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</p:sldMasterIdLst>
  <p:notesMasterIdLst>
    <p:notesMasterId r:id="rId16"/>
  </p:notesMasterIdLst>
  <p:handoutMasterIdLst>
    <p:handoutMasterId r:id="rId17"/>
  </p:handoutMasterIdLst>
  <p:sldIdLst>
    <p:sldId id="596" r:id="rId2"/>
    <p:sldId id="641" r:id="rId3"/>
    <p:sldId id="645" r:id="rId4"/>
    <p:sldId id="644" r:id="rId5"/>
    <p:sldId id="409" r:id="rId6"/>
    <p:sldId id="421" r:id="rId7"/>
    <p:sldId id="646" r:id="rId8"/>
    <p:sldId id="437" r:id="rId9"/>
    <p:sldId id="428" r:id="rId10"/>
    <p:sldId id="430" r:id="rId11"/>
    <p:sldId id="610" r:id="rId12"/>
    <p:sldId id="642" r:id="rId13"/>
    <p:sldId id="643" r:id="rId14"/>
    <p:sldId id="31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72D883-45E0-45EF-9ACE-88B510A8F43B}">
          <p14:sldIdLst>
            <p14:sldId id="596"/>
            <p14:sldId id="641"/>
            <p14:sldId id="645"/>
            <p14:sldId id="644"/>
            <p14:sldId id="409"/>
            <p14:sldId id="421"/>
            <p14:sldId id="646"/>
            <p14:sldId id="437"/>
            <p14:sldId id="428"/>
            <p14:sldId id="430"/>
            <p14:sldId id="610"/>
            <p14:sldId id="642"/>
            <p14:sldId id="643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78" userDrawn="1">
          <p15:clr>
            <a:srgbClr val="A4A3A4"/>
          </p15:clr>
        </p15:guide>
        <p15:guide id="2" orient="horz" pos="281" userDrawn="1">
          <p15:clr>
            <a:srgbClr val="A4A3A4"/>
          </p15:clr>
        </p15:guide>
        <p15:guide id="3" orient="horz" pos="689" userDrawn="1">
          <p15:clr>
            <a:srgbClr val="A4A3A4"/>
          </p15:clr>
        </p15:guide>
        <p15:guide id="4" pos="6304" userDrawn="1">
          <p15:clr>
            <a:srgbClr val="A4A3A4"/>
          </p15:clr>
        </p15:guide>
        <p15:guide id="5" pos="289" userDrawn="1">
          <p15:clr>
            <a:srgbClr val="A4A3A4"/>
          </p15:clr>
        </p15:guide>
        <p15:guide id="6" pos="7391" userDrawn="1">
          <p15:clr>
            <a:srgbClr val="A4A3A4"/>
          </p15:clr>
        </p15:guide>
        <p15:guide id="7" pos="5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AD"/>
    <a:srgbClr val="FFFFFF"/>
    <a:srgbClr val="8B0000"/>
    <a:srgbClr val="61ACC9"/>
    <a:srgbClr val="93E4BE"/>
    <a:srgbClr val="8B3E74"/>
    <a:srgbClr val="5B14C4"/>
    <a:srgbClr val="E44589"/>
    <a:srgbClr val="53565A"/>
    <a:srgbClr val="008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5590" autoAdjust="0"/>
  </p:normalViewPr>
  <p:slideViewPr>
    <p:cSldViewPr snapToGrid="0">
      <p:cViewPr varScale="1">
        <p:scale>
          <a:sx n="70" d="100"/>
          <a:sy n="70" d="100"/>
        </p:scale>
        <p:origin x="500" y="60"/>
      </p:cViewPr>
      <p:guideLst>
        <p:guide orient="horz" pos="4178"/>
        <p:guide orient="horz" pos="281"/>
        <p:guide orient="horz" pos="689"/>
        <p:guide pos="6304"/>
        <p:guide pos="289"/>
        <p:guide pos="7391"/>
        <p:guide pos="54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E2142-8310-5C4B-8DAA-924667C694BF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6E32C-7160-FD44-A564-463931A37D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735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BAC39-B150-0E40-9310-2632AB3BFCB3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3A5F2-2DF9-1D48-A4E2-5D75BCCC5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33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D93A4D-6770-40EA-B2C8-435A8E9AFFC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98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3C6024-E011-4176-B90D-25AEDA6B36F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0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EBC679-0394-43A2-95D4-48902075EE9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4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-Purp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2941984"/>
            <a:ext cx="7549079" cy="2743200"/>
          </a:xfrm>
          <a:prstGeom prst="rect">
            <a:avLst/>
          </a:prstGeom>
        </p:spPr>
        <p:txBody>
          <a:bodyPr tIns="0" bIns="0" rtlCol="0" anchor="b" anchorCtr="0">
            <a:noAutofit/>
          </a:bodyPr>
          <a:lstStyle>
            <a:lvl1pPr>
              <a:lnSpc>
                <a:spcPct val="80000"/>
              </a:lnSpc>
              <a:defRPr lang="en-US" sz="6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5D7A56-0967-D442-92A0-85A847FD6B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7880"/>
            <a:ext cx="11903000" cy="64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19" y="402336"/>
            <a:ext cx="1829276" cy="645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3A769E-7BA6-40F8-9174-818ACE5F72AD}"/>
              </a:ext>
            </a:extLst>
          </p:cNvPr>
          <p:cNvSpPr txBox="1"/>
          <p:nvPr/>
        </p:nvSpPr>
        <p:spPr>
          <a:xfrm>
            <a:off x="1631703" y="6146910"/>
            <a:ext cx="3424912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HYPACK 2022 – Training Event</a:t>
            </a:r>
          </a:p>
        </p:txBody>
      </p:sp>
      <p:pic>
        <p:nvPicPr>
          <p:cNvPr id="14" name="Picture 13" descr="A picture containing cup&#10;&#10;Description automatically generated">
            <a:extLst>
              <a:ext uri="{FF2B5EF4-FFF2-40B4-BE49-F238E27FC236}">
                <a16:creationId xmlns:a16="http://schemas.microsoft.com/office/drawing/2014/main" xmlns="" id="{35CE9B9A-6D40-4024-904F-16C6EBF90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46" y="5997278"/>
            <a:ext cx="773757" cy="7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1594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0667AA-22B6-324D-A947-DB04F2668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044" y="6263439"/>
            <a:ext cx="1371957" cy="4839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F4FA756-AEE3-47B7-89C9-EBBF6D668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20" y="110652"/>
            <a:ext cx="11277598" cy="989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8700EE-AA76-4844-854E-EF01F676BD5D}"/>
              </a:ext>
            </a:extLst>
          </p:cNvPr>
          <p:cNvSpPr txBox="1"/>
          <p:nvPr userDrawn="1"/>
        </p:nvSpPr>
        <p:spPr>
          <a:xfrm>
            <a:off x="1631703" y="6146910"/>
            <a:ext cx="3424912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HYPACK 2022 – Training Event</a:t>
            </a:r>
          </a:p>
        </p:txBody>
      </p:sp>
    </p:spTree>
    <p:extLst>
      <p:ext uri="{BB962C8B-B14F-4D97-AF65-F5344CB8AC3E}">
        <p14:creationId xmlns:p14="http://schemas.microsoft.com/office/powerpoint/2010/main" val="368261376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AD94B-03C0-4B99-A7BE-D3D1060D466F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4572F-0309-4910-8F7D-E8B6D4D5E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12BE7CB-04AA-4542-9200-874B58C6C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3"/>
          <a:stretch/>
        </p:blipFill>
        <p:spPr>
          <a:xfrm>
            <a:off x="789478" y="6146910"/>
            <a:ext cx="11113522" cy="647700"/>
          </a:xfrm>
          <a:prstGeom prst="rect">
            <a:avLst/>
          </a:prstGeom>
        </p:spPr>
      </p:pic>
      <p:pic>
        <p:nvPicPr>
          <p:cNvPr id="3" name="Picture 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xmlns="" id="{A29F4626-A68C-45B6-B1A4-161E33459B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893"/>
          <a:stretch/>
        </p:blipFill>
        <p:spPr>
          <a:xfrm>
            <a:off x="924040" y="5970906"/>
            <a:ext cx="707663" cy="72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0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</p:sldLayoutIdLst>
  <p:hf hdr="0" ftr="0" dt="0"/>
  <p:txStyles>
    <p:titleStyle>
      <a:lvl1pPr algn="l" defTabSz="608013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/>
          <a:ea typeface="ヒラギノ角ゴ Pro W3" charset="0"/>
          <a:cs typeface="Arial"/>
        </a:defRPr>
      </a:lvl1pPr>
      <a:lvl2pPr algn="l" defTabSz="608013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800">
          <a:solidFill>
            <a:srgbClr val="53565A"/>
          </a:solidFill>
          <a:latin typeface="Arial" pitchFamily="34" charset="0"/>
          <a:ea typeface="ヒラギノ角ゴ Pro W3" charset="0"/>
          <a:cs typeface="Arial" pitchFamily="34" charset="0"/>
        </a:defRPr>
      </a:lvl2pPr>
      <a:lvl3pPr algn="l" defTabSz="608013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800">
          <a:solidFill>
            <a:srgbClr val="53565A"/>
          </a:solidFill>
          <a:latin typeface="Arial" pitchFamily="34" charset="0"/>
          <a:ea typeface="ヒラギノ角ゴ Pro W3" charset="0"/>
          <a:cs typeface="Arial" pitchFamily="34" charset="0"/>
        </a:defRPr>
      </a:lvl3pPr>
      <a:lvl4pPr algn="l" defTabSz="608013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800">
          <a:solidFill>
            <a:srgbClr val="53565A"/>
          </a:solidFill>
          <a:latin typeface="Arial" pitchFamily="34" charset="0"/>
          <a:ea typeface="ヒラギノ角ゴ Pro W3" charset="0"/>
          <a:cs typeface="Arial" pitchFamily="34" charset="0"/>
        </a:defRPr>
      </a:lvl4pPr>
      <a:lvl5pPr algn="l" defTabSz="608013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800">
          <a:solidFill>
            <a:srgbClr val="53565A"/>
          </a:solidFill>
          <a:latin typeface="Arial" pitchFamily="34" charset="0"/>
          <a:ea typeface="ヒラギノ角ゴ Pro W3" charset="0"/>
          <a:cs typeface="Arial" pitchFamily="34" charset="0"/>
        </a:defRPr>
      </a:lvl5pPr>
      <a:lvl6pPr marL="609458" algn="l" defTabSz="609458" rtl="0" eaLnBrk="1" fontAlgn="base" hangingPunct="1">
        <a:lnSpc>
          <a:spcPts val="3866"/>
        </a:lnSpc>
        <a:spcBef>
          <a:spcPct val="0"/>
        </a:spcBef>
        <a:spcAft>
          <a:spcPct val="0"/>
        </a:spcAft>
        <a:defRPr sz="3732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1218915" algn="l" defTabSz="609458" rtl="0" eaLnBrk="1" fontAlgn="base" hangingPunct="1">
        <a:lnSpc>
          <a:spcPts val="3866"/>
        </a:lnSpc>
        <a:spcBef>
          <a:spcPct val="0"/>
        </a:spcBef>
        <a:spcAft>
          <a:spcPct val="0"/>
        </a:spcAft>
        <a:defRPr sz="3732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828373" algn="l" defTabSz="609458" rtl="0" eaLnBrk="1" fontAlgn="base" hangingPunct="1">
        <a:lnSpc>
          <a:spcPts val="3866"/>
        </a:lnSpc>
        <a:spcBef>
          <a:spcPct val="0"/>
        </a:spcBef>
        <a:spcAft>
          <a:spcPct val="0"/>
        </a:spcAft>
        <a:defRPr sz="3732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2437830" algn="l" defTabSz="609458" rtl="0" eaLnBrk="1" fontAlgn="base" hangingPunct="1">
        <a:lnSpc>
          <a:spcPts val="3866"/>
        </a:lnSpc>
        <a:spcBef>
          <a:spcPct val="0"/>
        </a:spcBef>
        <a:spcAft>
          <a:spcPct val="0"/>
        </a:spcAft>
        <a:defRPr sz="3732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0" indent="0" algn="l" defTabSz="608013" rtl="0" eaLnBrk="1" fontAlgn="base" hangingPunct="1">
        <a:spcBef>
          <a:spcPct val="0"/>
        </a:spcBef>
        <a:spcAft>
          <a:spcPts val="800"/>
        </a:spcAft>
        <a:buClr>
          <a:schemeClr val="bg2"/>
        </a:buClr>
        <a:buFont typeface="Arial" charset="0"/>
        <a:defRPr sz="2200" kern="1200">
          <a:solidFill>
            <a:schemeClr val="tx1"/>
          </a:solidFill>
          <a:latin typeface="Arial"/>
          <a:ea typeface="ヒラギノ角ゴ Pro W3" charset="0"/>
          <a:cs typeface="Arial"/>
        </a:defRPr>
      </a:lvl1pPr>
      <a:lvl2pPr marL="180975" indent="-180975" algn="l" defTabSz="608013" rtl="0" eaLnBrk="1" fontAlgn="base" hangingPunct="1">
        <a:spcBef>
          <a:spcPct val="0"/>
        </a:spcBef>
        <a:spcAft>
          <a:spcPts val="538"/>
        </a:spcAft>
        <a:buClrTx/>
        <a:buSzPct val="100000"/>
        <a:buFont typeface="Arial" charset="0"/>
        <a:buChar char="•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363538" indent="-180975" algn="l" defTabSz="608013" rtl="0" eaLnBrk="1" fontAlgn="base" hangingPunct="1">
        <a:spcBef>
          <a:spcPct val="0"/>
        </a:spcBef>
        <a:spcAft>
          <a:spcPts val="538"/>
        </a:spcAft>
        <a:buFont typeface="Lucida Grande" charset="0"/>
        <a:buChar char="-"/>
        <a:defRPr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547688" indent="-180975" algn="l" defTabSz="608013" rtl="0" eaLnBrk="1" fontAlgn="base" hangingPunct="1">
        <a:spcBef>
          <a:spcPct val="0"/>
        </a:spcBef>
        <a:spcAft>
          <a:spcPts val="538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728663" indent="-180975" algn="l" defTabSz="608013" rtl="0" eaLnBrk="1" fontAlgn="base" hangingPunct="1">
        <a:spcBef>
          <a:spcPct val="0"/>
        </a:spcBef>
        <a:spcAft>
          <a:spcPts val="538"/>
        </a:spcAft>
        <a:buFont typeface="Lucida Grande" charset="0"/>
        <a:buChar char="-"/>
        <a:defRPr sz="1600"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3352018" indent="-304729" algn="l" defTabSz="60945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75" indent="-304729" algn="l" defTabSz="60945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933" indent="-304729" algn="l" defTabSz="60945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91" indent="-304729" algn="l" defTabSz="60945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58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915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73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830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747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204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662" algn="l" defTabSz="60945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DREDGEPACK Operation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487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>
              <a:defRPr/>
            </a:pPr>
            <a:r>
              <a:rPr lang="en-US" sz="3200" dirty="0"/>
              <a:t>Marking a Bucket Position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76412" y="911386"/>
            <a:ext cx="8639175" cy="4352925"/>
          </a:xfrm>
          <a:noFill/>
          <a:ln>
            <a:noFill/>
          </a:ln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Currently the F3 key on the Keyboard or a special switch is used to mark the bucket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position.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defRPr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9763" lvl="1">
              <a:lnSpc>
                <a:spcPct val="80000"/>
              </a:lnSpc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Pressing F3 on the Keyboard places a bucket at the location defined in the Bucket Parameters window.</a:t>
            </a:r>
          </a:p>
          <a:p>
            <a:pPr marL="639763" lvl="1">
              <a:lnSpc>
                <a:spcPct val="80000"/>
              </a:lnSpc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Crane controller can be connected to a bucket switch and sends the marks directly to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DREDGEPACK.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9763"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Bucket File (*.BKT) Format </a:t>
            </a:r>
          </a:p>
          <a:p>
            <a:pPr marL="822325" lvl="2" indent="-190500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Dredge T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454306.51 4945419.34 57.80 121.48 10.00 30.00 51495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454334.50 4945397.89 58.30 124.85 10.00 30.00 51500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454406.94 4945350.17 59.80 124.21 10.00 30.00 51508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buClr>
                <a:schemeClr val="tx1"/>
              </a:buCl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header will be either "Dredge T" or "Capping T", depending on mode selected in DREDGEPACK ( under Options - Bucket Parameters).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Bucket Info contains values that are space delimited. The format is as follows: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[Easting] [Northing] [Depth] [Heading] [Length] [Width] [Time in Seconds] </a:t>
            </a:r>
          </a:p>
          <a:p>
            <a:pPr marL="822325" lvl="2" indent="-190500">
              <a:lnSpc>
                <a:spcPct val="80000"/>
              </a:lnSpc>
              <a:buClr>
                <a:schemeClr val="tx1"/>
              </a:buClr>
              <a:buFont typeface="Wingdings 2" pitchFamily="18" charset="2"/>
              <a:buChar char=""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16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Bucket Pitch and Roll</a:t>
            </a:r>
          </a:p>
        </p:txBody>
      </p:sp>
      <p:pic>
        <p:nvPicPr>
          <p:cNvPr id="6" name="Excavato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525" t="13941" r="525" b="14326"/>
          <a:stretch/>
        </p:blipFill>
        <p:spPr>
          <a:xfrm>
            <a:off x="457082" y="948205"/>
            <a:ext cx="10789654" cy="43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3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EBA800-705A-49AA-B5E8-BDD16C12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MBES sensor on a dredge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AFD068-BC3F-481B-AA14-FF72E80AA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004" y="1786856"/>
            <a:ext cx="9496290" cy="4311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9AF980-E185-440D-9832-9D6243405816}"/>
              </a:ext>
            </a:extLst>
          </p:cNvPr>
          <p:cNvSpPr txBox="1"/>
          <p:nvPr/>
        </p:nvSpPr>
        <p:spPr>
          <a:xfrm>
            <a:off x="457082" y="897789"/>
            <a:ext cx="6451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Requires a HYSWEEP License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Any integrated MBES sensor HYPACK Supports can be used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Dredge Sensor will update the deepest point and the MBES the last reading </a:t>
            </a:r>
          </a:p>
        </p:txBody>
      </p:sp>
    </p:spTree>
    <p:extLst>
      <p:ext uri="{BB962C8B-B14F-4D97-AF65-F5344CB8AC3E}">
        <p14:creationId xmlns:p14="http://schemas.microsoft.com/office/powerpoint/2010/main" val="226346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0F3D62-6989-4939-836C-8E4BA5C5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 Exclusion ( Danger ) Area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159E02-08D9-4110-A177-559A09E29CA4}"/>
              </a:ext>
            </a:extLst>
          </p:cNvPr>
          <p:cNvSpPr txBox="1"/>
          <p:nvPr/>
        </p:nvSpPr>
        <p:spPr>
          <a:xfrm>
            <a:off x="545286" y="822071"/>
            <a:ext cx="693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Occasionally you want to know when a vessel is approaching an exclusion area. To </a:t>
            </a:r>
            <a:r>
              <a:rPr lang="en-US" sz="1600" b="0" i="0" u="none" strike="noStrik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handle this</a:t>
            </a:r>
            <a:r>
              <a:rPr lang="en-US" sz="16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, there is a driver named Borderchk.dll. </a:t>
            </a:r>
          </a:p>
          <a:p>
            <a:pPr algn="l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MT"/>
            </a:endParaRPr>
          </a:p>
          <a:p>
            <a:pPr algn="l"/>
            <a:r>
              <a:rPr lang="en-US" sz="16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If your vessel is on the wrong side of the boundary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(based on the Border In/Out point) the Border Check driver will alarm when you are within a preset distance of a </a:t>
            </a:r>
            <a:r>
              <a:rPr lang="en-US" sz="1600" b="0" i="0" u="none" strike="noStrik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border.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20EAD6-8023-4E5D-9807-C81CE4136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98" y="2719497"/>
            <a:ext cx="3457575" cy="290750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8FCF12-1B0A-4FE3-AF56-8B4EFA7B2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537" y="1131124"/>
            <a:ext cx="2286000" cy="871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D255AB-0F00-43E6-9191-50AD13BD1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800" y="2719497"/>
            <a:ext cx="3128875" cy="2913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8150729-A972-41A9-9C0F-348CF250B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201" y="2713417"/>
            <a:ext cx="3131017" cy="29135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4AEF061-7F4F-4548-A6DD-0A5B42A7C6C0}"/>
              </a:ext>
            </a:extLst>
          </p:cNvPr>
          <p:cNvSpPr txBox="1"/>
          <p:nvPr/>
        </p:nvSpPr>
        <p:spPr>
          <a:xfrm>
            <a:off x="5066950" y="5714627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Dredge nearing border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1965FA4-6BB0-407E-B41F-F8F1C1B46D1C}"/>
              </a:ext>
            </a:extLst>
          </p:cNvPr>
          <p:cNvSpPr txBox="1"/>
          <p:nvPr/>
        </p:nvSpPr>
        <p:spPr>
          <a:xfrm>
            <a:off x="8434802" y="5714627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Dredge violating border</a:t>
            </a:r>
          </a:p>
        </p:txBody>
      </p:sp>
    </p:spTree>
    <p:extLst>
      <p:ext uri="{BB962C8B-B14F-4D97-AF65-F5344CB8AC3E}">
        <p14:creationId xmlns:p14="http://schemas.microsoft.com/office/powerpoint/2010/main" val="1386173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06757"/>
            <a:ext cx="6017702" cy="76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85AD"/>
                </a:solidFill>
              </a:rPr>
              <a:t>Using the SwingInd.dll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54621" y="1127918"/>
            <a:ext cx="5670009" cy="4602163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Measures angle of cutter tool relative to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Planned Survey Line (*.LNW)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Parent Mobile – Another Vessel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Manually set bearing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Cut width is a set of predefined angled lines to keep operator within the confines of the digging plan </a:t>
            </a:r>
          </a:p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Speed can be expressed in: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Feet per Second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Feet per Minute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Gives the operator a sense on how fast the cutter is moving through the material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Typically good dredge managers will have calculated a optimal swing speed given the type of material and the amount of material to be dredged to grade and # of </a:t>
            </a:r>
            <a:r>
              <a: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passes.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628650" lvl="1" indent="-171450">
              <a:buFont typeface="Arial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E0349C92-9923-4DAA-BDB9-FA5393A74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50" y="2819400"/>
            <a:ext cx="5111750" cy="331485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16" y="587757"/>
            <a:ext cx="3594683" cy="3622263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B3B7AD7B-710B-4BC1-B7E4-96A41F9B64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801826" y="3047689"/>
            <a:ext cx="4419600" cy="28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0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0085AD"/>
                </a:solidFill>
              </a:rPr>
              <a:t>Cutter Dredge Example</a:t>
            </a:r>
          </a:p>
        </p:txBody>
      </p:sp>
      <p:pic>
        <p:nvPicPr>
          <p:cNvPr id="1027" name="Picture 3" descr="C:\Users\X-220\Desktop\HYPACK\Install Backup Files\Cavache Ponce Inlet\Dredgepac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061" y="992950"/>
            <a:ext cx="8158000" cy="472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A1AFC5-3629-4536-9298-9B8897AC1859}"/>
              </a:ext>
            </a:extLst>
          </p:cNvPr>
          <p:cNvSpPr txBox="1"/>
          <p:nvPr/>
        </p:nvSpPr>
        <p:spPr>
          <a:xfrm>
            <a:off x="575939" y="1100372"/>
            <a:ext cx="25250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this example 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maps have different colors associated with the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Planned Line is used as a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Cut/Fill tool is being used to assist the operator in making grade </a:t>
            </a:r>
          </a:p>
        </p:txBody>
      </p:sp>
    </p:spTree>
    <p:extLst>
      <p:ext uri="{BB962C8B-B14F-4D97-AF65-F5344CB8AC3E}">
        <p14:creationId xmlns:p14="http://schemas.microsoft.com/office/powerpoint/2010/main" val="3026951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32770-1558-4FBA-A35A-C2AD693A7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Channel – Dredge to show where to dig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E99F2-2174-4360-A3E1-CA1783928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850" y="990043"/>
            <a:ext cx="5109857" cy="4690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32F462-FBE1-4D00-A41A-B3BC262D9B2B}"/>
              </a:ext>
            </a:extLst>
          </p:cNvPr>
          <p:cNvSpPr txBox="1"/>
          <p:nvPr/>
        </p:nvSpPr>
        <p:spPr>
          <a:xfrm>
            <a:off x="610086" y="2181306"/>
            <a:ext cx="510985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This is a 3D representation of a dredge cut.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In this image the Channel and Stations are in Grey. </a:t>
            </a:r>
          </a:p>
          <a:p>
            <a:pPr algn="l"/>
            <a:endParaRPr lang="en-US" sz="1800" b="0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  <a:latin typeface="ArialMT"/>
            </a:endParaRPr>
          </a:p>
          <a:p>
            <a:pPr algn="l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The Template depth is 20 feet and the area in Black is everything below 20 feet.</a:t>
            </a:r>
          </a:p>
          <a:p>
            <a:pPr algn="l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MT"/>
            </a:endParaRPr>
          </a:p>
          <a:p>
            <a:pPr algn="l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If the channel is not displayed, the operator may dredge outside of the limits of the project</a:t>
            </a:r>
          </a:p>
          <a:p>
            <a:pPr algn="l"/>
            <a:endParaRPr lang="en-US" sz="1800" b="0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  <a:latin typeface="ArialMT"/>
            </a:endParaRPr>
          </a:p>
          <a:p>
            <a:pPr algn="l"/>
            <a:endParaRPr lang="en-US" sz="1800" b="0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  <a:latin typeface="ArialMT"/>
            </a:endParaRPr>
          </a:p>
          <a:p>
            <a:pPr algn="l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318275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98CE74-AFEC-4273-879E-6298FC73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Options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22229B-859B-4032-A854-92B728B1A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056" y="714413"/>
            <a:ext cx="5178495" cy="2558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C412AD-1C95-4DB6-8FD5-DAE6C5A66B76}"/>
              </a:ext>
            </a:extLst>
          </p:cNvPr>
          <p:cNvSpPr txBox="1"/>
          <p:nvPr/>
        </p:nvSpPr>
        <p:spPr>
          <a:xfrm>
            <a:off x="391972" y="1149396"/>
            <a:ext cx="476624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This matrix is filled with the pre-dredge survey data. Using Stop Light Colors, Green indicates dredge here, Yellow indicates near grade and Red indicates at </a:t>
            </a:r>
            <a:r>
              <a:rPr lang="en-US" sz="1800" b="0" i="0" u="none" strike="noStrik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grade</a:t>
            </a:r>
            <a:r>
              <a:rPr lang="en-US" sz="1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Black in this display indicates below grade so the operator knows grade has been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met.</a:t>
            </a:r>
            <a:endParaRPr lang="en-US" sz="1800" b="0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  <a:latin typeface="ArialMT"/>
            </a:endParaRPr>
          </a:p>
          <a:p>
            <a:pPr algn="l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MT"/>
            </a:endParaRPr>
          </a:p>
          <a:p>
            <a:pPr algn="l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T</a:t>
            </a:r>
            <a:r>
              <a:rPr lang="en-US" sz="1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he darker the green, the more material there is to remove to reach the desired depth of 20 feet.</a:t>
            </a:r>
          </a:p>
          <a:p>
            <a:pPr algn="l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MT"/>
            </a:endParaRPr>
          </a:p>
          <a:p>
            <a:pPr algn="l"/>
            <a:r>
              <a:rPr lang="en-US" sz="1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The top image shows depth versus </a:t>
            </a:r>
            <a:r>
              <a:rPr lang="en-US" sz="1800" b="0" i="0" u="none" strike="noStrik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color.</a:t>
            </a:r>
            <a:endParaRPr lang="en-US" sz="1800" b="0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  <a:latin typeface="ArialMT"/>
            </a:endParaRPr>
          </a:p>
          <a:p>
            <a:pPr algn="l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MT"/>
            </a:endParaRPr>
          </a:p>
          <a:p>
            <a:pPr algn="l"/>
            <a:r>
              <a:rPr lang="en-US" sz="1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The second image shows Channel – Dredge, everything BLACK is already below </a:t>
            </a:r>
            <a:r>
              <a:rPr lang="en-US" sz="1800" b="0" i="0" u="none" strike="noStrik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grade.</a:t>
            </a:r>
            <a:endParaRPr lang="en-US" sz="1800" b="0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  <a:latin typeface="ArialM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988103-2B37-4F32-BCF9-5736DE94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855" y="3023575"/>
            <a:ext cx="5148959" cy="302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>
              <a:defRPr/>
            </a:pPr>
            <a:r>
              <a:rPr lang="en-US" sz="3200" dirty="0"/>
              <a:t>Excavators</a:t>
            </a:r>
          </a:p>
        </p:txBody>
      </p:sp>
      <p:sp>
        <p:nvSpPr>
          <p:cNvPr id="18435" name="Content Placeholder 7"/>
          <p:cNvSpPr>
            <a:spLocks noGrp="1"/>
          </p:cNvSpPr>
          <p:nvPr>
            <p:ph sz="half" idx="4294967295"/>
          </p:nvPr>
        </p:nvSpPr>
        <p:spPr>
          <a:xfrm>
            <a:off x="1744910" y="5495270"/>
            <a:ext cx="7605713" cy="200183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342900" indent="-342900">
              <a:spcBef>
                <a:spcPct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Cut/Fill bar is integrated to the Excavator Interface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37" y="605158"/>
            <a:ext cx="8841726" cy="47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84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Mechanical Cranes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472178-2867-4798-9AA9-0CA1B5693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950" y="655888"/>
            <a:ext cx="6667730" cy="521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8E74E0-EE13-4A5B-833F-DEB41EBF4F10}"/>
              </a:ext>
            </a:extLst>
          </p:cNvPr>
          <p:cNvSpPr txBox="1"/>
          <p:nvPr/>
        </p:nvSpPr>
        <p:spPr>
          <a:xfrm>
            <a:off x="575938" y="1100372"/>
            <a:ext cx="39289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this example 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Cut/Fill bar is integrated not the Mechanical DQM driver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There is an additional Percent Volume bar that can be enabled and will use Matrix update to calculate the estimated amount of material in the bucket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channel is enabled with over depth limits displayed in the profile as a red line</a:t>
            </a:r>
          </a:p>
        </p:txBody>
      </p:sp>
    </p:spTree>
    <p:extLst>
      <p:ext uri="{BB962C8B-B14F-4D97-AF65-F5344CB8AC3E}">
        <p14:creationId xmlns:p14="http://schemas.microsoft.com/office/powerpoint/2010/main" val="3865877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BFF75-C5DC-45DB-9A36-0DE2B140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System Connecting Two Dredges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390EA2-FAB5-4D96-9528-543C2A7A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420" y="1225985"/>
            <a:ext cx="8791194" cy="4724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6F532E-1A75-4D1A-90EE-77B83E3A2AD9}"/>
              </a:ext>
            </a:extLst>
          </p:cNvPr>
          <p:cNvSpPr txBox="1"/>
          <p:nvPr/>
        </p:nvSpPr>
        <p:spPr>
          <a:xfrm>
            <a:off x="354090" y="1846363"/>
            <a:ext cx="27053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Using the Wireless system, it is possible to connect two dredges on a project and have them both update the matrix.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HYPACK / DREDGEPACK system on the network can receive the others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works with Survey vessels on the network as well  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52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/>
        </p:nvSpPr>
        <p:spPr bwMode="auto">
          <a:xfrm>
            <a:off x="1758950" y="1"/>
            <a:ext cx="66611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53565A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53565A"/>
                </a:solidFill>
                <a:latin typeface="Arial" pitchFamily="34" charset="0"/>
                <a:cs typeface="Arial" pitchFamily="34" charset="0"/>
              </a:defRPr>
            </a:lvl2pPr>
            <a:lvl3pPr algn="l" defTabSz="457200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53565A"/>
                </a:solidFill>
                <a:latin typeface="Arial" pitchFamily="34" charset="0"/>
                <a:cs typeface="Arial" pitchFamily="34" charset="0"/>
              </a:defRPr>
            </a:lvl3pPr>
            <a:lvl4pPr algn="l" defTabSz="457200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53565A"/>
                </a:solidFill>
                <a:latin typeface="Arial" pitchFamily="34" charset="0"/>
                <a:cs typeface="Arial" pitchFamily="34" charset="0"/>
              </a:defRPr>
            </a:lvl4pPr>
            <a:lvl5pPr algn="l" defTabSz="457200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53565A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457200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53565A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457200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53565A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457200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53565A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457200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5356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</a:rPr>
              <a:t>Typical Hopper Display Windows</a:t>
            </a:r>
          </a:p>
        </p:txBody>
      </p:sp>
      <p:pic>
        <p:nvPicPr>
          <p:cNvPr id="9" name="Picture 8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699" y="889941"/>
            <a:ext cx="3573462" cy="234443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001837" y="6437313"/>
            <a:ext cx="2222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Custom device displays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03" y="874845"/>
            <a:ext cx="3597275" cy="235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04" y="3514309"/>
            <a:ext cx="3597275" cy="20072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701" y="3514311"/>
            <a:ext cx="3597276" cy="20072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463E52-0556-48C5-98DC-E4EDB80F4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Hopper Dredges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740E83-E697-448C-BADD-B62456E61D99}"/>
              </a:ext>
            </a:extLst>
          </p:cNvPr>
          <p:cNvSpPr txBox="1"/>
          <p:nvPr/>
        </p:nvSpPr>
        <p:spPr>
          <a:xfrm>
            <a:off x="630055" y="2271281"/>
            <a:ext cx="27435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Custom Interfacing in most cases to the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hardware.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 set of displays once the system is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integrated.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8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>
              <a:defRPr/>
            </a:pPr>
            <a:r>
              <a:rPr lang="en-US" sz="3200" dirty="0"/>
              <a:t>BUCKET DIGGING &amp; CAPPING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369320" y="1406787"/>
            <a:ext cx="4199098" cy="4506913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defRPr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defRPr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DREDGEPACK</a:t>
            </a:r>
            <a:r>
              <a:rPr lang="en-US" sz="1600" baseline="300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®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operator can track the location of bucket ‘digs’ or ‘placements’.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 2" pitchFamily="18" charset="2"/>
              <a:buChar char=""/>
              <a:defRPr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Each day DREDGEPACK</a:t>
            </a:r>
            <a:r>
              <a:rPr lang="en-US" sz="1600" baseline="300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®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creates a file to store the day’s buckets. This allows:</a:t>
            </a:r>
          </a:p>
          <a:p>
            <a:pPr marL="639763" lvl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Easy determination of the area dredged in any period of time.</a:t>
            </a:r>
          </a:p>
          <a:p>
            <a:pPr marL="639763" lvl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ability to disable unnecessary data to clear the screen.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94" y="887250"/>
            <a:ext cx="6045666" cy="47733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5727186"/>
      </p:ext>
    </p:extLst>
  </p:cSld>
  <p:clrMapOvr>
    <a:masterClrMapping/>
  </p:clrMapOvr>
</p:sld>
</file>

<file path=ppt/theme/theme1.xml><?xml version="1.0" encoding="utf-8"?>
<a:theme xmlns:a="http://schemas.openxmlformats.org/drawingml/2006/main" name="Jerrys Theme">
  <a:themeElements>
    <a:clrScheme name="Xylem">
      <a:dk1>
        <a:sysClr val="windowText" lastClr="000000"/>
      </a:dk1>
      <a:lt1>
        <a:sysClr val="window" lastClr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615E9B"/>
      </a:accent3>
      <a:accent4>
        <a:srgbClr val="E57200"/>
      </a:accent4>
      <a:accent5>
        <a:srgbClr val="BF0D3E"/>
      </a:accent5>
      <a:accent6>
        <a:srgbClr val="001A70"/>
      </a:accent6>
      <a:hlink>
        <a:srgbClr val="7A6855"/>
      </a:hlink>
      <a:folHlink>
        <a:srgbClr val="0085A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errys Theme" id="{34DCF403-205E-4DCF-9EAF-A8EEA50C4074}" vid="{F5A2F787-8A64-4E85-AD44-6651DC6A51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382AE6178ED54FB088AFCCFF3742D5" ma:contentTypeVersion="15" ma:contentTypeDescription="Create a new document." ma:contentTypeScope="" ma:versionID="6e6a18a447b1f1d1e31faa64d873d6c6">
  <xsd:schema xmlns:xsd="http://www.w3.org/2001/XMLSchema" xmlns:xs="http://www.w3.org/2001/XMLSchema" xmlns:p="http://schemas.microsoft.com/office/2006/metadata/properties" xmlns:ns2="24a8e0cc-0db5-4542-95ff-113fbb9da4d2" xmlns:ns3="http://schemas.microsoft.com/sharepoint/v4" xmlns:ns4="10a023fd-628c-4b7c-aec2-a17c8104e729" targetNamespace="http://schemas.microsoft.com/office/2006/metadata/properties" ma:root="true" ma:fieldsID="4cd4662af577c8bff5d9b5caaea07cc5" ns2:_="" ns3:_="" ns4:_="">
    <xsd:import namespace="24a8e0cc-0db5-4542-95ff-113fbb9da4d2"/>
    <xsd:import namespace="http://schemas.microsoft.com/sharepoint/v4"/>
    <xsd:import namespace="10a023fd-628c-4b7c-aec2-a17c8104e7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3:IconOverlay" minOccurs="0"/>
                <xsd:element ref="ns4:SharedWithUsers" minOccurs="0"/>
                <xsd:element ref="ns4:SharedWithDetail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8e0cc-0db5-4542-95ff-113fbb9da4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934200a-e575-48ad-97ba-4b0c9caf94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4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023fd-628c-4b7c-aec2-a17c8104e72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a79faac-8985-4fc8-8ddf-db27648643c5}" ma:internalName="TaxCatchAll" ma:showField="CatchAllData" ma:web="10a023fd-628c-4b7c-aec2-a17c8104e7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lcf76f155ced4ddcb4097134ff3c332f xmlns="24a8e0cc-0db5-4542-95ff-113fbb9da4d2">
      <Terms xmlns="http://schemas.microsoft.com/office/infopath/2007/PartnerControls"/>
    </lcf76f155ced4ddcb4097134ff3c332f>
    <TaxCatchAll xmlns="10a023fd-628c-4b7c-aec2-a17c8104e729" xsi:nil="true"/>
  </documentManagement>
</p:properties>
</file>

<file path=customXml/itemProps1.xml><?xml version="1.0" encoding="utf-8"?>
<ds:datastoreItem xmlns:ds="http://schemas.openxmlformats.org/officeDocument/2006/customXml" ds:itemID="{652496FC-4779-425C-83F5-BA207DE2168E}"/>
</file>

<file path=customXml/itemProps2.xml><?xml version="1.0" encoding="utf-8"?>
<ds:datastoreItem xmlns:ds="http://schemas.openxmlformats.org/officeDocument/2006/customXml" ds:itemID="{10180782-8F37-4982-A496-070F0EAEFD35}"/>
</file>

<file path=customXml/itemProps3.xml><?xml version="1.0" encoding="utf-8"?>
<ds:datastoreItem xmlns:ds="http://schemas.openxmlformats.org/officeDocument/2006/customXml" ds:itemID="{E4321187-664D-4FEA-8285-0ABC8BF63EB6}"/>
</file>

<file path=docProps/app.xml><?xml version="1.0" encoding="utf-8"?>
<Properties xmlns="http://schemas.openxmlformats.org/officeDocument/2006/extended-properties" xmlns:vt="http://schemas.openxmlformats.org/officeDocument/2006/docPropsVTypes">
  <Template>Xylem_Template.potx</Template>
  <TotalTime>5075</TotalTime>
  <Words>679</Words>
  <Application>Microsoft Office PowerPoint</Application>
  <PresentationFormat>Widescreen</PresentationFormat>
  <Paragraphs>94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ArialMT</vt:lpstr>
      <vt:lpstr>Calibri</vt:lpstr>
      <vt:lpstr>Lucida Grande</vt:lpstr>
      <vt:lpstr>Wingdings 2</vt:lpstr>
      <vt:lpstr>ヒラギノ角ゴ Pro W3</vt:lpstr>
      <vt:lpstr>Jerrys Theme</vt:lpstr>
      <vt:lpstr>DREDGEPACK Operation </vt:lpstr>
      <vt:lpstr>Cutter Dredge Example</vt:lpstr>
      <vt:lpstr>Using Channel – Dredge to show where to dig</vt:lpstr>
      <vt:lpstr>Matrix Options </vt:lpstr>
      <vt:lpstr>Excavators</vt:lpstr>
      <vt:lpstr>Mechanical Cranes</vt:lpstr>
      <vt:lpstr>Wireless System Connecting Two Dredges</vt:lpstr>
      <vt:lpstr>Hopper Dredges</vt:lpstr>
      <vt:lpstr>BUCKET DIGGING &amp; CAPPING</vt:lpstr>
      <vt:lpstr>Marking a Bucket Position</vt:lpstr>
      <vt:lpstr>Bucket Pitch and Roll</vt:lpstr>
      <vt:lpstr>Using a MBES sensor on a dredge </vt:lpstr>
      <vt:lpstr>Creating an Exclusion ( Danger ) Area</vt:lpstr>
      <vt:lpstr>Using the SwingInd.dll</vt:lpstr>
    </vt:vector>
  </TitlesOfParts>
  <Company>McDill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DREDGEPACK Operation</dc:title>
  <dc:creator>Knisley, Jerry - Xylem</dc:creator>
  <cp:lastModifiedBy>Liu, Caroline - Xylem</cp:lastModifiedBy>
  <cp:revision>35</cp:revision>
  <dcterms:modified xsi:type="dcterms:W3CDTF">2021-12-24T00:56:09Z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0x010100FE382AE6178ED54FB088AFCCFF3742D5</vt:lpwstr>
  </property>
</Properties>
</file>