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17"/>
  </p:notesMasterIdLst>
  <p:handoutMasterIdLst>
    <p:handoutMasterId r:id="rId18"/>
  </p:handoutMasterIdLst>
  <p:sldIdLst>
    <p:sldId id="293"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Lst>
  <p:sldSz cx="9144000" cy="6858000" type="screen4x3"/>
  <p:notesSz cx="6858000" cy="9144000"/>
  <p:embeddedFontLst>
    <p:embeddedFont>
      <p:font typeface="Wingdings 2" panose="05020102010507070707" pitchFamily="18" charset="2"/>
      <p:regular r:id="rId19"/>
    </p:embeddedFont>
    <p:embeddedFont>
      <p:font typeface="Calibri" panose="020F0502020204030204" pitchFamily="34" charset="0"/>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56" autoAdjust="0"/>
    <p:restoredTop sz="95590" autoAdjust="0"/>
  </p:normalViewPr>
  <p:slideViewPr>
    <p:cSldViewPr snapToGrid="0">
      <p:cViewPr varScale="1">
        <p:scale>
          <a:sx n="38" d="100"/>
          <a:sy n="38" d="100"/>
        </p:scale>
        <p:origin x="-1650" y="-108"/>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00DDA649-D966-4D1F-A4F2-0D663520E687}" type="slidenum">
              <a:rPr sz="1200" b="0"/>
              <a:pPr algn="l" rtl="0"/>
              <a:t>2</a:t>
            </a:fld>
            <a:endParaRPr lang="es" sz="1200" b="0"/>
          </a:p>
        </p:txBody>
      </p:sp>
    </p:spTree>
    <p:extLst>
      <p:ext uri="{BB962C8B-B14F-4D97-AF65-F5344CB8AC3E}">
        <p14:creationId xmlns:p14="http://schemas.microsoft.com/office/powerpoint/2010/main" val="2677643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EC214755-01DA-4E43-AD29-2761707C8649}" type="slidenum">
              <a:rPr sz="1200" b="0"/>
              <a:pPr algn="l" rtl="0"/>
              <a:t>3</a:t>
            </a:fld>
            <a:endParaRPr lang="es" sz="1200" b="0"/>
          </a:p>
        </p:txBody>
      </p:sp>
    </p:spTree>
    <p:extLst>
      <p:ext uri="{BB962C8B-B14F-4D97-AF65-F5344CB8AC3E}">
        <p14:creationId xmlns:p14="http://schemas.microsoft.com/office/powerpoint/2010/main" val="2074313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C7659C13-3537-4406-84A4-6F8C0CD8603D}" type="slidenum">
              <a:rPr sz="1200" b="0"/>
              <a:pPr algn="l" rtl="0"/>
              <a:t>4</a:t>
            </a:fld>
            <a:endParaRPr lang="es" sz="1200" b="0"/>
          </a:p>
        </p:txBody>
      </p:sp>
    </p:spTree>
    <p:extLst>
      <p:ext uri="{BB962C8B-B14F-4D97-AF65-F5344CB8AC3E}">
        <p14:creationId xmlns:p14="http://schemas.microsoft.com/office/powerpoint/2010/main" val="355319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A272AFD9-5EFE-46A4-9125-5A67814D4F9D}" type="slidenum">
              <a:rPr sz="1200" b="0"/>
              <a:pPr algn="l" rtl="0"/>
              <a:t>5</a:t>
            </a:fld>
            <a:endParaRPr lang="es" sz="1200" b="0"/>
          </a:p>
        </p:txBody>
      </p:sp>
    </p:spTree>
    <p:extLst>
      <p:ext uri="{BB962C8B-B14F-4D97-AF65-F5344CB8AC3E}">
        <p14:creationId xmlns:p14="http://schemas.microsoft.com/office/powerpoint/2010/main" val="4223380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6A8D8880-8E0E-4EAA-B3D3-B37360FF5A19}" type="slidenum">
              <a:rPr sz="1200" b="0"/>
              <a:pPr algn="l" rtl="0"/>
              <a:t>6</a:t>
            </a:fld>
            <a:endParaRPr lang="es" sz="1200" b="0"/>
          </a:p>
        </p:txBody>
      </p:sp>
    </p:spTree>
    <p:extLst>
      <p:ext uri="{BB962C8B-B14F-4D97-AF65-F5344CB8AC3E}">
        <p14:creationId xmlns:p14="http://schemas.microsoft.com/office/powerpoint/2010/main" val="1839761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p>
        </p:txBody>
      </p:sp>
      <p:sp>
        <p:nvSpPr>
          <p:cNvPr id="4" name="Slide Number Placeholder 3"/>
          <p:cNvSpPr>
            <a:spLocks noGrp="1"/>
          </p:cNvSpPr>
          <p:nvPr>
            <p:ph type="sldNum" sz="quarter" idx="5"/>
          </p:nvPr>
        </p:nvSpPr>
        <p:spPr/>
        <p:txBody>
          <a:bodyPr/>
          <a:lstStyle/>
          <a:p>
            <a:pPr algn="l" rtl="0">
              <a:defRPr/>
            </a:pPr>
            <a:fld id="{AA4155B2-0101-497E-A42F-04CD5F0195AE}" type="slidenum">
              <a:rPr/>
              <a:pPr algn="l" rtl="0">
                <a:defRPr/>
              </a:pPr>
              <a:t>7</a:t>
            </a:fld>
            <a:endParaRPr lang="es"/>
          </a:p>
        </p:txBody>
      </p:sp>
    </p:spTree>
    <p:extLst>
      <p:ext uri="{BB962C8B-B14F-4D97-AF65-F5344CB8AC3E}">
        <p14:creationId xmlns:p14="http://schemas.microsoft.com/office/powerpoint/2010/main" val="2924131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2/21/2020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1262252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2/21/2020</a:t>
            </a:fld>
            <a:endParaRPr lang="en-US"/>
          </a:p>
        </p:txBody>
      </p:sp>
      <p:sp>
        <p:nvSpPr>
          <p:cNvPr id="3" name="Footer Placeholder 2"/>
          <p:cNvSpPr>
            <a:spLocks noGrp="1"/>
          </p:cNvSpPr>
          <p:nvPr>
            <p:ph type="ftr" sz="quarter" idx="11"/>
          </p:nvPr>
        </p:nvSpPr>
        <p:spPr>
          <a:xfrm>
            <a:off x="3124200" y="6416675"/>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1110434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2/21/2020</a:t>
            </a:fld>
            <a:endParaRPr lang="en-US"/>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391460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2/21/2020</a:t>
            </a:fld>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4133860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 id="2147483847" r:id="rId12"/>
    <p:sldLayoutId id="2147483848" r:id="rId13"/>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video" Target="DredgeStats.avi"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684" b="6684"/>
          <a:stretch>
            <a:fillRect/>
          </a:stretch>
        </p:blipFill>
        <p:spPr/>
      </p:pic>
      <p:sp>
        <p:nvSpPr>
          <p:cNvPr id="4" name="Title 3"/>
          <p:cNvSpPr>
            <a:spLocks noGrp="1"/>
          </p:cNvSpPr>
          <p:nvPr>
            <p:ph type="ctrTitle"/>
          </p:nvPr>
        </p:nvSpPr>
        <p:spPr/>
        <p:txBody>
          <a:bodyPr/>
          <a:lstStyle/>
          <a:p>
            <a:pPr algn="l" rtl="0"/>
            <a:r>
              <a:rPr lang="es" b="0" i="0" u="none"/>
              <a:t>Reportes DREDGEPACK®</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57009" y="1955497"/>
            <a:ext cx="4800600" cy="3695700"/>
          </a:xfrm>
          <a:noFill/>
        </p:spPr>
      </p:pic>
      <p:sp>
        <p:nvSpPr>
          <p:cNvPr id="16387" name="Text Placeholder 7"/>
          <p:cNvSpPr>
            <a:spLocks noGrp="1"/>
          </p:cNvSpPr>
          <p:nvPr>
            <p:ph type="body" sz="half" idx="2"/>
          </p:nvPr>
        </p:nvSpPr>
        <p:spPr>
          <a:xfrm>
            <a:off x="239948" y="1441147"/>
            <a:ext cx="3835214" cy="4724400"/>
          </a:xfrm>
          <a:noFill/>
        </p:spPr>
        <p:txBody>
          <a:bodyPr>
            <a:normAutofit lnSpcReduction="10000"/>
          </a:bodyPr>
          <a:lstStyle/>
          <a:p>
            <a:pPr algn="l" rtl="0" eaLnBrk="1" hangingPunct="1">
              <a:buFont typeface="Wingdings 2" pitchFamily="18" charset="2"/>
              <a:buNone/>
              <a:defRPr/>
            </a:pPr>
            <a:r>
              <a:rPr lang="es" sz="1800" b="0" i="0" u="none">
                <a:solidFill>
                  <a:schemeClr val="tx1">
                    <a:lumMod val="65000"/>
                    <a:lumOff val="35000"/>
                  </a:schemeClr>
                </a:solidFill>
              </a:rPr>
              <a:t>Al inicio del proyecto el usuario abre una matriz de pre-dragado para crear una base de registro del proyecto. </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Todos los datos son almacenados en un archivo con el mismo nombre de la matriz, la extensión es cambiada a .mtd</a:t>
            </a:r>
            <a:endParaRPr lang="es" sz="1800" dirty="0">
              <a:solidFill>
                <a:schemeClr val="tx1">
                  <a:lumMod val="65000"/>
                  <a:lumOff val="35000"/>
                </a:schemeClr>
              </a:solidFill>
            </a:endParaRP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Actualizaciones pueden ser cargadas a cualquier intervalo deseado por el usuario. Cada actualización es cargada con la fecha del computador cuando es cargado. El usuario puede cambiar el nombre y el color de cada actualización. </a:t>
            </a:r>
          </a:p>
          <a:p>
            <a:pPr algn="l" rtl="0" eaLnBrk="1" hangingPunct="1">
              <a:buFont typeface="Wingdings 2" pitchFamily="18" charset="2"/>
              <a:buNone/>
              <a:defRPr/>
            </a:pPr>
            <a:endParaRPr lang="es" dirty="0">
              <a:solidFill>
                <a:schemeClr val="tx1">
                  <a:lumMod val="65000"/>
                  <a:lumOff val="35000"/>
                </a:schemeClr>
              </a:solidFill>
            </a:endParaRPr>
          </a:p>
          <a:p>
            <a:pPr algn="l" rtl="0" eaLnBrk="1" hangingPunct="1">
              <a:buFont typeface="Wingdings 2" pitchFamily="18" charset="2"/>
              <a:buNone/>
              <a:defRPr/>
            </a:pPr>
            <a:endParaRPr lang="es" dirty="0">
              <a:solidFill>
                <a:schemeClr val="tx1">
                  <a:lumMod val="65000"/>
                  <a:lumOff val="35000"/>
                </a:schemeClr>
              </a:solidFill>
            </a:endParaRPr>
          </a:p>
          <a:p>
            <a:pPr algn="l" rtl="0" eaLnBrk="1" hangingPunct="1">
              <a:buFont typeface="Wingdings 2" pitchFamily="18" charset="2"/>
              <a:buNone/>
              <a:defRPr/>
            </a:pPr>
            <a:endParaRPr lang="es" dirty="0">
              <a:solidFill>
                <a:schemeClr val="tx1">
                  <a:lumMod val="65000"/>
                  <a:lumOff val="35000"/>
                </a:schemeClr>
              </a:solidFill>
            </a:endParaRPr>
          </a:p>
          <a:p>
            <a:pPr algn="l" rtl="0" eaLnBrk="1" hangingPunct="1">
              <a:buFont typeface="Wingdings 2" pitchFamily="18" charset="2"/>
              <a:buNone/>
              <a:defRPr/>
            </a:pPr>
            <a:endParaRPr lang="es" dirty="0">
              <a:solidFill>
                <a:schemeClr val="tx1">
                  <a:lumMod val="65000"/>
                  <a:lumOff val="35000"/>
                </a:schemeClr>
              </a:solidFill>
            </a:endParaRPr>
          </a:p>
        </p:txBody>
      </p:sp>
      <p:sp>
        <p:nvSpPr>
          <p:cNvPr id="6" name="Title 2"/>
          <p:cNvSpPr txBox="1">
            <a:spLocks/>
          </p:cNvSpPr>
          <p:nvPr/>
        </p:nvSpPr>
        <p:spPr bwMode="auto">
          <a:xfrm>
            <a:off x="188068" y="155642"/>
            <a:ext cx="5562600" cy="685800"/>
          </a:xfrm>
          <a:prstGeom prst="rect">
            <a:avLst/>
          </a:prstGeom>
          <a:noFill/>
          <a:ln>
            <a:noFill/>
          </a:ln>
          <a:effectLst/>
          <a:extLst/>
        </p:spPr>
        <p:txBody>
          <a:bodyPr anchor="ctr"/>
          <a:lstStyle/>
          <a:p>
            <a:pPr algn="l" rtl="0" fontAlgn="auto">
              <a:spcAft>
                <a:spcPts val="0"/>
              </a:spcAft>
              <a:defRPr/>
            </a:pPr>
            <a:r>
              <a:rPr lang="es" sz="3200" b="0" i="0" u="none" kern="0">
                <a:solidFill>
                  <a:schemeClr val="bg1"/>
                </a:solidFill>
                <a:latin typeface="+mj-lt"/>
                <a:ea typeface="+mj-ea"/>
                <a:cs typeface="+mj-cs"/>
              </a:rPr>
              <a:t>REPORTE MATRIZ</a:t>
            </a:r>
          </a:p>
        </p:txBody>
      </p:sp>
    </p:spTree>
    <p:extLst>
      <p:ext uri="{BB962C8B-B14F-4D97-AF65-F5344CB8AC3E}">
        <p14:creationId xmlns:p14="http://schemas.microsoft.com/office/powerpoint/2010/main" val="629289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7"/>
          <p:cNvSpPr>
            <a:spLocks noGrp="1"/>
          </p:cNvSpPr>
          <p:nvPr>
            <p:ph type="body" sz="half" idx="2"/>
          </p:nvPr>
        </p:nvSpPr>
        <p:spPr>
          <a:xfrm>
            <a:off x="240173" y="1398435"/>
            <a:ext cx="3962400" cy="5029200"/>
          </a:xfrm>
          <a:noFill/>
        </p:spPr>
        <p:txBody>
          <a:bodyPr>
            <a:normAutofit lnSpcReduction="10000"/>
          </a:bodyPr>
          <a:lstStyle/>
          <a:p>
            <a:pPr algn="l" rtl="0" eaLnBrk="1" hangingPunct="1">
              <a:buFont typeface="Wingdings 2" pitchFamily="18" charset="2"/>
              <a:buNone/>
              <a:defRPr/>
            </a:pPr>
            <a:r>
              <a:rPr lang="es" sz="1800" b="0" i="0" u="none">
                <a:solidFill>
                  <a:schemeClr val="tx1">
                    <a:lumMod val="65000"/>
                    <a:lumOff val="35000"/>
                  </a:schemeClr>
                </a:solidFill>
              </a:rPr>
              <a:t>Para cargar una actualización el usuario selecciona el tercer ícono de la barra de herramientas y selecciona la matriz a agregar. </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La actualización debe ser desde los mismos parámetros de matriz de la fuente. Esto significa que la esquina, tamaño, y tamaño de celda deben ser todos exactamente igual. </a:t>
            </a:r>
            <a:r>
              <a:rPr lang="es" sz="1800" b="1" i="0" u="none">
                <a:solidFill>
                  <a:schemeClr val="tx1">
                    <a:lumMod val="65000"/>
                    <a:lumOff val="35000"/>
                  </a:schemeClr>
                </a:solidFill>
              </a:rPr>
              <a:t>El programa </a:t>
            </a:r>
            <a:r>
              <a:rPr lang="es" sz="1800" b="1" i="0" u="none">
                <a:solidFill>
                  <a:srgbClr val="FF0000"/>
                </a:solidFill>
              </a:rPr>
              <a:t>no</a:t>
            </a:r>
            <a:r>
              <a:rPr lang="es" sz="1800" b="1" i="0" u="none">
                <a:solidFill>
                  <a:schemeClr val="tx1">
                    <a:lumMod val="65000"/>
                    <a:lumOff val="35000"/>
                  </a:schemeClr>
                </a:solidFill>
              </a:rPr>
              <a:t> redibujará los datos desde una matriz que no tiene el mismo encabezado.</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Una vez la actualización ha sido agregada a la base de datos, las celdas que han sido cambiadas aparecerán en el área gráfica.</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9071" y="2111468"/>
            <a:ext cx="4706729" cy="36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p:cNvSpPr>
            <a:spLocks noGrp="1"/>
          </p:cNvSpPr>
          <p:nvPr>
            <p:ph type="title"/>
          </p:nvPr>
        </p:nvSpPr>
        <p:spPr>
          <a:xfrm>
            <a:off x="240173" y="140884"/>
            <a:ext cx="5562600" cy="685800"/>
          </a:xfrm>
        </p:spPr>
        <p:txBody>
          <a:bodyPr anchor="ctr">
            <a:normAutofit/>
          </a:bodyPr>
          <a:lstStyle/>
          <a:p>
            <a:pPr algn="l" rtl="0" eaLnBrk="1" fontAlgn="auto" hangingPunct="1">
              <a:spcAft>
                <a:spcPts val="0"/>
              </a:spcAft>
              <a:defRPr/>
            </a:pPr>
            <a:r>
              <a:rPr lang="es" sz="3200" b="0" i="0" u="none">
                <a:solidFill>
                  <a:schemeClr val="bg1"/>
                </a:solidFill>
              </a:rPr>
              <a:t>REPORTE MATRIZ</a:t>
            </a:r>
          </a:p>
        </p:txBody>
      </p:sp>
    </p:spTree>
    <p:extLst>
      <p:ext uri="{BB962C8B-B14F-4D97-AF65-F5344CB8AC3E}">
        <p14:creationId xmlns:p14="http://schemas.microsoft.com/office/powerpoint/2010/main" val="2319309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38600" y="1820917"/>
            <a:ext cx="4954587" cy="3810000"/>
          </a:xfrm>
          <a:noFill/>
        </p:spPr>
      </p:pic>
      <p:sp>
        <p:nvSpPr>
          <p:cNvPr id="18435" name="Text Placeholder 7"/>
          <p:cNvSpPr>
            <a:spLocks noGrp="1"/>
          </p:cNvSpPr>
          <p:nvPr>
            <p:ph type="body" sz="half" idx="2"/>
          </p:nvPr>
        </p:nvSpPr>
        <p:spPr>
          <a:xfrm>
            <a:off x="173420" y="1394297"/>
            <a:ext cx="3733800" cy="4935389"/>
          </a:xfrm>
          <a:noFill/>
        </p:spPr>
        <p:txBody>
          <a:bodyPr>
            <a:normAutofit fontScale="92500" lnSpcReduction="10000"/>
          </a:bodyPr>
          <a:lstStyle/>
          <a:p>
            <a:pPr algn="l" rtl="0" eaLnBrk="1" hangingPunct="1">
              <a:buFont typeface="Wingdings 2" pitchFamily="18" charset="2"/>
              <a:buNone/>
              <a:defRPr/>
            </a:pPr>
            <a:r>
              <a:rPr lang="es" sz="1800" b="0" i="0" u="none">
                <a:solidFill>
                  <a:schemeClr val="tx1">
                    <a:lumMod val="65000"/>
                    <a:lumOff val="35000"/>
                  </a:schemeClr>
                </a:solidFill>
              </a:rPr>
              <a:t>Para cambiar el color o la fecha el usuario puede escojer el cuarto ícono en la barra de herramientas.</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El diálogo de Administrar Actualizaciones aparece y el usuario puede agregar un título a la página, cambiar el color de cualquier actualización, cambiar la fecha de cualquier actualización o el puede desactivar cualquier actualización.</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a:solidFill>
                  <a:schemeClr val="tx1">
                    <a:lumMod val="65000"/>
                    <a:lumOff val="35000"/>
                  </a:schemeClr>
                </a:solidFill>
              </a:rPr>
              <a:t>Cuando una actualización se desactiva en el diálogo del Administrador de actualizaciones no se mostrará en el mapa, pero la Estimacion Total de Material Removido incluirá todas las fechas en la base de datos.  </a:t>
            </a:r>
          </a:p>
        </p:txBody>
      </p:sp>
      <p:sp>
        <p:nvSpPr>
          <p:cNvPr id="6" name="Title 2"/>
          <p:cNvSpPr>
            <a:spLocks noGrp="1"/>
          </p:cNvSpPr>
          <p:nvPr>
            <p:ph type="title"/>
          </p:nvPr>
        </p:nvSpPr>
        <p:spPr>
          <a:xfrm>
            <a:off x="173420" y="161233"/>
            <a:ext cx="5562600" cy="685800"/>
          </a:xfrm>
        </p:spPr>
        <p:txBody>
          <a:bodyPr anchor="ctr">
            <a:normAutofit/>
          </a:bodyPr>
          <a:lstStyle/>
          <a:p>
            <a:pPr algn="l" rtl="0" eaLnBrk="1" fontAlgn="auto" hangingPunct="1">
              <a:spcAft>
                <a:spcPts val="0"/>
              </a:spcAft>
              <a:defRPr/>
            </a:pPr>
            <a:r>
              <a:rPr lang="es" sz="3200" b="0" i="0" u="none">
                <a:solidFill>
                  <a:schemeClr val="bg1"/>
                </a:solidFill>
              </a:rPr>
              <a:t>REPORTE MATRIZ</a:t>
            </a:r>
          </a:p>
        </p:txBody>
      </p:sp>
    </p:spTree>
    <p:extLst>
      <p:ext uri="{BB962C8B-B14F-4D97-AF65-F5344CB8AC3E}">
        <p14:creationId xmlns:p14="http://schemas.microsoft.com/office/powerpoint/2010/main" val="610325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8"/>
          <p:cNvSpPr>
            <a:spLocks noGrp="1"/>
          </p:cNvSpPr>
          <p:nvPr>
            <p:ph type="body" sz="half" idx="2"/>
          </p:nvPr>
        </p:nvSpPr>
        <p:spPr>
          <a:xfrm>
            <a:off x="517635" y="1229710"/>
            <a:ext cx="7696200" cy="5257800"/>
          </a:xfrm>
          <a:noFill/>
        </p:spPr>
        <p:txBody>
          <a:bodyPr>
            <a:normAutofit fontScale="92500"/>
          </a:bodyPr>
          <a:lstStyle/>
          <a:p>
            <a:pPr algn="l" rtl="0" eaLnBrk="1" hangingPunct="1">
              <a:spcBef>
                <a:spcPct val="0"/>
              </a:spcBef>
              <a:defRPr/>
            </a:pPr>
            <a:r>
              <a:rPr lang="es" sz="1600" b="0" i="0" u="none">
                <a:solidFill>
                  <a:schemeClr val="tx1">
                    <a:lumMod val="65000"/>
                    <a:lumOff val="35000"/>
                  </a:schemeClr>
                </a:solidFill>
              </a:rPr>
              <a:t>El </a:t>
            </a:r>
            <a:r>
              <a:rPr lang="es" sz="1600" b="0" i="0" u="none">
                <a:solidFill>
                  <a:srgbClr val="FF0000"/>
                </a:solidFill>
              </a:rPr>
              <a:t>Material Removido Aproximado no es un volumen. Es un estimado del material que fue removido en el perfecto vacío, como si las celdas de matriz fueron dragadas exactamente a la profundidad en la que la herramienta de dragado fue bajada en la celda y no hubo movimiento de material en el fondo después de que la herramienta fue levantada de la celda.</a:t>
            </a:r>
          </a:p>
          <a:p>
            <a:pPr algn="l" rtl="0" eaLnBrk="1" hangingPunct="1">
              <a:spcBef>
                <a:spcPct val="0"/>
              </a:spcBef>
              <a:defRPr/>
            </a:pPr>
            <a:endParaRPr lang="es" sz="1600" dirty="0">
              <a:solidFill>
                <a:schemeClr val="tx1">
                  <a:lumMod val="65000"/>
                  <a:lumOff val="35000"/>
                </a:schemeClr>
              </a:solidFill>
            </a:endParaRPr>
          </a:p>
          <a:p>
            <a:pPr algn="l" rtl="0" eaLnBrk="1" hangingPunct="1">
              <a:spcBef>
                <a:spcPct val="0"/>
              </a:spcBef>
              <a:defRPr/>
            </a:pPr>
            <a:r>
              <a:rPr lang="es" sz="1600" b="0" i="0" u="none">
                <a:solidFill>
                  <a:schemeClr val="tx1">
                    <a:lumMod val="65000"/>
                    <a:lumOff val="35000"/>
                  </a:schemeClr>
                </a:solidFill>
              </a:rPr>
              <a:t>Para hacer esto perfectamente claro...</a:t>
            </a:r>
          </a:p>
          <a:p>
            <a:pPr algn="l" rtl="0" eaLnBrk="1" hangingPunct="1">
              <a:spcBef>
                <a:spcPct val="0"/>
              </a:spcBef>
              <a:defRPr/>
            </a:pPr>
            <a:endParaRPr lang="es" dirty="0"/>
          </a:p>
          <a:p>
            <a:pPr algn="ctr" rtl="0" eaLnBrk="1" hangingPunct="1">
              <a:spcBef>
                <a:spcPct val="0"/>
              </a:spcBef>
              <a:defRPr/>
            </a:pPr>
            <a:r>
              <a:rPr lang="es" sz="4800" b="0" i="0" u="sng">
                <a:solidFill>
                  <a:srgbClr val="FF0000"/>
                </a:solidFill>
              </a:rPr>
              <a:t>ESTO NO DEBE SER USADO PARA CALCULO O ESTIMACION DE CANTIDADES DE VOLUMEN.</a:t>
            </a:r>
          </a:p>
        </p:txBody>
      </p:sp>
      <p:sp>
        <p:nvSpPr>
          <p:cNvPr id="5" name="Title 2"/>
          <p:cNvSpPr>
            <a:spLocks noGrp="1"/>
          </p:cNvSpPr>
          <p:nvPr>
            <p:ph type="title"/>
          </p:nvPr>
        </p:nvSpPr>
        <p:spPr>
          <a:xfrm>
            <a:off x="517635" y="213226"/>
            <a:ext cx="5562600" cy="685800"/>
          </a:xfrm>
        </p:spPr>
        <p:txBody>
          <a:bodyPr anchor="ctr">
            <a:normAutofit/>
          </a:bodyPr>
          <a:lstStyle/>
          <a:p>
            <a:pPr algn="l" rtl="0" eaLnBrk="1" fontAlgn="auto" hangingPunct="1">
              <a:spcAft>
                <a:spcPts val="0"/>
              </a:spcAft>
              <a:defRPr/>
            </a:pPr>
            <a:r>
              <a:rPr lang="es" sz="3200" b="0" i="0" u="none">
                <a:solidFill>
                  <a:schemeClr val="bg1"/>
                </a:solidFill>
              </a:rPr>
              <a:t>REPORTE MATRIZ</a:t>
            </a:r>
          </a:p>
        </p:txBody>
      </p:sp>
    </p:spTree>
    <p:extLst>
      <p:ext uri="{BB962C8B-B14F-4D97-AF65-F5344CB8AC3E}">
        <p14:creationId xmlns:p14="http://schemas.microsoft.com/office/powerpoint/2010/main" val="1322225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a:t>
            </a:r>
            <a:r>
              <a:rPr lang="es" sz="1600" b="0" i="0" u="none" dirty="0" smtClean="0">
                <a:solidFill>
                  <a:schemeClr val="tx1">
                    <a:lumMod val="65000"/>
                    <a:lumOff val="35000"/>
                  </a:schemeClr>
                </a:solidFill>
              </a:rPr>
              <a:t>(</a:t>
            </a:r>
            <a:r>
              <a:rPr lang="es" sz="1600" dirty="0" smtClean="0">
                <a:solidFill>
                  <a:schemeClr val="tx1">
                    <a:lumMod val="65000"/>
                    <a:lumOff val="35000"/>
                  </a:schemeClr>
                </a:solidFill>
              </a:rPr>
              <a:t>Sesiones Mas Nuevas</a:t>
            </a:r>
            <a:r>
              <a:rPr lang="es" sz="1600" b="0" i="0" u="none" dirty="0" smtClean="0">
                <a:solidFill>
                  <a:schemeClr val="tx1">
                    <a:lumMod val="65000"/>
                    <a:lumOff val="35000"/>
                  </a:schemeClr>
                </a:solidFill>
              </a:rPr>
              <a:t>) </a:t>
            </a:r>
            <a:r>
              <a:rPr lang="es" sz="1600" b="0" i="0" u="none" dirty="0">
                <a:solidFill>
                  <a:schemeClr val="tx1">
                    <a:lumMod val="65000"/>
                    <a:lumOff val="35000"/>
                  </a:schemeClr>
                </a:solidFill>
              </a:rPr>
              <a:t>	</a:t>
            </a:r>
            <a:r>
              <a:rPr lang="es" sz="1600" b="0" i="0" u="none" dirty="0"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3026953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eaLnBrk="1" fontAlgn="auto" hangingPunct="1">
              <a:spcAft>
                <a:spcPts val="0"/>
              </a:spcAft>
              <a:defRPr/>
            </a:pPr>
            <a:r>
              <a:rPr lang="es" b="0" i="0" u="none"/>
              <a:t>ESTADISTICAS DRAGADO</a:t>
            </a:r>
          </a:p>
        </p:txBody>
      </p:sp>
    </p:spTree>
    <p:extLst>
      <p:ext uri="{BB962C8B-B14F-4D97-AF65-F5344CB8AC3E}">
        <p14:creationId xmlns:p14="http://schemas.microsoft.com/office/powerpoint/2010/main" val="3453707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6"/>
          <p:cNvSpPr>
            <a:spLocks noGrp="1"/>
          </p:cNvSpPr>
          <p:nvPr>
            <p:ph type="title"/>
          </p:nvPr>
        </p:nvSpPr>
        <p:spPr>
          <a:xfrm>
            <a:off x="218418" y="180318"/>
            <a:ext cx="7967663" cy="685800"/>
          </a:xfrm>
        </p:spPr>
        <p:txBody>
          <a:bodyPr>
            <a:normAutofit/>
          </a:bodyPr>
          <a:lstStyle/>
          <a:p>
            <a:pPr marL="54864" algn="l" rtl="0" eaLnBrk="1" fontAlgn="auto" hangingPunct="1">
              <a:spcAft>
                <a:spcPts val="0"/>
              </a:spcAft>
              <a:defRPr/>
            </a:pPr>
            <a:r>
              <a:rPr lang="es" sz="3200" b="0" i="0" u="none"/>
              <a:t>ESTADISTICAS DRAGADO</a:t>
            </a:r>
          </a:p>
        </p:txBody>
      </p:sp>
      <p:sp>
        <p:nvSpPr>
          <p:cNvPr id="15363" name="Content Placeholder 7"/>
          <p:cNvSpPr>
            <a:spLocks noGrp="1"/>
          </p:cNvSpPr>
          <p:nvPr>
            <p:ph idx="1"/>
          </p:nvPr>
        </p:nvSpPr>
        <p:spPr>
          <a:xfrm>
            <a:off x="400050" y="5950601"/>
            <a:ext cx="8607217" cy="838200"/>
          </a:xfrm>
          <a:noFill/>
          <a:ln>
            <a:solidFill>
              <a:schemeClr val="bg1"/>
            </a:solidFill>
          </a:ln>
        </p:spPr>
        <p:txBody>
          <a:bodyPr>
            <a:normAutofit/>
          </a:bodyPr>
          <a:lstStyle/>
          <a:p>
            <a:pPr algn="l" rtl="0" eaLnBrk="1" hangingPunct="1">
              <a:spcBef>
                <a:spcPct val="0"/>
              </a:spcBef>
              <a:defRPr/>
            </a:pPr>
            <a:r>
              <a:rPr lang="es" sz="2000" b="0" i="0" u="none" dirty="0">
                <a:solidFill>
                  <a:schemeClr val="tx1">
                    <a:lumMod val="65000"/>
                    <a:lumOff val="35000"/>
                  </a:schemeClr>
                </a:solidFill>
              </a:rPr>
              <a:t>Desarrollado en conjunto con USACE-WES, intenta cuantificar la distribución de las profundidades en un proyecto de dragado.</a:t>
            </a:r>
          </a:p>
        </p:txBody>
      </p:sp>
      <p:pic>
        <p:nvPicPr>
          <p:cNvPr id="15364" name="Picture 2" descr="C:\2010 HYPACK Presentations\13 - CSV\Pictures\DredgeStatsP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 y="1405609"/>
            <a:ext cx="7124700" cy="442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6760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2"/>
          <p:cNvSpPr>
            <a:spLocks noGrp="1"/>
          </p:cNvSpPr>
          <p:nvPr>
            <p:ph type="title"/>
          </p:nvPr>
        </p:nvSpPr>
        <p:spPr>
          <a:xfrm>
            <a:off x="189186" y="141889"/>
            <a:ext cx="8729663" cy="685800"/>
          </a:xfrm>
        </p:spPr>
        <p:txBody>
          <a:bodyPr>
            <a:normAutofit/>
          </a:bodyPr>
          <a:lstStyle/>
          <a:p>
            <a:pPr marL="54864" algn="l" rtl="0" eaLnBrk="1" fontAlgn="auto" hangingPunct="1">
              <a:spcAft>
                <a:spcPts val="0"/>
              </a:spcAft>
              <a:defRPr/>
            </a:pPr>
            <a:r>
              <a:rPr lang="es" sz="3200" b="0" i="0" u="none"/>
              <a:t>ESTADISTICAS DRAGADO</a:t>
            </a:r>
          </a:p>
        </p:txBody>
      </p:sp>
      <p:sp>
        <p:nvSpPr>
          <p:cNvPr id="14338" name="Content Placeholder 1"/>
          <p:cNvSpPr>
            <a:spLocks noGrp="1"/>
          </p:cNvSpPr>
          <p:nvPr>
            <p:ph idx="1"/>
          </p:nvPr>
        </p:nvSpPr>
        <p:spPr>
          <a:xfrm>
            <a:off x="331076" y="1374228"/>
            <a:ext cx="8229600" cy="5181600"/>
          </a:xfrm>
          <a:noFill/>
          <a:ln>
            <a:noFill/>
          </a:ln>
          <a:effectLst/>
        </p:spPr>
        <p:txBody>
          <a:bodyPr>
            <a:normAutofit/>
          </a:bodyPr>
          <a:lstStyle/>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es" b="0" i="0" u="none">
                <a:solidFill>
                  <a:schemeClr val="tx1">
                    <a:lumMod val="65000"/>
                    <a:lumOff val="35000"/>
                  </a:schemeClr>
                </a:solidFill>
              </a:rPr>
              <a:t>DREDGESTATS puede mostrar</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Un solo levantamiento de Pre-dragado</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Un solo Levantamiento de Post-dragado</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Un Levantamiento Combinado de Pre-dragado y Post-dragado</a:t>
            </a:r>
          </a:p>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es" sz="2200" b="0" i="0" u="none">
                <a:solidFill>
                  <a:schemeClr val="tx1">
                    <a:lumMod val="65000"/>
                    <a:lumOff val="35000"/>
                  </a:schemeClr>
                </a:solidFill>
              </a:rPr>
              <a:t>DREDGESTATS solo examina las profundidades en el centro del canal.  Ignora profundidades en los taludes laterales.</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Un archivo de línea planeada (*.LNW) creado en DISEÑO CANAL, o un archivo de Borde (*.BRD) es usado para limitar las áreas de profundidades siendo revisadas.  Uno de estos ES REQUERIDO!</a:t>
            </a:r>
          </a:p>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es" sz="2200" b="0" i="0" u="none">
                <a:solidFill>
                  <a:schemeClr val="tx1">
                    <a:lumMod val="65000"/>
                    <a:lumOff val="35000"/>
                  </a:schemeClr>
                </a:solidFill>
              </a:rPr>
              <a:t>DREDGESTATS muestra:</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Profundidad Promedio del Juego de Datos</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Desviación Estándar de las Profundidades del Juego de Datos</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 de profundidades Sobre el Nivel Requerido</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 de profundidades en la Sobreprofundidad Permitida</a:t>
            </a:r>
          </a:p>
          <a:p>
            <a:pPr marL="788670" lvl="1" indent="-285750" algn="l" rtl="0">
              <a:spcAft>
                <a:spcPts val="0"/>
              </a:spcAft>
              <a:buClr>
                <a:schemeClr val="tx1">
                  <a:lumMod val="65000"/>
                  <a:lumOff val="35000"/>
                </a:schemeClr>
              </a:buClr>
              <a:defRPr/>
            </a:pPr>
            <a:r>
              <a:rPr lang="es" sz="1800" b="0" i="0" u="none">
                <a:solidFill>
                  <a:schemeClr val="tx1">
                    <a:lumMod val="65000"/>
                    <a:lumOff val="35000"/>
                  </a:schemeClr>
                </a:solidFill>
              </a:rPr>
              <a:t>% de profundidades debajo de la Sobreprofundidad Paga. </a:t>
            </a:r>
          </a:p>
        </p:txBody>
      </p:sp>
    </p:spTree>
    <p:extLst>
      <p:ext uri="{BB962C8B-B14F-4D97-AF65-F5344CB8AC3E}">
        <p14:creationId xmlns:p14="http://schemas.microsoft.com/office/powerpoint/2010/main" val="2428404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6" descr="DredgeStatsPrePost.jpg"/>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343711" y="1564922"/>
            <a:ext cx="7405990" cy="4599171"/>
          </a:xfrm>
        </p:spPr>
      </p:pic>
      <p:grpSp>
        <p:nvGrpSpPr>
          <p:cNvPr id="3" name="Group 2"/>
          <p:cNvGrpSpPr/>
          <p:nvPr/>
        </p:nvGrpSpPr>
        <p:grpSpPr>
          <a:xfrm>
            <a:off x="4593077" y="4061429"/>
            <a:ext cx="3020438" cy="869718"/>
            <a:chOff x="5786336" y="3925242"/>
            <a:chExt cx="3020438" cy="869718"/>
          </a:xfrm>
        </p:grpSpPr>
        <p:grpSp>
          <p:nvGrpSpPr>
            <p:cNvPr id="2" name="Group 1"/>
            <p:cNvGrpSpPr/>
            <p:nvPr/>
          </p:nvGrpSpPr>
          <p:grpSpPr>
            <a:xfrm>
              <a:off x="5786336" y="3925242"/>
              <a:ext cx="3020438" cy="611187"/>
              <a:chOff x="5909553" y="3956760"/>
              <a:chExt cx="3020438" cy="611187"/>
            </a:xfrm>
          </p:grpSpPr>
          <p:sp>
            <p:nvSpPr>
              <p:cNvPr id="17411" name="TextBox 8"/>
              <p:cNvSpPr txBox="1">
                <a:spLocks noChangeArrowheads="1"/>
              </p:cNvSpPr>
              <p:nvPr/>
            </p:nvSpPr>
            <p:spPr bwMode="auto">
              <a:xfrm>
                <a:off x="5909553" y="3956760"/>
                <a:ext cx="1524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r>
                  <a:rPr lang="es" sz="1050" b="1" i="0" u="none" dirty="0">
                    <a:solidFill>
                      <a:srgbClr val="FF0000"/>
                    </a:solidFill>
                  </a:rPr>
                  <a:t>Prof. del Proyecto</a:t>
                </a:r>
              </a:p>
            </p:txBody>
          </p:sp>
          <p:sp>
            <p:nvSpPr>
              <p:cNvPr id="17412" name="TextBox 9"/>
              <p:cNvSpPr txBox="1">
                <a:spLocks noChangeArrowheads="1"/>
              </p:cNvSpPr>
              <p:nvPr/>
            </p:nvSpPr>
            <p:spPr bwMode="auto">
              <a:xfrm>
                <a:off x="6948791" y="4261560"/>
                <a:ext cx="1981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r>
                  <a:rPr lang="es" sz="1050" b="1" i="0" u="none">
                    <a:solidFill>
                      <a:srgbClr val="FF0000"/>
                    </a:solidFill>
                  </a:rPr>
                  <a:t>Sobreprofundidad Permitida</a:t>
                </a:r>
                <a:endParaRPr lang="es" sz="1050" dirty="0">
                  <a:solidFill>
                    <a:srgbClr val="FF0000"/>
                  </a:solidFill>
                </a:endParaRPr>
              </a:p>
            </p:txBody>
          </p:sp>
          <p:cxnSp>
            <p:nvCxnSpPr>
              <p:cNvPr id="12" name="Straight Arrow Connector 11"/>
              <p:cNvCxnSpPr/>
              <p:nvPr/>
            </p:nvCxnSpPr>
            <p:spPr>
              <a:xfrm rot="5400000">
                <a:off x="6415392" y="4413959"/>
                <a:ext cx="304800" cy="31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rot="5400000">
              <a:off x="7863985" y="4641766"/>
              <a:ext cx="3048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343711" y="284562"/>
            <a:ext cx="5604162" cy="584775"/>
          </a:xfrm>
          <a:prstGeom prst="rect">
            <a:avLst/>
          </a:prstGeom>
          <a:noFill/>
        </p:spPr>
        <p:txBody>
          <a:bodyPr wrap="square">
            <a:spAutoFit/>
          </a:bodyPr>
          <a:lstStyle/>
          <a:p>
            <a:pPr algn="l" rtl="0">
              <a:defRPr/>
            </a:pPr>
            <a:r>
              <a:rPr lang="es" sz="3200" b="0" i="0" u="none" dirty="0">
                <a:solidFill>
                  <a:schemeClr val="bg1"/>
                </a:solidFill>
              </a:rPr>
              <a:t>ESTADISTICAS DRAGADO</a:t>
            </a:r>
          </a:p>
        </p:txBody>
      </p:sp>
    </p:spTree>
    <p:extLst>
      <p:ext uri="{BB962C8B-B14F-4D97-AF65-F5344CB8AC3E}">
        <p14:creationId xmlns:p14="http://schemas.microsoft.com/office/powerpoint/2010/main" val="2496671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a:xfrm>
            <a:off x="235923" y="203051"/>
            <a:ext cx="8443913" cy="682625"/>
          </a:xfrm>
        </p:spPr>
        <p:txBody>
          <a:bodyPr>
            <a:normAutofit/>
          </a:bodyPr>
          <a:lstStyle/>
          <a:p>
            <a:pPr marL="54864" algn="l" rtl="0" eaLnBrk="1" fontAlgn="auto" hangingPunct="1">
              <a:spcAft>
                <a:spcPts val="0"/>
              </a:spcAft>
              <a:defRPr/>
            </a:pPr>
            <a:r>
              <a:rPr lang="es" sz="3200" b="0" i="0" u="none"/>
              <a:t>ESTADISTICAS DRAGADO:  Ejemplo</a:t>
            </a:r>
            <a:endParaRPr lang="es" sz="4000" dirty="0"/>
          </a:p>
        </p:txBody>
      </p:sp>
      <p:pic>
        <p:nvPicPr>
          <p:cNvPr id="6" name="DredgeStats.avi">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94289" y="1504544"/>
            <a:ext cx="7280447" cy="4864041"/>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6760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effectLst/>
        </p:spPr>
        <p:txBody>
          <a:bodyPr>
            <a:normAutofit/>
          </a:bodyPr>
          <a:lstStyle/>
          <a:p>
            <a:pPr algn="l" rtl="0"/>
            <a:r>
              <a:rPr lang="es" sz="4000" b="0" i="0" u="none"/>
              <a:t>REPORTE MATRIZ</a:t>
            </a:r>
          </a:p>
        </p:txBody>
      </p:sp>
    </p:spTree>
    <p:extLst>
      <p:ext uri="{BB962C8B-B14F-4D97-AF65-F5344CB8AC3E}">
        <p14:creationId xmlns:p14="http://schemas.microsoft.com/office/powerpoint/2010/main" val="459219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7"/>
          <p:cNvSpPr>
            <a:spLocks noGrp="1"/>
          </p:cNvSpPr>
          <p:nvPr>
            <p:ph type="body" sz="half" idx="2"/>
          </p:nvPr>
        </p:nvSpPr>
        <p:spPr>
          <a:xfrm>
            <a:off x="5813391" y="1574651"/>
            <a:ext cx="2992988" cy="3193902"/>
          </a:xfrm>
          <a:noFill/>
        </p:spPr>
        <p:txBody>
          <a:bodyPr>
            <a:noAutofit/>
          </a:bodyPr>
          <a:lstStyle/>
          <a:p>
            <a:pPr algn="just" rtl="0" eaLnBrk="1" hangingPunct="1">
              <a:buFont typeface="Wingdings 2" pitchFamily="18" charset="2"/>
              <a:buNone/>
              <a:defRPr/>
            </a:pPr>
            <a:r>
              <a:rPr lang="es" b="0" i="0" u="none" dirty="0">
                <a:solidFill>
                  <a:schemeClr val="tx1">
                    <a:lumMod val="65000"/>
                    <a:lumOff val="35000"/>
                  </a:schemeClr>
                </a:solidFill>
              </a:rPr>
              <a:t>En esta imagen hay 5 actualizaciones cargadas pero la actualización para el 9/1/2010 ha sido deshabilitada. </a:t>
            </a:r>
          </a:p>
          <a:p>
            <a:pPr algn="just" rtl="0" eaLnBrk="1" hangingPunct="1">
              <a:buFont typeface="Wingdings 2" pitchFamily="18" charset="2"/>
              <a:buNone/>
              <a:defRPr/>
            </a:pPr>
            <a:endParaRPr lang="es" dirty="0">
              <a:solidFill>
                <a:schemeClr val="tx1">
                  <a:lumMod val="65000"/>
                  <a:lumOff val="35000"/>
                </a:schemeClr>
              </a:solidFill>
            </a:endParaRPr>
          </a:p>
          <a:p>
            <a:pPr algn="just" rtl="0" eaLnBrk="1" hangingPunct="1">
              <a:buFont typeface="Wingdings 2" pitchFamily="18" charset="2"/>
              <a:buNone/>
              <a:defRPr/>
            </a:pPr>
            <a:r>
              <a:rPr lang="es" b="0" i="0" u="none" dirty="0">
                <a:solidFill>
                  <a:schemeClr val="tx1">
                    <a:lumMod val="65000"/>
                    <a:lumOff val="35000"/>
                  </a:schemeClr>
                </a:solidFill>
              </a:rPr>
              <a:t>En el fondo de la sección Material Removido Aproximado notará que hay un asterisco próximo al valor total. Esta es la indicación que la suma de los valores que puede ver no será igual al valor total porque hay actualizaciones no visibles. El programa limita esta sección a las últimas 10 actualizaciones aún si todas ellas estan habilitadas. </a:t>
            </a:r>
          </a:p>
        </p:txBody>
      </p:sp>
      <p:pic>
        <p:nvPicPr>
          <p:cNvPr id="19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791" y="1363606"/>
            <a:ext cx="5449976" cy="423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p:cNvSpPr>
            <a:spLocks noGrp="1"/>
          </p:cNvSpPr>
          <p:nvPr>
            <p:ph type="title"/>
          </p:nvPr>
        </p:nvSpPr>
        <p:spPr>
          <a:xfrm>
            <a:off x="250791" y="230892"/>
            <a:ext cx="5562600" cy="685800"/>
          </a:xfrm>
          <a:effectLst/>
        </p:spPr>
        <p:txBody>
          <a:bodyPr anchor="ctr">
            <a:normAutofit/>
          </a:bodyPr>
          <a:lstStyle/>
          <a:p>
            <a:pPr algn="l" rtl="0" eaLnBrk="1" fontAlgn="auto" hangingPunct="1">
              <a:spcAft>
                <a:spcPts val="0"/>
              </a:spcAft>
              <a:defRPr/>
            </a:pPr>
            <a:r>
              <a:rPr lang="es" sz="3200" b="0" i="0" u="none">
                <a:solidFill>
                  <a:schemeClr val="bg1"/>
                </a:solidFill>
              </a:rPr>
              <a:t>REPORTE MATRIZ</a:t>
            </a:r>
          </a:p>
        </p:txBody>
      </p:sp>
      <p:sp>
        <p:nvSpPr>
          <p:cNvPr id="5" name="Content Placeholder 6"/>
          <p:cNvSpPr>
            <a:spLocks noGrp="1"/>
          </p:cNvSpPr>
          <p:nvPr>
            <p:ph idx="1"/>
          </p:nvPr>
        </p:nvSpPr>
        <p:spPr>
          <a:xfrm>
            <a:off x="250791" y="5793353"/>
            <a:ext cx="7083864" cy="922506"/>
          </a:xfrm>
          <a:noFill/>
        </p:spPr>
        <p:txBody>
          <a:bodyPr>
            <a:normAutofit/>
          </a:bodyPr>
          <a:lstStyle/>
          <a:p>
            <a:pPr algn="l" rtl="0" eaLnBrk="1" hangingPunct="1">
              <a:buClr>
                <a:schemeClr val="tx1"/>
              </a:buClr>
              <a:defRPr/>
            </a:pPr>
            <a:r>
              <a:rPr lang="es" sz="1600" b="0" i="0" u="none">
                <a:solidFill>
                  <a:schemeClr val="tx1">
                    <a:lumMod val="65000"/>
                    <a:lumOff val="35000"/>
                  </a:schemeClr>
                </a:solidFill>
              </a:rPr>
              <a:t>Proveer un reporte rápido del progreso en cualquier situación de dragado.</a:t>
            </a:r>
          </a:p>
          <a:p>
            <a:pPr algn="l" rtl="0" eaLnBrk="1" hangingPunct="1">
              <a:buClr>
                <a:schemeClr val="tx1"/>
              </a:buClr>
              <a:defRPr/>
            </a:pPr>
            <a:r>
              <a:rPr lang="es" sz="1600" b="0" i="0" u="none">
                <a:solidFill>
                  <a:schemeClr val="tx1">
                    <a:lumMod val="65000"/>
                    <a:lumOff val="35000"/>
                  </a:schemeClr>
                </a:solidFill>
              </a:rPr>
              <a:t>Permitirle al usuario ver donde se ha dragado con una representación visual.</a:t>
            </a:r>
          </a:p>
          <a:p>
            <a:pPr algn="l" rtl="0" eaLnBrk="1" hangingPunct="1">
              <a:buClr>
                <a:schemeClr val="tx1"/>
              </a:buClr>
              <a:buFontTx/>
              <a:buChar char="•"/>
              <a:defRPr/>
            </a:pPr>
            <a:endParaRPr lang="es" sz="1600" dirty="0">
              <a:solidFill>
                <a:schemeClr val="tx1">
                  <a:lumMod val="65000"/>
                  <a:lumOff val="35000"/>
                </a:schemeClr>
              </a:solidFill>
            </a:endParaRPr>
          </a:p>
        </p:txBody>
      </p:sp>
    </p:spTree>
    <p:extLst>
      <p:ext uri="{BB962C8B-B14F-4D97-AF65-F5344CB8AC3E}">
        <p14:creationId xmlns:p14="http://schemas.microsoft.com/office/powerpoint/2010/main" val="1616482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
          <p:cNvSpPr>
            <a:spLocks noGrp="1"/>
          </p:cNvSpPr>
          <p:nvPr>
            <p:ph type="title"/>
          </p:nvPr>
        </p:nvSpPr>
        <p:spPr>
          <a:xfrm>
            <a:off x="307148" y="174315"/>
            <a:ext cx="5562600" cy="685800"/>
          </a:xfrm>
        </p:spPr>
        <p:txBody>
          <a:bodyPr anchor="ctr">
            <a:normAutofit/>
          </a:bodyPr>
          <a:lstStyle/>
          <a:p>
            <a:pPr algn="l" rtl="0" eaLnBrk="1" fontAlgn="auto" hangingPunct="1">
              <a:spcAft>
                <a:spcPts val="0"/>
              </a:spcAft>
              <a:defRPr/>
            </a:pPr>
            <a:r>
              <a:rPr lang="es" sz="3200" b="0" i="0" u="none">
                <a:solidFill>
                  <a:schemeClr val="bg1"/>
                </a:solidFill>
              </a:rPr>
              <a:t>REPORTE MATRIZ</a:t>
            </a:r>
          </a:p>
        </p:txBody>
      </p:sp>
      <p:pic>
        <p:nvPicPr>
          <p:cNvPr id="1536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25311" y="1821700"/>
            <a:ext cx="4876800" cy="3754438"/>
          </a:xfrm>
          <a:noFill/>
        </p:spPr>
      </p:pic>
      <p:sp>
        <p:nvSpPr>
          <p:cNvPr id="15364" name="Text Placeholder 7"/>
          <p:cNvSpPr>
            <a:spLocks noGrp="1"/>
          </p:cNvSpPr>
          <p:nvPr>
            <p:ph type="body" sz="half" idx="2"/>
          </p:nvPr>
        </p:nvSpPr>
        <p:spPr>
          <a:xfrm>
            <a:off x="307148" y="1519615"/>
            <a:ext cx="3577431" cy="4744453"/>
          </a:xfrm>
          <a:noFill/>
        </p:spPr>
        <p:txBody>
          <a:bodyPr>
            <a:normAutofit/>
          </a:bodyPr>
          <a:lstStyle/>
          <a:p>
            <a:pPr algn="l" rtl="0" eaLnBrk="1" hangingPunct="1">
              <a:buFont typeface="Wingdings 2" pitchFamily="18" charset="2"/>
              <a:buNone/>
              <a:defRPr/>
            </a:pPr>
            <a:r>
              <a:rPr lang="es" sz="1800" b="0" i="0" u="none" dirty="0">
                <a:solidFill>
                  <a:schemeClr val="tx1">
                    <a:lumMod val="65000"/>
                    <a:lumOff val="35000"/>
                  </a:schemeClr>
                </a:solidFill>
              </a:rPr>
              <a:t>El programa REPORTE MATRIZ esta ubicado en el menú bajo UTILIDADES - UTILIDADES DRAGADO.</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dirty="0">
                <a:solidFill>
                  <a:schemeClr val="tx1">
                    <a:lumMod val="65000"/>
                    <a:lumOff val="35000"/>
                  </a:schemeClr>
                </a:solidFill>
              </a:rPr>
              <a:t>Cuando el programa inicia, hereda la pantalla de fondo desde el programa principal de HYPACK Shell. No hay opciones para manipular lo que se presenta dentro de este programa. </a:t>
            </a:r>
          </a:p>
          <a:p>
            <a:pPr algn="l" rtl="0" eaLnBrk="1" hangingPunct="1">
              <a:buFont typeface="Wingdings 2" pitchFamily="18" charset="2"/>
              <a:buNone/>
              <a:defRPr/>
            </a:pPr>
            <a:endParaRPr lang="es" sz="1800" dirty="0">
              <a:solidFill>
                <a:schemeClr val="tx1">
                  <a:lumMod val="65000"/>
                  <a:lumOff val="35000"/>
                </a:schemeClr>
              </a:solidFill>
            </a:endParaRPr>
          </a:p>
          <a:p>
            <a:pPr algn="l" rtl="0" eaLnBrk="1" hangingPunct="1">
              <a:buFont typeface="Wingdings 2" pitchFamily="18" charset="2"/>
              <a:buNone/>
              <a:defRPr/>
            </a:pPr>
            <a:r>
              <a:rPr lang="es" sz="1800" b="0" i="0" u="none" dirty="0">
                <a:solidFill>
                  <a:schemeClr val="tx1">
                    <a:lumMod val="65000"/>
                    <a:lumOff val="35000"/>
                  </a:schemeClr>
                </a:solidFill>
              </a:rPr>
              <a:t>La barra de herramientas le permite al usuario manipular la presentación con zoom, paneo y rotación.</a:t>
            </a:r>
          </a:p>
        </p:txBody>
      </p:sp>
    </p:spTree>
    <p:extLst>
      <p:ext uri="{BB962C8B-B14F-4D97-AF65-F5344CB8AC3E}">
        <p14:creationId xmlns:p14="http://schemas.microsoft.com/office/powerpoint/2010/main" val="3978716769"/>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4623</TotalTime>
  <Words>729</Words>
  <Application>Microsoft Office PowerPoint</Application>
  <PresentationFormat>On-screen Show (4:3)</PresentationFormat>
  <Paragraphs>81</Paragraphs>
  <Slides>14</Slides>
  <Notes>6</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Wingdings 2</vt:lpstr>
      <vt:lpstr>Calibri</vt:lpstr>
      <vt:lpstr>Lucida Grande</vt:lpstr>
      <vt:lpstr>Bell Gossett Eco</vt:lpstr>
      <vt:lpstr>Bell Gossett</vt:lpstr>
      <vt:lpstr>Reportes DREDGEPACK®</vt:lpstr>
      <vt:lpstr>ESTADISTICAS DRAGADO</vt:lpstr>
      <vt:lpstr>ESTADISTICAS DRAGADO</vt:lpstr>
      <vt:lpstr>ESTADISTICAS DRAGADO</vt:lpstr>
      <vt:lpstr>PowerPoint Presentation</vt:lpstr>
      <vt:lpstr>ESTADISTICAS DRAGADO:  Ejemplo</vt:lpstr>
      <vt:lpstr>REPORTE MATRIZ</vt:lpstr>
      <vt:lpstr>REPORTE MATRIZ</vt:lpstr>
      <vt:lpstr>REPORTE MATRIZ</vt:lpstr>
      <vt:lpstr>PowerPoint Presentation</vt:lpstr>
      <vt:lpstr>REPORTE MATRIZ</vt:lpstr>
      <vt:lpstr>REPORTE MATRIZ</vt:lpstr>
      <vt:lpstr>REPORTE MATRIZ</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165</cp:revision>
  <dcterms:created xsi:type="dcterms:W3CDTF">2014-07-07T18:31:44Z</dcterms:created>
  <dcterms:modified xsi:type="dcterms:W3CDTF">2020-02-21T14:13:37Z</dcterms:modified>
</cp:coreProperties>
</file>