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1"/>
  </p:sldMasterIdLst>
  <p:notesMasterIdLst>
    <p:notesMasterId r:id="rId33"/>
  </p:notesMasterIdLst>
  <p:handoutMasterIdLst>
    <p:handoutMasterId r:id="rId34"/>
  </p:handoutMasterIdLst>
  <p:sldIdLst>
    <p:sldId id="293" r:id="rId2"/>
    <p:sldId id="355" r:id="rId3"/>
    <p:sldId id="356" r:id="rId4"/>
    <p:sldId id="358" r:id="rId5"/>
    <p:sldId id="375" r:id="rId6"/>
    <p:sldId id="360" r:id="rId7"/>
    <p:sldId id="361" r:id="rId8"/>
    <p:sldId id="373" r:id="rId9"/>
    <p:sldId id="377" r:id="rId10"/>
    <p:sldId id="378" r:id="rId11"/>
    <p:sldId id="379" r:id="rId12"/>
    <p:sldId id="380" r:id="rId13"/>
    <p:sldId id="397" r:id="rId14"/>
    <p:sldId id="353" r:id="rId15"/>
    <p:sldId id="386" r:id="rId16"/>
    <p:sldId id="381" r:id="rId17"/>
    <p:sldId id="382" r:id="rId18"/>
    <p:sldId id="383" r:id="rId19"/>
    <p:sldId id="384" r:id="rId20"/>
    <p:sldId id="385" r:id="rId21"/>
    <p:sldId id="396" r:id="rId22"/>
    <p:sldId id="387" r:id="rId23"/>
    <p:sldId id="388" r:id="rId24"/>
    <p:sldId id="389" r:id="rId25"/>
    <p:sldId id="390" r:id="rId26"/>
    <p:sldId id="391" r:id="rId27"/>
    <p:sldId id="392" r:id="rId28"/>
    <p:sldId id="393" r:id="rId29"/>
    <p:sldId id="394" r:id="rId30"/>
    <p:sldId id="395" r:id="rId31"/>
    <p:sldId id="37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8" userDrawn="1">
          <p15:clr>
            <a:srgbClr val="A4A3A4"/>
          </p15:clr>
        </p15:guide>
        <p15:guide id="2" orient="horz" pos="281" userDrawn="1">
          <p15:clr>
            <a:srgbClr val="A4A3A4"/>
          </p15:clr>
        </p15:guide>
        <p15:guide id="3" orient="horz" pos="689" userDrawn="1">
          <p15:clr>
            <a:srgbClr val="A4A3A4"/>
          </p15:clr>
        </p15:guide>
        <p15:guide id="4" pos="6304" userDrawn="1">
          <p15:clr>
            <a:srgbClr val="A4A3A4"/>
          </p15:clr>
        </p15:guide>
        <p15:guide id="5" pos="289" userDrawn="1">
          <p15:clr>
            <a:srgbClr val="A4A3A4"/>
          </p15:clr>
        </p15:guide>
        <p15:guide id="6" pos="7391" userDrawn="1">
          <p15:clr>
            <a:srgbClr val="A4A3A4"/>
          </p15:clr>
        </p15:guide>
        <p15:guide id="7" pos="54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000"/>
    <a:srgbClr val="61ACC9"/>
    <a:srgbClr val="93E4BE"/>
    <a:srgbClr val="8B3E74"/>
    <a:srgbClr val="5B14C4"/>
    <a:srgbClr val="E44589"/>
    <a:srgbClr val="53565A"/>
    <a:srgbClr val="0089B1"/>
    <a:srgbClr val="6E6259"/>
    <a:srgbClr val="0D73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56" autoAdjust="0"/>
    <p:restoredTop sz="95590" autoAdjust="0"/>
  </p:normalViewPr>
  <p:slideViewPr>
    <p:cSldViewPr snapToGrid="0">
      <p:cViewPr varScale="1">
        <p:scale>
          <a:sx n="66" d="100"/>
          <a:sy n="66" d="100"/>
        </p:scale>
        <p:origin x="948" y="44"/>
      </p:cViewPr>
      <p:guideLst>
        <p:guide orient="horz" pos="4178"/>
        <p:guide orient="horz" pos="281"/>
        <p:guide orient="horz" pos="689"/>
        <p:guide pos="6304"/>
        <p:guide pos="289"/>
        <p:guide pos="7391"/>
        <p:guide pos="5463"/>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7E2142-8310-5C4B-8DAA-924667C694BF}" type="datetimeFigureOut">
              <a:rPr lang="en-US" smtClean="0"/>
              <a:pPr/>
              <a:t>12/23/2021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66E32C-7160-FD44-A564-463931A37DED}" type="slidenum">
              <a:rPr lang="en-US" smtClean="0"/>
              <a:pPr/>
              <a:t>‹#›</a:t>
            </a:fld>
            <a:endParaRPr lang="en-US"/>
          </a:p>
        </p:txBody>
      </p:sp>
    </p:spTree>
    <p:extLst>
      <p:ext uri="{BB962C8B-B14F-4D97-AF65-F5344CB8AC3E}">
        <p14:creationId xmlns:p14="http://schemas.microsoft.com/office/powerpoint/2010/main" val="434173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0BAC39-B150-0E40-9310-2632AB3BFCB3}" type="datetimeFigureOut">
              <a:rPr lang="en-US" smtClean="0"/>
              <a:pPr/>
              <a:t>12/23/2021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3A5F2-2DF9-1D48-A4E2-5D75BCCC5106}" type="slidenum">
              <a:rPr lang="en-US" smtClean="0"/>
              <a:pPr/>
              <a:t>‹#›</a:t>
            </a:fld>
            <a:endParaRPr lang="en-US"/>
          </a:p>
        </p:txBody>
      </p:sp>
    </p:spTree>
    <p:extLst>
      <p:ext uri="{BB962C8B-B14F-4D97-AF65-F5344CB8AC3E}">
        <p14:creationId xmlns:p14="http://schemas.microsoft.com/office/powerpoint/2010/main" val="12582332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81000" y="685800"/>
            <a:ext cx="6096000" cy="342900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fld id="{97F35016-20F9-4ECF-96FC-B2625988F4AB}" type="slidenum">
              <a:rPr lang="en-US" altLang="en-US" sz="1200" b="0" smtClean="0"/>
              <a:pPr/>
              <a:t>2</a:t>
            </a:fld>
            <a:endParaRPr lang="en-US" altLang="en-US" sz="1200" b="0"/>
          </a:p>
        </p:txBody>
      </p:sp>
    </p:spTree>
    <p:extLst>
      <p:ext uri="{BB962C8B-B14F-4D97-AF65-F5344CB8AC3E}">
        <p14:creationId xmlns:p14="http://schemas.microsoft.com/office/powerpoint/2010/main" val="354362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fld id="{5BCEEFDC-90AB-44D2-83A8-CC31E3E7FC24}" type="slidenum">
              <a:rPr lang="en-US" altLang="en-US" sz="1200" b="0" smtClean="0"/>
              <a:pPr/>
              <a:t>4</a:t>
            </a:fld>
            <a:endParaRPr lang="en-US" altLang="en-US" sz="1200" b="0"/>
          </a:p>
        </p:txBody>
      </p:sp>
    </p:spTree>
    <p:extLst>
      <p:ext uri="{BB962C8B-B14F-4D97-AF65-F5344CB8AC3E}">
        <p14:creationId xmlns:p14="http://schemas.microsoft.com/office/powerpoint/2010/main" val="337984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381000" y="685800"/>
            <a:ext cx="6096000" cy="34290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latin typeface="Arial"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fld id="{27C714CF-BAF7-4F02-AB5B-34E4C3EB9569}" type="slidenum">
              <a:rPr lang="en-US" altLang="en-US" sz="1200" b="0" smtClean="0"/>
              <a:pPr/>
              <a:t>6</a:t>
            </a:fld>
            <a:endParaRPr lang="en-US" altLang="en-US" sz="1200" b="0"/>
          </a:p>
        </p:txBody>
      </p:sp>
    </p:spTree>
    <p:extLst>
      <p:ext uri="{BB962C8B-B14F-4D97-AF65-F5344CB8AC3E}">
        <p14:creationId xmlns:p14="http://schemas.microsoft.com/office/powerpoint/2010/main" val="360051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3A5F2-2DF9-1D48-A4E2-5D75BCCC5106}" type="slidenum">
              <a:rPr lang="en-US" smtClean="0"/>
              <a:pPr/>
              <a:t>18</a:t>
            </a:fld>
            <a:endParaRPr lang="en-US"/>
          </a:p>
        </p:txBody>
      </p:sp>
    </p:spTree>
    <p:extLst>
      <p:ext uri="{BB962C8B-B14F-4D97-AF65-F5344CB8AC3E}">
        <p14:creationId xmlns:p14="http://schemas.microsoft.com/office/powerpoint/2010/main" val="3346494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vider-Pur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320" y="2941984"/>
            <a:ext cx="7549079" cy="2743200"/>
          </a:xfrm>
          <a:prstGeom prst="rect">
            <a:avLst/>
          </a:prstGeom>
        </p:spPr>
        <p:txBody>
          <a:bodyPr tIns="0" bIns="0" rtlCol="0" anchor="b" anchorCtr="0">
            <a:noAutofit/>
          </a:bodyPr>
          <a:lstStyle>
            <a:lvl1pPr>
              <a:lnSpc>
                <a:spcPct val="80000"/>
              </a:lnSpc>
              <a:defRPr lang="en-US" sz="6000" b="0" dirty="0">
                <a:solidFill>
                  <a:schemeClr val="bg1"/>
                </a:solidFill>
              </a:defRPr>
            </a:lvl1pPr>
          </a:lstStyle>
          <a:p>
            <a:pPr lvl="0"/>
            <a:r>
              <a:rPr lang="en-US"/>
              <a:t>Click to edit Master title style</a:t>
            </a:r>
            <a:endParaRPr lang="en-US" dirty="0"/>
          </a:p>
        </p:txBody>
      </p:sp>
      <p:pic>
        <p:nvPicPr>
          <p:cNvPr id="8" name="Picture 7">
            <a:extLst>
              <a:ext uri="{FF2B5EF4-FFF2-40B4-BE49-F238E27FC236}">
                <a16:creationId xmlns:a16="http://schemas.microsoft.com/office/drawing/2014/main" xmlns="" id="{735D7A56-0967-D442-92A0-85A847FD6B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97880"/>
            <a:ext cx="11903000" cy="647700"/>
          </a:xfrm>
          <a:prstGeom prst="rect">
            <a:avLst/>
          </a:prstGeom>
        </p:spPr>
      </p:pic>
      <p:pic>
        <p:nvPicPr>
          <p:cNvPr id="6" name="Picture 5"/>
          <p:cNvPicPr>
            <a:picLocks noChangeAspect="1"/>
          </p:cNvPicPr>
          <p:nvPr/>
        </p:nvPicPr>
        <p:blipFill>
          <a:blip r:embed="rId4"/>
          <a:stretch>
            <a:fillRect/>
          </a:stretch>
        </p:blipFill>
        <p:spPr>
          <a:xfrm>
            <a:off x="457319" y="402336"/>
            <a:ext cx="1829276" cy="645226"/>
          </a:xfrm>
          <a:prstGeom prst="rect">
            <a:avLst/>
          </a:prstGeom>
        </p:spPr>
      </p:pic>
      <p:sp>
        <p:nvSpPr>
          <p:cNvPr id="12" name="TextBox 11">
            <a:extLst>
              <a:ext uri="{FF2B5EF4-FFF2-40B4-BE49-F238E27FC236}">
                <a16:creationId xmlns:a16="http://schemas.microsoft.com/office/drawing/2014/main" xmlns="" id="{DD3A769E-7BA6-40F8-9174-818ACE5F72AD}"/>
              </a:ext>
            </a:extLst>
          </p:cNvPr>
          <p:cNvSpPr txBox="1"/>
          <p:nvPr/>
        </p:nvSpPr>
        <p:spPr>
          <a:xfrm>
            <a:off x="1631703" y="6146910"/>
            <a:ext cx="3424912" cy="369236"/>
          </a:xfrm>
          <a:prstGeom prst="rect">
            <a:avLst/>
          </a:prstGeom>
          <a:noFill/>
        </p:spPr>
        <p:txBody>
          <a:bodyPr wrap="none" rtlCol="0">
            <a:spAutoFit/>
          </a:bodyPr>
          <a:lstStyle/>
          <a:p>
            <a:r>
              <a:rPr lang="en-US" sz="1800" dirty="0">
                <a:solidFill>
                  <a:schemeClr val="bg1"/>
                </a:solidFill>
              </a:rPr>
              <a:t>HYPACK 2022 – Training Event</a:t>
            </a:r>
          </a:p>
        </p:txBody>
      </p:sp>
      <p:pic>
        <p:nvPicPr>
          <p:cNvPr id="14" name="Picture 13" descr="A picture containing cup&#10;&#10;Description automatically generated">
            <a:extLst>
              <a:ext uri="{FF2B5EF4-FFF2-40B4-BE49-F238E27FC236}">
                <a16:creationId xmlns:a16="http://schemas.microsoft.com/office/drawing/2014/main" xmlns="" id="{35CE9B9A-6D40-4024-904F-16C6EBF90AD6}"/>
              </a:ext>
            </a:extLst>
          </p:cNvPr>
          <p:cNvPicPr>
            <a:picLocks noChangeAspect="1"/>
          </p:cNvPicPr>
          <p:nvPr/>
        </p:nvPicPr>
        <p:blipFill>
          <a:blip r:embed="rId5"/>
          <a:stretch>
            <a:fillRect/>
          </a:stretch>
        </p:blipFill>
        <p:spPr>
          <a:xfrm>
            <a:off x="857946" y="5997278"/>
            <a:ext cx="773757" cy="760998"/>
          </a:xfrm>
          <a:prstGeom prst="rect">
            <a:avLst/>
          </a:prstGeom>
        </p:spPr>
      </p:pic>
    </p:spTree>
    <p:extLst>
      <p:ext uri="{BB962C8B-B14F-4D97-AF65-F5344CB8AC3E}">
        <p14:creationId xmlns:p14="http://schemas.microsoft.com/office/powerpoint/2010/main" val="346730443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6AA9DB8-0C28-3641-BEED-8EE8DF37E6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633"/>
          <a:stretch/>
        </p:blipFill>
        <p:spPr>
          <a:xfrm>
            <a:off x="789478" y="6099659"/>
            <a:ext cx="11113522" cy="647700"/>
          </a:xfrm>
          <a:prstGeom prst="rect">
            <a:avLst/>
          </a:prstGeom>
        </p:spPr>
      </p:pic>
      <p:pic>
        <p:nvPicPr>
          <p:cNvPr id="7" name="Picture 6">
            <a:extLst>
              <a:ext uri="{FF2B5EF4-FFF2-40B4-BE49-F238E27FC236}">
                <a16:creationId xmlns:a16="http://schemas.microsoft.com/office/drawing/2014/main" xmlns="" id="{ED0667AA-22B6-324D-A947-DB04F2668FC6}"/>
              </a:ext>
            </a:extLst>
          </p:cNvPr>
          <p:cNvPicPr>
            <a:picLocks noChangeAspect="1"/>
          </p:cNvPicPr>
          <p:nvPr/>
        </p:nvPicPr>
        <p:blipFill>
          <a:blip r:embed="rId3"/>
          <a:stretch>
            <a:fillRect/>
          </a:stretch>
        </p:blipFill>
        <p:spPr>
          <a:xfrm>
            <a:off x="10531044" y="6263439"/>
            <a:ext cx="1371957" cy="483920"/>
          </a:xfrm>
          <a:prstGeom prst="rect">
            <a:avLst/>
          </a:prstGeom>
        </p:spPr>
      </p:pic>
      <p:sp>
        <p:nvSpPr>
          <p:cNvPr id="10" name="Title 1">
            <a:extLst>
              <a:ext uri="{FF2B5EF4-FFF2-40B4-BE49-F238E27FC236}">
                <a16:creationId xmlns:a16="http://schemas.microsoft.com/office/drawing/2014/main" xmlns="" id="{4F4FA756-AEE3-47B7-89C9-EBBF6D668116}"/>
              </a:ext>
            </a:extLst>
          </p:cNvPr>
          <p:cNvSpPr>
            <a:spLocks noGrp="1"/>
          </p:cNvSpPr>
          <p:nvPr>
            <p:ph type="title"/>
          </p:nvPr>
        </p:nvSpPr>
        <p:spPr>
          <a:xfrm>
            <a:off x="457320" y="110652"/>
            <a:ext cx="11277598" cy="989013"/>
          </a:xfrm>
          <a:prstGeom prst="rect">
            <a:avLst/>
          </a:prstGeom>
        </p:spPr>
        <p:txBody>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428995785"/>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12BE7CB-04AA-4542-9200-874B58C6CC0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633"/>
          <a:stretch/>
        </p:blipFill>
        <p:spPr>
          <a:xfrm>
            <a:off x="789478" y="6099659"/>
            <a:ext cx="11113522" cy="647700"/>
          </a:xfrm>
          <a:prstGeom prst="rect">
            <a:avLst/>
          </a:prstGeom>
        </p:spPr>
      </p:pic>
      <p:grpSp>
        <p:nvGrpSpPr>
          <p:cNvPr id="4" name="Group 3">
            <a:extLst>
              <a:ext uri="{FF2B5EF4-FFF2-40B4-BE49-F238E27FC236}">
                <a16:creationId xmlns:a16="http://schemas.microsoft.com/office/drawing/2014/main" xmlns="" id="{8A9E068C-86AA-4DD5-A6DE-2E7AEEA1EC52}"/>
              </a:ext>
            </a:extLst>
          </p:cNvPr>
          <p:cNvGrpSpPr/>
          <p:nvPr/>
        </p:nvGrpSpPr>
        <p:grpSpPr>
          <a:xfrm>
            <a:off x="924040" y="5970906"/>
            <a:ext cx="4132575" cy="721244"/>
            <a:chOff x="923799" y="5970906"/>
            <a:chExt cx="4131499" cy="721244"/>
          </a:xfrm>
        </p:grpSpPr>
        <p:sp>
          <p:nvSpPr>
            <p:cNvPr id="10" name="TextBox 9">
              <a:extLst>
                <a:ext uri="{FF2B5EF4-FFF2-40B4-BE49-F238E27FC236}">
                  <a16:creationId xmlns:a16="http://schemas.microsoft.com/office/drawing/2014/main" xmlns="" id="{04CCA375-A32C-46B6-A215-78E7CF95773C}"/>
                </a:ext>
              </a:extLst>
            </p:cNvPr>
            <p:cNvSpPr txBox="1"/>
            <p:nvPr/>
          </p:nvSpPr>
          <p:spPr>
            <a:xfrm>
              <a:off x="1631278" y="6146910"/>
              <a:ext cx="3424020" cy="369332"/>
            </a:xfrm>
            <a:prstGeom prst="rect">
              <a:avLst/>
            </a:prstGeom>
            <a:noFill/>
          </p:spPr>
          <p:txBody>
            <a:bodyPr wrap="none" rtlCol="0">
              <a:spAutoFit/>
            </a:bodyPr>
            <a:lstStyle/>
            <a:p>
              <a:r>
                <a:rPr lang="en-US" sz="1800" dirty="0">
                  <a:solidFill>
                    <a:schemeClr val="tx1">
                      <a:lumMod val="50000"/>
                      <a:lumOff val="50000"/>
                    </a:schemeClr>
                  </a:solidFill>
                </a:rPr>
                <a:t>HYPACK 2022 – Training Event</a:t>
              </a:r>
            </a:p>
          </p:txBody>
        </p:sp>
        <p:pic>
          <p:nvPicPr>
            <p:cNvPr id="3" name="Picture 2" descr="A picture containing drawing, table&#10;&#10;Description automatically generated">
              <a:extLst>
                <a:ext uri="{FF2B5EF4-FFF2-40B4-BE49-F238E27FC236}">
                  <a16:creationId xmlns:a16="http://schemas.microsoft.com/office/drawing/2014/main" xmlns="" id="{A29F4626-A68C-45B6-B1A4-161E33459B64}"/>
                </a:ext>
              </a:extLst>
            </p:cNvPr>
            <p:cNvPicPr>
              <a:picLocks noChangeAspect="1"/>
            </p:cNvPicPr>
            <p:nvPr/>
          </p:nvPicPr>
          <p:blipFill rotWithShape="1">
            <a:blip r:embed="rId5"/>
            <a:srcRect r="60893"/>
            <a:stretch/>
          </p:blipFill>
          <p:spPr>
            <a:xfrm>
              <a:off x="923799" y="5970906"/>
              <a:ext cx="707479" cy="721244"/>
            </a:xfrm>
            <a:prstGeom prst="rect">
              <a:avLst/>
            </a:prstGeom>
          </p:spPr>
        </p:pic>
      </p:grpSp>
    </p:spTree>
    <p:extLst>
      <p:ext uri="{BB962C8B-B14F-4D97-AF65-F5344CB8AC3E}">
        <p14:creationId xmlns:p14="http://schemas.microsoft.com/office/powerpoint/2010/main" val="1957863187"/>
      </p:ext>
    </p:extLst>
  </p:cSld>
  <p:clrMap bg1="lt1" tx1="dk1" bg2="lt2" tx2="dk2" accent1="accent1" accent2="accent2" accent3="accent3" accent4="accent4" accent5="accent5" accent6="accent6" hlink="hlink" folHlink="folHlink"/>
  <p:sldLayoutIdLst>
    <p:sldLayoutId id="2147483848" r:id="rId1"/>
    <p:sldLayoutId id="2147483849" r:id="rId2"/>
  </p:sldLayoutIdLst>
  <p:hf hdr="0" ftr="0" dt="0"/>
  <p:txStyles>
    <p:titleStyle>
      <a:lvl1pPr algn="l" defTabSz="608013" rtl="0" eaLnBrk="1" fontAlgn="base" hangingPunct="1">
        <a:lnSpc>
          <a:spcPts val="2900"/>
        </a:lnSpc>
        <a:spcBef>
          <a:spcPct val="0"/>
        </a:spcBef>
        <a:spcAft>
          <a:spcPct val="0"/>
        </a:spcAft>
        <a:defRPr sz="2800" kern="1200">
          <a:solidFill>
            <a:schemeClr val="tx1"/>
          </a:solidFill>
          <a:latin typeface="Arial"/>
          <a:ea typeface="ヒラギノ角ゴ Pro W3" charset="0"/>
          <a:cs typeface="Arial"/>
        </a:defRPr>
      </a:lvl1pPr>
      <a:lvl2pPr algn="l" defTabSz="608013" rtl="0" eaLnBrk="1" fontAlgn="base" hangingPunct="1">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2pPr>
      <a:lvl3pPr algn="l" defTabSz="608013" rtl="0" eaLnBrk="1" fontAlgn="base" hangingPunct="1">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3pPr>
      <a:lvl4pPr algn="l" defTabSz="608013" rtl="0" eaLnBrk="1" fontAlgn="base" hangingPunct="1">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4pPr>
      <a:lvl5pPr algn="l" defTabSz="608013" rtl="0" eaLnBrk="1" fontAlgn="base" hangingPunct="1">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5pPr>
      <a:lvl6pPr marL="609458"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6pPr>
      <a:lvl7pPr marL="1218915"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7pPr>
      <a:lvl8pPr marL="1828373"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8pPr>
      <a:lvl9pPr marL="2437830"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9pPr>
    </p:titleStyle>
    <p:bodyStyle>
      <a:lvl1pPr marL="0" indent="0" algn="l" defTabSz="608013" rtl="0" eaLnBrk="1" fontAlgn="base" hangingPunct="1">
        <a:spcBef>
          <a:spcPct val="0"/>
        </a:spcBef>
        <a:spcAft>
          <a:spcPts val="800"/>
        </a:spcAft>
        <a:buClr>
          <a:schemeClr val="bg2"/>
        </a:buClr>
        <a:buFont typeface="Arial" charset="0"/>
        <a:defRPr sz="2200" kern="1200">
          <a:solidFill>
            <a:schemeClr val="tx1"/>
          </a:solidFill>
          <a:latin typeface="Arial"/>
          <a:ea typeface="ヒラギノ角ゴ Pro W3" charset="0"/>
          <a:cs typeface="Arial"/>
        </a:defRPr>
      </a:lvl1pPr>
      <a:lvl2pPr marL="180975" indent="-180975" algn="l" defTabSz="608013" rtl="0" eaLnBrk="1" fontAlgn="base" hangingPunct="1">
        <a:spcBef>
          <a:spcPct val="0"/>
        </a:spcBef>
        <a:spcAft>
          <a:spcPts val="538"/>
        </a:spcAft>
        <a:buClrTx/>
        <a:buSzPct val="100000"/>
        <a:buFont typeface="Arial" charset="0"/>
        <a:buChar char="•"/>
        <a:defRPr sz="2000" kern="1200">
          <a:solidFill>
            <a:schemeClr val="tx1"/>
          </a:solidFill>
          <a:latin typeface="Arial"/>
          <a:ea typeface="Arial" charset="0"/>
          <a:cs typeface="Arial"/>
        </a:defRPr>
      </a:lvl2pPr>
      <a:lvl3pPr marL="363538" indent="-180975" algn="l" defTabSz="608013" rtl="0" eaLnBrk="1" fontAlgn="base" hangingPunct="1">
        <a:spcBef>
          <a:spcPct val="0"/>
        </a:spcBef>
        <a:spcAft>
          <a:spcPts val="538"/>
        </a:spcAft>
        <a:buFont typeface="Lucida Grande" charset="0"/>
        <a:buChar char="-"/>
        <a:defRPr kern="1200">
          <a:solidFill>
            <a:schemeClr val="tx1"/>
          </a:solidFill>
          <a:latin typeface="Arial"/>
          <a:ea typeface="Arial" charset="0"/>
          <a:cs typeface="Arial"/>
        </a:defRPr>
      </a:lvl3pPr>
      <a:lvl4pPr marL="547688" indent="-180975" algn="l" defTabSz="608013" rtl="0" eaLnBrk="1" fontAlgn="base" hangingPunct="1">
        <a:spcBef>
          <a:spcPct val="0"/>
        </a:spcBef>
        <a:spcAft>
          <a:spcPts val="538"/>
        </a:spcAft>
        <a:buFont typeface="Arial" charset="0"/>
        <a:buChar char="•"/>
        <a:defRPr sz="1600" kern="1200">
          <a:solidFill>
            <a:schemeClr val="tx1"/>
          </a:solidFill>
          <a:latin typeface="Arial"/>
          <a:ea typeface="Arial" charset="0"/>
          <a:cs typeface="Arial"/>
        </a:defRPr>
      </a:lvl4pPr>
      <a:lvl5pPr marL="728663" indent="-180975" algn="l" defTabSz="608013" rtl="0" eaLnBrk="1" fontAlgn="base" hangingPunct="1">
        <a:spcBef>
          <a:spcPct val="0"/>
        </a:spcBef>
        <a:spcAft>
          <a:spcPts val="538"/>
        </a:spcAft>
        <a:buFont typeface="Lucida Grande" charset="0"/>
        <a:buChar char="-"/>
        <a:defRPr sz="1600" kern="1200">
          <a:solidFill>
            <a:schemeClr val="tx1"/>
          </a:solidFill>
          <a:latin typeface="Arial"/>
          <a:ea typeface="Arial" charset="0"/>
          <a:cs typeface="Arial"/>
        </a:defRPr>
      </a:lvl5pPr>
      <a:lvl6pPr marL="3352018" indent="-304729" algn="l" defTabSz="609458" rtl="0" eaLnBrk="1" latinLnBrk="0" hangingPunct="1">
        <a:spcBef>
          <a:spcPct val="20000"/>
        </a:spcBef>
        <a:buFont typeface="Arial"/>
        <a:buChar char="•"/>
        <a:defRPr sz="2666" kern="1200">
          <a:solidFill>
            <a:schemeClr val="tx1"/>
          </a:solidFill>
          <a:latin typeface="+mn-lt"/>
          <a:ea typeface="+mn-ea"/>
          <a:cs typeface="+mn-cs"/>
        </a:defRPr>
      </a:lvl6pPr>
      <a:lvl7pPr marL="3961475" indent="-304729" algn="l" defTabSz="609458" rtl="0" eaLnBrk="1" latinLnBrk="0" hangingPunct="1">
        <a:spcBef>
          <a:spcPct val="20000"/>
        </a:spcBef>
        <a:buFont typeface="Arial"/>
        <a:buChar char="•"/>
        <a:defRPr sz="2666" kern="1200">
          <a:solidFill>
            <a:schemeClr val="tx1"/>
          </a:solidFill>
          <a:latin typeface="+mn-lt"/>
          <a:ea typeface="+mn-ea"/>
          <a:cs typeface="+mn-cs"/>
        </a:defRPr>
      </a:lvl7pPr>
      <a:lvl8pPr marL="4570933" indent="-304729" algn="l" defTabSz="609458" rtl="0" eaLnBrk="1" latinLnBrk="0" hangingPunct="1">
        <a:spcBef>
          <a:spcPct val="20000"/>
        </a:spcBef>
        <a:buFont typeface="Arial"/>
        <a:buChar char="•"/>
        <a:defRPr sz="2666" kern="1200">
          <a:solidFill>
            <a:schemeClr val="tx1"/>
          </a:solidFill>
          <a:latin typeface="+mn-lt"/>
          <a:ea typeface="+mn-ea"/>
          <a:cs typeface="+mn-cs"/>
        </a:defRPr>
      </a:lvl8pPr>
      <a:lvl9pPr marL="5180391" indent="-304729" algn="l" defTabSz="60945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58" rtl="0" eaLnBrk="1" latinLnBrk="0" hangingPunct="1">
        <a:defRPr sz="2399" kern="1200">
          <a:solidFill>
            <a:schemeClr val="tx1"/>
          </a:solidFill>
          <a:latin typeface="+mn-lt"/>
          <a:ea typeface="+mn-ea"/>
          <a:cs typeface="+mn-cs"/>
        </a:defRPr>
      </a:lvl1pPr>
      <a:lvl2pPr marL="609458" algn="l" defTabSz="609458" rtl="0" eaLnBrk="1" latinLnBrk="0" hangingPunct="1">
        <a:defRPr sz="2399" kern="1200">
          <a:solidFill>
            <a:schemeClr val="tx1"/>
          </a:solidFill>
          <a:latin typeface="+mn-lt"/>
          <a:ea typeface="+mn-ea"/>
          <a:cs typeface="+mn-cs"/>
        </a:defRPr>
      </a:lvl2pPr>
      <a:lvl3pPr marL="1218915" algn="l" defTabSz="609458" rtl="0" eaLnBrk="1" latinLnBrk="0" hangingPunct="1">
        <a:defRPr sz="2399" kern="1200">
          <a:solidFill>
            <a:schemeClr val="tx1"/>
          </a:solidFill>
          <a:latin typeface="+mn-lt"/>
          <a:ea typeface="+mn-ea"/>
          <a:cs typeface="+mn-cs"/>
        </a:defRPr>
      </a:lvl3pPr>
      <a:lvl4pPr marL="1828373" algn="l" defTabSz="609458" rtl="0" eaLnBrk="1" latinLnBrk="0" hangingPunct="1">
        <a:defRPr sz="2399" kern="1200">
          <a:solidFill>
            <a:schemeClr val="tx1"/>
          </a:solidFill>
          <a:latin typeface="+mn-lt"/>
          <a:ea typeface="+mn-ea"/>
          <a:cs typeface="+mn-cs"/>
        </a:defRPr>
      </a:lvl4pPr>
      <a:lvl5pPr marL="2437830" algn="l" defTabSz="609458" rtl="0" eaLnBrk="1" latinLnBrk="0" hangingPunct="1">
        <a:defRPr sz="2399" kern="1200">
          <a:solidFill>
            <a:schemeClr val="tx1"/>
          </a:solidFill>
          <a:latin typeface="+mn-lt"/>
          <a:ea typeface="+mn-ea"/>
          <a:cs typeface="+mn-cs"/>
        </a:defRPr>
      </a:lvl5pPr>
      <a:lvl6pPr marL="3047289" algn="l" defTabSz="609458" rtl="0" eaLnBrk="1" latinLnBrk="0" hangingPunct="1">
        <a:defRPr sz="2399" kern="1200">
          <a:solidFill>
            <a:schemeClr val="tx1"/>
          </a:solidFill>
          <a:latin typeface="+mn-lt"/>
          <a:ea typeface="+mn-ea"/>
          <a:cs typeface="+mn-cs"/>
        </a:defRPr>
      </a:lvl6pPr>
      <a:lvl7pPr marL="3656747" algn="l" defTabSz="609458" rtl="0" eaLnBrk="1" latinLnBrk="0" hangingPunct="1">
        <a:defRPr sz="2399" kern="1200">
          <a:solidFill>
            <a:schemeClr val="tx1"/>
          </a:solidFill>
          <a:latin typeface="+mn-lt"/>
          <a:ea typeface="+mn-ea"/>
          <a:cs typeface="+mn-cs"/>
        </a:defRPr>
      </a:lvl7pPr>
      <a:lvl8pPr marL="4266204" algn="l" defTabSz="609458" rtl="0" eaLnBrk="1" latinLnBrk="0" hangingPunct="1">
        <a:defRPr sz="2399" kern="1200">
          <a:solidFill>
            <a:schemeClr val="tx1"/>
          </a:solidFill>
          <a:latin typeface="+mn-lt"/>
          <a:ea typeface="+mn-ea"/>
          <a:cs typeface="+mn-cs"/>
        </a:defRPr>
      </a:lvl8pPr>
      <a:lvl9pPr marL="4875662" algn="l" defTabSz="609458"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upport.hypack.com/support/visitor/index.php?/LiveChat/Chat/Request/_sessionID=uldLlWxjCstAadc8e3e434ecaff6151a1935473db5d95454bce6ryxs99pjTF5daVD6sRxXwWj9eGb/_proactive=0/_filterDepartmentID=/_randomNumber=20/_fullName=/_email=/_promptType=chat" TargetMode="External"/><Relationship Id="rId7" Type="http://schemas.openxmlformats.org/officeDocument/2006/relationships/hyperlink" Target="http://www.hypack.com/" TargetMode="External"/><Relationship Id="rId2" Type="http://schemas.openxmlformats.org/officeDocument/2006/relationships/hyperlink" Target="https://www.youtube.com/user/HYPACK2013/videos" TargetMode="External"/><Relationship Id="rId1" Type="http://schemas.openxmlformats.org/officeDocument/2006/relationships/slideLayout" Target="../slideLayouts/slideLayout1.xml"/><Relationship Id="rId6" Type="http://schemas.openxmlformats.org/officeDocument/2006/relationships/hyperlink" Target="http://support.hypack.com/" TargetMode="External"/><Relationship Id="rId5" Type="http://schemas.openxmlformats.org/officeDocument/2006/relationships/hyperlink" Target="http://www.ustream.tv/channel/hypack" TargetMode="External"/><Relationship Id="rId4" Type="http://schemas.openxmlformats.org/officeDocument/2006/relationships/hyperlink" Target="https://www.youtube.com/channel/UCOzhxa2gkVQD3ArsKVXiXn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Rig / Barge Moves</a:t>
            </a:r>
            <a:endParaRPr lang="en-US" sz="2400" dirty="0"/>
          </a:p>
        </p:txBody>
      </p:sp>
    </p:spTree>
    <p:extLst>
      <p:ext uri="{BB962C8B-B14F-4D97-AF65-F5344CB8AC3E}">
        <p14:creationId xmlns:p14="http://schemas.microsoft.com/office/powerpoint/2010/main" val="907050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Boat Shape Editor</a:t>
            </a:r>
          </a:p>
        </p:txBody>
      </p:sp>
      <p:sp>
        <p:nvSpPr>
          <p:cNvPr id="3" name="Content Placeholder 2"/>
          <p:cNvSpPr>
            <a:spLocks noGrp="1"/>
          </p:cNvSpPr>
          <p:nvPr>
            <p:ph idx="4294967295"/>
          </p:nvPr>
        </p:nvSpPr>
        <p:spPr>
          <a:xfrm>
            <a:off x="392870" y="879231"/>
            <a:ext cx="3810000" cy="4953000"/>
          </a:xfrm>
        </p:spPr>
        <p:txBody>
          <a:bodyPr>
            <a:normAutofit/>
          </a:bodyPr>
          <a:lstStyle/>
          <a:p>
            <a:r>
              <a:rPr lang="en-US" sz="1800" dirty="0">
                <a:solidFill>
                  <a:schemeClr val="tx1">
                    <a:lumMod val="65000"/>
                    <a:lumOff val="35000"/>
                  </a:schemeClr>
                </a:solidFill>
              </a:rPr>
              <a:t>Create your boat shape.</a:t>
            </a:r>
          </a:p>
          <a:p>
            <a:r>
              <a:rPr lang="en-US" sz="1800" dirty="0">
                <a:solidFill>
                  <a:schemeClr val="tx1">
                    <a:lumMod val="65000"/>
                    <a:lumOff val="35000"/>
                  </a:schemeClr>
                </a:solidFill>
              </a:rPr>
              <a:t>The Boat Origin Reference Point is at the X=0, Y=0 point.</a:t>
            </a:r>
          </a:p>
          <a:p>
            <a:endParaRPr lang="en-US" sz="1800" dirty="0">
              <a:solidFill>
                <a:schemeClr val="tx1">
                  <a:lumMod val="65000"/>
                  <a:lumOff val="35000"/>
                </a:schemeClr>
              </a:solidFill>
            </a:endParaRPr>
          </a:p>
          <a:p>
            <a:r>
              <a:rPr lang="en-US" sz="1800" dirty="0">
                <a:solidFill>
                  <a:schemeClr val="tx1">
                    <a:lumMod val="65000"/>
                    <a:lumOff val="35000"/>
                  </a:schemeClr>
                </a:solidFill>
              </a:rPr>
              <a:t>Set 1 or 2 anchor points.</a:t>
            </a:r>
          </a:p>
          <a:p>
            <a:pPr lvl="1"/>
            <a:r>
              <a:rPr lang="en-US" sz="1800" dirty="0">
                <a:solidFill>
                  <a:schemeClr val="tx1">
                    <a:lumMod val="65000"/>
                    <a:lumOff val="35000"/>
                  </a:schemeClr>
                </a:solidFill>
              </a:rPr>
              <a:t>One Anchor Point:  SURVEY will determine the final rig position using the Anchor Point and the heading.</a:t>
            </a:r>
          </a:p>
          <a:p>
            <a:pPr lvl="1"/>
            <a:r>
              <a:rPr lang="en-US" sz="1800" dirty="0">
                <a:solidFill>
                  <a:schemeClr val="tx1">
                    <a:lumMod val="65000"/>
                    <a:lumOff val="35000"/>
                  </a:schemeClr>
                </a:solidFill>
              </a:rPr>
              <a:t>Two Anchor Points:  SURVEY will determine the final rig position using the two Anchor Points.</a:t>
            </a:r>
          </a:p>
        </p:txBody>
      </p:sp>
      <p:pic>
        <p:nvPicPr>
          <p:cNvPr id="2050" name="Picture 2" descr="C:\Temp\RigMove7.png"/>
          <p:cNvPicPr>
            <a:picLocks noChangeAspect="1" noChangeArrowheads="1"/>
          </p:cNvPicPr>
          <p:nvPr/>
        </p:nvPicPr>
        <p:blipFill>
          <a:blip r:embed="rId2" cstate="print"/>
          <a:srcRect/>
          <a:stretch>
            <a:fillRect/>
          </a:stretch>
        </p:blipFill>
        <p:spPr bwMode="auto">
          <a:xfrm>
            <a:off x="4558147" y="1203906"/>
            <a:ext cx="7240983" cy="4450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5057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6671D639-0BD2-4D4A-BDB4-55149EE06F4C}"/>
              </a:ext>
            </a:extLst>
          </p:cNvPr>
          <p:cNvGrpSpPr/>
          <p:nvPr/>
        </p:nvGrpSpPr>
        <p:grpSpPr>
          <a:xfrm>
            <a:off x="1503484" y="914400"/>
            <a:ext cx="8170985" cy="4848109"/>
            <a:chOff x="2514600" y="1462825"/>
            <a:chExt cx="7010400" cy="4308476"/>
          </a:xfrm>
        </p:grpSpPr>
        <p:pic>
          <p:nvPicPr>
            <p:cNvPr id="3074" name="Picture 2" descr="C:\Temp\RigMove7.png"/>
            <p:cNvPicPr>
              <a:picLocks noChangeAspect="1" noChangeArrowheads="1"/>
            </p:cNvPicPr>
            <p:nvPr/>
          </p:nvPicPr>
          <p:blipFill>
            <a:blip r:embed="rId2" cstate="print"/>
            <a:srcRect/>
            <a:stretch>
              <a:fillRect/>
            </a:stretch>
          </p:blipFill>
          <p:spPr bwMode="auto">
            <a:xfrm>
              <a:off x="2514600" y="1462825"/>
              <a:ext cx="7010400" cy="430847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270161" y="2286000"/>
              <a:ext cx="1752600" cy="381000"/>
            </a:xfrm>
            <a:prstGeom prst="rect">
              <a:avLst/>
            </a:prstGeom>
            <a:solidFill>
              <a:schemeClr val="bg1"/>
            </a:solidFill>
            <a:ln>
              <a:solidFill>
                <a:schemeClr val="tx1"/>
              </a:solidFill>
            </a:ln>
          </p:spPr>
          <p:txBody>
            <a:bodyPr wrap="square" rtlCol="0">
              <a:spAutoFit/>
            </a:bodyPr>
            <a:lstStyle/>
            <a:p>
              <a:pPr algn="ctr"/>
              <a:r>
                <a:rPr lang="en-US" b="1" dirty="0"/>
                <a:t>Anchor #1</a:t>
              </a:r>
            </a:p>
          </p:txBody>
        </p:sp>
        <p:cxnSp>
          <p:nvCxnSpPr>
            <p:cNvPr id="7" name="Straight Arrow Connector 6"/>
            <p:cNvCxnSpPr>
              <a:stCxn id="5" idx="3"/>
            </p:cNvCxnSpPr>
            <p:nvPr/>
          </p:nvCxnSpPr>
          <p:spPr>
            <a:xfrm flipV="1">
              <a:off x="5022761" y="2362200"/>
              <a:ext cx="609600" cy="114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72200" y="5334000"/>
              <a:ext cx="1752600" cy="381000"/>
            </a:xfrm>
            <a:prstGeom prst="rect">
              <a:avLst/>
            </a:prstGeom>
            <a:solidFill>
              <a:schemeClr val="bg1"/>
            </a:solidFill>
            <a:ln>
              <a:solidFill>
                <a:schemeClr val="tx1"/>
              </a:solidFill>
            </a:ln>
          </p:spPr>
          <p:txBody>
            <a:bodyPr wrap="square" rtlCol="0">
              <a:spAutoFit/>
            </a:bodyPr>
            <a:lstStyle/>
            <a:p>
              <a:pPr algn="ctr"/>
              <a:r>
                <a:rPr lang="en-US" b="1" dirty="0"/>
                <a:t>Anchor #2</a:t>
              </a:r>
            </a:p>
          </p:txBody>
        </p:sp>
        <p:cxnSp>
          <p:nvCxnSpPr>
            <p:cNvPr id="10" name="Straight Arrow Connector 9"/>
            <p:cNvCxnSpPr>
              <a:stCxn id="8" idx="3"/>
            </p:cNvCxnSpPr>
            <p:nvPr/>
          </p:nvCxnSpPr>
          <p:spPr>
            <a:xfrm flipV="1">
              <a:off x="7924800" y="5181600"/>
              <a:ext cx="533400" cy="342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Title 1"/>
          <p:cNvSpPr>
            <a:spLocks noGrp="1"/>
          </p:cNvSpPr>
          <p:nvPr>
            <p:ph type="title"/>
          </p:nvPr>
        </p:nvSpPr>
        <p:spPr/>
        <p:txBody>
          <a:bodyPr/>
          <a:lstStyle/>
          <a:p>
            <a:r>
              <a:rPr lang="en-US" dirty="0"/>
              <a:t>Step 1:  Boat Shape Editor</a:t>
            </a:r>
          </a:p>
        </p:txBody>
      </p:sp>
    </p:spTree>
    <p:extLst>
      <p:ext uri="{BB962C8B-B14F-4D97-AF65-F5344CB8AC3E}">
        <p14:creationId xmlns:p14="http://schemas.microsoft.com/office/powerpoint/2010/main" val="227000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HYPACK HARDWARE</a:t>
            </a:r>
          </a:p>
        </p:txBody>
      </p:sp>
      <p:sp>
        <p:nvSpPr>
          <p:cNvPr id="3" name="Content Placeholder 2"/>
          <p:cNvSpPr>
            <a:spLocks noGrp="1"/>
          </p:cNvSpPr>
          <p:nvPr>
            <p:ph idx="4294967295"/>
          </p:nvPr>
        </p:nvSpPr>
        <p:spPr>
          <a:xfrm>
            <a:off x="516467" y="1283677"/>
            <a:ext cx="4876800" cy="5029200"/>
          </a:xfrm>
        </p:spPr>
        <p:txBody>
          <a:bodyPr>
            <a:noAutofit/>
          </a:bodyPr>
          <a:lstStyle/>
          <a:p>
            <a:r>
              <a:rPr lang="en-US" sz="1800" dirty="0">
                <a:solidFill>
                  <a:schemeClr val="tx1">
                    <a:lumMod val="65000"/>
                    <a:lumOff val="35000"/>
                  </a:schemeClr>
                </a:solidFill>
              </a:rPr>
              <a:t>The actual position of the Rig is the ‘Boat’ mobile.</a:t>
            </a:r>
          </a:p>
          <a:p>
            <a:pPr marL="0" lvl="1" indent="0">
              <a:buNone/>
            </a:pPr>
            <a:endParaRPr lang="en-US" sz="1800" dirty="0">
              <a:solidFill>
                <a:schemeClr val="tx1">
                  <a:lumMod val="65000"/>
                  <a:lumOff val="35000"/>
                </a:schemeClr>
              </a:solidFill>
            </a:endParaRPr>
          </a:p>
          <a:p>
            <a:pPr marL="0" lvl="1" indent="0">
              <a:buNone/>
            </a:pPr>
            <a:r>
              <a:rPr lang="en-US" sz="1800" dirty="0">
                <a:solidFill>
                  <a:schemeClr val="tx1">
                    <a:lumMod val="65000"/>
                    <a:lumOff val="35000"/>
                  </a:schemeClr>
                </a:solidFill>
              </a:rPr>
              <a:t>In this case, we are positioning the rig with an RTK GPS with directional antenna, using the GPS.DLL.</a:t>
            </a:r>
          </a:p>
          <a:p>
            <a:endParaRPr lang="en-US" sz="1800" dirty="0">
              <a:solidFill>
                <a:schemeClr val="tx1">
                  <a:lumMod val="65000"/>
                  <a:lumOff val="35000"/>
                </a:schemeClr>
              </a:solidFill>
            </a:endParaRPr>
          </a:p>
          <a:p>
            <a:r>
              <a:rPr lang="en-US" sz="1800" dirty="0">
                <a:solidFill>
                  <a:schemeClr val="tx1">
                    <a:lumMod val="65000"/>
                    <a:lumOff val="35000"/>
                  </a:schemeClr>
                </a:solidFill>
              </a:rPr>
              <a:t>The final target position of the Rig is the ‘Rig Site’ mobile.</a:t>
            </a:r>
          </a:p>
          <a:p>
            <a:pPr marL="0" lvl="1" indent="0">
              <a:buNone/>
            </a:pPr>
            <a:endParaRPr lang="en-US" sz="1800" dirty="0">
              <a:solidFill>
                <a:schemeClr val="tx1">
                  <a:lumMod val="65000"/>
                  <a:lumOff val="35000"/>
                </a:schemeClr>
              </a:solidFill>
            </a:endParaRPr>
          </a:p>
          <a:p>
            <a:pPr marL="0" lvl="1" indent="0">
              <a:buNone/>
            </a:pPr>
            <a:r>
              <a:rPr lang="en-US" sz="1800" dirty="0">
                <a:solidFill>
                  <a:schemeClr val="tx1">
                    <a:lumMod val="65000"/>
                    <a:lumOff val="35000"/>
                  </a:schemeClr>
                </a:solidFill>
              </a:rPr>
              <a:t>We will use the BARGE.DLL to set the final target position for the rig.</a:t>
            </a:r>
          </a:p>
        </p:txBody>
      </p:sp>
      <p:pic>
        <p:nvPicPr>
          <p:cNvPr id="4098" name="Picture 9" descr="C:\Temp\RigMove5.png"/>
          <p:cNvPicPr>
            <a:picLocks noChangeAspect="1" noChangeArrowheads="1"/>
          </p:cNvPicPr>
          <p:nvPr/>
        </p:nvPicPr>
        <p:blipFill>
          <a:blip r:embed="rId2" cstate="print"/>
          <a:srcRect/>
          <a:stretch>
            <a:fillRect/>
          </a:stretch>
        </p:blipFill>
        <p:spPr bwMode="auto">
          <a:xfrm>
            <a:off x="6798734" y="1994318"/>
            <a:ext cx="3329471"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916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DF9B779-F58F-41DC-B116-DCADA950E26B}"/>
              </a:ext>
            </a:extLst>
          </p:cNvPr>
          <p:cNvSpPr>
            <a:spLocks noGrp="1"/>
          </p:cNvSpPr>
          <p:nvPr>
            <p:ph type="title"/>
          </p:nvPr>
        </p:nvSpPr>
        <p:spPr/>
        <p:txBody>
          <a:bodyPr/>
          <a:lstStyle/>
          <a:p>
            <a:r>
              <a:rPr lang="en-US" dirty="0"/>
              <a:t>Ghost Shapes </a:t>
            </a:r>
            <a:r>
              <a:rPr lang="en-US" dirty="0" smtClean="0"/>
              <a:t>vs. </a:t>
            </a:r>
            <a:r>
              <a:rPr lang="en-US" dirty="0"/>
              <a:t>Barge Interface</a:t>
            </a:r>
          </a:p>
        </p:txBody>
      </p:sp>
    </p:spTree>
    <p:extLst>
      <p:ext uri="{BB962C8B-B14F-4D97-AF65-F5344CB8AC3E}">
        <p14:creationId xmlns:p14="http://schemas.microsoft.com/office/powerpoint/2010/main" val="160240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HYPACK SURVEY:  GHOST SHAPES</a:t>
            </a:r>
          </a:p>
        </p:txBody>
      </p:sp>
      <p:pic>
        <p:nvPicPr>
          <p:cNvPr id="61442" name="Picture 2"/>
          <p:cNvPicPr>
            <a:picLocks noChangeAspect="1" noChangeArrowheads="1"/>
          </p:cNvPicPr>
          <p:nvPr/>
        </p:nvPicPr>
        <p:blipFill>
          <a:blip r:embed="rId2"/>
          <a:srcRect/>
          <a:stretch>
            <a:fillRect/>
          </a:stretch>
        </p:blipFill>
        <p:spPr bwMode="auto">
          <a:xfrm>
            <a:off x="1889543" y="765558"/>
            <a:ext cx="8412913" cy="4213122"/>
          </a:xfrm>
          <a:prstGeom prst="rect">
            <a:avLst/>
          </a:prstGeom>
          <a:noFill/>
          <a:ln w="9525">
            <a:noFill/>
            <a:miter lim="800000"/>
            <a:headEnd/>
            <a:tailEnd/>
          </a:ln>
        </p:spPr>
      </p:pic>
      <p:sp>
        <p:nvSpPr>
          <p:cNvPr id="6" name="TextBox 5"/>
          <p:cNvSpPr txBox="1"/>
          <p:nvPr/>
        </p:nvSpPr>
        <p:spPr>
          <a:xfrm>
            <a:off x="1809927" y="5142818"/>
            <a:ext cx="8379503" cy="369332"/>
          </a:xfrm>
          <a:prstGeom prst="rect">
            <a:avLst/>
          </a:prstGeom>
          <a:noFill/>
        </p:spPr>
        <p:txBody>
          <a:bodyPr wrap="square" rtlCol="0">
            <a:spAutoFit/>
          </a:bodyPr>
          <a:lstStyle/>
          <a:p>
            <a:r>
              <a:rPr lang="en-US" dirty="0">
                <a:solidFill>
                  <a:schemeClr val="tx1">
                    <a:lumMod val="65000"/>
                    <a:lumOff val="35000"/>
                  </a:schemeClr>
                </a:solidFill>
              </a:rPr>
              <a:t>Enter the final position for a rig or barge move and draw a ghost shape (orange).</a:t>
            </a:r>
          </a:p>
        </p:txBody>
      </p:sp>
    </p:spTree>
    <p:extLst>
      <p:ext uri="{BB962C8B-B14F-4D97-AF65-F5344CB8AC3E}">
        <p14:creationId xmlns:p14="http://schemas.microsoft.com/office/powerpoint/2010/main" val="753958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Barge Interface </a:t>
            </a:r>
          </a:p>
        </p:txBody>
      </p:sp>
      <p:pic>
        <p:nvPicPr>
          <p:cNvPr id="10242" name="Picture 11" descr="C:\Temp\RigMove1.png"/>
          <p:cNvPicPr>
            <a:picLocks noChangeAspect="1" noChangeArrowheads="1"/>
          </p:cNvPicPr>
          <p:nvPr/>
        </p:nvPicPr>
        <p:blipFill>
          <a:blip r:embed="rId2" cstate="print"/>
          <a:srcRect/>
          <a:stretch>
            <a:fillRect/>
          </a:stretch>
        </p:blipFill>
        <p:spPr bwMode="auto">
          <a:xfrm>
            <a:off x="3068515" y="1209232"/>
            <a:ext cx="8305800" cy="4439536"/>
          </a:xfrm>
          <a:prstGeom prst="rect">
            <a:avLst/>
          </a:prstGeom>
          <a:ln>
            <a:noFill/>
          </a:ln>
          <a:effectLst/>
        </p:spPr>
      </p:pic>
      <p:sp>
        <p:nvSpPr>
          <p:cNvPr id="3" name="TextBox 2">
            <a:extLst>
              <a:ext uri="{FF2B5EF4-FFF2-40B4-BE49-F238E27FC236}">
                <a16:creationId xmlns:a16="http://schemas.microsoft.com/office/drawing/2014/main" xmlns="" id="{22EE8968-6095-458E-A31C-7F0A00CB83C4}"/>
              </a:ext>
            </a:extLst>
          </p:cNvPr>
          <p:cNvSpPr txBox="1"/>
          <p:nvPr/>
        </p:nvSpPr>
        <p:spPr>
          <a:xfrm>
            <a:off x="457320" y="1859339"/>
            <a:ext cx="2391388" cy="3139321"/>
          </a:xfrm>
          <a:prstGeom prst="rect">
            <a:avLst/>
          </a:prstGeom>
          <a:noFill/>
        </p:spPr>
        <p:txBody>
          <a:bodyPr wrap="square" rtlCol="0">
            <a:spAutoFit/>
          </a:bodyPr>
          <a:lstStyle/>
          <a:p>
            <a:r>
              <a:rPr lang="en-US" dirty="0">
                <a:solidFill>
                  <a:schemeClr val="tx1">
                    <a:lumMod val="50000"/>
                    <a:lumOff val="50000"/>
                  </a:schemeClr>
                </a:solidFill>
              </a:rPr>
              <a:t>The Barge Interface allows the anchors to be used to inform the team where the barge needs to be </a:t>
            </a:r>
            <a:r>
              <a:rPr lang="en-US" dirty="0" smtClean="0">
                <a:solidFill>
                  <a:schemeClr val="tx1">
                    <a:lumMod val="50000"/>
                    <a:lumOff val="50000"/>
                  </a:schemeClr>
                </a:solidFill>
              </a:rPr>
              <a:t>moved.</a:t>
            </a:r>
            <a:endParaRPr lang="en-US" dirty="0">
              <a:solidFill>
                <a:schemeClr val="tx1">
                  <a:lumMod val="50000"/>
                  <a:lumOff val="50000"/>
                </a:schemeClr>
              </a:solidFill>
            </a:endParaRPr>
          </a:p>
          <a:p>
            <a:endParaRPr lang="en-US" dirty="0">
              <a:solidFill>
                <a:schemeClr val="tx1">
                  <a:lumMod val="50000"/>
                  <a:lumOff val="50000"/>
                </a:schemeClr>
              </a:solidFill>
            </a:endParaRPr>
          </a:p>
          <a:p>
            <a:r>
              <a:rPr lang="en-US" dirty="0">
                <a:solidFill>
                  <a:schemeClr val="tx1">
                    <a:lumMod val="50000"/>
                    <a:lumOff val="50000"/>
                  </a:schemeClr>
                </a:solidFill>
              </a:rPr>
              <a:t>The Ghost shape only shows the operator the position on the </a:t>
            </a:r>
            <a:r>
              <a:rPr lang="en-US" dirty="0" smtClean="0">
                <a:solidFill>
                  <a:schemeClr val="tx1">
                    <a:lumMod val="50000"/>
                    <a:lumOff val="50000"/>
                  </a:schemeClr>
                </a:solidFill>
              </a:rPr>
              <a:t>map.</a:t>
            </a:r>
            <a:endParaRPr lang="en-US" dirty="0">
              <a:solidFill>
                <a:schemeClr val="tx1">
                  <a:lumMod val="50000"/>
                  <a:lumOff val="50000"/>
                </a:schemeClr>
              </a:solidFill>
            </a:endParaRPr>
          </a:p>
        </p:txBody>
      </p:sp>
    </p:spTree>
    <p:extLst>
      <p:ext uri="{BB962C8B-B14F-4D97-AF65-F5344CB8AC3E}">
        <p14:creationId xmlns:p14="http://schemas.microsoft.com/office/powerpoint/2010/main" val="1725770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BARGE.DLL</a:t>
            </a:r>
          </a:p>
        </p:txBody>
      </p:sp>
      <p:sp>
        <p:nvSpPr>
          <p:cNvPr id="3" name="Content Placeholder 2"/>
          <p:cNvSpPr>
            <a:spLocks noGrp="1"/>
          </p:cNvSpPr>
          <p:nvPr>
            <p:ph idx="4294967295"/>
          </p:nvPr>
        </p:nvSpPr>
        <p:spPr>
          <a:xfrm>
            <a:off x="600808" y="788238"/>
            <a:ext cx="8382000" cy="4830763"/>
          </a:xfrm>
        </p:spPr>
        <p:txBody>
          <a:bodyPr>
            <a:normAutofit/>
          </a:bodyPr>
          <a:lstStyle/>
          <a:p>
            <a:pPr>
              <a:buClr>
                <a:schemeClr val="tx1">
                  <a:lumMod val="65000"/>
                  <a:lumOff val="35000"/>
                </a:schemeClr>
              </a:buClr>
            </a:pPr>
            <a:r>
              <a:rPr lang="en-US" sz="2400" dirty="0">
                <a:solidFill>
                  <a:schemeClr val="tx1">
                    <a:lumMod val="65000"/>
                    <a:lumOff val="35000"/>
                  </a:schemeClr>
                </a:solidFill>
              </a:rPr>
              <a:t>In the ‘SETUP’ for the BARGE.DLL:</a:t>
            </a:r>
          </a:p>
          <a:p>
            <a:pPr lvl="1">
              <a:buClr>
                <a:schemeClr val="tx1">
                  <a:lumMod val="65000"/>
                  <a:lumOff val="35000"/>
                </a:schemeClr>
              </a:buClr>
            </a:pPr>
            <a:r>
              <a:rPr lang="en-US" dirty="0">
                <a:solidFill>
                  <a:schemeClr val="tx1">
                    <a:lumMod val="65000"/>
                    <a:lumOff val="35000"/>
                  </a:schemeClr>
                </a:solidFill>
              </a:rPr>
              <a:t>To position the rig using one Anchor Point and a heading, click just the ‘Anchor 1’ box and enter final position and heading (below).</a:t>
            </a:r>
          </a:p>
          <a:p>
            <a:pPr lvl="1">
              <a:buClr>
                <a:schemeClr val="tx1">
                  <a:lumMod val="65000"/>
                  <a:lumOff val="35000"/>
                </a:schemeClr>
              </a:buClr>
            </a:pPr>
            <a:r>
              <a:rPr lang="en-US" dirty="0">
                <a:solidFill>
                  <a:schemeClr val="tx1">
                    <a:lumMod val="65000"/>
                    <a:lumOff val="35000"/>
                  </a:schemeClr>
                </a:solidFill>
              </a:rPr>
              <a:t>To position the rig using two Anchor Points, click both the Anchor 1 and Anchor 2 boxes and enter the final positions.</a:t>
            </a:r>
          </a:p>
        </p:txBody>
      </p:sp>
      <p:pic>
        <p:nvPicPr>
          <p:cNvPr id="5122" name="Picture 10" descr="C:\Temp\RigMove9.png"/>
          <p:cNvPicPr>
            <a:picLocks noChangeAspect="1" noChangeArrowheads="1"/>
          </p:cNvPicPr>
          <p:nvPr/>
        </p:nvPicPr>
        <p:blipFill>
          <a:blip r:embed="rId2" cstate="print"/>
          <a:srcRect/>
          <a:stretch>
            <a:fillRect/>
          </a:stretch>
        </p:blipFill>
        <p:spPr bwMode="auto">
          <a:xfrm>
            <a:off x="3248766" y="2860720"/>
            <a:ext cx="5694467" cy="304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7034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SURVEY</a:t>
            </a:r>
          </a:p>
        </p:txBody>
      </p:sp>
      <p:sp>
        <p:nvSpPr>
          <p:cNvPr id="3" name="Content Placeholder 2"/>
          <p:cNvSpPr>
            <a:spLocks noGrp="1"/>
          </p:cNvSpPr>
          <p:nvPr>
            <p:ph idx="4294967295"/>
          </p:nvPr>
        </p:nvSpPr>
        <p:spPr>
          <a:xfrm>
            <a:off x="650631" y="1089819"/>
            <a:ext cx="4884738" cy="4678362"/>
          </a:xfrm>
        </p:spPr>
        <p:txBody>
          <a:bodyPr>
            <a:normAutofit fontScale="85000" lnSpcReduction="20000"/>
          </a:bodyPr>
          <a:lstStyle/>
          <a:p>
            <a:r>
              <a:rPr lang="en-US" sz="2400" dirty="0">
                <a:solidFill>
                  <a:schemeClr val="tx1">
                    <a:lumMod val="65000"/>
                    <a:lumOff val="35000"/>
                  </a:schemeClr>
                </a:solidFill>
              </a:rPr>
              <a:t>The final position of the rig will be drawn in </a:t>
            </a:r>
            <a:r>
              <a:rPr lang="en-US" sz="2400" dirty="0">
                <a:solidFill>
                  <a:schemeClr val="bg2"/>
                </a:solidFill>
              </a:rPr>
              <a:t>Blue</a:t>
            </a:r>
            <a:r>
              <a:rPr lang="en-US" sz="2400" dirty="0">
                <a:solidFill>
                  <a:schemeClr val="tx1">
                    <a:lumMod val="65000"/>
                    <a:lumOff val="35000"/>
                  </a:schemeClr>
                </a:solidFill>
              </a:rPr>
              <a:t>.</a:t>
            </a:r>
          </a:p>
          <a:p>
            <a:endParaRPr lang="en-US" sz="2400" dirty="0">
              <a:solidFill>
                <a:schemeClr val="tx1">
                  <a:lumMod val="65000"/>
                  <a:lumOff val="35000"/>
                </a:schemeClr>
              </a:solidFill>
            </a:endParaRPr>
          </a:p>
          <a:p>
            <a:pPr lvl="1">
              <a:buClr>
                <a:schemeClr val="tx1">
                  <a:lumMod val="65000"/>
                  <a:lumOff val="35000"/>
                </a:schemeClr>
              </a:buClr>
            </a:pPr>
            <a:r>
              <a:rPr lang="en-US" dirty="0">
                <a:solidFill>
                  <a:schemeClr val="tx1">
                    <a:lumMod val="65000"/>
                    <a:lumOff val="35000"/>
                  </a:schemeClr>
                </a:solidFill>
              </a:rPr>
              <a:t>This is determined based on the information in the BARGE.DLL.</a:t>
            </a:r>
          </a:p>
          <a:p>
            <a:endParaRPr lang="en-US" sz="2400" dirty="0">
              <a:solidFill>
                <a:schemeClr val="tx1">
                  <a:lumMod val="65000"/>
                  <a:lumOff val="35000"/>
                </a:schemeClr>
              </a:solidFill>
            </a:endParaRPr>
          </a:p>
          <a:p>
            <a:r>
              <a:rPr lang="en-US" sz="2400" dirty="0">
                <a:solidFill>
                  <a:schemeClr val="tx1">
                    <a:lumMod val="65000"/>
                    <a:lumOff val="35000"/>
                  </a:schemeClr>
                </a:solidFill>
              </a:rPr>
              <a:t>The current position of the rig is currently shown in </a:t>
            </a:r>
            <a:r>
              <a:rPr lang="en-US" sz="2400" dirty="0">
                <a:solidFill>
                  <a:srgbClr val="FF0000"/>
                </a:solidFill>
              </a:rPr>
              <a:t>Red</a:t>
            </a:r>
            <a:r>
              <a:rPr lang="en-US" sz="2400" dirty="0">
                <a:solidFill>
                  <a:schemeClr val="tx1">
                    <a:lumMod val="65000"/>
                    <a:lumOff val="35000"/>
                  </a:schemeClr>
                </a:solidFill>
              </a:rPr>
              <a:t>.</a:t>
            </a:r>
          </a:p>
          <a:p>
            <a:pPr lvl="1"/>
            <a:endParaRPr lang="en-US" dirty="0">
              <a:solidFill>
                <a:schemeClr val="tx1">
                  <a:lumMod val="65000"/>
                  <a:lumOff val="35000"/>
                </a:schemeClr>
              </a:solidFill>
            </a:endParaRPr>
          </a:p>
          <a:p>
            <a:pPr lvl="1">
              <a:buClr>
                <a:schemeClr val="tx1">
                  <a:lumMod val="65000"/>
                  <a:lumOff val="35000"/>
                </a:schemeClr>
              </a:buClr>
            </a:pPr>
            <a:r>
              <a:rPr lang="en-US" dirty="0">
                <a:solidFill>
                  <a:schemeClr val="tx1">
                    <a:lumMod val="65000"/>
                    <a:lumOff val="35000"/>
                  </a:schemeClr>
                </a:solidFill>
              </a:rPr>
              <a:t>We have set the Fill Color for the main ‘Boat’ mobile to red.  Your color may be different.</a:t>
            </a:r>
          </a:p>
          <a:p>
            <a:pPr lvl="1">
              <a:buClr>
                <a:schemeClr val="tx1">
                  <a:lumMod val="65000"/>
                  <a:lumOff val="35000"/>
                </a:schemeClr>
              </a:buClr>
            </a:pPr>
            <a:endParaRPr lang="en-US" dirty="0">
              <a:solidFill>
                <a:schemeClr val="tx1">
                  <a:lumMod val="65000"/>
                  <a:lumOff val="35000"/>
                </a:schemeClr>
              </a:solidFill>
            </a:endParaRPr>
          </a:p>
          <a:p>
            <a:pPr lvl="1">
              <a:buClr>
                <a:schemeClr val="tx1">
                  <a:lumMod val="65000"/>
                  <a:lumOff val="35000"/>
                </a:schemeClr>
              </a:buClr>
            </a:pPr>
            <a:r>
              <a:rPr lang="en-US" dirty="0">
                <a:solidFill>
                  <a:schemeClr val="tx1">
                    <a:lumMod val="65000"/>
                    <a:lumOff val="35000"/>
                  </a:schemeClr>
                </a:solidFill>
              </a:rPr>
              <a:t>We have also set the transparency for the boat shape so that we can see the final target position (blue) beneath the current position (red).  (Done in the Vessels menu.)</a:t>
            </a:r>
          </a:p>
        </p:txBody>
      </p:sp>
      <p:pic>
        <p:nvPicPr>
          <p:cNvPr id="6146" name="Picture 2"/>
          <p:cNvPicPr>
            <a:picLocks noChangeAspect="1" noChangeArrowheads="1"/>
          </p:cNvPicPr>
          <p:nvPr/>
        </p:nvPicPr>
        <p:blipFill>
          <a:blip r:embed="rId2" cstate="print"/>
          <a:srcRect/>
          <a:stretch>
            <a:fillRect/>
          </a:stretch>
        </p:blipFill>
        <p:spPr bwMode="auto">
          <a:xfrm>
            <a:off x="6456658" y="1206741"/>
            <a:ext cx="4884738" cy="4705355"/>
          </a:xfrm>
          <a:prstGeom prst="rect">
            <a:avLst/>
          </a:prstGeom>
          <a:noFill/>
          <a:ln w="9525">
            <a:noFill/>
            <a:miter lim="800000"/>
            <a:headEnd/>
            <a:tailEnd/>
          </a:ln>
        </p:spPr>
      </p:pic>
    </p:spTree>
    <p:extLst>
      <p:ext uri="{BB962C8B-B14F-4D97-AF65-F5344CB8AC3E}">
        <p14:creationId xmlns:p14="http://schemas.microsoft.com/office/powerpoint/2010/main" val="525312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Vessel Settings:  Current Position</a:t>
            </a:r>
          </a:p>
        </p:txBody>
      </p:sp>
      <p:pic>
        <p:nvPicPr>
          <p:cNvPr id="8194" name="Picture 12" descr="C:\Temp\RigMove2.png"/>
          <p:cNvPicPr>
            <a:picLocks noChangeAspect="1" noChangeArrowheads="1"/>
          </p:cNvPicPr>
          <p:nvPr/>
        </p:nvPicPr>
        <p:blipFill>
          <a:blip r:embed="rId3" cstate="print"/>
          <a:srcRect/>
          <a:stretch>
            <a:fillRect/>
          </a:stretch>
        </p:blipFill>
        <p:spPr bwMode="auto">
          <a:xfrm>
            <a:off x="6387420" y="689092"/>
            <a:ext cx="3810000" cy="5328145"/>
          </a:xfrm>
          <a:prstGeom prst="rect">
            <a:avLst/>
          </a:prstGeom>
          <a:noFill/>
          <a:ln w="9525">
            <a:noFill/>
            <a:miter lim="800000"/>
            <a:headEnd/>
            <a:tailEnd/>
          </a:ln>
        </p:spPr>
      </p:pic>
      <p:sp>
        <p:nvSpPr>
          <p:cNvPr id="5" name="TextBox 4"/>
          <p:cNvSpPr txBox="1"/>
          <p:nvPr/>
        </p:nvSpPr>
        <p:spPr>
          <a:xfrm>
            <a:off x="3841696" y="1204002"/>
            <a:ext cx="3202010" cy="381000"/>
          </a:xfrm>
          <a:prstGeom prst="rect">
            <a:avLst/>
          </a:prstGeom>
          <a:noFill/>
        </p:spPr>
        <p:txBody>
          <a:bodyPr wrap="square" rtlCol="0">
            <a:spAutoFit/>
          </a:bodyPr>
          <a:lstStyle/>
          <a:p>
            <a:r>
              <a:rPr lang="en-US" dirty="0">
                <a:solidFill>
                  <a:schemeClr val="tx1">
                    <a:lumMod val="65000"/>
                    <a:lumOff val="35000"/>
                  </a:schemeClr>
                </a:solidFill>
              </a:rPr>
              <a:t>Select Primary Vessel:</a:t>
            </a:r>
          </a:p>
        </p:txBody>
      </p:sp>
      <p:cxnSp>
        <p:nvCxnSpPr>
          <p:cNvPr id="7" name="Straight Arrow Connector 6"/>
          <p:cNvCxnSpPr/>
          <p:nvPr/>
        </p:nvCxnSpPr>
        <p:spPr>
          <a:xfrm flipV="1">
            <a:off x="6235020" y="1223684"/>
            <a:ext cx="342900" cy="170818"/>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23610" y="2629264"/>
            <a:ext cx="2133600" cy="381000"/>
          </a:xfrm>
          <a:prstGeom prst="rect">
            <a:avLst/>
          </a:prstGeom>
          <a:noFill/>
        </p:spPr>
        <p:txBody>
          <a:bodyPr wrap="square" rtlCol="0">
            <a:spAutoFit/>
          </a:bodyPr>
          <a:lstStyle/>
          <a:p>
            <a:r>
              <a:rPr lang="en-US" dirty="0">
                <a:solidFill>
                  <a:schemeClr val="tx1">
                    <a:lumMod val="65000"/>
                    <a:lumOff val="35000"/>
                  </a:schemeClr>
                </a:solidFill>
              </a:rPr>
              <a:t>Make Opaque</a:t>
            </a:r>
          </a:p>
        </p:txBody>
      </p:sp>
      <p:cxnSp>
        <p:nvCxnSpPr>
          <p:cNvPr id="9" name="Straight Arrow Connector 8"/>
          <p:cNvCxnSpPr/>
          <p:nvPr/>
        </p:nvCxnSpPr>
        <p:spPr>
          <a:xfrm flipV="1">
            <a:off x="5701620" y="2331440"/>
            <a:ext cx="2133600" cy="450224"/>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23610" y="3162664"/>
            <a:ext cx="1906610" cy="381000"/>
          </a:xfrm>
          <a:prstGeom prst="rect">
            <a:avLst/>
          </a:prstGeom>
          <a:noFill/>
        </p:spPr>
        <p:txBody>
          <a:bodyPr wrap="square" rtlCol="0">
            <a:spAutoFit/>
          </a:bodyPr>
          <a:lstStyle/>
          <a:p>
            <a:r>
              <a:rPr lang="en-US" dirty="0">
                <a:solidFill>
                  <a:schemeClr val="tx1">
                    <a:lumMod val="65000"/>
                    <a:lumOff val="35000"/>
                  </a:schemeClr>
                </a:solidFill>
              </a:rPr>
              <a:t>Set Color:</a:t>
            </a:r>
          </a:p>
        </p:txBody>
      </p:sp>
      <p:cxnSp>
        <p:nvCxnSpPr>
          <p:cNvPr id="12" name="Straight Arrow Connector 11"/>
          <p:cNvCxnSpPr/>
          <p:nvPr/>
        </p:nvCxnSpPr>
        <p:spPr>
          <a:xfrm flipV="1">
            <a:off x="5168220" y="2819764"/>
            <a:ext cx="2895600" cy="53340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4" cstate="print"/>
          <a:srcRect/>
          <a:stretch>
            <a:fillRect/>
          </a:stretch>
        </p:blipFill>
        <p:spPr bwMode="auto">
          <a:xfrm>
            <a:off x="688731" y="3773241"/>
            <a:ext cx="1828800" cy="1805592"/>
          </a:xfrm>
          <a:prstGeom prst="rect">
            <a:avLst/>
          </a:prstGeom>
          <a:ln>
            <a:solidFill>
              <a:schemeClr val="tx1"/>
            </a:solidFill>
          </a:ln>
          <a:effectLst>
            <a:outerShdw blurRad="292100" dist="139700" dir="2700000" algn="tl" rotWithShape="0">
              <a:srgbClr val="333333">
                <a:alpha val="65000"/>
              </a:srgbClr>
            </a:outerShdw>
          </a:effectLst>
        </p:spPr>
      </p:pic>
      <p:sp>
        <p:nvSpPr>
          <p:cNvPr id="14" name="Title 1"/>
          <p:cNvSpPr txBox="1">
            <a:spLocks/>
          </p:cNvSpPr>
          <p:nvPr/>
        </p:nvSpPr>
        <p:spPr>
          <a:xfrm>
            <a:off x="499858" y="549476"/>
            <a:ext cx="6528671" cy="988786"/>
          </a:xfrm>
          <a:prstGeom prst="rect">
            <a:avLst/>
          </a:prstGeom>
        </p:spPr>
        <p:txBody>
          <a:bodyPr vert="horz" lIns="0" tIns="45720" rIns="0" bIns="45720" rtlCol="0" anchor="ctr" anchorCtr="0">
            <a:noAutofit/>
          </a:bodyPr>
          <a:lstStyle>
            <a:lvl1pPr algn="l" defTabSz="457200" rtl="0" eaLnBrk="1" latinLnBrk="0" hangingPunct="1">
              <a:lnSpc>
                <a:spcPts val="2900"/>
              </a:lnSpc>
              <a:spcBef>
                <a:spcPct val="0"/>
              </a:spcBef>
              <a:buNone/>
              <a:defRPr sz="2800" b="0" kern="1200">
                <a:solidFill>
                  <a:schemeClr val="bg1"/>
                </a:solidFill>
                <a:latin typeface="Arial"/>
                <a:ea typeface="+mj-ea"/>
                <a:cs typeface="Arial"/>
              </a:defRPr>
            </a:lvl1pPr>
          </a:lstStyle>
          <a:p>
            <a:r>
              <a:rPr lang="en-US" dirty="0">
                <a:solidFill>
                  <a:schemeClr val="tx1">
                    <a:lumMod val="50000"/>
                    <a:lumOff val="50000"/>
                  </a:schemeClr>
                </a:solidFill>
              </a:rPr>
              <a:t>Step 3:  SURVEY</a:t>
            </a:r>
          </a:p>
        </p:txBody>
      </p:sp>
    </p:spTree>
    <p:extLst>
      <p:ext uri="{BB962C8B-B14F-4D97-AF65-F5344CB8AC3E}">
        <p14:creationId xmlns:p14="http://schemas.microsoft.com/office/powerpoint/2010/main" val="3462627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Vessel Settings:  Final Position</a:t>
            </a:r>
          </a:p>
        </p:txBody>
      </p:sp>
      <p:grpSp>
        <p:nvGrpSpPr>
          <p:cNvPr id="4" name="Group 3"/>
          <p:cNvGrpSpPr/>
          <p:nvPr/>
        </p:nvGrpSpPr>
        <p:grpSpPr>
          <a:xfrm>
            <a:off x="3967271" y="800100"/>
            <a:ext cx="5838106" cy="5257800"/>
            <a:chOff x="1657333" y="0"/>
            <a:chExt cx="7115192" cy="6858000"/>
          </a:xfrm>
        </p:grpSpPr>
        <p:pic>
          <p:nvPicPr>
            <p:cNvPr id="9218" name="Picture 13" descr="C:\Temp\RigMove3.png"/>
            <p:cNvPicPr>
              <a:picLocks noChangeAspect="1" noChangeArrowheads="1"/>
            </p:cNvPicPr>
            <p:nvPr/>
          </p:nvPicPr>
          <p:blipFill>
            <a:blip r:embed="rId2" cstate="print"/>
            <a:srcRect/>
            <a:stretch>
              <a:fillRect/>
            </a:stretch>
          </p:blipFill>
          <p:spPr bwMode="auto">
            <a:xfrm>
              <a:off x="4361666" y="0"/>
              <a:ext cx="4410859" cy="6858000"/>
            </a:xfrm>
            <a:prstGeom prst="rect">
              <a:avLst/>
            </a:prstGeom>
            <a:noFill/>
            <a:ln w="9525">
              <a:noFill/>
              <a:miter lim="800000"/>
              <a:headEnd/>
              <a:tailEnd/>
            </a:ln>
          </p:spPr>
        </p:pic>
        <p:sp>
          <p:nvSpPr>
            <p:cNvPr id="5" name="TextBox 4"/>
            <p:cNvSpPr txBox="1"/>
            <p:nvPr/>
          </p:nvSpPr>
          <p:spPr>
            <a:xfrm>
              <a:off x="1657333" y="457200"/>
              <a:ext cx="3099213" cy="481737"/>
            </a:xfrm>
            <a:prstGeom prst="rect">
              <a:avLst/>
            </a:prstGeom>
            <a:noFill/>
          </p:spPr>
          <p:txBody>
            <a:bodyPr wrap="square" rtlCol="0">
              <a:spAutoFit/>
            </a:bodyPr>
            <a:lstStyle/>
            <a:p>
              <a:r>
                <a:rPr lang="en-US" dirty="0">
                  <a:solidFill>
                    <a:schemeClr val="tx1">
                      <a:lumMod val="65000"/>
                      <a:lumOff val="35000"/>
                    </a:schemeClr>
                  </a:solidFill>
                </a:rPr>
                <a:t>Select Rig Vessel:</a:t>
              </a:r>
            </a:p>
          </p:txBody>
        </p:sp>
        <p:cxnSp>
          <p:nvCxnSpPr>
            <p:cNvPr id="6" name="Straight Arrow Connector 5"/>
            <p:cNvCxnSpPr/>
            <p:nvPr/>
          </p:nvCxnSpPr>
          <p:spPr>
            <a:xfrm>
              <a:off x="4040981" y="698069"/>
              <a:ext cx="557213" cy="140131"/>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52600" y="2209800"/>
              <a:ext cx="2514599" cy="481737"/>
            </a:xfrm>
            <a:prstGeom prst="rect">
              <a:avLst/>
            </a:prstGeom>
            <a:noFill/>
          </p:spPr>
          <p:txBody>
            <a:bodyPr wrap="square" rtlCol="0">
              <a:spAutoFit/>
            </a:bodyPr>
            <a:lstStyle/>
            <a:p>
              <a:r>
                <a:rPr lang="en-US" dirty="0">
                  <a:solidFill>
                    <a:schemeClr val="tx1">
                      <a:lumMod val="65000"/>
                      <a:lumOff val="35000"/>
                    </a:schemeClr>
                  </a:solidFill>
                </a:rPr>
                <a:t>Set Transparency</a:t>
              </a:r>
            </a:p>
          </p:txBody>
        </p:sp>
        <p:cxnSp>
          <p:nvCxnSpPr>
            <p:cNvPr id="8" name="Straight Arrow Connector 7"/>
            <p:cNvCxnSpPr>
              <a:stCxn id="7" idx="3"/>
            </p:cNvCxnSpPr>
            <p:nvPr/>
          </p:nvCxnSpPr>
          <p:spPr>
            <a:xfrm flipV="1">
              <a:off x="4267200" y="2057400"/>
              <a:ext cx="2652713" cy="393269"/>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78760" y="2895600"/>
              <a:ext cx="2119345" cy="481737"/>
            </a:xfrm>
            <a:prstGeom prst="rect">
              <a:avLst/>
            </a:prstGeom>
            <a:noFill/>
          </p:spPr>
          <p:txBody>
            <a:bodyPr wrap="square" rtlCol="0">
              <a:spAutoFit/>
            </a:bodyPr>
            <a:lstStyle/>
            <a:p>
              <a:r>
                <a:rPr lang="en-US" dirty="0">
                  <a:solidFill>
                    <a:schemeClr val="tx1">
                      <a:lumMod val="65000"/>
                      <a:lumOff val="35000"/>
                    </a:schemeClr>
                  </a:solidFill>
                </a:rPr>
                <a:t>Set Color:</a:t>
              </a:r>
            </a:p>
          </p:txBody>
        </p:sp>
        <p:cxnSp>
          <p:nvCxnSpPr>
            <p:cNvPr id="10" name="Straight Arrow Connector 9"/>
            <p:cNvCxnSpPr/>
            <p:nvPr/>
          </p:nvCxnSpPr>
          <p:spPr>
            <a:xfrm flipV="1">
              <a:off x="3340893" y="2743200"/>
              <a:ext cx="2831306" cy="393269"/>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2"/>
          <p:cNvPicPr>
            <a:picLocks noChangeAspect="1" noChangeArrowheads="1"/>
          </p:cNvPicPr>
          <p:nvPr/>
        </p:nvPicPr>
        <p:blipFill>
          <a:blip r:embed="rId3" cstate="print"/>
          <a:srcRect/>
          <a:stretch>
            <a:fillRect/>
          </a:stretch>
        </p:blipFill>
        <p:spPr bwMode="auto">
          <a:xfrm>
            <a:off x="707615" y="3053973"/>
            <a:ext cx="2666776" cy="2632934"/>
          </a:xfrm>
          <a:prstGeom prst="rect">
            <a:avLst/>
          </a:prstGeom>
          <a:ln>
            <a:solidFill>
              <a:schemeClr val="tx1"/>
            </a:solidFill>
          </a:ln>
          <a:effectLst>
            <a:outerShdw blurRad="292100" dist="139700" dir="2700000" algn="tl" rotWithShape="0">
              <a:srgbClr val="333333">
                <a:alpha val="65000"/>
              </a:srgbClr>
            </a:outerShdw>
          </a:effectLst>
        </p:spPr>
      </p:pic>
      <p:sp>
        <p:nvSpPr>
          <p:cNvPr id="12" name="Title 1"/>
          <p:cNvSpPr txBox="1">
            <a:spLocks/>
          </p:cNvSpPr>
          <p:nvPr/>
        </p:nvSpPr>
        <p:spPr>
          <a:xfrm>
            <a:off x="499858" y="549476"/>
            <a:ext cx="6528671" cy="988786"/>
          </a:xfrm>
          <a:prstGeom prst="rect">
            <a:avLst/>
          </a:prstGeom>
        </p:spPr>
        <p:txBody>
          <a:bodyPr vert="horz" lIns="0" tIns="45720" rIns="0" bIns="45720" rtlCol="0" anchor="ctr" anchorCtr="0">
            <a:noAutofit/>
          </a:bodyPr>
          <a:lstStyle>
            <a:lvl1pPr algn="l" defTabSz="457200" rtl="0" eaLnBrk="1" latinLnBrk="0" hangingPunct="1">
              <a:lnSpc>
                <a:spcPts val="2900"/>
              </a:lnSpc>
              <a:spcBef>
                <a:spcPct val="0"/>
              </a:spcBef>
              <a:buNone/>
              <a:defRPr sz="2800" b="0" kern="1200">
                <a:solidFill>
                  <a:schemeClr val="bg1"/>
                </a:solidFill>
                <a:latin typeface="Arial"/>
                <a:ea typeface="+mj-ea"/>
                <a:cs typeface="Arial"/>
              </a:defRPr>
            </a:lvl1pPr>
          </a:lstStyle>
          <a:p>
            <a:r>
              <a:rPr lang="en-US" dirty="0">
                <a:solidFill>
                  <a:schemeClr val="tx1">
                    <a:lumMod val="50000"/>
                    <a:lumOff val="50000"/>
                  </a:schemeClr>
                </a:solidFill>
              </a:rPr>
              <a:t>Step 3:  SURVEY</a:t>
            </a:r>
          </a:p>
        </p:txBody>
      </p:sp>
    </p:spTree>
    <p:extLst>
      <p:ext uri="{BB962C8B-B14F-4D97-AF65-F5344CB8AC3E}">
        <p14:creationId xmlns:p14="http://schemas.microsoft.com/office/powerpoint/2010/main" val="82155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a:noFill/>
          <a:ln w="9525">
            <a:noFill/>
          </a:ln>
          <a:effectLst/>
        </p:spPr>
        <p:txBody>
          <a:bodyPr>
            <a:noAutofit/>
          </a:bodyPr>
          <a:lstStyle/>
          <a:p>
            <a:pPr marL="54864" algn="ctr">
              <a:defRPr/>
            </a:pPr>
            <a:r>
              <a:rPr lang="en-US" dirty="0">
                <a:solidFill>
                  <a:schemeClr val="tx1">
                    <a:lumMod val="65000"/>
                    <a:lumOff val="35000"/>
                  </a:schemeClr>
                </a:solidFill>
              </a:rPr>
              <a:t>Sending SURVEY Windows Across the Network to Non-HYPACK Computers.</a:t>
            </a:r>
          </a:p>
        </p:txBody>
      </p:sp>
      <p:sp>
        <p:nvSpPr>
          <p:cNvPr id="14339" name="Rectangle 4"/>
          <p:cNvSpPr>
            <a:spLocks noChangeArrowheads="1"/>
          </p:cNvSpPr>
          <p:nvPr/>
        </p:nvSpPr>
        <p:spPr bwMode="auto">
          <a:xfrm>
            <a:off x="5401408" y="3997974"/>
            <a:ext cx="1905000" cy="1447800"/>
          </a:xfrm>
          <a:prstGeom prst="rect">
            <a:avLst/>
          </a:prstGeom>
          <a:solidFill>
            <a:schemeClr val="tx2">
              <a:lumMod val="20000"/>
              <a:lumOff val="80000"/>
            </a:schemeClr>
          </a:solidFill>
          <a:ln w="9525">
            <a:solidFill>
              <a:srgbClr val="FFFF00"/>
            </a:solidFill>
            <a:miter lim="800000"/>
            <a:headEnd/>
            <a:tailEnd/>
          </a:ln>
        </p:spPr>
        <p:txBody>
          <a:bodyPr wrap="none" anchor="b" anchorCtr="1"/>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a:t>HYPACK Computer</a:t>
            </a:r>
          </a:p>
        </p:txBody>
      </p:sp>
      <p:pic>
        <p:nvPicPr>
          <p:cNvPr id="14340" name="Picture 5" descr="Survey Vie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033" y="4245624"/>
            <a:ext cx="1047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Line 6"/>
          <p:cNvSpPr>
            <a:spLocks noChangeShapeType="1"/>
          </p:cNvSpPr>
          <p:nvPr/>
        </p:nvSpPr>
        <p:spPr bwMode="auto">
          <a:xfrm flipV="1">
            <a:off x="6315808" y="2245374"/>
            <a:ext cx="0" cy="1752600"/>
          </a:xfrm>
          <a:prstGeom prst="line">
            <a:avLst/>
          </a:prstGeom>
          <a:noFill/>
          <a:ln w="28575">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2" name="Line 7"/>
          <p:cNvSpPr>
            <a:spLocks noChangeShapeType="1"/>
          </p:cNvSpPr>
          <p:nvPr/>
        </p:nvSpPr>
        <p:spPr bwMode="auto">
          <a:xfrm>
            <a:off x="2734408" y="2245374"/>
            <a:ext cx="7239000" cy="0"/>
          </a:xfrm>
          <a:prstGeom prst="line">
            <a:avLst/>
          </a:prstGeom>
          <a:noFill/>
          <a:ln w="28575">
            <a:solidFill>
              <a:srgbClr val="92D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Rectangle 8"/>
          <p:cNvSpPr>
            <a:spLocks noChangeArrowheads="1"/>
          </p:cNvSpPr>
          <p:nvPr/>
        </p:nvSpPr>
        <p:spPr bwMode="auto">
          <a:xfrm>
            <a:off x="1820008" y="2626374"/>
            <a:ext cx="1752600" cy="1219200"/>
          </a:xfrm>
          <a:prstGeom prst="rect">
            <a:avLst/>
          </a:prstGeom>
          <a:solidFill>
            <a:schemeClr val="tx2">
              <a:lumMod val="20000"/>
              <a:lumOff val="80000"/>
            </a:schemeClr>
          </a:solidFill>
          <a:ln w="9525">
            <a:solidFill>
              <a:srgbClr val="FFFF00"/>
            </a:solidFill>
            <a:miter lim="800000"/>
            <a:headEnd/>
            <a:tailEnd/>
          </a:ln>
        </p:spPr>
        <p:txBody>
          <a:bodyPr wrap="none" anchor="b" anchorCtr="1"/>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000"/>
              <a:t>Non-HYPACK Computer</a:t>
            </a:r>
          </a:p>
          <a:p>
            <a:pPr algn="ctr"/>
            <a:r>
              <a:rPr lang="en-US" altLang="en-US" sz="1000"/>
              <a:t>Running SURVEY VIEWER</a:t>
            </a:r>
          </a:p>
        </p:txBody>
      </p:sp>
      <p:sp>
        <p:nvSpPr>
          <p:cNvPr id="14344" name="Rectangle 9"/>
          <p:cNvSpPr>
            <a:spLocks noChangeArrowheads="1"/>
          </p:cNvSpPr>
          <p:nvPr/>
        </p:nvSpPr>
        <p:spPr bwMode="auto">
          <a:xfrm>
            <a:off x="3877408" y="2626374"/>
            <a:ext cx="1676400" cy="1219200"/>
          </a:xfrm>
          <a:prstGeom prst="rect">
            <a:avLst/>
          </a:prstGeom>
          <a:solidFill>
            <a:schemeClr val="tx2">
              <a:lumMod val="20000"/>
              <a:lumOff val="80000"/>
            </a:schemeClr>
          </a:solidFill>
          <a:ln w="9525">
            <a:solidFill>
              <a:srgbClr val="FFFF00"/>
            </a:solidFill>
            <a:miter lim="800000"/>
            <a:headEnd/>
            <a:tailEnd/>
          </a:ln>
        </p:spPr>
        <p:txBody>
          <a:bodyPr wrap="none" anchor="b" anchorCtr="1"/>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000"/>
              <a:t>Non-HYPACK Computer</a:t>
            </a:r>
          </a:p>
          <a:p>
            <a:pPr algn="ctr"/>
            <a:r>
              <a:rPr lang="en-US" altLang="en-US" sz="1000"/>
              <a:t>Running SURVEY VIEWER</a:t>
            </a:r>
          </a:p>
        </p:txBody>
      </p:sp>
      <p:sp>
        <p:nvSpPr>
          <p:cNvPr id="14345" name="Rectangle 10"/>
          <p:cNvSpPr>
            <a:spLocks noChangeArrowheads="1"/>
          </p:cNvSpPr>
          <p:nvPr/>
        </p:nvSpPr>
        <p:spPr bwMode="auto">
          <a:xfrm>
            <a:off x="8678008" y="2655277"/>
            <a:ext cx="1752600" cy="1219200"/>
          </a:xfrm>
          <a:prstGeom prst="rect">
            <a:avLst/>
          </a:prstGeom>
          <a:solidFill>
            <a:schemeClr val="tx2">
              <a:lumMod val="20000"/>
              <a:lumOff val="80000"/>
            </a:schemeClr>
          </a:solidFill>
          <a:ln w="9525">
            <a:solidFill>
              <a:srgbClr val="FFFF00"/>
            </a:solidFill>
            <a:miter lim="800000"/>
            <a:headEnd/>
            <a:tailEnd/>
          </a:ln>
        </p:spPr>
        <p:txBody>
          <a:bodyPr wrap="none" anchor="b" anchorCtr="1"/>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000" dirty="0"/>
              <a:t>Non-HYPACK Computer</a:t>
            </a:r>
          </a:p>
          <a:p>
            <a:pPr algn="ctr"/>
            <a:r>
              <a:rPr lang="en-US" altLang="en-US" sz="1000" dirty="0"/>
              <a:t>Running SURVEY VIEWER</a:t>
            </a:r>
          </a:p>
        </p:txBody>
      </p:sp>
      <p:sp>
        <p:nvSpPr>
          <p:cNvPr id="14346" name="Rectangle 11"/>
          <p:cNvSpPr>
            <a:spLocks noChangeArrowheads="1"/>
          </p:cNvSpPr>
          <p:nvPr/>
        </p:nvSpPr>
        <p:spPr bwMode="auto">
          <a:xfrm>
            <a:off x="6830158" y="2716862"/>
            <a:ext cx="1676400" cy="1219200"/>
          </a:xfrm>
          <a:prstGeom prst="rect">
            <a:avLst/>
          </a:prstGeom>
          <a:solidFill>
            <a:schemeClr val="tx2">
              <a:lumMod val="20000"/>
              <a:lumOff val="80000"/>
            </a:schemeClr>
          </a:solidFill>
          <a:ln w="9525">
            <a:solidFill>
              <a:srgbClr val="FFFF00"/>
            </a:solidFill>
            <a:miter lim="800000"/>
            <a:headEnd/>
            <a:tailEnd/>
          </a:ln>
        </p:spPr>
        <p:txBody>
          <a:bodyPr wrap="none" anchor="b" anchorCtr="1"/>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ctr"/>
            <a:r>
              <a:rPr lang="en-US" altLang="en-US" sz="1000"/>
              <a:t>Non-HYPACK Computer</a:t>
            </a:r>
          </a:p>
          <a:p>
            <a:pPr algn="ctr"/>
            <a:r>
              <a:rPr lang="en-US" altLang="en-US" sz="1000"/>
              <a:t>Running SURVEY VIEWER</a:t>
            </a:r>
          </a:p>
        </p:txBody>
      </p:sp>
      <p:sp>
        <p:nvSpPr>
          <p:cNvPr id="14347" name="Line 12"/>
          <p:cNvSpPr>
            <a:spLocks noChangeShapeType="1"/>
          </p:cNvSpPr>
          <p:nvPr/>
        </p:nvSpPr>
        <p:spPr bwMode="auto">
          <a:xfrm>
            <a:off x="2734408" y="2245374"/>
            <a:ext cx="0" cy="381000"/>
          </a:xfrm>
          <a:prstGeom prst="line">
            <a:avLst/>
          </a:prstGeom>
          <a:noFill/>
          <a:ln w="28575">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8" name="Line 13"/>
          <p:cNvSpPr>
            <a:spLocks noChangeShapeType="1"/>
          </p:cNvSpPr>
          <p:nvPr/>
        </p:nvSpPr>
        <p:spPr bwMode="auto">
          <a:xfrm>
            <a:off x="4639408" y="2245374"/>
            <a:ext cx="0" cy="381000"/>
          </a:xfrm>
          <a:prstGeom prst="line">
            <a:avLst/>
          </a:prstGeom>
          <a:noFill/>
          <a:ln w="28575">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9" name="Line 14"/>
          <p:cNvSpPr>
            <a:spLocks noChangeShapeType="1"/>
          </p:cNvSpPr>
          <p:nvPr/>
        </p:nvSpPr>
        <p:spPr bwMode="auto">
          <a:xfrm>
            <a:off x="7668358" y="2259662"/>
            <a:ext cx="0" cy="457200"/>
          </a:xfrm>
          <a:prstGeom prst="line">
            <a:avLst/>
          </a:prstGeom>
          <a:noFill/>
          <a:ln w="28575">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0" name="Line 15"/>
          <p:cNvSpPr>
            <a:spLocks noChangeShapeType="1"/>
          </p:cNvSpPr>
          <p:nvPr/>
        </p:nvSpPr>
        <p:spPr bwMode="auto">
          <a:xfrm>
            <a:off x="9973408" y="2245374"/>
            <a:ext cx="0" cy="457200"/>
          </a:xfrm>
          <a:prstGeom prst="line">
            <a:avLst/>
          </a:prstGeom>
          <a:noFill/>
          <a:ln w="28575">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4351" name="Picture 16" descr="Survey Vie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3408" y="2745027"/>
            <a:ext cx="685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7" descr="Survey Vie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708" y="2716862"/>
            <a:ext cx="685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8" descr="Survey Vie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3558" y="2793062"/>
            <a:ext cx="685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19" descr="Survey Vie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1408" y="2793062"/>
            <a:ext cx="685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5" name="Text Box 20"/>
          <p:cNvSpPr txBox="1">
            <a:spLocks noChangeArrowheads="1"/>
          </p:cNvSpPr>
          <p:nvPr/>
        </p:nvSpPr>
        <p:spPr bwMode="auto">
          <a:xfrm>
            <a:off x="4791808" y="1709350"/>
            <a:ext cx="3352800" cy="369332"/>
          </a:xfrm>
          <a:prstGeom prst="rect">
            <a:avLst/>
          </a:prstGeom>
          <a:noFill/>
          <a:ln w="9525">
            <a:noFill/>
            <a:miter lim="800000"/>
            <a:headEnd/>
            <a:tailEnd/>
          </a:ln>
        </p:spPr>
        <p:txBody>
          <a:bodyPr wrap="square">
            <a:spAutoFit/>
          </a:bodyPr>
          <a:lstStyle/>
          <a:p>
            <a:pPr>
              <a:spcBef>
                <a:spcPct val="50000"/>
              </a:spcBef>
              <a:defRPr/>
            </a:pPr>
            <a:r>
              <a:rPr lang="en-US" dirty="0">
                <a:solidFill>
                  <a:schemeClr val="tx1">
                    <a:lumMod val="65000"/>
                    <a:lumOff val="35000"/>
                  </a:schemeClr>
                </a:solidFill>
                <a:latin typeface="Arial" charset="0"/>
              </a:rPr>
              <a:t>LAN or Wireless Network</a:t>
            </a:r>
          </a:p>
        </p:txBody>
      </p:sp>
      <p:sp>
        <p:nvSpPr>
          <p:cNvPr id="14356" name="TextBox 22"/>
          <p:cNvSpPr txBox="1">
            <a:spLocks noChangeArrowheads="1"/>
          </p:cNvSpPr>
          <p:nvPr/>
        </p:nvSpPr>
        <p:spPr bwMode="auto">
          <a:xfrm>
            <a:off x="1740422" y="4182462"/>
            <a:ext cx="3813387" cy="1015663"/>
          </a:xfrm>
          <a:prstGeom prst="rect">
            <a:avLst/>
          </a:prstGeom>
          <a:noFill/>
          <a:ln w="9525">
            <a:solidFill>
              <a:schemeClr val="bg1"/>
            </a:solidFill>
            <a:miter lim="800000"/>
            <a:headEnd/>
            <a:tailEnd/>
          </a:ln>
        </p:spPr>
        <p:txBody>
          <a:bodyPr wrap="square">
            <a:spAutoFit/>
          </a:bodyPr>
          <a:lstStyle/>
          <a:p>
            <a:pPr>
              <a:defRPr/>
            </a:pPr>
            <a:r>
              <a:rPr lang="en-US" sz="2000" dirty="0">
                <a:solidFill>
                  <a:schemeClr val="tx1">
                    <a:lumMod val="65000"/>
                    <a:lumOff val="35000"/>
                  </a:schemeClr>
                </a:solidFill>
                <a:latin typeface="Arial" charset="0"/>
              </a:rPr>
              <a:t>Windows 10 and Windows 7 limit the number of broadcast clients to 8</a:t>
            </a:r>
            <a:r>
              <a:rPr lang="en-US" sz="2000" dirty="0">
                <a:solidFill>
                  <a:schemeClr val="tx1">
                    <a:lumMod val="65000"/>
                    <a:lumOff val="35000"/>
                  </a:schemeClr>
                </a:solidFill>
                <a:effectLst>
                  <a:outerShdw blurRad="38100" dist="38100" dir="2700000" algn="tl">
                    <a:srgbClr val="000000">
                      <a:alpha val="43137"/>
                    </a:srgbClr>
                  </a:outerShdw>
                </a:effectLst>
                <a:latin typeface="Arial" charset="0"/>
              </a:rPr>
              <a:t>.</a:t>
            </a:r>
          </a:p>
        </p:txBody>
      </p:sp>
    </p:spTree>
    <p:extLst>
      <p:ext uri="{BB962C8B-B14F-4D97-AF65-F5344CB8AC3E}">
        <p14:creationId xmlns:p14="http://schemas.microsoft.com/office/powerpoint/2010/main" val="156361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Barge Info Window</a:t>
            </a:r>
          </a:p>
        </p:txBody>
      </p:sp>
      <p:sp>
        <p:nvSpPr>
          <p:cNvPr id="3" name="Content Placeholder 2"/>
          <p:cNvSpPr>
            <a:spLocks noGrp="1"/>
          </p:cNvSpPr>
          <p:nvPr>
            <p:ph idx="4294967295"/>
          </p:nvPr>
        </p:nvSpPr>
        <p:spPr>
          <a:xfrm>
            <a:off x="747347" y="2140683"/>
            <a:ext cx="4466492" cy="4525963"/>
          </a:xfrm>
        </p:spPr>
        <p:txBody>
          <a:bodyPr>
            <a:normAutofit/>
          </a:bodyPr>
          <a:lstStyle/>
          <a:p>
            <a:r>
              <a:rPr lang="en-US" sz="2400" dirty="0">
                <a:solidFill>
                  <a:schemeClr val="tx1">
                    <a:lumMod val="65000"/>
                    <a:lumOff val="35000"/>
                  </a:schemeClr>
                </a:solidFill>
              </a:rPr>
              <a:t>Displays the distance and bearing each Anchor Point needs to move.</a:t>
            </a:r>
          </a:p>
          <a:p>
            <a:endParaRPr lang="en-US" sz="2400" dirty="0">
              <a:solidFill>
                <a:schemeClr val="tx1">
                  <a:lumMod val="65000"/>
                  <a:lumOff val="35000"/>
                </a:schemeClr>
              </a:solidFill>
            </a:endParaRPr>
          </a:p>
          <a:p>
            <a:r>
              <a:rPr lang="en-US" sz="2400" dirty="0">
                <a:solidFill>
                  <a:schemeClr val="tx1">
                    <a:lumMod val="65000"/>
                    <a:lumOff val="35000"/>
                  </a:schemeClr>
                </a:solidFill>
              </a:rPr>
              <a:t>Displays the current heading and the required heading.</a:t>
            </a:r>
          </a:p>
        </p:txBody>
      </p:sp>
      <p:pic>
        <p:nvPicPr>
          <p:cNvPr id="7170" name="Picture 2"/>
          <p:cNvPicPr>
            <a:picLocks noChangeAspect="1" noChangeArrowheads="1"/>
          </p:cNvPicPr>
          <p:nvPr/>
        </p:nvPicPr>
        <p:blipFill>
          <a:blip r:embed="rId2" cstate="print"/>
          <a:srcRect/>
          <a:stretch>
            <a:fillRect/>
          </a:stretch>
        </p:blipFill>
        <p:spPr bwMode="auto">
          <a:xfrm>
            <a:off x="5562601" y="1828800"/>
            <a:ext cx="4618695" cy="3581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8015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BARGE MANAGEMENT</a:t>
            </a:r>
          </a:p>
        </p:txBody>
      </p:sp>
      <p:sp>
        <p:nvSpPr>
          <p:cNvPr id="4" name="Slide Number Placeholder 3"/>
          <p:cNvSpPr>
            <a:spLocks noGrp="1"/>
          </p:cNvSpPr>
          <p:nvPr>
            <p:ph type="sldNum" sz="quarter" idx="4294967295"/>
          </p:nvPr>
        </p:nvSpPr>
        <p:spPr>
          <a:xfrm>
            <a:off x="0" y="0"/>
            <a:ext cx="0" cy="0"/>
          </a:xfrm>
        </p:spPr>
        <p:txBody>
          <a:bodyPr/>
          <a:lstStyle/>
          <a:p>
            <a:pPr>
              <a:defRPr/>
            </a:pPr>
            <a:fld id="{E507CE18-95E8-4CCF-99C0-D574AD05EF8B}" type="slidenum">
              <a:rPr lang="en-US" smtClean="0"/>
              <a:pPr>
                <a:defRPr/>
              </a:pPr>
              <a:t>21</a:t>
            </a:fld>
            <a:endParaRPr lang="en-US" dirty="0"/>
          </a:p>
        </p:txBody>
      </p:sp>
    </p:spTree>
    <p:extLst>
      <p:ext uri="{BB962C8B-B14F-4D97-AF65-F5344CB8AC3E}">
        <p14:creationId xmlns:p14="http://schemas.microsoft.com/office/powerpoint/2010/main" val="3198449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Barge Management in HYPACK</a:t>
            </a:r>
          </a:p>
        </p:txBody>
      </p:sp>
      <p:sp>
        <p:nvSpPr>
          <p:cNvPr id="3" name="Content Placeholder 2"/>
          <p:cNvSpPr>
            <a:spLocks noGrp="1"/>
          </p:cNvSpPr>
          <p:nvPr>
            <p:ph idx="4294967295"/>
          </p:nvPr>
        </p:nvSpPr>
        <p:spPr>
          <a:xfrm>
            <a:off x="633046" y="1594705"/>
            <a:ext cx="3982915" cy="2924541"/>
          </a:xfrm>
        </p:spPr>
        <p:txBody>
          <a:bodyPr>
            <a:normAutofit/>
          </a:bodyPr>
          <a:lstStyle/>
          <a:p>
            <a:r>
              <a:rPr lang="en-US" sz="1600" dirty="0">
                <a:solidFill>
                  <a:schemeClr val="tx1">
                    <a:lumMod val="65000"/>
                    <a:lumOff val="35000"/>
                  </a:schemeClr>
                </a:solidFill>
              </a:rPr>
              <a:t>The main Barge wants to see Tug1, Tug2, Tug3 and Tug4.</a:t>
            </a:r>
          </a:p>
          <a:p>
            <a:endParaRPr lang="en-US" sz="1600" dirty="0">
              <a:solidFill>
                <a:schemeClr val="tx1">
                  <a:lumMod val="65000"/>
                  <a:lumOff val="35000"/>
                </a:schemeClr>
              </a:solidFill>
            </a:endParaRPr>
          </a:p>
          <a:p>
            <a:r>
              <a:rPr lang="en-US" sz="1600" dirty="0">
                <a:solidFill>
                  <a:schemeClr val="tx1">
                    <a:lumMod val="65000"/>
                    <a:lumOff val="35000"/>
                  </a:schemeClr>
                </a:solidFill>
              </a:rPr>
              <a:t>Tug1 wants to see the Barge, Tug2, Tug3 and Tug4.</a:t>
            </a:r>
          </a:p>
          <a:p>
            <a:endParaRPr lang="en-US" sz="1600" dirty="0">
              <a:solidFill>
                <a:schemeClr val="tx1">
                  <a:lumMod val="65000"/>
                  <a:lumOff val="35000"/>
                </a:schemeClr>
              </a:solidFill>
            </a:endParaRPr>
          </a:p>
          <a:p>
            <a:r>
              <a:rPr lang="en-US" sz="1600" dirty="0">
                <a:solidFill>
                  <a:schemeClr val="tx1">
                    <a:lumMod val="65000"/>
                    <a:lumOff val="35000"/>
                  </a:schemeClr>
                </a:solidFill>
              </a:rPr>
              <a:t>Etc., etc., etc.</a:t>
            </a:r>
          </a:p>
        </p:txBody>
      </p:sp>
      <p:pic>
        <p:nvPicPr>
          <p:cNvPr id="5" name="Picture 4" descr="C:\Temp\BargeTest4 JL Area Map.jpg"/>
          <p:cNvPicPr/>
          <p:nvPr/>
        </p:nvPicPr>
        <p:blipFill>
          <a:blip r:embed="rId2" cstate="print"/>
          <a:srcRect/>
          <a:stretch>
            <a:fillRect/>
          </a:stretch>
        </p:blipFill>
        <p:spPr bwMode="auto">
          <a:xfrm>
            <a:off x="5729003" y="1728829"/>
            <a:ext cx="6005915" cy="4057226"/>
          </a:xfrm>
          <a:prstGeom prst="rect">
            <a:avLst/>
          </a:prstGeom>
          <a:ln>
            <a:noFill/>
          </a:ln>
          <a:effectLst/>
        </p:spPr>
      </p:pic>
    </p:spTree>
    <p:extLst>
      <p:ext uri="{BB962C8B-B14F-4D97-AF65-F5344CB8AC3E}">
        <p14:creationId xmlns:p14="http://schemas.microsoft.com/office/powerpoint/2010/main" val="1168675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Requirements:</a:t>
            </a:r>
          </a:p>
        </p:txBody>
      </p:sp>
      <p:sp>
        <p:nvSpPr>
          <p:cNvPr id="3" name="Content Placeholder 2"/>
          <p:cNvSpPr>
            <a:spLocks noGrp="1"/>
          </p:cNvSpPr>
          <p:nvPr>
            <p:ph idx="4294967295"/>
          </p:nvPr>
        </p:nvSpPr>
        <p:spPr>
          <a:xfrm>
            <a:off x="955431" y="1099665"/>
            <a:ext cx="3962400" cy="2133600"/>
          </a:xfrm>
          <a:ln>
            <a:noFill/>
          </a:ln>
        </p:spPr>
        <p:txBody>
          <a:bodyPr>
            <a:normAutofit/>
          </a:bodyPr>
          <a:lstStyle/>
          <a:p>
            <a:r>
              <a:rPr lang="en-US" sz="2400" dirty="0">
                <a:solidFill>
                  <a:schemeClr val="tx1">
                    <a:lumMod val="65000"/>
                    <a:lumOff val="35000"/>
                  </a:schemeClr>
                </a:solidFill>
              </a:rPr>
              <a:t>Main Barge:</a:t>
            </a:r>
          </a:p>
          <a:p>
            <a:pPr lvl="1">
              <a:buClr>
                <a:schemeClr val="tx1">
                  <a:lumMod val="65000"/>
                  <a:lumOff val="35000"/>
                </a:schemeClr>
              </a:buClr>
            </a:pPr>
            <a:r>
              <a:rPr lang="en-US" sz="1800" dirty="0">
                <a:solidFill>
                  <a:schemeClr val="tx1">
                    <a:lumMod val="65000"/>
                    <a:lumOff val="35000"/>
                  </a:schemeClr>
                </a:solidFill>
              </a:rPr>
              <a:t>GPS with Directional Antenna.</a:t>
            </a:r>
          </a:p>
          <a:p>
            <a:pPr lvl="1">
              <a:buClr>
                <a:schemeClr val="tx1">
                  <a:lumMod val="65000"/>
                  <a:lumOff val="35000"/>
                </a:schemeClr>
              </a:buClr>
            </a:pPr>
            <a:r>
              <a:rPr lang="en-US" sz="1800" dirty="0">
                <a:solidFill>
                  <a:schemeClr val="tx1">
                    <a:lumMod val="65000"/>
                    <a:lumOff val="35000"/>
                  </a:schemeClr>
                </a:solidFill>
              </a:rPr>
              <a:t>Wireless router with Omni-Directional antenna</a:t>
            </a:r>
          </a:p>
          <a:p>
            <a:pPr lvl="1">
              <a:buClr>
                <a:schemeClr val="tx1">
                  <a:lumMod val="65000"/>
                  <a:lumOff val="35000"/>
                </a:schemeClr>
              </a:buClr>
            </a:pPr>
            <a:r>
              <a:rPr lang="en-US" sz="1800" dirty="0">
                <a:solidFill>
                  <a:schemeClr val="tx1">
                    <a:lumMod val="65000"/>
                    <a:lumOff val="35000"/>
                  </a:schemeClr>
                </a:solidFill>
              </a:rPr>
              <a:t>Computer with HYPACK SURVEY capability.</a:t>
            </a:r>
          </a:p>
        </p:txBody>
      </p:sp>
      <p:sp>
        <p:nvSpPr>
          <p:cNvPr id="4" name="Content Placeholder 2"/>
          <p:cNvSpPr txBox="1">
            <a:spLocks/>
          </p:cNvSpPr>
          <p:nvPr/>
        </p:nvSpPr>
        <p:spPr>
          <a:xfrm>
            <a:off x="7883769" y="1099665"/>
            <a:ext cx="3352800" cy="2133600"/>
          </a:xfrm>
          <a:prstGeom prst="rect">
            <a:avLst/>
          </a:prstGeom>
          <a:ln>
            <a:noFill/>
          </a:ln>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2400" dirty="0">
                <a:solidFill>
                  <a:schemeClr val="tx1">
                    <a:lumMod val="65000"/>
                    <a:lumOff val="35000"/>
                  </a:schemeClr>
                </a:solidFill>
              </a:rPr>
              <a:t>Tugs</a:t>
            </a:r>
          </a:p>
          <a:p>
            <a:pPr marL="742950" lvl="1" indent="-285750" defTabSz="914400">
              <a:spcBef>
                <a:spcPct val="20000"/>
              </a:spcBef>
              <a:buFont typeface="Arial" pitchFamily="34" charset="0"/>
              <a:buChar char="–"/>
              <a:defRPr/>
            </a:pPr>
            <a:r>
              <a:rPr lang="en-US" dirty="0">
                <a:solidFill>
                  <a:schemeClr val="tx1">
                    <a:lumMod val="65000"/>
                    <a:lumOff val="35000"/>
                  </a:schemeClr>
                </a:solidFill>
              </a:rPr>
              <a:t>GPS with Directional Antenna.</a:t>
            </a:r>
          </a:p>
          <a:p>
            <a:pPr marL="742950" lvl="1" indent="-285750" defTabSz="914400">
              <a:spcBef>
                <a:spcPct val="20000"/>
              </a:spcBef>
              <a:buFont typeface="Arial" pitchFamily="34" charset="0"/>
              <a:buChar char="–"/>
              <a:defRPr/>
            </a:pPr>
            <a:r>
              <a:rPr lang="en-US" dirty="0">
                <a:solidFill>
                  <a:schemeClr val="tx1">
                    <a:lumMod val="65000"/>
                    <a:lumOff val="35000"/>
                  </a:schemeClr>
                </a:solidFill>
              </a:rPr>
              <a:t>Notebook Computer with HYPACK SURVEY and </a:t>
            </a:r>
            <a:r>
              <a:rPr lang="en-US" dirty="0" err="1">
                <a:solidFill>
                  <a:schemeClr val="tx1">
                    <a:lumMod val="65000"/>
                    <a:lumOff val="35000"/>
                  </a:schemeClr>
                </a:solidFill>
              </a:rPr>
              <a:t>Wifi</a:t>
            </a:r>
            <a:r>
              <a:rPr lang="en-US" dirty="0">
                <a:solidFill>
                  <a:schemeClr val="tx1">
                    <a:lumMod val="65000"/>
                    <a:lumOff val="35000"/>
                  </a:schemeClr>
                </a:solidFill>
              </a:rPr>
              <a:t> capability.</a:t>
            </a:r>
          </a:p>
        </p:txBody>
      </p:sp>
      <p:sp>
        <p:nvSpPr>
          <p:cNvPr id="12289" name="Rectangle 1"/>
          <p:cNvSpPr>
            <a:spLocks noChangeArrowheads="1"/>
          </p:cNvSpPr>
          <p:nvPr/>
        </p:nvSpPr>
        <p:spPr bwMode="auto">
          <a:xfrm>
            <a:off x="3818669" y="4720684"/>
            <a:ext cx="54102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1100" b="1" u="sng" dirty="0">
                <a:solidFill>
                  <a:schemeClr val="tx1">
                    <a:lumMod val="65000"/>
                    <a:lumOff val="35000"/>
                  </a:schemeClr>
                </a:solidFill>
                <a:latin typeface="Calibri" pitchFamily="34" charset="0"/>
                <a:ea typeface="Calibri" pitchFamily="34" charset="0"/>
                <a:cs typeface="Times New Roman" pitchFamily="18" charset="0"/>
              </a:rPr>
              <a:t>Vessel		IP Address		Subnet</a:t>
            </a:r>
            <a:endParaRPr lang="en-US" sz="800" dirty="0">
              <a:solidFill>
                <a:schemeClr val="tx1">
                  <a:lumMod val="65000"/>
                  <a:lumOff val="35000"/>
                </a:schemeClr>
              </a:solidFill>
              <a:latin typeface="Arial" pitchFamily="34" charset="0"/>
              <a:cs typeface="Arial" pitchFamily="34" charset="0"/>
            </a:endParaRPr>
          </a:p>
          <a:p>
            <a:pPr defTabSz="914400" eaLnBrk="0" fontAlgn="base" hangingPunct="0">
              <a:spcBef>
                <a:spcPct val="0"/>
              </a:spcBef>
              <a:spcAft>
                <a:spcPct val="0"/>
              </a:spcAft>
            </a:pPr>
            <a:r>
              <a:rPr lang="en-US" sz="1100" dirty="0">
                <a:solidFill>
                  <a:schemeClr val="tx1">
                    <a:lumMod val="65000"/>
                    <a:lumOff val="35000"/>
                  </a:schemeClr>
                </a:solidFill>
                <a:latin typeface="Calibri" pitchFamily="34" charset="0"/>
                <a:ea typeface="Calibri" pitchFamily="34" charset="0"/>
                <a:cs typeface="Times New Roman" pitchFamily="18" charset="0"/>
              </a:rPr>
              <a:t>Main Barge (Boat):	192.168.5.101		255.255.255.0</a:t>
            </a:r>
            <a:endParaRPr lang="en-US" sz="800" dirty="0">
              <a:solidFill>
                <a:schemeClr val="tx1">
                  <a:lumMod val="65000"/>
                  <a:lumOff val="35000"/>
                </a:schemeClr>
              </a:solidFill>
              <a:latin typeface="Arial" pitchFamily="34" charset="0"/>
              <a:cs typeface="Arial" pitchFamily="34" charset="0"/>
            </a:endParaRPr>
          </a:p>
          <a:p>
            <a:pPr defTabSz="914400" eaLnBrk="0" fontAlgn="base" hangingPunct="0">
              <a:spcBef>
                <a:spcPct val="0"/>
              </a:spcBef>
              <a:spcAft>
                <a:spcPct val="0"/>
              </a:spcAft>
            </a:pPr>
            <a:r>
              <a:rPr lang="en-US" sz="1100" dirty="0">
                <a:solidFill>
                  <a:schemeClr val="tx1">
                    <a:lumMod val="65000"/>
                    <a:lumOff val="35000"/>
                  </a:schemeClr>
                </a:solidFill>
                <a:latin typeface="Calibri" pitchFamily="34" charset="0"/>
                <a:ea typeface="Calibri" pitchFamily="34" charset="0"/>
                <a:cs typeface="Times New Roman" pitchFamily="18" charset="0"/>
              </a:rPr>
              <a:t>Tug 1:		192.168.5.102		255.255.255.0</a:t>
            </a:r>
            <a:endParaRPr lang="en-US" sz="800" dirty="0">
              <a:solidFill>
                <a:schemeClr val="tx1">
                  <a:lumMod val="65000"/>
                  <a:lumOff val="35000"/>
                </a:schemeClr>
              </a:solidFill>
              <a:latin typeface="Arial" pitchFamily="34" charset="0"/>
              <a:cs typeface="Arial" pitchFamily="34" charset="0"/>
            </a:endParaRPr>
          </a:p>
          <a:p>
            <a:pPr defTabSz="914400" eaLnBrk="0" fontAlgn="base" hangingPunct="0">
              <a:spcBef>
                <a:spcPct val="0"/>
              </a:spcBef>
              <a:spcAft>
                <a:spcPct val="0"/>
              </a:spcAft>
            </a:pPr>
            <a:r>
              <a:rPr lang="en-US" sz="1100" dirty="0">
                <a:solidFill>
                  <a:schemeClr val="tx1">
                    <a:lumMod val="65000"/>
                    <a:lumOff val="35000"/>
                  </a:schemeClr>
                </a:solidFill>
                <a:latin typeface="Calibri" pitchFamily="34" charset="0"/>
                <a:ea typeface="Calibri" pitchFamily="34" charset="0"/>
                <a:cs typeface="Times New Roman" pitchFamily="18" charset="0"/>
              </a:rPr>
              <a:t>Tug 2:		192.168.5.103		255.255.255.0</a:t>
            </a:r>
            <a:endParaRPr lang="en-US" sz="800" dirty="0">
              <a:solidFill>
                <a:schemeClr val="tx1">
                  <a:lumMod val="65000"/>
                  <a:lumOff val="35000"/>
                </a:schemeClr>
              </a:solidFill>
              <a:latin typeface="Arial" pitchFamily="34" charset="0"/>
              <a:cs typeface="Arial" pitchFamily="34" charset="0"/>
            </a:endParaRPr>
          </a:p>
          <a:p>
            <a:pPr defTabSz="914400" eaLnBrk="0" fontAlgn="base" hangingPunct="0">
              <a:spcBef>
                <a:spcPct val="0"/>
              </a:spcBef>
              <a:spcAft>
                <a:spcPct val="0"/>
              </a:spcAft>
            </a:pPr>
            <a:r>
              <a:rPr lang="en-US" sz="1100" dirty="0">
                <a:solidFill>
                  <a:schemeClr val="tx1">
                    <a:lumMod val="65000"/>
                    <a:lumOff val="35000"/>
                  </a:schemeClr>
                </a:solidFill>
                <a:latin typeface="Calibri" pitchFamily="34" charset="0"/>
                <a:ea typeface="Calibri" pitchFamily="34" charset="0"/>
                <a:cs typeface="Times New Roman" pitchFamily="18" charset="0"/>
              </a:rPr>
              <a:t>Tug 3:		192.168.5.104		255.255.255.0</a:t>
            </a:r>
            <a:endParaRPr lang="en-US" sz="800" dirty="0">
              <a:solidFill>
                <a:schemeClr val="tx1">
                  <a:lumMod val="65000"/>
                  <a:lumOff val="35000"/>
                </a:schemeClr>
              </a:solidFill>
              <a:latin typeface="Arial" pitchFamily="34" charset="0"/>
              <a:cs typeface="Arial" pitchFamily="34" charset="0"/>
            </a:endParaRPr>
          </a:p>
          <a:p>
            <a:pPr defTabSz="914400" eaLnBrk="0" fontAlgn="base" hangingPunct="0">
              <a:spcBef>
                <a:spcPct val="0"/>
              </a:spcBef>
              <a:spcAft>
                <a:spcPct val="0"/>
              </a:spcAft>
            </a:pPr>
            <a:r>
              <a:rPr lang="en-US" sz="1100" dirty="0">
                <a:solidFill>
                  <a:schemeClr val="tx1">
                    <a:lumMod val="65000"/>
                    <a:lumOff val="35000"/>
                  </a:schemeClr>
                </a:solidFill>
                <a:latin typeface="Calibri" pitchFamily="34" charset="0"/>
                <a:ea typeface="Calibri" pitchFamily="34" charset="0"/>
                <a:cs typeface="Times New Roman" pitchFamily="18" charset="0"/>
              </a:rPr>
              <a:t>Tug4:		192.168.5.105		255.255.255.0</a:t>
            </a:r>
            <a:endParaRPr lang="en-US" dirty="0">
              <a:solidFill>
                <a:schemeClr val="tx1">
                  <a:lumMod val="65000"/>
                  <a:lumOff val="35000"/>
                </a:schemeClr>
              </a:solidFill>
              <a:latin typeface="Arial" pitchFamily="34" charset="0"/>
              <a:cs typeface="Arial" pitchFamily="34" charset="0"/>
            </a:endParaRPr>
          </a:p>
        </p:txBody>
      </p:sp>
      <p:sp>
        <p:nvSpPr>
          <p:cNvPr id="6" name="Content Placeholder 2"/>
          <p:cNvSpPr txBox="1">
            <a:spLocks/>
          </p:cNvSpPr>
          <p:nvPr/>
        </p:nvSpPr>
        <p:spPr>
          <a:xfrm>
            <a:off x="2593731" y="3277673"/>
            <a:ext cx="7543800" cy="1447800"/>
          </a:xfrm>
          <a:prstGeom prst="rect">
            <a:avLst/>
          </a:prstGeom>
          <a:ln>
            <a:noFill/>
          </a:ln>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2400" dirty="0">
                <a:solidFill>
                  <a:schemeClr val="tx1">
                    <a:lumMod val="65000"/>
                    <a:lumOff val="35000"/>
                  </a:schemeClr>
                </a:solidFill>
              </a:rPr>
              <a:t>Network Setup:</a:t>
            </a:r>
          </a:p>
          <a:p>
            <a:pPr marL="800100" lvl="1" indent="-342900">
              <a:spcBef>
                <a:spcPct val="20000"/>
              </a:spcBef>
              <a:buFont typeface="Arial" pitchFamily="34" charset="0"/>
              <a:buChar char="•"/>
            </a:pPr>
            <a:r>
              <a:rPr lang="en-US" dirty="0">
                <a:solidFill>
                  <a:schemeClr val="tx1">
                    <a:lumMod val="65000"/>
                    <a:lumOff val="35000"/>
                  </a:schemeClr>
                </a:solidFill>
              </a:rPr>
              <a:t>Each computer needs a Static IP address on a common sub-net.</a:t>
            </a:r>
          </a:p>
          <a:p>
            <a:pPr marL="800100" lvl="1" indent="-342900">
              <a:spcBef>
                <a:spcPct val="20000"/>
              </a:spcBef>
              <a:buFont typeface="Arial" pitchFamily="34" charset="0"/>
              <a:buChar char="•"/>
            </a:pPr>
            <a:r>
              <a:rPr lang="en-US" dirty="0">
                <a:solidFill>
                  <a:schemeClr val="tx1">
                    <a:lumMod val="65000"/>
                    <a:lumOff val="35000"/>
                  </a:schemeClr>
                </a:solidFill>
              </a:rPr>
              <a:t>See the example below for sample settings.</a:t>
            </a:r>
          </a:p>
        </p:txBody>
      </p:sp>
    </p:spTree>
    <p:extLst>
      <p:ext uri="{BB962C8B-B14F-4D97-AF65-F5344CB8AC3E}">
        <p14:creationId xmlns:p14="http://schemas.microsoft.com/office/powerpoint/2010/main" val="1676660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a Static IP Address</a:t>
            </a:r>
          </a:p>
        </p:txBody>
      </p:sp>
      <p:sp>
        <p:nvSpPr>
          <p:cNvPr id="3" name="Content Placeholder 2"/>
          <p:cNvSpPr>
            <a:spLocks noGrp="1"/>
          </p:cNvSpPr>
          <p:nvPr>
            <p:ph idx="4294967295"/>
          </p:nvPr>
        </p:nvSpPr>
        <p:spPr>
          <a:xfrm>
            <a:off x="366226" y="943586"/>
            <a:ext cx="11368454" cy="2133600"/>
          </a:xfrm>
        </p:spPr>
        <p:txBody>
          <a:bodyPr>
            <a:normAutofit/>
          </a:bodyPr>
          <a:lstStyle/>
          <a:p>
            <a:r>
              <a:rPr lang="en-US" sz="1600" dirty="0">
                <a:solidFill>
                  <a:schemeClr val="tx1">
                    <a:lumMod val="65000"/>
                    <a:lumOff val="35000"/>
                  </a:schemeClr>
                </a:solidFill>
              </a:rPr>
              <a:t>Open the Network and Sharing Center and click on your Wireless Network Connection.  The window on the left will appear.</a:t>
            </a:r>
          </a:p>
          <a:p>
            <a:r>
              <a:rPr lang="en-US" sz="1600" dirty="0">
                <a:solidFill>
                  <a:schemeClr val="tx1">
                    <a:lumMod val="65000"/>
                    <a:lumOff val="35000"/>
                  </a:schemeClr>
                </a:solidFill>
              </a:rPr>
              <a:t>Click the ‘Properties’ button.  The window in the center will appear.</a:t>
            </a:r>
          </a:p>
          <a:p>
            <a:r>
              <a:rPr lang="en-US" sz="1600" dirty="0">
                <a:solidFill>
                  <a:schemeClr val="tx1">
                    <a:lumMod val="65000"/>
                    <a:lumOff val="35000"/>
                  </a:schemeClr>
                </a:solidFill>
              </a:rPr>
              <a:t>Click on ‘Internet Protocol Version 4 (TCP/Pv4) and then ‘Properties’.  The window on the right will appear.</a:t>
            </a:r>
          </a:p>
          <a:p>
            <a:r>
              <a:rPr lang="en-US" sz="1600" dirty="0">
                <a:solidFill>
                  <a:schemeClr val="tx1">
                    <a:lumMod val="65000"/>
                    <a:lumOff val="35000"/>
                  </a:schemeClr>
                </a:solidFill>
              </a:rPr>
              <a:t>Enter the appropriate IP address and subnet address for the computer.</a:t>
            </a:r>
          </a:p>
        </p:txBody>
      </p:sp>
      <p:pic>
        <p:nvPicPr>
          <p:cNvPr id="5" name="Picture 4" descr="C:\Temp\Barge DNS Settings.png"/>
          <p:cNvPicPr/>
          <p:nvPr/>
        </p:nvPicPr>
        <p:blipFill>
          <a:blip r:embed="rId2" cstate="print"/>
          <a:srcRect/>
          <a:stretch>
            <a:fillRect/>
          </a:stretch>
        </p:blipFill>
        <p:spPr bwMode="auto">
          <a:xfrm>
            <a:off x="1794803" y="2785926"/>
            <a:ext cx="8229600" cy="26703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5797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HYPACK HARDWARE</a:t>
            </a:r>
          </a:p>
        </p:txBody>
      </p:sp>
      <p:sp>
        <p:nvSpPr>
          <p:cNvPr id="3" name="Content Placeholder 2"/>
          <p:cNvSpPr>
            <a:spLocks noGrp="1"/>
          </p:cNvSpPr>
          <p:nvPr>
            <p:ph idx="4294967295"/>
          </p:nvPr>
        </p:nvSpPr>
        <p:spPr>
          <a:xfrm>
            <a:off x="527538" y="1065122"/>
            <a:ext cx="3352800" cy="5029200"/>
          </a:xfrm>
        </p:spPr>
        <p:txBody>
          <a:bodyPr>
            <a:normAutofit/>
          </a:bodyPr>
          <a:lstStyle/>
          <a:p>
            <a:r>
              <a:rPr lang="en-US" sz="1600" dirty="0">
                <a:solidFill>
                  <a:schemeClr val="tx1">
                    <a:lumMod val="65000"/>
                    <a:lumOff val="35000"/>
                  </a:schemeClr>
                </a:solidFill>
              </a:rPr>
              <a:t>Create a separate mobile for each vessel.  The vessel set-up on the Barge is shown to the right.</a:t>
            </a:r>
          </a:p>
          <a:p>
            <a:endParaRPr lang="en-US" sz="1600" dirty="0">
              <a:solidFill>
                <a:schemeClr val="tx1">
                  <a:lumMod val="65000"/>
                  <a:lumOff val="35000"/>
                </a:schemeClr>
              </a:solidFill>
            </a:endParaRPr>
          </a:p>
          <a:p>
            <a:r>
              <a:rPr lang="en-US" sz="1600" dirty="0">
                <a:solidFill>
                  <a:schemeClr val="bg2"/>
                </a:solidFill>
              </a:rPr>
              <a:t>On each vessel:</a:t>
            </a:r>
          </a:p>
          <a:p>
            <a:pPr lvl="2">
              <a:buClr>
                <a:schemeClr val="tx1">
                  <a:lumMod val="65000"/>
                  <a:lumOff val="35000"/>
                </a:schemeClr>
              </a:buClr>
            </a:pPr>
            <a:r>
              <a:rPr lang="en-US" sz="1600" dirty="0">
                <a:solidFill>
                  <a:schemeClr val="tx1">
                    <a:lumMod val="65000"/>
                    <a:lumOff val="35000"/>
                  </a:schemeClr>
                </a:solidFill>
              </a:rPr>
              <a:t>Use the GPS.DLL to determine your position and heading.</a:t>
            </a:r>
          </a:p>
          <a:p>
            <a:pPr lvl="2">
              <a:buClr>
                <a:schemeClr val="tx1">
                  <a:lumMod val="65000"/>
                  <a:lumOff val="35000"/>
                </a:schemeClr>
              </a:buClr>
            </a:pPr>
            <a:r>
              <a:rPr lang="en-US" sz="1600" dirty="0">
                <a:solidFill>
                  <a:schemeClr val="tx1">
                    <a:lumMod val="65000"/>
                    <a:lumOff val="35000"/>
                  </a:schemeClr>
                </a:solidFill>
              </a:rPr>
              <a:t>Use the NMEAOUTPUT.DLL to output your position and heading to the other vessels.</a:t>
            </a:r>
          </a:p>
          <a:p>
            <a:pPr>
              <a:buClr>
                <a:schemeClr val="tx1">
                  <a:lumMod val="65000"/>
                  <a:lumOff val="35000"/>
                </a:schemeClr>
              </a:buClr>
            </a:pPr>
            <a:endParaRPr lang="en-US" sz="1600" dirty="0">
              <a:solidFill>
                <a:schemeClr val="tx1">
                  <a:lumMod val="65000"/>
                  <a:lumOff val="35000"/>
                </a:schemeClr>
              </a:solidFill>
            </a:endParaRPr>
          </a:p>
          <a:p>
            <a:pPr>
              <a:buClr>
                <a:schemeClr val="tx1">
                  <a:lumMod val="65000"/>
                  <a:lumOff val="35000"/>
                </a:schemeClr>
              </a:buClr>
            </a:pPr>
            <a:r>
              <a:rPr lang="en-US" sz="1600" dirty="0">
                <a:solidFill>
                  <a:schemeClr val="bg2"/>
                </a:solidFill>
              </a:rPr>
              <a:t>To see the other vessels:</a:t>
            </a:r>
          </a:p>
          <a:p>
            <a:pPr lvl="2">
              <a:buClr>
                <a:schemeClr val="tx1">
                  <a:lumMod val="65000"/>
                  <a:lumOff val="35000"/>
                </a:schemeClr>
              </a:buClr>
            </a:pPr>
            <a:r>
              <a:rPr lang="en-US" sz="1600" dirty="0">
                <a:solidFill>
                  <a:schemeClr val="tx1">
                    <a:lumMod val="65000"/>
                    <a:lumOff val="35000"/>
                  </a:schemeClr>
                </a:solidFill>
              </a:rPr>
              <a:t>Use the GPS.DLL to read their position and heading.</a:t>
            </a:r>
          </a:p>
        </p:txBody>
      </p:sp>
      <p:pic>
        <p:nvPicPr>
          <p:cNvPr id="4" name="Picture 3" descr="C:\Temp\Bargetest3.png"/>
          <p:cNvPicPr/>
          <p:nvPr/>
        </p:nvPicPr>
        <p:blipFill>
          <a:blip r:embed="rId2" cstate="print"/>
          <a:srcRect/>
          <a:stretch>
            <a:fillRect/>
          </a:stretch>
        </p:blipFill>
        <p:spPr bwMode="auto">
          <a:xfrm>
            <a:off x="5486401" y="1554769"/>
            <a:ext cx="2209800" cy="2286000"/>
          </a:xfrm>
          <a:prstGeom prst="rect">
            <a:avLst/>
          </a:prstGeom>
          <a:noFill/>
          <a:ln w="9525">
            <a:solidFill>
              <a:schemeClr val="tx1"/>
            </a:solidFill>
            <a:miter lim="800000"/>
            <a:headEnd/>
            <a:tailEnd/>
          </a:ln>
        </p:spPr>
      </p:pic>
      <p:pic>
        <p:nvPicPr>
          <p:cNvPr id="5" name="Picture 4" descr="C:\Temp\Bargetest4 JL Hardware.jpg"/>
          <p:cNvPicPr/>
          <p:nvPr/>
        </p:nvPicPr>
        <p:blipFill>
          <a:blip r:embed="rId3" cstate="print"/>
          <a:srcRect/>
          <a:stretch>
            <a:fillRect/>
          </a:stretch>
        </p:blipFill>
        <p:spPr bwMode="auto">
          <a:xfrm>
            <a:off x="7880929" y="3002280"/>
            <a:ext cx="2234485" cy="2133600"/>
          </a:xfrm>
          <a:prstGeom prst="rect">
            <a:avLst/>
          </a:prstGeom>
          <a:noFill/>
          <a:ln w="9525">
            <a:solidFill>
              <a:schemeClr val="tx1"/>
            </a:solidFill>
            <a:miter lim="800000"/>
            <a:headEnd/>
            <a:tailEnd/>
          </a:ln>
        </p:spPr>
      </p:pic>
      <p:sp>
        <p:nvSpPr>
          <p:cNvPr id="6" name="TextBox 5"/>
          <p:cNvSpPr txBox="1"/>
          <p:nvPr/>
        </p:nvSpPr>
        <p:spPr>
          <a:xfrm>
            <a:off x="5486401" y="3843990"/>
            <a:ext cx="2209800" cy="307777"/>
          </a:xfrm>
          <a:prstGeom prst="rect">
            <a:avLst/>
          </a:prstGeom>
          <a:noFill/>
          <a:ln>
            <a:solidFill>
              <a:schemeClr val="tx1"/>
            </a:solidFill>
          </a:ln>
        </p:spPr>
        <p:txBody>
          <a:bodyPr wrap="square" rtlCol="0">
            <a:spAutoFit/>
          </a:bodyPr>
          <a:lstStyle/>
          <a:p>
            <a:r>
              <a:rPr lang="en-US" sz="1400" dirty="0"/>
              <a:t>Vessel Setup on Barge</a:t>
            </a:r>
          </a:p>
        </p:txBody>
      </p:sp>
      <p:sp>
        <p:nvSpPr>
          <p:cNvPr id="7" name="TextBox 6"/>
          <p:cNvSpPr txBox="1"/>
          <p:nvPr/>
        </p:nvSpPr>
        <p:spPr>
          <a:xfrm>
            <a:off x="7880930" y="5135880"/>
            <a:ext cx="2234484" cy="369332"/>
          </a:xfrm>
          <a:prstGeom prst="rect">
            <a:avLst/>
          </a:prstGeom>
          <a:noFill/>
          <a:ln>
            <a:solidFill>
              <a:schemeClr val="tx1"/>
            </a:solidFill>
          </a:ln>
        </p:spPr>
        <p:txBody>
          <a:bodyPr wrap="square" rtlCol="0">
            <a:spAutoFit/>
          </a:bodyPr>
          <a:lstStyle/>
          <a:p>
            <a:r>
              <a:rPr lang="en-US" sz="1400" dirty="0"/>
              <a:t>Vessel Setup on Tug </a:t>
            </a:r>
            <a:r>
              <a:rPr lang="en-US" dirty="0"/>
              <a:t>1</a:t>
            </a:r>
          </a:p>
        </p:txBody>
      </p:sp>
    </p:spTree>
    <p:extLst>
      <p:ext uri="{BB962C8B-B14F-4D97-AF65-F5344CB8AC3E}">
        <p14:creationId xmlns:p14="http://schemas.microsoft.com/office/powerpoint/2010/main" val="1791840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the NMEAOUTPUT.DLL</a:t>
            </a:r>
          </a:p>
        </p:txBody>
      </p:sp>
      <p:sp>
        <p:nvSpPr>
          <p:cNvPr id="3" name="Content Placeholder 2"/>
          <p:cNvSpPr>
            <a:spLocks noGrp="1"/>
          </p:cNvSpPr>
          <p:nvPr>
            <p:ph idx="4294967295"/>
          </p:nvPr>
        </p:nvSpPr>
        <p:spPr>
          <a:xfrm>
            <a:off x="609600" y="2998393"/>
            <a:ext cx="4419600" cy="3078163"/>
          </a:xfrm>
        </p:spPr>
        <p:txBody>
          <a:bodyPr>
            <a:normAutofit/>
          </a:bodyPr>
          <a:lstStyle/>
          <a:p>
            <a:r>
              <a:rPr lang="en-US" sz="1800" dirty="0">
                <a:solidFill>
                  <a:schemeClr val="tx1">
                    <a:lumMod val="65000"/>
                    <a:lumOff val="35000"/>
                  </a:schemeClr>
                </a:solidFill>
              </a:rPr>
              <a:t>On each vessel, we will configure the NMEAOUTPUT.DLL to broadcast its position and heading data using a UDP connection.</a:t>
            </a:r>
          </a:p>
          <a:p>
            <a:endParaRPr lang="en-US" sz="1800" dirty="0">
              <a:solidFill>
                <a:schemeClr val="tx1">
                  <a:lumMod val="65000"/>
                  <a:lumOff val="35000"/>
                </a:schemeClr>
              </a:solidFill>
            </a:endParaRPr>
          </a:p>
          <a:p>
            <a:r>
              <a:rPr lang="en-US" sz="1800" dirty="0">
                <a:solidFill>
                  <a:schemeClr val="tx1">
                    <a:lumMod val="65000"/>
                    <a:lumOff val="35000"/>
                  </a:schemeClr>
                </a:solidFill>
              </a:rPr>
              <a:t>Each vessel will use a separate Read/Write Port value.</a:t>
            </a:r>
          </a:p>
        </p:txBody>
      </p:sp>
      <p:sp>
        <p:nvSpPr>
          <p:cNvPr id="25601" name="Rectangle 1"/>
          <p:cNvSpPr>
            <a:spLocks noChangeArrowheads="1"/>
          </p:cNvSpPr>
          <p:nvPr/>
        </p:nvSpPr>
        <p:spPr bwMode="auto">
          <a:xfrm>
            <a:off x="2819400" y="1336400"/>
            <a:ext cx="716280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1400" b="1" u="sng" dirty="0">
                <a:solidFill>
                  <a:schemeClr val="tx1">
                    <a:lumMod val="65000"/>
                    <a:lumOff val="35000"/>
                  </a:schemeClr>
                </a:solidFill>
                <a:latin typeface="Calibri" pitchFamily="34" charset="0"/>
                <a:ea typeface="Calibri" pitchFamily="34" charset="0"/>
                <a:cs typeface="Times New Roman" pitchFamily="18" charset="0"/>
              </a:rPr>
              <a:t>NMEAOUTPUT.DLL 	Type	Client/Server	Read/Write Port</a:t>
            </a:r>
            <a:endParaRPr lang="en-US" sz="1000" dirty="0">
              <a:solidFill>
                <a:schemeClr val="tx1">
                  <a:lumMod val="65000"/>
                  <a:lumOff val="35000"/>
                </a:schemeClr>
              </a:solidFill>
              <a:latin typeface="Arial" pitchFamily="34" charset="0"/>
              <a:cs typeface="Arial" pitchFamily="34" charset="0"/>
            </a:endParaRPr>
          </a:p>
          <a:p>
            <a:pPr defTabSz="914400" eaLnBrk="0" fontAlgn="base" hangingPunct="0">
              <a:spcBef>
                <a:spcPct val="0"/>
              </a:spcBef>
              <a:spcAft>
                <a:spcPct val="0"/>
              </a:spcAft>
            </a:pPr>
            <a:r>
              <a:rPr lang="en-US" sz="1400" dirty="0">
                <a:solidFill>
                  <a:schemeClr val="tx1">
                    <a:lumMod val="65000"/>
                    <a:lumOff val="35000"/>
                  </a:schemeClr>
                </a:solidFill>
                <a:latin typeface="Calibri" pitchFamily="34" charset="0"/>
                <a:ea typeface="Calibri" pitchFamily="34" charset="0"/>
                <a:cs typeface="Times New Roman" pitchFamily="18" charset="0"/>
              </a:rPr>
              <a:t>Barge (Boat)		UDP	Server		9101</a:t>
            </a:r>
            <a:endParaRPr lang="en-US" sz="1000" dirty="0">
              <a:solidFill>
                <a:schemeClr val="tx1">
                  <a:lumMod val="65000"/>
                  <a:lumOff val="35000"/>
                </a:schemeClr>
              </a:solidFill>
              <a:latin typeface="Arial" pitchFamily="34" charset="0"/>
              <a:cs typeface="Arial" pitchFamily="34" charset="0"/>
            </a:endParaRPr>
          </a:p>
          <a:p>
            <a:pPr defTabSz="914400" eaLnBrk="0" fontAlgn="base" hangingPunct="0">
              <a:spcBef>
                <a:spcPct val="0"/>
              </a:spcBef>
              <a:spcAft>
                <a:spcPct val="0"/>
              </a:spcAft>
            </a:pPr>
            <a:r>
              <a:rPr lang="en-US" sz="1400" dirty="0">
                <a:solidFill>
                  <a:schemeClr val="tx1">
                    <a:lumMod val="65000"/>
                    <a:lumOff val="35000"/>
                  </a:schemeClr>
                </a:solidFill>
                <a:latin typeface="Calibri" pitchFamily="34" charset="0"/>
                <a:ea typeface="Calibri" pitchFamily="34" charset="0"/>
                <a:cs typeface="Times New Roman" pitchFamily="18" charset="0"/>
              </a:rPr>
              <a:t>Tug2		UDP	Server		9102</a:t>
            </a:r>
            <a:endParaRPr lang="en-US" sz="1000" dirty="0">
              <a:solidFill>
                <a:schemeClr val="tx1">
                  <a:lumMod val="65000"/>
                  <a:lumOff val="35000"/>
                </a:schemeClr>
              </a:solidFill>
              <a:latin typeface="Arial" pitchFamily="34" charset="0"/>
              <a:cs typeface="Arial" pitchFamily="34" charset="0"/>
            </a:endParaRPr>
          </a:p>
          <a:p>
            <a:pPr defTabSz="914400" eaLnBrk="0" fontAlgn="base" hangingPunct="0">
              <a:spcBef>
                <a:spcPct val="0"/>
              </a:spcBef>
              <a:spcAft>
                <a:spcPct val="0"/>
              </a:spcAft>
            </a:pPr>
            <a:r>
              <a:rPr lang="en-US" sz="1400" dirty="0">
                <a:solidFill>
                  <a:schemeClr val="tx1">
                    <a:lumMod val="65000"/>
                    <a:lumOff val="35000"/>
                  </a:schemeClr>
                </a:solidFill>
                <a:latin typeface="Calibri" pitchFamily="34" charset="0"/>
                <a:ea typeface="Calibri" pitchFamily="34" charset="0"/>
                <a:cs typeface="Times New Roman" pitchFamily="18" charset="0"/>
              </a:rPr>
              <a:t>Tug3		UDP	Server		9103</a:t>
            </a:r>
            <a:endParaRPr lang="en-US" sz="1000" dirty="0">
              <a:solidFill>
                <a:schemeClr val="tx1">
                  <a:lumMod val="65000"/>
                  <a:lumOff val="35000"/>
                </a:schemeClr>
              </a:solidFill>
              <a:latin typeface="Arial" pitchFamily="34" charset="0"/>
              <a:cs typeface="Arial" pitchFamily="34" charset="0"/>
            </a:endParaRPr>
          </a:p>
          <a:p>
            <a:pPr defTabSz="914400" eaLnBrk="0" fontAlgn="base" hangingPunct="0">
              <a:spcBef>
                <a:spcPct val="0"/>
              </a:spcBef>
              <a:spcAft>
                <a:spcPct val="0"/>
              </a:spcAft>
            </a:pPr>
            <a:r>
              <a:rPr lang="en-US" sz="1400" dirty="0">
                <a:solidFill>
                  <a:schemeClr val="tx1">
                    <a:lumMod val="65000"/>
                    <a:lumOff val="35000"/>
                  </a:schemeClr>
                </a:solidFill>
                <a:latin typeface="Calibri" pitchFamily="34" charset="0"/>
                <a:ea typeface="Calibri" pitchFamily="34" charset="0"/>
                <a:cs typeface="Times New Roman" pitchFamily="18" charset="0"/>
              </a:rPr>
              <a:t>Tug4		UDP	Server		9104</a:t>
            </a:r>
            <a:endParaRPr lang="en-US" sz="1000" dirty="0">
              <a:solidFill>
                <a:schemeClr val="tx1">
                  <a:lumMod val="65000"/>
                  <a:lumOff val="35000"/>
                </a:schemeClr>
              </a:solidFill>
              <a:latin typeface="Arial" pitchFamily="34" charset="0"/>
              <a:cs typeface="Arial" pitchFamily="34" charset="0"/>
            </a:endParaRPr>
          </a:p>
          <a:p>
            <a:pPr defTabSz="914400" eaLnBrk="0" fontAlgn="base" hangingPunct="0">
              <a:spcBef>
                <a:spcPct val="0"/>
              </a:spcBef>
              <a:spcAft>
                <a:spcPct val="0"/>
              </a:spcAft>
            </a:pPr>
            <a:r>
              <a:rPr lang="en-US" sz="1400" dirty="0">
                <a:solidFill>
                  <a:schemeClr val="tx1">
                    <a:lumMod val="65000"/>
                    <a:lumOff val="35000"/>
                  </a:schemeClr>
                </a:solidFill>
                <a:latin typeface="Calibri" pitchFamily="34" charset="0"/>
                <a:ea typeface="Calibri" pitchFamily="34" charset="0"/>
                <a:cs typeface="Times New Roman" pitchFamily="18" charset="0"/>
              </a:rPr>
              <a:t>Tug5		UDP	Server		9105</a:t>
            </a:r>
            <a:endParaRPr lang="en-US" sz="1000" dirty="0">
              <a:solidFill>
                <a:schemeClr val="tx1">
                  <a:lumMod val="65000"/>
                  <a:lumOff val="35000"/>
                </a:schemeClr>
              </a:solidFill>
              <a:latin typeface="Arial" pitchFamily="34" charset="0"/>
              <a:cs typeface="Arial" pitchFamily="34" charset="0"/>
            </a:endParaRPr>
          </a:p>
          <a:p>
            <a:pPr defTabSz="914400" eaLnBrk="0" fontAlgn="base" hangingPunct="0">
              <a:spcBef>
                <a:spcPct val="0"/>
              </a:spcBef>
              <a:spcAft>
                <a:spcPct val="0"/>
              </a:spcAft>
            </a:pPr>
            <a:endParaRPr lang="en-US" dirty="0">
              <a:solidFill>
                <a:schemeClr val="tx1">
                  <a:lumMod val="65000"/>
                  <a:lumOff val="35000"/>
                </a:schemeClr>
              </a:solidFill>
              <a:latin typeface="Arial" pitchFamily="34" charset="0"/>
              <a:cs typeface="Arial" pitchFamily="34" charset="0"/>
            </a:endParaRPr>
          </a:p>
        </p:txBody>
      </p:sp>
      <p:pic>
        <p:nvPicPr>
          <p:cNvPr id="6" name="Picture 5" descr="C:\Temp\Bargetest NMEAOUTPUT Network.png"/>
          <p:cNvPicPr/>
          <p:nvPr/>
        </p:nvPicPr>
        <p:blipFill>
          <a:blip r:embed="rId2" cstate="print"/>
          <a:srcRect/>
          <a:stretch>
            <a:fillRect/>
          </a:stretch>
        </p:blipFill>
        <p:spPr bwMode="auto">
          <a:xfrm>
            <a:off x="6553200" y="3081270"/>
            <a:ext cx="3733800" cy="236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6556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the NMEAOUTPUT.DLL</a:t>
            </a:r>
          </a:p>
        </p:txBody>
      </p:sp>
      <p:sp>
        <p:nvSpPr>
          <p:cNvPr id="3" name="Content Placeholder 2"/>
          <p:cNvSpPr>
            <a:spLocks noGrp="1"/>
          </p:cNvSpPr>
          <p:nvPr>
            <p:ph idx="4294967295"/>
          </p:nvPr>
        </p:nvSpPr>
        <p:spPr>
          <a:xfrm>
            <a:off x="457082" y="923192"/>
            <a:ext cx="8229600" cy="838200"/>
          </a:xfrm>
        </p:spPr>
        <p:txBody>
          <a:bodyPr/>
          <a:lstStyle/>
          <a:p>
            <a:r>
              <a:rPr lang="en-US" dirty="0">
                <a:solidFill>
                  <a:schemeClr val="tx1">
                    <a:lumMod val="65000"/>
                    <a:lumOff val="35000"/>
                  </a:schemeClr>
                </a:solidFill>
              </a:rPr>
              <a:t>Settings Window:  Output GGA &amp; HDT.</a:t>
            </a:r>
          </a:p>
        </p:txBody>
      </p:sp>
      <p:pic>
        <p:nvPicPr>
          <p:cNvPr id="4" name="Picture 3" descr="C:\Temp\Bargetest NMEAOUTPUT Setup.png"/>
          <p:cNvPicPr/>
          <p:nvPr/>
        </p:nvPicPr>
        <p:blipFill>
          <a:blip r:embed="rId2" cstate="print"/>
          <a:srcRect/>
          <a:stretch>
            <a:fillRect/>
          </a:stretch>
        </p:blipFill>
        <p:spPr bwMode="auto">
          <a:xfrm>
            <a:off x="2971801" y="1912205"/>
            <a:ext cx="7010400" cy="3533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2971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the NMEAOUTPUT.DLL</a:t>
            </a:r>
          </a:p>
        </p:txBody>
      </p:sp>
      <p:sp>
        <p:nvSpPr>
          <p:cNvPr id="3" name="Content Placeholder 2"/>
          <p:cNvSpPr>
            <a:spLocks noGrp="1"/>
          </p:cNvSpPr>
          <p:nvPr>
            <p:ph idx="4294967295"/>
          </p:nvPr>
        </p:nvSpPr>
        <p:spPr>
          <a:xfrm>
            <a:off x="3505318" y="5090118"/>
            <a:ext cx="8229600" cy="762000"/>
          </a:xfrm>
        </p:spPr>
        <p:txBody>
          <a:bodyPr/>
          <a:lstStyle/>
          <a:p>
            <a:r>
              <a:rPr lang="en-US" dirty="0">
                <a:solidFill>
                  <a:schemeClr val="tx1">
                    <a:lumMod val="65000"/>
                    <a:lumOff val="35000"/>
                  </a:schemeClr>
                </a:solidFill>
              </a:rPr>
              <a:t>Set the update rate at 1Hz.</a:t>
            </a:r>
          </a:p>
        </p:txBody>
      </p:sp>
      <p:pic>
        <p:nvPicPr>
          <p:cNvPr id="4" name="Picture 3" descr="C:\Temp\Bargetest 1Hz.png"/>
          <p:cNvPicPr/>
          <p:nvPr/>
        </p:nvPicPr>
        <p:blipFill>
          <a:blip r:embed="rId2" cstate="print"/>
          <a:srcRect/>
          <a:stretch>
            <a:fillRect/>
          </a:stretch>
        </p:blipFill>
        <p:spPr bwMode="auto">
          <a:xfrm>
            <a:off x="1465385" y="1187546"/>
            <a:ext cx="7924800" cy="385044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530360" y="2583358"/>
            <a:ext cx="3456953" cy="511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315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Reading the Broadcast from Each Vessel</a:t>
            </a:r>
          </a:p>
        </p:txBody>
      </p:sp>
      <p:pic>
        <p:nvPicPr>
          <p:cNvPr id="28674" name="Picture 2"/>
          <p:cNvPicPr>
            <a:picLocks noChangeAspect="1" noChangeArrowheads="1"/>
          </p:cNvPicPr>
          <p:nvPr/>
        </p:nvPicPr>
        <p:blipFill>
          <a:blip r:embed="rId2" cstate="print"/>
          <a:srcRect/>
          <a:stretch>
            <a:fillRect/>
          </a:stretch>
        </p:blipFill>
        <p:spPr bwMode="auto">
          <a:xfrm>
            <a:off x="2409524" y="1300396"/>
            <a:ext cx="1454030" cy="2101735"/>
          </a:xfrm>
          <a:prstGeom prst="rect">
            <a:avLst/>
          </a:prstGeom>
          <a:ln>
            <a:noFill/>
          </a:ln>
          <a:effectLst/>
        </p:spPr>
      </p:pic>
      <p:sp>
        <p:nvSpPr>
          <p:cNvPr id="5" name="TextBox 4"/>
          <p:cNvSpPr txBox="1"/>
          <p:nvPr/>
        </p:nvSpPr>
        <p:spPr>
          <a:xfrm>
            <a:off x="2315212" y="4144563"/>
            <a:ext cx="2057400" cy="1477328"/>
          </a:xfrm>
          <a:prstGeom prst="rect">
            <a:avLst/>
          </a:prstGeom>
          <a:noFill/>
        </p:spPr>
        <p:txBody>
          <a:bodyPr wrap="square" rtlCol="0">
            <a:spAutoFit/>
          </a:bodyPr>
          <a:lstStyle/>
          <a:p>
            <a:r>
              <a:rPr lang="en-US" dirty="0">
                <a:solidFill>
                  <a:schemeClr val="tx1">
                    <a:lumMod val="65000"/>
                    <a:lumOff val="35000"/>
                  </a:schemeClr>
                </a:solidFill>
              </a:rPr>
              <a:t>On the Barge, we will use the GPS.DLL to read the position data from Tug </a:t>
            </a:r>
            <a:r>
              <a:rPr lang="en-US" dirty="0" smtClean="0">
                <a:solidFill>
                  <a:schemeClr val="tx1">
                    <a:lumMod val="65000"/>
                    <a:lumOff val="35000"/>
                  </a:schemeClr>
                </a:solidFill>
              </a:rPr>
              <a:t>1.</a:t>
            </a:r>
            <a:endParaRPr lang="en-US" dirty="0">
              <a:solidFill>
                <a:schemeClr val="tx1">
                  <a:lumMod val="65000"/>
                  <a:lumOff val="35000"/>
                </a:schemeClr>
              </a:solidFill>
            </a:endParaRPr>
          </a:p>
        </p:txBody>
      </p:sp>
      <p:pic>
        <p:nvPicPr>
          <p:cNvPr id="28675" name="Picture 3"/>
          <p:cNvPicPr>
            <a:picLocks noChangeAspect="1" noChangeArrowheads="1"/>
          </p:cNvPicPr>
          <p:nvPr/>
        </p:nvPicPr>
        <p:blipFill>
          <a:blip r:embed="rId3" cstate="print"/>
          <a:srcRect/>
          <a:stretch>
            <a:fillRect/>
          </a:stretch>
        </p:blipFill>
        <p:spPr bwMode="auto">
          <a:xfrm>
            <a:off x="4774774" y="1303151"/>
            <a:ext cx="1210962" cy="1422400"/>
          </a:xfrm>
          <a:prstGeom prst="rect">
            <a:avLst/>
          </a:prstGeom>
          <a:ln>
            <a:noFill/>
          </a:ln>
          <a:effectLst/>
        </p:spPr>
      </p:pic>
      <p:sp>
        <p:nvSpPr>
          <p:cNvPr id="7" name="TextBox 6"/>
          <p:cNvSpPr txBox="1"/>
          <p:nvPr/>
        </p:nvSpPr>
        <p:spPr>
          <a:xfrm>
            <a:off x="4652230" y="3359195"/>
            <a:ext cx="1600200" cy="2031325"/>
          </a:xfrm>
          <a:prstGeom prst="rect">
            <a:avLst/>
          </a:prstGeom>
          <a:noFill/>
        </p:spPr>
        <p:txBody>
          <a:bodyPr wrap="square" rtlCol="0">
            <a:spAutoFit/>
          </a:bodyPr>
          <a:lstStyle/>
          <a:p>
            <a:r>
              <a:rPr lang="en-US" dirty="0">
                <a:solidFill>
                  <a:schemeClr val="tx1">
                    <a:lumMod val="65000"/>
                    <a:lumOff val="35000"/>
                  </a:schemeClr>
                </a:solidFill>
              </a:rPr>
              <a:t>We are just reading the Position and Heading data from each vessel’s broadcast.</a:t>
            </a:r>
          </a:p>
        </p:txBody>
      </p:sp>
      <p:pic>
        <p:nvPicPr>
          <p:cNvPr id="28676" name="Picture 4"/>
          <p:cNvPicPr>
            <a:picLocks noChangeAspect="1" noChangeArrowheads="1"/>
          </p:cNvPicPr>
          <p:nvPr/>
        </p:nvPicPr>
        <p:blipFill>
          <a:blip r:embed="rId4" cstate="print"/>
          <a:srcRect/>
          <a:stretch>
            <a:fillRect/>
          </a:stretch>
        </p:blipFill>
        <p:spPr bwMode="auto">
          <a:xfrm>
            <a:off x="6811666" y="1303151"/>
            <a:ext cx="3810000" cy="2756170"/>
          </a:xfrm>
          <a:prstGeom prst="rect">
            <a:avLst/>
          </a:prstGeom>
          <a:ln>
            <a:noFill/>
          </a:ln>
          <a:effectLst/>
        </p:spPr>
      </p:pic>
      <p:sp>
        <p:nvSpPr>
          <p:cNvPr id="9" name="TextBox 8"/>
          <p:cNvSpPr txBox="1"/>
          <p:nvPr/>
        </p:nvSpPr>
        <p:spPr>
          <a:xfrm>
            <a:off x="6811666" y="4144563"/>
            <a:ext cx="3810000" cy="1477328"/>
          </a:xfrm>
          <a:prstGeom prst="rect">
            <a:avLst/>
          </a:prstGeom>
          <a:noFill/>
        </p:spPr>
        <p:txBody>
          <a:bodyPr wrap="square" rtlCol="0">
            <a:spAutoFit/>
          </a:bodyPr>
          <a:lstStyle/>
          <a:p>
            <a:r>
              <a:rPr lang="en-US" dirty="0">
                <a:solidFill>
                  <a:schemeClr val="tx1">
                    <a:lumMod val="65000"/>
                    <a:lumOff val="35000"/>
                  </a:schemeClr>
                </a:solidFill>
              </a:rPr>
              <a:t>We’ll specify a Network connect, using UDP protocol and acting as a Server.  Set the Read Port and Write port to the  proper value for the vessel.</a:t>
            </a:r>
          </a:p>
        </p:txBody>
      </p:sp>
    </p:spTree>
    <p:extLst>
      <p:ext uri="{BB962C8B-B14F-4D97-AF65-F5344CB8AC3E}">
        <p14:creationId xmlns:p14="http://schemas.microsoft.com/office/powerpoint/2010/main" val="164497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a:t>Password Protected Sharing = Off</a:t>
            </a:r>
          </a:p>
        </p:txBody>
      </p:sp>
      <p:sp>
        <p:nvSpPr>
          <p:cNvPr id="15363" name="Content Placeholder 2"/>
          <p:cNvSpPr>
            <a:spLocks noGrp="1"/>
          </p:cNvSpPr>
          <p:nvPr>
            <p:ph idx="4294967295"/>
          </p:nvPr>
        </p:nvSpPr>
        <p:spPr>
          <a:xfrm>
            <a:off x="457320" y="1666630"/>
            <a:ext cx="3929063" cy="2297113"/>
          </a:xfrm>
          <a:noFill/>
          <a:ln>
            <a:noFill/>
          </a:ln>
        </p:spPr>
        <p:txBody>
          <a:bodyPr>
            <a:normAutofit/>
          </a:bodyPr>
          <a:lstStyle/>
          <a:p>
            <a:pPr eaLnBrk="1" hangingPunct="1">
              <a:buClr>
                <a:schemeClr val="tx1"/>
              </a:buClr>
              <a:defRPr/>
            </a:pPr>
            <a:r>
              <a:rPr lang="en-US" sz="1600" dirty="0">
                <a:solidFill>
                  <a:schemeClr val="tx1">
                    <a:lumMod val="65000"/>
                    <a:lumOff val="35000"/>
                  </a:schemeClr>
                </a:solidFill>
              </a:rPr>
              <a:t>For SURVEY VIEWER to function properly on </a:t>
            </a:r>
            <a:r>
              <a:rPr lang="en-US" sz="1600" i="1" dirty="0">
                <a:solidFill>
                  <a:schemeClr val="tx1">
                    <a:lumMod val="65000"/>
                    <a:lumOff val="35000"/>
                  </a:schemeClr>
                </a:solidFill>
              </a:rPr>
              <a:t>Windows 7</a:t>
            </a:r>
            <a:r>
              <a:rPr lang="en-US" sz="1600" dirty="0">
                <a:solidFill>
                  <a:schemeClr val="tx1">
                    <a:lumMod val="65000"/>
                    <a:lumOff val="35000"/>
                  </a:schemeClr>
                </a:solidFill>
              </a:rPr>
              <a:t> computers, you will need to go into the Advanced Sharing Settings and ‘Turn off password protected sharing’ on the computer running HYPACK </a:t>
            </a:r>
            <a:r>
              <a:rPr lang="en-US" sz="1600" dirty="0" smtClean="0">
                <a:solidFill>
                  <a:schemeClr val="tx1">
                    <a:lumMod val="65000"/>
                    <a:lumOff val="35000"/>
                  </a:schemeClr>
                </a:solidFill>
              </a:rPr>
              <a:t>SURVEY.</a:t>
            </a:r>
            <a:endParaRPr lang="en-US" sz="1600" dirty="0">
              <a:solidFill>
                <a:schemeClr val="tx1">
                  <a:lumMod val="65000"/>
                  <a:lumOff val="35000"/>
                </a:schemeClr>
              </a:solidFill>
            </a:endParaRPr>
          </a:p>
        </p:txBody>
      </p:sp>
      <p:pic>
        <p:nvPicPr>
          <p:cNvPr id="153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220" y="1501287"/>
            <a:ext cx="6305644" cy="36119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380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HYPACK SURVEY</a:t>
            </a:r>
          </a:p>
        </p:txBody>
      </p:sp>
      <p:pic>
        <p:nvPicPr>
          <p:cNvPr id="4" name="Picture 3" descr="C:\Temp\Bargetest4 JL Survey.jpg"/>
          <p:cNvPicPr/>
          <p:nvPr/>
        </p:nvPicPr>
        <p:blipFill>
          <a:blip r:embed="rId2" cstate="print"/>
          <a:srcRect/>
          <a:stretch>
            <a:fillRect/>
          </a:stretch>
        </p:blipFill>
        <p:spPr bwMode="auto">
          <a:xfrm>
            <a:off x="1565031" y="734125"/>
            <a:ext cx="9061937" cy="5077590"/>
          </a:xfrm>
          <a:prstGeom prst="rect">
            <a:avLst/>
          </a:prstGeom>
          <a:ln>
            <a:noFill/>
          </a:ln>
          <a:effectLst/>
        </p:spPr>
      </p:pic>
    </p:spTree>
    <p:extLst>
      <p:ext uri="{BB962C8B-B14F-4D97-AF65-F5344CB8AC3E}">
        <p14:creationId xmlns:p14="http://schemas.microsoft.com/office/powerpoint/2010/main" val="2498443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 !</a:t>
            </a:r>
            <a:endParaRPr lang="en-US" sz="2400" dirty="0"/>
          </a:p>
        </p:txBody>
      </p:sp>
      <p:sp>
        <p:nvSpPr>
          <p:cNvPr id="6" name="Rectangle 5"/>
          <p:cNvSpPr/>
          <p:nvPr/>
        </p:nvSpPr>
        <p:spPr>
          <a:xfrm>
            <a:off x="391496" y="2338388"/>
            <a:ext cx="8142645" cy="1538883"/>
          </a:xfrm>
          <a:prstGeom prst="rect">
            <a:avLst/>
          </a:prstGeom>
          <a:noFill/>
        </p:spPr>
        <p:txBody>
          <a:bodyPr wrap="square">
            <a:spAutoFit/>
          </a:bodyPr>
          <a:lstStyle/>
          <a:p>
            <a:pPr>
              <a:buClr>
                <a:schemeClr val="tx1">
                  <a:lumMod val="65000"/>
                  <a:lumOff val="35000"/>
                </a:schemeClr>
              </a:buClr>
            </a:pPr>
            <a:r>
              <a:rPr lang="en-US" sz="1600" dirty="0">
                <a:solidFill>
                  <a:schemeClr val="bg1"/>
                </a:solidFill>
                <a:hlinkClick r:id="rId2">
                  <a:extLst>
                    <a:ext uri="{A12FA001-AC4F-418D-AE19-62706E023703}">
                      <ahyp:hlinkClr xmlns:ahyp="http://schemas.microsoft.com/office/drawing/2018/hyperlinkcolor" xmlns="" val="tx"/>
                    </a:ext>
                  </a:extLst>
                </a:hlinkClick>
              </a:rPr>
              <a:t>HYPACK on Youtube.com</a:t>
            </a:r>
            <a:r>
              <a:rPr lang="en-US" sz="1600" dirty="0">
                <a:solidFill>
                  <a:schemeClr val="bg1"/>
                </a:solidFill>
              </a:rPr>
              <a:t>  ( Historical Sessions )		</a:t>
            </a:r>
            <a:r>
              <a:rPr lang="en-US" sz="1600" dirty="0">
                <a:solidFill>
                  <a:schemeClr val="bg1"/>
                </a:solidFill>
                <a:hlinkClick r:id="rId3">
                  <a:extLst>
                    <a:ext uri="{A12FA001-AC4F-418D-AE19-62706E023703}">
                      <ahyp:hlinkClr xmlns:ahyp="http://schemas.microsoft.com/office/drawing/2018/hyperlinkcolor" xmlns="" val="tx"/>
                    </a:ext>
                  </a:extLst>
                </a:hlinkClick>
              </a:rPr>
              <a:t>HYPACK Live Chat</a:t>
            </a:r>
            <a:r>
              <a:rPr lang="en-US" sz="1600" dirty="0">
                <a:solidFill>
                  <a:schemeClr val="bg1"/>
                </a:solidFill>
              </a:rPr>
              <a:t> </a:t>
            </a:r>
          </a:p>
          <a:p>
            <a:pPr>
              <a:buClr>
                <a:schemeClr val="tx1">
                  <a:lumMod val="65000"/>
                  <a:lumOff val="35000"/>
                </a:schemeClr>
              </a:buClr>
            </a:pPr>
            <a:endParaRPr lang="en-US" sz="1600" dirty="0">
              <a:solidFill>
                <a:schemeClr val="bg1"/>
              </a:solidFill>
            </a:endParaRPr>
          </a:p>
          <a:p>
            <a:pPr>
              <a:buClr>
                <a:schemeClr val="tx1">
                  <a:lumMod val="65000"/>
                  <a:lumOff val="35000"/>
                </a:schemeClr>
              </a:buClr>
            </a:pPr>
            <a:r>
              <a:rPr lang="en-US" sz="1600" dirty="0">
                <a:solidFill>
                  <a:schemeClr val="bg1"/>
                </a:solidFill>
                <a:hlinkClick r:id="rId4">
                  <a:extLst>
                    <a:ext uri="{A12FA001-AC4F-418D-AE19-62706E023703}">
                      <ahyp:hlinkClr xmlns:ahyp="http://schemas.microsoft.com/office/drawing/2018/hyperlinkcolor" xmlns="" val="tx"/>
                    </a:ext>
                  </a:extLst>
                </a:hlinkClick>
              </a:rPr>
              <a:t>HYPACK on Youtube.com </a:t>
            </a:r>
            <a:r>
              <a:rPr lang="en-US" sz="1600" dirty="0">
                <a:solidFill>
                  <a:schemeClr val="bg1"/>
                </a:solidFill>
              </a:rPr>
              <a:t>  ( Newer Sessions ) 		</a:t>
            </a:r>
            <a:r>
              <a:rPr lang="en-US" sz="1600" dirty="0">
                <a:solidFill>
                  <a:srgbClr val="7A6855"/>
                </a:solidFill>
                <a:hlinkClick r:id="rId5">
                  <a:extLst>
                    <a:ext uri="{A12FA001-AC4F-418D-AE19-62706E023703}">
                      <ahyp:hlinkClr xmlns:ahyp="http://schemas.microsoft.com/office/drawing/2018/hyperlinkcolor" xmlns="" val="tx"/>
                    </a:ext>
                  </a:extLst>
                </a:hlinkClick>
              </a:rPr>
              <a:t>HYPACK </a:t>
            </a:r>
            <a:r>
              <a:rPr lang="en-US" sz="1600" dirty="0" err="1">
                <a:solidFill>
                  <a:schemeClr val="bg1"/>
                </a:solidFill>
                <a:hlinkClick r:id="rId5">
                  <a:extLst>
                    <a:ext uri="{A12FA001-AC4F-418D-AE19-62706E023703}">
                      <ahyp:hlinkClr xmlns:ahyp="http://schemas.microsoft.com/office/drawing/2018/hyperlinkcolor" xmlns="" val="tx"/>
                    </a:ext>
                  </a:extLst>
                </a:hlinkClick>
              </a:rPr>
              <a:t>Ustream</a:t>
            </a:r>
            <a:endParaRPr lang="en-US" sz="1600" dirty="0">
              <a:solidFill>
                <a:schemeClr val="bg1"/>
              </a:solidFill>
            </a:endParaRPr>
          </a:p>
          <a:p>
            <a:pPr>
              <a:buClr>
                <a:schemeClr val="tx1">
                  <a:lumMod val="65000"/>
                  <a:lumOff val="35000"/>
                </a:schemeClr>
              </a:buClr>
            </a:pPr>
            <a:endParaRPr lang="en-US" sz="1600" dirty="0">
              <a:solidFill>
                <a:srgbClr val="7A6855"/>
              </a:solidFill>
              <a:hlinkClick r:id="rId6">
                <a:extLst>
                  <a:ext uri="{A12FA001-AC4F-418D-AE19-62706E023703}">
                    <ahyp:hlinkClr xmlns:ahyp="http://schemas.microsoft.com/office/drawing/2018/hyperlinkcolor" xmlns="" val="tx"/>
                  </a:ext>
                </a:extLst>
              </a:hlinkClick>
            </a:endParaRPr>
          </a:p>
          <a:p>
            <a:pPr>
              <a:buClr>
                <a:schemeClr val="tx1">
                  <a:lumMod val="65000"/>
                  <a:lumOff val="35000"/>
                </a:schemeClr>
              </a:buClr>
            </a:pPr>
            <a:r>
              <a:rPr lang="en-US" sz="1600" dirty="0">
                <a:solidFill>
                  <a:schemeClr val="bg1"/>
                </a:solidFill>
                <a:hlinkClick r:id="rId6">
                  <a:extLst>
                    <a:ext uri="{A12FA001-AC4F-418D-AE19-62706E023703}">
                      <ahyp:hlinkClr xmlns:ahyp="http://schemas.microsoft.com/office/drawing/2018/hyperlinkcolor" xmlns="" val="tx"/>
                    </a:ext>
                  </a:extLst>
                </a:hlinkClick>
              </a:rPr>
              <a:t>HYPACK SUPPORT Site </a:t>
            </a:r>
            <a:r>
              <a:rPr lang="en-US" sz="1600" dirty="0">
                <a:solidFill>
                  <a:schemeClr val="bg1"/>
                </a:solidFill>
              </a:rPr>
              <a:t>						</a:t>
            </a:r>
            <a:r>
              <a:rPr lang="en-US" sz="1600" dirty="0">
                <a:solidFill>
                  <a:schemeClr val="bg1"/>
                </a:solidFill>
                <a:hlinkClick r:id="rId7">
                  <a:extLst>
                    <a:ext uri="{A12FA001-AC4F-418D-AE19-62706E023703}">
                      <ahyp:hlinkClr xmlns:ahyp="http://schemas.microsoft.com/office/drawing/2018/hyperlinkcolor" xmlns="" val="tx"/>
                    </a:ext>
                  </a:extLst>
                </a:hlinkClick>
              </a:rPr>
              <a:t>HYPACK Website</a:t>
            </a:r>
            <a:r>
              <a:rPr lang="en-US" sz="1600" dirty="0">
                <a:solidFill>
                  <a:schemeClr val="bg1"/>
                </a:solidFill>
              </a:rPr>
              <a:t>		</a:t>
            </a:r>
          </a:p>
          <a:p>
            <a:pPr>
              <a:buClr>
                <a:schemeClr val="tx1">
                  <a:lumMod val="65000"/>
                  <a:lumOff val="35000"/>
                </a:schemeClr>
              </a:buClr>
            </a:pPr>
            <a:endParaRPr lang="en-US" sz="1400" dirty="0">
              <a:solidFill>
                <a:schemeClr val="bg1"/>
              </a:solidFill>
            </a:endParaRPr>
          </a:p>
        </p:txBody>
      </p:sp>
      <p:sp>
        <p:nvSpPr>
          <p:cNvPr id="3" name="TextBox 2"/>
          <p:cNvSpPr txBox="1"/>
          <p:nvPr/>
        </p:nvSpPr>
        <p:spPr>
          <a:xfrm>
            <a:off x="379542" y="1900944"/>
            <a:ext cx="3108543" cy="369332"/>
          </a:xfrm>
          <a:prstGeom prst="rect">
            <a:avLst/>
          </a:prstGeom>
          <a:noFill/>
        </p:spPr>
        <p:txBody>
          <a:bodyPr wrap="none" rtlCol="0">
            <a:spAutoFit/>
          </a:bodyPr>
          <a:lstStyle/>
          <a:p>
            <a:r>
              <a:rPr lang="en-US" b="1" dirty="0">
                <a:solidFill>
                  <a:schemeClr val="bg1"/>
                </a:solidFill>
              </a:rPr>
              <a:t>Links to more information:</a:t>
            </a:r>
          </a:p>
        </p:txBody>
      </p:sp>
      <p:sp>
        <p:nvSpPr>
          <p:cNvPr id="5" name="TextBox 4"/>
          <p:cNvSpPr txBox="1"/>
          <p:nvPr/>
        </p:nvSpPr>
        <p:spPr>
          <a:xfrm>
            <a:off x="7505701" y="1737360"/>
            <a:ext cx="2427781" cy="2308324"/>
          </a:xfrm>
          <a:prstGeom prst="rect">
            <a:avLst/>
          </a:prstGeom>
          <a:noFill/>
        </p:spPr>
        <p:txBody>
          <a:bodyPr wrap="none" rtlCol="0">
            <a:spAutoFit/>
          </a:bodyPr>
          <a:lstStyle/>
          <a:p>
            <a:r>
              <a:rPr lang="en-US" b="1" u="sng" dirty="0">
                <a:solidFill>
                  <a:schemeClr val="bg1"/>
                </a:solidFill>
              </a:rPr>
              <a:t>Contact Us:</a:t>
            </a:r>
          </a:p>
          <a:p>
            <a:endParaRPr lang="en-US" dirty="0"/>
          </a:p>
          <a:p>
            <a:r>
              <a:rPr lang="en-US" dirty="0">
                <a:solidFill>
                  <a:schemeClr val="bg1"/>
                </a:solidFill>
              </a:rPr>
              <a:t>Sales@HYPACK.com</a:t>
            </a:r>
          </a:p>
          <a:p>
            <a:endParaRPr lang="en-US" dirty="0">
              <a:solidFill>
                <a:schemeClr val="bg1"/>
              </a:solidFill>
            </a:endParaRPr>
          </a:p>
          <a:p>
            <a:r>
              <a:rPr lang="en-US" dirty="0">
                <a:solidFill>
                  <a:schemeClr val="bg1"/>
                </a:solidFill>
              </a:rPr>
              <a:t>Help@HYPACK.com</a:t>
            </a:r>
          </a:p>
          <a:p>
            <a:endParaRPr lang="en-US" dirty="0">
              <a:solidFill>
                <a:schemeClr val="bg1"/>
              </a:solidFill>
            </a:endParaRPr>
          </a:p>
          <a:p>
            <a:r>
              <a:rPr lang="en-US" dirty="0">
                <a:solidFill>
                  <a:schemeClr val="bg1"/>
                </a:solidFill>
              </a:rPr>
              <a:t>(860) 635 - 1500</a:t>
            </a:r>
          </a:p>
          <a:p>
            <a:endParaRPr lang="en-US" dirty="0"/>
          </a:p>
        </p:txBody>
      </p:sp>
    </p:spTree>
    <p:extLst>
      <p:ext uri="{BB962C8B-B14F-4D97-AF65-F5344CB8AC3E}">
        <p14:creationId xmlns:p14="http://schemas.microsoft.com/office/powerpoint/2010/main" val="313452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rrowheads="1"/>
          </p:cNvSpPr>
          <p:nvPr>
            <p:ph type="title"/>
          </p:nvPr>
        </p:nvSpPr>
        <p:spPr/>
        <p:txBody>
          <a:bodyPr/>
          <a:lstStyle/>
          <a:p>
            <a:pPr marL="54864">
              <a:defRPr/>
            </a:pPr>
            <a:r>
              <a:rPr lang="en-US" sz="3200" dirty="0"/>
              <a:t>Remote Viewer </a:t>
            </a:r>
            <a:r>
              <a:rPr lang="en-US" sz="3200" dirty="0" smtClean="0"/>
              <a:t>Over </a:t>
            </a:r>
            <a:r>
              <a:rPr lang="en-US" sz="3200" dirty="0"/>
              <a:t>Web</a:t>
            </a:r>
          </a:p>
        </p:txBody>
      </p:sp>
      <p:pic>
        <p:nvPicPr>
          <p:cNvPr id="4098" name="Picture 2" descr="C:\Users\cshaw\Downloads\Remote Access.PNG"/>
          <p:cNvPicPr>
            <a:picLocks noChangeAspect="1" noChangeArrowheads="1"/>
          </p:cNvPicPr>
          <p:nvPr/>
        </p:nvPicPr>
        <p:blipFill rotWithShape="1">
          <a:blip r:embed="rId3">
            <a:extLst>
              <a:ext uri="{28A0092B-C50C-407E-A947-70E740481C1C}">
                <a14:useLocalDpi xmlns:a14="http://schemas.microsoft.com/office/drawing/2010/main" val="0"/>
              </a:ext>
            </a:extLst>
          </a:blip>
          <a:srcRect r="1115"/>
          <a:stretch/>
        </p:blipFill>
        <p:spPr bwMode="auto">
          <a:xfrm>
            <a:off x="1702172" y="928208"/>
            <a:ext cx="8406377" cy="4648993"/>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136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Remote Viewer Control</a:t>
            </a:r>
          </a:p>
        </p:txBody>
      </p:sp>
      <p:pic>
        <p:nvPicPr>
          <p:cNvPr id="5122" name="Picture 2" descr="C:\Users\cshaw\Downloads\Remote Access2.PNG"/>
          <p:cNvPicPr>
            <a:picLocks noChangeAspect="1" noChangeArrowheads="1"/>
          </p:cNvPicPr>
          <p:nvPr/>
        </p:nvPicPr>
        <p:blipFill rotWithShape="1">
          <a:blip r:embed="rId2">
            <a:extLst>
              <a:ext uri="{28A0092B-C50C-407E-A947-70E740481C1C}">
                <a14:useLocalDpi xmlns:a14="http://schemas.microsoft.com/office/drawing/2010/main" val="0"/>
              </a:ext>
            </a:extLst>
          </a:blip>
          <a:srcRect t="595" b="1"/>
          <a:stretch/>
        </p:blipFill>
        <p:spPr bwMode="auto">
          <a:xfrm>
            <a:off x="1871471" y="1715960"/>
            <a:ext cx="8133445" cy="4101798"/>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02687" y="1040242"/>
            <a:ext cx="6471015"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rPr>
              <a:t>Control Survey remotely from PC without HYPACK Key</a:t>
            </a:r>
          </a:p>
          <a:p>
            <a:pPr marL="285750" indent="-285750">
              <a:buFont typeface="Arial" panose="020B0604020202020204" pitchFamily="34" charset="0"/>
              <a:buChar char="•"/>
            </a:pPr>
            <a:r>
              <a:rPr lang="en-US" dirty="0">
                <a:solidFill>
                  <a:schemeClr val="tx1">
                    <a:lumMod val="65000"/>
                    <a:lumOff val="35000"/>
                  </a:schemeClr>
                </a:solidFill>
              </a:rPr>
              <a:t>Basic commands sent. Logging, Targeting etc.</a:t>
            </a:r>
          </a:p>
        </p:txBody>
      </p:sp>
    </p:spTree>
    <p:extLst>
      <p:ext uri="{BB962C8B-B14F-4D97-AF65-F5344CB8AC3E}">
        <p14:creationId xmlns:p14="http://schemas.microsoft.com/office/powerpoint/2010/main" val="55803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noAutofit/>
          </a:bodyPr>
          <a:lstStyle/>
          <a:p>
            <a:pPr marL="54864">
              <a:defRPr/>
            </a:pPr>
            <a:r>
              <a:rPr lang="en-US" sz="3200" dirty="0"/>
              <a:t>WebIF.DLL:  Another Option…</a:t>
            </a:r>
          </a:p>
        </p:txBody>
      </p:sp>
      <p:sp>
        <p:nvSpPr>
          <p:cNvPr id="19459" name="Content Placeholder 1"/>
          <p:cNvSpPr>
            <a:spLocks noGrp="1"/>
          </p:cNvSpPr>
          <p:nvPr>
            <p:ph idx="4294967295"/>
          </p:nvPr>
        </p:nvSpPr>
        <p:spPr>
          <a:xfrm>
            <a:off x="545123" y="1738311"/>
            <a:ext cx="4448175" cy="3381375"/>
          </a:xfrm>
          <a:noFill/>
          <a:ln>
            <a:noFill/>
          </a:ln>
          <a:effectLst/>
        </p:spPr>
        <p:txBody>
          <a:bodyPr/>
          <a:lstStyle/>
          <a:p>
            <a:pPr marL="342900" indent="-342900">
              <a:buClr>
                <a:schemeClr val="tx1">
                  <a:lumMod val="65000"/>
                  <a:lumOff val="35000"/>
                </a:schemeClr>
              </a:buClr>
              <a:buFont typeface="Arial" panose="020B0604020202020204" pitchFamily="34" charset="0"/>
              <a:buChar char="•"/>
              <a:defRPr/>
            </a:pPr>
            <a:r>
              <a:rPr lang="en-US" dirty="0">
                <a:solidFill>
                  <a:schemeClr val="tx1">
                    <a:lumMod val="65000"/>
                    <a:lumOff val="35000"/>
                  </a:schemeClr>
                </a:solidFill>
              </a:rPr>
              <a:t>View the SURVEY program (Area Map and Data) from an Intranet connection.</a:t>
            </a:r>
          </a:p>
          <a:p>
            <a:pPr marL="342900" indent="-342900">
              <a:buClr>
                <a:schemeClr val="tx1">
                  <a:lumMod val="65000"/>
                  <a:lumOff val="35000"/>
                </a:schemeClr>
              </a:buClr>
              <a:buFont typeface="Arial" panose="020B0604020202020204" pitchFamily="34" charset="0"/>
              <a:buChar char="•"/>
              <a:defRPr/>
            </a:pPr>
            <a:endParaRPr lang="en-US" dirty="0">
              <a:solidFill>
                <a:schemeClr val="tx1">
                  <a:lumMod val="65000"/>
                  <a:lumOff val="35000"/>
                </a:schemeClr>
              </a:solidFill>
            </a:endParaRPr>
          </a:p>
          <a:p>
            <a:pPr marL="342900" indent="-342900">
              <a:buClr>
                <a:schemeClr val="tx1">
                  <a:lumMod val="65000"/>
                  <a:lumOff val="35000"/>
                </a:schemeClr>
              </a:buClr>
              <a:buFont typeface="Arial" panose="020B0604020202020204" pitchFamily="34" charset="0"/>
              <a:buChar char="•"/>
              <a:defRPr/>
            </a:pPr>
            <a:r>
              <a:rPr lang="en-US" dirty="0">
                <a:solidFill>
                  <a:schemeClr val="tx1">
                    <a:lumMod val="65000"/>
                    <a:lumOff val="35000"/>
                  </a:schemeClr>
                </a:solidFill>
              </a:rPr>
              <a:t>Check out the WEBIF presentation on this DVD under the ‘Survey’ group.</a:t>
            </a:r>
          </a:p>
          <a:p>
            <a:pPr lvl="1" eaLnBrk="1" hangingPunct="1">
              <a:buClr>
                <a:schemeClr val="tx1">
                  <a:lumMod val="65000"/>
                  <a:lumOff val="35000"/>
                </a:schemeClr>
              </a:buClr>
              <a:buFont typeface="Arial" charset="0"/>
              <a:buChar char="•"/>
              <a:defRPr/>
            </a:pPr>
            <a:endParaRPr lang="en-US" sz="1600" dirty="0">
              <a:solidFill>
                <a:schemeClr val="tx1">
                  <a:lumMod val="65000"/>
                  <a:lumOff val="35000"/>
                </a:schemeClr>
              </a:solidFill>
            </a:endParaRPr>
          </a:p>
        </p:txBody>
      </p:sp>
      <p:pic>
        <p:nvPicPr>
          <p:cNvPr id="19460" name="Picture 3" descr="C:\2010 HYPACK Presentations\06 - SURVEY\Pictures\2010 SURVEY WebI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08107"/>
            <a:ext cx="3893895" cy="504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36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Vessel Monitoring</a:t>
            </a:r>
          </a:p>
        </p:txBody>
      </p:sp>
      <p:sp>
        <p:nvSpPr>
          <p:cNvPr id="5" name="Rectangle 2"/>
          <p:cNvSpPr>
            <a:spLocks noChangeArrowheads="1"/>
          </p:cNvSpPr>
          <p:nvPr/>
        </p:nvSpPr>
        <p:spPr bwMode="auto">
          <a:xfrm flipH="1">
            <a:off x="1876800" y="4913249"/>
            <a:ext cx="829733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sz="1200" dirty="0">
              <a:solidFill>
                <a:schemeClr val="tx1">
                  <a:lumMod val="65000"/>
                  <a:lumOff val="35000"/>
                </a:schemeClr>
              </a:solidFill>
              <a:latin typeface="Arial" pitchFamily="34" charset="0"/>
              <a:ea typeface="Times New Roman" pitchFamily="18" charset="0"/>
              <a:cs typeface="Arial" pitchFamily="34" charset="0"/>
            </a:endParaRPr>
          </a:p>
          <a:p>
            <a:pPr defTabSz="914400" fontAlgn="base">
              <a:spcBef>
                <a:spcPct val="0"/>
              </a:spcBef>
              <a:spcAft>
                <a:spcPct val="0"/>
              </a:spcAft>
            </a:pPr>
            <a:r>
              <a:rPr lang="en-US" altLang="en-US" sz="1200" dirty="0">
                <a:solidFill>
                  <a:schemeClr val="tx1">
                    <a:lumMod val="65000"/>
                    <a:lumOff val="35000"/>
                  </a:schemeClr>
                </a:solidFill>
                <a:latin typeface="Arial" pitchFamily="34" charset="0"/>
                <a:ea typeface="Times New Roman" pitchFamily="18" charset="0"/>
                <a:cs typeface="Arial" pitchFamily="34" charset="0"/>
              </a:rPr>
              <a:t>In </a:t>
            </a:r>
            <a:r>
              <a:rPr lang="en-US" altLang="en-US" sz="1200" dirty="0" smtClean="0">
                <a:solidFill>
                  <a:schemeClr val="tx1">
                    <a:lumMod val="65000"/>
                    <a:lumOff val="35000"/>
                  </a:schemeClr>
                </a:solidFill>
                <a:latin typeface="Arial" pitchFamily="34" charset="0"/>
                <a:ea typeface="Times New Roman" pitchFamily="18" charset="0"/>
                <a:cs typeface="Arial" pitchFamily="34" charset="0"/>
              </a:rPr>
              <a:t>this </a:t>
            </a:r>
            <a:r>
              <a:rPr lang="en-US" altLang="en-US" sz="1200" dirty="0">
                <a:solidFill>
                  <a:schemeClr val="tx1">
                    <a:lumMod val="65000"/>
                    <a:lumOff val="35000"/>
                  </a:schemeClr>
                </a:solidFill>
                <a:latin typeface="Arial" pitchFamily="34" charset="0"/>
                <a:ea typeface="Times New Roman" pitchFamily="18" charset="0"/>
                <a:cs typeface="Arial" pitchFamily="34" charset="0"/>
              </a:rPr>
              <a:t>image there is a crew boat approaching the barge with a supply boat in the background. A survey vessel is running lines in the foreground with a magnetometer. Each vessel is controlled from a separate computer on our internal wireless network and collected on the main observation computer. The 3DTV program was used in its new multiple vehicle tracking capacity. The depth of the magnetometer was controlled by changing the draft of that mobile. </a:t>
            </a:r>
            <a:endParaRPr lang="en-US" altLang="en-US" sz="800" dirty="0">
              <a:solidFill>
                <a:schemeClr val="tx1">
                  <a:lumMod val="65000"/>
                  <a:lumOff val="35000"/>
                </a:schemeClr>
              </a:solidFill>
              <a:latin typeface="Arial" pitchFamily="34" charset="0"/>
              <a:cs typeface="Arial" pitchFamily="34" charset="0"/>
            </a:endParaRPr>
          </a:p>
          <a:p>
            <a:pPr defTabSz="914400" eaLnBrk="0" fontAlgn="base" hangingPunct="0">
              <a:spcBef>
                <a:spcPct val="0"/>
              </a:spcBef>
              <a:spcAft>
                <a:spcPct val="0"/>
              </a:spcAft>
            </a:pPr>
            <a:endParaRPr lang="en-US" altLang="en-US" dirty="0">
              <a:solidFill>
                <a:schemeClr val="tx1">
                  <a:lumMod val="65000"/>
                  <a:lumOff val="35000"/>
                </a:schemeClr>
              </a:solidFill>
              <a:latin typeface="Arial" pitchFamily="34" charset="0"/>
              <a:cs typeface="Arial" pitchFamily="34" charset="0"/>
            </a:endParaRPr>
          </a:p>
        </p:txBody>
      </p:sp>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018" y="904977"/>
            <a:ext cx="5369220" cy="400827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403839" y="1285328"/>
            <a:ext cx="3227494" cy="1477328"/>
          </a:xfrm>
          <a:prstGeom prst="rect">
            <a:avLst/>
          </a:prstGeom>
        </p:spPr>
        <p:txBody>
          <a:bodyPr wrap="square">
            <a:spAutoFit/>
          </a:bodyPr>
          <a:lstStyle/>
          <a:p>
            <a:pPr defTabSz="914400" fontAlgn="base">
              <a:spcBef>
                <a:spcPct val="0"/>
              </a:spcBef>
              <a:spcAft>
                <a:spcPct val="0"/>
              </a:spcAft>
            </a:pPr>
            <a:r>
              <a:rPr lang="en-US" altLang="en-US" dirty="0">
                <a:solidFill>
                  <a:schemeClr val="tx1">
                    <a:lumMod val="65000"/>
                    <a:lumOff val="35000"/>
                  </a:schemeClr>
                </a:solidFill>
                <a:latin typeface="Arial" pitchFamily="34" charset="0"/>
                <a:ea typeface="Times New Roman" pitchFamily="18" charset="0"/>
                <a:cs typeface="Arial" pitchFamily="34" charset="0"/>
              </a:rPr>
              <a:t>Barge in a work site that </a:t>
            </a:r>
            <a:r>
              <a:rPr lang="en-US" altLang="en-US" dirty="0" smtClean="0">
                <a:solidFill>
                  <a:schemeClr val="tx1">
                    <a:lumMod val="65000"/>
                    <a:lumOff val="35000"/>
                  </a:schemeClr>
                </a:solidFill>
                <a:latin typeface="Arial" pitchFamily="34" charset="0"/>
                <a:ea typeface="Times New Roman" pitchFamily="18" charset="0"/>
                <a:cs typeface="Arial" pitchFamily="34" charset="0"/>
              </a:rPr>
              <a:t>is going </a:t>
            </a:r>
            <a:r>
              <a:rPr lang="en-US" altLang="en-US" dirty="0">
                <a:solidFill>
                  <a:schemeClr val="tx1">
                    <a:lumMod val="65000"/>
                    <a:lumOff val="35000"/>
                  </a:schemeClr>
                </a:solidFill>
                <a:latin typeface="Arial" pitchFamily="34" charset="0"/>
                <a:ea typeface="Times New Roman" pitchFamily="18" charset="0"/>
                <a:cs typeface="Arial" pitchFamily="34" charset="0"/>
              </a:rPr>
              <a:t>to be serviced by multiple vessels including a supply boat and a crew boat. </a:t>
            </a:r>
          </a:p>
          <a:p>
            <a:pPr defTabSz="914400" fontAlgn="base">
              <a:spcBef>
                <a:spcPct val="0"/>
              </a:spcBef>
              <a:spcAft>
                <a:spcPct val="0"/>
              </a:spcAft>
            </a:pPr>
            <a:endParaRPr lang="en-US" altLang="en-US" dirty="0">
              <a:solidFill>
                <a:schemeClr val="tx1">
                  <a:lumMod val="65000"/>
                  <a:lumOff val="35000"/>
                </a:schemeClr>
              </a:solidFill>
              <a:latin typeface="Arial" pitchFamily="34" charset="0"/>
              <a:ea typeface="Times New Roman" pitchFamily="18" charset="0"/>
              <a:cs typeface="Arial" pitchFamily="34" charset="0"/>
            </a:endParaRPr>
          </a:p>
        </p:txBody>
      </p:sp>
      <p:sp>
        <p:nvSpPr>
          <p:cNvPr id="6" name="Rectangle 5"/>
          <p:cNvSpPr/>
          <p:nvPr/>
        </p:nvSpPr>
        <p:spPr>
          <a:xfrm>
            <a:off x="7403840" y="2762656"/>
            <a:ext cx="3125893" cy="1477328"/>
          </a:xfrm>
          <a:prstGeom prst="rect">
            <a:avLst/>
          </a:prstGeom>
        </p:spPr>
        <p:txBody>
          <a:bodyPr wrap="square">
            <a:spAutoFit/>
          </a:bodyPr>
          <a:lstStyle/>
          <a:p>
            <a:pPr defTabSz="914400" fontAlgn="base">
              <a:spcBef>
                <a:spcPct val="0"/>
              </a:spcBef>
              <a:spcAft>
                <a:spcPct val="0"/>
              </a:spcAft>
            </a:pPr>
            <a:r>
              <a:rPr lang="en-US" altLang="en-US" dirty="0">
                <a:solidFill>
                  <a:schemeClr val="tx1">
                    <a:lumMod val="65000"/>
                    <a:lumOff val="35000"/>
                  </a:schemeClr>
                </a:solidFill>
                <a:latin typeface="Arial" pitchFamily="34" charset="0"/>
                <a:ea typeface="Times New Roman" pitchFamily="18" charset="0"/>
                <a:cs typeface="Arial" pitchFamily="34" charset="0"/>
              </a:rPr>
              <a:t>The requirement is that all vessels are able to share the position, heading and tide corrected depth with each other. </a:t>
            </a:r>
          </a:p>
        </p:txBody>
      </p:sp>
    </p:spTree>
    <p:extLst>
      <p:ext uri="{BB962C8B-B14F-4D97-AF65-F5344CB8AC3E}">
        <p14:creationId xmlns:p14="http://schemas.microsoft.com/office/powerpoint/2010/main" val="415320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Shape Displays in SURVEY</a:t>
            </a:r>
          </a:p>
        </p:txBody>
      </p:sp>
      <p:sp>
        <p:nvSpPr>
          <p:cNvPr id="3" name="Content Placeholder 2"/>
          <p:cNvSpPr>
            <a:spLocks noGrp="1"/>
          </p:cNvSpPr>
          <p:nvPr>
            <p:ph idx="4294967295"/>
          </p:nvPr>
        </p:nvSpPr>
        <p:spPr>
          <a:xfrm>
            <a:off x="923192" y="4862146"/>
            <a:ext cx="8047038" cy="1107193"/>
          </a:xfrm>
        </p:spPr>
        <p:txBody>
          <a:bodyPr>
            <a:normAutofit/>
          </a:bodyPr>
          <a:lstStyle/>
          <a:p>
            <a:pPr marL="342900" indent="-342900">
              <a:buClr>
                <a:schemeClr val="tx1">
                  <a:lumMod val="50000"/>
                  <a:lumOff val="50000"/>
                </a:schemeClr>
              </a:buClr>
              <a:buFont typeface="Arial" panose="020B0604020202020204" pitchFamily="34" charset="0"/>
              <a:buChar char="•"/>
            </a:pPr>
            <a:r>
              <a:rPr lang="en-US" sz="1600" dirty="0">
                <a:solidFill>
                  <a:schemeClr val="tx1">
                    <a:lumMod val="65000"/>
                    <a:lumOff val="35000"/>
                  </a:schemeClr>
                </a:solidFill>
              </a:rPr>
              <a:t>Images can be saved as BMP and displayed in SURVEY Map Windows</a:t>
            </a:r>
          </a:p>
          <a:p>
            <a:pPr marL="342900" indent="-342900">
              <a:buClr>
                <a:schemeClr val="tx1">
                  <a:lumMod val="50000"/>
                  <a:lumOff val="50000"/>
                </a:schemeClr>
              </a:buClr>
              <a:buFont typeface="Arial" panose="020B0604020202020204" pitchFamily="34" charset="0"/>
              <a:buChar char="•"/>
            </a:pPr>
            <a:r>
              <a:rPr lang="en-US" sz="1600" dirty="0">
                <a:solidFill>
                  <a:schemeClr val="tx1">
                    <a:lumMod val="65000"/>
                    <a:lumOff val="35000"/>
                  </a:schemeClr>
                </a:solidFill>
              </a:rPr>
              <a:t>Scalable Shape</a:t>
            </a:r>
          </a:p>
          <a:p>
            <a:pPr marL="342900" indent="-342900">
              <a:buClr>
                <a:schemeClr val="tx1">
                  <a:lumMod val="50000"/>
                  <a:lumOff val="50000"/>
                </a:schemeClr>
              </a:buClr>
              <a:buFont typeface="Arial" panose="020B0604020202020204" pitchFamily="34" charset="0"/>
              <a:buChar char="•"/>
            </a:pPr>
            <a:r>
              <a:rPr lang="en-US" sz="1600" dirty="0">
                <a:solidFill>
                  <a:schemeClr val="tx1">
                    <a:lumMod val="65000"/>
                    <a:lumOff val="35000"/>
                  </a:schemeClr>
                </a:solidFill>
              </a:rPr>
              <a:t>Easily identifiable vessel tracking</a:t>
            </a:r>
          </a:p>
        </p:txBody>
      </p:sp>
      <p:pic>
        <p:nvPicPr>
          <p:cNvPr id="3074" name="Picture 2" descr="C:\Users\cshaw\Downloads\custom B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62" y="743079"/>
            <a:ext cx="7184475" cy="399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8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 MOVES</a:t>
            </a:r>
          </a:p>
        </p:txBody>
      </p:sp>
    </p:spTree>
    <p:extLst>
      <p:ext uri="{BB962C8B-B14F-4D97-AF65-F5344CB8AC3E}">
        <p14:creationId xmlns:p14="http://schemas.microsoft.com/office/powerpoint/2010/main" val="4104658685"/>
      </p:ext>
    </p:extLst>
  </p:cSld>
  <p:clrMapOvr>
    <a:masterClrMapping/>
  </p:clrMapOvr>
</p:sld>
</file>

<file path=ppt/theme/theme1.xml><?xml version="1.0" encoding="utf-8"?>
<a:theme xmlns:a="http://schemas.openxmlformats.org/drawingml/2006/main" name="Jerrys Theme">
  <a:themeElements>
    <a:clrScheme name="Xylem">
      <a:dk1>
        <a:sysClr val="windowText" lastClr="000000"/>
      </a:dk1>
      <a:lt1>
        <a:sysClr val="window" lastClr="FFFFFF"/>
      </a:lt1>
      <a:dk2>
        <a:srgbClr val="008C95"/>
      </a:dk2>
      <a:lt2>
        <a:srgbClr val="0085AD"/>
      </a:lt2>
      <a:accent1>
        <a:srgbClr val="009A44"/>
      </a:accent1>
      <a:accent2>
        <a:srgbClr val="0072CE"/>
      </a:accent2>
      <a:accent3>
        <a:srgbClr val="615E9B"/>
      </a:accent3>
      <a:accent4>
        <a:srgbClr val="E57200"/>
      </a:accent4>
      <a:accent5>
        <a:srgbClr val="BF0D3E"/>
      </a:accent5>
      <a:accent6>
        <a:srgbClr val="001A70"/>
      </a:accent6>
      <a:hlink>
        <a:srgbClr val="7A6855"/>
      </a:hlink>
      <a:folHlink>
        <a:srgbClr val="0085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rrys Theme" id="{34DCF403-205E-4DCF-9EAF-A8EEA50C4074}" vid="{F5A2F787-8A64-4E85-AD44-6651DC6A51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382AE6178ED54FB088AFCCFF3742D5" ma:contentTypeVersion="15" ma:contentTypeDescription="Create a new document." ma:contentTypeScope="" ma:versionID="6e6a18a447b1f1d1e31faa64d873d6c6">
  <xsd:schema xmlns:xsd="http://www.w3.org/2001/XMLSchema" xmlns:xs="http://www.w3.org/2001/XMLSchema" xmlns:p="http://schemas.microsoft.com/office/2006/metadata/properties" xmlns:ns2="24a8e0cc-0db5-4542-95ff-113fbb9da4d2" xmlns:ns3="http://schemas.microsoft.com/sharepoint/v4" xmlns:ns4="10a023fd-628c-4b7c-aec2-a17c8104e729" targetNamespace="http://schemas.microsoft.com/office/2006/metadata/properties" ma:root="true" ma:fieldsID="4cd4662af577c8bff5d9b5caaea07cc5" ns2:_="" ns3:_="" ns4:_="">
    <xsd:import namespace="24a8e0cc-0db5-4542-95ff-113fbb9da4d2"/>
    <xsd:import namespace="http://schemas.microsoft.com/sharepoint/v4"/>
    <xsd:import namespace="10a023fd-628c-4b7c-aec2-a17c8104e7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3:IconOverlay" minOccurs="0"/>
                <xsd:element ref="ns4:SharedWithUsers" minOccurs="0"/>
                <xsd:element ref="ns4: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8e0cc-0db5-4542-95ff-113fbb9da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934200a-e575-48ad-97ba-4b0c9caf94d9"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a023fd-628c-4b7c-aec2-a17c8104e72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a79faac-8985-4fc8-8ddf-db27648643c5}" ma:internalName="TaxCatchAll" ma:showField="CatchAllData" ma:web="10a023fd-628c-4b7c-aec2-a17c8104e7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cf76f155ced4ddcb4097134ff3c332f xmlns="24a8e0cc-0db5-4542-95ff-113fbb9da4d2">
      <Terms xmlns="http://schemas.microsoft.com/office/infopath/2007/PartnerControls"/>
    </lcf76f155ced4ddcb4097134ff3c332f>
    <TaxCatchAll xmlns="10a023fd-628c-4b7c-aec2-a17c8104e729" xsi:nil="true"/>
  </documentManagement>
</p:properties>
</file>

<file path=customXml/itemProps1.xml><?xml version="1.0" encoding="utf-8"?>
<ds:datastoreItem xmlns:ds="http://schemas.openxmlformats.org/officeDocument/2006/customXml" ds:itemID="{9E3D664F-A3B9-4495-8091-4F1BF784E9AD}"/>
</file>

<file path=customXml/itemProps2.xml><?xml version="1.0" encoding="utf-8"?>
<ds:datastoreItem xmlns:ds="http://schemas.openxmlformats.org/officeDocument/2006/customXml" ds:itemID="{BC0EF9B6-24C3-4F46-ABFD-14515F40A278}"/>
</file>

<file path=customXml/itemProps3.xml><?xml version="1.0" encoding="utf-8"?>
<ds:datastoreItem xmlns:ds="http://schemas.openxmlformats.org/officeDocument/2006/customXml" ds:itemID="{E26F4098-EE7A-490A-9FDE-FD80694BFDFB}"/>
</file>

<file path=docProps/app.xml><?xml version="1.0" encoding="utf-8"?>
<Properties xmlns="http://schemas.openxmlformats.org/officeDocument/2006/extended-properties" xmlns:vt="http://schemas.openxmlformats.org/officeDocument/2006/docPropsVTypes">
  <Template>Xylem_Template.potx</Template>
  <TotalTime>4907</TotalTime>
  <Words>1152</Words>
  <Application>Microsoft Office PowerPoint</Application>
  <PresentationFormat>Widescreen</PresentationFormat>
  <Paragraphs>164</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Lucida Grande</vt:lpstr>
      <vt:lpstr>Times New Roman</vt:lpstr>
      <vt:lpstr>ヒラギノ角ゴ Pro W3</vt:lpstr>
      <vt:lpstr>Jerrys Theme</vt:lpstr>
      <vt:lpstr>Rig / Barge Moves</vt:lpstr>
      <vt:lpstr>Sending SURVEY Windows Across the Network to Non-HYPACK Computers.</vt:lpstr>
      <vt:lpstr>Password Protected Sharing = Off</vt:lpstr>
      <vt:lpstr>Remote Viewer Over Web</vt:lpstr>
      <vt:lpstr>Remote Viewer Control</vt:lpstr>
      <vt:lpstr>WebIF.DLL:  Another Option…</vt:lpstr>
      <vt:lpstr>3D Vessel Monitoring</vt:lpstr>
      <vt:lpstr>CUSTOM Shape Displays in SURVEY</vt:lpstr>
      <vt:lpstr>RIG MOVES</vt:lpstr>
      <vt:lpstr>Step 1:  Boat Shape Editor</vt:lpstr>
      <vt:lpstr>Step 1:  Boat Shape Editor</vt:lpstr>
      <vt:lpstr>Step 2:  HYPACK HARDWARE</vt:lpstr>
      <vt:lpstr>Ghost Shapes vs. Barge Interface</vt:lpstr>
      <vt:lpstr>HYPACK SURVEY:  GHOST SHAPES</vt:lpstr>
      <vt:lpstr>Barge Interface </vt:lpstr>
      <vt:lpstr>BARGE.DLL</vt:lpstr>
      <vt:lpstr>Step 3:  SURVEY</vt:lpstr>
      <vt:lpstr>Vessel Settings:  Current Position</vt:lpstr>
      <vt:lpstr>Vessel Settings:  Final Position</vt:lpstr>
      <vt:lpstr>SURVEY:  Barge Info Window</vt:lpstr>
      <vt:lpstr>BARGE MANAGEMENT</vt:lpstr>
      <vt:lpstr>Barge Management in HYPACK</vt:lpstr>
      <vt:lpstr>Hardware Requirements:</vt:lpstr>
      <vt:lpstr>Setting a Static IP Address</vt:lpstr>
      <vt:lpstr>HYPACK HARDWARE</vt:lpstr>
      <vt:lpstr>Configuring the NMEAOUTPUT.DLL</vt:lpstr>
      <vt:lpstr>Configure the NMEAOUTPUT.DLL</vt:lpstr>
      <vt:lpstr>Configure the NMEAOUTPUT.DLL</vt:lpstr>
      <vt:lpstr>Reading the Broadcast from Each Vessel</vt:lpstr>
      <vt:lpstr>HYPACK SURVEY</vt:lpstr>
      <vt:lpstr>Thank You !</vt:lpstr>
    </vt:vector>
  </TitlesOfParts>
  <Company>McDill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goes here Second line</dc:title>
  <dc:creator>Kori Zangl Holsten</dc:creator>
  <cp:lastModifiedBy>Liu, Caroline - Xylem</cp:lastModifiedBy>
  <cp:revision>196</cp:revision>
  <dcterms:created xsi:type="dcterms:W3CDTF">2014-07-07T18:31:44Z</dcterms:created>
  <dcterms:modified xsi:type="dcterms:W3CDTF">2021-12-24T01:31:10Z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0x010100FE382AE6178ED54FB088AFCCFF3742D5</vt:lpwstr>
  </property>
</Properties>
</file>