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2" r:id="rId1"/>
    <p:sldMasterId id="2147483676" r:id="rId2"/>
  </p:sldMasterIdLst>
  <p:notesMasterIdLst>
    <p:notesMasterId r:id="rId3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2" r:id="rId22"/>
    <p:sldId id="283" r:id="rId23"/>
    <p:sldId id="284" r:id="rId24"/>
    <p:sldId id="285" r:id="rId25"/>
    <p:sldId id="286" r:id="rId26"/>
    <p:sldId id="287" r:id="rId27"/>
    <p:sldId id="277" r:id="rId28"/>
    <p:sldId id="278" r:id="rId29"/>
    <p:sldId id="279" r:id="rId30"/>
    <p:sldId id="280" r:id="rId31"/>
    <p:sldId id="281" r:id="rId32"/>
    <p:sldId id="276" r:id="rId33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AD055-0D80-4F36-A90F-E024247F5723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2418E-96C5-4F72-8B8C-CFAEF6CC0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41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1E0C41E-16FD-4373-A201-F4BB3A78CE5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1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AB45DBC-3D1D-4EC5-A7AD-1A1993A2B53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556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C77E5B-0B81-4631-9CC0-BEF8EB28B3C5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6067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C73DCCB-85CB-4ECD-87FC-8E80FA84F98A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496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4BBABC-8ED7-4B89-972C-0A174115A970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1829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F5659FA-56F5-4653-AABE-092DFB5644C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965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5B2C39-FCFA-459D-B198-15AB489025E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076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D8FBF2-425E-4627-94B7-EE95DDFD1FFE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91958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C8F23F2-C3D1-40FC-AF59-403217A348F0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373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3D3B29D-FE0B-4DF9-9A6A-FCA8E6673627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41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DD0980A-E7BF-482D-B219-5EA5F9A6EEF4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889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BF3C497-3D77-48DA-BCDD-D77DAE9934C0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8991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CB7D5C-FBC5-4DE0-B293-70359ECF3B5C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8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D67C0A-74C3-4F11-B7C2-E15E1D01D945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25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49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099071-5FF7-44D3-AA66-741E0E885E25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660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159AF4-4E9E-4873-AC94-9CA37CC78C91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37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21649A-A3C4-4444-99C0-67E9B72BED3A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29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869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1DE0A-ED1E-49F4-BA24-A43BDE5521E6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30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96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0A56BF2-AE0E-417F-872F-7BC0F66EFB7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9349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9A50F9-EE6A-456F-869E-369908BB4E9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097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5210EE-7AEF-4A75-8312-12AC056DE9C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466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C04C7F9-A13B-4D79-BCC0-B5DC3CB28AA8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96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C760D3-3A17-4135-A1AB-FDEB70E69F6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7986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699930-D4A6-49B6-A2F5-5AF4F13C05B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966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1737EC-1FE0-4427-981C-DB4478195753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0204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E59FFBF7-26C9-4A40-B0AA-E8E330DEC0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62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E3C597ED-7052-4323-99B6-8D08CE5A816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494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2551113" y="1600200"/>
            <a:ext cx="1943100" cy="4524375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clip art</a:t>
            </a:r>
            <a:endParaRPr lang="en-US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A759930-D678-47BF-B20B-E827A54AA24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49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77CB4E0F-1DBE-4422-A00E-FE446E729866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75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44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82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D4FF6053-F60C-49E1-B9B6-F40444192B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60" r:id="rId14"/>
    <p:sldLayoutId id="2147483661" r:id="rId15"/>
  </p:sldLayoutIdLst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lang="en-US" sz="2200" b="0" i="0" kern="1200" cap="none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file:///C:\Users\Carlos\Documents\HYPACK%20presentaciones\2020\Spanish\09%20-%20Final%20Products\2017%203DTV%20Green%20Buoys.avi" TargetMode="External"/><Relationship Id="rId1" Type="http://schemas.microsoft.com/office/2007/relationships/media" Target="file:///C:\Users\Carlos\Documents\HYPACK%20presentaciones\2020\Spanish\09%20-%20Final%20Products\2017%203DTV%20Green%20Buoys.avi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file:///C:\Users\Carlos\Documents\HYPACK%20presentaciones\2020\Spanish\09%20-%20Final%20Products\2017%203DTV%20Circle%20Flight%20Mode.avi" TargetMode="External"/><Relationship Id="rId1" Type="http://schemas.microsoft.com/office/2007/relationships/media" Target="file:///C:\Users\Carlos\Documents\HYPACK%20presentaciones\2020\Spanish\09%20-%20Final%20Products\2017%203DTV%20Circle%20Flight%20Mode.avi" TargetMode="Externa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VISOR TERRENO 3D:  Bases</a:t>
            </a:r>
            <a:endParaRPr lang="en-US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466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/>
          </p:cNvPr>
          <p:cNvSpPr/>
          <p:nvPr/>
        </p:nvSpPr>
        <p:spPr>
          <a:xfrm>
            <a:off x="6477000" y="2039939"/>
            <a:ext cx="2667000" cy="3294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155" name="Rectangle 2"/>
          <p:cNvSpPr>
            <a:spLocks noGrp="1" noRot="1"/>
          </p:cNvSpPr>
          <p:nvPr>
            <p:ph type="title"/>
          </p:nvPr>
        </p:nvSpPr>
        <p:spPr>
          <a:xfrm>
            <a:off x="347474" y="0"/>
            <a:ext cx="7412107" cy="988786"/>
          </a:xfrm>
        </p:spPr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Pegado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endParaRPr lang="en-US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6" name="Rectangle 3"/>
          <p:cNvSpPr>
            <a:spLocks noGrp="1"/>
          </p:cNvSpPr>
          <p:nvPr>
            <p:ph idx="4294967295"/>
          </p:nvPr>
        </p:nvSpPr>
        <p:spPr>
          <a:xfrm>
            <a:off x="0" y="1439863"/>
            <a:ext cx="8253413" cy="762000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en-US" sz="1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modo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Pegado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’,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3DTV </a:t>
            </a:r>
            <a:r>
              <a:rPr lang="en-US" altLang="en-US" sz="1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colocada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posición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obtenida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LEVANTAMIENTO.</a:t>
            </a: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15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18" y="2101966"/>
            <a:ext cx="8750448" cy="40163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157" name="Picture 5" descr="3DTV Follow Vessel Contro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196" y="2613816"/>
            <a:ext cx="2667000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453251" y="4002878"/>
            <a:ext cx="1538883" cy="260302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rot="10800000" vert="eaVert" wrap="square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dirty="0" err="1" smtClean="0"/>
              <a:t>Centrar</a:t>
            </a:r>
            <a:r>
              <a:rPr lang="en-US" altLang="en-US" sz="1600" dirty="0" smtClean="0"/>
              <a:t> </a:t>
            </a:r>
            <a:r>
              <a:rPr lang="en-US" altLang="en-US" sz="1600" dirty="0" err="1" smtClean="0"/>
              <a:t>en</a:t>
            </a:r>
            <a:r>
              <a:rPr lang="en-US" altLang="en-US" sz="1600" dirty="0" smtClean="0"/>
              <a:t> </a:t>
            </a:r>
            <a:r>
              <a:rPr lang="en-US" altLang="en-US" sz="1600" dirty="0" err="1" smtClean="0"/>
              <a:t>Embarcación</a:t>
            </a:r>
            <a:endParaRPr lang="en-US" altLang="en-US" sz="1600" dirty="0"/>
          </a:p>
          <a:p>
            <a:pPr algn="r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dirty="0" err="1" smtClean="0"/>
              <a:t>Bloquear</a:t>
            </a:r>
            <a:r>
              <a:rPr lang="en-US" altLang="en-US" sz="1600" dirty="0" smtClean="0"/>
              <a:t> </a:t>
            </a:r>
            <a:r>
              <a:rPr lang="en-US" altLang="en-US" sz="1600" dirty="0" err="1" smtClean="0"/>
              <a:t>en</a:t>
            </a:r>
            <a:r>
              <a:rPr lang="en-US" altLang="en-US" sz="1600" dirty="0" smtClean="0"/>
              <a:t> </a:t>
            </a:r>
            <a:r>
              <a:rPr lang="en-US" altLang="en-US" sz="1600" dirty="0" err="1" smtClean="0"/>
              <a:t>Embarcación</a:t>
            </a:r>
            <a:endParaRPr lang="en-US" altLang="en-US" sz="1600" dirty="0"/>
          </a:p>
          <a:p>
            <a:pPr algn="r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dirty="0" err="1" smtClean="0"/>
              <a:t>Próxima</a:t>
            </a:r>
            <a:r>
              <a:rPr lang="en-US" altLang="en-US" sz="1600" dirty="0" smtClean="0"/>
              <a:t> </a:t>
            </a:r>
            <a:r>
              <a:rPr lang="en-US" altLang="en-US" sz="1600" dirty="0" err="1" smtClean="0"/>
              <a:t>Embarcación</a:t>
            </a:r>
            <a:endParaRPr lang="en-US" altLang="en-US" sz="1600" dirty="0"/>
          </a:p>
          <a:p>
            <a:pPr algn="r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dirty="0" err="1" smtClean="0"/>
              <a:t>Embarcación</a:t>
            </a:r>
            <a:r>
              <a:rPr lang="en-US" altLang="en-US" sz="1600" dirty="0" smtClean="0"/>
              <a:t> Previa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95147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Matriz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3DTV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273175"/>
            <a:ext cx="8001000" cy="137160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3DTV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cargar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MTX,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vez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XYZ.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MTX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modificado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DREGEPACK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®,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cambios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transmitidos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3DTV.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5" y="2242459"/>
            <a:ext cx="5781183" cy="42833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275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347666" y="3"/>
            <a:ext cx="8201025" cy="989013"/>
          </a:xfrm>
        </p:spPr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Pegado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Superficie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Agua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5334000"/>
            <a:ext cx="7777163" cy="1524000"/>
          </a:xfrm>
        </p:spPr>
        <p:txBody>
          <a:bodyPr rtlCol="0">
            <a:normAutofit/>
          </a:bodyPr>
          <a:lstStyle/>
          <a:p>
            <a:pPr marL="0" lvl="1" indent="0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3DTV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puede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mostrar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Superficie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del Agua.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Usted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puede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controlar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nivel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transparencia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 el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tamaño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las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olas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799" lvl="1" indent="-342891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modo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‘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Pegado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Embarcación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’,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cambios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Marea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son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usados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para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corregir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nivel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-z de la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superficie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del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agua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3DTV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1600200"/>
            <a:ext cx="7600951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96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>
          <a:xfrm>
            <a:off x="347474" y="-8965"/>
            <a:ext cx="7865034" cy="988786"/>
          </a:xfrm>
        </p:spPr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Pegado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Parámetro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Calado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idx="4294967295"/>
          </p:nvPr>
        </p:nvSpPr>
        <p:spPr>
          <a:xfrm>
            <a:off x="0" y="5638800"/>
            <a:ext cx="8018463" cy="914400"/>
          </a:xfrm>
        </p:spPr>
        <p:txBody>
          <a:bodyPr anchor="ctr">
            <a:normAutofit/>
          </a:bodyPr>
          <a:lstStyle/>
          <a:p>
            <a:pPr marL="411152">
              <a:lnSpc>
                <a:spcPct val="90000"/>
              </a:lnSpc>
              <a:buFontTx/>
              <a:buChar char="•"/>
            </a:pPr>
            <a:r>
              <a:rPr lang="en-US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posición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vertical de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embarcación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3DTV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modificada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acuerdo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cambios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calado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LEVANTAMIENTO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2" y="1547816"/>
            <a:ext cx="722947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150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579563"/>
            <a:ext cx="5348288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Ajustes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Naturaleza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52" name="Content Placeholder 1"/>
          <p:cNvSpPr>
            <a:spLocks noGrp="1"/>
          </p:cNvSpPr>
          <p:nvPr>
            <p:ph idx="4294967295"/>
          </p:nvPr>
        </p:nvSpPr>
        <p:spPr>
          <a:xfrm>
            <a:off x="0" y="5405438"/>
            <a:ext cx="6254750" cy="9144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Ajustes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Naturaleza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pondran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tarjeta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video a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prueba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Si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tarjeta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video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barata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3DTV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pueda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no se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desempeñe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diseñado</a:t>
            </a:r>
            <a:r>
              <a:rPr lang="en-US" altLang="en-U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17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Disfrute</a:t>
            </a:r>
            <a:r>
              <a:rPr lang="en-US" altLang="en-US" sz="17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altLang="en-US" sz="17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7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sonidos</a:t>
            </a:r>
            <a:r>
              <a:rPr lang="en-US" altLang="en-US" sz="17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17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aves</a:t>
            </a:r>
            <a:r>
              <a:rPr lang="en-US" altLang="en-US" sz="17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en-US" sz="1700" i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253" name="Picture 3" descr="C:\Temp\3D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6" y="1579566"/>
            <a:ext cx="2076451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4" descr="C:\Temp\3D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82900"/>
            <a:ext cx="20462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Picture 5" descr="C:\Temp\3D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6" y="4232275"/>
            <a:ext cx="20288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442" y="1257304"/>
            <a:ext cx="1682751" cy="103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38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362200"/>
            <a:ext cx="7627941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363664"/>
            <a:ext cx="64389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Salvando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a AVI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6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6497638" y="1987550"/>
            <a:ext cx="2646362" cy="3657600"/>
          </a:xfrm>
          <a:solidFill>
            <a:schemeClr val="bg1"/>
          </a:solidFill>
        </p:spPr>
        <p:txBody>
          <a:bodyPr rtlCol="0">
            <a:normAutofit fontScale="92500"/>
          </a:bodyPr>
          <a:lstStyle/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el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ícono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AVI 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iniciar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grabacion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 un AVI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el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ícono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AVI de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nuevo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para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terminar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grabación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AVI.</a:t>
            </a: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Dele un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nombre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800" b="1" dirty="0">
              <a:solidFill>
                <a:srgbClr val="FF0000"/>
              </a:solidFill>
            </a:endParaRPr>
          </a:p>
          <a:p>
            <a:pPr marL="285744" indent="-285744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 err="1" smtClean="0">
                <a:solidFill>
                  <a:srgbClr val="FF0000"/>
                </a:solidFill>
              </a:rPr>
              <a:t>Advertencia</a:t>
            </a:r>
            <a:r>
              <a:rPr lang="en-US" sz="1800" b="1" dirty="0" smtClean="0">
                <a:solidFill>
                  <a:srgbClr val="FF0000"/>
                </a:solidFill>
              </a:rPr>
              <a:t>:  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Los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archivos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AVI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pueden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crecer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 1Mb/</a:t>
            </a:r>
            <a:r>
              <a:rPr lang="en-US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segundo</a:t>
            </a: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278" name="TextBox 7"/>
          <p:cNvSpPr txBox="1">
            <a:spLocks noChangeArrowheads="1"/>
          </p:cNvSpPr>
          <p:nvPr/>
        </p:nvSpPr>
        <p:spPr bwMode="auto">
          <a:xfrm>
            <a:off x="342900" y="5977104"/>
            <a:ext cx="7239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Verifique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parámetros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AVI (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Bajo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Camera –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ítem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menu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Configurar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antes de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iniciar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grabación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videos AVI.  </a:t>
            </a:r>
            <a:r>
              <a:rPr lang="en-US" altLang="en-US" sz="16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Especifique</a:t>
            </a:r>
            <a:r>
              <a:rPr lang="en-US" alt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altLang="en-US" sz="16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Archivo</a:t>
            </a:r>
            <a:r>
              <a:rPr lang="en-US" alt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Temporal primero.</a:t>
            </a:r>
            <a:endParaRPr lang="en-US" altLang="en-US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413" name="AutoShape 5"/>
          <p:cNvSpPr>
            <a:spLocks noChangeArrowheads="1"/>
          </p:cNvSpPr>
          <p:nvPr/>
        </p:nvSpPr>
        <p:spPr bwMode="auto">
          <a:xfrm rot="10800000">
            <a:off x="3581400" y="1184275"/>
            <a:ext cx="381000" cy="6096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5397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36" y="2026468"/>
            <a:ext cx="7421374" cy="427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Salvando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BMP/JPG/TIF</a:t>
            </a:r>
          </a:p>
        </p:txBody>
      </p:sp>
      <p:sp>
        <p:nvSpPr>
          <p:cNvPr id="55300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116013"/>
            <a:ext cx="5862638" cy="685800"/>
          </a:xfrm>
          <a:noFill/>
        </p:spPr>
        <p:txBody>
          <a:bodyPr>
            <a:normAutofit fontScale="77500" lnSpcReduction="20000"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Usted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puede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salvar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la vista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en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Ventana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Terreno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3D al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hacer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clic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en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ícono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‘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Cámara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’.  </a:t>
            </a:r>
            <a:endParaRPr lang="en-U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Salve a: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BMP, JPG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TIF,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pero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no 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GeoTIF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)}</a:t>
            </a:r>
          </a:p>
        </p:txBody>
      </p:sp>
      <p:sp>
        <p:nvSpPr>
          <p:cNvPr id="146437" name="AutoShape 5"/>
          <p:cNvSpPr>
            <a:spLocks noChangeArrowheads="1"/>
          </p:cNvSpPr>
          <p:nvPr/>
        </p:nvSpPr>
        <p:spPr bwMode="auto">
          <a:xfrm rot="2648877">
            <a:off x="2230582" y="2323686"/>
            <a:ext cx="154355" cy="64579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endParaRPr lang="en-US" altLang="en-US" sz="140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 rot="1002529">
            <a:off x="2363111" y="2457768"/>
            <a:ext cx="210246" cy="122597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endParaRPr lang="en-US" altLang="en-US" sz="1400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7650606">
            <a:off x="3328493" y="2198711"/>
            <a:ext cx="154111" cy="780266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endParaRPr lang="en-US" altLang="en-US" sz="1400"/>
          </a:p>
        </p:txBody>
      </p:sp>
      <p:sp>
        <p:nvSpPr>
          <p:cNvPr id="55304" name="TextBox 8"/>
          <p:cNvSpPr txBox="1">
            <a:spLocks noChangeArrowheads="1"/>
          </p:cNvSpPr>
          <p:nvPr/>
        </p:nvSpPr>
        <p:spPr bwMode="auto">
          <a:xfrm>
            <a:off x="1138036" y="2778147"/>
            <a:ext cx="990600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1 </a:t>
            </a:r>
            <a:r>
              <a:rPr lang="en-US" altLang="en-US" sz="1400" dirty="0" err="1" smtClean="0"/>
              <a:t>Foto</a:t>
            </a:r>
            <a:endParaRPr lang="en-US" altLang="en-US" sz="1400" dirty="0"/>
          </a:p>
        </p:txBody>
      </p:sp>
      <p:sp>
        <p:nvSpPr>
          <p:cNvPr id="55305" name="TextBox 9"/>
          <p:cNvSpPr txBox="1">
            <a:spLocks noChangeArrowheads="1"/>
          </p:cNvSpPr>
          <p:nvPr/>
        </p:nvSpPr>
        <p:spPr bwMode="auto">
          <a:xfrm>
            <a:off x="1365827" y="3553534"/>
            <a:ext cx="1109663" cy="116955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 dirty="0" smtClean="0"/>
              <a:t>Una </a:t>
            </a:r>
            <a:r>
              <a:rPr lang="en-US" altLang="en-US" sz="1400" dirty="0" err="1" smtClean="0"/>
              <a:t>serie</a:t>
            </a:r>
            <a:r>
              <a:rPr lang="en-US" altLang="en-US" sz="1400" dirty="0" smtClean="0"/>
              <a:t> de </a:t>
            </a:r>
            <a:r>
              <a:rPr lang="en-US" altLang="en-US" sz="1400" dirty="0" err="1" smtClean="0"/>
              <a:t>fotos</a:t>
            </a:r>
            <a:r>
              <a:rPr lang="en-US" altLang="en-US" sz="1400" dirty="0" smtClean="0"/>
              <a:t> a un </a:t>
            </a:r>
            <a:r>
              <a:rPr lang="en-US" altLang="en-US" sz="1400" dirty="0" err="1" smtClean="0"/>
              <a:t>intervalo</a:t>
            </a:r>
            <a:r>
              <a:rPr lang="en-US" altLang="en-US" sz="1400" dirty="0" smtClean="0"/>
              <a:t> de </a:t>
            </a:r>
            <a:r>
              <a:rPr lang="en-US" altLang="en-US" sz="1400" dirty="0" err="1" smtClean="0"/>
              <a:t>tiempo</a:t>
            </a:r>
            <a:r>
              <a:rPr lang="en-US" altLang="en-US" sz="1400" dirty="0" smtClean="0"/>
              <a:t> </a:t>
            </a:r>
            <a:r>
              <a:rPr lang="en-US" altLang="en-US" sz="1400" dirty="0" err="1" smtClean="0"/>
              <a:t>establecido</a:t>
            </a:r>
            <a:endParaRPr lang="en-US" altLang="en-US" sz="1400" dirty="0"/>
          </a:p>
        </p:txBody>
      </p:sp>
      <p:sp>
        <p:nvSpPr>
          <p:cNvPr id="55306" name="TextBox 10"/>
          <p:cNvSpPr txBox="1">
            <a:spLocks noChangeArrowheads="1"/>
          </p:cNvSpPr>
          <p:nvPr/>
        </p:nvSpPr>
        <p:spPr bwMode="auto">
          <a:xfrm>
            <a:off x="3692176" y="2585953"/>
            <a:ext cx="2438400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 dirty="0" err="1" smtClean="0"/>
              <a:t>Grabe</a:t>
            </a:r>
            <a:r>
              <a:rPr lang="en-US" altLang="en-US" sz="1400" dirty="0" smtClean="0"/>
              <a:t> </a:t>
            </a:r>
            <a:r>
              <a:rPr lang="en-US" altLang="en-US" sz="1400" dirty="0" err="1" smtClean="0"/>
              <a:t>una</a:t>
            </a:r>
            <a:r>
              <a:rPr lang="en-US" altLang="en-US" sz="1400" dirty="0" smtClean="0"/>
              <a:t> </a:t>
            </a:r>
            <a:r>
              <a:rPr lang="en-US" altLang="en-US" sz="1400" dirty="0" err="1" smtClean="0"/>
              <a:t>película</a:t>
            </a:r>
            <a:r>
              <a:rPr lang="en-US" altLang="en-US" sz="1400" dirty="0" smtClean="0"/>
              <a:t> para </a:t>
            </a:r>
            <a:r>
              <a:rPr lang="en-US" altLang="en-US" sz="1400" dirty="0" err="1" smtClean="0"/>
              <a:t>reproducción</a:t>
            </a:r>
            <a:r>
              <a:rPr lang="en-US" altLang="en-US" sz="1400" dirty="0" smtClean="0"/>
              <a:t> </a:t>
            </a:r>
            <a:r>
              <a:rPr lang="en-US" altLang="en-US" sz="1400" dirty="0" err="1" smtClean="0"/>
              <a:t>en</a:t>
            </a:r>
            <a:r>
              <a:rPr lang="en-US" altLang="en-US" sz="1400" dirty="0" smtClean="0"/>
              <a:t> 3DTV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1750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Exageración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vertical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3" name="Rectangle 3"/>
          <p:cNvSpPr>
            <a:spLocks noGrp="1"/>
          </p:cNvSpPr>
          <p:nvPr>
            <p:ph idx="4294967295"/>
          </p:nvPr>
        </p:nvSpPr>
        <p:spPr>
          <a:xfrm>
            <a:off x="0" y="5575300"/>
            <a:ext cx="7543800" cy="762000"/>
          </a:xfrm>
        </p:spPr>
        <p:txBody>
          <a:bodyPr>
            <a:normAutofit fontScale="92500"/>
          </a:bodyPr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exageración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vertical con el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deslizador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herramientas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principal o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pestaña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Vista -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Configuración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32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870" y="2290766"/>
            <a:ext cx="56292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274763"/>
            <a:ext cx="30861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1695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9542"/>
            <a:ext cx="67056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Rata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Actualización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4953000"/>
            <a:ext cx="7543800" cy="1905000"/>
          </a:xfrm>
        </p:spPr>
        <p:txBody>
          <a:bodyPr rtlCol="0">
            <a:noAutofit/>
          </a:bodyPr>
          <a:lstStyle/>
          <a:p>
            <a:pPr marL="342891" indent="-34289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 menu Rata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Actualización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determina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cuantas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veces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por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Segundo 3DTV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intenta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actualizar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pantalla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	3DTV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consume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bastante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tiempo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CPU.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	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 la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respuesta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lenta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rata de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actualización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menor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Verifique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parametro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rata de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actualización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viendo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gráfica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desempeño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del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Administrador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Tareas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Windows.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>
            <a:extLst/>
          </p:cNvPr>
          <p:cNvSpPr/>
          <p:nvPr/>
        </p:nvSpPr>
        <p:spPr>
          <a:xfrm>
            <a:off x="4724400" y="2286000"/>
            <a:ext cx="23622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7350" name="Picture 5" descr="3DTV FrameRat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8" y="3502027"/>
            <a:ext cx="4772025" cy="13779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182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4" y="1219200"/>
            <a:ext cx="164782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Empacando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Desempacando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2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592263"/>
            <a:ext cx="4419600" cy="4525962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400" dirty="0" err="1" smtClean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Empacar</a:t>
            </a:r>
            <a:r>
              <a:rPr lang="en-US" altLang="en-US" sz="2400" dirty="0" smtClean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2400" dirty="0">
              <a:solidFill>
                <a:srgbClr val="098D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18" lvl="1" indent="-34289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Salva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asociados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un Proyecto a un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comprimido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XYZ</a:t>
            </a: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3OD</a:t>
            </a: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3OP</a:t>
            </a: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CHN</a:t>
            </a: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Configuración</a:t>
            </a:r>
            <a:endParaRPr lang="en-US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Discposición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Pantalla</a:t>
            </a:r>
            <a:endParaRPr lang="en-US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7552" lvl="2" indent="-285744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400" dirty="0" err="1" smtClean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Desempacar</a:t>
            </a:r>
            <a:r>
              <a:rPr lang="en-US" altLang="en-US" sz="2400" dirty="0" smtClean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18" lvl="1" indent="-34289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Copia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asociados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directorio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edestino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700713" y="3854451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34977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Visor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Terreno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3-D 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(3DTV)</a:t>
            </a:r>
          </a:p>
        </p:txBody>
      </p:sp>
      <p:pic>
        <p:nvPicPr>
          <p:cNvPr id="40963" name="Picture 4" descr="3DTV Opening Sc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338943"/>
            <a:ext cx="6705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489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Creando</a:t>
            </a:r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Geo </a:t>
            </a:r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TIF </a:t>
            </a:r>
            <a:endParaRPr lang="en-US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64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Creando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GeoTIF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8600" y="5715000"/>
            <a:ext cx="8915400" cy="762000"/>
          </a:xfrm>
        </p:spPr>
        <p:txBody>
          <a:bodyPr rtlCol="0">
            <a:normAutofit fontScale="92500"/>
          </a:bodyPr>
          <a:lstStyle/>
          <a:p>
            <a:pPr>
              <a:buClr>
                <a:schemeClr val="tx1"/>
              </a:buClr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Salve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á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reas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 vista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gráfica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Ventana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Principal de HYPACK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® a un TIF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.</a:t>
            </a:r>
          </a:p>
          <a:p>
            <a:pPr>
              <a:buClr>
                <a:schemeClr val="tx1"/>
              </a:buClr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Cree un mosaic TIF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desde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datos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de sonar lateral </a:t>
            </a:r>
            <a:r>
              <a:rPr 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en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MOSAICO SONAR LATERAL.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604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1"/>
            <a:ext cx="754380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722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>
          <a:xfrm>
            <a:off x="347474" y="0"/>
            <a:ext cx="7335195" cy="988786"/>
          </a:xfrm>
        </p:spPr>
        <p:txBody>
          <a:bodyPr/>
          <a:lstStyle/>
          <a:p>
            <a:pPr marL="53973"/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3DTV: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Sobreponiendo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TIF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3" name="Rectangle 3"/>
          <p:cNvSpPr>
            <a:spLocks noGrp="1"/>
          </p:cNvSpPr>
          <p:nvPr>
            <p:ph idx="4294967295"/>
          </p:nvPr>
        </p:nvSpPr>
        <p:spPr>
          <a:xfrm>
            <a:off x="347474" y="6172200"/>
            <a:ext cx="6395158" cy="685800"/>
          </a:xfrm>
        </p:spPr>
        <p:txBody>
          <a:bodyPr anchor="ctr"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Cargue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GeoTIF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Terreno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Parámetros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Textura</a:t>
            </a:r>
            <a:endParaRPr lang="en-US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4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44" y="1371603"/>
            <a:ext cx="7131955" cy="48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731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0" y="1181100"/>
            <a:ext cx="4677689" cy="531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itle 2"/>
          <p:cNvSpPr>
            <a:spLocks noGrp="1"/>
          </p:cNvSpPr>
          <p:nvPr>
            <p:ph type="title"/>
          </p:nvPr>
        </p:nvSpPr>
        <p:spPr>
          <a:xfrm>
            <a:off x="8546" y="3"/>
            <a:ext cx="9135454" cy="989013"/>
          </a:xfrm>
        </p:spPr>
        <p:txBody>
          <a:bodyPr/>
          <a:lstStyle/>
          <a:p>
            <a:pPr marL="53973" algn="ctr"/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3DTV:  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TIF 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fuera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Superficie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XYZ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68" name="Content Placeholder 1"/>
          <p:cNvSpPr>
            <a:spLocks noGrp="1"/>
          </p:cNvSpPr>
          <p:nvPr>
            <p:ph idx="4294967295"/>
          </p:nvPr>
        </p:nvSpPr>
        <p:spPr>
          <a:xfrm>
            <a:off x="5149851" y="5105400"/>
            <a:ext cx="3836987" cy="1752600"/>
          </a:xfrm>
        </p:spPr>
        <p:txBody>
          <a:bodyPr/>
          <a:lstStyle/>
          <a:p>
            <a:pPr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Usted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extender 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TIF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área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XYZ al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casilla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Mostrar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Parámetros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469" name="Picture 2" descr="C:\Temp\3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1" y="1676401"/>
            <a:ext cx="38735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301625" y="3962400"/>
            <a:ext cx="2590800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031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38" y="1270000"/>
            <a:ext cx="4588862" cy="52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Transparencia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92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181600" y="4883153"/>
            <a:ext cx="3659187" cy="1600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Usted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ajustar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transparencia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TIF (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superficie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ajustar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Transparencia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oto-Textura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493" name="Picture 2" descr="C:\Temp\3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6400"/>
            <a:ext cx="3657600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2286000" y="4343402"/>
            <a:ext cx="2387600" cy="539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927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Parámetros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Textura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15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007196" y="1670051"/>
            <a:ext cx="4051346" cy="5029200"/>
          </a:xfrm>
        </p:spPr>
        <p:txBody>
          <a:bodyPr/>
          <a:lstStyle/>
          <a:p>
            <a:pPr marL="411152">
              <a:spcAft>
                <a:spcPct val="0"/>
              </a:spcAft>
              <a:buClr>
                <a:schemeClr val="tx1"/>
              </a:buClr>
              <a:defRPr/>
            </a:pP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Recargando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Textura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disco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Velocidad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152">
              <a:spcAft>
                <a:spcPct val="0"/>
              </a:spcAft>
              <a:buClr>
                <a:schemeClr val="tx1"/>
              </a:buClr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Terreno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Descubierto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Escala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152">
              <a:spcAft>
                <a:spcPct val="0"/>
              </a:spcAft>
              <a:buClr>
                <a:schemeClr val="tx1"/>
              </a:buClr>
              <a:defRPr/>
            </a:pP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Textura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implementaciones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OpenGL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manejar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mas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2599" lvl="1" indent="0">
              <a:spcAft>
                <a:spcPct val="0"/>
              </a:spcAft>
              <a:buNone/>
              <a:defRPr/>
            </a:pP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no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TIF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intente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reducir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19199"/>
            <a:ext cx="4659722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7503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>
              <a:defRPr/>
            </a:pPr>
            <a:r>
              <a:rPr lang="en-US" sz="3600" dirty="0" err="1" smtClean="0"/>
              <a:t>Creando</a:t>
            </a:r>
            <a:r>
              <a:rPr lang="en-US" sz="3600" dirty="0" smtClean="0"/>
              <a:t> y </a:t>
            </a:r>
            <a:r>
              <a:rPr lang="en-US" sz="3600" dirty="0" err="1" smtClean="0"/>
              <a:t>Agregando</a:t>
            </a:r>
            <a:r>
              <a:rPr lang="en-US" sz="3600" dirty="0" smtClean="0"/>
              <a:t> </a:t>
            </a:r>
            <a:r>
              <a:rPr lang="en-US" sz="3600" dirty="0" err="1" smtClean="0"/>
              <a:t>Objetos</a:t>
            </a:r>
            <a:r>
              <a:rPr lang="en-US" sz="3600" dirty="0" smtClean="0"/>
              <a:t> 3D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746591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Formas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3D</a:t>
            </a:r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563" name="Picture 4" descr="tv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44" y="1659034"/>
            <a:ext cx="13684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5" descr="t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600203"/>
            <a:ext cx="13335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6" descr="tv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1600200"/>
            <a:ext cx="1181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7" descr="tv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3" y="3581400"/>
            <a:ext cx="1025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8" descr="tv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1752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Picture 9" descr="tv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3" y="3581400"/>
            <a:ext cx="1152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4200" name="Group 56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379664"/>
              </p:ext>
            </p:extLst>
          </p:nvPr>
        </p:nvGraphicFramePr>
        <p:xfrm>
          <a:off x="4495800" y="1600202"/>
          <a:ext cx="4419600" cy="388084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Tipos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Objetos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Uso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Estático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Un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Objeto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fijo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el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espacio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(X-Y-Z)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y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rumbo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Multi-</a:t>
                      </a: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Estático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Múltiples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instancias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del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mismo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objeto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Estático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Flotante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Un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objeto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fijo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X-Y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que se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mueve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verticalmente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con la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superficie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del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agua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Multi-</a:t>
                      </a: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Flotante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Múltiples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instancias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del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mismo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objeto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flotante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Tubería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Una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tubería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de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diámetro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constante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Postes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Postes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telefónicos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con cables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colgantes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entre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ellos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6595" name="TextBox 9"/>
          <p:cNvSpPr txBox="1">
            <a:spLocks noChangeArrowheads="1"/>
          </p:cNvSpPr>
          <p:nvPr/>
        </p:nvSpPr>
        <p:spPr bwMode="auto">
          <a:xfrm>
            <a:off x="95251" y="5791202"/>
            <a:ext cx="7391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Cree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sus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objetos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3-D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programa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DITOR FORMAS 3D, o 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forma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existente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desde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carpeta</a:t>
            </a:r>
            <a:r>
              <a:rPr lang="en-US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..\Shapes.</a:t>
            </a:r>
            <a:endParaRPr lang="en-US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1243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2"/>
          <p:cNvSpPr>
            <a:spLocks noGrp="1"/>
          </p:cNvSpPr>
          <p:nvPr>
            <p:ph type="title"/>
          </p:nvPr>
        </p:nvSpPr>
        <p:spPr>
          <a:xfrm>
            <a:off x="347474" y="0"/>
            <a:ext cx="7480474" cy="988786"/>
          </a:xfrm>
        </p:spPr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Despliegue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Objetos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Objeto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Puntual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5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93" y="1625600"/>
            <a:ext cx="7048234" cy="444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6611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/>
          </p:cNvSpPr>
          <p:nvPr>
            <p:ph type="title"/>
          </p:nvPr>
        </p:nvSpPr>
        <p:spPr>
          <a:xfrm>
            <a:off x="347666" y="3"/>
            <a:ext cx="8110537" cy="989013"/>
          </a:xfrm>
        </p:spPr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Despliegue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Objetos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Multi-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Flotante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1" name="Rectangle 3"/>
          <p:cNvSpPr>
            <a:spLocks noGrp="1"/>
          </p:cNvSpPr>
          <p:nvPr>
            <p:ph idx="4294967295"/>
          </p:nvPr>
        </p:nvSpPr>
        <p:spPr>
          <a:xfrm>
            <a:off x="304800" y="5997575"/>
            <a:ext cx="7467600" cy="685800"/>
          </a:xfrm>
        </p:spPr>
        <p:txBody>
          <a:bodyPr anchor="ctr">
            <a:normAutofit fontScale="92500"/>
          </a:bodyPr>
          <a:lstStyle/>
          <a:p>
            <a:pPr lvl="1" eaLnBrk="1" hangingPunct="1">
              <a:buFont typeface="Wingdings 2" panose="05020102010507070707" pitchFamily="18" charset="2"/>
              <a:buNone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Use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*.</a:t>
            </a:r>
            <a:r>
              <a:rPr lang="en-US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3op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posiciionar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multiples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instancias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mismo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buFont typeface="Wingdings 2" panose="05020102010507070707" pitchFamily="18" charset="2"/>
              <a:buNone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ASCII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XYZ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rumbo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agregado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final.)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612" name="Picture 5" descr="3OP in Notepa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2463"/>
            <a:ext cx="2514600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Text Box 6"/>
          <p:cNvSpPr txBox="1">
            <a:spLocks noChangeArrowheads="1"/>
          </p:cNvSpPr>
          <p:nvPr/>
        </p:nvSpPr>
        <p:spPr bwMode="auto">
          <a:xfrm>
            <a:off x="152400" y="3859217"/>
            <a:ext cx="2362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200">
                <a:solidFill>
                  <a:srgbClr val="FFFFFF"/>
                </a:solidFill>
              </a:rPr>
              <a:t>Sample *.3op file in Notepad.</a:t>
            </a:r>
          </a:p>
        </p:txBody>
      </p:sp>
      <p:pic>
        <p:nvPicPr>
          <p:cNvPr id="2" name="2017 3DTV Green Buoy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8764"/>
            <a:ext cx="6248400" cy="392906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768569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Bases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7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5716588"/>
            <a:ext cx="7011988" cy="84296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891" indent="-34289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3DTV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toma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XYZ y genera un MODELO TIN.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91" indent="-34289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usuario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controla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superficie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visualizarla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diferentes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perspectivas</a:t>
            </a:r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9" name="Text Box 7">
            <a:extLst/>
          </p:cNvPr>
          <p:cNvSpPr txBox="1">
            <a:spLocks noChangeArrowheads="1"/>
          </p:cNvSpPr>
          <p:nvPr/>
        </p:nvSpPr>
        <p:spPr bwMode="auto">
          <a:xfrm>
            <a:off x="7389935" y="1855180"/>
            <a:ext cx="1687946" cy="21852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891" indent="-342891"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rgbClr val="098DB4"/>
                </a:solidFill>
                <a:latin typeface="Arial" charset="0"/>
              </a:rPr>
              <a:t>Presentaciones</a:t>
            </a:r>
            <a:r>
              <a:rPr lang="en-US" sz="1600" dirty="0">
                <a:solidFill>
                  <a:srgbClr val="098DB4"/>
                </a:solidFill>
                <a:latin typeface="Arial" charset="0"/>
              </a:rPr>
              <a:t>:</a:t>
            </a:r>
          </a:p>
          <a:p>
            <a:pPr marL="342891" indent="-342891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TIN</a:t>
            </a:r>
          </a:p>
          <a:p>
            <a:pPr marL="342891" indent="-342891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Coloreado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Profundidad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  <a:p>
            <a:pPr marL="342891" indent="-342891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Sobrepuesta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TIF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47" y="1410749"/>
            <a:ext cx="7011688" cy="4726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652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Objeto</a:t>
            </a:r>
            <a:r>
              <a:rPr lang="en-US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Tubería</a:t>
            </a:r>
            <a:endParaRPr lang="en-US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5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474" y="5957888"/>
            <a:ext cx="8488877" cy="685800"/>
          </a:xfrm>
        </p:spPr>
        <p:txBody>
          <a:bodyPr>
            <a:normAutofit/>
          </a:bodyPr>
          <a:lstStyle/>
          <a:p>
            <a:pPr marL="342891" indent="-34289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Vertices (X-Y-Z) de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tubería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leídos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*.3op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91" indent="-34289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Hágalo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un Editor de </a:t>
            </a:r>
            <a:r>
              <a:rPr lang="en-US" alt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(Notepad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96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397003"/>
            <a:ext cx="69342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8016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r>
              <a:rPr lang="en-US" dirty="0"/>
              <a:t>Thank You !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Históricas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Más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Nuevas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</a:rPr>
              <a:t>Links to more information: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Contact Us:</a:t>
            </a:r>
          </a:p>
          <a:p>
            <a:endParaRPr lang="en-US" dirty="0"/>
          </a:p>
          <a:p>
            <a:r>
              <a:rPr lang="en-US" dirty="0">
                <a:solidFill>
                  <a:schemeClr val="bg1"/>
                </a:solidFill>
              </a:rPr>
              <a:t>Sales@HYPACK.com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Help@HYPACK.com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(860) 635 - 1500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245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Control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3">
            <a:extLst/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52525"/>
            <a:ext cx="8535988" cy="2286000"/>
          </a:xfrm>
        </p:spPr>
        <p:txBody>
          <a:bodyPr rtlCol="0">
            <a:normAutofit/>
          </a:bodyPr>
          <a:lstStyle/>
          <a:p>
            <a:pPr marL="411152">
              <a:buClr>
                <a:srgbClr val="000000"/>
              </a:buClr>
              <a:defRPr/>
            </a:pPr>
            <a:r>
              <a:rPr lang="en-US" sz="1800" dirty="0"/>
              <a:t>Use </a:t>
            </a:r>
            <a:r>
              <a:rPr lang="en-US" sz="1800" dirty="0" smtClean="0"/>
              <a:t>la </a:t>
            </a:r>
            <a:r>
              <a:rPr lang="en-US" sz="1800" dirty="0" err="1" smtClean="0"/>
              <a:t>Ventana</a:t>
            </a:r>
            <a:r>
              <a:rPr lang="en-US" sz="1800" dirty="0" smtClean="0"/>
              <a:t> </a:t>
            </a:r>
            <a:r>
              <a:rPr lang="en-US" sz="1800" dirty="0" err="1" smtClean="0"/>
              <a:t>Posición</a:t>
            </a:r>
            <a:r>
              <a:rPr lang="en-US" sz="1800" dirty="0" smtClean="0"/>
              <a:t> </a:t>
            </a:r>
            <a:r>
              <a:rPr lang="en-US" sz="1800" dirty="0" err="1" smtClean="0"/>
              <a:t>Cámara</a:t>
            </a:r>
            <a:r>
              <a:rPr lang="en-US" sz="1800" dirty="0" smtClean="0"/>
              <a:t> para </a:t>
            </a:r>
            <a:r>
              <a:rPr lang="en-US" sz="1800" dirty="0" err="1" smtClean="0"/>
              <a:t>establecer</a:t>
            </a:r>
            <a:r>
              <a:rPr lang="en-US" sz="1800" dirty="0" smtClean="0"/>
              <a:t> la </a:t>
            </a:r>
            <a:r>
              <a:rPr lang="en-US" sz="1800" dirty="0" err="1" smtClean="0"/>
              <a:t>posición</a:t>
            </a:r>
            <a:r>
              <a:rPr lang="en-US" sz="1800" dirty="0" smtClean="0"/>
              <a:t> de la </a:t>
            </a:r>
            <a:r>
              <a:rPr lang="en-US" sz="1800" dirty="0" err="1" smtClean="0"/>
              <a:t>Cámara</a:t>
            </a:r>
            <a:r>
              <a:rPr lang="en-US" sz="1800" dirty="0" smtClean="0"/>
              <a:t>.</a:t>
            </a:r>
            <a:endParaRPr lang="en-US" sz="1800" dirty="0"/>
          </a:p>
          <a:p>
            <a:pPr marL="888349" lvl="1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bg2"/>
                </a:solidFill>
              </a:rPr>
              <a:t>Clic</a:t>
            </a:r>
            <a:r>
              <a:rPr lang="en-US" sz="1800" dirty="0" smtClean="0">
                <a:solidFill>
                  <a:schemeClr val="bg2"/>
                </a:solidFill>
              </a:rPr>
              <a:t> </a:t>
            </a:r>
            <a:r>
              <a:rPr lang="en-US" sz="1800" dirty="0" err="1" smtClean="0">
                <a:solidFill>
                  <a:schemeClr val="bg2"/>
                </a:solidFill>
              </a:rPr>
              <a:t>Izquierdo</a:t>
            </a:r>
            <a:r>
              <a:rPr lang="en-US" sz="1800" dirty="0" smtClean="0">
                <a:solidFill>
                  <a:schemeClr val="bg2"/>
                </a:solidFill>
              </a:rPr>
              <a:t>: 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coloca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cámara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88349" lvl="1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bg2"/>
                </a:solidFill>
              </a:rPr>
              <a:t>Clic</a:t>
            </a:r>
            <a:r>
              <a:rPr lang="en-US" sz="1800" dirty="0" smtClean="0">
                <a:solidFill>
                  <a:schemeClr val="bg2"/>
                </a:solidFill>
              </a:rPr>
              <a:t> </a:t>
            </a:r>
            <a:r>
              <a:rPr lang="en-US" sz="1800" dirty="0" err="1" smtClean="0">
                <a:solidFill>
                  <a:schemeClr val="bg2"/>
                </a:solidFill>
              </a:rPr>
              <a:t>izquierdo</a:t>
            </a:r>
            <a:r>
              <a:rPr lang="en-US" sz="1800" dirty="0" smtClean="0">
                <a:solidFill>
                  <a:schemeClr val="bg2"/>
                </a:solidFill>
              </a:rPr>
              <a:t> y </a:t>
            </a:r>
            <a:r>
              <a:rPr lang="en-US" sz="1800" dirty="0" err="1" smtClean="0">
                <a:solidFill>
                  <a:schemeClr val="bg2"/>
                </a:solidFill>
              </a:rPr>
              <a:t>Arrastre</a:t>
            </a:r>
            <a:r>
              <a:rPr lang="en-US" sz="1800" dirty="0" smtClean="0">
                <a:solidFill>
                  <a:schemeClr val="bg2"/>
                </a:solidFill>
              </a:rPr>
              <a:t>: 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Coloca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cámara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izquierdo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y define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ruta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cámara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dirección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arrastre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88349" lvl="1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bg2"/>
                </a:solidFill>
              </a:rPr>
              <a:t>Clic</a:t>
            </a:r>
            <a:r>
              <a:rPr lang="en-US" sz="1800" dirty="0" smtClean="0">
                <a:solidFill>
                  <a:schemeClr val="bg2"/>
                </a:solidFill>
              </a:rPr>
              <a:t> Derecho: 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Rota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cámara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dirección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88349" lvl="1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bg2"/>
                </a:solidFill>
              </a:rPr>
              <a:t>Clic</a:t>
            </a:r>
            <a:r>
              <a:rPr lang="en-US" sz="1800" dirty="0" smtClean="0">
                <a:solidFill>
                  <a:schemeClr val="bg2"/>
                </a:solidFill>
              </a:rPr>
              <a:t> </a:t>
            </a:r>
            <a:r>
              <a:rPr lang="en-US" sz="1800" dirty="0" err="1" smtClean="0">
                <a:solidFill>
                  <a:schemeClr val="bg2"/>
                </a:solidFill>
              </a:rPr>
              <a:t>Izquierdo</a:t>
            </a:r>
            <a:r>
              <a:rPr lang="en-US" sz="1800" dirty="0" smtClean="0">
                <a:solidFill>
                  <a:schemeClr val="bg2"/>
                </a:solidFill>
              </a:rPr>
              <a:t>:</a:t>
            </a:r>
            <a:r>
              <a:rPr lang="en-US" sz="1800" dirty="0" smtClean="0"/>
              <a:t>  </a:t>
            </a:r>
            <a:r>
              <a:rPr lang="en-US" sz="1800" dirty="0" err="1" smtClean="0"/>
              <a:t>en</a:t>
            </a:r>
            <a:r>
              <a:rPr lang="en-US" sz="1800" dirty="0" smtClean="0"/>
              <a:t> la </a:t>
            </a:r>
            <a:r>
              <a:rPr lang="en-US" sz="1800" dirty="0" err="1" smtClean="0"/>
              <a:t>porción</a:t>
            </a:r>
            <a:r>
              <a:rPr lang="en-US" sz="1800" dirty="0" smtClean="0"/>
              <a:t> </a:t>
            </a:r>
            <a:r>
              <a:rPr lang="en-US" sz="1800" dirty="0" err="1" smtClean="0"/>
              <a:t>derecha</a:t>
            </a:r>
            <a:r>
              <a:rPr lang="en-US" sz="1800" dirty="0" smtClean="0"/>
              <a:t> de la </a:t>
            </a:r>
            <a:r>
              <a:rPr lang="en-US" sz="1800" dirty="0" err="1" smtClean="0"/>
              <a:t>ventana</a:t>
            </a:r>
            <a:r>
              <a:rPr lang="en-US" sz="1800" dirty="0" smtClean="0"/>
              <a:t> para </a:t>
            </a:r>
            <a:r>
              <a:rPr lang="en-US" sz="1800" dirty="0" err="1" smtClean="0"/>
              <a:t>ajustar</a:t>
            </a:r>
            <a:r>
              <a:rPr lang="en-US" sz="1800" dirty="0" smtClean="0"/>
              <a:t> la </a:t>
            </a:r>
            <a:r>
              <a:rPr lang="en-US" sz="1800" dirty="0" err="1" smtClean="0"/>
              <a:t>altura</a:t>
            </a:r>
            <a:r>
              <a:rPr lang="en-US" sz="1800" dirty="0" smtClean="0"/>
              <a:t> de la </a:t>
            </a:r>
            <a:r>
              <a:rPr lang="en-US" sz="1800" dirty="0" err="1" smtClean="0"/>
              <a:t>cámara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485" y="3320145"/>
            <a:ext cx="5014687" cy="342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4586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Control Luz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219" name="Rectangle 3">
            <a:extLst/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148263"/>
            <a:ext cx="9158288" cy="1563687"/>
          </a:xfrm>
        </p:spPr>
        <p:txBody>
          <a:bodyPr rtlCol="0" anchor="ctr">
            <a:normAutofit lnSpcReduction="10000"/>
          </a:bodyPr>
          <a:lstStyle/>
          <a:p>
            <a:pPr marL="754370" indent="-34290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Cilc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izquierdo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Ventana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Luz para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ajustar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izquierda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o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elevación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región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derecha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de la Fuente de luz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54370" indent="-34290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‘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Lámpara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Minero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’, la Fuente de luz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siempre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posicionada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el X-Y de la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embarcación</a:t>
            </a:r>
            <a:endParaRPr lang="en-US" sz="1800" dirty="0">
              <a:solidFill>
                <a:srgbClr val="098DB4"/>
              </a:solidFill>
            </a:endParaRPr>
          </a:p>
          <a:p>
            <a:pPr marL="754370" indent="-34290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Usted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puede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controlar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elevación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 luz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mientras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esta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modo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Lámpara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Minero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19203"/>
            <a:ext cx="5868269" cy="392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6822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187049"/>
              </p:ext>
            </p:extLst>
          </p:nvPr>
        </p:nvGraphicFramePr>
        <p:xfrm>
          <a:off x="218886" y="3003549"/>
          <a:ext cx="8610600" cy="3352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88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931">
                <a:tc>
                  <a:txBody>
                    <a:bodyPr/>
                    <a:lstStyle/>
                    <a:p>
                      <a:r>
                        <a:rPr lang="en-US" sz="1900" dirty="0" err="1" smtClean="0"/>
                        <a:t>Modo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vuelo</a:t>
                      </a:r>
                      <a:endParaRPr lang="en-US" sz="1900" dirty="0"/>
                    </a:p>
                  </a:txBody>
                  <a:tcPr marT="45725" marB="45725">
                    <a:solidFill>
                      <a:schemeClr val="accent4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T="45725" marB="45725">
                    <a:solidFill>
                      <a:schemeClr val="accent4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Vuelo</a:t>
                      </a:r>
                      <a:r>
                        <a:rPr lang="en-US" sz="19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Libre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Usted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tiene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completo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control de la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ruta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de la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cámara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y de la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dirección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a la que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apunta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19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Siguiendo</a:t>
                      </a:r>
                      <a:r>
                        <a:rPr lang="en-US" sz="19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900" b="1" baseline="0" dirty="0" err="1" smtClean="0">
                          <a:solidFill>
                            <a:schemeClr val="bg1"/>
                          </a:solidFill>
                        </a:rPr>
                        <a:t>Ruta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La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cámara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se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mueve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hacia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Adelante y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hacia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atrás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a lo largo de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una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línea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planeada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.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Puede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apuntar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en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cualquier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dirección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pero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no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puede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salirse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de la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línea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19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5931">
                <a:tc>
                  <a:txBody>
                    <a:bodyPr/>
                    <a:lstStyle/>
                    <a:p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Vuelo</a:t>
                      </a:r>
                      <a:r>
                        <a:rPr lang="en-US" sz="1900" b="1" baseline="0" dirty="0" smtClean="0">
                          <a:solidFill>
                            <a:schemeClr val="bg1"/>
                          </a:solidFill>
                        </a:rPr>
                        <a:t> Circular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La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cámara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viaja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en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un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círculo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alrededor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de un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punto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de </a:t>
                      </a:r>
                      <a:r>
                        <a:rPr lang="en-US" sz="1900" baseline="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interes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19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Pegado</a:t>
                      </a:r>
                      <a:r>
                        <a:rPr lang="en-US" sz="1900" b="1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en-US" sz="1900" b="1" dirty="0" err="1" smtClean="0">
                          <a:solidFill>
                            <a:schemeClr val="bg1"/>
                          </a:solidFill>
                        </a:rPr>
                        <a:t>Embarcación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La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cámara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viaja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relativa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a la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embarcación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que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esta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siendo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traqueada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en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el </a:t>
                      </a:r>
                      <a:r>
                        <a:rPr lang="en-US" sz="1900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programa</a:t>
                      </a:r>
                      <a:r>
                        <a:rPr lang="en-US" sz="19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LEVANTAMIENTO de </a:t>
                      </a:r>
                      <a:r>
                        <a:rPr lang="en-US" sz="19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HYPACK.</a:t>
                      </a:r>
                      <a:endParaRPr lang="en-US" sz="19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5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589768"/>
            <a:ext cx="8353425" cy="13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/>
          </p:cNvPr>
          <p:cNvSpPr/>
          <p:nvPr/>
        </p:nvSpPr>
        <p:spPr>
          <a:xfrm>
            <a:off x="5095683" y="1980292"/>
            <a:ext cx="16002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9637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Libre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3" name="Rectangle 4"/>
          <p:cNvSpPr>
            <a:spLocks noGrp="1"/>
          </p:cNvSpPr>
          <p:nvPr>
            <p:ph type="body" sz="half" idx="4294967295"/>
          </p:nvPr>
        </p:nvSpPr>
        <p:spPr>
          <a:xfrm>
            <a:off x="0" y="5737225"/>
            <a:ext cx="7086600" cy="1120775"/>
          </a:xfrm>
        </p:spPr>
        <p:txBody>
          <a:bodyPr>
            <a:normAutofit/>
          </a:bodyPr>
          <a:lstStyle/>
          <a:p>
            <a:pPr marL="342891" indent="-342891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Libre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18" lvl="1" indent="-342891">
              <a:buClr>
                <a:srgbClr val="000000"/>
              </a:buClr>
            </a:pP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Control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la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ventana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Control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Compacto</a:t>
            </a:r>
            <a:r>
              <a:rPr lang="en-US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317174"/>
            <a:ext cx="6129526" cy="41493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05776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Seguir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Ruta</a:t>
            </a:r>
            <a:endParaRPr lang="en-US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7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8600" y="5529263"/>
            <a:ext cx="8915400" cy="1219200"/>
          </a:xfrm>
        </p:spPr>
        <p:txBody>
          <a:bodyPr>
            <a:normAutofit/>
          </a:bodyPr>
          <a:lstStyle/>
          <a:p>
            <a:pPr marL="342891" indent="-342891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Mueve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Adelante/</a:t>
            </a:r>
            <a:r>
              <a:rPr lang="en-US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lo largo de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planeada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(*.LNW).</a:t>
            </a:r>
          </a:p>
          <a:p>
            <a:pPr marL="342891" indent="-342891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salirse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planeada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91" indent="-342891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rotar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mueve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lo largo de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planeada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95404"/>
            <a:ext cx="5988013" cy="4058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794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/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Modos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Circular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1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81000" y="5976938"/>
            <a:ext cx="8763000" cy="762000"/>
          </a:xfrm>
        </p:spPr>
        <p:txBody>
          <a:bodyPr>
            <a:noAutofit/>
          </a:bodyPr>
          <a:lstStyle/>
          <a:p>
            <a:pPr marL="342891" indent="-34289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Vuelo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Circular’, 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círculo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alrededor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un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91" indent="-34289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cámara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siempre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apunta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hacia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alt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círculo</a:t>
            </a:r>
            <a:r>
              <a:rPr lang="en-US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2017 3DTV Circle Flight Mod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2" y="1366158"/>
            <a:ext cx="6397173" cy="437850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6730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Conference Template.potx" id="{A8AD7883-AB73-40DA-8E37-19DE53B382DD}" vid="{FBF89B37-87C2-4055-AEDD-3EEACF6FFB1D}"/>
    </a:ext>
  </a:extLst>
</a:theme>
</file>

<file path=ppt/theme/theme2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Conference Template.potx" id="{A8AD7883-AB73-40DA-8E37-19DE53B382DD}" vid="{09D0425E-FAD8-4A67-A4A1-F22AD9CE57F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hypack 2020 Training</Template>
  <TotalTime>236</TotalTime>
  <Words>1142</Words>
  <Application>Microsoft Office PowerPoint</Application>
  <PresentationFormat>On-screen Show (4:3)</PresentationFormat>
  <Paragraphs>175</Paragraphs>
  <Slides>31</Slides>
  <Notes>25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Lucida Grande</vt:lpstr>
      <vt:lpstr>Wingdings</vt:lpstr>
      <vt:lpstr>Wingdings 2</vt:lpstr>
      <vt:lpstr>Calibri</vt:lpstr>
      <vt:lpstr>Bell Gossett</vt:lpstr>
      <vt:lpstr>Bell Gossett Eco</vt:lpstr>
      <vt:lpstr>VISOR TERRENO 3D:  Bases</vt:lpstr>
      <vt:lpstr>Visor Terreno 3-D (3DTV)</vt:lpstr>
      <vt:lpstr>Bases</vt:lpstr>
      <vt:lpstr>Ventana Control Cámara</vt:lpstr>
      <vt:lpstr>Ventana Control Luz</vt:lpstr>
      <vt:lpstr>Modos Vuelo</vt:lpstr>
      <vt:lpstr>Modos Vuelo:  Modo Vuelo Libre</vt:lpstr>
      <vt:lpstr>Modos Vuelo:  Modo Seguir Ruta</vt:lpstr>
      <vt:lpstr>Modos Vuelo:  Vuelo Circular</vt:lpstr>
      <vt:lpstr>Modos Vuelo:  Pegado Embarcación</vt:lpstr>
      <vt:lpstr>Matriz 3DTV</vt:lpstr>
      <vt:lpstr>Pegado Embarcación:  Superficie Agua</vt:lpstr>
      <vt:lpstr>Pegado Embarcación:  Parámetro Calado</vt:lpstr>
      <vt:lpstr>Ajustes Naturaleza</vt:lpstr>
      <vt:lpstr>Salvando a AVI</vt:lpstr>
      <vt:lpstr>Salvando a BMP/JPG/TIF</vt:lpstr>
      <vt:lpstr>Exageración vertical</vt:lpstr>
      <vt:lpstr>Rata Actualización</vt:lpstr>
      <vt:lpstr>Empacando y Desempacando</vt:lpstr>
      <vt:lpstr>Creando archivos Geo TIF </vt:lpstr>
      <vt:lpstr>Creando un GeoTIF</vt:lpstr>
      <vt:lpstr>3DTV:  Sobreponiendo un archivo TIF</vt:lpstr>
      <vt:lpstr>3DTV:  Archivos TIF Por fuera de la Superficie XYZ</vt:lpstr>
      <vt:lpstr>Transparencia</vt:lpstr>
      <vt:lpstr>Ventana Parámetros Foto Textura</vt:lpstr>
      <vt:lpstr>Creando y Agregando Objetos 3D</vt:lpstr>
      <vt:lpstr>Formas 3D:</vt:lpstr>
      <vt:lpstr>Despliegue de Objetos:  Objeto Puntual</vt:lpstr>
      <vt:lpstr>Despliegue Objetos:  Multi-Flotante</vt:lpstr>
      <vt:lpstr>Objeto Tubería</vt:lpstr>
      <vt:lpstr>Thank You !</vt:lpstr>
    </vt:vector>
  </TitlesOfParts>
  <Company>Xylem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VISOR TERRENO 3D:  Bases</dc:title>
  <dc:creator>JJBragg</dc:creator>
  <cp:lastModifiedBy>JJBragg</cp:lastModifiedBy>
  <cp:revision>4</cp:revision>
  <dcterms:created xsi:type="dcterms:W3CDTF">2020-02-25T17:57:46Z</dcterms:created>
  <dcterms:modified xsi:type="dcterms:W3CDTF">2020-02-25T21:55:08Z</dcterms:modified>
</cp:coreProperties>
</file>