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34"/>
  </p:notesMasterIdLst>
  <p:handoutMasterIdLst>
    <p:handoutMasterId r:id="rId35"/>
  </p:handoutMasterIdLst>
  <p:sldIdLst>
    <p:sldId id="400" r:id="rId3"/>
    <p:sldId id="401" r:id="rId4"/>
    <p:sldId id="402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38" r:id="rId18"/>
    <p:sldId id="439" r:id="rId19"/>
    <p:sldId id="440" r:id="rId20"/>
    <p:sldId id="441" r:id="rId21"/>
    <p:sldId id="442" r:id="rId22"/>
    <p:sldId id="443" r:id="rId23"/>
    <p:sldId id="444" r:id="rId24"/>
    <p:sldId id="445" r:id="rId25"/>
    <p:sldId id="446" r:id="rId26"/>
    <p:sldId id="447" r:id="rId27"/>
    <p:sldId id="448" r:id="rId28"/>
    <p:sldId id="449" r:id="rId29"/>
    <p:sldId id="450" r:id="rId30"/>
    <p:sldId id="451" r:id="rId31"/>
    <p:sldId id="452" r:id="rId32"/>
    <p:sldId id="437" r:id="rId33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5400" autoAdjust="0"/>
  </p:normalViewPr>
  <p:slideViewPr>
    <p:cSldViewPr snapToGrid="0">
      <p:cViewPr varScale="1">
        <p:scale>
          <a:sx n="111" d="100"/>
          <a:sy n="111" d="100"/>
        </p:scale>
        <p:origin x="-1614" y="-96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01E0C41E-16FD-4373-A201-F4BB3A78CE57}" type="slidenum">
              <a:rPr/>
              <a:pPr>
                <a:spcBef>
                  <a:spcPct val="0"/>
                </a:spcBef>
              </a:pPr>
              <a:t>1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691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3AB45DBC-3D1D-4EC5-A7AD-1A1993A2B53B}" type="slidenum">
              <a:rPr/>
              <a:pPr>
                <a:spcBef>
                  <a:spcPct val="0"/>
                </a:spcBef>
              </a:pPr>
              <a:t>11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405562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75C77E5B-0B81-4631-9CC0-BEF8EB28B3C5}" type="slidenum">
              <a:rPr/>
              <a:pPr>
                <a:spcBef>
                  <a:spcPct val="0"/>
                </a:spcBef>
              </a:pPr>
              <a:t>12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46067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1C73DCCB-85CB-4ECD-87FC-8E80FA84F98A}" type="slidenum">
              <a:rPr/>
              <a:pPr>
                <a:spcBef>
                  <a:spcPct val="0"/>
                </a:spcBef>
              </a:pPr>
              <a:t>13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84962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2B4BBABC-8ED7-4B89-972C-0A174115A970}" type="slidenum">
              <a:rPr/>
              <a:pPr>
                <a:spcBef>
                  <a:spcPct val="0"/>
                </a:spcBef>
              </a:pPr>
              <a:t>15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21829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3F5659FA-56F5-4653-AABE-092DFB5644CD}" type="slidenum">
              <a:rPr/>
              <a:pPr>
                <a:spcBef>
                  <a:spcPct val="0"/>
                </a:spcBef>
              </a:pPr>
              <a:t>16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89651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EC5B2C39-FCFA-459D-B198-15AB489025E6}" type="slidenum">
              <a:rPr/>
              <a:pPr>
                <a:spcBef>
                  <a:spcPct val="0"/>
                </a:spcBef>
              </a:pPr>
              <a:t>17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290764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45D8FBF2-425E-4627-94B7-EE95DDFD1FFE}" type="slidenum">
              <a:rPr/>
              <a:pPr>
                <a:spcBef>
                  <a:spcPct val="0"/>
                </a:spcBef>
              </a:pPr>
              <a:t>18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891958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DC8F23F2-C3D1-40FC-AF59-403217A348F0}" type="slidenum">
              <a:rPr/>
              <a:pPr>
                <a:spcBef>
                  <a:spcPct val="0"/>
                </a:spcBef>
              </a:pPr>
              <a:t>19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12373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E3D3B29D-FE0B-4DF9-9A6A-FCA8E6673627}" type="slidenum">
              <a:rPr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441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CDD0980A-E7BF-482D-B219-5EA5F9A6EEF4}" type="slidenum">
              <a:rPr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21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889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CBF3C497-3D77-48DA-BCDD-D77DAE9934C0}" type="slidenum">
              <a:rPr/>
              <a:pPr>
                <a:spcBef>
                  <a:spcPct val="0"/>
                </a:spcBef>
              </a:pPr>
              <a:t>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489916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B6CB7D5C-FBC5-4DE0-B293-70359ECF3B5C}" type="slidenum">
              <a:rPr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22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58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4AD67C0A-74C3-4F11-B7C2-E15E1D01D945}" type="slidenum">
              <a:rPr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25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4496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02099071-5FF7-44D3-AA66-741E0E885E25}" type="slidenum">
              <a:rPr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26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6605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03159AF4-4E9E-4873-AC94-9CA37CC78C91}" type="slidenum">
              <a:rPr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27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8375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3921649A-A3C4-4444-99C0-67E9B72BED3A}" type="slidenum">
              <a:rPr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29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4869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AF31DE0A-ED1E-49F4-BA24-A43BDE5521E6}" type="slidenum">
              <a:rPr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30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496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80A56BF2-AE0E-417F-872F-7BC0F66EFB74}" type="slidenum">
              <a:rPr/>
              <a:pPr>
                <a:spcBef>
                  <a:spcPct val="0"/>
                </a:spcBef>
              </a:pPr>
              <a:t>3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29349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269A50F9-EE6A-456F-869E-369908BB4E92}" type="slidenum">
              <a:rPr/>
              <a:pPr>
                <a:spcBef>
                  <a:spcPct val="0"/>
                </a:spcBef>
              </a:pPr>
              <a:t>4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097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F65210EE-7AEF-4A75-8312-12AC056DE9C7}" type="slidenum">
              <a:rPr/>
              <a:pPr>
                <a:spcBef>
                  <a:spcPct val="0"/>
                </a:spcBef>
              </a:pPr>
              <a:t>5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07466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3C04C7F9-A13B-4D79-BCC0-B5DC3CB28AA8}" type="slidenum">
              <a:rPr/>
              <a:pPr>
                <a:spcBef>
                  <a:spcPct val="0"/>
                </a:spcBef>
              </a:pPr>
              <a:t>7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3496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38C760D3-3A17-4135-A1AB-FDEB70E69F62}" type="slidenum">
              <a:rPr/>
              <a:pPr>
                <a:spcBef>
                  <a:spcPct val="0"/>
                </a:spcBef>
              </a:pPr>
              <a:t>8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97986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04699930-D4A6-49B6-A2F5-5AF4F13C05BA}" type="slidenum">
              <a:rPr/>
              <a:pPr>
                <a:spcBef>
                  <a:spcPct val="0"/>
                </a:spcBef>
              </a:pPr>
              <a:t>9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2966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</a:pPr>
            <a:fld id="{201737EC-1FE0-4427-981C-DB4478195753}" type="slidenum">
              <a:rPr/>
              <a:pPr>
                <a:spcBef>
                  <a:spcPct val="0"/>
                </a:spcBef>
              </a:pPr>
              <a:t>10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10204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3DTV%20Green%20Buoys.avi" TargetMode="External"/><Relationship Id="rId1" Type="http://schemas.microsoft.com/office/2007/relationships/media" Target="2017%203DTV%20Green%20Buoys.avi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>
              <a:lnSpc>
                <a:spcPct val="150000"/>
              </a:lnSpc>
            </a:pPr>
            <a:r>
              <a:rPr lang="en-US" sz="36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3D TERRAIN VIEWER</a:t>
            </a:r>
            <a:r>
              <a:rPr lang="ru-RU" sz="36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ПРОСМОТР </a:t>
            </a:r>
            <a:r>
              <a:rPr lang="ru-RU" sz="36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3D РЕЛЬЕФА:  Основы</a:t>
            </a:r>
          </a:p>
        </p:txBody>
      </p:sp>
    </p:spTree>
    <p:extLst>
      <p:ext uri="{BB962C8B-B14F-4D97-AF65-F5344CB8AC3E}">
        <p14:creationId xmlns:p14="http://schemas.microsoft.com/office/powerpoint/2010/main" val="1423723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/>
          </p:cNvPr>
          <p:cNvSpPr/>
          <p:nvPr/>
        </p:nvSpPr>
        <p:spPr>
          <a:xfrm>
            <a:off x="6477000" y="2039939"/>
            <a:ext cx="2667000" cy="3294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49155" name="Rectangle 2"/>
          <p:cNvSpPr>
            <a:spLocks noGrp="1" noRot="1"/>
          </p:cNvSpPr>
          <p:nvPr>
            <p:ph type="title"/>
          </p:nvPr>
        </p:nvSpPr>
        <p:spPr>
          <a:xfrm>
            <a:off x="347474" y="0"/>
            <a:ext cx="8565790" cy="988786"/>
          </a:xfrm>
        </p:spPr>
        <p:txBody>
          <a:bodyPr/>
          <a:lstStyle/>
          <a:p>
            <a:pPr marL="53973" algn="l" rtl="0"/>
            <a:r>
              <a:rPr lang="ru-RU" sz="3200" b="1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Режимы полета:</a:t>
            </a:r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3200" b="0" i="0" u="non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Attached</a:t>
            </a:r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0" i="0" u="non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0" i="0" u="non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Vessel</a:t>
            </a:r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- Режим подключения к судну</a:t>
            </a:r>
            <a:endParaRPr lang="ru-RU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6" name="Rectangle 3"/>
          <p:cNvSpPr>
            <a:spLocks noGrp="1"/>
          </p:cNvSpPr>
          <p:nvPr>
            <p:ph idx="4294967295"/>
          </p:nvPr>
        </p:nvSpPr>
        <p:spPr>
          <a:xfrm>
            <a:off x="237918" y="1277939"/>
            <a:ext cx="8252939" cy="762000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режиме ‘Attached to Vessel’ камера в 3DTV размещается на судне по данным из программы SURVEY.</a:t>
            </a:r>
          </a:p>
        </p:txBody>
      </p:sp>
      <p:pic>
        <p:nvPicPr>
          <p:cNvPr id="4915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18" y="2101966"/>
            <a:ext cx="8750448" cy="40163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9157" name="Picture 5" descr="3DTV Follow Vessel Control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366" y="1878877"/>
            <a:ext cx="2667000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583188" y="3267940"/>
            <a:ext cx="1785104" cy="350887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rot="10800000" vert="eaVert" wrap="square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rtl="0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sz="1600" b="0" i="0" u="none" baseline="0" dirty="0" err="1"/>
              <a:t>Center</a:t>
            </a:r>
            <a:r>
              <a:rPr lang="ru-RU" sz="1600" b="0" i="0" u="none" baseline="0" dirty="0"/>
              <a:t> </a:t>
            </a:r>
            <a:r>
              <a:rPr lang="ru-RU" sz="1600" b="0" i="0" u="none" baseline="0" dirty="0" err="1"/>
              <a:t>Vessel</a:t>
            </a:r>
            <a:r>
              <a:rPr lang="ru-RU" sz="1600" b="0" i="0" u="none" baseline="0" dirty="0"/>
              <a:t> - Смотрит на судно</a:t>
            </a:r>
          </a:p>
          <a:p>
            <a:pPr algn="r" rtl="0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sz="1600" b="0" i="0" u="none" baseline="0" dirty="0" err="1"/>
              <a:t>Lock</a:t>
            </a:r>
            <a:r>
              <a:rPr lang="ru-RU" sz="1600" b="0" i="0" u="none" baseline="0" dirty="0"/>
              <a:t> </a:t>
            </a:r>
            <a:r>
              <a:rPr lang="ru-RU" sz="1600" b="0" i="0" u="none" baseline="0" dirty="0" err="1"/>
              <a:t>on</a:t>
            </a:r>
            <a:r>
              <a:rPr lang="ru-RU" sz="1600" b="0" i="0" u="none" baseline="0" dirty="0"/>
              <a:t> </a:t>
            </a:r>
            <a:r>
              <a:rPr lang="ru-RU" sz="1600" b="0" i="0" u="none" baseline="0" dirty="0" err="1"/>
              <a:t>Vessel</a:t>
            </a:r>
            <a:r>
              <a:rPr lang="ru-RU" sz="1600" b="0" i="0" u="none" baseline="0" dirty="0"/>
              <a:t> – Фикс. на судне</a:t>
            </a:r>
          </a:p>
          <a:p>
            <a:pPr algn="r" rtl="0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sz="1600" b="0" i="0" u="none" baseline="0" dirty="0" err="1"/>
              <a:t>Next</a:t>
            </a:r>
            <a:r>
              <a:rPr lang="ru-RU" sz="1600" b="0" i="0" u="none" baseline="0" dirty="0"/>
              <a:t> </a:t>
            </a:r>
            <a:r>
              <a:rPr lang="ru-RU" sz="1600" b="0" i="0" u="none" baseline="0" dirty="0" err="1"/>
              <a:t>Vessel</a:t>
            </a:r>
            <a:r>
              <a:rPr lang="ru-RU" sz="1600" b="0" i="0" u="none" baseline="0" dirty="0"/>
              <a:t> - Следующее судно</a:t>
            </a:r>
          </a:p>
          <a:p>
            <a:pPr algn="r" rtl="0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sz="1600" b="0" i="0" u="none" baseline="0" dirty="0" err="1"/>
              <a:t>Previous</a:t>
            </a:r>
            <a:r>
              <a:rPr lang="ru-RU" sz="1600" b="0" i="0" u="none" baseline="0" dirty="0"/>
              <a:t> </a:t>
            </a:r>
            <a:r>
              <a:rPr lang="ru-RU" sz="1600" b="0" i="0" u="none" baseline="0" dirty="0" err="1"/>
              <a:t>Vessel</a:t>
            </a:r>
            <a:r>
              <a:rPr lang="ru-RU" sz="1600" b="0" i="0" u="none" baseline="0" dirty="0"/>
              <a:t> - Предыдущее судно</a:t>
            </a:r>
          </a:p>
        </p:txBody>
      </p:sp>
    </p:spTree>
    <p:extLst>
      <p:ext uri="{BB962C8B-B14F-4D97-AF65-F5344CB8AC3E}">
        <p14:creationId xmlns:p14="http://schemas.microsoft.com/office/powerpoint/2010/main" val="486315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MATRIX 3DTV</a:t>
            </a:r>
          </a:p>
        </p:txBody>
      </p:sp>
      <p:sp>
        <p:nvSpPr>
          <p:cNvPr id="50179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50371" y="1273628"/>
            <a:ext cx="8001000" cy="1371600"/>
          </a:xfrm>
        </p:spPr>
        <p:txBody>
          <a:bodyPr>
            <a:normAutofit/>
          </a:bodyPr>
          <a:lstStyle/>
          <a:p>
            <a:pPr marL="342900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В 3DTV можно загрузить матрицу MTX вместо файла XYZ.</a:t>
            </a:r>
          </a:p>
          <a:p>
            <a:pPr marL="342900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Когда матрица изменяется в программе DREGEPACK®, эти изменения 	 передаются в 3DTV.</a:t>
            </a:r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45" y="2242459"/>
            <a:ext cx="5781183" cy="42833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308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>
          <a:xfrm>
            <a:off x="347666" y="3"/>
            <a:ext cx="8201025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Attached to Vessel - Режим подключения к судну  Поверхность воды</a:t>
            </a:r>
          </a:p>
        </p:txBody>
      </p:sp>
      <p:sp>
        <p:nvSpPr>
          <p:cNvPr id="23554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71744" y="4829798"/>
            <a:ext cx="8077200" cy="1524000"/>
          </a:xfrm>
        </p:spPr>
        <p:txBody>
          <a:bodyPr rtlCol="0">
            <a:normAutofit/>
          </a:bodyPr>
          <a:lstStyle/>
          <a:p>
            <a:pPr marL="0" lvl="1" indent="0" algn="l" rtl="0">
              <a:lnSpc>
                <a:spcPct val="8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None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В 3DTV можно отображать поверхность воды. Можно настроить прозрачность и высоту волн.</a:t>
            </a:r>
          </a:p>
          <a:p>
            <a:pPr marL="845799" lvl="1" indent="-342891" algn="l" rtl="0">
              <a:lnSpc>
                <a:spcPct val="8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 algn="l" rtl="0">
              <a:lnSpc>
                <a:spcPct val="8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В режиме ‘Attached to Vessel’ изменения поправки за уровень используются  для изменения высоты поверхности воды в 3DTV в режиме реального времени.</a:t>
            </a:r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44" y="1181456"/>
            <a:ext cx="7600951" cy="350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446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/>
          </p:cNvSpPr>
          <p:nvPr>
            <p:ph type="title"/>
          </p:nvPr>
        </p:nvSpPr>
        <p:spPr>
          <a:xfrm>
            <a:off x="347474" y="-8965"/>
            <a:ext cx="6528671" cy="988786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Attached to Vessel - Режим подключения к судну  Осадка</a:t>
            </a:r>
          </a:p>
        </p:txBody>
      </p:sp>
      <p:sp>
        <p:nvSpPr>
          <p:cNvPr id="52227" name="Rectangle 3"/>
          <p:cNvSpPr>
            <a:spLocks noGrp="1"/>
          </p:cNvSpPr>
          <p:nvPr>
            <p:ph idx="4294967295"/>
          </p:nvPr>
        </p:nvSpPr>
        <p:spPr>
          <a:xfrm>
            <a:off x="3" y="5638800"/>
            <a:ext cx="8018463" cy="914400"/>
          </a:xfrm>
        </p:spPr>
        <p:txBody>
          <a:bodyPr anchor="ctr"/>
          <a:lstStyle/>
          <a:p>
            <a:pPr marL="411152" algn="l" rtl="0">
              <a:lnSpc>
                <a:spcPct val="90000"/>
              </a:lnSpc>
              <a:buFontTx/>
              <a:buChar char="•"/>
            </a:pPr>
            <a:r>
              <a:rPr lang="ru-RU" b="0" i="0" u="none" baseline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Вертикальная позиция каждого судна в 3DTV изменяется при изменении осадки в программе СЪЕМКА</a:t>
            </a:r>
            <a:r>
              <a:rPr lang="ru-RU" sz="2000" b="0" i="0" u="none" baseline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222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2" y="1547816"/>
            <a:ext cx="7229475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7035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579563"/>
            <a:ext cx="5348288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Настройки Окружающей Среды (</a:t>
            </a:r>
            <a:r>
              <a:rPr lang="ru-RU" sz="3200" b="0" i="0" u="non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Nature</a:t>
            </a:r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3252" name="Content Placeholder 1"/>
          <p:cNvSpPr>
            <a:spLocks noGrp="1"/>
          </p:cNvSpPr>
          <p:nvPr>
            <p:ph idx="4294967295"/>
          </p:nvPr>
        </p:nvSpPr>
        <p:spPr>
          <a:xfrm>
            <a:off x="347474" y="5405434"/>
            <a:ext cx="6254751" cy="914400"/>
          </a:xfrm>
        </p:spPr>
        <p:txBody>
          <a:bodyPr>
            <a:normAutofit fontScale="92500" lnSpcReduction="20000"/>
          </a:bodyPr>
          <a:lstStyle/>
          <a:p>
            <a:pPr algn="l" rtl="0" eaLnBrk="1" hangingPunct="1"/>
            <a:r>
              <a:rPr lang="ru-RU" sz="17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Примечание</a:t>
            </a:r>
            <a:r>
              <a:rPr lang="ru-RU" sz="17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Опции окружающей среды создают серьёзную нагрузку на видеокарту.  Если видеокарта не очень мощная, 3DTV может не справиться с задачей.  </a:t>
            </a:r>
          </a:p>
          <a:p>
            <a:pPr algn="l" rtl="0" eaLnBrk="1" hangingPunct="1"/>
            <a:r>
              <a:rPr lang="ru-RU" sz="1700" b="0" i="1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включить звуки птиц.</a:t>
            </a:r>
          </a:p>
        </p:txBody>
      </p:sp>
      <p:pic>
        <p:nvPicPr>
          <p:cNvPr id="53253" name="Picture 3" descr="C:\Temp\3D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6" y="1579566"/>
            <a:ext cx="2076451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4" descr="C:\Temp\3D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882900"/>
            <a:ext cx="20462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5" name="Picture 5" descr="C:\Temp\3D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66" y="4232275"/>
            <a:ext cx="20288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442" y="1257304"/>
            <a:ext cx="1682751" cy="103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590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2362200"/>
            <a:ext cx="7627941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363664"/>
            <a:ext cx="64389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Сохранение видео в файл AVI</a:t>
            </a:r>
          </a:p>
        </p:txBody>
      </p:sp>
      <p:sp>
        <p:nvSpPr>
          <p:cNvPr id="26626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6139542" y="1987778"/>
            <a:ext cx="2645229" cy="3657600"/>
          </a:xfrm>
          <a:solidFill>
            <a:schemeClr val="bg1"/>
          </a:solidFill>
        </p:spPr>
        <p:txBody>
          <a:bodyPr rtlCol="0">
            <a:normAutofit fontScale="92500"/>
          </a:bodyPr>
          <a:lstStyle/>
          <a:p>
            <a:pPr marL="285744" indent="-285744" algn="l" rtl="0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  Кликните иконку «AVI» для начала записи видео.</a:t>
            </a:r>
          </a:p>
          <a:p>
            <a:pPr marL="285744" indent="-285744" algn="l" rtl="0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ru-RU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44" indent="-285744" algn="l" rtl="0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Для завершения записи кликните снова иконку AVI.</a:t>
            </a:r>
          </a:p>
          <a:p>
            <a:pPr marL="285744" indent="-285744" algn="l" rtl="0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ru-RU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44" indent="-285744" algn="l" rtl="0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Назовите ваш файл.</a:t>
            </a:r>
          </a:p>
          <a:p>
            <a:pPr marL="285744" indent="-285744" algn="l" rtl="0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ru-RU" sz="1800" b="1" dirty="0">
              <a:solidFill>
                <a:srgbClr val="FF0000"/>
              </a:solidFill>
            </a:endParaRPr>
          </a:p>
          <a:p>
            <a:pPr marL="285744" indent="-285744" algn="l" rtl="0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FF0000"/>
                </a:solidFill>
              </a:rPr>
              <a:t>ПРЕДУПРЕЖДЕНИЕ:</a:t>
            </a:r>
            <a:r>
              <a:rPr lang="ru-RU" sz="1800" b="1" i="0" u="none" baseline="0">
                <a:solidFill>
                  <a:srgbClr val="FF0000"/>
                </a:solidFill>
              </a:rPr>
              <a:t>  </a:t>
            </a:r>
            <a:r>
              <a:rPr lang="ru-RU" sz="1800" b="1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Размер файла AVI может увеличиваться на 1 Мб/с.</a:t>
            </a:r>
          </a:p>
        </p:txBody>
      </p:sp>
      <p:sp>
        <p:nvSpPr>
          <p:cNvPr id="54278" name="TextBox 7"/>
          <p:cNvSpPr txBox="1">
            <a:spLocks noChangeArrowheads="1"/>
          </p:cNvSpPr>
          <p:nvPr/>
        </p:nvSpPr>
        <p:spPr bwMode="auto">
          <a:xfrm>
            <a:off x="342900" y="5977104"/>
            <a:ext cx="723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Проверьте настройки AVI (меню Camera - Settings) до включения записи видео.  </a:t>
            </a:r>
            <a:r>
              <a:rPr lang="ru-RU" sz="1600" b="0" i="1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Сперва укажите место для временного файла!!!</a:t>
            </a:r>
          </a:p>
        </p:txBody>
      </p:sp>
      <p:sp>
        <p:nvSpPr>
          <p:cNvPr id="145413" name="AutoShape 5"/>
          <p:cNvSpPr>
            <a:spLocks noChangeArrowheads="1"/>
          </p:cNvSpPr>
          <p:nvPr/>
        </p:nvSpPr>
        <p:spPr bwMode="auto">
          <a:xfrm rot="10800000">
            <a:off x="3581400" y="1184275"/>
            <a:ext cx="381000" cy="6096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endParaRPr lang="ru-RU" altLang="en-US" sz="1400"/>
          </a:p>
        </p:txBody>
      </p:sp>
    </p:spTree>
    <p:extLst>
      <p:ext uri="{BB962C8B-B14F-4D97-AF65-F5344CB8AC3E}">
        <p14:creationId xmlns:p14="http://schemas.microsoft.com/office/powerpoint/2010/main" val="93667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36" y="2026468"/>
            <a:ext cx="7421374" cy="427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Сохранение копий экрана в BMP/JPG/TIF</a:t>
            </a:r>
          </a:p>
        </p:txBody>
      </p:sp>
      <p:sp>
        <p:nvSpPr>
          <p:cNvPr id="55300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47474" y="1116461"/>
            <a:ext cx="5862826" cy="685800"/>
          </a:xfrm>
          <a:noFill/>
        </p:spPr>
        <p:txBody>
          <a:bodyPr>
            <a:normAutofit fontScale="77500" lnSpcReduction="20000"/>
          </a:bodyPr>
          <a:lstStyle/>
          <a:p>
            <a:pPr marL="342900" indent="-342900" algn="l" rtl="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Можно сохранить текущий вид окна Модели 3D, кликнув на иконке ‘Snapshot’.  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Сохранить В: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BMP, JPG, TIF, но не в GeoTIF</a:t>
            </a:r>
          </a:p>
        </p:txBody>
      </p:sp>
      <p:sp>
        <p:nvSpPr>
          <p:cNvPr id="146437" name="AutoShape 5"/>
          <p:cNvSpPr>
            <a:spLocks noChangeArrowheads="1"/>
          </p:cNvSpPr>
          <p:nvPr/>
        </p:nvSpPr>
        <p:spPr bwMode="auto">
          <a:xfrm rot="2648877">
            <a:off x="2230582" y="2323686"/>
            <a:ext cx="154355" cy="645799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endParaRPr lang="ru-RU" altLang="en-US" sz="1400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 rot="1002529">
            <a:off x="2363111" y="2457768"/>
            <a:ext cx="210246" cy="122597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endParaRPr lang="ru-RU" altLang="en-US" sz="1400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 rot="17650606">
            <a:off x="3328493" y="2198711"/>
            <a:ext cx="154111" cy="780266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endParaRPr lang="ru-RU" altLang="en-US" sz="1400"/>
          </a:p>
        </p:txBody>
      </p:sp>
      <p:sp>
        <p:nvSpPr>
          <p:cNvPr id="55304" name="TextBox 8"/>
          <p:cNvSpPr txBox="1">
            <a:spLocks noChangeArrowheads="1"/>
          </p:cNvSpPr>
          <p:nvPr/>
        </p:nvSpPr>
        <p:spPr bwMode="auto">
          <a:xfrm>
            <a:off x="1138036" y="2778147"/>
            <a:ext cx="990600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r>
              <a:rPr lang="ru-RU" sz="1400" b="0" i="0" u="none" baseline="0"/>
              <a:t>1 Рисунок</a:t>
            </a:r>
          </a:p>
        </p:txBody>
      </p:sp>
      <p:sp>
        <p:nvSpPr>
          <p:cNvPr id="55305" name="TextBox 9"/>
          <p:cNvSpPr txBox="1">
            <a:spLocks noChangeArrowheads="1"/>
          </p:cNvSpPr>
          <p:nvPr/>
        </p:nvSpPr>
        <p:spPr bwMode="auto">
          <a:xfrm>
            <a:off x="1365827" y="3553534"/>
            <a:ext cx="2427193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r>
              <a:rPr lang="ru-RU" sz="1400" b="0" i="0" u="none" baseline="0"/>
              <a:t>Серия рисунков с заданным пользователем интервалом</a:t>
            </a:r>
          </a:p>
        </p:txBody>
      </p:sp>
      <p:sp>
        <p:nvSpPr>
          <p:cNvPr id="55306" name="TextBox 10"/>
          <p:cNvSpPr txBox="1">
            <a:spLocks noChangeArrowheads="1"/>
          </p:cNvSpPr>
          <p:nvPr/>
        </p:nvSpPr>
        <p:spPr bwMode="auto">
          <a:xfrm>
            <a:off x="3692176" y="2585953"/>
            <a:ext cx="3853760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r>
              <a:rPr lang="ru-RU" sz="1400" b="0" i="0" u="none" baseline="0"/>
              <a:t>Запись видео для последующего воспроизведения в 3DTV</a:t>
            </a:r>
          </a:p>
        </p:txBody>
      </p:sp>
    </p:spTree>
    <p:extLst>
      <p:ext uri="{BB962C8B-B14F-4D97-AF65-F5344CB8AC3E}">
        <p14:creationId xmlns:p14="http://schemas.microsoft.com/office/powerpoint/2010/main" val="75836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7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Vertical Exaggeration (VE) / масштаб по оси Z</a:t>
            </a:r>
          </a:p>
        </p:txBody>
      </p:sp>
      <p:sp>
        <p:nvSpPr>
          <p:cNvPr id="56323" name="Rectangle 3"/>
          <p:cNvSpPr>
            <a:spLocks noGrp="1"/>
          </p:cNvSpPr>
          <p:nvPr>
            <p:ph idx="4294967295"/>
          </p:nvPr>
        </p:nvSpPr>
        <p:spPr>
          <a:xfrm>
            <a:off x="533401" y="5575300"/>
            <a:ext cx="7543800" cy="762000"/>
          </a:xfrm>
        </p:spPr>
        <p:txBody>
          <a:bodyPr/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Измените вертикальный масштаб ползунком в основной панели инструментов во вкладыше Установки - Вид</a:t>
            </a: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32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870" y="2290766"/>
            <a:ext cx="5629275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274763"/>
            <a:ext cx="30861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528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9542"/>
            <a:ext cx="67056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Частота обновления кадров</a:t>
            </a:r>
          </a:p>
        </p:txBody>
      </p:sp>
      <p:sp>
        <p:nvSpPr>
          <p:cNvPr id="35843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28600" y="4953000"/>
            <a:ext cx="7543800" cy="1905000"/>
          </a:xfrm>
        </p:spPr>
        <p:txBody>
          <a:bodyPr rtlCol="0">
            <a:normAutofit fontScale="92500" lnSpcReduction="10000"/>
          </a:bodyPr>
          <a:lstStyle/>
          <a:p>
            <a:pPr marL="342891" indent="-342891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меню Frame Rate задается частота в секунду, когда 	3DTV обновляет экран.</a:t>
            </a:r>
          </a:p>
          <a:p>
            <a:pPr marL="342891" indent="-342891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	3DTV использует большую часть процессора.</a:t>
            </a:r>
          </a:p>
          <a:p>
            <a:pPr marL="342891" indent="-342891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	Если время ожидания отклика на команды слишком большое, выберите меньшую частоту обновления экрана.</a:t>
            </a:r>
          </a:p>
          <a:p>
            <a:pPr marL="342891" indent="-342891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Проверьте установки частоты в 	Менеджере Задач Windows на графиках производительности.</a:t>
            </a:r>
          </a:p>
        </p:txBody>
      </p:sp>
      <p:sp>
        <p:nvSpPr>
          <p:cNvPr id="8" name="Rectangle 7">
            <a:extLst/>
          </p:cNvPr>
          <p:cNvSpPr/>
          <p:nvPr/>
        </p:nvSpPr>
        <p:spPr>
          <a:xfrm>
            <a:off x="4724400" y="2286000"/>
            <a:ext cx="2362200" cy="1143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pic>
        <p:nvPicPr>
          <p:cNvPr id="57350" name="Picture 5" descr="3DTV FrameRat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8" y="3502027"/>
            <a:ext cx="4772025" cy="13779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740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54" y="1219200"/>
            <a:ext cx="164782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Архивирование и разархивирование</a:t>
            </a:r>
          </a:p>
        </p:txBody>
      </p:sp>
      <p:sp>
        <p:nvSpPr>
          <p:cNvPr id="58372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95300" y="1591469"/>
            <a:ext cx="4419600" cy="4525963"/>
          </a:xfrm>
        </p:spPr>
        <p:txBody>
          <a:bodyPr>
            <a:normAutofit fontScale="92500"/>
          </a:bodyPr>
          <a:lstStyle/>
          <a:p>
            <a:pPr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400" b="0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Архивирование:</a:t>
            </a:r>
          </a:p>
          <a:p>
            <a:pPr marL="846118" lvl="1" indent="-342891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Сохранение всех файлов проекта в сжатый файл ZIP.</a:t>
            </a:r>
          </a:p>
          <a:p>
            <a:pPr marL="917552" lvl="2" indent="-285744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XYZ</a:t>
            </a:r>
          </a:p>
          <a:p>
            <a:pPr marL="917552" lvl="2" indent="-285744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3OD</a:t>
            </a:r>
          </a:p>
          <a:p>
            <a:pPr marL="917552" lvl="2" indent="-285744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3OP</a:t>
            </a:r>
          </a:p>
          <a:p>
            <a:pPr marL="917552" lvl="2" indent="-285744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CHN</a:t>
            </a:r>
          </a:p>
          <a:p>
            <a:pPr marL="917552" lvl="2" indent="-285744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Настройки</a:t>
            </a:r>
          </a:p>
          <a:p>
            <a:pPr marL="917552" lvl="2" indent="-285744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Расположение окон</a:t>
            </a:r>
          </a:p>
          <a:p>
            <a:pPr marL="917552" lvl="2" indent="-285744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400" b="1" i="0" u="none" baseline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Разархивирование:</a:t>
            </a:r>
            <a:endParaRPr lang="ru-RU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118" lvl="1" indent="-342891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Копирование всех файлов в целевой каталог</a:t>
            </a: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5700713" y="3854451"/>
            <a:ext cx="1905000" cy="5334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endParaRPr lang="ru-RU" altLang="en-US" sz="1400"/>
          </a:p>
        </p:txBody>
      </p:sp>
    </p:spTree>
    <p:extLst>
      <p:ext uri="{BB962C8B-B14F-4D97-AF65-F5344CB8AC3E}">
        <p14:creationId xmlns:p14="http://schemas.microsoft.com/office/powerpoint/2010/main" val="2012609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Просмотр 3D Рельефа (3DTV)</a:t>
            </a:r>
          </a:p>
        </p:txBody>
      </p:sp>
      <p:pic>
        <p:nvPicPr>
          <p:cNvPr id="40963" name="Picture 4" descr="3DTV Opening Scre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338943"/>
            <a:ext cx="6705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5848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Создание файлов GeoTIF </a:t>
            </a:r>
          </a:p>
        </p:txBody>
      </p:sp>
    </p:spTree>
    <p:extLst>
      <p:ext uri="{BB962C8B-B14F-4D97-AF65-F5344CB8AC3E}">
        <p14:creationId xmlns:p14="http://schemas.microsoft.com/office/powerpoint/2010/main" val="3789887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Создание GeoTIF</a:t>
            </a:r>
          </a:p>
        </p:txBody>
      </p:sp>
      <p:sp>
        <p:nvSpPr>
          <p:cNvPr id="39939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28600" y="5715000"/>
            <a:ext cx="8915400" cy="762000"/>
          </a:xfrm>
        </p:spPr>
        <p:txBody>
          <a:bodyPr rtlCol="0">
            <a:normAutofit fontScale="85000" lnSpcReduction="20000"/>
          </a:bodyPr>
          <a:lstStyle/>
          <a:p>
            <a:pPr algn="l" rtl="0"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Сохраните окно карты HYPACK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® в файл TIF.</a:t>
            </a:r>
          </a:p>
          <a:p>
            <a:pPr algn="l" rtl="0"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Создайте мозаику TIF по данным сонограммы ГБО в SIDE SCAN MOSAIC либо батиметрии в TIN MODEL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.</a:t>
            </a:r>
          </a:p>
        </p:txBody>
      </p:sp>
      <p:pic>
        <p:nvPicPr>
          <p:cNvPr id="6042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1"/>
            <a:ext cx="7543800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7726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3DTV:  Наложение TIF</a:t>
            </a:r>
          </a:p>
        </p:txBody>
      </p:sp>
      <p:sp>
        <p:nvSpPr>
          <p:cNvPr id="61443" name="Rectangle 3"/>
          <p:cNvSpPr>
            <a:spLocks noGrp="1"/>
          </p:cNvSpPr>
          <p:nvPr>
            <p:ph idx="4294967295"/>
          </p:nvPr>
        </p:nvSpPr>
        <p:spPr>
          <a:xfrm>
            <a:off x="347473" y="6172200"/>
            <a:ext cx="6677169" cy="685800"/>
          </a:xfrm>
        </p:spPr>
        <p:txBody>
          <a:bodyPr anchor="ctr"/>
          <a:lstStyle/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Загрузите файл TIF в меню ‘Terrain – Photo Texture Settings’</a:t>
            </a:r>
            <a:endParaRPr lang="ru-RU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4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43" y="1115230"/>
            <a:ext cx="7131955" cy="489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37309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10" y="1181100"/>
            <a:ext cx="4677689" cy="531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itle 2"/>
          <p:cNvSpPr>
            <a:spLocks noGrp="1"/>
          </p:cNvSpPr>
          <p:nvPr>
            <p:ph type="title"/>
          </p:nvPr>
        </p:nvSpPr>
        <p:spPr>
          <a:xfrm>
            <a:off x="347666" y="3"/>
            <a:ext cx="8110537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3DTV:  Файл TIF за пределами поверхности XYZ</a:t>
            </a:r>
          </a:p>
        </p:txBody>
      </p:sp>
      <p:sp>
        <p:nvSpPr>
          <p:cNvPr id="62468" name="Content Placeholder 1"/>
          <p:cNvSpPr>
            <a:spLocks noGrp="1"/>
          </p:cNvSpPr>
          <p:nvPr>
            <p:ph idx="4294967295"/>
          </p:nvPr>
        </p:nvSpPr>
        <p:spPr>
          <a:xfrm>
            <a:off x="5149851" y="5105400"/>
            <a:ext cx="3836987" cy="1752600"/>
          </a:xfrm>
        </p:spPr>
        <p:txBody>
          <a:bodyPr/>
          <a:lstStyle/>
          <a:p>
            <a:pPr algn="l" rtl="0" eaLnBrk="1" hangingPunct="1"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отобразить части файла TIF за пределами ЦМД, кликнув ‘Show’ в окне настроек текстуры.</a:t>
            </a:r>
          </a:p>
        </p:txBody>
      </p:sp>
      <p:pic>
        <p:nvPicPr>
          <p:cNvPr id="62469" name="Picture 2" descr="C:\Temp\3D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1" y="1676401"/>
            <a:ext cx="38735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/>
          </p:cNvPr>
          <p:cNvSpPr/>
          <p:nvPr/>
        </p:nvSpPr>
        <p:spPr>
          <a:xfrm>
            <a:off x="301625" y="3962400"/>
            <a:ext cx="2590800" cy="533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724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38" y="1270000"/>
            <a:ext cx="4588862" cy="52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Прозрачность</a:t>
            </a:r>
          </a:p>
        </p:txBody>
      </p:sp>
      <p:sp>
        <p:nvSpPr>
          <p:cNvPr id="63492" name="Content Placeholder 1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5181600" y="4883153"/>
            <a:ext cx="3659187" cy="16002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настроить уровень прозрачности TIF (над поверхностью модели), изменив прозрачность текстуры.</a:t>
            </a:r>
          </a:p>
        </p:txBody>
      </p:sp>
      <p:pic>
        <p:nvPicPr>
          <p:cNvPr id="63493" name="Picture 2" descr="C:\Temp\3D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76400"/>
            <a:ext cx="3657600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/>
          </p:cNvPr>
          <p:cNvSpPr/>
          <p:nvPr/>
        </p:nvSpPr>
        <p:spPr>
          <a:xfrm>
            <a:off x="2286000" y="4343402"/>
            <a:ext cx="2387600" cy="5397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6752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Окно настроек Photo Texture Transparency.</a:t>
            </a:r>
          </a:p>
        </p:txBody>
      </p:sp>
      <p:sp>
        <p:nvSpPr>
          <p:cNvPr id="64515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5257800" y="1670051"/>
            <a:ext cx="3581400" cy="5029200"/>
          </a:xfrm>
        </p:spPr>
        <p:txBody>
          <a:bodyPr>
            <a:normAutofit lnSpcReduction="10000"/>
          </a:bodyPr>
          <a:lstStyle/>
          <a:p>
            <a:pPr marL="411152" algn="l" rtl="0">
              <a:spcAft>
                <a:spcPct val="0"/>
              </a:spcAft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Перезагрузка фототекстуры:</a:t>
            </a:r>
          </a:p>
          <a:p>
            <a:pPr marL="602599" lvl="1" indent="0" algn="l" rtl="0">
              <a:spcAft>
                <a:spcPct val="0"/>
              </a:spcAft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на диске</a:t>
            </a:r>
          </a:p>
          <a:p>
            <a:pPr marL="602599" lvl="1" indent="0" algn="l" rtl="0">
              <a:spcAft>
                <a:spcPct val="0"/>
              </a:spcAft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Скорость</a:t>
            </a:r>
          </a:p>
          <a:p>
            <a:pPr marL="411152" algn="l" rtl="0">
              <a:spcAft>
                <a:spcPct val="0"/>
              </a:spcAft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 of Uncovered Terrain – цвет модели дна вне TIF</a:t>
            </a:r>
          </a:p>
          <a:p>
            <a:pPr marL="602599" lvl="1" indent="0" algn="l" rtl="0">
              <a:spcAft>
                <a:spcPct val="0"/>
              </a:spcAft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Gray - серый</a:t>
            </a:r>
          </a:p>
          <a:p>
            <a:pPr marL="602599" lvl="1" indent="0" algn="l" rtl="0">
              <a:spcAft>
                <a:spcPct val="0"/>
              </a:spcAft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 Scale – в цветовой шкале</a:t>
            </a:r>
          </a:p>
          <a:p>
            <a:pPr marL="411152" algn="l" rtl="0">
              <a:spcAft>
                <a:spcPct val="0"/>
              </a:spcAft>
              <a:buClr>
                <a:schemeClr val="tx1"/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Photo-texture Quality - качество</a:t>
            </a:r>
          </a:p>
          <a:p>
            <a:pPr marL="602599" lvl="1" indent="0" algn="l" rtl="0">
              <a:spcAft>
                <a:spcPct val="0"/>
              </a:spcAft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Некоторые версии OpenGL не поддерживают высочайшее качество.</a:t>
            </a:r>
          </a:p>
          <a:p>
            <a:pPr marL="602599" lvl="1" indent="0" algn="l" rtl="0">
              <a:spcAft>
                <a:spcPct val="0"/>
              </a:spcAft>
              <a:buNone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вы не видите TIF, уменьшите качество.</a:t>
            </a:r>
          </a:p>
        </p:txBody>
      </p:sp>
      <p:pic>
        <p:nvPicPr>
          <p:cNvPr id="645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219199"/>
            <a:ext cx="4659722" cy="52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3031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rtl="0">
              <a:defRPr/>
            </a:pPr>
            <a:r>
              <a:rPr lang="ru-RU" sz="3600" b="0" i="0" u="none" baseline="0"/>
              <a:t>Создание и добавление 3D объектов.</a:t>
            </a:r>
          </a:p>
        </p:txBody>
      </p:sp>
    </p:spTree>
    <p:extLst>
      <p:ext uri="{BB962C8B-B14F-4D97-AF65-F5344CB8AC3E}">
        <p14:creationId xmlns:p14="http://schemas.microsoft.com/office/powerpoint/2010/main" val="24810649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3D Объекты</a:t>
            </a:r>
            <a:r>
              <a:rPr lang="ru-RU" sz="3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66563" name="Picture 4" descr="tv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44" y="1659034"/>
            <a:ext cx="13684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5" descr="tv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1600203"/>
            <a:ext cx="13335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6" descr="tv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1600200"/>
            <a:ext cx="11811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Picture 7" descr="tv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3" y="3581400"/>
            <a:ext cx="1025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Picture 8" descr="tv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581400"/>
            <a:ext cx="1752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8" name="Picture 9" descr="tv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3" y="3581400"/>
            <a:ext cx="1152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4200" name="Group 56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050267"/>
              </p:ext>
            </p:extLst>
          </p:nvPr>
        </p:nvGraphicFramePr>
        <p:xfrm>
          <a:off x="4381500" y="1305796"/>
          <a:ext cx="4608675" cy="4485406"/>
        </p:xfrm>
        <a:graphic>
          <a:graphicData uri="http://schemas.openxmlformats.org/drawingml/2006/table">
            <a:tbl>
              <a:tblPr/>
              <a:tblGrid>
                <a:gridCol w="19070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016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Тип объекта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Использование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D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Static - статичный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Объект с постоянными координатами (X-Y-Z) и ориентацией.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Multi-Static - множество статичных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Ряд одинаковых статических объектов.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0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Floating - плавучий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Объект с постоянными координатами X-Y, но изменяется по высоте при изменении уровня воды.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Multi-Floating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Ряд плавучих объектов.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Труба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Труба с постоянным диаметром.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7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Poles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Телефонные столбы и провода между ними.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6595" name="TextBox 9"/>
          <p:cNvSpPr txBox="1">
            <a:spLocks noChangeArrowheads="1"/>
          </p:cNvSpPr>
          <p:nvPr/>
        </p:nvSpPr>
        <p:spPr bwMode="auto">
          <a:xfrm>
            <a:off x="95251" y="5791202"/>
            <a:ext cx="7391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Tx/>
              <a:buFontTx/>
              <a:buNone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свои трехмерные объекты в программе 3D SHAPE EDITOR либо используйте готовые из папки ...\Shapes</a:t>
            </a:r>
          </a:p>
        </p:txBody>
      </p:sp>
    </p:spTree>
    <p:extLst>
      <p:ext uri="{BB962C8B-B14F-4D97-AF65-F5344CB8AC3E}">
        <p14:creationId xmlns:p14="http://schemas.microsoft.com/office/powerpoint/2010/main" val="1127500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Добавление объектов:  Точечный объект</a:t>
            </a:r>
          </a:p>
        </p:txBody>
      </p:sp>
      <p:pic>
        <p:nvPicPr>
          <p:cNvPr id="6758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93" y="1625600"/>
            <a:ext cx="7048234" cy="444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88629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/>
          </p:cNvSpPr>
          <p:nvPr>
            <p:ph type="title"/>
          </p:nvPr>
        </p:nvSpPr>
        <p:spPr>
          <a:xfrm>
            <a:off x="347666" y="3"/>
            <a:ext cx="8110537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Добавление объектов:  Multi-Floating</a:t>
            </a:r>
          </a:p>
        </p:txBody>
      </p:sp>
      <p:sp>
        <p:nvSpPr>
          <p:cNvPr id="68611" name="Rectangle 3"/>
          <p:cNvSpPr>
            <a:spLocks noGrp="1"/>
          </p:cNvSpPr>
          <p:nvPr>
            <p:ph idx="4294967295"/>
          </p:nvPr>
        </p:nvSpPr>
        <p:spPr>
          <a:xfrm>
            <a:off x="304800" y="5997575"/>
            <a:ext cx="7467600" cy="685800"/>
          </a:xfrm>
        </p:spPr>
        <p:txBody>
          <a:bodyPr anchor="ctr">
            <a:normAutofit fontScale="92500" lnSpcReduction="20000"/>
          </a:bodyPr>
          <a:lstStyle/>
          <a:p>
            <a:pPr lvl="1" algn="l" rtl="0" eaLnBrk="1" hangingPunct="1">
              <a:buFont typeface="Wingdings 2" panose="05020102010507070707" pitchFamily="18" charset="2"/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Использование файла </a:t>
            </a: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*.3op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размещения множества одинаковых объектов.</a:t>
            </a:r>
          </a:p>
          <a:p>
            <a:pPr lvl="1" algn="l" rtl="0" eaLnBrk="1" hangingPunct="1">
              <a:buFont typeface="Wingdings 2" panose="05020102010507070707" pitchFamily="18" charset="2"/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(Это файл ASCII XYZ с курсом, заданным в конце.)</a:t>
            </a:r>
          </a:p>
        </p:txBody>
      </p:sp>
      <p:pic>
        <p:nvPicPr>
          <p:cNvPr id="68612" name="Picture 5" descr="3OP in Notepa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462463"/>
            <a:ext cx="2514600" cy="153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3" name="Text Box 6"/>
          <p:cNvSpPr txBox="1">
            <a:spLocks noChangeArrowheads="1"/>
          </p:cNvSpPr>
          <p:nvPr/>
        </p:nvSpPr>
        <p:spPr bwMode="auto">
          <a:xfrm>
            <a:off x="152400" y="3859217"/>
            <a:ext cx="2362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sz="1200" b="0" i="0" u="none" baseline="0">
                <a:solidFill>
                  <a:srgbClr val="FFFFFF"/>
                </a:solidFill>
              </a:rPr>
              <a:t>Пример файла *.3op в Блокноте.</a:t>
            </a:r>
          </a:p>
        </p:txBody>
      </p:sp>
      <p:pic>
        <p:nvPicPr>
          <p:cNvPr id="2" name="2017 3DTV Green Buoy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8764"/>
            <a:ext cx="6248400" cy="392906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938254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Основы</a:t>
            </a:r>
          </a:p>
        </p:txBody>
      </p:sp>
      <p:sp>
        <p:nvSpPr>
          <p:cNvPr id="41987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33829" y="5279877"/>
            <a:ext cx="8729584" cy="990600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pPr marL="342891" indent="-34289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3DTV считывает файлы XYZ и создает модель TIN.</a:t>
            </a:r>
          </a:p>
          <a:p>
            <a:pPr marL="342891" indent="-34289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Камера может двигаться над созданной поверхностью для ее обзора под различными углами.</a:t>
            </a:r>
          </a:p>
        </p:txBody>
      </p:sp>
      <p:sp>
        <p:nvSpPr>
          <p:cNvPr id="23559" name="Text Box 7">
            <a:extLst/>
          </p:cNvPr>
          <p:cNvSpPr txBox="1">
            <a:spLocks noChangeArrowheads="1"/>
          </p:cNvSpPr>
          <p:nvPr/>
        </p:nvSpPr>
        <p:spPr bwMode="auto">
          <a:xfrm>
            <a:off x="6466114" y="2286003"/>
            <a:ext cx="2525486" cy="16158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891" indent="-342891"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rgbClr val="098DB4"/>
                </a:solidFill>
                <a:latin typeface="Arial" charset="0"/>
              </a:rPr>
              <a:t>Рельеф в виде:</a:t>
            </a:r>
          </a:p>
          <a:p>
            <a:pPr marL="342891" indent="-342891" algn="l" rtl="0">
              <a:spcBef>
                <a:spcPct val="50000"/>
              </a:spcBef>
              <a:buFont typeface="Arial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TIN</a:t>
            </a:r>
          </a:p>
          <a:p>
            <a:pPr marL="342891" indent="-342891" algn="l" rtl="0">
              <a:spcBef>
                <a:spcPct val="50000"/>
              </a:spcBef>
              <a:buFont typeface="Arial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Цвета По Глубине</a:t>
            </a:r>
          </a:p>
          <a:p>
            <a:pPr marL="342891" indent="-342891" algn="l" rtl="0">
              <a:spcBef>
                <a:spcPct val="50000"/>
              </a:spcBef>
              <a:buFont typeface="Arial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Наложение TIF</a:t>
            </a:r>
          </a:p>
        </p:txBody>
      </p:sp>
      <p:pic>
        <p:nvPicPr>
          <p:cNvPr id="4198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70" y="1140669"/>
            <a:ext cx="5991225" cy="403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5005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Трубопровод</a:t>
            </a:r>
          </a:p>
        </p:txBody>
      </p:sp>
      <p:sp>
        <p:nvSpPr>
          <p:cNvPr id="69635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47474" y="5957888"/>
            <a:ext cx="9144000" cy="685800"/>
          </a:xfrm>
        </p:spPr>
        <p:txBody>
          <a:bodyPr/>
          <a:lstStyle/>
          <a:p>
            <a:pPr marL="342891" indent="-342891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Узловые точки (X, Y, Z) из файла *.3op.</a:t>
            </a:r>
          </a:p>
          <a:p>
            <a:pPr marL="342891" indent="-342891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Можно создать в текстовом редакторе (Блокнот).</a:t>
            </a:r>
          </a:p>
        </p:txBody>
      </p:sp>
      <p:pic>
        <p:nvPicPr>
          <p:cNvPr id="696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397003"/>
            <a:ext cx="693420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46959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Окно управления камерой</a:t>
            </a:r>
          </a:p>
        </p:txBody>
      </p:sp>
      <p:sp>
        <p:nvSpPr>
          <p:cNvPr id="21507" name="Rectangle 3">
            <a:extLst/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349831"/>
            <a:ext cx="8535269" cy="2286000"/>
          </a:xfrm>
        </p:spPr>
        <p:txBody>
          <a:bodyPr rtlCol="0">
            <a:normAutofit/>
          </a:bodyPr>
          <a:lstStyle/>
          <a:p>
            <a:pPr marL="411152" algn="l" rtl="0">
              <a:buClr>
                <a:srgbClr val="000000"/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расположения камеры используйте окно «Camera Position Window».</a:t>
            </a:r>
          </a:p>
          <a:p>
            <a:pPr marL="888349" lvl="1" indent="-285750" algn="l" rtl="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ЛКМ:  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На левом дисплее, чтобы расположить камеру в местоположении.</a:t>
            </a:r>
          </a:p>
          <a:p>
            <a:pPr marL="888349" lvl="1" indent="-285750" algn="l" rtl="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Левый клик и потянуть:  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Расположить камеру в месте клика и задать направление ее перемещения.</a:t>
            </a:r>
          </a:p>
          <a:p>
            <a:pPr marL="888349" lvl="1" indent="-285750" algn="l" rtl="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Правый клик:  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Вращение камеры в направлении клика.</a:t>
            </a:r>
          </a:p>
          <a:p>
            <a:pPr marL="888349" lvl="1" indent="-285750" algn="l" rtl="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ЛКМ</a:t>
            </a:r>
            <a:r>
              <a:rPr lang="ru-RU" sz="1600" b="0" i="0" u="none" baseline="0"/>
              <a:t>:  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В правом дисплее для задания высоты камеры.</a:t>
            </a:r>
          </a:p>
        </p:txBody>
      </p:sp>
      <p:pic>
        <p:nvPicPr>
          <p:cNvPr id="430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485" y="3320145"/>
            <a:ext cx="5014687" cy="342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413702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Окно управления освещением</a:t>
            </a:r>
          </a:p>
        </p:txBody>
      </p:sp>
      <p:sp>
        <p:nvSpPr>
          <p:cNvPr id="137219" name="Rectangle 3">
            <a:extLst/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-14288" y="5148754"/>
            <a:ext cx="9158288" cy="1563687"/>
          </a:xfrm>
        </p:spPr>
        <p:txBody>
          <a:bodyPr rtlCol="0" anchor="ctr">
            <a:normAutofit/>
          </a:bodyPr>
          <a:lstStyle/>
          <a:p>
            <a:pPr marL="754370" indent="-342900" algn="l" rtl="0"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Левый клик в окне «Light Position Window» для установки положения (слева) и высоты (справа) источника света.</a:t>
            </a:r>
          </a:p>
          <a:p>
            <a:pPr marL="754370" indent="-342900" algn="l" rtl="0"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В режиме ‘Miner’s Lamp’ источник света всегда располагается в координатах X-Y судна.</a:t>
            </a:r>
            <a:endParaRPr lang="ru-RU" sz="1800" dirty="0">
              <a:solidFill>
                <a:srgbClr val="098DB4"/>
              </a:solidFill>
            </a:endParaRPr>
          </a:p>
          <a:p>
            <a:pPr marL="754370" indent="-342900" algn="l" rtl="0"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регулировать высоту света в режиме «Miner’s Lamp».</a:t>
            </a:r>
          </a:p>
        </p:txBody>
      </p:sp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219203"/>
            <a:ext cx="5868269" cy="392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404417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Режимы полета камеры</a:t>
            </a:r>
          </a:p>
        </p:txBody>
      </p:sp>
      <p:graphicFrame>
        <p:nvGraphicFramePr>
          <p:cNvPr id="8" name="Table 7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896196"/>
              </p:ext>
            </p:extLst>
          </p:nvPr>
        </p:nvGraphicFramePr>
        <p:xfrm>
          <a:off x="133828" y="2542076"/>
          <a:ext cx="8762343" cy="3525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144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593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 dirty="0"/>
                        <a:t>Режим полета</a:t>
                      </a:r>
                    </a:p>
                  </a:txBody>
                  <a:tcPr marT="45725" marB="45725">
                    <a:solidFill>
                      <a:schemeClr val="accent4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25" marB="45725">
                    <a:solidFill>
                      <a:schemeClr val="accent4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041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1" i="0" u="none" baseline="0">
                          <a:solidFill>
                            <a:schemeClr val="bg1"/>
                          </a:solidFill>
                        </a:rPr>
                        <a:t>Свободный Полет</a:t>
                      </a:r>
                    </a:p>
                  </a:txBody>
                  <a:tcPr marT="45725" marB="45725"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Вы можете полностью управлять камерой - направлением движения, разворота и угла наклона.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6041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1" i="0" u="none" baseline="0">
                          <a:solidFill>
                            <a:schemeClr val="bg1"/>
                          </a:solidFill>
                        </a:rPr>
                        <a:t>Следование по Пути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5" marB="45725"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Камера движется вперед и назад по галсу.  Можно изменить ее разворот.</a:t>
                      </a:r>
                      <a:endParaRPr lang="ru-RU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593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1" i="0" u="none" baseline="0">
                          <a:solidFill>
                            <a:schemeClr val="bg1"/>
                          </a:solidFill>
                        </a:rPr>
                        <a:t>Режим полета по кругу</a:t>
                      </a:r>
                    </a:p>
                  </a:txBody>
                  <a:tcPr marT="45725" marB="45725"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Камера движется по окружности вокруг заданной точки.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6041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1" i="0" u="none" baseline="0">
                          <a:solidFill>
                            <a:schemeClr val="bg1"/>
                          </a:solidFill>
                        </a:rPr>
                        <a:t>Attached to Vessel - Режим подключения к судну</a:t>
                      </a:r>
                    </a:p>
                  </a:txBody>
                  <a:tcPr marT="45725" marB="45725">
                    <a:solidFill>
                      <a:srgbClr val="098DB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Камера движется относительно судна, отслеживаемого в программе HYPACK SURVEY.</a:t>
                      </a:r>
                      <a:endParaRPr lang="ru-RU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45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9" y="1123041"/>
            <a:ext cx="8353425" cy="131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/>
          </p:cNvPr>
          <p:cNvSpPr/>
          <p:nvPr/>
        </p:nvSpPr>
        <p:spPr>
          <a:xfrm>
            <a:off x="4882038" y="1513565"/>
            <a:ext cx="1600200" cy="914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69294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Режимы полета:</a:t>
            </a: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 Режим «Свободный Полет»</a:t>
            </a:r>
          </a:p>
        </p:txBody>
      </p:sp>
      <p:sp>
        <p:nvSpPr>
          <p:cNvPr id="46083" name="Rectangle 4"/>
          <p:cNvSpPr>
            <a:spLocks noGrp="1"/>
          </p:cNvSpPr>
          <p:nvPr>
            <p:ph type="body" sz="half" idx="4294967295"/>
          </p:nvPr>
        </p:nvSpPr>
        <p:spPr>
          <a:xfrm>
            <a:off x="522514" y="5736771"/>
            <a:ext cx="7086600" cy="1121229"/>
          </a:xfrm>
        </p:spPr>
        <p:txBody>
          <a:bodyPr>
            <a:normAutofit/>
          </a:bodyPr>
          <a:lstStyle/>
          <a:p>
            <a:pPr marL="342891" indent="-342891" algn="l" rt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Свободный Полет</a:t>
            </a:r>
          </a:p>
          <a:p>
            <a:pPr marL="846118" lvl="1" indent="-342891" algn="l" rtl="0">
              <a:buClr>
                <a:srgbClr val="000000"/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полетом камеры с помощью окна «Camera Control window» или в окне «Compact Camera Control».</a:t>
            </a:r>
          </a:p>
        </p:txBody>
      </p:sp>
      <p:pic>
        <p:nvPicPr>
          <p:cNvPr id="4608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317174"/>
            <a:ext cx="6129526" cy="41493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58874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Режимы полета:</a:t>
            </a: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 Режим «Следовать по пути»</a:t>
            </a:r>
            <a:endParaRPr lang="ru-RU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07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47474" y="5529943"/>
            <a:ext cx="8915400" cy="1219200"/>
          </a:xfrm>
        </p:spPr>
        <p:txBody>
          <a:bodyPr>
            <a:normAutofit/>
          </a:bodyPr>
          <a:lstStyle/>
          <a:p>
            <a:pPr marL="342891" indent="-342891" algn="l" rtl="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Движение камеры вдоль запланированного галса (*.LNW).</a:t>
            </a:r>
          </a:p>
          <a:p>
            <a:pPr marL="342891" indent="-342891" algn="l" rtl="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Нельзя переместить камеру в сторону от галса.</a:t>
            </a:r>
          </a:p>
          <a:p>
            <a:pPr marL="342891" indent="-342891" algn="l" rtl="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Можно вращать камеру при ее перемещении вдоль галса.</a:t>
            </a:r>
          </a:p>
        </p:txBody>
      </p:sp>
      <p:pic>
        <p:nvPicPr>
          <p:cNvPr id="4710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295404"/>
            <a:ext cx="5988013" cy="4058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597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Режимы полета:</a:t>
            </a: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 Режим полета по кругу</a:t>
            </a:r>
          </a:p>
        </p:txBody>
      </p:sp>
      <p:sp>
        <p:nvSpPr>
          <p:cNvPr id="48131" name="Rectangle 3">
            <a:extLst/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78972" y="5976257"/>
            <a:ext cx="8763000" cy="762000"/>
          </a:xfrm>
        </p:spPr>
        <p:txBody>
          <a:bodyPr>
            <a:noAutofit/>
          </a:bodyPr>
          <a:lstStyle/>
          <a:p>
            <a:pPr marL="342891" indent="-342891" algn="l" rtl="0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В режиме ‘Circle Flight’ камера кружится вокруг объекта.</a:t>
            </a:r>
          </a:p>
          <a:p>
            <a:pPr marL="342891" indent="-342891" algn="l" rtl="0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Камера всегда направлена в центр объекта.</a:t>
            </a:r>
          </a:p>
        </p:txBody>
      </p:sp>
      <p:pic>
        <p:nvPicPr>
          <p:cNvPr id="3" name="2017 3DTV Circle Flight Mod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572" y="1135574"/>
            <a:ext cx="6490860" cy="4443843"/>
          </a:xfrm>
          <a:prstGeom prst="rect">
            <a:avLst/>
          </a:prstGeom>
          <a:ln w="28575" cmpd="sng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68091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4746</TotalTime>
  <Words>997</Words>
  <Application>Microsoft Office PowerPoint</Application>
  <PresentationFormat>Экран (4:3)</PresentationFormat>
  <Paragraphs>176</Paragraphs>
  <Slides>31</Slides>
  <Notes>25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Wingdings 2</vt:lpstr>
      <vt:lpstr>Calibri</vt:lpstr>
      <vt:lpstr>Lucida Grande</vt:lpstr>
      <vt:lpstr>Wingdings</vt:lpstr>
      <vt:lpstr>Bell Gossett Eco</vt:lpstr>
      <vt:lpstr>Bell Gossett</vt:lpstr>
      <vt:lpstr>3D TERRAIN VIEWER ПРОСМОТР 3D РЕЛЬЕФА:  Основы</vt:lpstr>
      <vt:lpstr>Просмотр 3D Рельефа (3DTV)</vt:lpstr>
      <vt:lpstr>Основы</vt:lpstr>
      <vt:lpstr>Окно управления камерой</vt:lpstr>
      <vt:lpstr>Окно управления освещением</vt:lpstr>
      <vt:lpstr>Режимы полета камеры</vt:lpstr>
      <vt:lpstr>Режимы полета:  Режим «Свободный Полет»</vt:lpstr>
      <vt:lpstr>Режимы полета:  Режим «Следовать по пути»</vt:lpstr>
      <vt:lpstr>Режимы полета:  Режим полета по кругу</vt:lpstr>
      <vt:lpstr>Режимы полета:  Attached to Vessel - Режим подключения к судну</vt:lpstr>
      <vt:lpstr>MATRIX 3DTV</vt:lpstr>
      <vt:lpstr>Attached to Vessel - Режим подключения к судну  Поверхность воды</vt:lpstr>
      <vt:lpstr>Attached to Vessel - Режим подключения к судну  Осадка</vt:lpstr>
      <vt:lpstr>Настройки Окружающей Среды (Nature)</vt:lpstr>
      <vt:lpstr>Сохранение видео в файл AVI</vt:lpstr>
      <vt:lpstr>Сохранение копий экрана в BMP/JPG/TIF</vt:lpstr>
      <vt:lpstr>Vertical Exaggeration (VE) / масштаб по оси Z</vt:lpstr>
      <vt:lpstr>Частота обновления кадров</vt:lpstr>
      <vt:lpstr>Архивирование и разархивирование</vt:lpstr>
      <vt:lpstr>Создание файлов GeoTIF </vt:lpstr>
      <vt:lpstr>Создание GeoTIF</vt:lpstr>
      <vt:lpstr>3DTV:  Наложение TIF</vt:lpstr>
      <vt:lpstr>3DTV:  Файл TIF за пределами поверхности XYZ</vt:lpstr>
      <vt:lpstr>Прозрачность</vt:lpstr>
      <vt:lpstr>Окно настроек Photo Texture Transparency.</vt:lpstr>
      <vt:lpstr>Создание и добавление 3D объектов.</vt:lpstr>
      <vt:lpstr>3D Объекты:</vt:lpstr>
      <vt:lpstr>Добавление объектов:  Точечный объект</vt:lpstr>
      <vt:lpstr>Добавление объектов:  Multi-Floating</vt:lpstr>
      <vt:lpstr>Трубопровод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193</cp:revision>
  <dcterms:created xsi:type="dcterms:W3CDTF">2014-07-07T18:31:44Z</dcterms:created>
  <dcterms:modified xsi:type="dcterms:W3CDTF">2020-01-27T08:01:55Z</dcterms:modified>
</cp:coreProperties>
</file>