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31"/>
  </p:notesMasterIdLst>
  <p:handoutMasterIdLst>
    <p:handoutMasterId r:id="rId32"/>
  </p:handoutMasterIdLst>
  <p:sldIdLst>
    <p:sldId id="348" r:id="rId3"/>
    <p:sldId id="349" r:id="rId4"/>
    <p:sldId id="350" r:id="rId5"/>
    <p:sldId id="351" r:id="rId6"/>
    <p:sldId id="352" r:id="rId7"/>
    <p:sldId id="353" r:id="rId8"/>
    <p:sldId id="355" r:id="rId9"/>
    <p:sldId id="356" r:id="rId10"/>
    <p:sldId id="357" r:id="rId11"/>
    <p:sldId id="358" r:id="rId12"/>
    <p:sldId id="359" r:id="rId13"/>
    <p:sldId id="360" r:id="rId14"/>
    <p:sldId id="361" r:id="rId15"/>
    <p:sldId id="362" r:id="rId16"/>
    <p:sldId id="363" r:id="rId17"/>
    <p:sldId id="364" r:id="rId18"/>
    <p:sldId id="365" r:id="rId19"/>
    <p:sldId id="366" r:id="rId20"/>
    <p:sldId id="367" r:id="rId21"/>
    <p:sldId id="368" r:id="rId22"/>
    <p:sldId id="369" r:id="rId23"/>
    <p:sldId id="370" r:id="rId24"/>
    <p:sldId id="371" r:id="rId25"/>
    <p:sldId id="372" r:id="rId26"/>
    <p:sldId id="373" r:id="rId27"/>
    <p:sldId id="374" r:id="rId28"/>
    <p:sldId id="375" r:id="rId29"/>
    <p:sldId id="437" r:id="rId30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178" userDrawn="1">
          <p15:clr>
            <a:srgbClr val="A4A3A4"/>
          </p15:clr>
        </p15:guide>
        <p15:guide id="2" orient="horz" pos="281" userDrawn="1">
          <p15:clr>
            <a:srgbClr val="A4A3A4"/>
          </p15:clr>
        </p15:guide>
        <p15:guide id="3" orient="horz" pos="689" userDrawn="1">
          <p15:clr>
            <a:srgbClr val="A4A3A4"/>
          </p15:clr>
        </p15:guide>
        <p15:guide id="4" pos="4728" userDrawn="1">
          <p15:clr>
            <a:srgbClr val="A4A3A4"/>
          </p15:clr>
        </p15:guide>
        <p15:guide id="5" pos="217" userDrawn="1">
          <p15:clr>
            <a:srgbClr val="A4A3A4"/>
          </p15:clr>
        </p15:guide>
        <p15:guide id="6" pos="5543" userDrawn="1">
          <p15:clr>
            <a:srgbClr val="A4A3A4"/>
          </p15:clr>
        </p15:guide>
        <p15:guide id="7" pos="40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0000"/>
    <a:srgbClr val="61ACC9"/>
    <a:srgbClr val="93E4BE"/>
    <a:srgbClr val="8B3E74"/>
    <a:srgbClr val="5B14C4"/>
    <a:srgbClr val="E44589"/>
    <a:srgbClr val="53565A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85" autoAdjust="0"/>
    <p:restoredTop sz="95400" autoAdjust="0"/>
  </p:normalViewPr>
  <p:slideViewPr>
    <p:cSldViewPr snapToGrid="0">
      <p:cViewPr varScale="1">
        <p:scale>
          <a:sx n="111" d="100"/>
          <a:sy n="111" d="100"/>
        </p:scale>
        <p:origin x="-1614" y="-96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2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1.fntdata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4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3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1/27/2020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1/27/2020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l" rtl="0" eaLnBrk="1" hangingPunct="1"/>
            <a:endParaRPr lang="ru-RU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l" rtl="0"/>
            <a:fld id="{B7806694-ADAD-46C5-8C01-805BCE9E7D2D}" type="slidenum">
              <a:rPr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224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l" rtl="0" eaLnBrk="1" hangingPunct="1"/>
            <a:endParaRPr lang="ru-RU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l" rtl="0"/>
            <a:fld id="{6EC55438-52CC-4E60-B4A8-21C17C665331}" type="slidenum">
              <a:rPr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2365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l" rtl="0"/>
            <a:fld id="{C0F817BA-A4D9-4594-8358-D8B438BA4516}" type="slidenum">
              <a:rPr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394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l" rtl="0"/>
            <a:fld id="{EFC48225-5228-4041-9C59-638EBF38DDD4}" type="slidenum">
              <a:rPr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514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l" rtl="0"/>
            <a:fld id="{1E7B18CF-DDC1-4EAB-8543-7631145884AE}" type="slidenum">
              <a:rPr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5633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l" rtl="0" eaLnBrk="1" hangingPunct="1"/>
            <a:endParaRPr lang="ru-RU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l" rtl="0"/>
            <a:fld id="{E2C1B2FE-26E2-49EC-9722-D7151A6552B5}" type="slidenum">
              <a:rPr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241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90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8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4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7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61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4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A74024-5AFD-4B81-9D18-C7ED4FF64385}" type="datetimeFigureOut">
              <a:rPr lang="en-US" smtClean="0"/>
              <a:pPr/>
              <a:t>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801CF-C61B-479B-AE5C-B7E343C90B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405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A74024-5AFD-4B81-9D18-C7ED4FF64385}" type="datetimeFigureOut">
              <a:rPr lang="en-US" smtClean="0"/>
              <a:pPr/>
              <a:t>1/27/2020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801CF-C61B-479B-AE5C-B7E343C90B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701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4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7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4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90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616462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5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616462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4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33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189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189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57" indent="-137157" algn="l" defTabSz="457189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13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70" indent="-137157" algn="l" defTabSz="457189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26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71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4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33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6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45" r:id="rId10"/>
    <p:sldLayoutId id="2147483846" r:id="rId11"/>
  </p:sldLayoutIdLst>
  <p:hf hdr="0" ftr="0" dt="0"/>
  <p:txStyles>
    <p:titleStyle>
      <a:lvl1pPr algn="l" defTabSz="457189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189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57" indent="-137157" algn="l" defTabSz="457189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13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70" indent="-137157" algn="l" defTabSz="457189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26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10.mp4"/><Relationship Id="rId1" Type="http://schemas.microsoft.com/office/2007/relationships/media" Target="../media/media10.mp4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11.mp4"/><Relationship Id="rId1" Type="http://schemas.microsoft.com/office/2007/relationships/media" Target="../media/media11.mp4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12.mp4"/><Relationship Id="rId1" Type="http://schemas.microsoft.com/office/2007/relationships/media" Target="../media/media12.mp4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notesSlide" Target="../notesSlides/notesSlid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13.mp4"/><Relationship Id="rId1" Type="http://schemas.microsoft.com/office/2007/relationships/media" Target="../media/media13.mp4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14.mp4"/><Relationship Id="rId1" Type="http://schemas.microsoft.com/office/2007/relationships/media" Target="../media/media14.mp4"/><Relationship Id="rId5" Type="http://schemas.openxmlformats.org/officeDocument/2006/relationships/image" Target="../media/image35.png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15.mp4"/><Relationship Id="rId1" Type="http://schemas.microsoft.com/office/2007/relationships/media" Target="../media/media15.mp4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16.mp4"/><Relationship Id="rId1" Type="http://schemas.microsoft.com/office/2007/relationships/media" Target="../media/media16.mp4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17.mp4"/><Relationship Id="rId1" Type="http://schemas.microsoft.com/office/2007/relationships/media" Target="../media/media17.mp4"/><Relationship Id="rId5" Type="http://schemas.openxmlformats.org/officeDocument/2006/relationships/image" Target="../media/image42.png"/><Relationship Id="rId4" Type="http://schemas.openxmlformats.org/officeDocument/2006/relationships/notesSlide" Target="../notesSlides/notesSlide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38100">
            <a:noFill/>
          </a:ln>
        </p:spPr>
        <p:txBody>
          <a:bodyPr/>
          <a:lstStyle/>
          <a:p>
            <a:pPr algn="l" rtl="0"/>
            <a:r>
              <a:rPr lang="ru-RU" sz="4800" b="0" i="0" u="none" baseline="0"/>
              <a:t>РЕДАКТОР ЭНК</a:t>
            </a:r>
          </a:p>
        </p:txBody>
      </p:sp>
    </p:spTree>
    <p:extLst>
      <p:ext uri="{BB962C8B-B14F-4D97-AF65-F5344CB8AC3E}">
        <p14:creationId xmlns:p14="http://schemas.microsoft.com/office/powerpoint/2010/main" val="36025385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"/>
          <p:cNvSpPr>
            <a:spLocks noGrp="1"/>
          </p:cNvSpPr>
          <p:nvPr>
            <p:ph idx="1"/>
          </p:nvPr>
        </p:nvSpPr>
        <p:spPr>
          <a:xfrm>
            <a:off x="5867400" y="1824041"/>
            <a:ext cx="3151094" cy="2971800"/>
          </a:xfrm>
          <a:noFill/>
          <a:ln>
            <a:noFill/>
          </a:ln>
        </p:spPr>
        <p:txBody>
          <a:bodyPr>
            <a:noAutofit/>
          </a:bodyPr>
          <a:lstStyle/>
          <a:p>
            <a:pPr algn="l" rtl="0"/>
            <a:r>
              <a:rPr lang="ru-RU" sz="1800" b="0" i="0" u="none" baseline="0">
                <a:solidFill>
                  <a:schemeClr val="bg2"/>
                </a:solidFill>
              </a:rPr>
              <a:t>Опции:</a:t>
            </a:r>
          </a:p>
          <a:p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Создание нового КО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Меню Feature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Импорт списка XYZ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Оцифровка GeoTIF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Перемещение существующего КО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Удаление существующего КО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Изменение атрибут</a:t>
            </a:r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D6A33E9-1A47-4E7B-985F-7901B2509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/>
              <a:t>Корректура карты S-57</a:t>
            </a:r>
          </a:p>
        </p:txBody>
      </p:sp>
      <p:pic>
        <p:nvPicPr>
          <p:cNvPr id="2" name="2017 ENC EDITOR Modify an Attribut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7474" y="1824041"/>
            <a:ext cx="5273397" cy="3246436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2153660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871883" y="1841502"/>
            <a:ext cx="3083859" cy="3962400"/>
          </a:xfrm>
          <a:solidFill>
            <a:schemeClr val="bg1"/>
          </a:solidFill>
          <a:ln>
            <a:noFill/>
          </a:ln>
        </p:spPr>
        <p:txBody>
          <a:bodyPr vert="horz" lIns="182880" tIns="0" rIns="0" bIns="0" rtlCol="0">
            <a:noAutofit/>
          </a:bodyPr>
          <a:lstStyle/>
          <a:p>
            <a:pPr algn="l" rtl="0"/>
            <a:r>
              <a:rPr lang="ru-RU" sz="1800" b="0" i="0" u="none" baseline="0">
                <a:solidFill>
                  <a:schemeClr val="bg2"/>
                </a:solidFill>
              </a:rPr>
              <a:t>МОДЕЛЬ TIN</a:t>
            </a:r>
          </a:p>
          <a:p>
            <a:pPr lvl="1"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Создайте изобаты DXF.</a:t>
            </a:r>
          </a:p>
          <a:p>
            <a:pPr lvl="1"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Без подписей!</a:t>
            </a:r>
          </a:p>
          <a:p>
            <a:pPr lvl="1" algn="l" rtl="0"/>
            <a:endParaRPr lang="ru-RU" sz="1800" dirty="0">
              <a:solidFill>
                <a:schemeClr val="bg2"/>
              </a:solidFill>
            </a:endParaRPr>
          </a:p>
          <a:p>
            <a:pPr algn="l" rtl="0"/>
            <a:r>
              <a:rPr lang="ru-RU" sz="1800" b="0" i="0" u="none" baseline="0">
                <a:solidFill>
                  <a:schemeClr val="bg2"/>
                </a:solidFill>
              </a:rPr>
              <a:t>РЕДАКТОР ЭНК</a:t>
            </a:r>
          </a:p>
          <a:p>
            <a:pPr lvl="1"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Удалите старые данные о глубинах и изобаты.</a:t>
            </a:r>
          </a:p>
          <a:p>
            <a:pPr lvl="1"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Импортируйте DXF.</a:t>
            </a:r>
          </a:p>
          <a:p>
            <a:pPr lvl="1"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Меню «TIN Import».</a:t>
            </a:r>
          </a:p>
          <a:p>
            <a:pPr lvl="1"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Вставьте в карту.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1940" y="0"/>
            <a:ext cx="7434263" cy="990600"/>
          </a:xfrm>
        </p:spPr>
        <p:txBody>
          <a:bodyPr/>
          <a:lstStyle/>
          <a:p>
            <a:pPr algn="l" rtl="0"/>
            <a:r>
              <a:rPr lang="ru-RU" sz="3200" b="0" i="0" u="none" baseline="0"/>
              <a:t>Импорт новых глубин</a:t>
            </a:r>
          </a:p>
        </p:txBody>
      </p:sp>
      <p:pic>
        <p:nvPicPr>
          <p:cNvPr id="6" name="2017 ENC EDITOR Contouring in TIN MODEL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4801" y="1841502"/>
            <a:ext cx="5258292" cy="3638551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153142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986463" y="1828800"/>
            <a:ext cx="3048000" cy="3886200"/>
          </a:xfrm>
          <a:solidFill>
            <a:schemeClr val="bg1"/>
          </a:solidFill>
          <a:ln>
            <a:noFill/>
          </a:ln>
        </p:spPr>
        <p:txBody>
          <a:bodyPr/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bg2"/>
                </a:solidFill>
              </a:rPr>
              <a:t>МОДЕЛЬ TIN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Создайте изобаты DXF.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Без подписей!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dirty="0">
              <a:solidFill>
                <a:schemeClr val="bg2"/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bg2"/>
                </a:solidFill>
              </a:rPr>
              <a:t>РЕДАКТОР ЭНК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Удалите старые данные о глубинах и изобаты.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Импортируйте DXF.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Меню «TIN Import».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Вставьте в карту.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1940" y="0"/>
            <a:ext cx="6977063" cy="990600"/>
          </a:xfrm>
        </p:spPr>
        <p:txBody>
          <a:bodyPr/>
          <a:lstStyle/>
          <a:p>
            <a:pPr algn="l" rtl="0"/>
            <a:r>
              <a:rPr lang="ru-RU" sz="3200" b="0" i="0" u="none" baseline="0"/>
              <a:t>Импорт новых глубин</a:t>
            </a:r>
          </a:p>
        </p:txBody>
      </p:sp>
      <p:pic>
        <p:nvPicPr>
          <p:cNvPr id="7" name="2017 ENC EDITOR Removing Depth Area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2" y="1828803"/>
            <a:ext cx="5674795" cy="3529013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693504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885329" y="1761564"/>
            <a:ext cx="3025588" cy="4406154"/>
          </a:xfrm>
          <a:solidFill>
            <a:schemeClr val="bg1"/>
          </a:solidFill>
          <a:ln>
            <a:noFill/>
          </a:ln>
        </p:spPr>
        <p:txBody>
          <a:bodyPr vert="horz" lIns="182880" tIns="0" rIns="0" bIns="0" rtlCol="0">
            <a:normAutofit lnSpcReduction="10000"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bg2"/>
                </a:solidFill>
              </a:rPr>
              <a:t>МОДЕЛЬ TIN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Создайте изобаты DXF.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Без подписей!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dirty="0">
              <a:solidFill>
                <a:schemeClr val="bg2"/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bg2"/>
                </a:solidFill>
              </a:rPr>
              <a:t>РЕДАКТОР ЭНК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Удалите старые данные о глубинах и изобаты.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Импортируйте DXF.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Кликните [Импортировать TIN].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Вставьте в карту.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1940" y="2"/>
            <a:ext cx="7510463" cy="962771"/>
          </a:xfrm>
        </p:spPr>
        <p:txBody>
          <a:bodyPr/>
          <a:lstStyle/>
          <a:p>
            <a:pPr algn="l" rtl="0"/>
            <a:r>
              <a:rPr lang="ru-RU" sz="3200" b="0" i="0" u="none" baseline="0"/>
              <a:t>Импорт новых глубин</a:t>
            </a:r>
          </a:p>
        </p:txBody>
      </p:sp>
      <p:pic>
        <p:nvPicPr>
          <p:cNvPr id="6" name="2017 ENC EDITOR Import of DXF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1939" y="1842249"/>
            <a:ext cx="5483551" cy="3437963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33589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19800" y="1676400"/>
            <a:ext cx="2882153" cy="4114800"/>
          </a:xfrm>
          <a:solidFill>
            <a:schemeClr val="bg1"/>
          </a:solidFill>
          <a:ln>
            <a:noFill/>
          </a:ln>
        </p:spPr>
        <p:txBody>
          <a:bodyPr>
            <a:normAutofit/>
          </a:bodyPr>
          <a:lstStyle/>
          <a:p>
            <a:pPr algn="l" rtl="0"/>
            <a:r>
              <a:rPr lang="ru-RU" sz="1800" b="0" i="0" u="none" baseline="0">
                <a:solidFill>
                  <a:schemeClr val="bg2"/>
                </a:solidFill>
              </a:rPr>
              <a:t>МОДЕЛЬ TIN</a:t>
            </a:r>
          </a:p>
          <a:p>
            <a:pPr lvl="1"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Создайте изобаты DXF.</a:t>
            </a:r>
          </a:p>
          <a:p>
            <a:pPr lvl="1"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Без подписей!</a:t>
            </a:r>
          </a:p>
          <a:p>
            <a:pPr lvl="1" algn="l" rtl="0"/>
            <a:endParaRPr lang="ru-RU" sz="1800" dirty="0">
              <a:solidFill>
                <a:schemeClr val="bg2"/>
              </a:solidFill>
            </a:endParaRPr>
          </a:p>
          <a:p>
            <a:pPr algn="l" rtl="0"/>
            <a:r>
              <a:rPr lang="ru-RU" sz="1800" b="0" i="0" u="none" baseline="0">
                <a:solidFill>
                  <a:schemeClr val="bg2"/>
                </a:solidFill>
              </a:rPr>
              <a:t>РЕДАКТОР ЭНК</a:t>
            </a:r>
          </a:p>
          <a:p>
            <a:pPr lvl="1"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Удалите старые данные о глубинах и изобаты.</a:t>
            </a:r>
          </a:p>
          <a:p>
            <a:pPr lvl="1"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Импортируйте DXF.</a:t>
            </a:r>
          </a:p>
          <a:p>
            <a:pPr lvl="1"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Меню «TIN Import».</a:t>
            </a:r>
          </a:p>
          <a:p>
            <a:pPr lvl="1"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Вставка в границы карты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76200"/>
            <a:ext cx="8686800" cy="914400"/>
          </a:xfrm>
        </p:spPr>
        <p:txBody>
          <a:bodyPr/>
          <a:lstStyle/>
          <a:p>
            <a:pPr algn="l" rtl="0"/>
            <a:r>
              <a:rPr lang="ru-RU" sz="3200" b="0" i="0" u="none" baseline="0"/>
              <a:t>Вставка КО в границы карты</a:t>
            </a:r>
          </a:p>
        </p:txBody>
      </p:sp>
      <p:pic>
        <p:nvPicPr>
          <p:cNvPr id="6" name="2017 ENC EDITOR Clipping Feature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3" y="1676400"/>
            <a:ext cx="5679741" cy="3516312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236612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122894" y="2254912"/>
            <a:ext cx="2895600" cy="3048000"/>
          </a:xfrm>
          <a:solidFill>
            <a:schemeClr val="bg1"/>
          </a:solidFill>
          <a:ln>
            <a:noFill/>
          </a:ln>
        </p:spPr>
        <p:txBody>
          <a:bodyPr vert="horz" lIns="182880" tIns="0" rIns="0" bIns="0" rtlCol="0">
            <a:normAutofit/>
          </a:bodyPr>
          <a:lstStyle/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Глубины можно интегрировать:</a:t>
            </a:r>
          </a:p>
          <a:p>
            <a:pPr lvl="1"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Как часть карты S-57</a:t>
            </a:r>
          </a:p>
          <a:p>
            <a:pPr lvl="1"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Как обновление карты S-57</a:t>
            </a:r>
          </a:p>
          <a:p>
            <a:pPr lvl="1"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Как отдельный слой.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1940" y="0"/>
            <a:ext cx="7739063" cy="990600"/>
          </a:xfrm>
        </p:spPr>
        <p:txBody>
          <a:bodyPr/>
          <a:lstStyle/>
          <a:p>
            <a:pPr algn="l" rtl="0"/>
            <a:r>
              <a:rPr lang="ru-RU" sz="3200" b="0" i="0" u="none" baseline="0"/>
              <a:t>Импорт глубин</a:t>
            </a:r>
          </a:p>
        </p:txBody>
      </p:sp>
      <p:pic>
        <p:nvPicPr>
          <p:cNvPr id="6" name="2017 ENC EDITOR Import of XYZ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9600" y="1981200"/>
            <a:ext cx="5334000" cy="3321712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119695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1024" y="1861727"/>
            <a:ext cx="7261412" cy="3733800"/>
          </a:xfrm>
          <a:noFill/>
          <a:ln>
            <a:noFill/>
          </a:ln>
        </p:spPr>
        <p:txBody>
          <a:bodyPr>
            <a:normAutofit/>
          </a:bodyPr>
          <a:lstStyle/>
          <a:p>
            <a:pPr algn="l" rtl="0"/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Изменение безопасной и глубокой изобаты при изменении уровня, осадки судна и глубины под килем для поиска безопасных проходов.</a:t>
            </a:r>
          </a:p>
          <a:p>
            <a:pPr algn="l" rtl="0"/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Проверка проходимости под мостами.</a:t>
            </a:r>
          </a:p>
          <a:p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Цветовые схемы</a:t>
            </a:r>
          </a:p>
          <a:p>
            <a:pPr lvl="2" algn="l" rtl="0"/>
            <a:r>
              <a:rPr lang="ru-RU" sz="1600" b="0" i="0" u="none" baseline="0" dirty="0">
                <a:solidFill>
                  <a:srgbClr val="098DB4"/>
                </a:solidFill>
              </a:rPr>
              <a:t>S-52</a:t>
            </a:r>
          </a:p>
          <a:p>
            <a:pPr lvl="2" algn="l" rtl="0"/>
            <a:r>
              <a:rPr lang="ru-RU" sz="1600" b="0" i="0" u="none" baseline="0" dirty="0">
                <a:solidFill>
                  <a:srgbClr val="098DB4"/>
                </a:solidFill>
              </a:rPr>
              <a:t>Голубая Батиметрия</a:t>
            </a:r>
          </a:p>
          <a:p>
            <a:pPr lvl="2" algn="l" rtl="0"/>
            <a:r>
              <a:rPr lang="ru-RU" sz="1600" b="0" i="0" u="none" baseline="0" dirty="0" err="1">
                <a:solidFill>
                  <a:srgbClr val="098DB4"/>
                </a:solidFill>
              </a:rPr>
              <a:t>Red</a:t>
            </a:r>
            <a:r>
              <a:rPr lang="ru-RU" sz="1600" b="0" i="0" u="none" baseline="0" dirty="0">
                <a:solidFill>
                  <a:srgbClr val="098DB4"/>
                </a:solidFill>
              </a:rPr>
              <a:t>, </a:t>
            </a:r>
            <a:r>
              <a:rPr lang="ru-RU" sz="1600" b="0" i="0" u="none" baseline="0" dirty="0" err="1">
                <a:solidFill>
                  <a:srgbClr val="098DB4"/>
                </a:solidFill>
              </a:rPr>
              <a:t>Yellow</a:t>
            </a:r>
            <a:r>
              <a:rPr lang="ru-RU" sz="1600" b="0" i="0" u="none" baseline="0" dirty="0">
                <a:solidFill>
                  <a:srgbClr val="098DB4"/>
                </a:solidFill>
              </a:rPr>
              <a:t> &amp; </a:t>
            </a:r>
            <a:r>
              <a:rPr lang="ru-RU" sz="1600" b="0" i="0" u="none" baseline="0" dirty="0" err="1">
                <a:solidFill>
                  <a:srgbClr val="098DB4"/>
                </a:solidFill>
              </a:rPr>
              <a:t>Green</a:t>
            </a:r>
            <a:r>
              <a:rPr lang="ru-RU" sz="1600" b="0" i="0" u="none" baseline="0" dirty="0">
                <a:solidFill>
                  <a:srgbClr val="098DB4"/>
                </a:solidFill>
              </a:rPr>
              <a:t> - красный, желтый, зеленый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1940" y="0"/>
            <a:ext cx="7358063" cy="990600"/>
          </a:xfrm>
        </p:spPr>
        <p:txBody>
          <a:bodyPr/>
          <a:lstStyle/>
          <a:p>
            <a:pPr algn="l" rtl="0"/>
            <a:r>
              <a:rPr lang="ru-RU" sz="3200" b="0" i="0" u="none" baseline="0"/>
              <a:t>Планирование лоцманской проводки</a:t>
            </a:r>
          </a:p>
        </p:txBody>
      </p:sp>
      <p:pic>
        <p:nvPicPr>
          <p:cNvPr id="4" name="Content Placeholder 5" descr="RYG View in HYPACK SHELL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53386" y="2413802"/>
            <a:ext cx="3980690" cy="2115470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517331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1936" y="0"/>
            <a:ext cx="7739064" cy="990600"/>
          </a:xfrm>
        </p:spPr>
        <p:txBody>
          <a:bodyPr/>
          <a:lstStyle/>
          <a:p>
            <a:pPr algn="l" rtl="0"/>
            <a:r>
              <a:rPr lang="ru-RU" sz="3200" b="0" i="0" u="none" baseline="0"/>
              <a:t>Цветовые схемы для районов глубин</a:t>
            </a:r>
          </a:p>
        </p:txBody>
      </p:sp>
      <p:pic>
        <p:nvPicPr>
          <p:cNvPr id="1026" name="Picture 2" descr="C:\2012 Presentations\ENC EDITOR\RYG View in HYPACK SHEL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01" y="1892926"/>
            <a:ext cx="8259581" cy="4431675"/>
          </a:xfrm>
          <a:prstGeom prst="rect">
            <a:avLst/>
          </a:prstGeom>
          <a:noFill/>
        </p:spPr>
      </p:pic>
      <p:pic>
        <p:nvPicPr>
          <p:cNvPr id="5" name="Picture 2" descr="C:\2012 Presentations\ENC EDITOR\RYG View in HYPACK SHEL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1979639"/>
            <a:ext cx="8183380" cy="4348916"/>
          </a:xfrm>
          <a:prstGeom prst="rect">
            <a:avLst/>
          </a:prstGeom>
          <a:noFill/>
        </p:spPr>
      </p:pic>
      <p:pic>
        <p:nvPicPr>
          <p:cNvPr id="6" name="Picture 2" descr="C:\2012 Presentations\ENC EDITOR\RYG View in HYPACK SHEL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801" y="1808914"/>
            <a:ext cx="8183380" cy="437882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693024" y="6360029"/>
            <a:ext cx="2819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Traditional S-52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26594" y="6360029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Голубая Батиметрия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8601" y="6388798"/>
            <a:ext cx="30166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Красный-Желтый-Зеленый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1024" y="1236506"/>
            <a:ext cx="83820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rtl="0">
              <a:buFont typeface="Arial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Можно настроить в основном меню HYPACK либо в РЕДАКТОРЕ ЭНК.</a:t>
            </a:r>
          </a:p>
        </p:txBody>
      </p:sp>
    </p:spTree>
    <p:extLst>
      <p:ext uri="{BB962C8B-B14F-4D97-AF65-F5344CB8AC3E}">
        <p14:creationId xmlns:p14="http://schemas.microsoft.com/office/powerpoint/2010/main" val="1782949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8" grpId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7662863" cy="990600"/>
          </a:xfrm>
        </p:spPr>
        <p:txBody>
          <a:bodyPr/>
          <a:lstStyle/>
          <a:p>
            <a:pPr algn="l" rtl="0"/>
            <a:r>
              <a:rPr lang="ru-RU" sz="3200" b="0" i="0" u="none" baseline="0"/>
              <a:t>Наложение данных глубин S-57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143002"/>
            <a:ext cx="6553200" cy="4983163"/>
          </a:xfrm>
        </p:spPr>
        <p:txBody>
          <a:bodyPr>
            <a:normAutofit/>
          </a:bodyPr>
          <a:lstStyle/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Базовая карта S-57 не содержит глубины.</a:t>
            </a: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Слой с глубинами содержит только глубины и добавляется поверх базовой карты S-57.</a:t>
            </a: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Используется ИК Армии США, район Нью - Орлеан</a:t>
            </a:r>
          </a:p>
        </p:txBody>
      </p:sp>
      <p:pic>
        <p:nvPicPr>
          <p:cNvPr id="5" name="Picture 3" descr="C:\Users\Mike\Desktop\noverlay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2678903"/>
            <a:ext cx="6254787" cy="3752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6711988" y="1666430"/>
            <a:ext cx="2363646" cy="175432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ru-RU" b="0" i="0" u="none" baseline="0" dirty="0">
                <a:solidFill>
                  <a:srgbClr val="098DB4"/>
                </a:solidFill>
              </a:rPr>
              <a:t>1 Загрузите глубины </a:t>
            </a:r>
            <a:endParaRPr lang="ru-RU" b="0" i="0" u="none" baseline="0" dirty="0" smtClean="0">
              <a:solidFill>
                <a:srgbClr val="098DB4"/>
              </a:solidFill>
            </a:endParaRPr>
          </a:p>
          <a:p>
            <a:pPr algn="l" rtl="0">
              <a:spcBef>
                <a:spcPct val="50000"/>
              </a:spcBef>
            </a:pPr>
            <a:r>
              <a:rPr lang="ru-RU" b="0" i="0" u="none" baseline="0" dirty="0" smtClean="0">
                <a:solidFill>
                  <a:srgbClr val="098DB4"/>
                </a:solidFill>
              </a:rPr>
              <a:t>2</a:t>
            </a:r>
            <a:r>
              <a:rPr lang="ru-RU" b="0" i="0" u="none" baseline="0" dirty="0">
                <a:solidFill>
                  <a:srgbClr val="098DB4"/>
                </a:solidFill>
              </a:rPr>
              <a:t>. Настройте опции </a:t>
            </a:r>
            <a:endParaRPr lang="ru-RU" b="0" i="0" u="none" baseline="0" dirty="0" smtClean="0">
              <a:solidFill>
                <a:srgbClr val="098DB4"/>
              </a:solidFill>
            </a:endParaRPr>
          </a:p>
          <a:p>
            <a:pPr algn="l" rtl="0">
              <a:spcBef>
                <a:spcPct val="50000"/>
              </a:spcBef>
            </a:pPr>
            <a:r>
              <a:rPr lang="ru-RU" b="0" i="0" u="none" baseline="0" dirty="0" smtClean="0">
                <a:solidFill>
                  <a:srgbClr val="098DB4"/>
                </a:solidFill>
              </a:rPr>
              <a:t>3</a:t>
            </a:r>
            <a:r>
              <a:rPr lang="ru-RU" b="0" i="0" u="none" baseline="0" dirty="0">
                <a:solidFill>
                  <a:srgbClr val="098DB4"/>
                </a:solidFill>
              </a:rPr>
              <a:t>. Команда «</a:t>
            </a:r>
            <a:r>
              <a:rPr lang="ru-RU" b="0" i="0" u="none" baseline="0" dirty="0" err="1">
                <a:solidFill>
                  <a:srgbClr val="098DB4"/>
                </a:solidFill>
              </a:rPr>
              <a:t>Create</a:t>
            </a:r>
            <a:r>
              <a:rPr lang="ru-RU" b="0" i="0" u="none" baseline="0" dirty="0">
                <a:solidFill>
                  <a:srgbClr val="098DB4"/>
                </a:solidFill>
              </a:rPr>
              <a:t> </a:t>
            </a:r>
            <a:r>
              <a:rPr lang="ru-RU" b="0" i="0" u="none" baseline="0" dirty="0" err="1">
                <a:solidFill>
                  <a:srgbClr val="098DB4"/>
                </a:solidFill>
              </a:rPr>
              <a:t>Final</a:t>
            </a:r>
            <a:r>
              <a:rPr lang="ru-RU" b="0" i="0" u="none" baseline="0" dirty="0">
                <a:solidFill>
                  <a:srgbClr val="098DB4"/>
                </a:solidFill>
              </a:rPr>
              <a:t> S57 </a:t>
            </a:r>
            <a:r>
              <a:rPr lang="ru-RU" b="0" i="0" u="none" baseline="0" dirty="0" err="1">
                <a:solidFill>
                  <a:srgbClr val="098DB4"/>
                </a:solidFill>
              </a:rPr>
              <a:t>Overlay</a:t>
            </a:r>
            <a:r>
              <a:rPr lang="ru-RU" b="0" i="0" u="none" baseline="0" dirty="0">
                <a:solidFill>
                  <a:srgbClr val="098DB4"/>
                </a:solidFill>
              </a:rPr>
              <a:t>»</a:t>
            </a:r>
          </a:p>
        </p:txBody>
      </p:sp>
      <p:pic>
        <p:nvPicPr>
          <p:cNvPr id="4" name="2017 ENC EDITOR S57 Overla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10400" y="4191002"/>
            <a:ext cx="1676400" cy="1003803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95098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5450541"/>
            <a:ext cx="8915400" cy="1201271"/>
          </a:xfrm>
          <a:noFill/>
          <a:ln>
            <a:noFill/>
          </a:ln>
        </p:spPr>
        <p:txBody>
          <a:bodyPr>
            <a:normAutofit/>
          </a:bodyPr>
          <a:lstStyle/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Для лоцманской проводки не нужно много изобат.</a:t>
            </a:r>
          </a:p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Чтобы скрыть неиспользуемые изобаты, войдите в меню Display Options (F9) и отметьте опцию ‘Hide Extra Contours’.</a:t>
            </a:r>
          </a:p>
          <a:p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95300" y="0"/>
            <a:ext cx="6934200" cy="990600"/>
          </a:xfrm>
        </p:spPr>
        <p:txBody>
          <a:bodyPr/>
          <a:lstStyle/>
          <a:p>
            <a:pPr algn="l" rtl="0"/>
            <a:r>
              <a:rPr lang="ru-RU" sz="3200" b="0" i="0" u="none" baseline="0"/>
              <a:t>Скрыть неиспользуемые изобаты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19408"/>
            <a:ext cx="7010400" cy="38193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132" y="1419408"/>
            <a:ext cx="7010400" cy="384760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8496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71" y="1569264"/>
            <a:ext cx="7696200" cy="4549148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5073" y="2409264"/>
            <a:ext cx="4080739" cy="315782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pPr algn="l" rtl="0" eaLnBrk="1" hangingPunct="1">
              <a:defRPr/>
            </a:pPr>
            <a:r>
              <a:rPr lang="ru-RU" sz="2000" b="0" i="0" u="none" baseline="0">
                <a:solidFill>
                  <a:srgbClr val="098DB4"/>
                </a:solidFill>
              </a:rPr>
              <a:t>ENC EDITOR позволяет: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Изменить существующие карты S-57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Создать новую карту S-57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Создать новый слой глубин для S-57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Проверить карту S-57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b="0" i="0" u="none" kern="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Оцифровать GeoTIF в S-57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b="0" i="0" u="none" kern="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Экспортировать карту S-57 в DXF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b="0" i="0" u="none" kern="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Выполнить корректуру в режиме оплавывания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b="0" i="0" u="none" kern="0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Спланировать лоцманскую проводку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940" y="152400"/>
            <a:ext cx="7510463" cy="762000"/>
          </a:xfrm>
        </p:spPr>
        <p:txBody>
          <a:bodyPr/>
          <a:lstStyle/>
          <a:p>
            <a:pPr algn="l" rtl="0" eaLnBrk="1" hangingPunct="1">
              <a:defRPr/>
            </a:pPr>
            <a:r>
              <a:rPr lang="ru-RU" sz="3200" b="0" i="0" u="none" baseline="0"/>
              <a:t>Общие сведения о РЕДАКТОРЕ ЭНК</a:t>
            </a:r>
          </a:p>
        </p:txBody>
      </p:sp>
    </p:spTree>
    <p:extLst>
      <p:ext uri="{BB962C8B-B14F-4D97-AF65-F5344CB8AC3E}">
        <p14:creationId xmlns:p14="http://schemas.microsoft.com/office/powerpoint/2010/main" val="2108788292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419600" y="1676401"/>
            <a:ext cx="4572000" cy="4419600"/>
          </a:xfrm>
          <a:noFill/>
          <a:ln>
            <a:noFill/>
          </a:ln>
        </p:spPr>
        <p:txBody>
          <a:bodyPr>
            <a:normAutofit/>
          </a:bodyPr>
          <a:lstStyle/>
          <a:p>
            <a:pPr marL="342891" indent="-342891" algn="l" rtl="0">
              <a:buClrTx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Меню Display Options – Contour Planning.</a:t>
            </a:r>
          </a:p>
          <a:p>
            <a:pPr marL="342891" indent="-342891" algn="l" rtl="0">
              <a:buClrTx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Введите поправку за уровень</a:t>
            </a:r>
          </a:p>
          <a:p>
            <a:pPr lvl="3" algn="l" rtl="0">
              <a:defRPr/>
            </a:pPr>
            <a:r>
              <a:rPr lang="ru-RU" sz="1000" b="0" i="0" u="none" baseline="0">
                <a:solidFill>
                  <a:schemeClr val="bg2"/>
                </a:solidFill>
              </a:rPr>
              <a:t>Отрицательная поправка, если уровень воды выше нуля глубин.</a:t>
            </a:r>
          </a:p>
          <a:p>
            <a:pPr marL="342891" indent="-342891" algn="l" rtl="0">
              <a:buClrTx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Включите «Adjust Contours to Tide».</a:t>
            </a:r>
          </a:p>
          <a:p>
            <a:pPr marL="342891" indent="-342891" algn="l" rtl="0">
              <a:buClrTx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Кликните «Update» для просмотра изменений изобат.</a:t>
            </a:r>
          </a:p>
          <a:p>
            <a:pPr marL="342891" indent="-342891" algn="l" rtl="0">
              <a:buClrTx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Кликните ‘Apply’ для просмотра изменений в окне карты.</a:t>
            </a:r>
          </a:p>
          <a:p>
            <a:pPr marL="342891" indent="-342891" algn="l" rtl="0">
              <a:buClrTx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Нужно иметь много изобат для правильной работы этой опции!</a:t>
            </a:r>
          </a:p>
          <a:p>
            <a:pPr algn="l" rtl="0" eaLnBrk="1" hangingPunct="1">
              <a:buClr>
                <a:schemeClr val="tx1"/>
              </a:buClr>
              <a:defRPr/>
            </a:pP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229529"/>
            <a:ext cx="9067800" cy="685800"/>
          </a:xfrm>
        </p:spPr>
        <p:txBody>
          <a:bodyPr/>
          <a:lstStyle/>
          <a:p>
            <a:pPr algn="l" rtl="0" eaLnBrk="1" hangingPunct="1">
              <a:defRPr/>
            </a:pPr>
            <a:r>
              <a:rPr lang="ru-RU" sz="3200" b="0" i="0" u="none" baseline="0"/>
              <a:t>Планирование лоцманской проводки: Уровни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078454"/>
            <a:ext cx="4038600" cy="56540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381000" y="1840454"/>
            <a:ext cx="3429000" cy="4572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609600" y="3516854"/>
            <a:ext cx="1600200" cy="3048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609600" y="3897854"/>
            <a:ext cx="1066800" cy="381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228600" y="6183854"/>
            <a:ext cx="914400" cy="381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pic>
        <p:nvPicPr>
          <p:cNvPr id="4" name="2017 ENC EDITOR Pilot Planning Tide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76800" y="5545932"/>
            <a:ext cx="1916176" cy="1100139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1930054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Content Placeholder 1"/>
          <p:cNvSpPr>
            <a:spLocks noGrp="1"/>
          </p:cNvSpPr>
          <p:nvPr>
            <p:ph idx="1"/>
          </p:nvPr>
        </p:nvSpPr>
        <p:spPr>
          <a:xfrm>
            <a:off x="4186518" y="1804786"/>
            <a:ext cx="4724400" cy="3429000"/>
          </a:xfrm>
          <a:noFill/>
          <a:ln>
            <a:noFill/>
          </a:ln>
        </p:spPr>
        <p:txBody>
          <a:bodyPr vert="horz" lIns="182880" tIns="0" rIns="0" bIns="0" rtlCol="0">
            <a:normAutofit lnSpcReduction="10000"/>
          </a:bodyPr>
          <a:lstStyle/>
          <a:p>
            <a:pPr marL="342900" indent="-342900" algn="l" rtl="0" eaLnBrk="1" hangingPunct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Меню Display Options – Contour Planning.</a:t>
            </a:r>
          </a:p>
          <a:p>
            <a:pPr marL="342900" indent="-342900" algn="l" rtl="0" eaLnBrk="1" hangingPunct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Введите глубину под килем (Keel Depth) и запас глубины (Safety Margin).</a:t>
            </a:r>
            <a:endParaRPr lang="ru-RU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 eaLnBrk="1" hangingPunct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Отметьте ‘Set Shallow Contour to Keel Depth….’.</a:t>
            </a:r>
          </a:p>
          <a:p>
            <a:pPr marL="342900" indent="-342900" algn="l" rtl="0" eaLnBrk="1" hangingPunct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Кликните «Update» для просмотра изменений изобат.</a:t>
            </a:r>
          </a:p>
          <a:p>
            <a:pPr marL="342900" indent="-342900" algn="l" rtl="0" eaLnBrk="1" hangingPunct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Кликните ‘Apply’ для просмотра изменений в окне карты.</a:t>
            </a:r>
          </a:p>
          <a:p>
            <a:pPr algn="l" rtl="0" eaLnBrk="1" hangingPunct="1">
              <a:buClr>
                <a:schemeClr val="tx1"/>
              </a:buClr>
              <a:buFontTx/>
              <a:buChar char="•"/>
            </a:pP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0"/>
            <a:ext cx="8534400" cy="990600"/>
          </a:xfrm>
        </p:spPr>
        <p:txBody>
          <a:bodyPr>
            <a:noAutofit/>
          </a:bodyPr>
          <a:lstStyle/>
          <a:p>
            <a:pPr algn="l" rtl="0" eaLnBrk="1" hangingPunct="1">
              <a:defRPr/>
            </a:pPr>
            <a:r>
              <a:rPr lang="ru-RU" sz="3200" b="0" i="0" u="none" baseline="0"/>
              <a:t>Планирование лоцманской проводки:  Глубина под килем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04800" y="1183341"/>
            <a:ext cx="3809144" cy="5450545"/>
            <a:chOff x="2" y="990603"/>
            <a:chExt cx="4257377" cy="5867401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" y="990603"/>
              <a:ext cx="4257377" cy="58674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6"/>
            <p:cNvSpPr/>
            <p:nvPr/>
          </p:nvSpPr>
          <p:spPr>
            <a:xfrm>
              <a:off x="457200" y="2286000"/>
              <a:ext cx="3124200" cy="5334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sp>
          <p:nvSpPr>
            <p:cNvPr id="8" name="Rectangle 7"/>
            <p:cNvSpPr/>
            <p:nvPr/>
          </p:nvSpPr>
          <p:spPr>
            <a:xfrm>
              <a:off x="457200" y="3200400"/>
              <a:ext cx="3124200" cy="3048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sp>
          <p:nvSpPr>
            <p:cNvPr id="9" name="Rectangle 8"/>
            <p:cNvSpPr/>
            <p:nvPr/>
          </p:nvSpPr>
          <p:spPr>
            <a:xfrm>
              <a:off x="609600" y="3962400"/>
              <a:ext cx="914400" cy="3048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52400" y="6400800"/>
              <a:ext cx="990600" cy="3048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</p:grpSp>
      <p:pic>
        <p:nvPicPr>
          <p:cNvPr id="2" name="2017 ENC EDITOR Pilot Planning Keel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53000" y="5327862"/>
            <a:ext cx="2133600" cy="1225339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427893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762500" y="2079812"/>
            <a:ext cx="4191000" cy="2994212"/>
          </a:xfrm>
          <a:noFill/>
          <a:ln>
            <a:noFill/>
          </a:ln>
        </p:spPr>
        <p:txBody>
          <a:bodyPr>
            <a:normAutofit/>
          </a:bodyPr>
          <a:lstStyle/>
          <a:p>
            <a:pPr marL="285750" indent="-285750" algn="l" rtl="0" eaLnBrk="1" hangingPunct="1">
              <a:buClrTx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Меню Display Options – Contour Planning.</a:t>
            </a:r>
          </a:p>
          <a:p>
            <a:pPr marL="285750" indent="-285750" algn="l" rtl="0" eaLnBrk="1" hangingPunct="1">
              <a:buClrTx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Введите высоту судна ‘Ship Height’.</a:t>
            </a:r>
          </a:p>
          <a:p>
            <a:pPr marL="285750" indent="-285750" algn="l" rtl="0" eaLnBrk="1" hangingPunct="1">
              <a:buClrTx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Кликните «Update» и ‘Apply’.</a:t>
            </a:r>
          </a:p>
          <a:p>
            <a:pPr marL="285750" indent="-285750" algn="l" rtl="0" eaLnBrk="1" hangingPunct="1">
              <a:buClrTx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Кликните кнопку VERCLR.</a:t>
            </a:r>
          </a:p>
          <a:p>
            <a:pPr marL="285750" indent="-285750" algn="l" rtl="0" eaLnBrk="1" hangingPunct="1">
              <a:buClrTx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 таблице будет приведен список объектов S-57, под которыми Ваше судно не пройдет.</a:t>
            </a:r>
          </a:p>
          <a:p>
            <a:pPr lvl="1" algn="l" rtl="0" eaLnBrk="1" hangingPunct="1"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 учетом поправки за уровень.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50234" y="98985"/>
            <a:ext cx="8305800" cy="990600"/>
          </a:xfrm>
        </p:spPr>
        <p:txBody>
          <a:bodyPr/>
          <a:lstStyle/>
          <a:p>
            <a:pPr algn="l" rtl="0" eaLnBrk="1" hangingPunct="1">
              <a:defRPr/>
            </a:pPr>
            <a:r>
              <a:rPr lang="ru-RU" sz="4000" b="0" i="0" u="none" baseline="0">
                <a:latin typeface="+mj-lt"/>
              </a:rPr>
              <a:t>Vertical</a:t>
            </a:r>
            <a:r>
              <a:rPr lang="ru-RU" sz="4000" b="0" i="0" u="none" baseline="0">
                <a:latin typeface="+mn-lt"/>
              </a:rPr>
              <a:t> Clearance – высота судна.</a:t>
            </a:r>
          </a:p>
        </p:txBody>
      </p:sp>
      <p:pic>
        <p:nvPicPr>
          <p:cNvPr id="4" name="2017 ENC EDITOR Vertical Clearanc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800600" y="5422903"/>
            <a:ext cx="2057400" cy="1170861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grpSp>
        <p:nvGrpSpPr>
          <p:cNvPr id="5" name="Group 4"/>
          <p:cNvGrpSpPr/>
          <p:nvPr/>
        </p:nvGrpSpPr>
        <p:grpSpPr>
          <a:xfrm>
            <a:off x="304800" y="1264024"/>
            <a:ext cx="3871898" cy="5441576"/>
            <a:chOff x="3" y="990600"/>
            <a:chExt cx="4257377" cy="5867400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" y="990600"/>
              <a:ext cx="4257377" cy="58674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7" name="Rectangle 6"/>
            <p:cNvSpPr/>
            <p:nvPr/>
          </p:nvSpPr>
          <p:spPr>
            <a:xfrm>
              <a:off x="304800" y="2819400"/>
              <a:ext cx="3352800" cy="3810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  <p:sp>
          <p:nvSpPr>
            <p:cNvPr id="8" name="Rectangle 7"/>
            <p:cNvSpPr/>
            <p:nvPr/>
          </p:nvSpPr>
          <p:spPr>
            <a:xfrm>
              <a:off x="1676400" y="3886200"/>
              <a:ext cx="990600" cy="3810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235254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61940" y="-2"/>
            <a:ext cx="7739063" cy="1018331"/>
          </a:xfrm>
        </p:spPr>
        <p:txBody>
          <a:bodyPr/>
          <a:lstStyle/>
          <a:p>
            <a:pPr algn="l" rtl="0"/>
            <a:r>
              <a:rPr lang="ru-RU" sz="3200" b="0" i="0" u="none" baseline="0"/>
              <a:t>Проверка ЭНК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76213" y="5655449"/>
            <a:ext cx="3403328" cy="1066800"/>
          </a:xfrm>
          <a:noFill/>
          <a:ln>
            <a:noFill/>
          </a:ln>
        </p:spPr>
        <p:txBody>
          <a:bodyPr>
            <a:normAutofit/>
          </a:bodyPr>
          <a:lstStyle/>
          <a:p>
            <a:pPr algn="l" rtl="0"/>
            <a:r>
              <a:rPr lang="ru-RU" sz="1800" b="0" i="0" u="none" baseline="0">
                <a:solidFill>
                  <a:srgbClr val="098DB4"/>
                </a:solidFill>
              </a:rPr>
              <a:t>Проверить, соответствует ли Ваша карты правилам кодировки ЭНК.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3" y="1267811"/>
            <a:ext cx="2895600" cy="4138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ight Arrow 6"/>
          <p:cNvSpPr/>
          <p:nvPr/>
        </p:nvSpPr>
        <p:spPr>
          <a:xfrm rot="10800000">
            <a:off x="1594276" y="5024967"/>
            <a:ext cx="838200" cy="3810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520" y="1681163"/>
            <a:ext cx="5037532" cy="3343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2017 ENC EDITOR Validate Char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89876" y="5269688"/>
            <a:ext cx="2194320" cy="1366879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1127230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940" y="3"/>
            <a:ext cx="7662863" cy="990599"/>
          </a:xfrm>
        </p:spPr>
        <p:txBody>
          <a:bodyPr/>
          <a:lstStyle/>
          <a:p>
            <a:pPr algn="l" rtl="0"/>
            <a:r>
              <a:rPr lang="ru-RU" sz="3200" b="0" i="0" u="none" baseline="0"/>
              <a:t>Оплавывание ЭНК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600201"/>
            <a:ext cx="8534400" cy="4267200"/>
          </a:xfrm>
          <a:noFill/>
          <a:ln>
            <a:noFill/>
          </a:ln>
        </p:spPr>
        <p:txBody>
          <a:bodyPr vert="horz" lIns="182880" tIns="0" rIns="0" bIns="0" rtlCol="0">
            <a:normAutofit/>
          </a:bodyPr>
          <a:lstStyle/>
          <a:p>
            <a:pPr algn="l" rtl="0"/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Применяется при съемке для сравнения актуальной информации с объектами карты.</a:t>
            </a:r>
          </a:p>
          <a:p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Работает совместно с HYPACK SURVEY.</a:t>
            </a:r>
          </a:p>
          <a:p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Поставьте цель в местоположении ОК.</a:t>
            </a:r>
          </a:p>
          <a:p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Проверьте, есть ли на карте этот объект в правильной позиции.  </a:t>
            </a:r>
          </a:p>
          <a:p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Можно:</a:t>
            </a:r>
          </a:p>
          <a:p>
            <a:pPr lvl="2" algn="l" rtl="0"/>
            <a:r>
              <a:rPr lang="ru-RU" sz="1400" b="0" i="0" u="none" baseline="0" dirty="0">
                <a:solidFill>
                  <a:schemeClr val="bg2"/>
                </a:solidFill>
              </a:rPr>
              <a:t>Переместить существующий объект в новое местоположение.</a:t>
            </a:r>
          </a:p>
          <a:p>
            <a:pPr lvl="2" algn="l" rtl="0"/>
            <a:r>
              <a:rPr lang="ru-RU" sz="1400" b="0" i="0" u="none" baseline="0" dirty="0">
                <a:solidFill>
                  <a:schemeClr val="bg2"/>
                </a:solidFill>
              </a:rPr>
              <a:t>Создать новый объект карты в новом местоположении.</a:t>
            </a:r>
          </a:p>
          <a:p>
            <a:pPr lvl="2" algn="l" rtl="0"/>
            <a:r>
              <a:rPr lang="ru-RU" sz="1400" b="0" i="0" u="none" baseline="0" dirty="0">
                <a:solidFill>
                  <a:schemeClr val="bg2"/>
                </a:solidFill>
              </a:rPr>
              <a:t>Удалить существующий КО.</a:t>
            </a:r>
          </a:p>
          <a:p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1940" y="5961531"/>
            <a:ext cx="914400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Используется вместе со СЪЕМКОЙ HYPACK для уточнения позиций объектов карты S-57.</a:t>
            </a:r>
          </a:p>
        </p:txBody>
      </p:sp>
      <p:pic>
        <p:nvPicPr>
          <p:cNvPr id="4" name="2017 ENC Editor Verificatio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2265350"/>
            <a:ext cx="2971800" cy="1249601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194171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57150">
            <a:noFill/>
          </a:ln>
        </p:spPr>
        <p:txBody>
          <a:bodyPr/>
          <a:lstStyle/>
          <a:p>
            <a:pPr algn="l" rtl="0">
              <a:defRPr/>
            </a:pPr>
            <a:r>
              <a:rPr lang="ru-RU" sz="4400" b="0" i="0" u="none" baseline="0"/>
              <a:t>DXF в РЕДАКТОРЕ ЭНК</a:t>
            </a:r>
          </a:p>
        </p:txBody>
      </p:sp>
    </p:spTree>
    <p:extLst>
      <p:ext uri="{BB962C8B-B14F-4D97-AF65-F5344CB8AC3E}">
        <p14:creationId xmlns:p14="http://schemas.microsoft.com/office/powerpoint/2010/main" val="10676931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53132" y="304801"/>
            <a:ext cx="6528671" cy="607787"/>
          </a:xfrm>
        </p:spPr>
        <p:txBody>
          <a:bodyPr/>
          <a:lstStyle/>
          <a:p>
            <a:pPr marL="54863" algn="l" rtl="0">
              <a:defRPr/>
            </a:pPr>
            <a:r>
              <a:rPr lang="ru-RU" sz="3200" b="0" i="0" u="none" baseline="0"/>
              <a:t>Экспорт DXF в РЕДАКТОРЕ ЭНК</a:t>
            </a:r>
          </a:p>
        </p:txBody>
      </p:sp>
      <p:pic>
        <p:nvPicPr>
          <p:cNvPr id="3" name="2017 ENC EDITOR Export to DXF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9189" y="1506073"/>
            <a:ext cx="7086600" cy="4430355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228600" y="6172200"/>
            <a:ext cx="7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Как передать информацию ЭНК в пакет CAD-ГИС.</a:t>
            </a:r>
          </a:p>
        </p:txBody>
      </p:sp>
    </p:spTree>
    <p:extLst>
      <p:ext uri="{BB962C8B-B14F-4D97-AF65-F5344CB8AC3E}">
        <p14:creationId xmlns:p14="http://schemas.microsoft.com/office/powerpoint/2010/main" val="3796044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3581400" y="6172200"/>
            <a:ext cx="3276600" cy="457200"/>
          </a:xfrm>
          <a:noFill/>
          <a:ln>
            <a:noFill/>
          </a:ln>
        </p:spPr>
        <p:txBody>
          <a:bodyPr>
            <a:normAutofit/>
          </a:bodyPr>
          <a:lstStyle/>
          <a:p>
            <a:pPr algn="l" rtl="0" eaLnBrk="1" hangingPunct="1">
              <a:lnSpc>
                <a:spcPct val="90000"/>
              </a:lnSpc>
            </a:pPr>
            <a:r>
              <a:rPr lang="ru-RU" sz="2000" b="0" i="0" u="none" baseline="0">
                <a:solidFill>
                  <a:srgbClr val="098DB4"/>
                </a:solidFill>
              </a:rPr>
              <a:t>Результат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7064" y="228040"/>
            <a:ext cx="6528671" cy="685800"/>
          </a:xfrm>
        </p:spPr>
        <p:txBody>
          <a:bodyPr/>
          <a:lstStyle/>
          <a:p>
            <a:pPr algn="l" rtl="0"/>
            <a:r>
              <a:rPr lang="ru-RU" sz="3200" b="0" i="0" u="none" baseline="0"/>
              <a:t>Данные S-57 в AutoCad Viewer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12" y="1573307"/>
            <a:ext cx="7467600" cy="4485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205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ru-RU" b="0" i="0" u="none" baseline="0"/>
              <a:t>Спасибо!</a:t>
            </a:r>
            <a:endParaRPr lang="ru-RU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на Youtube.com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Исторические Сессии )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Живой Чат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на Youtube.com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Новые Сессии ) 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Сайт поддержки HYPACK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Сайт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Ссылки на дополнительную информацию: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sng" baseline="0">
                <a:solidFill>
                  <a:schemeClr val="bg1"/>
                </a:solidFill>
              </a:rPr>
              <a:t>Свяжитесь с нами:</a:t>
            </a:r>
          </a:p>
          <a:p>
            <a:endParaRPr lang="ru-RU" dirty="0"/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Sales@HYPACK.com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Help@HYPACK.com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+1(860) 635 - 1500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4309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183609" y="1300805"/>
            <a:ext cx="4504765" cy="3836894"/>
          </a:xfrm>
          <a:noFill/>
          <a:ln>
            <a:solidFill>
              <a:schemeClr val="bg1"/>
            </a:solidFill>
          </a:ln>
        </p:spPr>
        <p:txBody>
          <a:bodyPr>
            <a:normAutofit fontScale="92500"/>
          </a:bodyPr>
          <a:lstStyle/>
          <a:p>
            <a:pPr algn="l" rtl="0">
              <a:spcBef>
                <a:spcPct val="0"/>
              </a:spcBef>
              <a:buClr>
                <a:schemeClr val="bg1"/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РЕДАКТОРЕ ЭНК можно создавать и/или изменять ЭНК в формате S-57.</a:t>
            </a:r>
          </a:p>
          <a:p>
            <a:pPr algn="l" rtl="0">
              <a:spcBef>
                <a:spcPct val="0"/>
              </a:spcBef>
              <a:buClr>
                <a:schemeClr val="bg1"/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Находится в меню ‘Отчетные Материалы’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.</a:t>
            </a:r>
          </a:p>
          <a:p>
            <a:pPr algn="l" rtl="0">
              <a:spcBef>
                <a:spcPct val="0"/>
              </a:spcBef>
              <a:buClr>
                <a:srgbClr val="0000FF"/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РЕДАКТОР ЭНК считывает геодезические параметры текущего проекта.</a:t>
            </a:r>
          </a:p>
          <a:p>
            <a:pPr algn="l" rtl="0">
              <a:spcBef>
                <a:spcPct val="0"/>
              </a:spcBef>
              <a:buClr>
                <a:srgbClr val="0000FF"/>
              </a:buClr>
              <a:defRPr/>
            </a:pPr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  <a:cs typeface="Arial" charset="0"/>
            </a:endParaRPr>
          </a:p>
          <a:p>
            <a:pPr algn="l" rtl="0">
              <a:spcBef>
                <a:spcPct val="0"/>
              </a:spcBef>
              <a:buClr>
                <a:srgbClr val="0000FF"/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Данные S-57 всегда сохраняются в СК WGS-84.</a:t>
            </a:r>
          </a:p>
          <a:p>
            <a:pPr algn="l" rtl="0">
              <a:spcBef>
                <a:spcPct val="0"/>
              </a:spcBef>
              <a:buClr>
                <a:srgbClr val="0000FF"/>
              </a:buClr>
              <a:defRPr/>
            </a:pPr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  <a:cs typeface="Arial" charset="0"/>
            </a:endParaRPr>
          </a:p>
          <a:p>
            <a:pPr algn="l" rtl="0">
              <a:spcBef>
                <a:spcPct val="0"/>
              </a:spcBef>
              <a:buClr>
                <a:srgbClr val="0000FF"/>
              </a:buClr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HYPACK выполняет преобразование СК (если нужно) и переход к проекции для верного отображения карт S-57 в проекте с любой проекцией.</a:t>
            </a:r>
          </a:p>
        </p:txBody>
      </p:sp>
      <p:sp>
        <p:nvSpPr>
          <p:cNvPr id="1638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61940" y="0"/>
            <a:ext cx="6672263" cy="990600"/>
          </a:xfrm>
        </p:spPr>
        <p:txBody>
          <a:bodyPr/>
          <a:lstStyle/>
          <a:p>
            <a:pPr marL="54863" algn="l" rtl="0">
              <a:defRPr/>
            </a:pPr>
            <a:r>
              <a:rPr lang="ru-RU" sz="3200" b="0" i="0" u="none" baseline="0"/>
              <a:t>Запуск</a:t>
            </a:r>
            <a:r>
              <a:rPr lang="ru-RU" b="0" i="0" u="none" baseline="0"/>
              <a:t> РЕДАКТОРА ЭНК</a:t>
            </a:r>
          </a:p>
        </p:txBody>
      </p:sp>
      <p:pic>
        <p:nvPicPr>
          <p:cNvPr id="20484" name="Picture 5" descr="C:\2008 HYPACK Final\14 - ENC EDITOR\Pictures\Launchi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9546" y="1810869"/>
            <a:ext cx="3709314" cy="2420471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</p:pic>
      <p:sp>
        <p:nvSpPr>
          <p:cNvPr id="20485" name="TextBox 4"/>
          <p:cNvSpPr txBox="1">
            <a:spLocks noChangeArrowheads="1"/>
          </p:cNvSpPr>
          <p:nvPr/>
        </p:nvSpPr>
        <p:spPr bwMode="auto">
          <a:xfrm>
            <a:off x="73932" y="5544234"/>
            <a:ext cx="8172759" cy="6463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/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Нельзя использовать карты S-63 (кодированные S-57) в РЕДАКТОРЕ ЭНК.  Ограничение, </a:t>
            </a:r>
            <a:r>
              <a:rPr lang="ru-RU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наложенное 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защитой прав производителя.</a:t>
            </a:r>
          </a:p>
        </p:txBody>
      </p:sp>
    </p:spTree>
    <p:extLst>
      <p:ext uri="{BB962C8B-B14F-4D97-AF65-F5344CB8AC3E}">
        <p14:creationId xmlns:p14="http://schemas.microsoft.com/office/powerpoint/2010/main" val="214603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655" y="1589518"/>
            <a:ext cx="6548650" cy="4488400"/>
          </a:xfrm>
          <a:prstGeom prst="rect">
            <a:avLst/>
          </a:prstGeom>
        </p:spPr>
      </p:pic>
      <p:sp>
        <p:nvSpPr>
          <p:cNvPr id="174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0"/>
            <a:ext cx="8458200" cy="990600"/>
          </a:xfrm>
        </p:spPr>
        <p:txBody>
          <a:bodyPr/>
          <a:lstStyle/>
          <a:p>
            <a:pPr marL="54863" algn="l" rtl="0">
              <a:defRPr/>
            </a:pPr>
            <a:r>
              <a:rPr lang="ru-RU" sz="3200" b="0" i="0" u="none" baseline="0"/>
              <a:t>РЕДАКТОР ЭНК: вид</a:t>
            </a:r>
          </a:p>
        </p:txBody>
      </p:sp>
      <p:sp>
        <p:nvSpPr>
          <p:cNvPr id="156676" name="Rectangle 4"/>
          <p:cNvSpPr>
            <a:spLocks noChangeArrowheads="1"/>
          </p:cNvSpPr>
          <p:nvPr/>
        </p:nvSpPr>
        <p:spPr bwMode="auto">
          <a:xfrm>
            <a:off x="141016" y="2530198"/>
            <a:ext cx="1241967" cy="25146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rtl="0">
              <a:defRPr/>
            </a:pPr>
            <a:r>
              <a:rPr lang="ru-RU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Окно </a:t>
            </a:r>
          </a:p>
          <a:p>
            <a:pPr algn="l" rtl="0">
              <a:defRPr/>
            </a:pPr>
            <a:r>
              <a:rPr lang="ru-RU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Менеджера</a:t>
            </a:r>
          </a:p>
          <a:p>
            <a:pPr algn="l" rtl="0">
              <a:defRPr/>
            </a:pPr>
            <a:r>
              <a:rPr lang="ru-RU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объектов</a:t>
            </a:r>
            <a:endParaRPr lang="ru-RU" b="0" i="0" u="none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defRPr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defRPr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Карты</a:t>
            </a:r>
          </a:p>
          <a:p>
            <a:pPr algn="l" rtl="0">
              <a:defRPr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Картографические объекты (</a:t>
            </a: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Features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  <a:p>
            <a:pPr algn="l" rtl="0">
              <a:defRPr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Пространственные объекты (</a:t>
            </a: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Spatials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6677" name="Rectangle 5"/>
          <p:cNvSpPr>
            <a:spLocks noChangeArrowheads="1"/>
          </p:cNvSpPr>
          <p:nvPr/>
        </p:nvSpPr>
        <p:spPr bwMode="auto">
          <a:xfrm>
            <a:off x="8131321" y="4179421"/>
            <a:ext cx="816126" cy="1143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rtl="0">
              <a:defRPr/>
            </a:pPr>
            <a:r>
              <a:rPr lang="ru-RU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Окно </a:t>
            </a:r>
          </a:p>
          <a:p>
            <a:pPr algn="l" rtl="0">
              <a:defRPr/>
            </a:pPr>
            <a:r>
              <a:rPr lang="ru-RU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Карты</a:t>
            </a:r>
            <a:endParaRPr lang="ru-RU" b="0" i="0" u="none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1078184" y="3902511"/>
            <a:ext cx="609600" cy="304800"/>
          </a:xfrm>
          <a:prstGeom prst="rightArrow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10" name="Right Arrow 9"/>
          <p:cNvSpPr/>
          <p:nvPr/>
        </p:nvSpPr>
        <p:spPr>
          <a:xfrm rot="10800000">
            <a:off x="7521721" y="4636621"/>
            <a:ext cx="609600" cy="304800"/>
          </a:xfrm>
          <a:prstGeom prst="rightArrow">
            <a:avLst/>
          </a:prstGeom>
          <a:solidFill>
            <a:srgbClr val="00B0F0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453281" y="2503022"/>
            <a:ext cx="12192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Буфер Обмена</a:t>
            </a:r>
          </a:p>
        </p:txBody>
      </p:sp>
      <p:sp>
        <p:nvSpPr>
          <p:cNvPr id="12" name="Right Arrow 11"/>
          <p:cNvSpPr/>
          <p:nvPr/>
        </p:nvSpPr>
        <p:spPr>
          <a:xfrm rot="10800000">
            <a:off x="4778179" y="2542489"/>
            <a:ext cx="609600" cy="304800"/>
          </a:xfrm>
          <a:prstGeom prst="rightArrow">
            <a:avLst/>
          </a:prstGeom>
          <a:solidFill>
            <a:srgbClr val="00B0F0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6792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itle 2"/>
          <p:cNvSpPr>
            <a:spLocks noGrp="1"/>
          </p:cNvSpPr>
          <p:nvPr>
            <p:ph type="title"/>
          </p:nvPr>
        </p:nvSpPr>
        <p:spPr>
          <a:xfrm>
            <a:off x="261940" y="0"/>
            <a:ext cx="7815263" cy="990600"/>
          </a:xfrm>
        </p:spPr>
        <p:txBody>
          <a:bodyPr/>
          <a:lstStyle/>
          <a:p>
            <a:pPr marL="54863" algn="l" rtl="0">
              <a:defRPr/>
            </a:pPr>
            <a:r>
              <a:rPr lang="ru-RU" sz="3200" b="0" i="0" u="none" baseline="0"/>
              <a:t>ОТОБРАЖЕНИЕ КАРТЫ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2" y="1295402"/>
            <a:ext cx="4066867" cy="237005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104" y="2286000"/>
            <a:ext cx="4254351" cy="2438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2" y="4114803"/>
            <a:ext cx="4047817" cy="23717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02" y="3665460"/>
            <a:ext cx="24384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Дисплей Карты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5606" y="6486526"/>
            <a:ext cx="4043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Дисплей Карты и Геометрии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87106" y="4724402"/>
            <a:ext cx="24384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Дисплей Геометрии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2" y="5931903"/>
            <a:ext cx="1442235" cy="792215"/>
          </a:xfrm>
          <a:prstGeom prst="rect">
            <a:avLst/>
          </a:prstGeom>
        </p:spPr>
      </p:pic>
      <p:sp>
        <p:nvSpPr>
          <p:cNvPr id="8" name="Left Arrow 7"/>
          <p:cNvSpPr/>
          <p:nvPr/>
        </p:nvSpPr>
        <p:spPr>
          <a:xfrm>
            <a:off x="3124200" y="6096003"/>
            <a:ext cx="609600" cy="390525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566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"/>
          <p:cNvSpPr>
            <a:spLocks noGrp="1"/>
          </p:cNvSpPr>
          <p:nvPr>
            <p:ph idx="1"/>
          </p:nvPr>
        </p:nvSpPr>
        <p:spPr>
          <a:xfrm>
            <a:off x="5715000" y="1828800"/>
            <a:ext cx="3429000" cy="3612776"/>
          </a:xfrm>
          <a:solidFill>
            <a:schemeClr val="bg1"/>
          </a:solidFill>
          <a:ln>
            <a:noFill/>
          </a:ln>
        </p:spPr>
        <p:txBody>
          <a:bodyPr>
            <a:noAutofit/>
          </a:bodyPr>
          <a:lstStyle/>
          <a:p>
            <a:pPr algn="l" rtl="0"/>
            <a:r>
              <a:rPr lang="ru-RU" sz="1800" b="0" i="0" u="none" baseline="0" dirty="0">
                <a:solidFill>
                  <a:schemeClr val="bg2"/>
                </a:solidFill>
              </a:rPr>
              <a:t>Опции:</a:t>
            </a:r>
          </a:p>
          <a:p>
            <a:endParaRPr lang="ru-RU" sz="1800" dirty="0">
              <a:solidFill>
                <a:schemeClr val="bg2"/>
              </a:solidFill>
            </a:endParaRPr>
          </a:p>
          <a:p>
            <a:pPr lvl="1" algn="l" rtl="0"/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Создание нового КО</a:t>
            </a:r>
          </a:p>
          <a:p>
            <a:pPr lvl="2" algn="l" rtl="0"/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Меню </a:t>
            </a: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Feature</a:t>
            </a:r>
            <a:endParaRPr lang="ru-RU" b="0" i="0" u="none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2" algn="l" rtl="0"/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Импорт списка XYZ</a:t>
            </a:r>
          </a:p>
          <a:p>
            <a:pPr lvl="2" algn="l" rtl="0"/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Оцифровка </a:t>
            </a: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GeoTIF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2" algn="l" rtl="0"/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 algn="l" rtl="0"/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Перемещение существующего КО</a:t>
            </a:r>
          </a:p>
          <a:p>
            <a:pPr lvl="1" algn="l" rtl="0"/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Удаление существующего КО</a:t>
            </a:r>
          </a:p>
          <a:p>
            <a:pPr lvl="1" algn="l" rtl="0"/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Изменение атрибут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0"/>
            <a:ext cx="7315200" cy="990600"/>
          </a:xfrm>
        </p:spPr>
        <p:txBody>
          <a:bodyPr/>
          <a:lstStyle/>
          <a:p>
            <a:pPr algn="l" rtl="0"/>
            <a:r>
              <a:rPr lang="ru-RU" sz="3200" b="0" i="0" u="none" baseline="0"/>
              <a:t>Корректура карты S-57</a:t>
            </a:r>
          </a:p>
        </p:txBody>
      </p:sp>
      <p:pic>
        <p:nvPicPr>
          <p:cNvPr id="2" name="2017 ENC EDITOR New Featur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4800" y="1994647"/>
            <a:ext cx="5165055" cy="3334868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1540570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1940" y="0"/>
            <a:ext cx="7205663" cy="990600"/>
          </a:xfrm>
        </p:spPr>
        <p:txBody>
          <a:bodyPr/>
          <a:lstStyle/>
          <a:p>
            <a:pPr algn="l" rtl="0"/>
            <a:r>
              <a:rPr lang="ru-RU" sz="3200" b="0" i="0" u="none" baseline="0"/>
              <a:t>Корректура карты S-57</a:t>
            </a:r>
          </a:p>
        </p:txBody>
      </p:sp>
      <p:pic>
        <p:nvPicPr>
          <p:cNvPr id="2" name="2017 ENC EDITOR Digitiging GeoTIF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1940" y="1905000"/>
            <a:ext cx="5278709" cy="3249705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sp>
        <p:nvSpPr>
          <p:cNvPr id="6" name="Content Placeholder 1"/>
          <p:cNvSpPr txBox="1">
            <a:spLocks/>
          </p:cNvSpPr>
          <p:nvPr/>
        </p:nvSpPr>
        <p:spPr>
          <a:xfrm>
            <a:off x="5715000" y="1828800"/>
            <a:ext cx="3334996" cy="405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0" tIns="0" rIns="0" bIns="0" rtlCol="0">
            <a:normAutofit/>
          </a:bodyPr>
          <a:lstStyle>
            <a:lvl1pPr marL="0" indent="0" algn="l" defTabSz="457189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/>
              <a:buNone/>
              <a:defRPr sz="2200" b="0" i="0" kern="1200" cap="none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137157" indent="-137157" algn="l" defTabSz="457189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274313" indent="-137157" algn="l" defTabSz="457189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Char char="-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411470" indent="-137157" algn="l" defTabSz="457189" rtl="0" eaLnBrk="1" latinLnBrk="0" hangingPunct="1">
              <a:spcBef>
                <a:spcPts val="0"/>
              </a:spcBef>
              <a:spcAft>
                <a:spcPts val="400"/>
              </a:spcAft>
              <a:buFont typeface="Arial"/>
              <a:buChar char="•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548626" indent="-137157" algn="l" defTabSz="457189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Char char="-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537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ru-RU" b="0" i="0" u="none" baseline="0">
                <a:solidFill>
                  <a:schemeClr val="bg2"/>
                </a:solidFill>
              </a:rPr>
              <a:t>Опции: 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Создание нового КО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Меню Feature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Импорт списка XYZ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Оцифровка GeoTIF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Перемещение существующего КО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Удаление существующего КО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Изменение атрибут</a:t>
            </a:r>
          </a:p>
        </p:txBody>
      </p:sp>
    </p:spTree>
    <p:extLst>
      <p:ext uri="{BB962C8B-B14F-4D97-AF65-F5344CB8AC3E}">
        <p14:creationId xmlns:p14="http://schemas.microsoft.com/office/powerpoint/2010/main" val="756437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CB23DDB1-B8C0-4842-B8C0-D3B3EC0719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/>
              <a:t>Корректура карты S-57</a:t>
            </a:r>
          </a:p>
        </p:txBody>
      </p:sp>
      <p:pic>
        <p:nvPicPr>
          <p:cNvPr id="2" name="2017 ENC EDITOR Moving a Featur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7474" y="2007815"/>
            <a:ext cx="5113120" cy="3153092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sp>
        <p:nvSpPr>
          <p:cNvPr id="6" name="Content Placeholder 1"/>
          <p:cNvSpPr txBox="1">
            <a:spLocks/>
          </p:cNvSpPr>
          <p:nvPr/>
        </p:nvSpPr>
        <p:spPr>
          <a:xfrm>
            <a:off x="5715000" y="1828800"/>
            <a:ext cx="3429000" cy="405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0" tIns="0" rIns="0" bIns="0" rtlCol="0">
            <a:normAutofit/>
          </a:bodyPr>
          <a:lstStyle>
            <a:lvl1pPr marL="0" indent="0" algn="l" defTabSz="457189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/>
              <a:buNone/>
              <a:defRPr sz="2200" b="0" i="0" kern="1200" cap="none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137157" indent="-137157" algn="l" defTabSz="457189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274313" indent="-137157" algn="l" defTabSz="457189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Char char="-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411470" indent="-137157" algn="l" defTabSz="457189" rtl="0" eaLnBrk="1" latinLnBrk="0" hangingPunct="1">
              <a:spcBef>
                <a:spcPts val="0"/>
              </a:spcBef>
              <a:spcAft>
                <a:spcPts val="400"/>
              </a:spcAft>
              <a:buFont typeface="Arial"/>
              <a:buChar char="•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548626" indent="-137157" algn="l" defTabSz="457189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Char char="-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537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ru-RU" b="0" i="0" u="none" baseline="0" dirty="0">
                <a:solidFill>
                  <a:schemeClr val="bg2"/>
                </a:solidFill>
              </a:rPr>
              <a:t>Опции: 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Создание нового КО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Меню </a:t>
            </a: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Feature</a:t>
            </a:r>
            <a:endParaRPr lang="ru-RU" b="0" i="0" u="none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Импорт списка XYZ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Оцифровка </a:t>
            </a: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GeoTIF</a:t>
            </a:r>
            <a:endParaRPr lang="ru-RU" b="0" i="0" u="none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Перемещение существующего КО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Удаление существующего КО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Изменение атрибут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25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"/>
          <p:cNvSpPr>
            <a:spLocks noGrp="1"/>
          </p:cNvSpPr>
          <p:nvPr>
            <p:ph idx="1"/>
          </p:nvPr>
        </p:nvSpPr>
        <p:spPr>
          <a:xfrm>
            <a:off x="5715000" y="1828800"/>
            <a:ext cx="3733800" cy="3086100"/>
          </a:xfrm>
          <a:noFill/>
          <a:ln>
            <a:noFill/>
          </a:ln>
        </p:spPr>
        <p:txBody>
          <a:bodyPr>
            <a:noAutofit/>
          </a:bodyPr>
          <a:lstStyle/>
          <a:p>
            <a:pPr algn="l" rtl="0"/>
            <a:r>
              <a:rPr lang="ru-RU" sz="1800" b="0" i="0" u="none" baseline="0">
                <a:solidFill>
                  <a:schemeClr val="bg2"/>
                </a:solidFill>
              </a:rPr>
              <a:t>Опции:</a:t>
            </a:r>
          </a:p>
          <a:p>
            <a:pPr lvl="1" algn="l" rtl="0"/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Создание нового КО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Меню Feature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Импорт списка XYZ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Оцифровка GeoTIF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Перемещение существующего КО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Удаление существующего КО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Изменение атрибут</a:t>
            </a:r>
          </a:p>
        </p:txBody>
      </p:sp>
      <p:pic>
        <p:nvPicPr>
          <p:cNvPr id="2" name="2017 ENC EDITOR Deleting a Featur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1940" y="2013419"/>
            <a:ext cx="5238719" cy="3257828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sp>
        <p:nvSpPr>
          <p:cNvPr id="5" name="Title 2">
            <a:extLst>
              <a:ext uri="{FF2B5EF4-FFF2-40B4-BE49-F238E27FC236}">
                <a16:creationId xmlns="" xmlns:a16="http://schemas.microsoft.com/office/drawing/2014/main" id="{7B0CFEA6-704B-4829-9EE7-9481F33F91BE}"/>
              </a:ext>
            </a:extLst>
          </p:cNvPr>
          <p:cNvSpPr txBox="1">
            <a:spLocks/>
          </p:cNvSpPr>
          <p:nvPr/>
        </p:nvSpPr>
        <p:spPr>
          <a:xfrm>
            <a:off x="261940" y="0"/>
            <a:ext cx="7205663" cy="990600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>
            <a:lvl1pPr algn="l" defTabSz="457200" rtl="0" eaLnBrk="1" latinLnBrk="0" hangingPunct="1">
              <a:lnSpc>
                <a:spcPts val="2900"/>
              </a:lnSpc>
              <a:spcBef>
                <a:spcPct val="0"/>
              </a:spcBef>
              <a:buNone/>
              <a:defRPr sz="2800" b="0" kern="1200">
                <a:solidFill>
                  <a:srgbClr val="53565A"/>
                </a:solidFill>
                <a:latin typeface="Arial"/>
                <a:ea typeface="+mj-ea"/>
                <a:cs typeface="Arial"/>
              </a:defRPr>
            </a:lvl1pPr>
          </a:lstStyle>
          <a:p>
            <a:pPr algn="l" rtl="0"/>
            <a:r>
              <a:rPr lang="ru-RU" sz="3200" b="0" i="0" u="none" baseline="0">
                <a:solidFill>
                  <a:schemeClr val="bg1"/>
                </a:solidFill>
              </a:rPr>
              <a:t>Корректура карты S-57</a:t>
            </a:r>
          </a:p>
        </p:txBody>
      </p:sp>
    </p:spTree>
    <p:extLst>
      <p:ext uri="{BB962C8B-B14F-4D97-AF65-F5344CB8AC3E}">
        <p14:creationId xmlns:p14="http://schemas.microsoft.com/office/powerpoint/2010/main" val="580970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4740</TotalTime>
  <Words>889</Words>
  <Application>Microsoft Office PowerPoint</Application>
  <PresentationFormat>Экран (4:3)</PresentationFormat>
  <Paragraphs>221</Paragraphs>
  <Slides>28</Slides>
  <Notes>6</Notes>
  <HiddenSlides>0</HiddenSlides>
  <MMClips>17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Calibri</vt:lpstr>
      <vt:lpstr>Lucida Grande</vt:lpstr>
      <vt:lpstr>Bell Gossett Eco</vt:lpstr>
      <vt:lpstr>Bell Gossett</vt:lpstr>
      <vt:lpstr>РЕДАКТОР ЭНК</vt:lpstr>
      <vt:lpstr>Общие сведения о РЕДАКТОРЕ ЭНК</vt:lpstr>
      <vt:lpstr>Запуск РЕДАКТОРА ЭНК</vt:lpstr>
      <vt:lpstr>РЕДАКТОР ЭНК: вид</vt:lpstr>
      <vt:lpstr>ОТОБРАЖЕНИЕ КАРТЫ</vt:lpstr>
      <vt:lpstr>Корректура карты S-57</vt:lpstr>
      <vt:lpstr>Корректура карты S-57</vt:lpstr>
      <vt:lpstr>Корректура карты S-57</vt:lpstr>
      <vt:lpstr>Презентация PowerPoint</vt:lpstr>
      <vt:lpstr>Корректура карты S-57</vt:lpstr>
      <vt:lpstr>Импорт новых глубин</vt:lpstr>
      <vt:lpstr>Импорт новых глубин</vt:lpstr>
      <vt:lpstr>Импорт новых глубин</vt:lpstr>
      <vt:lpstr>Вставка КО в границы карты</vt:lpstr>
      <vt:lpstr>Импорт глубин</vt:lpstr>
      <vt:lpstr>Планирование лоцманской проводки</vt:lpstr>
      <vt:lpstr>Цветовые схемы для районов глубин</vt:lpstr>
      <vt:lpstr>Наложение данных глубин S-57</vt:lpstr>
      <vt:lpstr>Скрыть неиспользуемые изобаты</vt:lpstr>
      <vt:lpstr>Планирование лоцманской проводки: Уровни</vt:lpstr>
      <vt:lpstr>Планирование лоцманской проводки:  Глубина под килем</vt:lpstr>
      <vt:lpstr>Vertical Clearance – высота судна.</vt:lpstr>
      <vt:lpstr>Проверка ЭНК</vt:lpstr>
      <vt:lpstr>Оплавывание ЭНК</vt:lpstr>
      <vt:lpstr>DXF в РЕДАКТОРЕ ЭНК</vt:lpstr>
      <vt:lpstr>Экспорт DXF в РЕДАКТОРЕ ЭНК</vt:lpstr>
      <vt:lpstr>Данные S-57 в AutoCad Viewer</vt:lpstr>
      <vt:lpstr>Спасибо!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Иван Изаак</cp:lastModifiedBy>
  <cp:revision>198</cp:revision>
  <dcterms:created xsi:type="dcterms:W3CDTF">2014-07-07T18:31:44Z</dcterms:created>
  <dcterms:modified xsi:type="dcterms:W3CDTF">2020-01-27T08:43:22Z</dcterms:modified>
</cp:coreProperties>
</file>