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29"/>
  </p:notesMasterIdLst>
  <p:handoutMasterIdLst>
    <p:handoutMasterId r:id="rId30"/>
  </p:handoutMasterIdLst>
  <p:sldIdLst>
    <p:sldId id="293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37" r:id="rId28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Wingdings 2" panose="05020102010507070707" pitchFamily="18" charset="2"/>
      <p:regular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72" d="100"/>
          <a:sy n="72" d="100"/>
        </p:scale>
        <p:origin x="-1122" y="-8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2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44305D9-A9A7-4049-A039-3E36D4B6B785}" type="slidenum">
              <a:rPr sz="1200" b="0"/>
              <a:pPr algn="l" rtl="0"/>
              <a:t>2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124572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E656A5D-84A7-4EB8-9CB1-B1D11F8337F3}" type="slidenum">
              <a:rPr sz="1200" b="0"/>
              <a:pPr algn="l" rtl="0"/>
              <a:t>12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6338013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DBBB4BB-2588-4678-AA92-8D0CCEA28B05}" type="slidenum">
              <a:rPr sz="1200" b="0"/>
              <a:pPr algn="l" rtl="0"/>
              <a:t>13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708692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46857D5-897E-415D-BFF9-D98C83C31510}" type="slidenum">
              <a:rPr sz="1200" b="0"/>
              <a:pPr algn="l" rtl="0"/>
              <a:t>14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4187516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CFC57F4-6A9A-4D9D-BEAD-00BC467E8A54}" type="slidenum">
              <a:rPr sz="1200" b="0"/>
              <a:pPr algn="l" rtl="0"/>
              <a:t>15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116374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690456A-1959-4270-BD5B-5049A5147421}" type="slidenum">
              <a:rPr sz="1200" b="0"/>
              <a:pPr algn="l" rtl="0"/>
              <a:t>16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62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2294C5C-61A0-41A5-9071-43C7B208941E}" type="slidenum">
              <a:rPr sz="1200" b="0"/>
              <a:pPr algn="l" rtl="0"/>
              <a:t>17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524536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DC239AD-959A-4D07-9A68-D833C0CB3B30}" type="slidenum">
              <a:rPr sz="1200" b="0"/>
              <a:pPr algn="l" rtl="0"/>
              <a:t>18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404878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9E2169D-AF1D-4A89-B806-485CD4BBBBE3}" type="slidenum">
              <a:rPr sz="1200" b="0"/>
              <a:pPr algn="l" rtl="0"/>
              <a:t>19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781762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35896FA-1340-4E90-9A36-ADF1C092CC18}" type="slidenum">
              <a:rPr sz="1200" b="0"/>
              <a:pPr algn="l" rtl="0"/>
              <a:t>20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553755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01CD7FA-BF3A-4445-8846-ADD5D4CA23E8}" type="slidenum">
              <a:rPr sz="1200" b="0"/>
              <a:pPr algn="l" rtl="0"/>
              <a:t>22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12324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67B2C10-62C1-409E-80CB-14AA009BEDB4}" type="slidenum">
              <a:rPr sz="1200" b="0"/>
              <a:pPr algn="l" rtl="0"/>
              <a:t>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71262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B9E5EBF-8019-4D34-8EAD-69956FE5A508}" type="slidenum">
              <a:rPr sz="1200" b="0"/>
              <a:pPr algn="l" rtl="0"/>
              <a:t>23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6134022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5D6D799-841F-4E72-A05F-1BB605D9A49D}" type="slidenum">
              <a:rPr sz="1200" b="0"/>
              <a:pPr algn="l" rtl="0"/>
              <a:t>24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89947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DAE7B6A-CEE1-480C-9B70-AF0C726642C7}" type="slidenum">
              <a:rPr sz="1200" b="0"/>
              <a:pPr algn="l" rtl="0"/>
              <a:t>25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69575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CD8B32F-E0FF-414F-9CC1-B30816DE5BB3}" type="slidenum">
              <a:rPr sz="1200" b="0"/>
              <a:pPr algn="l" rtl="0"/>
              <a:t>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385955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56978F3-4E74-4226-A09B-783F92710007}" type="slidenum">
              <a:rPr sz="1200" b="0"/>
              <a:pPr algn="l" rtl="0"/>
              <a:t>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755028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BFDC0BC-A4A7-4323-9044-AE595B18342F}" type="slidenum">
              <a:rPr sz="1200" b="0"/>
              <a:pPr algn="l" rtl="0"/>
              <a:t>6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424691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DAD2CBB-3AA7-4BC9-9D40-27FD51E429F0}" type="slidenum">
              <a:rPr sz="1200" b="0"/>
              <a:pPr algn="l" rtl="0"/>
              <a:t>7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475503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DD55F88-7B67-44F0-B90C-8F9FB251C5DE}" type="slidenum">
              <a:rPr sz="1200" b="0"/>
              <a:pPr algn="l" rtl="0"/>
              <a:t>8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615728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782CE28-34EA-4EE1-B32E-78079D485EEC}" type="slidenum">
              <a:rPr sz="1200" b="0"/>
              <a:pPr algn="l" rtl="0"/>
              <a:t>9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828522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7D8ABAE-8D8E-4538-BE74-C1F47B29C3FC}" type="slidenum">
              <a:rPr sz="1200" b="0"/>
              <a:pPr algn="l" rtl="0"/>
              <a:t>11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9423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Export%20to%20DXF.avi" TargetMode="Externa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EXPORT%20to%20DGN%20V8.avi" TargetMode="Externa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EXPORT%20to%20DGN%20V7.avi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PRODUCTOS FINALES 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9" y="2774485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2019</a:t>
            </a:r>
            <a:endParaRPr lang="e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es" b="0" i="0" u="none"/>
              <a:t>Enero 2019</a:t>
            </a:r>
            <a:endParaRPr lang="es" dirty="0"/>
          </a:p>
        </p:txBody>
      </p:sp>
      <p:pic>
        <p:nvPicPr>
          <p:cNvPr id="8" name="Picture 4" descr="3DTV Opening Scre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" t="21614" r="1710" b="49866"/>
          <a:stretch/>
        </p:blipFill>
        <p:spPr bwMode="auto">
          <a:xfrm>
            <a:off x="0" y="4147792"/>
            <a:ext cx="9144000" cy="271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333500" y="130858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Parámetros CAD</a:t>
            </a:r>
          </a:p>
        </p:txBody>
      </p:sp>
      <p:sp>
        <p:nvSpPr>
          <p:cNvPr id="35843" name="Text Placeholder 2">
            <a:extLst>
              <a:ext uri="{FF2B5EF4-FFF2-40B4-BE49-F238E27FC236}">
                <a16:creationId xmlns:a16="http://schemas.microsoft.com/office/drawing/2014/main" xmlns="" id="{B17AF879-50F3-48D9-AEAC-FE2E8F3DE8F6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572000" y="2046685"/>
            <a:ext cx="3429000" cy="394335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algn="l" rtl="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la ventana Opciones, haga clic en el ítem “Parámetros CAD” para acceder a:</a:t>
            </a:r>
          </a:p>
          <a:p>
            <a:pPr marL="376943" lvl="1" indent="0" algn="l" rtl="0">
              <a:buNone/>
              <a:defRPr/>
            </a:pPr>
            <a:r>
              <a:rPr lang="es" sz="1425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Posiciones 3D de sondajes</a:t>
            </a:r>
          </a:p>
          <a:p>
            <a:pPr marL="779840" lvl="2" algn="l" rtl="0">
              <a:buClr>
                <a:schemeClr val="tx1"/>
              </a:buClr>
              <a:buFontTx/>
              <a:buChar char="•"/>
              <a:defRPr/>
            </a:pPr>
            <a:r>
              <a:rPr lang="es" sz="1275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Especifique el Nivel Z donde desea los sondajes objeto colocados.</a:t>
            </a:r>
          </a:p>
          <a:p>
            <a:pPr marL="779840" lvl="2" algn="l" rtl="0">
              <a:buClr>
                <a:schemeClr val="tx1"/>
              </a:buClr>
              <a:buFontTx/>
              <a:buChar char="•"/>
              <a:defRPr/>
            </a:pPr>
            <a:r>
              <a:rPr lang="es" sz="1275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Recuerde en CAD, Z es positivo hacia arriba.</a:t>
            </a:r>
          </a:p>
          <a:p>
            <a:pPr marL="376943" lvl="1" indent="0" algn="l" rtl="0">
              <a:buNone/>
              <a:defRPr/>
            </a:pPr>
            <a:r>
              <a:rPr lang="es" sz="1425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Objeto Texto</a:t>
            </a:r>
          </a:p>
          <a:p>
            <a:pPr marL="779840" lvl="2" algn="l" rtl="0">
              <a:buClr>
                <a:schemeClr val="tx1"/>
              </a:buClr>
              <a:buFontTx/>
              <a:buChar char="•"/>
              <a:defRPr/>
            </a:pPr>
            <a:r>
              <a:rPr lang="es" sz="1275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permite negar el valor z o tomar el valor absoluto del valor z.</a:t>
            </a:r>
          </a:p>
          <a:p>
            <a:pPr marL="376943" lvl="1" indent="0" algn="l" rtl="0">
              <a:buNone/>
              <a:defRPr/>
            </a:pPr>
            <a:r>
              <a:rPr lang="es" sz="1425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 Escala X Texto</a:t>
            </a:r>
          </a:p>
          <a:p>
            <a:pPr marL="779840" lvl="2" algn="l" rtl="0">
              <a:buClr>
                <a:schemeClr val="tx1"/>
              </a:buClr>
              <a:buFontTx/>
              <a:buChar char="•"/>
              <a:defRPr/>
            </a:pPr>
            <a:r>
              <a:rPr lang="es" sz="1275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0,7 es un buen valor.</a:t>
            </a:r>
            <a:endParaRPr lang="es" altLang="en-US" sz="142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6943" lvl="1" indent="0" algn="l" rtl="0">
              <a:buNone/>
              <a:defRPr/>
            </a:pPr>
            <a:r>
              <a:rPr lang="es" sz="1425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Versión Salida DXF/DWG</a:t>
            </a:r>
          </a:p>
          <a:p>
            <a:pPr marL="779840" lvl="2" algn="l" rtl="0">
              <a:buClr>
                <a:schemeClr val="tx1"/>
              </a:buClr>
              <a:buFontTx/>
              <a:buChar char="•"/>
              <a:defRPr/>
            </a:pPr>
            <a:r>
              <a:rPr lang="es" sz="1275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versión de DXF/DGN desea escribir?</a:t>
            </a:r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1" y="2046685"/>
            <a:ext cx="3140869" cy="3314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067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1346601" y="173582"/>
            <a:ext cx="5968603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Parámetros Sondajes:  Nombres Capas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xmlns="" id="{C4B8F92C-85F4-415F-96E3-0B68D872F03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00550" y="1095932"/>
            <a:ext cx="3600450" cy="3771900"/>
          </a:xfrm>
          <a:ln>
            <a:solidFill>
              <a:schemeClr val="bg1"/>
            </a:solidFill>
          </a:ln>
        </p:spPr>
        <p:txBody>
          <a:bodyPr rtlCol="0">
            <a:noAutofit/>
          </a:bodyPr>
          <a:lstStyle/>
          <a:p>
            <a:pPr marL="308364" algn="l" rtl="0">
              <a:buClr>
                <a:schemeClr val="tx1"/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Nombre Capa:  Nombre de capa DXF en la que estarán los Sondajes.</a:t>
            </a:r>
          </a:p>
          <a:p>
            <a:pPr marL="308364" algn="l" rtl="0">
              <a:buClr>
                <a:schemeClr val="tx1"/>
              </a:buClr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08364" algn="l" rtl="0">
              <a:buClr>
                <a:schemeClr val="tx1"/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Opciones Sondajes a Capa: </a:t>
            </a: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1949" lvl="1" indent="0" algn="l" rtl="0">
              <a:buNone/>
              <a:defRPr/>
            </a:pPr>
            <a:r>
              <a:rPr lang="es" sz="1600" b="0" i="0" u="none" dirty="0">
                <a:solidFill>
                  <a:srgbClr val="0091BB"/>
                </a:solidFill>
              </a:rPr>
              <a:t>Usar Sondajes para Rangos Capas:</a:t>
            </a:r>
          </a:p>
          <a:p>
            <a:pPr marL="602489" lvl="2" indent="0" algn="l" rtl="0">
              <a:buClr>
                <a:schemeClr val="tx1"/>
              </a:buClr>
              <a:buNone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Grupos de Sondajes a diferentes sub-capas con base en rangos de profundidad.</a:t>
            </a:r>
          </a:p>
          <a:p>
            <a:pPr marL="602489" lvl="2" indent="0" algn="l" rtl="0">
              <a:buClr>
                <a:schemeClr val="tx1"/>
              </a:buClr>
              <a:buNone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1949" lvl="1" indent="0" algn="l" rtl="0">
              <a:buNone/>
              <a:defRPr/>
            </a:pPr>
            <a:r>
              <a:rPr lang="es" sz="1600" b="0" i="0" u="none" dirty="0">
                <a:solidFill>
                  <a:srgbClr val="0091BB"/>
                </a:solidFill>
              </a:rPr>
              <a:t>Usar Nombre Archivo Fuente como Capa:</a:t>
            </a:r>
          </a:p>
          <a:p>
            <a:pPr marL="602489" lvl="2" indent="0" algn="l" rtl="0">
              <a:buClr>
                <a:schemeClr val="tx1"/>
              </a:buClr>
              <a:buNone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Todo archivo de datos obtiene su propia capa.</a:t>
            </a:r>
          </a:p>
          <a:p>
            <a:pPr marL="451949" lvl="1" indent="0" algn="l" rtl="0">
              <a:buNone/>
              <a:defRPr/>
            </a:pPr>
            <a:endParaRPr lang="es" sz="1600" dirty="0" smtClean="0">
              <a:solidFill>
                <a:srgbClr val="0091BB"/>
              </a:solidFill>
            </a:endParaRPr>
          </a:p>
          <a:p>
            <a:pPr marL="451949" lvl="1" indent="0" algn="l" rtl="0">
              <a:buNone/>
              <a:defRPr/>
            </a:pPr>
            <a:r>
              <a:rPr lang="es" sz="1600" b="0" i="0" u="none" dirty="0">
                <a:solidFill>
                  <a:srgbClr val="0091BB"/>
                </a:solidFill>
              </a:rPr>
              <a:t>Usar Nombre Archivo LOG Fuente como Capa:</a:t>
            </a:r>
          </a:p>
          <a:p>
            <a:pPr marL="602489" lvl="2" indent="0" algn="l" rtl="0">
              <a:buClr>
                <a:schemeClr val="tx1"/>
              </a:buClr>
              <a:buNone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Todo archivo catálogo obtiene su propia capa.</a:t>
            </a:r>
          </a:p>
          <a:p>
            <a:pPr marL="343606" lvl="1" indent="0" algn="l" rtl="0">
              <a:buNone/>
              <a:defRPr/>
            </a:pPr>
            <a:r>
              <a:rPr lang="es" sz="1600" b="0" i="0" u="none" dirty="0">
                <a:solidFill>
                  <a:srgbClr val="0091BB"/>
                </a:solidFill>
              </a:rPr>
              <a:t>  </a:t>
            </a:r>
          </a:p>
          <a:p>
            <a:pPr marL="343606" lvl="1" indent="0" algn="l" rtl="0">
              <a:buNone/>
              <a:defRPr/>
            </a:pPr>
            <a:r>
              <a:rPr lang="es" sz="1600" b="0" i="0" u="none" dirty="0">
                <a:solidFill>
                  <a:srgbClr val="0091BB"/>
                </a:solidFill>
              </a:rPr>
              <a:t>Usar Archivo Color HYPACK</a:t>
            </a:r>
          </a:p>
        </p:txBody>
      </p:sp>
      <p:pic>
        <p:nvPicPr>
          <p:cNvPr id="40964" name="Picture 6" descr="\\dev\Shared Documents\Export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1" y="1714500"/>
            <a:ext cx="2992041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0C1E70A-74EA-4E89-852C-220E7EFB30D8}"/>
              </a:ext>
            </a:extLst>
          </p:cNvPr>
          <p:cNvSpPr/>
          <p:nvPr/>
        </p:nvSpPr>
        <p:spPr>
          <a:xfrm>
            <a:off x="3543303" y="3657600"/>
            <a:ext cx="2015729" cy="17716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5EDAC19-B357-471D-9C94-C5843F2FF8C6}"/>
              </a:ext>
            </a:extLst>
          </p:cNvPr>
          <p:cNvSpPr/>
          <p:nvPr/>
        </p:nvSpPr>
        <p:spPr>
          <a:xfrm>
            <a:off x="5711433" y="1771651"/>
            <a:ext cx="2016919" cy="17240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F8F0DAAD-C5CB-42CA-8C94-831FC8E9A1F7}"/>
              </a:ext>
            </a:extLst>
          </p:cNvPr>
          <p:cNvSpPr/>
          <p:nvPr/>
        </p:nvSpPr>
        <p:spPr>
          <a:xfrm>
            <a:off x="3543303" y="1771651"/>
            <a:ext cx="2015729" cy="172402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6686401A-AB79-4BD5-B8D3-865BBB69635E}"/>
              </a:ext>
            </a:extLst>
          </p:cNvPr>
          <p:cNvSpPr/>
          <p:nvPr/>
        </p:nvSpPr>
        <p:spPr>
          <a:xfrm>
            <a:off x="1357314" y="1771651"/>
            <a:ext cx="2014538" cy="172402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31906FE0-84A1-43E5-950F-1E537071BD58}"/>
              </a:ext>
            </a:extLst>
          </p:cNvPr>
          <p:cNvSpPr/>
          <p:nvPr/>
        </p:nvSpPr>
        <p:spPr>
          <a:xfrm>
            <a:off x="1357314" y="3657600"/>
            <a:ext cx="2014538" cy="17716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43015" name="Rectangle 2"/>
          <p:cNvSpPr>
            <a:spLocks noGrp="1" noRot="1"/>
          </p:cNvSpPr>
          <p:nvPr>
            <p:ph type="title"/>
          </p:nvPr>
        </p:nvSpPr>
        <p:spPr>
          <a:xfrm>
            <a:off x="1333500" y="130858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Parámetros Sondajes:  Estilos</a:t>
            </a:r>
          </a:p>
        </p:txBody>
      </p:sp>
      <p:sp>
        <p:nvSpPr>
          <p:cNvPr id="43016" name="Oval 5"/>
          <p:cNvSpPr>
            <a:spLocks noChangeArrowheads="1"/>
          </p:cNvSpPr>
          <p:nvPr/>
        </p:nvSpPr>
        <p:spPr bwMode="auto">
          <a:xfrm>
            <a:off x="4489847" y="2682479"/>
            <a:ext cx="123825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s" altLang="en-US" sz="1050"/>
          </a:p>
        </p:txBody>
      </p:sp>
      <p:sp>
        <p:nvSpPr>
          <p:cNvPr id="43017" name="Text Box 6"/>
          <p:cNvSpPr txBox="1">
            <a:spLocks noChangeArrowheads="1"/>
          </p:cNvSpPr>
          <p:nvPr/>
        </p:nvSpPr>
        <p:spPr bwMode="auto">
          <a:xfrm>
            <a:off x="3543303" y="2914653"/>
            <a:ext cx="201572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050" b="1" i="0" u="none">
                <a:solidFill>
                  <a:srgbClr val="0091BB"/>
                </a:solidFill>
              </a:rPr>
              <a:t>Solo Objetos Puntuales</a:t>
            </a:r>
          </a:p>
        </p:txBody>
      </p:sp>
      <p:sp>
        <p:nvSpPr>
          <p:cNvPr id="43018" name="Text Box 7"/>
          <p:cNvSpPr txBox="1">
            <a:spLocks noChangeArrowheads="1"/>
          </p:cNvSpPr>
          <p:nvPr/>
        </p:nvSpPr>
        <p:spPr bwMode="auto">
          <a:xfrm>
            <a:off x="5711433" y="1828802"/>
            <a:ext cx="201691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3300" b="1" i="0" u="none"/>
              <a:t>32.6_</a:t>
            </a:r>
          </a:p>
        </p:txBody>
      </p:sp>
      <p:sp>
        <p:nvSpPr>
          <p:cNvPr id="43019" name="Text Box 8"/>
          <p:cNvSpPr txBox="1">
            <a:spLocks noChangeArrowheads="1"/>
          </p:cNvSpPr>
          <p:nvPr/>
        </p:nvSpPr>
        <p:spPr bwMode="auto">
          <a:xfrm>
            <a:off x="5711433" y="2457451"/>
            <a:ext cx="201691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rgbClr val="0091BB"/>
                </a:solidFill>
              </a:rPr>
              <a:t>Sondajes Objeto Sencillo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Objeto Texto Sencillo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Se agregan espacios al final del sondaje para tener punto decimal centrado.</a:t>
            </a:r>
          </a:p>
        </p:txBody>
      </p:sp>
      <p:sp>
        <p:nvSpPr>
          <p:cNvPr id="43020" name="Text Box 9"/>
          <p:cNvSpPr txBox="1">
            <a:spLocks noChangeArrowheads="1"/>
          </p:cNvSpPr>
          <p:nvPr/>
        </p:nvSpPr>
        <p:spPr bwMode="auto">
          <a:xfrm>
            <a:off x="1357314" y="3771902"/>
            <a:ext cx="201453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3300" b="1" i="0" u="none"/>
              <a:t>32.6</a:t>
            </a:r>
          </a:p>
        </p:txBody>
      </p:sp>
      <p:sp>
        <p:nvSpPr>
          <p:cNvPr id="43021" name="Text Box 12"/>
          <p:cNvSpPr txBox="1">
            <a:spLocks noChangeArrowheads="1"/>
          </p:cNvSpPr>
          <p:nvPr/>
        </p:nvSpPr>
        <p:spPr bwMode="auto">
          <a:xfrm>
            <a:off x="1357314" y="4400552"/>
            <a:ext cx="20145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rgbClr val="0091BB"/>
                </a:solidFill>
              </a:rPr>
              <a:t>Sondajes Objeto Doble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32_6_ Objeto Texto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Objeto Texto Punto Decimal</a:t>
            </a:r>
          </a:p>
        </p:txBody>
      </p:sp>
      <p:sp>
        <p:nvSpPr>
          <p:cNvPr id="43022" name="Text Box 13"/>
          <p:cNvSpPr txBox="1">
            <a:spLocks noChangeArrowheads="1"/>
          </p:cNvSpPr>
          <p:nvPr/>
        </p:nvSpPr>
        <p:spPr bwMode="auto">
          <a:xfrm>
            <a:off x="4155281" y="3771902"/>
            <a:ext cx="6858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3300" b="1" i="0" u="none"/>
              <a:t>32</a:t>
            </a:r>
          </a:p>
        </p:txBody>
      </p:sp>
      <p:sp>
        <p:nvSpPr>
          <p:cNvPr id="43023" name="Text Box 14"/>
          <p:cNvSpPr txBox="1">
            <a:spLocks noChangeArrowheads="1"/>
          </p:cNvSpPr>
          <p:nvPr/>
        </p:nvSpPr>
        <p:spPr bwMode="auto">
          <a:xfrm>
            <a:off x="4669631" y="4114802"/>
            <a:ext cx="342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800" b="1" i="0" u="none"/>
              <a:t>6</a:t>
            </a:r>
          </a:p>
        </p:txBody>
      </p:sp>
      <p:sp>
        <p:nvSpPr>
          <p:cNvPr id="43024" name="Text Box 15"/>
          <p:cNvSpPr txBox="1">
            <a:spLocks noChangeArrowheads="1"/>
          </p:cNvSpPr>
          <p:nvPr/>
        </p:nvSpPr>
        <p:spPr bwMode="auto">
          <a:xfrm>
            <a:off x="3543303" y="4391026"/>
            <a:ext cx="2015729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 dirty="0">
                <a:solidFill>
                  <a:srgbClr val="0091BB"/>
                </a:solidFill>
              </a:rPr>
              <a:t>Cartográfico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 dirty="0"/>
              <a:t>  </a:t>
            </a:r>
            <a:r>
              <a:rPr lang="es" sz="1000" b="1" i="0" u="none" dirty="0"/>
              <a:t>Entidad Texto para unidades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sz="1000" b="0" i="0" u="none" dirty="0"/>
              <a:t>  </a:t>
            </a:r>
            <a:r>
              <a:rPr lang="es" sz="1000" b="1" i="0" u="none" dirty="0"/>
              <a:t>Entidad Texto para fracción</a:t>
            </a:r>
          </a:p>
          <a:p>
            <a:pPr lvl="1" algn="l" rtl="0">
              <a:spcBef>
                <a:spcPct val="50000"/>
              </a:spcBef>
              <a:buFontTx/>
              <a:buChar char="•"/>
            </a:pPr>
            <a:r>
              <a:rPr lang="es" sz="1000" b="0" i="0" u="none" dirty="0"/>
              <a:t> </a:t>
            </a:r>
            <a:r>
              <a:rPr lang="es" sz="1000" b="1" i="0" u="none" dirty="0"/>
              <a:t>Fuente mas pequeña</a:t>
            </a:r>
          </a:p>
        </p:txBody>
      </p:sp>
      <p:sp>
        <p:nvSpPr>
          <p:cNvPr id="43025" name="Line 16"/>
          <p:cNvSpPr>
            <a:spLocks noChangeShapeType="1"/>
          </p:cNvSpPr>
          <p:nvPr/>
        </p:nvSpPr>
        <p:spPr bwMode="auto">
          <a:xfrm flipV="1">
            <a:off x="6209110" y="2303860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26" name="Line 17"/>
          <p:cNvSpPr>
            <a:spLocks noChangeShapeType="1"/>
          </p:cNvSpPr>
          <p:nvPr/>
        </p:nvSpPr>
        <p:spPr bwMode="auto">
          <a:xfrm flipV="1">
            <a:off x="2474119" y="42291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2484835" y="3829050"/>
            <a:ext cx="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4212431" y="388620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4726781" y="4057650"/>
            <a:ext cx="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30" name="Text Box 23"/>
          <p:cNvSpPr txBox="1">
            <a:spLocks noChangeArrowheads="1"/>
          </p:cNvSpPr>
          <p:nvPr/>
        </p:nvSpPr>
        <p:spPr bwMode="auto">
          <a:xfrm>
            <a:off x="1657350" y="1828802"/>
            <a:ext cx="12573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3300" b="1" i="0" u="none"/>
              <a:t>32.6</a:t>
            </a:r>
          </a:p>
        </p:txBody>
      </p:sp>
      <p:sp>
        <p:nvSpPr>
          <p:cNvPr id="43031" name="Text Box 24"/>
          <p:cNvSpPr txBox="1">
            <a:spLocks noChangeArrowheads="1"/>
          </p:cNvSpPr>
          <p:nvPr/>
        </p:nvSpPr>
        <p:spPr bwMode="auto">
          <a:xfrm>
            <a:off x="1417524" y="2457451"/>
            <a:ext cx="18512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rgbClr val="0091BB"/>
                </a:solidFill>
              </a:rPr>
              <a:t>Por Defecto (Nada Activado)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Dos Objetos Texto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Un Objeto Puntual (punto decimal)</a:t>
            </a:r>
          </a:p>
        </p:txBody>
      </p:sp>
      <p:sp>
        <p:nvSpPr>
          <p:cNvPr id="43032" name="Line 25"/>
          <p:cNvSpPr>
            <a:spLocks noChangeShapeType="1"/>
          </p:cNvSpPr>
          <p:nvPr/>
        </p:nvSpPr>
        <p:spPr bwMode="auto">
          <a:xfrm flipV="1">
            <a:off x="1714500" y="2286000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33" name="Line 26"/>
          <p:cNvSpPr>
            <a:spLocks noChangeShapeType="1"/>
          </p:cNvSpPr>
          <p:nvPr/>
        </p:nvSpPr>
        <p:spPr bwMode="auto">
          <a:xfrm flipV="1">
            <a:off x="2343150" y="2286000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34" name="Line 27"/>
          <p:cNvSpPr>
            <a:spLocks noChangeShapeType="1"/>
          </p:cNvSpPr>
          <p:nvPr/>
        </p:nvSpPr>
        <p:spPr bwMode="auto">
          <a:xfrm flipV="1">
            <a:off x="2228850" y="2286000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F6F6AC4B-F0C4-4B82-9FD4-123D583E2C95}"/>
              </a:ext>
            </a:extLst>
          </p:cNvPr>
          <p:cNvSpPr/>
          <p:nvPr/>
        </p:nvSpPr>
        <p:spPr>
          <a:xfrm>
            <a:off x="5711433" y="3657600"/>
            <a:ext cx="2016919" cy="1771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  <p:sp>
        <p:nvSpPr>
          <p:cNvPr id="43036" name="Text Box 15"/>
          <p:cNvSpPr txBox="1">
            <a:spLocks noChangeArrowheads="1"/>
          </p:cNvSpPr>
          <p:nvPr/>
        </p:nvSpPr>
        <p:spPr bwMode="auto">
          <a:xfrm>
            <a:off x="5829301" y="4352926"/>
            <a:ext cx="201691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rgbClr val="0091BB"/>
                </a:solidFill>
              </a:rPr>
              <a:t>Vector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Todos los dígitos son objetos polilínea.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s" sz="1000" b="0" i="0" u="none"/>
              <a:t>  </a:t>
            </a:r>
            <a:r>
              <a:rPr lang="es" sz="1000" b="1" i="0" u="none"/>
              <a:t>Ubicación Precisa.</a:t>
            </a:r>
          </a:p>
        </p:txBody>
      </p:sp>
      <p:pic>
        <p:nvPicPr>
          <p:cNvPr id="43037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288" y="3771903"/>
            <a:ext cx="1268015" cy="52625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8" name="Line 26"/>
          <p:cNvSpPr>
            <a:spLocks noChangeShapeType="1"/>
          </p:cNvSpPr>
          <p:nvPr/>
        </p:nvSpPr>
        <p:spPr bwMode="auto">
          <a:xfrm flipV="1">
            <a:off x="6892529" y="4273154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 sz="1350"/>
          </a:p>
        </p:txBody>
      </p:sp>
      <p:sp>
        <p:nvSpPr>
          <p:cNvPr id="43039" name="TextBox 26"/>
          <p:cNvSpPr txBox="1">
            <a:spLocks noChangeArrowheads="1"/>
          </p:cNvSpPr>
          <p:nvPr/>
        </p:nvSpPr>
        <p:spPr bwMode="auto">
          <a:xfrm>
            <a:off x="5829300" y="5143503"/>
            <a:ext cx="18288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/>
            <a:r>
              <a:rPr lang="es" sz="1050" b="1" i="0" u="none">
                <a:solidFill>
                  <a:srgbClr val="0091BB"/>
                </a:solidFill>
              </a:rPr>
              <a:t>Recomendado</a:t>
            </a:r>
          </a:p>
        </p:txBody>
      </p:sp>
      <p:sp>
        <p:nvSpPr>
          <p:cNvPr id="43040" name="TextBox 31"/>
          <p:cNvSpPr txBox="1">
            <a:spLocks noChangeArrowheads="1"/>
          </p:cNvSpPr>
          <p:nvPr/>
        </p:nvSpPr>
        <p:spPr bwMode="auto">
          <a:xfrm>
            <a:off x="1357313" y="5463782"/>
            <a:ext cx="52006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sz="135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Nota: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 Usuarios pueden exportar sondajes estilo Vector bien sea Cartográfico o Punto decimal en la Marca (Por Defecto).</a:t>
            </a:r>
          </a:p>
        </p:txBody>
      </p:sp>
    </p:spTree>
    <p:extLst>
      <p:ext uri="{BB962C8B-B14F-4D97-AF65-F5344CB8AC3E}">
        <p14:creationId xmlns:p14="http://schemas.microsoft.com/office/powerpoint/2010/main" val="11494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1346601" y="130858"/>
            <a:ext cx="5911453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Parámetros Sondajes: Continúa...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2FFCBD26-AFBE-4E08-91E1-B729BE957D2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43450" y="2000253"/>
            <a:ext cx="3257550" cy="3471863"/>
          </a:xfrm>
        </p:spPr>
        <p:txBody>
          <a:bodyPr rtlCol="0">
            <a:normAutofit/>
          </a:bodyPr>
          <a:lstStyle/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Altura Texto:  En unidades del mundo real (metros o pies)</a:t>
            </a:r>
          </a:p>
          <a:p>
            <a:pPr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Estilos Angulo Texto:</a:t>
            </a:r>
          </a:p>
          <a:p>
            <a:pPr marL="634112" lvl="1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Angulo Fijo</a:t>
            </a:r>
          </a:p>
          <a:p>
            <a:pPr marL="634112" lvl="1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Perpendicular a LNW</a:t>
            </a:r>
          </a:p>
          <a:p>
            <a:pPr marL="634112" lvl="1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Paralelo a LNW</a:t>
            </a:r>
          </a:p>
          <a:p>
            <a:pPr marL="376943" lvl="1" indent="0" algn="l" rtl="0"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endParaRPr lang="e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Exportar Sondajes a Color:</a:t>
            </a:r>
          </a:p>
          <a:p>
            <a:pPr marL="634112" lvl="1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Soporta cualquier rango de colores.</a:t>
            </a:r>
          </a:p>
          <a:p>
            <a:pPr marL="634112" lvl="1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 necesita tener valores colores DXF.</a:t>
            </a:r>
          </a:p>
          <a:p>
            <a:pPr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Wingdings 2" pitchFamily="18" charset="2"/>
              <a:buChar char=""/>
              <a:defRPr/>
            </a:pPr>
            <a:endParaRPr lang="es" sz="1800" b="1" dirty="0"/>
          </a:p>
        </p:txBody>
      </p:sp>
      <p:pic>
        <p:nvPicPr>
          <p:cNvPr id="45060" name="Picture 7" descr="\\dev\Shared Documents\Export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2" y="1714501"/>
            <a:ext cx="3062288" cy="42112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49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>
          <a:xfrm>
            <a:off x="1333500" y="250498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Parámetros Línea Planeada</a:t>
            </a:r>
          </a:p>
        </p:txBody>
      </p:sp>
      <p:sp>
        <p:nvSpPr>
          <p:cNvPr id="23555" name="Rectangle 4">
            <a:extLst>
              <a:ext uri="{FF2B5EF4-FFF2-40B4-BE49-F238E27FC236}">
                <a16:creationId xmlns:a16="http://schemas.microsoft.com/office/drawing/2014/main" xmlns="" id="{E5FDD929-1461-43D2-8469-07431AEBF3A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600700" y="2114550"/>
            <a:ext cx="2400300" cy="3543300"/>
          </a:xfrm>
        </p:spPr>
        <p:txBody>
          <a:bodyPr rtlCol="0">
            <a:normAutofit fontScale="70000" lnSpcReduction="20000"/>
          </a:bodyPr>
          <a:lstStyle/>
          <a:p>
            <a:pPr marL="257168" indent="-257168" algn="l" rtl="0">
              <a:defRPr/>
            </a:pPr>
            <a:r>
              <a:rPr lang="es" b="0" i="0" u="none">
                <a:solidFill>
                  <a:srgbClr val="0091BB"/>
                </a:solidFill>
              </a:rPr>
              <a:t>Nombre Capa: 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Nombre de la capa DXF donde las líneas planeadas son colocadas.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es" dirty="0">
              <a:solidFill>
                <a:srgbClr val="0091BB"/>
              </a:solidFill>
            </a:endParaRPr>
          </a:p>
          <a:p>
            <a:pPr marL="257168" indent="-257168" algn="l" rtl="0">
              <a:defRPr/>
            </a:pPr>
            <a:r>
              <a:rPr lang="es" b="0" i="0" u="none">
                <a:solidFill>
                  <a:srgbClr val="0091BB"/>
                </a:solidFill>
              </a:rPr>
              <a:t>Altura Texto: 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altura de la etiqueta en unidades del mundo real.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es" dirty="0">
              <a:solidFill>
                <a:srgbClr val="0091BB"/>
              </a:solidFill>
            </a:endParaRPr>
          </a:p>
          <a:p>
            <a:pPr marL="257168" indent="-257168" algn="l" rtl="0">
              <a:defRPr/>
            </a:pPr>
            <a:r>
              <a:rPr lang="es" b="0" i="0" u="none">
                <a:solidFill>
                  <a:srgbClr val="0091BB"/>
                </a:solidFill>
              </a:rPr>
              <a:t>Etiqueta Líneas Planeadas: 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 o No</a:t>
            </a:r>
          </a:p>
          <a:p>
            <a:pPr algn="l" rtl="0" eaLnBrk="1" fontAlgn="auto" hangingPunct="1">
              <a:lnSpc>
                <a:spcPct val="90000"/>
              </a:lnSpc>
              <a:defRPr/>
            </a:pPr>
            <a:endParaRPr lang="es" dirty="0">
              <a:solidFill>
                <a:srgbClr val="0091BB"/>
              </a:solidFill>
            </a:endParaRPr>
          </a:p>
          <a:p>
            <a:pPr marL="257168" indent="-257168" algn="l" rtl="0">
              <a:defRPr/>
            </a:pPr>
            <a:r>
              <a:rPr lang="es" b="0" i="0" u="none">
                <a:solidFill>
                  <a:srgbClr val="0091BB"/>
                </a:solidFill>
              </a:rPr>
              <a:t>Estilo Angulo Texto:</a:t>
            </a:r>
          </a:p>
          <a:p>
            <a:pPr marL="591251" lvl="1" indent="-21430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Angulo Fijo</a:t>
            </a:r>
          </a:p>
          <a:p>
            <a:pPr marL="591251" lvl="1" indent="-21430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Perpendicular</a:t>
            </a:r>
          </a:p>
          <a:p>
            <a:pPr marL="591251" lvl="1" indent="-21430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Paralelo</a:t>
            </a: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1" y="2114550"/>
            <a:ext cx="4142185" cy="2914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476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>
          <a:xfrm>
            <a:off x="1333500" y="130858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Parámetros Blanco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457AF1BE-9821-490A-895A-A0E4A1E7983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43000" y="4717259"/>
            <a:ext cx="6858000" cy="1283494"/>
          </a:xfrm>
        </p:spPr>
        <p:txBody>
          <a:bodyPr/>
          <a:lstStyle/>
          <a:p>
            <a:pPr marL="565539" indent="-257175" algn="l" rtl="0">
              <a:spcAft>
                <a:spcPct val="0"/>
              </a:spcAft>
              <a:defRPr/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 Capa:  </a:t>
            </a:r>
            <a:r>
              <a:rPr lang="es" sz="15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 de la capa para blancos.</a:t>
            </a:r>
          </a:p>
          <a:p>
            <a:pPr marL="565539" indent="-257175" algn="l" rtl="0">
              <a:spcAft>
                <a:spcPct val="0"/>
              </a:spcAft>
              <a:defRPr/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Altura Texto:  </a:t>
            </a:r>
            <a:r>
              <a:rPr lang="es" sz="15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Altura etiqueta en unidades del mundo real.</a:t>
            </a:r>
          </a:p>
          <a:p>
            <a:pPr marL="565539" indent="-257175" algn="l" rtl="0">
              <a:spcAft>
                <a:spcPct val="0"/>
              </a:spcAft>
              <a:defRPr/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 Círculo Blanco:  </a:t>
            </a:r>
            <a:r>
              <a:rPr lang="es" sz="15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círculo en unidades del mundo real.</a:t>
            </a:r>
          </a:p>
          <a:p>
            <a:pPr marL="565539" indent="-257175" algn="l" rtl="0">
              <a:spcAft>
                <a:spcPct val="0"/>
              </a:spcAft>
              <a:defRPr/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Círculos</a:t>
            </a:r>
          </a:p>
        </p:txBody>
      </p:sp>
      <p:pic>
        <p:nvPicPr>
          <p:cNvPr id="491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1828803"/>
            <a:ext cx="4972050" cy="26896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45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1333500" y="190679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Parámetros Marca Cuadrícula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143000" y="1657350"/>
            <a:ext cx="3943350" cy="4343400"/>
          </a:xfrm>
        </p:spPr>
        <p:txBody>
          <a:bodyPr>
            <a:normAutofit/>
          </a:bodyPr>
          <a:lstStyle/>
          <a:p>
            <a:pPr marL="565539" indent="-257175" algn="l" rtl="0">
              <a:spcAft>
                <a:spcPct val="0"/>
              </a:spcAft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 Capa</a:t>
            </a:r>
            <a:r>
              <a:rPr lang="es" sz="1500" b="0" i="0" u="none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s" sz="1500" b="0" i="0" u="none">
                <a:latin typeface="Arial" panose="020B0604020202020204" pitchFamily="34" charset="0"/>
                <a:cs typeface="Arial" panose="020B0604020202020204" pitchFamily="34" charset="0"/>
              </a:rPr>
              <a:t>Nombre de capa para marcas grilla en archivo DXF.</a:t>
            </a:r>
          </a:p>
          <a:p>
            <a:pPr marL="565539" indent="-257175" algn="l" rtl="0">
              <a:spcAft>
                <a:spcPct val="0"/>
              </a:spcAft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Distancia entre Marcas:  </a:t>
            </a:r>
            <a:r>
              <a:rPr lang="es" sz="1500" b="0" i="0" u="none">
                <a:latin typeface="Arial" panose="020B0604020202020204" pitchFamily="34" charset="0"/>
                <a:cs typeface="Arial" panose="020B0604020202020204" pitchFamily="34" charset="0"/>
              </a:rPr>
              <a:t>Distancia en unidades del mundo real.</a:t>
            </a:r>
          </a:p>
          <a:p>
            <a:pPr marL="565539" indent="-257175" algn="l" rtl="0">
              <a:spcAft>
                <a:spcPct val="0"/>
              </a:spcAft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Tamaño Marca:  </a:t>
            </a:r>
            <a:r>
              <a:rPr lang="es" sz="1500" b="0" i="0" u="none">
                <a:latin typeface="Arial" panose="020B0604020202020204" pitchFamily="34" charset="0"/>
                <a:cs typeface="Arial" panose="020B0604020202020204" pitchFamily="34" charset="0"/>
              </a:rPr>
              <a:t>Tamaño marca en unidades del mundo real.</a:t>
            </a:r>
          </a:p>
          <a:p>
            <a:pPr marL="565539" indent="-257175" algn="l" rtl="0">
              <a:spcAft>
                <a:spcPct val="0"/>
              </a:spcAft>
            </a:pPr>
            <a:r>
              <a:rPr lang="es" sz="150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Etiquetas Costados Hoja</a:t>
            </a:r>
          </a:p>
          <a:p>
            <a:pPr marL="565539" indent="-257175" algn="l" rtl="0">
              <a:spcAft>
                <a:spcPct val="0"/>
              </a:spcAft>
              <a:buClr>
                <a:schemeClr val="tx1"/>
              </a:buClr>
            </a:pPr>
            <a:endParaRPr lang="es" altLang="en-US" sz="1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364" algn="l" rtl="0">
              <a:spcAft>
                <a:spcPct val="0"/>
              </a:spcAft>
              <a:buClr>
                <a:schemeClr val="tx1"/>
              </a:buClr>
            </a:pPr>
            <a:r>
              <a:rPr lang="es" sz="1500" b="0" i="0" u="none">
                <a:latin typeface="Arial" panose="020B0604020202020204" pitchFamily="34" charset="0"/>
                <a:cs typeface="Arial" panose="020B0604020202020204" pitchFamily="34" charset="0"/>
              </a:rPr>
              <a:t>Una mejor opción para sacar marcas y bordes hojas a DXF es el programa HYPLOT.  HYPLOT puede exportar: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 los Bordes HYPLOT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Cuadrículas X-Y y Etiquetas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Cuadrículas Lat-Long y Etiquetas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Traqueos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Bloques de Título y Texto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Barras Escala y Compás…</a:t>
            </a:r>
          </a:p>
          <a:p>
            <a:pPr marL="666262" lvl="1" indent="-214313" algn="l" rtl="0">
              <a:spcAft>
                <a:spcPct val="0"/>
              </a:spcAft>
              <a:buClr>
                <a:schemeClr val="bg2"/>
              </a:buClr>
            </a:pPr>
            <a:r>
              <a:rPr lang="es" sz="1350" b="0" i="0" u="none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gráficas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3" y="2628900"/>
            <a:ext cx="2455069" cy="2057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1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Rot="1"/>
          </p:cNvSpPr>
          <p:nvPr>
            <p:ph type="title"/>
          </p:nvPr>
        </p:nvSpPr>
        <p:spPr>
          <a:xfrm>
            <a:off x="1333500" y="156495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Parámetros Traqueos</a:t>
            </a:r>
          </a:p>
        </p:txBody>
      </p:sp>
      <p:sp>
        <p:nvSpPr>
          <p:cNvPr id="53251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368029" y="5241020"/>
            <a:ext cx="6457950" cy="800100"/>
          </a:xfrm>
        </p:spPr>
        <p:txBody>
          <a:bodyPr>
            <a:normAutofit/>
          </a:bodyPr>
          <a:lstStyle/>
          <a:p>
            <a:pPr marL="214308" indent="-214308" algn="l" rtl="0">
              <a:buClr>
                <a:schemeClr val="tx1"/>
              </a:buClr>
            </a:pPr>
            <a:r>
              <a:rPr lang="es" sz="135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Opciones para capas, altura texto, Radio círculo evento y estilo ángulo texto.</a:t>
            </a:r>
          </a:p>
          <a:p>
            <a:pPr marL="214308" indent="-214308" algn="l" rtl="0">
              <a:buClr>
                <a:schemeClr val="tx1"/>
              </a:buClr>
            </a:pPr>
            <a:r>
              <a:rPr lang="es" sz="135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Opción para etiquetar eventos con base en el número fija o tiempo.</a:t>
            </a:r>
          </a:p>
          <a:p>
            <a:pPr marL="214308" indent="-214308" algn="l" rtl="0">
              <a:buClr>
                <a:schemeClr val="tx1"/>
              </a:buClr>
            </a:pPr>
            <a:r>
              <a:rPr lang="es" sz="135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Opción para exportar cada traqueo a su propia capa.</a:t>
            </a:r>
          </a:p>
        </p:txBody>
      </p:sp>
      <p:pic>
        <p:nvPicPr>
          <p:cNvPr id="53252" name="Picture 5" descr="track_fixed time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8030" y="1695449"/>
            <a:ext cx="2060972" cy="1438275"/>
          </a:xfr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3253" name="Picture 6" descr="track_perp ev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30" y="3333750"/>
            <a:ext cx="2060972" cy="14478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1485900" y="5486402"/>
            <a:ext cx="245745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50" b="0" i="0" u="none"/>
              <a:t> </a:t>
            </a: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1314450" y="3105152"/>
            <a:ext cx="245745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Etiquetas Tiempo, Angulo Fijo = 0.</a:t>
            </a:r>
          </a:p>
        </p:txBody>
      </p:sp>
      <p:sp>
        <p:nvSpPr>
          <p:cNvPr id="53256" name="Text Box 10"/>
          <p:cNvSpPr txBox="1">
            <a:spLocks noChangeArrowheads="1"/>
          </p:cNvSpPr>
          <p:nvPr/>
        </p:nvSpPr>
        <p:spPr bwMode="auto">
          <a:xfrm>
            <a:off x="1314450" y="4801718"/>
            <a:ext cx="2628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chemeClr val="bg2">
                    <a:lumMod val="60000"/>
                    <a:lumOff val="40000"/>
                  </a:schemeClr>
                </a:solidFill>
              </a:rPr>
              <a:t>Etiquetas Número Evento, Perpend. a Línea</a:t>
            </a:r>
          </a:p>
        </p:txBody>
      </p:sp>
      <p:pic>
        <p:nvPicPr>
          <p:cNvPr id="5325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2" y="2131222"/>
            <a:ext cx="3777854" cy="26503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142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/>
          </p:cNvSpPr>
          <p:nvPr>
            <p:ph type="title"/>
          </p:nvPr>
        </p:nvSpPr>
        <p:spPr>
          <a:xfrm>
            <a:off x="1333500" y="105222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Nuestro Ejemplo</a:t>
            </a:r>
          </a:p>
        </p:txBody>
      </p:sp>
      <p:pic>
        <p:nvPicPr>
          <p:cNvPr id="2" name="2017 Export to DXF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057403"/>
            <a:ext cx="5543550" cy="333136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7267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/>
          </p:cNvSpPr>
          <p:nvPr>
            <p:ph type="title"/>
          </p:nvPr>
        </p:nvSpPr>
        <p:spPr>
          <a:xfrm>
            <a:off x="1333500" y="216320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Resultados EXPORTAR</a:t>
            </a:r>
          </a:p>
        </p:txBody>
      </p:sp>
      <p:pic>
        <p:nvPicPr>
          <p:cNvPr id="573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40" y="1828800"/>
            <a:ext cx="4167188" cy="36873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6107BCF-E717-48C6-9AC2-F988865667D4}"/>
              </a:ext>
            </a:extLst>
          </p:cNvPr>
          <p:cNvSpPr txBox="1"/>
          <p:nvPr/>
        </p:nvSpPr>
        <p:spPr>
          <a:xfrm>
            <a:off x="1404940" y="5600700"/>
            <a:ext cx="4568429" cy="3000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Mostrados en Auto DWG Trueview</a:t>
            </a:r>
            <a:endParaRPr lang="e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EXPORTAR</a:t>
            </a:r>
          </a:p>
        </p:txBody>
      </p:sp>
      <p:sp>
        <p:nvSpPr>
          <p:cNvPr id="36868" name="Text Box 5">
            <a:extLst>
              <a:ext uri="{FF2B5EF4-FFF2-40B4-BE49-F238E27FC236}">
                <a16:creationId xmlns:a16="http://schemas.microsoft.com/office/drawing/2014/main" xmlns="" id="{4673A708-DDCF-44F4-81CD-91824B396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227" y="4060054"/>
            <a:ext cx="6358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800" b="0" i="0" u="none" dirty="0">
                <a:solidFill>
                  <a:schemeClr val="bg1"/>
                </a:solidFill>
                <a:latin typeface="+mj-lt"/>
              </a:rPr>
              <a:t>Actualizando un Mapabase Microestacion DGN (estilo V7)</a:t>
            </a:r>
          </a:p>
        </p:txBody>
      </p:sp>
    </p:spTree>
    <p:extLst>
      <p:ext uri="{BB962C8B-B14F-4D97-AF65-F5344CB8AC3E}">
        <p14:creationId xmlns:p14="http://schemas.microsoft.com/office/powerpoint/2010/main" val="406119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xmlns="" id="{13C8F25B-970C-4AF6-AE1F-8B3CEE60B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rtl="0">
              <a:defRPr/>
            </a:pPr>
            <a:r>
              <a:rPr lang="es" sz="3600" b="0" i="0" u="none"/>
              <a:t>EXPORTAR:  DGN</a:t>
            </a:r>
          </a:p>
        </p:txBody>
      </p:sp>
    </p:spTree>
    <p:extLst>
      <p:ext uri="{BB962C8B-B14F-4D97-AF65-F5344CB8AC3E}">
        <p14:creationId xmlns:p14="http://schemas.microsoft.com/office/powerpoint/2010/main" val="420811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EXPORTAR</a:t>
            </a:r>
          </a:p>
        </p:txBody>
      </p:sp>
      <p:sp>
        <p:nvSpPr>
          <p:cNvPr id="31747" name="Content Placeholder 1">
            <a:extLst>
              <a:ext uri="{FF2B5EF4-FFF2-40B4-BE49-F238E27FC236}">
                <a16:creationId xmlns:a16="http://schemas.microsoft.com/office/drawing/2014/main" xmlns="" id="{826E2BC1-9C7C-4B11-B7C4-BDC799D03FA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249636" y="2000250"/>
            <a:ext cx="2571750" cy="3657600"/>
          </a:xfrm>
        </p:spPr>
        <p:txBody>
          <a:bodyPr>
            <a:normAutofit fontScale="92500" lnSpcReduction="20000"/>
          </a:bodyPr>
          <a:lstStyle/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Seleccione versión de Salida en la página opciones “Parámetros CAD”.</a:t>
            </a:r>
          </a:p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mantiene soporte V7</a:t>
            </a:r>
          </a:p>
          <a:p>
            <a:pPr marL="257168" indent="-257168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Ventajas V8:</a:t>
            </a:r>
          </a:p>
          <a:p>
            <a:pPr marL="642922" lvl="1" indent="-342892" algn="l" rtl="0">
              <a:buClr>
                <a:schemeClr val="bg2"/>
              </a:buClr>
              <a:defRPr/>
            </a:pPr>
            <a:r>
              <a:rPr lang="es" sz="1350" b="0" i="0" u="none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límite de Niveles/Capas.</a:t>
            </a:r>
          </a:p>
          <a:p>
            <a:pPr marL="642922" lvl="1" indent="-342892" algn="l" rtl="0">
              <a:buClr>
                <a:schemeClr val="bg2"/>
              </a:buClr>
              <a:defRPr/>
            </a:pPr>
            <a:r>
              <a:rPr lang="es" sz="1350" b="0" i="0" u="none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Nombres vs. números de Niveles/Capas.</a:t>
            </a:r>
          </a:p>
          <a:p>
            <a:pPr marL="642922" lvl="1" indent="-342892" algn="l" rtl="0">
              <a:buClr>
                <a:schemeClr val="bg2"/>
              </a:buClr>
              <a:defRPr/>
            </a:pPr>
            <a:r>
              <a:rPr lang="es" sz="1350" b="0" i="0" u="none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Verdadero (RGB) vs tabla color 256</a:t>
            </a:r>
          </a:p>
          <a:p>
            <a:pPr marL="642922" lvl="1" indent="-342892" algn="l" rtl="0">
              <a:buClr>
                <a:schemeClr val="bg2"/>
              </a:buClr>
              <a:defRPr/>
            </a:pPr>
            <a:r>
              <a:rPr lang="es" sz="1350" b="0" i="0" u="none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Tamaños de archivo mas pequeño</a:t>
            </a:r>
          </a:p>
          <a:p>
            <a:pPr marL="642922" lvl="1" indent="-342892" algn="l" rtl="0">
              <a:buClr>
                <a:schemeClr val="bg2"/>
              </a:buClr>
              <a:defRPr/>
            </a:pPr>
            <a:r>
              <a:rPr lang="es" sz="1350" b="0" i="0" u="none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 múltiples archivos DGN y datos HYPACK</a:t>
            </a:r>
            <a:r>
              <a:rPr lang="es" sz="135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3796" name="Picture 5" descr="\\BUILD\Shared Documents\Export_Present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008" y="1872503"/>
            <a:ext cx="3765831" cy="387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05212F9-8117-4F22-BBB9-278BF4E66AB3}"/>
              </a:ext>
            </a:extLst>
          </p:cNvPr>
          <p:cNvSpPr/>
          <p:nvPr/>
        </p:nvSpPr>
        <p:spPr>
          <a:xfrm>
            <a:off x="2514600" y="4000500"/>
            <a:ext cx="1028700" cy="6286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sz="1350"/>
          </a:p>
        </p:txBody>
      </p:sp>
    </p:spTree>
    <p:extLst>
      <p:ext uri="{BB962C8B-B14F-4D97-AF65-F5344CB8AC3E}">
        <p14:creationId xmlns:p14="http://schemas.microsoft.com/office/powerpoint/2010/main" val="29479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subTitle" idx="4294967295"/>
          </p:nvPr>
        </p:nvSpPr>
        <p:spPr>
          <a:xfrm>
            <a:off x="1820636" y="2800350"/>
            <a:ext cx="4800600" cy="10287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s" sz="4050" b="0" i="0" u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Formato DGN</a:t>
            </a: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2057400" y="4286253"/>
            <a:ext cx="4972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800" b="0" i="0" u="none">
                <a:solidFill>
                  <a:schemeClr val="bg1"/>
                </a:solidFill>
                <a:latin typeface="Verdana" panose="020B0604030504040204" pitchFamily="34" charset="0"/>
              </a:rPr>
              <a:t>Agregue Profundidades a un mapa Base existente (estilo V8)</a:t>
            </a:r>
          </a:p>
        </p:txBody>
      </p:sp>
    </p:spTree>
    <p:extLst>
      <p:ext uri="{BB962C8B-B14F-4D97-AF65-F5344CB8AC3E}">
        <p14:creationId xmlns:p14="http://schemas.microsoft.com/office/powerpoint/2010/main" val="1978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Exportando a Microstation V8</a:t>
            </a:r>
          </a:p>
        </p:txBody>
      </p:sp>
      <p:pic>
        <p:nvPicPr>
          <p:cNvPr id="2" name="2017 EXPORT to DGN V8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06" y="2016582"/>
            <a:ext cx="5734896" cy="344532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33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Mapa base Original</a:t>
            </a:r>
            <a:endParaRPr lang="e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000253"/>
            <a:ext cx="5657850" cy="353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3C1AAFA-E5C6-43D6-8EA4-2A95BB1DE958}"/>
              </a:ext>
            </a:extLst>
          </p:cNvPr>
          <p:cNvSpPr txBox="1"/>
          <p:nvPr/>
        </p:nvSpPr>
        <p:spPr>
          <a:xfrm>
            <a:off x="1257300" y="5536406"/>
            <a:ext cx="3771900" cy="3000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Visualizado en Vista Bentley V8i</a:t>
            </a:r>
          </a:p>
        </p:txBody>
      </p:sp>
    </p:spTree>
    <p:extLst>
      <p:ext uri="{BB962C8B-B14F-4D97-AF65-F5344CB8AC3E}">
        <p14:creationId xmlns:p14="http://schemas.microsoft.com/office/powerpoint/2010/main" val="177067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Exportado DGN</a:t>
            </a:r>
          </a:p>
        </p:txBody>
      </p:sp>
      <p:pic>
        <p:nvPicPr>
          <p:cNvPr id="4096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828803"/>
            <a:ext cx="582930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C79AC1-B8A5-4178-91A8-DC32B747E883}"/>
              </a:ext>
            </a:extLst>
          </p:cNvPr>
          <p:cNvSpPr txBox="1"/>
          <p:nvPr/>
        </p:nvSpPr>
        <p:spPr>
          <a:xfrm>
            <a:off x="1257300" y="5543130"/>
            <a:ext cx="3771900" cy="3000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Visualizado en Vista Bentley V8i</a:t>
            </a:r>
          </a:p>
        </p:txBody>
      </p:sp>
    </p:spTree>
    <p:extLst>
      <p:ext uri="{BB962C8B-B14F-4D97-AF65-F5344CB8AC3E}">
        <p14:creationId xmlns:p14="http://schemas.microsoft.com/office/powerpoint/2010/main" val="145054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es" b="0" i="0" u="none"/>
              <a:t>Enero 2019</a:t>
            </a:r>
            <a:endParaRPr lang="es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	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  <a:endParaRPr lang="es" b="1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 smtClean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1447800" y="71038"/>
            <a:ext cx="4895850" cy="741760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Origen y Unidades Global </a:t>
            </a:r>
          </a:p>
        </p:txBody>
      </p:sp>
      <p:sp>
        <p:nvSpPr>
          <p:cNvPr id="45059" name="Text Box 8"/>
          <p:cNvSpPr txBox="1">
            <a:spLocks noChangeArrowheads="1"/>
          </p:cNvSpPr>
          <p:nvPr/>
        </p:nvSpPr>
        <p:spPr bwMode="auto">
          <a:xfrm>
            <a:off x="1447800" y="5503656"/>
            <a:ext cx="59436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Manualmente entre el</a:t>
            </a:r>
            <a:r>
              <a:rPr lang="es" sz="135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Origen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y</a:t>
            </a:r>
            <a:r>
              <a:rPr lang="es" sz="135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Unidades,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 léalos desde un Archivo ‘Semilla’.</a:t>
            </a:r>
          </a:p>
        </p:txBody>
      </p:sp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47354"/>
            <a:ext cx="5314950" cy="348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975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Opciones Archivos Semilla (Seed)</a:t>
            </a:r>
          </a:p>
        </p:txBody>
      </p:sp>
      <p:sp>
        <p:nvSpPr>
          <p:cNvPr id="38915" name="Text Box 30">
            <a:extLst>
              <a:ext uri="{FF2B5EF4-FFF2-40B4-BE49-F238E27FC236}">
                <a16:creationId xmlns:a16="http://schemas.microsoft.com/office/drawing/2014/main" xmlns="" id="{A1602318-868E-4F7C-96A7-0C7E3D18C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5147077"/>
            <a:ext cx="5657850" cy="81945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350" b="0" i="0" u="none">
                <a:solidFill>
                  <a:srgbClr val="098DB4"/>
                </a:solidFill>
              </a:rPr>
              <a:t>Activado ‘Header Only - Solo Encabezado’:  </a:t>
            </a:r>
            <a:r>
              <a:rPr lang="es" sz="1350" b="0" i="0" u="none">
                <a:solidFill>
                  <a:schemeClr val="tx1">
                    <a:lumMod val="75000"/>
                    <a:lumOff val="25000"/>
                  </a:schemeClr>
                </a:solidFill>
              </a:rPr>
              <a:t>Solo lee Origen y Unidades Globales desde el Archivo Semilla.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350" b="0" i="0" u="none">
                <a:solidFill>
                  <a:srgbClr val="098DB4"/>
                </a:solidFill>
              </a:rPr>
              <a:t>‘Header Only- Solo Encabezado’ No Activado:  </a:t>
            </a:r>
            <a:r>
              <a:rPr lang="es" sz="1350" b="0" i="0" u="none">
                <a:solidFill>
                  <a:schemeClr val="tx1">
                    <a:lumMod val="75000"/>
                    <a:lumOff val="25000"/>
                  </a:schemeClr>
                </a:solidFill>
              </a:rPr>
              <a:t>Lee “Origen y Unidades Globales” y dibuja todos los objetos desde Archivo Semilla y los copia en un nuevo dibujo.</a:t>
            </a:r>
          </a:p>
        </p:txBody>
      </p:sp>
      <p:sp>
        <p:nvSpPr>
          <p:cNvPr id="47108" name="Rectangle 31"/>
          <p:cNvSpPr>
            <a:spLocks noChangeArrowheads="1"/>
          </p:cNvSpPr>
          <p:nvPr/>
        </p:nvSpPr>
        <p:spPr bwMode="auto">
          <a:xfrm>
            <a:off x="4000500" y="2628900"/>
            <a:ext cx="914400" cy="228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s" altLang="en-US" sz="1050"/>
          </a:p>
        </p:txBody>
      </p:sp>
      <p:pic>
        <p:nvPicPr>
          <p:cNvPr id="4710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828803"/>
            <a:ext cx="4953000" cy="32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61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Ejecutando el Ejemplo</a:t>
            </a:r>
          </a:p>
        </p:txBody>
      </p:sp>
      <p:pic>
        <p:nvPicPr>
          <p:cNvPr id="2" name="2017 EXPORT to DGN V7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2000252"/>
            <a:ext cx="5715000" cy="342423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8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07" y="2408465"/>
            <a:ext cx="4538663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40480"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DGN Exportado en MicroStation</a:t>
            </a:r>
            <a:endParaRPr lang="e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100" name="Rectangle 4">
            <a:extLst>
              <a:ext uri="{FF2B5EF4-FFF2-40B4-BE49-F238E27FC236}">
                <a16:creationId xmlns:a16="http://schemas.microsoft.com/office/drawing/2014/main" xmlns="" id="{12ADFE38-D348-4891-BDEA-713CA3DDE85E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606" y="1543582"/>
            <a:ext cx="4833909" cy="693965"/>
          </a:xfrm>
          <a:noFill/>
        </p:spPr>
        <p:txBody>
          <a:bodyPr rtlCol="0">
            <a:normAutofit lnSpcReduction="10000"/>
          </a:bodyPr>
          <a:lstStyle/>
          <a:p>
            <a:pPr marL="308603" algn="l" rtl="0">
              <a:buClr>
                <a:schemeClr val="tx1"/>
              </a:buClr>
              <a:defRPr/>
            </a:pPr>
            <a:r>
              <a:rPr lang="es" sz="1350" b="0" i="0" u="none" dirty="0">
                <a:solidFill>
                  <a:srgbClr val="098DB4"/>
                </a:solidFill>
              </a:rPr>
              <a:t>Puede importar el resultado final:</a:t>
            </a:r>
          </a:p>
          <a:p>
            <a:pPr marL="452616" lvl="1" indent="0" algn="l" rtl="0">
              <a:buNone/>
              <a:defRPr/>
            </a:pPr>
            <a:r>
              <a:rPr lang="es" sz="135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 MicroStation</a:t>
            </a:r>
            <a:endParaRPr lang="e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2616" lvl="1" indent="0" algn="l" rtl="0">
              <a:buNone/>
              <a:defRPr/>
            </a:pPr>
            <a:r>
              <a:rPr lang="es" sz="135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Como un Archivo de Fondo en HYPACK</a:t>
            </a:r>
            <a:r>
              <a:rPr lang="es" sz="135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®</a:t>
            </a:r>
            <a:endParaRPr lang="e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5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300" b="1" i="0" u="none">
                <a:latin typeface="Arial" panose="020B0604020202020204" pitchFamily="34" charset="0"/>
                <a:cs typeface="Arial" panose="020B0604020202020204" pitchFamily="34" charset="0"/>
              </a:rPr>
              <a:t>EXPORTAR:</a:t>
            </a:r>
            <a:r>
              <a:rPr lang="es" sz="3300" b="0" i="0" u="none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sz="3300" b="1" i="0" u="none">
                <a:latin typeface="Arial" panose="020B0604020202020204" pitchFamily="34" charset="0"/>
                <a:cs typeface="Arial" panose="020B0604020202020204" pitchFamily="34" charset="0"/>
              </a:rPr>
              <a:t>DXF</a:t>
            </a:r>
          </a:p>
        </p:txBody>
      </p:sp>
    </p:spTree>
    <p:extLst>
      <p:ext uri="{BB962C8B-B14F-4D97-AF65-F5344CB8AC3E}">
        <p14:creationId xmlns:p14="http://schemas.microsoft.com/office/powerpoint/2010/main" val="225010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1346601" y="180650"/>
            <a:ext cx="6088240" cy="684609"/>
          </a:xfrm>
        </p:spPr>
        <p:txBody>
          <a:bodyPr/>
          <a:lstStyle/>
          <a:p>
            <a:pPr marL="40480" algn="l" rtl="0"/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Exportacion de Archivos HYPACK® a DXF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283672" y="5430027"/>
            <a:ext cx="4887516" cy="483394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programa EXPORTAR puede convertir sus Archivos HYPACK y de proyecto a Archivos DXF, DWG, o DGN.</a:t>
            </a:r>
          </a:p>
        </p:txBody>
      </p:sp>
      <p:pic>
        <p:nvPicPr>
          <p:cNvPr id="35844" name="Picture 4" descr="ETC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600" y="1783559"/>
            <a:ext cx="3771900" cy="301704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ETC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606" y="2048651"/>
            <a:ext cx="3788569" cy="30289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343150" y="4800601"/>
            <a:ext cx="11811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350" b="1" i="0" u="none">
                <a:solidFill>
                  <a:srgbClr val="0091BB"/>
                </a:solidFill>
                <a:latin typeface="Verdana" panose="020B0604030504040204" pitchFamily="34" charset="0"/>
              </a:rPr>
              <a:t>HYPACK</a:t>
            </a:r>
            <a:r>
              <a:rPr lang="es" sz="1350" b="1" i="0" u="none" baseline="30000">
                <a:solidFill>
                  <a:srgbClr val="0091BB"/>
                </a:solidFill>
                <a:latin typeface="Verdana" panose="020B0604030504040204" pitchFamily="34" charset="0"/>
              </a:rPr>
              <a:t>®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617373" y="5153026"/>
            <a:ext cx="11322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350" b="1" i="0" u="none">
                <a:solidFill>
                  <a:srgbClr val="0091BB"/>
                </a:solidFill>
                <a:latin typeface="Verdana" panose="020B0604030504040204" pitchFamily="34" charset="0"/>
              </a:rPr>
              <a:t>AutoCAD</a:t>
            </a:r>
          </a:p>
        </p:txBody>
      </p:sp>
    </p:spTree>
    <p:extLst>
      <p:ext uri="{BB962C8B-B14F-4D97-AF65-F5344CB8AC3E}">
        <p14:creationId xmlns:p14="http://schemas.microsoft.com/office/powerpoint/2010/main" val="313861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>
          <a:xfrm>
            <a:off x="1333500" y="156500"/>
            <a:ext cx="4895850" cy="741760"/>
          </a:xfrm>
        </p:spPr>
        <p:txBody>
          <a:bodyPr/>
          <a:lstStyle/>
          <a:p>
            <a:pPr marL="40480" algn="l" rtl="0">
              <a:lnSpc>
                <a:spcPct val="100000"/>
              </a:lnSpc>
            </a:pPr>
            <a:r>
              <a:rPr lang="es" sz="2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Archivos heredados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xmlns="" id="{19860C63-819C-4AAE-9087-1081720B9814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972051" y="2151461"/>
            <a:ext cx="2807074" cy="3332559"/>
          </a:xfrm>
        </p:spPr>
        <p:txBody>
          <a:bodyPr rtlCol="0">
            <a:normAutofit fontScale="70000" lnSpcReduction="20000"/>
          </a:bodyPr>
          <a:lstStyle/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EXPORTAR hereda el estatus habilitado/deshabilitado desde las ventanas de Archivos de datos y de Proyecto de HYPACK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®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257168" indent="-257168" algn="l" rtl="0">
              <a:buClr>
                <a:schemeClr val="tx1"/>
              </a:buClr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Usted puede modificar los parámetros desde adentro de EXPORTAR.</a:t>
            </a:r>
          </a:p>
          <a:p>
            <a:pPr marL="257168" indent="-257168" algn="l" rtl="0">
              <a:buClr>
                <a:schemeClr val="tx1"/>
              </a:buClr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También puede seleccionar archivos adicionales que son externos al proyecto para convertirlos.</a:t>
            </a: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endParaRPr lang="e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rtl="0">
              <a:lnSpc>
                <a:spcPct val="90000"/>
              </a:lnSpc>
              <a:buClr>
                <a:schemeClr val="tx1"/>
              </a:buClr>
              <a:defRPr/>
            </a:pPr>
            <a:r>
              <a:rPr lang="es" sz="1200" b="0" i="0" u="none">
                <a:solidFill>
                  <a:srgbClr val="0091BB"/>
                </a:solidFill>
              </a:rPr>
              <a:t>Clic derecho en el ícono ‘Archivos’ en el Fondo.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541" y="1828801"/>
            <a:ext cx="3178969" cy="39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032794B9-0548-4085-93FA-C0320731A921}"/>
              </a:ext>
            </a:extLst>
          </p:cNvPr>
          <p:cNvCxnSpPr/>
          <p:nvPr/>
        </p:nvCxnSpPr>
        <p:spPr>
          <a:xfrm flipH="1">
            <a:off x="2050678" y="5207375"/>
            <a:ext cx="2850776" cy="47065"/>
          </a:xfrm>
          <a:prstGeom prst="straightConnector1">
            <a:avLst/>
          </a:prstGeom>
          <a:ln w="28575">
            <a:solidFill>
              <a:srgbClr val="0091B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658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4724</TotalTime>
  <Words>911</Words>
  <Application>Microsoft Office PowerPoint</Application>
  <PresentationFormat>On-screen Show (4:3)</PresentationFormat>
  <Paragraphs>184</Paragraphs>
  <Slides>26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Verdana</vt:lpstr>
      <vt:lpstr>Calibri</vt:lpstr>
      <vt:lpstr>Lucida Grande</vt:lpstr>
      <vt:lpstr>Wingdings 2</vt:lpstr>
      <vt:lpstr>Bell Gossett Eco</vt:lpstr>
      <vt:lpstr>Bell Gossett</vt:lpstr>
      <vt:lpstr>PRODUCTOS FINALES </vt:lpstr>
      <vt:lpstr>EXPORTAR</vt:lpstr>
      <vt:lpstr>Origen y Unidades Global </vt:lpstr>
      <vt:lpstr>Opciones Archivos Semilla (Seed)</vt:lpstr>
      <vt:lpstr>Ejecutando el Ejemplo</vt:lpstr>
      <vt:lpstr>DGN Exportado en MicroStation</vt:lpstr>
      <vt:lpstr>EXPORTAR: DXF</vt:lpstr>
      <vt:lpstr>Exportacion de Archivos HYPACK® a DXF</vt:lpstr>
      <vt:lpstr>Archivos heredados</vt:lpstr>
      <vt:lpstr>Parámetros CAD</vt:lpstr>
      <vt:lpstr>Parámetros Sondajes:  Nombres Capas</vt:lpstr>
      <vt:lpstr>Parámetros Sondajes:  Estilos</vt:lpstr>
      <vt:lpstr>Parámetros Sondajes: Continúa...</vt:lpstr>
      <vt:lpstr>Parámetros Línea Planeada</vt:lpstr>
      <vt:lpstr>Parámetros Blanco</vt:lpstr>
      <vt:lpstr>Parámetros Marca Cuadrícula</vt:lpstr>
      <vt:lpstr>Parámetros Traqueos</vt:lpstr>
      <vt:lpstr>Nuestro Ejemplo</vt:lpstr>
      <vt:lpstr>Resultados EXPORTAR</vt:lpstr>
      <vt:lpstr>EXPORTAR:  DGN</vt:lpstr>
      <vt:lpstr>EXPORTAR</vt:lpstr>
      <vt:lpstr>PowerPoint Presentation</vt:lpstr>
      <vt:lpstr>Exportando a Microstation V8</vt:lpstr>
      <vt:lpstr>Mapa base Original</vt:lpstr>
      <vt:lpstr>Exportado DGN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194</cp:revision>
  <dcterms:created xsi:type="dcterms:W3CDTF">2014-07-07T18:31:44Z</dcterms:created>
  <dcterms:modified xsi:type="dcterms:W3CDTF">2019-03-18T14:40:58Z</dcterms:modified>
</cp:coreProperties>
</file>