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29"/>
  </p:notesMasterIdLst>
  <p:handoutMasterIdLst>
    <p:handoutMasterId r:id="rId30"/>
  </p:handoutMasterIdLst>
  <p:sldIdLst>
    <p:sldId id="293" r:id="rId3"/>
    <p:sldId id="438" r:id="rId4"/>
    <p:sldId id="439" r:id="rId5"/>
    <p:sldId id="440" r:id="rId6"/>
    <p:sldId id="441" r:id="rId7"/>
    <p:sldId id="442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437" r:id="rId28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72" d="100"/>
          <a:sy n="72" d="100"/>
        </p:scale>
        <p:origin x="-1110" y="-84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44305D9-A9A7-4049-A039-3E36D4B6B785}" type="slidenum">
              <a:rPr sz="1200" b="0"/>
              <a:pPr algn="l" rtl="0"/>
              <a:t>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627181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E656A5D-84A7-4EB8-9CB1-B1D11F8337F3}" type="slidenum">
              <a:rPr sz="1200" b="0"/>
              <a:pPr algn="l" rtl="0"/>
              <a:t>12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074508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DBBB4BB-2588-4678-AA92-8D0CCEA28B05}" type="slidenum">
              <a:rPr sz="1200" b="0"/>
              <a:pPr algn="l" rtl="0"/>
              <a:t>13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166983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46857D5-897E-415D-BFF9-D98C83C31510}" type="slidenum">
              <a:rPr sz="1200" b="0"/>
              <a:pPr algn="l" rtl="0"/>
              <a:t>14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73818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CFC57F4-6A9A-4D9D-BEAD-00BC467E8A54}" type="slidenum">
              <a:rPr sz="1200" b="0"/>
              <a:pPr algn="l" rtl="0"/>
              <a:t>15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985966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690456A-1959-4270-BD5B-5049A5147421}" type="slidenum">
              <a:rPr sz="1200" b="0"/>
              <a:pPr algn="l" rtl="0"/>
              <a:t>16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672628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2294C5C-61A0-41A5-9071-43C7B208941E}" type="slidenum">
              <a:rPr sz="1200" b="0"/>
              <a:pPr algn="l" rtl="0"/>
              <a:t>17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645087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DC239AD-959A-4D07-9A68-D833C0CB3B30}" type="slidenum">
              <a:rPr sz="1200" b="0"/>
              <a:pPr algn="l" rtl="0"/>
              <a:t>18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364522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9E2169D-AF1D-4A89-B806-485CD4BBBBE3}" type="slidenum">
              <a:rPr sz="1200" b="0"/>
              <a:pPr algn="l" rtl="0"/>
              <a:t>19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97384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35896FA-1340-4E90-9A36-ADF1C092CC18}" type="slidenum">
              <a:rPr sz="1200" b="0"/>
              <a:pPr algn="l" rtl="0"/>
              <a:t>20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369152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01CD7FA-BF3A-4445-8846-ADD5D4CA23E8}" type="slidenum">
              <a:rPr sz="1200" b="0"/>
              <a:pPr algn="l" rtl="0"/>
              <a:t>22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880967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67B2C10-62C1-409E-80CB-14AA009BEDB4}" type="slidenum">
              <a:rPr sz="1200" b="0"/>
              <a:pPr algn="l" rtl="0"/>
              <a:t>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721291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B9E5EBF-8019-4D34-8EAD-69956FE5A508}" type="slidenum">
              <a:rPr sz="1200" b="0"/>
              <a:pPr algn="l" rtl="0"/>
              <a:t>23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2572735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5D6D799-841F-4E72-A05F-1BB605D9A49D}" type="slidenum">
              <a:rPr sz="1200" b="0"/>
              <a:pPr algn="l" rtl="0"/>
              <a:t>24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693266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DAE7B6A-CEE1-480C-9B70-AF0C726642C7}" type="slidenum">
              <a:rPr sz="1200" b="0"/>
              <a:pPr algn="l" rtl="0"/>
              <a:t>25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001286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CD8B32F-E0FF-414F-9CC1-B30816DE5BB3}" type="slidenum">
              <a:rPr sz="1200" b="0"/>
              <a:pPr algn="l" rtl="0"/>
              <a:t>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52066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56978F3-4E74-4226-A09B-783F92710007}" type="slidenum">
              <a:rPr sz="1200" b="0"/>
              <a:pPr algn="l" rtl="0"/>
              <a:t>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452532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BFDC0BC-A4A7-4323-9044-AE595B18342F}" type="slidenum">
              <a:rPr sz="1200" b="0"/>
              <a:pPr algn="l" rtl="0"/>
              <a:t>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161432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DAD2CBB-3AA7-4BC9-9D40-27FD51E429F0}" type="slidenum">
              <a:rPr sz="1200" b="0"/>
              <a:pPr algn="l" rtl="0"/>
              <a:t>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280897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DD55F88-7B67-44F0-B90C-8F9FB251C5DE}" type="slidenum">
              <a:rPr sz="1200" b="0"/>
              <a:pPr algn="l" rtl="0"/>
              <a:t>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243075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782CE28-34EA-4EE1-B32E-78079D485EEC}" type="slidenum">
              <a:rPr sz="1200" b="0"/>
              <a:pPr algn="l" rtl="0"/>
              <a:t>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680958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7D8ABAE-8D8E-4538-BE74-C1F47B29C3FC}" type="slidenum">
              <a:rPr sz="1200" b="0"/>
              <a:pPr algn="l" rtl="0"/>
              <a:t>11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834702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Export%20to%20DXF.avi" TargetMode="External"/><Relationship Id="rId1" Type="http://schemas.microsoft.com/office/2007/relationships/media" Target="2017%20Export%20to%20DXF.avi" TargetMode="External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EXPORT%20to%20DGN%20V8.avi" TargetMode="External"/><Relationship Id="rId1" Type="http://schemas.microsoft.com/office/2007/relationships/media" Target="2017%20EXPORT%20to%20DGN%20V8.avi" TargetMode="External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EXPORT%20to%20DGN%20V7.avi" TargetMode="External"/><Relationship Id="rId1" Type="http://schemas.microsoft.com/office/2007/relationships/media" Target="2017%20EXPORT%20to%20DGN%20V7.avi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ОТЧЕТНЫЕ МАТЕРИАЛЫ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7" y="2834306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8" name="Picture 4" descr="3DTV Opening Scre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147792"/>
            <a:ext cx="9144000" cy="271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Параметры CAD</a:t>
            </a:r>
          </a:p>
        </p:txBody>
      </p:sp>
      <p:sp>
        <p:nvSpPr>
          <p:cNvPr id="35843" name="Text Placeholder 2">
            <a:extLst>
              <a:ext uri="{FF2B5EF4-FFF2-40B4-BE49-F238E27FC236}">
                <a16:creationId xmlns:a16="http://schemas.microsoft.com/office/drawing/2014/main" xmlns="" id="{B17AF879-50F3-48D9-AEAC-FE2E8F3DE8F6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572000" y="1585913"/>
            <a:ext cx="4572000" cy="52578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l" rtl="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Кликните “CAD Parameters” в окне Options</a:t>
            </a:r>
          </a:p>
          <a:p>
            <a:pPr marL="502590" lvl="1" indent="0" algn="l" rtl="0">
              <a:lnSpc>
                <a:spcPct val="90000"/>
              </a:lnSpc>
              <a:buNone/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 Position of Sounding:</a:t>
            </a:r>
          </a:p>
          <a:p>
            <a:pPr marL="1039787" lvl="2" algn="l" rtl="0">
              <a:lnSpc>
                <a:spcPct val="90000"/>
              </a:lnSpc>
              <a:buClr>
                <a:schemeClr val="tx1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Укажите уровень Z, на котором Вы хотите расположить глубины.</a:t>
            </a:r>
          </a:p>
          <a:p>
            <a:pPr marL="1039787" lvl="2" algn="l" rtl="0">
              <a:lnSpc>
                <a:spcPct val="90000"/>
              </a:lnSpc>
              <a:buClr>
                <a:schemeClr val="tx1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Помните, что в CAD ось Z положительна вверх.</a:t>
            </a:r>
          </a:p>
          <a:p>
            <a:pPr marL="502590" lvl="1" indent="0" algn="l" rtl="0">
              <a:lnSpc>
                <a:spcPct val="90000"/>
              </a:lnSpc>
              <a:buNone/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Sounding Text Object - объект текста глубин</a:t>
            </a:r>
          </a:p>
          <a:p>
            <a:pPr marL="1039787" lvl="2" algn="l" rtl="0">
              <a:lnSpc>
                <a:spcPct val="90000"/>
              </a:lnSpc>
              <a:buClr>
                <a:schemeClr val="tx1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сделать глубины отрицательными либо взять их по модулю.</a:t>
            </a:r>
          </a:p>
          <a:p>
            <a:pPr marL="502590" lvl="1" indent="0" algn="l" rtl="0">
              <a:lnSpc>
                <a:spcPct val="90000"/>
              </a:lnSpc>
              <a:buNone/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X-Scale Factor</a:t>
            </a:r>
          </a:p>
          <a:p>
            <a:pPr marL="1039787" lvl="2" algn="l" rtl="0">
              <a:lnSpc>
                <a:spcPct val="90000"/>
              </a:lnSpc>
              <a:buClr>
                <a:schemeClr val="tx1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0.7 - оптимальное значение</a:t>
            </a: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590" lvl="1" indent="0" algn="l" rtl="0">
              <a:lnSpc>
                <a:spcPct val="90000"/>
              </a:lnSpc>
              <a:buNone/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DXF/DWG Output Version – версия результирующего файла</a:t>
            </a:r>
          </a:p>
          <a:p>
            <a:pPr marL="1039787" lvl="2" algn="l" rtl="0">
              <a:lnSpc>
                <a:spcPct val="90000"/>
              </a:lnSpc>
              <a:buClr>
                <a:schemeClr val="tx1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какой версии DXF/DWG Вы хотите сохранить результат?</a:t>
            </a:r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585913"/>
            <a:ext cx="4187825" cy="4419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0732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>
          <a:xfrm>
            <a:off x="271466" y="3"/>
            <a:ext cx="7958137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Параметры экспорта глубин:  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Названия 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слоев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xmlns="" id="{C4B8F92C-85F4-415F-96E3-0B68D872F03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43400" y="1571625"/>
            <a:ext cx="4800600" cy="5029200"/>
          </a:xfrm>
          <a:ln>
            <a:solidFill>
              <a:schemeClr val="bg1"/>
            </a:solidFill>
          </a:ln>
        </p:spPr>
        <p:txBody>
          <a:bodyPr rtlCol="0">
            <a:noAutofit/>
          </a:bodyPr>
          <a:lstStyle/>
          <a:p>
            <a:pPr marL="411152" algn="l" rtl="0"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Layer Name:  Название слоя DXF, в котором будут находиться глубины.</a:t>
            </a:r>
          </a:p>
          <a:p>
            <a:pPr marL="411152" algn="l" rtl="0">
              <a:spcAft>
                <a:spcPts val="0"/>
              </a:spcAft>
              <a:buClr>
                <a:schemeClr val="tx1"/>
              </a:buClr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11152" algn="l" rtl="0"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сохранения глубин в слои: </a:t>
            </a:r>
          </a:p>
          <a:p>
            <a:pPr marL="602599" lvl="1" indent="0" algn="l" rtl="0">
              <a:spcAft>
                <a:spcPts val="0"/>
              </a:spcAft>
              <a:buNone/>
              <a:defRPr/>
            </a:pPr>
            <a:r>
              <a:rPr lang="ru-RU" sz="1600" b="0" i="0" u="none" baseline="0">
                <a:solidFill>
                  <a:srgbClr val="0091BB"/>
                </a:solidFill>
              </a:rPr>
              <a:t>Soundings to Layers:</a:t>
            </a:r>
          </a:p>
          <a:p>
            <a:pPr marL="803319" lvl="2" indent="0" algn="l" rtl="0">
              <a:spcAft>
                <a:spcPts val="0"/>
              </a:spcAft>
              <a:buClr>
                <a:schemeClr val="tx1"/>
              </a:buClr>
              <a:buNone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Группировать глубины в разные слои в зависимости от диапазона глубин.</a:t>
            </a:r>
          </a:p>
          <a:p>
            <a:pPr marL="803319" lvl="2" indent="0" algn="l" rtl="0">
              <a:spcAft>
                <a:spcPts val="0"/>
              </a:spcAft>
              <a:buClr>
                <a:schemeClr val="tx1"/>
              </a:buClr>
              <a:buNone/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02599" lvl="1" indent="0" algn="l" rtl="0">
              <a:spcAft>
                <a:spcPts val="0"/>
              </a:spcAft>
              <a:buNone/>
              <a:defRPr/>
            </a:pPr>
            <a:r>
              <a:rPr lang="ru-RU" sz="1600" b="0" i="0" u="none" baseline="0">
                <a:solidFill>
                  <a:srgbClr val="0091BB"/>
                </a:solidFill>
              </a:rPr>
              <a:t>Source Filename as Layer:</a:t>
            </a:r>
          </a:p>
          <a:p>
            <a:pPr marL="803319" lvl="2" indent="0" algn="l" rtl="0">
              <a:spcAft>
                <a:spcPts val="0"/>
              </a:spcAft>
              <a:buClr>
                <a:schemeClr val="tx1"/>
              </a:buClr>
              <a:buNone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файл с данными будет экспортирован в отдельный слой.</a:t>
            </a:r>
          </a:p>
          <a:p>
            <a:pPr marL="602599" lvl="1" indent="0" algn="l" rtl="0">
              <a:spcAft>
                <a:spcPts val="0"/>
              </a:spcAft>
              <a:buNone/>
              <a:defRPr/>
            </a:pPr>
            <a:endParaRPr lang="ru-RU" sz="1600" dirty="0">
              <a:solidFill>
                <a:srgbClr val="0091BB"/>
              </a:solidFill>
            </a:endParaRPr>
          </a:p>
          <a:p>
            <a:pPr marL="602599" lvl="1" indent="0" algn="l" rtl="0">
              <a:spcAft>
                <a:spcPts val="0"/>
              </a:spcAft>
              <a:buNone/>
              <a:defRPr/>
            </a:pPr>
            <a:r>
              <a:rPr lang="ru-RU" sz="1600" b="0" i="0" u="none" baseline="0">
                <a:solidFill>
                  <a:srgbClr val="0091BB"/>
                </a:solidFill>
              </a:rPr>
              <a:t>Source LOG Filename as Layer:</a:t>
            </a:r>
          </a:p>
          <a:p>
            <a:pPr marL="803319" lvl="2" indent="0" algn="l" rtl="0">
              <a:spcAft>
                <a:spcPts val="0"/>
              </a:spcAft>
              <a:buClr>
                <a:schemeClr val="tx1"/>
              </a:buClr>
              <a:buNone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файл каталога будет экспортирован в отдельный слой.</a:t>
            </a:r>
          </a:p>
          <a:p>
            <a:pPr marL="458141" lvl="1" indent="0" algn="l" rtl="0">
              <a:spcAft>
                <a:spcPts val="0"/>
              </a:spcAft>
              <a:buNone/>
              <a:defRPr/>
            </a:pPr>
            <a:r>
              <a:rPr lang="ru-RU" sz="1600" b="0" i="0" u="none" baseline="0">
                <a:solidFill>
                  <a:srgbClr val="0091BB"/>
                </a:solidFill>
              </a:rPr>
              <a:t>  </a:t>
            </a:r>
          </a:p>
          <a:p>
            <a:pPr marL="458141" lvl="1" indent="0" algn="l" rtl="0">
              <a:spcAft>
                <a:spcPts val="0"/>
              </a:spcAft>
              <a:buNone/>
              <a:defRPr/>
            </a:pPr>
            <a:r>
              <a:rPr lang="ru-RU" sz="1600" b="0" i="0" u="none" baseline="0">
                <a:solidFill>
                  <a:srgbClr val="0091BB"/>
                </a:solidFill>
              </a:rPr>
              <a:t>Use HYPACK Color File - отдельные слои для каждого шага цветовой шкалы</a:t>
            </a:r>
          </a:p>
        </p:txBody>
      </p:sp>
      <p:pic>
        <p:nvPicPr>
          <p:cNvPr id="40964" name="Picture 6" descr="\\dev\Shared Documents\Export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143000"/>
            <a:ext cx="3989388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020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E0C1E70A-74EA-4E89-852C-220E7EFB30D8}"/>
              </a:ext>
            </a:extLst>
          </p:cNvPr>
          <p:cNvSpPr/>
          <p:nvPr/>
        </p:nvSpPr>
        <p:spPr>
          <a:xfrm>
            <a:off x="3200402" y="3733800"/>
            <a:ext cx="2687639" cy="2362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55EDAC19-B357-471D-9C94-C5843F2FF8C6}"/>
              </a:ext>
            </a:extLst>
          </p:cNvPr>
          <p:cNvSpPr/>
          <p:nvPr/>
        </p:nvSpPr>
        <p:spPr>
          <a:xfrm>
            <a:off x="6091242" y="1219201"/>
            <a:ext cx="2689225" cy="229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F8F0DAAD-C5CB-42CA-8C94-831FC8E9A1F7}"/>
              </a:ext>
            </a:extLst>
          </p:cNvPr>
          <p:cNvSpPr/>
          <p:nvPr/>
        </p:nvSpPr>
        <p:spPr>
          <a:xfrm>
            <a:off x="3200402" y="1219201"/>
            <a:ext cx="2687639" cy="22987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6686401A-AB79-4BD5-B8D3-865BBB69635E}"/>
              </a:ext>
            </a:extLst>
          </p:cNvPr>
          <p:cNvSpPr/>
          <p:nvPr/>
        </p:nvSpPr>
        <p:spPr>
          <a:xfrm>
            <a:off x="285750" y="1219201"/>
            <a:ext cx="2686051" cy="22987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31906FE0-84A1-43E5-950F-1E537071BD58}"/>
              </a:ext>
            </a:extLst>
          </p:cNvPr>
          <p:cNvSpPr/>
          <p:nvPr/>
        </p:nvSpPr>
        <p:spPr>
          <a:xfrm>
            <a:off x="285750" y="3733800"/>
            <a:ext cx="2686051" cy="2362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3015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Параметры экспорта глубин:  Style (Стиль):</a:t>
            </a:r>
          </a:p>
        </p:txBody>
      </p:sp>
      <p:sp>
        <p:nvSpPr>
          <p:cNvPr id="43016" name="Oval 5"/>
          <p:cNvSpPr>
            <a:spLocks noChangeArrowheads="1"/>
          </p:cNvSpPr>
          <p:nvPr/>
        </p:nvSpPr>
        <p:spPr bwMode="auto">
          <a:xfrm>
            <a:off x="4462463" y="2433639"/>
            <a:ext cx="1651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3017" name="Text Box 6"/>
          <p:cNvSpPr txBox="1">
            <a:spLocks noChangeArrowheads="1"/>
          </p:cNvSpPr>
          <p:nvPr/>
        </p:nvSpPr>
        <p:spPr bwMode="auto">
          <a:xfrm>
            <a:off x="3200402" y="2743203"/>
            <a:ext cx="2687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b="1" i="0" u="none" baseline="0">
                <a:solidFill>
                  <a:srgbClr val="0091BB"/>
                </a:solidFill>
              </a:rPr>
              <a:t>Point Object Only - только точка</a:t>
            </a:r>
          </a:p>
        </p:txBody>
      </p:sp>
      <p:sp>
        <p:nvSpPr>
          <p:cNvPr id="43018" name="Text Box 7"/>
          <p:cNvSpPr txBox="1">
            <a:spLocks noChangeArrowheads="1"/>
          </p:cNvSpPr>
          <p:nvPr/>
        </p:nvSpPr>
        <p:spPr bwMode="auto">
          <a:xfrm>
            <a:off x="6091242" y="1295402"/>
            <a:ext cx="26892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4400" b="1" i="0" u="none" baseline="0"/>
              <a:t>32.6_</a:t>
            </a:r>
          </a:p>
        </p:txBody>
      </p:sp>
      <p:sp>
        <p:nvSpPr>
          <p:cNvPr id="43019" name="Text Box 8"/>
          <p:cNvSpPr txBox="1">
            <a:spLocks noChangeArrowheads="1"/>
          </p:cNvSpPr>
          <p:nvPr/>
        </p:nvSpPr>
        <p:spPr bwMode="auto">
          <a:xfrm>
            <a:off x="6091242" y="2133601"/>
            <a:ext cx="2689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91BB"/>
                </a:solidFill>
              </a:rPr>
              <a:t>Single Object Soundings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b="1" i="0" u="none" baseline="0"/>
              <a:t>  Один объект - текст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1" i="0" u="none" baseline="0"/>
              <a:t>  Добавляется пробел для центрирования на точке.</a:t>
            </a:r>
          </a:p>
        </p:txBody>
      </p:sp>
      <p:sp>
        <p:nvSpPr>
          <p:cNvPr id="43020" name="Text Box 9"/>
          <p:cNvSpPr txBox="1">
            <a:spLocks noChangeArrowheads="1"/>
          </p:cNvSpPr>
          <p:nvPr/>
        </p:nvSpPr>
        <p:spPr bwMode="auto">
          <a:xfrm>
            <a:off x="285750" y="3886202"/>
            <a:ext cx="2686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4400" b="1" i="0" u="none" baseline="0"/>
              <a:t>32.6</a:t>
            </a:r>
          </a:p>
        </p:txBody>
      </p:sp>
      <p:sp>
        <p:nvSpPr>
          <p:cNvPr id="43021" name="Text Box 12"/>
          <p:cNvSpPr txBox="1">
            <a:spLocks noChangeArrowheads="1"/>
          </p:cNvSpPr>
          <p:nvPr/>
        </p:nvSpPr>
        <p:spPr bwMode="auto">
          <a:xfrm>
            <a:off x="285750" y="4724402"/>
            <a:ext cx="26860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91BB"/>
                </a:solidFill>
              </a:rPr>
              <a:t>Double Object Soundings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b="1" i="0" u="none" baseline="0"/>
              <a:t>  32_6_ текст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1" i="0" u="none" baseline="0"/>
              <a:t>  Текстовый объект - точка разделитель</a:t>
            </a:r>
          </a:p>
        </p:txBody>
      </p:sp>
      <p:sp>
        <p:nvSpPr>
          <p:cNvPr id="43022" name="Text Box 13"/>
          <p:cNvSpPr txBox="1">
            <a:spLocks noChangeArrowheads="1"/>
          </p:cNvSpPr>
          <p:nvPr/>
        </p:nvSpPr>
        <p:spPr bwMode="auto">
          <a:xfrm>
            <a:off x="4016375" y="3886201"/>
            <a:ext cx="914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4400" b="1" i="0" u="none" baseline="0"/>
              <a:t>32</a:t>
            </a:r>
          </a:p>
        </p:txBody>
      </p:sp>
      <p:sp>
        <p:nvSpPr>
          <p:cNvPr id="43023" name="Text Box 14"/>
          <p:cNvSpPr txBox="1">
            <a:spLocks noChangeArrowheads="1"/>
          </p:cNvSpPr>
          <p:nvPr/>
        </p:nvSpPr>
        <p:spPr bwMode="auto">
          <a:xfrm>
            <a:off x="4702175" y="4343402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2400" b="1" i="0" u="none" baseline="0"/>
              <a:t>6</a:t>
            </a:r>
          </a:p>
        </p:txBody>
      </p:sp>
      <p:sp>
        <p:nvSpPr>
          <p:cNvPr id="43024" name="Text Box 15"/>
          <p:cNvSpPr txBox="1">
            <a:spLocks noChangeArrowheads="1"/>
          </p:cNvSpPr>
          <p:nvPr/>
        </p:nvSpPr>
        <p:spPr bwMode="auto">
          <a:xfrm>
            <a:off x="3200402" y="4711701"/>
            <a:ext cx="2687639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91BB"/>
                </a:solidFill>
              </a:rPr>
              <a:t>Cartographic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b="1" i="0" u="none" baseline="0"/>
              <a:t>  Текст – целая часть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1" i="0" u="none" baseline="0"/>
              <a:t>  Текст – дробная часть</a:t>
            </a:r>
          </a:p>
          <a:p>
            <a:pPr lvl="1" algn="l" rtl="0">
              <a:spcBef>
                <a:spcPct val="50000"/>
              </a:spcBef>
              <a:buFontTx/>
              <a:buChar char="•"/>
            </a:pPr>
            <a:r>
              <a:rPr lang="ru-RU" b="1" i="0" u="none" baseline="0"/>
              <a:t> Меньше шрифт</a:t>
            </a:r>
          </a:p>
        </p:txBody>
      </p:sp>
      <p:sp>
        <p:nvSpPr>
          <p:cNvPr id="43025" name="Line 16"/>
          <p:cNvSpPr>
            <a:spLocks noChangeShapeType="1"/>
          </p:cNvSpPr>
          <p:nvPr/>
        </p:nvSpPr>
        <p:spPr bwMode="auto">
          <a:xfrm flipV="1">
            <a:off x="6754813" y="1928813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6" name="Line 17"/>
          <p:cNvSpPr>
            <a:spLocks noChangeShapeType="1"/>
          </p:cNvSpPr>
          <p:nvPr/>
        </p:nvSpPr>
        <p:spPr bwMode="auto">
          <a:xfrm flipV="1">
            <a:off x="1774825" y="4495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1789113" y="3962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>
            <a:off x="4092575" y="4038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>
            <a:off x="4778375" y="4267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0" name="Text Box 23"/>
          <p:cNvSpPr txBox="1">
            <a:spLocks noChangeArrowheads="1"/>
          </p:cNvSpPr>
          <p:nvPr/>
        </p:nvSpPr>
        <p:spPr bwMode="auto">
          <a:xfrm>
            <a:off x="685800" y="1295401"/>
            <a:ext cx="1676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4400" b="1" i="0" u="none" baseline="0"/>
              <a:t>32.6</a:t>
            </a:r>
          </a:p>
        </p:txBody>
      </p:sp>
      <p:sp>
        <p:nvSpPr>
          <p:cNvPr id="43031" name="Text Box 24"/>
          <p:cNvSpPr txBox="1">
            <a:spLocks noChangeArrowheads="1"/>
          </p:cNvSpPr>
          <p:nvPr/>
        </p:nvSpPr>
        <p:spPr bwMode="auto">
          <a:xfrm>
            <a:off x="366032" y="2133600"/>
            <a:ext cx="246833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91BB"/>
                </a:solidFill>
              </a:rPr>
              <a:t>По умолчанию (ничего не отмечено)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b="1" i="0" u="none" baseline="0"/>
              <a:t>  Два текстовых объекта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1" i="0" u="none" baseline="0"/>
              <a:t>  Один точечный объект - разделитель</a:t>
            </a:r>
          </a:p>
        </p:txBody>
      </p:sp>
      <p:sp>
        <p:nvSpPr>
          <p:cNvPr id="43032" name="Line 25"/>
          <p:cNvSpPr>
            <a:spLocks noChangeShapeType="1"/>
          </p:cNvSpPr>
          <p:nvPr/>
        </p:nvSpPr>
        <p:spPr bwMode="auto">
          <a:xfrm flipV="1">
            <a:off x="762000" y="1905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3" name="Line 26"/>
          <p:cNvSpPr>
            <a:spLocks noChangeShapeType="1"/>
          </p:cNvSpPr>
          <p:nvPr/>
        </p:nvSpPr>
        <p:spPr bwMode="auto">
          <a:xfrm flipV="1">
            <a:off x="1600200" y="1905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4" name="Line 27"/>
          <p:cNvSpPr>
            <a:spLocks noChangeShapeType="1"/>
          </p:cNvSpPr>
          <p:nvPr/>
        </p:nvSpPr>
        <p:spPr bwMode="auto">
          <a:xfrm flipV="1">
            <a:off x="1447800" y="1905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F6F6AC4B-F0C4-4B82-9FD4-123D583E2C95}"/>
              </a:ext>
            </a:extLst>
          </p:cNvPr>
          <p:cNvSpPr/>
          <p:nvPr/>
        </p:nvSpPr>
        <p:spPr>
          <a:xfrm>
            <a:off x="6091242" y="3733800"/>
            <a:ext cx="2689225" cy="2362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3036" name="Text Box 15"/>
          <p:cNvSpPr txBox="1">
            <a:spLocks noChangeArrowheads="1"/>
          </p:cNvSpPr>
          <p:nvPr/>
        </p:nvSpPr>
        <p:spPr bwMode="auto">
          <a:xfrm>
            <a:off x="6248400" y="4660900"/>
            <a:ext cx="268922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91BB"/>
                </a:solidFill>
              </a:rPr>
              <a:t>Vector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b="1" i="0" u="none" baseline="0"/>
              <a:t>  Все цифры - полилинии.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b="1" i="0" u="none" baseline="0"/>
              <a:t>  Точное положение.</a:t>
            </a:r>
          </a:p>
        </p:txBody>
      </p:sp>
      <p:pic>
        <p:nvPicPr>
          <p:cNvPr id="43037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6" y="3886202"/>
            <a:ext cx="1690687" cy="7016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38" name="Line 26"/>
          <p:cNvSpPr>
            <a:spLocks noChangeShapeType="1"/>
          </p:cNvSpPr>
          <p:nvPr/>
        </p:nvSpPr>
        <p:spPr bwMode="auto">
          <a:xfrm flipV="1">
            <a:off x="7666039" y="4554539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9" name="TextBox 26"/>
          <p:cNvSpPr txBox="1">
            <a:spLocks noChangeArrowheads="1"/>
          </p:cNvSpPr>
          <p:nvPr/>
        </p:nvSpPr>
        <p:spPr bwMode="auto">
          <a:xfrm>
            <a:off x="6248400" y="5715003"/>
            <a:ext cx="2438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/>
            <a:r>
              <a:rPr lang="ru-RU" b="1" i="0" u="none" baseline="0">
                <a:solidFill>
                  <a:srgbClr val="0091BB"/>
                </a:solidFill>
              </a:rPr>
              <a:t>(Рекомендуется.)</a:t>
            </a:r>
          </a:p>
        </p:txBody>
      </p:sp>
      <p:sp>
        <p:nvSpPr>
          <p:cNvPr id="43040" name="TextBox 31"/>
          <p:cNvSpPr txBox="1">
            <a:spLocks noChangeArrowheads="1"/>
          </p:cNvSpPr>
          <p:nvPr/>
        </p:nvSpPr>
        <p:spPr bwMode="auto">
          <a:xfrm>
            <a:off x="285751" y="6142041"/>
            <a:ext cx="6934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ПРИМЕЧАНИЕ: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экспортировать векторный стиль совместно с отметкой Cartographic или Decimal Point on Mark (по умолчанию).</a:t>
            </a:r>
          </a:p>
        </p:txBody>
      </p:sp>
    </p:spTree>
    <p:extLst>
      <p:ext uri="{BB962C8B-B14F-4D97-AF65-F5344CB8AC3E}">
        <p14:creationId xmlns:p14="http://schemas.microsoft.com/office/powerpoint/2010/main" val="3369313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>
          <a:xfrm>
            <a:off x="271466" y="3"/>
            <a:ext cx="7881937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Параметры экспорта глубин: (Продолжение)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2FFCBD26-AFBE-4E08-91E1-B729BE957D23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00600" y="1524002"/>
            <a:ext cx="4343400" cy="4629151"/>
          </a:xfrm>
        </p:spPr>
        <p:txBody>
          <a:bodyPr rtlCol="0">
            <a:normAutofit fontScale="92500" lnSpcReduction="10000"/>
          </a:bodyPr>
          <a:lstStyle/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Text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Height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 Высота подписей (в единицах реального мира)</a:t>
            </a:r>
          </a:p>
          <a:p>
            <a:pPr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Text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Angle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Styles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(поворот подписей):</a:t>
            </a:r>
          </a:p>
          <a:p>
            <a:pPr marL="845482" lvl="1" indent="-342891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Fixed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Angle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фиксированный угол разворота</a:t>
            </a:r>
          </a:p>
          <a:p>
            <a:pPr marL="845482" lvl="1" indent="-342891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Perpendicular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LNW – перпендикулярно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галсу</a:t>
            </a:r>
            <a:endParaRPr lang="ru-RU" sz="1800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482" lvl="1" indent="-342891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Parallel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LNW – параллельно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галсу</a:t>
            </a:r>
            <a:endParaRPr lang="ru-RU" sz="1800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02590" lvl="1" indent="0" algn="l" rtl="0">
              <a:buClr>
                <a:schemeClr val="tx1">
                  <a:lumMod val="65000"/>
                  <a:lumOff val="35000"/>
                </a:schemeClr>
              </a:buClr>
              <a:buNone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Export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Colored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Soundings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(экспорт подписей в цвете):</a:t>
            </a:r>
          </a:p>
          <a:p>
            <a:pPr marL="845482" lvl="1" indent="-342891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Любой диапазон шкалы глубин</a:t>
            </a:r>
          </a:p>
          <a:p>
            <a:pPr marL="845482" lvl="1" indent="-342891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 обязательно настраивать цветовую гамму DXF</a:t>
            </a:r>
          </a:p>
          <a:p>
            <a:pPr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Wingdings 2" pitchFamily="18" charset="2"/>
              <a:buChar char=""/>
              <a:defRPr/>
            </a:pPr>
            <a:endParaRPr lang="ru-RU" sz="2400" b="1" dirty="0"/>
          </a:p>
        </p:txBody>
      </p:sp>
      <p:pic>
        <p:nvPicPr>
          <p:cNvPr id="45060" name="Picture 7" descr="\\dev\Shared Documents\Export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143001"/>
            <a:ext cx="4083051" cy="5614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521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7967054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Параметры 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экспорта запланированных </a:t>
            </a:r>
            <a:r>
              <a:rPr lang="ru-RU" sz="3200" b="0" i="0" u="none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галсов</a:t>
            </a:r>
            <a:endParaRPr lang="ru-RU" sz="3200" b="0" i="0" u="non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Rectangle 4">
            <a:extLst>
              <a:ext uri="{FF2B5EF4-FFF2-40B4-BE49-F238E27FC236}">
                <a16:creationId xmlns:a16="http://schemas.microsoft.com/office/drawing/2014/main" xmlns="" id="{E5FDD929-1461-43D2-8469-07431AEBF3A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943600" y="1676400"/>
            <a:ext cx="3200400" cy="4724400"/>
          </a:xfrm>
        </p:spPr>
        <p:txBody>
          <a:bodyPr rtlCol="0">
            <a:normAutofit fontScale="92500" lnSpcReduction="20000"/>
          </a:bodyPr>
          <a:lstStyle/>
          <a:p>
            <a:pPr marL="342891" indent="-342891" algn="l" rtl="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</a:rPr>
              <a:t>Layer Name: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Название слоя, в котором будут находиться галсы.</a:t>
            </a:r>
          </a:p>
          <a:p>
            <a:pPr algn="l" rtl="0" eaLnBrk="1" fontAlgn="auto" hangingPunct="1">
              <a:lnSpc>
                <a:spcPct val="90000"/>
              </a:lnSpc>
              <a:defRPr/>
            </a:pPr>
            <a:endParaRPr lang="ru-RU" dirty="0">
              <a:solidFill>
                <a:srgbClr val="0091BB"/>
              </a:solidFill>
            </a:endParaRPr>
          </a:p>
          <a:p>
            <a:pPr marL="342891" indent="-342891" algn="l" rtl="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</a:rPr>
              <a:t>Text Height: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подписи галсов в реальных единицах.</a:t>
            </a:r>
          </a:p>
          <a:p>
            <a:pPr algn="l" rtl="0" eaLnBrk="1" fontAlgn="auto" hangingPunct="1">
              <a:lnSpc>
                <a:spcPct val="90000"/>
              </a:lnSpc>
              <a:defRPr/>
            </a:pPr>
            <a:endParaRPr lang="ru-RU" dirty="0">
              <a:solidFill>
                <a:srgbClr val="0091BB"/>
              </a:solidFill>
            </a:endParaRPr>
          </a:p>
          <a:p>
            <a:pPr marL="342891" indent="-342891" algn="l" rtl="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</a:rPr>
              <a:t>Labeled Lines - подписи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 либо Нет</a:t>
            </a:r>
          </a:p>
          <a:p>
            <a:pPr algn="l" rtl="0" eaLnBrk="1" fontAlgn="auto" hangingPunct="1">
              <a:lnSpc>
                <a:spcPct val="90000"/>
              </a:lnSpc>
              <a:defRPr/>
            </a:pPr>
            <a:endParaRPr lang="ru-RU" dirty="0">
              <a:solidFill>
                <a:srgbClr val="0091BB"/>
              </a:solidFill>
            </a:endParaRPr>
          </a:p>
          <a:p>
            <a:pPr marL="342891" indent="-342891" algn="l" rtl="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</a:rPr>
              <a:t>Text Angle Styles (поворот подписей):</a:t>
            </a:r>
          </a:p>
          <a:p>
            <a:pPr marL="788334" lvl="1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Fixed Angle – фиксированный угол разворота</a:t>
            </a:r>
          </a:p>
          <a:p>
            <a:pPr marL="788334" lvl="1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Перпендикулярно</a:t>
            </a:r>
          </a:p>
          <a:p>
            <a:pPr marL="788334" lvl="1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Параллельно</a:t>
            </a:r>
          </a:p>
        </p:txBody>
      </p:sp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676400"/>
            <a:ext cx="5522913" cy="3886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35802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Параметры экспорта целей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457AF1BE-9821-490A-895A-A0E4A1E7983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146677"/>
            <a:ext cx="9144000" cy="1711325"/>
          </a:xfrm>
        </p:spPr>
        <p:txBody>
          <a:bodyPr/>
          <a:lstStyle/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 Name:  </a:t>
            </a: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Название слоя с целями.</a:t>
            </a:r>
          </a:p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Height:  </a:t>
            </a: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Высота подписей целей (в единицах реального мира)</a:t>
            </a:r>
          </a:p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Circle Radius:  </a:t>
            </a: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Радиус круга вокруг цели (или приращение радиуса) в реальных единицах.</a:t>
            </a:r>
          </a:p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Окружностей</a:t>
            </a:r>
          </a:p>
        </p:txBody>
      </p:sp>
      <p:pic>
        <p:nvPicPr>
          <p:cNvPr id="491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2"/>
            <a:ext cx="6629400" cy="35861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3247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Параметры 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экспорта координатной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етки</a:t>
            </a:r>
            <a:endParaRPr lang="ru-RU" sz="3200" b="0" i="0" u="non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1066800"/>
            <a:ext cx="5257800" cy="5791200"/>
          </a:xfrm>
        </p:spPr>
        <p:txBody>
          <a:bodyPr>
            <a:normAutofit lnSpcReduction="10000"/>
          </a:bodyPr>
          <a:lstStyle/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ru-RU" sz="2000" b="0" i="0" u="none" baseline="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ru-RU" sz="20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Название слоя с координатной сеткой.</a:t>
            </a:r>
          </a:p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Tics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ru-RU" sz="20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Шаг сетки, в единицах съемки</a:t>
            </a:r>
          </a:p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ru-RU" sz="20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- Размер крестиков, в единицах съемки</a:t>
            </a:r>
          </a:p>
          <a:p>
            <a:pPr marL="754052" indent="-342900" algn="l" rtl="0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Sides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 dirty="0" err="1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</a:t>
            </a:r>
            <a:r>
              <a:rPr lang="ru-RU" sz="20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метки на краях сетки</a:t>
            </a:r>
          </a:p>
          <a:p>
            <a:pPr marL="754052" indent="-342900" algn="l" rtl="0"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152" algn="l" rtl="0">
              <a:spcAft>
                <a:spcPct val="0"/>
              </a:spcAft>
              <a:buClr>
                <a:schemeClr val="tx1"/>
              </a:buClr>
            </a:pPr>
            <a:r>
              <a:rPr lang="ru-RU" sz="20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В программе HYPLOT есть лучший способ экспорта сетки.  В HYPLOT можно экспортировать: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рамки HYPLOT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Прямоугольную сетку X-Y и подписи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Географическую сетку и подписи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Глубины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Треки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Титульные блоки и текст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Линейный масштаб, компас и др.</a:t>
            </a:r>
          </a:p>
          <a:p>
            <a:pPr marL="888349" lvl="1" indent="-285750" algn="l" rtl="0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рисунков</a:t>
            </a: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3" y="2362200"/>
            <a:ext cx="3273425" cy="274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20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Параметры 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экспорта треков</a:t>
            </a:r>
            <a:endParaRPr lang="ru-RU" sz="3200" b="0" i="0" u="non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51" name="Rectangle 4"/>
          <p:cNvSpPr>
            <a:spLocks noGrp="1"/>
          </p:cNvSpPr>
          <p:nvPr>
            <p:ph type="body" sz="half" idx="4294967295"/>
          </p:nvPr>
        </p:nvSpPr>
        <p:spPr>
          <a:xfrm>
            <a:off x="300038" y="5662714"/>
            <a:ext cx="8610600" cy="1066800"/>
          </a:xfrm>
        </p:spPr>
        <p:txBody>
          <a:bodyPr/>
          <a:lstStyle/>
          <a:p>
            <a:pPr marL="285744" indent="-285744" algn="l" rtl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Название слоя, высота текста, круг маркера и наклон текста.</a:t>
            </a:r>
          </a:p>
          <a:p>
            <a:pPr marL="285744" indent="-285744" algn="l" rtl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Опция подписей, основываясь на номере маркера или на времени.</a:t>
            </a:r>
          </a:p>
          <a:p>
            <a:pPr marL="285744" indent="-285744" algn="l" rtl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Можно экспортировать каждый трек в отдельный слой.</a:t>
            </a:r>
          </a:p>
        </p:txBody>
      </p:sp>
      <p:pic>
        <p:nvPicPr>
          <p:cNvPr id="53252" name="Picture 5" descr="track_fixed tim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038" y="1117599"/>
            <a:ext cx="2747963" cy="1917700"/>
          </a:xfr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3253" name="Picture 6" descr="track_perp ev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3302000"/>
            <a:ext cx="2747963" cy="193040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457200" y="6172202"/>
            <a:ext cx="32766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0" i="0" u="none" baseline="0"/>
              <a:t> </a:t>
            </a:r>
          </a:p>
        </p:txBody>
      </p:sp>
      <p:sp>
        <p:nvSpPr>
          <p:cNvPr id="53255" name="Text Box 9"/>
          <p:cNvSpPr txBox="1">
            <a:spLocks noChangeArrowheads="1"/>
          </p:cNvSpPr>
          <p:nvPr/>
        </p:nvSpPr>
        <p:spPr bwMode="auto">
          <a:xfrm>
            <a:off x="228600" y="2997201"/>
            <a:ext cx="32766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Time Labels, Fixed Angle = 0.</a:t>
            </a:r>
          </a:p>
        </p:txBody>
      </p:sp>
      <p:sp>
        <p:nvSpPr>
          <p:cNvPr id="53256" name="Text Box 10"/>
          <p:cNvSpPr txBox="1">
            <a:spLocks noChangeArrowheads="1"/>
          </p:cNvSpPr>
          <p:nvPr/>
        </p:nvSpPr>
        <p:spPr bwMode="auto">
          <a:xfrm>
            <a:off x="228600" y="5259290"/>
            <a:ext cx="3505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Event Number Labels, Perpend. to Line</a:t>
            </a:r>
          </a:p>
        </p:txBody>
      </p:sp>
      <p:pic>
        <p:nvPicPr>
          <p:cNvPr id="5325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1" y="1698628"/>
            <a:ext cx="5037139" cy="3533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97206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экспорта</a:t>
            </a:r>
          </a:p>
        </p:txBody>
      </p:sp>
      <p:pic>
        <p:nvPicPr>
          <p:cNvPr id="2" name="2017 Export to DXF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3"/>
            <a:ext cx="7391400" cy="44418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1785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Результат ЭКСПОРТА</a:t>
            </a:r>
          </a:p>
        </p:txBody>
      </p:sp>
      <p:pic>
        <p:nvPicPr>
          <p:cNvPr id="573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1" y="1295400"/>
            <a:ext cx="5556251" cy="4916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6107BCF-E717-48C6-9AC2-F988865667D4}"/>
              </a:ext>
            </a:extLst>
          </p:cNvPr>
          <p:cNvSpPr txBox="1"/>
          <p:nvPr/>
        </p:nvSpPr>
        <p:spPr>
          <a:xfrm>
            <a:off x="349251" y="6324600"/>
            <a:ext cx="6091239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экспорта в AutoDesk DWG TrueView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404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4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ЭКСПОРТ</a:t>
            </a:r>
          </a:p>
        </p:txBody>
      </p:sp>
      <p:sp>
        <p:nvSpPr>
          <p:cNvPr id="36868" name="Text Box 5">
            <a:extLst>
              <a:ext uri="{FF2B5EF4-FFF2-40B4-BE49-F238E27FC236}">
                <a16:creationId xmlns:a16="http://schemas.microsoft.com/office/drawing/2014/main" xmlns="" id="{4673A708-DDCF-44F4-81CD-91824B396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4270404"/>
            <a:ext cx="77615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bg1"/>
                </a:solidFill>
                <a:latin typeface="+mj-lt"/>
              </a:rPr>
              <a:t>Обновление базовой карты DGN формат (V7)</a:t>
            </a:r>
          </a:p>
        </p:txBody>
      </p:sp>
    </p:spTree>
    <p:extLst>
      <p:ext uri="{BB962C8B-B14F-4D97-AF65-F5344CB8AC3E}">
        <p14:creationId xmlns:p14="http://schemas.microsoft.com/office/powerpoint/2010/main" val="2837746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xmlns="" id="{13C8F25B-970C-4AF6-AE1F-8B3CEE60B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rtl="0">
              <a:defRPr/>
            </a:pPr>
            <a:r>
              <a:rPr lang="ru-RU" sz="4800" b="0" i="0" u="none" baseline="0"/>
              <a:t>ЭКСПОРТ:  DGN</a:t>
            </a:r>
          </a:p>
        </p:txBody>
      </p:sp>
    </p:spTree>
    <p:extLst>
      <p:ext uri="{BB962C8B-B14F-4D97-AF65-F5344CB8AC3E}">
        <p14:creationId xmlns:p14="http://schemas.microsoft.com/office/powerpoint/2010/main" val="2603353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ЭКСПОРТ</a:t>
            </a:r>
          </a:p>
        </p:txBody>
      </p:sp>
      <p:sp>
        <p:nvSpPr>
          <p:cNvPr id="31747" name="Content Placeholder 1">
            <a:extLst>
              <a:ext uri="{FF2B5EF4-FFF2-40B4-BE49-F238E27FC236}">
                <a16:creationId xmlns:a16="http://schemas.microsoft.com/office/drawing/2014/main" xmlns="" id="{826E2BC1-9C7C-4B11-B7C4-BDC799D03FA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75514" y="1524000"/>
            <a:ext cx="3429000" cy="4876800"/>
          </a:xfrm>
        </p:spPr>
        <p:txBody>
          <a:bodyPr>
            <a:normAutofit fontScale="92500" lnSpcReduction="10000"/>
          </a:bodyPr>
          <a:lstStyle/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версию файла вывода в разделе “CAD Parameters”.</a:t>
            </a:r>
          </a:p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еще поддерживается версия V7.</a:t>
            </a:r>
          </a:p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V8:</a:t>
            </a:r>
          </a:p>
          <a:p>
            <a:pPr marL="857229" lvl="1" indent="-457189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 ограничения количества слоев/уровней.</a:t>
            </a:r>
          </a:p>
          <a:p>
            <a:pPr marL="857229" lvl="1" indent="-457189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задать названия слоям/уровням, а не только номера.</a:t>
            </a:r>
          </a:p>
          <a:p>
            <a:pPr marL="857229" lvl="1" indent="-457189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Палитра True color (RGB) вместо 256 цветов</a:t>
            </a:r>
          </a:p>
          <a:p>
            <a:pPr marL="857229" lvl="1" indent="-457189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Меньше объем файлов.</a:t>
            </a:r>
          </a:p>
          <a:p>
            <a:pPr marL="857229" lvl="1" indent="-457189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Совмещение множества файлов DGN и HYPACK</a:t>
            </a: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3796" name="Picture 5" descr="\\BUILD\Shared Documents\Export_Present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4" y="1353671"/>
            <a:ext cx="5021108" cy="516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05212F9-8117-4F22-BBB9-278BF4E66AB3}"/>
              </a:ext>
            </a:extLst>
          </p:cNvPr>
          <p:cNvSpPr/>
          <p:nvPr/>
        </p:nvSpPr>
        <p:spPr>
          <a:xfrm>
            <a:off x="1828800" y="4191000"/>
            <a:ext cx="1371600" cy="838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439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type="subTitle" idx="4294967295"/>
          </p:nvPr>
        </p:nvSpPr>
        <p:spPr>
          <a:xfrm>
            <a:off x="903514" y="2590800"/>
            <a:ext cx="6400800" cy="13716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ru-RU" sz="5400" b="0" i="0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 DGN</a:t>
            </a: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1219200" y="4572003"/>
            <a:ext cx="6629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2400" b="0" i="0" u="none" baseline="0">
                <a:solidFill>
                  <a:schemeClr val="bg1"/>
                </a:solidFill>
                <a:latin typeface="Verdana" panose="020B0604030504040204" pitchFamily="34" charset="0"/>
              </a:rPr>
              <a:t>Добавление глубин в существующий файл DGN (V8)</a:t>
            </a:r>
          </a:p>
        </p:txBody>
      </p:sp>
    </p:spTree>
    <p:extLst>
      <p:ext uri="{BB962C8B-B14F-4D97-AF65-F5344CB8AC3E}">
        <p14:creationId xmlns:p14="http://schemas.microsoft.com/office/powerpoint/2010/main" val="3260807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Экспорт в Microstation V8</a:t>
            </a:r>
          </a:p>
        </p:txBody>
      </p:sp>
      <p:pic>
        <p:nvPicPr>
          <p:cNvPr id="2" name="2017 EXPORT to DGN V8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545774"/>
            <a:ext cx="7646528" cy="459376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52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Исходная базовая карта</a:t>
            </a:r>
            <a:endParaRPr lang="ru-RU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1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2"/>
            <a:ext cx="75438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3C1AAFA-E5C6-43D6-8EA4-2A95BB1DE958}"/>
              </a:ext>
            </a:extLst>
          </p:cNvPr>
          <p:cNvSpPr txBox="1"/>
          <p:nvPr/>
        </p:nvSpPr>
        <p:spPr>
          <a:xfrm>
            <a:off x="152399" y="6238875"/>
            <a:ext cx="6214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Экспортированный файл DGN V8 в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Bentley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View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113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Результирующий файл DGN в MicroStation</a:t>
            </a:r>
          </a:p>
        </p:txBody>
      </p:sp>
      <p:pic>
        <p:nvPicPr>
          <p:cNvPr id="4096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2"/>
            <a:ext cx="7772400" cy="485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C79AC1-B8A5-4178-91A8-DC32B747E883}"/>
              </a:ext>
            </a:extLst>
          </p:cNvPr>
          <p:cNvSpPr txBox="1"/>
          <p:nvPr/>
        </p:nvSpPr>
        <p:spPr>
          <a:xfrm>
            <a:off x="152400" y="6247840"/>
            <a:ext cx="6479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Экспортированный файл DGN V8 в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Bentley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View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21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>
          <a:xfrm>
            <a:off x="128187" y="3"/>
            <a:ext cx="849452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Координаты углов карты и единицы данных </a:t>
            </a:r>
          </a:p>
        </p:txBody>
      </p:sp>
      <p:sp>
        <p:nvSpPr>
          <p:cNvPr id="45059" name="Text Box 8"/>
          <p:cNvSpPr txBox="1">
            <a:spLocks noChangeArrowheads="1"/>
          </p:cNvSpPr>
          <p:nvPr/>
        </p:nvSpPr>
        <p:spPr bwMode="auto">
          <a:xfrm>
            <a:off x="406400" y="6195208"/>
            <a:ext cx="792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вручную, либо считайте из коренного файла ‘Seed’.</a:t>
            </a:r>
          </a:p>
        </p:txBody>
      </p:sp>
      <p:pic>
        <p:nvPicPr>
          <p:cNvPr id="4506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453472"/>
            <a:ext cx="7086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62848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Опции чтения файла Seed</a:t>
            </a:r>
          </a:p>
        </p:txBody>
      </p:sp>
      <p:sp>
        <p:nvSpPr>
          <p:cNvPr id="38915" name="Text Box 30">
            <a:extLst>
              <a:ext uri="{FF2B5EF4-FFF2-40B4-BE49-F238E27FC236}">
                <a16:creationId xmlns:a16="http://schemas.microsoft.com/office/drawing/2014/main" xmlns="" id="{A1602318-868E-4F7C-96A7-0C7E3D18C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778" y="5583034"/>
            <a:ext cx="7804447" cy="120032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rgbClr val="098DB4"/>
                </a:solidFill>
              </a:rPr>
              <a:t>‘Header Only’ отмечена:  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Считывает только координаты углов и единицы из файла Seed.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rgbClr val="098DB4"/>
                </a:solidFill>
              </a:rPr>
              <a:t>‘Header Only’ не отмечена:  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Считывает координаты и единицы и все объекты, а затем копирует их в новый рисунок.</a:t>
            </a:r>
          </a:p>
        </p:txBody>
      </p:sp>
      <p:sp>
        <p:nvSpPr>
          <p:cNvPr id="47108" name="Rectangle 31"/>
          <p:cNvSpPr>
            <a:spLocks noChangeArrowheads="1"/>
          </p:cNvSpPr>
          <p:nvPr/>
        </p:nvSpPr>
        <p:spPr bwMode="auto">
          <a:xfrm>
            <a:off x="3810000" y="2362200"/>
            <a:ext cx="1219200" cy="304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en-US"/>
          </a:p>
        </p:txBody>
      </p:sp>
      <p:pic>
        <p:nvPicPr>
          <p:cNvPr id="4710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15941"/>
            <a:ext cx="6604000" cy="434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299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экспорта</a:t>
            </a:r>
          </a:p>
        </p:txBody>
      </p:sp>
      <p:pic>
        <p:nvPicPr>
          <p:cNvPr id="2" name="2017 EXPORT to DGN V7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1"/>
            <a:ext cx="7620000" cy="456565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54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2068286"/>
            <a:ext cx="605155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Результирующий файл DGN в MicroStation</a:t>
            </a:r>
            <a:endParaRPr lang="ru-RU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100" name="Rectangle 4">
            <a:extLst>
              <a:ext uri="{FF2B5EF4-FFF2-40B4-BE49-F238E27FC236}">
                <a16:creationId xmlns:a16="http://schemas.microsoft.com/office/drawing/2014/main" xmlns="" id="{12ADFE38-D348-4891-BDEA-713CA3DDE85E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7474" y="1143000"/>
            <a:ext cx="6445212" cy="925286"/>
          </a:xfrm>
          <a:noFill/>
        </p:spPr>
        <p:txBody>
          <a:bodyPr rtlCol="0">
            <a:normAutofit/>
          </a:bodyPr>
          <a:lstStyle/>
          <a:p>
            <a:pPr marL="411470" algn="l" rtl="0"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1800" b="0" i="0" u="none" baseline="0">
                <a:solidFill>
                  <a:srgbClr val="098DB4"/>
                </a:solidFill>
              </a:rPr>
              <a:t>Можно использовать результат в:</a:t>
            </a:r>
          </a:p>
          <a:p>
            <a:pPr marL="603488" lvl="1" indent="0" algn="l" rtl="0">
              <a:spcAft>
                <a:spcPts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Microstation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03488" lvl="1" indent="0" algn="l" rtl="0">
              <a:spcAft>
                <a:spcPts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качестве подложки в HYPACK</a:t>
            </a:r>
            <a:r>
              <a:rPr lang="ru-RU" sz="18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</a:rPr>
              <a:t>®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019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4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ЭКСПОРТ: DXF</a:t>
            </a:r>
          </a:p>
        </p:txBody>
      </p:sp>
    </p:spTree>
    <p:extLst>
      <p:ext uri="{BB962C8B-B14F-4D97-AF65-F5344CB8AC3E}">
        <p14:creationId xmlns:p14="http://schemas.microsoft.com/office/powerpoint/2010/main" val="2745986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>
          <a:xfrm>
            <a:off x="271466" y="77789"/>
            <a:ext cx="6815137" cy="912812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Экспорт файлов HYPACK</a:t>
            </a:r>
            <a:r>
              <a:rPr lang="ru-RU" sz="3200" b="0" i="0" u="none" baseline="3000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в DXF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87562" y="6097034"/>
            <a:ext cx="6516688" cy="644525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EXPORT преобразовывает файлы данных и файлы проекта в файл DXF или DWG.</a:t>
            </a:r>
          </a:p>
        </p:txBody>
      </p:sp>
      <p:pic>
        <p:nvPicPr>
          <p:cNvPr id="35844" name="Picture 4" descr="ETC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6" y="1235077"/>
            <a:ext cx="5029200" cy="40227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ETC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473" y="1588534"/>
            <a:ext cx="5051425" cy="4038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600200" y="5257802"/>
            <a:ext cx="157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800" b="1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HYPACK®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5965829" y="5727702"/>
            <a:ext cx="1509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800" b="1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AutoCAD</a:t>
            </a:r>
          </a:p>
        </p:txBody>
      </p:sp>
    </p:spTree>
    <p:extLst>
      <p:ext uri="{BB962C8B-B14F-4D97-AF65-F5344CB8AC3E}">
        <p14:creationId xmlns:p14="http://schemas.microsoft.com/office/powerpoint/2010/main" val="1190713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>
          <a:xfrm>
            <a:off x="254000" y="3"/>
            <a:ext cx="6527800" cy="989013"/>
          </a:xfrm>
        </p:spPr>
        <p:txBody>
          <a:bodyPr/>
          <a:lstStyle/>
          <a:p>
            <a:pPr marL="53973" algn="l" rtl="0">
              <a:lnSpc>
                <a:spcPct val="100000"/>
              </a:lnSpc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Активные файлы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xmlns="" id="{19860C63-819C-4AAE-9087-1081720B9814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725614"/>
            <a:ext cx="3742765" cy="4443412"/>
          </a:xfrm>
        </p:spPr>
        <p:txBody>
          <a:bodyPr rtlCol="0">
            <a:normAutofit/>
          </a:bodyPr>
          <a:lstStyle/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EXPORT наследует активные/не активные файлы из окон файлов данных и проекта HYPACK</a:t>
            </a:r>
            <a:r>
              <a:rPr lang="ru-RU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®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342891" indent="-342891" algn="l" rtl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изменить файлы для экспорта внутри программы.</a:t>
            </a:r>
          </a:p>
          <a:p>
            <a:pPr marL="342891" indent="-342891" algn="l" rtl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также добавить дополнительные файлы для экспорта.</a:t>
            </a: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ru-RU" sz="1600" b="0" i="0" u="none" baseline="0">
                <a:solidFill>
                  <a:srgbClr val="0091BB"/>
                </a:solidFill>
              </a:rPr>
              <a:t>Правый клик на иконке „Files“ внизу.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20" y="1295400"/>
            <a:ext cx="4238625" cy="530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032794B9-0548-4085-93FA-C0320731A921}"/>
              </a:ext>
            </a:extLst>
          </p:cNvPr>
          <p:cNvCxnSpPr/>
          <p:nvPr/>
        </p:nvCxnSpPr>
        <p:spPr>
          <a:xfrm flipH="1">
            <a:off x="1210236" y="5800165"/>
            <a:ext cx="3801035" cy="62753"/>
          </a:xfrm>
          <a:prstGeom prst="straightConnector1">
            <a:avLst/>
          </a:prstGeom>
          <a:ln w="28575">
            <a:solidFill>
              <a:srgbClr val="0091B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78071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4756</TotalTime>
  <Words>876</Words>
  <Application>Microsoft Office PowerPoint</Application>
  <PresentationFormat>On-screen Show (4:3)</PresentationFormat>
  <Paragraphs>184</Paragraphs>
  <Slides>26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Wingdings 2</vt:lpstr>
      <vt:lpstr>Verdana</vt:lpstr>
      <vt:lpstr>Lucida Grande</vt:lpstr>
      <vt:lpstr>Calibri</vt:lpstr>
      <vt:lpstr>Bell Gossett Eco</vt:lpstr>
      <vt:lpstr>Bell Gossett</vt:lpstr>
      <vt:lpstr>ОТЧЕТНЫЕ МАТЕРИАЛЫ </vt:lpstr>
      <vt:lpstr>ЭКСПОРТ</vt:lpstr>
      <vt:lpstr>Координаты углов карты и единицы данных </vt:lpstr>
      <vt:lpstr>Опции чтения файла Seed</vt:lpstr>
      <vt:lpstr>Пример экспорта</vt:lpstr>
      <vt:lpstr>Результирующий файл DGN в MicroStation</vt:lpstr>
      <vt:lpstr>ЭКСПОРТ: DXF</vt:lpstr>
      <vt:lpstr>Экспорт файлов HYPACK® в DXF</vt:lpstr>
      <vt:lpstr>Активные файлы</vt:lpstr>
      <vt:lpstr>Параметры CAD</vt:lpstr>
      <vt:lpstr>Параметры экспорта глубин:   Названия слоев</vt:lpstr>
      <vt:lpstr>Параметры экспорта глубин:  Style (Стиль):</vt:lpstr>
      <vt:lpstr>Параметры экспорта глубин: (Продолжение)</vt:lpstr>
      <vt:lpstr>Параметры экспорта запланированных галсов</vt:lpstr>
      <vt:lpstr>Параметры экспорта целей</vt:lpstr>
      <vt:lpstr>Параметры экспорта координатной сетки</vt:lpstr>
      <vt:lpstr>Параметры экспорта треков</vt:lpstr>
      <vt:lpstr>Пример экспорта</vt:lpstr>
      <vt:lpstr>Результат ЭКСПОРТА</vt:lpstr>
      <vt:lpstr>ЭКСПОРТ:  DGN</vt:lpstr>
      <vt:lpstr>ЭКСПОРТ</vt:lpstr>
      <vt:lpstr>PowerPoint Presentation</vt:lpstr>
      <vt:lpstr>Экспорт в Microstation V8</vt:lpstr>
      <vt:lpstr>Исходная базовая карта</vt:lpstr>
      <vt:lpstr>Результирующий файл DGN в MicroStation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199</cp:revision>
  <dcterms:created xsi:type="dcterms:W3CDTF">2014-07-07T18:31:44Z</dcterms:created>
  <dcterms:modified xsi:type="dcterms:W3CDTF">2020-03-02T14:44:41Z</dcterms:modified>
</cp:coreProperties>
</file>