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835" r:id="rId1"/>
    <p:sldMasterId id="2147483825" r:id="rId2"/>
  </p:sldMasterIdLst>
  <p:notesMasterIdLst>
    <p:notesMasterId r:id="rId43"/>
  </p:notesMasterIdLst>
  <p:handoutMasterIdLst>
    <p:handoutMasterId r:id="rId44"/>
  </p:handoutMasterIdLst>
  <p:sldIdLst>
    <p:sldId id="298" r:id="rId3"/>
    <p:sldId id="299" r:id="rId4"/>
    <p:sldId id="300" r:id="rId5"/>
    <p:sldId id="301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30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330" r:id="rId35"/>
    <p:sldId id="331" r:id="rId36"/>
    <p:sldId id="332" r:id="rId37"/>
    <p:sldId id="333" r:id="rId38"/>
    <p:sldId id="334" r:id="rId39"/>
    <p:sldId id="335" r:id="rId40"/>
    <p:sldId id="336" r:id="rId41"/>
    <p:sldId id="437" r:id="rId42"/>
  </p:sldIdLst>
  <p:sldSz cx="9144000" cy="6858000" type="screen4x3"/>
  <p:notesSz cx="6858000" cy="9144000"/>
  <p:embeddedFontLst>
    <p:embeddedFont>
      <p:font typeface="Microsoft YaHei" panose="020B0503020204020204" pitchFamily="34" charset="-122"/>
      <p:regular r:id="rId45"/>
      <p:bold r:id="rId46"/>
    </p:embeddedFont>
    <p:embeddedFont>
      <p:font typeface="Wingdings 2" panose="05020102010507070707" pitchFamily="18" charset="2"/>
      <p:regular r:id="rId47"/>
    </p:embeddedFont>
    <p:embeddedFont>
      <p:font typeface="Calibri" panose="020F0502020204030204" pitchFamily="34" charset="0"/>
      <p:regular r:id="rId48"/>
      <p:bold r:id="rId49"/>
      <p:italic r:id="rId50"/>
      <p:boldItalic r:id="rId51"/>
    </p:embeddedFont>
    <p:embeddedFont>
      <p:font typeface="SimSun" panose="02010600030101010101" pitchFamily="2" charset="-122"/>
      <p:regular r:id="rId5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178" userDrawn="1">
          <p15:clr>
            <a:srgbClr val="A4A3A4"/>
          </p15:clr>
        </p15:guide>
        <p15:guide id="2" orient="horz" pos="281" userDrawn="1">
          <p15:clr>
            <a:srgbClr val="A4A3A4"/>
          </p15:clr>
        </p15:guide>
        <p15:guide id="3" orient="horz" pos="689" userDrawn="1">
          <p15:clr>
            <a:srgbClr val="A4A3A4"/>
          </p15:clr>
        </p15:guide>
        <p15:guide id="4" pos="4728" userDrawn="1">
          <p15:clr>
            <a:srgbClr val="A4A3A4"/>
          </p15:clr>
        </p15:guide>
        <p15:guide id="5" pos="217" userDrawn="1">
          <p15:clr>
            <a:srgbClr val="A4A3A4"/>
          </p15:clr>
        </p15:guide>
        <p15:guide id="6" pos="5543" userDrawn="1">
          <p15:clr>
            <a:srgbClr val="A4A3A4"/>
          </p15:clr>
        </p15:guide>
        <p15:guide id="7" pos="40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0000"/>
    <a:srgbClr val="61ACC9"/>
    <a:srgbClr val="93E4BE"/>
    <a:srgbClr val="8B3E74"/>
    <a:srgbClr val="5B14C4"/>
    <a:srgbClr val="E44589"/>
    <a:srgbClr val="53565A"/>
    <a:srgbClr val="0089B1"/>
    <a:srgbClr val="6E6259"/>
    <a:srgbClr val="0D73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85" autoAdjust="0"/>
    <p:restoredTop sz="95400" autoAdjust="0"/>
  </p:normalViewPr>
  <p:slideViewPr>
    <p:cSldViewPr snapToGrid="0">
      <p:cViewPr varScale="1">
        <p:scale>
          <a:sx n="111" d="100"/>
          <a:sy n="111" d="100"/>
        </p:scale>
        <p:origin x="-1614" y="-96"/>
      </p:cViewPr>
      <p:guideLst>
        <p:guide orient="horz" pos="4178"/>
        <p:guide orient="horz" pos="281"/>
        <p:guide orient="horz" pos="689"/>
        <p:guide pos="4728"/>
        <p:guide pos="217"/>
        <p:guide pos="5543"/>
        <p:guide pos="40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font" Target="fonts/font3.fntdata"/><Relationship Id="rId50" Type="http://schemas.openxmlformats.org/officeDocument/2006/relationships/font" Target="fonts/font6.fntdata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2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1.fntdata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5.fntdata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handoutMaster" Target="handoutMasters/handoutMaster1.xml"/><Relationship Id="rId52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font" Target="fonts/font4.fntdata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font" Target="fonts/font7.fntdata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7E2142-8310-5C4B-8DAA-924667C694BF}" type="datetimeFigureOut">
              <a:rPr lang="en-US" smtClean="0"/>
              <a:pPr/>
              <a:t>1/27/2020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66E32C-7160-FD44-A564-463931A37D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735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0BAC39-B150-0E40-9310-2632AB3BFCB3}" type="datetimeFigureOut">
              <a:rPr lang="en-US" smtClean="0"/>
              <a:pPr/>
              <a:t>1/27/2020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D3A5F2-2DF9-1D48-A4E2-5D75BCCC5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2332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8E80ACD9-1BF2-4D56-8C37-6172B76C2EA9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</a:t>
            </a:fld>
            <a:endParaRPr lang="ru-RU" altLang="en-US"/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1843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364CA768-992D-467B-8FD9-914E8E4AC839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02430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623ED844-0FFB-497D-B4D3-840C87CCC6D1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11</a:t>
            </a:fld>
            <a:endParaRPr lang="ru-RU" altLang="en-US"/>
          </a:p>
        </p:txBody>
      </p:sp>
      <p:sp>
        <p:nvSpPr>
          <p:cNvPr id="3686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686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3686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9044D91A-85CF-4F36-A2F8-94DCE854685D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1236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452C9B0D-BD84-4688-8825-270F317A24BD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12</a:t>
            </a:fld>
            <a:endParaRPr lang="ru-RU" altLang="en-US"/>
          </a:p>
        </p:txBody>
      </p:sp>
      <p:sp>
        <p:nvSpPr>
          <p:cNvPr id="389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89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3891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458F1325-8C82-48D2-8F8F-0AE7E474F209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66127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84DF6706-D557-41B7-820F-83E30A5B1632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13</a:t>
            </a:fld>
            <a:endParaRPr lang="ru-RU" altLang="en-US"/>
          </a:p>
        </p:txBody>
      </p:sp>
      <p:sp>
        <p:nvSpPr>
          <p:cNvPr id="4096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096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4096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7CBB6423-02B8-4678-8D22-AE388B1FA6F3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97906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2F8D25E2-9E0C-4C92-8480-B9D1876AD1A6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14</a:t>
            </a:fld>
            <a:endParaRPr lang="ru-RU" altLang="en-US"/>
          </a:p>
        </p:txBody>
      </p:sp>
      <p:sp>
        <p:nvSpPr>
          <p:cNvPr id="4301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301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43013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D1EB627B-1144-450F-82AF-F0A292703ACB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6553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DB109A57-F1F5-4D71-BC1E-EC5A75091E75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15</a:t>
            </a:fld>
            <a:endParaRPr lang="ru-RU" altLang="en-US"/>
          </a:p>
        </p:txBody>
      </p:sp>
      <p:sp>
        <p:nvSpPr>
          <p:cNvPr id="450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50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45061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508FEAFC-A41E-425A-A180-7BB6DAD1DC20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4522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3E8A37B9-8F37-413F-8CF4-B987A916EACE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16</a:t>
            </a:fld>
            <a:endParaRPr lang="ru-RU" altLang="en-US"/>
          </a:p>
        </p:txBody>
      </p:sp>
      <p:sp>
        <p:nvSpPr>
          <p:cNvPr id="471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71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4710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9D17A879-2014-4CB6-A398-BA94CD510270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28649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4653B3AB-1AA3-4565-BA0C-EEAFABBD94F4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17</a:t>
            </a:fld>
            <a:endParaRPr lang="ru-RU" altLang="en-US"/>
          </a:p>
        </p:txBody>
      </p:sp>
      <p:sp>
        <p:nvSpPr>
          <p:cNvPr id="4915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4915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4915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CB372A72-FC15-4A1A-A841-1C718BDF677F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92961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83D46F70-9E42-4C05-8049-ADD444617C9B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18</a:t>
            </a:fld>
            <a:endParaRPr lang="ru-RU" altLang="en-US"/>
          </a:p>
        </p:txBody>
      </p:sp>
      <p:sp>
        <p:nvSpPr>
          <p:cNvPr id="5120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120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5120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AE12D073-EE4E-4EF3-97A2-4C0800B765C7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5101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985BBA3A-E05E-4682-95F0-207E85EF4C89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19</a:t>
            </a:fld>
            <a:endParaRPr lang="ru-RU" altLang="en-US"/>
          </a:p>
        </p:txBody>
      </p:sp>
      <p:sp>
        <p:nvSpPr>
          <p:cNvPr id="5325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325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53253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F1C0FC2E-33FD-4B0E-A28E-7B7D56305FED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17267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B3BF6A4F-B6F5-4B24-9EBA-28C6C097B26F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20</a:t>
            </a:fld>
            <a:endParaRPr lang="ru-RU" altLang="en-US"/>
          </a:p>
        </p:txBody>
      </p:sp>
      <p:sp>
        <p:nvSpPr>
          <p:cNvPr id="552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53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55301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2EB47D7C-E0A4-42DD-AEF5-E53981EE951E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8852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C1A0D12B-ECDB-4DF8-A1CC-020D7DA9ED68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3</a:t>
            </a:fld>
            <a:endParaRPr lang="ru-RU" altLang="en-US"/>
          </a:p>
        </p:txBody>
      </p:sp>
      <p:sp>
        <p:nvSpPr>
          <p:cNvPr id="204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04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2048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8ED619C0-3DA8-4019-9473-D612E4BD1D6A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94410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3A4D7E42-ABFD-4BE4-B9BF-C1A7F9066859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21</a:t>
            </a:fld>
            <a:endParaRPr lang="ru-RU" altLang="en-US"/>
          </a:p>
        </p:txBody>
      </p:sp>
      <p:sp>
        <p:nvSpPr>
          <p:cNvPr id="573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73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5734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A5804BA7-3143-491E-94CC-121754F5C877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06858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105CF27C-DA25-4FF9-BDFA-E196F071CF42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22</a:t>
            </a:fld>
            <a:endParaRPr lang="ru-RU" altLang="en-US"/>
          </a:p>
        </p:txBody>
      </p:sp>
      <p:sp>
        <p:nvSpPr>
          <p:cNvPr id="593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593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5939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6D8A0C77-8F3B-40ED-9E2D-8B47990DFDCD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3967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493D6539-CCE2-4360-8B68-A315287FA417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23</a:t>
            </a:fld>
            <a:endParaRPr lang="ru-RU" altLang="en-US"/>
          </a:p>
        </p:txBody>
      </p:sp>
      <p:sp>
        <p:nvSpPr>
          <p:cNvPr id="614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14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144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E775627E-AE19-4C06-B0F0-89B9968790D7}" type="slidenum">
              <a:rPr>
                <a:latin typeface="Arial" panose="020B0604020202020204" pitchFamily="34" charset="0"/>
                <a:ea typeface="SimSun" panose="02010600030101010101" pitchFamily="2" charset="-122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ru-RU" altLang="en-US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72594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7EEA160F-188F-424D-BB2F-F224A04D7764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24</a:t>
            </a:fld>
            <a:endParaRPr lang="ru-RU" altLang="en-US"/>
          </a:p>
        </p:txBody>
      </p:sp>
      <p:sp>
        <p:nvSpPr>
          <p:cNvPr id="634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62475" cy="3422650"/>
          </a:xfrm>
          <a:solidFill>
            <a:srgbClr val="FFFFFF"/>
          </a:solidFill>
          <a:ln/>
        </p:spPr>
      </p:sp>
      <p:sp>
        <p:nvSpPr>
          <p:cNvPr id="6349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75288" cy="41036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6975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5F478F4F-D812-4ECA-9FD4-CB5457C40EA9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25</a:t>
            </a:fld>
            <a:endParaRPr lang="ru-RU" altLang="en-US"/>
          </a:p>
        </p:txBody>
      </p:sp>
      <p:sp>
        <p:nvSpPr>
          <p:cNvPr id="6553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554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75630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AD9D0087-0B3D-4CEE-B647-BA64E96C6410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26</a:t>
            </a:fld>
            <a:endParaRPr lang="ru-RU" altLang="en-US"/>
          </a:p>
        </p:txBody>
      </p:sp>
      <p:sp>
        <p:nvSpPr>
          <p:cNvPr id="6758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758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6758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3D129C41-CB0C-4724-ACD0-FBAC79C34643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1937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0CB5099A-52A6-41A3-9C3F-A09D2785909F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27</a:t>
            </a:fld>
            <a:endParaRPr lang="ru-RU" altLang="en-US"/>
          </a:p>
        </p:txBody>
      </p:sp>
      <p:sp>
        <p:nvSpPr>
          <p:cNvPr id="696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96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6963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6E7B0A37-0408-4420-83DF-9F728419168B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1160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21749BAF-B3E4-4550-A32C-AA262ABF6CB4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28</a:t>
            </a:fld>
            <a:endParaRPr lang="ru-RU" altLang="en-US"/>
          </a:p>
        </p:txBody>
      </p:sp>
      <p:sp>
        <p:nvSpPr>
          <p:cNvPr id="716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16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7168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1F4FC794-219B-480B-8632-E8B851627667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7637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EB7756A7-126E-4B6B-9CB3-526DB250BE10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29</a:t>
            </a:fld>
            <a:endParaRPr lang="ru-RU" altLang="en-US"/>
          </a:p>
        </p:txBody>
      </p:sp>
      <p:sp>
        <p:nvSpPr>
          <p:cNvPr id="737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37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  <p:sp>
        <p:nvSpPr>
          <p:cNvPr id="73733" name="Text Box 3"/>
          <p:cNvSpPr txBox="1">
            <a:spLocks noChangeArrowheads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r>
              <a:rPr lang="ru-RU" b="0" i="0" u="none" baseline="0">
                <a:latin typeface="Arial" panose="020B0604020202020204" pitchFamily="34" charset="0"/>
              </a:rPr>
              <a:t>09/18/12</a:t>
            </a:r>
          </a:p>
        </p:txBody>
      </p:sp>
      <p:sp>
        <p:nvSpPr>
          <p:cNvPr id="73734" name="Text Box 4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F1977196-0687-46DB-BE0B-B9F460D28CAE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2684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0127398E-E2C4-4E62-AF66-73933191BBB5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30</a:t>
            </a:fld>
            <a:endParaRPr lang="ru-RU" altLang="en-US"/>
          </a:p>
        </p:txBody>
      </p:sp>
      <p:sp>
        <p:nvSpPr>
          <p:cNvPr id="757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57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75781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BB5478F5-F2AE-4F0D-9F9C-6B8EA3205BA9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30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0265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919D67D4-7786-437A-8EBB-D2D80A6656AB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4</a:t>
            </a:fld>
            <a:endParaRPr lang="ru-RU" altLang="en-US"/>
          </a:p>
        </p:txBody>
      </p:sp>
      <p:sp>
        <p:nvSpPr>
          <p:cNvPr id="2253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253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 sz="1400" b="1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22533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8027BA06-1EF8-42BB-83AF-73D13F5C1947}" type="slidenum">
              <a:rPr>
                <a:latin typeface="Arial" panose="020B0604020202020204" pitchFamily="34" charset="0"/>
                <a:ea typeface="SimSun" panose="02010600030101010101" pitchFamily="2" charset="-122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ru-RU" altLang="en-US"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32045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0E92B1F9-5CA0-49C8-95FB-01AF2F88E0A5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31</a:t>
            </a:fld>
            <a:endParaRPr lang="ru-RU" altLang="en-US"/>
          </a:p>
        </p:txBody>
      </p:sp>
      <p:sp>
        <p:nvSpPr>
          <p:cNvPr id="778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78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  <p:sp>
        <p:nvSpPr>
          <p:cNvPr id="7782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AB378789-4EAE-46FC-844A-0BACFC26A7BA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31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023493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8A972AA6-8DE8-4995-A505-3972EAD097C5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33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706178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Times New Roman" panose="02020603050405020304" pitchFamily="18" charset="0"/>
            </a:endParaRPr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44B28AA2-5271-40E9-90B5-C7610D459516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34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1072132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 eaLnBrk="1" hangingPunct="1"/>
            <a:endParaRPr lang="ru-RU" altLang="en-US">
              <a:latin typeface="Times New Roman" panose="02020603050405020304" pitchFamily="18" charset="0"/>
            </a:endParaRPr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D44A6C82-1803-4FA5-9539-E842E650635A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36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924441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5074D385-5047-40C8-A900-5DC70AC84BFC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5</a:t>
            </a:fld>
            <a:endParaRPr lang="ru-RU" altLang="en-US"/>
          </a:p>
        </p:txBody>
      </p:sp>
      <p:sp>
        <p:nvSpPr>
          <p:cNvPr id="2457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458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320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22EAE66D-2E4E-4F2D-A1A3-5026FAC07B54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6</a:t>
            </a:fld>
            <a:endParaRPr lang="ru-RU" altLang="en-US"/>
          </a:p>
        </p:txBody>
      </p:sp>
      <p:sp>
        <p:nvSpPr>
          <p:cNvPr id="2662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662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 sz="1400" b="1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2662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782A9CD1-32C6-4C7C-9173-2E002E1B1DAF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71629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C7EC1706-2CFF-404F-843E-F079082D1EF2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7</a:t>
            </a:fld>
            <a:endParaRPr lang="ru-RU" altLang="en-US"/>
          </a:p>
        </p:txBody>
      </p:sp>
      <p:sp>
        <p:nvSpPr>
          <p:cNvPr id="2867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867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2867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A76EDC84-FED0-40AE-837C-9757EFC7D35F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9738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6992AF34-80C4-458C-9B20-912531AA3DAD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8</a:t>
            </a:fld>
            <a:endParaRPr lang="ru-RU" altLang="en-US"/>
          </a:p>
        </p:txBody>
      </p:sp>
      <p:sp>
        <p:nvSpPr>
          <p:cNvPr id="307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07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3072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33B14370-F6D9-4AE7-A281-192DA21D6B57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34512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67F3C75E-9BC2-4156-972E-05406FC864AC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9</a:t>
            </a:fld>
            <a:endParaRPr lang="ru-RU" altLang="en-US"/>
          </a:p>
        </p:txBody>
      </p:sp>
      <p:sp>
        <p:nvSpPr>
          <p:cNvPr id="327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27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 eaLnBrk="1" hangingPunct="1">
              <a:spcBef>
                <a:spcPts val="45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en-US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  <p:sp>
        <p:nvSpPr>
          <p:cNvPr id="32773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407D5976-0C2F-4BE9-8429-1208AC173F61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85103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l" rtl="0">
              <a:spcBef>
                <a:spcPct val="0"/>
              </a:spcBef>
              <a:buSzPct val="45000"/>
              <a:buFont typeface="Wingdings" panose="05000000000000000000" pitchFamily="2" charset="2"/>
              <a:buNone/>
            </a:pPr>
            <a:fld id="{46EF3BF0-0164-4C8B-B47E-4F04695B8ECC}" type="slidenum">
              <a:rPr/>
              <a:pPr>
                <a:spcBef>
                  <a:spcPct val="0"/>
                </a:spcBef>
                <a:buSzPct val="45000"/>
                <a:buFont typeface="Wingdings" panose="05000000000000000000" pitchFamily="2" charset="2"/>
                <a:buNone/>
              </a:pPr>
              <a:t>10</a:t>
            </a:fld>
            <a:endParaRPr lang="ru-RU" altLang="en-US"/>
          </a:p>
        </p:txBody>
      </p:sp>
      <p:sp>
        <p:nvSpPr>
          <p:cNvPr id="348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3482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en-US">
              <a:latin typeface="Times New Roman" panose="02020603050405020304" pitchFamily="18" charset="0"/>
            </a:endParaRPr>
          </a:p>
        </p:txBody>
      </p:sp>
      <p:sp>
        <p:nvSpPr>
          <p:cNvPr id="34821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  <a:lvl2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2pPr>
            <a:lvl3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3pPr>
            <a:lvl4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4pPr>
            <a:lvl5pPr>
              <a:spcBef>
                <a:spcPct val="30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200">
                <a:solidFill>
                  <a:srgbClr val="000000"/>
                </a:solidFill>
                <a:latin typeface="Times New Roman" panose="02020603050405020304" pitchFamily="18" charset="0"/>
              </a:defRPr>
            </a:lvl9pPr>
          </a:lstStyle>
          <a:p>
            <a:pPr algn="r" rtl="0" eaLnBrk="1" hangingPunct="1">
              <a:spcBef>
                <a:spcPct val="0"/>
              </a:spcBef>
              <a:buClrTx/>
              <a:buFontTx/>
              <a:buNone/>
            </a:pPr>
            <a:fld id="{03EA1EF9-8F2B-4317-B91A-CB8E1A83F567}" type="slidenum">
              <a:rPr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ru-RU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446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-aqua title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585434"/>
            <a:ext cx="9143999" cy="35814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rgbClr val="53565A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53565A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3990" y="284334"/>
            <a:ext cx="2295525" cy="878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5698"/>
            <a:ext cx="9143046" cy="624165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4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7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" y="361"/>
            <a:ext cx="9143046" cy="685728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4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chemeClr val="bg1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72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890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photo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5376671" y="1600204"/>
            <a:ext cx="3429000" cy="3778873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125300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2 column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47474" y="1600200"/>
            <a:ext cx="4691185" cy="46908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5376672" y="1600199"/>
            <a:ext cx="3429000" cy="4690872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rot="5400000">
            <a:off x="2862072" y="3944147"/>
            <a:ext cx="4691512" cy="1588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9193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chart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art Placeholder 6"/>
          <p:cNvSpPr>
            <a:spLocks noGrp="1"/>
          </p:cNvSpPr>
          <p:nvPr>
            <p:ph type="chart" sz="quarter" idx="13"/>
          </p:nvPr>
        </p:nvSpPr>
        <p:spPr>
          <a:xfrm>
            <a:off x="347472" y="3090671"/>
            <a:ext cx="3200400" cy="3200400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5"/>
          </p:nvPr>
        </p:nvSpPr>
        <p:spPr>
          <a:xfrm>
            <a:off x="347472" y="1600199"/>
            <a:ext cx="8458200" cy="1371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3886200" y="3090672"/>
            <a:ext cx="4919472" cy="320040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1" name="Straight Connector 10"/>
          <p:cNvCxnSpPr/>
          <p:nvPr userDrawn="1"/>
        </p:nvCxnSpPr>
        <p:spPr>
          <a:xfrm flipV="1">
            <a:off x="347472" y="2971800"/>
            <a:ext cx="8458200" cy="9072"/>
          </a:xfrm>
          <a:prstGeom prst="line">
            <a:avLst/>
          </a:prstGeom>
          <a:ln w="15875" cap="flat" cmpd="sng" algn="ctr">
            <a:solidFill>
              <a:srgbClr val="53565A"/>
            </a:solidFill>
            <a:prstDash val="dot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1554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ell Gossett (title only)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6121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ell Gossett E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divid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" y="357"/>
            <a:ext cx="9143047" cy="68572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472" y="2514604"/>
            <a:ext cx="7772400" cy="1362075"/>
          </a:xfrm>
        </p:spPr>
        <p:txBody>
          <a:bodyPr vert="horz" lIns="0" tIns="45720" rIns="0" bIns="45720" rtlCol="0" anchor="t" anchorCtr="0">
            <a:noAutofit/>
          </a:bodyPr>
          <a:lstStyle>
            <a:lvl1pPr>
              <a:lnSpc>
                <a:spcPts val="6500"/>
              </a:lnSpc>
              <a:defRPr lang="en-US" sz="4600" b="0" dirty="0">
                <a:solidFill>
                  <a:srgbClr val="53565A"/>
                </a:solidFill>
              </a:defRPr>
            </a:lvl1pPr>
          </a:lstStyle>
          <a:p>
            <a:pPr lvl="0">
              <a:lnSpc>
                <a:spcPts val="5000"/>
              </a:lnSpc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0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408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4114799"/>
            <a:ext cx="9144000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16462"/>
            <a:ext cx="9143993" cy="353567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19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Bell Gossett (2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" y="4114799"/>
            <a:ext cx="3507153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12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3507155" y="4114799"/>
            <a:ext cx="5636847" cy="2743200"/>
          </a:xfrm>
          <a:solidFill>
            <a:srgbClr val="61ACC9"/>
          </a:solidFill>
          <a:ln>
            <a:noFill/>
          </a:ln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616462"/>
            <a:ext cx="9143993" cy="3535677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/>
          </p:nvPr>
        </p:nvSpPr>
        <p:spPr>
          <a:xfrm>
            <a:off x="347472" y="1737364"/>
            <a:ext cx="7772400" cy="1470025"/>
          </a:xfrm>
        </p:spPr>
        <p:txBody>
          <a:bodyPr/>
          <a:lstStyle>
            <a:lvl1pPr>
              <a:lnSpc>
                <a:spcPts val="5000"/>
              </a:lnSpc>
              <a:defRPr sz="46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7472" y="3749042"/>
            <a:ext cx="4224528" cy="422029"/>
          </a:xfrm>
        </p:spPr>
        <p:txBody>
          <a:bodyPr/>
          <a:lstStyle>
            <a:lvl1pPr marL="0" indent="0" algn="l">
              <a:buNone/>
              <a:defRPr sz="1400" cap="all">
                <a:solidFill>
                  <a:srgbClr val="FFFFFF"/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9" name="Content Placeholder 12"/>
          <p:cNvSpPr>
            <a:spLocks noGrp="1"/>
          </p:cNvSpPr>
          <p:nvPr>
            <p:ph sz="quarter" idx="11"/>
          </p:nvPr>
        </p:nvSpPr>
        <p:spPr>
          <a:xfrm>
            <a:off x="347472" y="234708"/>
            <a:ext cx="3175000" cy="390525"/>
          </a:xfr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384" y="283464"/>
            <a:ext cx="2299258" cy="879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5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12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lue-aqua content header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"/>
            <a:ext cx="9144000" cy="151447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4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33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694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</p:sldLayoutIdLst>
  <p:hf hdr="0" ftr="0" dt="0"/>
  <p:txStyles>
    <p:titleStyle>
      <a:lvl1pPr algn="l" defTabSz="457189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rgbClr val="53565A"/>
          </a:solidFill>
          <a:latin typeface="Arial"/>
          <a:ea typeface="+mj-ea"/>
          <a:cs typeface="Arial"/>
        </a:defRPr>
      </a:lvl1pPr>
    </p:titleStyle>
    <p:bodyStyle>
      <a:lvl1pPr marL="0" indent="0" algn="l" defTabSz="457189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57" indent="-137157" algn="l" defTabSz="457189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13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70" indent="-137157" algn="l" defTabSz="457189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26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671"/>
            <a:ext cx="9143043" cy="1499459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7474" y="0"/>
            <a:ext cx="6528671" cy="988786"/>
          </a:xfrm>
          <a:prstGeom prst="rect">
            <a:avLst/>
          </a:prstGeom>
        </p:spPr>
        <p:txBody>
          <a:bodyPr vert="horz" lIns="0" tIns="45720" rIns="0" bIns="45720" rtlCol="0" anchor="ctr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1600200"/>
            <a:ext cx="8458200" cy="469087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47472" y="6404433"/>
            <a:ext cx="715108" cy="453571"/>
          </a:xfrm>
          <a:prstGeom prst="rect">
            <a:avLst/>
          </a:prstGeom>
        </p:spPr>
        <p:txBody>
          <a:bodyPr vert="horz" lIns="0" tIns="0" rIns="0" bIns="0" rtlCol="0" anchor="ctr" anchorCtr="0"/>
          <a:lstStyle>
            <a:lvl1pPr algn="l">
              <a:defRPr sz="120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fld id="{50F2F8E5-1108-0A46-83A0-852BF6A1A522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1946" y="6335142"/>
            <a:ext cx="1127569" cy="43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71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</p:sldLayoutIdLst>
  <p:hf hdr="0" ftr="0" dt="0"/>
  <p:txStyles>
    <p:titleStyle>
      <a:lvl1pPr algn="l" defTabSz="457189" rtl="0" eaLnBrk="1" latinLnBrk="0" hangingPunct="1">
        <a:lnSpc>
          <a:spcPts val="2900"/>
        </a:lnSpc>
        <a:spcBef>
          <a:spcPct val="0"/>
        </a:spcBef>
        <a:buNone/>
        <a:defRPr sz="2800" b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0" indent="0" algn="l" defTabSz="457189" rtl="0" eaLnBrk="1" latinLnBrk="0" hangingPunct="1">
        <a:spcBef>
          <a:spcPts val="0"/>
        </a:spcBef>
        <a:spcAft>
          <a:spcPts val="600"/>
        </a:spcAft>
        <a:buClr>
          <a:schemeClr val="bg2"/>
        </a:buClr>
        <a:buFont typeface="Arial"/>
        <a:buNone/>
        <a:defRPr sz="2200" b="0" i="0" kern="1200" cap="none">
          <a:solidFill>
            <a:schemeClr val="tx1"/>
          </a:solidFill>
          <a:latin typeface="Arial"/>
          <a:ea typeface="+mn-ea"/>
          <a:cs typeface="Arial"/>
        </a:defRPr>
      </a:lvl1pPr>
      <a:lvl2pPr marL="137157" indent="-137157" algn="l" defTabSz="457189" rtl="0" eaLnBrk="1" latinLnBrk="0" hangingPunct="1">
        <a:spcBef>
          <a:spcPts val="0"/>
        </a:spcBef>
        <a:spcAft>
          <a:spcPts val="400"/>
        </a:spcAft>
        <a:buClr>
          <a:schemeClr val="tx1"/>
        </a:buClr>
        <a:buSzPct val="100000"/>
        <a:buFont typeface="Arial"/>
        <a:buChar char="•"/>
        <a:defRPr sz="2000" kern="1200">
          <a:solidFill>
            <a:schemeClr val="tx1"/>
          </a:solidFill>
          <a:latin typeface="Arial"/>
          <a:ea typeface="+mn-ea"/>
          <a:cs typeface="Arial"/>
        </a:defRPr>
      </a:lvl2pPr>
      <a:lvl3pPr marL="274313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800" kern="1200">
          <a:solidFill>
            <a:schemeClr val="tx1"/>
          </a:solidFill>
          <a:latin typeface="Arial"/>
          <a:ea typeface="+mn-ea"/>
          <a:cs typeface="Arial"/>
        </a:defRPr>
      </a:lvl3pPr>
      <a:lvl4pPr marL="411470" indent="-137157" algn="l" defTabSz="457189" rtl="0" eaLnBrk="1" latinLnBrk="0" hangingPunct="1">
        <a:spcBef>
          <a:spcPts val="0"/>
        </a:spcBef>
        <a:spcAft>
          <a:spcPts val="400"/>
        </a:spcAft>
        <a:buFont typeface="Arial"/>
        <a:buChar char="•"/>
        <a:defRPr sz="1600" kern="1200">
          <a:solidFill>
            <a:schemeClr val="tx1"/>
          </a:solidFill>
          <a:latin typeface="Arial"/>
          <a:ea typeface="+mn-ea"/>
          <a:cs typeface="Arial"/>
        </a:defRPr>
      </a:lvl4pPr>
      <a:lvl5pPr marL="548626" indent="-137157" algn="l" defTabSz="457189" rtl="0" eaLnBrk="1" latinLnBrk="0" hangingPunct="1">
        <a:spcBef>
          <a:spcPts val="0"/>
        </a:spcBef>
        <a:spcAft>
          <a:spcPts val="400"/>
        </a:spcAft>
        <a:buFont typeface="Lucida Grande"/>
        <a:buChar char="-"/>
        <a:defRPr sz="1600" kern="1200">
          <a:solidFill>
            <a:schemeClr val="tx1"/>
          </a:solidFill>
          <a:latin typeface="Arial"/>
          <a:ea typeface="+mn-ea"/>
          <a:cs typeface="Arial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video" Target="2017%20HYPLOT%20Moving%20Objects.avi" TargetMode="External"/><Relationship Id="rId2" Type="http://schemas.microsoft.com/office/2007/relationships/media" Target="2017%20HYPLOT%20Moving%20Objects.avi" TargetMode="External"/><Relationship Id="rId1" Type="http://schemas.openxmlformats.org/officeDocument/2006/relationships/video" Target="file:///C:\2014%20Presentations\10%20-%20Plotting\2011%20HYPLOT%20Moving%20Things.avi" TargetMode="Externa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video" Target="2017%20HYPLOT%20Color%20Bar.avi" TargetMode="External"/><Relationship Id="rId7" Type="http://schemas.openxmlformats.org/officeDocument/2006/relationships/image" Target="../media/image18.png"/><Relationship Id="rId2" Type="http://schemas.microsoft.com/office/2007/relationships/media" Target="2017%20HYPLOT%20Color%20Bar.avi" TargetMode="External"/><Relationship Id="rId1" Type="http://schemas.openxmlformats.org/officeDocument/2006/relationships/video" Target="file:///C:\2014%20Presentations\10%20-%20Plotting\2010%20HYPLOT%20Color%20Bar.avi" TargetMode="External"/><Relationship Id="rId6" Type="http://schemas.openxmlformats.org/officeDocument/2006/relationships/image" Target="../media/image17.png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video" Target="2017%20HYPLOT%20Compass%20Rose.avi" TargetMode="External"/><Relationship Id="rId2" Type="http://schemas.microsoft.com/office/2007/relationships/media" Target="2017%20HYPLOT%20Compass%20Rose.avi" TargetMode="External"/><Relationship Id="rId1" Type="http://schemas.openxmlformats.org/officeDocument/2006/relationships/video" Target="file:///C:\2014%20Presentations\10%20-%20Plotting\2009%20HYPLOT%20Compass%20Rose.avi" TargetMode="External"/><Relationship Id="rId6" Type="http://schemas.openxmlformats.org/officeDocument/2006/relationships/image" Target="../media/image19.png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2017%20HYPLOT%20Graphics.avi" TargetMode="External"/><Relationship Id="rId1" Type="http://schemas.microsoft.com/office/2007/relationships/media" Target="2017%20HYPLOT%20Graphics.avi" TargetMode="External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video" Target="2017%20HYPLOT%20Text.avi" TargetMode="External"/><Relationship Id="rId2" Type="http://schemas.microsoft.com/office/2007/relationships/media" Target="2017%20HYPLOT%20Text.avi" TargetMode="External"/><Relationship Id="rId1" Type="http://schemas.openxmlformats.org/officeDocument/2006/relationships/video" Target="file:///C:\2010%20HYPACK%20Presentations\10%20-%20Plotting\2009%20HYPLOT%20Text.avi" TargetMode="External"/><Relationship Id="rId6" Type="http://schemas.openxmlformats.org/officeDocument/2006/relationships/image" Target="../media/image33.png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2017%20HYPLOT%20Title%20Blocks.avi" TargetMode="External"/><Relationship Id="rId1" Type="http://schemas.microsoft.com/office/2007/relationships/media" Target="2017%20HYPLOT%20Title%20Blocks.avi" TargetMode="External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video" Target="2017%20HYPLOT%20Custom%20Title%20Block.avi" TargetMode="External"/><Relationship Id="rId2" Type="http://schemas.microsoft.com/office/2007/relationships/media" Target="2017%20HYPLOT%20Custom%20Title%20Block.avi" TargetMode="External"/><Relationship Id="rId1" Type="http://schemas.openxmlformats.org/officeDocument/2006/relationships/video" Target="file:///C:\2013%20Presentations\10%20-%20Plotting\2011%20HYPLOT%20User%20Defined%20Title%20Block.avi" TargetMode="External"/><Relationship Id="rId6" Type="http://schemas.openxmlformats.org/officeDocument/2006/relationships/image" Target="../media/image36.png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video" Target="2017%20HYPLOT%20Printing.avi" TargetMode="External"/><Relationship Id="rId2" Type="http://schemas.microsoft.com/office/2007/relationships/media" Target="2017%20HYPLOT%20Printing.avi" TargetMode="External"/><Relationship Id="rId1" Type="http://schemas.openxmlformats.org/officeDocument/2006/relationships/video" Target="file:///C:\2013%20Presentations\10%20-%20Plotting\2009%20HYPLOT%20Plotting.avi" TargetMode="External"/><Relationship Id="rId6" Type="http://schemas.openxmlformats.org/officeDocument/2006/relationships/image" Target="../media/image41.png"/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2017%20HYPLOT%20PDF%20Output.avi" TargetMode="External"/><Relationship Id="rId1" Type="http://schemas.microsoft.com/office/2007/relationships/media" Target="2017%20HYPLOT%20PDF%20Output.avi" TargetMode="External"/><Relationship Id="rId5" Type="http://schemas.openxmlformats.org/officeDocument/2006/relationships/image" Target="../media/image42.png"/><Relationship Id="rId4" Type="http://schemas.openxmlformats.org/officeDocument/2006/relationships/notesSlide" Target="../notesSlides/notesSlide3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2017%20HYPLOT%20Export%20to%20DXF.avi" TargetMode="External"/><Relationship Id="rId1" Type="http://schemas.microsoft.com/office/2007/relationships/media" Target="2017%20HYPLOT%20Export%20to%20DXF.avi" TargetMode="External"/><Relationship Id="rId5" Type="http://schemas.openxmlformats.org/officeDocument/2006/relationships/image" Target="../media/image48.png"/><Relationship Id="rId4" Type="http://schemas.openxmlformats.org/officeDocument/2006/relationships/notesSlide" Target="../notesSlides/notesSlide3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2017%20HYPLOT%20Multi-Sheet.avi" TargetMode="External"/><Relationship Id="rId1" Type="http://schemas.microsoft.com/office/2007/relationships/media" Target="2017%20HYPLOT%20Multi-Sheet.avi" TargetMode="External"/><Relationship Id="rId4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hypack.com/support/visitor/index.php?/LiveChat/Chat/Request/_sessionID=uldLlWxjCstAadc8e3e434ecaff6151a1935473db5d95454bce6ryxs99pjTF5daVD6sRxXwWj9eGb/_proactive=0/_filterDepartmentID=/_randomNumber=20/_fullName=/_email=/_promptType=chat" TargetMode="External"/><Relationship Id="rId7" Type="http://schemas.openxmlformats.org/officeDocument/2006/relationships/hyperlink" Target="http://www.hypack.com/" TargetMode="External"/><Relationship Id="rId2" Type="http://schemas.openxmlformats.org/officeDocument/2006/relationships/hyperlink" Target="https://www.youtube.com/user/HYPACK2013/videos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support.hypack.com/" TargetMode="External"/><Relationship Id="rId5" Type="http://schemas.openxmlformats.org/officeDocument/2006/relationships/hyperlink" Target="http://www.ustream.tv/channel/hypack" TargetMode="External"/><Relationship Id="rId4" Type="http://schemas.openxmlformats.org/officeDocument/2006/relationships/hyperlink" Target="https://www.youtube.com/channel/UCOzhxa2gkVQD3ArsKVXiXnQ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video" Target="2017%20HYPLOT%20Borders.avi" TargetMode="External"/><Relationship Id="rId1" Type="http://schemas.microsoft.com/office/2007/relationships/media" Target="2017%20HYPLOT%20Borders.avi" TargetMode="External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HYPLOT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l" rtl="0"/>
            <a:fld id="{50F2F8E5-1108-0A46-83A0-852BF6A1A522}" type="slidenum">
              <a:rPr/>
              <a:pPr/>
              <a:t>1</a:t>
            </a:fld>
            <a:endParaRPr lang="ru-RU"/>
          </a:p>
        </p:txBody>
      </p:sp>
      <p:sp>
        <p:nvSpPr>
          <p:cNvPr id="5" name="Subtitle 1"/>
          <p:cNvSpPr txBox="1">
            <a:spLocks/>
          </p:cNvSpPr>
          <p:nvPr/>
        </p:nvSpPr>
        <p:spPr>
          <a:xfrm>
            <a:off x="433137" y="3660308"/>
            <a:ext cx="6514594" cy="311618"/>
          </a:xfrm>
          <a:prstGeom prst="rect">
            <a:avLst/>
          </a:prstGeom>
        </p:spPr>
        <p:txBody>
          <a:bodyPr/>
          <a:lstStyle>
            <a:lvl1pPr marL="0" indent="0" algn="l" defTabSz="457189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/>
              <a:buNone/>
              <a:defRPr sz="2200" b="0" i="0" kern="1200" cap="none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7157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4313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470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Font typeface="Arial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8626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mtClean="0">
                <a:solidFill>
                  <a:schemeClr val="bg1"/>
                </a:solidFill>
              </a:rPr>
              <a:t>Учебный Семинар HYPACK® 2020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7" name="Content Placeholder 6"/>
          <p:cNvSpPr txBox="1">
            <a:spLocks/>
          </p:cNvSpPr>
          <p:nvPr/>
        </p:nvSpPr>
        <p:spPr>
          <a:xfrm>
            <a:off x="347472" y="1448208"/>
            <a:ext cx="3175000" cy="390525"/>
          </a:xfrm>
          <a:prstGeom prst="rect">
            <a:avLst/>
          </a:prstGeom>
        </p:spPr>
        <p:txBody>
          <a:bodyPr/>
          <a:lstStyle>
            <a:lvl1pPr marL="0" indent="0" algn="l" defTabSz="457189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bg2"/>
              </a:buClr>
              <a:buFont typeface="Arial"/>
              <a:buNone/>
              <a:defRPr sz="2200" b="0" i="0" kern="1200" cap="none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137157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SzPct val="100000"/>
              <a:buFont typeface="Arial"/>
              <a:buChar char="•"/>
              <a:defRPr sz="20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274313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411470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Font typeface="Arial"/>
              <a:buChar char="•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548626" indent="-137157" algn="l" defTabSz="457189" rtl="0" eaLnBrk="1" latinLnBrk="0" hangingPunct="1">
              <a:spcBef>
                <a:spcPts val="0"/>
              </a:spcBef>
              <a:spcAft>
                <a:spcPts val="400"/>
              </a:spcAft>
              <a:buFont typeface="Lucida Grande"/>
              <a:buChar char="-"/>
              <a:defRPr sz="16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 smtClean="0"/>
              <a:t>Январь 2020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84199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1"/>
          <p:cNvSpPr txBox="1">
            <a:spLocks noChangeArrowheads="1"/>
          </p:cNvSpPr>
          <p:nvPr/>
        </p:nvSpPr>
        <p:spPr bwMode="auto">
          <a:xfrm>
            <a:off x="304800" y="0"/>
            <a:ext cx="8077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Перемещение элементов планшета</a:t>
            </a:r>
          </a:p>
        </p:txBody>
      </p:sp>
      <p:sp>
        <p:nvSpPr>
          <p:cNvPr id="3" name="AutoShape 2"/>
          <p:cNvSpPr>
            <a:spLocks noRot="1" noChangeAspect="1" noChangeArrowheads="1"/>
          </p:cNvSpPr>
          <p:nvPr>
            <a:videoFile r:link="rId1"/>
          </p:nvPr>
        </p:nvSpPr>
        <p:spPr bwMode="auto">
          <a:xfrm>
            <a:off x="1371601" y="914402"/>
            <a:ext cx="6503988" cy="481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23558" name="TextBox 5">
            <a:extLst>
              <a:ext uri="{FF2B5EF4-FFF2-40B4-BE49-F238E27FC236}">
                <a16:creationId xmlns="" xmlns:a16="http://schemas.microsoft.com/office/drawing/2014/main" id="{DADF412A-E5B2-4C5F-BCB5-E70C365FAF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6021176"/>
            <a:ext cx="6984763" cy="58477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1600" b="0" i="0" u="none" baseline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После того, как Вы расположили элемент на планшете, используйте стрелку для перемещения его в нужное местоположение.</a:t>
            </a:r>
          </a:p>
        </p:txBody>
      </p:sp>
      <p:pic>
        <p:nvPicPr>
          <p:cNvPr id="2" name="2017 HYPLOT Moving Objects.avi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12835"/>
            <a:ext cx="6167718" cy="4570046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02849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1"/>
          <p:cNvSpPr txBox="1">
            <a:spLocks noChangeArrowheads="1"/>
          </p:cNvSpPr>
          <p:nvPr/>
        </p:nvSpPr>
        <p:spPr bwMode="auto">
          <a:xfrm>
            <a:off x="304800" y="3"/>
            <a:ext cx="8077200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Control Panel – Color Bar (шкала глубин)</a:t>
            </a:r>
          </a:p>
        </p:txBody>
      </p:sp>
      <p:sp>
        <p:nvSpPr>
          <p:cNvPr id="35843" name="Text Box 2"/>
          <p:cNvSpPr txBox="1">
            <a:spLocks noChangeArrowheads="1"/>
          </p:cNvSpPr>
          <p:nvPr/>
        </p:nvSpPr>
        <p:spPr bwMode="auto">
          <a:xfrm>
            <a:off x="1524000" y="4522788"/>
            <a:ext cx="71628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409575" indent="-342900"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738188" indent="-284163"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90000"/>
              </a:lnSpc>
              <a:buClr>
                <a:srgbClr val="FFFFFF"/>
              </a:buClr>
              <a:buSzPct val="100000"/>
              <a:buFont typeface="Wingdings" panose="05000000000000000000" pitchFamily="2" charset="2"/>
              <a:buChar char="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Шкала глубин служит легендой для интерпретации глубин.  </a:t>
            </a:r>
            <a:r>
              <a:rPr lang="ru-RU" b="0" i="0" u="none" baseline="0">
                <a:solidFill>
                  <a:srgbClr val="0089B1"/>
                </a:solidFill>
              </a:rPr>
              <a:t>(Если печатаете глубины в черном цвете, не заморачивайтесь!)</a:t>
            </a:r>
          </a:p>
          <a:p>
            <a:pPr algn="l" rtl="0" eaLnBrk="1" hangingPunct="1">
              <a:lnSpc>
                <a:spcPct val="90000"/>
              </a:lnSpc>
              <a:buClr>
                <a:srgbClr val="0000FF"/>
              </a:buClr>
              <a:buSzPct val="100000"/>
              <a:buFont typeface="Wingdings" panose="05000000000000000000" pitchFamily="2" charset="2"/>
              <a:buChar char=""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Выберите:</a:t>
            </a:r>
          </a:p>
          <a:p>
            <a:pPr lvl="1" algn="l" rtl="0">
              <a:lnSpc>
                <a:spcPct val="90000"/>
              </a:lnSpc>
              <a:spcBef>
                <a:spcPts val="425"/>
              </a:spcBef>
              <a:buClr>
                <a:srgbClr val="0000FF"/>
              </a:buClr>
              <a:buSzPct val="100000"/>
              <a:buFont typeface="Wingdings" panose="05000000000000000000" pitchFamily="2" charset="2"/>
              <a:buChar char=""/>
            </a:pPr>
            <a:r>
              <a:rPr lang="ru-RU" sz="1600" b="0" i="0" u="none" baseline="0">
                <a:solidFill>
                  <a:srgbClr val="0089B1"/>
                </a:solidFill>
              </a:rPr>
              <a:t>Расположение шкалы на планшете.</a:t>
            </a:r>
          </a:p>
          <a:p>
            <a:pPr lvl="1" algn="l" rtl="0">
              <a:lnSpc>
                <a:spcPct val="90000"/>
              </a:lnSpc>
              <a:spcBef>
                <a:spcPts val="425"/>
              </a:spcBef>
              <a:buClr>
                <a:srgbClr val="0000FF"/>
              </a:buClr>
              <a:buSzPct val="100000"/>
              <a:buFont typeface="Wingdings" panose="05000000000000000000" pitchFamily="2" charset="2"/>
              <a:buChar char=""/>
            </a:pPr>
            <a:r>
              <a:rPr lang="ru-RU" sz="1600" b="0" i="0" u="none" baseline="0">
                <a:solidFill>
                  <a:srgbClr val="0089B1"/>
                </a:solidFill>
              </a:rPr>
              <a:t>Размеры элементов шкалы и шрифта подписей</a:t>
            </a:r>
          </a:p>
          <a:p>
            <a:pPr lvl="1" algn="l" rtl="0">
              <a:lnSpc>
                <a:spcPct val="90000"/>
              </a:lnSpc>
              <a:spcBef>
                <a:spcPts val="425"/>
              </a:spcBef>
              <a:buClr>
                <a:srgbClr val="0000FF"/>
              </a:buClr>
              <a:buSzPct val="100000"/>
              <a:buFont typeface="Wingdings" panose="05000000000000000000" pitchFamily="2" charset="2"/>
              <a:buChar char=""/>
            </a:pPr>
            <a:r>
              <a:rPr lang="ru-RU" sz="1600" b="0" i="0" u="none" baseline="0">
                <a:solidFill>
                  <a:srgbClr val="0089B1"/>
                </a:solidFill>
              </a:rPr>
              <a:t>Отметьте опцию «Plot» для отображения шкалы.</a:t>
            </a:r>
          </a:p>
        </p:txBody>
      </p:sp>
      <p:sp>
        <p:nvSpPr>
          <p:cNvPr id="3" name="AutoShape 3"/>
          <p:cNvSpPr>
            <a:spLocks noRot="1" noChangeAspect="1" noChangeArrowheads="1"/>
          </p:cNvSpPr>
          <p:nvPr>
            <a:videoFile r:link="rId1"/>
          </p:nvPr>
        </p:nvSpPr>
        <p:spPr bwMode="auto">
          <a:xfrm>
            <a:off x="3200401" y="1295400"/>
            <a:ext cx="5748339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3584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1066801"/>
            <a:ext cx="1676400" cy="5327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2017 HYPLOT Color Bar.avi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790" y="1276351"/>
            <a:ext cx="4360863" cy="312420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8288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1"/>
          <p:cNvSpPr txBox="1">
            <a:spLocks noChangeArrowheads="1"/>
          </p:cNvSpPr>
          <p:nvPr/>
        </p:nvSpPr>
        <p:spPr bwMode="auto">
          <a:xfrm>
            <a:off x="276228" y="0"/>
            <a:ext cx="8410575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Control Panel – Compass (компас)</a:t>
            </a:r>
          </a:p>
        </p:txBody>
      </p:sp>
      <p:sp>
        <p:nvSpPr>
          <p:cNvPr id="37891" name="Text Box 2"/>
          <p:cNvSpPr txBox="1">
            <a:spLocks noChangeArrowheads="1"/>
          </p:cNvSpPr>
          <p:nvPr/>
        </p:nvSpPr>
        <p:spPr bwMode="auto">
          <a:xfrm>
            <a:off x="-3" y="5924370"/>
            <a:ext cx="8520159" cy="685800"/>
          </a:xfrm>
          <a:prstGeom prst="rect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lnSpc>
                <a:spcPct val="90000"/>
              </a:lnSpc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Alignment (разворот):  Привязка к географическому северу или проекции.</a:t>
            </a:r>
          </a:p>
          <a:p>
            <a:pPr algn="l" rtl="0" eaLnBrk="1" hangingPunct="1">
              <a:lnSpc>
                <a:spcPct val="90000"/>
              </a:lnSpc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Настройте размер компаса</a:t>
            </a:r>
          </a:p>
        </p:txBody>
      </p:sp>
      <p:sp>
        <p:nvSpPr>
          <p:cNvPr id="2" name="AutoShape 3"/>
          <p:cNvSpPr>
            <a:spLocks noRot="1" noChangeAspect="1" noChangeArrowheads="1"/>
          </p:cNvSpPr>
          <p:nvPr>
            <a:videoFile r:link="rId1"/>
          </p:nvPr>
        </p:nvSpPr>
        <p:spPr bwMode="auto">
          <a:xfrm>
            <a:off x="457203" y="1219200"/>
            <a:ext cx="8410575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3" name="2017 HYPLOT Compass Rose.avi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8" y="1219200"/>
            <a:ext cx="6526303" cy="4468543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12650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18" y="1286669"/>
            <a:ext cx="5549900" cy="35099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39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18" y="4929943"/>
            <a:ext cx="3079751" cy="12207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940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416" y="4929943"/>
            <a:ext cx="4383088" cy="12207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41" name="Text Box 1"/>
          <p:cNvSpPr txBox="1">
            <a:spLocks noChangeArrowheads="1"/>
          </p:cNvSpPr>
          <p:nvPr/>
        </p:nvSpPr>
        <p:spPr bwMode="auto">
          <a:xfrm>
            <a:off x="304800" y="0"/>
            <a:ext cx="7620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Control Panel – Projection Grid</a:t>
            </a:r>
          </a:p>
        </p:txBody>
      </p:sp>
      <p:sp>
        <p:nvSpPr>
          <p:cNvPr id="26631" name="Text Box 2">
            <a:extLst>
              <a:ext uri="{FF2B5EF4-FFF2-40B4-BE49-F238E27FC236}">
                <a16:creationId xmlns="" xmlns:a16="http://schemas.microsoft.com/office/drawing/2014/main" id="{B7652B1D-15D1-49DC-87A8-73E8E84498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9175" y="1286669"/>
            <a:ext cx="2916638" cy="2178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0" indent="0" algn="l" rtl="0">
              <a:buClr>
                <a:srgbClr val="000000"/>
              </a:buClr>
              <a:buSzPct val="100000"/>
              <a:defRPr/>
            </a:pPr>
            <a:r>
              <a:rPr lang="ru-RU" sz="1600" b="0" i="0" u="none" baseline="0" dirty="0">
                <a:solidFill>
                  <a:schemeClr val="bg2"/>
                </a:solidFill>
              </a:rPr>
              <a:t>Настройки линий координатной сетки</a:t>
            </a:r>
          </a:p>
          <a:p>
            <a:pPr marL="285750" indent="-285750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Tics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/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Lines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крестики или линии</a:t>
            </a:r>
          </a:p>
          <a:p>
            <a:pPr marL="285750" indent="-285750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Spacing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шаг между линиями сетки</a:t>
            </a:r>
          </a:p>
          <a:p>
            <a:pPr marL="285750" indent="-285750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Line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b="0" i="0" u="none" baseline="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Weight</a:t>
            </a: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– толщина линий</a:t>
            </a:r>
          </a:p>
          <a:p>
            <a:pPr marL="0" indent="0" algn="l" rtl="0">
              <a:buClr>
                <a:srgbClr val="000000"/>
              </a:buClr>
              <a:buSzPct val="100000"/>
              <a:defRPr/>
            </a:pPr>
            <a:r>
              <a:rPr lang="ru-RU" sz="1600" b="0" i="0" u="none" baseline="0" dirty="0">
                <a:solidFill>
                  <a:schemeClr val="bg2"/>
                </a:solidFill>
              </a:rPr>
              <a:t>Вид подписей к-</a:t>
            </a:r>
            <a:r>
              <a:rPr lang="ru-RU" sz="1600" b="0" i="0" u="none" baseline="0" dirty="0" err="1">
                <a:solidFill>
                  <a:schemeClr val="bg2"/>
                </a:solidFill>
              </a:rPr>
              <a:t>тной</a:t>
            </a:r>
            <a:r>
              <a:rPr lang="ru-RU" sz="1600" b="0" i="0" u="none" baseline="0" dirty="0">
                <a:solidFill>
                  <a:schemeClr val="bg2"/>
                </a:solidFill>
              </a:rPr>
              <a:t> сетки</a:t>
            </a:r>
          </a:p>
          <a:p>
            <a:pPr marL="285750" indent="-285750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Позиция</a:t>
            </a:r>
          </a:p>
          <a:p>
            <a:pPr marL="285750" indent="-285750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Шрифт</a:t>
            </a:r>
          </a:p>
          <a:p>
            <a:pPr lvl="1" algn="l" rtl="0">
              <a:spcBef>
                <a:spcPts val="451"/>
              </a:spcBef>
              <a:buClr>
                <a:srgbClr val="FFFFFF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ru-RU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943" name="Rectangle 4"/>
          <p:cNvSpPr>
            <a:spLocks noChangeArrowheads="1"/>
          </p:cNvSpPr>
          <p:nvPr/>
        </p:nvSpPr>
        <p:spPr bwMode="auto">
          <a:xfrm>
            <a:off x="4948517" y="1775618"/>
            <a:ext cx="685800" cy="346075"/>
          </a:xfrm>
          <a:prstGeom prst="rect">
            <a:avLst/>
          </a:prstGeom>
          <a:noFill/>
          <a:ln w="3816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7" name="Text Box 2">
            <a:extLst>
              <a:ext uri="{FF2B5EF4-FFF2-40B4-BE49-F238E27FC236}">
                <a16:creationId xmlns="" xmlns:a16="http://schemas.microsoft.com/office/drawing/2014/main" id="{B6E62009-F4D7-40E0-946F-099781443A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9175" y="3867020"/>
            <a:ext cx="2916638" cy="92961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ru-RU" sz="16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Можно разместить подписи сетки внутри или снаружи внутренней рамки.</a:t>
            </a: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Microsoft YaHei" charset="-122"/>
            </a:endParaRPr>
          </a:p>
          <a:p>
            <a:pPr marL="638159" lvl="1" algn="l" rtl="0">
              <a:spcBef>
                <a:spcPts val="451"/>
              </a:spcBef>
              <a:buClr>
                <a:srgbClr val="FFFFFF"/>
              </a:buClr>
              <a:buSzPct val="100000"/>
              <a:buFont typeface="Arial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Microsoft YaHei" charset="-122"/>
            </a:endParaRPr>
          </a:p>
        </p:txBody>
      </p:sp>
      <p:sp>
        <p:nvSpPr>
          <p:cNvPr id="39945" name="TextBox 8"/>
          <p:cNvSpPr txBox="1">
            <a:spLocks noChangeArrowheads="1"/>
          </p:cNvSpPr>
          <p:nvPr/>
        </p:nvSpPr>
        <p:spPr bwMode="auto">
          <a:xfrm>
            <a:off x="1424830" y="5278191"/>
            <a:ext cx="17526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1600" b="0" i="0" u="none" baseline="0" dirty="0">
                <a:solidFill>
                  <a:srgbClr val="FF0000"/>
                </a:solidFill>
              </a:rPr>
              <a:t>Подписи Внутри</a:t>
            </a:r>
          </a:p>
        </p:txBody>
      </p:sp>
      <p:sp>
        <p:nvSpPr>
          <p:cNvPr id="39946" name="TextBox 12"/>
          <p:cNvSpPr txBox="1">
            <a:spLocks noChangeArrowheads="1"/>
          </p:cNvSpPr>
          <p:nvPr/>
        </p:nvSpPr>
        <p:spPr bwMode="auto">
          <a:xfrm>
            <a:off x="4223028" y="5447468"/>
            <a:ext cx="268197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1600" b="0" i="0" u="none" baseline="0" dirty="0">
                <a:solidFill>
                  <a:srgbClr val="FF0000"/>
                </a:solidFill>
              </a:rPr>
              <a:t>Подписи снаружи</a:t>
            </a:r>
          </a:p>
        </p:txBody>
      </p:sp>
    </p:spTree>
    <p:extLst>
      <p:ext uri="{BB962C8B-B14F-4D97-AF65-F5344CB8AC3E}">
        <p14:creationId xmlns:p14="http://schemas.microsoft.com/office/powerpoint/2010/main" val="35562192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283" y="4827495"/>
            <a:ext cx="5181600" cy="170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623" y="1220418"/>
            <a:ext cx="5181600" cy="4033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Text Box 2">
            <a:extLst>
              <a:ext uri="{FF2B5EF4-FFF2-40B4-BE49-F238E27FC236}">
                <a16:creationId xmlns="" xmlns:a16="http://schemas.microsoft.com/office/drawing/2014/main" id="{FB149867-719C-4360-879F-A005C41C73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0"/>
            <a:ext cx="7924800" cy="990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marL="53973" algn="l" rtl="0">
              <a:buSzPct val="100000"/>
              <a:tabLst>
                <a:tab pos="53973" algn="l"/>
                <a:tab pos="968350" algn="l"/>
                <a:tab pos="1882728" algn="l"/>
                <a:tab pos="2797105" algn="l"/>
                <a:tab pos="3711482" algn="l"/>
                <a:tab pos="4625859" algn="l"/>
                <a:tab pos="5540236" algn="l"/>
                <a:tab pos="6454613" algn="l"/>
                <a:tab pos="7368990" algn="l"/>
                <a:tab pos="8283368" algn="l"/>
                <a:tab pos="9197745" algn="l"/>
                <a:tab pos="10112122" algn="l"/>
              </a:tabLst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  <a:ea typeface="Microsoft YaHei" charset="-122"/>
              </a:rPr>
              <a:t>Географическая координатная сетка</a:t>
            </a:r>
            <a:endParaRPr lang="ru-RU" sz="24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Microsoft YaHei" charset="-122"/>
            </a:endParaRPr>
          </a:p>
        </p:txBody>
      </p:sp>
      <p:sp>
        <p:nvSpPr>
          <p:cNvPr id="27653" name="Text Box 3">
            <a:extLst>
              <a:ext uri="{FF2B5EF4-FFF2-40B4-BE49-F238E27FC236}">
                <a16:creationId xmlns="" xmlns:a16="http://schemas.microsoft.com/office/drawing/2014/main" id="{85A9A097-BC43-4F1B-AD3C-E718B7FE68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3" y="1414466"/>
            <a:ext cx="3381375" cy="4125722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342891" indent="-342891" algn="l" rtl="0"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b="0" i="0" u="none" baseline="0">
                <a:solidFill>
                  <a:schemeClr val="bg2"/>
                </a:solidFill>
              </a:rPr>
              <a:t>Независимые настройки для:</a:t>
            </a:r>
          </a:p>
          <a:p>
            <a:pPr marL="639753" lvl="1" indent="-342891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WGS-84</a:t>
            </a:r>
          </a:p>
          <a:p>
            <a:pPr marL="639753" lvl="1" indent="-342891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Местной СК</a:t>
            </a:r>
          </a:p>
          <a:p>
            <a:pPr marL="342891" indent="-342891" algn="l" rtl="0"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b="0" i="0" u="none" baseline="0">
                <a:solidFill>
                  <a:schemeClr val="bg2"/>
                </a:solidFill>
              </a:rPr>
              <a:t>Формат подписей:</a:t>
            </a:r>
          </a:p>
          <a:p>
            <a:pPr marL="639753" lvl="1" indent="-342891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ГГГ.ггггггг</a:t>
            </a:r>
            <a:endParaRPr lang="ru-RU" altLang="en-US" sz="18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9753" lvl="1" indent="-342891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ГГГ ММ.ммммм</a:t>
            </a:r>
            <a:endParaRPr lang="ru-RU" altLang="en-US" sz="18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639753" lvl="1" indent="-342891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ГГГ ММ СС.ссс</a:t>
            </a:r>
            <a:endParaRPr lang="ru-RU" altLang="en-US" sz="2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891" indent="-342891" algn="l" rtl="0"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400" b="0" i="0" u="none" baseline="0">
                <a:solidFill>
                  <a:schemeClr val="bg2"/>
                </a:solidFill>
              </a:rPr>
              <a:t>Auto Font Size:</a:t>
            </a:r>
          </a:p>
          <a:p>
            <a:pPr marL="639753" lvl="1" indent="-342891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Автоматический подбор размера подписей сетки под выбранную рамку планшета.</a:t>
            </a:r>
          </a:p>
          <a:p>
            <a:pPr marL="639753" lvl="1" indent="-342891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Удобно при выводе нескольких сеток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62043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1"/>
          <p:cNvSpPr txBox="1">
            <a:spLocks noChangeArrowheads="1"/>
          </p:cNvSpPr>
          <p:nvPr/>
        </p:nvSpPr>
        <p:spPr bwMode="auto">
          <a:xfrm>
            <a:off x="304800" y="0"/>
            <a:ext cx="8077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Control Panel – Graphics (рисунки)</a:t>
            </a:r>
          </a:p>
        </p:txBody>
      </p:sp>
      <p:sp>
        <p:nvSpPr>
          <p:cNvPr id="44035" name="Text Box 2"/>
          <p:cNvSpPr txBox="1">
            <a:spLocks noChangeArrowheads="1"/>
          </p:cNvSpPr>
          <p:nvPr/>
        </p:nvSpPr>
        <p:spPr bwMode="auto">
          <a:xfrm>
            <a:off x="277020" y="6039041"/>
            <a:ext cx="7085012" cy="7477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добавить рисунки (BMP, JPG, TIF, GIF, PNG и др.) в HYPLOT.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изменять размеры (с поддержкой пропорций).</a:t>
            </a:r>
            <a:endParaRPr lang="ru-RU" altLang="en-US" sz="2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None/>
            </a:pPr>
            <a:endParaRPr lang="ru-RU" altLang="en-US" sz="20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" name="2017 HYPLOT Graphics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30" y="1309783"/>
            <a:ext cx="6490446" cy="4680804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01677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1"/>
          <p:cNvSpPr txBox="1">
            <a:spLocks noChangeArrowheads="1"/>
          </p:cNvSpPr>
          <p:nvPr/>
        </p:nvSpPr>
        <p:spPr bwMode="auto">
          <a:xfrm>
            <a:off x="304800" y="0"/>
            <a:ext cx="7391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Control Panel - Matrix</a:t>
            </a:r>
          </a:p>
        </p:txBody>
      </p:sp>
      <p:sp>
        <p:nvSpPr>
          <p:cNvPr id="2" name="Text Box 2">
            <a:extLst>
              <a:ext uri="{FF2B5EF4-FFF2-40B4-BE49-F238E27FC236}">
                <a16:creationId xmlns="" xmlns:a16="http://schemas.microsoft.com/office/drawing/2014/main" id="{FFC93773-BA29-4C4D-86F6-DFF32D39F7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226" y="1538287"/>
            <a:ext cx="3048000" cy="4391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ru-RU" b="0" i="0" u="none" baseline="0">
                <a:solidFill>
                  <a:schemeClr val="bg2"/>
                </a:solidFill>
                <a:latin typeface="Arial" charset="0"/>
                <a:ea typeface="Microsoft YaHei" charset="-122"/>
              </a:rPr>
              <a:t>Можно печатать:</a:t>
            </a:r>
          </a:p>
          <a:p>
            <a:pPr marL="800091" lvl="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Matrix border (контуры матрицы)</a:t>
            </a:r>
          </a:p>
          <a:p>
            <a:pPr marL="800091" lvl="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Матрицу в цвете</a:t>
            </a:r>
          </a:p>
          <a:p>
            <a:pPr marL="800091" lvl="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Оба варианта</a:t>
            </a:r>
          </a:p>
          <a:p>
            <a:pPr marL="800091" lvl="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Microsoft YaHei" charset="-122"/>
            </a:endParaRPr>
          </a:p>
          <a:p>
            <a:pPr algn="l" rtl="0">
              <a:buClr>
                <a:srgbClr val="000000"/>
              </a:buClr>
              <a:buSzPct val="100000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ru-RU" b="0" i="0" u="none" baseline="0">
                <a:solidFill>
                  <a:schemeClr val="bg2"/>
                </a:solidFill>
                <a:latin typeface="Arial" charset="0"/>
                <a:ea typeface="Microsoft YaHei" charset="-122"/>
              </a:rPr>
              <a:t>Выводить глубины:</a:t>
            </a:r>
          </a:p>
          <a:p>
            <a:pPr marL="695308" lvl="1" indent="-342891" algn="l" rtl="0"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Dredge Depth - После дноуглубления</a:t>
            </a:r>
          </a:p>
          <a:p>
            <a:pPr marL="695308" lvl="1" indent="-342891" algn="l" rtl="0"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Survey Depth - Измеренную глубину (предварительную)</a:t>
            </a:r>
          </a:p>
          <a:p>
            <a:pPr marL="695308" lvl="1" indent="-342891" algn="l" rtl="0">
              <a:spcBef>
                <a:spcPts val="500"/>
              </a:spcBef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Разность</a:t>
            </a:r>
          </a:p>
        </p:txBody>
      </p:sp>
      <p:pic>
        <p:nvPicPr>
          <p:cNvPr id="4608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17" y="1667438"/>
            <a:ext cx="5551609" cy="432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6085" name="Rectangle 4"/>
          <p:cNvSpPr>
            <a:spLocks noChangeArrowheads="1"/>
          </p:cNvSpPr>
          <p:nvPr/>
        </p:nvSpPr>
        <p:spPr bwMode="auto">
          <a:xfrm>
            <a:off x="2133600" y="2133600"/>
            <a:ext cx="3124200" cy="3200400"/>
          </a:xfrm>
          <a:prstGeom prst="rect">
            <a:avLst/>
          </a:prstGeom>
          <a:noFill/>
          <a:ln w="2556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622698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1"/>
          <p:cNvSpPr txBox="1">
            <a:spLocks noChangeArrowheads="1"/>
          </p:cNvSpPr>
          <p:nvPr/>
        </p:nvSpPr>
        <p:spPr bwMode="auto">
          <a:xfrm>
            <a:off x="304800" y="0"/>
            <a:ext cx="7772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Control Panel – North Arrow (стрелка С)</a:t>
            </a:r>
          </a:p>
        </p:txBody>
      </p:sp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59" y="1255058"/>
            <a:ext cx="6127751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8132" name="Text Box 2"/>
          <p:cNvSpPr txBox="1">
            <a:spLocks noChangeArrowheads="1"/>
          </p:cNvSpPr>
          <p:nvPr/>
        </p:nvSpPr>
        <p:spPr bwMode="auto">
          <a:xfrm>
            <a:off x="416859" y="6060141"/>
            <a:ext cx="7086348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Clr>
                <a:srgbClr val="000000"/>
              </a:buClr>
              <a:buSzPct val="100000"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Несколько различных стилей.  </a:t>
            </a:r>
          </a:p>
          <a:p>
            <a:pPr algn="l" rtl="0" eaLnBrk="1" hangingPunct="1">
              <a:buClr>
                <a:srgbClr val="000000"/>
              </a:buClr>
              <a:buSzPct val="100000"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На данный момент стрелки ориентированы на север проекции.</a:t>
            </a:r>
          </a:p>
        </p:txBody>
      </p:sp>
    </p:spTree>
    <p:extLst>
      <p:ext uri="{BB962C8B-B14F-4D97-AF65-F5344CB8AC3E}">
        <p14:creationId xmlns:p14="http://schemas.microsoft.com/office/powerpoint/2010/main" val="24783831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1"/>
          <p:cNvSpPr txBox="1">
            <a:spLocks noChangeArrowheads="1"/>
          </p:cNvSpPr>
          <p:nvPr/>
        </p:nvSpPr>
        <p:spPr bwMode="auto">
          <a:xfrm>
            <a:off x="304800" y="0"/>
            <a:ext cx="7620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Control Panel – Planned Lines (галсы)</a:t>
            </a:r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236" y="1219365"/>
            <a:ext cx="6324042" cy="4925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" name="Text Box 2">
            <a:extLst>
              <a:ext uri="{FF2B5EF4-FFF2-40B4-BE49-F238E27FC236}">
                <a16:creationId xmlns="" xmlns:a16="http://schemas.microsoft.com/office/drawing/2014/main" id="{335D33A4-F8E6-4EB0-BC31-2820838AFF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7646" y="2684930"/>
            <a:ext cx="2321859" cy="142090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ru-RU" b="0" i="0" u="none" baseline="0">
                <a:solidFill>
                  <a:schemeClr val="bg2"/>
                </a:solidFill>
                <a:latin typeface="Arial" charset="0"/>
                <a:ea typeface="Microsoft YaHei" charset="-122"/>
              </a:rPr>
              <a:t>Настройка отображения галсов:</a:t>
            </a:r>
          </a:p>
          <a:p>
            <a:pPr algn="l" rtl="0">
              <a:buClr>
                <a:srgbClr val="000000"/>
              </a:buClr>
              <a:buSzPct val="100000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endParaRPr lang="ru-RU" dirty="0">
              <a:solidFill>
                <a:schemeClr val="bg2"/>
              </a:solidFill>
              <a:latin typeface="Arial" charset="0"/>
              <a:ea typeface="Microsoft YaHei" charset="-122"/>
            </a:endParaRPr>
          </a:p>
          <a:p>
            <a:pPr marL="342900" indent="-342900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Draw lines – отображать галсы.</a:t>
            </a:r>
          </a:p>
          <a:p>
            <a:pPr marL="342900" indent="-342900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Labeled Lines - подписи</a:t>
            </a:r>
          </a:p>
          <a:p>
            <a:pPr marL="342900" indent="-342900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Настройка размера и цвета подписей</a:t>
            </a:r>
          </a:p>
        </p:txBody>
      </p:sp>
    </p:spTree>
    <p:extLst>
      <p:ext uri="{BB962C8B-B14F-4D97-AF65-F5344CB8AC3E}">
        <p14:creationId xmlns:p14="http://schemas.microsoft.com/office/powerpoint/2010/main" val="39592297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1"/>
          <p:cNvSpPr txBox="1">
            <a:spLocks noChangeArrowheads="1"/>
          </p:cNvSpPr>
          <p:nvPr/>
        </p:nvSpPr>
        <p:spPr bwMode="auto">
          <a:xfrm>
            <a:off x="304800" y="0"/>
            <a:ext cx="8001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Control Panel – Ruler (лин. масштаб)</a:t>
            </a:r>
          </a:p>
        </p:txBody>
      </p:sp>
      <p:grpSp>
        <p:nvGrpSpPr>
          <p:cNvPr id="52227" name="Group 2"/>
          <p:cNvGrpSpPr>
            <a:grpSpLocks/>
          </p:cNvGrpSpPr>
          <p:nvPr/>
        </p:nvGrpSpPr>
        <p:grpSpPr bwMode="auto">
          <a:xfrm>
            <a:off x="304800" y="1371600"/>
            <a:ext cx="5867400" cy="3505200"/>
            <a:chOff x="240" y="912"/>
            <a:chExt cx="3377" cy="1987"/>
          </a:xfrm>
        </p:grpSpPr>
        <p:pic>
          <p:nvPicPr>
            <p:cNvPr id="5223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912"/>
              <a:ext cx="3377" cy="1987"/>
            </a:xfrm>
            <a:prstGeom prst="rect">
              <a:avLst/>
            </a:prstGeom>
            <a:noFill/>
            <a:ln w="936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232" name="Text Box 4"/>
            <p:cNvSpPr txBox="1">
              <a:spLocks noChangeArrowheads="1"/>
            </p:cNvSpPr>
            <p:nvPr/>
          </p:nvSpPr>
          <p:spPr bwMode="auto">
            <a:xfrm>
              <a:off x="240" y="912"/>
              <a:ext cx="3377" cy="1987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l" rtl="0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  <p:sp>
        <p:nvSpPr>
          <p:cNvPr id="32772" name="Text Box 8">
            <a:extLst>
              <a:ext uri="{FF2B5EF4-FFF2-40B4-BE49-F238E27FC236}">
                <a16:creationId xmlns="" xmlns:a16="http://schemas.microsoft.com/office/drawing/2014/main" id="{F511A69D-DC29-42C4-BD81-50493E6A24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7942" y="2514602"/>
            <a:ext cx="2573337" cy="1202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spcBef>
                <a:spcPts val="1251"/>
              </a:spcBef>
              <a:buSzPct val="100000"/>
              <a:defRPr/>
            </a:pPr>
            <a:r>
              <a:rPr lang="ru-RU" sz="24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Отображение линейного масштаба</a:t>
            </a:r>
          </a:p>
        </p:txBody>
      </p:sp>
      <p:pic>
        <p:nvPicPr>
          <p:cNvPr id="52229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79" y="5132106"/>
            <a:ext cx="6024563" cy="1447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30" name="TextBox 10"/>
          <p:cNvSpPr txBox="1">
            <a:spLocks noChangeArrowheads="1"/>
          </p:cNvSpPr>
          <p:nvPr/>
        </p:nvSpPr>
        <p:spPr bwMode="auto">
          <a:xfrm>
            <a:off x="304800" y="5105400"/>
            <a:ext cx="152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b="0" i="0" u="none" baseline="0"/>
              <a:t>Линейный Масштаб</a:t>
            </a:r>
          </a:p>
        </p:txBody>
      </p:sp>
    </p:spTree>
    <p:extLst>
      <p:ext uri="{BB962C8B-B14F-4D97-AF65-F5344CB8AC3E}">
        <p14:creationId xmlns:p14="http://schemas.microsoft.com/office/powerpoint/2010/main" val="30203167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1"/>
          <p:cNvSpPr txBox="1">
            <a:spLocks noChangeArrowheads="1"/>
          </p:cNvSpPr>
          <p:nvPr/>
        </p:nvSpPr>
        <p:spPr bwMode="auto">
          <a:xfrm>
            <a:off x="368303" y="76200"/>
            <a:ext cx="8763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Печать планшетов:  HYPLOT</a:t>
            </a:r>
          </a:p>
        </p:txBody>
      </p:sp>
      <p:sp>
        <p:nvSpPr>
          <p:cNvPr id="15363" name="Text Box 2">
            <a:extLst>
              <a:ext uri="{FF2B5EF4-FFF2-40B4-BE49-F238E27FC236}">
                <a16:creationId xmlns="" xmlns:a16="http://schemas.microsoft.com/office/drawing/2014/main" id="{E238D13B-CA80-4051-BE30-F31DC99BE0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203" y="1216393"/>
            <a:ext cx="44196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34289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Интерфейс идентичен основному окну HYPACK</a:t>
            </a: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®</a:t>
            </a:r>
          </a:p>
          <a:p>
            <a:pPr marL="34289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Печать всех файлов картографической подложки.</a:t>
            </a:r>
          </a:p>
          <a:p>
            <a:pPr marL="34289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Импорт рисунков (например, логотип компании).</a:t>
            </a:r>
          </a:p>
          <a:p>
            <a:pPr marL="34289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Печать текстовых примечаний.</a:t>
            </a:r>
          </a:p>
          <a:p>
            <a:pPr marL="34289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Печать шкалы глубин, компаса, линейного масштаба.</a:t>
            </a:r>
          </a:p>
          <a:p>
            <a:pPr marL="34289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Просмотр планшета зумом. </a:t>
            </a:r>
          </a:p>
          <a:p>
            <a:pPr marL="34289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WYSIWYG (Что видите, то и печатаете)</a:t>
            </a:r>
          </a:p>
          <a:p>
            <a:pPr marL="34289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Печать на любом принтере или плоттере, совместимом с WINDOWS</a:t>
            </a:r>
            <a:r>
              <a:rPr lang="ru-RU" sz="1600" b="0" i="0" u="none" baseline="30000">
                <a:solidFill>
                  <a:schemeClr val="tx1">
                    <a:lumMod val="75000"/>
                    <a:lumOff val="25000"/>
                  </a:schemeClr>
                </a:solidFill>
                <a:cs typeface="Arial" panose="020B0604020202020204" pitchFamily="34" charset="0"/>
              </a:rPr>
              <a:t>®</a:t>
            </a: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ru-RU" sz="1600" b="0" i="0" u="none" baseline="3000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marL="34289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Возможность сохранения настроек и применения их к другим планшетам.</a:t>
            </a:r>
          </a:p>
          <a:p>
            <a:pPr marL="342891" indent="-342891" algn="l" rtl="0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Настраиваемые титульные блоки</a:t>
            </a:r>
          </a:p>
        </p:txBody>
      </p:sp>
      <p:graphicFrame>
        <p:nvGraphicFramePr>
          <p:cNvPr id="13315" name="Group 3">
            <a:extLst>
              <a:ext uri="{FF2B5EF4-FFF2-40B4-BE49-F238E27FC236}">
                <a16:creationId xmlns="" xmlns:a16="http://schemas.microsoft.com/office/drawing/2014/main" id="{B54C1831-495D-45E4-A254-B85A7FACE4A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251770"/>
              </p:ext>
            </p:extLst>
          </p:nvPr>
        </p:nvGraphicFramePr>
        <p:xfrm>
          <a:off x="330203" y="5409572"/>
          <a:ext cx="8531786" cy="807520"/>
        </p:xfrm>
        <a:graphic>
          <a:graphicData uri="http://schemas.openxmlformats.org/drawingml/2006/table">
            <a:tbl>
              <a:tblPr/>
              <a:tblGrid>
                <a:gridCol w="20198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5118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96089"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93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7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ПРИМЕЧАНИЕ:</a:t>
                      </a:r>
                    </a:p>
                  </a:txBody>
                  <a:tcPr marL="90000" marR="90000" marT="64197" marB="4662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75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Pct val="100000"/>
                        <a:buFontTx/>
                        <a:buNone/>
                        <a:tabLst>
                          <a:tab pos="0" algn="l"/>
                          <a:tab pos="914400" algn="l"/>
                          <a:tab pos="1828800" algn="l"/>
                          <a:tab pos="2743200" algn="l"/>
                          <a:tab pos="3657600" algn="l"/>
                          <a:tab pos="4572000" algn="l"/>
                          <a:tab pos="5486400" algn="l"/>
                          <a:tab pos="6400800" algn="l"/>
                          <a:tab pos="7315200" algn="l"/>
                          <a:tab pos="8229600" algn="l"/>
                          <a:tab pos="9144000" algn="l"/>
                          <a:tab pos="10058400" algn="l"/>
                        </a:tabLst>
                      </a:pPr>
                      <a:r>
                        <a:rPr kumimoji="0" lang="ru-RU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В HYPLOT можно печатать планшеты или сохранить их в файл PDF или </a:t>
                      </a:r>
                      <a:r>
                        <a:rPr kumimoji="0" lang="ru-RU" sz="19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GeoTIF</a:t>
                      </a:r>
                      <a:r>
                        <a:rPr kumimoji="0" lang="ru-RU" sz="1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Microsoft YaHei" charset="-122"/>
                        </a:rPr>
                        <a:t> для отложенной печати или передачи заказчику.</a:t>
                      </a:r>
                    </a:p>
                  </a:txBody>
                  <a:tcPr marL="90000" marR="90000" marT="109387" marB="46623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741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2227" y="1990814"/>
            <a:ext cx="4454037" cy="267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49112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05" y="1313329"/>
            <a:ext cx="6248400" cy="468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5" name="Text Box 1"/>
          <p:cNvSpPr txBox="1">
            <a:spLocks noChangeArrowheads="1"/>
          </p:cNvSpPr>
          <p:nvPr/>
        </p:nvSpPr>
        <p:spPr bwMode="auto">
          <a:xfrm>
            <a:off x="582705" y="23268"/>
            <a:ext cx="7924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Панель управления - Подписи глубин</a:t>
            </a:r>
          </a:p>
        </p:txBody>
      </p:sp>
      <p:sp>
        <p:nvSpPr>
          <p:cNvPr id="54276" name="Rectangle 3"/>
          <p:cNvSpPr>
            <a:spLocks noChangeArrowheads="1"/>
          </p:cNvSpPr>
          <p:nvPr/>
        </p:nvSpPr>
        <p:spPr bwMode="auto">
          <a:xfrm>
            <a:off x="1878105" y="1514945"/>
            <a:ext cx="4840288" cy="3913187"/>
          </a:xfrm>
          <a:prstGeom prst="rect">
            <a:avLst/>
          </a:prstGeom>
          <a:noFill/>
          <a:ln w="2556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33797" name="TextBox 5">
            <a:extLst>
              <a:ext uri="{FF2B5EF4-FFF2-40B4-BE49-F238E27FC236}">
                <a16:creationId xmlns="" xmlns:a16="http://schemas.microsoft.com/office/drawing/2014/main" id="{8DEBFB03-0398-4DA9-B6F8-7B7967FDA6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283" y="6031558"/>
            <a:ext cx="7315200" cy="58477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Опции глубин в HYPLOT аналогичны основному меню HYPACK.  Установки независимы от установок в Основном Меню HYPACK.</a:t>
            </a:r>
          </a:p>
        </p:txBody>
      </p:sp>
    </p:spTree>
    <p:extLst>
      <p:ext uri="{BB962C8B-B14F-4D97-AF65-F5344CB8AC3E}">
        <p14:creationId xmlns:p14="http://schemas.microsoft.com/office/powerpoint/2010/main" val="18480396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442165"/>
            <a:ext cx="6795244" cy="5018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2">
            <a:extLst>
              <a:ext uri="{FF2B5EF4-FFF2-40B4-BE49-F238E27FC236}">
                <a16:creationId xmlns="" xmlns:a16="http://schemas.microsoft.com/office/drawing/2014/main" id="{E6694C0F-31F4-46E9-9B77-AD90C326FE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3140" y="3024451"/>
            <a:ext cx="1863947" cy="185345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marL="411152" indent="-341305" algn="l" rtl="0">
              <a:buClr>
                <a:srgbClr val="000000"/>
              </a:buClr>
              <a:buSzPct val="100000"/>
              <a:tabLst>
                <a:tab pos="411152" algn="l"/>
                <a:tab pos="981050" algn="l"/>
                <a:tab pos="1895427" algn="l"/>
                <a:tab pos="2809804" algn="l"/>
                <a:tab pos="3724182" algn="l"/>
                <a:tab pos="4638559" algn="l"/>
                <a:tab pos="5552936" algn="l"/>
                <a:tab pos="6467313" algn="l"/>
                <a:tab pos="7381690" algn="l"/>
                <a:tab pos="8296067" algn="l"/>
                <a:tab pos="9210444" algn="l"/>
                <a:tab pos="10124822" algn="l"/>
              </a:tabLst>
              <a:defRPr/>
            </a:pPr>
            <a:r>
              <a:rPr lang="ru-RU" sz="1600" b="0" i="0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Microsoft YaHei" charset="-122"/>
              </a:rPr>
              <a:t>Эти опции определяют:</a:t>
            </a:r>
          </a:p>
          <a:p>
            <a:pPr marL="796914" lvl="1" indent="-342900" algn="l" rtl="0">
              <a:spcBef>
                <a:spcPts val="5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11152" algn="l"/>
                <a:tab pos="981050" algn="l"/>
                <a:tab pos="1895427" algn="l"/>
                <a:tab pos="2809804" algn="l"/>
                <a:tab pos="3724182" algn="l"/>
                <a:tab pos="4638559" algn="l"/>
                <a:tab pos="5552936" algn="l"/>
                <a:tab pos="6467313" algn="l"/>
                <a:tab pos="7381690" algn="l"/>
                <a:tab pos="8296067" algn="l"/>
                <a:tab pos="9210444" algn="l"/>
                <a:tab pos="10124822" algn="l"/>
              </a:tabLst>
              <a:defRPr/>
            </a:pPr>
            <a:r>
              <a:rPr lang="ru-RU" sz="1600" b="0" i="0" u="none" baseline="0">
                <a:solidFill>
                  <a:srgbClr val="0089B1"/>
                </a:solidFill>
                <a:latin typeface="Arial" charset="0"/>
                <a:ea typeface="Microsoft YaHei" charset="-122"/>
              </a:rPr>
              <a:t>Шрифт</a:t>
            </a:r>
          </a:p>
          <a:p>
            <a:pPr marL="796914" lvl="1" indent="-342900" algn="l" rtl="0">
              <a:spcBef>
                <a:spcPts val="5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11152" algn="l"/>
                <a:tab pos="981050" algn="l"/>
                <a:tab pos="1895427" algn="l"/>
                <a:tab pos="2809804" algn="l"/>
                <a:tab pos="3724182" algn="l"/>
                <a:tab pos="4638559" algn="l"/>
                <a:tab pos="5552936" algn="l"/>
                <a:tab pos="6467313" algn="l"/>
                <a:tab pos="7381690" algn="l"/>
                <a:tab pos="8296067" algn="l"/>
                <a:tab pos="9210444" algn="l"/>
                <a:tab pos="10124822" algn="l"/>
              </a:tabLst>
              <a:defRPr/>
            </a:pPr>
            <a:r>
              <a:rPr lang="ru-RU" sz="1600" b="0" i="0" u="none" baseline="0">
                <a:solidFill>
                  <a:srgbClr val="0089B1"/>
                </a:solidFill>
                <a:latin typeface="Arial" charset="0"/>
                <a:ea typeface="Microsoft YaHei" charset="-122"/>
              </a:rPr>
              <a:t>Размер </a:t>
            </a:r>
          </a:p>
          <a:p>
            <a:pPr marL="796914" lvl="1" indent="-342900" algn="l" rtl="0">
              <a:spcBef>
                <a:spcPts val="500"/>
              </a:spcBef>
              <a:buClr>
                <a:schemeClr val="bg2"/>
              </a:buClr>
              <a:buSzPct val="100000"/>
              <a:buFont typeface="Arial" panose="020B0604020202020204" pitchFamily="34" charset="0"/>
              <a:buChar char="•"/>
              <a:tabLst>
                <a:tab pos="411152" algn="l"/>
                <a:tab pos="981050" algn="l"/>
                <a:tab pos="1895427" algn="l"/>
                <a:tab pos="2809804" algn="l"/>
                <a:tab pos="3724182" algn="l"/>
                <a:tab pos="4638559" algn="l"/>
                <a:tab pos="5552936" algn="l"/>
                <a:tab pos="6467313" algn="l"/>
                <a:tab pos="7381690" algn="l"/>
                <a:tab pos="8296067" algn="l"/>
                <a:tab pos="9210444" algn="l"/>
                <a:tab pos="10124822" algn="l"/>
              </a:tabLst>
              <a:defRPr/>
            </a:pPr>
            <a:r>
              <a:rPr lang="ru-RU" sz="1600" b="0" i="0" u="none" baseline="0">
                <a:solidFill>
                  <a:srgbClr val="0089B1"/>
                </a:solidFill>
                <a:latin typeface="Arial" charset="0"/>
                <a:ea typeface="Microsoft YaHei" charset="-122"/>
              </a:rPr>
              <a:t>Цвет</a:t>
            </a:r>
          </a:p>
        </p:txBody>
      </p:sp>
      <p:sp>
        <p:nvSpPr>
          <p:cNvPr id="56324" name="Text Box 1"/>
          <p:cNvSpPr txBox="1">
            <a:spLocks noChangeArrowheads="1"/>
          </p:cNvSpPr>
          <p:nvPr/>
        </p:nvSpPr>
        <p:spPr bwMode="auto">
          <a:xfrm>
            <a:off x="226359" y="0"/>
            <a:ext cx="7924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Control Panel – Targets (Цели)</a:t>
            </a:r>
          </a:p>
        </p:txBody>
      </p:sp>
    </p:spTree>
    <p:extLst>
      <p:ext uri="{BB962C8B-B14F-4D97-AF65-F5344CB8AC3E}">
        <p14:creationId xmlns:p14="http://schemas.microsoft.com/office/powerpoint/2010/main" val="34473541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1"/>
          <p:cNvSpPr txBox="1">
            <a:spLocks noChangeArrowheads="1"/>
          </p:cNvSpPr>
          <p:nvPr/>
        </p:nvSpPr>
        <p:spPr bwMode="auto">
          <a:xfrm>
            <a:off x="304800" y="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Control Panel – Text (примечания)</a:t>
            </a:r>
          </a:p>
        </p:txBody>
      </p:sp>
      <p:sp>
        <p:nvSpPr>
          <p:cNvPr id="35843" name="Text Box 2">
            <a:extLst>
              <a:ext uri="{FF2B5EF4-FFF2-40B4-BE49-F238E27FC236}">
                <a16:creationId xmlns="" xmlns:a16="http://schemas.microsoft.com/office/drawing/2014/main" id="{BF0ED7C7-9690-4984-BADA-06FDFD0F15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6151563"/>
            <a:ext cx="6583822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285744" indent="-285744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ввести многострочный текст примечаний.</a:t>
            </a:r>
          </a:p>
          <a:p>
            <a:pPr marL="285744" indent="-285744" algn="l" rtl="0">
              <a:lnSpc>
                <a:spcPct val="90000"/>
              </a:lnSpc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обвести текст в рамку.</a:t>
            </a:r>
          </a:p>
        </p:txBody>
      </p:sp>
      <p:sp>
        <p:nvSpPr>
          <p:cNvPr id="2" name="AutoShape 3"/>
          <p:cNvSpPr>
            <a:spLocks noRot="1" noChangeAspect="1" noChangeArrowheads="1"/>
          </p:cNvSpPr>
          <p:nvPr>
            <a:videoFile r:link="rId1"/>
          </p:nvPr>
        </p:nvSpPr>
        <p:spPr bwMode="auto">
          <a:xfrm>
            <a:off x="228602" y="1143000"/>
            <a:ext cx="8667751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3" name="2017 HYPLOT Text.avi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6553200" cy="4719639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2186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4">
            <a:extLst>
              <a:ext uri="{FF2B5EF4-FFF2-40B4-BE49-F238E27FC236}">
                <a16:creationId xmlns="" xmlns:a16="http://schemas.microsoft.com/office/drawing/2014/main" id="{46E76C06-D770-4A47-A1F5-FD347B8C03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" y="6130931"/>
            <a:ext cx="7010400" cy="4572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  <a:defRPr/>
            </a:pPr>
            <a:r>
              <a:rPr lang="ru-RU" sz="18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ea typeface="SimSun" panose="02010600030101010101" pitchFamily="2" charset="-122"/>
              </a:rPr>
              <a:t>Используйте существующие титульные блоки, которые можно отредактировать, или создайте собственные!</a:t>
            </a:r>
          </a:p>
        </p:txBody>
      </p:sp>
      <p:sp>
        <p:nvSpPr>
          <p:cNvPr id="60419" name="Text Box 6"/>
          <p:cNvSpPr txBox="1">
            <a:spLocks noChangeArrowheads="1"/>
          </p:cNvSpPr>
          <p:nvPr/>
        </p:nvSpPr>
        <p:spPr bwMode="auto">
          <a:xfrm>
            <a:off x="304800" y="0"/>
            <a:ext cx="7924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Панель управления – Титульные блоки</a:t>
            </a:r>
          </a:p>
        </p:txBody>
      </p:sp>
      <p:sp>
        <p:nvSpPr>
          <p:cNvPr id="60420" name="Rectangle 7"/>
          <p:cNvSpPr>
            <a:spLocks noChangeArrowheads="1"/>
          </p:cNvSpPr>
          <p:nvPr/>
        </p:nvSpPr>
        <p:spPr bwMode="auto">
          <a:xfrm>
            <a:off x="4479927" y="3048000"/>
            <a:ext cx="18415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2" name="2017 HYPLOT Title Blocks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1163329"/>
            <a:ext cx="6781800" cy="4841875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67164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940" y="3086204"/>
            <a:ext cx="5715000" cy="3600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2467" name="Text Box 2"/>
          <p:cNvSpPr txBox="1">
            <a:spLocks noChangeArrowheads="1"/>
          </p:cNvSpPr>
          <p:nvPr/>
        </p:nvSpPr>
        <p:spPr bwMode="auto">
          <a:xfrm>
            <a:off x="300038" y="-33337"/>
            <a:ext cx="8234363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Title Block Editor (Редактор блоков)</a:t>
            </a:r>
          </a:p>
        </p:txBody>
      </p:sp>
      <p:sp>
        <p:nvSpPr>
          <p:cNvPr id="37892" name="Text Box 3">
            <a:extLst>
              <a:ext uri="{FF2B5EF4-FFF2-40B4-BE49-F238E27FC236}">
                <a16:creationId xmlns="" xmlns:a16="http://schemas.microsoft.com/office/drawing/2014/main" id="{34771124-47CD-4B0B-9324-BDDAB4CD3F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118" y="1165411"/>
            <a:ext cx="8234363" cy="1676400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409575" indent="-342900"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409575" algn="l"/>
                <a:tab pos="979488" algn="l"/>
                <a:tab pos="1893888" algn="l"/>
                <a:tab pos="2808288" algn="l"/>
                <a:tab pos="3722688" algn="l"/>
                <a:tab pos="4637088" algn="l"/>
                <a:tab pos="5551488" algn="l"/>
                <a:tab pos="6465888" algn="l"/>
                <a:tab pos="7380288" algn="l"/>
                <a:tab pos="8294688" algn="l"/>
                <a:tab pos="9209088" algn="l"/>
                <a:tab pos="10123488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Создание нового либо редактирование готового блока.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Каждый блок состоит из серии «подблоков», содержащих текст или графику.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Опции ‘Snap to Grid’ (магнит) и ‘Ruler’ (линейка) помогут при расстановке блоков.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Блок можно сохранить и применить затем к любому планшету.</a:t>
            </a:r>
          </a:p>
        </p:txBody>
      </p:sp>
    </p:spTree>
    <p:extLst>
      <p:ext uri="{BB962C8B-B14F-4D97-AF65-F5344CB8AC3E}">
        <p14:creationId xmlns:p14="http://schemas.microsoft.com/office/powerpoint/2010/main" val="2671833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ext Box 1"/>
          <p:cNvSpPr txBox="1">
            <a:spLocks noChangeArrowheads="1"/>
          </p:cNvSpPr>
          <p:nvPr/>
        </p:nvSpPr>
        <p:spPr bwMode="auto">
          <a:xfrm>
            <a:off x="304800" y="0"/>
            <a:ext cx="7848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Создать свой титульный блок.</a:t>
            </a:r>
          </a:p>
        </p:txBody>
      </p:sp>
      <p:sp>
        <p:nvSpPr>
          <p:cNvPr id="38915" name="AutoShape 3"/>
          <p:cNvSpPr>
            <a:spLocks noRot="1" noChangeAspect="1" noChangeArrowheads="1"/>
          </p:cNvSpPr>
          <p:nvPr>
            <a:videoFile r:link="rId1"/>
          </p:nvPr>
        </p:nvSpPr>
        <p:spPr bwMode="auto">
          <a:xfrm>
            <a:off x="6324603" y="2133602"/>
            <a:ext cx="2640013" cy="1885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2" name="2017 HYPLOT Custom Title Block.avi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42" y="1434356"/>
            <a:ext cx="7238461" cy="4903691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4695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891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304800" y="0"/>
            <a:ext cx="8458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Control Panel – Tracklines / треки</a:t>
            </a:r>
          </a:p>
        </p:txBody>
      </p:sp>
      <p:pic>
        <p:nvPicPr>
          <p:cNvPr id="6656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17812"/>
            <a:ext cx="6302188" cy="521475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Box 3">
            <a:extLst>
              <a:ext uri="{FF2B5EF4-FFF2-40B4-BE49-F238E27FC236}">
                <a16:creationId xmlns="" xmlns:a16="http://schemas.microsoft.com/office/drawing/2014/main" id="{BD8C16B9-619E-457D-B071-58ED50BE89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1459" y="3270764"/>
            <a:ext cx="2288058" cy="1308847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66673" algn="l" rtl="0">
              <a:lnSpc>
                <a:spcPct val="90000"/>
              </a:lnSpc>
              <a:buClr>
                <a:srgbClr val="000000"/>
              </a:buClr>
              <a:buSzPct val="100000"/>
              <a:tabLst>
                <a:tab pos="409564" algn="l"/>
                <a:tab pos="979464" algn="l"/>
                <a:tab pos="1893841" algn="l"/>
                <a:tab pos="2808218" algn="l"/>
                <a:tab pos="3722595" algn="l"/>
                <a:tab pos="4636972" algn="l"/>
                <a:tab pos="5551349" algn="l"/>
                <a:tab pos="6465726" algn="l"/>
                <a:tab pos="7380103" algn="l"/>
                <a:tab pos="8294481" algn="l"/>
                <a:tab pos="9208858" algn="l"/>
                <a:tab pos="10123235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Маркеры на треке можно подписать по номеру или по времени</a:t>
            </a: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Microsoft YaHei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948408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1"/>
          <p:cNvSpPr txBox="1">
            <a:spLocks noChangeArrowheads="1"/>
          </p:cNvSpPr>
          <p:nvPr/>
        </p:nvSpPr>
        <p:spPr bwMode="auto">
          <a:xfrm>
            <a:off x="304800" y="0"/>
            <a:ext cx="7010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Control Panel – Chart Options / отображение карт</a:t>
            </a:r>
          </a:p>
        </p:txBody>
      </p:sp>
      <p:pic>
        <p:nvPicPr>
          <p:cNvPr id="6861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8672"/>
            <a:ext cx="7543800" cy="383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4" name="Text Box 2">
            <a:extLst>
              <a:ext uri="{FF2B5EF4-FFF2-40B4-BE49-F238E27FC236}">
                <a16:creationId xmlns="" xmlns:a16="http://schemas.microsoft.com/office/drawing/2014/main" id="{5051A789-2123-47C5-9D30-414EA03BC8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486400"/>
            <a:ext cx="5867400" cy="9681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2900" indent="-341313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638175"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2900" algn="l"/>
                <a:tab pos="912813" algn="l"/>
                <a:tab pos="1827213" algn="l"/>
                <a:tab pos="2741613" algn="l"/>
                <a:tab pos="3656013" algn="l"/>
                <a:tab pos="4570413" algn="l"/>
                <a:tab pos="5484813" algn="l"/>
                <a:tab pos="6399213" algn="l"/>
                <a:tab pos="7313613" algn="l"/>
                <a:tab pos="8228013" algn="l"/>
                <a:tab pos="9142413" algn="l"/>
                <a:tab pos="10056813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1587" indent="0" algn="l" rtl="0">
              <a:buClr>
                <a:srgbClr val="000000"/>
              </a:buClr>
              <a:buSzPct val="100000"/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Выбор опций отображения:</a:t>
            </a:r>
          </a:p>
          <a:p>
            <a:pPr marL="287337" indent="-28575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DXF/DGN</a:t>
            </a:r>
          </a:p>
          <a:p>
            <a:pPr marL="287337" indent="-28575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Опции S57:</a:t>
            </a:r>
          </a:p>
        </p:txBody>
      </p:sp>
    </p:spTree>
    <p:extLst>
      <p:ext uri="{BB962C8B-B14F-4D97-AF65-F5344CB8AC3E}">
        <p14:creationId xmlns:p14="http://schemas.microsoft.com/office/powerpoint/2010/main" val="33884708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1"/>
          <p:cNvSpPr txBox="1">
            <a:spLocks noChangeArrowheads="1"/>
          </p:cNvSpPr>
          <p:nvPr/>
        </p:nvSpPr>
        <p:spPr bwMode="auto">
          <a:xfrm>
            <a:off x="170329" y="0"/>
            <a:ext cx="8001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Sheet Information (информация о планшете)</a:t>
            </a:r>
          </a:p>
        </p:txBody>
      </p:sp>
      <p:sp>
        <p:nvSpPr>
          <p:cNvPr id="2" name="Text Box 2">
            <a:extLst>
              <a:ext uri="{FF2B5EF4-FFF2-40B4-BE49-F238E27FC236}">
                <a16:creationId xmlns="" xmlns:a16="http://schemas.microsoft.com/office/drawing/2014/main" id="{D2D0BF04-AF27-4685-9EB1-FC7BF80E17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79004" y="2080382"/>
            <a:ext cx="2805019" cy="3216275"/>
          </a:xfrm>
          <a:prstGeom prst="rect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Получение информации о текущем планшете:</a:t>
            </a:r>
          </a:p>
          <a:p>
            <a:pPr marL="639747" lvl="1" indent="-284156" algn="l" rtl="0">
              <a:spcBef>
                <a:spcPts val="500"/>
              </a:spcBef>
              <a:buClr>
                <a:schemeClr val="bg2"/>
              </a:buClr>
              <a:buSzPct val="100000"/>
              <a:buFont typeface="Arial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ru-RU" b="0" i="0" u="none" baseline="0">
                <a:solidFill>
                  <a:srgbClr val="0089B1"/>
                </a:solidFill>
                <a:latin typeface="Arial" charset="0"/>
                <a:ea typeface="Microsoft YaHei" charset="-122"/>
              </a:rPr>
              <a:t>* размеры</a:t>
            </a:r>
          </a:p>
          <a:p>
            <a:pPr marL="639747" lvl="1" indent="-284156" algn="l" rtl="0">
              <a:spcBef>
                <a:spcPts val="500"/>
              </a:spcBef>
              <a:buClr>
                <a:schemeClr val="bg2"/>
              </a:buClr>
              <a:buSzPct val="100000"/>
              <a:buFont typeface="Arial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ru-RU" b="0" i="0" u="none" baseline="0">
                <a:solidFill>
                  <a:srgbClr val="0089B1"/>
                </a:solidFill>
                <a:latin typeface="Arial" charset="0"/>
                <a:ea typeface="Microsoft YaHei" charset="-122"/>
              </a:rPr>
              <a:t>* активные файлы…</a:t>
            </a:r>
          </a:p>
        </p:txBody>
      </p:sp>
      <p:grpSp>
        <p:nvGrpSpPr>
          <p:cNvPr id="70660" name="Group 3"/>
          <p:cNvGrpSpPr>
            <a:grpSpLocks/>
          </p:cNvGrpSpPr>
          <p:nvPr/>
        </p:nvGrpSpPr>
        <p:grpSpPr bwMode="auto">
          <a:xfrm>
            <a:off x="304800" y="1420908"/>
            <a:ext cx="5602941" cy="5105398"/>
            <a:chOff x="1817" y="528"/>
            <a:chExt cx="3943" cy="3428"/>
          </a:xfrm>
        </p:grpSpPr>
        <p:pic>
          <p:nvPicPr>
            <p:cNvPr id="70661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8" y="528"/>
              <a:ext cx="3942" cy="3230"/>
            </a:xfrm>
            <a:prstGeom prst="rect">
              <a:avLst/>
            </a:prstGeom>
            <a:noFill/>
            <a:ln w="936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0662" name="Text Box 5"/>
            <p:cNvSpPr txBox="1">
              <a:spLocks noChangeArrowheads="1"/>
            </p:cNvSpPr>
            <p:nvPr/>
          </p:nvSpPr>
          <p:spPr bwMode="auto">
            <a:xfrm>
              <a:off x="1817" y="726"/>
              <a:ext cx="3942" cy="323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l" rtl="0"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ru-RU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93737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1"/>
          <p:cNvSpPr txBox="1">
            <a:spLocks noChangeArrowheads="1"/>
          </p:cNvSpPr>
          <p:nvPr/>
        </p:nvSpPr>
        <p:spPr bwMode="auto">
          <a:xfrm>
            <a:off x="304799" y="11113"/>
            <a:ext cx="8779379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 dirty="0"/>
              <a:t>HYPLOT:  Передача на принтер или плоттер</a:t>
            </a:r>
            <a:endParaRPr lang="ru-RU" altLang="en-US" sz="1800" b="0" dirty="0"/>
          </a:p>
        </p:txBody>
      </p:sp>
      <p:pic>
        <p:nvPicPr>
          <p:cNvPr id="7270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3" y="1600201"/>
            <a:ext cx="6353175" cy="4514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2708" name="Rectangle 3"/>
          <p:cNvSpPr>
            <a:spLocks noChangeArrowheads="1"/>
          </p:cNvSpPr>
          <p:nvPr/>
        </p:nvSpPr>
        <p:spPr bwMode="auto">
          <a:xfrm>
            <a:off x="3505200" y="2590800"/>
            <a:ext cx="1676400" cy="685800"/>
          </a:xfrm>
          <a:prstGeom prst="rect">
            <a:avLst/>
          </a:prstGeom>
          <a:noFill/>
          <a:ln w="2844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72709" name="Text Box 4"/>
          <p:cNvSpPr txBox="1">
            <a:spLocks noChangeArrowheads="1"/>
          </p:cNvSpPr>
          <p:nvPr/>
        </p:nvSpPr>
        <p:spPr bwMode="auto">
          <a:xfrm>
            <a:off x="214313" y="1623027"/>
            <a:ext cx="2133600" cy="833178"/>
          </a:xfrm>
          <a:prstGeom prst="rect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 умолчанию для растровых данных (TIF, BSB,…)</a:t>
            </a:r>
          </a:p>
        </p:txBody>
      </p:sp>
      <p:cxnSp>
        <p:nvCxnSpPr>
          <p:cNvPr id="72710" name="AutoShape 5"/>
          <p:cNvCxnSpPr>
            <a:cxnSpLocks noChangeShapeType="1"/>
            <a:stCxn id="72709" idx="3"/>
            <a:endCxn id="72708" idx="0"/>
          </p:cNvCxnSpPr>
          <p:nvPr/>
        </p:nvCxnSpPr>
        <p:spPr bwMode="auto">
          <a:xfrm>
            <a:off x="2347913" y="2039616"/>
            <a:ext cx="1995487" cy="551184"/>
          </a:xfrm>
          <a:prstGeom prst="bentConnector2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1" name="Rectangle 6"/>
          <p:cNvSpPr>
            <a:spLocks noChangeArrowheads="1"/>
          </p:cNvSpPr>
          <p:nvPr/>
        </p:nvSpPr>
        <p:spPr bwMode="auto">
          <a:xfrm>
            <a:off x="5410200" y="2590800"/>
            <a:ext cx="1676400" cy="685800"/>
          </a:xfrm>
          <a:prstGeom prst="rect">
            <a:avLst/>
          </a:prstGeom>
          <a:noFill/>
          <a:ln w="2844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72712" name="Text Box 7"/>
          <p:cNvSpPr txBox="1">
            <a:spLocks noChangeArrowheads="1"/>
          </p:cNvSpPr>
          <p:nvPr/>
        </p:nvSpPr>
        <p:spPr bwMode="auto">
          <a:xfrm>
            <a:off x="145947" y="2889842"/>
            <a:ext cx="2133600" cy="1079399"/>
          </a:xfrm>
          <a:prstGeom prst="rect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 умолчанию для векторных данных (например, S57).  Быстрее!</a:t>
            </a:r>
          </a:p>
        </p:txBody>
      </p:sp>
      <p:cxnSp>
        <p:nvCxnSpPr>
          <p:cNvPr id="72713" name="AutoShape 8"/>
          <p:cNvCxnSpPr>
            <a:cxnSpLocks noChangeShapeType="1"/>
            <a:stCxn id="72712" idx="3"/>
            <a:endCxn id="72711" idx="2"/>
          </p:cNvCxnSpPr>
          <p:nvPr/>
        </p:nvCxnSpPr>
        <p:spPr bwMode="auto">
          <a:xfrm flipV="1">
            <a:off x="2279547" y="3276600"/>
            <a:ext cx="3968853" cy="152942"/>
          </a:xfrm>
          <a:prstGeom prst="bentConnector2">
            <a:avLst/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4" name="Rectangle 9"/>
          <p:cNvSpPr>
            <a:spLocks noChangeArrowheads="1"/>
          </p:cNvSpPr>
          <p:nvPr/>
        </p:nvSpPr>
        <p:spPr bwMode="auto">
          <a:xfrm>
            <a:off x="3505200" y="3352800"/>
            <a:ext cx="1524000" cy="1524000"/>
          </a:xfrm>
          <a:prstGeom prst="rect">
            <a:avLst/>
          </a:prstGeom>
          <a:noFill/>
          <a:ln w="2844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72715" name="Text Box 10"/>
          <p:cNvSpPr txBox="1">
            <a:spLocks noChangeArrowheads="1"/>
          </p:cNvSpPr>
          <p:nvPr/>
        </p:nvSpPr>
        <p:spPr bwMode="auto">
          <a:xfrm>
            <a:off x="214313" y="4114800"/>
            <a:ext cx="2133600" cy="1171732"/>
          </a:xfrm>
          <a:prstGeom prst="rect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Введите разрешение печати (уменьшите, если плоттер не может обработать большой объем информации)</a:t>
            </a:r>
          </a:p>
        </p:txBody>
      </p:sp>
      <p:cxnSp>
        <p:nvCxnSpPr>
          <p:cNvPr id="72716" name="AutoShape 11"/>
          <p:cNvCxnSpPr>
            <a:cxnSpLocks noChangeShapeType="1"/>
            <a:stCxn id="72715" idx="3"/>
            <a:endCxn id="72714" idx="2"/>
          </p:cNvCxnSpPr>
          <p:nvPr/>
        </p:nvCxnSpPr>
        <p:spPr bwMode="auto">
          <a:xfrm>
            <a:off x="2347913" y="4700666"/>
            <a:ext cx="1919287" cy="176134"/>
          </a:xfrm>
          <a:prstGeom prst="bentConnector4">
            <a:avLst>
              <a:gd name="adj1" fmla="val 30149"/>
              <a:gd name="adj2" fmla="val 229788"/>
            </a:avLst>
          </a:prstGeom>
          <a:noFill/>
          <a:ln w="2844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2717" name="TextBox 12"/>
          <p:cNvSpPr txBox="1">
            <a:spLocks noChangeArrowheads="1"/>
          </p:cNvSpPr>
          <p:nvPr/>
        </p:nvSpPr>
        <p:spPr bwMode="auto">
          <a:xfrm>
            <a:off x="304800" y="6115051"/>
            <a:ext cx="7620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Рекомендуется использовать метод прямой печати «Direct Plot».  Он намного быстрее.  Большинство плоттеров могут обработать его. </a:t>
            </a:r>
          </a:p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14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Чем больше памяти в плоттере, тем быстрее печать.</a:t>
            </a:r>
          </a:p>
        </p:txBody>
      </p:sp>
    </p:spTree>
    <p:extLst>
      <p:ext uri="{BB962C8B-B14F-4D97-AF65-F5344CB8AC3E}">
        <p14:creationId xmlns:p14="http://schemas.microsoft.com/office/powerpoint/2010/main" val="12916637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"/>
          <p:cNvSpPr txBox="1">
            <a:spLocks noChangeArrowheads="1"/>
          </p:cNvSpPr>
          <p:nvPr/>
        </p:nvSpPr>
        <p:spPr bwMode="auto">
          <a:xfrm>
            <a:off x="304800" y="0"/>
            <a:ext cx="8839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Запуск HYPLOT</a:t>
            </a:r>
          </a:p>
        </p:txBody>
      </p:sp>
      <p:sp>
        <p:nvSpPr>
          <p:cNvPr id="16387" name="Text Box 2">
            <a:extLst>
              <a:ext uri="{FF2B5EF4-FFF2-40B4-BE49-F238E27FC236}">
                <a16:creationId xmlns="" xmlns:a16="http://schemas.microsoft.com/office/drawing/2014/main" id="{F0E33F02-E0AD-4536-800A-6FFCB2DE3D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1112" y="1167213"/>
            <a:ext cx="8458201" cy="2254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639763" indent="-28416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ru-RU" sz="18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HYPLOT требует наличие файла рамки планшета.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ru-RU" sz="18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Создайте файл рамки планшета. (Подготовка - Редакторы - Редактор Рамок Планшета).</a:t>
            </a:r>
          </a:p>
          <a:p>
            <a:pPr lvl="1" algn="l" rtl="0">
              <a:spcBef>
                <a:spcPts val="425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89B1"/>
                </a:solidFill>
              </a:rPr>
              <a:t>Смотрите «Shell Editors - Plotting Sheet Editor»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ru-RU" sz="18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Запустите HYPLOT: Выберите меню Отчетные Материалы – HYPLOT.</a:t>
            </a:r>
          </a:p>
          <a:p>
            <a:pPr lvl="1" algn="l" rtl="0">
              <a:spcBef>
                <a:spcPts val="425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89B1"/>
                </a:solidFill>
              </a:rPr>
              <a:t>Если в проекте более одного файла планшета, появится список планшетов (*.PLT), из которого можно выбрать один.</a:t>
            </a:r>
          </a:p>
          <a:p>
            <a:pPr lvl="1" algn="l" rtl="0">
              <a:spcBef>
                <a:spcPts val="425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600" b="0" i="0" u="none" baseline="0">
                <a:solidFill>
                  <a:srgbClr val="0089B1"/>
                </a:solidFill>
              </a:rPr>
              <a:t>Если в проекте нет ни одного планшета, программа выдаст сообщение о необходимости его создания.</a:t>
            </a:r>
          </a:p>
        </p:txBody>
      </p:sp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43934"/>
            <a:ext cx="7391400" cy="259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92466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1"/>
          <p:cNvSpPr txBox="1">
            <a:spLocks noChangeArrowheads="1"/>
          </p:cNvSpPr>
          <p:nvPr/>
        </p:nvSpPr>
        <p:spPr bwMode="auto">
          <a:xfrm>
            <a:off x="304800" y="0"/>
            <a:ext cx="8153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 dirty="0"/>
              <a:t>HYPLOT: Отправка на </a:t>
            </a:r>
            <a:r>
              <a:rPr lang="ru-RU" sz="3200" b="0" i="0" u="none" baseline="0" dirty="0" smtClean="0"/>
              <a:t>печать</a:t>
            </a:r>
            <a:endParaRPr lang="ru-RU" sz="3200" b="0" i="0" u="none" baseline="0" dirty="0"/>
          </a:p>
        </p:txBody>
      </p:sp>
      <p:sp>
        <p:nvSpPr>
          <p:cNvPr id="3" name="AutoShape 2"/>
          <p:cNvSpPr>
            <a:spLocks noRot="1" noChangeAspect="1" noChangeArrowheads="1"/>
          </p:cNvSpPr>
          <p:nvPr>
            <a:videoFile r:link="rId1"/>
          </p:nvPr>
        </p:nvSpPr>
        <p:spPr bwMode="auto">
          <a:xfrm>
            <a:off x="685800" y="990602"/>
            <a:ext cx="7772400" cy="4857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pic>
        <p:nvPicPr>
          <p:cNvPr id="2" name="2017 HYPLOT Printing.avi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094" y="1443320"/>
            <a:ext cx="7107241" cy="4823009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50603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 Box 1">
            <a:extLst>
              <a:ext uri="{FF2B5EF4-FFF2-40B4-BE49-F238E27FC236}">
                <a16:creationId xmlns="" xmlns:a16="http://schemas.microsoft.com/office/drawing/2014/main" id="{4DE92C3A-DAFD-47BF-A690-099BF2F39906}"/>
              </a:ext>
            </a:extLst>
          </p:cNvPr>
          <p:cNvSpPr txBox="1">
            <a:spLocks noChangeArrowheads="1"/>
          </p:cNvSpPr>
          <p:nvPr/>
        </p:nvSpPr>
        <p:spPr bwMode="auto">
          <a:xfrm rot="5400000">
            <a:off x="2209800" y="-1905000"/>
            <a:ext cx="990600" cy="48006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vert270" anchor="ctr"/>
          <a:lstStyle/>
          <a:p>
            <a:pPr marL="53973" algn="l" rtl="0">
              <a:buSzPct val="100000"/>
              <a:tabLst>
                <a:tab pos="53973" algn="l"/>
                <a:tab pos="968350" algn="l"/>
                <a:tab pos="1882728" algn="l"/>
                <a:tab pos="2797105" algn="l"/>
                <a:tab pos="3711482" algn="l"/>
                <a:tab pos="4625859" algn="l"/>
                <a:tab pos="5540236" algn="l"/>
                <a:tab pos="6454613" algn="l"/>
                <a:tab pos="7368990" algn="l"/>
                <a:tab pos="8283368" algn="l"/>
                <a:tab pos="9197745" algn="l"/>
                <a:tab pos="10112122" algn="l"/>
              </a:tabLst>
              <a:defRPr/>
            </a:pPr>
            <a:r>
              <a:rPr lang="ru-RU" sz="3200" b="0" i="0" u="none" baseline="0">
                <a:solidFill>
                  <a:schemeClr val="bg1"/>
                </a:solidFill>
                <a:latin typeface="Arial" charset="0"/>
                <a:ea typeface="Microsoft YaHei" charset="-122"/>
              </a:rPr>
              <a:t>Опции экспорта</a:t>
            </a:r>
          </a:p>
        </p:txBody>
      </p:sp>
      <p:sp>
        <p:nvSpPr>
          <p:cNvPr id="76803" name="Text Box 2"/>
          <p:cNvSpPr txBox="1">
            <a:spLocks noChangeArrowheads="1"/>
          </p:cNvSpPr>
          <p:nvPr/>
        </p:nvSpPr>
        <p:spPr bwMode="auto">
          <a:xfrm>
            <a:off x="304800" y="5495364"/>
            <a:ext cx="7467600" cy="1219200"/>
          </a:xfrm>
          <a:prstGeom prst="rect">
            <a:avLst/>
          </a:prstGeom>
          <a:solidFill>
            <a:schemeClr val="bg1"/>
          </a:solidFill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marL="342900" indent="-342900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Экспорт в DXF, DWG, TIF и PDF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Можно экспортировать в PDF в виде растра (меньше размер) или векторного файла (детальнее, но экспорт медленнее)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Как PDF, так и TIF имеют координатную привязку.</a:t>
            </a:r>
          </a:p>
        </p:txBody>
      </p:sp>
      <p:pic>
        <p:nvPicPr>
          <p:cNvPr id="2" name="2017 HYPLOT PDF Output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2" y="1219201"/>
            <a:ext cx="6151563" cy="415290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1567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34" y="1503928"/>
            <a:ext cx="6912069" cy="5016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3" name="TextBox 4"/>
          <p:cNvSpPr txBox="1">
            <a:spLocks noChangeArrowheads="1"/>
          </p:cNvSpPr>
          <p:nvPr/>
        </p:nvSpPr>
        <p:spPr bwMode="auto">
          <a:xfrm>
            <a:off x="314328" y="228602"/>
            <a:ext cx="707707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3200" b="0" i="0" u="none" baseline="0">
                <a:solidFill>
                  <a:schemeClr val="bg1"/>
                </a:solidFill>
              </a:rPr>
              <a:t>Вывод в PDF</a:t>
            </a:r>
          </a:p>
        </p:txBody>
      </p:sp>
    </p:spTree>
    <p:extLst>
      <p:ext uri="{BB962C8B-B14F-4D97-AF65-F5344CB8AC3E}">
        <p14:creationId xmlns:p14="http://schemas.microsoft.com/office/powerpoint/2010/main" val="5140036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A93F230-F888-4D4C-B6DE-4B12BD60D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200" y="3"/>
            <a:ext cx="6527800" cy="989013"/>
          </a:xfrm>
          <a:ln w="57150"/>
        </p:spPr>
        <p:txBody>
          <a:bodyPr rtlCol="0">
            <a:noAutofit/>
          </a:bodyPr>
          <a:lstStyle/>
          <a:p>
            <a:pPr algn="l" rtl="0">
              <a:defRPr/>
            </a:pPr>
            <a:r>
              <a:rPr lang="ru-RU" sz="3600" b="0" i="0" u="none" baseline="0"/>
              <a:t>HYPLOT В DXF</a:t>
            </a:r>
          </a:p>
        </p:txBody>
      </p:sp>
      <p:pic>
        <p:nvPicPr>
          <p:cNvPr id="7987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6" y="1524003"/>
            <a:ext cx="7348537" cy="439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E947B7C7-53EC-40F8-ACF1-7D282FD31E39}"/>
              </a:ext>
            </a:extLst>
          </p:cNvPr>
          <p:cNvSpPr txBox="1"/>
          <p:nvPr/>
        </p:nvSpPr>
        <p:spPr>
          <a:xfrm>
            <a:off x="347666" y="6096002"/>
            <a:ext cx="71961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Результаты экспорта в AutoDesk DWG TrueView 2014</a:t>
            </a:r>
          </a:p>
        </p:txBody>
      </p:sp>
    </p:spTree>
    <p:extLst>
      <p:ext uri="{BB962C8B-B14F-4D97-AF65-F5344CB8AC3E}">
        <p14:creationId xmlns:p14="http://schemas.microsoft.com/office/powerpoint/2010/main" val="33959185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/>
          </p:cNvSpPr>
          <p:nvPr>
            <p:ph type="title"/>
          </p:nvPr>
        </p:nvSpPr>
        <p:spPr>
          <a:xfrm>
            <a:off x="330200" y="3"/>
            <a:ext cx="6527800" cy="989013"/>
          </a:xfrm>
        </p:spPr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HYPLOT:  Экспорт в DXF</a:t>
            </a:r>
          </a:p>
        </p:txBody>
      </p:sp>
      <p:sp>
        <p:nvSpPr>
          <p:cNvPr id="12290" name="Rectangle 3">
            <a:extLst>
              <a:ext uri="{FF2B5EF4-FFF2-40B4-BE49-F238E27FC236}">
                <a16:creationId xmlns="" xmlns:a16="http://schemas.microsoft.com/office/drawing/2014/main" id="{1202A8C7-62C3-4B92-A442-CCF2BF382759}"/>
              </a:ext>
            </a:extLst>
          </p:cNvPr>
          <p:cNvSpPr>
            <a:spLocks noGrp="1" noChangeArrowheads="1"/>
          </p:cNvSpPr>
          <p:nvPr>
            <p:ph idx="4294967295"/>
          </p:nvPr>
        </p:nvSpPr>
        <p:spPr>
          <a:xfrm>
            <a:off x="5791200" y="1658471"/>
            <a:ext cx="3352800" cy="4267200"/>
          </a:xfrm>
        </p:spPr>
        <p:txBody>
          <a:bodyPr rtlCol="0">
            <a:noAutofit/>
          </a:bodyPr>
          <a:lstStyle/>
          <a:p>
            <a:pPr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chemeClr val="bg2"/>
                </a:solidFill>
              </a:rPr>
              <a:t>Подходит для экспорта: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Рамок планшета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Линий координатной сетки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Титульных блоков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Компаса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Шкалы глубин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Линейного масштаба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Текста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Блоков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Графики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Титульных блоков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chemeClr val="bg2"/>
                </a:solidFill>
              </a:rPr>
              <a:t>Не поддерживает:</a:t>
            </a:r>
          </a:p>
          <a:p>
            <a:pPr marL="788651" lvl="1" indent="-285744" algn="l" rtl="0"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defRPr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Некоторые растровые и векторные карты.</a:t>
            </a:r>
          </a:p>
        </p:txBody>
      </p:sp>
      <p:pic>
        <p:nvPicPr>
          <p:cNvPr id="81924" name="Picture 4" descr="HYPLOT_Export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00" y="1660059"/>
            <a:ext cx="5330825" cy="42656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085421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title"/>
          </p:nvPr>
        </p:nvSpPr>
        <p:spPr>
          <a:xfrm>
            <a:off x="330200" y="3"/>
            <a:ext cx="6527800" cy="989013"/>
          </a:xfrm>
        </p:spPr>
        <p:txBody>
          <a:bodyPr/>
          <a:lstStyle/>
          <a:p>
            <a:pPr algn="l" rtl="0" eaLnBrk="1" hangingPunct="1">
              <a:buFont typeface="Times New Roman" panose="02020603050405020304" pitchFamily="18" charset="0"/>
              <a:buNone/>
            </a:pPr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Опции экспорта в HYPLOT</a:t>
            </a:r>
          </a:p>
        </p:txBody>
      </p:sp>
      <p:sp>
        <p:nvSpPr>
          <p:cNvPr id="49155" name="Content Placeholder 2">
            <a:extLst>
              <a:ext uri="{FF2B5EF4-FFF2-40B4-BE49-F238E27FC236}">
                <a16:creationId xmlns="" xmlns:a16="http://schemas.microsoft.com/office/drawing/2014/main" id="{3DDBB68D-3EA8-4EF7-B2C3-F89812B3A259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42046" y="5540188"/>
            <a:ext cx="8650942" cy="1219200"/>
          </a:xfrm>
        </p:spPr>
        <p:txBody>
          <a:bodyPr vert="horz" lIns="182880" tIns="0" rIns="0" bIns="0" rtlCol="0">
            <a:normAutofit/>
          </a:bodyPr>
          <a:lstStyle/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Вывод планшетов в DXF / DGN / DWG, GeoTIF, PDF.</a:t>
            </a:r>
          </a:p>
          <a:p>
            <a:pPr algn="l" rtl="0" eaLnBrk="1" hangingPunct="1">
              <a:buClr>
                <a:schemeClr val="tx1">
                  <a:lumMod val="65000"/>
                  <a:lumOff val="35000"/>
                </a:schemeClr>
              </a:buClr>
              <a:buFontTx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Несколько опций названия слоев и версии файла DXF/DWG.</a:t>
            </a:r>
          </a:p>
        </p:txBody>
      </p:sp>
      <p:pic>
        <p:nvPicPr>
          <p:cNvPr id="8397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2" y="1676400"/>
            <a:ext cx="3195639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7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3" y="1676400"/>
            <a:ext cx="5100639" cy="345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29760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/>
          </p:cNvSpPr>
          <p:nvPr>
            <p:ph type="title"/>
          </p:nvPr>
        </p:nvSpPr>
        <p:spPr/>
        <p:txBody>
          <a:bodyPr/>
          <a:lstStyle/>
          <a:p>
            <a:pPr marL="53973" algn="l" rtl="0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Экспорт в DXF:  Пример</a:t>
            </a:r>
          </a:p>
        </p:txBody>
      </p:sp>
      <p:pic>
        <p:nvPicPr>
          <p:cNvPr id="2" name="2017 HYPLOT Export to DXF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4" y="1506070"/>
            <a:ext cx="6905435" cy="4999787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59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Множество планшетов в HYPLOT</a:t>
            </a:r>
          </a:p>
        </p:txBody>
      </p:sp>
      <p:sp>
        <p:nvSpPr>
          <p:cNvPr id="6" name="Text Box 2">
            <a:extLst>
              <a:ext uri="{FF2B5EF4-FFF2-40B4-BE49-F238E27FC236}">
                <a16:creationId xmlns="" xmlns:a16="http://schemas.microsoft.com/office/drawing/2014/main" id="{007BD4F4-FA7F-43C4-B70F-DA588FC4C7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7474" y="5535808"/>
            <a:ext cx="8823325" cy="1066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marL="341305" indent="-341305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Способность печати нескольких планшетов</a:t>
            </a:r>
          </a:p>
          <a:p>
            <a:pPr marL="341305" indent="-341305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Некоторые элементы аналогичны обычному HYPLOT</a:t>
            </a:r>
          </a:p>
          <a:p>
            <a:pPr marL="341305" indent="-341305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itchFamily="34" charset="0"/>
              <a:buChar char="•"/>
              <a:tabLst>
                <a:tab pos="341305" algn="l"/>
                <a:tab pos="911203" algn="l"/>
                <a:tab pos="1825580" algn="l"/>
                <a:tab pos="2739957" algn="l"/>
                <a:tab pos="3654334" algn="l"/>
                <a:tab pos="4568711" algn="l"/>
                <a:tab pos="5483088" algn="l"/>
                <a:tab pos="6397465" algn="l"/>
                <a:tab pos="7311843" algn="l"/>
                <a:tab pos="8226220" algn="l"/>
                <a:tab pos="9140597" algn="l"/>
                <a:tab pos="10054974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Файлы макета (*.LOT) хранят размер страницы и отображаемые на ней планшета PLT. 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7044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74" y="1135525"/>
            <a:ext cx="6705600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31523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Обработка нескольких планшетов</a:t>
            </a:r>
          </a:p>
        </p:txBody>
      </p:sp>
      <p:sp>
        <p:nvSpPr>
          <p:cNvPr id="53251" name="Text Box 2">
            <a:extLst>
              <a:ext uri="{FF2B5EF4-FFF2-40B4-BE49-F238E27FC236}">
                <a16:creationId xmlns="" xmlns:a16="http://schemas.microsoft.com/office/drawing/2014/main" id="{0A9D32C3-7796-4D1C-8BB6-C2BF3A2A8C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2045" y="1929653"/>
            <a:ext cx="4648200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marL="0" indent="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defRPr/>
            </a:pPr>
            <a:r>
              <a:rPr lang="ru-RU" sz="1800" b="0" i="0" u="none" baseline="0">
                <a:solidFill>
                  <a:schemeClr val="bg2"/>
                </a:solidFill>
              </a:rPr>
              <a:t>Менеджер Печати - ключевое новое окно</a:t>
            </a:r>
          </a:p>
          <a:p>
            <a:pPr marL="582612" lvl="1" indent="-28575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Создайте или загрузите макет</a:t>
            </a:r>
          </a:p>
          <a:p>
            <a:pPr marL="582612" lvl="1" indent="-28575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Добавьте или уберите файлы PLT</a:t>
            </a:r>
          </a:p>
          <a:p>
            <a:pPr marL="582612" lvl="1" indent="-28575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Введите точные офсеты в PLT</a:t>
            </a:r>
          </a:p>
          <a:p>
            <a:pPr lvl="1" algn="l" rtl="0">
              <a:spcBef>
                <a:spcPts val="451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ru-RU" altLang="en-US" sz="18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 algn="l" rtl="0">
              <a:buClr>
                <a:schemeClr val="tx1">
                  <a:lumMod val="65000"/>
                  <a:lumOff val="35000"/>
                </a:schemeClr>
              </a:buClr>
              <a:buSzPct val="100000"/>
              <a:defRPr/>
            </a:pPr>
            <a:r>
              <a:rPr lang="ru-RU" sz="1800" b="0" i="0" u="none" baseline="0">
                <a:solidFill>
                  <a:schemeClr val="bg2"/>
                </a:solidFill>
              </a:rPr>
              <a:t>Активные страницы</a:t>
            </a:r>
          </a:p>
          <a:p>
            <a:pPr marL="695308" lvl="1" indent="-342891" algn="l" rtl="0">
              <a:spcBef>
                <a:spcPts val="50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Активный PLT имеет красную рамку</a:t>
            </a:r>
          </a:p>
          <a:p>
            <a:pPr marL="695308" lvl="1" indent="-342891" algn="l" rtl="0">
              <a:spcBef>
                <a:spcPts val="50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Измененные установки и активные/неактивные файлы влияют на активный PLT.</a:t>
            </a:r>
          </a:p>
          <a:p>
            <a:pPr marL="695308" lvl="1" indent="-342891" algn="l" rtl="0">
              <a:spcBef>
                <a:spcPts val="500"/>
              </a:spcBef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Активный PLT изменяется при клике на нужной странице или выборе в окне Settings во вкладыше Plotting Sheets.</a:t>
            </a:r>
          </a:p>
          <a:p>
            <a:pPr algn="l" rtl="0"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ru-RU" altLang="en-US" sz="1800" b="0" dirty="0">
              <a:solidFill>
                <a:srgbClr val="FFFFFF"/>
              </a:solidFill>
            </a:endParaRPr>
          </a:p>
          <a:p>
            <a:pPr lvl="1" algn="l" rtl="0" eaLnBrk="1" hangingPunct="1">
              <a:buClr>
                <a:srgbClr val="000000"/>
              </a:buClr>
              <a:buSzPct val="100000"/>
              <a:buFont typeface="Arial" panose="020B0604020202020204" pitchFamily="34" charset="0"/>
              <a:buChar char="•"/>
              <a:defRPr/>
            </a:pPr>
            <a:endParaRPr lang="ru-RU" altLang="en-US" sz="1800" b="0" dirty="0">
              <a:solidFill>
                <a:srgbClr val="FFFF00"/>
              </a:solidFill>
            </a:endParaRPr>
          </a:p>
        </p:txBody>
      </p:sp>
      <p:pic>
        <p:nvPicPr>
          <p:cNvPr id="88068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45" y="1199029"/>
            <a:ext cx="42418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9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45" y="5132855"/>
            <a:ext cx="4241800" cy="133985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55928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rtl="0" eaLnBrk="1" hangingPunct="1"/>
            <a:r>
              <a:rPr lang="ru-RU" sz="3200" b="0" i="0" u="none" baseline="0">
                <a:latin typeface="Arial" panose="020B0604020202020204" pitchFamily="34" charset="0"/>
                <a:cs typeface="Arial" panose="020B0604020202020204" pitchFamily="34" charset="0"/>
              </a:rPr>
              <a:t>Несколько планшетов в HYPLOT</a:t>
            </a:r>
          </a:p>
        </p:txBody>
      </p:sp>
      <p:pic>
        <p:nvPicPr>
          <p:cNvPr id="2" name="2017 HYPLOT Multi-Sheet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3" y="1524001"/>
            <a:ext cx="7772400" cy="4667251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998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400" y="1676400"/>
            <a:ext cx="68834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29885" y="1675198"/>
            <a:ext cx="1143000" cy="715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spcBef>
                <a:spcPts val="1000"/>
              </a:spcBef>
              <a:buSzPct val="100000"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SimSun" panose="02010600030101010101" pitchFamily="2" charset="-122"/>
              </a:rPr>
              <a:t>Панель меню</a:t>
            </a:r>
          </a:p>
          <a:p>
            <a:pPr algn="l" rtl="0">
              <a:spcBef>
                <a:spcPts val="1000"/>
              </a:spcBef>
              <a:buSzPct val="100000"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SimSun" panose="02010600030101010101" pitchFamily="2" charset="-122"/>
              </a:rPr>
              <a:t>Панель иконок</a:t>
            </a:r>
          </a:p>
        </p:txBody>
      </p:sp>
      <p:sp>
        <p:nvSpPr>
          <p:cNvPr id="21508" name="Text Box 2"/>
          <p:cNvSpPr txBox="1">
            <a:spLocks noChangeArrowheads="1"/>
          </p:cNvSpPr>
          <p:nvPr/>
        </p:nvSpPr>
        <p:spPr bwMode="auto">
          <a:xfrm>
            <a:off x="0" y="3505202"/>
            <a:ext cx="1143000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spcBef>
                <a:spcPts val="1000"/>
              </a:spcBef>
              <a:buSzPct val="100000"/>
            </a:pPr>
            <a:r>
              <a:rPr lang="ru-RU" sz="16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SimSun" panose="02010600030101010101" pitchFamily="2" charset="-122"/>
              </a:rPr>
              <a:t>Файлы</a:t>
            </a:r>
          </a:p>
        </p:txBody>
      </p:sp>
      <p:sp>
        <p:nvSpPr>
          <p:cNvPr id="21509" name="Text Box 3"/>
          <p:cNvSpPr txBox="1">
            <a:spLocks noChangeArrowheads="1"/>
          </p:cNvSpPr>
          <p:nvPr/>
        </p:nvSpPr>
        <p:spPr bwMode="auto">
          <a:xfrm>
            <a:off x="203200" y="5638802"/>
            <a:ext cx="1535116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spcBef>
                <a:spcPts val="1000"/>
              </a:spcBef>
              <a:buSzPct val="100000"/>
            </a:pPr>
            <a:r>
              <a:rPr lang="ru-RU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SimSun" panose="02010600030101010101" pitchFamily="2" charset="-122"/>
              </a:rPr>
              <a:t>Панель информации</a:t>
            </a:r>
          </a:p>
        </p:txBody>
      </p:sp>
      <p:sp>
        <p:nvSpPr>
          <p:cNvPr id="21510" name="Line 4"/>
          <p:cNvSpPr>
            <a:spLocks noChangeShapeType="1"/>
          </p:cNvSpPr>
          <p:nvPr/>
        </p:nvSpPr>
        <p:spPr bwMode="auto">
          <a:xfrm flipV="1">
            <a:off x="1165226" y="1883326"/>
            <a:ext cx="714374" cy="34928"/>
          </a:xfrm>
          <a:prstGeom prst="line">
            <a:avLst/>
          </a:prstGeom>
          <a:noFill/>
          <a:ln w="3816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511" name="Line 5"/>
          <p:cNvSpPr>
            <a:spLocks noChangeShapeType="1"/>
          </p:cNvSpPr>
          <p:nvPr/>
        </p:nvSpPr>
        <p:spPr bwMode="auto">
          <a:xfrm flipV="1">
            <a:off x="965200" y="2034137"/>
            <a:ext cx="838200" cy="228600"/>
          </a:xfrm>
          <a:prstGeom prst="line">
            <a:avLst/>
          </a:prstGeom>
          <a:noFill/>
          <a:ln w="3816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512" name="Line 6"/>
          <p:cNvSpPr>
            <a:spLocks noChangeShapeType="1"/>
          </p:cNvSpPr>
          <p:nvPr/>
        </p:nvSpPr>
        <p:spPr bwMode="auto">
          <a:xfrm flipV="1">
            <a:off x="965200" y="3710539"/>
            <a:ext cx="773116" cy="9525"/>
          </a:xfrm>
          <a:prstGeom prst="line">
            <a:avLst/>
          </a:prstGeom>
          <a:noFill/>
          <a:ln w="3816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513" name="Text Box 7"/>
          <p:cNvSpPr txBox="1">
            <a:spLocks noChangeArrowheads="1"/>
          </p:cNvSpPr>
          <p:nvPr/>
        </p:nvSpPr>
        <p:spPr bwMode="auto">
          <a:xfrm>
            <a:off x="2506663" y="5808664"/>
            <a:ext cx="1143000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spcBef>
                <a:spcPts val="1000"/>
              </a:spcBef>
              <a:buSzPct val="100000"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SimSun" panose="02010600030101010101" pitchFamily="2" charset="-122"/>
              </a:rPr>
              <a:t>Шкала глубин</a:t>
            </a:r>
          </a:p>
        </p:txBody>
      </p:sp>
      <p:sp>
        <p:nvSpPr>
          <p:cNvPr id="21514" name="Line 8"/>
          <p:cNvSpPr>
            <a:spLocks noChangeShapeType="1"/>
          </p:cNvSpPr>
          <p:nvPr/>
        </p:nvSpPr>
        <p:spPr bwMode="auto">
          <a:xfrm flipV="1">
            <a:off x="3748090" y="5675316"/>
            <a:ext cx="1587" cy="56197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515" name="Text Box 9"/>
          <p:cNvSpPr txBox="1">
            <a:spLocks noChangeArrowheads="1"/>
          </p:cNvSpPr>
          <p:nvPr/>
        </p:nvSpPr>
        <p:spPr bwMode="auto">
          <a:xfrm>
            <a:off x="3939611" y="5808666"/>
            <a:ext cx="2359589" cy="833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spcBef>
                <a:spcPts val="1000"/>
              </a:spcBef>
              <a:buSzPct val="100000"/>
            </a:pPr>
            <a:r>
              <a:rPr lang="ru-RU" sz="16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SimSun" panose="02010600030101010101" pitchFamily="2" charset="-122"/>
              </a:rPr>
              <a:t>Окно предварительного просмотра</a:t>
            </a:r>
          </a:p>
        </p:txBody>
      </p:sp>
      <p:sp>
        <p:nvSpPr>
          <p:cNvPr id="21516" name="Line 10"/>
          <p:cNvSpPr>
            <a:spLocks noChangeShapeType="1"/>
          </p:cNvSpPr>
          <p:nvPr/>
        </p:nvSpPr>
        <p:spPr bwMode="auto">
          <a:xfrm flipV="1">
            <a:off x="5480051" y="5561016"/>
            <a:ext cx="1588" cy="79057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517" name="Text Box 11"/>
          <p:cNvSpPr txBox="1">
            <a:spLocks noChangeArrowheads="1"/>
          </p:cNvSpPr>
          <p:nvPr/>
        </p:nvSpPr>
        <p:spPr bwMode="auto">
          <a:xfrm>
            <a:off x="6791325" y="5957889"/>
            <a:ext cx="1828800" cy="340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spcBef>
                <a:spcPts val="1000"/>
              </a:spcBef>
              <a:buSzPct val="100000"/>
            </a:pPr>
            <a:r>
              <a:rPr lang="ru-RU" sz="1600" b="1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SimSun" panose="02010600030101010101" pitchFamily="2" charset="-122"/>
              </a:rPr>
              <a:t>Инструменты карты</a:t>
            </a:r>
          </a:p>
        </p:txBody>
      </p:sp>
      <p:sp>
        <p:nvSpPr>
          <p:cNvPr id="21518" name="Rectangle 12"/>
          <p:cNvSpPr>
            <a:spLocks noChangeArrowheads="1"/>
          </p:cNvSpPr>
          <p:nvPr/>
        </p:nvSpPr>
        <p:spPr bwMode="auto">
          <a:xfrm>
            <a:off x="7285039" y="2501900"/>
            <a:ext cx="381000" cy="1295400"/>
          </a:xfrm>
          <a:prstGeom prst="rect">
            <a:avLst/>
          </a:prstGeom>
          <a:noFill/>
          <a:ln w="3816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519" name="Line 14"/>
          <p:cNvSpPr>
            <a:spLocks noChangeShapeType="1"/>
          </p:cNvSpPr>
          <p:nvPr/>
        </p:nvSpPr>
        <p:spPr bwMode="auto">
          <a:xfrm flipH="1" flipV="1">
            <a:off x="5691188" y="4494213"/>
            <a:ext cx="0" cy="1357312"/>
          </a:xfrm>
          <a:prstGeom prst="line">
            <a:avLst/>
          </a:prstGeom>
          <a:noFill/>
          <a:ln w="3816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520" name="Rectangle 15"/>
          <p:cNvSpPr>
            <a:spLocks noChangeArrowheads="1"/>
          </p:cNvSpPr>
          <p:nvPr/>
        </p:nvSpPr>
        <p:spPr bwMode="auto">
          <a:xfrm>
            <a:off x="1803400" y="2293939"/>
            <a:ext cx="1219200" cy="3268663"/>
          </a:xfrm>
          <a:prstGeom prst="rect">
            <a:avLst/>
          </a:prstGeom>
          <a:noFill/>
          <a:ln w="38160">
            <a:solidFill>
              <a:srgbClr val="33CC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521" name="Line 16"/>
          <p:cNvSpPr>
            <a:spLocks noChangeShapeType="1"/>
          </p:cNvSpPr>
          <p:nvPr/>
        </p:nvSpPr>
        <p:spPr bwMode="auto">
          <a:xfrm flipH="1">
            <a:off x="3175000" y="5029203"/>
            <a:ext cx="0" cy="779463"/>
          </a:xfrm>
          <a:prstGeom prst="line">
            <a:avLst/>
          </a:prstGeom>
          <a:noFill/>
          <a:ln w="38160">
            <a:solidFill>
              <a:schemeClr val="tx1">
                <a:lumMod val="65000"/>
                <a:lumOff val="35000"/>
              </a:schemeClr>
            </a:solidFill>
            <a:miter lim="800000"/>
            <a:headEnd type="triangle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522" name="Line 17"/>
          <p:cNvSpPr>
            <a:spLocks noChangeShapeType="1"/>
          </p:cNvSpPr>
          <p:nvPr/>
        </p:nvSpPr>
        <p:spPr bwMode="auto">
          <a:xfrm flipV="1">
            <a:off x="8078789" y="2971800"/>
            <a:ext cx="506412" cy="2986088"/>
          </a:xfrm>
          <a:prstGeom prst="line">
            <a:avLst/>
          </a:prstGeom>
          <a:noFill/>
          <a:ln w="3816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523" name="Text Box 18"/>
          <p:cNvSpPr txBox="1">
            <a:spLocks noChangeArrowheads="1"/>
          </p:cNvSpPr>
          <p:nvPr/>
        </p:nvSpPr>
        <p:spPr bwMode="auto">
          <a:xfrm>
            <a:off x="304800" y="1"/>
            <a:ext cx="86868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Внешний вид HYPLOT</a:t>
            </a:r>
          </a:p>
        </p:txBody>
      </p:sp>
      <p:sp>
        <p:nvSpPr>
          <p:cNvPr id="21524" name="Line 19"/>
          <p:cNvSpPr>
            <a:spLocks noChangeShapeType="1"/>
          </p:cNvSpPr>
          <p:nvPr/>
        </p:nvSpPr>
        <p:spPr bwMode="auto">
          <a:xfrm flipV="1">
            <a:off x="1165226" y="5459414"/>
            <a:ext cx="1176339" cy="334963"/>
          </a:xfrm>
          <a:prstGeom prst="line">
            <a:avLst/>
          </a:prstGeom>
          <a:noFill/>
          <a:ln w="38160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8573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499703" y="1874702"/>
            <a:ext cx="8554481" cy="1470025"/>
          </a:xfrm>
        </p:spPr>
        <p:txBody>
          <a:bodyPr/>
          <a:lstStyle/>
          <a:p>
            <a:pPr algn="l" rtl="0"/>
            <a:r>
              <a:rPr lang="ru-RU" b="0" i="0" u="none" baseline="0"/>
              <a:t>Спасибо!</a:t>
            </a:r>
            <a:endParaRPr lang="ru-RU" sz="24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algn="l" rtl="0"/>
            <a:r>
              <a:rPr lang="ru-RU" b="0" i="0" u="none" baseline="0"/>
              <a:t>Январь 2020</a:t>
            </a:r>
          </a:p>
        </p:txBody>
      </p:sp>
      <p:sp>
        <p:nvSpPr>
          <p:cNvPr id="6" name="Rectangle 5"/>
          <p:cNvSpPr/>
          <p:nvPr/>
        </p:nvSpPr>
        <p:spPr>
          <a:xfrm>
            <a:off x="511657" y="4756957"/>
            <a:ext cx="8142645" cy="15388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2"/>
              </a:rPr>
              <a:t>HYPACK на Youtube.com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Исторические Сессии )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3"/>
              </a:rPr>
              <a:t>Живой Чат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4"/>
              </a:rPr>
              <a:t>HYPACK на Youtube.com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  ( Новые Сессии ) 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5"/>
              </a:rPr>
              <a:t>HYPACK Ustream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hlinkClick r:id="rId6"/>
            </a:endParaRP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6"/>
              </a:rPr>
              <a:t>Сайт поддержки HYPACK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				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hlinkClick r:id="rId7"/>
              </a:rPr>
              <a:t>Сайт HYPACK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		</a:t>
            </a:r>
          </a:p>
          <a:p>
            <a:pPr algn="l" rtl="0">
              <a:buClr>
                <a:schemeClr val="tx1">
                  <a:lumMod val="65000"/>
                  <a:lumOff val="35000"/>
                </a:schemeClr>
              </a:buClr>
            </a:pPr>
            <a:endParaRPr lang="ru-RU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9703" y="4319514"/>
            <a:ext cx="3108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none" baseline="0">
                <a:solidFill>
                  <a:schemeClr val="bg2"/>
                </a:solidFill>
              </a:rPr>
              <a:t>Ссылки на дополнительную информацию: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981700" y="1737360"/>
            <a:ext cx="2427781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 rtl="0"/>
            <a:r>
              <a:rPr lang="ru-RU" b="1" i="0" u="sng" baseline="0">
                <a:solidFill>
                  <a:schemeClr val="bg1"/>
                </a:solidFill>
              </a:rPr>
              <a:t>Свяжитесь с нами:</a:t>
            </a:r>
          </a:p>
          <a:p>
            <a:endParaRPr lang="ru-RU" dirty="0"/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Sales@HYPACK.com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Help@HYPACK.com</a:t>
            </a:r>
          </a:p>
          <a:p>
            <a:endParaRPr lang="ru-RU" dirty="0">
              <a:solidFill>
                <a:schemeClr val="bg1"/>
              </a:solidFill>
            </a:endParaRPr>
          </a:p>
          <a:p>
            <a:pPr algn="l" rtl="0"/>
            <a:r>
              <a:rPr lang="ru-RU" b="0" i="0" u="none" baseline="0">
                <a:solidFill>
                  <a:schemeClr val="bg1"/>
                </a:solidFill>
              </a:rPr>
              <a:t>+1(860) 635 - 1500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4309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76" y="1550334"/>
            <a:ext cx="7015540" cy="1396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1"/>
          <p:cNvSpPr txBox="1">
            <a:spLocks noChangeArrowheads="1"/>
          </p:cNvSpPr>
          <p:nvPr/>
        </p:nvSpPr>
        <p:spPr bwMode="auto">
          <a:xfrm>
            <a:off x="304800" y="0"/>
            <a:ext cx="8610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Сохранение и загрузка шаблонов планшета</a:t>
            </a:r>
          </a:p>
        </p:txBody>
      </p:sp>
      <p:sp>
        <p:nvSpPr>
          <p:cNvPr id="18436" name="Text Box 2">
            <a:extLst>
              <a:ext uri="{FF2B5EF4-FFF2-40B4-BE49-F238E27FC236}">
                <a16:creationId xmlns="" xmlns:a16="http://schemas.microsoft.com/office/drawing/2014/main" id="{1FA336F0-3BE1-4C05-871A-6BD5FAD349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065930"/>
            <a:ext cx="8458200" cy="2064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 marL="638175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ru-RU" sz="1800" b="0" i="0" u="none" baseline="0">
                <a:solidFill>
                  <a:schemeClr val="bg2"/>
                </a:solidFill>
              </a:rPr>
              <a:t>Save:</a:t>
            </a:r>
          </a:p>
          <a:p>
            <a:pPr lvl="1" algn="l" rtl="0">
              <a:spcBef>
                <a:spcPts val="500"/>
              </a:spcBef>
              <a:buClr>
                <a:srgbClr val="FFFFFF"/>
              </a:buClr>
              <a:buSzPct val="100000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Сохранение положения и статуса элементов (подписей, линейного масштаба, рисунков и т.д.) и запись информации в файл ‘Template’ (*.HYT в папке Templates).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ru-RU" sz="1800" b="0" i="0" u="none" baseline="0">
                <a:solidFill>
                  <a:schemeClr val="bg2"/>
                </a:solidFill>
              </a:rPr>
              <a:t>Загрузить: </a:t>
            </a:r>
          </a:p>
          <a:p>
            <a:pPr lvl="1" algn="l" rtl="0">
              <a:buClr>
                <a:srgbClr val="FFFFFF"/>
              </a:buClr>
              <a:buSzPct val="100000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Позволяет считать файл шаблона планшета и применить установки к любому планшету.</a:t>
            </a:r>
          </a:p>
        </p:txBody>
      </p:sp>
      <p:sp>
        <p:nvSpPr>
          <p:cNvPr id="18437" name="Text Box 4">
            <a:extLst>
              <a:ext uri="{FF2B5EF4-FFF2-40B4-BE49-F238E27FC236}">
                <a16:creationId xmlns="" xmlns:a16="http://schemas.microsoft.com/office/drawing/2014/main" id="{389678C5-D6EA-40E4-8CB4-4B10C96B10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5250331"/>
            <a:ext cx="7996518" cy="925511"/>
          </a:xfrm>
          <a:prstGeom prst="rect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  <a:defRPr/>
            </a:pPr>
            <a:r>
              <a:rPr lang="ru-RU" sz="1800" b="0" i="0" u="none" baseline="0">
                <a:solidFill>
                  <a:srgbClr val="0089B1"/>
                </a:solidFill>
              </a:rPr>
              <a:t>Преимущество:  </a:t>
            </a:r>
            <a:r>
              <a:rPr lang="ru-RU" sz="1800" b="0" i="0" u="none" baseline="0">
                <a:solidFill>
                  <a:schemeClr val="tx1">
                    <a:lumMod val="75000"/>
                    <a:lumOff val="25000"/>
                  </a:schemeClr>
                </a:solidFill>
              </a:rPr>
              <a:t>Не нужно заново настраивать новые планшеты с одинаковыми элементами.  Настройте внешний вид планшетов один раз и сохраните в файл *.HYT.  Откройте новый планшет и загрузите шаблон *.HYT.</a:t>
            </a:r>
          </a:p>
        </p:txBody>
      </p:sp>
      <p:sp>
        <p:nvSpPr>
          <p:cNvPr id="23558" name="Rectangle 5"/>
          <p:cNvSpPr>
            <a:spLocks noChangeArrowheads="1"/>
          </p:cNvSpPr>
          <p:nvPr/>
        </p:nvSpPr>
        <p:spPr bwMode="auto">
          <a:xfrm>
            <a:off x="3953434" y="1892300"/>
            <a:ext cx="3285565" cy="52817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01962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1"/>
          <p:cNvSpPr txBox="1">
            <a:spLocks noChangeArrowheads="1"/>
          </p:cNvSpPr>
          <p:nvPr/>
        </p:nvSpPr>
        <p:spPr bwMode="auto">
          <a:xfrm>
            <a:off x="242888" y="0"/>
            <a:ext cx="8443912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Активация файлов данных и проекта.</a:t>
            </a:r>
          </a:p>
        </p:txBody>
      </p:sp>
      <p:sp>
        <p:nvSpPr>
          <p:cNvPr id="19459" name="Text Box 2">
            <a:extLst>
              <a:ext uri="{FF2B5EF4-FFF2-40B4-BE49-F238E27FC236}">
                <a16:creationId xmlns="" xmlns:a16="http://schemas.microsoft.com/office/drawing/2014/main" id="{B7EBC52D-D1A4-4537-A806-F8D8795EF2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2205317"/>
            <a:ext cx="50292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41313" indent="-341313"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341313" algn="l"/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Файлы, активные в основном окне HYPACK</a:t>
            </a: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®</a:t>
            </a: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, будут активны в HYPLOT.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Выполните ПКМ для активации или деактивации файлов данных или проекта внутри HYPLOT так же, как в HYPACK</a:t>
            </a:r>
            <a:r>
              <a:rPr lang="ru-RU" sz="2200" b="0" i="0" u="none" baseline="30000">
                <a:solidFill>
                  <a:schemeClr val="tx1">
                    <a:lumMod val="65000"/>
                    <a:lumOff val="35000"/>
                  </a:schemeClr>
                </a:solidFill>
                <a:cs typeface="Arial" panose="020B0604020202020204" pitchFamily="34" charset="0"/>
              </a:rPr>
              <a:t>®</a:t>
            </a: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endParaRPr lang="ru-RU" altLang="en-US" sz="22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rtl="0" eaLnBrk="1" hangingPunct="1">
              <a:buClr>
                <a:srgbClr val="FFFFFF"/>
              </a:buClr>
              <a:buSzPct val="100000"/>
              <a:buFont typeface="Wingdings 2" panose="05020102010507070707" pitchFamily="18" charset="2"/>
              <a:buChar char=""/>
              <a:defRPr/>
            </a:pPr>
            <a:r>
              <a:rPr lang="ru-RU" sz="22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Что видите на экране, то и будет напечатано на плоттере.</a:t>
            </a:r>
          </a:p>
        </p:txBody>
      </p:sp>
      <p:pic>
        <p:nvPicPr>
          <p:cNvPr id="2560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1154116"/>
            <a:ext cx="2478741" cy="5399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0451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"/>
          <p:cNvSpPr txBox="1">
            <a:spLocks noChangeArrowheads="1"/>
          </p:cNvSpPr>
          <p:nvPr/>
        </p:nvSpPr>
        <p:spPr bwMode="auto">
          <a:xfrm>
            <a:off x="176215" y="0"/>
            <a:ext cx="8077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0" i="0" u="none" baseline="0"/>
              <a:t>Изменение настроек планшета</a:t>
            </a:r>
          </a:p>
        </p:txBody>
      </p:sp>
      <p:sp>
        <p:nvSpPr>
          <p:cNvPr id="18437" name="Rectangle 5">
            <a:extLst>
              <a:ext uri="{FF2B5EF4-FFF2-40B4-BE49-F238E27FC236}">
                <a16:creationId xmlns="" xmlns:a16="http://schemas.microsoft.com/office/drawing/2014/main" id="{3187A124-B150-497E-8D75-4BE00C2F4C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1371600"/>
            <a:ext cx="2667000" cy="5029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Рамки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Шкала Глубин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Microsoft YaHei" charset="-122"/>
            </a:endParaRP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Компас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Координатные сетки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Импорт Графики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Матрица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Стрелка на Север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Запланированные галсы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Линейный Масштаб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Глубины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Цели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Текст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Титульные блоки</a:t>
            </a: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Треки</a:t>
            </a:r>
            <a:endParaRPr lang="ru-RU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ea typeface="Microsoft YaHei" charset="-122"/>
            </a:endParaRPr>
          </a:p>
          <a:p>
            <a:pPr marL="341305" indent="-341305" algn="l" rtl="0">
              <a:buSzPct val="70000"/>
              <a:buFont typeface="Wingdings" charset="2"/>
              <a:buChar char=""/>
              <a:tabLst>
                <a:tab pos="341305" algn="l"/>
                <a:tab pos="1255682" algn="l"/>
                <a:tab pos="2170059" algn="l"/>
                <a:tab pos="3084436" algn="l"/>
                <a:tab pos="3998813" algn="l"/>
                <a:tab pos="4913191" algn="l"/>
                <a:tab pos="5827568" algn="l"/>
                <a:tab pos="6741945" algn="l"/>
                <a:tab pos="7656322" algn="l"/>
                <a:tab pos="8570699" algn="l"/>
                <a:tab pos="9485076" algn="l"/>
                <a:tab pos="10399453" algn="l"/>
              </a:tabLst>
              <a:defRPr/>
            </a:pPr>
            <a:r>
              <a:rPr lang="ru-RU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Опции карты</a:t>
            </a:r>
          </a:p>
        </p:txBody>
      </p:sp>
      <p:sp>
        <p:nvSpPr>
          <p:cNvPr id="27652" name="Text Box 6"/>
          <p:cNvSpPr txBox="1">
            <a:spLocks noChangeArrowheads="1"/>
          </p:cNvSpPr>
          <p:nvPr/>
        </p:nvSpPr>
        <p:spPr bwMode="auto">
          <a:xfrm>
            <a:off x="304800" y="6076544"/>
            <a:ext cx="6011863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buSzPct val="100000"/>
            </a:pP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Меню ‘Settings – Control Panel’ (F9) или иконка на панели инструментов для доступа к настройкам планшета.</a:t>
            </a:r>
          </a:p>
        </p:txBody>
      </p:sp>
      <p:pic>
        <p:nvPicPr>
          <p:cNvPr id="27653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71600"/>
            <a:ext cx="6035675" cy="451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39741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56974"/>
            <a:ext cx="6409765" cy="4801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 Box 1"/>
          <p:cNvSpPr txBox="1">
            <a:spLocks noChangeArrowheads="1"/>
          </p:cNvSpPr>
          <p:nvPr/>
        </p:nvSpPr>
        <p:spPr bwMode="auto">
          <a:xfrm>
            <a:off x="304800" y="1"/>
            <a:ext cx="86868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marL="53975"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" algn="l"/>
                <a:tab pos="968375" algn="l"/>
                <a:tab pos="1882775" algn="l"/>
                <a:tab pos="2797175" algn="l"/>
                <a:tab pos="3711575" algn="l"/>
                <a:tab pos="4625975" algn="l"/>
                <a:tab pos="5540375" algn="l"/>
                <a:tab pos="6454775" algn="l"/>
                <a:tab pos="7369175" algn="l"/>
                <a:tab pos="8283575" algn="l"/>
                <a:tab pos="9197975" algn="l"/>
                <a:tab pos="10112375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 eaLnBrk="1" hangingPunct="1">
              <a:buSzPct val="100000"/>
            </a:pPr>
            <a:r>
              <a:rPr lang="ru-RU" sz="3200" b="1" i="0" u="none" baseline="0"/>
              <a:t>Control Panel – Borders (рамки)</a:t>
            </a:r>
          </a:p>
        </p:txBody>
      </p:sp>
      <p:sp>
        <p:nvSpPr>
          <p:cNvPr id="19458" name="Text Box 2">
            <a:extLst>
              <a:ext uri="{FF2B5EF4-FFF2-40B4-BE49-F238E27FC236}">
                <a16:creationId xmlns="" xmlns:a16="http://schemas.microsoft.com/office/drawing/2014/main" id="{1510FDD0-1D97-41D8-A3F9-F41D5639D4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6328" y="2691924"/>
            <a:ext cx="2800760" cy="212790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marL="342891" indent="-341305" algn="l" rtl="0">
              <a:buSzPct val="100000"/>
              <a:tabLst>
                <a:tab pos="342891" algn="l"/>
                <a:tab pos="912791" algn="l"/>
                <a:tab pos="1827168" algn="l"/>
                <a:tab pos="2741545" algn="l"/>
                <a:tab pos="3655922" algn="l"/>
                <a:tab pos="4570299" algn="l"/>
                <a:tab pos="5484676" algn="l"/>
                <a:tab pos="6399053" algn="l"/>
                <a:tab pos="7313430" algn="l"/>
                <a:tab pos="8227808" algn="l"/>
                <a:tab pos="9142185" algn="l"/>
                <a:tab pos="10056562" algn="l"/>
              </a:tabLst>
              <a:defRPr/>
            </a:pPr>
            <a:r>
              <a:rPr lang="ru-RU" sz="2000" b="0" i="0" u="none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ea typeface="Microsoft YaHei" charset="-122"/>
              </a:rPr>
              <a:t>Выберите:</a:t>
            </a:r>
          </a:p>
          <a:p>
            <a:pPr marL="639747" lvl="1" indent="-284156" algn="l" rtl="0"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2891" algn="l"/>
                <a:tab pos="912791" algn="l"/>
                <a:tab pos="1827168" algn="l"/>
                <a:tab pos="2741545" algn="l"/>
                <a:tab pos="3655922" algn="l"/>
                <a:tab pos="4570299" algn="l"/>
                <a:tab pos="5484676" algn="l"/>
                <a:tab pos="6399053" algn="l"/>
                <a:tab pos="7313430" algn="l"/>
                <a:tab pos="8227808" algn="l"/>
                <a:tab pos="9142185" algn="l"/>
                <a:tab pos="10056562" algn="l"/>
              </a:tabLst>
              <a:defRPr/>
            </a:pPr>
            <a:r>
              <a:rPr lang="ru-RU" b="0" i="0" u="none" baseline="0">
                <a:solidFill>
                  <a:srgbClr val="0089B1"/>
                </a:solidFill>
                <a:latin typeface="Arial" charset="0"/>
                <a:ea typeface="Microsoft YaHei" charset="-122"/>
              </a:rPr>
              <a:t>Border Style (стиль рамки)</a:t>
            </a:r>
          </a:p>
          <a:p>
            <a:pPr marL="639747" lvl="1" indent="-284156" algn="l" rtl="0"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2891" algn="l"/>
                <a:tab pos="912791" algn="l"/>
                <a:tab pos="1827168" algn="l"/>
                <a:tab pos="2741545" algn="l"/>
                <a:tab pos="3655922" algn="l"/>
                <a:tab pos="4570299" algn="l"/>
                <a:tab pos="5484676" algn="l"/>
                <a:tab pos="6399053" algn="l"/>
                <a:tab pos="7313430" algn="l"/>
                <a:tab pos="8227808" algn="l"/>
                <a:tab pos="9142185" algn="l"/>
                <a:tab pos="10056562" algn="l"/>
              </a:tabLst>
              <a:defRPr/>
            </a:pPr>
            <a:r>
              <a:rPr lang="ru-RU" b="0" i="0" u="none" baseline="0">
                <a:solidFill>
                  <a:srgbClr val="0089B1"/>
                </a:solidFill>
                <a:latin typeface="Arial" charset="0"/>
                <a:ea typeface="Microsoft YaHei" charset="-122"/>
              </a:rPr>
              <a:t>Line Weight – толщина линий</a:t>
            </a:r>
          </a:p>
          <a:p>
            <a:pPr marL="639747" lvl="1" indent="-284156" algn="l" rtl="0">
              <a:spcBef>
                <a:spcPts val="500"/>
              </a:spcBef>
              <a:buSzPct val="100000"/>
              <a:buFont typeface="Arial" pitchFamily="34" charset="0"/>
              <a:buChar char="•"/>
              <a:tabLst>
                <a:tab pos="342891" algn="l"/>
                <a:tab pos="912791" algn="l"/>
                <a:tab pos="1827168" algn="l"/>
                <a:tab pos="2741545" algn="l"/>
                <a:tab pos="3655922" algn="l"/>
                <a:tab pos="4570299" algn="l"/>
                <a:tab pos="5484676" algn="l"/>
                <a:tab pos="6399053" algn="l"/>
                <a:tab pos="7313430" algn="l"/>
                <a:tab pos="8227808" algn="l"/>
                <a:tab pos="9142185" algn="l"/>
                <a:tab pos="10056562" algn="l"/>
              </a:tabLst>
              <a:defRPr/>
            </a:pPr>
            <a:r>
              <a:rPr lang="ru-RU" b="0" i="0" u="none" baseline="0">
                <a:solidFill>
                  <a:srgbClr val="0089B1"/>
                </a:solidFill>
                <a:latin typeface="Arial" charset="0"/>
                <a:ea typeface="Microsoft YaHei" charset="-122"/>
              </a:rPr>
              <a:t>Border Color (цвет линий рамки) </a:t>
            </a:r>
          </a:p>
        </p:txBody>
      </p:sp>
      <p:sp>
        <p:nvSpPr>
          <p:cNvPr id="29701" name="Rectangle 4"/>
          <p:cNvSpPr>
            <a:spLocks noChangeArrowheads="1"/>
          </p:cNvSpPr>
          <p:nvPr/>
        </p:nvSpPr>
        <p:spPr bwMode="auto">
          <a:xfrm>
            <a:off x="1828799" y="3965598"/>
            <a:ext cx="2873343" cy="898034"/>
          </a:xfrm>
          <a:prstGeom prst="rect">
            <a:avLst/>
          </a:prstGeom>
          <a:noFill/>
          <a:ln w="2556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29702" name="Rectangle 5"/>
          <p:cNvSpPr>
            <a:spLocks noChangeArrowheads="1"/>
          </p:cNvSpPr>
          <p:nvPr/>
        </p:nvSpPr>
        <p:spPr bwMode="auto">
          <a:xfrm>
            <a:off x="1667795" y="1616894"/>
            <a:ext cx="3683773" cy="2348704"/>
          </a:xfrm>
          <a:prstGeom prst="rect">
            <a:avLst/>
          </a:prstGeom>
          <a:noFill/>
          <a:ln w="2556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endParaRPr lang="ru-RU" altLang="en-US"/>
          </a:p>
        </p:txBody>
      </p:sp>
      <p:sp>
        <p:nvSpPr>
          <p:cNvPr id="21511" name="TextBox 9">
            <a:extLst>
              <a:ext uri="{FF2B5EF4-FFF2-40B4-BE49-F238E27FC236}">
                <a16:creationId xmlns="" xmlns:a16="http://schemas.microsoft.com/office/drawing/2014/main" id="{A8DA6817-E0F6-4B26-8463-41511AE299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764" y="6109760"/>
            <a:ext cx="6847611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  <a:defRPr/>
            </a:pPr>
            <a:r>
              <a:rPr lang="ru-RU" sz="1400" b="1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Прим</a:t>
            </a:r>
            <a:r>
              <a:rPr lang="ru-RU" sz="1400" b="0" i="0" u="none" baseline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:  Некоторые рамки содержат подписи координатной сетки.  В таком случае можно деактивировать подписи сетки проекции, чтобы не было двойных подписей на рамке.</a:t>
            </a:r>
          </a:p>
        </p:txBody>
      </p:sp>
      <p:cxnSp>
        <p:nvCxnSpPr>
          <p:cNvPr id="29704" name="Straight Arrow Connector 9"/>
          <p:cNvCxnSpPr>
            <a:cxnSpLocks noChangeShapeType="1"/>
            <a:stCxn id="19458" idx="1"/>
            <a:endCxn id="29701" idx="3"/>
          </p:cNvCxnSpPr>
          <p:nvPr/>
        </p:nvCxnSpPr>
        <p:spPr bwMode="auto">
          <a:xfrm flipH="1">
            <a:off x="4702142" y="3755876"/>
            <a:ext cx="1564186" cy="658739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6719920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2">
            <a:extLst>
              <a:ext uri="{FF2B5EF4-FFF2-40B4-BE49-F238E27FC236}">
                <a16:creationId xmlns="" xmlns:a16="http://schemas.microsoft.com/office/drawing/2014/main" id="{E88CCD47-9F5E-409A-93C6-353D5793CA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5577741"/>
            <a:ext cx="8042275" cy="617734"/>
          </a:xfrm>
          <a:prstGeom prst="rect">
            <a:avLst/>
          </a:prstGeom>
          <a:noFill/>
          <a:ln w="9360">
            <a:solidFill>
              <a:schemeClr val="bg1"/>
            </a:solidFill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1400" b="1">
                <a:solidFill>
                  <a:schemeClr val="bg1"/>
                </a:solidFill>
                <a:latin typeface="Arial" panose="020B0604020202020204" pitchFamily="34" charset="0"/>
                <a:ea typeface="Microsoft YaHei" panose="020B0503020204020204" pitchFamily="34" charset="-122"/>
              </a:defRPr>
            </a:lvl9pPr>
          </a:lstStyle>
          <a:p>
            <a:pPr algn="l" rtl="0">
              <a:spcBef>
                <a:spcPts val="1125"/>
              </a:spcBef>
              <a:buSzPct val="100000"/>
              <a:defRPr/>
            </a:pPr>
            <a:r>
              <a:rPr lang="ru-RU" sz="18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Опции рамки:  </a:t>
            </a:r>
            <a:r>
              <a:rPr lang="ru-RU" sz="1600" b="0" i="0" u="none" baseline="0">
                <a:solidFill>
                  <a:schemeClr val="tx1">
                    <a:lumMod val="65000"/>
                    <a:lumOff val="35000"/>
                  </a:schemeClr>
                </a:solidFill>
              </a:rPr>
              <a:t>No Border (без рамки), Single (одна линия), Double (двойная линия), Double w/Title Block Area (с полем подписей), IHO (рамка МГО), Chinese JTJ-203 (Китайская), Russian National Border (Российская), NY Corps of Engineers (ИК Армии США, Нью-Йорк) и Norfolk.</a:t>
            </a:r>
          </a:p>
        </p:txBody>
      </p:sp>
      <p:sp>
        <p:nvSpPr>
          <p:cNvPr id="31747" name="TextBox 1"/>
          <p:cNvSpPr txBox="1">
            <a:spLocks noChangeArrowheads="1"/>
          </p:cNvSpPr>
          <p:nvPr/>
        </p:nvSpPr>
        <p:spPr bwMode="auto">
          <a:xfrm>
            <a:off x="304800" y="228602"/>
            <a:ext cx="5181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ru-RU" sz="3200" b="0" i="0" u="none" baseline="0">
                <a:solidFill>
                  <a:schemeClr val="bg1"/>
                </a:solidFill>
              </a:rPr>
              <a:t>Опции рамки</a:t>
            </a:r>
          </a:p>
        </p:txBody>
      </p:sp>
      <p:pic>
        <p:nvPicPr>
          <p:cNvPr id="2" name="2017 HYPLOT Borders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36254"/>
            <a:ext cx="6705600" cy="4248151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28002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Bell Gossett Eco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Bell Gossett">
  <a:themeElements>
    <a:clrScheme name="Xylem 1">
      <a:dk1>
        <a:sysClr val="windowText" lastClr="000000"/>
      </a:dk1>
      <a:lt1>
        <a:sysClr val="window" lastClr="FFFFFF"/>
      </a:lt1>
      <a:dk2>
        <a:srgbClr val="008C95"/>
      </a:dk2>
      <a:lt2>
        <a:srgbClr val="0085AD"/>
      </a:lt2>
      <a:accent1>
        <a:srgbClr val="00966C"/>
      </a:accent1>
      <a:accent2>
        <a:srgbClr val="0072CE"/>
      </a:accent2>
      <a:accent3>
        <a:srgbClr val="615E9B"/>
      </a:accent3>
      <a:accent4>
        <a:srgbClr val="E57200"/>
      </a:accent4>
      <a:accent5>
        <a:srgbClr val="BF0D3E"/>
      </a:accent5>
      <a:accent6>
        <a:srgbClr val="001A70"/>
      </a:accent6>
      <a:hlink>
        <a:srgbClr val="7A6855"/>
      </a:hlink>
      <a:folHlink>
        <a:srgbClr val="0085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Xylem_Template.potx</Template>
  <TotalTime>4743</TotalTime>
  <Words>1375</Words>
  <Application>Microsoft Office PowerPoint</Application>
  <PresentationFormat>Экран (4:3)</PresentationFormat>
  <Paragraphs>278</Paragraphs>
  <Slides>40</Slides>
  <Notes>33</Notes>
  <HiddenSlides>0</HiddenSlides>
  <MMClips>18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40</vt:i4>
      </vt:variant>
    </vt:vector>
  </HeadingPairs>
  <TitlesOfParts>
    <vt:vector size="50" baseType="lpstr">
      <vt:lpstr>Arial</vt:lpstr>
      <vt:lpstr>Microsoft YaHei</vt:lpstr>
      <vt:lpstr>Times New Roman</vt:lpstr>
      <vt:lpstr>Wingdings 2</vt:lpstr>
      <vt:lpstr>Calibri</vt:lpstr>
      <vt:lpstr>Lucida Grande</vt:lpstr>
      <vt:lpstr>SimSun</vt:lpstr>
      <vt:lpstr>Wingdings</vt:lpstr>
      <vt:lpstr>Bell Gossett Eco</vt:lpstr>
      <vt:lpstr>Bell Gossett</vt:lpstr>
      <vt:lpstr>HYPLOT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HYPLOT В DXF</vt:lpstr>
      <vt:lpstr>HYPLOT:  Экспорт в DXF</vt:lpstr>
      <vt:lpstr>Опции экспорта в HYPLOT</vt:lpstr>
      <vt:lpstr>Экспорт в DXF:  Пример</vt:lpstr>
      <vt:lpstr>Множество планшетов в HYPLOT</vt:lpstr>
      <vt:lpstr>Обработка нескольких планшетов</vt:lpstr>
      <vt:lpstr>Несколько планшетов в HYPLOT</vt:lpstr>
      <vt:lpstr>Спасибо!</vt:lpstr>
    </vt:vector>
  </TitlesOfParts>
  <Company>McDill 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Headline goes here Second line</dc:title>
  <dc:creator>Kori Zangl Holsten</dc:creator>
  <cp:lastModifiedBy>Иван Изаак</cp:lastModifiedBy>
  <cp:revision>195</cp:revision>
  <dcterms:created xsi:type="dcterms:W3CDTF">2014-07-07T18:31:44Z</dcterms:created>
  <dcterms:modified xsi:type="dcterms:W3CDTF">2020-01-27T09:26:43Z</dcterms:modified>
</cp:coreProperties>
</file>