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835" r:id="rId1"/>
    <p:sldMasterId id="2147483825" r:id="rId2"/>
  </p:sldMasterIdLst>
  <p:notesMasterIdLst>
    <p:notesMasterId r:id="rId45"/>
  </p:notesMasterIdLst>
  <p:handoutMasterIdLst>
    <p:handoutMasterId r:id="rId46"/>
  </p:handoutMasterIdLst>
  <p:sldIdLst>
    <p:sldId id="293" r:id="rId3"/>
    <p:sldId id="353" r:id="rId4"/>
    <p:sldId id="355" r:id="rId5"/>
    <p:sldId id="356" r:id="rId6"/>
    <p:sldId id="358" r:id="rId7"/>
    <p:sldId id="375" r:id="rId8"/>
    <p:sldId id="360" r:id="rId9"/>
    <p:sldId id="361" r:id="rId10"/>
    <p:sldId id="362" r:id="rId11"/>
    <p:sldId id="363" r:id="rId12"/>
    <p:sldId id="366" r:id="rId13"/>
    <p:sldId id="367" r:id="rId14"/>
    <p:sldId id="365" r:id="rId15"/>
    <p:sldId id="364" r:id="rId16"/>
    <p:sldId id="297" r:id="rId17"/>
    <p:sldId id="370" r:id="rId18"/>
    <p:sldId id="369" r:id="rId19"/>
    <p:sldId id="368" r:id="rId20"/>
    <p:sldId id="371" r:id="rId21"/>
    <p:sldId id="372" r:id="rId22"/>
    <p:sldId id="373" r:id="rId23"/>
    <p:sldId id="377" r:id="rId24"/>
    <p:sldId id="378" r:id="rId25"/>
    <p:sldId id="379" r:id="rId26"/>
    <p:sldId id="380" r:id="rId27"/>
    <p:sldId id="381" r:id="rId28"/>
    <p:sldId id="382" r:id="rId29"/>
    <p:sldId id="383" r:id="rId30"/>
    <p:sldId id="384" r:id="rId31"/>
    <p:sldId id="385" r:id="rId32"/>
    <p:sldId id="386" r:id="rId33"/>
    <p:sldId id="396" r:id="rId34"/>
    <p:sldId id="387" r:id="rId35"/>
    <p:sldId id="388" r:id="rId36"/>
    <p:sldId id="389" r:id="rId37"/>
    <p:sldId id="390" r:id="rId38"/>
    <p:sldId id="391" r:id="rId39"/>
    <p:sldId id="392" r:id="rId40"/>
    <p:sldId id="393" r:id="rId41"/>
    <p:sldId id="394" r:id="rId42"/>
    <p:sldId id="395" r:id="rId43"/>
    <p:sldId id="376" r:id="rId44"/>
  </p:sldIdLst>
  <p:sldSz cx="9144000" cy="6858000" type="screen4x3"/>
  <p:notesSz cx="6858000" cy="9144000"/>
  <p:embeddedFontLst>
    <p:embeddedFont>
      <p:font typeface="Calibri" panose="020F0502020204030204" pitchFamily="34" charset="0"/>
      <p:regular r:id="rId47"/>
      <p:bold r:id="rId48"/>
      <p:italic r:id="rId49"/>
      <p:boldItalic r:id="rId50"/>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178">
          <p15:clr>
            <a:srgbClr val="A4A3A4"/>
          </p15:clr>
        </p15:guide>
        <p15:guide id="2" orient="horz" pos="281">
          <p15:clr>
            <a:srgbClr val="A4A3A4"/>
          </p15:clr>
        </p15:guide>
        <p15:guide id="3" orient="horz" pos="689">
          <p15:clr>
            <a:srgbClr val="A4A3A4"/>
          </p15:clr>
        </p15:guide>
        <p15:guide id="4" pos="4728">
          <p15:clr>
            <a:srgbClr val="A4A3A4"/>
          </p15:clr>
        </p15:guide>
        <p15:guide id="5" pos="217">
          <p15:clr>
            <a:srgbClr val="A4A3A4"/>
          </p15:clr>
        </p15:guide>
        <p15:guide id="6" pos="5543">
          <p15:clr>
            <a:srgbClr val="A4A3A4"/>
          </p15:clr>
        </p15:guide>
        <p15:guide id="7" pos="409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B0000"/>
    <a:srgbClr val="61ACC9"/>
    <a:srgbClr val="93E4BE"/>
    <a:srgbClr val="8B3E74"/>
    <a:srgbClr val="5B14C4"/>
    <a:srgbClr val="E44589"/>
    <a:srgbClr val="53565A"/>
    <a:srgbClr val="0089B1"/>
    <a:srgbClr val="6E6259"/>
    <a:srgbClr val="0D739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656" autoAdjust="0"/>
    <p:restoredTop sz="95590" autoAdjust="0"/>
  </p:normalViewPr>
  <p:slideViewPr>
    <p:cSldViewPr snapToGrid="0">
      <p:cViewPr varScale="1">
        <p:scale>
          <a:sx n="43" d="100"/>
          <a:sy n="43" d="100"/>
        </p:scale>
        <p:origin x="-1500" y="-90"/>
      </p:cViewPr>
      <p:guideLst>
        <p:guide orient="horz" pos="4178"/>
        <p:guide orient="horz" pos="281"/>
        <p:guide orient="horz" pos="689"/>
        <p:guide pos="4728"/>
        <p:guide pos="217"/>
        <p:guide pos="5543"/>
        <p:guide pos="4097"/>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1.fntdata"/><Relationship Id="rId50" Type="http://schemas.openxmlformats.org/officeDocument/2006/relationships/font" Target="fonts/font4.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2.fntdata"/><Relationship Id="rId8" Type="http://schemas.openxmlformats.org/officeDocument/2006/relationships/slide" Target="slides/slide6.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E7E2142-8310-5C4B-8DAA-924667C694BF}" type="datetimeFigureOut">
              <a:rPr lang="en-US" smtClean="0"/>
              <a:pPr/>
              <a:t>2/21/2020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66E32C-7160-FD44-A564-463931A37DED}" type="slidenum">
              <a:rPr lang="en-US" smtClean="0"/>
              <a:pPr/>
              <a:t>‹#›</a:t>
            </a:fld>
            <a:endParaRPr lang="en-US"/>
          </a:p>
        </p:txBody>
      </p:sp>
    </p:spTree>
    <p:extLst>
      <p:ext uri="{BB962C8B-B14F-4D97-AF65-F5344CB8AC3E}">
        <p14:creationId xmlns:p14="http://schemas.microsoft.com/office/powerpoint/2010/main" val="43417352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0BAC39-B150-0E40-9310-2632AB3BFCB3}" type="datetimeFigureOut">
              <a:rPr lang="en-US" smtClean="0"/>
              <a:pPr/>
              <a:t>2/21/2020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D3A5F2-2DF9-1D48-A4E2-5D75BCCC5106}" type="slidenum">
              <a:rPr lang="en-US" smtClean="0"/>
              <a:pPr/>
              <a:t>‹#›</a:t>
            </a:fld>
            <a:endParaRPr lang="en-US"/>
          </a:p>
        </p:txBody>
      </p:sp>
    </p:spTree>
    <p:extLst>
      <p:ext uri="{BB962C8B-B14F-4D97-AF65-F5344CB8AC3E}">
        <p14:creationId xmlns:p14="http://schemas.microsoft.com/office/powerpoint/2010/main" val="12582332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97F35016-20F9-4ECF-96FC-B2625988F4AB}" type="slidenum">
              <a:rPr sz="1200" b="0"/>
              <a:pPr algn="l" rtl="0"/>
              <a:t>3</a:t>
            </a:fld>
            <a:endParaRPr lang="es" altLang="en-US" sz="1200" b="0"/>
          </a:p>
        </p:txBody>
      </p:sp>
    </p:spTree>
    <p:extLst>
      <p:ext uri="{BB962C8B-B14F-4D97-AF65-F5344CB8AC3E}">
        <p14:creationId xmlns:p14="http://schemas.microsoft.com/office/powerpoint/2010/main" val="3543624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rtl="0" eaLnBrk="1" hangingPunct="1"/>
            <a:endParaRPr lang="es" altLang="en-US">
              <a:latin typeface="Arial" pitchFamily="34" charset="0"/>
            </a:endParaRP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5BCEEFDC-90AB-44D2-83A8-CC31E3E7FC24}" type="slidenum">
              <a:rPr sz="1200" b="0"/>
              <a:pPr algn="l" rtl="0"/>
              <a:t>5</a:t>
            </a:fld>
            <a:endParaRPr lang="es" altLang="en-US" sz="1200" b="0"/>
          </a:p>
        </p:txBody>
      </p:sp>
    </p:spTree>
    <p:extLst>
      <p:ext uri="{BB962C8B-B14F-4D97-AF65-F5344CB8AC3E}">
        <p14:creationId xmlns:p14="http://schemas.microsoft.com/office/powerpoint/2010/main" val="3379843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 altLang="en-US">
              <a:latin typeface="Arial" pitchFamily="34" charset="0"/>
            </a:endParaRP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l" rtl="0"/>
            <a:fld id="{27C714CF-BAF7-4F02-AB5B-34E4C3EB9569}" type="slidenum">
              <a:rPr sz="1200" b="0"/>
              <a:pPr algn="l" rtl="0"/>
              <a:t>7</a:t>
            </a:fld>
            <a:endParaRPr lang="es" altLang="en-US" sz="1200" b="0"/>
          </a:p>
        </p:txBody>
      </p:sp>
    </p:spTree>
    <p:extLst>
      <p:ext uri="{BB962C8B-B14F-4D97-AF65-F5344CB8AC3E}">
        <p14:creationId xmlns:p14="http://schemas.microsoft.com/office/powerpoint/2010/main" val="36005196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Eco">
    <p:spTree>
      <p:nvGrpSpPr>
        <p:cNvPr id="1" name=""/>
        <p:cNvGrpSpPr/>
        <p:nvPr/>
      </p:nvGrpSpPr>
      <p:grpSpPr>
        <a:xfrm>
          <a:off x="0" y="0"/>
          <a:ext cx="0" cy="0"/>
          <a:chOff x="0" y="0"/>
          <a:chExt cx="0" cy="0"/>
        </a:xfrm>
      </p:grpSpPr>
      <p:pic>
        <p:nvPicPr>
          <p:cNvPr id="10" name="Picture 9" descr="blue-aqua title.png"/>
          <p:cNvPicPr>
            <a:picLocks noChangeAspect="1"/>
          </p:cNvPicPr>
          <p:nvPr userDrawn="1"/>
        </p:nvPicPr>
        <p:blipFill>
          <a:blip r:embed="rId2"/>
          <a:stretch>
            <a:fillRect/>
          </a:stretch>
        </p:blipFill>
        <p:spPr>
          <a:xfrm>
            <a:off x="0" y="585434"/>
            <a:ext cx="9143999" cy="3581400"/>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rgbClr val="53565A"/>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53565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3988" y="284334"/>
            <a:ext cx="2295525" cy="878288"/>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no photo)">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15696"/>
            <a:ext cx="9143046" cy="6241653"/>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Bell Gosset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Bell Gossett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Bell Gossett (2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Bell Gossett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Bell Gossett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76" y="357"/>
            <a:ext cx="9143046" cy="6857285"/>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chemeClr val="bg1"/>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7472"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Conten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p:txBody>
          <a:bodyPr/>
          <a:lstStyle>
            <a:lvl1pPr>
              <a:defRPr/>
            </a:lvl1pPr>
          </a:lstStyle>
          <a:p>
            <a:pPr>
              <a:defRPr/>
            </a:pPr>
            <a:fld id="{E507CE18-95E8-4CCF-99C0-D574AD05EF8B}" type="slidenum">
              <a:rPr lang="en-US"/>
              <a:pPr>
                <a:defRPr/>
              </a:pPr>
              <a:t>‹#›</a:t>
            </a:fld>
            <a:endParaRPr lang="en-US" dirty="0"/>
          </a:p>
        </p:txBody>
      </p:sp>
    </p:spTree>
    <p:extLst>
      <p:ext uri="{BB962C8B-B14F-4D97-AF65-F5344CB8AC3E}">
        <p14:creationId xmlns:p14="http://schemas.microsoft.com/office/powerpoint/2010/main" val="10399773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BC0DE0E3-92A5-4828-9AD2-246FEE800BB0}" type="datetimeFigureOut">
              <a:rPr lang="en-US" smtClean="0"/>
              <a:t>2/21/2020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3218655D-BD9E-43F4-9876-8144DD1034B6}" type="slidenum">
              <a:rPr lang="en-US" smtClean="0"/>
              <a:t>‹#›</a:t>
            </a:fld>
            <a:endParaRPr lang="en-US"/>
          </a:p>
        </p:txBody>
      </p:sp>
    </p:spTree>
    <p:extLst>
      <p:ext uri="{BB962C8B-B14F-4D97-AF65-F5344CB8AC3E}">
        <p14:creationId xmlns:p14="http://schemas.microsoft.com/office/powerpoint/2010/main" val="40821073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Bell Gosset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3315890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Bell Gossett (photo)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Picture Placeholder 6"/>
          <p:cNvSpPr>
            <a:spLocks noGrp="1"/>
          </p:cNvSpPr>
          <p:nvPr>
            <p:ph type="pic" sz="quarter" idx="13"/>
          </p:nvPr>
        </p:nvSpPr>
        <p:spPr>
          <a:xfrm>
            <a:off x="5376671" y="1600200"/>
            <a:ext cx="3429000" cy="3778873"/>
          </a:xfrm>
          <a:solidFill>
            <a:schemeClr val="bg2">
              <a:lumMod val="20000"/>
              <a:lumOff val="80000"/>
            </a:schemeClr>
          </a:solidFill>
        </p:spPr>
        <p:txBody>
          <a:bodyPr/>
          <a:lstStyle/>
          <a:p>
            <a:r>
              <a:rPr lang="en-US"/>
              <a:t>Drag picture to placeholder or click icon to add</a:t>
            </a:r>
          </a:p>
        </p:txBody>
      </p:sp>
    </p:spTree>
    <p:extLst>
      <p:ext uri="{BB962C8B-B14F-4D97-AF65-F5344CB8AC3E}">
        <p14:creationId xmlns:p14="http://schemas.microsoft.com/office/powerpoint/2010/main" val="1253006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Bell Gossett (2 column)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Slide Number Placeholder 6"/>
          <p:cNvSpPr>
            <a:spLocks noGrp="1"/>
          </p:cNvSpPr>
          <p:nvPr>
            <p:ph type="sldNum" sz="quarter" idx="12"/>
          </p:nvPr>
        </p:nvSpPr>
        <p:spPr/>
        <p:txBody>
          <a:bodyPr/>
          <a:lstStyle/>
          <a:p>
            <a:fld id="{50F2F8E5-1108-0A46-83A0-852BF6A1A522}" type="slidenum">
              <a:rPr lang="en-US" smtClean="0"/>
              <a:pPr/>
              <a:t>‹#›</a:t>
            </a:fld>
            <a:endParaRPr lang="en-US"/>
          </a:p>
        </p:txBody>
      </p:sp>
      <p:sp>
        <p:nvSpPr>
          <p:cNvPr id="6" name="Content Placeholder 2"/>
          <p:cNvSpPr>
            <a:spLocks noGrp="1"/>
          </p:cNvSpPr>
          <p:nvPr>
            <p:ph idx="1"/>
          </p:nvPr>
        </p:nvSpPr>
        <p:spPr>
          <a:xfrm>
            <a:off x="347472" y="1600200"/>
            <a:ext cx="4691185" cy="46908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idx="13"/>
          </p:nvPr>
        </p:nvSpPr>
        <p:spPr>
          <a:xfrm>
            <a:off x="5376672" y="1600199"/>
            <a:ext cx="3429000" cy="4690872"/>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p:cNvCxnSpPr/>
          <p:nvPr userDrawn="1"/>
        </p:nvCxnSpPr>
        <p:spPr>
          <a:xfrm rot="5400000">
            <a:off x="2862072" y="3944145"/>
            <a:ext cx="4691512" cy="1588"/>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91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Bell Gossett (chart)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Slide Number Placeholder 5"/>
          <p:cNvSpPr>
            <a:spLocks noGrp="1"/>
          </p:cNvSpPr>
          <p:nvPr>
            <p:ph type="sldNum" sz="quarter" idx="12"/>
          </p:nvPr>
        </p:nvSpPr>
        <p:spPr/>
        <p:txBody>
          <a:bodyPr/>
          <a:lstStyle/>
          <a:p>
            <a:fld id="{50F2F8E5-1108-0A46-83A0-852BF6A1A522}" type="slidenum">
              <a:rPr lang="en-US" smtClean="0"/>
              <a:pPr/>
              <a:t>‹#›</a:t>
            </a:fld>
            <a:endParaRPr lang="en-US"/>
          </a:p>
        </p:txBody>
      </p:sp>
      <p:sp>
        <p:nvSpPr>
          <p:cNvPr id="7" name="Chart Placeholder 6"/>
          <p:cNvSpPr>
            <a:spLocks noGrp="1"/>
          </p:cNvSpPr>
          <p:nvPr>
            <p:ph type="chart" sz="quarter" idx="13"/>
          </p:nvPr>
        </p:nvSpPr>
        <p:spPr>
          <a:xfrm>
            <a:off x="347472" y="3090671"/>
            <a:ext cx="3200400" cy="3200400"/>
          </a:xfrm>
        </p:spPr>
        <p:txBody>
          <a:bodyPr/>
          <a:lstStyle>
            <a:lvl1pPr>
              <a:defRPr sz="1600">
                <a:solidFill>
                  <a:schemeClr val="tx1"/>
                </a:solidFill>
              </a:defRPr>
            </a:lvl1pPr>
          </a:lstStyle>
          <a:p>
            <a:r>
              <a:rPr lang="en-US"/>
              <a:t>Click icon to add chart</a:t>
            </a:r>
            <a:endParaRPr lang="en-US" dirty="0"/>
          </a:p>
        </p:txBody>
      </p:sp>
      <p:sp>
        <p:nvSpPr>
          <p:cNvPr id="8" name="Content Placeholder 2"/>
          <p:cNvSpPr>
            <a:spLocks noGrp="1"/>
          </p:cNvSpPr>
          <p:nvPr>
            <p:ph idx="15"/>
          </p:nvPr>
        </p:nvSpPr>
        <p:spPr>
          <a:xfrm>
            <a:off x="347472" y="1600199"/>
            <a:ext cx="8458200" cy="1371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p:cNvSpPr>
            <a:spLocks noGrp="1"/>
          </p:cNvSpPr>
          <p:nvPr>
            <p:ph idx="16"/>
          </p:nvPr>
        </p:nvSpPr>
        <p:spPr>
          <a:xfrm>
            <a:off x="3886200" y="3090672"/>
            <a:ext cx="4919472" cy="320040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1" name="Straight Connector 10"/>
          <p:cNvCxnSpPr/>
          <p:nvPr userDrawn="1"/>
        </p:nvCxnSpPr>
        <p:spPr>
          <a:xfrm flipV="1">
            <a:off x="347472" y="2971800"/>
            <a:ext cx="8458200" cy="9072"/>
          </a:xfrm>
          <a:prstGeom prst="line">
            <a:avLst/>
          </a:prstGeom>
          <a:ln w="15875" cap="flat" cmpd="sng" algn="ctr">
            <a:solidFill>
              <a:srgbClr val="53565A"/>
            </a:solidFill>
            <a:prstDash val="dot"/>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41554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Bell Gossett (title only) Ec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50F2F8E5-1108-0A46-83A0-852BF6A1A522}" type="slidenum">
              <a:rPr lang="en-US" smtClean="0"/>
              <a:pPr/>
              <a:t>‹#›</a:t>
            </a:fld>
            <a:endParaRPr lang="en-US"/>
          </a:p>
        </p:txBody>
      </p:sp>
    </p:spTree>
    <p:extLst>
      <p:ext uri="{BB962C8B-B14F-4D97-AF65-F5344CB8AC3E}">
        <p14:creationId xmlns:p14="http://schemas.microsoft.com/office/powerpoint/2010/main" val="2514612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Bell Gossett Eco">
    <p:spTree>
      <p:nvGrpSpPr>
        <p:cNvPr id="1" name=""/>
        <p:cNvGrpSpPr/>
        <p:nvPr/>
      </p:nvGrpSpPr>
      <p:grpSpPr>
        <a:xfrm>
          <a:off x="0" y="0"/>
          <a:ext cx="0" cy="0"/>
          <a:chOff x="0" y="0"/>
          <a:chExt cx="0" cy="0"/>
        </a:xfrm>
      </p:grpSpPr>
      <p:pic>
        <p:nvPicPr>
          <p:cNvPr id="8" name="Picture 7" descr="blue-aqua divider.png"/>
          <p:cNvPicPr>
            <a:picLocks noChangeAspect="1"/>
          </p:cNvPicPr>
          <p:nvPr userDrawn="1"/>
        </p:nvPicPr>
        <p:blipFill>
          <a:blip r:embed="rId2"/>
          <a:stretch>
            <a:fillRect/>
          </a:stretch>
        </p:blipFill>
        <p:spPr>
          <a:xfrm>
            <a:off x="476" y="357"/>
            <a:ext cx="9143047" cy="6857286"/>
          </a:xfrm>
          <a:prstGeom prst="rect">
            <a:avLst/>
          </a:prstGeom>
        </p:spPr>
      </p:pic>
      <p:sp>
        <p:nvSpPr>
          <p:cNvPr id="2" name="Title 1"/>
          <p:cNvSpPr>
            <a:spLocks noGrp="1"/>
          </p:cNvSpPr>
          <p:nvPr>
            <p:ph type="title"/>
          </p:nvPr>
        </p:nvSpPr>
        <p:spPr>
          <a:xfrm>
            <a:off x="347472" y="2514600"/>
            <a:ext cx="7772400" cy="1362075"/>
          </a:xfrm>
        </p:spPr>
        <p:txBody>
          <a:bodyPr vert="horz" lIns="0" tIns="45720" rIns="0" bIns="45720" rtlCol="0" anchor="t" anchorCtr="0">
            <a:noAutofit/>
          </a:bodyPr>
          <a:lstStyle>
            <a:lvl1pPr>
              <a:lnSpc>
                <a:spcPts val="6500"/>
              </a:lnSpc>
              <a:defRPr lang="en-US" sz="4600" b="0" dirty="0">
                <a:solidFill>
                  <a:srgbClr val="53565A"/>
                </a:solidFill>
              </a:defRPr>
            </a:lvl1pPr>
          </a:lstStyle>
          <a:p>
            <a:pPr lvl="0">
              <a:lnSpc>
                <a:spcPts val="5000"/>
              </a:lnSpc>
            </a:pPr>
            <a:r>
              <a:rPr lang="en-US"/>
              <a:t>Click to edit Master title style</a:t>
            </a:r>
            <a:endParaRPr lang="en-US" dirty="0"/>
          </a:p>
        </p:txBody>
      </p:sp>
      <p:sp>
        <p:nvSpPr>
          <p:cNvPr id="6" name="Slide Number Placeholder 5"/>
          <p:cNvSpPr>
            <a:spLocks noGrp="1"/>
          </p:cNvSpPr>
          <p:nvPr>
            <p:ph type="sldNum" sz="quarter" idx="12"/>
          </p:nvPr>
        </p:nvSpPr>
        <p:spPr/>
        <p:txBody>
          <a:bodyPr/>
          <a:lstStyle>
            <a:lvl1pPr>
              <a:defRPr>
                <a:solidFill>
                  <a:srgbClr val="000000"/>
                </a:solidFill>
              </a:defRPr>
            </a:lvl1pPr>
          </a:lstStyle>
          <a:p>
            <a:fld id="{50F2F8E5-1108-0A46-83A0-852BF6A1A522}" type="slidenum">
              <a:rPr lang="en-US" smtClean="0"/>
              <a:pPr/>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4488" y="283464"/>
            <a:ext cx="2299258" cy="879716"/>
          </a:xfrm>
          <a:prstGeom prst="rect">
            <a:avLst/>
          </a:prstGeom>
        </p:spPr>
      </p:pic>
    </p:spTree>
    <p:extLst>
      <p:ext uri="{BB962C8B-B14F-4D97-AF65-F5344CB8AC3E}">
        <p14:creationId xmlns:p14="http://schemas.microsoft.com/office/powerpoint/2010/main" val="2115408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9144000" cy="2743200"/>
          </a:xfrm>
          <a:solidFill>
            <a:srgbClr val="61ACC9"/>
          </a:solidFill>
          <a:ln>
            <a:noFill/>
          </a:ln>
        </p:spPr>
        <p:txBody>
          <a:bodyPr/>
          <a:lstStyle>
            <a:lvl1pPr>
              <a:defRPr>
                <a:solidFill>
                  <a:srgbClr val="FFFFFF"/>
                </a:solidFill>
              </a:defRPr>
            </a:lvl1pPr>
          </a:lstStyle>
          <a:p>
            <a:r>
              <a:rPr lang="en-US"/>
              <a:t>Drag picture to placeholder or click icon to add</a:t>
            </a:r>
            <a:endParaRPr lang="en-US" dirty="0"/>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2"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3"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3975196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ell Gossett (2 photo)">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114799"/>
            <a:ext cx="3507153"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sp>
        <p:nvSpPr>
          <p:cNvPr id="12" name="Picture Placeholder 8"/>
          <p:cNvSpPr>
            <a:spLocks noGrp="1"/>
          </p:cNvSpPr>
          <p:nvPr>
            <p:ph type="pic" sz="quarter" idx="12"/>
          </p:nvPr>
        </p:nvSpPr>
        <p:spPr>
          <a:xfrm>
            <a:off x="3507153" y="4114799"/>
            <a:ext cx="5636847" cy="2743200"/>
          </a:xfrm>
          <a:solidFill>
            <a:srgbClr val="61ACC9"/>
          </a:solidFill>
          <a:ln>
            <a:noFill/>
          </a:ln>
        </p:spPr>
        <p:txBody>
          <a:bodyPr/>
          <a:lstStyle>
            <a:lvl1pPr>
              <a:defRPr>
                <a:solidFill>
                  <a:srgbClr val="FFFFFF"/>
                </a:solidFill>
              </a:defRPr>
            </a:lvl1pPr>
          </a:lstStyle>
          <a:p>
            <a:r>
              <a:rPr lang="en-US"/>
              <a:t>Drag picture to placeholder or click icon to add</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616458"/>
            <a:ext cx="9143993" cy="3535677"/>
          </a:xfrm>
          <a:prstGeom prst="rect">
            <a:avLst/>
          </a:prstGeom>
        </p:spPr>
      </p:pic>
      <p:sp>
        <p:nvSpPr>
          <p:cNvPr id="17" name="Title 1"/>
          <p:cNvSpPr>
            <a:spLocks noGrp="1"/>
          </p:cNvSpPr>
          <p:nvPr>
            <p:ph type="ctrTitle"/>
          </p:nvPr>
        </p:nvSpPr>
        <p:spPr>
          <a:xfrm>
            <a:off x="347472" y="1737360"/>
            <a:ext cx="7772400" cy="1470025"/>
          </a:xfrm>
        </p:spPr>
        <p:txBody>
          <a:bodyPr/>
          <a:lstStyle>
            <a:lvl1pPr>
              <a:lnSpc>
                <a:spcPts val="5000"/>
              </a:lnSpc>
              <a:defRPr sz="4600" b="0">
                <a:solidFill>
                  <a:schemeClr val="bg1"/>
                </a:solidFill>
              </a:defRPr>
            </a:lvl1pPr>
          </a:lstStyle>
          <a:p>
            <a:r>
              <a:rPr lang="en-US"/>
              <a:t>Click to edit Master title style</a:t>
            </a:r>
            <a:endParaRPr lang="en-US" dirty="0"/>
          </a:p>
        </p:txBody>
      </p:sp>
      <p:sp>
        <p:nvSpPr>
          <p:cNvPr id="18" name="Subtitle 2"/>
          <p:cNvSpPr>
            <a:spLocks noGrp="1"/>
          </p:cNvSpPr>
          <p:nvPr>
            <p:ph type="subTitle" idx="1" hasCustomPrompt="1"/>
          </p:nvPr>
        </p:nvSpPr>
        <p:spPr>
          <a:xfrm>
            <a:off x="347472" y="3749040"/>
            <a:ext cx="4224528" cy="422029"/>
          </a:xfrm>
        </p:spPr>
        <p:txBody>
          <a:bodyPr/>
          <a:lstStyle>
            <a:lvl1pPr marL="0" indent="0" algn="l">
              <a:buNone/>
              <a:defRPr sz="1400" cap="all">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9" name="Content Placeholder 12"/>
          <p:cNvSpPr>
            <a:spLocks noGrp="1"/>
          </p:cNvSpPr>
          <p:nvPr>
            <p:ph sz="quarter" idx="11"/>
          </p:nvPr>
        </p:nvSpPr>
        <p:spPr>
          <a:xfrm>
            <a:off x="347472" y="234706"/>
            <a:ext cx="3175000" cy="390525"/>
          </a:xfrm>
        </p:spPr>
        <p:txBody>
          <a:bodyPr/>
          <a:lstStyle>
            <a:lvl1pPr>
              <a:defRPr sz="1400">
                <a:solidFill>
                  <a:schemeClr val="tx1"/>
                </a:solidFill>
              </a:defRPr>
            </a:lvl1pPr>
            <a:lvl2pPr>
              <a:defRPr sz="1400">
                <a:solidFill>
                  <a:schemeClr val="tx1"/>
                </a:solidFill>
              </a:defRPr>
            </a:lvl2pPr>
            <a:lvl3pPr>
              <a:defRPr sz="1400">
                <a:solidFill>
                  <a:schemeClr val="tx1"/>
                </a:solidFill>
              </a:defRPr>
            </a:lvl3pPr>
            <a:lvl4pPr>
              <a:defRPr sz="1400">
                <a:solidFill>
                  <a:schemeClr val="tx1"/>
                </a:solidFill>
              </a:defRPr>
            </a:lvl4pPr>
            <a:lvl5pPr>
              <a:defRPr sz="1400">
                <a:solidFill>
                  <a:schemeClr val="tx1"/>
                </a:solidFill>
              </a:defRPr>
            </a:lvl5pPr>
          </a:lstStyle>
          <a:p>
            <a:pPr lvl="0"/>
            <a:r>
              <a:rPr lang="en-US"/>
              <a:t>Click to edit Master text styles</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501384" y="283464"/>
            <a:ext cx="2299258" cy="879716"/>
          </a:xfrm>
          <a:prstGeom prst="rect">
            <a:avLst/>
          </a:prstGeom>
        </p:spPr>
      </p:pic>
    </p:spTree>
    <p:extLst>
      <p:ext uri="{BB962C8B-B14F-4D97-AF65-F5344CB8AC3E}">
        <p14:creationId xmlns:p14="http://schemas.microsoft.com/office/powerpoint/2010/main" val="8819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5.pn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descr="blue-aqua content header.png"/>
          <p:cNvPicPr>
            <a:picLocks noChangeAspect="1"/>
          </p:cNvPicPr>
          <p:nvPr userDrawn="1"/>
        </p:nvPicPr>
        <p:blipFill>
          <a:blip r:embed="rId9"/>
          <a:stretch>
            <a:fillRect/>
          </a:stretch>
        </p:blipFill>
        <p:spPr>
          <a:xfrm>
            <a:off x="0" y="0"/>
            <a:ext cx="9144000" cy="1514475"/>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7677692"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36" r:id="rId1"/>
    <p:sldLayoutId id="2147483839" r:id="rId2"/>
    <p:sldLayoutId id="2147483840" r:id="rId3"/>
    <p:sldLayoutId id="2147483841" r:id="rId4"/>
    <p:sldLayoutId id="2147483842" r:id="rId5"/>
    <p:sldLayoutId id="2147483843" r:id="rId6"/>
    <p:sldLayoutId id="2147483844" r:id="rId7"/>
  </p:sldLayoutIdLst>
  <p:hf hdr="0" ftr="0" dt="0"/>
  <p:txStyles>
    <p:titleStyle>
      <a:lvl1pPr algn="l" defTabSz="457200" rtl="0" eaLnBrk="1" latinLnBrk="0" hangingPunct="1">
        <a:lnSpc>
          <a:spcPts val="2900"/>
        </a:lnSpc>
        <a:spcBef>
          <a:spcPct val="0"/>
        </a:spcBef>
        <a:buNone/>
        <a:defRPr sz="2800" b="0" kern="1200">
          <a:solidFill>
            <a:srgbClr val="53565A"/>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 y="2667"/>
            <a:ext cx="9143043" cy="1499459"/>
          </a:xfrm>
          <a:prstGeom prst="rect">
            <a:avLst/>
          </a:prstGeom>
        </p:spPr>
      </p:pic>
      <p:sp>
        <p:nvSpPr>
          <p:cNvPr id="2" name="Title Placeholder 1"/>
          <p:cNvSpPr>
            <a:spLocks noGrp="1"/>
          </p:cNvSpPr>
          <p:nvPr>
            <p:ph type="title"/>
          </p:nvPr>
        </p:nvSpPr>
        <p:spPr>
          <a:xfrm>
            <a:off x="347472" y="0"/>
            <a:ext cx="6528671" cy="988786"/>
          </a:xfrm>
          <a:prstGeom prst="rect">
            <a:avLst/>
          </a:prstGeom>
        </p:spPr>
        <p:txBody>
          <a:bodyPr vert="horz" lIns="0" tIns="45720" rIns="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347472" y="1600200"/>
            <a:ext cx="8458200" cy="4690872"/>
          </a:xfrm>
          <a:prstGeom prst="rect">
            <a:avLst/>
          </a:prstGeom>
        </p:spPr>
        <p:txBody>
          <a:bodyPr vert="horz" lIns="0" tIns="0" rIns="0" bIns="0" rtlCol="0">
            <a:normAutofit/>
          </a:bodyPr>
          <a:lstStyle/>
          <a:p>
            <a:pPr lvl="0"/>
            <a:r>
              <a:rPr lang="en-US"/>
              <a:t>Click to edit Master text style</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347472" y="6404429"/>
            <a:ext cx="715108" cy="453571"/>
          </a:xfrm>
          <a:prstGeom prst="rect">
            <a:avLst/>
          </a:prstGeom>
        </p:spPr>
        <p:txBody>
          <a:bodyPr vert="horz" lIns="0" tIns="0" rIns="0" bIns="0" rtlCol="0" anchor="ctr" anchorCtr="0"/>
          <a:lstStyle>
            <a:lvl1pPr algn="l">
              <a:defRPr sz="1200">
                <a:solidFill>
                  <a:schemeClr val="tx1"/>
                </a:solidFill>
                <a:latin typeface="Arial"/>
                <a:cs typeface="Arial"/>
              </a:defRPr>
            </a:lvl1pPr>
          </a:lstStyle>
          <a:p>
            <a:fld id="{50F2F8E5-1108-0A46-83A0-852BF6A1A522}" type="slidenum">
              <a:rPr lang="en-US" smtClean="0"/>
              <a:pPr/>
              <a:t>‹#›</a:t>
            </a:fld>
            <a:endParaRPr lang="en-US" dirty="0"/>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671944" y="6335142"/>
            <a:ext cx="1127569" cy="431418"/>
          </a:xfrm>
          <a:prstGeom prst="rect">
            <a:avLst/>
          </a:prstGeom>
        </p:spPr>
      </p:pic>
    </p:spTree>
    <p:extLst>
      <p:ext uri="{BB962C8B-B14F-4D97-AF65-F5344CB8AC3E}">
        <p14:creationId xmlns:p14="http://schemas.microsoft.com/office/powerpoint/2010/main" val="3544712800"/>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45" r:id="rId10"/>
    <p:sldLayoutId id="2147483846" r:id="rId11"/>
  </p:sldLayoutIdLst>
  <p:hf hdr="0" ftr="0" dt="0"/>
  <p:txStyles>
    <p:title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p:titleStyle>
    <p:bodyStyle>
      <a:lvl1pPr marL="0" indent="0" algn="l" defTabSz="457200" rtl="0" eaLnBrk="1" latinLnBrk="0" hangingPunct="1">
        <a:spcBef>
          <a:spcPts val="0"/>
        </a:spcBef>
        <a:spcAft>
          <a:spcPts val="600"/>
        </a:spcAft>
        <a:buClr>
          <a:schemeClr val="bg2"/>
        </a:buClr>
        <a:buFont typeface="Arial"/>
        <a:buNone/>
        <a:defRPr sz="2200" b="0" i="0" kern="1200" cap="none">
          <a:solidFill>
            <a:schemeClr val="tx1"/>
          </a:solidFill>
          <a:latin typeface="Arial"/>
          <a:ea typeface="+mn-ea"/>
          <a:cs typeface="Arial"/>
        </a:defRPr>
      </a:lvl1pPr>
      <a:lvl2pPr marL="137160" indent="-137160" algn="l" defTabSz="457200" rtl="0" eaLnBrk="1" latinLnBrk="0" hangingPunct="1">
        <a:spcBef>
          <a:spcPts val="0"/>
        </a:spcBef>
        <a:spcAft>
          <a:spcPts val="400"/>
        </a:spcAft>
        <a:buClr>
          <a:schemeClr val="tx1"/>
        </a:buClr>
        <a:buSzPct val="100000"/>
        <a:buFont typeface="Arial"/>
        <a:buChar char="•"/>
        <a:defRPr sz="2000" kern="1200">
          <a:solidFill>
            <a:schemeClr val="tx1"/>
          </a:solidFill>
          <a:latin typeface="Arial"/>
          <a:ea typeface="+mn-ea"/>
          <a:cs typeface="Arial"/>
        </a:defRPr>
      </a:lvl2pPr>
      <a:lvl3pPr marL="274320" indent="-137160" algn="l" defTabSz="457200" rtl="0" eaLnBrk="1" latinLnBrk="0" hangingPunct="1">
        <a:spcBef>
          <a:spcPts val="0"/>
        </a:spcBef>
        <a:spcAft>
          <a:spcPts val="400"/>
        </a:spcAft>
        <a:buFont typeface="Lucida Grande"/>
        <a:buChar char="-"/>
        <a:defRPr sz="1800" kern="1200">
          <a:solidFill>
            <a:schemeClr val="tx1"/>
          </a:solidFill>
          <a:latin typeface="Arial"/>
          <a:ea typeface="+mn-ea"/>
          <a:cs typeface="Arial"/>
        </a:defRPr>
      </a:lvl3pPr>
      <a:lvl4pPr marL="411480" indent="-137160" algn="l" defTabSz="457200" rtl="0" eaLnBrk="1" latinLnBrk="0" hangingPunct="1">
        <a:spcBef>
          <a:spcPts val="0"/>
        </a:spcBef>
        <a:spcAft>
          <a:spcPts val="400"/>
        </a:spcAft>
        <a:buFont typeface="Arial"/>
        <a:buChar char="•"/>
        <a:defRPr sz="1600" kern="1200">
          <a:solidFill>
            <a:schemeClr val="tx1"/>
          </a:solidFill>
          <a:latin typeface="Arial"/>
          <a:ea typeface="+mn-ea"/>
          <a:cs typeface="Arial"/>
        </a:defRPr>
      </a:lvl4pPr>
      <a:lvl5pPr marL="548640" indent="-137160" algn="l" defTabSz="457200" rtl="0" eaLnBrk="1" latinLnBrk="0" hangingPunct="1">
        <a:spcBef>
          <a:spcPts val="0"/>
        </a:spcBef>
        <a:spcAft>
          <a:spcPts val="400"/>
        </a:spcAft>
        <a:buFont typeface="Lucida Grande"/>
        <a:buChar char="-"/>
        <a:defRPr sz="16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7.xml"/><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hyperlink" Target="https://support.hypack.com/support/visitor/index.php?/LiveChat/Chat/Request/_sessionID=uldLlWxjCstAadc8e3e434ecaff6151a1935473db5d95454bce6ryxs99pjTF5daVD6sRxXwWj9eGb/_proactive=0/_filterDepartmentID=/_randomNumber=20/_fullName=/_email=/_promptType=chat" TargetMode="External"/><Relationship Id="rId7" Type="http://schemas.openxmlformats.org/officeDocument/2006/relationships/hyperlink" Target="http://www.hypack.com/" TargetMode="External"/><Relationship Id="rId2" Type="http://schemas.openxmlformats.org/officeDocument/2006/relationships/hyperlink" Target="https://www.youtube.com/user/HYPACK2013/videos" TargetMode="External"/><Relationship Id="rId1" Type="http://schemas.openxmlformats.org/officeDocument/2006/relationships/slideLayout" Target="../slideLayouts/slideLayout8.xml"/><Relationship Id="rId6" Type="http://schemas.openxmlformats.org/officeDocument/2006/relationships/hyperlink" Target="http://support.hypack.com/" TargetMode="External"/><Relationship Id="rId5" Type="http://schemas.openxmlformats.org/officeDocument/2006/relationships/hyperlink" Target="http://www.ustream.tv/channel/hypack" TargetMode="External"/><Relationship Id="rId4" Type="http://schemas.openxmlformats.org/officeDocument/2006/relationships/hyperlink" Target="https://www.youtube.com/channel/UCOzhxa2gkVQD3ArsKVXiXnQ"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l" rtl="0"/>
            <a:r>
              <a:rPr lang="es" b="0" i="0" u="none"/>
              <a:t>Usos Auxiliares de HYPACK</a:t>
            </a:r>
            <a:endParaRPr lang="es" sz="2400" dirty="0"/>
          </a:p>
        </p:txBody>
      </p:sp>
      <p:sp>
        <p:nvSpPr>
          <p:cNvPr id="2" name="Subtitle 1"/>
          <p:cNvSpPr>
            <a:spLocks noGrp="1"/>
          </p:cNvSpPr>
          <p:nvPr>
            <p:ph type="subTitle" idx="1"/>
          </p:nvPr>
        </p:nvSpPr>
        <p:spPr>
          <a:xfrm>
            <a:off x="433136" y="2774482"/>
            <a:ext cx="4138863" cy="422029"/>
          </a:xfrm>
        </p:spPr>
        <p:txBody>
          <a:bodyPr/>
          <a:lstStyle/>
          <a:p>
            <a:pPr algn="l" rtl="0"/>
            <a:r>
              <a:rPr lang="es" b="0" i="0" u="none"/>
              <a:t>Evento de Entrenamiento HYPACK 2020</a:t>
            </a:r>
          </a:p>
        </p:txBody>
      </p:sp>
      <p:pic>
        <p:nvPicPr>
          <p:cNvPr id="3" name="Picture 2"/>
          <p:cNvPicPr>
            <a:picLocks noChangeAspect="1"/>
          </p:cNvPicPr>
          <p:nvPr/>
        </p:nvPicPr>
        <p:blipFill>
          <a:blip r:embed="rId2"/>
          <a:stretch>
            <a:fillRect/>
          </a:stretch>
        </p:blipFill>
        <p:spPr>
          <a:xfrm>
            <a:off x="1536192" y="4162212"/>
            <a:ext cx="6583680" cy="2695788"/>
          </a:xfrm>
          <a:prstGeom prst="rect">
            <a:avLst/>
          </a:prstGeom>
        </p:spPr>
      </p:pic>
      <p:sp>
        <p:nvSpPr>
          <p:cNvPr id="5" name="TextBox 4"/>
          <p:cNvSpPr txBox="1"/>
          <p:nvPr/>
        </p:nvSpPr>
        <p:spPr>
          <a:xfrm>
            <a:off x="1290410" y="4170349"/>
            <a:ext cx="1700613" cy="461665"/>
          </a:xfrm>
          <a:prstGeom prst="rect">
            <a:avLst/>
          </a:prstGeom>
          <a:solidFill>
            <a:schemeClr val="bg1"/>
          </a:solidFill>
        </p:spPr>
        <p:txBody>
          <a:bodyPr wrap="square" rtlCol="0">
            <a:spAutoFit/>
          </a:bodyPr>
          <a:lstStyle/>
          <a:p>
            <a:pPr algn="ctr"/>
            <a:r>
              <a:rPr lang="en-US" sz="1200" b="1" dirty="0" smtClean="0">
                <a:solidFill>
                  <a:srgbClr val="FF0000"/>
                </a:solidFill>
              </a:rPr>
              <a:t>FORMA FANTASMA (</a:t>
            </a:r>
            <a:r>
              <a:rPr lang="en-US" sz="1200" b="1" dirty="0" err="1" smtClean="0">
                <a:solidFill>
                  <a:srgbClr val="FF0000"/>
                </a:solidFill>
              </a:rPr>
              <a:t>posición</a:t>
            </a:r>
            <a:r>
              <a:rPr lang="en-US" sz="1200" b="1" dirty="0" smtClean="0">
                <a:solidFill>
                  <a:srgbClr val="FF0000"/>
                </a:solidFill>
              </a:rPr>
              <a:t> final)</a:t>
            </a:r>
            <a:endParaRPr lang="en-US" sz="1200" b="1" dirty="0">
              <a:solidFill>
                <a:srgbClr val="FF0000"/>
              </a:solidFill>
            </a:endParaRPr>
          </a:p>
        </p:txBody>
      </p:sp>
    </p:spTree>
    <p:extLst>
      <p:ext uri="{BB962C8B-B14F-4D97-AF65-F5344CB8AC3E}">
        <p14:creationId xmlns:p14="http://schemas.microsoft.com/office/powerpoint/2010/main" val="90705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Datos DQM </a:t>
            </a:r>
          </a:p>
        </p:txBody>
      </p:sp>
      <p:sp>
        <p:nvSpPr>
          <p:cNvPr id="3" name="Content Placeholder 2"/>
          <p:cNvSpPr>
            <a:spLocks noGrp="1"/>
          </p:cNvSpPr>
          <p:nvPr>
            <p:ph idx="1"/>
          </p:nvPr>
        </p:nvSpPr>
        <p:spPr/>
        <p:txBody>
          <a:bodyPr>
            <a:normAutofit lnSpcReduction="10000"/>
          </a:bodyPr>
          <a:lstStyle/>
          <a:p>
            <a:pPr marL="342900" indent="-342900" algn="l" rtl="0">
              <a:buClr>
                <a:schemeClr val="tx1">
                  <a:lumMod val="65000"/>
                  <a:lumOff val="35000"/>
                </a:schemeClr>
              </a:buClr>
              <a:buFont typeface="Arial" panose="020B0604020202020204" pitchFamily="34" charset="0"/>
              <a:buChar char="•"/>
            </a:pPr>
            <a:r>
              <a:rPr lang="es" b="0" i="0" u="none">
                <a:solidFill>
                  <a:schemeClr val="tx1">
                    <a:lumMod val="65000"/>
                    <a:lumOff val="35000"/>
                  </a:schemeClr>
                </a:solidFill>
              </a:rPr>
              <a:t>Datos DQM son compilados para todos los campos monitoreados y salvados a un archivo de base de datos para reportes ambientales. </a:t>
            </a:r>
          </a:p>
          <a:p>
            <a:pPr marL="342900" indent="-342900" algn="l" rtl="0">
              <a:buClr>
                <a:schemeClr val="tx1">
                  <a:lumMod val="65000"/>
                  <a:lumOff val="35000"/>
                </a:schemeClr>
              </a:buClr>
              <a:buFont typeface="Arial" panose="020B0604020202020204" pitchFamily="34" charset="0"/>
              <a:buChar char="•"/>
            </a:pPr>
            <a:endParaRPr lang="es"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r>
              <a:rPr lang="es" b="0" i="0" u="none">
                <a:solidFill>
                  <a:schemeClr val="tx1">
                    <a:lumMod val="65000"/>
                    <a:lumOff val="35000"/>
                  </a:schemeClr>
                </a:solidFill>
              </a:rPr>
              <a:t>Esto incluye posición de la herramienta para remover sedimentos contaminados y no esta limitado a posición, profundidad, tipo de fondo y cantidad de material a ser procesada. </a:t>
            </a:r>
          </a:p>
          <a:p>
            <a:pPr marL="342900" indent="-342900" algn="l" rtl="0">
              <a:buClr>
                <a:schemeClr val="tx1">
                  <a:lumMod val="65000"/>
                  <a:lumOff val="35000"/>
                </a:schemeClr>
              </a:buClr>
              <a:buFont typeface="Arial" panose="020B0604020202020204" pitchFamily="34" charset="0"/>
              <a:buChar char="•"/>
            </a:pPr>
            <a:endParaRPr lang="es"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r>
              <a:rPr lang="es" b="0" i="0" u="none">
                <a:solidFill>
                  <a:schemeClr val="tx1">
                    <a:lumMod val="65000"/>
                    <a:lumOff val="35000"/>
                  </a:schemeClr>
                </a:solidFill>
              </a:rPr>
              <a:t>Cada turno puede ser monitoreado y los datos compilados por cada segundo del período de trabajo.</a:t>
            </a:r>
          </a:p>
          <a:p>
            <a:pPr marL="342900" indent="-342900" algn="l" rtl="0">
              <a:buClr>
                <a:schemeClr val="tx1">
                  <a:lumMod val="65000"/>
                  <a:lumOff val="35000"/>
                </a:schemeClr>
              </a:buClr>
              <a:buFont typeface="Arial" panose="020B0604020202020204" pitchFamily="34" charset="0"/>
              <a:buChar char="•"/>
            </a:pPr>
            <a:endParaRPr lang="es" dirty="0">
              <a:solidFill>
                <a:schemeClr val="tx1">
                  <a:lumMod val="65000"/>
                  <a:lumOff val="35000"/>
                </a:schemeClr>
              </a:solidFill>
            </a:endParaRPr>
          </a:p>
          <a:p>
            <a:pPr marL="342900" indent="-342900" algn="l" rtl="0">
              <a:buClr>
                <a:schemeClr val="tx1">
                  <a:lumMod val="65000"/>
                  <a:lumOff val="35000"/>
                </a:schemeClr>
              </a:buClr>
              <a:buFont typeface="Arial" panose="020B0604020202020204" pitchFamily="34" charset="0"/>
              <a:buChar char="•"/>
            </a:pPr>
            <a:r>
              <a:rPr lang="es" b="0" i="0" u="none">
                <a:solidFill>
                  <a:schemeClr val="tx1">
                    <a:lumMod val="65000"/>
                    <a:lumOff val="35000"/>
                  </a:schemeClr>
                </a:solidFill>
              </a:rPr>
              <a:t>Características del Fondo pueden ser grabadas y generados reportes. </a:t>
            </a:r>
          </a:p>
        </p:txBody>
      </p:sp>
      <p:sp>
        <p:nvSpPr>
          <p:cNvPr id="4" name="Slide Number Placeholder 3"/>
          <p:cNvSpPr>
            <a:spLocks noGrp="1"/>
          </p:cNvSpPr>
          <p:nvPr>
            <p:ph type="sldNum" sz="quarter" idx="10"/>
          </p:nvPr>
        </p:nvSpPr>
        <p:spPr/>
        <p:txBody>
          <a:bodyPr/>
          <a:lstStyle/>
          <a:p>
            <a:pPr algn="l" rtl="0">
              <a:defRPr/>
            </a:pPr>
            <a:fld id="{E507CE18-95E8-4CCF-99C0-D574AD05EF8B}" type="slidenum">
              <a:rPr/>
              <a:pPr algn="l" rtl="0">
                <a:defRPr/>
              </a:pPr>
              <a:t>10</a:t>
            </a:fld>
            <a:endParaRPr lang="es" dirty="0"/>
          </a:p>
        </p:txBody>
      </p:sp>
    </p:spTree>
    <p:extLst>
      <p:ext uri="{BB962C8B-B14F-4D97-AF65-F5344CB8AC3E}">
        <p14:creationId xmlns:p14="http://schemas.microsoft.com/office/powerpoint/2010/main" val="4271098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Datos al PC a bordo USACE DQM</a:t>
            </a:r>
          </a:p>
        </p:txBody>
      </p:sp>
      <p:sp>
        <p:nvSpPr>
          <p:cNvPr id="4" name="Slide Number Placeholder 3"/>
          <p:cNvSpPr>
            <a:spLocks noGrp="1"/>
          </p:cNvSpPr>
          <p:nvPr>
            <p:ph type="sldNum" sz="quarter" idx="10"/>
          </p:nvPr>
        </p:nvSpPr>
        <p:spPr/>
        <p:txBody>
          <a:bodyPr/>
          <a:lstStyle/>
          <a:p>
            <a:pPr algn="l" rtl="0">
              <a:defRPr/>
            </a:pPr>
            <a:fld id="{E507CE18-95E8-4CCF-99C0-D574AD05EF8B}" type="slidenum">
              <a:rPr/>
              <a:pPr algn="l" rtl="0">
                <a:defRPr/>
              </a:pPr>
              <a:t>11</a:t>
            </a:fld>
            <a:endParaRPr lang="es" dirty="0"/>
          </a:p>
        </p:txBody>
      </p:sp>
      <p:pic>
        <p:nvPicPr>
          <p:cNvPr id="18434" name="Picture 2" descr="C:\Users\cshaw\Downloads\dq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507" y="1458256"/>
            <a:ext cx="6810200" cy="4866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966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Planeamiento Misiones y Guiado Línea</a:t>
            </a:r>
          </a:p>
        </p:txBody>
      </p:sp>
      <p:sp>
        <p:nvSpPr>
          <p:cNvPr id="4" name="Slide Number Placeholder 3"/>
          <p:cNvSpPr>
            <a:spLocks noGrp="1"/>
          </p:cNvSpPr>
          <p:nvPr>
            <p:ph type="sldNum" sz="quarter" idx="10"/>
          </p:nvPr>
        </p:nvSpPr>
        <p:spPr/>
        <p:txBody>
          <a:bodyPr/>
          <a:lstStyle/>
          <a:p>
            <a:pPr algn="l" rtl="0">
              <a:defRPr/>
            </a:pPr>
            <a:fld id="{E507CE18-95E8-4CCF-99C0-D574AD05EF8B}" type="slidenum">
              <a:rPr/>
              <a:pPr algn="l" rtl="0">
                <a:defRPr/>
              </a:pPr>
              <a:t>12</a:t>
            </a:fld>
            <a:endParaRPr lang="es" dirty="0"/>
          </a:p>
        </p:txBody>
      </p:sp>
      <p:pic>
        <p:nvPicPr>
          <p:cNvPr id="1026" name="Picture 2" descr="C:\Users\cshaw\Downloads\S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288438"/>
            <a:ext cx="6571419" cy="4925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96842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1" y="0"/>
            <a:ext cx="8155593" cy="988786"/>
          </a:xfrm>
        </p:spPr>
        <p:txBody>
          <a:bodyPr/>
          <a:lstStyle/>
          <a:p>
            <a:pPr algn="l" rtl="0"/>
            <a:r>
              <a:rPr lang="es" b="0" i="0" u="none" dirty="0"/>
              <a:t>Robot remoto de colección de datos y controles.</a:t>
            </a:r>
          </a:p>
        </p:txBody>
      </p:sp>
      <p:sp>
        <p:nvSpPr>
          <p:cNvPr id="4" name="Slide Number Placeholder 3"/>
          <p:cNvSpPr>
            <a:spLocks noGrp="1"/>
          </p:cNvSpPr>
          <p:nvPr>
            <p:ph type="sldNum" sz="quarter" idx="10"/>
          </p:nvPr>
        </p:nvSpPr>
        <p:spPr/>
        <p:txBody>
          <a:bodyPr/>
          <a:lstStyle/>
          <a:p>
            <a:pPr algn="l" rtl="0">
              <a:defRPr/>
            </a:pPr>
            <a:fld id="{E507CE18-95E8-4CCF-99C0-D574AD05EF8B}" type="slidenum">
              <a:rPr/>
              <a:pPr algn="l" rtl="0">
                <a:defRPr/>
              </a:pPr>
              <a:t>13</a:t>
            </a:fld>
            <a:endParaRPr lang="es" dirty="0"/>
          </a:p>
        </p:txBody>
      </p:sp>
      <p:pic>
        <p:nvPicPr>
          <p:cNvPr id="2050" name="Picture 2" descr="C:\Users\cshaw\Downloads\sr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408112"/>
            <a:ext cx="7088981" cy="4725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4864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Colección de datos UAV y USV</a:t>
            </a:r>
          </a:p>
        </p:txBody>
      </p:sp>
      <p:sp>
        <p:nvSpPr>
          <p:cNvPr id="4" name="Slide Number Placeholder 3"/>
          <p:cNvSpPr>
            <a:spLocks noGrp="1"/>
          </p:cNvSpPr>
          <p:nvPr>
            <p:ph type="sldNum" sz="quarter" idx="10"/>
          </p:nvPr>
        </p:nvSpPr>
        <p:spPr/>
        <p:txBody>
          <a:bodyPr/>
          <a:lstStyle/>
          <a:p>
            <a:pPr algn="l" rtl="0">
              <a:defRPr/>
            </a:pPr>
            <a:fld id="{E507CE18-95E8-4CCF-99C0-D574AD05EF8B}" type="slidenum">
              <a:rPr/>
              <a:pPr algn="l" rtl="0">
                <a:defRPr/>
              </a:pPr>
              <a:t>14</a:t>
            </a:fld>
            <a:endParaRPr lang="es" dirty="0"/>
          </a:p>
        </p:txBody>
      </p:sp>
      <p:pic>
        <p:nvPicPr>
          <p:cNvPr id="3074" name="Picture 2" descr="C:\Users\cshaw\Downloads\sr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438" y="1476374"/>
            <a:ext cx="8412162" cy="46760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630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5405628" cy="988786"/>
          </a:xfrm>
        </p:spPr>
        <p:txBody>
          <a:bodyPr/>
          <a:lstStyle/>
          <a:p>
            <a:pPr algn="l" rtl="0"/>
            <a:r>
              <a:rPr lang="es" b="0" i="0" u="none"/>
              <a:t>Colección de datos UAV y USV</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15</a:t>
            </a:fld>
            <a:endParaRPr lang="es" dirty="0"/>
          </a:p>
        </p:txBody>
      </p:sp>
      <p:pic>
        <p:nvPicPr>
          <p:cNvPr id="4098" name="Picture 2" descr="C:\Users\cshaw\Downloads\sr4.PNG"/>
          <p:cNvPicPr>
            <a:picLocks noChangeAspect="1" noChangeArrowheads="1"/>
          </p:cNvPicPr>
          <p:nvPr/>
        </p:nvPicPr>
        <p:blipFill rotWithShape="1">
          <a:blip r:embed="rId2">
            <a:extLst>
              <a:ext uri="{28A0092B-C50C-407E-A947-70E740481C1C}">
                <a14:useLocalDpi xmlns:a14="http://schemas.microsoft.com/office/drawing/2010/main" val="0"/>
              </a:ext>
            </a:extLst>
          </a:blip>
          <a:srcRect l="1" t="1081" r="581" b="1"/>
          <a:stretch/>
        </p:blipFill>
        <p:spPr bwMode="auto">
          <a:xfrm>
            <a:off x="2080428" y="2275840"/>
            <a:ext cx="5241544" cy="400739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47472" y="1289113"/>
            <a:ext cx="5916595" cy="1077218"/>
          </a:xfrm>
          <a:prstGeom prst="rect">
            <a:avLst/>
          </a:prstGeom>
          <a:noFill/>
        </p:spPr>
        <p:txBody>
          <a:bodyPr wrap="square" rtlCol="0">
            <a:spAutoFit/>
          </a:bodyPr>
          <a:lstStyle/>
          <a:p>
            <a:pPr marL="285750" indent="-285750" algn="l" rtl="0">
              <a:buFont typeface="Arial" panose="020B0604020202020204" pitchFamily="34" charset="0"/>
              <a:buChar char="•"/>
            </a:pPr>
            <a:r>
              <a:rPr lang="es" sz="1600" b="0" i="0" u="none" dirty="0">
                <a:solidFill>
                  <a:schemeClr val="tx1">
                    <a:lumMod val="65000"/>
                    <a:lumOff val="35000"/>
                  </a:schemeClr>
                </a:solidFill>
              </a:rPr>
              <a:t>Colección de Datos en tiempo real.</a:t>
            </a:r>
          </a:p>
          <a:p>
            <a:pPr marL="742950" lvl="1" indent="-285750" algn="l" rtl="0">
              <a:buFont typeface="Arial" panose="020B0604020202020204" pitchFamily="34" charset="0"/>
              <a:buChar char="•"/>
            </a:pPr>
            <a:r>
              <a:rPr lang="es" sz="1600" b="0" i="0" u="none" dirty="0">
                <a:solidFill>
                  <a:schemeClr val="tx1">
                    <a:lumMod val="65000"/>
                    <a:lumOff val="35000"/>
                  </a:schemeClr>
                </a:solidFill>
              </a:rPr>
              <a:t>A bordo </a:t>
            </a:r>
          </a:p>
          <a:p>
            <a:pPr marL="742950" lvl="1" indent="-285750" algn="l" rtl="0">
              <a:buFont typeface="Arial" panose="020B0604020202020204" pitchFamily="34" charset="0"/>
              <a:buChar char="•"/>
            </a:pPr>
            <a:r>
              <a:rPr lang="es" sz="1600" b="0" i="0" u="none" dirty="0">
                <a:solidFill>
                  <a:schemeClr val="tx1">
                    <a:lumMod val="65000"/>
                    <a:lumOff val="35000"/>
                  </a:schemeClr>
                </a:solidFill>
              </a:rPr>
              <a:t>Grabado remotamente</a:t>
            </a:r>
          </a:p>
          <a:p>
            <a:pPr marL="285750" indent="-285750" algn="l" rtl="0">
              <a:buFont typeface="Arial" panose="020B0604020202020204" pitchFamily="34" charset="0"/>
              <a:buChar char="•"/>
            </a:pPr>
            <a:r>
              <a:rPr lang="es" sz="1600" b="0" i="0" u="none" dirty="0">
                <a:solidFill>
                  <a:schemeClr val="tx1">
                    <a:lumMod val="65000"/>
                    <a:lumOff val="35000"/>
                  </a:schemeClr>
                </a:solidFill>
              </a:rPr>
              <a:t>Puede enviar puntos de ruta a embarcación remota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Datos HYPACK UAV en 4 dimensiones</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16</a:t>
            </a:fld>
            <a:endParaRPr lang="es"/>
          </a:p>
        </p:txBody>
      </p:sp>
      <p:pic>
        <p:nvPicPr>
          <p:cNvPr id="5122" name="Picture 2" descr="C:\Users\cshaw\Downloads\full co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180889"/>
            <a:ext cx="5233987" cy="522354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77141" y="2819444"/>
            <a:ext cx="2616200" cy="1754326"/>
          </a:xfrm>
          <a:prstGeom prst="rect">
            <a:avLst/>
          </a:prstGeom>
          <a:noFill/>
          <a:ln>
            <a:noFill/>
          </a:ln>
        </p:spPr>
        <p:txBody>
          <a:bodyPr wrap="square" rtlCol="0">
            <a:spAutoFit/>
          </a:bodyPr>
          <a:lstStyle/>
          <a:p>
            <a:pPr marL="285750" indent="-285750" algn="l" rtl="0">
              <a:buFont typeface="Arial" panose="020B0604020202020204" pitchFamily="34" charset="0"/>
              <a:buChar char="•"/>
            </a:pPr>
            <a:r>
              <a:rPr lang="es" b="0" i="0" u="none">
                <a:solidFill>
                  <a:schemeClr val="tx1">
                    <a:lumMod val="65000"/>
                    <a:lumOff val="35000"/>
                  </a:schemeClr>
                </a:solidFill>
              </a:rPr>
              <a:t>Lidar</a:t>
            </a:r>
          </a:p>
          <a:p>
            <a:pPr marL="285750" indent="-285750" algn="l" rtl="0">
              <a:buFont typeface="Arial" panose="020B0604020202020204" pitchFamily="34" charset="0"/>
              <a:buChar char="•"/>
            </a:pPr>
            <a:r>
              <a:rPr lang="es" b="0" i="0" u="none">
                <a:solidFill>
                  <a:schemeClr val="tx1">
                    <a:lumMod val="65000"/>
                    <a:lumOff val="35000"/>
                  </a:schemeClr>
                </a:solidFill>
              </a:rPr>
              <a:t>Multihaz Bati</a:t>
            </a:r>
          </a:p>
          <a:p>
            <a:pPr marL="285750" indent="-285750" algn="l" rtl="0">
              <a:buFont typeface="Arial" panose="020B0604020202020204" pitchFamily="34" charset="0"/>
              <a:buChar char="•"/>
            </a:pPr>
            <a:r>
              <a:rPr lang="es" b="0" i="0" u="none">
                <a:solidFill>
                  <a:schemeClr val="tx1">
                    <a:lumMod val="65000"/>
                    <a:lumOff val="35000"/>
                  </a:schemeClr>
                </a:solidFill>
              </a:rPr>
              <a:t>ADCP</a:t>
            </a:r>
          </a:p>
          <a:p>
            <a:pPr marL="285750" indent="-285750" algn="l" rtl="0">
              <a:buFont typeface="Arial" panose="020B0604020202020204" pitchFamily="34" charset="0"/>
              <a:buChar char="•"/>
            </a:pPr>
            <a:r>
              <a:rPr lang="es" b="0" i="0" u="none">
                <a:solidFill>
                  <a:schemeClr val="tx1">
                    <a:lumMod val="65000"/>
                    <a:lumOff val="35000"/>
                  </a:schemeClr>
                </a:solidFill>
              </a:rPr>
              <a:t>Calidad del Agua</a:t>
            </a:r>
          </a:p>
          <a:p>
            <a:pPr marL="285750" indent="-285750" algn="l" rtl="0">
              <a:buFont typeface="Arial" panose="020B0604020202020204" pitchFamily="34" charset="0"/>
              <a:buChar char="•"/>
            </a:pPr>
            <a:r>
              <a:rPr lang="es" b="0" i="0" u="none">
                <a:solidFill>
                  <a:schemeClr val="tx1">
                    <a:lumMod val="65000"/>
                    <a:lumOff val="35000"/>
                  </a:schemeClr>
                </a:solidFill>
              </a:rPr>
              <a:t>Imágenes Sonar lateral.</a:t>
            </a:r>
          </a:p>
          <a:p>
            <a:pPr marL="285750" indent="-285750" algn="l" rtl="0">
              <a:buFont typeface="Arial" panose="020B0604020202020204" pitchFamily="34" charset="0"/>
              <a:buChar char="•"/>
            </a:pPr>
            <a:r>
              <a:rPr lang="es" b="0" i="0" u="none">
                <a:solidFill>
                  <a:schemeClr val="tx1">
                    <a:lumMod val="65000"/>
                    <a:lumOff val="35000"/>
                  </a:schemeClr>
                </a:solidFill>
              </a:rPr>
              <a:t>Medición Mareas</a:t>
            </a:r>
          </a:p>
        </p:txBody>
      </p:sp>
    </p:spTree>
    <p:extLst>
      <p:ext uri="{BB962C8B-B14F-4D97-AF65-F5344CB8AC3E}">
        <p14:creationId xmlns:p14="http://schemas.microsoft.com/office/powerpoint/2010/main" val="2346593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Monitoreo Turbidez en vivo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17</a:t>
            </a:fld>
            <a:endParaRPr lang="es"/>
          </a:p>
        </p:txBody>
      </p:sp>
      <p:pic>
        <p:nvPicPr>
          <p:cNvPr id="6146" name="Picture 2" descr="C:\Users\cshaw\Downloads\l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729016"/>
            <a:ext cx="8261403" cy="39131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3606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YSI_Turbidity.dll con YSI EXO</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18</a:t>
            </a:fld>
            <a:endParaRPr lang="es"/>
          </a:p>
        </p:txBody>
      </p:sp>
      <p:pic>
        <p:nvPicPr>
          <p:cNvPr id="7170" name="Picture 2" descr="C:\Users\cshaw\Downloads\ex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431184"/>
            <a:ext cx="7142163" cy="4749635"/>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19586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6955028" cy="988786"/>
          </a:xfrm>
        </p:spPr>
        <p:txBody>
          <a:bodyPr/>
          <a:lstStyle/>
          <a:p>
            <a:pPr algn="l" rtl="0"/>
            <a:r>
              <a:rPr lang="es" b="0" i="0" u="none"/>
              <a:t>Auto Importar Mareas desde NOAA</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19</a:t>
            </a:fld>
            <a:endParaRPr lang="es"/>
          </a:p>
        </p:txBody>
      </p:sp>
      <p:pic>
        <p:nvPicPr>
          <p:cNvPr id="1026" name="Picture 2" descr="C:\Users\cshaw\Downloads\NOAA TId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450154"/>
            <a:ext cx="7096304" cy="358920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55973" y="5204100"/>
            <a:ext cx="7279301" cy="1323439"/>
          </a:xfrm>
          <a:prstGeom prst="rect">
            <a:avLst/>
          </a:prstGeom>
          <a:noFill/>
        </p:spPr>
        <p:txBody>
          <a:bodyPr wrap="square" rtlCol="0">
            <a:spAutoFit/>
          </a:bodyPr>
          <a:lstStyle/>
          <a:p>
            <a:pPr marL="285750" indent="-285750" algn="l" rtl="0">
              <a:buFont typeface="Arial" panose="020B0604020202020204" pitchFamily="34" charset="0"/>
              <a:buChar char="•"/>
            </a:pPr>
            <a:r>
              <a:rPr lang="es" sz="1600" b="0" i="0" u="none" dirty="0">
                <a:solidFill>
                  <a:schemeClr val="tx1">
                    <a:lumMod val="65000"/>
                    <a:lumOff val="35000"/>
                  </a:schemeClr>
                </a:solidFill>
              </a:rPr>
              <a:t>Programa Mareas Manual</a:t>
            </a:r>
          </a:p>
          <a:p>
            <a:pPr marL="285750" indent="-285750" algn="l" rtl="0">
              <a:buFont typeface="Arial" panose="020B0604020202020204" pitchFamily="34" charset="0"/>
              <a:buChar char="•"/>
            </a:pPr>
            <a:r>
              <a:rPr lang="es" sz="1600" b="0" i="0" u="none" dirty="0">
                <a:solidFill>
                  <a:schemeClr val="tx1">
                    <a:lumMod val="65000"/>
                    <a:lumOff val="35000"/>
                  </a:schemeClr>
                </a:solidFill>
              </a:rPr>
              <a:t>Si la estación de marea NOAA es conocida, se poblará automáticamente</a:t>
            </a:r>
          </a:p>
          <a:p>
            <a:pPr marL="285750" indent="-285750" algn="l" rtl="0">
              <a:buFont typeface="Arial" panose="020B0604020202020204" pitchFamily="34" charset="0"/>
              <a:buChar char="•"/>
            </a:pPr>
            <a:r>
              <a:rPr lang="es" sz="1600" b="0" i="0" u="none" dirty="0">
                <a:solidFill>
                  <a:schemeClr val="tx1">
                    <a:lumMod val="65000"/>
                    <a:lumOff val="35000"/>
                  </a:schemeClr>
                </a:solidFill>
              </a:rPr>
              <a:t>Puede salvar como archivo *.tdx y *.tid</a:t>
            </a:r>
          </a:p>
          <a:p>
            <a:pPr marL="285750" indent="-285750" algn="l" rtl="0">
              <a:buFont typeface="Arial" panose="020B0604020202020204" pitchFamily="34" charset="0"/>
              <a:buChar char="•"/>
            </a:pPr>
            <a:r>
              <a:rPr lang="es" sz="1600" b="0" i="0" u="none" dirty="0">
                <a:solidFill>
                  <a:schemeClr val="tx1">
                    <a:lumMod val="65000"/>
                    <a:lumOff val="35000"/>
                  </a:schemeClr>
                </a:solidFill>
              </a:rPr>
              <a:t>Puede importar al manejador de dispositivo TideDr.dll en HYPACK EQUIPOS</a:t>
            </a:r>
          </a:p>
        </p:txBody>
      </p:sp>
    </p:spTree>
    <p:extLst>
      <p:ext uri="{BB962C8B-B14F-4D97-AF65-F5344CB8AC3E}">
        <p14:creationId xmlns:p14="http://schemas.microsoft.com/office/powerpoint/2010/main" val="473517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796528" cy="988786"/>
          </a:xfrm>
        </p:spPr>
        <p:txBody>
          <a:bodyPr/>
          <a:lstStyle/>
          <a:p>
            <a:pPr algn="l" rtl="0"/>
            <a:r>
              <a:rPr lang="es" b="0" i="0" u="none" dirty="0"/>
              <a:t>HYPACK LEVANTAMIENTO:  FORMAS </a:t>
            </a:r>
            <a:r>
              <a:rPr lang="es" b="0" i="0" u="none" dirty="0" smtClean="0"/>
              <a:t>FANTASMA</a:t>
            </a:r>
            <a:endParaRPr lang="es" b="0" i="0" u="none" dirty="0"/>
          </a:p>
        </p:txBody>
      </p:sp>
      <p:sp>
        <p:nvSpPr>
          <p:cNvPr id="4" name="Slide Number Placeholder 3"/>
          <p:cNvSpPr>
            <a:spLocks noGrp="1"/>
          </p:cNvSpPr>
          <p:nvPr>
            <p:ph type="sldNum" sz="quarter" idx="10"/>
          </p:nvPr>
        </p:nvSpPr>
        <p:spPr/>
        <p:txBody>
          <a:bodyPr/>
          <a:lstStyle/>
          <a:p>
            <a:pPr algn="l" rtl="0">
              <a:defRPr/>
            </a:pPr>
            <a:fld id="{E507CE18-95E8-4CCF-99C0-D574AD05EF8B}" type="slidenum">
              <a:rPr/>
              <a:pPr algn="l" rtl="0">
                <a:defRPr/>
              </a:pPr>
              <a:t>2</a:t>
            </a:fld>
            <a:endParaRPr lang="es" dirty="0"/>
          </a:p>
        </p:txBody>
      </p:sp>
      <p:pic>
        <p:nvPicPr>
          <p:cNvPr id="61442" name="Picture 2"/>
          <p:cNvPicPr>
            <a:picLocks noChangeAspect="1" noChangeArrowheads="1"/>
          </p:cNvPicPr>
          <p:nvPr/>
        </p:nvPicPr>
        <p:blipFill>
          <a:blip r:embed="rId2"/>
          <a:srcRect/>
          <a:stretch>
            <a:fillRect/>
          </a:stretch>
        </p:blipFill>
        <p:spPr bwMode="auto">
          <a:xfrm>
            <a:off x="347472" y="1578186"/>
            <a:ext cx="8412913" cy="4213122"/>
          </a:xfrm>
          <a:prstGeom prst="rect">
            <a:avLst/>
          </a:prstGeom>
          <a:noFill/>
          <a:ln w="9525">
            <a:noFill/>
            <a:miter lim="800000"/>
            <a:headEnd/>
            <a:tailEnd/>
          </a:ln>
        </p:spPr>
      </p:pic>
      <p:sp>
        <p:nvSpPr>
          <p:cNvPr id="6" name="TextBox 5"/>
          <p:cNvSpPr txBox="1"/>
          <p:nvPr/>
        </p:nvSpPr>
        <p:spPr>
          <a:xfrm>
            <a:off x="347472" y="5913202"/>
            <a:ext cx="8379503" cy="369332"/>
          </a:xfrm>
          <a:prstGeom prst="rect">
            <a:avLst/>
          </a:prstGeom>
          <a:noFill/>
        </p:spPr>
        <p:txBody>
          <a:bodyPr wrap="square" rtlCol="0">
            <a:spAutoFit/>
          </a:bodyPr>
          <a:lstStyle/>
          <a:p>
            <a:pPr algn="l" rtl="0"/>
            <a:r>
              <a:rPr lang="es" b="0" i="0" u="none">
                <a:solidFill>
                  <a:schemeClr val="tx1">
                    <a:lumMod val="65000"/>
                    <a:lumOff val="35000"/>
                  </a:schemeClr>
                </a:solidFill>
              </a:rPr>
              <a:t>Entre la posición final para una plataforma o movimiento de barcaza y dibuje una forma fantasma (naranja).</a:t>
            </a:r>
          </a:p>
        </p:txBody>
      </p:sp>
      <p:sp>
        <p:nvSpPr>
          <p:cNvPr id="7" name="TextBox 6"/>
          <p:cNvSpPr txBox="1"/>
          <p:nvPr/>
        </p:nvSpPr>
        <p:spPr>
          <a:xfrm>
            <a:off x="4119073" y="2444098"/>
            <a:ext cx="1298962" cy="369332"/>
          </a:xfrm>
          <a:prstGeom prst="rect">
            <a:avLst/>
          </a:prstGeom>
          <a:solidFill>
            <a:schemeClr val="bg1"/>
          </a:solidFill>
        </p:spPr>
        <p:txBody>
          <a:bodyPr wrap="square" rtlCol="0">
            <a:spAutoFit/>
          </a:bodyPr>
          <a:lstStyle/>
          <a:p>
            <a:pPr algn="ctr"/>
            <a:r>
              <a:rPr lang="en-US" sz="900" b="1" dirty="0" smtClean="0">
                <a:solidFill>
                  <a:srgbClr val="FF0000"/>
                </a:solidFill>
              </a:rPr>
              <a:t>FORMA FANTASMA (</a:t>
            </a:r>
            <a:r>
              <a:rPr lang="en-US" sz="900" b="1" dirty="0" err="1" smtClean="0">
                <a:solidFill>
                  <a:srgbClr val="FF0000"/>
                </a:solidFill>
              </a:rPr>
              <a:t>posición</a:t>
            </a:r>
            <a:r>
              <a:rPr lang="en-US" sz="900" b="1" dirty="0" smtClean="0">
                <a:solidFill>
                  <a:srgbClr val="FF0000"/>
                </a:solidFill>
              </a:rPr>
              <a:t> final)</a:t>
            </a:r>
            <a:endParaRPr lang="en-US" sz="900" b="1" dirty="0">
              <a:solidFill>
                <a:srgbClr val="FF0000"/>
              </a:solidFill>
            </a:endParaRPr>
          </a:p>
        </p:txBody>
      </p:sp>
    </p:spTree>
    <p:extLst>
      <p:ext uri="{BB962C8B-B14F-4D97-AF65-F5344CB8AC3E}">
        <p14:creationId xmlns:p14="http://schemas.microsoft.com/office/powerpoint/2010/main" val="753958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Lector Marea En linea NOAA</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20</a:t>
            </a:fld>
            <a:endParaRPr lang="es"/>
          </a:p>
        </p:txBody>
      </p:sp>
      <p:pic>
        <p:nvPicPr>
          <p:cNvPr id="2050" name="Picture 2" descr="C:\Users\cshaw\Downloads\NOAA T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524" y="1296988"/>
            <a:ext cx="4194175" cy="502668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075765" y="1963671"/>
            <a:ext cx="3863135" cy="3293209"/>
          </a:xfrm>
          <a:prstGeom prst="rect">
            <a:avLst/>
          </a:prstGeom>
          <a:noFill/>
        </p:spPr>
        <p:txBody>
          <a:bodyPr wrap="square" rtlCol="0">
            <a:spAutoFit/>
          </a:bodyPr>
          <a:lstStyle/>
          <a:p>
            <a:pPr marL="285750" indent="-285750" algn="l" rtl="0">
              <a:buFont typeface="Arial" panose="020B0604020202020204" pitchFamily="34" charset="0"/>
              <a:buChar char="•"/>
            </a:pPr>
            <a:r>
              <a:rPr lang="es" sz="1600" b="0" i="0" u="none" dirty="0">
                <a:solidFill>
                  <a:schemeClr val="tx1">
                    <a:lumMod val="65000"/>
                    <a:lumOff val="35000"/>
                  </a:schemeClr>
                </a:solidFill>
              </a:rPr>
              <a:t>NOAATides.dll</a:t>
            </a:r>
          </a:p>
          <a:p>
            <a:pPr marL="285750" indent="-285750" algn="l" rtl="0">
              <a:buFont typeface="Arial" panose="020B0604020202020204" pitchFamily="34" charset="0"/>
              <a:buChar char="•"/>
            </a:pPr>
            <a:endParaRPr lang="es" sz="1600" dirty="0">
              <a:solidFill>
                <a:schemeClr val="tx1">
                  <a:lumMod val="65000"/>
                  <a:lumOff val="35000"/>
                </a:schemeClr>
              </a:solidFill>
            </a:endParaRPr>
          </a:p>
          <a:p>
            <a:pPr marL="285750" indent="-285750" algn="l" rtl="0">
              <a:buFont typeface="Arial" panose="020B0604020202020204" pitchFamily="34" charset="0"/>
              <a:buChar char="•"/>
            </a:pPr>
            <a:r>
              <a:rPr lang="es" sz="1600" b="0" i="0" u="none" dirty="0">
                <a:solidFill>
                  <a:schemeClr val="tx1">
                    <a:lumMod val="65000"/>
                    <a:lumOff val="35000"/>
                  </a:schemeClr>
                </a:solidFill>
              </a:rPr>
              <a:t>El Controlador leerá el nivel de marea desde el servidor NOAA y lo applica a LEVANTAMIENTO o DREDGEPACK</a:t>
            </a:r>
          </a:p>
          <a:p>
            <a:pPr marL="285750" indent="-285750" algn="l" rtl="0">
              <a:buFont typeface="Arial" panose="020B0604020202020204" pitchFamily="34" charset="0"/>
              <a:buChar char="•"/>
            </a:pPr>
            <a:endParaRPr lang="es" sz="1600" dirty="0">
              <a:solidFill>
                <a:schemeClr val="tx1">
                  <a:lumMod val="65000"/>
                  <a:lumOff val="35000"/>
                </a:schemeClr>
              </a:solidFill>
            </a:endParaRPr>
          </a:p>
          <a:p>
            <a:pPr marL="285750" indent="-285750" algn="l" rtl="0">
              <a:buFont typeface="Arial" panose="020B0604020202020204" pitchFamily="34" charset="0"/>
              <a:buChar char="•"/>
            </a:pPr>
            <a:r>
              <a:rPr lang="es" sz="1600" b="0" i="0" u="none" dirty="0">
                <a:solidFill>
                  <a:schemeClr val="tx1">
                    <a:lumMod val="65000"/>
                    <a:lumOff val="35000"/>
                  </a:schemeClr>
                </a:solidFill>
              </a:rPr>
              <a:t>Datums pueden ser seleccionados para concordar con las especificaciones del proyecto</a:t>
            </a:r>
          </a:p>
          <a:p>
            <a:pPr marL="285750" indent="-285750" algn="l" rtl="0">
              <a:buFont typeface="Arial" panose="020B0604020202020204" pitchFamily="34" charset="0"/>
              <a:buChar char="•"/>
            </a:pPr>
            <a:endParaRPr lang="es" sz="1600" dirty="0">
              <a:solidFill>
                <a:schemeClr val="tx1">
                  <a:lumMod val="65000"/>
                  <a:lumOff val="35000"/>
                </a:schemeClr>
              </a:solidFill>
            </a:endParaRPr>
          </a:p>
          <a:p>
            <a:pPr marL="285750" indent="-285750" algn="l" rtl="0">
              <a:buFont typeface="Arial" panose="020B0604020202020204" pitchFamily="34" charset="0"/>
              <a:buChar char="•"/>
            </a:pPr>
            <a:r>
              <a:rPr lang="es" sz="1600" b="0" i="0" u="none" dirty="0">
                <a:solidFill>
                  <a:schemeClr val="tx1">
                    <a:lumMod val="65000"/>
                    <a:lumOff val="35000"/>
                  </a:schemeClr>
                </a:solidFill>
              </a:rPr>
              <a:t>Los Datos son grabados a archivos *.Raw para procesamiento</a:t>
            </a:r>
          </a:p>
        </p:txBody>
      </p:sp>
    </p:spTree>
    <p:extLst>
      <p:ext uri="{BB962C8B-B14F-4D97-AF65-F5344CB8AC3E}">
        <p14:creationId xmlns:p14="http://schemas.microsoft.com/office/powerpoint/2010/main" val="8924126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634158" cy="988786"/>
          </a:xfrm>
        </p:spPr>
        <p:txBody>
          <a:bodyPr/>
          <a:lstStyle/>
          <a:p>
            <a:pPr algn="l" rtl="0"/>
            <a:r>
              <a:rPr lang="es" b="0" i="0" u="none" dirty="0"/>
              <a:t>Formas PERSONALIZADAS mostradas en LEVANTAMIENTO.</a:t>
            </a:r>
          </a:p>
        </p:txBody>
      </p:sp>
      <p:sp>
        <p:nvSpPr>
          <p:cNvPr id="3" name="Content Placeholder 2"/>
          <p:cNvSpPr>
            <a:spLocks noGrp="1"/>
          </p:cNvSpPr>
          <p:nvPr>
            <p:ph idx="1"/>
          </p:nvPr>
        </p:nvSpPr>
        <p:spPr>
          <a:xfrm>
            <a:off x="347472" y="1364167"/>
            <a:ext cx="8047567" cy="806465"/>
          </a:xfrm>
        </p:spPr>
        <p:txBody>
          <a:bodyPr>
            <a:normAutofit/>
          </a:bodyPr>
          <a:lstStyle/>
          <a:p>
            <a:pPr marL="342900" indent="-342900" algn="l" rtl="0">
              <a:buClr>
                <a:schemeClr val="tx1">
                  <a:lumMod val="50000"/>
                  <a:lumOff val="50000"/>
                </a:schemeClr>
              </a:buClr>
              <a:buFont typeface="Arial" panose="020B0604020202020204" pitchFamily="34" charset="0"/>
              <a:buChar char="•"/>
            </a:pPr>
            <a:r>
              <a:rPr lang="es" sz="1400" b="0" i="0" u="none" dirty="0">
                <a:solidFill>
                  <a:schemeClr val="tx1">
                    <a:lumMod val="65000"/>
                    <a:lumOff val="35000"/>
                  </a:schemeClr>
                </a:solidFill>
              </a:rPr>
              <a:t>Imágenes pueden ser salvadas como BMP y mostradas en la Ventana MAPA LEVANTAMIENTO</a:t>
            </a:r>
          </a:p>
          <a:p>
            <a:pPr marL="342900" indent="-342900" algn="l" rtl="0">
              <a:buClr>
                <a:schemeClr val="tx1">
                  <a:lumMod val="50000"/>
                  <a:lumOff val="50000"/>
                </a:schemeClr>
              </a:buClr>
              <a:buFont typeface="Arial" panose="020B0604020202020204" pitchFamily="34" charset="0"/>
              <a:buChar char="•"/>
            </a:pPr>
            <a:r>
              <a:rPr lang="es" sz="1400" b="0" i="0" u="none" dirty="0">
                <a:solidFill>
                  <a:schemeClr val="tx1">
                    <a:lumMod val="65000"/>
                    <a:lumOff val="35000"/>
                  </a:schemeClr>
                </a:solidFill>
              </a:rPr>
              <a:t>Forma Escalable</a:t>
            </a:r>
          </a:p>
          <a:p>
            <a:pPr marL="342900" indent="-342900" algn="l" rtl="0">
              <a:buClr>
                <a:schemeClr val="tx1">
                  <a:lumMod val="50000"/>
                  <a:lumOff val="50000"/>
                </a:schemeClr>
              </a:buClr>
              <a:buFont typeface="Arial" panose="020B0604020202020204" pitchFamily="34" charset="0"/>
              <a:buChar char="•"/>
            </a:pPr>
            <a:r>
              <a:rPr lang="es" sz="1400" b="0" i="0" u="none" dirty="0">
                <a:solidFill>
                  <a:schemeClr val="tx1">
                    <a:lumMod val="65000"/>
                    <a:lumOff val="35000"/>
                  </a:schemeClr>
                </a:solidFill>
              </a:rPr>
              <a:t>Traqueo de embarcación fácilmente identificable</a:t>
            </a:r>
          </a:p>
        </p:txBody>
      </p:sp>
      <p:sp>
        <p:nvSpPr>
          <p:cNvPr id="4" name="Slide Number Placeholder 3"/>
          <p:cNvSpPr>
            <a:spLocks noGrp="1"/>
          </p:cNvSpPr>
          <p:nvPr>
            <p:ph type="sldNum" sz="quarter" idx="12"/>
          </p:nvPr>
        </p:nvSpPr>
        <p:spPr/>
        <p:txBody>
          <a:bodyPr/>
          <a:lstStyle/>
          <a:p>
            <a:pPr algn="l" rtl="0"/>
            <a:fld id="{50F2F8E5-1108-0A46-83A0-852BF6A1A522}" type="slidenum">
              <a:rPr/>
              <a:pPr algn="l" rtl="0"/>
              <a:t>21</a:t>
            </a:fld>
            <a:endParaRPr lang="es"/>
          </a:p>
        </p:txBody>
      </p:sp>
      <p:pic>
        <p:nvPicPr>
          <p:cNvPr id="3074" name="Picture 2" descr="C:\Users\cshaw\Downloads\custom BM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2404824"/>
            <a:ext cx="7184475" cy="39996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848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0"/>
            <a:r>
              <a:rPr lang="es" sz="3200" b="0" i="0" u="none"/>
              <a:t>MOVIMIENTO PLATAFORMA</a:t>
            </a:r>
          </a:p>
        </p:txBody>
      </p:sp>
    </p:spTree>
    <p:extLst>
      <p:ext uri="{BB962C8B-B14F-4D97-AF65-F5344CB8AC3E}">
        <p14:creationId xmlns:p14="http://schemas.microsoft.com/office/powerpoint/2010/main" val="41046586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Paso 1:  Editor Forma Bote</a:t>
            </a:r>
          </a:p>
        </p:txBody>
      </p:sp>
      <p:sp>
        <p:nvSpPr>
          <p:cNvPr id="3" name="Content Placeholder 2"/>
          <p:cNvSpPr>
            <a:spLocks noGrp="1"/>
          </p:cNvSpPr>
          <p:nvPr>
            <p:ph idx="1"/>
          </p:nvPr>
        </p:nvSpPr>
        <p:spPr>
          <a:xfrm>
            <a:off x="228600" y="1600200"/>
            <a:ext cx="3810000" cy="4953000"/>
          </a:xfrm>
        </p:spPr>
        <p:txBody>
          <a:bodyPr>
            <a:normAutofit fontScale="92500"/>
          </a:bodyPr>
          <a:lstStyle/>
          <a:p>
            <a:pPr algn="l" rtl="0"/>
            <a:r>
              <a:rPr lang="es" sz="2400" b="0" i="0" u="none">
                <a:solidFill>
                  <a:schemeClr val="tx1">
                    <a:lumMod val="65000"/>
                    <a:lumOff val="35000"/>
                  </a:schemeClr>
                </a:solidFill>
              </a:rPr>
              <a:t>Cree su forma de bote.</a:t>
            </a:r>
          </a:p>
          <a:p>
            <a:pPr algn="l" rtl="0"/>
            <a:r>
              <a:rPr lang="es" sz="2400" b="0" i="0" u="none">
                <a:solidFill>
                  <a:schemeClr val="tx1">
                    <a:lumMod val="65000"/>
                    <a:lumOff val="35000"/>
                  </a:schemeClr>
                </a:solidFill>
              </a:rPr>
              <a:t>El Punto de Referencia de origen del Bote esta en el punto X=0, Y=0.</a:t>
            </a:r>
          </a:p>
          <a:p>
            <a:pPr algn="l" rtl="0"/>
            <a:r>
              <a:rPr lang="es" sz="2400" b="0" i="0" u="none">
                <a:solidFill>
                  <a:schemeClr val="tx1">
                    <a:lumMod val="65000"/>
                    <a:lumOff val="35000"/>
                  </a:schemeClr>
                </a:solidFill>
              </a:rPr>
              <a:t>Defina 1 o 2 puntos de anclas.</a:t>
            </a:r>
          </a:p>
          <a:p>
            <a:pPr lvl="1" algn="l" rtl="0"/>
            <a:r>
              <a:rPr lang="es" sz="2000" b="0" i="0" u="none">
                <a:solidFill>
                  <a:schemeClr val="tx1">
                    <a:lumMod val="65000"/>
                    <a:lumOff val="35000"/>
                  </a:schemeClr>
                </a:solidFill>
              </a:rPr>
              <a:t>Un Punto de Ancla  LEVANTAMIENTO determinará la posición final de la plataforma usando el Punto de Ancla y el rumbo.</a:t>
            </a:r>
          </a:p>
          <a:p>
            <a:pPr lvl="1" algn="l" rtl="0"/>
            <a:r>
              <a:rPr lang="es" sz="2000" b="0" i="0" u="none">
                <a:solidFill>
                  <a:schemeClr val="tx1">
                    <a:lumMod val="65000"/>
                    <a:lumOff val="35000"/>
                  </a:schemeClr>
                </a:solidFill>
              </a:rPr>
              <a:t>Dos Puntos de Ancla  LEVANTAMIENTO determinará la posición final de la plataforma usando los dos Puntos de Ancla.</a:t>
            </a:r>
          </a:p>
        </p:txBody>
      </p:sp>
      <p:pic>
        <p:nvPicPr>
          <p:cNvPr id="2050" name="Picture 2" descr="C:\Temp\RigMove7.png"/>
          <p:cNvPicPr>
            <a:picLocks noChangeAspect="1" noChangeArrowheads="1"/>
          </p:cNvPicPr>
          <p:nvPr/>
        </p:nvPicPr>
        <p:blipFill>
          <a:blip r:embed="rId2" cstate="print"/>
          <a:srcRect/>
          <a:stretch>
            <a:fillRect/>
          </a:stretch>
        </p:blipFill>
        <p:spPr bwMode="auto">
          <a:xfrm>
            <a:off x="4267200" y="2202287"/>
            <a:ext cx="4587498" cy="2819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150575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Temp\RigMove7.png"/>
          <p:cNvPicPr>
            <a:picLocks noChangeAspect="1" noChangeArrowheads="1"/>
          </p:cNvPicPr>
          <p:nvPr/>
        </p:nvPicPr>
        <p:blipFill>
          <a:blip r:embed="rId2" cstate="print"/>
          <a:srcRect/>
          <a:stretch>
            <a:fillRect/>
          </a:stretch>
        </p:blipFill>
        <p:spPr bwMode="auto">
          <a:xfrm>
            <a:off x="990600" y="1462825"/>
            <a:ext cx="7010400" cy="4308476"/>
          </a:xfrm>
          <a:prstGeom prst="rect">
            <a:avLst/>
          </a:prstGeom>
          <a:ln>
            <a:noFill/>
          </a:ln>
          <a:effectLst>
            <a:outerShdw blurRad="292100" dist="139700" dir="2700000" algn="tl" rotWithShape="0">
              <a:srgbClr val="333333">
                <a:alpha val="65000"/>
              </a:srgbClr>
            </a:outerShdw>
          </a:effectLst>
        </p:spPr>
      </p:pic>
      <p:sp>
        <p:nvSpPr>
          <p:cNvPr id="5" name="TextBox 4"/>
          <p:cNvSpPr txBox="1"/>
          <p:nvPr/>
        </p:nvSpPr>
        <p:spPr>
          <a:xfrm>
            <a:off x="1746161" y="2286000"/>
            <a:ext cx="1752600" cy="381000"/>
          </a:xfrm>
          <a:prstGeom prst="rect">
            <a:avLst/>
          </a:prstGeom>
          <a:solidFill>
            <a:schemeClr val="bg1"/>
          </a:solidFill>
          <a:ln>
            <a:solidFill>
              <a:schemeClr val="tx1"/>
            </a:solidFill>
          </a:ln>
        </p:spPr>
        <p:txBody>
          <a:bodyPr wrap="square" rtlCol="0">
            <a:spAutoFit/>
          </a:bodyPr>
          <a:lstStyle/>
          <a:p>
            <a:pPr algn="ctr" rtl="0"/>
            <a:r>
              <a:rPr lang="es" b="1" i="0" u="none"/>
              <a:t>Ancla #1</a:t>
            </a:r>
          </a:p>
        </p:txBody>
      </p:sp>
      <p:cxnSp>
        <p:nvCxnSpPr>
          <p:cNvPr id="7" name="Straight Arrow Connector 6"/>
          <p:cNvCxnSpPr>
            <a:stCxn id="5" idx="3"/>
          </p:cNvCxnSpPr>
          <p:nvPr/>
        </p:nvCxnSpPr>
        <p:spPr>
          <a:xfrm flipV="1">
            <a:off x="3498761" y="2362200"/>
            <a:ext cx="609600" cy="1143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648200" y="5334000"/>
            <a:ext cx="1752600" cy="381000"/>
          </a:xfrm>
          <a:prstGeom prst="rect">
            <a:avLst/>
          </a:prstGeom>
          <a:solidFill>
            <a:schemeClr val="bg1"/>
          </a:solidFill>
          <a:ln>
            <a:solidFill>
              <a:schemeClr val="tx1"/>
            </a:solidFill>
          </a:ln>
        </p:spPr>
        <p:txBody>
          <a:bodyPr wrap="square" rtlCol="0">
            <a:spAutoFit/>
          </a:bodyPr>
          <a:lstStyle/>
          <a:p>
            <a:pPr algn="ctr" rtl="0"/>
            <a:r>
              <a:rPr lang="es" b="1" i="0" u="none"/>
              <a:t>Ancla #2</a:t>
            </a:r>
          </a:p>
        </p:txBody>
      </p:sp>
      <p:cxnSp>
        <p:nvCxnSpPr>
          <p:cNvPr id="10" name="Straight Arrow Connector 9"/>
          <p:cNvCxnSpPr>
            <a:stCxn id="8" idx="3"/>
          </p:cNvCxnSpPr>
          <p:nvPr/>
        </p:nvCxnSpPr>
        <p:spPr>
          <a:xfrm flipV="1">
            <a:off x="6400800" y="5181600"/>
            <a:ext cx="533400" cy="3429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title"/>
          </p:nvPr>
        </p:nvSpPr>
        <p:spPr>
          <a:xfrm>
            <a:off x="347472" y="0"/>
            <a:ext cx="6528671" cy="988786"/>
          </a:xfrm>
        </p:spPr>
        <p:txBody>
          <a:bodyPr/>
          <a:lstStyle/>
          <a:p>
            <a:pPr algn="l" rtl="0"/>
            <a:r>
              <a:rPr lang="es" b="0" i="0" u="none"/>
              <a:t>Paso 1:  Editor Forma Bote</a:t>
            </a:r>
          </a:p>
        </p:txBody>
      </p:sp>
    </p:spTree>
    <p:extLst>
      <p:ext uri="{BB962C8B-B14F-4D97-AF65-F5344CB8AC3E}">
        <p14:creationId xmlns:p14="http://schemas.microsoft.com/office/powerpoint/2010/main" val="22700046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Paso 2:  HYPACK HARDWARE</a:t>
            </a:r>
          </a:p>
        </p:txBody>
      </p:sp>
      <p:sp>
        <p:nvSpPr>
          <p:cNvPr id="3" name="Content Placeholder 2"/>
          <p:cNvSpPr>
            <a:spLocks noGrp="1"/>
          </p:cNvSpPr>
          <p:nvPr>
            <p:ph idx="1"/>
          </p:nvPr>
        </p:nvSpPr>
        <p:spPr>
          <a:xfrm>
            <a:off x="228600" y="1600200"/>
            <a:ext cx="4876800" cy="5029200"/>
          </a:xfrm>
        </p:spPr>
        <p:txBody>
          <a:bodyPr>
            <a:noAutofit/>
          </a:bodyPr>
          <a:lstStyle/>
          <a:p>
            <a:pPr algn="l" rtl="0"/>
            <a:r>
              <a:rPr lang="es" sz="1800" b="0" i="0" u="none">
                <a:solidFill>
                  <a:schemeClr val="tx1">
                    <a:lumMod val="65000"/>
                    <a:lumOff val="35000"/>
                  </a:schemeClr>
                </a:solidFill>
              </a:rPr>
              <a:t>La posición real de la Plataforma es el móvil “Bote”.</a:t>
            </a:r>
          </a:p>
          <a:p>
            <a:pPr marL="0" lvl="1" indent="0" algn="l" rtl="0">
              <a:buNone/>
            </a:pPr>
            <a:endParaRPr lang="es" sz="1800" dirty="0">
              <a:solidFill>
                <a:schemeClr val="tx1">
                  <a:lumMod val="65000"/>
                  <a:lumOff val="35000"/>
                </a:schemeClr>
              </a:solidFill>
            </a:endParaRPr>
          </a:p>
          <a:p>
            <a:pPr marL="0" lvl="1" indent="0" algn="l" rtl="0">
              <a:buNone/>
            </a:pPr>
            <a:r>
              <a:rPr lang="es" sz="1800" b="0" i="0" u="none">
                <a:solidFill>
                  <a:schemeClr val="tx1">
                    <a:lumMod val="65000"/>
                    <a:lumOff val="35000"/>
                  </a:schemeClr>
                </a:solidFill>
              </a:rPr>
              <a:t>En este caso, estamos posicionando la plataforma con un GPS RTK con antena direccional, usando el GPS.DLL.</a:t>
            </a:r>
          </a:p>
          <a:p>
            <a:endParaRPr lang="es" sz="1800" dirty="0">
              <a:solidFill>
                <a:schemeClr val="tx1">
                  <a:lumMod val="65000"/>
                  <a:lumOff val="35000"/>
                </a:schemeClr>
              </a:solidFill>
            </a:endParaRPr>
          </a:p>
          <a:p>
            <a:pPr algn="l" rtl="0"/>
            <a:r>
              <a:rPr lang="es" sz="1800" b="0" i="0" u="none">
                <a:solidFill>
                  <a:schemeClr val="tx1">
                    <a:lumMod val="65000"/>
                    <a:lumOff val="35000"/>
                  </a:schemeClr>
                </a:solidFill>
              </a:rPr>
              <a:t>La posición final de destino de la Plataforma es el móvil “Sitio Plataforma”.</a:t>
            </a:r>
          </a:p>
          <a:p>
            <a:pPr marL="0" lvl="1" indent="0" algn="l" rtl="0">
              <a:buNone/>
            </a:pPr>
            <a:endParaRPr lang="es" sz="1800" dirty="0">
              <a:solidFill>
                <a:schemeClr val="tx1">
                  <a:lumMod val="65000"/>
                  <a:lumOff val="35000"/>
                </a:schemeClr>
              </a:solidFill>
            </a:endParaRPr>
          </a:p>
          <a:p>
            <a:pPr marL="0" lvl="1" indent="0" algn="l" rtl="0">
              <a:buNone/>
            </a:pPr>
            <a:r>
              <a:rPr lang="es" sz="1800" b="0" i="0" u="none">
                <a:solidFill>
                  <a:schemeClr val="tx1">
                    <a:lumMod val="65000"/>
                    <a:lumOff val="35000"/>
                  </a:schemeClr>
                </a:solidFill>
              </a:rPr>
              <a:t>Usaremos el BARGE.DLL para definir la posición final de destino para la plataforma.</a:t>
            </a:r>
          </a:p>
        </p:txBody>
      </p:sp>
      <p:pic>
        <p:nvPicPr>
          <p:cNvPr id="4098" name="Picture 9" descr="C:\Temp\RigMove5.png"/>
          <p:cNvPicPr>
            <a:picLocks noChangeAspect="1" noChangeArrowheads="1"/>
          </p:cNvPicPr>
          <p:nvPr/>
        </p:nvPicPr>
        <p:blipFill>
          <a:blip r:embed="rId2" cstate="print"/>
          <a:srcRect/>
          <a:stretch>
            <a:fillRect/>
          </a:stretch>
        </p:blipFill>
        <p:spPr bwMode="auto">
          <a:xfrm>
            <a:off x="5274733" y="1994318"/>
            <a:ext cx="3329471" cy="2667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491673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BARGE.DLL</a:t>
            </a:r>
          </a:p>
        </p:txBody>
      </p:sp>
      <p:sp>
        <p:nvSpPr>
          <p:cNvPr id="3" name="Content Placeholder 2"/>
          <p:cNvSpPr>
            <a:spLocks noGrp="1"/>
          </p:cNvSpPr>
          <p:nvPr>
            <p:ph idx="1"/>
          </p:nvPr>
        </p:nvSpPr>
        <p:spPr>
          <a:xfrm>
            <a:off x="533400" y="1295400"/>
            <a:ext cx="8382000" cy="4830763"/>
          </a:xfrm>
        </p:spPr>
        <p:txBody>
          <a:bodyPr>
            <a:normAutofit/>
          </a:bodyPr>
          <a:lstStyle/>
          <a:p>
            <a:pPr algn="l" rtl="0">
              <a:buClr>
                <a:schemeClr val="tx1">
                  <a:lumMod val="65000"/>
                  <a:lumOff val="35000"/>
                </a:schemeClr>
              </a:buClr>
            </a:pPr>
            <a:r>
              <a:rPr lang="es" sz="2400" b="0" i="0" u="none">
                <a:solidFill>
                  <a:schemeClr val="tx1">
                    <a:lumMod val="65000"/>
                    <a:lumOff val="35000"/>
                  </a:schemeClr>
                </a:solidFill>
              </a:rPr>
              <a:t>En la ‘CONFIGURACION’ para el BARGE.DLL:</a:t>
            </a:r>
          </a:p>
          <a:p>
            <a:pPr lvl="1" algn="l" rtl="0">
              <a:buClr>
                <a:schemeClr val="tx1">
                  <a:lumMod val="65000"/>
                  <a:lumOff val="35000"/>
                </a:schemeClr>
              </a:buClr>
            </a:pPr>
            <a:r>
              <a:rPr lang="es" sz="2000" b="0" i="0" u="none">
                <a:solidFill>
                  <a:schemeClr val="tx1">
                    <a:lumMod val="65000"/>
                    <a:lumOff val="35000"/>
                  </a:schemeClr>
                </a:solidFill>
              </a:rPr>
              <a:t>Para posicionar la plataforma usando un Punto de Ancla y un rumbo, haga clic solo en la casilla ‘Ancla 1’ y entre la posición final y rumbo (debajo).</a:t>
            </a:r>
          </a:p>
          <a:p>
            <a:pPr lvl="1" algn="l" rtl="0">
              <a:buClr>
                <a:schemeClr val="tx1">
                  <a:lumMod val="65000"/>
                  <a:lumOff val="35000"/>
                </a:schemeClr>
              </a:buClr>
            </a:pPr>
            <a:r>
              <a:rPr lang="es" sz="2000" b="0" i="0" u="none">
                <a:solidFill>
                  <a:schemeClr val="tx1">
                    <a:lumMod val="65000"/>
                    <a:lumOff val="35000"/>
                  </a:schemeClr>
                </a:solidFill>
              </a:rPr>
              <a:t>Para posicionar la plataforma usando dos Puntos de Ancla, haga clic en ambas casillas Ancla 1 y Ancla 2 y entre las posiciones finales.</a:t>
            </a:r>
          </a:p>
        </p:txBody>
      </p:sp>
      <p:pic>
        <p:nvPicPr>
          <p:cNvPr id="5122" name="Picture 10" descr="C:\Temp\RigMove9.png"/>
          <p:cNvPicPr>
            <a:picLocks noChangeAspect="1" noChangeArrowheads="1"/>
          </p:cNvPicPr>
          <p:nvPr/>
        </p:nvPicPr>
        <p:blipFill>
          <a:blip r:embed="rId2" cstate="print"/>
          <a:srcRect/>
          <a:stretch>
            <a:fillRect/>
          </a:stretch>
        </p:blipFill>
        <p:spPr bwMode="auto">
          <a:xfrm>
            <a:off x="1422041" y="3203620"/>
            <a:ext cx="5694467" cy="3048000"/>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470345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Paso 3:  LEVANTAMIENTO</a:t>
            </a:r>
          </a:p>
        </p:txBody>
      </p:sp>
      <p:sp>
        <p:nvSpPr>
          <p:cNvPr id="3" name="Content Placeholder 2"/>
          <p:cNvSpPr>
            <a:spLocks noGrp="1"/>
          </p:cNvSpPr>
          <p:nvPr>
            <p:ph idx="1"/>
          </p:nvPr>
        </p:nvSpPr>
        <p:spPr>
          <a:xfrm>
            <a:off x="499533" y="1413933"/>
            <a:ext cx="4885267" cy="4678363"/>
          </a:xfrm>
        </p:spPr>
        <p:txBody>
          <a:bodyPr>
            <a:normAutofit fontScale="85000" lnSpcReduction="20000"/>
          </a:bodyPr>
          <a:lstStyle/>
          <a:p>
            <a:pPr algn="l" rtl="0"/>
            <a:r>
              <a:rPr lang="es" sz="2400" b="0" i="0" u="none">
                <a:solidFill>
                  <a:schemeClr val="tx1">
                    <a:lumMod val="65000"/>
                    <a:lumOff val="35000"/>
                  </a:schemeClr>
                </a:solidFill>
              </a:rPr>
              <a:t>La posición final de la plataforma será dibujada en </a:t>
            </a:r>
            <a:r>
              <a:rPr lang="es" sz="2400" b="0" i="0" u="none">
                <a:solidFill>
                  <a:schemeClr val="bg2"/>
                </a:solidFill>
              </a:rPr>
              <a:t>Azul</a:t>
            </a:r>
            <a:r>
              <a:rPr lang="es" sz="2400" b="0" i="0" u="none">
                <a:solidFill>
                  <a:schemeClr val="tx1">
                    <a:lumMod val="65000"/>
                    <a:lumOff val="35000"/>
                  </a:schemeClr>
                </a:solidFill>
              </a:rPr>
              <a:t>.</a:t>
            </a:r>
          </a:p>
          <a:p>
            <a:endParaRPr lang="es" sz="2400" dirty="0">
              <a:solidFill>
                <a:schemeClr val="tx1">
                  <a:lumMod val="65000"/>
                  <a:lumOff val="35000"/>
                </a:schemeClr>
              </a:solidFill>
            </a:endParaRPr>
          </a:p>
          <a:p>
            <a:pPr lvl="1" algn="l" rtl="0">
              <a:buClr>
                <a:schemeClr val="tx1">
                  <a:lumMod val="65000"/>
                  <a:lumOff val="35000"/>
                </a:schemeClr>
              </a:buClr>
            </a:pPr>
            <a:r>
              <a:rPr lang="es" sz="2000" b="0" i="0" u="none">
                <a:solidFill>
                  <a:schemeClr val="tx1">
                    <a:lumMod val="65000"/>
                    <a:lumOff val="35000"/>
                  </a:schemeClr>
                </a:solidFill>
              </a:rPr>
              <a:t>Esta es determinada con base en la información en el BARGE.DLL.</a:t>
            </a:r>
          </a:p>
          <a:p>
            <a:endParaRPr lang="es" sz="2400" dirty="0">
              <a:solidFill>
                <a:schemeClr val="tx1">
                  <a:lumMod val="65000"/>
                  <a:lumOff val="35000"/>
                </a:schemeClr>
              </a:solidFill>
            </a:endParaRPr>
          </a:p>
          <a:p>
            <a:pPr algn="l" rtl="0"/>
            <a:r>
              <a:rPr lang="es" sz="2400" b="0" i="0" u="none">
                <a:solidFill>
                  <a:schemeClr val="tx1">
                    <a:lumMod val="65000"/>
                    <a:lumOff val="35000"/>
                  </a:schemeClr>
                </a:solidFill>
              </a:rPr>
              <a:t>La posición actual de la plataforma es actualmente mostrada en </a:t>
            </a:r>
            <a:r>
              <a:rPr lang="es" sz="2400" b="0" i="0" u="none">
                <a:solidFill>
                  <a:srgbClr val="FF0000"/>
                </a:solidFill>
              </a:rPr>
              <a:t>Rojo</a:t>
            </a:r>
            <a:r>
              <a:rPr lang="es" sz="2400" b="0" i="0" u="none">
                <a:solidFill>
                  <a:schemeClr val="tx1">
                    <a:lumMod val="65000"/>
                    <a:lumOff val="35000"/>
                  </a:schemeClr>
                </a:solidFill>
              </a:rPr>
              <a:t>.</a:t>
            </a:r>
          </a:p>
          <a:p>
            <a:pPr lvl="1" algn="l" rtl="0"/>
            <a:endParaRPr lang="es" sz="2000" dirty="0">
              <a:solidFill>
                <a:schemeClr val="tx1">
                  <a:lumMod val="65000"/>
                  <a:lumOff val="35000"/>
                </a:schemeClr>
              </a:solidFill>
            </a:endParaRPr>
          </a:p>
          <a:p>
            <a:pPr lvl="1" algn="l" rtl="0">
              <a:buClr>
                <a:schemeClr val="tx1">
                  <a:lumMod val="65000"/>
                  <a:lumOff val="35000"/>
                </a:schemeClr>
              </a:buClr>
            </a:pPr>
            <a:r>
              <a:rPr lang="es" sz="2000" b="0" i="0" u="none">
                <a:solidFill>
                  <a:schemeClr val="tx1">
                    <a:lumMod val="65000"/>
                    <a:lumOff val="35000"/>
                  </a:schemeClr>
                </a:solidFill>
              </a:rPr>
              <a:t>Hemos definido el Color de relleno para el móvil principal ‘Bote’ a rojo.  Su color puede ser diferente.</a:t>
            </a:r>
          </a:p>
          <a:p>
            <a:pPr lvl="1" algn="l" rtl="0">
              <a:buClr>
                <a:schemeClr val="tx1">
                  <a:lumMod val="65000"/>
                  <a:lumOff val="35000"/>
                </a:schemeClr>
              </a:buClr>
            </a:pPr>
            <a:endParaRPr lang="es" sz="2000" dirty="0">
              <a:solidFill>
                <a:schemeClr val="tx1">
                  <a:lumMod val="65000"/>
                  <a:lumOff val="35000"/>
                </a:schemeClr>
              </a:solidFill>
            </a:endParaRPr>
          </a:p>
          <a:p>
            <a:pPr lvl="1" algn="l" rtl="0">
              <a:buClr>
                <a:schemeClr val="tx1">
                  <a:lumMod val="65000"/>
                  <a:lumOff val="35000"/>
                </a:schemeClr>
              </a:buClr>
            </a:pPr>
            <a:r>
              <a:rPr lang="es" sz="2000" b="0" i="0" u="none">
                <a:solidFill>
                  <a:schemeClr val="tx1">
                    <a:lumMod val="65000"/>
                    <a:lumOff val="35000"/>
                  </a:schemeClr>
                </a:solidFill>
              </a:rPr>
              <a:t>También hemos ajustada la transparencia para la forma de bote de manera que podamos ver la posición final de destino (azul) debajo de la posición actual (rojo).  (Hecho en el menú Embarcación.)</a:t>
            </a:r>
          </a:p>
        </p:txBody>
      </p:sp>
      <p:pic>
        <p:nvPicPr>
          <p:cNvPr id="6146" name="Picture 2"/>
          <p:cNvPicPr>
            <a:picLocks noChangeAspect="1" noChangeArrowheads="1"/>
          </p:cNvPicPr>
          <p:nvPr/>
        </p:nvPicPr>
        <p:blipFill>
          <a:blip r:embed="rId2" cstate="print"/>
          <a:srcRect/>
          <a:stretch>
            <a:fillRect/>
          </a:stretch>
        </p:blipFill>
        <p:spPr bwMode="auto">
          <a:xfrm>
            <a:off x="5636654" y="1828800"/>
            <a:ext cx="3371850" cy="3248025"/>
          </a:xfrm>
          <a:prstGeom prst="rect">
            <a:avLst/>
          </a:prstGeom>
          <a:noFill/>
          <a:ln w="9525">
            <a:noFill/>
            <a:miter lim="800000"/>
            <a:headEnd/>
            <a:tailEnd/>
          </a:ln>
        </p:spPr>
      </p:pic>
    </p:spTree>
    <p:extLst>
      <p:ext uri="{BB962C8B-B14F-4D97-AF65-F5344CB8AC3E}">
        <p14:creationId xmlns:p14="http://schemas.microsoft.com/office/powerpoint/2010/main" val="5253121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66333"/>
            <a:ext cx="2895600" cy="2620962"/>
          </a:xfrm>
        </p:spPr>
        <p:txBody>
          <a:bodyPr>
            <a:normAutofit/>
          </a:bodyPr>
          <a:lstStyle/>
          <a:p>
            <a:pPr algn="l" rtl="0"/>
            <a:r>
              <a:rPr lang="es" b="0" i="0" u="none"/>
              <a:t>Parámetros Embarcación:  Posición Actual</a:t>
            </a:r>
          </a:p>
        </p:txBody>
      </p:sp>
      <p:pic>
        <p:nvPicPr>
          <p:cNvPr id="8194" name="Picture 12" descr="C:\Temp\RigMove2.png"/>
          <p:cNvPicPr>
            <a:picLocks noChangeAspect="1" noChangeArrowheads="1"/>
          </p:cNvPicPr>
          <p:nvPr/>
        </p:nvPicPr>
        <p:blipFill>
          <a:blip r:embed="rId2" cstate="print"/>
          <a:srcRect/>
          <a:stretch>
            <a:fillRect/>
          </a:stretch>
        </p:blipFill>
        <p:spPr bwMode="auto">
          <a:xfrm>
            <a:off x="2667000" y="1336540"/>
            <a:ext cx="3810000" cy="5328145"/>
          </a:xfrm>
          <a:prstGeom prst="rect">
            <a:avLst/>
          </a:prstGeom>
          <a:noFill/>
          <a:ln w="9525">
            <a:noFill/>
            <a:miter lim="800000"/>
            <a:headEnd/>
            <a:tailEnd/>
          </a:ln>
        </p:spPr>
      </p:pic>
      <p:sp>
        <p:nvSpPr>
          <p:cNvPr id="5" name="TextBox 4"/>
          <p:cNvSpPr txBox="1"/>
          <p:nvPr/>
        </p:nvSpPr>
        <p:spPr>
          <a:xfrm>
            <a:off x="121276" y="1851451"/>
            <a:ext cx="3202010" cy="584775"/>
          </a:xfrm>
          <a:prstGeom prst="rect">
            <a:avLst/>
          </a:prstGeom>
          <a:noFill/>
        </p:spPr>
        <p:txBody>
          <a:bodyPr wrap="square" rtlCol="0">
            <a:spAutoFit/>
          </a:bodyPr>
          <a:lstStyle/>
          <a:p>
            <a:pPr algn="l" rtl="0"/>
            <a:r>
              <a:rPr lang="es" sz="1600" b="0" i="0" u="none" dirty="0">
                <a:solidFill>
                  <a:schemeClr val="tx1">
                    <a:lumMod val="65000"/>
                    <a:lumOff val="35000"/>
                  </a:schemeClr>
                </a:solidFill>
              </a:rPr>
              <a:t>Seleccionar Embarcación Principal:</a:t>
            </a:r>
          </a:p>
        </p:txBody>
      </p:sp>
      <p:cxnSp>
        <p:nvCxnSpPr>
          <p:cNvPr id="7" name="Straight Arrow Connector 6"/>
          <p:cNvCxnSpPr/>
          <p:nvPr/>
        </p:nvCxnSpPr>
        <p:spPr>
          <a:xfrm flipV="1">
            <a:off x="2514600" y="1871133"/>
            <a:ext cx="342900" cy="170818"/>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03190" y="3276713"/>
            <a:ext cx="2133600" cy="338554"/>
          </a:xfrm>
          <a:prstGeom prst="rect">
            <a:avLst/>
          </a:prstGeom>
          <a:noFill/>
        </p:spPr>
        <p:txBody>
          <a:bodyPr wrap="square" rtlCol="0">
            <a:spAutoFit/>
          </a:bodyPr>
          <a:lstStyle/>
          <a:p>
            <a:pPr algn="l" rtl="0"/>
            <a:r>
              <a:rPr lang="es" sz="1600" b="0" i="0" u="none">
                <a:solidFill>
                  <a:schemeClr val="tx1">
                    <a:lumMod val="65000"/>
                    <a:lumOff val="35000"/>
                  </a:schemeClr>
                </a:solidFill>
              </a:rPr>
              <a:t>Hacer Opaco</a:t>
            </a:r>
          </a:p>
        </p:txBody>
      </p:sp>
      <p:cxnSp>
        <p:nvCxnSpPr>
          <p:cNvPr id="9" name="Straight Arrow Connector 8"/>
          <p:cNvCxnSpPr/>
          <p:nvPr/>
        </p:nvCxnSpPr>
        <p:spPr>
          <a:xfrm flipV="1">
            <a:off x="1981200" y="2978889"/>
            <a:ext cx="2133600" cy="450224"/>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03190" y="3810113"/>
            <a:ext cx="1906610" cy="338554"/>
          </a:xfrm>
          <a:prstGeom prst="rect">
            <a:avLst/>
          </a:prstGeom>
          <a:noFill/>
        </p:spPr>
        <p:txBody>
          <a:bodyPr wrap="square" rtlCol="0">
            <a:spAutoFit/>
          </a:bodyPr>
          <a:lstStyle/>
          <a:p>
            <a:pPr algn="l" rtl="0"/>
            <a:r>
              <a:rPr lang="es" sz="1600" b="0" i="0" u="none">
                <a:solidFill>
                  <a:schemeClr val="tx1">
                    <a:lumMod val="65000"/>
                    <a:lumOff val="35000"/>
                  </a:schemeClr>
                </a:solidFill>
              </a:rPr>
              <a:t>Definir Color:</a:t>
            </a:r>
          </a:p>
        </p:txBody>
      </p:sp>
      <p:cxnSp>
        <p:nvCxnSpPr>
          <p:cNvPr id="12" name="Straight Arrow Connector 11"/>
          <p:cNvCxnSpPr/>
          <p:nvPr/>
        </p:nvCxnSpPr>
        <p:spPr>
          <a:xfrm flipV="1">
            <a:off x="1589518" y="3467213"/>
            <a:ext cx="2753882" cy="506581"/>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3" cstate="print"/>
          <a:srcRect/>
          <a:stretch>
            <a:fillRect/>
          </a:stretch>
        </p:blipFill>
        <p:spPr bwMode="auto">
          <a:xfrm>
            <a:off x="6858000" y="2293484"/>
            <a:ext cx="1828800" cy="1805592"/>
          </a:xfrm>
          <a:prstGeom prst="rect">
            <a:avLst/>
          </a:prstGeom>
          <a:ln>
            <a:solidFill>
              <a:schemeClr val="tx1"/>
            </a:solidFill>
          </a:ln>
          <a:effectLst>
            <a:outerShdw blurRad="292100" dist="139700" dir="2700000" algn="tl" rotWithShape="0">
              <a:srgbClr val="333333">
                <a:alpha val="65000"/>
              </a:srgbClr>
            </a:outerShdw>
          </a:effectLst>
        </p:spPr>
      </p:pic>
      <p:sp>
        <p:nvSpPr>
          <p:cNvPr id="13" name="Title 1"/>
          <p:cNvSpPr txBox="1">
            <a:spLocks/>
          </p:cNvSpPr>
          <p:nvPr/>
        </p:nvSpPr>
        <p:spPr>
          <a:xfrm>
            <a:off x="347472" y="0"/>
            <a:ext cx="6528671" cy="988786"/>
          </a:xfrm>
          <a:prstGeom prst="rect">
            <a:avLst/>
          </a:prstGeom>
        </p:spPr>
        <p:txBody>
          <a:bodyPr vert="horz" lIns="0" tIns="45720" rIns="0" bIns="45720" rtlCol="0" anchor="ctr" anchorCtr="0">
            <a:noAutofit/>
          </a:bodyPr>
          <a:lst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a:lstStyle>
          <a:p>
            <a:pPr algn="l" rtl="0"/>
            <a:r>
              <a:rPr lang="es" b="0" i="0" u="none"/>
              <a:t>Paso 3:  LEVANTAMIENTO</a:t>
            </a:r>
          </a:p>
        </p:txBody>
      </p:sp>
    </p:spTree>
    <p:extLst>
      <p:ext uri="{BB962C8B-B14F-4D97-AF65-F5344CB8AC3E}">
        <p14:creationId xmlns:p14="http://schemas.microsoft.com/office/powerpoint/2010/main" val="34626279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95400"/>
            <a:ext cx="2286000" cy="2925762"/>
          </a:xfrm>
        </p:spPr>
        <p:txBody>
          <a:bodyPr>
            <a:normAutofit/>
          </a:bodyPr>
          <a:lstStyle/>
          <a:p>
            <a:pPr algn="l" rtl="0"/>
            <a:r>
              <a:rPr lang="es" b="0" i="0" u="none"/>
              <a:t>Parámetros Embarcación:  Posición Final</a:t>
            </a:r>
          </a:p>
        </p:txBody>
      </p:sp>
      <p:grpSp>
        <p:nvGrpSpPr>
          <p:cNvPr id="4" name="Group 3"/>
          <p:cNvGrpSpPr/>
          <p:nvPr/>
        </p:nvGrpSpPr>
        <p:grpSpPr>
          <a:xfrm>
            <a:off x="253986" y="1220470"/>
            <a:ext cx="5838106" cy="5257800"/>
            <a:chOff x="1657333" y="0"/>
            <a:chExt cx="7115192" cy="6858000"/>
          </a:xfrm>
        </p:grpSpPr>
        <p:pic>
          <p:nvPicPr>
            <p:cNvPr id="9218" name="Picture 13" descr="C:\Temp\RigMove3.png"/>
            <p:cNvPicPr>
              <a:picLocks noChangeAspect="1" noChangeArrowheads="1"/>
            </p:cNvPicPr>
            <p:nvPr/>
          </p:nvPicPr>
          <p:blipFill>
            <a:blip r:embed="rId2" cstate="print"/>
            <a:srcRect/>
            <a:stretch>
              <a:fillRect/>
            </a:stretch>
          </p:blipFill>
          <p:spPr bwMode="auto">
            <a:xfrm>
              <a:off x="4361666" y="0"/>
              <a:ext cx="4410859" cy="6858000"/>
            </a:xfrm>
            <a:prstGeom prst="rect">
              <a:avLst/>
            </a:prstGeom>
            <a:noFill/>
            <a:ln w="9525">
              <a:noFill/>
              <a:miter lim="800000"/>
              <a:headEnd/>
              <a:tailEnd/>
            </a:ln>
          </p:spPr>
        </p:pic>
        <p:sp>
          <p:nvSpPr>
            <p:cNvPr id="5" name="TextBox 4"/>
            <p:cNvSpPr txBox="1"/>
            <p:nvPr/>
          </p:nvSpPr>
          <p:spPr>
            <a:xfrm>
              <a:off x="1657333" y="457200"/>
              <a:ext cx="3099213" cy="762750"/>
            </a:xfrm>
            <a:prstGeom prst="rect">
              <a:avLst/>
            </a:prstGeom>
            <a:noFill/>
          </p:spPr>
          <p:txBody>
            <a:bodyPr wrap="square" rtlCol="0">
              <a:spAutoFit/>
            </a:bodyPr>
            <a:lstStyle/>
            <a:p>
              <a:pPr algn="l" rtl="0"/>
              <a:r>
                <a:rPr lang="es" sz="1600" b="0" i="0" u="none">
                  <a:solidFill>
                    <a:schemeClr val="tx1">
                      <a:lumMod val="65000"/>
                      <a:lumOff val="35000"/>
                    </a:schemeClr>
                  </a:solidFill>
                </a:rPr>
                <a:t>Seleccionar Embarcación Plataforma:</a:t>
              </a:r>
            </a:p>
          </p:txBody>
        </p:sp>
        <p:cxnSp>
          <p:nvCxnSpPr>
            <p:cNvPr id="6" name="Straight Arrow Connector 5"/>
            <p:cNvCxnSpPr/>
            <p:nvPr/>
          </p:nvCxnSpPr>
          <p:spPr>
            <a:xfrm>
              <a:off x="4040981" y="698069"/>
              <a:ext cx="557213" cy="140131"/>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752600" y="2209800"/>
              <a:ext cx="2514599" cy="762750"/>
            </a:xfrm>
            <a:prstGeom prst="rect">
              <a:avLst/>
            </a:prstGeom>
            <a:noFill/>
          </p:spPr>
          <p:txBody>
            <a:bodyPr wrap="square" rtlCol="0">
              <a:spAutoFit/>
            </a:bodyPr>
            <a:lstStyle/>
            <a:p>
              <a:pPr algn="l" rtl="0"/>
              <a:r>
                <a:rPr lang="es" sz="1600" b="0" i="0" u="none" dirty="0">
                  <a:solidFill>
                    <a:schemeClr val="tx1">
                      <a:lumMod val="65000"/>
                      <a:lumOff val="35000"/>
                    </a:schemeClr>
                  </a:solidFill>
                </a:rPr>
                <a:t>Definir Transparencia</a:t>
              </a:r>
            </a:p>
          </p:txBody>
        </p:sp>
        <p:cxnSp>
          <p:nvCxnSpPr>
            <p:cNvPr id="8" name="Straight Arrow Connector 7"/>
            <p:cNvCxnSpPr>
              <a:stCxn id="7" idx="3"/>
            </p:cNvCxnSpPr>
            <p:nvPr/>
          </p:nvCxnSpPr>
          <p:spPr>
            <a:xfrm flipV="1">
              <a:off x="4267200" y="2057400"/>
              <a:ext cx="2652713" cy="533776"/>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778760" y="2895600"/>
              <a:ext cx="2119345" cy="441592"/>
            </a:xfrm>
            <a:prstGeom prst="rect">
              <a:avLst/>
            </a:prstGeom>
            <a:noFill/>
          </p:spPr>
          <p:txBody>
            <a:bodyPr wrap="square" rtlCol="0">
              <a:spAutoFit/>
            </a:bodyPr>
            <a:lstStyle/>
            <a:p>
              <a:pPr algn="l" rtl="0"/>
              <a:r>
                <a:rPr lang="es" sz="1600" b="0" i="0" u="none" dirty="0">
                  <a:solidFill>
                    <a:schemeClr val="tx1">
                      <a:lumMod val="65000"/>
                      <a:lumOff val="35000"/>
                    </a:schemeClr>
                  </a:solidFill>
                </a:rPr>
                <a:t>Definir Color:</a:t>
              </a:r>
            </a:p>
          </p:txBody>
        </p:sp>
        <p:cxnSp>
          <p:nvCxnSpPr>
            <p:cNvPr id="10" name="Straight Arrow Connector 9"/>
            <p:cNvCxnSpPr/>
            <p:nvPr/>
          </p:nvCxnSpPr>
          <p:spPr>
            <a:xfrm flipV="1">
              <a:off x="3340893" y="2743200"/>
              <a:ext cx="2831306" cy="393269"/>
            </a:xfrm>
            <a:prstGeom prst="straightConnector1">
              <a:avLst/>
            </a:prstGeom>
            <a:ln w="1905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grpSp>
      <p:pic>
        <p:nvPicPr>
          <p:cNvPr id="11" name="Picture 2"/>
          <p:cNvPicPr>
            <a:picLocks noChangeAspect="1" noChangeArrowheads="1"/>
          </p:cNvPicPr>
          <p:nvPr/>
        </p:nvPicPr>
        <p:blipFill>
          <a:blip r:embed="rId3" cstate="print"/>
          <a:srcRect/>
          <a:stretch>
            <a:fillRect/>
          </a:stretch>
        </p:blipFill>
        <p:spPr bwMode="auto">
          <a:xfrm>
            <a:off x="6324824" y="2211593"/>
            <a:ext cx="2666776" cy="2632934"/>
          </a:xfrm>
          <a:prstGeom prst="rect">
            <a:avLst/>
          </a:prstGeom>
          <a:ln>
            <a:solidFill>
              <a:schemeClr val="tx1"/>
            </a:solidFill>
          </a:ln>
          <a:effectLst>
            <a:outerShdw blurRad="292100" dist="139700" dir="2700000" algn="tl" rotWithShape="0">
              <a:srgbClr val="333333">
                <a:alpha val="65000"/>
              </a:srgbClr>
            </a:outerShdw>
          </a:effectLst>
        </p:spPr>
      </p:pic>
      <p:sp>
        <p:nvSpPr>
          <p:cNvPr id="12" name="Title 1"/>
          <p:cNvSpPr txBox="1">
            <a:spLocks/>
          </p:cNvSpPr>
          <p:nvPr/>
        </p:nvSpPr>
        <p:spPr>
          <a:xfrm>
            <a:off x="347472" y="0"/>
            <a:ext cx="6528671" cy="988786"/>
          </a:xfrm>
          <a:prstGeom prst="rect">
            <a:avLst/>
          </a:prstGeom>
        </p:spPr>
        <p:txBody>
          <a:bodyPr vert="horz" lIns="0" tIns="45720" rIns="0" bIns="45720" rtlCol="0" anchor="ctr" anchorCtr="0">
            <a:noAutofit/>
          </a:bodyPr>
          <a:lstStyle>
            <a:lvl1pPr algn="l" defTabSz="457200" rtl="0" eaLnBrk="1" latinLnBrk="0" hangingPunct="1">
              <a:lnSpc>
                <a:spcPts val="2900"/>
              </a:lnSpc>
              <a:spcBef>
                <a:spcPct val="0"/>
              </a:spcBef>
              <a:buNone/>
              <a:defRPr sz="2800" b="0" kern="1200">
                <a:solidFill>
                  <a:schemeClr val="bg1"/>
                </a:solidFill>
                <a:latin typeface="Arial"/>
                <a:ea typeface="+mj-ea"/>
                <a:cs typeface="Arial"/>
              </a:defRPr>
            </a:lvl1pPr>
          </a:lstStyle>
          <a:p>
            <a:pPr algn="l" rtl="0"/>
            <a:r>
              <a:rPr lang="es" b="0" i="0" u="none"/>
              <a:t>Paso 3:  LEVANTAMIENTO</a:t>
            </a:r>
          </a:p>
        </p:txBody>
      </p:sp>
    </p:spTree>
    <p:extLst>
      <p:ext uri="{BB962C8B-B14F-4D97-AF65-F5344CB8AC3E}">
        <p14:creationId xmlns:p14="http://schemas.microsoft.com/office/powerpoint/2010/main" val="821553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rrowheads="1"/>
          </p:cNvSpPr>
          <p:nvPr>
            <p:ph type="title"/>
          </p:nvPr>
        </p:nvSpPr>
        <p:spPr>
          <a:xfrm>
            <a:off x="394139" y="1295182"/>
            <a:ext cx="6844862" cy="788275"/>
          </a:xfrm>
          <a:noFill/>
          <a:ln w="9525">
            <a:noFill/>
          </a:ln>
          <a:effectLst/>
        </p:spPr>
        <p:txBody>
          <a:bodyPr>
            <a:noAutofit/>
          </a:bodyPr>
          <a:lstStyle/>
          <a:p>
            <a:pPr marL="54864" algn="ctr" rtl="0" eaLnBrk="1" fontAlgn="auto" hangingPunct="1">
              <a:spcAft>
                <a:spcPts val="0"/>
              </a:spcAft>
              <a:defRPr/>
            </a:pPr>
            <a:r>
              <a:rPr lang="es" sz="2000" b="0" i="0" u="none" dirty="0">
                <a:solidFill>
                  <a:schemeClr val="tx1">
                    <a:lumMod val="65000"/>
                    <a:lumOff val="35000"/>
                  </a:schemeClr>
                </a:solidFill>
              </a:rPr>
              <a:t>Enviando Ventanas LEVANTAMIENTO a través de la Red a Computadores Sin HYPACK.</a:t>
            </a:r>
          </a:p>
        </p:txBody>
      </p:sp>
      <p:sp>
        <p:nvSpPr>
          <p:cNvPr id="14339" name="Rectangle 4"/>
          <p:cNvSpPr>
            <a:spLocks noChangeArrowheads="1"/>
          </p:cNvSpPr>
          <p:nvPr/>
        </p:nvSpPr>
        <p:spPr bwMode="auto">
          <a:xfrm>
            <a:off x="3886200" y="4543097"/>
            <a:ext cx="1905000" cy="1447800"/>
          </a:xfrm>
          <a:prstGeom prst="rect">
            <a:avLst/>
          </a:prstGeom>
          <a:solidFill>
            <a:schemeClr val="tx2">
              <a:lumMod val="20000"/>
              <a:lumOff val="80000"/>
            </a:schemeClr>
          </a:solidFill>
          <a:ln w="9525">
            <a:solidFill>
              <a:srgbClr val="FFFF00"/>
            </a:solidFill>
            <a:miter lim="800000"/>
            <a:headEnd/>
            <a:tailEnd/>
          </a:ln>
        </p:spPr>
        <p:txBody>
          <a:bodyPr wrap="none" anchor="b" anchorCtr="1"/>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r>
              <a:rPr lang="es" sz="1100" b="1" i="0" u="none"/>
              <a:t>Computador HYPACK</a:t>
            </a:r>
          </a:p>
        </p:txBody>
      </p:sp>
      <p:pic>
        <p:nvPicPr>
          <p:cNvPr id="14340" name="Picture 5" descr="Survey View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4825" y="4790747"/>
            <a:ext cx="1047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1" name="Line 6"/>
          <p:cNvSpPr>
            <a:spLocks noChangeShapeType="1"/>
          </p:cNvSpPr>
          <p:nvPr/>
        </p:nvSpPr>
        <p:spPr bwMode="auto">
          <a:xfrm flipV="1">
            <a:off x="4800600" y="2790497"/>
            <a:ext cx="0" cy="1752600"/>
          </a:xfrm>
          <a:prstGeom prst="line">
            <a:avLst/>
          </a:prstGeom>
          <a:noFill/>
          <a:ln w="28575">
            <a:solidFill>
              <a:srgbClr val="92D05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4342" name="Line 7"/>
          <p:cNvSpPr>
            <a:spLocks noChangeShapeType="1"/>
          </p:cNvSpPr>
          <p:nvPr/>
        </p:nvSpPr>
        <p:spPr bwMode="auto">
          <a:xfrm>
            <a:off x="1219200" y="2790497"/>
            <a:ext cx="7239000" cy="0"/>
          </a:xfrm>
          <a:prstGeom prst="line">
            <a:avLst/>
          </a:prstGeom>
          <a:noFill/>
          <a:ln w="28575">
            <a:solidFill>
              <a:srgbClr val="92D050"/>
            </a:solidFill>
            <a:round/>
            <a:headEnd/>
            <a:tailEnd/>
          </a:ln>
          <a:extLst>
            <a:ext uri="{909E8E84-426E-40DD-AFC4-6F175D3DCCD1}">
              <a14:hiddenFill xmlns:a14="http://schemas.microsoft.com/office/drawing/2010/main">
                <a:noFill/>
              </a14:hiddenFill>
            </a:ext>
          </a:extLst>
        </p:spPr>
        <p:txBody>
          <a:bodyPr/>
          <a:lstStyle/>
          <a:p>
            <a:endParaRPr lang="es"/>
          </a:p>
        </p:txBody>
      </p:sp>
      <p:sp>
        <p:nvSpPr>
          <p:cNvPr id="14343" name="Rectangle 8"/>
          <p:cNvSpPr>
            <a:spLocks noChangeArrowheads="1"/>
          </p:cNvSpPr>
          <p:nvPr/>
        </p:nvSpPr>
        <p:spPr bwMode="auto">
          <a:xfrm>
            <a:off x="381001" y="3171497"/>
            <a:ext cx="1752600" cy="1219200"/>
          </a:xfrm>
          <a:prstGeom prst="rect">
            <a:avLst/>
          </a:prstGeom>
          <a:solidFill>
            <a:schemeClr val="tx2">
              <a:lumMod val="20000"/>
              <a:lumOff val="80000"/>
            </a:schemeClr>
          </a:solidFill>
          <a:ln w="9525">
            <a:solidFill>
              <a:srgbClr val="FFFF00"/>
            </a:solidFill>
            <a:miter lim="800000"/>
            <a:headEnd/>
            <a:tailEnd/>
          </a:ln>
        </p:spPr>
        <p:txBody>
          <a:bodyPr wrap="none" anchor="b" anchorCtr="1"/>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r>
              <a:rPr lang="es" sz="700" b="1" i="0" u="none" dirty="0"/>
              <a:t>Computador Sin HYPACK</a:t>
            </a:r>
          </a:p>
          <a:p>
            <a:pPr algn="ctr" rtl="0"/>
            <a:r>
              <a:rPr lang="es" sz="700" b="1" i="0" u="none" dirty="0"/>
              <a:t>Ejecutando VISOR LEVANTAMIENTO</a:t>
            </a:r>
          </a:p>
        </p:txBody>
      </p:sp>
      <p:sp>
        <p:nvSpPr>
          <p:cNvPr id="14344" name="Rectangle 9"/>
          <p:cNvSpPr>
            <a:spLocks noChangeArrowheads="1"/>
          </p:cNvSpPr>
          <p:nvPr/>
        </p:nvSpPr>
        <p:spPr bwMode="auto">
          <a:xfrm>
            <a:off x="2438401" y="3171497"/>
            <a:ext cx="1676400" cy="1219200"/>
          </a:xfrm>
          <a:prstGeom prst="rect">
            <a:avLst/>
          </a:prstGeom>
          <a:solidFill>
            <a:schemeClr val="tx2">
              <a:lumMod val="20000"/>
              <a:lumOff val="80000"/>
            </a:schemeClr>
          </a:solidFill>
          <a:ln w="9525">
            <a:solidFill>
              <a:srgbClr val="FFFF00"/>
            </a:solidFill>
            <a:miter lim="800000"/>
            <a:headEnd/>
            <a:tailEnd/>
          </a:ln>
        </p:spPr>
        <p:txBody>
          <a:bodyPr wrap="none" anchor="b" anchorCtr="1"/>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r>
              <a:rPr lang="es" sz="700" b="1" i="0" u="none"/>
              <a:t>Computador Sin HYPACK</a:t>
            </a:r>
          </a:p>
          <a:p>
            <a:pPr algn="ctr" rtl="0"/>
            <a:r>
              <a:rPr lang="es" sz="700" b="1" i="0" u="none"/>
              <a:t>Ejecutando VISOR LEVANTAMIENTO</a:t>
            </a:r>
          </a:p>
        </p:txBody>
      </p:sp>
      <p:sp>
        <p:nvSpPr>
          <p:cNvPr id="14345" name="Rectangle 10"/>
          <p:cNvSpPr>
            <a:spLocks noChangeArrowheads="1"/>
          </p:cNvSpPr>
          <p:nvPr/>
        </p:nvSpPr>
        <p:spPr bwMode="auto">
          <a:xfrm>
            <a:off x="7162800" y="3200400"/>
            <a:ext cx="1752600" cy="1219200"/>
          </a:xfrm>
          <a:prstGeom prst="rect">
            <a:avLst/>
          </a:prstGeom>
          <a:solidFill>
            <a:schemeClr val="tx2">
              <a:lumMod val="20000"/>
              <a:lumOff val="80000"/>
            </a:schemeClr>
          </a:solidFill>
          <a:ln w="9525">
            <a:solidFill>
              <a:srgbClr val="FFFF00"/>
            </a:solidFill>
            <a:miter lim="800000"/>
            <a:headEnd/>
            <a:tailEnd/>
          </a:ln>
        </p:spPr>
        <p:txBody>
          <a:bodyPr wrap="none" anchor="b" anchorCtr="1"/>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r>
              <a:rPr lang="es" sz="700" b="1" i="0" u="none"/>
              <a:t>Computador Sin HYPACK</a:t>
            </a:r>
          </a:p>
          <a:p>
            <a:pPr algn="ctr" rtl="0"/>
            <a:r>
              <a:rPr lang="es" sz="700" b="1" i="0" u="none"/>
              <a:t>Ejecutando VISOR LEVANTAMIENTO</a:t>
            </a:r>
          </a:p>
        </p:txBody>
      </p:sp>
      <p:sp>
        <p:nvSpPr>
          <p:cNvPr id="14346" name="Rectangle 11"/>
          <p:cNvSpPr>
            <a:spLocks noChangeArrowheads="1"/>
          </p:cNvSpPr>
          <p:nvPr/>
        </p:nvSpPr>
        <p:spPr bwMode="auto">
          <a:xfrm>
            <a:off x="5314950" y="3261985"/>
            <a:ext cx="1676400" cy="1219200"/>
          </a:xfrm>
          <a:prstGeom prst="rect">
            <a:avLst/>
          </a:prstGeom>
          <a:solidFill>
            <a:schemeClr val="tx2">
              <a:lumMod val="20000"/>
              <a:lumOff val="80000"/>
            </a:schemeClr>
          </a:solidFill>
          <a:ln w="9525">
            <a:solidFill>
              <a:srgbClr val="FFFF00"/>
            </a:solidFill>
            <a:miter lim="800000"/>
            <a:headEnd/>
            <a:tailEnd/>
          </a:ln>
        </p:spPr>
        <p:txBody>
          <a:bodyPr wrap="none" anchor="b" anchorCtr="1"/>
          <a:lstStyle>
            <a:lvl1pPr>
              <a:defRPr sz="1400" b="1">
                <a:solidFill>
                  <a:schemeClr val="tx1"/>
                </a:solidFill>
                <a:latin typeface="Arial" pitchFamily="34" charset="0"/>
              </a:defRPr>
            </a:lvl1pPr>
            <a:lvl2pPr marL="742950" indent="-285750">
              <a:defRPr sz="1400" b="1">
                <a:solidFill>
                  <a:schemeClr val="tx1"/>
                </a:solidFill>
                <a:latin typeface="Arial" pitchFamily="34" charset="0"/>
              </a:defRPr>
            </a:lvl2pPr>
            <a:lvl3pPr marL="1143000" indent="-228600">
              <a:defRPr sz="1400" b="1">
                <a:solidFill>
                  <a:schemeClr val="tx1"/>
                </a:solidFill>
                <a:latin typeface="Arial" pitchFamily="34" charset="0"/>
              </a:defRPr>
            </a:lvl3pPr>
            <a:lvl4pPr marL="1600200" indent="-228600">
              <a:defRPr sz="1400" b="1">
                <a:solidFill>
                  <a:schemeClr val="tx1"/>
                </a:solidFill>
                <a:latin typeface="Arial" pitchFamily="34" charset="0"/>
              </a:defRPr>
            </a:lvl4pPr>
            <a:lvl5pPr marL="2057400" indent="-228600">
              <a:defRPr sz="1400" b="1">
                <a:solidFill>
                  <a:schemeClr val="tx1"/>
                </a:solidFill>
                <a:latin typeface="Arial" pitchFamily="34" charset="0"/>
              </a:defRPr>
            </a:lvl5pPr>
            <a:lvl6pPr marL="2514600" indent="-228600" eaLnBrk="0" fontAlgn="base" hangingPunct="0">
              <a:spcBef>
                <a:spcPct val="0"/>
              </a:spcBef>
              <a:spcAft>
                <a:spcPct val="0"/>
              </a:spcAft>
              <a:defRPr sz="1400" b="1">
                <a:solidFill>
                  <a:schemeClr val="tx1"/>
                </a:solidFill>
                <a:latin typeface="Arial" pitchFamily="34" charset="0"/>
              </a:defRPr>
            </a:lvl6pPr>
            <a:lvl7pPr marL="2971800" indent="-228600" eaLnBrk="0" fontAlgn="base" hangingPunct="0">
              <a:spcBef>
                <a:spcPct val="0"/>
              </a:spcBef>
              <a:spcAft>
                <a:spcPct val="0"/>
              </a:spcAft>
              <a:defRPr sz="1400" b="1">
                <a:solidFill>
                  <a:schemeClr val="tx1"/>
                </a:solidFill>
                <a:latin typeface="Arial" pitchFamily="34" charset="0"/>
              </a:defRPr>
            </a:lvl7pPr>
            <a:lvl8pPr marL="3429000" indent="-228600" eaLnBrk="0" fontAlgn="base" hangingPunct="0">
              <a:spcBef>
                <a:spcPct val="0"/>
              </a:spcBef>
              <a:spcAft>
                <a:spcPct val="0"/>
              </a:spcAft>
              <a:defRPr sz="1400" b="1">
                <a:solidFill>
                  <a:schemeClr val="tx1"/>
                </a:solidFill>
                <a:latin typeface="Arial" pitchFamily="34" charset="0"/>
              </a:defRPr>
            </a:lvl8pPr>
            <a:lvl9pPr marL="3886200" indent="-228600" eaLnBrk="0" fontAlgn="base" hangingPunct="0">
              <a:spcBef>
                <a:spcPct val="0"/>
              </a:spcBef>
              <a:spcAft>
                <a:spcPct val="0"/>
              </a:spcAft>
              <a:defRPr sz="1400" b="1">
                <a:solidFill>
                  <a:schemeClr val="tx1"/>
                </a:solidFill>
                <a:latin typeface="Arial" pitchFamily="34" charset="0"/>
              </a:defRPr>
            </a:lvl9pPr>
          </a:lstStyle>
          <a:p>
            <a:pPr algn="ctr" rtl="0"/>
            <a:r>
              <a:rPr lang="es" sz="700" b="1" i="0" u="none"/>
              <a:t>Computador Sin HYPACK</a:t>
            </a:r>
          </a:p>
          <a:p>
            <a:pPr algn="ctr" rtl="0"/>
            <a:r>
              <a:rPr lang="es" sz="700" b="1" i="0" u="none"/>
              <a:t>Ejecutando VISOR LEVANTAMIENTO</a:t>
            </a:r>
          </a:p>
        </p:txBody>
      </p:sp>
      <p:sp>
        <p:nvSpPr>
          <p:cNvPr id="14347" name="Line 12"/>
          <p:cNvSpPr>
            <a:spLocks noChangeShapeType="1"/>
          </p:cNvSpPr>
          <p:nvPr/>
        </p:nvSpPr>
        <p:spPr bwMode="auto">
          <a:xfrm>
            <a:off x="1219200" y="2790497"/>
            <a:ext cx="0" cy="381000"/>
          </a:xfrm>
          <a:prstGeom prst="line">
            <a:avLst/>
          </a:prstGeom>
          <a:noFill/>
          <a:ln w="28575">
            <a:solidFill>
              <a:srgbClr val="92D05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4348" name="Line 13"/>
          <p:cNvSpPr>
            <a:spLocks noChangeShapeType="1"/>
          </p:cNvSpPr>
          <p:nvPr/>
        </p:nvSpPr>
        <p:spPr bwMode="auto">
          <a:xfrm>
            <a:off x="3124200" y="2790497"/>
            <a:ext cx="0" cy="381000"/>
          </a:xfrm>
          <a:prstGeom prst="line">
            <a:avLst/>
          </a:prstGeom>
          <a:noFill/>
          <a:ln w="28575">
            <a:solidFill>
              <a:srgbClr val="92D05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4349" name="Line 14"/>
          <p:cNvSpPr>
            <a:spLocks noChangeShapeType="1"/>
          </p:cNvSpPr>
          <p:nvPr/>
        </p:nvSpPr>
        <p:spPr bwMode="auto">
          <a:xfrm>
            <a:off x="6153150" y="2804785"/>
            <a:ext cx="0" cy="457200"/>
          </a:xfrm>
          <a:prstGeom prst="line">
            <a:avLst/>
          </a:prstGeom>
          <a:noFill/>
          <a:ln w="28575">
            <a:solidFill>
              <a:srgbClr val="92D05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sp>
        <p:nvSpPr>
          <p:cNvPr id="14350" name="Line 15"/>
          <p:cNvSpPr>
            <a:spLocks noChangeShapeType="1"/>
          </p:cNvSpPr>
          <p:nvPr/>
        </p:nvSpPr>
        <p:spPr bwMode="auto">
          <a:xfrm>
            <a:off x="8458200" y="2790497"/>
            <a:ext cx="0" cy="457200"/>
          </a:xfrm>
          <a:prstGeom prst="line">
            <a:avLst/>
          </a:prstGeom>
          <a:noFill/>
          <a:ln w="28575">
            <a:solidFill>
              <a:srgbClr val="92D050"/>
            </a:solidFill>
            <a:round/>
            <a:headEnd/>
            <a:tailEnd type="triangle" w="med" len="med"/>
          </a:ln>
          <a:extLst>
            <a:ext uri="{909E8E84-426E-40DD-AFC4-6F175D3DCCD1}">
              <a14:hiddenFill xmlns:a14="http://schemas.microsoft.com/office/drawing/2010/main">
                <a:noFill/>
              </a14:hiddenFill>
            </a:ext>
          </a:extLst>
        </p:spPr>
        <p:txBody>
          <a:bodyPr/>
          <a:lstStyle/>
          <a:p>
            <a:endParaRPr lang="es"/>
          </a:p>
        </p:txBody>
      </p:sp>
      <p:pic>
        <p:nvPicPr>
          <p:cNvPr id="14351" name="Picture 16" descr="Survey Vie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3290150"/>
            <a:ext cx="6858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2" name="Picture 17" descr="Survey Vie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00" y="3261985"/>
            <a:ext cx="6858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3" name="Picture 18" descr="Survey Vie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8350" y="3338185"/>
            <a:ext cx="6858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4" name="Picture 19" descr="Survey View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3338185"/>
            <a:ext cx="6858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5" name="Text Box 20"/>
          <p:cNvSpPr txBox="1">
            <a:spLocks noChangeArrowheads="1"/>
          </p:cNvSpPr>
          <p:nvPr/>
        </p:nvSpPr>
        <p:spPr bwMode="auto">
          <a:xfrm>
            <a:off x="3276600" y="2254473"/>
            <a:ext cx="3352800" cy="369332"/>
          </a:xfrm>
          <a:prstGeom prst="rect">
            <a:avLst/>
          </a:prstGeom>
          <a:noFill/>
          <a:ln w="9525">
            <a:noFill/>
            <a:miter lim="800000"/>
            <a:headEnd/>
            <a:tailEnd/>
          </a:ln>
        </p:spPr>
        <p:txBody>
          <a:bodyPr wrap="square">
            <a:spAutoFit/>
          </a:bodyPr>
          <a:lstStyle/>
          <a:p>
            <a:pPr algn="l" rtl="0">
              <a:spcBef>
                <a:spcPct val="50000"/>
              </a:spcBef>
              <a:defRPr/>
            </a:pPr>
            <a:r>
              <a:rPr lang="es" b="0" i="0" u="none">
                <a:solidFill>
                  <a:schemeClr val="tx1">
                    <a:lumMod val="65000"/>
                    <a:lumOff val="35000"/>
                  </a:schemeClr>
                </a:solidFill>
                <a:latin typeface="Arial" charset="0"/>
              </a:rPr>
              <a:t>LAN o Red Inalámbrica</a:t>
            </a:r>
          </a:p>
        </p:txBody>
      </p:sp>
      <p:sp>
        <p:nvSpPr>
          <p:cNvPr id="14356" name="TextBox 22"/>
          <p:cNvSpPr txBox="1">
            <a:spLocks noChangeArrowheads="1"/>
          </p:cNvSpPr>
          <p:nvPr/>
        </p:nvSpPr>
        <p:spPr bwMode="auto">
          <a:xfrm>
            <a:off x="225214" y="4727584"/>
            <a:ext cx="3158922" cy="830997"/>
          </a:xfrm>
          <a:prstGeom prst="rect">
            <a:avLst/>
          </a:prstGeom>
          <a:noFill/>
          <a:ln w="9525">
            <a:solidFill>
              <a:schemeClr val="bg1"/>
            </a:solidFill>
            <a:miter lim="800000"/>
            <a:headEnd/>
            <a:tailEnd/>
          </a:ln>
        </p:spPr>
        <p:txBody>
          <a:bodyPr wrap="square">
            <a:spAutoFit/>
          </a:bodyPr>
          <a:lstStyle/>
          <a:p>
            <a:pPr algn="l" rtl="0">
              <a:defRPr/>
            </a:pPr>
            <a:r>
              <a:rPr lang="es" sz="1600" b="0" i="0" u="none" dirty="0">
                <a:solidFill>
                  <a:schemeClr val="tx1">
                    <a:lumMod val="65000"/>
                    <a:lumOff val="35000"/>
                  </a:schemeClr>
                </a:solidFill>
                <a:latin typeface="Arial" charset="0"/>
              </a:rPr>
              <a:t>Windows 10 y Windows 7 limita el número de clientes de transmisión a 8</a:t>
            </a:r>
            <a:r>
              <a:rPr lang="es" sz="1600" b="0" i="0" u="none" dirty="0">
                <a:solidFill>
                  <a:schemeClr val="tx1">
                    <a:lumMod val="65000"/>
                    <a:lumOff val="35000"/>
                  </a:schemeClr>
                </a:solidFill>
                <a:effectLst>
                  <a:outerShdw blurRad="38100" dist="38100" dir="2700000" algn="tl">
                    <a:srgbClr val="000000">
                      <a:alpha val="43137"/>
                    </a:srgbClr>
                  </a:outerShdw>
                </a:effectLst>
                <a:latin typeface="Arial" charset="0"/>
              </a:rPr>
              <a:t>.</a:t>
            </a:r>
          </a:p>
        </p:txBody>
      </p:sp>
      <p:sp>
        <p:nvSpPr>
          <p:cNvPr id="21" name="TextBox 20"/>
          <p:cNvSpPr txBox="1"/>
          <p:nvPr/>
        </p:nvSpPr>
        <p:spPr>
          <a:xfrm>
            <a:off x="317938" y="207142"/>
            <a:ext cx="4997012" cy="584200"/>
          </a:xfrm>
          <a:prstGeom prst="rect">
            <a:avLst/>
          </a:prstGeom>
          <a:noFill/>
        </p:spPr>
        <p:txBody>
          <a:bodyPr wrap="square">
            <a:spAutoFit/>
          </a:bodyPr>
          <a:lstStyle/>
          <a:p>
            <a:pPr algn="l" rtl="0">
              <a:defRPr/>
            </a:pPr>
            <a:r>
              <a:rPr lang="es" sz="3200" b="0" i="0" u="none" dirty="0">
                <a:solidFill>
                  <a:schemeClr val="bg1"/>
                </a:solidFill>
                <a:latin typeface="Arial" charset="0"/>
              </a:rPr>
              <a:t>VISOR LEVANTAMIENTO</a:t>
            </a:r>
          </a:p>
        </p:txBody>
      </p:sp>
    </p:spTree>
    <p:extLst>
      <p:ext uri="{BB962C8B-B14F-4D97-AF65-F5344CB8AC3E}">
        <p14:creationId xmlns:p14="http://schemas.microsoft.com/office/powerpoint/2010/main" val="15636170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7651392" cy="988786"/>
          </a:xfrm>
        </p:spPr>
        <p:txBody>
          <a:bodyPr/>
          <a:lstStyle/>
          <a:p>
            <a:pPr algn="l" rtl="0"/>
            <a:r>
              <a:rPr lang="es" b="0" i="0" u="none" dirty="0"/>
              <a:t>LEVANTAMIENTO:  Ventana Info Barcaza</a:t>
            </a:r>
          </a:p>
        </p:txBody>
      </p:sp>
      <p:sp>
        <p:nvSpPr>
          <p:cNvPr id="3" name="Content Placeholder 2"/>
          <p:cNvSpPr>
            <a:spLocks noGrp="1"/>
          </p:cNvSpPr>
          <p:nvPr>
            <p:ph idx="1"/>
          </p:nvPr>
        </p:nvSpPr>
        <p:spPr>
          <a:xfrm>
            <a:off x="228600" y="1463899"/>
            <a:ext cx="3429000" cy="4525963"/>
          </a:xfrm>
        </p:spPr>
        <p:txBody>
          <a:bodyPr>
            <a:normAutofit/>
          </a:bodyPr>
          <a:lstStyle/>
          <a:p>
            <a:pPr algn="l" rtl="0"/>
            <a:r>
              <a:rPr lang="es" sz="2400" b="0" i="0" u="none">
                <a:solidFill>
                  <a:schemeClr val="tx1">
                    <a:lumMod val="65000"/>
                    <a:lumOff val="35000"/>
                  </a:schemeClr>
                </a:solidFill>
              </a:rPr>
              <a:t>Muestra la distancia y marcación quee cada Punto de Ancla necesita moverse.</a:t>
            </a:r>
          </a:p>
          <a:p>
            <a:pPr algn="l" rtl="0"/>
            <a:r>
              <a:rPr lang="es" sz="2400" b="0" i="0" u="none">
                <a:solidFill>
                  <a:schemeClr val="tx1">
                    <a:lumMod val="65000"/>
                    <a:lumOff val="35000"/>
                  </a:schemeClr>
                </a:solidFill>
              </a:rPr>
              <a:t>Muestra el rumbo actual y el rumbo requerido.</a:t>
            </a:r>
          </a:p>
        </p:txBody>
      </p:sp>
      <p:pic>
        <p:nvPicPr>
          <p:cNvPr id="7170" name="Picture 2"/>
          <p:cNvPicPr>
            <a:picLocks noChangeAspect="1" noChangeArrowheads="1"/>
          </p:cNvPicPr>
          <p:nvPr/>
        </p:nvPicPr>
        <p:blipFill>
          <a:blip r:embed="rId2" cstate="print"/>
          <a:srcRect/>
          <a:stretch>
            <a:fillRect/>
          </a:stretch>
        </p:blipFill>
        <p:spPr bwMode="auto">
          <a:xfrm>
            <a:off x="4038600" y="1828800"/>
            <a:ext cx="4618695" cy="35814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180151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Listo!</a:t>
            </a:r>
          </a:p>
        </p:txBody>
      </p:sp>
      <p:pic>
        <p:nvPicPr>
          <p:cNvPr id="10242" name="Picture 11" descr="C:\Temp\RigMove1.png"/>
          <p:cNvPicPr>
            <a:picLocks noChangeAspect="1" noChangeArrowheads="1"/>
          </p:cNvPicPr>
          <p:nvPr/>
        </p:nvPicPr>
        <p:blipFill>
          <a:blip r:embed="rId2" cstate="print"/>
          <a:srcRect/>
          <a:stretch>
            <a:fillRect/>
          </a:stretch>
        </p:blipFill>
        <p:spPr bwMode="auto">
          <a:xfrm>
            <a:off x="284719" y="1590040"/>
            <a:ext cx="8305800" cy="4439536"/>
          </a:xfrm>
          <a:prstGeom prst="rect">
            <a:avLst/>
          </a:prstGeom>
          <a:ln>
            <a:noFill/>
          </a:ln>
          <a:effectLst/>
        </p:spPr>
      </p:pic>
    </p:spTree>
    <p:extLst>
      <p:ext uri="{BB962C8B-B14F-4D97-AF65-F5344CB8AC3E}">
        <p14:creationId xmlns:p14="http://schemas.microsoft.com/office/powerpoint/2010/main" val="17257708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l" rtl="0"/>
            <a:r>
              <a:rPr lang="es" b="0" i="0" u="none"/>
              <a:t>MANEJO BARCAZA</a:t>
            </a:r>
          </a:p>
        </p:txBody>
      </p:sp>
      <p:sp>
        <p:nvSpPr>
          <p:cNvPr id="4" name="Slide Number Placeholder 3"/>
          <p:cNvSpPr>
            <a:spLocks noGrp="1"/>
          </p:cNvSpPr>
          <p:nvPr>
            <p:ph type="sldNum" sz="quarter" idx="12"/>
          </p:nvPr>
        </p:nvSpPr>
        <p:spPr/>
        <p:txBody>
          <a:bodyPr/>
          <a:lstStyle/>
          <a:p>
            <a:pPr algn="l" rtl="0">
              <a:defRPr/>
            </a:pPr>
            <a:fld id="{E507CE18-95E8-4CCF-99C0-D574AD05EF8B}" type="slidenum">
              <a:rPr/>
              <a:pPr algn="l" rtl="0">
                <a:defRPr/>
              </a:pPr>
              <a:t>32</a:t>
            </a:fld>
            <a:endParaRPr lang="es" dirty="0"/>
          </a:p>
        </p:txBody>
      </p:sp>
    </p:spTree>
    <p:extLst>
      <p:ext uri="{BB962C8B-B14F-4D97-AF65-F5344CB8AC3E}">
        <p14:creationId xmlns:p14="http://schemas.microsoft.com/office/powerpoint/2010/main" val="31984496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Manejo Barcaza en HYPACK</a:t>
            </a:r>
          </a:p>
        </p:txBody>
      </p:sp>
      <p:sp>
        <p:nvSpPr>
          <p:cNvPr id="3" name="Content Placeholder 2"/>
          <p:cNvSpPr>
            <a:spLocks noGrp="1"/>
          </p:cNvSpPr>
          <p:nvPr>
            <p:ph idx="1"/>
          </p:nvPr>
        </p:nvSpPr>
        <p:spPr>
          <a:xfrm>
            <a:off x="347472" y="1242318"/>
            <a:ext cx="8229600" cy="1406056"/>
          </a:xfrm>
        </p:spPr>
        <p:txBody>
          <a:bodyPr>
            <a:normAutofit/>
          </a:bodyPr>
          <a:lstStyle/>
          <a:p>
            <a:pPr algn="l" rtl="0"/>
            <a:r>
              <a:rPr lang="es" sz="1600" b="0" i="0" u="none">
                <a:solidFill>
                  <a:schemeClr val="tx1">
                    <a:lumMod val="65000"/>
                    <a:lumOff val="35000"/>
                  </a:schemeClr>
                </a:solidFill>
              </a:rPr>
              <a:t>La Barcaza principal desea ver Remolcador1, Rem2, Rem3 y Rem4.</a:t>
            </a:r>
          </a:p>
          <a:p>
            <a:pPr algn="l" rtl="0"/>
            <a:r>
              <a:rPr lang="es" sz="1600" b="0" i="0" u="none">
                <a:solidFill>
                  <a:schemeClr val="tx1">
                    <a:lumMod val="65000"/>
                    <a:lumOff val="35000"/>
                  </a:schemeClr>
                </a:solidFill>
              </a:rPr>
              <a:t>Remoclador1 desea ver la Barcaza, Rem2, Rem3 y Rem4.</a:t>
            </a:r>
          </a:p>
          <a:p>
            <a:pPr algn="l" rtl="0"/>
            <a:r>
              <a:rPr lang="es" sz="1600" b="0" i="0" u="none">
                <a:solidFill>
                  <a:schemeClr val="tx1">
                    <a:lumMod val="65000"/>
                    <a:lumOff val="35000"/>
                  </a:schemeClr>
                </a:solidFill>
              </a:rPr>
              <a:t>Etc., etc., etc.</a:t>
            </a:r>
          </a:p>
        </p:txBody>
      </p:sp>
      <p:pic>
        <p:nvPicPr>
          <p:cNvPr id="5" name="Picture 4" descr="C:\Temp\BargeTest4 JL Area Map.jpg"/>
          <p:cNvPicPr/>
          <p:nvPr/>
        </p:nvPicPr>
        <p:blipFill>
          <a:blip r:embed="rId2" cstate="print"/>
          <a:srcRect/>
          <a:stretch>
            <a:fillRect/>
          </a:stretch>
        </p:blipFill>
        <p:spPr bwMode="auto">
          <a:xfrm>
            <a:off x="608849" y="2370668"/>
            <a:ext cx="6005915" cy="4057226"/>
          </a:xfrm>
          <a:prstGeom prst="rect">
            <a:avLst/>
          </a:prstGeom>
          <a:ln>
            <a:noFill/>
          </a:ln>
          <a:effectLst/>
        </p:spPr>
      </p:pic>
    </p:spTree>
    <p:extLst>
      <p:ext uri="{BB962C8B-B14F-4D97-AF65-F5344CB8AC3E}">
        <p14:creationId xmlns:p14="http://schemas.microsoft.com/office/powerpoint/2010/main" val="11686758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Requerimientos de Equipos:</a:t>
            </a:r>
          </a:p>
        </p:txBody>
      </p:sp>
      <p:sp>
        <p:nvSpPr>
          <p:cNvPr id="3" name="Content Placeholder 2"/>
          <p:cNvSpPr>
            <a:spLocks noGrp="1"/>
          </p:cNvSpPr>
          <p:nvPr>
            <p:ph idx="1"/>
          </p:nvPr>
        </p:nvSpPr>
        <p:spPr>
          <a:xfrm>
            <a:off x="762000" y="1600200"/>
            <a:ext cx="3962400" cy="2133600"/>
          </a:xfrm>
          <a:ln>
            <a:noFill/>
          </a:ln>
        </p:spPr>
        <p:txBody>
          <a:bodyPr>
            <a:normAutofit/>
          </a:bodyPr>
          <a:lstStyle/>
          <a:p>
            <a:pPr algn="l" rtl="0"/>
            <a:r>
              <a:rPr lang="es" sz="2400" b="0" i="0" u="none">
                <a:solidFill>
                  <a:schemeClr val="tx1">
                    <a:lumMod val="65000"/>
                    <a:lumOff val="35000"/>
                  </a:schemeClr>
                </a:solidFill>
              </a:rPr>
              <a:t>Barcaza Principal:</a:t>
            </a:r>
          </a:p>
          <a:p>
            <a:pPr lvl="1" algn="l" rtl="0">
              <a:buClr>
                <a:schemeClr val="tx1">
                  <a:lumMod val="65000"/>
                  <a:lumOff val="35000"/>
                </a:schemeClr>
              </a:buClr>
            </a:pPr>
            <a:r>
              <a:rPr lang="es" sz="1800" b="0" i="0" u="none">
                <a:solidFill>
                  <a:schemeClr val="tx1">
                    <a:lumMod val="65000"/>
                    <a:lumOff val="35000"/>
                  </a:schemeClr>
                </a:solidFill>
              </a:rPr>
              <a:t>GPS con Antenna Direccional.</a:t>
            </a:r>
          </a:p>
          <a:p>
            <a:pPr lvl="1" algn="l" rtl="0">
              <a:buClr>
                <a:schemeClr val="tx1">
                  <a:lumMod val="65000"/>
                  <a:lumOff val="35000"/>
                </a:schemeClr>
              </a:buClr>
            </a:pPr>
            <a:r>
              <a:rPr lang="es" sz="1800" b="0" i="0" u="none">
                <a:solidFill>
                  <a:schemeClr val="tx1">
                    <a:lumMod val="65000"/>
                    <a:lumOff val="35000"/>
                  </a:schemeClr>
                </a:solidFill>
              </a:rPr>
              <a:t>Router inalámbrico con Antenna omni-direccional.</a:t>
            </a:r>
          </a:p>
          <a:p>
            <a:pPr lvl="1" algn="l" rtl="0">
              <a:buClr>
                <a:schemeClr val="tx1">
                  <a:lumMod val="65000"/>
                  <a:lumOff val="35000"/>
                </a:schemeClr>
              </a:buClr>
            </a:pPr>
            <a:r>
              <a:rPr lang="es" sz="1800" b="0" i="0" u="none">
                <a:solidFill>
                  <a:schemeClr val="tx1">
                    <a:lumMod val="65000"/>
                    <a:lumOff val="35000"/>
                  </a:schemeClr>
                </a:solidFill>
              </a:rPr>
              <a:t>Computador con capacidad HYPACK LEVANTAMIENTO.</a:t>
            </a:r>
          </a:p>
        </p:txBody>
      </p:sp>
      <p:sp>
        <p:nvSpPr>
          <p:cNvPr id="4" name="Content Placeholder 2"/>
          <p:cNvSpPr txBox="1">
            <a:spLocks/>
          </p:cNvSpPr>
          <p:nvPr/>
        </p:nvSpPr>
        <p:spPr>
          <a:xfrm>
            <a:off x="4953000" y="1600200"/>
            <a:ext cx="3352800" cy="2133600"/>
          </a:xfrm>
          <a:prstGeom prst="rect">
            <a:avLst/>
          </a:prstGeom>
          <a:ln>
            <a:noFill/>
          </a:ln>
        </p:spPr>
        <p:txBody>
          <a:bodyPr vert="horz" lIns="91440" tIns="45720" rIns="91440" bIns="45720" rtlCol="0">
            <a:normAutofit fontScale="925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sz="2400" b="0" i="0" u="none" strike="noStrike" kern="1200" cap="none" spc="0" normalizeH="0">
                <a:ln>
                  <a:noFill/>
                </a:ln>
                <a:solidFill>
                  <a:schemeClr val="tx1">
                    <a:lumMod val="65000"/>
                    <a:lumOff val="35000"/>
                  </a:schemeClr>
                </a:solidFill>
                <a:effectLst/>
                <a:uLnTx/>
                <a:uFillTx/>
                <a:latin typeface="+mn-lt"/>
                <a:ea typeface="+mn-ea"/>
                <a:cs typeface="+mn-cs"/>
              </a:rPr>
              <a:t>Remolcadores</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0" i="0" u="none" strike="noStrike" kern="1200" cap="none" spc="0" normalizeH="0">
                <a:ln>
                  <a:noFill/>
                </a:ln>
                <a:solidFill>
                  <a:schemeClr val="tx1">
                    <a:lumMod val="65000"/>
                    <a:lumOff val="35000"/>
                  </a:schemeClr>
                </a:solidFill>
                <a:effectLst/>
                <a:uLnTx/>
                <a:uFillTx/>
                <a:latin typeface="+mn-lt"/>
                <a:ea typeface="+mn-ea"/>
                <a:cs typeface="+mn-cs"/>
              </a:rPr>
              <a:t>GPS con Antenna Direccional.</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b="0" i="0" u="none" strike="noStrike" kern="1200" cap="none" spc="0" normalizeH="0">
                <a:ln>
                  <a:noFill/>
                </a:ln>
                <a:solidFill>
                  <a:schemeClr val="tx1">
                    <a:lumMod val="65000"/>
                    <a:lumOff val="35000"/>
                  </a:schemeClr>
                </a:solidFill>
                <a:effectLst/>
                <a:uLnTx/>
                <a:uFillTx/>
                <a:latin typeface="+mn-lt"/>
                <a:ea typeface="+mn-ea"/>
                <a:cs typeface="+mn-cs"/>
              </a:rPr>
              <a:t>Computador portátil con capacidad HYPACK LEVANTAMIENTO y WiFi.</a:t>
            </a:r>
          </a:p>
        </p:txBody>
      </p:sp>
      <p:sp>
        <p:nvSpPr>
          <p:cNvPr id="12289" name="Rectangle 1"/>
          <p:cNvSpPr>
            <a:spLocks noChangeArrowheads="1"/>
          </p:cNvSpPr>
          <p:nvPr/>
        </p:nvSpPr>
        <p:spPr bwMode="auto">
          <a:xfrm>
            <a:off x="782392" y="5411273"/>
            <a:ext cx="541020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 sz="1100" b="1" i="0" u="sng"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Embarcaciones</a:t>
            </a:r>
            <a:r>
              <a:rPr kumimoji="0" lang="es" sz="11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		</a:t>
            </a:r>
            <a:r>
              <a:rPr kumimoji="0" lang="es" sz="1100" b="1" i="0" u="sng"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Dirección IP</a:t>
            </a:r>
            <a:r>
              <a:rPr kumimoji="0" lang="es" sz="11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		</a:t>
            </a:r>
            <a:r>
              <a:rPr kumimoji="0" lang="es" sz="1100" b="1" i="0" u="sng"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Subnet</a:t>
            </a:r>
            <a:endParaRPr kumimoji="0" lang="e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 sz="11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Barcaza Principal (Bote):	192.168.5.101		255.255.255.0</a:t>
            </a:r>
            <a:endParaRPr kumimoji="0" lang="e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 sz="11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Rem 1:		192.168.5.102		255.255.255.0</a:t>
            </a:r>
            <a:endParaRPr kumimoji="0" lang="e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 sz="11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Rem 2:		192.168.5.103		255.255.255.0</a:t>
            </a:r>
            <a:endParaRPr kumimoji="0" lang="e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 sz="11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Rem 3:		192.168.5.104		255.255.255.0</a:t>
            </a:r>
            <a:endParaRPr kumimoji="0" lang="e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 sz="11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Rem4:		192.168.5.105		255.255.255.0</a:t>
            </a:r>
            <a:endParaRPr kumimoji="0" lang="es" sz="1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p:txBody>
      </p:sp>
      <p:sp>
        <p:nvSpPr>
          <p:cNvPr id="6" name="Content Placeholder 2"/>
          <p:cNvSpPr txBox="1">
            <a:spLocks/>
          </p:cNvSpPr>
          <p:nvPr/>
        </p:nvSpPr>
        <p:spPr>
          <a:xfrm>
            <a:off x="762000" y="3886200"/>
            <a:ext cx="7543800" cy="1447800"/>
          </a:xfrm>
          <a:prstGeom prst="rect">
            <a:avLst/>
          </a:prstGeom>
          <a:ln>
            <a:noFill/>
          </a:ln>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s" sz="2400" b="0" i="0" u="none" strike="noStrike" kern="1200" cap="none" spc="0" normalizeH="0">
                <a:ln>
                  <a:noFill/>
                </a:ln>
                <a:solidFill>
                  <a:schemeClr val="tx1">
                    <a:lumMod val="65000"/>
                    <a:lumOff val="35000"/>
                  </a:schemeClr>
                </a:solidFill>
                <a:effectLst/>
                <a:uLnTx/>
                <a:uFillTx/>
                <a:latin typeface="+mn-lt"/>
                <a:ea typeface="+mn-ea"/>
                <a:cs typeface="+mn-cs"/>
              </a:rPr>
              <a:t>Configuración Red:</a:t>
            </a:r>
          </a:p>
          <a:p>
            <a:pPr marL="800100" lvl="1" indent="-342900" algn="l" rtl="0">
              <a:spcBef>
                <a:spcPct val="20000"/>
              </a:spcBef>
              <a:buFont typeface="Arial" pitchFamily="34" charset="0"/>
              <a:buChar char="•"/>
            </a:pPr>
            <a:r>
              <a:rPr lang="es" b="0" i="0" u="none">
                <a:solidFill>
                  <a:schemeClr val="tx1">
                    <a:lumMod val="65000"/>
                    <a:lumOff val="35000"/>
                  </a:schemeClr>
                </a:solidFill>
              </a:rPr>
              <a:t>Cada computador necesita una dirección IP Estática en una sub-net común.</a:t>
            </a:r>
          </a:p>
          <a:p>
            <a:pPr marL="800100" lvl="1" indent="-342900" algn="l" rtl="0">
              <a:spcBef>
                <a:spcPct val="20000"/>
              </a:spcBef>
              <a:buFont typeface="Arial" pitchFamily="34" charset="0"/>
              <a:buChar char="•"/>
            </a:pPr>
            <a:r>
              <a:rPr kumimoji="0" lang="es" b="0" i="0" u="none" strike="noStrike" kern="1200" cap="none" spc="0" normalizeH="0">
                <a:ln>
                  <a:noFill/>
                </a:ln>
                <a:solidFill>
                  <a:schemeClr val="tx1">
                    <a:lumMod val="65000"/>
                    <a:lumOff val="35000"/>
                  </a:schemeClr>
                </a:solidFill>
                <a:effectLst/>
                <a:uLnTx/>
                <a:uFillTx/>
                <a:latin typeface="+mn-lt"/>
                <a:ea typeface="+mn-ea"/>
                <a:cs typeface="+mn-cs"/>
              </a:rPr>
              <a:t>Vea el ejemplo debajo por una configuración de ejemplo.</a:t>
            </a:r>
            <a:endParaRPr kumimoji="0" lang="es"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Tree>
    <p:extLst>
      <p:ext uri="{BB962C8B-B14F-4D97-AF65-F5344CB8AC3E}">
        <p14:creationId xmlns:p14="http://schemas.microsoft.com/office/powerpoint/2010/main" val="16766606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Configurando una Dirección IP Estática</a:t>
            </a:r>
          </a:p>
        </p:txBody>
      </p:sp>
      <p:sp>
        <p:nvSpPr>
          <p:cNvPr id="3" name="Content Placeholder 2"/>
          <p:cNvSpPr>
            <a:spLocks noGrp="1"/>
          </p:cNvSpPr>
          <p:nvPr>
            <p:ph idx="1"/>
          </p:nvPr>
        </p:nvSpPr>
        <p:spPr>
          <a:xfrm>
            <a:off x="182880" y="1312333"/>
            <a:ext cx="8229600" cy="2133600"/>
          </a:xfrm>
        </p:spPr>
        <p:txBody>
          <a:bodyPr>
            <a:normAutofit/>
          </a:bodyPr>
          <a:lstStyle/>
          <a:p>
            <a:pPr algn="l" rtl="0"/>
            <a:r>
              <a:rPr lang="es" sz="1800" b="0" i="0" u="none" dirty="0">
                <a:solidFill>
                  <a:schemeClr val="tx1">
                    <a:lumMod val="65000"/>
                    <a:lumOff val="35000"/>
                  </a:schemeClr>
                </a:solidFill>
              </a:rPr>
              <a:t>Abra el Centro Redes y recursos compartidos y haga clic en su Conexión de Red Inalámbrica.  La ventana a la izquierda aparecerá.</a:t>
            </a:r>
          </a:p>
          <a:p>
            <a:pPr algn="l" rtl="0"/>
            <a:r>
              <a:rPr lang="es" sz="1800" b="0" i="0" u="none" dirty="0">
                <a:solidFill>
                  <a:schemeClr val="tx1">
                    <a:lumMod val="65000"/>
                    <a:lumOff val="35000"/>
                  </a:schemeClr>
                </a:solidFill>
              </a:rPr>
              <a:t>Haga clic en el botón “Propiedades”.  La ventana en el centro aparecerá.</a:t>
            </a:r>
          </a:p>
          <a:p>
            <a:pPr algn="l" rtl="0"/>
            <a:r>
              <a:rPr lang="es" sz="1800" b="0" i="0" u="none" dirty="0">
                <a:solidFill>
                  <a:schemeClr val="tx1">
                    <a:lumMod val="65000"/>
                    <a:lumOff val="35000"/>
                  </a:schemeClr>
                </a:solidFill>
              </a:rPr>
              <a:t>Haga clic en ‘Internet Protocol Version 4 (TCP/Pv4) y luego en “Propiedades”.  La ventana a la derecha aparecerá.</a:t>
            </a:r>
          </a:p>
          <a:p>
            <a:pPr algn="l" rtl="0"/>
            <a:r>
              <a:rPr lang="es" sz="1800" b="0" i="0" u="none" dirty="0">
                <a:solidFill>
                  <a:schemeClr val="tx1">
                    <a:lumMod val="65000"/>
                    <a:lumOff val="35000"/>
                  </a:schemeClr>
                </a:solidFill>
              </a:rPr>
              <a:t>Entre la dirección IP apropiada y la dirección subnet para el computador.</a:t>
            </a:r>
          </a:p>
        </p:txBody>
      </p:sp>
      <p:pic>
        <p:nvPicPr>
          <p:cNvPr id="5" name="Picture 4" descr="C:\Temp\Barge DNS Settings.png"/>
          <p:cNvPicPr/>
          <p:nvPr/>
        </p:nvPicPr>
        <p:blipFill>
          <a:blip r:embed="rId2" cstate="print"/>
          <a:srcRect/>
          <a:stretch>
            <a:fillRect/>
          </a:stretch>
        </p:blipFill>
        <p:spPr bwMode="auto">
          <a:xfrm>
            <a:off x="182880" y="3506895"/>
            <a:ext cx="8229600" cy="26703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4957975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814"/>
            <a:ext cx="5486400" cy="1143000"/>
          </a:xfrm>
        </p:spPr>
        <p:txBody>
          <a:bodyPr/>
          <a:lstStyle/>
          <a:p>
            <a:pPr algn="l" rtl="0"/>
            <a:r>
              <a:rPr lang="es" b="0" i="0" u="none"/>
              <a:t>HYPACK EQUIPOS</a:t>
            </a:r>
          </a:p>
        </p:txBody>
      </p:sp>
      <p:sp>
        <p:nvSpPr>
          <p:cNvPr id="3" name="Content Placeholder 2"/>
          <p:cNvSpPr>
            <a:spLocks noGrp="1"/>
          </p:cNvSpPr>
          <p:nvPr>
            <p:ph idx="1"/>
          </p:nvPr>
        </p:nvSpPr>
        <p:spPr>
          <a:xfrm>
            <a:off x="304800" y="1129186"/>
            <a:ext cx="3352800" cy="5029200"/>
          </a:xfrm>
        </p:spPr>
        <p:txBody>
          <a:bodyPr>
            <a:normAutofit/>
          </a:bodyPr>
          <a:lstStyle/>
          <a:p>
            <a:pPr algn="l" rtl="0"/>
            <a:r>
              <a:rPr lang="es" sz="1600" b="0" i="0" u="none">
                <a:solidFill>
                  <a:schemeClr val="tx1">
                    <a:lumMod val="65000"/>
                    <a:lumOff val="35000"/>
                  </a:schemeClr>
                </a:solidFill>
              </a:rPr>
              <a:t>Cree un móvil separado por cada embarcación.  La configuración de embarcación en la Barcaza es mostrado a la derecha.</a:t>
            </a:r>
          </a:p>
          <a:p>
            <a:endParaRPr lang="es" sz="1600" dirty="0">
              <a:solidFill>
                <a:schemeClr val="tx1">
                  <a:lumMod val="65000"/>
                  <a:lumOff val="35000"/>
                </a:schemeClr>
              </a:solidFill>
            </a:endParaRPr>
          </a:p>
          <a:p>
            <a:pPr algn="l" rtl="0"/>
            <a:r>
              <a:rPr lang="es" sz="1600" b="0" i="0" u="none">
                <a:solidFill>
                  <a:schemeClr val="bg2"/>
                </a:solidFill>
              </a:rPr>
              <a:t>En cada embarcación:</a:t>
            </a:r>
          </a:p>
          <a:p>
            <a:pPr lvl="2" algn="l" rtl="0">
              <a:buClr>
                <a:schemeClr val="tx1">
                  <a:lumMod val="65000"/>
                  <a:lumOff val="35000"/>
                </a:schemeClr>
              </a:buClr>
            </a:pPr>
            <a:r>
              <a:rPr lang="es" sz="1600" b="0" i="0" u="none">
                <a:solidFill>
                  <a:schemeClr val="tx1">
                    <a:lumMod val="65000"/>
                    <a:lumOff val="35000"/>
                  </a:schemeClr>
                </a:solidFill>
              </a:rPr>
              <a:t>Use el GPS.DLL para determinar su posición y rumbo.</a:t>
            </a:r>
          </a:p>
          <a:p>
            <a:pPr lvl="2" algn="l" rtl="0">
              <a:buClr>
                <a:schemeClr val="tx1">
                  <a:lumMod val="65000"/>
                  <a:lumOff val="35000"/>
                </a:schemeClr>
              </a:buClr>
            </a:pPr>
            <a:r>
              <a:rPr lang="es" sz="1600" b="0" i="0" u="none">
                <a:solidFill>
                  <a:schemeClr val="tx1">
                    <a:lumMod val="65000"/>
                    <a:lumOff val="35000"/>
                  </a:schemeClr>
                </a:solidFill>
              </a:rPr>
              <a:t>Use el NMEAOUTPUT.DLL para sacar su posición y rumbo para las otras embarcaciones.</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a:solidFill>
                  <a:schemeClr val="bg2"/>
                </a:solidFill>
              </a:rPr>
              <a:t>Para ver las otras embarcaciones:</a:t>
            </a:r>
          </a:p>
          <a:p>
            <a:pPr lvl="2" algn="l" rtl="0">
              <a:buClr>
                <a:schemeClr val="tx1">
                  <a:lumMod val="65000"/>
                  <a:lumOff val="35000"/>
                </a:schemeClr>
              </a:buClr>
            </a:pPr>
            <a:r>
              <a:rPr lang="es" sz="1600" b="0" i="0" u="none">
                <a:solidFill>
                  <a:schemeClr val="tx1">
                    <a:lumMod val="65000"/>
                    <a:lumOff val="35000"/>
                  </a:schemeClr>
                </a:solidFill>
              </a:rPr>
              <a:t>Use el GPS.DLL para leer su posición y rumbo.</a:t>
            </a:r>
          </a:p>
        </p:txBody>
      </p:sp>
      <p:pic>
        <p:nvPicPr>
          <p:cNvPr id="4" name="Picture 3" descr="C:\Temp\Bargetest3.png"/>
          <p:cNvPicPr/>
          <p:nvPr/>
        </p:nvPicPr>
        <p:blipFill>
          <a:blip r:embed="rId2" cstate="print"/>
          <a:srcRect/>
          <a:stretch>
            <a:fillRect/>
          </a:stretch>
        </p:blipFill>
        <p:spPr bwMode="auto">
          <a:xfrm>
            <a:off x="3962401" y="1554769"/>
            <a:ext cx="2209800" cy="2286000"/>
          </a:xfrm>
          <a:prstGeom prst="rect">
            <a:avLst/>
          </a:prstGeom>
          <a:noFill/>
          <a:ln w="9525">
            <a:solidFill>
              <a:schemeClr val="tx1"/>
            </a:solidFill>
            <a:miter lim="800000"/>
            <a:headEnd/>
            <a:tailEnd/>
          </a:ln>
        </p:spPr>
      </p:pic>
      <p:pic>
        <p:nvPicPr>
          <p:cNvPr id="5" name="Picture 4" descr="C:\Temp\Bargetest4 JL Hardware.jpg"/>
          <p:cNvPicPr/>
          <p:nvPr/>
        </p:nvPicPr>
        <p:blipFill>
          <a:blip r:embed="rId3" cstate="print"/>
          <a:srcRect/>
          <a:stretch>
            <a:fillRect/>
          </a:stretch>
        </p:blipFill>
        <p:spPr bwMode="auto">
          <a:xfrm>
            <a:off x="6356928" y="3002280"/>
            <a:ext cx="2234485" cy="2133600"/>
          </a:xfrm>
          <a:prstGeom prst="rect">
            <a:avLst/>
          </a:prstGeom>
          <a:noFill/>
          <a:ln w="9525">
            <a:solidFill>
              <a:schemeClr val="tx1"/>
            </a:solidFill>
            <a:miter lim="800000"/>
            <a:headEnd/>
            <a:tailEnd/>
          </a:ln>
        </p:spPr>
      </p:pic>
      <p:sp>
        <p:nvSpPr>
          <p:cNvPr id="6" name="TextBox 5"/>
          <p:cNvSpPr txBox="1"/>
          <p:nvPr/>
        </p:nvSpPr>
        <p:spPr>
          <a:xfrm>
            <a:off x="3962401" y="3843989"/>
            <a:ext cx="2209800" cy="461665"/>
          </a:xfrm>
          <a:prstGeom prst="rect">
            <a:avLst/>
          </a:prstGeom>
          <a:noFill/>
          <a:ln>
            <a:solidFill>
              <a:schemeClr val="tx1"/>
            </a:solidFill>
          </a:ln>
        </p:spPr>
        <p:txBody>
          <a:bodyPr wrap="square" rtlCol="0">
            <a:spAutoFit/>
          </a:bodyPr>
          <a:lstStyle/>
          <a:p>
            <a:pPr algn="l" rtl="0"/>
            <a:r>
              <a:rPr lang="es" sz="1200" b="0" i="0" u="none">
                <a:solidFill>
                  <a:srgbClr val="FF0000"/>
                </a:solidFill>
              </a:rPr>
              <a:t>Configuración Embarcación en Barcaza</a:t>
            </a:r>
          </a:p>
        </p:txBody>
      </p:sp>
      <p:sp>
        <p:nvSpPr>
          <p:cNvPr id="7" name="TextBox 6"/>
          <p:cNvSpPr txBox="1"/>
          <p:nvPr/>
        </p:nvSpPr>
        <p:spPr>
          <a:xfrm>
            <a:off x="6356930" y="5135880"/>
            <a:ext cx="2234484" cy="523220"/>
          </a:xfrm>
          <a:prstGeom prst="rect">
            <a:avLst/>
          </a:prstGeom>
          <a:noFill/>
          <a:ln>
            <a:solidFill>
              <a:schemeClr val="tx1"/>
            </a:solidFill>
          </a:ln>
        </p:spPr>
        <p:txBody>
          <a:bodyPr wrap="square" rtlCol="0">
            <a:spAutoFit/>
          </a:bodyPr>
          <a:lstStyle/>
          <a:p>
            <a:pPr algn="l" rtl="0"/>
            <a:r>
              <a:rPr lang="es" sz="1200" b="0" i="0" u="none" dirty="0">
                <a:solidFill>
                  <a:srgbClr val="FF0000"/>
                </a:solidFill>
              </a:rPr>
              <a:t>Configuración Embarcación en Remolcador</a:t>
            </a:r>
            <a:r>
              <a:rPr lang="es" sz="1600" b="0" i="0" u="none" dirty="0">
                <a:solidFill>
                  <a:srgbClr val="FF0000"/>
                </a:solidFill>
              </a:rPr>
              <a:t> 1</a:t>
            </a:r>
          </a:p>
        </p:txBody>
      </p:sp>
    </p:spTree>
    <p:extLst>
      <p:ext uri="{BB962C8B-B14F-4D97-AF65-F5344CB8AC3E}">
        <p14:creationId xmlns:p14="http://schemas.microsoft.com/office/powerpoint/2010/main" val="17918404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Configurando el NMEAOUTPUT.DLL</a:t>
            </a:r>
          </a:p>
        </p:txBody>
      </p:sp>
      <p:sp>
        <p:nvSpPr>
          <p:cNvPr id="3" name="Content Placeholder 2"/>
          <p:cNvSpPr>
            <a:spLocks noGrp="1"/>
          </p:cNvSpPr>
          <p:nvPr>
            <p:ph idx="1"/>
          </p:nvPr>
        </p:nvSpPr>
        <p:spPr>
          <a:xfrm>
            <a:off x="457200" y="3048000"/>
            <a:ext cx="4419600" cy="3078163"/>
          </a:xfrm>
        </p:spPr>
        <p:txBody>
          <a:bodyPr>
            <a:normAutofit/>
          </a:bodyPr>
          <a:lstStyle/>
          <a:p>
            <a:pPr algn="l" rtl="0"/>
            <a:r>
              <a:rPr lang="es" sz="1800" b="0" i="0" u="none">
                <a:solidFill>
                  <a:schemeClr val="tx1">
                    <a:lumMod val="65000"/>
                    <a:lumOff val="35000"/>
                  </a:schemeClr>
                </a:solidFill>
              </a:rPr>
              <a:t>En cada embarcación, configuraremos el NMEAOUTPUT.DLL para transmitir su posición y datos de rumbo usando una conexión UDP.</a:t>
            </a:r>
          </a:p>
          <a:p>
            <a:endParaRPr lang="es" sz="1800" dirty="0">
              <a:solidFill>
                <a:schemeClr val="tx1">
                  <a:lumMod val="65000"/>
                  <a:lumOff val="35000"/>
                </a:schemeClr>
              </a:solidFill>
            </a:endParaRPr>
          </a:p>
          <a:p>
            <a:pPr algn="l" rtl="0"/>
            <a:r>
              <a:rPr lang="es" sz="1800" b="0" i="0" u="none">
                <a:solidFill>
                  <a:schemeClr val="tx1">
                    <a:lumMod val="65000"/>
                    <a:lumOff val="35000"/>
                  </a:schemeClr>
                </a:solidFill>
              </a:rPr>
              <a:t>Cada embarcación usará un valor de Puerto Lectura/Escritura separado.</a:t>
            </a:r>
          </a:p>
        </p:txBody>
      </p:sp>
      <p:sp>
        <p:nvSpPr>
          <p:cNvPr id="25601" name="Rectangle 1"/>
          <p:cNvSpPr>
            <a:spLocks noChangeArrowheads="1"/>
          </p:cNvSpPr>
          <p:nvPr/>
        </p:nvSpPr>
        <p:spPr bwMode="auto">
          <a:xfrm>
            <a:off x="1295400" y="1336399"/>
            <a:ext cx="7162800"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 sz="1400" b="1" i="0" u="sng"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NMEAOUTPUT.DLL </a:t>
            </a:r>
            <a:r>
              <a:rPr kumimoji="0" lang="es" sz="14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	</a:t>
            </a:r>
            <a:r>
              <a:rPr kumimoji="0" lang="es" sz="1400" b="1" i="0" u="sng"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Tipo</a:t>
            </a:r>
            <a:r>
              <a:rPr kumimoji="0" lang="es" sz="14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	</a:t>
            </a:r>
            <a:r>
              <a:rPr kumimoji="0" lang="es" sz="1400" b="1" i="0" u="sng"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Cliente/Servidor</a:t>
            </a:r>
            <a:r>
              <a:rPr kumimoji="0" lang="es" sz="14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	</a:t>
            </a:r>
            <a:r>
              <a:rPr kumimoji="0" lang="es" sz="1400" b="1" i="0" u="sng"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Puerto Lectura/Escr</a:t>
            </a:r>
            <a:endParaRPr kumimoji="0" lang="e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 sz="14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Barcaza (Bote)		UDP	Server		9101</a:t>
            </a:r>
            <a:endParaRPr kumimoji="0" lang="e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 sz="14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Rem2		UDP	Server		9102</a:t>
            </a:r>
            <a:endParaRPr kumimoji="0" lang="e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 sz="14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Rem3		UDP	Server		9103</a:t>
            </a:r>
            <a:endParaRPr kumimoji="0" lang="e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 sz="14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Rem4		UDP	Server		9104</a:t>
            </a:r>
            <a:endParaRPr kumimoji="0" lang="e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 sz="1400" b="0" i="0" u="none" strike="noStrike" cap="none" normalizeH="0">
                <a:ln>
                  <a:noFill/>
                </a:ln>
                <a:solidFill>
                  <a:schemeClr val="tx1">
                    <a:lumMod val="65000"/>
                    <a:lumOff val="35000"/>
                  </a:schemeClr>
                </a:solidFill>
                <a:effectLst/>
                <a:latin typeface="Calibri" pitchFamily="34" charset="0"/>
                <a:ea typeface="Calibri" pitchFamily="34" charset="0"/>
                <a:cs typeface="Times New Roman" pitchFamily="18" charset="0"/>
              </a:rPr>
              <a:t>Rem5		UDP	Server		9105</a:t>
            </a:r>
            <a:endParaRPr kumimoji="0" lang="es" sz="10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 sz="1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p:txBody>
      </p:sp>
      <p:pic>
        <p:nvPicPr>
          <p:cNvPr id="6" name="Picture 5" descr="C:\Temp\Bargetest NMEAOUTPUT Network.png"/>
          <p:cNvPicPr/>
          <p:nvPr/>
        </p:nvPicPr>
        <p:blipFill>
          <a:blip r:embed="rId2" cstate="print"/>
          <a:srcRect/>
          <a:stretch>
            <a:fillRect/>
          </a:stretch>
        </p:blipFill>
        <p:spPr bwMode="auto">
          <a:xfrm>
            <a:off x="5029200" y="3081270"/>
            <a:ext cx="3733800" cy="23622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065560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Configure el NMEAOUTPUT.DLL</a:t>
            </a:r>
          </a:p>
        </p:txBody>
      </p:sp>
      <p:sp>
        <p:nvSpPr>
          <p:cNvPr id="3" name="Content Placeholder 2"/>
          <p:cNvSpPr>
            <a:spLocks noGrp="1"/>
          </p:cNvSpPr>
          <p:nvPr>
            <p:ph idx="1"/>
          </p:nvPr>
        </p:nvSpPr>
        <p:spPr>
          <a:xfrm>
            <a:off x="457200" y="1600201"/>
            <a:ext cx="8229600" cy="838200"/>
          </a:xfrm>
        </p:spPr>
        <p:txBody>
          <a:bodyPr/>
          <a:lstStyle/>
          <a:p>
            <a:pPr algn="l" rtl="0"/>
            <a:r>
              <a:rPr lang="es" b="0" i="0" u="none">
                <a:solidFill>
                  <a:schemeClr val="tx1">
                    <a:lumMod val="65000"/>
                    <a:lumOff val="35000"/>
                  </a:schemeClr>
                </a:solidFill>
              </a:rPr>
              <a:t>:Parámetros Ventana  Salida GGA &amp; HDT.</a:t>
            </a:r>
          </a:p>
        </p:txBody>
      </p:sp>
      <p:pic>
        <p:nvPicPr>
          <p:cNvPr id="4" name="Picture 3" descr="C:\Temp\Bargetest NMEAOUTPUT Setup.png"/>
          <p:cNvPicPr/>
          <p:nvPr/>
        </p:nvPicPr>
        <p:blipFill>
          <a:blip r:embed="rId2" cstate="print"/>
          <a:srcRect/>
          <a:stretch>
            <a:fillRect/>
          </a:stretch>
        </p:blipFill>
        <p:spPr bwMode="auto">
          <a:xfrm>
            <a:off x="990600" y="2209800"/>
            <a:ext cx="7010400" cy="35337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529716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Configure el NMEAOUTPUT.DLL</a:t>
            </a:r>
          </a:p>
        </p:txBody>
      </p:sp>
      <p:sp>
        <p:nvSpPr>
          <p:cNvPr id="3" name="Content Placeholder 2"/>
          <p:cNvSpPr>
            <a:spLocks noGrp="1"/>
          </p:cNvSpPr>
          <p:nvPr>
            <p:ph idx="1"/>
          </p:nvPr>
        </p:nvSpPr>
        <p:spPr>
          <a:xfrm>
            <a:off x="457200" y="1600201"/>
            <a:ext cx="8229600" cy="762000"/>
          </a:xfrm>
        </p:spPr>
        <p:txBody>
          <a:bodyPr/>
          <a:lstStyle/>
          <a:p>
            <a:pPr algn="l" rtl="0"/>
            <a:r>
              <a:rPr lang="es" b="0" i="0" u="none">
                <a:solidFill>
                  <a:schemeClr val="tx1">
                    <a:lumMod val="65000"/>
                    <a:lumOff val="35000"/>
                  </a:schemeClr>
                </a:solidFill>
              </a:rPr>
              <a:t>Ajuste la rata de actualización a 1 Hz.</a:t>
            </a:r>
          </a:p>
        </p:txBody>
      </p:sp>
      <p:pic>
        <p:nvPicPr>
          <p:cNvPr id="4" name="Picture 3" descr="C:\Temp\Bargetest 1Hz.png"/>
          <p:cNvPicPr/>
          <p:nvPr/>
        </p:nvPicPr>
        <p:blipFill>
          <a:blip r:embed="rId2" cstate="print"/>
          <a:srcRect/>
          <a:stretch>
            <a:fillRect/>
          </a:stretch>
        </p:blipFill>
        <p:spPr bwMode="auto">
          <a:xfrm>
            <a:off x="952500" y="2453640"/>
            <a:ext cx="7086600" cy="3505200"/>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4495800" y="3733800"/>
            <a:ext cx="3581400" cy="4656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
          </a:p>
        </p:txBody>
      </p:sp>
    </p:spTree>
    <p:extLst>
      <p:ext uri="{BB962C8B-B14F-4D97-AF65-F5344CB8AC3E}">
        <p14:creationId xmlns:p14="http://schemas.microsoft.com/office/powerpoint/2010/main" val="819315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0838" y="229826"/>
            <a:ext cx="7982766" cy="693683"/>
          </a:xfrm>
        </p:spPr>
        <p:txBody>
          <a:bodyPr/>
          <a:lstStyle/>
          <a:p>
            <a:pPr algn="l" rtl="0" eaLnBrk="1" hangingPunct="1">
              <a:defRPr/>
            </a:pPr>
            <a:r>
              <a:rPr lang="es" sz="3200" b="0" i="0" u="none" dirty="0"/>
              <a:t>Compartir Protegico con Contraseña = Off</a:t>
            </a:r>
          </a:p>
        </p:txBody>
      </p:sp>
      <p:sp>
        <p:nvSpPr>
          <p:cNvPr id="15363" name="Content Placeholder 2"/>
          <p:cNvSpPr>
            <a:spLocks noGrp="1"/>
          </p:cNvSpPr>
          <p:nvPr>
            <p:ph idx="1"/>
          </p:nvPr>
        </p:nvSpPr>
        <p:spPr>
          <a:xfrm>
            <a:off x="340838" y="1228512"/>
            <a:ext cx="6421968" cy="4191001"/>
          </a:xfrm>
          <a:noFill/>
          <a:ln>
            <a:noFill/>
          </a:ln>
        </p:spPr>
        <p:txBody>
          <a:bodyPr>
            <a:normAutofit/>
          </a:bodyPr>
          <a:lstStyle/>
          <a:p>
            <a:pPr algn="l" rtl="0" eaLnBrk="1" hangingPunct="1">
              <a:buClr>
                <a:schemeClr val="tx1"/>
              </a:buClr>
              <a:defRPr/>
            </a:pPr>
            <a:r>
              <a:rPr lang="es" sz="1600" b="0" i="0" u="none">
                <a:solidFill>
                  <a:schemeClr val="tx1">
                    <a:lumMod val="65000"/>
                    <a:lumOff val="35000"/>
                  </a:schemeClr>
                </a:solidFill>
              </a:rPr>
              <a:t>Para que VISOR LEVANTAMIENTO funcione adecuadamente en computadores con Windows</a:t>
            </a:r>
            <a:r>
              <a:rPr lang="es" sz="1600" b="0" i="1" u="none">
                <a:solidFill>
                  <a:schemeClr val="tx1">
                    <a:lumMod val="65000"/>
                    <a:lumOff val="35000"/>
                  </a:schemeClr>
                </a:solidFill>
              </a:rPr>
              <a:t> 7</a:t>
            </a:r>
            <a:r>
              <a:rPr lang="es" sz="1600" b="0" i="0" u="none">
                <a:solidFill>
                  <a:schemeClr val="tx1">
                    <a:lumMod val="65000"/>
                    <a:lumOff val="35000"/>
                  </a:schemeClr>
                </a:solidFill>
              </a:rPr>
              <a:t>, necesitará ir a Parámetros Compartir Avanzados y ‘descativar compartir protegido con contraseña’ en el computador ejecutando HYPACK LEVANTAMIENTO...</a:t>
            </a:r>
          </a:p>
        </p:txBody>
      </p:sp>
      <p:pic>
        <p:nvPicPr>
          <p:cNvPr id="1536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838" y="2319018"/>
            <a:ext cx="7078497" cy="4054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03802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472" y="0"/>
            <a:ext cx="8433671" cy="988786"/>
          </a:xfrm>
        </p:spPr>
        <p:txBody>
          <a:bodyPr>
            <a:normAutofit/>
          </a:bodyPr>
          <a:lstStyle/>
          <a:p>
            <a:pPr algn="l" rtl="0"/>
            <a:r>
              <a:rPr lang="es" b="0" i="0" u="none" dirty="0"/>
              <a:t>Leyendo la Transmisión desde Cada Embarcación</a:t>
            </a:r>
          </a:p>
        </p:txBody>
      </p:sp>
      <p:pic>
        <p:nvPicPr>
          <p:cNvPr id="28674" name="Picture 2"/>
          <p:cNvPicPr>
            <a:picLocks noChangeAspect="1" noChangeArrowheads="1"/>
          </p:cNvPicPr>
          <p:nvPr/>
        </p:nvPicPr>
        <p:blipFill>
          <a:blip r:embed="rId2" cstate="print"/>
          <a:srcRect/>
          <a:stretch>
            <a:fillRect/>
          </a:stretch>
        </p:blipFill>
        <p:spPr bwMode="auto">
          <a:xfrm>
            <a:off x="569001" y="1731218"/>
            <a:ext cx="1454030" cy="2101735"/>
          </a:xfrm>
          <a:prstGeom prst="rect">
            <a:avLst/>
          </a:prstGeom>
          <a:ln>
            <a:noFill/>
          </a:ln>
          <a:effectLst/>
        </p:spPr>
      </p:pic>
      <p:sp>
        <p:nvSpPr>
          <p:cNvPr id="5" name="TextBox 4"/>
          <p:cNvSpPr txBox="1"/>
          <p:nvPr/>
        </p:nvSpPr>
        <p:spPr>
          <a:xfrm>
            <a:off x="474689" y="4575386"/>
            <a:ext cx="2057400" cy="1569660"/>
          </a:xfrm>
          <a:prstGeom prst="rect">
            <a:avLst/>
          </a:prstGeom>
          <a:noFill/>
        </p:spPr>
        <p:txBody>
          <a:bodyPr wrap="square" rtlCol="0">
            <a:spAutoFit/>
          </a:bodyPr>
          <a:lstStyle/>
          <a:p>
            <a:pPr algn="l" rtl="0"/>
            <a:r>
              <a:rPr lang="es" sz="1600" b="0" i="0" u="none" dirty="0">
                <a:solidFill>
                  <a:schemeClr val="tx1">
                    <a:lumMod val="65000"/>
                    <a:lumOff val="35000"/>
                  </a:schemeClr>
                </a:solidFill>
              </a:rPr>
              <a:t>En la Barcaza, usaremos el GPS.DLL para leer los datos de posición desde el Rem 1</a:t>
            </a:r>
          </a:p>
        </p:txBody>
      </p:sp>
      <p:pic>
        <p:nvPicPr>
          <p:cNvPr id="28675" name="Picture 3"/>
          <p:cNvPicPr>
            <a:picLocks noChangeAspect="1" noChangeArrowheads="1"/>
          </p:cNvPicPr>
          <p:nvPr/>
        </p:nvPicPr>
        <p:blipFill>
          <a:blip r:embed="rId3" cstate="print"/>
          <a:srcRect/>
          <a:stretch>
            <a:fillRect/>
          </a:stretch>
        </p:blipFill>
        <p:spPr bwMode="auto">
          <a:xfrm>
            <a:off x="2934251" y="1733974"/>
            <a:ext cx="1210962" cy="1422400"/>
          </a:xfrm>
          <a:prstGeom prst="rect">
            <a:avLst/>
          </a:prstGeom>
          <a:ln>
            <a:noFill/>
          </a:ln>
          <a:effectLst/>
        </p:spPr>
      </p:pic>
      <p:sp>
        <p:nvSpPr>
          <p:cNvPr id="7" name="TextBox 6"/>
          <p:cNvSpPr txBox="1"/>
          <p:nvPr/>
        </p:nvSpPr>
        <p:spPr>
          <a:xfrm>
            <a:off x="2811707" y="3790017"/>
            <a:ext cx="1600200" cy="2062103"/>
          </a:xfrm>
          <a:prstGeom prst="rect">
            <a:avLst/>
          </a:prstGeom>
          <a:noFill/>
        </p:spPr>
        <p:txBody>
          <a:bodyPr wrap="square" rtlCol="0">
            <a:spAutoFit/>
          </a:bodyPr>
          <a:lstStyle/>
          <a:p>
            <a:pPr algn="l" rtl="0"/>
            <a:r>
              <a:rPr lang="es" sz="1600" b="0" i="0" u="none">
                <a:solidFill>
                  <a:schemeClr val="tx1">
                    <a:lumMod val="65000"/>
                    <a:lumOff val="35000"/>
                  </a:schemeClr>
                </a:solidFill>
              </a:rPr>
              <a:t>Estamos solo leyendo los datos de Posición y Rumbo desde cada transmisión de embarcación.</a:t>
            </a:r>
          </a:p>
        </p:txBody>
      </p:sp>
      <p:pic>
        <p:nvPicPr>
          <p:cNvPr id="28676" name="Picture 4"/>
          <p:cNvPicPr>
            <a:picLocks noChangeAspect="1" noChangeArrowheads="1"/>
          </p:cNvPicPr>
          <p:nvPr/>
        </p:nvPicPr>
        <p:blipFill>
          <a:blip r:embed="rId4" cstate="print"/>
          <a:srcRect/>
          <a:stretch>
            <a:fillRect/>
          </a:stretch>
        </p:blipFill>
        <p:spPr bwMode="auto">
          <a:xfrm>
            <a:off x="4971143" y="1733974"/>
            <a:ext cx="3810000" cy="2756170"/>
          </a:xfrm>
          <a:prstGeom prst="rect">
            <a:avLst/>
          </a:prstGeom>
          <a:ln>
            <a:noFill/>
          </a:ln>
          <a:effectLst/>
        </p:spPr>
      </p:pic>
      <p:sp>
        <p:nvSpPr>
          <p:cNvPr id="9" name="TextBox 8"/>
          <p:cNvSpPr txBox="1"/>
          <p:nvPr/>
        </p:nvSpPr>
        <p:spPr>
          <a:xfrm>
            <a:off x="4971143" y="4575386"/>
            <a:ext cx="3810000" cy="1569660"/>
          </a:xfrm>
          <a:prstGeom prst="rect">
            <a:avLst/>
          </a:prstGeom>
          <a:noFill/>
        </p:spPr>
        <p:txBody>
          <a:bodyPr wrap="square" rtlCol="0">
            <a:spAutoFit/>
          </a:bodyPr>
          <a:lstStyle/>
          <a:p>
            <a:pPr algn="l" rtl="0"/>
            <a:r>
              <a:rPr lang="es" sz="1600" b="0" i="0" u="none">
                <a:solidFill>
                  <a:schemeClr val="tx1">
                    <a:lumMod val="65000"/>
                    <a:lumOff val="35000"/>
                  </a:schemeClr>
                </a:solidFill>
              </a:rPr>
              <a:t>Especificaremos una conexión de Red, usando protocolo UDP y actuando como un servidor.  Defina el Puerto de Lectura y Puerto de Escritura a los valores adecuados para la embarcación.</a:t>
            </a:r>
          </a:p>
        </p:txBody>
      </p:sp>
    </p:spTree>
    <p:extLst>
      <p:ext uri="{BB962C8B-B14F-4D97-AF65-F5344CB8AC3E}">
        <p14:creationId xmlns:p14="http://schemas.microsoft.com/office/powerpoint/2010/main" val="1644976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lgn="l" rtl="0"/>
            <a:r>
              <a:rPr lang="es" b="0" i="0" u="none"/>
              <a:t>HYPACK LEVANTAMIENTO.</a:t>
            </a:r>
          </a:p>
        </p:txBody>
      </p:sp>
      <p:pic>
        <p:nvPicPr>
          <p:cNvPr id="4" name="Picture 3" descr="C:\Temp\Bargetest4 JL Survey.jpg"/>
          <p:cNvPicPr/>
          <p:nvPr/>
        </p:nvPicPr>
        <p:blipFill>
          <a:blip r:embed="rId2" cstate="print"/>
          <a:srcRect/>
          <a:stretch>
            <a:fillRect/>
          </a:stretch>
        </p:blipFill>
        <p:spPr bwMode="auto">
          <a:xfrm>
            <a:off x="457200" y="1578186"/>
            <a:ext cx="7867227" cy="4592319"/>
          </a:xfrm>
          <a:prstGeom prst="rect">
            <a:avLst/>
          </a:prstGeom>
          <a:ln>
            <a:noFill/>
          </a:ln>
          <a:effectLst/>
        </p:spPr>
      </p:pic>
    </p:spTree>
    <p:extLst>
      <p:ext uri="{BB962C8B-B14F-4D97-AF65-F5344CB8AC3E}">
        <p14:creationId xmlns:p14="http://schemas.microsoft.com/office/powerpoint/2010/main" val="24984430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499703" y="1874702"/>
            <a:ext cx="8554481" cy="1470025"/>
          </a:xfrm>
        </p:spPr>
        <p:txBody>
          <a:bodyPr/>
          <a:lstStyle/>
          <a:p>
            <a:pPr algn="l" rtl="0"/>
            <a:r>
              <a:rPr lang="es" b="0" i="0" u="none"/>
              <a:t>Gracias !</a:t>
            </a:r>
            <a:endParaRPr lang="es" sz="2400" dirty="0"/>
          </a:p>
        </p:txBody>
      </p:sp>
      <p:sp>
        <p:nvSpPr>
          <p:cNvPr id="6" name="Rectangle 5"/>
          <p:cNvSpPr/>
          <p:nvPr/>
        </p:nvSpPr>
        <p:spPr>
          <a:xfrm>
            <a:off x="511657" y="4756957"/>
            <a:ext cx="8142645" cy="1538883"/>
          </a:xfrm>
          <a:prstGeom prst="rect">
            <a:avLst/>
          </a:prstGeom>
          <a:noFill/>
        </p:spPr>
        <p:txBody>
          <a:bodyPr wrap="square">
            <a:spAutoFit/>
          </a:bodyPr>
          <a:lstStyle/>
          <a:p>
            <a:pPr algn="l" rtl="0">
              <a:buClr>
                <a:schemeClr val="tx1">
                  <a:lumMod val="65000"/>
                  <a:lumOff val="35000"/>
                </a:schemeClr>
              </a:buClr>
            </a:pPr>
            <a:r>
              <a:rPr lang="es" sz="1600" b="0" i="0" u="none" dirty="0">
                <a:solidFill>
                  <a:schemeClr val="tx1">
                    <a:lumMod val="65000"/>
                    <a:lumOff val="35000"/>
                  </a:schemeClr>
                </a:solidFill>
                <a:hlinkClick r:id="rId2"/>
              </a:rPr>
              <a:t>HYPACK on Youtube.com</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Históricas)</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3"/>
              </a:rPr>
              <a:t>HYPACK Live Chat</a:t>
            </a:r>
            <a:r>
              <a:rPr lang="es" sz="1600" b="0" i="0" u="none" dirty="0">
                <a:solidFill>
                  <a:schemeClr val="tx1">
                    <a:lumMod val="65000"/>
                    <a:lumOff val="35000"/>
                  </a:schemeClr>
                </a:solidFill>
              </a:rPr>
              <a:t> </a:t>
            </a:r>
          </a:p>
          <a:p>
            <a:pPr algn="l" rtl="0">
              <a:buClr>
                <a:schemeClr val="tx1">
                  <a:lumMod val="65000"/>
                  <a:lumOff val="35000"/>
                </a:schemeClr>
              </a:buClr>
            </a:pPr>
            <a:endParaRPr lang="es" sz="1600" dirty="0">
              <a:solidFill>
                <a:schemeClr val="tx1">
                  <a:lumMod val="65000"/>
                  <a:lumOff val="35000"/>
                </a:schemeClr>
              </a:solidFill>
            </a:endParaRPr>
          </a:p>
          <a:p>
            <a:pPr algn="l" rtl="0">
              <a:buClr>
                <a:schemeClr val="tx1">
                  <a:lumMod val="65000"/>
                  <a:lumOff val="35000"/>
                </a:schemeClr>
              </a:buClr>
            </a:pPr>
            <a:r>
              <a:rPr lang="es" sz="1600" b="0" i="0" u="none" dirty="0">
                <a:solidFill>
                  <a:schemeClr val="tx1">
                    <a:lumMod val="65000"/>
                    <a:lumOff val="35000"/>
                  </a:schemeClr>
                </a:solidFill>
                <a:hlinkClick r:id="rId4"/>
              </a:rPr>
              <a:t>HYPACK on Youtube.com </a:t>
            </a:r>
            <a:r>
              <a:rPr lang="es" sz="1600" b="0" i="0" u="none" dirty="0">
                <a:solidFill>
                  <a:schemeClr val="tx1">
                    <a:lumMod val="65000"/>
                    <a:lumOff val="35000"/>
                  </a:schemeClr>
                </a:solidFill>
              </a:rPr>
              <a:t>  ( </a:t>
            </a:r>
            <a:r>
              <a:rPr lang="es" sz="1600" b="0" i="0" u="none" dirty="0" smtClean="0">
                <a:solidFill>
                  <a:schemeClr val="tx1">
                    <a:lumMod val="65000"/>
                    <a:lumOff val="35000"/>
                  </a:schemeClr>
                </a:solidFill>
              </a:rPr>
              <a:t>Sesiones Mas Nuevas)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5"/>
              </a:rPr>
              <a:t>HYPACK Ustream</a:t>
            </a:r>
            <a:endParaRPr lang="es" sz="1600" dirty="0">
              <a:solidFill>
                <a:schemeClr val="tx1">
                  <a:lumMod val="65000"/>
                  <a:lumOff val="35000"/>
                </a:schemeClr>
              </a:solidFill>
            </a:endParaRPr>
          </a:p>
          <a:p>
            <a:pPr algn="l" rtl="0">
              <a:buClr>
                <a:schemeClr val="tx1">
                  <a:lumMod val="65000"/>
                  <a:lumOff val="35000"/>
                </a:schemeClr>
              </a:buClr>
            </a:pPr>
            <a:endParaRPr lang="es" sz="1600" dirty="0">
              <a:solidFill>
                <a:schemeClr val="tx1">
                  <a:lumMod val="65000"/>
                  <a:lumOff val="35000"/>
                </a:schemeClr>
              </a:solidFill>
              <a:hlinkClick r:id="rId6"/>
            </a:endParaRPr>
          </a:p>
          <a:p>
            <a:pPr algn="l" rtl="0">
              <a:buClr>
                <a:schemeClr val="tx1">
                  <a:lumMod val="65000"/>
                  <a:lumOff val="35000"/>
                </a:schemeClr>
              </a:buClr>
            </a:pPr>
            <a:r>
              <a:rPr lang="es" sz="1600" b="0" i="0" u="none" dirty="0">
                <a:solidFill>
                  <a:schemeClr val="tx1">
                    <a:lumMod val="65000"/>
                    <a:lumOff val="35000"/>
                  </a:schemeClr>
                </a:solidFill>
                <a:hlinkClick r:id="rId6"/>
              </a:rPr>
              <a:t>HYPACK SUPPORT Site </a:t>
            </a:r>
            <a:r>
              <a:rPr lang="es" sz="1600" b="0" i="0" u="none" dirty="0">
                <a:solidFill>
                  <a:schemeClr val="tx1">
                    <a:lumMod val="65000"/>
                    <a:lumOff val="35000"/>
                  </a:schemeClr>
                </a:solidFill>
              </a:rPr>
              <a:t>						</a:t>
            </a:r>
            <a:r>
              <a:rPr lang="es" sz="1600" b="0" i="0" u="none" dirty="0">
                <a:solidFill>
                  <a:schemeClr val="tx1">
                    <a:lumMod val="65000"/>
                    <a:lumOff val="35000"/>
                  </a:schemeClr>
                </a:solidFill>
                <a:hlinkClick r:id="rId7"/>
              </a:rPr>
              <a:t>HYPACK Website</a:t>
            </a:r>
            <a:r>
              <a:rPr lang="es" sz="1600" b="0" i="0" u="none" dirty="0">
                <a:solidFill>
                  <a:schemeClr val="tx1">
                    <a:lumMod val="65000"/>
                    <a:lumOff val="35000"/>
                  </a:schemeClr>
                </a:solidFill>
              </a:rPr>
              <a:t>		</a:t>
            </a:r>
          </a:p>
          <a:p>
            <a:pPr algn="l" rtl="0">
              <a:buClr>
                <a:schemeClr val="tx1">
                  <a:lumMod val="65000"/>
                  <a:lumOff val="35000"/>
                </a:schemeClr>
              </a:buClr>
            </a:pPr>
            <a:endParaRPr lang="es" sz="1400" dirty="0">
              <a:solidFill>
                <a:schemeClr val="tx1">
                  <a:lumMod val="65000"/>
                  <a:lumOff val="35000"/>
                </a:schemeClr>
              </a:solidFill>
            </a:endParaRPr>
          </a:p>
        </p:txBody>
      </p:sp>
      <p:sp>
        <p:nvSpPr>
          <p:cNvPr id="3" name="TextBox 2"/>
          <p:cNvSpPr txBox="1"/>
          <p:nvPr/>
        </p:nvSpPr>
        <p:spPr>
          <a:xfrm>
            <a:off x="499703" y="4319514"/>
            <a:ext cx="3108543" cy="369332"/>
          </a:xfrm>
          <a:prstGeom prst="rect">
            <a:avLst/>
          </a:prstGeom>
          <a:noFill/>
        </p:spPr>
        <p:txBody>
          <a:bodyPr wrap="none" rtlCol="0">
            <a:spAutoFit/>
          </a:bodyPr>
          <a:lstStyle/>
          <a:p>
            <a:pPr algn="l" rtl="0"/>
            <a:r>
              <a:rPr lang="es" b="1" i="0" u="none">
                <a:solidFill>
                  <a:schemeClr val="bg2"/>
                </a:solidFill>
              </a:rPr>
              <a:t>Vínculos para más información:</a:t>
            </a:r>
          </a:p>
        </p:txBody>
      </p:sp>
      <p:sp>
        <p:nvSpPr>
          <p:cNvPr id="5" name="TextBox 4"/>
          <p:cNvSpPr txBox="1"/>
          <p:nvPr/>
        </p:nvSpPr>
        <p:spPr>
          <a:xfrm>
            <a:off x="5981700" y="1737360"/>
            <a:ext cx="2427781" cy="2308324"/>
          </a:xfrm>
          <a:prstGeom prst="rect">
            <a:avLst/>
          </a:prstGeom>
          <a:noFill/>
        </p:spPr>
        <p:txBody>
          <a:bodyPr wrap="none" rtlCol="0">
            <a:spAutoFit/>
          </a:bodyPr>
          <a:lstStyle/>
          <a:p>
            <a:pPr algn="l" rtl="0"/>
            <a:r>
              <a:rPr lang="es" b="1" i="0" u="sng">
                <a:solidFill>
                  <a:schemeClr val="bg1"/>
                </a:solidFill>
              </a:rPr>
              <a:t>Contáctenos:</a:t>
            </a:r>
          </a:p>
          <a:p>
            <a:endParaRPr lang="es" dirty="0"/>
          </a:p>
          <a:p>
            <a:pPr algn="l" rtl="0"/>
            <a:r>
              <a:rPr lang="es" b="0" i="0" u="none">
                <a:solidFill>
                  <a:schemeClr val="bg1"/>
                </a:solidFill>
              </a:rPr>
              <a:t>Sales@HYPACK.com</a:t>
            </a:r>
          </a:p>
          <a:p>
            <a:endParaRPr lang="es" dirty="0">
              <a:solidFill>
                <a:schemeClr val="bg1"/>
              </a:solidFill>
            </a:endParaRPr>
          </a:p>
          <a:p>
            <a:pPr algn="l" rtl="0"/>
            <a:r>
              <a:rPr lang="es" b="0" i="0" u="none">
                <a:solidFill>
                  <a:schemeClr val="bg1"/>
                </a:solidFill>
              </a:rPr>
              <a:t>Help@HYPACK.com</a:t>
            </a:r>
          </a:p>
          <a:p>
            <a:endParaRPr lang="es" dirty="0">
              <a:solidFill>
                <a:schemeClr val="bg1"/>
              </a:solidFill>
            </a:endParaRPr>
          </a:p>
          <a:p>
            <a:pPr algn="l" rtl="0"/>
            <a:r>
              <a:rPr lang="es" b="0" i="0" u="none">
                <a:solidFill>
                  <a:schemeClr val="bg1"/>
                </a:solidFill>
              </a:rPr>
              <a:t>(860) 635 - 1500</a:t>
            </a:r>
          </a:p>
          <a:p>
            <a:endParaRPr lang="es" dirty="0"/>
          </a:p>
        </p:txBody>
      </p:sp>
    </p:spTree>
    <p:extLst>
      <p:ext uri="{BB962C8B-B14F-4D97-AF65-F5344CB8AC3E}">
        <p14:creationId xmlns:p14="http://schemas.microsoft.com/office/powerpoint/2010/main" val="3134527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Rot="1" noChangeArrowheads="1"/>
          </p:cNvSpPr>
          <p:nvPr>
            <p:ph type="title"/>
          </p:nvPr>
        </p:nvSpPr>
        <p:spPr>
          <a:xfrm>
            <a:off x="195756" y="225389"/>
            <a:ext cx="8443913" cy="682625"/>
          </a:xfrm>
        </p:spPr>
        <p:txBody>
          <a:bodyPr/>
          <a:lstStyle/>
          <a:p>
            <a:pPr marL="54864" algn="l" rtl="0" eaLnBrk="1" fontAlgn="auto" hangingPunct="1">
              <a:spcAft>
                <a:spcPts val="0"/>
              </a:spcAft>
              <a:defRPr/>
            </a:pPr>
            <a:r>
              <a:rPr lang="es" sz="3200" b="0" i="0" u="none"/>
              <a:t>Visor Remoto sobre la Web</a:t>
            </a:r>
          </a:p>
        </p:txBody>
      </p:sp>
      <p:pic>
        <p:nvPicPr>
          <p:cNvPr id="4098" name="Picture 2" descr="C:\Users\cshaw\Downloads\Remote Access.PNG"/>
          <p:cNvPicPr>
            <a:picLocks noChangeAspect="1" noChangeArrowheads="1"/>
          </p:cNvPicPr>
          <p:nvPr/>
        </p:nvPicPr>
        <p:blipFill rotWithShape="1">
          <a:blip r:embed="rId3">
            <a:extLst>
              <a:ext uri="{28A0092B-C50C-407E-A947-70E740481C1C}">
                <a14:useLocalDpi xmlns:a14="http://schemas.microsoft.com/office/drawing/2010/main" val="0"/>
              </a:ext>
            </a:extLst>
          </a:blip>
          <a:srcRect r="1115"/>
          <a:stretch/>
        </p:blipFill>
        <p:spPr bwMode="auto">
          <a:xfrm>
            <a:off x="195756" y="1561253"/>
            <a:ext cx="8406377" cy="4648993"/>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136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sz="3200" b="0" i="0" u="none"/>
              <a:t>Control Visor Remoto</a:t>
            </a:r>
          </a:p>
        </p:txBody>
      </p:sp>
      <p:sp>
        <p:nvSpPr>
          <p:cNvPr id="4" name="Slide Number Placeholder 3"/>
          <p:cNvSpPr>
            <a:spLocks noGrp="1"/>
          </p:cNvSpPr>
          <p:nvPr>
            <p:ph type="sldNum" sz="quarter" idx="10"/>
          </p:nvPr>
        </p:nvSpPr>
        <p:spPr/>
        <p:txBody>
          <a:bodyPr/>
          <a:lstStyle/>
          <a:p>
            <a:pPr algn="l" rtl="0">
              <a:defRPr/>
            </a:pPr>
            <a:fld id="{E507CE18-95E8-4CCF-99C0-D574AD05EF8B}" type="slidenum">
              <a:rPr/>
              <a:pPr algn="l" rtl="0">
                <a:defRPr/>
              </a:pPr>
              <a:t>6</a:t>
            </a:fld>
            <a:endParaRPr lang="es" dirty="0"/>
          </a:p>
        </p:txBody>
      </p:sp>
      <p:pic>
        <p:nvPicPr>
          <p:cNvPr id="5122" name="Picture 2" descr="C:\Users\cshaw\Downloads\Remote Access2.PNG"/>
          <p:cNvPicPr>
            <a:picLocks noChangeAspect="1" noChangeArrowheads="1"/>
          </p:cNvPicPr>
          <p:nvPr/>
        </p:nvPicPr>
        <p:blipFill rotWithShape="1">
          <a:blip r:embed="rId2">
            <a:extLst>
              <a:ext uri="{28A0092B-C50C-407E-A947-70E740481C1C}">
                <a14:useLocalDpi xmlns:a14="http://schemas.microsoft.com/office/drawing/2010/main" val="0"/>
              </a:ext>
            </a:extLst>
          </a:blip>
          <a:srcRect t="595" b="1"/>
          <a:stretch/>
        </p:blipFill>
        <p:spPr bwMode="auto">
          <a:xfrm>
            <a:off x="347472" y="2087356"/>
            <a:ext cx="8133445" cy="4101798"/>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47472" y="1225750"/>
            <a:ext cx="8044498" cy="646331"/>
          </a:xfrm>
          <a:prstGeom prst="rect">
            <a:avLst/>
          </a:prstGeom>
          <a:noFill/>
        </p:spPr>
        <p:txBody>
          <a:bodyPr wrap="square" rtlCol="0">
            <a:spAutoFit/>
          </a:bodyPr>
          <a:lstStyle/>
          <a:p>
            <a:pPr marL="285750" indent="-285750" algn="l" rtl="0">
              <a:buFont typeface="Arial" panose="020B0604020202020204" pitchFamily="34" charset="0"/>
              <a:buChar char="•"/>
            </a:pPr>
            <a:r>
              <a:rPr lang="es" b="0" i="0" u="none" dirty="0">
                <a:solidFill>
                  <a:schemeClr val="tx1">
                    <a:lumMod val="65000"/>
                    <a:lumOff val="35000"/>
                  </a:schemeClr>
                </a:solidFill>
              </a:rPr>
              <a:t>Controle remotamente su Levantamiento desde un PC sin llave HYPACK</a:t>
            </a:r>
          </a:p>
          <a:p>
            <a:pPr marL="285750" indent="-285750" algn="l" rtl="0">
              <a:buFont typeface="Arial" panose="020B0604020202020204" pitchFamily="34" charset="0"/>
              <a:buChar char="•"/>
            </a:pPr>
            <a:r>
              <a:rPr lang="es" b="0" i="0" u="none" dirty="0">
                <a:solidFill>
                  <a:schemeClr val="tx1">
                    <a:lumMod val="65000"/>
                    <a:lumOff val="35000"/>
                  </a:schemeClr>
                </a:solidFill>
              </a:rPr>
              <a:t>Comandos Básicos enviados. Grabar, Blancos, etc.</a:t>
            </a:r>
          </a:p>
        </p:txBody>
      </p:sp>
    </p:spTree>
    <p:extLst>
      <p:ext uri="{BB962C8B-B14F-4D97-AF65-F5344CB8AC3E}">
        <p14:creationId xmlns:p14="http://schemas.microsoft.com/office/powerpoint/2010/main" val="558035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itle 2"/>
          <p:cNvSpPr>
            <a:spLocks noGrp="1"/>
          </p:cNvSpPr>
          <p:nvPr>
            <p:ph type="title"/>
          </p:nvPr>
        </p:nvSpPr>
        <p:spPr>
          <a:xfrm>
            <a:off x="236482" y="91966"/>
            <a:ext cx="6936477" cy="685800"/>
          </a:xfrm>
        </p:spPr>
        <p:txBody>
          <a:bodyPr>
            <a:noAutofit/>
          </a:bodyPr>
          <a:lstStyle/>
          <a:p>
            <a:pPr marL="54864" algn="l" rtl="0" eaLnBrk="1" fontAlgn="auto" hangingPunct="1">
              <a:spcAft>
                <a:spcPts val="0"/>
              </a:spcAft>
              <a:defRPr/>
            </a:pPr>
            <a:r>
              <a:rPr lang="es" sz="3200" b="0" i="0" u="none"/>
              <a:t>WebIF.DLL  Otra Opción...</a:t>
            </a:r>
          </a:p>
        </p:txBody>
      </p:sp>
      <p:sp>
        <p:nvSpPr>
          <p:cNvPr id="19459" name="Content Placeholder 1"/>
          <p:cNvSpPr>
            <a:spLocks noGrp="1"/>
          </p:cNvSpPr>
          <p:nvPr>
            <p:ph idx="1"/>
          </p:nvPr>
        </p:nvSpPr>
        <p:spPr>
          <a:xfrm>
            <a:off x="5138799" y="2105163"/>
            <a:ext cx="3602421" cy="3381704"/>
          </a:xfrm>
          <a:noFill/>
          <a:ln>
            <a:noFill/>
          </a:ln>
          <a:effectLst/>
        </p:spPr>
        <p:txBody>
          <a:bodyPr/>
          <a:lstStyle/>
          <a:p>
            <a:pPr marL="342900" indent="-342900" algn="l" rtl="0" eaLnBrk="1" hangingPunct="1">
              <a:buClr>
                <a:schemeClr val="tx1">
                  <a:lumMod val="65000"/>
                  <a:lumOff val="35000"/>
                </a:schemeClr>
              </a:buClr>
              <a:buFont typeface="Arial" panose="020B0604020202020204" pitchFamily="34" charset="0"/>
              <a:buChar char="•"/>
              <a:defRPr/>
            </a:pPr>
            <a:r>
              <a:rPr lang="es" b="1" i="0" u="none">
                <a:solidFill>
                  <a:schemeClr val="tx1">
                    <a:lumMod val="65000"/>
                    <a:lumOff val="35000"/>
                  </a:schemeClr>
                </a:solidFill>
              </a:rPr>
              <a:t>Ver el programa LEVANTAMIENTO (Area Gráfica y Datos) desde una conexión intranet.</a:t>
            </a:r>
          </a:p>
          <a:p>
            <a:pPr marL="342900" indent="-342900" algn="l" rtl="0" eaLnBrk="1" hangingPunct="1">
              <a:buClr>
                <a:schemeClr val="tx1">
                  <a:lumMod val="65000"/>
                  <a:lumOff val="35000"/>
                </a:schemeClr>
              </a:buClr>
              <a:buFont typeface="Arial" panose="020B0604020202020204" pitchFamily="34" charset="0"/>
              <a:buChar char="•"/>
              <a:defRPr/>
            </a:pPr>
            <a:endParaRPr lang="es" b="1" dirty="0">
              <a:solidFill>
                <a:schemeClr val="tx1">
                  <a:lumMod val="65000"/>
                  <a:lumOff val="35000"/>
                </a:schemeClr>
              </a:solidFill>
            </a:endParaRPr>
          </a:p>
          <a:p>
            <a:pPr marL="342900" indent="-342900" algn="l" rtl="0" eaLnBrk="1" hangingPunct="1">
              <a:buClr>
                <a:schemeClr val="tx1">
                  <a:lumMod val="65000"/>
                  <a:lumOff val="35000"/>
                </a:schemeClr>
              </a:buClr>
              <a:buFont typeface="Arial" panose="020B0604020202020204" pitchFamily="34" charset="0"/>
              <a:buChar char="•"/>
              <a:defRPr/>
            </a:pPr>
            <a:r>
              <a:rPr lang="es" b="1" i="0" u="none">
                <a:solidFill>
                  <a:schemeClr val="tx1">
                    <a:lumMod val="65000"/>
                    <a:lumOff val="35000"/>
                  </a:schemeClr>
                </a:solidFill>
              </a:rPr>
              <a:t>Verifique la presentación WEBIF en este DVD bajo el grupo ‘Levantamiento’.</a:t>
            </a:r>
          </a:p>
          <a:p>
            <a:pPr lvl="1" algn="l" rtl="0" eaLnBrk="1" hangingPunct="1">
              <a:buClr>
                <a:schemeClr val="tx1">
                  <a:lumMod val="65000"/>
                  <a:lumOff val="35000"/>
                </a:schemeClr>
              </a:buClr>
              <a:buFont typeface="Arial" charset="0"/>
              <a:buChar char="•"/>
              <a:defRPr/>
            </a:pPr>
            <a:endParaRPr lang="es" sz="1600" dirty="0">
              <a:solidFill>
                <a:schemeClr val="tx1">
                  <a:lumMod val="65000"/>
                  <a:lumOff val="35000"/>
                </a:schemeClr>
              </a:solidFill>
            </a:endParaRPr>
          </a:p>
        </p:txBody>
      </p:sp>
      <p:pic>
        <p:nvPicPr>
          <p:cNvPr id="19460" name="Picture 3" descr="C:\2010 HYPACK Presentations\06 - SURVEY\Pictures\2010 SURVEY WebIP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482" y="1130562"/>
            <a:ext cx="4229447" cy="547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5367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Monitoreando Embarcación 3D</a:t>
            </a:r>
          </a:p>
        </p:txBody>
      </p:sp>
      <p:sp>
        <p:nvSpPr>
          <p:cNvPr id="4" name="Slide Number Placeholder 3"/>
          <p:cNvSpPr>
            <a:spLocks noGrp="1"/>
          </p:cNvSpPr>
          <p:nvPr>
            <p:ph type="sldNum" sz="quarter" idx="10"/>
          </p:nvPr>
        </p:nvSpPr>
        <p:spPr/>
        <p:txBody>
          <a:bodyPr/>
          <a:lstStyle/>
          <a:p>
            <a:pPr algn="l" rtl="0">
              <a:defRPr/>
            </a:pPr>
            <a:fld id="{E507CE18-95E8-4CCF-99C0-D574AD05EF8B}" type="slidenum">
              <a:rPr/>
              <a:pPr algn="l" rtl="0">
                <a:defRPr/>
              </a:pPr>
              <a:t>8</a:t>
            </a:fld>
            <a:endParaRPr lang="es" dirty="0"/>
          </a:p>
        </p:txBody>
      </p:sp>
      <p:sp>
        <p:nvSpPr>
          <p:cNvPr id="5" name="Rectangle 2"/>
          <p:cNvSpPr>
            <a:spLocks noChangeArrowheads="1"/>
          </p:cNvSpPr>
          <p:nvPr/>
        </p:nvSpPr>
        <p:spPr bwMode="auto">
          <a:xfrm flipH="1">
            <a:off x="291253" y="5203395"/>
            <a:ext cx="8297333"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lang="es" altLang="en-US" sz="1200" dirty="0">
              <a:solidFill>
                <a:schemeClr val="tx1">
                  <a:lumMod val="65000"/>
                  <a:lumOff val="35000"/>
                </a:schemeClr>
              </a:solidFill>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s" sz="1200" b="0" i="0" u="none" strike="noStrike" cap="none" normalizeH="0">
                <a:ln>
                  <a:noFill/>
                </a:ln>
                <a:solidFill>
                  <a:schemeClr val="tx1">
                    <a:lumMod val="65000"/>
                    <a:lumOff val="35000"/>
                  </a:schemeClr>
                </a:solidFill>
                <a:effectLst/>
                <a:latin typeface="Arial" pitchFamily="34" charset="0"/>
                <a:ea typeface="Times New Roman" pitchFamily="18" charset="0"/>
                <a:cs typeface="Arial" pitchFamily="34" charset="0"/>
              </a:rPr>
              <a:t>En la imagen hay un bote de tripulación aproximando la barcaza con un bote de apoyo logistico en el fondo. Una embarcación de levantamiento esta recorriendo líneas en el primer plano con un magnetómetro. Cada embarcación es controlada desde un computador aparte en nuestra red inalámbrica interna y colectado en el computador de observación principal. El programa 3DTV fue usado en su nueva capacidad para traquear múltiples vehículos. La profundidad del magnetómetro fue controlada al cambiar el calado de ese móvil. </a:t>
            </a:r>
            <a:endParaRPr kumimoji="0" lang="es" altLang="en-US" sz="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 altLang="en-US" sz="1800" b="0" i="0" u="none" strike="noStrike" cap="none" normalizeH="0" baseline="0" dirty="0">
              <a:ln>
                <a:noFill/>
              </a:ln>
              <a:solidFill>
                <a:schemeClr val="tx1">
                  <a:lumMod val="65000"/>
                  <a:lumOff val="35000"/>
                </a:schemeClr>
              </a:solidFill>
              <a:effectLst/>
              <a:latin typeface="Arial" pitchFamily="34" charset="0"/>
              <a:cs typeface="Arial" pitchFamily="34" charset="0"/>
            </a:endParaRPr>
          </a:p>
        </p:txBody>
      </p:sp>
      <p:pic>
        <p:nvPicPr>
          <p:cNvPr id="16385"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195122"/>
            <a:ext cx="5369220" cy="4008273"/>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5818293" y="1575474"/>
            <a:ext cx="3227494" cy="1600438"/>
          </a:xfrm>
          <a:prstGeom prst="rect">
            <a:avLst/>
          </a:prstGeom>
        </p:spPr>
        <p:txBody>
          <a:bodyPr wrap="square">
            <a:spAutoFit/>
          </a:bodyPr>
          <a:lstStyle/>
          <a:p>
            <a:pPr lvl="0" algn="l" defTabSz="914400" rtl="0" fontAlgn="base">
              <a:spcBef>
                <a:spcPct val="0"/>
              </a:spcBef>
              <a:spcAft>
                <a:spcPct val="0"/>
              </a:spcAft>
            </a:pPr>
            <a:r>
              <a:rPr lang="es" sz="1600" b="0" i="0" u="none" dirty="0">
                <a:solidFill>
                  <a:schemeClr val="tx1">
                    <a:lumMod val="65000"/>
                    <a:lumOff val="35000"/>
                  </a:schemeClr>
                </a:solidFill>
                <a:latin typeface="Arial" pitchFamily="34" charset="0"/>
                <a:ea typeface="Times New Roman" pitchFamily="18" charset="0"/>
                <a:cs typeface="Arial" pitchFamily="34" charset="0"/>
              </a:rPr>
              <a:t>Barcaza en un sitio de trabajo que será atendido por múltiples embarcaciones, incluido un bote de suministro y un bote de tripulación. </a:t>
            </a:r>
          </a:p>
          <a:p>
            <a:pPr lvl="0" algn="l" defTabSz="914400" rtl="0" fontAlgn="base">
              <a:spcBef>
                <a:spcPct val="0"/>
              </a:spcBef>
              <a:spcAft>
                <a:spcPct val="0"/>
              </a:spcAft>
            </a:pPr>
            <a:endParaRPr lang="es" altLang="en-US" sz="1600" dirty="0">
              <a:solidFill>
                <a:schemeClr val="tx1">
                  <a:lumMod val="65000"/>
                  <a:lumOff val="35000"/>
                </a:schemeClr>
              </a:solidFill>
              <a:latin typeface="Arial" pitchFamily="34" charset="0"/>
              <a:ea typeface="Times New Roman" pitchFamily="18" charset="0"/>
              <a:cs typeface="Arial" pitchFamily="34" charset="0"/>
            </a:endParaRPr>
          </a:p>
        </p:txBody>
      </p:sp>
      <p:sp>
        <p:nvSpPr>
          <p:cNvPr id="6" name="Rectangle 5"/>
          <p:cNvSpPr/>
          <p:nvPr/>
        </p:nvSpPr>
        <p:spPr>
          <a:xfrm>
            <a:off x="5818293" y="3052802"/>
            <a:ext cx="3125893" cy="1323439"/>
          </a:xfrm>
          <a:prstGeom prst="rect">
            <a:avLst/>
          </a:prstGeom>
        </p:spPr>
        <p:txBody>
          <a:bodyPr wrap="square">
            <a:spAutoFit/>
          </a:bodyPr>
          <a:lstStyle/>
          <a:p>
            <a:pPr lvl="0" algn="l" defTabSz="914400" rtl="0" fontAlgn="base">
              <a:spcBef>
                <a:spcPct val="0"/>
              </a:spcBef>
              <a:spcAft>
                <a:spcPct val="0"/>
              </a:spcAft>
            </a:pPr>
            <a:r>
              <a:rPr lang="es" sz="1600" b="0" i="0" u="none">
                <a:solidFill>
                  <a:schemeClr val="tx1">
                    <a:lumMod val="65000"/>
                    <a:lumOff val="35000"/>
                  </a:schemeClr>
                </a:solidFill>
                <a:latin typeface="Arial" pitchFamily="34" charset="0"/>
                <a:ea typeface="Times New Roman" pitchFamily="18" charset="0"/>
                <a:cs typeface="Arial" pitchFamily="34" charset="0"/>
              </a:rPr>
              <a:t>El requisito es que todas las embarcaciones sean capaces de compartir la posición, rumbo y profundidad corregida por marea con todos los demas. </a:t>
            </a:r>
          </a:p>
        </p:txBody>
      </p:sp>
    </p:spTree>
    <p:extLst>
      <p:ext uri="{BB962C8B-B14F-4D97-AF65-F5344CB8AC3E}">
        <p14:creationId xmlns:p14="http://schemas.microsoft.com/office/powerpoint/2010/main" val="41532000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rtl="0"/>
            <a:r>
              <a:rPr lang="es" b="0" i="0" u="none"/>
              <a:t>Gestión de Calidad de la Draga</a:t>
            </a:r>
          </a:p>
        </p:txBody>
      </p:sp>
      <p:sp>
        <p:nvSpPr>
          <p:cNvPr id="4" name="Slide Number Placeholder 3"/>
          <p:cNvSpPr>
            <a:spLocks noGrp="1"/>
          </p:cNvSpPr>
          <p:nvPr>
            <p:ph type="sldNum" sz="quarter" idx="10"/>
          </p:nvPr>
        </p:nvSpPr>
        <p:spPr/>
        <p:txBody>
          <a:bodyPr/>
          <a:lstStyle/>
          <a:p>
            <a:pPr algn="l" rtl="0">
              <a:defRPr/>
            </a:pPr>
            <a:fld id="{E507CE18-95E8-4CCF-99C0-D574AD05EF8B}" type="slidenum">
              <a:rPr/>
              <a:pPr algn="l" rtl="0">
                <a:defRPr/>
              </a:pPr>
              <a:t>9</a:t>
            </a:fld>
            <a:endParaRPr lang="es" dirty="0"/>
          </a:p>
        </p:txBody>
      </p:sp>
      <p:pic>
        <p:nvPicPr>
          <p:cNvPr id="17410" name="Picture 2" descr="C:\Users\cshaw\Downloads\Dredge Monitor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472" y="1408276"/>
            <a:ext cx="6752568" cy="4767697"/>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2303220"/>
      </p:ext>
    </p:extLst>
  </p:cSld>
  <p:clrMapOvr>
    <a:masterClrMapping/>
  </p:clrMapOvr>
</p:sld>
</file>

<file path=ppt/theme/theme1.xml><?xml version="1.0" encoding="utf-8"?>
<a:theme xmlns:a="http://schemas.openxmlformats.org/drawingml/2006/main" name="Bell Gossett Eco">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Bell Gossett">
  <a:themeElements>
    <a:clrScheme name="Xylem 1">
      <a:dk1>
        <a:sysClr val="windowText" lastClr="000003"/>
      </a:dk1>
      <a:lt1>
        <a:sysClr val="window" lastClr="FFFFFF"/>
      </a:lt1>
      <a:dk2>
        <a:srgbClr val="008C95"/>
      </a:dk2>
      <a:lt2>
        <a:srgbClr val="0085AD"/>
      </a:lt2>
      <a:accent1>
        <a:srgbClr val="00966C"/>
      </a:accent1>
      <a:accent2>
        <a:srgbClr val="0072CE"/>
      </a:accent2>
      <a:accent3>
        <a:srgbClr val="615E9B"/>
      </a:accent3>
      <a:accent4>
        <a:srgbClr val="E57200"/>
      </a:accent4>
      <a:accent5>
        <a:srgbClr val="BF0D3E"/>
      </a:accent5>
      <a:accent6>
        <a:srgbClr val="001A70"/>
      </a:accent6>
      <a:hlink>
        <a:srgbClr val="7A6855"/>
      </a:hlink>
      <a:folHlink>
        <a:srgbClr val="0085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3"/>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Xylem_Template.potx</Template>
  <TotalTime>4867</TotalTime>
  <Words>1440</Words>
  <Application>Microsoft Office PowerPoint</Application>
  <PresentationFormat>On-screen Show (4:3)</PresentationFormat>
  <Paragraphs>215</Paragraphs>
  <Slides>42</Slides>
  <Notes>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42</vt:i4>
      </vt:variant>
    </vt:vector>
  </HeadingPairs>
  <TitlesOfParts>
    <vt:vector size="48" baseType="lpstr">
      <vt:lpstr>Arial</vt:lpstr>
      <vt:lpstr>Lucida Grande</vt:lpstr>
      <vt:lpstr>Calibri</vt:lpstr>
      <vt:lpstr>Times New Roman</vt:lpstr>
      <vt:lpstr>Bell Gossett Eco</vt:lpstr>
      <vt:lpstr>Bell Gossett</vt:lpstr>
      <vt:lpstr>Usos Auxiliares de HYPACK</vt:lpstr>
      <vt:lpstr>HYPACK LEVANTAMIENTO:  FORMAS FANTASMA</vt:lpstr>
      <vt:lpstr>Enviando Ventanas LEVANTAMIENTO a través de la Red a Computadores Sin HYPACK.</vt:lpstr>
      <vt:lpstr>Compartir Protegico con Contraseña = Off</vt:lpstr>
      <vt:lpstr>Visor Remoto sobre la Web</vt:lpstr>
      <vt:lpstr>Control Visor Remoto</vt:lpstr>
      <vt:lpstr>WebIF.DLL  Otra Opción...</vt:lpstr>
      <vt:lpstr>Monitoreando Embarcación 3D</vt:lpstr>
      <vt:lpstr>Gestión de Calidad de la Draga</vt:lpstr>
      <vt:lpstr>Datos DQM </vt:lpstr>
      <vt:lpstr>Datos al PC a bordo USACE DQM</vt:lpstr>
      <vt:lpstr>Planeamiento Misiones y Guiado Línea</vt:lpstr>
      <vt:lpstr>Robot remoto de colección de datos y controles.</vt:lpstr>
      <vt:lpstr>Colección de datos UAV y USV</vt:lpstr>
      <vt:lpstr>Colección de datos UAV y USV</vt:lpstr>
      <vt:lpstr>Datos HYPACK UAV en 4 dimensiones</vt:lpstr>
      <vt:lpstr>Monitoreo Turbidez en vivo</vt:lpstr>
      <vt:lpstr>YSI_Turbidity.dll con YSI EXO</vt:lpstr>
      <vt:lpstr>Auto Importar Mareas desde NOAA</vt:lpstr>
      <vt:lpstr>Lector Marea En linea NOAA</vt:lpstr>
      <vt:lpstr>Formas PERSONALIZADAS mostradas en LEVANTAMIENTO.</vt:lpstr>
      <vt:lpstr>MOVIMIENTO PLATAFORMA</vt:lpstr>
      <vt:lpstr>Paso 1:  Editor Forma Bote</vt:lpstr>
      <vt:lpstr>Paso 1:  Editor Forma Bote</vt:lpstr>
      <vt:lpstr>Paso 2:  HYPACK HARDWARE</vt:lpstr>
      <vt:lpstr>BARGE.DLL</vt:lpstr>
      <vt:lpstr>Paso 3:  LEVANTAMIENTO</vt:lpstr>
      <vt:lpstr>Parámetros Embarcación:  Posición Actual</vt:lpstr>
      <vt:lpstr>Parámetros Embarcación:  Posición Final</vt:lpstr>
      <vt:lpstr>LEVANTAMIENTO:  Ventana Info Barcaza</vt:lpstr>
      <vt:lpstr>Listo!</vt:lpstr>
      <vt:lpstr>MANEJO BARCAZA</vt:lpstr>
      <vt:lpstr>Manejo Barcaza en HYPACK</vt:lpstr>
      <vt:lpstr>Requerimientos de Equipos:</vt:lpstr>
      <vt:lpstr>Configurando una Dirección IP Estática</vt:lpstr>
      <vt:lpstr>HYPACK EQUIPOS</vt:lpstr>
      <vt:lpstr>Configurando el NMEAOUTPUT.DLL</vt:lpstr>
      <vt:lpstr>Configure el NMEAOUTPUT.DLL</vt:lpstr>
      <vt:lpstr>Configure el NMEAOUTPUT.DLL</vt:lpstr>
      <vt:lpstr>Leyendo la Transmisión desde Cada Embarcación</vt:lpstr>
      <vt:lpstr>HYPACK LEVANTAMIENTO.</vt:lpstr>
      <vt:lpstr>Gracias !</vt:lpstr>
    </vt:vector>
  </TitlesOfParts>
  <Company>McDill Design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Headline goes here Second line</dc:title>
  <dc:creator>Kori Zangl Holsten</dc:creator>
  <cp:lastModifiedBy>JJBragg</cp:lastModifiedBy>
  <cp:revision>189</cp:revision>
  <dcterms:created xsi:type="dcterms:W3CDTF">2014-07-07T18:31:44Z</dcterms:created>
  <dcterms:modified xsi:type="dcterms:W3CDTF">2020-02-21T14:12:41Z</dcterms:modified>
</cp:coreProperties>
</file>