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835" r:id="rId1"/>
    <p:sldMasterId id="2147483825" r:id="rId2"/>
  </p:sldMasterIdLst>
  <p:notesMasterIdLst>
    <p:notesMasterId r:id="rId49"/>
  </p:notesMasterIdLst>
  <p:handoutMasterIdLst>
    <p:handoutMasterId r:id="rId50"/>
  </p:handoutMasterIdLst>
  <p:sldIdLst>
    <p:sldId id="293" r:id="rId3"/>
    <p:sldId id="397" r:id="rId4"/>
    <p:sldId id="354" r:id="rId5"/>
    <p:sldId id="355" r:id="rId6"/>
    <p:sldId id="356" r:id="rId7"/>
    <p:sldId id="357" r:id="rId8"/>
    <p:sldId id="358" r:id="rId9"/>
    <p:sldId id="359" r:id="rId10"/>
    <p:sldId id="360" r:id="rId11"/>
    <p:sldId id="361" r:id="rId12"/>
    <p:sldId id="351" r:id="rId13"/>
    <p:sldId id="362" r:id="rId14"/>
    <p:sldId id="363" r:id="rId15"/>
    <p:sldId id="364" r:id="rId16"/>
    <p:sldId id="365" r:id="rId17"/>
    <p:sldId id="366" r:id="rId18"/>
    <p:sldId id="367" r:id="rId19"/>
    <p:sldId id="368" r:id="rId20"/>
    <p:sldId id="398" r:id="rId21"/>
    <p:sldId id="371" r:id="rId22"/>
    <p:sldId id="372" r:id="rId23"/>
    <p:sldId id="373" r:id="rId24"/>
    <p:sldId id="375" r:id="rId25"/>
    <p:sldId id="401" r:id="rId26"/>
    <p:sldId id="369" r:id="rId27"/>
    <p:sldId id="353" r:id="rId28"/>
    <p:sldId id="370" r:id="rId29"/>
    <p:sldId id="376" r:id="rId30"/>
    <p:sldId id="377" r:id="rId31"/>
    <p:sldId id="378" r:id="rId32"/>
    <p:sldId id="379" r:id="rId33"/>
    <p:sldId id="380" r:id="rId34"/>
    <p:sldId id="381" r:id="rId35"/>
    <p:sldId id="382" r:id="rId36"/>
    <p:sldId id="383" r:id="rId37"/>
    <p:sldId id="384" r:id="rId38"/>
    <p:sldId id="395" r:id="rId39"/>
    <p:sldId id="385" r:id="rId40"/>
    <p:sldId id="389" r:id="rId41"/>
    <p:sldId id="386" r:id="rId42"/>
    <p:sldId id="390" r:id="rId43"/>
    <p:sldId id="387" r:id="rId44"/>
    <p:sldId id="391" r:id="rId45"/>
    <p:sldId id="392" r:id="rId46"/>
    <p:sldId id="393" r:id="rId47"/>
    <p:sldId id="402" r:id="rId48"/>
  </p:sldIdLst>
  <p:sldSz cx="9144000" cy="6858000" type="screen4x3"/>
  <p:notesSz cx="6858000" cy="9144000"/>
  <p:embeddedFontLst>
    <p:embeddedFont>
      <p:font typeface="Wingdings 2" panose="05020102010507070707" pitchFamily="18" charset="2"/>
      <p:regular r:id="rId51"/>
    </p:embeddedFont>
    <p:embeddedFont>
      <p:font typeface="Calibri" panose="020F0502020204030204" pitchFamily="34" charset="0"/>
      <p:regular r:id="rId52"/>
      <p:bold r:id="rId53"/>
      <p:italic r:id="rId54"/>
      <p:boldItalic r:id="rId55"/>
    </p:embeddedFont>
    <p:embeddedFont>
      <p:font typeface="Verdana" panose="020B0604030504040204" pitchFamily="34" charset="0"/>
      <p:regular r:id="rId56"/>
      <p:bold r:id="rId57"/>
      <p:italic r:id="rId58"/>
      <p:boldItalic r:id="rId59"/>
    </p:embeddedFont>
    <p:embeddedFont>
      <p:font typeface="Arial Unicode MS" panose="020B0604020202020204" pitchFamily="34" charset="-128"/>
      <p:regular r:id="rId60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4178">
          <p15:clr>
            <a:srgbClr val="A4A3A4"/>
          </p15:clr>
        </p15:guide>
        <p15:guide id="2" orient="horz" pos="281">
          <p15:clr>
            <a:srgbClr val="A4A3A4"/>
          </p15:clr>
        </p15:guide>
        <p15:guide id="3" orient="horz" pos="689">
          <p15:clr>
            <a:srgbClr val="A4A3A4"/>
          </p15:clr>
        </p15:guide>
        <p15:guide id="4" pos="4728">
          <p15:clr>
            <a:srgbClr val="A4A3A4"/>
          </p15:clr>
        </p15:guide>
        <p15:guide id="5" pos="217">
          <p15:clr>
            <a:srgbClr val="A4A3A4"/>
          </p15:clr>
        </p15:guide>
        <p15:guide id="6" pos="5543">
          <p15:clr>
            <a:srgbClr val="A4A3A4"/>
          </p15:clr>
        </p15:guide>
        <p15:guide id="7" pos="4097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3565A"/>
    <a:srgbClr val="6E6259"/>
    <a:srgbClr val="8B0000"/>
    <a:srgbClr val="61ACC9"/>
    <a:srgbClr val="93E4BE"/>
    <a:srgbClr val="8B3E74"/>
    <a:srgbClr val="5B14C4"/>
    <a:srgbClr val="E44589"/>
    <a:srgbClr val="0089B1"/>
    <a:srgbClr val="0D739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656" autoAdjust="0"/>
    <p:restoredTop sz="95590" autoAdjust="0"/>
  </p:normalViewPr>
  <p:slideViewPr>
    <p:cSldViewPr snapToGrid="0">
      <p:cViewPr varScale="1">
        <p:scale>
          <a:sx n="112" d="100"/>
          <a:sy n="112" d="100"/>
        </p:scale>
        <p:origin x="-2010" y="-72"/>
      </p:cViewPr>
      <p:guideLst>
        <p:guide orient="horz" pos="4178"/>
        <p:guide orient="horz" pos="281"/>
        <p:guide orient="horz" pos="689"/>
        <p:guide pos="4728"/>
        <p:guide pos="217"/>
        <p:guide pos="5543"/>
        <p:guide pos="409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30" d="100"/>
        <a:sy n="130" d="100"/>
      </p:scale>
      <p:origin x="0" y="-644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handoutMaster" Target="handoutMasters/handoutMaster1.xml"/><Relationship Id="rId55" Type="http://schemas.openxmlformats.org/officeDocument/2006/relationships/font" Target="fonts/font5.fntdata"/><Relationship Id="rId63" Type="http://schemas.openxmlformats.org/officeDocument/2006/relationships/theme" Target="theme/theme1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54" Type="http://schemas.openxmlformats.org/officeDocument/2006/relationships/font" Target="fonts/font4.fntdata"/><Relationship Id="rId62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font" Target="fonts/font3.fntdata"/><Relationship Id="rId58" Type="http://schemas.openxmlformats.org/officeDocument/2006/relationships/font" Target="fonts/font8.fntdata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notesMaster" Target="notesMasters/notesMaster1.xml"/><Relationship Id="rId57" Type="http://schemas.openxmlformats.org/officeDocument/2006/relationships/font" Target="fonts/font7.fntdata"/><Relationship Id="rId61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font" Target="fonts/font2.fntdata"/><Relationship Id="rId60" Type="http://schemas.openxmlformats.org/officeDocument/2006/relationships/font" Target="fonts/font10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font" Target="fonts/font6.fntdata"/><Relationship Id="rId64" Type="http://schemas.openxmlformats.org/officeDocument/2006/relationships/tableStyles" Target="tableStyles.xml"/><Relationship Id="rId8" Type="http://schemas.openxmlformats.org/officeDocument/2006/relationships/slide" Target="slides/slide6.xml"/><Relationship Id="rId51" Type="http://schemas.openxmlformats.org/officeDocument/2006/relationships/font" Target="fonts/font1.fntdata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font" Target="fonts/font9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7E2142-8310-5C4B-8DAA-924667C694BF}" type="datetimeFigureOut">
              <a:rPr lang="en-US" smtClean="0"/>
              <a:pPr/>
              <a:t>1/27/2020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66E32C-7160-FD44-A564-463931A37DE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417352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0BAC39-B150-0E40-9310-2632AB3BFCB3}" type="datetimeFigureOut">
              <a:rPr lang="en-US" smtClean="0"/>
              <a:pPr/>
              <a:t>1/27/2020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D3A5F2-2DF9-1D48-A4E2-5D75BCCC510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823324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1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>
              <a:latin typeface="Arial" pitchFamily="34" charset="0"/>
            </a:endParaRPr>
          </a:p>
        </p:txBody>
      </p:sp>
      <p:sp>
        <p:nvSpPr>
          <p:cNvPr id="3482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bg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bg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bg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bg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bg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9pPr>
          </a:lstStyle>
          <a:p>
            <a:pPr algn="l" rtl="0"/>
            <a:fld id="{D9267015-FCF0-40C0-9192-1173CA02752F}" type="slidenum">
              <a:rPr>
                <a:solidFill>
                  <a:schemeClr val="tx1"/>
                </a:solidFill>
              </a:rPr>
              <a:pPr/>
              <a:t>3</a:t>
            </a:fld>
            <a:endParaRPr lang="ru-RU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636831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29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>
              <a:latin typeface="Arial" pitchFamily="34" charset="0"/>
            </a:endParaRPr>
          </a:p>
        </p:txBody>
      </p:sp>
      <p:sp>
        <p:nvSpPr>
          <p:cNvPr id="5530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bg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bg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bg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bg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bg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9pPr>
          </a:lstStyle>
          <a:p>
            <a:pPr algn="l" rtl="0"/>
            <a:fld id="{EDB99122-8B66-423B-B64E-ED24393115C9}" type="slidenum">
              <a:rPr>
                <a:solidFill>
                  <a:schemeClr val="tx1"/>
                </a:solidFill>
              </a:rPr>
              <a:pPr/>
              <a:t>15</a:t>
            </a:fld>
            <a:endParaRPr lang="ru-RU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48704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734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>
              <a:latin typeface="Arial" pitchFamily="34" charset="0"/>
            </a:endParaRPr>
          </a:p>
        </p:txBody>
      </p:sp>
      <p:sp>
        <p:nvSpPr>
          <p:cNvPr id="5734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bg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bg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bg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bg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bg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9pPr>
          </a:lstStyle>
          <a:p>
            <a:pPr algn="l" rtl="0"/>
            <a:fld id="{836D6070-008A-40B5-9109-53D3781F048E}" type="slidenum">
              <a:rPr>
                <a:solidFill>
                  <a:schemeClr val="tx1"/>
                </a:solidFill>
              </a:rPr>
              <a:pPr/>
              <a:t>16</a:t>
            </a:fld>
            <a:endParaRPr lang="ru-RU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027024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39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>
              <a:latin typeface="Arial" pitchFamily="34" charset="0"/>
            </a:endParaRPr>
          </a:p>
        </p:txBody>
      </p:sp>
      <p:sp>
        <p:nvSpPr>
          <p:cNvPr id="5939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bg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bg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bg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bg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bg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9pPr>
          </a:lstStyle>
          <a:p>
            <a:pPr algn="l" rtl="0"/>
            <a:fld id="{0E8191C3-B768-49BA-87C1-F95CDFB220D8}" type="slidenum">
              <a:rPr>
                <a:solidFill>
                  <a:schemeClr val="tx1"/>
                </a:solidFill>
              </a:rPr>
              <a:pPr/>
              <a:t>17</a:t>
            </a:fld>
            <a:endParaRPr lang="ru-RU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669360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4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>
              <a:latin typeface="Arial" pitchFamily="34" charset="0"/>
            </a:endParaRPr>
          </a:p>
        </p:txBody>
      </p:sp>
      <p:sp>
        <p:nvSpPr>
          <p:cNvPr id="6144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bg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bg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bg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bg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bg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9pPr>
          </a:lstStyle>
          <a:p>
            <a:pPr algn="l" rtl="0"/>
            <a:fld id="{A819FB2C-EF15-4AFC-8660-26F3F0A00C43}" type="slidenum">
              <a:rPr>
                <a:solidFill>
                  <a:schemeClr val="tx1"/>
                </a:solidFill>
              </a:rPr>
              <a:pPr/>
              <a:t>18</a:t>
            </a:fld>
            <a:endParaRPr lang="ru-RU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347319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481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algn="l" rtl="0" eaLnBrk="1" hangingPunct="1">
              <a:spcBef>
                <a:spcPct val="0"/>
              </a:spcBef>
            </a:pPr>
            <a:endParaRPr lang="ru-RU" altLang="en-US"/>
          </a:p>
        </p:txBody>
      </p:sp>
      <p:sp>
        <p:nvSpPr>
          <p:cNvPr id="3482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l" rtl="0"/>
            <a:fld id="{A6820CD7-3BC7-4846-9065-719F4520B5E1}" type="slidenum">
              <a:rPr>
                <a:latin typeface="Calibri" pitchFamily="34" charset="0"/>
              </a:rPr>
              <a:pPr/>
              <a:t>23</a:t>
            </a:fld>
            <a:endParaRPr lang="ru-RU" altLang="en-US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797274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222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>
              <a:latin typeface="Arial" pitchFamily="34" charset="0"/>
            </a:endParaRPr>
          </a:p>
        </p:txBody>
      </p:sp>
      <p:sp>
        <p:nvSpPr>
          <p:cNvPr id="5222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/>
            <a:fld id="{F008CC38-0197-4A03-B64D-3EC0BBCCAB87}" type="slidenum">
              <a:rPr sz="1200" b="0"/>
              <a:pPr/>
              <a:t>28</a:t>
            </a:fld>
            <a:endParaRPr lang="ru-RU" altLang="en-US" sz="1200" b="0"/>
          </a:p>
        </p:txBody>
      </p:sp>
    </p:spTree>
    <p:extLst>
      <p:ext uri="{BB962C8B-B14F-4D97-AF65-F5344CB8AC3E}">
        <p14:creationId xmlns:p14="http://schemas.microsoft.com/office/powerpoint/2010/main" val="424013302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325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>
              <a:latin typeface="Arial" pitchFamily="34" charset="0"/>
            </a:endParaRPr>
          </a:p>
        </p:txBody>
      </p:sp>
      <p:sp>
        <p:nvSpPr>
          <p:cNvPr id="5325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/>
            <a:fld id="{CA7DCC36-8AB7-49EC-ACA4-617E634DC66F}" type="slidenum">
              <a:rPr sz="1200" b="0"/>
              <a:pPr/>
              <a:t>29</a:t>
            </a:fld>
            <a:endParaRPr lang="ru-RU" altLang="en-US" sz="1200" b="0"/>
          </a:p>
        </p:txBody>
      </p:sp>
    </p:spTree>
    <p:extLst>
      <p:ext uri="{BB962C8B-B14F-4D97-AF65-F5344CB8AC3E}">
        <p14:creationId xmlns:p14="http://schemas.microsoft.com/office/powerpoint/2010/main" val="115699400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427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>
              <a:latin typeface="Arial" pitchFamily="34" charset="0"/>
            </a:endParaRPr>
          </a:p>
        </p:txBody>
      </p:sp>
      <p:sp>
        <p:nvSpPr>
          <p:cNvPr id="5427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/>
            <a:fld id="{05B7293D-C4B3-4DAB-8095-D140602A1E2A}" type="slidenum">
              <a:rPr sz="1200" b="0"/>
              <a:pPr/>
              <a:t>30</a:t>
            </a:fld>
            <a:endParaRPr lang="ru-RU" altLang="en-US" sz="1200" b="0"/>
          </a:p>
        </p:txBody>
      </p:sp>
    </p:spTree>
    <p:extLst>
      <p:ext uri="{BB962C8B-B14F-4D97-AF65-F5344CB8AC3E}">
        <p14:creationId xmlns:p14="http://schemas.microsoft.com/office/powerpoint/2010/main" val="1933960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529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>
              <a:latin typeface="Arial" pitchFamily="34" charset="0"/>
            </a:endParaRPr>
          </a:p>
        </p:txBody>
      </p:sp>
      <p:sp>
        <p:nvSpPr>
          <p:cNvPr id="5530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/>
            <a:fld id="{9DF7B9BE-6E3F-41EA-9C8F-0E45E4FCBE8D}" type="slidenum">
              <a:rPr sz="1200" b="0"/>
              <a:pPr/>
              <a:t>31</a:t>
            </a:fld>
            <a:endParaRPr lang="ru-RU" altLang="en-US" sz="1200" b="0"/>
          </a:p>
        </p:txBody>
      </p:sp>
    </p:spTree>
    <p:extLst>
      <p:ext uri="{BB962C8B-B14F-4D97-AF65-F5344CB8AC3E}">
        <p14:creationId xmlns:p14="http://schemas.microsoft.com/office/powerpoint/2010/main" val="33406025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632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>
              <a:latin typeface="Arial" pitchFamily="34" charset="0"/>
            </a:endParaRPr>
          </a:p>
        </p:txBody>
      </p:sp>
      <p:sp>
        <p:nvSpPr>
          <p:cNvPr id="5632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/>
            <a:fld id="{85D07D1F-075B-4DBA-93FF-4F9E8E269E4B}" type="slidenum">
              <a:rPr sz="1200" b="0"/>
              <a:pPr/>
              <a:t>32</a:t>
            </a:fld>
            <a:endParaRPr lang="ru-RU" altLang="en-US" sz="1200" b="0"/>
          </a:p>
        </p:txBody>
      </p:sp>
    </p:spTree>
    <p:extLst>
      <p:ext uri="{BB962C8B-B14F-4D97-AF65-F5344CB8AC3E}">
        <p14:creationId xmlns:p14="http://schemas.microsoft.com/office/powerpoint/2010/main" val="7902173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>
              <a:latin typeface="Arial" pitchFamily="34" charset="0"/>
            </a:endParaRPr>
          </a:p>
        </p:txBody>
      </p:sp>
      <p:sp>
        <p:nvSpPr>
          <p:cNvPr id="3686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bg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bg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bg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bg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bg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9pPr>
          </a:lstStyle>
          <a:p>
            <a:pPr algn="l" rtl="0"/>
            <a:fld id="{EFA1B6B7-D2B0-4890-9F6F-9E1257E4D695}" type="slidenum">
              <a:rPr>
                <a:solidFill>
                  <a:schemeClr val="tx1"/>
                </a:solidFill>
              </a:rPr>
              <a:pPr/>
              <a:t>4</a:t>
            </a:fld>
            <a:endParaRPr lang="ru-RU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777229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734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>
              <a:latin typeface="Arial" pitchFamily="34" charset="0"/>
            </a:endParaRPr>
          </a:p>
        </p:txBody>
      </p:sp>
      <p:sp>
        <p:nvSpPr>
          <p:cNvPr id="5734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/>
            <a:fld id="{32431458-F337-485B-8A51-2595C635108F}" type="slidenum">
              <a:rPr sz="1200" b="0"/>
              <a:pPr/>
              <a:t>33</a:t>
            </a:fld>
            <a:endParaRPr lang="ru-RU" altLang="en-US" sz="1200" b="0"/>
          </a:p>
        </p:txBody>
      </p:sp>
    </p:spTree>
    <p:extLst>
      <p:ext uri="{BB962C8B-B14F-4D97-AF65-F5344CB8AC3E}">
        <p14:creationId xmlns:p14="http://schemas.microsoft.com/office/powerpoint/2010/main" val="125330785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246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>
              <a:latin typeface="Arial" pitchFamily="34" charset="0"/>
            </a:endParaRPr>
          </a:p>
        </p:txBody>
      </p:sp>
      <p:sp>
        <p:nvSpPr>
          <p:cNvPr id="6246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/>
            <a:fld id="{1A30287F-A78C-4556-B2C0-08C93B877E37}" type="slidenum">
              <a:rPr sz="1200" b="0"/>
              <a:pPr/>
              <a:t>34</a:t>
            </a:fld>
            <a:endParaRPr lang="ru-RU" altLang="en-US" sz="1200" b="0"/>
          </a:p>
        </p:txBody>
      </p:sp>
    </p:spTree>
    <p:extLst>
      <p:ext uri="{BB962C8B-B14F-4D97-AF65-F5344CB8AC3E}">
        <p14:creationId xmlns:p14="http://schemas.microsoft.com/office/powerpoint/2010/main" val="279628226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349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>
              <a:latin typeface="Arial" pitchFamily="34" charset="0"/>
            </a:endParaRPr>
          </a:p>
        </p:txBody>
      </p:sp>
      <p:sp>
        <p:nvSpPr>
          <p:cNvPr id="6349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/>
            <a:fld id="{BA759A85-8308-44EC-A1A7-CDBAB97BE104}" type="slidenum">
              <a:rPr sz="1200" b="0"/>
              <a:pPr/>
              <a:t>35</a:t>
            </a:fld>
            <a:endParaRPr lang="ru-RU" altLang="en-US" sz="1200" b="0"/>
          </a:p>
        </p:txBody>
      </p:sp>
    </p:spTree>
    <p:extLst>
      <p:ext uri="{BB962C8B-B14F-4D97-AF65-F5344CB8AC3E}">
        <p14:creationId xmlns:p14="http://schemas.microsoft.com/office/powerpoint/2010/main" val="260197278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451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>
              <a:latin typeface="Arial" pitchFamily="34" charset="0"/>
            </a:endParaRPr>
          </a:p>
        </p:txBody>
      </p:sp>
      <p:sp>
        <p:nvSpPr>
          <p:cNvPr id="6451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/>
            <a:fld id="{552B6BDE-86E1-445C-85C6-A5A64B724A6B}" type="slidenum">
              <a:rPr sz="1200" b="0"/>
              <a:pPr/>
              <a:t>36</a:t>
            </a:fld>
            <a:endParaRPr lang="ru-RU" altLang="en-US" sz="1200" b="0"/>
          </a:p>
        </p:txBody>
      </p:sp>
    </p:spTree>
    <p:extLst>
      <p:ext uri="{BB962C8B-B14F-4D97-AF65-F5344CB8AC3E}">
        <p14:creationId xmlns:p14="http://schemas.microsoft.com/office/powerpoint/2010/main" val="332843279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451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>
              <a:latin typeface="Arial" pitchFamily="34" charset="0"/>
            </a:endParaRPr>
          </a:p>
        </p:txBody>
      </p:sp>
      <p:sp>
        <p:nvSpPr>
          <p:cNvPr id="6451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/>
            <a:fld id="{552B6BDE-86E1-445C-85C6-A5A64B724A6B}" type="slidenum">
              <a:rPr sz="1200" b="0"/>
              <a:pPr/>
              <a:t>37</a:t>
            </a:fld>
            <a:endParaRPr lang="ru-RU" altLang="en-US" sz="1200" b="0"/>
          </a:p>
        </p:txBody>
      </p:sp>
    </p:spTree>
    <p:extLst>
      <p:ext uri="{BB962C8B-B14F-4D97-AF65-F5344CB8AC3E}">
        <p14:creationId xmlns:p14="http://schemas.microsoft.com/office/powerpoint/2010/main" val="111955058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837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>
              <a:latin typeface="Arial" pitchFamily="34" charset="0"/>
            </a:endParaRPr>
          </a:p>
        </p:txBody>
      </p:sp>
      <p:sp>
        <p:nvSpPr>
          <p:cNvPr id="5837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/>
            <a:fld id="{2BC0E313-DF2D-47D6-93C3-E5F99DEA2556}" type="slidenum">
              <a:rPr sz="1200" b="0"/>
              <a:pPr/>
              <a:t>38</a:t>
            </a:fld>
            <a:endParaRPr lang="ru-RU" altLang="en-US" sz="1200" b="0"/>
          </a:p>
        </p:txBody>
      </p:sp>
    </p:spTree>
    <p:extLst>
      <p:ext uri="{BB962C8B-B14F-4D97-AF65-F5344CB8AC3E}">
        <p14:creationId xmlns:p14="http://schemas.microsoft.com/office/powerpoint/2010/main" val="272621841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041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>
              <a:latin typeface="Arial" pitchFamily="34" charset="0"/>
            </a:endParaRPr>
          </a:p>
        </p:txBody>
      </p:sp>
      <p:sp>
        <p:nvSpPr>
          <p:cNvPr id="6042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/>
            <a:fld id="{DB96FA65-141D-48CB-93BB-F0BE5F9E088F}" type="slidenum">
              <a:rPr sz="1200" b="0"/>
              <a:pPr/>
              <a:t>39</a:t>
            </a:fld>
            <a:endParaRPr lang="ru-RU" altLang="en-US" sz="1200" b="0"/>
          </a:p>
        </p:txBody>
      </p:sp>
    </p:spTree>
    <p:extLst>
      <p:ext uri="{BB962C8B-B14F-4D97-AF65-F5344CB8AC3E}">
        <p14:creationId xmlns:p14="http://schemas.microsoft.com/office/powerpoint/2010/main" val="259819263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939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>
              <a:latin typeface="Arial" pitchFamily="34" charset="0"/>
            </a:endParaRPr>
          </a:p>
        </p:txBody>
      </p:sp>
      <p:sp>
        <p:nvSpPr>
          <p:cNvPr id="5939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/>
            <a:fld id="{F2A673EB-9CF1-4E19-8DCE-2F9136ABAAAD}" type="slidenum">
              <a:rPr sz="1200" b="0"/>
              <a:pPr/>
              <a:t>40</a:t>
            </a:fld>
            <a:endParaRPr lang="ru-RU" altLang="en-US" sz="1200" b="0"/>
          </a:p>
        </p:txBody>
      </p:sp>
    </p:spTree>
    <p:extLst>
      <p:ext uri="{BB962C8B-B14F-4D97-AF65-F5344CB8AC3E}">
        <p14:creationId xmlns:p14="http://schemas.microsoft.com/office/powerpoint/2010/main" val="1945551579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144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>
              <a:latin typeface="Arial" pitchFamily="34" charset="0"/>
            </a:endParaRPr>
          </a:p>
        </p:txBody>
      </p:sp>
      <p:sp>
        <p:nvSpPr>
          <p:cNvPr id="6144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/>
            <a:fld id="{8F16B482-B561-4BC2-B68D-3C11C07F145F}" type="slidenum">
              <a:rPr sz="1200" b="0"/>
              <a:pPr/>
              <a:t>41</a:t>
            </a:fld>
            <a:endParaRPr lang="ru-RU" altLang="en-US" sz="1200" b="0"/>
          </a:p>
        </p:txBody>
      </p:sp>
    </p:spTree>
    <p:extLst>
      <p:ext uri="{BB962C8B-B14F-4D97-AF65-F5344CB8AC3E}">
        <p14:creationId xmlns:p14="http://schemas.microsoft.com/office/powerpoint/2010/main" val="2868964392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55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>
              <a:latin typeface="Arial" pitchFamily="34" charset="0"/>
            </a:endParaRPr>
          </a:p>
        </p:txBody>
      </p:sp>
      <p:sp>
        <p:nvSpPr>
          <p:cNvPr id="655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/>
            <a:fld id="{D80FF133-EB94-4819-967E-2BBC0D0356CA}" type="slidenum">
              <a:rPr sz="1200" b="0"/>
              <a:pPr/>
              <a:t>45</a:t>
            </a:fld>
            <a:endParaRPr lang="ru-RU" altLang="en-US" sz="1200" b="0"/>
          </a:p>
        </p:txBody>
      </p:sp>
    </p:spTree>
    <p:extLst>
      <p:ext uri="{BB962C8B-B14F-4D97-AF65-F5344CB8AC3E}">
        <p14:creationId xmlns:p14="http://schemas.microsoft.com/office/powerpoint/2010/main" val="101139330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>
              <a:latin typeface="Arial" pitchFamily="34" charset="0"/>
            </a:endParaRPr>
          </a:p>
        </p:txBody>
      </p:sp>
      <p:sp>
        <p:nvSpPr>
          <p:cNvPr id="3891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bg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bg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bg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bg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bg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9pPr>
          </a:lstStyle>
          <a:p>
            <a:pPr algn="l" rtl="0"/>
            <a:fld id="{5DEC5125-5089-416D-BDC1-DFDC6C10B578}" type="slidenum">
              <a:rPr>
                <a:solidFill>
                  <a:schemeClr val="tx1"/>
                </a:solidFill>
              </a:rPr>
              <a:pPr/>
              <a:t>5</a:t>
            </a:fld>
            <a:endParaRPr lang="ru-RU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717845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>
              <a:latin typeface="Arial" pitchFamily="34" charset="0"/>
            </a:endParaRPr>
          </a:p>
        </p:txBody>
      </p:sp>
      <p:sp>
        <p:nvSpPr>
          <p:cNvPr id="4096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bg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bg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bg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bg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bg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9pPr>
          </a:lstStyle>
          <a:p>
            <a:pPr algn="l" rtl="0"/>
            <a:fld id="{537F9F49-E257-46E7-B7E4-3E93A79B9EE3}" type="slidenum">
              <a:rPr>
                <a:solidFill>
                  <a:schemeClr val="tx1"/>
                </a:solidFill>
              </a:rPr>
              <a:pPr/>
              <a:t>6</a:t>
            </a:fld>
            <a:endParaRPr lang="ru-RU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115577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>
              <a:latin typeface="Arial" pitchFamily="34" charset="0"/>
            </a:endParaRPr>
          </a:p>
        </p:txBody>
      </p:sp>
      <p:sp>
        <p:nvSpPr>
          <p:cNvPr id="4403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bg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bg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bg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bg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bg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9pPr>
          </a:lstStyle>
          <a:p>
            <a:pPr algn="l" rtl="0"/>
            <a:fld id="{4DA91459-19A6-42A2-BDA4-C5F1B4EDBB3B}" type="slidenum">
              <a:rPr>
                <a:solidFill>
                  <a:schemeClr val="tx1"/>
                </a:solidFill>
              </a:rPr>
              <a:pPr/>
              <a:t>8</a:t>
            </a:fld>
            <a:endParaRPr lang="ru-RU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814670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0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>
              <a:latin typeface="Arial" pitchFamily="34" charset="0"/>
            </a:endParaRPr>
          </a:p>
        </p:txBody>
      </p:sp>
      <p:sp>
        <p:nvSpPr>
          <p:cNvPr id="4710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bg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bg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bg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bg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bg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9pPr>
          </a:lstStyle>
          <a:p>
            <a:pPr algn="l" rtl="0"/>
            <a:fld id="{7F5CD3D0-2F7E-4150-9EDD-9DB3003B0DDD}" type="slidenum">
              <a:rPr>
                <a:solidFill>
                  <a:schemeClr val="tx1"/>
                </a:solidFill>
              </a:rPr>
              <a:pPr/>
              <a:t>10</a:t>
            </a:fld>
            <a:endParaRPr lang="ru-RU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890501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15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>
              <a:latin typeface="Arial" pitchFamily="34" charset="0"/>
            </a:endParaRPr>
          </a:p>
        </p:txBody>
      </p:sp>
      <p:sp>
        <p:nvSpPr>
          <p:cNvPr id="4915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bg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bg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bg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bg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bg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9pPr>
          </a:lstStyle>
          <a:p>
            <a:pPr algn="l" rtl="0"/>
            <a:fld id="{50AD886C-A524-4A69-B5E0-84AD7B494082}" type="slidenum">
              <a:rPr>
                <a:solidFill>
                  <a:schemeClr val="tx1"/>
                </a:solidFill>
              </a:rPr>
              <a:pPr/>
              <a:t>12</a:t>
            </a:fld>
            <a:endParaRPr lang="ru-RU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528324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>
              <a:latin typeface="Arial" pitchFamily="34" charset="0"/>
            </a:endParaRPr>
          </a:p>
        </p:txBody>
      </p:sp>
      <p:sp>
        <p:nvSpPr>
          <p:cNvPr id="5120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bg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bg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bg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bg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bg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9pPr>
          </a:lstStyle>
          <a:p>
            <a:pPr algn="l" rtl="0"/>
            <a:fld id="{55D1AA53-4381-4F08-B92F-AA0EFFB8E082}" type="slidenum">
              <a:rPr>
                <a:solidFill>
                  <a:schemeClr val="tx1"/>
                </a:solidFill>
              </a:rPr>
              <a:pPr/>
              <a:t>13</a:t>
            </a:fld>
            <a:endParaRPr lang="ru-RU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299646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25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>
              <a:latin typeface="Arial" pitchFamily="34" charset="0"/>
            </a:endParaRPr>
          </a:p>
        </p:txBody>
      </p:sp>
      <p:sp>
        <p:nvSpPr>
          <p:cNvPr id="5325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bg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bg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bg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bg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bg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9pPr>
          </a:lstStyle>
          <a:p>
            <a:pPr algn="l" rtl="0"/>
            <a:fld id="{9BDF0AE3-C959-4EFD-953F-81D323BCB705}" type="slidenum">
              <a:rPr>
                <a:solidFill>
                  <a:schemeClr val="tx1"/>
                </a:solidFill>
              </a:rPr>
              <a:pPr/>
              <a:t>14</a:t>
            </a:fld>
            <a:endParaRPr lang="ru-RU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14819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Bell Gossett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blue-aqua title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585434"/>
            <a:ext cx="9143999" cy="35814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7472" y="1737360"/>
            <a:ext cx="7772400" cy="1470025"/>
          </a:xfrm>
        </p:spPr>
        <p:txBody>
          <a:bodyPr/>
          <a:lstStyle>
            <a:lvl1pPr>
              <a:lnSpc>
                <a:spcPts val="5000"/>
              </a:lnSpc>
              <a:defRPr sz="4600" b="0">
                <a:solidFill>
                  <a:srgbClr val="53565A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47472" y="3749040"/>
            <a:ext cx="4224528" cy="422029"/>
          </a:xfrm>
        </p:spPr>
        <p:txBody>
          <a:bodyPr/>
          <a:lstStyle>
            <a:lvl1pPr marL="0" indent="0" algn="l">
              <a:buNone/>
              <a:defRPr sz="1400" cap="all">
                <a:solidFill>
                  <a:srgbClr val="53565A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1"/>
          </p:nvPr>
        </p:nvSpPr>
        <p:spPr>
          <a:xfrm>
            <a:off x="347472" y="234706"/>
            <a:ext cx="3175000" cy="390525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3988" y="284334"/>
            <a:ext cx="2295525" cy="878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51968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Bell Gossett (no phot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5696"/>
            <a:ext cx="9143046" cy="624165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7472" y="1737360"/>
            <a:ext cx="7772400" cy="1470025"/>
          </a:xfrm>
        </p:spPr>
        <p:txBody>
          <a:bodyPr/>
          <a:lstStyle>
            <a:lvl1pPr>
              <a:lnSpc>
                <a:spcPts val="5000"/>
              </a:lnSpc>
              <a:defRPr sz="4600" b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47472" y="3749040"/>
            <a:ext cx="4224528" cy="422029"/>
          </a:xfrm>
        </p:spPr>
        <p:txBody>
          <a:bodyPr/>
          <a:lstStyle>
            <a:lvl1pPr marL="0" indent="0" algn="l">
              <a:buNone/>
              <a:defRPr sz="1400" cap="all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1"/>
          </p:nvPr>
        </p:nvSpPr>
        <p:spPr>
          <a:xfrm>
            <a:off x="347472" y="234706"/>
            <a:ext cx="3175000" cy="390525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1384" y="283464"/>
            <a:ext cx="2299258" cy="879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51968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58901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phot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7472" y="1600200"/>
            <a:ext cx="4691185" cy="46908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5376671" y="1600200"/>
            <a:ext cx="3429000" cy="3778873"/>
          </a:xfrm>
          <a:solidFill>
            <a:schemeClr val="bg2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/>
              <a:t>Drag picture to placeholder or click icon to add</a:t>
            </a:r>
          </a:p>
        </p:txBody>
      </p:sp>
    </p:spTree>
    <p:extLst>
      <p:ext uri="{BB962C8B-B14F-4D97-AF65-F5344CB8AC3E}">
        <p14:creationId xmlns:p14="http://schemas.microsoft.com/office/powerpoint/2010/main" val="125300655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2 colum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347472" y="1600200"/>
            <a:ext cx="4691185" cy="46908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3"/>
          </p:nvPr>
        </p:nvSpPr>
        <p:spPr>
          <a:xfrm>
            <a:off x="5376672" y="1600199"/>
            <a:ext cx="3429000" cy="4690872"/>
          </a:xfrm>
        </p:spPr>
        <p:txBody>
          <a:bodyPr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cxnSp>
        <p:nvCxnSpPr>
          <p:cNvPr id="12" name="Straight Connector 11"/>
          <p:cNvCxnSpPr/>
          <p:nvPr userDrawn="1"/>
        </p:nvCxnSpPr>
        <p:spPr>
          <a:xfrm rot="5400000">
            <a:off x="2862072" y="3944145"/>
            <a:ext cx="4691512" cy="1588"/>
          </a:xfrm>
          <a:prstGeom prst="line">
            <a:avLst/>
          </a:prstGeom>
          <a:ln w="15875" cap="flat" cmpd="sng" algn="ctr">
            <a:solidFill>
              <a:srgbClr val="53565A"/>
            </a:solidFill>
            <a:prstDash val="dot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3919303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chart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hart Placeholder 6"/>
          <p:cNvSpPr>
            <a:spLocks noGrp="1"/>
          </p:cNvSpPr>
          <p:nvPr>
            <p:ph type="chart" sz="quarter" idx="13"/>
          </p:nvPr>
        </p:nvSpPr>
        <p:spPr>
          <a:xfrm>
            <a:off x="347472" y="3090671"/>
            <a:ext cx="3200400" cy="3200400"/>
          </a:xfrm>
        </p:spPr>
        <p:txBody>
          <a:bodyPr/>
          <a:lstStyle>
            <a:lvl1pPr>
              <a:defRPr sz="1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chart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5"/>
          </p:nvPr>
        </p:nvSpPr>
        <p:spPr>
          <a:xfrm>
            <a:off x="347472" y="1600199"/>
            <a:ext cx="8458200" cy="1371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6"/>
          </p:nvPr>
        </p:nvSpPr>
        <p:spPr>
          <a:xfrm>
            <a:off x="3886200" y="3090672"/>
            <a:ext cx="4919472" cy="3200400"/>
          </a:xfrm>
        </p:spPr>
        <p:txBody>
          <a:bodyPr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cxnSp>
        <p:nvCxnSpPr>
          <p:cNvPr id="11" name="Straight Connector 10"/>
          <p:cNvCxnSpPr/>
          <p:nvPr userDrawn="1"/>
        </p:nvCxnSpPr>
        <p:spPr>
          <a:xfrm flipV="1">
            <a:off x="347472" y="2971800"/>
            <a:ext cx="8458200" cy="9072"/>
          </a:xfrm>
          <a:prstGeom prst="line">
            <a:avLst/>
          </a:prstGeom>
          <a:ln w="15875" cap="flat" cmpd="sng" algn="ctr">
            <a:solidFill>
              <a:srgbClr val="53565A"/>
            </a:solidFill>
            <a:prstDash val="dot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4155408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title only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461213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Bell Gosset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" y="357"/>
            <a:ext cx="9143046" cy="685728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472" y="2514600"/>
            <a:ext cx="7772400" cy="1362075"/>
          </a:xfrm>
        </p:spPr>
        <p:txBody>
          <a:bodyPr vert="horz" lIns="0" tIns="45720" rIns="0" bIns="45720" rtlCol="0" anchor="t" anchorCtr="0">
            <a:noAutofit/>
          </a:bodyPr>
          <a:lstStyle>
            <a:lvl1pPr>
              <a:lnSpc>
                <a:spcPts val="6500"/>
              </a:lnSpc>
              <a:defRPr lang="en-US" sz="4600" b="0" dirty="0">
                <a:solidFill>
                  <a:schemeClr val="bg1"/>
                </a:solidFill>
              </a:defRPr>
            </a:lvl1pPr>
          </a:lstStyle>
          <a:p>
            <a:pPr lvl="0">
              <a:lnSpc>
                <a:spcPts val="5000"/>
              </a:lnSpc>
            </a:pPr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472" y="283464"/>
            <a:ext cx="2299258" cy="879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540876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0077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fld id="{1F7B9471-60C7-4392-B437-8B9844B6321C}" type="datetime1">
              <a:rPr lang="en-US"/>
              <a:pPr>
                <a:defRPr/>
              </a:pPr>
              <a:t>1/27/2020</a:t>
            </a:fld>
            <a:endParaRPr lang="en-US"/>
          </a:p>
        </p:txBody>
      </p:sp>
      <p:sp>
        <p:nvSpPr>
          <p:cNvPr id="4" name="Footer Placeholder 3"/>
          <p:cNvSpPr>
            <a:spLocks noGrp="1" noChangeArrowheads="1"/>
          </p:cNvSpPr>
          <p:nvPr>
            <p:ph type="ftr" sz="quarter" idx="11"/>
          </p:nvPr>
        </p:nvSpPr>
        <p:spPr>
          <a:xfrm>
            <a:off x="2717800" y="6200775"/>
            <a:ext cx="3708400" cy="476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r>
              <a:rPr lang="en-US"/>
              <a:t>HYPACK® 2011 Training Seminar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41CFFD-0FA8-409D-830C-A3926F5AAE1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56827325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Content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52F378-4E14-45D3-BF8D-CB54D7BCE8F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63980122"/>
      </p:ext>
    </p:extLst>
  </p:cSld>
  <p:clrMapOvr>
    <a:masterClrMapping/>
  </p:clrMapOvr>
  <p:hf sldNum="0" hdr="0" ft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 rtlCol="0">
            <a:normAutofit/>
          </a:bodyPr>
          <a:lstStyle/>
          <a:p>
            <a:pPr lvl="0"/>
            <a:r>
              <a:rPr lang="en-US" noProof="0"/>
              <a:t>Click icon to add table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25157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fld id="{87DB5755-1BFE-4BB0-AF53-E6BC62879CED}" type="datetime1">
              <a:rPr lang="en-US"/>
              <a:pPr>
                <a:defRPr/>
              </a:pPr>
              <a:t>1/27/2020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>
          <a:xfrm>
            <a:off x="6553200" y="6248400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94DD3F-8D6E-4367-8561-B9419B0BF84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>
          <a:xfrm>
            <a:off x="3124200" y="6248400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r>
              <a:rPr lang="en-US"/>
              <a:t>HYPACK® 2011 Training Seminar</a:t>
            </a:r>
          </a:p>
        </p:txBody>
      </p:sp>
    </p:spTree>
    <p:extLst>
      <p:ext uri="{BB962C8B-B14F-4D97-AF65-F5344CB8AC3E}">
        <p14:creationId xmlns:p14="http://schemas.microsoft.com/office/powerpoint/2010/main" val="24027917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58901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photo)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7472" y="1600200"/>
            <a:ext cx="4691185" cy="46908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5376671" y="1600200"/>
            <a:ext cx="3429000" cy="3778873"/>
          </a:xfrm>
          <a:solidFill>
            <a:schemeClr val="bg2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/>
              <a:t>Drag picture to placeholder or click icon to add</a:t>
            </a:r>
          </a:p>
        </p:txBody>
      </p:sp>
    </p:spTree>
    <p:extLst>
      <p:ext uri="{BB962C8B-B14F-4D97-AF65-F5344CB8AC3E}">
        <p14:creationId xmlns:p14="http://schemas.microsoft.com/office/powerpoint/2010/main" val="12530065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2 column)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347472" y="1600200"/>
            <a:ext cx="4691185" cy="46908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3"/>
          </p:nvPr>
        </p:nvSpPr>
        <p:spPr>
          <a:xfrm>
            <a:off x="5376672" y="1600199"/>
            <a:ext cx="3429000" cy="4690872"/>
          </a:xfrm>
        </p:spPr>
        <p:txBody>
          <a:bodyPr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cxnSp>
        <p:nvCxnSpPr>
          <p:cNvPr id="12" name="Straight Connector 11"/>
          <p:cNvCxnSpPr/>
          <p:nvPr userDrawn="1"/>
        </p:nvCxnSpPr>
        <p:spPr>
          <a:xfrm rot="5400000">
            <a:off x="2862072" y="3944145"/>
            <a:ext cx="4691512" cy="1588"/>
          </a:xfrm>
          <a:prstGeom prst="line">
            <a:avLst/>
          </a:prstGeom>
          <a:ln w="15875" cap="flat" cmpd="sng" algn="ctr">
            <a:solidFill>
              <a:srgbClr val="53565A"/>
            </a:solidFill>
            <a:prstDash val="dot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391930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chart)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hart Placeholder 6"/>
          <p:cNvSpPr>
            <a:spLocks noGrp="1"/>
          </p:cNvSpPr>
          <p:nvPr>
            <p:ph type="chart" sz="quarter" idx="13"/>
          </p:nvPr>
        </p:nvSpPr>
        <p:spPr>
          <a:xfrm>
            <a:off x="347472" y="3090671"/>
            <a:ext cx="3200400" cy="3200400"/>
          </a:xfrm>
        </p:spPr>
        <p:txBody>
          <a:bodyPr/>
          <a:lstStyle>
            <a:lvl1pPr>
              <a:defRPr sz="1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chart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5"/>
          </p:nvPr>
        </p:nvSpPr>
        <p:spPr>
          <a:xfrm>
            <a:off x="347472" y="1600199"/>
            <a:ext cx="8458200" cy="1371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6"/>
          </p:nvPr>
        </p:nvSpPr>
        <p:spPr>
          <a:xfrm>
            <a:off x="3886200" y="3090672"/>
            <a:ext cx="4919472" cy="3200400"/>
          </a:xfrm>
        </p:spPr>
        <p:txBody>
          <a:bodyPr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cxnSp>
        <p:nvCxnSpPr>
          <p:cNvPr id="11" name="Straight Connector 10"/>
          <p:cNvCxnSpPr/>
          <p:nvPr userDrawn="1"/>
        </p:nvCxnSpPr>
        <p:spPr>
          <a:xfrm flipV="1">
            <a:off x="347472" y="2971800"/>
            <a:ext cx="8458200" cy="9072"/>
          </a:xfrm>
          <a:prstGeom prst="line">
            <a:avLst/>
          </a:prstGeom>
          <a:ln w="15875" cap="flat" cmpd="sng" algn="ctr">
            <a:solidFill>
              <a:srgbClr val="53565A"/>
            </a:solidFill>
            <a:prstDash val="dot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415540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title only)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46121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Bell Gossett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lue-aqua divider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76" y="357"/>
            <a:ext cx="9143047" cy="685728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472" y="2514600"/>
            <a:ext cx="7772400" cy="1362075"/>
          </a:xfrm>
        </p:spPr>
        <p:txBody>
          <a:bodyPr vert="horz" lIns="0" tIns="45720" rIns="0" bIns="45720" rtlCol="0" anchor="t" anchorCtr="0">
            <a:noAutofit/>
          </a:bodyPr>
          <a:lstStyle>
            <a:lvl1pPr>
              <a:lnSpc>
                <a:spcPts val="6500"/>
              </a:lnSpc>
              <a:defRPr lang="en-US" sz="4600" b="0" dirty="0">
                <a:solidFill>
                  <a:srgbClr val="53565A"/>
                </a:solidFill>
              </a:defRPr>
            </a:lvl1pPr>
          </a:lstStyle>
          <a:p>
            <a:pPr lvl="0">
              <a:lnSpc>
                <a:spcPts val="5000"/>
              </a:lnSpc>
            </a:pPr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488" y="283464"/>
            <a:ext cx="2299258" cy="879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54087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Bell Gosset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0" y="4114799"/>
            <a:ext cx="9144000" cy="2743200"/>
          </a:xfrm>
          <a:solidFill>
            <a:srgbClr val="61ACC9"/>
          </a:solidFill>
          <a:ln>
            <a:noFill/>
          </a:ln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/>
              <a:t>Drag picture to placeholder or click icon to add</a:t>
            </a:r>
            <a:endParaRPr lang="en-US" dirty="0"/>
          </a:p>
        </p:txBody>
      </p:sp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616458"/>
            <a:ext cx="9143993" cy="353567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7472" y="1737360"/>
            <a:ext cx="7772400" cy="1470025"/>
          </a:xfrm>
        </p:spPr>
        <p:txBody>
          <a:bodyPr/>
          <a:lstStyle>
            <a:lvl1pPr>
              <a:lnSpc>
                <a:spcPts val="5000"/>
              </a:lnSpc>
              <a:defRPr sz="4600" b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47472" y="3749040"/>
            <a:ext cx="4224528" cy="422029"/>
          </a:xfrm>
        </p:spPr>
        <p:txBody>
          <a:bodyPr/>
          <a:lstStyle>
            <a:lvl1pPr marL="0" indent="0" algn="l">
              <a:buNone/>
              <a:defRPr sz="1400" cap="all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1"/>
          </p:nvPr>
        </p:nvSpPr>
        <p:spPr>
          <a:xfrm>
            <a:off x="347472" y="234706"/>
            <a:ext cx="3175000" cy="390525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1384" y="283464"/>
            <a:ext cx="2299258" cy="879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51968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Bell Gossett (2 phot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0" y="4114799"/>
            <a:ext cx="3507153" cy="2743200"/>
          </a:xfrm>
          <a:solidFill>
            <a:srgbClr val="61ACC9"/>
          </a:solidFill>
          <a:ln>
            <a:noFill/>
          </a:ln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/>
              <a:t>Drag picture to placeholder or click icon to add</a:t>
            </a:r>
          </a:p>
        </p:txBody>
      </p:sp>
      <p:sp>
        <p:nvSpPr>
          <p:cNvPr id="12" name="Picture Placeholder 8"/>
          <p:cNvSpPr>
            <a:spLocks noGrp="1"/>
          </p:cNvSpPr>
          <p:nvPr>
            <p:ph type="pic" sz="quarter" idx="12"/>
          </p:nvPr>
        </p:nvSpPr>
        <p:spPr>
          <a:xfrm>
            <a:off x="3507153" y="4114799"/>
            <a:ext cx="5636847" cy="2743200"/>
          </a:xfrm>
          <a:solidFill>
            <a:srgbClr val="61ACC9"/>
          </a:solidFill>
          <a:ln>
            <a:noFill/>
          </a:ln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/>
              <a:t>Drag picture to placeholder or click icon to add</a:t>
            </a: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616458"/>
            <a:ext cx="9143993" cy="3535677"/>
          </a:xfrm>
          <a:prstGeom prst="rect">
            <a:avLst/>
          </a:prstGeom>
        </p:spPr>
      </p:pic>
      <p:sp>
        <p:nvSpPr>
          <p:cNvPr id="17" name="Title 1"/>
          <p:cNvSpPr>
            <a:spLocks noGrp="1"/>
          </p:cNvSpPr>
          <p:nvPr>
            <p:ph type="ctrTitle"/>
          </p:nvPr>
        </p:nvSpPr>
        <p:spPr>
          <a:xfrm>
            <a:off x="347472" y="1737360"/>
            <a:ext cx="7772400" cy="1470025"/>
          </a:xfrm>
        </p:spPr>
        <p:txBody>
          <a:bodyPr/>
          <a:lstStyle>
            <a:lvl1pPr>
              <a:lnSpc>
                <a:spcPts val="5000"/>
              </a:lnSpc>
              <a:defRPr sz="4600" b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8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47472" y="3749040"/>
            <a:ext cx="4224528" cy="422029"/>
          </a:xfrm>
        </p:spPr>
        <p:txBody>
          <a:bodyPr/>
          <a:lstStyle>
            <a:lvl1pPr marL="0" indent="0" algn="l">
              <a:buNone/>
              <a:defRPr sz="1400" cap="all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9" name="Content Placeholder 12"/>
          <p:cNvSpPr>
            <a:spLocks noGrp="1"/>
          </p:cNvSpPr>
          <p:nvPr>
            <p:ph sz="quarter" idx="11"/>
          </p:nvPr>
        </p:nvSpPr>
        <p:spPr>
          <a:xfrm>
            <a:off x="347472" y="234706"/>
            <a:ext cx="3175000" cy="390525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1384" y="283464"/>
            <a:ext cx="2299258" cy="879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1953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12" Type="http://schemas.openxmlformats.org/officeDocument/2006/relationships/slideLayout" Target="../slideLayouts/slideLayout19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11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2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1.xml"/><Relationship Id="rId9" Type="http://schemas.openxmlformats.org/officeDocument/2006/relationships/slideLayout" Target="../slideLayouts/slideLayout16.xml"/><Relationship Id="rId14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lue-aqua content header.png"/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0" y="0"/>
            <a:ext cx="9144000" cy="1514475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7472" y="0"/>
            <a:ext cx="6528671" cy="988786"/>
          </a:xfrm>
          <a:prstGeom prst="rect">
            <a:avLst/>
          </a:prstGeom>
        </p:spPr>
        <p:txBody>
          <a:bodyPr vert="horz" lIns="0" tIns="45720" rIns="0" bIns="45720" rtlCol="0" anchor="ctr" anchorCtr="0">
            <a:no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7472" y="1600200"/>
            <a:ext cx="8458200" cy="4690872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/>
              <a:t>Click to edit Master text style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47472" y="6404429"/>
            <a:ext cx="715108" cy="453571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algn="l">
              <a:defRPr sz="120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fld id="{50F2F8E5-1108-0A46-83A0-852BF6A1A522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692" y="6335142"/>
            <a:ext cx="1127569" cy="431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47128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6" r:id="rId1"/>
    <p:sldLayoutId id="2147483839" r:id="rId2"/>
    <p:sldLayoutId id="2147483840" r:id="rId3"/>
    <p:sldLayoutId id="2147483841" r:id="rId4"/>
    <p:sldLayoutId id="2147483842" r:id="rId5"/>
    <p:sldLayoutId id="2147483843" r:id="rId6"/>
    <p:sldLayoutId id="2147483844" r:id="rId7"/>
  </p:sldLayoutIdLst>
  <p:hf hdr="0" ftr="0" dt="0"/>
  <p:txStyles>
    <p:titleStyle>
      <a:lvl1pPr algn="l" defTabSz="457200" rtl="0" eaLnBrk="1" latinLnBrk="0" hangingPunct="1">
        <a:lnSpc>
          <a:spcPts val="2900"/>
        </a:lnSpc>
        <a:spcBef>
          <a:spcPct val="0"/>
        </a:spcBef>
        <a:buNone/>
        <a:defRPr sz="2800" b="0" kern="1200">
          <a:solidFill>
            <a:srgbClr val="53565A"/>
          </a:solidFill>
          <a:latin typeface="Arial"/>
          <a:ea typeface="+mj-ea"/>
          <a:cs typeface="Arial"/>
        </a:defRPr>
      </a:lvl1pPr>
    </p:titleStyle>
    <p:bodyStyle>
      <a:lvl1pPr marL="0" indent="0" algn="l" defTabSz="457200" rtl="0" eaLnBrk="1" latinLnBrk="0" hangingPunct="1">
        <a:spcBef>
          <a:spcPts val="0"/>
        </a:spcBef>
        <a:spcAft>
          <a:spcPts val="600"/>
        </a:spcAft>
        <a:buClr>
          <a:schemeClr val="bg2"/>
        </a:buClr>
        <a:buFont typeface="Arial"/>
        <a:buNone/>
        <a:defRPr sz="2200" b="0" i="0" kern="1200" cap="none">
          <a:solidFill>
            <a:schemeClr val="tx1"/>
          </a:solidFill>
          <a:latin typeface="Arial"/>
          <a:ea typeface="+mn-ea"/>
          <a:cs typeface="Arial"/>
        </a:defRPr>
      </a:lvl1pPr>
      <a:lvl2pPr marL="137160" indent="-137160" algn="l" defTabSz="457200" rtl="0" eaLnBrk="1" latinLnBrk="0" hangingPunct="1">
        <a:spcBef>
          <a:spcPts val="0"/>
        </a:spcBef>
        <a:spcAft>
          <a:spcPts val="400"/>
        </a:spcAft>
        <a:buClr>
          <a:schemeClr val="tx1"/>
        </a:buClr>
        <a:buSzPct val="100000"/>
        <a:buFont typeface="Arial"/>
        <a:buChar char="•"/>
        <a:defRPr sz="2000" kern="1200">
          <a:solidFill>
            <a:schemeClr val="tx1"/>
          </a:solidFill>
          <a:latin typeface="Arial"/>
          <a:ea typeface="+mn-ea"/>
          <a:cs typeface="Arial"/>
        </a:defRPr>
      </a:lvl2pPr>
      <a:lvl3pPr marL="274320" indent="-137160" algn="l" defTabSz="457200" rtl="0" eaLnBrk="1" latinLnBrk="0" hangingPunct="1">
        <a:spcBef>
          <a:spcPts val="0"/>
        </a:spcBef>
        <a:spcAft>
          <a:spcPts val="400"/>
        </a:spcAft>
        <a:buFont typeface="Lucida Grande"/>
        <a:buChar char="-"/>
        <a:defRPr sz="1800" kern="1200">
          <a:solidFill>
            <a:schemeClr val="tx1"/>
          </a:solidFill>
          <a:latin typeface="Arial"/>
          <a:ea typeface="+mn-ea"/>
          <a:cs typeface="Arial"/>
        </a:defRPr>
      </a:lvl3pPr>
      <a:lvl4pPr marL="411480" indent="-137160" algn="l" defTabSz="457200" rtl="0" eaLnBrk="1" latinLnBrk="0" hangingPunct="1">
        <a:spcBef>
          <a:spcPts val="0"/>
        </a:spcBef>
        <a:spcAft>
          <a:spcPts val="400"/>
        </a:spcAft>
        <a:buFont typeface="Arial"/>
        <a:buChar char="•"/>
        <a:defRPr sz="1600" kern="1200">
          <a:solidFill>
            <a:schemeClr val="tx1"/>
          </a:solidFill>
          <a:latin typeface="Arial"/>
          <a:ea typeface="+mn-ea"/>
          <a:cs typeface="Arial"/>
        </a:defRPr>
      </a:lvl4pPr>
      <a:lvl5pPr marL="548640" indent="-137160" algn="l" defTabSz="457200" rtl="0" eaLnBrk="1" latinLnBrk="0" hangingPunct="1">
        <a:spcBef>
          <a:spcPts val="0"/>
        </a:spcBef>
        <a:spcAft>
          <a:spcPts val="400"/>
        </a:spcAft>
        <a:buFont typeface="Lucida Grande"/>
        <a:buChar char="-"/>
        <a:defRPr sz="1600" kern="1200">
          <a:solidFill>
            <a:schemeClr val="tx1"/>
          </a:solidFill>
          <a:latin typeface="Arial"/>
          <a:ea typeface="+mn-ea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2667"/>
            <a:ext cx="9143043" cy="1499459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7472" y="0"/>
            <a:ext cx="6528671" cy="988786"/>
          </a:xfrm>
          <a:prstGeom prst="rect">
            <a:avLst/>
          </a:prstGeom>
        </p:spPr>
        <p:txBody>
          <a:bodyPr vert="horz" lIns="0" tIns="45720" rIns="0" bIns="45720" rtlCol="0" anchor="ctr" anchorCtr="0">
            <a:no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7472" y="1600200"/>
            <a:ext cx="8458200" cy="4690872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/>
              <a:t>Click to edit Master text style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47472" y="6404429"/>
            <a:ext cx="715108" cy="453571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algn="l">
              <a:defRPr sz="120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fld id="{50F2F8E5-1108-0A46-83A0-852BF6A1A522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1944" y="6335142"/>
            <a:ext cx="1127569" cy="431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47128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6" r:id="rId1"/>
    <p:sldLayoutId id="2147483827" r:id="rId2"/>
    <p:sldLayoutId id="2147483828" r:id="rId3"/>
    <p:sldLayoutId id="2147483829" r:id="rId4"/>
    <p:sldLayoutId id="2147483830" r:id="rId5"/>
    <p:sldLayoutId id="2147483831" r:id="rId6"/>
    <p:sldLayoutId id="2147483832" r:id="rId7"/>
    <p:sldLayoutId id="2147483833" r:id="rId8"/>
    <p:sldLayoutId id="2147483834" r:id="rId9"/>
    <p:sldLayoutId id="2147483845" r:id="rId10"/>
    <p:sldLayoutId id="2147483846" r:id="rId11"/>
    <p:sldLayoutId id="2147483847" r:id="rId12"/>
  </p:sldLayoutIdLst>
  <p:hf hdr="0" ftr="0" dt="0"/>
  <p:txStyles>
    <p:titleStyle>
      <a:lvl1pPr algn="l" defTabSz="457200" rtl="0" eaLnBrk="1" latinLnBrk="0" hangingPunct="1">
        <a:lnSpc>
          <a:spcPts val="2900"/>
        </a:lnSpc>
        <a:spcBef>
          <a:spcPct val="0"/>
        </a:spcBef>
        <a:buNone/>
        <a:defRPr sz="2800" b="0" kern="1200">
          <a:solidFill>
            <a:schemeClr val="bg1"/>
          </a:solidFill>
          <a:latin typeface="Arial"/>
          <a:ea typeface="+mj-ea"/>
          <a:cs typeface="Arial"/>
        </a:defRPr>
      </a:lvl1pPr>
    </p:titleStyle>
    <p:bodyStyle>
      <a:lvl1pPr marL="0" indent="0" algn="l" defTabSz="457200" rtl="0" eaLnBrk="1" latinLnBrk="0" hangingPunct="1">
        <a:spcBef>
          <a:spcPts val="0"/>
        </a:spcBef>
        <a:spcAft>
          <a:spcPts val="600"/>
        </a:spcAft>
        <a:buClr>
          <a:schemeClr val="bg2"/>
        </a:buClr>
        <a:buFont typeface="Arial"/>
        <a:buNone/>
        <a:defRPr sz="2200" b="0" i="0" kern="1200" cap="none">
          <a:solidFill>
            <a:schemeClr val="tx1"/>
          </a:solidFill>
          <a:latin typeface="Arial"/>
          <a:ea typeface="+mn-ea"/>
          <a:cs typeface="Arial"/>
        </a:defRPr>
      </a:lvl1pPr>
      <a:lvl2pPr marL="137160" indent="-137160" algn="l" defTabSz="457200" rtl="0" eaLnBrk="1" latinLnBrk="0" hangingPunct="1">
        <a:spcBef>
          <a:spcPts val="0"/>
        </a:spcBef>
        <a:spcAft>
          <a:spcPts val="400"/>
        </a:spcAft>
        <a:buClr>
          <a:schemeClr val="tx1"/>
        </a:buClr>
        <a:buSzPct val="100000"/>
        <a:buFont typeface="Arial"/>
        <a:buChar char="•"/>
        <a:defRPr sz="2000" kern="1200">
          <a:solidFill>
            <a:schemeClr val="tx1"/>
          </a:solidFill>
          <a:latin typeface="Arial"/>
          <a:ea typeface="+mn-ea"/>
          <a:cs typeface="Arial"/>
        </a:defRPr>
      </a:lvl2pPr>
      <a:lvl3pPr marL="274320" indent="-137160" algn="l" defTabSz="457200" rtl="0" eaLnBrk="1" latinLnBrk="0" hangingPunct="1">
        <a:spcBef>
          <a:spcPts val="0"/>
        </a:spcBef>
        <a:spcAft>
          <a:spcPts val="400"/>
        </a:spcAft>
        <a:buFont typeface="Lucida Grande"/>
        <a:buChar char="-"/>
        <a:defRPr sz="1800" kern="1200">
          <a:solidFill>
            <a:schemeClr val="tx1"/>
          </a:solidFill>
          <a:latin typeface="Arial"/>
          <a:ea typeface="+mn-ea"/>
          <a:cs typeface="Arial"/>
        </a:defRPr>
      </a:lvl3pPr>
      <a:lvl4pPr marL="411480" indent="-137160" algn="l" defTabSz="457200" rtl="0" eaLnBrk="1" latinLnBrk="0" hangingPunct="1">
        <a:spcBef>
          <a:spcPts val="0"/>
        </a:spcBef>
        <a:spcAft>
          <a:spcPts val="400"/>
        </a:spcAft>
        <a:buFont typeface="Arial"/>
        <a:buChar char="•"/>
        <a:defRPr sz="1600" kern="1200">
          <a:solidFill>
            <a:schemeClr val="tx1"/>
          </a:solidFill>
          <a:latin typeface="Arial"/>
          <a:ea typeface="+mn-ea"/>
          <a:cs typeface="Arial"/>
        </a:defRPr>
      </a:lvl4pPr>
      <a:lvl5pPr marL="548640" indent="-137160" algn="l" defTabSz="457200" rtl="0" eaLnBrk="1" latinLnBrk="0" hangingPunct="1">
        <a:spcBef>
          <a:spcPts val="0"/>
        </a:spcBef>
        <a:spcAft>
          <a:spcPts val="400"/>
        </a:spcAft>
        <a:buFont typeface="Lucida Grande"/>
        <a:buChar char="-"/>
        <a:defRPr sz="1600" kern="1200">
          <a:solidFill>
            <a:schemeClr val="tx1"/>
          </a:solidFill>
          <a:latin typeface="Arial"/>
          <a:ea typeface="+mn-ea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5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9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34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8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8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8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5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8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41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hyperlink" Target="https://support.hypack.com/support/visitor/index.php?/LiveChat/Chat/Request/_sessionID=uldLlWxjCstAadc8e3e434ecaff6151a1935473db5d95454bce6ryxs99pjTF5daVD6sRxXwWj9eGb/_proactive=0/_filterDepartmentID=/_randomNumber=20/_fullName=/_email=/_promptType=chat" TargetMode="External"/><Relationship Id="rId7" Type="http://schemas.openxmlformats.org/officeDocument/2006/relationships/hyperlink" Target="http://www.hypack.com/" TargetMode="External"/><Relationship Id="rId2" Type="http://schemas.openxmlformats.org/officeDocument/2006/relationships/hyperlink" Target="https://www.youtube.com/user/HYPACK2013/videos" TargetMode="Externa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support.hypack.com/" TargetMode="External"/><Relationship Id="rId5" Type="http://schemas.openxmlformats.org/officeDocument/2006/relationships/hyperlink" Target="http://www.ustream.tv/channel/hypack" TargetMode="External"/><Relationship Id="rId4" Type="http://schemas.openxmlformats.org/officeDocument/2006/relationships/hyperlink" Target="https://www.youtube.com/channel/UCOzhxa2gkVQD3ArsKVXiXnQ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12.png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Настройки геодезии и RTK</a:t>
            </a:r>
            <a:endParaRPr lang="ru-RU" sz="2400" dirty="0"/>
          </a:p>
        </p:txBody>
      </p:sp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433136" y="2774482"/>
            <a:ext cx="4138863" cy="422029"/>
          </a:xfrm>
        </p:spPr>
        <p:txBody>
          <a:bodyPr/>
          <a:lstStyle/>
          <a:p>
            <a:pPr algn="l" rtl="0"/>
            <a:r>
              <a:rPr lang="ru-RU" b="0" i="0" u="none" baseline="0"/>
              <a:t>Учебный Семинар HYPACK® 2020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Январь 2020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="" xmlns:a16="http://schemas.microsoft.com/office/drawing/2014/main" id="{CAE6A3AF-FF78-4BA9-B179-103E4B9B9D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650616"/>
            <a:ext cx="9144000" cy="32650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705073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6510" name="Group 14">
            <a:extLst>
              <a:ext uri="{FF2B5EF4-FFF2-40B4-BE49-F238E27FC236}">
                <a16:creationId xmlns="" xmlns:a16="http://schemas.microsoft.com/office/drawing/2014/main" id="{F4EAA47A-4889-400B-B96B-F04D5C37F04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7409333"/>
              </p:ext>
            </p:extLst>
          </p:nvPr>
        </p:nvGraphicFramePr>
        <p:xfrm>
          <a:off x="57414" y="1124363"/>
          <a:ext cx="8423198" cy="5111395"/>
        </p:xfrm>
        <a:graphic>
          <a:graphicData uri="http://schemas.openxmlformats.org/drawingml/2006/table">
            <a:tbl>
              <a:tblPr/>
              <a:tblGrid>
                <a:gridCol w="144780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60020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75260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9050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717598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94349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Проекция Меркатора</a:t>
                      </a:r>
                    </a:p>
                  </a:txBody>
                  <a:tcPr marT="45716" marB="4571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Поперечная Проекция Меркатора</a:t>
                      </a: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Наклонная Проекция Меркатора</a:t>
                      </a: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Конформная коническая проекция Ламберта 1</a:t>
                      </a: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Конформная коническая проекция Ламберта 2</a:t>
                      </a: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31360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6E6259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T="45716" marB="4571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6E6259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6E6259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6E6259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6E6259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09856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6E6259"/>
                          </a:solidFill>
                          <a:effectLst/>
                          <a:latin typeface="Arial" charset="0"/>
                        </a:rPr>
                        <a:t>На экваторе искажений нет.</a:t>
                      </a:r>
                    </a:p>
                  </a:txBody>
                  <a:tcPr marT="45716" marB="4571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6E6259"/>
                          </a:solidFill>
                          <a:effectLst/>
                          <a:latin typeface="Arial" charset="0"/>
                        </a:rPr>
                        <a:t>Вдоль меридиана искажений нет.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6E6259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6E6259"/>
                          </a:solidFill>
                          <a:effectLst/>
                          <a:latin typeface="Arial" charset="0"/>
                        </a:rPr>
                        <a:t>Хорошо подходит для участков, вытянутых с севера на юг.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6E6259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6E6259"/>
                          </a:solidFill>
                          <a:effectLst/>
                          <a:latin typeface="Arial" charset="0"/>
                        </a:rPr>
                        <a:t>Основа UTM</a:t>
                      </a: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6E6259"/>
                          </a:solidFill>
                          <a:effectLst/>
                          <a:latin typeface="Arial" charset="0"/>
                        </a:rPr>
                        <a:t>Вдоль заданного азимута искажений нет.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6E6259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6E6259"/>
                          </a:solidFill>
                          <a:effectLst/>
                          <a:latin typeface="Arial" charset="0"/>
                        </a:rPr>
                        <a:t>Для участков, вытянутых вдоль какого-либо азимута</a:t>
                      </a: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6E6259"/>
                          </a:solidFill>
                          <a:effectLst/>
                          <a:latin typeface="Arial" charset="0"/>
                        </a:rPr>
                        <a:t>Вдоль параллели искажений нет.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6E6259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6E6259"/>
                          </a:solidFill>
                          <a:effectLst/>
                          <a:latin typeface="Arial" charset="0"/>
                        </a:rPr>
                        <a:t>Подходит для участков, вытянутых с востока на запад.</a:t>
                      </a: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6E6259"/>
                          </a:solidFill>
                          <a:effectLst/>
                          <a:latin typeface="Arial" charset="0"/>
                        </a:rPr>
                        <a:t>Вдоль двух параллелей искажений нет.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6E6259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6E6259"/>
                          </a:solidFill>
                          <a:effectLst/>
                          <a:latin typeface="Arial" charset="0"/>
                        </a:rPr>
                        <a:t>Небольшое искажение между параллелями.</a:t>
                      </a: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CC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grpSp>
        <p:nvGrpSpPr>
          <p:cNvPr id="10" name="Group 9"/>
          <p:cNvGrpSpPr/>
          <p:nvPr/>
        </p:nvGrpSpPr>
        <p:grpSpPr>
          <a:xfrm>
            <a:off x="264459" y="2554654"/>
            <a:ext cx="8139953" cy="1020203"/>
            <a:chOff x="340659" y="2438400"/>
            <a:chExt cx="8269941" cy="1468438"/>
          </a:xfrm>
        </p:grpSpPr>
        <p:grpSp>
          <p:nvGrpSpPr>
            <p:cNvPr id="8" name="Group 7"/>
            <p:cNvGrpSpPr/>
            <p:nvPr/>
          </p:nvGrpSpPr>
          <p:grpSpPr>
            <a:xfrm>
              <a:off x="340659" y="2438400"/>
              <a:ext cx="990600" cy="1447800"/>
              <a:chOff x="340659" y="2438400"/>
              <a:chExt cx="990600" cy="1447800"/>
            </a:xfrm>
          </p:grpSpPr>
          <p:sp>
            <p:nvSpPr>
              <p:cNvPr id="46124" name="Oval 43"/>
              <p:cNvSpPr>
                <a:spLocks noChangeArrowheads="1"/>
              </p:cNvSpPr>
              <p:nvPr/>
            </p:nvSpPr>
            <p:spPr bwMode="auto">
              <a:xfrm>
                <a:off x="340659" y="2852057"/>
                <a:ext cx="990600" cy="738673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bg1"/>
                    </a:solidFill>
                    <a:latin typeface="Arial" pitchFamily="34" charset="0"/>
                  </a:defRPr>
                </a:lvl1pPr>
                <a:lvl2pPr marL="742950" indent="-285750">
                  <a:defRPr>
                    <a:solidFill>
                      <a:schemeClr val="bg1"/>
                    </a:solidFill>
                    <a:latin typeface="Arial" pitchFamily="34" charset="0"/>
                  </a:defRPr>
                </a:lvl2pPr>
                <a:lvl3pPr marL="1143000" indent="-228600">
                  <a:defRPr>
                    <a:solidFill>
                      <a:schemeClr val="bg1"/>
                    </a:solidFill>
                    <a:latin typeface="Arial" pitchFamily="34" charset="0"/>
                  </a:defRPr>
                </a:lvl3pPr>
                <a:lvl4pPr marL="1600200" indent="-228600">
                  <a:defRPr>
                    <a:solidFill>
                      <a:schemeClr val="bg1"/>
                    </a:solidFill>
                    <a:latin typeface="Arial" pitchFamily="34" charset="0"/>
                  </a:defRPr>
                </a:lvl4pPr>
                <a:lvl5pPr marL="2057400" indent="-228600">
                  <a:defRPr>
                    <a:solidFill>
                      <a:schemeClr val="bg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bg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bg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bg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bg1"/>
                    </a:solidFill>
                    <a:latin typeface="Arial" pitchFamily="34" charset="0"/>
                  </a:defRPr>
                </a:lvl9pPr>
              </a:lstStyle>
              <a:p>
                <a:endParaRPr lang="ru-RU" altLang="en-US"/>
              </a:p>
            </p:txBody>
          </p:sp>
          <p:sp>
            <p:nvSpPr>
              <p:cNvPr id="46125" name="Oval 44"/>
              <p:cNvSpPr>
                <a:spLocks noChangeArrowheads="1"/>
              </p:cNvSpPr>
              <p:nvPr/>
            </p:nvSpPr>
            <p:spPr bwMode="auto">
              <a:xfrm>
                <a:off x="340659" y="3147527"/>
                <a:ext cx="990600" cy="177282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>
                  <a:defRPr>
                    <a:solidFill>
                      <a:schemeClr val="bg1"/>
                    </a:solidFill>
                    <a:latin typeface="Arial" pitchFamily="34" charset="0"/>
                  </a:defRPr>
                </a:lvl1pPr>
                <a:lvl2pPr marL="742950" indent="-285750">
                  <a:defRPr>
                    <a:solidFill>
                      <a:schemeClr val="bg1"/>
                    </a:solidFill>
                    <a:latin typeface="Arial" pitchFamily="34" charset="0"/>
                  </a:defRPr>
                </a:lvl2pPr>
                <a:lvl3pPr marL="1143000" indent="-228600">
                  <a:defRPr>
                    <a:solidFill>
                      <a:schemeClr val="bg1"/>
                    </a:solidFill>
                    <a:latin typeface="Arial" pitchFamily="34" charset="0"/>
                  </a:defRPr>
                </a:lvl3pPr>
                <a:lvl4pPr marL="1600200" indent="-228600">
                  <a:defRPr>
                    <a:solidFill>
                      <a:schemeClr val="bg1"/>
                    </a:solidFill>
                    <a:latin typeface="Arial" pitchFamily="34" charset="0"/>
                  </a:defRPr>
                </a:lvl4pPr>
                <a:lvl5pPr marL="2057400" indent="-228600">
                  <a:defRPr>
                    <a:solidFill>
                      <a:schemeClr val="bg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bg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bg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bg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bg1"/>
                    </a:solidFill>
                    <a:latin typeface="Arial" pitchFamily="34" charset="0"/>
                  </a:defRPr>
                </a:lvl9pPr>
              </a:lstStyle>
              <a:p>
                <a:endParaRPr lang="ru-RU" altLang="en-US"/>
              </a:p>
            </p:txBody>
          </p:sp>
          <p:sp>
            <p:nvSpPr>
              <p:cNvPr id="46126" name="AutoShape 45"/>
              <p:cNvSpPr>
                <a:spLocks noChangeArrowheads="1"/>
              </p:cNvSpPr>
              <p:nvPr/>
            </p:nvSpPr>
            <p:spPr bwMode="auto">
              <a:xfrm>
                <a:off x="340659" y="2438400"/>
                <a:ext cx="990600" cy="1447800"/>
              </a:xfrm>
              <a:prstGeom prst="can">
                <a:avLst>
                  <a:gd name="adj" fmla="val 51042"/>
                </a:avLst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bg1"/>
                    </a:solidFill>
                    <a:latin typeface="Arial" pitchFamily="34" charset="0"/>
                  </a:defRPr>
                </a:lvl1pPr>
                <a:lvl2pPr marL="742950" indent="-285750">
                  <a:defRPr>
                    <a:solidFill>
                      <a:schemeClr val="bg1"/>
                    </a:solidFill>
                    <a:latin typeface="Arial" pitchFamily="34" charset="0"/>
                  </a:defRPr>
                </a:lvl2pPr>
                <a:lvl3pPr marL="1143000" indent="-228600">
                  <a:defRPr>
                    <a:solidFill>
                      <a:schemeClr val="bg1"/>
                    </a:solidFill>
                    <a:latin typeface="Arial" pitchFamily="34" charset="0"/>
                  </a:defRPr>
                </a:lvl3pPr>
                <a:lvl4pPr marL="1600200" indent="-228600">
                  <a:defRPr>
                    <a:solidFill>
                      <a:schemeClr val="bg1"/>
                    </a:solidFill>
                    <a:latin typeface="Arial" pitchFamily="34" charset="0"/>
                  </a:defRPr>
                </a:lvl4pPr>
                <a:lvl5pPr marL="2057400" indent="-228600">
                  <a:defRPr>
                    <a:solidFill>
                      <a:schemeClr val="bg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bg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bg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bg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bg1"/>
                    </a:solidFill>
                    <a:latin typeface="Arial" pitchFamily="34" charset="0"/>
                  </a:defRPr>
                </a:lvl9pPr>
              </a:lstStyle>
              <a:p>
                <a:endParaRPr lang="ru-RU" altLang="en-US"/>
              </a:p>
            </p:txBody>
          </p:sp>
          <p:sp>
            <p:nvSpPr>
              <p:cNvPr id="46127" name="Line 46"/>
              <p:cNvSpPr>
                <a:spLocks noChangeShapeType="1"/>
              </p:cNvSpPr>
              <p:nvPr/>
            </p:nvSpPr>
            <p:spPr bwMode="auto">
              <a:xfrm>
                <a:off x="877234" y="2438400"/>
                <a:ext cx="371475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6128" name="Line 47"/>
              <p:cNvSpPr>
                <a:spLocks noChangeShapeType="1"/>
              </p:cNvSpPr>
              <p:nvPr/>
            </p:nvSpPr>
            <p:spPr bwMode="auto">
              <a:xfrm>
                <a:off x="1248709" y="2438400"/>
                <a:ext cx="0" cy="88641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9" name="Group 8"/>
            <p:cNvGrpSpPr/>
            <p:nvPr/>
          </p:nvGrpSpPr>
          <p:grpSpPr>
            <a:xfrm>
              <a:off x="1788459" y="2459038"/>
              <a:ext cx="6822141" cy="1447800"/>
              <a:chOff x="1788459" y="2459038"/>
              <a:chExt cx="6822141" cy="1447800"/>
            </a:xfrm>
          </p:grpSpPr>
          <p:grpSp>
            <p:nvGrpSpPr>
              <p:cNvPr id="6" name="Group 5"/>
              <p:cNvGrpSpPr/>
              <p:nvPr/>
            </p:nvGrpSpPr>
            <p:grpSpPr>
              <a:xfrm>
                <a:off x="1788459" y="3048000"/>
                <a:ext cx="1219201" cy="685801"/>
                <a:chOff x="1788459" y="3048000"/>
                <a:chExt cx="1219201" cy="685801"/>
              </a:xfrm>
            </p:grpSpPr>
            <p:sp>
              <p:nvSpPr>
                <p:cNvPr id="46134" name="Oval 3"/>
                <p:cNvSpPr>
                  <a:spLocks noChangeArrowheads="1"/>
                </p:cNvSpPr>
                <p:nvPr/>
              </p:nvSpPr>
              <p:spPr bwMode="auto">
                <a:xfrm rot="5400000">
                  <a:off x="2005396" y="3079880"/>
                  <a:ext cx="685800" cy="622041"/>
                </a:xfrm>
                <a:prstGeom prst="ellips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>
                    <a:defRPr>
                      <a:solidFill>
                        <a:schemeClr val="bg1"/>
                      </a:solidFill>
                      <a:latin typeface="Arial" pitchFamily="34" charset="0"/>
                    </a:defRPr>
                  </a:lvl1pPr>
                  <a:lvl2pPr marL="742950" indent="-285750">
                    <a:defRPr>
                      <a:solidFill>
                        <a:schemeClr val="bg1"/>
                      </a:solidFill>
                      <a:latin typeface="Arial" pitchFamily="34" charset="0"/>
                    </a:defRPr>
                  </a:lvl2pPr>
                  <a:lvl3pPr marL="1143000" indent="-228600">
                    <a:defRPr>
                      <a:solidFill>
                        <a:schemeClr val="bg1"/>
                      </a:solidFill>
                      <a:latin typeface="Arial" pitchFamily="34" charset="0"/>
                    </a:defRPr>
                  </a:lvl3pPr>
                  <a:lvl4pPr marL="1600200" indent="-228600">
                    <a:defRPr>
                      <a:solidFill>
                        <a:schemeClr val="bg1"/>
                      </a:solidFill>
                      <a:latin typeface="Arial" pitchFamily="34" charset="0"/>
                    </a:defRPr>
                  </a:lvl4pPr>
                  <a:lvl5pPr marL="2057400" indent="-228600">
                    <a:defRPr>
                      <a:solidFill>
                        <a:schemeClr val="bg1"/>
                      </a:solidFill>
                      <a:latin typeface="Arial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bg1"/>
                      </a:solidFill>
                      <a:latin typeface="Arial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bg1"/>
                      </a:solidFill>
                      <a:latin typeface="Arial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bg1"/>
                      </a:solidFill>
                      <a:latin typeface="Arial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bg1"/>
                      </a:solidFill>
                      <a:latin typeface="Arial" pitchFamily="34" charset="0"/>
                    </a:defRPr>
                  </a:lvl9pPr>
                </a:lstStyle>
                <a:p>
                  <a:endParaRPr lang="ru-RU" altLang="en-US"/>
                </a:p>
              </p:txBody>
            </p:sp>
            <p:sp>
              <p:nvSpPr>
                <p:cNvPr id="46135" name="Oval 4"/>
                <p:cNvSpPr>
                  <a:spLocks noChangeArrowheads="1"/>
                </p:cNvSpPr>
                <p:nvPr/>
              </p:nvSpPr>
              <p:spPr bwMode="auto">
                <a:xfrm rot="5400000">
                  <a:off x="1992955" y="3316255"/>
                  <a:ext cx="685800" cy="149290"/>
                </a:xfrm>
                <a:prstGeom prst="ellipse">
                  <a:avLst/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defRPr>
                      <a:solidFill>
                        <a:schemeClr val="bg1"/>
                      </a:solidFill>
                      <a:latin typeface="Arial" pitchFamily="34" charset="0"/>
                    </a:defRPr>
                  </a:lvl1pPr>
                  <a:lvl2pPr marL="742950" indent="-285750">
                    <a:defRPr>
                      <a:solidFill>
                        <a:schemeClr val="bg1"/>
                      </a:solidFill>
                      <a:latin typeface="Arial" pitchFamily="34" charset="0"/>
                    </a:defRPr>
                  </a:lvl2pPr>
                  <a:lvl3pPr marL="1143000" indent="-228600">
                    <a:defRPr>
                      <a:solidFill>
                        <a:schemeClr val="bg1"/>
                      </a:solidFill>
                      <a:latin typeface="Arial" pitchFamily="34" charset="0"/>
                    </a:defRPr>
                  </a:lvl3pPr>
                  <a:lvl4pPr marL="1600200" indent="-228600">
                    <a:defRPr>
                      <a:solidFill>
                        <a:schemeClr val="bg1"/>
                      </a:solidFill>
                      <a:latin typeface="Arial" pitchFamily="34" charset="0"/>
                    </a:defRPr>
                  </a:lvl4pPr>
                  <a:lvl5pPr marL="2057400" indent="-228600">
                    <a:defRPr>
                      <a:solidFill>
                        <a:schemeClr val="bg1"/>
                      </a:solidFill>
                      <a:latin typeface="Arial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bg1"/>
                      </a:solidFill>
                      <a:latin typeface="Arial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bg1"/>
                      </a:solidFill>
                      <a:latin typeface="Arial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bg1"/>
                      </a:solidFill>
                      <a:latin typeface="Arial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bg1"/>
                      </a:solidFill>
                      <a:latin typeface="Arial" pitchFamily="34" charset="0"/>
                    </a:defRPr>
                  </a:lvl9pPr>
                </a:lstStyle>
                <a:p>
                  <a:endParaRPr lang="ru-RU" altLang="en-US"/>
                </a:p>
              </p:txBody>
            </p:sp>
            <p:sp>
              <p:nvSpPr>
                <p:cNvPr id="46136" name="AutoShape 5"/>
                <p:cNvSpPr>
                  <a:spLocks noChangeArrowheads="1"/>
                </p:cNvSpPr>
                <p:nvPr/>
              </p:nvSpPr>
              <p:spPr bwMode="auto">
                <a:xfrm rot="5400000">
                  <a:off x="2055159" y="2781300"/>
                  <a:ext cx="685800" cy="1219200"/>
                </a:xfrm>
                <a:prstGeom prst="can">
                  <a:avLst>
                    <a:gd name="adj" fmla="val 51042"/>
                  </a:avLst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>
                    <a:defRPr>
                      <a:solidFill>
                        <a:schemeClr val="bg1"/>
                      </a:solidFill>
                      <a:latin typeface="Arial" pitchFamily="34" charset="0"/>
                    </a:defRPr>
                  </a:lvl1pPr>
                  <a:lvl2pPr marL="742950" indent="-285750">
                    <a:defRPr>
                      <a:solidFill>
                        <a:schemeClr val="bg1"/>
                      </a:solidFill>
                      <a:latin typeface="Arial" pitchFamily="34" charset="0"/>
                    </a:defRPr>
                  </a:lvl2pPr>
                  <a:lvl3pPr marL="1143000" indent="-228600">
                    <a:defRPr>
                      <a:solidFill>
                        <a:schemeClr val="bg1"/>
                      </a:solidFill>
                      <a:latin typeface="Arial" pitchFamily="34" charset="0"/>
                    </a:defRPr>
                  </a:lvl3pPr>
                  <a:lvl4pPr marL="1600200" indent="-228600">
                    <a:defRPr>
                      <a:solidFill>
                        <a:schemeClr val="bg1"/>
                      </a:solidFill>
                      <a:latin typeface="Arial" pitchFamily="34" charset="0"/>
                    </a:defRPr>
                  </a:lvl4pPr>
                  <a:lvl5pPr marL="2057400" indent="-228600">
                    <a:defRPr>
                      <a:solidFill>
                        <a:schemeClr val="bg1"/>
                      </a:solidFill>
                      <a:latin typeface="Arial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bg1"/>
                      </a:solidFill>
                      <a:latin typeface="Arial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bg1"/>
                      </a:solidFill>
                      <a:latin typeface="Arial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bg1"/>
                      </a:solidFill>
                      <a:latin typeface="Arial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bg1"/>
                      </a:solidFill>
                      <a:latin typeface="Arial" pitchFamily="34" charset="0"/>
                    </a:defRPr>
                  </a:lvl9pPr>
                </a:lstStyle>
                <a:p>
                  <a:endParaRPr lang="ru-RU" altLang="en-US"/>
                </a:p>
              </p:txBody>
            </p:sp>
            <p:sp>
              <p:nvSpPr>
                <p:cNvPr id="46137" name="Line 6"/>
                <p:cNvSpPr>
                  <a:spLocks noChangeShapeType="1"/>
                </p:cNvSpPr>
                <p:nvPr/>
              </p:nvSpPr>
              <p:spPr bwMode="auto">
                <a:xfrm rot="5400000">
                  <a:off x="2879072" y="3548063"/>
                  <a:ext cx="257175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46138" name="Line 7"/>
                <p:cNvSpPr>
                  <a:spLocks noChangeShapeType="1"/>
                </p:cNvSpPr>
                <p:nvPr/>
              </p:nvSpPr>
              <p:spPr bwMode="auto">
                <a:xfrm rot="5400000">
                  <a:off x="2970337" y="3639328"/>
                  <a:ext cx="0" cy="74645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7" name="Group 6"/>
              <p:cNvGrpSpPr/>
              <p:nvPr/>
            </p:nvGrpSpPr>
            <p:grpSpPr>
              <a:xfrm>
                <a:off x="3560113" y="2459038"/>
                <a:ext cx="1205767" cy="1447800"/>
                <a:chOff x="3560113" y="2459038"/>
                <a:chExt cx="1205767" cy="1447800"/>
              </a:xfrm>
            </p:grpSpPr>
            <p:sp>
              <p:nvSpPr>
                <p:cNvPr id="46129" name="Oval 9"/>
                <p:cNvSpPr>
                  <a:spLocks noChangeArrowheads="1"/>
                </p:cNvSpPr>
                <p:nvPr/>
              </p:nvSpPr>
              <p:spPr bwMode="auto">
                <a:xfrm rot="2313004">
                  <a:off x="3569320" y="2859816"/>
                  <a:ext cx="817562" cy="738673"/>
                </a:xfrm>
                <a:prstGeom prst="ellips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>
                    <a:defRPr>
                      <a:solidFill>
                        <a:schemeClr val="bg1"/>
                      </a:solidFill>
                      <a:latin typeface="Arial" pitchFamily="34" charset="0"/>
                    </a:defRPr>
                  </a:lvl1pPr>
                  <a:lvl2pPr marL="742950" indent="-285750">
                    <a:defRPr>
                      <a:solidFill>
                        <a:schemeClr val="bg1"/>
                      </a:solidFill>
                      <a:latin typeface="Arial" pitchFamily="34" charset="0"/>
                    </a:defRPr>
                  </a:lvl2pPr>
                  <a:lvl3pPr marL="1143000" indent="-228600">
                    <a:defRPr>
                      <a:solidFill>
                        <a:schemeClr val="bg1"/>
                      </a:solidFill>
                      <a:latin typeface="Arial" pitchFamily="34" charset="0"/>
                    </a:defRPr>
                  </a:lvl3pPr>
                  <a:lvl4pPr marL="1600200" indent="-228600">
                    <a:defRPr>
                      <a:solidFill>
                        <a:schemeClr val="bg1"/>
                      </a:solidFill>
                      <a:latin typeface="Arial" pitchFamily="34" charset="0"/>
                    </a:defRPr>
                  </a:lvl4pPr>
                  <a:lvl5pPr marL="2057400" indent="-228600">
                    <a:defRPr>
                      <a:solidFill>
                        <a:schemeClr val="bg1"/>
                      </a:solidFill>
                      <a:latin typeface="Arial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bg1"/>
                      </a:solidFill>
                      <a:latin typeface="Arial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bg1"/>
                      </a:solidFill>
                      <a:latin typeface="Arial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bg1"/>
                      </a:solidFill>
                      <a:latin typeface="Arial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bg1"/>
                      </a:solidFill>
                      <a:latin typeface="Arial" pitchFamily="34" charset="0"/>
                    </a:defRPr>
                  </a:lvl9pPr>
                </a:lstStyle>
                <a:p>
                  <a:endParaRPr lang="ru-RU" altLang="en-US"/>
                </a:p>
              </p:txBody>
            </p:sp>
            <p:sp>
              <p:nvSpPr>
                <p:cNvPr id="46130" name="Oval 10"/>
                <p:cNvSpPr>
                  <a:spLocks noChangeArrowheads="1"/>
                </p:cNvSpPr>
                <p:nvPr/>
              </p:nvSpPr>
              <p:spPr bwMode="auto">
                <a:xfrm rot="2313004">
                  <a:off x="3560113" y="3152066"/>
                  <a:ext cx="817562" cy="177282"/>
                </a:xfrm>
                <a:prstGeom prst="ellipse">
                  <a:avLst/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defRPr>
                      <a:solidFill>
                        <a:schemeClr val="bg1"/>
                      </a:solidFill>
                      <a:latin typeface="Arial" pitchFamily="34" charset="0"/>
                    </a:defRPr>
                  </a:lvl1pPr>
                  <a:lvl2pPr marL="742950" indent="-285750">
                    <a:defRPr>
                      <a:solidFill>
                        <a:schemeClr val="bg1"/>
                      </a:solidFill>
                      <a:latin typeface="Arial" pitchFamily="34" charset="0"/>
                    </a:defRPr>
                  </a:lvl2pPr>
                  <a:lvl3pPr marL="1143000" indent="-228600">
                    <a:defRPr>
                      <a:solidFill>
                        <a:schemeClr val="bg1"/>
                      </a:solidFill>
                      <a:latin typeface="Arial" pitchFamily="34" charset="0"/>
                    </a:defRPr>
                  </a:lvl3pPr>
                  <a:lvl4pPr marL="1600200" indent="-228600">
                    <a:defRPr>
                      <a:solidFill>
                        <a:schemeClr val="bg1"/>
                      </a:solidFill>
                      <a:latin typeface="Arial" pitchFamily="34" charset="0"/>
                    </a:defRPr>
                  </a:lvl4pPr>
                  <a:lvl5pPr marL="2057400" indent="-228600">
                    <a:defRPr>
                      <a:solidFill>
                        <a:schemeClr val="bg1"/>
                      </a:solidFill>
                      <a:latin typeface="Arial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bg1"/>
                      </a:solidFill>
                      <a:latin typeface="Arial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bg1"/>
                      </a:solidFill>
                      <a:latin typeface="Arial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bg1"/>
                      </a:solidFill>
                      <a:latin typeface="Arial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bg1"/>
                      </a:solidFill>
                      <a:latin typeface="Arial" pitchFamily="34" charset="0"/>
                    </a:defRPr>
                  </a:lvl9pPr>
                </a:lstStyle>
                <a:p>
                  <a:endParaRPr lang="ru-RU" altLang="en-US"/>
                </a:p>
              </p:txBody>
            </p:sp>
            <p:sp>
              <p:nvSpPr>
                <p:cNvPr id="46131" name="AutoShape 11"/>
                <p:cNvSpPr>
                  <a:spLocks noChangeArrowheads="1"/>
                </p:cNvSpPr>
                <p:nvPr/>
              </p:nvSpPr>
              <p:spPr bwMode="auto">
                <a:xfrm rot="2313004">
                  <a:off x="3606147" y="2459038"/>
                  <a:ext cx="817562" cy="1447800"/>
                </a:xfrm>
                <a:prstGeom prst="can">
                  <a:avLst>
                    <a:gd name="adj" fmla="val 51042"/>
                  </a:avLst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>
                    <a:defRPr>
                      <a:solidFill>
                        <a:schemeClr val="bg1"/>
                      </a:solidFill>
                      <a:latin typeface="Arial" pitchFamily="34" charset="0"/>
                    </a:defRPr>
                  </a:lvl1pPr>
                  <a:lvl2pPr marL="742950" indent="-285750">
                    <a:defRPr>
                      <a:solidFill>
                        <a:schemeClr val="bg1"/>
                      </a:solidFill>
                      <a:latin typeface="Arial" pitchFamily="34" charset="0"/>
                    </a:defRPr>
                  </a:lvl2pPr>
                  <a:lvl3pPr marL="1143000" indent="-228600">
                    <a:defRPr>
                      <a:solidFill>
                        <a:schemeClr val="bg1"/>
                      </a:solidFill>
                      <a:latin typeface="Arial" pitchFamily="34" charset="0"/>
                    </a:defRPr>
                  </a:lvl3pPr>
                  <a:lvl4pPr marL="1600200" indent="-228600">
                    <a:defRPr>
                      <a:solidFill>
                        <a:schemeClr val="bg1"/>
                      </a:solidFill>
                      <a:latin typeface="Arial" pitchFamily="34" charset="0"/>
                    </a:defRPr>
                  </a:lvl4pPr>
                  <a:lvl5pPr marL="2057400" indent="-228600">
                    <a:defRPr>
                      <a:solidFill>
                        <a:schemeClr val="bg1"/>
                      </a:solidFill>
                      <a:latin typeface="Arial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bg1"/>
                      </a:solidFill>
                      <a:latin typeface="Arial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bg1"/>
                      </a:solidFill>
                      <a:latin typeface="Arial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bg1"/>
                      </a:solidFill>
                      <a:latin typeface="Arial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bg1"/>
                      </a:solidFill>
                      <a:latin typeface="Arial" pitchFamily="34" charset="0"/>
                    </a:defRPr>
                  </a:lvl9pPr>
                </a:lstStyle>
                <a:p>
                  <a:endParaRPr lang="ru-RU" altLang="en-US"/>
                </a:p>
              </p:txBody>
            </p:sp>
            <p:sp>
              <p:nvSpPr>
                <p:cNvPr id="46132" name="Line 12"/>
                <p:cNvSpPr>
                  <a:spLocks noChangeShapeType="1"/>
                </p:cNvSpPr>
                <p:nvPr/>
              </p:nvSpPr>
              <p:spPr bwMode="auto">
                <a:xfrm rot="2313004">
                  <a:off x="4459294" y="2733563"/>
                  <a:ext cx="306586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46133" name="Line 13"/>
                <p:cNvSpPr>
                  <a:spLocks noChangeShapeType="1"/>
                </p:cNvSpPr>
                <p:nvPr/>
              </p:nvSpPr>
              <p:spPr bwMode="auto">
                <a:xfrm rot="2313004">
                  <a:off x="4704852" y="2819436"/>
                  <a:ext cx="0" cy="88641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46113" name="Oval 48"/>
              <p:cNvSpPr>
                <a:spLocks noChangeArrowheads="1"/>
              </p:cNvSpPr>
              <p:nvPr/>
            </p:nvSpPr>
            <p:spPr bwMode="auto">
              <a:xfrm>
                <a:off x="5638800" y="2819400"/>
                <a:ext cx="914400" cy="838200"/>
              </a:xfrm>
              <a:prstGeom prst="ellipse">
                <a:avLst/>
              </a:prstGeom>
              <a:noFill/>
              <a:ln w="9525" algn="ctr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bg1"/>
                    </a:solidFill>
                    <a:latin typeface="Arial" pitchFamily="34" charset="0"/>
                  </a:defRPr>
                </a:lvl1pPr>
                <a:lvl2pPr marL="742950" indent="-285750">
                  <a:defRPr>
                    <a:solidFill>
                      <a:schemeClr val="bg1"/>
                    </a:solidFill>
                    <a:latin typeface="Arial" pitchFamily="34" charset="0"/>
                  </a:defRPr>
                </a:lvl2pPr>
                <a:lvl3pPr marL="1143000" indent="-228600">
                  <a:defRPr>
                    <a:solidFill>
                      <a:schemeClr val="bg1"/>
                    </a:solidFill>
                    <a:latin typeface="Arial" pitchFamily="34" charset="0"/>
                  </a:defRPr>
                </a:lvl3pPr>
                <a:lvl4pPr marL="1600200" indent="-228600">
                  <a:defRPr>
                    <a:solidFill>
                      <a:schemeClr val="bg1"/>
                    </a:solidFill>
                    <a:latin typeface="Arial" pitchFamily="34" charset="0"/>
                  </a:defRPr>
                </a:lvl4pPr>
                <a:lvl5pPr marL="2057400" indent="-228600">
                  <a:defRPr>
                    <a:solidFill>
                      <a:schemeClr val="bg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bg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bg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bg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bg1"/>
                    </a:solidFill>
                    <a:latin typeface="Arial" pitchFamily="34" charset="0"/>
                  </a:defRPr>
                </a:lvl9pPr>
              </a:lstStyle>
              <a:p>
                <a:endParaRPr lang="ru-RU" altLang="en-US"/>
              </a:p>
            </p:txBody>
          </p:sp>
          <p:sp>
            <p:nvSpPr>
              <p:cNvPr id="46114" name="Oval 49"/>
              <p:cNvSpPr>
                <a:spLocks noChangeArrowheads="1"/>
              </p:cNvSpPr>
              <p:nvPr/>
            </p:nvSpPr>
            <p:spPr bwMode="auto">
              <a:xfrm>
                <a:off x="5715000" y="2971800"/>
                <a:ext cx="762000" cy="76200"/>
              </a:xfrm>
              <a:prstGeom prst="ellipse">
                <a:avLst/>
              </a:prstGeom>
              <a:solidFill>
                <a:schemeClr val="accent1"/>
              </a:solidFill>
              <a:ln w="9525" algn="ctr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>
                  <a:defRPr>
                    <a:solidFill>
                      <a:schemeClr val="bg1"/>
                    </a:solidFill>
                    <a:latin typeface="Arial" pitchFamily="34" charset="0"/>
                  </a:defRPr>
                </a:lvl1pPr>
                <a:lvl2pPr marL="742950" indent="-285750">
                  <a:defRPr>
                    <a:solidFill>
                      <a:schemeClr val="bg1"/>
                    </a:solidFill>
                    <a:latin typeface="Arial" pitchFamily="34" charset="0"/>
                  </a:defRPr>
                </a:lvl2pPr>
                <a:lvl3pPr marL="1143000" indent="-228600">
                  <a:defRPr>
                    <a:solidFill>
                      <a:schemeClr val="bg1"/>
                    </a:solidFill>
                    <a:latin typeface="Arial" pitchFamily="34" charset="0"/>
                  </a:defRPr>
                </a:lvl3pPr>
                <a:lvl4pPr marL="1600200" indent="-228600">
                  <a:defRPr>
                    <a:solidFill>
                      <a:schemeClr val="bg1"/>
                    </a:solidFill>
                    <a:latin typeface="Arial" pitchFamily="34" charset="0"/>
                  </a:defRPr>
                </a:lvl4pPr>
                <a:lvl5pPr marL="2057400" indent="-228600">
                  <a:defRPr>
                    <a:solidFill>
                      <a:schemeClr val="bg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bg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bg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bg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bg1"/>
                    </a:solidFill>
                    <a:latin typeface="Arial" pitchFamily="34" charset="0"/>
                  </a:defRPr>
                </a:lvl9pPr>
              </a:lstStyle>
              <a:p>
                <a:endParaRPr lang="ru-RU" altLang="en-US"/>
              </a:p>
            </p:txBody>
          </p:sp>
          <p:sp>
            <p:nvSpPr>
              <p:cNvPr id="46115" name="Line 50"/>
              <p:cNvSpPr>
                <a:spLocks noChangeShapeType="1"/>
              </p:cNvSpPr>
              <p:nvPr/>
            </p:nvSpPr>
            <p:spPr bwMode="auto">
              <a:xfrm flipH="1">
                <a:off x="5257800" y="2514600"/>
                <a:ext cx="838200" cy="99060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6116" name="Line 51"/>
              <p:cNvSpPr>
                <a:spLocks noChangeShapeType="1"/>
              </p:cNvSpPr>
              <p:nvPr/>
            </p:nvSpPr>
            <p:spPr bwMode="auto">
              <a:xfrm>
                <a:off x="6096000" y="2514600"/>
                <a:ext cx="838200" cy="99060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6117" name="Oval 52"/>
              <p:cNvSpPr>
                <a:spLocks noChangeArrowheads="1"/>
              </p:cNvSpPr>
              <p:nvPr/>
            </p:nvSpPr>
            <p:spPr bwMode="auto">
              <a:xfrm>
                <a:off x="5257800" y="3429000"/>
                <a:ext cx="1676400" cy="152400"/>
              </a:xfrm>
              <a:prstGeom prst="ellipse">
                <a:avLst/>
              </a:prstGeom>
              <a:noFill/>
              <a:ln w="9525" algn="ctr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bg1"/>
                    </a:solidFill>
                    <a:latin typeface="Arial" pitchFamily="34" charset="0"/>
                  </a:defRPr>
                </a:lvl1pPr>
                <a:lvl2pPr marL="742950" indent="-285750">
                  <a:defRPr>
                    <a:solidFill>
                      <a:schemeClr val="bg1"/>
                    </a:solidFill>
                    <a:latin typeface="Arial" pitchFamily="34" charset="0"/>
                  </a:defRPr>
                </a:lvl2pPr>
                <a:lvl3pPr marL="1143000" indent="-228600">
                  <a:defRPr>
                    <a:solidFill>
                      <a:schemeClr val="bg1"/>
                    </a:solidFill>
                    <a:latin typeface="Arial" pitchFamily="34" charset="0"/>
                  </a:defRPr>
                </a:lvl3pPr>
                <a:lvl4pPr marL="1600200" indent="-228600">
                  <a:defRPr>
                    <a:solidFill>
                      <a:schemeClr val="bg1"/>
                    </a:solidFill>
                    <a:latin typeface="Arial" pitchFamily="34" charset="0"/>
                  </a:defRPr>
                </a:lvl4pPr>
                <a:lvl5pPr marL="2057400" indent="-228600">
                  <a:defRPr>
                    <a:solidFill>
                      <a:schemeClr val="bg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bg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bg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bg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bg1"/>
                    </a:solidFill>
                    <a:latin typeface="Arial" pitchFamily="34" charset="0"/>
                  </a:defRPr>
                </a:lvl9pPr>
              </a:lstStyle>
              <a:p>
                <a:endParaRPr lang="ru-RU" altLang="en-US"/>
              </a:p>
            </p:txBody>
          </p:sp>
          <p:sp>
            <p:nvSpPr>
              <p:cNvPr id="46118" name="Oval 53"/>
              <p:cNvSpPr>
                <a:spLocks noChangeArrowheads="1"/>
              </p:cNvSpPr>
              <p:nvPr/>
            </p:nvSpPr>
            <p:spPr bwMode="auto">
              <a:xfrm>
                <a:off x="7467600" y="2743200"/>
                <a:ext cx="914400" cy="838200"/>
              </a:xfrm>
              <a:prstGeom prst="ellipse">
                <a:avLst/>
              </a:prstGeom>
              <a:noFill/>
              <a:ln w="9525" algn="ctr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bg1"/>
                    </a:solidFill>
                    <a:latin typeface="Arial" pitchFamily="34" charset="0"/>
                  </a:defRPr>
                </a:lvl1pPr>
                <a:lvl2pPr marL="742950" indent="-285750">
                  <a:defRPr>
                    <a:solidFill>
                      <a:schemeClr val="bg1"/>
                    </a:solidFill>
                    <a:latin typeface="Arial" pitchFamily="34" charset="0"/>
                  </a:defRPr>
                </a:lvl2pPr>
                <a:lvl3pPr marL="1143000" indent="-228600">
                  <a:defRPr>
                    <a:solidFill>
                      <a:schemeClr val="bg1"/>
                    </a:solidFill>
                    <a:latin typeface="Arial" pitchFamily="34" charset="0"/>
                  </a:defRPr>
                </a:lvl3pPr>
                <a:lvl4pPr marL="1600200" indent="-228600">
                  <a:defRPr>
                    <a:solidFill>
                      <a:schemeClr val="bg1"/>
                    </a:solidFill>
                    <a:latin typeface="Arial" pitchFamily="34" charset="0"/>
                  </a:defRPr>
                </a:lvl4pPr>
                <a:lvl5pPr marL="2057400" indent="-228600">
                  <a:defRPr>
                    <a:solidFill>
                      <a:schemeClr val="bg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bg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bg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bg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bg1"/>
                    </a:solidFill>
                    <a:latin typeface="Arial" pitchFamily="34" charset="0"/>
                  </a:defRPr>
                </a:lvl9pPr>
              </a:lstStyle>
              <a:p>
                <a:endParaRPr lang="ru-RU" altLang="en-US"/>
              </a:p>
            </p:txBody>
          </p:sp>
          <p:sp>
            <p:nvSpPr>
              <p:cNvPr id="46119" name="Oval 54"/>
              <p:cNvSpPr>
                <a:spLocks noChangeArrowheads="1"/>
              </p:cNvSpPr>
              <p:nvPr/>
            </p:nvSpPr>
            <p:spPr bwMode="auto">
              <a:xfrm>
                <a:off x="7494588" y="2971800"/>
                <a:ext cx="868362" cy="76200"/>
              </a:xfrm>
              <a:prstGeom prst="ellipse">
                <a:avLst/>
              </a:prstGeom>
              <a:solidFill>
                <a:schemeClr val="accent1"/>
              </a:solidFill>
              <a:ln w="9525" algn="ctr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>
                  <a:defRPr>
                    <a:solidFill>
                      <a:schemeClr val="bg1"/>
                    </a:solidFill>
                    <a:latin typeface="Arial" pitchFamily="34" charset="0"/>
                  </a:defRPr>
                </a:lvl1pPr>
                <a:lvl2pPr marL="742950" indent="-285750">
                  <a:defRPr>
                    <a:solidFill>
                      <a:schemeClr val="bg1"/>
                    </a:solidFill>
                    <a:latin typeface="Arial" pitchFamily="34" charset="0"/>
                  </a:defRPr>
                </a:lvl2pPr>
                <a:lvl3pPr marL="1143000" indent="-228600">
                  <a:defRPr>
                    <a:solidFill>
                      <a:schemeClr val="bg1"/>
                    </a:solidFill>
                    <a:latin typeface="Arial" pitchFamily="34" charset="0"/>
                  </a:defRPr>
                </a:lvl3pPr>
                <a:lvl4pPr marL="1600200" indent="-228600">
                  <a:defRPr>
                    <a:solidFill>
                      <a:schemeClr val="bg1"/>
                    </a:solidFill>
                    <a:latin typeface="Arial" pitchFamily="34" charset="0"/>
                  </a:defRPr>
                </a:lvl4pPr>
                <a:lvl5pPr marL="2057400" indent="-228600">
                  <a:defRPr>
                    <a:solidFill>
                      <a:schemeClr val="bg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bg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bg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bg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bg1"/>
                    </a:solidFill>
                    <a:latin typeface="Arial" pitchFamily="34" charset="0"/>
                  </a:defRPr>
                </a:lvl9pPr>
              </a:lstStyle>
              <a:p>
                <a:endParaRPr lang="ru-RU" altLang="en-US"/>
              </a:p>
            </p:txBody>
          </p:sp>
          <p:sp>
            <p:nvSpPr>
              <p:cNvPr id="46120" name="Oval 55"/>
              <p:cNvSpPr>
                <a:spLocks noChangeArrowheads="1"/>
              </p:cNvSpPr>
              <p:nvPr/>
            </p:nvSpPr>
            <p:spPr bwMode="auto">
              <a:xfrm>
                <a:off x="7620000" y="2819400"/>
                <a:ext cx="609600" cy="76200"/>
              </a:xfrm>
              <a:prstGeom prst="ellipse">
                <a:avLst/>
              </a:prstGeom>
              <a:solidFill>
                <a:schemeClr val="accent1"/>
              </a:solidFill>
              <a:ln w="9525" algn="ctr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>
                  <a:defRPr>
                    <a:solidFill>
                      <a:schemeClr val="bg1"/>
                    </a:solidFill>
                    <a:latin typeface="Arial" pitchFamily="34" charset="0"/>
                  </a:defRPr>
                </a:lvl1pPr>
                <a:lvl2pPr marL="742950" indent="-285750">
                  <a:defRPr>
                    <a:solidFill>
                      <a:schemeClr val="bg1"/>
                    </a:solidFill>
                    <a:latin typeface="Arial" pitchFamily="34" charset="0"/>
                  </a:defRPr>
                </a:lvl2pPr>
                <a:lvl3pPr marL="1143000" indent="-228600">
                  <a:defRPr>
                    <a:solidFill>
                      <a:schemeClr val="bg1"/>
                    </a:solidFill>
                    <a:latin typeface="Arial" pitchFamily="34" charset="0"/>
                  </a:defRPr>
                </a:lvl3pPr>
                <a:lvl4pPr marL="1600200" indent="-228600">
                  <a:defRPr>
                    <a:solidFill>
                      <a:schemeClr val="bg1"/>
                    </a:solidFill>
                    <a:latin typeface="Arial" pitchFamily="34" charset="0"/>
                  </a:defRPr>
                </a:lvl4pPr>
                <a:lvl5pPr marL="2057400" indent="-228600">
                  <a:defRPr>
                    <a:solidFill>
                      <a:schemeClr val="bg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bg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bg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bg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bg1"/>
                    </a:solidFill>
                    <a:latin typeface="Arial" pitchFamily="34" charset="0"/>
                  </a:defRPr>
                </a:lvl9pPr>
              </a:lstStyle>
              <a:p>
                <a:endParaRPr lang="ru-RU" altLang="en-US"/>
              </a:p>
            </p:txBody>
          </p:sp>
          <p:sp>
            <p:nvSpPr>
              <p:cNvPr id="46121" name="Line 56"/>
              <p:cNvSpPr>
                <a:spLocks noChangeShapeType="1"/>
              </p:cNvSpPr>
              <p:nvPr/>
            </p:nvSpPr>
            <p:spPr bwMode="auto">
              <a:xfrm flipH="1">
                <a:off x="7239000" y="2514600"/>
                <a:ext cx="685800" cy="83820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6122" name="Line 57"/>
              <p:cNvSpPr>
                <a:spLocks noChangeShapeType="1"/>
              </p:cNvSpPr>
              <p:nvPr/>
            </p:nvSpPr>
            <p:spPr bwMode="auto">
              <a:xfrm>
                <a:off x="7924800" y="2514600"/>
                <a:ext cx="685800" cy="83820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6123" name="Oval 58"/>
              <p:cNvSpPr>
                <a:spLocks noChangeArrowheads="1"/>
              </p:cNvSpPr>
              <p:nvPr/>
            </p:nvSpPr>
            <p:spPr bwMode="auto">
              <a:xfrm>
                <a:off x="7239000" y="3352800"/>
                <a:ext cx="1371600" cy="76200"/>
              </a:xfrm>
              <a:prstGeom prst="ellipse">
                <a:avLst/>
              </a:prstGeom>
              <a:noFill/>
              <a:ln w="9525" algn="ctr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bg1"/>
                    </a:solidFill>
                    <a:latin typeface="Arial" pitchFamily="34" charset="0"/>
                  </a:defRPr>
                </a:lvl1pPr>
                <a:lvl2pPr marL="742950" indent="-285750">
                  <a:defRPr>
                    <a:solidFill>
                      <a:schemeClr val="bg1"/>
                    </a:solidFill>
                    <a:latin typeface="Arial" pitchFamily="34" charset="0"/>
                  </a:defRPr>
                </a:lvl2pPr>
                <a:lvl3pPr marL="1143000" indent="-228600">
                  <a:defRPr>
                    <a:solidFill>
                      <a:schemeClr val="bg1"/>
                    </a:solidFill>
                    <a:latin typeface="Arial" pitchFamily="34" charset="0"/>
                  </a:defRPr>
                </a:lvl3pPr>
                <a:lvl4pPr marL="1600200" indent="-228600">
                  <a:defRPr>
                    <a:solidFill>
                      <a:schemeClr val="bg1"/>
                    </a:solidFill>
                    <a:latin typeface="Arial" pitchFamily="34" charset="0"/>
                  </a:defRPr>
                </a:lvl4pPr>
                <a:lvl5pPr marL="2057400" indent="-228600">
                  <a:defRPr>
                    <a:solidFill>
                      <a:schemeClr val="bg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bg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bg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bg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bg1"/>
                    </a:solidFill>
                    <a:latin typeface="Arial" pitchFamily="34" charset="0"/>
                  </a:defRPr>
                </a:lvl9pPr>
              </a:lstStyle>
              <a:p>
                <a:endParaRPr lang="ru-RU" altLang="en-US"/>
              </a:p>
            </p:txBody>
          </p:sp>
        </p:grpSp>
      </p:grpSp>
      <p:sp>
        <p:nvSpPr>
          <p:cNvPr id="2" name="TextBox 1"/>
          <p:cNvSpPr txBox="1"/>
          <p:nvPr/>
        </p:nvSpPr>
        <p:spPr>
          <a:xfrm>
            <a:off x="152400" y="161925"/>
            <a:ext cx="8839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sz="3200" b="0" i="0" u="none" baseline="0">
                <a:solidFill>
                  <a:schemeClr val="bg1"/>
                </a:solidFill>
              </a:rPr>
              <a:t>Часто использующиеся проекции</a:t>
            </a:r>
          </a:p>
        </p:txBody>
      </p:sp>
    </p:spTree>
    <p:extLst>
      <p:ext uri="{BB962C8B-B14F-4D97-AF65-F5344CB8AC3E}">
        <p14:creationId xmlns:p14="http://schemas.microsoft.com/office/powerpoint/2010/main" val="183191884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sz="4800" b="1" i="0" u="none" baseline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Геодезические настройки проекта</a:t>
            </a:r>
            <a:endParaRPr lang="ru-RU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/>
              <a:t>11</a:t>
            </a:fld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5583" y="4078255"/>
            <a:ext cx="3536577" cy="26833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3686331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Rot="1"/>
          </p:cNvSpPr>
          <p:nvPr>
            <p:ph type="title"/>
          </p:nvPr>
        </p:nvSpPr>
        <p:spPr/>
        <p:txBody>
          <a:bodyPr/>
          <a:lstStyle/>
          <a:p>
            <a:pPr marL="53975" algn="l" rtl="0" eaLnBrk="1" hangingPunct="1"/>
            <a:r>
              <a:rPr lang="ru-RU" sz="3200" b="0" i="0" u="none" baseline="0">
                <a:latin typeface="Arial" pitchFamily="34" charset="0"/>
                <a:cs typeface="Arial" pitchFamily="34" charset="0"/>
              </a:rPr>
              <a:t>ГЕОДЕЗИЧЕСКИЕ ПАРАМЕТРЫ</a:t>
            </a:r>
          </a:p>
        </p:txBody>
      </p:sp>
      <p:sp>
        <p:nvSpPr>
          <p:cNvPr id="48131" name="Rectangle 4"/>
          <p:cNvSpPr>
            <a:spLocks noGrp="1"/>
          </p:cNvSpPr>
          <p:nvPr>
            <p:ph idx="4294967295"/>
          </p:nvPr>
        </p:nvSpPr>
        <p:spPr>
          <a:xfrm>
            <a:off x="203200" y="1905000"/>
            <a:ext cx="3378200" cy="3505200"/>
          </a:xfrm>
        </p:spPr>
        <p:txBody>
          <a:bodyPr>
            <a:normAutofit lnSpcReduction="10000"/>
          </a:bodyPr>
          <a:lstStyle/>
          <a:p>
            <a:pPr marL="342900" indent="-342900" algn="l" rtl="0" eaLnBrk="1" hangingPunct="1">
              <a:lnSpc>
                <a:spcPct val="90000"/>
              </a:lnSpc>
              <a:buClr>
                <a:schemeClr val="tx1">
                  <a:lumMod val="65000"/>
                  <a:lumOff val="35000"/>
                </a:schemeClr>
              </a:buClr>
              <a:buFont typeface="Arial" pitchFamily="34" charset="0"/>
              <a:buChar char="•"/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В каждом проекте свои независимые настройки геодезии. Активируйте файлы проекта</a:t>
            </a:r>
          </a:p>
          <a:p>
            <a:pPr marL="342900" indent="-342900" algn="l" rtl="0" eaLnBrk="1" hangingPunct="1">
              <a:lnSpc>
                <a:spcPct val="90000"/>
              </a:lnSpc>
              <a:buClr>
                <a:schemeClr val="tx1">
                  <a:lumMod val="65000"/>
                  <a:lumOff val="35000"/>
                </a:schemeClr>
              </a:buClr>
              <a:buFont typeface="Arial" pitchFamily="34" charset="0"/>
              <a:buChar char="•"/>
            </a:pPr>
            <a:endParaRPr lang="ru-RU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342900" indent="-342900" algn="l" rtl="0" eaLnBrk="1" hangingPunct="1">
              <a:lnSpc>
                <a:spcPct val="90000"/>
              </a:lnSpc>
              <a:buClr>
                <a:schemeClr val="tx1">
                  <a:lumMod val="65000"/>
                  <a:lumOff val="35000"/>
                </a:schemeClr>
              </a:buClr>
              <a:buFont typeface="Arial" pitchFamily="34" charset="0"/>
              <a:buChar char="•"/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Создайте новый проект или скопируйте имеющийся:</a:t>
            </a:r>
          </a:p>
          <a:p>
            <a:pPr marL="342900" indent="-342900" algn="l" rtl="0" eaLnBrk="1" hangingPunct="1">
              <a:lnSpc>
                <a:spcPct val="90000"/>
              </a:lnSpc>
              <a:buClr>
                <a:schemeClr val="tx1">
                  <a:lumMod val="65000"/>
                  <a:lumOff val="35000"/>
                </a:schemeClr>
              </a:buClr>
              <a:buFont typeface="Arial" pitchFamily="34" charset="0"/>
              <a:buChar char="•"/>
            </a:pPr>
            <a:endParaRPr lang="ru-RU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342900" indent="-342900" algn="l" rtl="0" eaLnBrk="1" hangingPunct="1">
              <a:lnSpc>
                <a:spcPct val="90000"/>
              </a:lnSpc>
              <a:buClr>
                <a:schemeClr val="tx1">
                  <a:lumMod val="65000"/>
                  <a:lumOff val="35000"/>
                </a:schemeClr>
              </a:buClr>
              <a:buFont typeface="Arial" pitchFamily="34" charset="0"/>
              <a:buChar char="•"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Созданный проект будет иметь геодезию предыдущего проекта.</a:t>
            </a:r>
          </a:p>
        </p:txBody>
      </p:sp>
      <p:pic>
        <p:nvPicPr>
          <p:cNvPr id="48132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3353" y="1904999"/>
            <a:ext cx="5464081" cy="3748971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7368543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Rot="1"/>
          </p:cNvSpPr>
          <p:nvPr>
            <p:ph type="title"/>
          </p:nvPr>
        </p:nvSpPr>
        <p:spPr>
          <a:xfrm>
            <a:off x="381000" y="0"/>
            <a:ext cx="8034337" cy="989013"/>
          </a:xfrm>
        </p:spPr>
        <p:txBody>
          <a:bodyPr/>
          <a:lstStyle/>
          <a:p>
            <a:pPr marL="53975" algn="l" rtl="0" eaLnBrk="1" hangingPunct="1"/>
            <a:r>
              <a:rPr lang="ru-RU" sz="3200" b="0" i="0" u="none" baseline="0">
                <a:latin typeface="Arial" pitchFamily="34" charset="0"/>
                <a:cs typeface="Arial" pitchFamily="34" charset="0"/>
              </a:rPr>
              <a:t>Запуск ГЕОДЕЗИЧЕСКИХ ПАРАМЕТРОВ</a:t>
            </a:r>
          </a:p>
        </p:txBody>
      </p:sp>
      <p:sp>
        <p:nvSpPr>
          <p:cNvPr id="50179" name="Rectangle 9"/>
          <p:cNvSpPr>
            <a:spLocks noGrp="1"/>
          </p:cNvSpPr>
          <p:nvPr>
            <p:ph idx="4294967295"/>
          </p:nvPr>
        </p:nvSpPr>
        <p:spPr>
          <a:xfrm>
            <a:off x="609600" y="1676400"/>
            <a:ext cx="8001000" cy="4038600"/>
          </a:xfrm>
        </p:spPr>
        <p:txBody>
          <a:bodyPr/>
          <a:lstStyle/>
          <a:p>
            <a:pPr algn="l" rtl="0" eaLnBrk="1" hangingPunct="1">
              <a:buClr>
                <a:schemeClr val="tx1"/>
              </a:buClr>
            </a:pPr>
            <a:r>
              <a:rPr lang="ru-RU" sz="28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Кликните иконку с глобусом.</a:t>
            </a:r>
          </a:p>
          <a:p>
            <a:pPr algn="l" rtl="0" eaLnBrk="1" hangingPunct="1">
              <a:buClr>
                <a:schemeClr val="tx1"/>
              </a:buClr>
            </a:pPr>
            <a:endParaRPr lang="ru-RU" altLang="en-US" sz="2800" dirty="0">
              <a:solidFill>
                <a:srgbClr val="53565A"/>
              </a:solidFill>
              <a:latin typeface="Arial" pitchFamily="34" charset="0"/>
              <a:cs typeface="Arial" pitchFamily="34" charset="0"/>
            </a:endParaRPr>
          </a:p>
          <a:p>
            <a:pPr algn="l" rtl="0" eaLnBrk="1" hangingPunct="1">
              <a:buClr>
                <a:schemeClr val="tx1"/>
              </a:buClr>
            </a:pPr>
            <a:endParaRPr lang="ru-RU" altLang="en-US" sz="2800" dirty="0">
              <a:solidFill>
                <a:srgbClr val="53565A"/>
              </a:solidFill>
              <a:latin typeface="Arial" pitchFamily="34" charset="0"/>
              <a:cs typeface="Arial" pitchFamily="34" charset="0"/>
            </a:endParaRPr>
          </a:p>
          <a:p>
            <a:pPr algn="l" rtl="0" eaLnBrk="1" hangingPunct="1">
              <a:buClr>
                <a:schemeClr val="tx1"/>
              </a:buClr>
            </a:pPr>
            <a:endParaRPr lang="ru-RU" altLang="en-US" sz="2800" dirty="0">
              <a:solidFill>
                <a:srgbClr val="53565A"/>
              </a:solidFill>
              <a:latin typeface="Arial" pitchFamily="34" charset="0"/>
              <a:cs typeface="Arial" pitchFamily="34" charset="0"/>
            </a:endParaRPr>
          </a:p>
          <a:p>
            <a:pPr algn="l" rtl="0" eaLnBrk="1" hangingPunct="1">
              <a:buClr>
                <a:schemeClr val="tx1"/>
              </a:buClr>
            </a:pPr>
            <a:endParaRPr lang="ru-RU" altLang="en-US" sz="2800" dirty="0">
              <a:solidFill>
                <a:srgbClr val="53565A"/>
              </a:solidFill>
              <a:latin typeface="Arial" pitchFamily="34" charset="0"/>
              <a:cs typeface="Arial" pitchFamily="34" charset="0"/>
            </a:endParaRPr>
          </a:p>
          <a:p>
            <a:pPr algn="l" rtl="0" eaLnBrk="1" hangingPunct="1">
              <a:buClr>
                <a:schemeClr val="tx1"/>
              </a:buClr>
            </a:pPr>
            <a:r>
              <a:rPr lang="ru-RU" sz="28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Либо меню Preparation - Geodesy.</a:t>
            </a:r>
          </a:p>
        </p:txBody>
      </p:sp>
      <p:sp>
        <p:nvSpPr>
          <p:cNvPr id="20488" name="AutoShape 8"/>
          <p:cNvSpPr>
            <a:spLocks noChangeArrowheads="1"/>
          </p:cNvSpPr>
          <p:nvPr/>
        </p:nvSpPr>
        <p:spPr bwMode="auto">
          <a:xfrm>
            <a:off x="1066800" y="3352800"/>
            <a:ext cx="381000" cy="609600"/>
          </a:xfrm>
          <a:prstGeom prst="upArrow">
            <a:avLst>
              <a:gd name="adj1" fmla="val 50000"/>
              <a:gd name="adj2" fmla="val 37504"/>
            </a:avLst>
          </a:prstGeom>
          <a:solidFill>
            <a:srgbClr val="FF0000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bg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bg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bg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bg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bg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9pPr>
          </a:lstStyle>
          <a:p>
            <a:endParaRPr lang="ru-RU" altLang="en-US"/>
          </a:p>
        </p:txBody>
      </p:sp>
      <p:pic>
        <p:nvPicPr>
          <p:cNvPr id="50181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2667000"/>
            <a:ext cx="8477250" cy="6397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6430919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Rot="1"/>
          </p:cNvSpPr>
          <p:nvPr>
            <p:ph type="title"/>
          </p:nvPr>
        </p:nvSpPr>
        <p:spPr/>
        <p:txBody>
          <a:bodyPr/>
          <a:lstStyle/>
          <a:p>
            <a:pPr marL="53975" algn="l" rtl="0" eaLnBrk="1" hangingPunct="1"/>
            <a:r>
              <a:rPr lang="ru-RU" sz="3200" b="0" i="0" u="none" baseline="0">
                <a:latin typeface="Arial" pitchFamily="34" charset="0"/>
                <a:cs typeface="Arial" pitchFamily="34" charset="0"/>
              </a:rPr>
              <a:t>Сетка UTM</a:t>
            </a:r>
          </a:p>
        </p:txBody>
      </p:sp>
      <p:sp>
        <p:nvSpPr>
          <p:cNvPr id="52227" name="Rectangle 3"/>
          <p:cNvSpPr>
            <a:spLocks noGrp="1"/>
          </p:cNvSpPr>
          <p:nvPr>
            <p:ph type="body" sz="half" idx="4294967295"/>
          </p:nvPr>
        </p:nvSpPr>
        <p:spPr>
          <a:xfrm>
            <a:off x="381000" y="1676400"/>
            <a:ext cx="3124200" cy="4267200"/>
          </a:xfrm>
        </p:spPr>
        <p:txBody>
          <a:bodyPr>
            <a:normAutofit lnSpcReduction="10000"/>
          </a:bodyPr>
          <a:lstStyle/>
          <a:p>
            <a:pPr algn="l" rtl="0" eaLnBrk="1" hangingPunct="1">
              <a:buClr>
                <a:schemeClr val="tx1">
                  <a:lumMod val="65000"/>
                  <a:lumOff val="35000"/>
                </a:schemeClr>
              </a:buClr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Координатные сетки:</a:t>
            </a:r>
          </a:p>
          <a:p>
            <a:pPr marL="742950" lvl="1" indent="-285750" algn="l" rtl="0" eaLnBrk="1" hangingPunct="1">
              <a:buClr>
                <a:schemeClr val="tx1">
                  <a:lumMod val="65000"/>
                  <a:lumOff val="35000"/>
                </a:schemeClr>
              </a:buClr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UTM North для Северного полушария.</a:t>
            </a:r>
          </a:p>
          <a:p>
            <a:pPr marL="742950" lvl="1" indent="-285750" algn="l" rtl="0" eaLnBrk="1" hangingPunct="1">
              <a:buClr>
                <a:schemeClr val="tx1">
                  <a:lumMod val="65000"/>
                  <a:lumOff val="35000"/>
                </a:schemeClr>
              </a:buClr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UTM South для южного полушария.</a:t>
            </a:r>
          </a:p>
          <a:p>
            <a:pPr algn="l" rtl="0" eaLnBrk="1" hangingPunct="1">
              <a:buClr>
                <a:schemeClr val="tx1">
                  <a:lumMod val="65000"/>
                  <a:lumOff val="35000"/>
                </a:schemeClr>
              </a:buClr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Зона:</a:t>
            </a:r>
          </a:p>
          <a:p>
            <a:pPr marL="742950" lvl="1" indent="-285750" algn="l" rtl="0" eaLnBrk="1" hangingPunct="1">
              <a:buClr>
                <a:schemeClr val="tx1">
                  <a:lumMod val="65000"/>
                  <a:lumOff val="35000"/>
                </a:schemeClr>
              </a:buClr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Разделены на 6 градусов по долготе.</a:t>
            </a:r>
          </a:p>
          <a:p>
            <a:pPr algn="l" rtl="0" eaLnBrk="1" hangingPunct="1">
              <a:buClr>
                <a:schemeClr val="tx1">
                  <a:lumMod val="65000"/>
                  <a:lumOff val="35000"/>
                </a:schemeClr>
              </a:buClr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Эллипсоид:</a:t>
            </a:r>
          </a:p>
          <a:p>
            <a:pPr marL="742950" lvl="1" indent="-285750" algn="l" rtl="0" eaLnBrk="1" hangingPunct="1">
              <a:buClr>
                <a:schemeClr val="tx1">
                  <a:lumMod val="65000"/>
                  <a:lumOff val="35000"/>
                </a:schemeClr>
              </a:buClr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Если Ваш эллипсоид не WGS-84:Следует выполнить преобразование СК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9050" y="1852613"/>
            <a:ext cx="5153025" cy="3686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93513949"/>
      </p:ext>
    </p:ext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Rot="1"/>
          </p:cNvSpPr>
          <p:nvPr>
            <p:ph type="title"/>
          </p:nvPr>
        </p:nvSpPr>
        <p:spPr/>
        <p:txBody>
          <a:bodyPr/>
          <a:lstStyle/>
          <a:p>
            <a:pPr marL="53975" algn="l" rtl="0" eaLnBrk="1" hangingPunct="1"/>
            <a:r>
              <a:rPr lang="ru-RU" sz="3200" b="0" i="0" u="none" baseline="0">
                <a:latin typeface="Arial" pitchFamily="34" charset="0"/>
                <a:cs typeface="Arial" pitchFamily="34" charset="0"/>
              </a:rPr>
              <a:t>Сетки NAD-83</a:t>
            </a:r>
          </a:p>
        </p:txBody>
      </p:sp>
      <p:sp>
        <p:nvSpPr>
          <p:cNvPr id="54275" name="Rectangle 3"/>
          <p:cNvSpPr>
            <a:spLocks noGrp="1"/>
          </p:cNvSpPr>
          <p:nvPr>
            <p:ph type="body" sz="half" idx="4294967295"/>
          </p:nvPr>
        </p:nvSpPr>
        <p:spPr>
          <a:xfrm>
            <a:off x="268941" y="1482444"/>
            <a:ext cx="4069978" cy="4572000"/>
          </a:xfrm>
        </p:spPr>
        <p:txBody>
          <a:bodyPr>
            <a:normAutofit fontScale="92500" lnSpcReduction="10000"/>
          </a:bodyPr>
          <a:lstStyle/>
          <a:p>
            <a:pPr algn="l" rtl="0" eaLnBrk="1" hangingPunct="1">
              <a:lnSpc>
                <a:spcPct val="80000"/>
              </a:lnSpc>
              <a:buClr>
                <a:schemeClr val="tx1">
                  <a:lumMod val="65000"/>
                  <a:lumOff val="35000"/>
                </a:schemeClr>
              </a:buClr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Координатные сетки:</a:t>
            </a:r>
          </a:p>
          <a:p>
            <a:pPr marL="800100" lvl="1" indent="-342900" algn="l" rtl="0" eaLnBrk="1" hangingPunct="1">
              <a:lnSpc>
                <a:spcPct val="80000"/>
              </a:lnSpc>
              <a:buClr>
                <a:schemeClr val="tx1">
                  <a:lumMod val="65000"/>
                  <a:lumOff val="35000"/>
                </a:schemeClr>
              </a:buClr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Выберите ‘State Plane NAD-83’</a:t>
            </a:r>
          </a:p>
          <a:p>
            <a:pPr marL="800100" lvl="1" indent="-342900" algn="l" rtl="0" eaLnBrk="1" hangingPunct="1">
              <a:lnSpc>
                <a:spcPct val="80000"/>
              </a:lnSpc>
              <a:buClr>
                <a:schemeClr val="tx1">
                  <a:lumMod val="65000"/>
                  <a:lumOff val="35000"/>
                </a:schemeClr>
              </a:buClr>
            </a:pPr>
            <a:endParaRPr lang="ru-RU" altLang="en-US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l" rtl="0" eaLnBrk="1" hangingPunct="1">
              <a:lnSpc>
                <a:spcPct val="80000"/>
              </a:lnSpc>
              <a:buClr>
                <a:schemeClr val="tx1">
                  <a:lumMod val="65000"/>
                  <a:lumOff val="35000"/>
                </a:schemeClr>
              </a:buClr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Зона:</a:t>
            </a:r>
          </a:p>
          <a:p>
            <a:pPr marL="800100" lvl="1" indent="-342900" algn="l" rtl="0" eaLnBrk="1" hangingPunct="1">
              <a:lnSpc>
                <a:spcPct val="80000"/>
              </a:lnSpc>
              <a:buClr>
                <a:schemeClr val="tx1">
                  <a:lumMod val="65000"/>
                  <a:lumOff val="35000"/>
                </a:schemeClr>
              </a:buClr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Выберите соответствующую зону в списке.</a:t>
            </a:r>
          </a:p>
          <a:p>
            <a:pPr marL="800100" lvl="1" indent="-342900" algn="l" rtl="0" eaLnBrk="1" hangingPunct="1">
              <a:lnSpc>
                <a:spcPct val="80000"/>
              </a:lnSpc>
              <a:buClr>
                <a:schemeClr val="tx1">
                  <a:lumMod val="65000"/>
                  <a:lumOff val="35000"/>
                </a:schemeClr>
              </a:buClr>
            </a:pPr>
            <a:endParaRPr lang="ru-RU" altLang="en-US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l" rtl="0" eaLnBrk="1" hangingPunct="1">
              <a:lnSpc>
                <a:spcPct val="80000"/>
              </a:lnSpc>
              <a:buClr>
                <a:schemeClr val="tx1">
                  <a:lumMod val="65000"/>
                  <a:lumOff val="35000"/>
                </a:schemeClr>
              </a:buClr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Эллипсоид:</a:t>
            </a:r>
          </a:p>
          <a:p>
            <a:pPr marL="800100" lvl="1" indent="-342900" algn="l" rtl="0" eaLnBrk="1" hangingPunct="1">
              <a:lnSpc>
                <a:spcPct val="80000"/>
              </a:lnSpc>
              <a:buClr>
                <a:schemeClr val="tx1">
                  <a:lumMod val="65000"/>
                  <a:lumOff val="35000"/>
                </a:schemeClr>
              </a:buClr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Несмотря на то, что NAD-83 основан на GRS-80, в поле эллипсоида вы увидите WGS-84.</a:t>
            </a:r>
          </a:p>
          <a:p>
            <a:pPr marL="800100" lvl="1" indent="-342900" algn="l" rtl="0" eaLnBrk="1" hangingPunct="1">
              <a:lnSpc>
                <a:spcPct val="80000"/>
              </a:lnSpc>
              <a:buClr>
                <a:schemeClr val="tx1">
                  <a:lumMod val="65000"/>
                  <a:lumOff val="35000"/>
                </a:schemeClr>
              </a:buClr>
            </a:pPr>
            <a:endParaRPr lang="ru-RU" altLang="en-US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800100" lvl="1" indent="-342900" algn="l" rtl="0" eaLnBrk="1" hangingPunct="1">
              <a:lnSpc>
                <a:spcPct val="80000"/>
              </a:lnSpc>
              <a:buClr>
                <a:schemeClr val="tx1">
                  <a:lumMod val="65000"/>
                  <a:lumOff val="35000"/>
                </a:schemeClr>
              </a:buClr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Правительство США принимает их одинаковыми, хотя между ними и есть некоторые различия.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8919" y="1766049"/>
            <a:ext cx="4365542" cy="29942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26163379"/>
      </p:ext>
    </p:ext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Rot="1"/>
          </p:cNvSpPr>
          <p:nvPr>
            <p:ph type="title"/>
          </p:nvPr>
        </p:nvSpPr>
        <p:spPr/>
        <p:txBody>
          <a:bodyPr/>
          <a:lstStyle/>
          <a:p>
            <a:pPr marL="53975" algn="l" rtl="0" eaLnBrk="1" hangingPunct="1"/>
            <a:r>
              <a:rPr lang="ru-RU" sz="3200" b="0" i="0" u="none" baseline="0">
                <a:latin typeface="Arial" pitchFamily="34" charset="0"/>
                <a:cs typeface="Arial" pitchFamily="34" charset="0"/>
              </a:rPr>
              <a:t>Сетки NAD-27</a:t>
            </a:r>
          </a:p>
        </p:txBody>
      </p:sp>
      <p:sp>
        <p:nvSpPr>
          <p:cNvPr id="56323" name="Rectangle 3"/>
          <p:cNvSpPr>
            <a:spLocks noGrp="1"/>
          </p:cNvSpPr>
          <p:nvPr>
            <p:ph type="body" sz="half" idx="4294967295"/>
          </p:nvPr>
        </p:nvSpPr>
        <p:spPr>
          <a:xfrm>
            <a:off x="264459" y="1752600"/>
            <a:ext cx="3810000" cy="4343400"/>
          </a:xfrm>
        </p:spPr>
        <p:txBody>
          <a:bodyPr>
            <a:normAutofit lnSpcReduction="10000"/>
          </a:bodyPr>
          <a:lstStyle/>
          <a:p>
            <a:pPr algn="l" rtl="0" eaLnBrk="1" hangingPunct="1">
              <a:buClr>
                <a:schemeClr val="tx1">
                  <a:lumMod val="65000"/>
                  <a:lumOff val="35000"/>
                </a:schemeClr>
              </a:buClr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Координатные сетки:</a:t>
            </a:r>
          </a:p>
          <a:p>
            <a:pPr marL="479425" lvl="1" indent="-342900" algn="l" rtl="0" eaLnBrk="1" hangingPunct="1">
              <a:buClr>
                <a:schemeClr val="tx1">
                  <a:lumMod val="65000"/>
                  <a:lumOff val="35000"/>
                </a:schemeClr>
              </a:buClr>
            </a:pPr>
            <a:r>
              <a:rPr lang="ru-RU" sz="1800" b="1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Выберите ‘State Plane – NAD27’</a:t>
            </a:r>
          </a:p>
          <a:p>
            <a:pPr marL="479425" lvl="1" indent="-342900" algn="l" rtl="0" eaLnBrk="1" hangingPunct="1">
              <a:buClr>
                <a:schemeClr val="tx1">
                  <a:lumMod val="65000"/>
                  <a:lumOff val="35000"/>
                </a:schemeClr>
              </a:buClr>
            </a:pPr>
            <a:endParaRPr lang="ru-RU" altLang="en-US" sz="180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l" rtl="0" eaLnBrk="1" hangingPunct="1">
              <a:buClr>
                <a:schemeClr val="tx1">
                  <a:lumMod val="65000"/>
                  <a:lumOff val="35000"/>
                </a:schemeClr>
              </a:buClr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Зона:</a:t>
            </a:r>
          </a:p>
          <a:p>
            <a:pPr marL="479425" lvl="1" indent="-342900" algn="l" rtl="0" eaLnBrk="1" hangingPunct="1">
              <a:buClr>
                <a:schemeClr val="tx1">
                  <a:lumMod val="65000"/>
                  <a:lumOff val="35000"/>
                </a:schemeClr>
              </a:buClr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Выберите зону.</a:t>
            </a:r>
          </a:p>
          <a:p>
            <a:pPr algn="l" rtl="0" eaLnBrk="1" hangingPunct="1">
              <a:buClr>
                <a:schemeClr val="tx1">
                  <a:lumMod val="65000"/>
                  <a:lumOff val="35000"/>
                </a:schemeClr>
              </a:buClr>
            </a:pPr>
            <a:endParaRPr lang="ru-RU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l" rtl="0" eaLnBrk="1" hangingPunct="1">
              <a:buClr>
                <a:schemeClr val="tx1">
                  <a:lumMod val="65000"/>
                  <a:lumOff val="35000"/>
                </a:schemeClr>
              </a:buClr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Эллипсоид:</a:t>
            </a:r>
          </a:p>
          <a:p>
            <a:pPr marL="479425" lvl="1" indent="-342900" algn="l" rtl="0" eaLnBrk="1" hangingPunct="1">
              <a:buClr>
                <a:schemeClr val="tx1">
                  <a:lumMod val="65000"/>
                  <a:lumOff val="35000"/>
                </a:schemeClr>
              </a:buClr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Кларка 1866.</a:t>
            </a:r>
          </a:p>
          <a:p>
            <a:pPr marL="479425" lvl="1" indent="-342900" algn="l" rtl="0" eaLnBrk="1" hangingPunct="1">
              <a:buClr>
                <a:schemeClr val="tx1">
                  <a:lumMod val="65000"/>
                  <a:lumOff val="35000"/>
                </a:schemeClr>
              </a:buClr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Следует выполнить преобразование датумов.</a:t>
            </a:r>
          </a:p>
          <a:p>
            <a:pPr marL="479425" lvl="1" indent="-342900" algn="l" rtl="0" eaLnBrk="1" hangingPunct="1">
              <a:buClr>
                <a:schemeClr val="tx1">
                  <a:lumMod val="65000"/>
                  <a:lumOff val="35000"/>
                </a:schemeClr>
              </a:buClr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Выберите файл сдвижки датумов (Datum Shift File) - CONUS.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9050" y="1966912"/>
            <a:ext cx="5086350" cy="3495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46507502"/>
      </p:ext>
    </p:extLst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Rot="1"/>
          </p:cNvSpPr>
          <p:nvPr>
            <p:ph type="title"/>
          </p:nvPr>
        </p:nvSpPr>
        <p:spPr/>
        <p:txBody>
          <a:bodyPr/>
          <a:lstStyle/>
          <a:p>
            <a:pPr marL="53975" algn="l" rtl="0" eaLnBrk="1" hangingPunct="1"/>
            <a:r>
              <a:rPr lang="ru-RU" sz="3600" b="0" i="0" u="none" baseline="0">
                <a:latin typeface="Arial" pitchFamily="34" charset="0"/>
                <a:cs typeface="Arial" pitchFamily="34" charset="0"/>
              </a:rPr>
              <a:t>Национальная СК Великобритании</a:t>
            </a:r>
          </a:p>
        </p:txBody>
      </p:sp>
      <p:sp>
        <p:nvSpPr>
          <p:cNvPr id="46083" name="Rectangle 3">
            <a:extLst>
              <a:ext uri="{FF2B5EF4-FFF2-40B4-BE49-F238E27FC236}">
                <a16:creationId xmlns="" xmlns:a16="http://schemas.microsoft.com/office/drawing/2014/main" id="{0BFEE4C5-C229-4710-BFE4-745EBFA3CB8B}"/>
              </a:ext>
            </a:extLst>
          </p:cNvPr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228600" y="1752600"/>
            <a:ext cx="3581400" cy="4525963"/>
          </a:xfrm>
        </p:spPr>
        <p:txBody>
          <a:bodyPr>
            <a:normAutofit lnSpcReduction="10000"/>
          </a:bodyPr>
          <a:lstStyle/>
          <a:p>
            <a:pPr algn="l" rtl="0" eaLnBrk="1" hangingPunct="1">
              <a:buClr>
                <a:schemeClr val="tx1"/>
              </a:buClr>
              <a:defRPr/>
            </a:pPr>
            <a:r>
              <a:rPr lang="ru-RU" sz="2000" b="0" i="0" u="none" baseline="0">
                <a:solidFill>
                  <a:srgbClr val="53565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Координатные сетки:</a:t>
            </a:r>
          </a:p>
          <a:p>
            <a:pPr marL="846138" lvl="1" indent="-342900" algn="l" rtl="0" eaLnBrk="1" hangingPunct="1">
              <a:defRPr/>
            </a:pPr>
            <a:r>
              <a:rPr lang="ru-RU" b="0" i="0" u="none" baseline="0">
                <a:solidFill>
                  <a:srgbClr val="53565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Выберите UK National Grid</a:t>
            </a:r>
          </a:p>
          <a:p>
            <a:pPr algn="l" rtl="0" eaLnBrk="1" hangingPunct="1">
              <a:buClr>
                <a:schemeClr val="tx1"/>
              </a:buClr>
              <a:defRPr/>
            </a:pPr>
            <a:r>
              <a:rPr lang="ru-RU" sz="2000" b="0" i="0" u="none" baseline="0">
                <a:solidFill>
                  <a:srgbClr val="53565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Zones:</a:t>
            </a:r>
          </a:p>
          <a:p>
            <a:pPr marL="846138" lvl="1" indent="-342900" algn="l" rtl="0" eaLnBrk="1" hangingPunct="1">
              <a:defRPr/>
            </a:pPr>
            <a:r>
              <a:rPr lang="ru-RU" b="0" i="0" u="none" baseline="0">
                <a:solidFill>
                  <a:srgbClr val="53565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Отсутствуют!</a:t>
            </a:r>
          </a:p>
          <a:p>
            <a:pPr algn="l" rtl="0" eaLnBrk="1" hangingPunct="1">
              <a:buClr>
                <a:schemeClr val="tx1"/>
              </a:buClr>
              <a:defRPr/>
            </a:pPr>
            <a:r>
              <a:rPr lang="ru-RU" sz="2000" b="0" i="0" u="none" baseline="0">
                <a:solidFill>
                  <a:srgbClr val="53565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Эллипсоид:</a:t>
            </a:r>
          </a:p>
          <a:p>
            <a:pPr marL="846138" lvl="1" indent="-342900" algn="l" rtl="0" eaLnBrk="1" hangingPunct="1">
              <a:defRPr/>
            </a:pPr>
            <a:r>
              <a:rPr lang="ru-RU" b="0" i="0" u="none" baseline="0">
                <a:solidFill>
                  <a:srgbClr val="53565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Эйри.</a:t>
            </a:r>
          </a:p>
          <a:p>
            <a:pPr marL="846138" lvl="1" indent="-342900" algn="l" rtl="0" eaLnBrk="1" hangingPunct="1">
              <a:defRPr/>
            </a:pPr>
            <a:r>
              <a:rPr lang="ru-RU" b="0" i="0" u="none" baseline="0">
                <a:solidFill>
                  <a:srgbClr val="53565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Следует выполнить преобразование датумов.</a:t>
            </a:r>
          </a:p>
          <a:p>
            <a:pPr marL="846138" lvl="1" indent="-342900" algn="l" rtl="0" eaLnBrk="1" hangingPunct="1">
              <a:defRPr/>
            </a:pPr>
            <a:r>
              <a:rPr lang="ru-RU" b="0" i="0" u="none" baseline="0">
                <a:solidFill>
                  <a:srgbClr val="53565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Выберите файл сдвижки датумов (Datum Shift File) - OSTN15.</a:t>
            </a:r>
          </a:p>
          <a:p>
            <a:pPr marL="639763" lvl="1" algn="l" rtl="0" eaLnBrk="1" hangingPunct="1">
              <a:defRPr/>
            </a:pPr>
            <a:endParaRPr lang="ru-RU" altLang="en-US" sz="2800" dirty="0">
              <a:solidFill>
                <a:srgbClr val="53565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 rtl="0" eaLnBrk="1" hangingPunct="1">
              <a:buClr>
                <a:schemeClr val="tx1"/>
              </a:buClr>
              <a:buFont typeface="Wingdings 2" panose="05020102010507070707" pitchFamily="18" charset="2"/>
              <a:buChar char=""/>
              <a:defRPr/>
            </a:pPr>
            <a:endParaRPr lang="ru-RU" altLang="en-US" sz="3200" dirty="0">
              <a:solidFill>
                <a:srgbClr val="53565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4300" y="2038350"/>
            <a:ext cx="5010150" cy="344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97085197"/>
      </p:ext>
    </p:extLst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7838" y="1876424"/>
            <a:ext cx="4138354" cy="19716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2052" y="3167063"/>
            <a:ext cx="3209925" cy="1704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0418" name="Rectangle 2"/>
          <p:cNvSpPr>
            <a:spLocks noGrp="1" noRot="1"/>
          </p:cNvSpPr>
          <p:nvPr>
            <p:ph type="title"/>
          </p:nvPr>
        </p:nvSpPr>
        <p:spPr/>
        <p:txBody>
          <a:bodyPr/>
          <a:lstStyle/>
          <a:p>
            <a:pPr marL="53975" algn="l" rtl="0" eaLnBrk="1" hangingPunct="1"/>
            <a:r>
              <a:rPr lang="ru-RU" sz="3200" b="0" i="0" u="none" baseline="0">
                <a:latin typeface="Arial" pitchFamily="34" charset="0"/>
                <a:cs typeface="Arial" pitchFamily="34" charset="0"/>
              </a:rPr>
              <a:t>Пользовательские проекции</a:t>
            </a:r>
          </a:p>
        </p:txBody>
      </p:sp>
      <p:sp>
        <p:nvSpPr>
          <p:cNvPr id="47107" name="Rectangle 3">
            <a:extLst>
              <a:ext uri="{FF2B5EF4-FFF2-40B4-BE49-F238E27FC236}">
                <a16:creationId xmlns="" xmlns:a16="http://schemas.microsoft.com/office/drawing/2014/main" id="{E988DA94-7316-4357-BE6D-7BBBC71C3E1B}"/>
              </a:ext>
            </a:extLst>
          </p:cNvPr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304800" y="1295400"/>
            <a:ext cx="3733800" cy="5105400"/>
          </a:xfrm>
        </p:spPr>
        <p:txBody>
          <a:bodyPr/>
          <a:lstStyle/>
          <a:p>
            <a:pPr algn="l" rtl="0" eaLnBrk="1" hangingPunct="1">
              <a:buClr>
                <a:schemeClr val="tx1"/>
              </a:buClr>
              <a:buSzPct val="99000"/>
              <a:defRPr/>
            </a:pPr>
            <a:r>
              <a:rPr lang="ru-RU" sz="2000" b="0" i="0" u="none" baseline="0">
                <a:solidFill>
                  <a:srgbClr val="53565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Координатные сетки:</a:t>
            </a:r>
          </a:p>
          <a:p>
            <a:pPr marL="742950" lvl="1" indent="-285750" algn="l" rtl="0" eaLnBrk="1" hangingPunct="1">
              <a:buSzPct val="99000"/>
              <a:defRPr/>
            </a:pPr>
            <a:r>
              <a:rPr lang="ru-RU" sz="1800" b="0" i="0" u="none" baseline="0">
                <a:solidFill>
                  <a:srgbClr val="53565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Выберите None в конце списка.</a:t>
            </a:r>
          </a:p>
          <a:p>
            <a:pPr marL="742950" lvl="1" indent="-285750" algn="l" rtl="0" eaLnBrk="1" hangingPunct="1">
              <a:buSzPct val="99000"/>
              <a:defRPr/>
            </a:pPr>
            <a:r>
              <a:rPr lang="ru-RU" sz="1800" b="0" i="0" u="none" baseline="0">
                <a:solidFill>
                  <a:srgbClr val="53565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 этом активируется поле выбора проекции.</a:t>
            </a:r>
          </a:p>
          <a:p>
            <a:pPr algn="l" rtl="0" eaLnBrk="1" hangingPunct="1">
              <a:buClr>
                <a:schemeClr val="tx1"/>
              </a:buClr>
              <a:buSzPct val="99000"/>
              <a:defRPr/>
            </a:pPr>
            <a:r>
              <a:rPr lang="ru-RU" sz="2000" b="0" i="0" u="none" baseline="0">
                <a:solidFill>
                  <a:srgbClr val="53565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Проекция:</a:t>
            </a:r>
          </a:p>
          <a:p>
            <a:pPr marL="742950" lvl="1" indent="-285750" algn="l" rtl="0" eaLnBrk="1" hangingPunct="1">
              <a:buSzPct val="99000"/>
              <a:defRPr/>
            </a:pPr>
            <a:r>
              <a:rPr lang="ru-RU" sz="1800" b="0" i="0" u="none" baseline="0">
                <a:solidFill>
                  <a:srgbClr val="53565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Выберите вашу проекцию.</a:t>
            </a:r>
          </a:p>
          <a:p>
            <a:pPr marL="742950" lvl="1" indent="-285750" algn="l" rtl="0" eaLnBrk="1" hangingPunct="1">
              <a:buSzPct val="99000"/>
              <a:defRPr/>
            </a:pPr>
            <a:r>
              <a:rPr lang="ru-RU" sz="1800" b="0" i="0" u="none" baseline="0">
                <a:solidFill>
                  <a:srgbClr val="53565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Введите параметры проекции.</a:t>
            </a:r>
          </a:p>
          <a:p>
            <a:pPr algn="l" rtl="0" eaLnBrk="1" hangingPunct="1">
              <a:buClr>
                <a:schemeClr val="tx1"/>
              </a:buClr>
              <a:buSzPct val="99000"/>
              <a:defRPr/>
            </a:pPr>
            <a:r>
              <a:rPr lang="ru-RU" sz="2000" b="0" i="0" u="none" baseline="0">
                <a:solidFill>
                  <a:srgbClr val="53565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Эллипсоид:</a:t>
            </a:r>
          </a:p>
          <a:p>
            <a:pPr marL="742950" lvl="1" indent="-285750" algn="l" rtl="0" eaLnBrk="1" hangingPunct="1">
              <a:buSzPct val="99000"/>
              <a:defRPr/>
            </a:pPr>
            <a:r>
              <a:rPr lang="ru-RU" sz="1800" b="0" i="0" u="none" baseline="0">
                <a:solidFill>
                  <a:srgbClr val="53565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Если у вас не эллипсоид WGS-84, нужно выполнить преобразование датумов.</a:t>
            </a:r>
          </a:p>
          <a:p>
            <a:pPr marL="457200" lvl="1" indent="0" algn="l" rtl="0" eaLnBrk="1" hangingPunct="1">
              <a:buSzPct val="99000"/>
              <a:buFont typeface="Arial" pitchFamily="34" charset="0"/>
              <a:buNone/>
              <a:defRPr/>
            </a:pPr>
            <a:r>
              <a:rPr lang="ru-RU" sz="1800" b="0" i="0" u="none" baseline="0">
                <a:solidFill>
                  <a:srgbClr val="53565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Теперь Вашу СК можно сохранить и она будет в списке доступных сеток.</a:t>
            </a:r>
          </a:p>
          <a:p>
            <a:pPr marL="320675" algn="l" rtl="0" eaLnBrk="1" hangingPunct="1">
              <a:buSzPct val="99000"/>
              <a:defRPr/>
            </a:pPr>
            <a:endParaRPr lang="ru-RU" altLang="en-US" dirty="0">
              <a:solidFill>
                <a:srgbClr val="53565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1164" y="4522414"/>
            <a:ext cx="2171700" cy="174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97332877"/>
      </p:ext>
    </p:extLst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Настройка местной сетки координат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04603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Понимание геодезии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>
              <a:defRPr/>
            </a:pPr>
            <a:fld id="{A841CFFD-0FA8-409D-830C-A3926F5AAE10}" type="slidenum">
              <a:rPr/>
              <a:pPr>
                <a:defRPr/>
              </a:pPr>
              <a:t>2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69647940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Rot="1"/>
          </p:cNvSpPr>
          <p:nvPr>
            <p:ph type="title"/>
          </p:nvPr>
        </p:nvSpPr>
        <p:spPr/>
        <p:txBody>
          <a:bodyPr/>
          <a:lstStyle/>
          <a:p>
            <a:pPr marL="53975" algn="l" rtl="0" eaLnBrk="1" hangingPunct="1"/>
            <a:r>
              <a:rPr lang="ru-RU" sz="3200" b="0" i="0" u="none" baseline="0">
                <a:latin typeface="Arial" pitchFamily="34" charset="0"/>
                <a:cs typeface="Arial" pitchFamily="34" charset="0"/>
              </a:rPr>
              <a:t>Работа в местной СК</a:t>
            </a:r>
          </a:p>
        </p:txBody>
      </p:sp>
      <p:graphicFrame>
        <p:nvGraphicFramePr>
          <p:cNvPr id="116811" name="Group 75">
            <a:extLst/>
          </p:cNvPr>
          <p:cNvGraphicFramePr>
            <a:graphicFrameLocks noGrp="1"/>
          </p:cNvGraphicFramePr>
          <p:nvPr/>
        </p:nvGraphicFramePr>
        <p:xfrm>
          <a:off x="990600" y="1600200"/>
          <a:ext cx="7239000" cy="2819399"/>
        </p:xfrm>
        <a:graphic>
          <a:graphicData uri="http://schemas.openxmlformats.org/drawingml/2006/table">
            <a:tbl>
              <a:tblPr/>
              <a:tblGrid>
                <a:gridCol w="263236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3033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303318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56337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2872" marB="4287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09F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Точка 1</a:t>
                      </a:r>
                    </a:p>
                  </a:txBody>
                  <a:tcPr marT="42872" marB="4287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09F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Точка 2</a:t>
                      </a:r>
                    </a:p>
                  </a:txBody>
                  <a:tcPr marT="42872" marB="4287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09FC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337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Х на проекции UTM</a:t>
                      </a:r>
                    </a:p>
                  </a:txBody>
                  <a:tcPr marT="42872" marB="4287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562000</a:t>
                      </a:r>
                    </a:p>
                  </a:txBody>
                  <a:tcPr marT="42872" marB="4287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563000</a:t>
                      </a:r>
                    </a:p>
                  </a:txBody>
                  <a:tcPr marT="42872" marB="4287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6588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Y на проекции UTM</a:t>
                      </a:r>
                    </a:p>
                  </a:txBody>
                  <a:tcPr marT="42872" marB="4287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3245000</a:t>
                      </a:r>
                    </a:p>
                  </a:txBody>
                  <a:tcPr marT="42872" marB="4287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3246000</a:t>
                      </a:r>
                    </a:p>
                  </a:txBody>
                  <a:tcPr marT="42872" marB="4287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6337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</a:rPr>
                        <a:t>Х в местной СК</a:t>
                      </a:r>
                    </a:p>
                  </a:txBody>
                  <a:tcPr marT="42872" marB="4287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</a:rPr>
                        <a:t>10000.0</a:t>
                      </a:r>
                    </a:p>
                  </a:txBody>
                  <a:tcPr marT="42872" marB="4287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</a:rPr>
                        <a:t>10940.709</a:t>
                      </a:r>
                    </a:p>
                  </a:txBody>
                  <a:tcPr marT="42872" marB="4287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6337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</a:rPr>
                        <a:t>Y в местной СК</a:t>
                      </a:r>
                    </a:p>
                  </a:txBody>
                  <a:tcPr marT="42872" marB="4287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</a:rPr>
                        <a:t>10000.0</a:t>
                      </a:r>
                    </a:p>
                  </a:txBody>
                  <a:tcPr marT="42872" marB="4287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</a:rPr>
                        <a:t>11063.278</a:t>
                      </a:r>
                    </a:p>
                  </a:txBody>
                  <a:tcPr marT="42872" marB="4287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16765" name="Text Box 29">
            <a:extLst/>
          </p:cNvPr>
          <p:cNvSpPr txBox="1">
            <a:spLocks noChangeArrowheads="1"/>
          </p:cNvSpPr>
          <p:nvPr/>
        </p:nvSpPr>
        <p:spPr bwMode="auto">
          <a:xfrm>
            <a:off x="228600" y="4800600"/>
            <a:ext cx="8534400" cy="1230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rtl="0" eaLnBrk="1" fontAlgn="auto" hangingPunct="1">
              <a:spcBef>
                <a:spcPct val="50000"/>
              </a:spcBef>
              <a:spcAft>
                <a:spcPts val="0"/>
              </a:spcAft>
              <a:defRPr/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+mn-cs"/>
              </a:rPr>
              <a:t>Необходимо иметь две точки на участке с известными:</a:t>
            </a:r>
          </a:p>
          <a:p>
            <a:pPr algn="l" rtl="0" eaLnBrk="1" fontAlgn="auto" hangingPunct="1">
              <a:spcBef>
                <a:spcPct val="5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+mn-cs"/>
              </a:rPr>
              <a:t>  К-тами X,Y в местной СК</a:t>
            </a:r>
          </a:p>
          <a:p>
            <a:pPr algn="l" rtl="0" eaLnBrk="1" fontAlgn="auto" hangingPunct="1">
              <a:spcBef>
                <a:spcPct val="5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+mn-cs"/>
              </a:rPr>
              <a:t> К-тами на нормальной проекции (из доступных в HYPACK</a:t>
            </a: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Arial Unicode MS" pitchFamily="34" charset="-128"/>
                <a:cs typeface="Arial Unicode MS" pitchFamily="34" charset="-128"/>
              </a:rPr>
              <a:t>®), например, UTM</a:t>
            </a:r>
          </a:p>
        </p:txBody>
      </p:sp>
    </p:spTree>
    <p:extLst>
      <p:ext uri="{BB962C8B-B14F-4D97-AF65-F5344CB8AC3E}">
        <p14:creationId xmlns:p14="http://schemas.microsoft.com/office/powerpoint/2010/main" val="145641889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168400"/>
            <a:ext cx="4821238" cy="365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0" name="Title 2"/>
          <p:cNvSpPr>
            <a:spLocks noGrp="1"/>
          </p:cNvSpPr>
          <p:nvPr>
            <p:ph type="title"/>
          </p:nvPr>
        </p:nvSpPr>
        <p:spPr>
          <a:xfrm>
            <a:off x="347663" y="0"/>
            <a:ext cx="8643937" cy="989013"/>
          </a:xfrm>
        </p:spPr>
        <p:txBody>
          <a:bodyPr/>
          <a:lstStyle/>
          <a:p>
            <a:pPr marL="53975" algn="l" rtl="0" eaLnBrk="1" hangingPunct="1"/>
            <a:r>
              <a:rPr lang="ru-RU" b="0" i="0" u="none" baseline="0" dirty="0">
                <a:latin typeface="Arial" pitchFamily="34" charset="0"/>
                <a:cs typeface="Arial" pitchFamily="34" charset="0"/>
              </a:rPr>
              <a:t>ГЕОДЕЗИЧЕСКИЕ ПАРАМЕТРЫ </a:t>
            </a:r>
            <a:r>
              <a:rPr lang="ru-RU" b="0" i="0" u="none" baseline="0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b="0" i="0" u="none" baseline="0" dirty="0" smtClean="0">
                <a:latin typeface="Arial" pitchFamily="34" charset="0"/>
                <a:cs typeface="Arial" pitchFamily="34" charset="0"/>
              </a:rPr>
            </a:br>
            <a:r>
              <a:rPr lang="ru-RU" sz="2400" b="0" i="0" u="none" baseline="0" dirty="0" smtClean="0">
                <a:latin typeface="Arial" pitchFamily="34" charset="0"/>
                <a:cs typeface="Arial" pitchFamily="34" charset="0"/>
              </a:rPr>
              <a:t>Настройка </a:t>
            </a:r>
            <a:r>
              <a:rPr lang="ru-RU" sz="2400" b="0" i="0" u="none" baseline="0" dirty="0">
                <a:latin typeface="Arial" pitchFamily="34" charset="0"/>
                <a:cs typeface="Arial" pitchFamily="34" charset="0"/>
              </a:rPr>
              <a:t>местной СК</a:t>
            </a:r>
            <a:endParaRPr lang="ru-RU" alt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7651" name="Content Placeholder 1">
            <a:extLst/>
          </p:cNvPr>
          <p:cNvSpPr>
            <a:spLocks noGrp="1"/>
          </p:cNvSpPr>
          <p:nvPr>
            <p:ph idx="4294967295"/>
          </p:nvPr>
        </p:nvSpPr>
        <p:spPr>
          <a:xfrm>
            <a:off x="5638800" y="2057400"/>
            <a:ext cx="3276600" cy="3657600"/>
          </a:xfrm>
          <a:solidFill>
            <a:schemeClr val="bg1"/>
          </a:solidFill>
        </p:spPr>
        <p:txBody>
          <a:bodyPr/>
          <a:lstStyle/>
          <a:p>
            <a:pPr marL="342900" indent="-342900" algn="l" rtl="0" eaLnBrk="1" hangingPunct="1">
              <a:buClr>
                <a:schemeClr val="tx1">
                  <a:lumMod val="65000"/>
                  <a:lumOff val="35000"/>
                </a:schemeClr>
              </a:buClr>
              <a:buFont typeface="Arial" pitchFamily="34" charset="0"/>
              <a:buChar char="•"/>
              <a:defRPr/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Укажите параметры СК, известные HYPACK (например, UTM). ПРОЕКЦИЯ UTM</a:t>
            </a:r>
          </a:p>
          <a:p>
            <a:pPr marL="342900" indent="-342900" algn="l" rtl="0" eaLnBrk="1" hangingPunct="1">
              <a:buClr>
                <a:schemeClr val="tx1">
                  <a:lumMod val="65000"/>
                  <a:lumOff val="35000"/>
                </a:schemeClr>
              </a:buClr>
              <a:buFont typeface="Arial" pitchFamily="34" charset="0"/>
              <a:buChar char="•"/>
              <a:defRPr/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Измените Grid на None</a:t>
            </a:r>
          </a:p>
          <a:p>
            <a:pPr marL="342900" indent="-342900" algn="l" rtl="0" eaLnBrk="1" hangingPunct="1">
              <a:buClr>
                <a:schemeClr val="tx1">
                  <a:lumMod val="65000"/>
                  <a:lumOff val="35000"/>
                </a:schemeClr>
              </a:buClr>
              <a:buFont typeface="Arial" pitchFamily="34" charset="0"/>
              <a:buChar char="•"/>
              <a:defRPr/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Отметьте опцию «Local Grid Adjustment» и нажмите кнопку «Local Grid»</a:t>
            </a:r>
          </a:p>
        </p:txBody>
      </p:sp>
      <p:pic>
        <p:nvPicPr>
          <p:cNvPr id="27653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125" y="4953000"/>
            <a:ext cx="2362200" cy="1343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4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2938" y="5257800"/>
            <a:ext cx="2247900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Straight Arrow Connector 2">
            <a:extLst/>
          </p:cNvPr>
          <p:cNvCxnSpPr/>
          <p:nvPr/>
        </p:nvCxnSpPr>
        <p:spPr>
          <a:xfrm flipH="1" flipV="1">
            <a:off x="1219200" y="1981200"/>
            <a:ext cx="457200" cy="29718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>
            <a:extLst/>
          </p:cNvPr>
          <p:cNvCxnSpPr>
            <a:stCxn id="27654" idx="0"/>
          </p:cNvCxnSpPr>
          <p:nvPr/>
        </p:nvCxnSpPr>
        <p:spPr>
          <a:xfrm flipV="1">
            <a:off x="4306888" y="3352800"/>
            <a:ext cx="341312" cy="19050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749424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53975" algn="l" rtl="0" eaLnBrk="1" hangingPunct="1"/>
            <a:r>
              <a:rPr lang="ru-RU" sz="3200" b="0" i="0" u="none" baseline="0">
                <a:latin typeface="Arial" pitchFamily="34" charset="0"/>
                <a:cs typeface="Arial" pitchFamily="34" charset="0"/>
              </a:rPr>
              <a:t>МЕСТНАЯ СК: Окно</a:t>
            </a:r>
          </a:p>
        </p:txBody>
      </p:sp>
      <p:sp>
        <p:nvSpPr>
          <p:cNvPr id="28675" name="Content Placeholder 1">
            <a:extLst/>
          </p:cNvPr>
          <p:cNvSpPr>
            <a:spLocks noGrp="1"/>
          </p:cNvSpPr>
          <p:nvPr>
            <p:ph idx="4294967295"/>
          </p:nvPr>
        </p:nvSpPr>
        <p:spPr>
          <a:xfrm>
            <a:off x="4594411" y="2752165"/>
            <a:ext cx="4114800" cy="1900518"/>
          </a:xfrm>
          <a:solidFill>
            <a:schemeClr val="bg1"/>
          </a:solidFill>
        </p:spPr>
        <p:txBody>
          <a:bodyPr>
            <a:normAutofit fontScale="92500"/>
          </a:bodyPr>
          <a:lstStyle/>
          <a:p>
            <a:pPr algn="l" rtl="0" eaLnBrk="1" hangingPunct="1">
              <a:defRPr/>
            </a:pPr>
            <a:r>
              <a:rPr lang="ru-RU" sz="24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Введите координаты мировые и местные, укажите ноль СК и пусть программа вычислит разворот, сдвижку и масштаб.</a:t>
            </a:r>
          </a:p>
        </p:txBody>
      </p:sp>
      <p:pic>
        <p:nvPicPr>
          <p:cNvPr id="28676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219200"/>
            <a:ext cx="3524250" cy="5391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0418796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Rot="1"/>
          </p:cNvSpPr>
          <p:nvPr>
            <p:ph type="title"/>
          </p:nvPr>
        </p:nvSpPr>
        <p:spPr>
          <a:xfrm>
            <a:off x="296735" y="101833"/>
            <a:ext cx="8499475" cy="989013"/>
          </a:xfrm>
        </p:spPr>
        <p:txBody>
          <a:bodyPr/>
          <a:lstStyle/>
          <a:p>
            <a:pPr marL="53975" algn="l" rtl="0" eaLnBrk="1" hangingPunct="1"/>
            <a:r>
              <a:rPr lang="ru-RU" sz="3200" b="0" i="0" u="none" baseline="0">
                <a:latin typeface="Arial" pitchFamily="34" charset="0"/>
                <a:cs typeface="Arial" pitchFamily="34" charset="0"/>
              </a:rPr>
              <a:t>Проверка в программе GRID CONVERSION</a:t>
            </a:r>
          </a:p>
        </p:txBody>
      </p:sp>
      <p:sp>
        <p:nvSpPr>
          <p:cNvPr id="30723" name="Rectangle 3"/>
          <p:cNvSpPr>
            <a:spLocks noGrp="1"/>
          </p:cNvSpPr>
          <p:nvPr>
            <p:ph type="body" sz="half" idx="4294967295"/>
          </p:nvPr>
        </p:nvSpPr>
        <p:spPr>
          <a:xfrm>
            <a:off x="1265741" y="3223990"/>
            <a:ext cx="3073120" cy="2971800"/>
          </a:xfrm>
        </p:spPr>
        <p:txBody>
          <a:bodyPr>
            <a:normAutofit fontScale="77500" lnSpcReduction="20000"/>
          </a:bodyPr>
          <a:lstStyle/>
          <a:p>
            <a:pPr algn="l" rtl="0" eaLnBrk="1" hangingPunct="1">
              <a:lnSpc>
                <a:spcPct val="90000"/>
              </a:lnSpc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Точка 1</a:t>
            </a:r>
          </a:p>
          <a:p>
            <a:pPr algn="l" rtl="0" eaLnBrk="1" hangingPunct="1">
              <a:lnSpc>
                <a:spcPct val="90000"/>
              </a:lnSpc>
            </a:pPr>
            <a:endParaRPr lang="ru-RU" altLang="en-US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l" rtl="0" eaLnBrk="1" hangingPunct="1">
              <a:lnSpc>
                <a:spcPct val="90000"/>
              </a:lnSpc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	UTM, 17 зона.</a:t>
            </a:r>
          </a:p>
          <a:p>
            <a:pPr marL="914400" lvl="2" indent="0" algn="l" rtl="0" eaLnBrk="1" hangingPunct="1">
              <a:lnSpc>
                <a:spcPct val="90000"/>
              </a:lnSpc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X = 562000.0</a:t>
            </a:r>
          </a:p>
          <a:p>
            <a:pPr marL="914400" lvl="2" indent="0" algn="l" rtl="0" eaLnBrk="1" hangingPunct="1">
              <a:lnSpc>
                <a:spcPct val="90000"/>
              </a:lnSpc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Y = 3245000.0</a:t>
            </a:r>
          </a:p>
          <a:p>
            <a:pPr marL="457200" lvl="1" indent="0" algn="l" rtl="0" eaLnBrk="1" hangingPunct="1">
              <a:lnSpc>
                <a:spcPct val="90000"/>
              </a:lnSpc>
              <a:buNone/>
            </a:pPr>
            <a:endParaRPr lang="ru-RU" altLang="en-US" sz="180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457200" lvl="1" indent="0" algn="l" rtl="0" eaLnBrk="1" hangingPunct="1">
              <a:lnSpc>
                <a:spcPct val="90000"/>
              </a:lnSpc>
              <a:buNone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Географические к-ты UTM:</a:t>
            </a:r>
          </a:p>
          <a:p>
            <a:pPr marL="914400" lvl="2" indent="0" algn="l" rtl="0" eaLnBrk="1" hangingPunct="1">
              <a:lnSpc>
                <a:spcPct val="90000"/>
              </a:lnSpc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Широта = N29° 19.953279’</a:t>
            </a:r>
          </a:p>
          <a:p>
            <a:pPr marL="914400" lvl="2" indent="0" algn="l" rtl="0" eaLnBrk="1" hangingPunct="1">
              <a:lnSpc>
                <a:spcPct val="90000"/>
              </a:lnSpc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Долгота = W80° 21.684083’</a:t>
            </a:r>
          </a:p>
          <a:p>
            <a:pPr marL="457200" lvl="1" indent="0" algn="l" rtl="0" eaLnBrk="1" hangingPunct="1">
              <a:lnSpc>
                <a:spcPct val="90000"/>
              </a:lnSpc>
              <a:buNone/>
            </a:pPr>
            <a:endParaRPr lang="ru-RU" altLang="en-US" sz="180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457200" lvl="1" indent="0" algn="l" rtl="0" eaLnBrk="1" hangingPunct="1">
              <a:lnSpc>
                <a:spcPct val="90000"/>
              </a:lnSpc>
              <a:buNone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Координаты в местной СК</a:t>
            </a:r>
          </a:p>
          <a:p>
            <a:pPr marL="914400" lvl="2" indent="0" algn="l" rtl="0" eaLnBrk="1" hangingPunct="1">
              <a:lnSpc>
                <a:spcPct val="90000"/>
              </a:lnSpc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X = 10000</a:t>
            </a:r>
          </a:p>
          <a:p>
            <a:pPr marL="914400" lvl="2" indent="0" algn="l" rtl="0" eaLnBrk="1" hangingPunct="1">
              <a:lnSpc>
                <a:spcPct val="90000"/>
              </a:lnSpc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Y = 10000</a:t>
            </a:r>
          </a:p>
        </p:txBody>
      </p:sp>
      <p:pic>
        <p:nvPicPr>
          <p:cNvPr id="30724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000" y="1227605"/>
            <a:ext cx="7565511" cy="156938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7483" y="3070505"/>
            <a:ext cx="2143366" cy="32787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34275065"/>
      </p:ext>
    </p:extLst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sz="4800" b="0" i="0" u="none" baseline="0">
                <a:latin typeface="Arial" pitchFamily="34" charset="0"/>
                <a:cs typeface="Arial" pitchFamily="34" charset="0"/>
              </a:rPr>
              <a:t>Вычисление параметров преобразования датумов, переменных во времени</a:t>
            </a:r>
            <a:endParaRPr lang="ru-RU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/>
              <a:t>24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031238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Title 1"/>
          <p:cNvSpPr>
            <a:spLocks noGrp="1"/>
          </p:cNvSpPr>
          <p:nvPr>
            <p:ph type="title"/>
          </p:nvPr>
        </p:nvSpPr>
        <p:spPr>
          <a:xfrm>
            <a:off x="347663" y="0"/>
            <a:ext cx="7958137" cy="989013"/>
          </a:xfrm>
        </p:spPr>
        <p:txBody>
          <a:bodyPr/>
          <a:lstStyle/>
          <a:p>
            <a:pPr algn="l" rtl="0"/>
            <a:r>
              <a:rPr lang="ru-RU" sz="3200" b="0" i="0" u="none" baseline="0">
                <a:latin typeface="Arial" pitchFamily="34" charset="0"/>
                <a:cs typeface="Arial" pitchFamily="34" charset="0"/>
              </a:rPr>
              <a:t>Вычисление параметров преобразования датумов, переменных во времени</a:t>
            </a:r>
          </a:p>
        </p:txBody>
      </p:sp>
      <p:sp>
        <p:nvSpPr>
          <p:cNvPr id="48131" name="Text Placeholder 2">
            <a:extLst>
              <a:ext uri="{FF2B5EF4-FFF2-40B4-BE49-F238E27FC236}">
                <a16:creationId xmlns="" xmlns:a16="http://schemas.microsoft.com/office/drawing/2014/main" id="{A0F0138C-0262-409E-A5EC-AF74427E7C94}"/>
              </a:ext>
            </a:extLst>
          </p:cNvPr>
          <p:cNvSpPr>
            <a:spLocks noGrp="1"/>
          </p:cNvSpPr>
          <p:nvPr>
            <p:ph type="body" sz="half" idx="4294967295"/>
          </p:nvPr>
        </p:nvSpPr>
        <p:spPr>
          <a:xfrm>
            <a:off x="233363" y="1408113"/>
            <a:ext cx="3124200" cy="4525962"/>
          </a:xfrm>
        </p:spPr>
        <p:txBody>
          <a:bodyPr>
            <a:normAutofit fontScale="85000" lnSpcReduction="20000"/>
          </a:bodyPr>
          <a:lstStyle/>
          <a:p>
            <a:pPr marL="342900" indent="-342900" algn="l" rtl="0">
              <a:buClr>
                <a:schemeClr val="tx1">
                  <a:lumMod val="65000"/>
                  <a:lumOff val="35000"/>
                </a:schemeClr>
              </a:buClr>
              <a:buFont typeface="Arial" pitchFamily="34" charset="0"/>
              <a:buChar char="•"/>
              <a:defRPr/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Из-за континентального дрейфа, может понадобится преобразование датумов с учетом времени.</a:t>
            </a:r>
          </a:p>
          <a:p>
            <a:pPr marL="342900" indent="-342900" algn="l" rtl="0">
              <a:buClr>
                <a:schemeClr val="tx1">
                  <a:lumMod val="65000"/>
                  <a:lumOff val="35000"/>
                </a:schemeClr>
              </a:buClr>
              <a:buFont typeface="Arial" pitchFamily="34" charset="0"/>
              <a:buChar char="•"/>
              <a:defRPr/>
            </a:pPr>
            <a:endParaRPr lang="ru-RU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342900" indent="-342900" algn="l" rtl="0">
              <a:buClr>
                <a:schemeClr val="tx1">
                  <a:lumMod val="65000"/>
                  <a:lumOff val="35000"/>
                </a:schemeClr>
              </a:buClr>
              <a:buFont typeface="Arial" pitchFamily="34" charset="0"/>
              <a:buChar char="•"/>
              <a:defRPr/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В HYPACK есть модели для Северной Америки, Европы и Австралии в программе ГЕОДЕЗИЧЕСКИЕ ПАРАМЕТРЫ.</a:t>
            </a:r>
          </a:p>
          <a:p>
            <a:pPr marL="342900" indent="-342900" algn="l" rtl="0">
              <a:buClr>
                <a:schemeClr val="tx1">
                  <a:lumMod val="65000"/>
                  <a:lumOff val="35000"/>
                </a:schemeClr>
              </a:buClr>
              <a:buFont typeface="Arial" pitchFamily="34" charset="0"/>
              <a:buChar char="•"/>
              <a:defRPr/>
            </a:pPr>
            <a:endParaRPr lang="ru-RU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342900" indent="-342900" algn="l" rtl="0">
              <a:buClr>
                <a:schemeClr val="tx1">
                  <a:lumMod val="65000"/>
                  <a:lumOff val="35000"/>
                </a:schemeClr>
              </a:buClr>
              <a:buFont typeface="Arial" pitchFamily="34" charset="0"/>
              <a:buChar char="•"/>
              <a:defRPr/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Меню Tools для выбора опции трансформации</a:t>
            </a:r>
          </a:p>
          <a:p>
            <a:pPr marL="480060" lvl="1" indent="-342900" algn="l" rtl="0">
              <a:buClr>
                <a:schemeClr val="tx1">
                  <a:lumMod val="65000"/>
                  <a:lumOff val="35000"/>
                </a:schemeClr>
              </a:buClr>
              <a:buFont typeface="Arial" pitchFamily="34" charset="0"/>
              <a:buChar char="•"/>
              <a:defRPr/>
            </a:pPr>
            <a:endParaRPr lang="ru-RU" altLang="en-US" sz="180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480060" lvl="1" indent="-342900" algn="l" rtl="0">
              <a:buClr>
                <a:schemeClr val="tx1">
                  <a:lumMod val="65000"/>
                  <a:lumOff val="35000"/>
                </a:schemeClr>
              </a:buClr>
              <a:buFont typeface="Arial" pitchFamily="34" charset="0"/>
              <a:buChar char="•"/>
              <a:defRPr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Выберите эпоху, систему и год</a:t>
            </a:r>
          </a:p>
          <a:p>
            <a:pPr marL="480060" lvl="1" indent="-342900" algn="l" rtl="0">
              <a:buClr>
                <a:schemeClr val="tx1">
                  <a:lumMod val="65000"/>
                  <a:lumOff val="35000"/>
                </a:schemeClr>
              </a:buClr>
              <a:buFont typeface="Arial" pitchFamily="34" charset="0"/>
              <a:buChar char="•"/>
              <a:defRPr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Кликните [Вычислить].</a:t>
            </a:r>
          </a:p>
          <a:p>
            <a:pPr marL="342900" indent="-342900" algn="l" rtl="0">
              <a:buFont typeface="Arial" pitchFamily="34" charset="0"/>
              <a:buChar char="•"/>
              <a:defRPr/>
            </a:pPr>
            <a:endParaRPr lang="ru-RU" altLang="en-US" sz="2000" dirty="0">
              <a:solidFill>
                <a:srgbClr val="53565A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3288" y="1462088"/>
            <a:ext cx="4124325" cy="2619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9563" y="2657475"/>
            <a:ext cx="4238625" cy="2371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6787" y="5114925"/>
            <a:ext cx="2505075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0924013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sz="4800" b="0" i="0" u="none" baseline="0"/>
              <a:t>Поправки за Уровень по данным Режима Кинематики Реального Времени (Уровни RTK)</a:t>
            </a:r>
            <a:endParaRPr lang="ru-RU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/>
              <a:t>26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43127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 eaLnBrk="1" hangingPunct="1"/>
            <a:r>
              <a:rPr lang="ru-RU" sz="3200" b="0" i="0" u="none" baseline="0">
                <a:latin typeface="Arial" pitchFamily="34" charset="0"/>
                <a:cs typeface="Arial" pitchFamily="34" charset="0"/>
              </a:rPr>
              <a:t>Расчет уровней RTK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BD9F3608-0EF4-4E0F-ABDE-F1B5D6876FDF}"/>
              </a:ext>
            </a:extLst>
          </p:cNvPr>
          <p:cNvSpPr txBox="1"/>
          <p:nvPr/>
        </p:nvSpPr>
        <p:spPr>
          <a:xfrm>
            <a:off x="458788" y="1298575"/>
            <a:ext cx="7924800" cy="501675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lvl="1" algn="l" rtl="0">
              <a:defRPr/>
            </a:pPr>
            <a:r>
              <a:rPr lang="ru-RU" sz="2000" b="0" i="0" u="none" baseline="0">
                <a:solidFill>
                  <a:srgbClr val="53565A"/>
                </a:solidFill>
                <a:latin typeface="Arial" charset="0"/>
              </a:rPr>
              <a:t>Укажите на чем основывается вычисление К и N</a:t>
            </a:r>
          </a:p>
          <a:p>
            <a:pPr marL="696913" indent="-285750" algn="l" rtl="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ru-RU" dirty="0">
              <a:solidFill>
                <a:srgbClr val="53565A"/>
              </a:solidFill>
            </a:endParaRPr>
          </a:p>
          <a:p>
            <a:pPr marL="696913" indent="-285750" algn="l" rtl="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b="0" i="0" u="none" baseline="0">
                <a:solidFill>
                  <a:srgbClr val="53565A"/>
                </a:solidFill>
              </a:rPr>
              <a:t>Модель геоида</a:t>
            </a:r>
          </a:p>
          <a:p>
            <a:pPr marL="696913" indent="-285750" algn="l" rtl="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ru-RU" sz="1100" dirty="0">
              <a:solidFill>
                <a:srgbClr val="53565A"/>
              </a:solidFill>
            </a:endParaRPr>
          </a:p>
          <a:p>
            <a:pPr marL="696913" indent="-285750" algn="l" rtl="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b="0" i="0" u="none" baseline="0">
                <a:solidFill>
                  <a:srgbClr val="53565A"/>
                </a:solidFill>
              </a:rPr>
              <a:t>Ортометрическая поправка за высоту</a:t>
            </a:r>
          </a:p>
          <a:p>
            <a:pPr marL="696913" indent="-285750" algn="l" rtl="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ru-RU" sz="1100" dirty="0">
              <a:solidFill>
                <a:srgbClr val="53565A"/>
              </a:solidFill>
            </a:endParaRPr>
          </a:p>
          <a:p>
            <a:pPr marL="696913" indent="-285750" algn="l" rtl="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b="0" i="0" u="none" baseline="0">
                <a:solidFill>
                  <a:srgbClr val="53565A"/>
                </a:solidFill>
              </a:rPr>
              <a:t>Зона VDatum и ноль карты</a:t>
            </a:r>
          </a:p>
          <a:p>
            <a:pPr marL="696913" indent="-285750" algn="l" rtl="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ru-RU" sz="1100" dirty="0">
              <a:solidFill>
                <a:srgbClr val="53565A"/>
              </a:solidFill>
            </a:endParaRPr>
          </a:p>
          <a:p>
            <a:pPr marL="696913" indent="-285750" algn="l" rtl="0" eaLnBrk="1" hangingPunct="1">
              <a:buFont typeface="Arial" panose="020B0604020202020204" pitchFamily="34" charset="0"/>
              <a:buChar char="•"/>
              <a:defRPr/>
            </a:pPr>
            <a:r>
              <a:rPr lang="ru-RU" b="0" i="0" u="none" baseline="0">
                <a:solidFill>
                  <a:srgbClr val="53565A"/>
                </a:solidFill>
                <a:cs typeface="Arial" pitchFamily="34" charset="0"/>
              </a:rPr>
              <a:t>Файл KTD</a:t>
            </a:r>
          </a:p>
          <a:p>
            <a:pPr marL="696913" indent="-285750" algn="l" rtl="0" eaLnBrk="1" hangingPunct="1">
              <a:buFont typeface="Arial" panose="020B0604020202020204" pitchFamily="34" charset="0"/>
              <a:buChar char="•"/>
              <a:defRPr/>
            </a:pPr>
            <a:endParaRPr lang="ru-RU" sz="1100" dirty="0">
              <a:solidFill>
                <a:srgbClr val="53565A"/>
              </a:solidFill>
              <a:cs typeface="Arial" pitchFamily="34" charset="0"/>
            </a:endParaRPr>
          </a:p>
          <a:p>
            <a:pPr marL="696913" indent="-285750" algn="l" rtl="0" eaLnBrk="1" hangingPunct="1">
              <a:buFont typeface="Arial" panose="020B0604020202020204" pitchFamily="34" charset="0"/>
              <a:buChar char="•"/>
              <a:defRPr/>
            </a:pPr>
            <a:r>
              <a:rPr lang="ru-RU" b="0" i="0" u="none" baseline="0">
                <a:solidFill>
                  <a:srgbClr val="53565A"/>
                </a:solidFill>
                <a:cs typeface="Arial" pitchFamily="34" charset="0"/>
              </a:rPr>
              <a:t>Задано пользователем</a:t>
            </a:r>
          </a:p>
          <a:p>
            <a:pPr marL="696913" indent="-285750" algn="l" rtl="0" eaLnBrk="1" hangingPunct="1">
              <a:buFont typeface="Arial" panose="020B0604020202020204" pitchFamily="34" charset="0"/>
              <a:buChar char="•"/>
              <a:defRPr/>
            </a:pPr>
            <a:endParaRPr lang="ru-RU" sz="2200" dirty="0">
              <a:solidFill>
                <a:srgbClr val="53565A"/>
              </a:solidFill>
              <a:latin typeface="Arial" charset="0"/>
            </a:endParaRPr>
          </a:p>
          <a:p>
            <a:pPr marL="868363" lvl="1" algn="ctr" rtl="0" eaLnBrk="1" hangingPunct="1">
              <a:defRPr/>
            </a:pPr>
            <a:endParaRPr lang="ru-RU" sz="1400" dirty="0">
              <a:solidFill>
                <a:srgbClr val="53565A"/>
              </a:solidFill>
              <a:latin typeface="Arial" charset="0"/>
            </a:endParaRPr>
          </a:p>
          <a:p>
            <a:pPr marL="868363" lvl="1" algn="ctr" rtl="0" eaLnBrk="1" hangingPunct="1">
              <a:defRPr/>
            </a:pPr>
            <a:endParaRPr lang="ru-RU" sz="1400" dirty="0">
              <a:solidFill>
                <a:srgbClr val="53565A"/>
              </a:solidFill>
              <a:latin typeface="Arial" charset="0"/>
            </a:endParaRPr>
          </a:p>
          <a:p>
            <a:pPr marL="868363" lvl="1" algn="ctr" rtl="0" eaLnBrk="1" hangingPunct="1">
              <a:defRPr/>
            </a:pPr>
            <a:endParaRPr lang="ru-RU" sz="1400" dirty="0">
              <a:solidFill>
                <a:srgbClr val="53565A"/>
              </a:solidFill>
              <a:latin typeface="Arial" charset="0"/>
            </a:endParaRPr>
          </a:p>
          <a:p>
            <a:pPr marL="868363" lvl="1" algn="ctr" rtl="0" eaLnBrk="1" hangingPunct="1">
              <a:defRPr/>
            </a:pPr>
            <a:endParaRPr lang="ru-RU" sz="1400" dirty="0">
              <a:solidFill>
                <a:srgbClr val="53565A"/>
              </a:solidFill>
              <a:latin typeface="Arial" charset="0"/>
            </a:endParaRPr>
          </a:p>
          <a:p>
            <a:pPr marL="868363" lvl="1" algn="ctr" rtl="0" eaLnBrk="1" hangingPunct="1">
              <a:defRPr/>
            </a:pPr>
            <a:endParaRPr lang="ru-RU" sz="1400" dirty="0">
              <a:solidFill>
                <a:srgbClr val="53565A"/>
              </a:solidFill>
              <a:latin typeface="Arial" charset="0"/>
            </a:endParaRPr>
          </a:p>
          <a:p>
            <a:pPr marL="868363" lvl="1" algn="ctr" rtl="0" eaLnBrk="1" hangingPunct="1">
              <a:defRPr/>
            </a:pPr>
            <a:endParaRPr lang="ru-RU" sz="1400" dirty="0">
              <a:solidFill>
                <a:srgbClr val="53565A"/>
              </a:solidFill>
              <a:latin typeface="Arial" charset="0"/>
            </a:endParaRPr>
          </a:p>
          <a:p>
            <a:pPr marL="868363" lvl="1" algn="ctr" rtl="0" eaLnBrk="1" hangingPunct="1">
              <a:defRPr/>
            </a:pPr>
            <a:endParaRPr lang="ru-RU" sz="1400" dirty="0">
              <a:solidFill>
                <a:srgbClr val="53565A"/>
              </a:solidFill>
              <a:latin typeface="Arial" charset="0"/>
            </a:endParaRPr>
          </a:p>
          <a:p>
            <a:pPr marL="868363" lvl="1" algn="ctr" rtl="0" eaLnBrk="1" hangingPunct="1">
              <a:defRPr/>
            </a:pPr>
            <a:endParaRPr lang="ru-RU" sz="1400" dirty="0">
              <a:solidFill>
                <a:srgbClr val="53565A"/>
              </a:solidFill>
              <a:latin typeface="Arial" charset="0"/>
            </a:endParaRPr>
          </a:p>
          <a:p>
            <a:pPr marL="868363" lvl="1" algn="ctr" rtl="0" eaLnBrk="1" hangingPunct="1">
              <a:defRPr/>
            </a:pPr>
            <a:endParaRPr lang="ru-RU" sz="1400" dirty="0">
              <a:solidFill>
                <a:srgbClr val="53565A"/>
              </a:solidFill>
              <a:latin typeface="Arial" charset="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7275" y="4367213"/>
            <a:ext cx="7029450" cy="191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79936257"/>
      </p:ext>
    </p:extLst>
  </p:cSld>
  <p:clrMapOvr>
    <a:masterClrMapping/>
  </p:clrMapOvr>
  <p:transition spd="slow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57"/>
          <p:cNvSpPr>
            <a:spLocks noGrp="1" noRot="1" noChangeArrowheads="1"/>
          </p:cNvSpPr>
          <p:nvPr>
            <p:ph type="title"/>
          </p:nvPr>
        </p:nvSpPr>
        <p:spPr>
          <a:xfrm>
            <a:off x="190500" y="88284"/>
            <a:ext cx="8458200" cy="914400"/>
          </a:xfrm>
        </p:spPr>
        <p:txBody>
          <a:bodyPr/>
          <a:lstStyle/>
          <a:p>
            <a:pPr marL="53975" algn="l" rtl="0" eaLnBrk="1" hangingPunct="1"/>
            <a:r>
              <a:rPr lang="ru-RU" sz="3600" b="0" i="0" u="none" baseline="0">
                <a:latin typeface="Arial" pitchFamily="34" charset="0"/>
                <a:cs typeface="Arial" pitchFamily="34" charset="0"/>
              </a:rPr>
              <a:t>Уровни RTK:  Основы</a:t>
            </a:r>
            <a:endParaRPr lang="ru-RU" altLang="en-US" sz="3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2771" name="Rectangle 2"/>
          <p:cNvSpPr>
            <a:spLocks noChangeArrowheads="1"/>
          </p:cNvSpPr>
          <p:nvPr/>
        </p:nvSpPr>
        <p:spPr bwMode="auto">
          <a:xfrm>
            <a:off x="4038600" y="1371600"/>
            <a:ext cx="5105400" cy="495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endParaRPr lang="ru-RU" altLang="en-US" dirty="0"/>
          </a:p>
        </p:txBody>
      </p:sp>
      <p:sp>
        <p:nvSpPr>
          <p:cNvPr id="32772" name="Line 4"/>
          <p:cNvSpPr>
            <a:spLocks noChangeShapeType="1"/>
          </p:cNvSpPr>
          <p:nvPr/>
        </p:nvSpPr>
        <p:spPr bwMode="auto">
          <a:xfrm>
            <a:off x="4876800" y="1904207"/>
            <a:ext cx="152400" cy="533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2773" name="Line 5"/>
          <p:cNvSpPr>
            <a:spLocks noChangeShapeType="1"/>
          </p:cNvSpPr>
          <p:nvPr/>
        </p:nvSpPr>
        <p:spPr bwMode="auto">
          <a:xfrm>
            <a:off x="5029200" y="2437607"/>
            <a:ext cx="60960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2774" name="Line 6"/>
          <p:cNvSpPr>
            <a:spLocks noChangeShapeType="1"/>
          </p:cNvSpPr>
          <p:nvPr/>
        </p:nvSpPr>
        <p:spPr bwMode="auto">
          <a:xfrm flipV="1">
            <a:off x="5638800" y="2437607"/>
            <a:ext cx="60960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2775" name="Line 7"/>
          <p:cNvSpPr>
            <a:spLocks noChangeShapeType="1"/>
          </p:cNvSpPr>
          <p:nvPr/>
        </p:nvSpPr>
        <p:spPr bwMode="auto">
          <a:xfrm flipV="1">
            <a:off x="6248400" y="1904207"/>
            <a:ext cx="152400" cy="533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2776" name="Line 8"/>
          <p:cNvSpPr>
            <a:spLocks noChangeShapeType="1"/>
          </p:cNvSpPr>
          <p:nvPr/>
        </p:nvSpPr>
        <p:spPr bwMode="auto">
          <a:xfrm flipH="1">
            <a:off x="4876800" y="1904207"/>
            <a:ext cx="1524000" cy="15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2777" name="Line 9"/>
          <p:cNvSpPr>
            <a:spLocks noChangeShapeType="1"/>
          </p:cNvSpPr>
          <p:nvPr/>
        </p:nvSpPr>
        <p:spPr bwMode="auto">
          <a:xfrm flipV="1">
            <a:off x="5105400" y="1447007"/>
            <a:ext cx="7620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2778" name="Line 10"/>
          <p:cNvSpPr>
            <a:spLocks noChangeShapeType="1"/>
          </p:cNvSpPr>
          <p:nvPr/>
        </p:nvSpPr>
        <p:spPr bwMode="auto">
          <a:xfrm>
            <a:off x="5181600" y="1447007"/>
            <a:ext cx="914400" cy="15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2779" name="Line 11"/>
          <p:cNvSpPr>
            <a:spLocks noChangeShapeType="1"/>
          </p:cNvSpPr>
          <p:nvPr/>
        </p:nvSpPr>
        <p:spPr bwMode="auto">
          <a:xfrm>
            <a:off x="6096000" y="1447007"/>
            <a:ext cx="7620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2780" name="Line 12"/>
          <p:cNvSpPr>
            <a:spLocks noChangeShapeType="1"/>
          </p:cNvSpPr>
          <p:nvPr/>
        </p:nvSpPr>
        <p:spPr bwMode="auto">
          <a:xfrm flipH="1">
            <a:off x="4648200" y="2209007"/>
            <a:ext cx="838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2781" name="Line 13"/>
          <p:cNvSpPr>
            <a:spLocks noChangeShapeType="1"/>
          </p:cNvSpPr>
          <p:nvPr/>
        </p:nvSpPr>
        <p:spPr bwMode="auto">
          <a:xfrm>
            <a:off x="5715000" y="2209007"/>
            <a:ext cx="1143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2782" name="Line 14"/>
          <p:cNvSpPr>
            <a:spLocks noChangeShapeType="1"/>
          </p:cNvSpPr>
          <p:nvPr/>
        </p:nvSpPr>
        <p:spPr bwMode="auto">
          <a:xfrm>
            <a:off x="4038600" y="1980407"/>
            <a:ext cx="3427413" cy="1588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2783" name="Text Box 15"/>
          <p:cNvSpPr txBox="1">
            <a:spLocks noChangeArrowheads="1"/>
          </p:cNvSpPr>
          <p:nvPr/>
        </p:nvSpPr>
        <p:spPr bwMode="auto">
          <a:xfrm>
            <a:off x="7434263" y="1828007"/>
            <a:ext cx="15240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>
              <a:spcBef>
                <a:spcPct val="50000"/>
              </a:spcBef>
            </a:pPr>
            <a:r>
              <a:rPr lang="ru-RU" b="1" i="0" u="none" baseline="0">
                <a:solidFill>
                  <a:srgbClr val="00B0F0"/>
                </a:solidFill>
              </a:rPr>
              <a:t>Уровень воды</a:t>
            </a:r>
          </a:p>
        </p:txBody>
      </p:sp>
      <p:sp>
        <p:nvSpPr>
          <p:cNvPr id="32784" name="Text Box 16"/>
          <p:cNvSpPr txBox="1">
            <a:spLocks noChangeArrowheads="1"/>
          </p:cNvSpPr>
          <p:nvPr/>
        </p:nvSpPr>
        <p:spPr bwMode="auto">
          <a:xfrm>
            <a:off x="7434263" y="2056607"/>
            <a:ext cx="16764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>
              <a:spcBef>
                <a:spcPct val="50000"/>
              </a:spcBef>
            </a:pPr>
            <a:r>
              <a:rPr lang="ru-RU" b="1" i="0" u="none" baseline="0"/>
              <a:t>Статическая ватерлиния</a:t>
            </a:r>
          </a:p>
        </p:txBody>
      </p:sp>
      <p:sp>
        <p:nvSpPr>
          <p:cNvPr id="32785" name="Line 17"/>
          <p:cNvSpPr>
            <a:spLocks noChangeShapeType="1"/>
          </p:cNvSpPr>
          <p:nvPr/>
        </p:nvSpPr>
        <p:spPr bwMode="auto">
          <a:xfrm>
            <a:off x="6781800" y="1751807"/>
            <a:ext cx="1588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2786" name="Line 18"/>
          <p:cNvSpPr>
            <a:spLocks noChangeShapeType="1"/>
          </p:cNvSpPr>
          <p:nvPr/>
        </p:nvSpPr>
        <p:spPr bwMode="auto">
          <a:xfrm flipV="1">
            <a:off x="6781800" y="2209007"/>
            <a:ext cx="1588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2787" name="Text Box 19"/>
          <p:cNvSpPr txBox="1">
            <a:spLocks noChangeArrowheads="1"/>
          </p:cNvSpPr>
          <p:nvPr/>
        </p:nvSpPr>
        <p:spPr bwMode="auto">
          <a:xfrm>
            <a:off x="6629400" y="1447007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>
              <a:spcBef>
                <a:spcPct val="50000"/>
              </a:spcBef>
            </a:pPr>
            <a:r>
              <a:rPr lang="ru-RU" b="1" i="0" u="none" baseline="0"/>
              <a:t>D</a:t>
            </a:r>
          </a:p>
        </p:txBody>
      </p:sp>
      <p:sp>
        <p:nvSpPr>
          <p:cNvPr id="32788" name="Oval 20"/>
          <p:cNvSpPr>
            <a:spLocks noChangeArrowheads="1"/>
          </p:cNvSpPr>
          <p:nvPr/>
        </p:nvSpPr>
        <p:spPr bwMode="auto">
          <a:xfrm>
            <a:off x="5181600" y="1142207"/>
            <a:ext cx="228600" cy="76200"/>
          </a:xfrm>
          <a:prstGeom prst="ellipse">
            <a:avLst/>
          </a:prstGeom>
          <a:solidFill>
            <a:schemeClr val="bg2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endParaRPr lang="ru-RU" altLang="en-US"/>
          </a:p>
        </p:txBody>
      </p:sp>
      <p:sp>
        <p:nvSpPr>
          <p:cNvPr id="32789" name="Line 21"/>
          <p:cNvSpPr>
            <a:spLocks noChangeShapeType="1"/>
          </p:cNvSpPr>
          <p:nvPr/>
        </p:nvSpPr>
        <p:spPr bwMode="auto">
          <a:xfrm>
            <a:off x="5303838" y="1218407"/>
            <a:ext cx="1587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2790" name="Line 22"/>
          <p:cNvSpPr>
            <a:spLocks noChangeShapeType="1"/>
          </p:cNvSpPr>
          <p:nvPr/>
        </p:nvSpPr>
        <p:spPr bwMode="auto">
          <a:xfrm flipH="1" flipV="1">
            <a:off x="4343400" y="1170782"/>
            <a:ext cx="762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2791" name="Line 23"/>
          <p:cNvSpPr>
            <a:spLocks noChangeShapeType="1"/>
          </p:cNvSpPr>
          <p:nvPr/>
        </p:nvSpPr>
        <p:spPr bwMode="auto">
          <a:xfrm flipV="1">
            <a:off x="4800600" y="1218407"/>
            <a:ext cx="1588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2792" name="Line 24"/>
          <p:cNvSpPr>
            <a:spLocks noChangeShapeType="1"/>
          </p:cNvSpPr>
          <p:nvPr/>
        </p:nvSpPr>
        <p:spPr bwMode="auto">
          <a:xfrm>
            <a:off x="4800600" y="1751807"/>
            <a:ext cx="1588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2793" name="Text Box 25"/>
          <p:cNvSpPr txBox="1">
            <a:spLocks noChangeArrowheads="1"/>
          </p:cNvSpPr>
          <p:nvPr/>
        </p:nvSpPr>
        <p:spPr bwMode="auto">
          <a:xfrm>
            <a:off x="4648200" y="1447007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>
              <a:spcBef>
                <a:spcPct val="50000"/>
              </a:spcBef>
            </a:pPr>
            <a:r>
              <a:rPr lang="ru-RU" b="1" i="0" u="none" baseline="0"/>
              <a:t>H</a:t>
            </a:r>
          </a:p>
        </p:txBody>
      </p:sp>
      <p:sp>
        <p:nvSpPr>
          <p:cNvPr id="32794" name="Line 26"/>
          <p:cNvSpPr>
            <a:spLocks noChangeShapeType="1"/>
          </p:cNvSpPr>
          <p:nvPr/>
        </p:nvSpPr>
        <p:spPr bwMode="auto">
          <a:xfrm>
            <a:off x="4038600" y="5485607"/>
            <a:ext cx="3429000" cy="1588"/>
          </a:xfrm>
          <a:prstGeom prst="line">
            <a:avLst/>
          </a:prstGeom>
          <a:noFill/>
          <a:ln w="76200" cmpd="tri">
            <a:solidFill>
              <a:srgbClr val="FF99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2795" name="Text Box 27"/>
          <p:cNvSpPr txBox="1">
            <a:spLocks noChangeArrowheads="1"/>
          </p:cNvSpPr>
          <p:nvPr/>
        </p:nvSpPr>
        <p:spPr bwMode="auto">
          <a:xfrm>
            <a:off x="7434263" y="5333207"/>
            <a:ext cx="13716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>
              <a:spcBef>
                <a:spcPct val="50000"/>
              </a:spcBef>
            </a:pPr>
            <a:r>
              <a:rPr lang="ru-RU" b="1" i="0" u="none" baseline="0">
                <a:solidFill>
                  <a:srgbClr val="FF9900"/>
                </a:solidFill>
              </a:rPr>
              <a:t>Дно</a:t>
            </a:r>
          </a:p>
        </p:txBody>
      </p:sp>
      <p:sp>
        <p:nvSpPr>
          <p:cNvPr id="32796" name="Rectangle 28"/>
          <p:cNvSpPr>
            <a:spLocks noChangeArrowheads="1"/>
          </p:cNvSpPr>
          <p:nvPr/>
        </p:nvSpPr>
        <p:spPr bwMode="auto">
          <a:xfrm>
            <a:off x="5257800" y="2437607"/>
            <a:ext cx="152400" cy="76200"/>
          </a:xfrm>
          <a:prstGeom prst="rect">
            <a:avLst/>
          </a:prstGeom>
          <a:solidFill>
            <a:srgbClr val="33CC33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endParaRPr lang="ru-RU" altLang="en-US"/>
          </a:p>
        </p:txBody>
      </p:sp>
      <p:sp>
        <p:nvSpPr>
          <p:cNvPr id="32797" name="Line 29"/>
          <p:cNvSpPr>
            <a:spLocks noChangeShapeType="1"/>
          </p:cNvSpPr>
          <p:nvPr/>
        </p:nvSpPr>
        <p:spPr bwMode="auto">
          <a:xfrm flipV="1">
            <a:off x="5334000" y="2209007"/>
            <a:ext cx="1588" cy="1295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2798" name="Line 30"/>
          <p:cNvSpPr>
            <a:spLocks noChangeShapeType="1"/>
          </p:cNvSpPr>
          <p:nvPr/>
        </p:nvSpPr>
        <p:spPr bwMode="auto">
          <a:xfrm>
            <a:off x="5334000" y="3733007"/>
            <a:ext cx="1588" cy="1676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2799" name="Text Box 31"/>
          <p:cNvSpPr txBox="1">
            <a:spLocks noChangeArrowheads="1"/>
          </p:cNvSpPr>
          <p:nvPr/>
        </p:nvSpPr>
        <p:spPr bwMode="auto">
          <a:xfrm>
            <a:off x="5181600" y="350282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>
              <a:spcBef>
                <a:spcPct val="50000"/>
              </a:spcBef>
            </a:pPr>
            <a:r>
              <a:rPr lang="ru-RU" b="1" i="0" u="none" baseline="0"/>
              <a:t>В</a:t>
            </a:r>
          </a:p>
        </p:txBody>
      </p:sp>
      <p:sp>
        <p:nvSpPr>
          <p:cNvPr id="32800" name="Line 32"/>
          <p:cNvSpPr>
            <a:spLocks noChangeShapeType="1"/>
          </p:cNvSpPr>
          <p:nvPr/>
        </p:nvSpPr>
        <p:spPr bwMode="auto">
          <a:xfrm flipH="1">
            <a:off x="4038600" y="3047207"/>
            <a:ext cx="3429000" cy="0"/>
          </a:xfrm>
          <a:prstGeom prst="line">
            <a:avLst/>
          </a:prstGeom>
          <a:noFill/>
          <a:ln w="57150">
            <a:solidFill>
              <a:srgbClr val="FF0000"/>
            </a:solidFill>
            <a:prstDash val="dash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2801" name="Text Box 33"/>
          <p:cNvSpPr txBox="1">
            <a:spLocks noChangeArrowheads="1"/>
          </p:cNvSpPr>
          <p:nvPr/>
        </p:nvSpPr>
        <p:spPr bwMode="auto">
          <a:xfrm>
            <a:off x="7434263" y="2894807"/>
            <a:ext cx="15240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>
              <a:spcBef>
                <a:spcPct val="50000"/>
              </a:spcBef>
            </a:pPr>
            <a:r>
              <a:rPr lang="ru-RU" b="1" i="0" u="none" baseline="0">
                <a:solidFill>
                  <a:srgbClr val="FF0000"/>
                </a:solidFill>
              </a:rPr>
              <a:t>Ноль Карты</a:t>
            </a:r>
          </a:p>
        </p:txBody>
      </p:sp>
      <p:sp>
        <p:nvSpPr>
          <p:cNvPr id="32802" name="Text Box 34"/>
          <p:cNvSpPr txBox="1">
            <a:spLocks noChangeArrowheads="1"/>
          </p:cNvSpPr>
          <p:nvPr/>
        </p:nvSpPr>
        <p:spPr bwMode="auto">
          <a:xfrm>
            <a:off x="5638800" y="3504407"/>
            <a:ext cx="4572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>
              <a:spcBef>
                <a:spcPct val="50000"/>
              </a:spcBef>
            </a:pPr>
            <a:r>
              <a:rPr lang="ru-RU" b="1" i="0" u="none" baseline="0"/>
              <a:t>КГ</a:t>
            </a:r>
          </a:p>
        </p:txBody>
      </p:sp>
      <p:sp>
        <p:nvSpPr>
          <p:cNvPr id="32803" name="Line 35"/>
          <p:cNvSpPr>
            <a:spLocks noChangeShapeType="1"/>
          </p:cNvSpPr>
          <p:nvPr/>
        </p:nvSpPr>
        <p:spPr bwMode="auto">
          <a:xfrm flipV="1">
            <a:off x="5867400" y="3047207"/>
            <a:ext cx="1588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2804" name="Line 36"/>
          <p:cNvSpPr>
            <a:spLocks noChangeShapeType="1"/>
          </p:cNvSpPr>
          <p:nvPr/>
        </p:nvSpPr>
        <p:spPr bwMode="auto">
          <a:xfrm>
            <a:off x="5867400" y="3809207"/>
            <a:ext cx="1588" cy="1600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2805" name="Line 37"/>
          <p:cNvSpPr>
            <a:spLocks noChangeShapeType="1"/>
          </p:cNvSpPr>
          <p:nvPr/>
        </p:nvSpPr>
        <p:spPr bwMode="auto">
          <a:xfrm flipH="1">
            <a:off x="4038600" y="4418807"/>
            <a:ext cx="3429000" cy="0"/>
          </a:xfrm>
          <a:prstGeom prst="line">
            <a:avLst/>
          </a:prstGeom>
          <a:noFill/>
          <a:ln w="38100">
            <a:solidFill>
              <a:srgbClr val="33CC33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2806" name="Text Box 38"/>
          <p:cNvSpPr txBox="1">
            <a:spLocks noChangeArrowheads="1"/>
          </p:cNvSpPr>
          <p:nvPr/>
        </p:nvSpPr>
        <p:spPr bwMode="auto">
          <a:xfrm>
            <a:off x="7434263" y="4266407"/>
            <a:ext cx="16764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>
              <a:spcBef>
                <a:spcPct val="50000"/>
              </a:spcBef>
            </a:pPr>
            <a:r>
              <a:rPr lang="ru-RU" b="1" i="0" u="none" baseline="0">
                <a:solidFill>
                  <a:srgbClr val="33CC33"/>
                </a:solidFill>
              </a:rPr>
              <a:t>Поверхность эллипсоида</a:t>
            </a:r>
          </a:p>
        </p:txBody>
      </p:sp>
      <p:sp>
        <p:nvSpPr>
          <p:cNvPr id="32807" name="Line 39"/>
          <p:cNvSpPr>
            <a:spLocks noChangeShapeType="1"/>
          </p:cNvSpPr>
          <p:nvPr/>
        </p:nvSpPr>
        <p:spPr bwMode="auto">
          <a:xfrm flipH="1">
            <a:off x="4038600" y="2742407"/>
            <a:ext cx="3429000" cy="0"/>
          </a:xfrm>
          <a:prstGeom prst="line">
            <a:avLst/>
          </a:prstGeom>
          <a:noFill/>
          <a:ln w="28575">
            <a:solidFill>
              <a:srgbClr val="FF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2808" name="Text Box 40"/>
          <p:cNvSpPr txBox="1">
            <a:spLocks noChangeArrowheads="1"/>
          </p:cNvSpPr>
          <p:nvPr/>
        </p:nvSpPr>
        <p:spPr bwMode="auto">
          <a:xfrm>
            <a:off x="7434263" y="2590007"/>
            <a:ext cx="16764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>
              <a:spcBef>
                <a:spcPct val="50000"/>
              </a:spcBef>
            </a:pPr>
            <a:r>
              <a:rPr lang="ru-RU" b="1" i="0" u="none" baseline="0">
                <a:solidFill>
                  <a:srgbClr val="FFFF00"/>
                </a:solidFill>
              </a:rPr>
              <a:t>Поверхность геоида (СМУ)</a:t>
            </a:r>
          </a:p>
        </p:txBody>
      </p:sp>
      <p:sp>
        <p:nvSpPr>
          <p:cNvPr id="32809" name="Line 41"/>
          <p:cNvSpPr>
            <a:spLocks noChangeShapeType="1"/>
          </p:cNvSpPr>
          <p:nvPr/>
        </p:nvSpPr>
        <p:spPr bwMode="auto">
          <a:xfrm>
            <a:off x="4572000" y="1218407"/>
            <a:ext cx="1588" cy="2209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2810" name="Line 42"/>
          <p:cNvSpPr>
            <a:spLocks noChangeShapeType="1"/>
          </p:cNvSpPr>
          <p:nvPr/>
        </p:nvSpPr>
        <p:spPr bwMode="auto">
          <a:xfrm>
            <a:off x="4572000" y="3809207"/>
            <a:ext cx="1588" cy="609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2811" name="Text Box 43"/>
          <p:cNvSpPr txBox="1">
            <a:spLocks noChangeArrowheads="1"/>
          </p:cNvSpPr>
          <p:nvPr/>
        </p:nvSpPr>
        <p:spPr bwMode="auto">
          <a:xfrm>
            <a:off x="4419600" y="3504407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>
              <a:spcBef>
                <a:spcPct val="50000"/>
              </a:spcBef>
            </a:pPr>
            <a:r>
              <a:rPr lang="ru-RU" b="1" i="0" u="none" baseline="0"/>
              <a:t>А</a:t>
            </a:r>
          </a:p>
        </p:txBody>
      </p:sp>
      <p:sp>
        <p:nvSpPr>
          <p:cNvPr id="32812" name="Text Box 44"/>
          <p:cNvSpPr txBox="1">
            <a:spLocks noChangeArrowheads="1"/>
          </p:cNvSpPr>
          <p:nvPr/>
        </p:nvSpPr>
        <p:spPr bwMode="auto">
          <a:xfrm>
            <a:off x="4038600" y="2285207"/>
            <a:ext cx="4572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>
              <a:spcBef>
                <a:spcPct val="50000"/>
              </a:spcBef>
            </a:pPr>
            <a:r>
              <a:rPr lang="ru-RU" b="1" i="0" u="none" baseline="0"/>
              <a:t>T’</a:t>
            </a:r>
          </a:p>
        </p:txBody>
      </p:sp>
      <p:sp>
        <p:nvSpPr>
          <p:cNvPr id="32813" name="Line 45"/>
          <p:cNvSpPr>
            <a:spLocks noChangeShapeType="1"/>
          </p:cNvSpPr>
          <p:nvPr/>
        </p:nvSpPr>
        <p:spPr bwMode="auto">
          <a:xfrm flipV="1">
            <a:off x="4191000" y="1980407"/>
            <a:ext cx="1588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2814" name="Line 46"/>
          <p:cNvSpPr>
            <a:spLocks noChangeShapeType="1"/>
          </p:cNvSpPr>
          <p:nvPr/>
        </p:nvSpPr>
        <p:spPr bwMode="auto">
          <a:xfrm>
            <a:off x="4191000" y="2590007"/>
            <a:ext cx="1588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2815" name="Text Box 47"/>
          <p:cNvSpPr txBox="1">
            <a:spLocks noChangeArrowheads="1"/>
          </p:cNvSpPr>
          <p:nvPr/>
        </p:nvSpPr>
        <p:spPr bwMode="auto">
          <a:xfrm>
            <a:off x="6858000" y="3504407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>
              <a:spcBef>
                <a:spcPct val="50000"/>
              </a:spcBef>
            </a:pPr>
            <a:r>
              <a:rPr lang="ru-RU" b="1" i="0" u="none" baseline="0"/>
              <a:t>N</a:t>
            </a:r>
          </a:p>
        </p:txBody>
      </p:sp>
      <p:sp>
        <p:nvSpPr>
          <p:cNvPr id="32816" name="Line 48"/>
          <p:cNvSpPr>
            <a:spLocks noChangeShapeType="1"/>
          </p:cNvSpPr>
          <p:nvPr/>
        </p:nvSpPr>
        <p:spPr bwMode="auto">
          <a:xfrm flipV="1">
            <a:off x="7010400" y="2742407"/>
            <a:ext cx="1588" cy="762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2817" name="Line 49"/>
          <p:cNvSpPr>
            <a:spLocks noChangeShapeType="1"/>
          </p:cNvSpPr>
          <p:nvPr/>
        </p:nvSpPr>
        <p:spPr bwMode="auto">
          <a:xfrm>
            <a:off x="7010400" y="3809207"/>
            <a:ext cx="1588" cy="609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2818" name="Line 50"/>
          <p:cNvSpPr>
            <a:spLocks noChangeShapeType="1"/>
          </p:cNvSpPr>
          <p:nvPr/>
        </p:nvSpPr>
        <p:spPr bwMode="auto">
          <a:xfrm>
            <a:off x="6553200" y="2590007"/>
            <a:ext cx="1588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2819" name="Line 51"/>
          <p:cNvSpPr>
            <a:spLocks noChangeShapeType="1"/>
          </p:cNvSpPr>
          <p:nvPr/>
        </p:nvSpPr>
        <p:spPr bwMode="auto">
          <a:xfrm flipV="1">
            <a:off x="6553200" y="3047207"/>
            <a:ext cx="1588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2820" name="Line 52"/>
          <p:cNvSpPr>
            <a:spLocks noChangeShapeType="1"/>
          </p:cNvSpPr>
          <p:nvPr/>
        </p:nvSpPr>
        <p:spPr bwMode="auto">
          <a:xfrm>
            <a:off x="6553200" y="3809207"/>
            <a:ext cx="1588" cy="609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2821" name="Text Box 53"/>
          <p:cNvSpPr txBox="1">
            <a:spLocks noChangeArrowheads="1"/>
          </p:cNvSpPr>
          <p:nvPr/>
        </p:nvSpPr>
        <p:spPr bwMode="auto">
          <a:xfrm>
            <a:off x="6324600" y="3504407"/>
            <a:ext cx="5334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>
              <a:spcBef>
                <a:spcPct val="50000"/>
              </a:spcBef>
            </a:pPr>
            <a:r>
              <a:rPr lang="ru-RU" b="1" i="0" u="none" baseline="0"/>
              <a:t>N-K</a:t>
            </a:r>
          </a:p>
        </p:txBody>
      </p:sp>
      <p:sp>
        <p:nvSpPr>
          <p:cNvPr id="32822" name="Text Box 54"/>
          <p:cNvSpPr txBox="1">
            <a:spLocks noChangeArrowheads="1"/>
          </p:cNvSpPr>
          <p:nvPr/>
        </p:nvSpPr>
        <p:spPr bwMode="auto">
          <a:xfrm>
            <a:off x="6400800" y="2742407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>
              <a:spcBef>
                <a:spcPct val="50000"/>
              </a:spcBef>
            </a:pPr>
            <a:r>
              <a:rPr lang="ru-RU" b="1" i="0" u="none" baseline="0"/>
              <a:t>K</a:t>
            </a:r>
          </a:p>
        </p:txBody>
      </p:sp>
      <p:sp>
        <p:nvSpPr>
          <p:cNvPr id="136247" name="Rectangle 55"/>
          <p:cNvSpPr>
            <a:spLocks noChangeArrowheads="1"/>
          </p:cNvSpPr>
          <p:nvPr/>
        </p:nvSpPr>
        <p:spPr bwMode="auto">
          <a:xfrm>
            <a:off x="0" y="1524000"/>
            <a:ext cx="297180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l" rtl="0" eaLnBrk="1" hangingPunct="1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/>
            </a:pPr>
            <a:endParaRPr lang="ru-RU" sz="1600" b="0"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sp>
        <p:nvSpPr>
          <p:cNvPr id="17464" name="Rectangle 56"/>
          <p:cNvSpPr>
            <a:spLocks noChangeArrowheads="1"/>
          </p:cNvSpPr>
          <p:nvPr/>
        </p:nvSpPr>
        <p:spPr bwMode="auto">
          <a:xfrm>
            <a:off x="114300" y="1028700"/>
            <a:ext cx="4038600" cy="579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l" rtl="0" eaLnBrk="1" hangingPunct="1">
              <a:spcBef>
                <a:spcPct val="20000"/>
              </a:spcBef>
              <a:buClr>
                <a:schemeClr val="tx1">
                  <a:lumMod val="65000"/>
                  <a:lumOff val="35000"/>
                </a:schemeClr>
              </a:buClr>
              <a:buSzPct val="70000"/>
              <a:buFont typeface="Arial" panose="020B0604020202020204" pitchFamily="34" charset="0"/>
              <a:buChar char="•"/>
              <a:defRPr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</a:rPr>
              <a:t>Работает с:</a:t>
            </a:r>
          </a:p>
          <a:p>
            <a:pPr marL="742950" lvl="1" indent="-285750" algn="l" rtl="0" eaLnBrk="1" hangingPunct="1">
              <a:spcBef>
                <a:spcPct val="20000"/>
              </a:spcBef>
              <a:buClr>
                <a:schemeClr val="tx1">
                  <a:lumMod val="65000"/>
                  <a:lumOff val="35000"/>
                </a:schemeClr>
              </a:buClr>
              <a:buSzPct val="70000"/>
              <a:buFont typeface="Arial" panose="020B0604020202020204" pitchFamily="34" charset="0"/>
              <a:buChar char="•"/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</a:rPr>
              <a:t>GPS.DLL</a:t>
            </a:r>
          </a:p>
          <a:p>
            <a:pPr marL="742950" lvl="1" indent="-285750" algn="l" rtl="0" eaLnBrk="1" hangingPunct="1">
              <a:spcBef>
                <a:spcPct val="20000"/>
              </a:spcBef>
              <a:buClr>
                <a:schemeClr val="tx1">
                  <a:lumMod val="65000"/>
                  <a:lumOff val="35000"/>
                </a:schemeClr>
              </a:buClr>
              <a:buSzPct val="70000"/>
              <a:buFont typeface="Arial" panose="020B0604020202020204" pitchFamily="34" charset="0"/>
              <a:buChar char="•"/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</a:rPr>
              <a:t>F-180</a:t>
            </a:r>
          </a:p>
          <a:p>
            <a:pPr marL="742950" lvl="1" indent="-285750" algn="l" rtl="0" eaLnBrk="1" hangingPunct="1">
              <a:spcBef>
                <a:spcPct val="20000"/>
              </a:spcBef>
              <a:buClr>
                <a:schemeClr val="tx1">
                  <a:lumMod val="65000"/>
                  <a:lumOff val="35000"/>
                </a:schemeClr>
              </a:buClr>
              <a:buSzPct val="70000"/>
              <a:buFont typeface="Arial" panose="020B0604020202020204" pitchFamily="34" charset="0"/>
              <a:buChar char="•"/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</a:rPr>
              <a:t>NOVATEL.DLL</a:t>
            </a:r>
          </a:p>
          <a:p>
            <a:pPr marL="742950" lvl="1" indent="-285750" algn="l" rtl="0" eaLnBrk="1" hangingPunct="1">
              <a:spcBef>
                <a:spcPct val="20000"/>
              </a:spcBef>
              <a:buClr>
                <a:schemeClr val="tx1">
                  <a:lumMod val="65000"/>
                  <a:lumOff val="35000"/>
                </a:schemeClr>
              </a:buClr>
              <a:buSzPct val="70000"/>
              <a:buFont typeface="Arial" panose="020B0604020202020204" pitchFamily="34" charset="0"/>
              <a:buChar char="•"/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</a:rPr>
              <a:t>PHINS.DLL</a:t>
            </a:r>
          </a:p>
          <a:p>
            <a:pPr marL="742950" lvl="1" indent="-285750" algn="l" rtl="0" eaLnBrk="1" hangingPunct="1">
              <a:spcBef>
                <a:spcPct val="20000"/>
              </a:spcBef>
              <a:buClr>
                <a:schemeClr val="tx1">
                  <a:lumMod val="65000"/>
                  <a:lumOff val="35000"/>
                </a:schemeClr>
              </a:buClr>
              <a:buSzPct val="70000"/>
              <a:buFont typeface="Arial" panose="020B0604020202020204" pitchFamily="34" charset="0"/>
              <a:buChar char="•"/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</a:rPr>
              <a:t>POSMV.DLL</a:t>
            </a:r>
          </a:p>
          <a:p>
            <a:pPr marL="742950" lvl="1" indent="-285750" algn="l" rtl="0" eaLnBrk="1" hangingPunct="1">
              <a:spcBef>
                <a:spcPct val="20000"/>
              </a:spcBef>
              <a:buClr>
                <a:schemeClr val="tx1">
                  <a:lumMod val="65000"/>
                  <a:lumOff val="35000"/>
                </a:schemeClr>
              </a:buClr>
              <a:buSzPct val="70000"/>
              <a:buFont typeface="Arial" panose="020B0604020202020204" pitchFamily="34" charset="0"/>
              <a:buChar char="•"/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</a:rPr>
              <a:t>SBG.DLL</a:t>
            </a:r>
          </a:p>
          <a:p>
            <a:pPr marL="742950" lvl="1" indent="-285750" algn="l" rtl="0" eaLnBrk="1" hangingPunct="1">
              <a:spcBef>
                <a:spcPct val="20000"/>
              </a:spcBef>
              <a:buClr>
                <a:schemeClr val="tx1">
                  <a:lumMod val="65000"/>
                  <a:lumOff val="35000"/>
                </a:schemeClr>
              </a:buClr>
              <a:buSzPct val="70000"/>
              <a:buFont typeface="Arial" panose="020B0604020202020204" pitchFamily="34" charset="0"/>
              <a:buChar char="•"/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</a:rPr>
              <a:t>SEAPATH.DLL</a:t>
            </a:r>
            <a:endParaRPr lang="ru-RU" sz="1800" b="0" dirty="0">
              <a:solidFill>
                <a:schemeClr val="tx1">
                  <a:lumMod val="65000"/>
                  <a:lumOff val="35000"/>
                </a:schemeClr>
              </a:solidFill>
              <a:latin typeface="Arial" charset="0"/>
            </a:endParaRPr>
          </a:p>
          <a:p>
            <a:pPr marL="342900" indent="-342900" algn="l" rtl="0" eaLnBrk="1" hangingPunct="1">
              <a:spcBef>
                <a:spcPct val="20000"/>
              </a:spcBef>
              <a:buClr>
                <a:schemeClr val="tx1">
                  <a:lumMod val="65000"/>
                  <a:lumOff val="35000"/>
                </a:schemeClr>
              </a:buClr>
              <a:buSzPct val="70000"/>
              <a:buFont typeface="Arial" panose="020B0604020202020204" pitchFamily="34" charset="0"/>
              <a:buChar char="•"/>
              <a:defRPr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</a:rPr>
              <a:t>Качественная при статусе GPS</a:t>
            </a:r>
          </a:p>
          <a:p>
            <a:pPr marL="742950" lvl="1" indent="-285750" algn="l" rtl="0" eaLnBrk="1" hangingPunct="1">
              <a:spcBef>
                <a:spcPct val="20000"/>
              </a:spcBef>
              <a:buClr>
                <a:schemeClr val="tx1">
                  <a:lumMod val="65000"/>
                  <a:lumOff val="35000"/>
                </a:schemeClr>
              </a:buClr>
              <a:buSzPct val="70000"/>
              <a:buFont typeface="Arial" panose="020B0604020202020204" pitchFamily="34" charset="0"/>
              <a:buChar char="•"/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</a:rPr>
              <a:t>RTK Fixed</a:t>
            </a:r>
          </a:p>
          <a:p>
            <a:pPr marL="342900" indent="-342900" algn="l" rtl="0" eaLnBrk="1" hangingPunct="1">
              <a:spcBef>
                <a:spcPct val="20000"/>
              </a:spcBef>
              <a:buClr>
                <a:schemeClr val="tx1">
                  <a:lumMod val="65000"/>
                  <a:lumOff val="35000"/>
                </a:schemeClr>
              </a:buClr>
              <a:buSzPct val="70000"/>
              <a:buFont typeface="Arial" panose="020B0604020202020204" pitchFamily="34" charset="0"/>
              <a:buChar char="•"/>
              <a:defRPr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</a:rPr>
              <a:t>Загружает файлы кинематического нуля глубин (KTD), если:</a:t>
            </a:r>
          </a:p>
          <a:p>
            <a:pPr marL="800100" lvl="1" indent="-342900" algn="l" rtl="0" eaLnBrk="1" hangingPunct="1">
              <a:spcBef>
                <a:spcPct val="20000"/>
              </a:spcBef>
              <a:buClr>
                <a:schemeClr val="tx1">
                  <a:lumMod val="65000"/>
                  <a:lumOff val="35000"/>
                </a:schemeClr>
              </a:buClr>
              <a:buSzPct val="70000"/>
              <a:buFont typeface="Arial" panose="020B0604020202020204" pitchFamily="34" charset="0"/>
              <a:buChar char="•"/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</a:rPr>
              <a:t>Файл KTD содержит величины K-N и указывается в параметрах геодезии.</a:t>
            </a:r>
          </a:p>
          <a:p>
            <a:pPr algn="l" rtl="0" eaLnBrk="1" hangingPunct="1">
              <a:spcBef>
                <a:spcPct val="20000"/>
              </a:spcBef>
              <a:buClr>
                <a:schemeClr val="tx1">
                  <a:lumMod val="65000"/>
                  <a:lumOff val="35000"/>
                </a:schemeClr>
              </a:buClr>
              <a:buSzPct val="70000"/>
              <a:defRPr/>
            </a:pPr>
            <a:endParaRPr lang="ru-RU" sz="1600" b="0" dirty="0">
              <a:solidFill>
                <a:schemeClr val="tx1">
                  <a:lumMod val="65000"/>
                  <a:lumOff val="35000"/>
                </a:schemeClr>
              </a:solidFill>
              <a:latin typeface="Arial" charset="0"/>
            </a:endParaRPr>
          </a:p>
          <a:p>
            <a:pPr algn="l" rtl="0" eaLnBrk="1" hangingPunct="1">
              <a:spcBef>
                <a:spcPct val="20000"/>
              </a:spcBef>
              <a:buClr>
                <a:schemeClr val="tx1">
                  <a:lumMod val="65000"/>
                  <a:lumOff val="35000"/>
                </a:schemeClr>
              </a:buClr>
              <a:buSzPct val="70000"/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</a:rPr>
              <a:t>Примечание:  Поправки за уровень в HYPACK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  <a:cs typeface="Arial" charset="0"/>
              </a:rPr>
              <a:t>® отрицательны, если уровень воды выше нуля глубин.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3986501" y="5640745"/>
            <a:ext cx="4819362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 algn="l" rtl="0">
              <a:spcBef>
                <a:spcPct val="20000"/>
              </a:spcBef>
              <a:buClr>
                <a:schemeClr val="tx1">
                  <a:lumMod val="65000"/>
                  <a:lumOff val="35000"/>
                </a:schemeClr>
              </a:buClr>
              <a:buSzPct val="70000"/>
              <a:defRPr/>
            </a:pPr>
            <a:r>
              <a:rPr lang="ru-RU" sz="1600" b="0" i="1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</a:rPr>
              <a:t>Отметьте опцию ‘Tide’ для активации записи уровней RTK.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7944939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190500" y="-23812"/>
            <a:ext cx="8382000" cy="1143000"/>
          </a:xfrm>
        </p:spPr>
        <p:txBody>
          <a:bodyPr/>
          <a:lstStyle/>
          <a:p>
            <a:pPr marL="53975" algn="l" rtl="0" eaLnBrk="1" hangingPunct="1"/>
            <a:r>
              <a:rPr lang="ru-RU" sz="3600" b="0" i="0" u="none" baseline="0">
                <a:latin typeface="Arial" pitchFamily="34" charset="0"/>
                <a:cs typeface="Arial" pitchFamily="34" charset="0"/>
              </a:rPr>
              <a:t>Уровни RTK: Определения</a:t>
            </a:r>
          </a:p>
        </p:txBody>
      </p:sp>
      <p:sp>
        <p:nvSpPr>
          <p:cNvPr id="33795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143000"/>
            <a:ext cx="3581400" cy="5257800"/>
          </a:xfrm>
        </p:spPr>
        <p:txBody>
          <a:bodyPr/>
          <a:lstStyle/>
          <a:p>
            <a:pPr algn="l" rtl="0" eaLnBrk="1" hangingPunct="1">
              <a:lnSpc>
                <a:spcPct val="80000"/>
              </a:lnSpc>
              <a:buClr>
                <a:schemeClr val="tx1"/>
              </a:buClr>
            </a:pPr>
            <a:r>
              <a:rPr lang="ru-RU" sz="1800" b="1" i="0" u="none" baseline="0">
                <a:latin typeface="Arial" pitchFamily="34" charset="0"/>
                <a:cs typeface="Arial" pitchFamily="34" charset="0"/>
              </a:rPr>
              <a:t>T’:</a:t>
            </a:r>
            <a:r>
              <a:rPr lang="ru-RU" sz="1800" b="0" i="0" u="none" baseline="0">
                <a:latin typeface="Arial" pitchFamily="34" charset="0"/>
                <a:cs typeface="Arial" pitchFamily="34" charset="0"/>
              </a:rPr>
              <a:t>  Высота уровня над нулем глубин</a:t>
            </a:r>
          </a:p>
          <a:p>
            <a:pPr algn="l" rtl="0" eaLnBrk="1" hangingPunct="1">
              <a:lnSpc>
                <a:spcPct val="80000"/>
              </a:lnSpc>
              <a:buClr>
                <a:schemeClr val="tx1"/>
              </a:buClr>
            </a:pPr>
            <a:r>
              <a:rPr lang="ru-RU" sz="1800" b="1" i="0" u="none" baseline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T:</a:t>
            </a:r>
            <a:r>
              <a:rPr lang="ru-RU" sz="1800" b="0" i="0" u="none" baseline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 Поправка за уровень HYPACK</a:t>
            </a:r>
          </a:p>
          <a:p>
            <a:pPr algn="l" rtl="0" eaLnBrk="1" hangingPunct="1">
              <a:lnSpc>
                <a:spcPct val="80000"/>
              </a:lnSpc>
              <a:buClr>
                <a:schemeClr val="tx1"/>
              </a:buClr>
            </a:pPr>
            <a:r>
              <a:rPr lang="ru-RU" sz="1800" b="0" i="0" u="none" baseline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	</a:t>
            </a:r>
            <a:r>
              <a:rPr lang="ru-RU" sz="1800" b="1" i="0" u="none" baseline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= -T’</a:t>
            </a:r>
            <a:endParaRPr lang="ru-RU" altLang="en-US" sz="1600" b="1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  <a:p>
            <a:pPr algn="l" rtl="0" eaLnBrk="1" hangingPunct="1">
              <a:lnSpc>
                <a:spcPct val="80000"/>
              </a:lnSpc>
              <a:buClr>
                <a:schemeClr val="tx1"/>
              </a:buClr>
            </a:pPr>
            <a:r>
              <a:rPr lang="ru-RU" sz="1800" b="1" i="0" u="none" baseline="0">
                <a:latin typeface="Arial" pitchFamily="34" charset="0"/>
                <a:cs typeface="Arial" pitchFamily="34" charset="0"/>
              </a:rPr>
              <a:t>А:</a:t>
            </a:r>
            <a:r>
              <a:rPr lang="ru-RU" sz="1800" b="0" i="0" u="none" baseline="0">
                <a:latin typeface="Arial" pitchFamily="34" charset="0"/>
                <a:cs typeface="Arial" pitchFamily="34" charset="0"/>
              </a:rPr>
              <a:t>  Высота над поверхностью эллипсоида.</a:t>
            </a:r>
          </a:p>
          <a:p>
            <a:pPr algn="l" rtl="0" eaLnBrk="1" hangingPunct="1">
              <a:lnSpc>
                <a:spcPct val="80000"/>
              </a:lnSpc>
              <a:buClr>
                <a:schemeClr val="tx1"/>
              </a:buClr>
            </a:pPr>
            <a:r>
              <a:rPr lang="ru-RU" sz="1800" b="1" i="0" u="none" baseline="0">
                <a:latin typeface="Arial" pitchFamily="34" charset="0"/>
                <a:cs typeface="Arial" pitchFamily="34" charset="0"/>
              </a:rPr>
              <a:t>H:</a:t>
            </a:r>
            <a:r>
              <a:rPr lang="ru-RU" sz="1800" b="0" i="0" u="none" baseline="0">
                <a:latin typeface="Arial" pitchFamily="34" charset="0"/>
                <a:cs typeface="Arial" pitchFamily="34" charset="0"/>
              </a:rPr>
              <a:t>  Высота антенны GPS</a:t>
            </a:r>
          </a:p>
          <a:p>
            <a:pPr lvl="1" algn="l" rtl="0" eaLnBrk="1" hangingPunct="1">
              <a:lnSpc>
                <a:spcPct val="80000"/>
              </a:lnSpc>
            </a:pPr>
            <a:r>
              <a:rPr lang="ru-RU" sz="1600" b="0" i="0" u="none" baseline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Положительна вниз!</a:t>
            </a:r>
          </a:p>
          <a:p>
            <a:pPr lvl="1" algn="l" rtl="0" eaLnBrk="1" hangingPunct="1">
              <a:lnSpc>
                <a:spcPct val="80000"/>
              </a:lnSpc>
            </a:pPr>
            <a:r>
              <a:rPr lang="ru-RU" sz="1600" b="0" i="0" u="none" baseline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Измеряется от ватерлинии, когда статическое заглубление равно 0</a:t>
            </a:r>
          </a:p>
          <a:p>
            <a:pPr algn="l" rtl="0" eaLnBrk="1" hangingPunct="1">
              <a:lnSpc>
                <a:spcPct val="80000"/>
              </a:lnSpc>
              <a:buClr>
                <a:schemeClr val="tx1"/>
              </a:buClr>
            </a:pPr>
            <a:r>
              <a:rPr lang="ru-RU" sz="1800" b="1" i="0" u="none" baseline="0">
                <a:latin typeface="Arial" pitchFamily="34" charset="0"/>
                <a:cs typeface="Arial" pitchFamily="34" charset="0"/>
              </a:rPr>
              <a:t>B:</a:t>
            </a:r>
            <a:r>
              <a:rPr lang="ru-RU" sz="1800" b="0" i="0" u="none" baseline="0">
                <a:latin typeface="Arial" pitchFamily="34" charset="0"/>
                <a:cs typeface="Arial" pitchFamily="34" charset="0"/>
              </a:rPr>
              <a:t>  Измеренная глубина</a:t>
            </a:r>
          </a:p>
          <a:p>
            <a:pPr lvl="1" algn="l" rtl="0" eaLnBrk="1" hangingPunct="1">
              <a:lnSpc>
                <a:spcPct val="80000"/>
              </a:lnSpc>
            </a:pPr>
            <a:r>
              <a:rPr lang="ru-RU" sz="1600" b="0" i="0" u="none" baseline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Эхолот передает глубину от ватерлинии.</a:t>
            </a:r>
          </a:p>
          <a:p>
            <a:pPr algn="l" rtl="0" eaLnBrk="1" hangingPunct="1">
              <a:lnSpc>
                <a:spcPct val="80000"/>
              </a:lnSpc>
              <a:buClr>
                <a:schemeClr val="tx1"/>
              </a:buClr>
            </a:pPr>
            <a:r>
              <a:rPr lang="ru-RU" sz="1800" b="1" i="0" u="none" baseline="0">
                <a:latin typeface="Arial" pitchFamily="34" charset="0"/>
                <a:cs typeface="Arial" pitchFamily="34" charset="0"/>
              </a:rPr>
              <a:t>КГ:</a:t>
            </a:r>
            <a:r>
              <a:rPr lang="ru-RU" sz="1800" b="0" i="0" u="none" baseline="0">
                <a:latin typeface="Arial" pitchFamily="34" charset="0"/>
                <a:cs typeface="Arial" pitchFamily="34" charset="0"/>
              </a:rPr>
              <a:t>  Картированная глубина</a:t>
            </a:r>
          </a:p>
          <a:p>
            <a:pPr algn="l" rtl="0" eaLnBrk="1" hangingPunct="1">
              <a:lnSpc>
                <a:spcPct val="80000"/>
              </a:lnSpc>
              <a:buClr>
                <a:schemeClr val="tx1"/>
              </a:buClr>
            </a:pPr>
            <a:r>
              <a:rPr lang="ru-RU" sz="1800" b="1" i="0" u="none" baseline="0">
                <a:latin typeface="Arial" pitchFamily="34" charset="0"/>
                <a:cs typeface="Arial" pitchFamily="34" charset="0"/>
              </a:rPr>
              <a:t>D:</a:t>
            </a:r>
            <a:r>
              <a:rPr lang="ru-RU" sz="1800" b="0" i="0" u="none" baseline="0">
                <a:latin typeface="Arial" pitchFamily="34" charset="0"/>
                <a:cs typeface="Arial" pitchFamily="34" charset="0"/>
              </a:rPr>
              <a:t>  Динамическая осадка</a:t>
            </a:r>
          </a:p>
          <a:p>
            <a:pPr algn="l" rtl="0" eaLnBrk="1" hangingPunct="1">
              <a:lnSpc>
                <a:spcPct val="80000"/>
              </a:lnSpc>
              <a:buClr>
                <a:schemeClr val="tx1"/>
              </a:buClr>
            </a:pPr>
            <a:r>
              <a:rPr lang="ru-RU" sz="1800" b="1" i="0" u="none" baseline="0">
                <a:latin typeface="Arial" pitchFamily="34" charset="0"/>
                <a:cs typeface="Arial" pitchFamily="34" charset="0"/>
              </a:rPr>
              <a:t>K:</a:t>
            </a:r>
            <a:r>
              <a:rPr lang="ru-RU" sz="1800" b="0" i="0" u="none" baseline="0">
                <a:latin typeface="Arial" pitchFamily="34" charset="0"/>
                <a:cs typeface="Arial" pitchFamily="34" charset="0"/>
              </a:rPr>
              <a:t>  Высота поверхности геоида над Нулем Карты</a:t>
            </a:r>
          </a:p>
          <a:p>
            <a:pPr algn="l" rtl="0" eaLnBrk="1" hangingPunct="1">
              <a:lnSpc>
                <a:spcPct val="80000"/>
              </a:lnSpc>
              <a:buClr>
                <a:schemeClr val="tx1"/>
              </a:buClr>
            </a:pPr>
            <a:r>
              <a:rPr lang="ru-RU" sz="1800" b="1" i="0" u="none" baseline="0">
                <a:latin typeface="Arial" pitchFamily="34" charset="0"/>
                <a:cs typeface="Arial" pitchFamily="34" charset="0"/>
              </a:rPr>
              <a:t>N:</a:t>
            </a:r>
            <a:r>
              <a:rPr lang="ru-RU" sz="1800" b="0" i="0" u="none" baseline="0">
                <a:latin typeface="Arial" pitchFamily="34" charset="0"/>
                <a:cs typeface="Arial" pitchFamily="34" charset="0"/>
              </a:rPr>
              <a:t>  Высота геоида над поверхностью эллипсоида.</a:t>
            </a:r>
          </a:p>
        </p:txBody>
      </p:sp>
      <p:sp>
        <p:nvSpPr>
          <p:cNvPr id="33796" name="Rectangle 14"/>
          <p:cNvSpPr>
            <a:spLocks noChangeArrowheads="1"/>
          </p:cNvSpPr>
          <p:nvPr/>
        </p:nvSpPr>
        <p:spPr bwMode="auto">
          <a:xfrm>
            <a:off x="4038600" y="1371600"/>
            <a:ext cx="5105400" cy="495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endParaRPr lang="ru-RU" altLang="en-US"/>
          </a:p>
        </p:txBody>
      </p:sp>
      <p:sp>
        <p:nvSpPr>
          <p:cNvPr id="33797" name="Line 4"/>
          <p:cNvSpPr>
            <a:spLocks noChangeShapeType="1"/>
          </p:cNvSpPr>
          <p:nvPr/>
        </p:nvSpPr>
        <p:spPr bwMode="auto">
          <a:xfrm>
            <a:off x="4876800" y="2286000"/>
            <a:ext cx="152400" cy="533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3798" name="Line 5"/>
          <p:cNvSpPr>
            <a:spLocks noChangeShapeType="1"/>
          </p:cNvSpPr>
          <p:nvPr/>
        </p:nvSpPr>
        <p:spPr bwMode="auto">
          <a:xfrm>
            <a:off x="5029200" y="2819400"/>
            <a:ext cx="60960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3799" name="Line 6"/>
          <p:cNvSpPr>
            <a:spLocks noChangeShapeType="1"/>
          </p:cNvSpPr>
          <p:nvPr/>
        </p:nvSpPr>
        <p:spPr bwMode="auto">
          <a:xfrm flipV="1">
            <a:off x="5638800" y="2819400"/>
            <a:ext cx="60960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3800" name="Line 7"/>
          <p:cNvSpPr>
            <a:spLocks noChangeShapeType="1"/>
          </p:cNvSpPr>
          <p:nvPr/>
        </p:nvSpPr>
        <p:spPr bwMode="auto">
          <a:xfrm flipV="1">
            <a:off x="6248400" y="2286000"/>
            <a:ext cx="152400" cy="533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3801" name="Line 8"/>
          <p:cNvSpPr>
            <a:spLocks noChangeShapeType="1"/>
          </p:cNvSpPr>
          <p:nvPr/>
        </p:nvSpPr>
        <p:spPr bwMode="auto">
          <a:xfrm flipH="1">
            <a:off x="4876800" y="2286000"/>
            <a:ext cx="152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3802" name="Line 9"/>
          <p:cNvSpPr>
            <a:spLocks noChangeShapeType="1"/>
          </p:cNvSpPr>
          <p:nvPr/>
        </p:nvSpPr>
        <p:spPr bwMode="auto">
          <a:xfrm flipV="1">
            <a:off x="5105400" y="1828800"/>
            <a:ext cx="7620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3803" name="Line 10"/>
          <p:cNvSpPr>
            <a:spLocks noChangeShapeType="1"/>
          </p:cNvSpPr>
          <p:nvPr/>
        </p:nvSpPr>
        <p:spPr bwMode="auto">
          <a:xfrm>
            <a:off x="5181600" y="1828800"/>
            <a:ext cx="914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3804" name="Line 11"/>
          <p:cNvSpPr>
            <a:spLocks noChangeShapeType="1"/>
          </p:cNvSpPr>
          <p:nvPr/>
        </p:nvSpPr>
        <p:spPr bwMode="auto">
          <a:xfrm>
            <a:off x="6096000" y="1828800"/>
            <a:ext cx="7620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3805" name="Line 12"/>
          <p:cNvSpPr>
            <a:spLocks noChangeShapeType="1"/>
          </p:cNvSpPr>
          <p:nvPr/>
        </p:nvSpPr>
        <p:spPr bwMode="auto">
          <a:xfrm flipH="1">
            <a:off x="4648200" y="2590800"/>
            <a:ext cx="838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3806" name="Line 13"/>
          <p:cNvSpPr>
            <a:spLocks noChangeShapeType="1"/>
          </p:cNvSpPr>
          <p:nvPr/>
        </p:nvSpPr>
        <p:spPr bwMode="auto">
          <a:xfrm>
            <a:off x="5715000" y="2590800"/>
            <a:ext cx="1143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3807" name="Line 15"/>
          <p:cNvSpPr>
            <a:spLocks noChangeShapeType="1"/>
          </p:cNvSpPr>
          <p:nvPr/>
        </p:nvSpPr>
        <p:spPr bwMode="auto">
          <a:xfrm>
            <a:off x="3925093" y="2438400"/>
            <a:ext cx="3427413" cy="0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3808" name="Text Box 16"/>
          <p:cNvSpPr txBox="1">
            <a:spLocks noChangeArrowheads="1"/>
          </p:cNvSpPr>
          <p:nvPr/>
        </p:nvSpPr>
        <p:spPr bwMode="auto">
          <a:xfrm>
            <a:off x="7434263" y="2209800"/>
            <a:ext cx="15240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>
              <a:spcBef>
                <a:spcPct val="50000"/>
              </a:spcBef>
            </a:pPr>
            <a:r>
              <a:rPr lang="ru-RU" b="1" i="0" u="none" baseline="0">
                <a:solidFill>
                  <a:srgbClr val="00B0F0"/>
                </a:solidFill>
              </a:rPr>
              <a:t>Уровень воды</a:t>
            </a:r>
          </a:p>
        </p:txBody>
      </p:sp>
      <p:sp>
        <p:nvSpPr>
          <p:cNvPr id="33809" name="Text Box 17"/>
          <p:cNvSpPr txBox="1">
            <a:spLocks noChangeArrowheads="1"/>
          </p:cNvSpPr>
          <p:nvPr/>
        </p:nvSpPr>
        <p:spPr bwMode="auto">
          <a:xfrm>
            <a:off x="7434263" y="2438400"/>
            <a:ext cx="16764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>
              <a:spcBef>
                <a:spcPct val="50000"/>
              </a:spcBef>
            </a:pPr>
            <a:r>
              <a:rPr lang="ru-RU" b="1" i="0" u="none" baseline="0"/>
              <a:t>Статическая ватерлиния</a:t>
            </a:r>
          </a:p>
        </p:txBody>
      </p:sp>
      <p:sp>
        <p:nvSpPr>
          <p:cNvPr id="33810" name="Line 18"/>
          <p:cNvSpPr>
            <a:spLocks noChangeShapeType="1"/>
          </p:cNvSpPr>
          <p:nvPr/>
        </p:nvSpPr>
        <p:spPr bwMode="auto">
          <a:xfrm>
            <a:off x="6781800" y="2133600"/>
            <a:ext cx="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3811" name="Line 19"/>
          <p:cNvSpPr>
            <a:spLocks noChangeShapeType="1"/>
          </p:cNvSpPr>
          <p:nvPr/>
        </p:nvSpPr>
        <p:spPr bwMode="auto">
          <a:xfrm flipV="1">
            <a:off x="6781800" y="2590800"/>
            <a:ext cx="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3812" name="Text Box 20"/>
          <p:cNvSpPr txBox="1">
            <a:spLocks noChangeArrowheads="1"/>
          </p:cNvSpPr>
          <p:nvPr/>
        </p:nvSpPr>
        <p:spPr bwMode="auto">
          <a:xfrm>
            <a:off x="6629400" y="18288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>
              <a:spcBef>
                <a:spcPct val="50000"/>
              </a:spcBef>
            </a:pPr>
            <a:r>
              <a:rPr lang="ru-RU" b="1" i="0" u="none" baseline="0"/>
              <a:t>D</a:t>
            </a:r>
          </a:p>
        </p:txBody>
      </p:sp>
      <p:sp>
        <p:nvSpPr>
          <p:cNvPr id="33813" name="Oval 21"/>
          <p:cNvSpPr>
            <a:spLocks noChangeArrowheads="1"/>
          </p:cNvSpPr>
          <p:nvPr/>
        </p:nvSpPr>
        <p:spPr bwMode="auto">
          <a:xfrm>
            <a:off x="5181600" y="1524000"/>
            <a:ext cx="228600" cy="76200"/>
          </a:xfrm>
          <a:prstGeom prst="ellipse">
            <a:avLst/>
          </a:prstGeom>
          <a:solidFill>
            <a:schemeClr val="bg2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endParaRPr lang="ru-RU" altLang="en-US"/>
          </a:p>
        </p:txBody>
      </p:sp>
      <p:sp>
        <p:nvSpPr>
          <p:cNvPr id="33814" name="Line 22"/>
          <p:cNvSpPr>
            <a:spLocks noChangeShapeType="1"/>
          </p:cNvSpPr>
          <p:nvPr/>
        </p:nvSpPr>
        <p:spPr bwMode="auto">
          <a:xfrm>
            <a:off x="5303838" y="1600200"/>
            <a:ext cx="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3815" name="Line 23"/>
          <p:cNvSpPr>
            <a:spLocks noChangeShapeType="1"/>
          </p:cNvSpPr>
          <p:nvPr/>
        </p:nvSpPr>
        <p:spPr bwMode="auto">
          <a:xfrm flipH="1" flipV="1">
            <a:off x="4419600" y="1552575"/>
            <a:ext cx="685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3816" name="Line 24"/>
          <p:cNvSpPr>
            <a:spLocks noChangeShapeType="1"/>
          </p:cNvSpPr>
          <p:nvPr/>
        </p:nvSpPr>
        <p:spPr bwMode="auto">
          <a:xfrm flipV="1">
            <a:off x="4724400" y="1600200"/>
            <a:ext cx="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3817" name="Line 25"/>
          <p:cNvSpPr>
            <a:spLocks noChangeShapeType="1"/>
          </p:cNvSpPr>
          <p:nvPr/>
        </p:nvSpPr>
        <p:spPr bwMode="auto">
          <a:xfrm>
            <a:off x="4724400" y="2133600"/>
            <a:ext cx="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3818" name="Text Box 26"/>
          <p:cNvSpPr txBox="1">
            <a:spLocks noChangeArrowheads="1"/>
          </p:cNvSpPr>
          <p:nvPr/>
        </p:nvSpPr>
        <p:spPr bwMode="auto">
          <a:xfrm>
            <a:off x="4572000" y="18288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>
              <a:spcBef>
                <a:spcPct val="50000"/>
              </a:spcBef>
            </a:pPr>
            <a:r>
              <a:rPr lang="ru-RU" b="1" i="0" u="none" baseline="0"/>
              <a:t>H</a:t>
            </a:r>
          </a:p>
        </p:txBody>
      </p:sp>
      <p:sp>
        <p:nvSpPr>
          <p:cNvPr id="33819" name="Line 27"/>
          <p:cNvSpPr>
            <a:spLocks noChangeShapeType="1"/>
          </p:cNvSpPr>
          <p:nvPr/>
        </p:nvSpPr>
        <p:spPr bwMode="auto">
          <a:xfrm>
            <a:off x="4038600" y="5849471"/>
            <a:ext cx="3429000" cy="0"/>
          </a:xfrm>
          <a:prstGeom prst="line">
            <a:avLst/>
          </a:prstGeom>
          <a:noFill/>
          <a:ln w="76200" cmpd="tri">
            <a:solidFill>
              <a:srgbClr val="FF99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3820" name="Text Box 28"/>
          <p:cNvSpPr txBox="1">
            <a:spLocks noChangeArrowheads="1"/>
          </p:cNvSpPr>
          <p:nvPr/>
        </p:nvSpPr>
        <p:spPr bwMode="auto">
          <a:xfrm>
            <a:off x="7434263" y="5715000"/>
            <a:ext cx="13716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>
              <a:spcBef>
                <a:spcPct val="50000"/>
              </a:spcBef>
            </a:pPr>
            <a:r>
              <a:rPr lang="ru-RU" b="1" i="0" u="none" baseline="0">
                <a:solidFill>
                  <a:srgbClr val="FF9900"/>
                </a:solidFill>
              </a:rPr>
              <a:t>Дно</a:t>
            </a:r>
          </a:p>
        </p:txBody>
      </p:sp>
      <p:sp>
        <p:nvSpPr>
          <p:cNvPr id="33821" name="Rectangle 29"/>
          <p:cNvSpPr>
            <a:spLocks noChangeArrowheads="1"/>
          </p:cNvSpPr>
          <p:nvPr/>
        </p:nvSpPr>
        <p:spPr bwMode="auto">
          <a:xfrm>
            <a:off x="5257800" y="2819400"/>
            <a:ext cx="152400" cy="76200"/>
          </a:xfrm>
          <a:prstGeom prst="rect">
            <a:avLst/>
          </a:prstGeom>
          <a:solidFill>
            <a:srgbClr val="33CC33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endParaRPr lang="ru-RU" altLang="en-US"/>
          </a:p>
        </p:txBody>
      </p:sp>
      <p:sp>
        <p:nvSpPr>
          <p:cNvPr id="33822" name="Line 30"/>
          <p:cNvSpPr>
            <a:spLocks noChangeShapeType="1"/>
          </p:cNvSpPr>
          <p:nvPr/>
        </p:nvSpPr>
        <p:spPr bwMode="auto">
          <a:xfrm flipV="1">
            <a:off x="5334000" y="2590800"/>
            <a:ext cx="0" cy="1295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3823" name="Line 31"/>
          <p:cNvSpPr>
            <a:spLocks noChangeShapeType="1"/>
          </p:cNvSpPr>
          <p:nvPr/>
        </p:nvSpPr>
        <p:spPr bwMode="auto">
          <a:xfrm>
            <a:off x="5334000" y="4114800"/>
            <a:ext cx="0" cy="1676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3824" name="Text Box 32"/>
          <p:cNvSpPr txBox="1">
            <a:spLocks noChangeArrowheads="1"/>
          </p:cNvSpPr>
          <p:nvPr/>
        </p:nvSpPr>
        <p:spPr bwMode="auto">
          <a:xfrm>
            <a:off x="5181600" y="3884613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>
              <a:spcBef>
                <a:spcPct val="50000"/>
              </a:spcBef>
            </a:pPr>
            <a:r>
              <a:rPr lang="ru-RU" b="1" i="0" u="none" baseline="0"/>
              <a:t>В</a:t>
            </a:r>
          </a:p>
        </p:txBody>
      </p:sp>
      <p:sp>
        <p:nvSpPr>
          <p:cNvPr id="33825" name="Line 33"/>
          <p:cNvSpPr>
            <a:spLocks noChangeShapeType="1"/>
          </p:cNvSpPr>
          <p:nvPr/>
        </p:nvSpPr>
        <p:spPr bwMode="auto">
          <a:xfrm flipH="1">
            <a:off x="4038600" y="3429000"/>
            <a:ext cx="3429000" cy="0"/>
          </a:xfrm>
          <a:prstGeom prst="line">
            <a:avLst/>
          </a:prstGeom>
          <a:noFill/>
          <a:ln w="57150">
            <a:solidFill>
              <a:srgbClr val="FF0000"/>
            </a:solidFill>
            <a:prstDash val="dash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3826" name="Text Box 34"/>
          <p:cNvSpPr txBox="1">
            <a:spLocks noChangeArrowheads="1"/>
          </p:cNvSpPr>
          <p:nvPr/>
        </p:nvSpPr>
        <p:spPr bwMode="auto">
          <a:xfrm>
            <a:off x="7434263" y="3276600"/>
            <a:ext cx="15240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>
              <a:spcBef>
                <a:spcPct val="50000"/>
              </a:spcBef>
            </a:pPr>
            <a:r>
              <a:rPr lang="ru-RU" b="1" i="0" u="none" baseline="0">
                <a:solidFill>
                  <a:srgbClr val="FF0000"/>
                </a:solidFill>
              </a:rPr>
              <a:t>Ноль Карты</a:t>
            </a:r>
          </a:p>
        </p:txBody>
      </p:sp>
      <p:sp>
        <p:nvSpPr>
          <p:cNvPr id="33827" name="Text Box 35"/>
          <p:cNvSpPr txBox="1">
            <a:spLocks noChangeArrowheads="1"/>
          </p:cNvSpPr>
          <p:nvPr/>
        </p:nvSpPr>
        <p:spPr bwMode="auto">
          <a:xfrm>
            <a:off x="5638800" y="3886200"/>
            <a:ext cx="4572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>
              <a:spcBef>
                <a:spcPct val="50000"/>
              </a:spcBef>
            </a:pPr>
            <a:r>
              <a:rPr lang="ru-RU" b="1" i="0" u="none" baseline="0"/>
              <a:t>КГ</a:t>
            </a:r>
          </a:p>
        </p:txBody>
      </p:sp>
      <p:sp>
        <p:nvSpPr>
          <p:cNvPr id="33828" name="Line 36"/>
          <p:cNvSpPr>
            <a:spLocks noChangeShapeType="1"/>
          </p:cNvSpPr>
          <p:nvPr/>
        </p:nvSpPr>
        <p:spPr bwMode="auto">
          <a:xfrm flipV="1">
            <a:off x="5867400" y="3429000"/>
            <a:ext cx="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3829" name="Line 37"/>
          <p:cNvSpPr>
            <a:spLocks noChangeShapeType="1"/>
          </p:cNvSpPr>
          <p:nvPr/>
        </p:nvSpPr>
        <p:spPr bwMode="auto">
          <a:xfrm>
            <a:off x="5867400" y="4191000"/>
            <a:ext cx="0" cy="1600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3830" name="Line 38"/>
          <p:cNvSpPr>
            <a:spLocks noChangeShapeType="1"/>
          </p:cNvSpPr>
          <p:nvPr/>
        </p:nvSpPr>
        <p:spPr bwMode="auto">
          <a:xfrm flipH="1">
            <a:off x="4038600" y="4800600"/>
            <a:ext cx="3429000" cy="0"/>
          </a:xfrm>
          <a:prstGeom prst="line">
            <a:avLst/>
          </a:prstGeom>
          <a:noFill/>
          <a:ln w="38100">
            <a:solidFill>
              <a:srgbClr val="33CC33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3831" name="Text Box 39"/>
          <p:cNvSpPr txBox="1">
            <a:spLocks noChangeArrowheads="1"/>
          </p:cNvSpPr>
          <p:nvPr/>
        </p:nvSpPr>
        <p:spPr bwMode="auto">
          <a:xfrm>
            <a:off x="7434263" y="4648200"/>
            <a:ext cx="16764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>
              <a:spcBef>
                <a:spcPct val="50000"/>
              </a:spcBef>
            </a:pPr>
            <a:r>
              <a:rPr lang="ru-RU" b="1" i="0" u="none" baseline="0">
                <a:solidFill>
                  <a:srgbClr val="33CC33"/>
                </a:solidFill>
              </a:rPr>
              <a:t>Поверхность эллипсоида</a:t>
            </a:r>
          </a:p>
        </p:txBody>
      </p:sp>
      <p:sp>
        <p:nvSpPr>
          <p:cNvPr id="33832" name="Line 40"/>
          <p:cNvSpPr>
            <a:spLocks noChangeShapeType="1"/>
          </p:cNvSpPr>
          <p:nvPr/>
        </p:nvSpPr>
        <p:spPr bwMode="auto">
          <a:xfrm flipH="1">
            <a:off x="4038600" y="3124200"/>
            <a:ext cx="3429000" cy="0"/>
          </a:xfrm>
          <a:prstGeom prst="line">
            <a:avLst/>
          </a:prstGeom>
          <a:noFill/>
          <a:ln w="28575">
            <a:solidFill>
              <a:srgbClr val="FF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3833" name="Text Box 41"/>
          <p:cNvSpPr txBox="1">
            <a:spLocks noChangeArrowheads="1"/>
          </p:cNvSpPr>
          <p:nvPr/>
        </p:nvSpPr>
        <p:spPr bwMode="auto">
          <a:xfrm>
            <a:off x="7434263" y="2971800"/>
            <a:ext cx="16764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>
              <a:spcBef>
                <a:spcPct val="50000"/>
              </a:spcBef>
            </a:pPr>
            <a:r>
              <a:rPr lang="ru-RU" b="1" i="0" u="none" baseline="0">
                <a:solidFill>
                  <a:srgbClr val="FFFF00"/>
                </a:solidFill>
              </a:rPr>
              <a:t>Поверхность геоида (СМУ)</a:t>
            </a:r>
          </a:p>
        </p:txBody>
      </p:sp>
      <p:sp>
        <p:nvSpPr>
          <p:cNvPr id="33834" name="Line 42"/>
          <p:cNvSpPr>
            <a:spLocks noChangeShapeType="1"/>
          </p:cNvSpPr>
          <p:nvPr/>
        </p:nvSpPr>
        <p:spPr bwMode="auto">
          <a:xfrm>
            <a:off x="4495800" y="1600200"/>
            <a:ext cx="0" cy="2209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3835" name="Line 43"/>
          <p:cNvSpPr>
            <a:spLocks noChangeShapeType="1"/>
          </p:cNvSpPr>
          <p:nvPr/>
        </p:nvSpPr>
        <p:spPr bwMode="auto">
          <a:xfrm>
            <a:off x="4495800" y="4191000"/>
            <a:ext cx="0" cy="609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3836" name="Text Box 44"/>
          <p:cNvSpPr txBox="1">
            <a:spLocks noChangeArrowheads="1"/>
          </p:cNvSpPr>
          <p:nvPr/>
        </p:nvSpPr>
        <p:spPr bwMode="auto">
          <a:xfrm>
            <a:off x="4343400" y="38862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>
              <a:spcBef>
                <a:spcPct val="50000"/>
              </a:spcBef>
            </a:pPr>
            <a:r>
              <a:rPr lang="ru-RU" b="1" i="0" u="none" baseline="0"/>
              <a:t>А</a:t>
            </a:r>
          </a:p>
        </p:txBody>
      </p:sp>
      <p:sp>
        <p:nvSpPr>
          <p:cNvPr id="33837" name="Text Box 45"/>
          <p:cNvSpPr txBox="1">
            <a:spLocks noChangeArrowheads="1"/>
          </p:cNvSpPr>
          <p:nvPr/>
        </p:nvSpPr>
        <p:spPr bwMode="auto">
          <a:xfrm>
            <a:off x="4114800" y="2667000"/>
            <a:ext cx="5334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>
              <a:spcBef>
                <a:spcPct val="50000"/>
              </a:spcBef>
            </a:pPr>
            <a:r>
              <a:rPr lang="ru-RU" b="1" i="0" u="none" baseline="0"/>
              <a:t>T’</a:t>
            </a:r>
          </a:p>
        </p:txBody>
      </p:sp>
      <p:sp>
        <p:nvSpPr>
          <p:cNvPr id="33838" name="Line 46"/>
          <p:cNvSpPr>
            <a:spLocks noChangeShapeType="1"/>
          </p:cNvSpPr>
          <p:nvPr/>
        </p:nvSpPr>
        <p:spPr bwMode="auto">
          <a:xfrm flipV="1">
            <a:off x="4267200" y="236220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3839" name="Line 47"/>
          <p:cNvSpPr>
            <a:spLocks noChangeShapeType="1"/>
          </p:cNvSpPr>
          <p:nvPr/>
        </p:nvSpPr>
        <p:spPr bwMode="auto">
          <a:xfrm>
            <a:off x="4267200" y="2971800"/>
            <a:ext cx="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3840" name="Text Box 48"/>
          <p:cNvSpPr txBox="1">
            <a:spLocks noChangeArrowheads="1"/>
          </p:cNvSpPr>
          <p:nvPr/>
        </p:nvSpPr>
        <p:spPr bwMode="auto">
          <a:xfrm>
            <a:off x="6858000" y="38862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>
              <a:spcBef>
                <a:spcPct val="50000"/>
              </a:spcBef>
            </a:pPr>
            <a:r>
              <a:rPr lang="ru-RU" b="1" i="0" u="none" baseline="0"/>
              <a:t>N</a:t>
            </a:r>
          </a:p>
        </p:txBody>
      </p:sp>
      <p:sp>
        <p:nvSpPr>
          <p:cNvPr id="33841" name="Line 49"/>
          <p:cNvSpPr>
            <a:spLocks noChangeShapeType="1"/>
          </p:cNvSpPr>
          <p:nvPr/>
        </p:nvSpPr>
        <p:spPr bwMode="auto">
          <a:xfrm flipV="1">
            <a:off x="7010400" y="3124200"/>
            <a:ext cx="0" cy="762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3842" name="Line 50"/>
          <p:cNvSpPr>
            <a:spLocks noChangeShapeType="1"/>
          </p:cNvSpPr>
          <p:nvPr/>
        </p:nvSpPr>
        <p:spPr bwMode="auto">
          <a:xfrm>
            <a:off x="7010400" y="4191000"/>
            <a:ext cx="0" cy="609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3843" name="Line 51"/>
          <p:cNvSpPr>
            <a:spLocks noChangeShapeType="1"/>
          </p:cNvSpPr>
          <p:nvPr/>
        </p:nvSpPr>
        <p:spPr bwMode="auto">
          <a:xfrm>
            <a:off x="6553200" y="2971800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3844" name="Line 52"/>
          <p:cNvSpPr>
            <a:spLocks noChangeShapeType="1"/>
          </p:cNvSpPr>
          <p:nvPr/>
        </p:nvSpPr>
        <p:spPr bwMode="auto">
          <a:xfrm flipV="1">
            <a:off x="6553200" y="3429000"/>
            <a:ext cx="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3845" name="Line 53"/>
          <p:cNvSpPr>
            <a:spLocks noChangeShapeType="1"/>
          </p:cNvSpPr>
          <p:nvPr/>
        </p:nvSpPr>
        <p:spPr bwMode="auto">
          <a:xfrm>
            <a:off x="6553200" y="4191000"/>
            <a:ext cx="0" cy="609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3846" name="Text Box 54"/>
          <p:cNvSpPr txBox="1">
            <a:spLocks noChangeArrowheads="1"/>
          </p:cNvSpPr>
          <p:nvPr/>
        </p:nvSpPr>
        <p:spPr bwMode="auto">
          <a:xfrm>
            <a:off x="6324600" y="3886200"/>
            <a:ext cx="5334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>
              <a:spcBef>
                <a:spcPct val="50000"/>
              </a:spcBef>
            </a:pPr>
            <a:r>
              <a:rPr lang="ru-RU" b="1" i="0" u="none" baseline="0"/>
              <a:t>N-K</a:t>
            </a:r>
          </a:p>
        </p:txBody>
      </p:sp>
      <p:sp>
        <p:nvSpPr>
          <p:cNvPr id="33847" name="Text Box 55"/>
          <p:cNvSpPr txBox="1">
            <a:spLocks noChangeArrowheads="1"/>
          </p:cNvSpPr>
          <p:nvPr/>
        </p:nvSpPr>
        <p:spPr bwMode="auto">
          <a:xfrm>
            <a:off x="6400800" y="31242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>
              <a:spcBef>
                <a:spcPct val="50000"/>
              </a:spcBef>
            </a:pPr>
            <a:r>
              <a:rPr lang="ru-RU" b="1" i="0" u="none" baseline="0"/>
              <a:t>K</a:t>
            </a:r>
          </a:p>
        </p:txBody>
      </p:sp>
      <p:sp>
        <p:nvSpPr>
          <p:cNvPr id="59" name="Rectangle 3"/>
          <p:cNvSpPr txBox="1">
            <a:spLocks noChangeArrowheads="1"/>
          </p:cNvSpPr>
          <p:nvPr/>
        </p:nvSpPr>
        <p:spPr bwMode="auto">
          <a:xfrm>
            <a:off x="160338" y="1143000"/>
            <a:ext cx="4045743" cy="57150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l" rtl="0" eaLnBrk="1" hangingPunct="1">
              <a:lnSpc>
                <a:spcPct val="80000"/>
              </a:lnSpc>
              <a:spcBef>
                <a:spcPct val="20000"/>
              </a:spcBef>
              <a:defRPr/>
            </a:pPr>
            <a:r>
              <a:rPr lang="ru-RU" sz="1800" b="1" i="0" u="none" baseline="0">
                <a:solidFill>
                  <a:srgbClr val="53565A"/>
                </a:solidFill>
                <a:latin typeface="+mn-lt"/>
              </a:rPr>
              <a:t>ОТКУДА ЧТО БЕРЕТСЯ</a:t>
            </a:r>
          </a:p>
          <a:p>
            <a:pPr marL="342900" indent="-342900" algn="l" rtl="0" eaLnBrk="1" hangingPunct="1">
              <a:lnSpc>
                <a:spcPct val="80000"/>
              </a:lnSpc>
              <a:spcBef>
                <a:spcPct val="20000"/>
              </a:spcBef>
              <a:buFont typeface="Arial" charset="0"/>
              <a:buChar char="•"/>
              <a:defRPr/>
            </a:pPr>
            <a:endParaRPr lang="ru-RU" sz="1800" b="0" dirty="0">
              <a:solidFill>
                <a:srgbClr val="53565A"/>
              </a:solidFill>
              <a:latin typeface="+mn-lt"/>
            </a:endParaRPr>
          </a:p>
          <a:p>
            <a:pPr algn="l" rtl="0" eaLnBrk="1" hangingPunct="1">
              <a:lnSpc>
                <a:spcPct val="80000"/>
              </a:lnSpc>
              <a:spcBef>
                <a:spcPct val="20000"/>
              </a:spcBef>
              <a:defRPr/>
            </a:pPr>
            <a:r>
              <a:rPr lang="ru-RU" sz="1600" b="0" i="0" u="none" baseline="0">
                <a:solidFill>
                  <a:srgbClr val="53565A"/>
                </a:solidFill>
                <a:latin typeface="+mn-lt"/>
              </a:rPr>
              <a:t>T’:  Высота уровня над нулем глубин</a:t>
            </a:r>
          </a:p>
          <a:p>
            <a:pPr algn="l" rtl="0" eaLnBrk="1" hangingPunct="1">
              <a:lnSpc>
                <a:spcPct val="80000"/>
              </a:lnSpc>
              <a:spcBef>
                <a:spcPct val="20000"/>
              </a:spcBef>
              <a:defRPr/>
            </a:pPr>
            <a:r>
              <a:rPr lang="ru-RU" sz="1600" b="0" i="0" u="none" baseline="0">
                <a:solidFill>
                  <a:srgbClr val="53565A"/>
                </a:solidFill>
                <a:latin typeface="+mn-lt"/>
              </a:rPr>
              <a:t>T:  Поправка за уровень HYPACK = -T“</a:t>
            </a:r>
          </a:p>
          <a:p>
            <a:pPr algn="l" rtl="0" eaLnBrk="1" hangingPunct="1">
              <a:lnSpc>
                <a:spcPct val="80000"/>
              </a:lnSpc>
              <a:spcBef>
                <a:spcPct val="20000"/>
              </a:spcBef>
              <a:defRPr/>
            </a:pPr>
            <a:r>
              <a:rPr lang="ru-RU" sz="1600" b="0" i="0" u="none" baseline="0">
                <a:solidFill>
                  <a:srgbClr val="53565A"/>
                </a:solidFill>
                <a:latin typeface="+mn-lt"/>
              </a:rPr>
              <a:t>А:  Поступает от RTK GPS</a:t>
            </a:r>
          </a:p>
          <a:p>
            <a:pPr algn="l" rtl="0" eaLnBrk="1" hangingPunct="1">
              <a:lnSpc>
                <a:spcPct val="80000"/>
              </a:lnSpc>
              <a:spcBef>
                <a:spcPct val="20000"/>
              </a:spcBef>
              <a:defRPr/>
            </a:pPr>
            <a:r>
              <a:rPr lang="ru-RU" sz="1600" b="0" i="0" u="none" baseline="0">
                <a:solidFill>
                  <a:srgbClr val="53565A"/>
                </a:solidFill>
                <a:latin typeface="+mn-lt"/>
              </a:rPr>
              <a:t>H:  Из HYPACK </a:t>
            </a:r>
          </a:p>
          <a:p>
            <a:pPr algn="l" rtl="0" eaLnBrk="1" hangingPunct="1">
              <a:lnSpc>
                <a:spcPct val="80000"/>
              </a:lnSpc>
              <a:spcBef>
                <a:spcPct val="20000"/>
              </a:spcBef>
              <a:defRPr/>
            </a:pPr>
            <a:endParaRPr lang="ru-RU" dirty="0">
              <a:solidFill>
                <a:srgbClr val="53565A"/>
              </a:solidFill>
            </a:endParaRPr>
          </a:p>
          <a:p>
            <a:pPr algn="l" rtl="0" eaLnBrk="1" hangingPunct="1">
              <a:lnSpc>
                <a:spcPct val="80000"/>
              </a:lnSpc>
              <a:spcBef>
                <a:spcPct val="20000"/>
              </a:spcBef>
              <a:defRPr/>
            </a:pPr>
            <a:r>
              <a:rPr lang="ru-RU" sz="1800" b="0" i="0" u="none" baseline="0">
                <a:solidFill>
                  <a:srgbClr val="53565A"/>
                </a:solidFill>
                <a:latin typeface="+mn-lt"/>
              </a:rPr>
              <a:t>Офсет в ОБОРУДОВАНИИ</a:t>
            </a:r>
            <a:endParaRPr lang="ru-RU" sz="1600" b="0" dirty="0">
              <a:solidFill>
                <a:srgbClr val="53565A"/>
              </a:solidFill>
              <a:latin typeface="+mn-lt"/>
            </a:endParaRPr>
          </a:p>
          <a:p>
            <a:pPr marL="342900" indent="-342900" algn="l" rtl="0" eaLnBrk="1" hangingPunct="1">
              <a:lnSpc>
                <a:spcPct val="80000"/>
              </a:lnSpc>
              <a:spcBef>
                <a:spcPct val="20000"/>
              </a:spcBef>
              <a:buFont typeface="Arial" charset="0"/>
              <a:buChar char="•"/>
              <a:defRPr/>
            </a:pPr>
            <a:r>
              <a:rPr lang="ru-RU" sz="1800" b="0" i="0" u="none" baseline="0">
                <a:solidFill>
                  <a:srgbClr val="53565A"/>
                </a:solidFill>
                <a:latin typeface="+mn-lt"/>
              </a:rPr>
              <a:t>B:  От эхолота</a:t>
            </a:r>
          </a:p>
          <a:p>
            <a:pPr marL="342900" indent="-342900" algn="l" rtl="0" eaLnBrk="1" hangingPunct="1">
              <a:lnSpc>
                <a:spcPct val="80000"/>
              </a:lnSpc>
              <a:spcBef>
                <a:spcPct val="20000"/>
              </a:spcBef>
              <a:buFont typeface="Arial" charset="0"/>
              <a:buChar char="•"/>
              <a:defRPr/>
            </a:pPr>
            <a:r>
              <a:rPr lang="ru-RU" sz="1800" b="0" i="0" u="none" baseline="0">
                <a:solidFill>
                  <a:srgbClr val="53565A"/>
                </a:solidFill>
                <a:latin typeface="+mn-lt"/>
              </a:rPr>
              <a:t>D:  Динамическое проседание</a:t>
            </a:r>
          </a:p>
          <a:p>
            <a:pPr marL="342900" indent="-342900" algn="l" rtl="0" eaLnBrk="1" hangingPunct="1">
              <a:lnSpc>
                <a:spcPct val="80000"/>
              </a:lnSpc>
              <a:spcBef>
                <a:spcPct val="20000"/>
              </a:spcBef>
              <a:buFont typeface="Arial" charset="0"/>
              <a:buChar char="•"/>
              <a:defRPr/>
            </a:pPr>
            <a:r>
              <a:rPr lang="ru-RU" sz="1800" b="0" i="0" u="none" baseline="0">
                <a:solidFill>
                  <a:srgbClr val="53565A"/>
                </a:solidFill>
                <a:latin typeface="+mn-lt"/>
              </a:rPr>
              <a:t>N и K:  </a:t>
            </a:r>
          </a:p>
          <a:p>
            <a:pPr algn="l" rtl="0" eaLnBrk="1" hangingPunct="1">
              <a:lnSpc>
                <a:spcPct val="80000"/>
              </a:lnSpc>
              <a:spcBef>
                <a:spcPct val="20000"/>
              </a:spcBef>
              <a:defRPr/>
            </a:pPr>
            <a:r>
              <a:rPr lang="ru-RU" sz="1800" b="0" i="0" u="none" baseline="0">
                <a:solidFill>
                  <a:srgbClr val="53565A"/>
                </a:solidFill>
                <a:latin typeface="+mn-lt"/>
              </a:rPr>
              <a:t>Метод задается в GEODETIC PARAMETERS.</a:t>
            </a:r>
          </a:p>
          <a:p>
            <a:pPr marL="800100" lvl="1" indent="-342900" algn="l" rtl="0" eaLnBrk="1" hangingPunct="1">
              <a:lnSpc>
                <a:spcPct val="80000"/>
              </a:lnSpc>
              <a:spcBef>
                <a:spcPct val="20000"/>
              </a:spcBef>
              <a:buFont typeface="Arial" charset="0"/>
              <a:buChar char="•"/>
              <a:defRPr/>
            </a:pPr>
            <a:r>
              <a:rPr lang="ru-RU" sz="1600" b="0" i="0" u="none" baseline="0">
                <a:solidFill>
                  <a:srgbClr val="53565A"/>
                </a:solidFill>
                <a:latin typeface="+mn-lt"/>
              </a:rPr>
              <a:t>(K-N) в файле KTD</a:t>
            </a:r>
          </a:p>
          <a:p>
            <a:pPr marL="800100" lvl="1" indent="-342900" algn="l" rtl="0" eaLnBrk="1" hangingPunct="1">
              <a:lnSpc>
                <a:spcPct val="80000"/>
              </a:lnSpc>
              <a:spcBef>
                <a:spcPct val="20000"/>
              </a:spcBef>
              <a:buFont typeface="Arial" charset="0"/>
              <a:buChar char="•"/>
              <a:defRPr/>
            </a:pPr>
            <a:r>
              <a:rPr lang="ru-RU" sz="1600" b="0" i="0" u="none" baseline="0">
                <a:solidFill>
                  <a:srgbClr val="53565A"/>
                </a:solidFill>
                <a:latin typeface="+mn-lt"/>
              </a:rPr>
              <a:t>N из модели геоида, К из файла KTD</a:t>
            </a:r>
          </a:p>
          <a:p>
            <a:pPr marL="800100" lvl="1" indent="-342900" algn="l" rtl="0" eaLnBrk="1" hangingPunct="1">
              <a:lnSpc>
                <a:spcPct val="80000"/>
              </a:lnSpc>
              <a:spcBef>
                <a:spcPct val="20000"/>
              </a:spcBef>
              <a:buFont typeface="Arial" charset="0"/>
              <a:buChar char="•"/>
              <a:defRPr/>
            </a:pPr>
            <a:r>
              <a:rPr lang="ru-RU" sz="1600" b="0" i="0" u="none" baseline="0">
                <a:solidFill>
                  <a:srgbClr val="53565A"/>
                </a:solidFill>
                <a:latin typeface="+mn-lt"/>
              </a:rPr>
              <a:t>N из модели геоида, К из VDATUM (США)</a:t>
            </a:r>
          </a:p>
          <a:p>
            <a:pPr marL="800100" lvl="1" indent="-342900" algn="l" rtl="0" eaLnBrk="1" hangingPunct="1">
              <a:lnSpc>
                <a:spcPct val="80000"/>
              </a:lnSpc>
              <a:spcBef>
                <a:spcPct val="20000"/>
              </a:spcBef>
              <a:buFont typeface="Arial" charset="0"/>
              <a:buChar char="•"/>
              <a:defRPr/>
            </a:pPr>
            <a:r>
              <a:rPr lang="ru-RU" sz="1600" b="0" i="0" u="none" baseline="0">
                <a:solidFill>
                  <a:srgbClr val="53565A"/>
                </a:solidFill>
                <a:latin typeface="+mn-lt"/>
              </a:rPr>
              <a:t>N из модели геоида, К вводится вручную</a:t>
            </a:r>
          </a:p>
          <a:p>
            <a:pPr marL="800100" lvl="1" indent="-342900" algn="l" rtl="0" eaLnBrk="1" hangingPunct="1">
              <a:lnSpc>
                <a:spcPct val="80000"/>
              </a:lnSpc>
              <a:spcBef>
                <a:spcPct val="20000"/>
              </a:spcBef>
              <a:buFont typeface="Arial" charset="0"/>
              <a:buChar char="•"/>
              <a:defRPr/>
            </a:pPr>
            <a:r>
              <a:rPr lang="ru-RU" sz="1600" b="0" i="0" u="none" baseline="0">
                <a:solidFill>
                  <a:srgbClr val="53565A"/>
                </a:solidFill>
                <a:latin typeface="+mn-lt"/>
              </a:rPr>
              <a:t>(K-N) вводится вручную</a:t>
            </a:r>
          </a:p>
        </p:txBody>
      </p:sp>
    </p:spTree>
    <p:extLst>
      <p:ext uri="{BB962C8B-B14F-4D97-AF65-F5344CB8AC3E}">
        <p14:creationId xmlns:p14="http://schemas.microsoft.com/office/powerpoint/2010/main" val="4051637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>
            <a:extLst>
              <a:ext uri="{FF2B5EF4-FFF2-40B4-BE49-F238E27FC236}">
                <a16:creationId xmlns="" xmlns:a16="http://schemas.microsoft.com/office/drawing/2014/main" id="{35611E88-2598-4F11-BB59-CABA42654E9F}"/>
              </a:ext>
            </a:extLst>
          </p:cNvPr>
          <p:cNvSpPr/>
          <p:nvPr/>
        </p:nvSpPr>
        <p:spPr>
          <a:xfrm>
            <a:off x="0" y="685800"/>
            <a:ext cx="9144000" cy="6172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endParaRPr lang="ru-RU"/>
          </a:p>
        </p:txBody>
      </p:sp>
      <p:sp>
        <p:nvSpPr>
          <p:cNvPr id="49" name="Rectangle 48">
            <a:extLst>
              <a:ext uri="{FF2B5EF4-FFF2-40B4-BE49-F238E27FC236}">
                <a16:creationId xmlns="" xmlns:a16="http://schemas.microsoft.com/office/drawing/2014/main" id="{9508EBD4-E0EC-4EA3-B83E-A9DEDE1F3DF5}"/>
              </a:ext>
            </a:extLst>
          </p:cNvPr>
          <p:cNvSpPr/>
          <p:nvPr/>
        </p:nvSpPr>
        <p:spPr>
          <a:xfrm>
            <a:off x="5105400" y="2209800"/>
            <a:ext cx="1981200" cy="4419600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 anchorCtr="1"/>
          <a:lstStyle/>
          <a:p>
            <a:pPr algn="ctr" rtl="0">
              <a:defRPr/>
            </a:pPr>
            <a:r>
              <a:rPr lang="ru-RU" b="1" i="0" u="none" baseline="0">
                <a:solidFill>
                  <a:srgbClr val="53565A"/>
                </a:solidFill>
              </a:rPr>
              <a:t>СЪЕМКА</a:t>
            </a:r>
          </a:p>
        </p:txBody>
      </p:sp>
      <p:sp>
        <p:nvSpPr>
          <p:cNvPr id="48" name="Rectangle 47">
            <a:extLst>
              <a:ext uri="{FF2B5EF4-FFF2-40B4-BE49-F238E27FC236}">
                <a16:creationId xmlns="" xmlns:a16="http://schemas.microsoft.com/office/drawing/2014/main" id="{1DBBFCDB-9F3A-482F-8A0A-835C3EFD4FBD}"/>
              </a:ext>
            </a:extLst>
          </p:cNvPr>
          <p:cNvSpPr/>
          <p:nvPr/>
        </p:nvSpPr>
        <p:spPr>
          <a:xfrm>
            <a:off x="1371600" y="2590800"/>
            <a:ext cx="1981200" cy="2895600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 anchorCtr="1"/>
          <a:lstStyle/>
          <a:p>
            <a:pPr algn="ctr" rtl="0">
              <a:defRPr/>
            </a:pPr>
            <a:r>
              <a:rPr lang="ru-RU" b="1" i="0" u="none" baseline="0">
                <a:solidFill>
                  <a:srgbClr val="53565A"/>
                </a:solidFill>
              </a:rPr>
              <a:t>СЪЕМКА</a:t>
            </a:r>
          </a:p>
        </p:txBody>
      </p:sp>
      <p:sp>
        <p:nvSpPr>
          <p:cNvPr id="33797" name="Rectangle 2"/>
          <p:cNvSpPr>
            <a:spLocks noGrp="1" noRot="1"/>
          </p:cNvSpPr>
          <p:nvPr>
            <p:ph type="title"/>
          </p:nvPr>
        </p:nvSpPr>
        <p:spPr>
          <a:xfrm>
            <a:off x="347472" y="8965"/>
            <a:ext cx="6528671" cy="988786"/>
          </a:xfrm>
        </p:spPr>
        <p:txBody>
          <a:bodyPr/>
          <a:lstStyle/>
          <a:p>
            <a:pPr marL="53975" algn="l" rtl="0" eaLnBrk="1" hangingPunct="1"/>
            <a:r>
              <a:rPr lang="ru-RU" sz="3200" b="0" i="0" u="none" baseline="0">
                <a:latin typeface="Arial" pitchFamily="34" charset="0"/>
                <a:cs typeface="Arial" pitchFamily="34" charset="0"/>
              </a:rPr>
              <a:t>В HYPACK</a:t>
            </a:r>
            <a:r>
              <a:rPr lang="ru-RU" sz="3200" b="0" i="0" u="none" baseline="30000">
                <a:latin typeface="Arial" pitchFamily="34" charset="0"/>
                <a:cs typeface="Arial" pitchFamily="34" charset="0"/>
              </a:rPr>
              <a:t>®</a:t>
            </a:r>
          </a:p>
        </p:txBody>
      </p:sp>
      <p:sp>
        <p:nvSpPr>
          <p:cNvPr id="33798" name="AutoShape 3"/>
          <p:cNvSpPr>
            <a:spLocks noChangeArrowheads="1"/>
          </p:cNvSpPr>
          <p:nvPr/>
        </p:nvSpPr>
        <p:spPr bwMode="auto">
          <a:xfrm>
            <a:off x="1600200" y="2771775"/>
            <a:ext cx="1524000" cy="533400"/>
          </a:xfrm>
          <a:prstGeom prst="roundRect">
            <a:avLst>
              <a:gd name="adj" fmla="val 16667"/>
            </a:avLst>
          </a:prstGeom>
          <a:solidFill>
            <a:srgbClr val="99FFCC"/>
          </a:solidFill>
          <a:ln w="31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bg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bg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bg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bg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bg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9pPr>
          </a:lstStyle>
          <a:p>
            <a:pPr algn="ctr" rtl="0"/>
            <a:r>
              <a:rPr lang="ru-RU" sz="1400" b="1" i="0" u="none" baseline="0" dirty="0">
                <a:solidFill>
                  <a:srgbClr val="53565A"/>
                </a:solidFill>
                <a:latin typeface="Arial Unicode MS" pitchFamily="34" charset="-128"/>
              </a:rPr>
              <a:t>Широта - Долгота </a:t>
            </a:r>
          </a:p>
          <a:p>
            <a:pPr algn="ctr" rtl="0"/>
            <a:r>
              <a:rPr lang="ru-RU" sz="1400" b="1" i="0" u="none" baseline="0" dirty="0">
                <a:solidFill>
                  <a:srgbClr val="53565A"/>
                </a:solidFill>
                <a:latin typeface="Arial Unicode MS" pitchFamily="34" charset="-128"/>
              </a:rPr>
              <a:t>WGS-84 </a:t>
            </a:r>
          </a:p>
        </p:txBody>
      </p:sp>
      <p:sp>
        <p:nvSpPr>
          <p:cNvPr id="33799" name="AutoShape 5"/>
          <p:cNvSpPr>
            <a:spLocks noChangeArrowheads="1"/>
          </p:cNvSpPr>
          <p:nvPr/>
        </p:nvSpPr>
        <p:spPr bwMode="auto">
          <a:xfrm>
            <a:off x="5334000" y="3886200"/>
            <a:ext cx="1524000" cy="533400"/>
          </a:xfrm>
          <a:prstGeom prst="roundRect">
            <a:avLst>
              <a:gd name="adj" fmla="val 16667"/>
            </a:avLst>
          </a:prstGeom>
          <a:solidFill>
            <a:srgbClr val="99FFCC"/>
          </a:solidFill>
          <a:ln w="31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bg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bg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bg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bg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bg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9pPr>
          </a:lstStyle>
          <a:p>
            <a:pPr algn="ctr" rtl="0"/>
            <a:r>
              <a:rPr lang="ru-RU" sz="1400" b="1" i="0" u="none" baseline="0" dirty="0">
                <a:solidFill>
                  <a:srgbClr val="53565A"/>
                </a:solidFill>
                <a:latin typeface="Arial Unicode MS" pitchFamily="34" charset="-128"/>
              </a:rPr>
              <a:t>Широта - Долгота</a:t>
            </a:r>
          </a:p>
          <a:p>
            <a:pPr algn="ctr" rtl="0"/>
            <a:r>
              <a:rPr lang="ru-RU" sz="1400" b="1" i="0" u="none" baseline="0" dirty="0">
                <a:solidFill>
                  <a:srgbClr val="53565A"/>
                </a:solidFill>
                <a:latin typeface="Arial Unicode MS" pitchFamily="34" charset="-128"/>
              </a:rPr>
              <a:t>Местной СК</a:t>
            </a:r>
          </a:p>
        </p:txBody>
      </p:sp>
      <p:sp>
        <p:nvSpPr>
          <p:cNvPr id="33800" name="Rectangle 8"/>
          <p:cNvSpPr>
            <a:spLocks noChangeArrowheads="1"/>
          </p:cNvSpPr>
          <p:nvPr/>
        </p:nvSpPr>
        <p:spPr bwMode="auto">
          <a:xfrm>
            <a:off x="5334000" y="3048000"/>
            <a:ext cx="1524000" cy="533400"/>
          </a:xfrm>
          <a:prstGeom prst="rect">
            <a:avLst/>
          </a:prstGeom>
          <a:solidFill>
            <a:srgbClr val="FFCCCC"/>
          </a:solidFill>
          <a:ln w="317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bg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bg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bg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bg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bg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9pPr>
          </a:lstStyle>
          <a:p>
            <a:pPr algn="ctr" rtl="0"/>
            <a:r>
              <a:rPr lang="ru-RU" sz="1600" b="1" i="0" u="none" baseline="0">
                <a:solidFill>
                  <a:srgbClr val="53565A"/>
                </a:solidFill>
                <a:latin typeface="Arial Unicode MS" pitchFamily="34" charset="-128"/>
              </a:rPr>
              <a:t>Преобразование</a:t>
            </a:r>
          </a:p>
          <a:p>
            <a:pPr algn="ctr" rtl="0"/>
            <a:r>
              <a:rPr lang="ru-RU" sz="1600" b="1" i="0" u="none" baseline="0">
                <a:solidFill>
                  <a:srgbClr val="53565A"/>
                </a:solidFill>
                <a:latin typeface="Arial Unicode MS" pitchFamily="34" charset="-128"/>
              </a:rPr>
              <a:t>Датумов</a:t>
            </a:r>
          </a:p>
        </p:txBody>
      </p:sp>
      <p:cxnSp>
        <p:nvCxnSpPr>
          <p:cNvPr id="33801" name="AutoShape 11"/>
          <p:cNvCxnSpPr>
            <a:cxnSpLocks noChangeShapeType="1"/>
            <a:stCxn id="33800" idx="2"/>
            <a:endCxn id="33799" idx="0"/>
          </p:cNvCxnSpPr>
          <p:nvPr/>
        </p:nvCxnSpPr>
        <p:spPr bwMode="auto">
          <a:xfrm rot="5400000">
            <a:off x="5943601" y="3733800"/>
            <a:ext cx="304800" cy="3175"/>
          </a:xfrm>
          <a:prstGeom prst="straightConnector1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3802" name="Rectangle 15"/>
          <p:cNvSpPr>
            <a:spLocks noChangeArrowheads="1"/>
          </p:cNvSpPr>
          <p:nvPr/>
        </p:nvSpPr>
        <p:spPr bwMode="auto">
          <a:xfrm>
            <a:off x="1828800" y="1981200"/>
            <a:ext cx="1066800" cy="381000"/>
          </a:xfrm>
          <a:prstGeom prst="rect">
            <a:avLst/>
          </a:prstGeom>
          <a:solidFill>
            <a:srgbClr val="FFFF00"/>
          </a:solidFill>
          <a:ln w="9525" algn="ctr">
            <a:solidFill>
              <a:srgbClr val="000204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bg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bg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bg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bg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bg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9pPr>
          </a:lstStyle>
          <a:p>
            <a:pPr algn="l" rtl="0"/>
            <a:r>
              <a:rPr lang="ru-RU" sz="1600" b="0" i="0" u="none" baseline="0">
                <a:solidFill>
                  <a:srgbClr val="53565A"/>
                </a:solidFill>
              </a:rPr>
              <a:t>GPS</a:t>
            </a:r>
          </a:p>
        </p:txBody>
      </p:sp>
      <p:cxnSp>
        <p:nvCxnSpPr>
          <p:cNvPr id="33803" name="AutoShape 17"/>
          <p:cNvCxnSpPr>
            <a:cxnSpLocks noChangeShapeType="1"/>
            <a:stCxn id="33802" idx="2"/>
            <a:endCxn id="33798" idx="0"/>
          </p:cNvCxnSpPr>
          <p:nvPr/>
        </p:nvCxnSpPr>
        <p:spPr bwMode="auto">
          <a:xfrm>
            <a:off x="2362200" y="2362200"/>
            <a:ext cx="0" cy="409575"/>
          </a:xfrm>
          <a:prstGeom prst="straightConnector1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3804" name="AutoShape 6"/>
          <p:cNvSpPr>
            <a:spLocks noChangeArrowheads="1"/>
          </p:cNvSpPr>
          <p:nvPr/>
        </p:nvSpPr>
        <p:spPr bwMode="auto">
          <a:xfrm>
            <a:off x="1600200" y="4448175"/>
            <a:ext cx="1524000" cy="533400"/>
          </a:xfrm>
          <a:prstGeom prst="roundRect">
            <a:avLst>
              <a:gd name="adj" fmla="val 16667"/>
            </a:avLst>
          </a:prstGeom>
          <a:solidFill>
            <a:srgbClr val="99FFCC"/>
          </a:solidFill>
          <a:ln w="31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bg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bg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bg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bg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bg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9pPr>
          </a:lstStyle>
          <a:p>
            <a:pPr algn="ctr" rtl="0"/>
            <a:r>
              <a:rPr lang="ru-RU" sz="1600" b="1" i="0" u="none" baseline="0" dirty="0">
                <a:solidFill>
                  <a:srgbClr val="53565A"/>
                </a:solidFill>
                <a:latin typeface="Arial Unicode MS" pitchFamily="34" charset="-128"/>
              </a:rPr>
              <a:t>X,Y на</a:t>
            </a:r>
          </a:p>
          <a:p>
            <a:pPr algn="ctr" rtl="0"/>
            <a:r>
              <a:rPr lang="ru-RU" sz="1600" b="1" i="0" u="none" baseline="0" dirty="0" smtClean="0">
                <a:solidFill>
                  <a:srgbClr val="53565A"/>
                </a:solidFill>
                <a:latin typeface="Arial Unicode MS" pitchFamily="34" charset="-128"/>
              </a:rPr>
              <a:t>Проекции</a:t>
            </a:r>
            <a:endParaRPr lang="ru-RU" sz="1600" b="1" i="0" u="none" baseline="0" dirty="0">
              <a:solidFill>
                <a:srgbClr val="53565A"/>
              </a:solidFill>
              <a:latin typeface="Arial Unicode MS" pitchFamily="34" charset="-128"/>
            </a:endParaRPr>
          </a:p>
        </p:txBody>
      </p:sp>
      <p:sp>
        <p:nvSpPr>
          <p:cNvPr id="33805" name="Rectangle 10"/>
          <p:cNvSpPr>
            <a:spLocks noChangeArrowheads="1"/>
          </p:cNvSpPr>
          <p:nvPr/>
        </p:nvSpPr>
        <p:spPr bwMode="auto">
          <a:xfrm>
            <a:off x="1600200" y="3581400"/>
            <a:ext cx="1524000" cy="533400"/>
          </a:xfrm>
          <a:prstGeom prst="rect">
            <a:avLst/>
          </a:prstGeom>
          <a:solidFill>
            <a:srgbClr val="FFCCCC"/>
          </a:solidFill>
          <a:ln w="317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bg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bg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bg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bg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bg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9pPr>
          </a:lstStyle>
          <a:p>
            <a:pPr algn="ctr" rtl="0"/>
            <a:r>
              <a:rPr lang="ru-RU" sz="1600" b="1" i="0" u="none" baseline="0">
                <a:solidFill>
                  <a:srgbClr val="53565A"/>
                </a:solidFill>
                <a:latin typeface="Arial Unicode MS" pitchFamily="34" charset="-128"/>
              </a:rPr>
              <a:t>Сетка</a:t>
            </a:r>
          </a:p>
          <a:p>
            <a:pPr algn="ctr" rtl="0"/>
            <a:r>
              <a:rPr lang="ru-RU" sz="1600" b="1" i="0" u="none" baseline="0">
                <a:solidFill>
                  <a:srgbClr val="53565A"/>
                </a:solidFill>
                <a:latin typeface="Arial Unicode MS" pitchFamily="34" charset="-128"/>
              </a:rPr>
              <a:t>СК</a:t>
            </a:r>
          </a:p>
        </p:txBody>
      </p:sp>
      <p:cxnSp>
        <p:nvCxnSpPr>
          <p:cNvPr id="33806" name="AutoShape 13"/>
          <p:cNvCxnSpPr>
            <a:cxnSpLocks noChangeShapeType="1"/>
            <a:endCxn id="33805" idx="0"/>
          </p:cNvCxnSpPr>
          <p:nvPr/>
        </p:nvCxnSpPr>
        <p:spPr bwMode="auto">
          <a:xfrm>
            <a:off x="2362200" y="3314700"/>
            <a:ext cx="0" cy="266700"/>
          </a:xfrm>
          <a:prstGeom prst="straightConnector1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3807" name="AutoShape 14"/>
          <p:cNvCxnSpPr>
            <a:cxnSpLocks noChangeShapeType="1"/>
            <a:stCxn id="33805" idx="2"/>
            <a:endCxn id="33804" idx="0"/>
          </p:cNvCxnSpPr>
          <p:nvPr/>
        </p:nvCxnSpPr>
        <p:spPr bwMode="auto">
          <a:xfrm rot="5400000">
            <a:off x="2196306" y="4280694"/>
            <a:ext cx="333375" cy="1588"/>
          </a:xfrm>
          <a:prstGeom prst="straightConnector1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3808" name="AutoShape 3"/>
          <p:cNvSpPr>
            <a:spLocks noChangeArrowheads="1"/>
          </p:cNvSpPr>
          <p:nvPr/>
        </p:nvSpPr>
        <p:spPr bwMode="auto">
          <a:xfrm>
            <a:off x="5334000" y="2286000"/>
            <a:ext cx="1524000" cy="533400"/>
          </a:xfrm>
          <a:prstGeom prst="roundRect">
            <a:avLst>
              <a:gd name="adj" fmla="val 16667"/>
            </a:avLst>
          </a:prstGeom>
          <a:solidFill>
            <a:srgbClr val="99FFCC"/>
          </a:solidFill>
          <a:ln w="31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bg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bg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bg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bg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bg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9pPr>
          </a:lstStyle>
          <a:p>
            <a:pPr algn="ctr" rtl="0"/>
            <a:r>
              <a:rPr lang="ru-RU" sz="1400" b="1" i="0" u="none" baseline="0" dirty="0">
                <a:solidFill>
                  <a:srgbClr val="53565A"/>
                </a:solidFill>
                <a:latin typeface="Arial Unicode MS" pitchFamily="34" charset="-128"/>
              </a:rPr>
              <a:t>Широта - Долгота </a:t>
            </a:r>
          </a:p>
          <a:p>
            <a:pPr algn="ctr" rtl="0"/>
            <a:r>
              <a:rPr lang="ru-RU" sz="1400" b="1" i="0" u="none" baseline="0" dirty="0">
                <a:solidFill>
                  <a:srgbClr val="53565A"/>
                </a:solidFill>
                <a:latin typeface="Arial Unicode MS" pitchFamily="34" charset="-128"/>
              </a:rPr>
              <a:t>WGS-84 </a:t>
            </a:r>
          </a:p>
        </p:txBody>
      </p:sp>
      <p:sp>
        <p:nvSpPr>
          <p:cNvPr id="33809" name="Rectangle 15"/>
          <p:cNvSpPr>
            <a:spLocks noChangeArrowheads="1"/>
          </p:cNvSpPr>
          <p:nvPr/>
        </p:nvSpPr>
        <p:spPr bwMode="auto">
          <a:xfrm>
            <a:off x="5561013" y="1662113"/>
            <a:ext cx="1066800" cy="381000"/>
          </a:xfrm>
          <a:prstGeom prst="rect">
            <a:avLst/>
          </a:prstGeom>
          <a:solidFill>
            <a:srgbClr val="FFFF00"/>
          </a:solidFill>
          <a:ln w="9525" algn="ctr">
            <a:solidFill>
              <a:srgbClr val="000204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bg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bg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bg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bg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bg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9pPr>
          </a:lstStyle>
          <a:p>
            <a:pPr algn="l" rtl="0"/>
            <a:r>
              <a:rPr lang="ru-RU" sz="1600" b="0" i="0" u="none" baseline="0">
                <a:solidFill>
                  <a:srgbClr val="53565A"/>
                </a:solidFill>
              </a:rPr>
              <a:t>GPS</a:t>
            </a:r>
          </a:p>
        </p:txBody>
      </p:sp>
      <p:cxnSp>
        <p:nvCxnSpPr>
          <p:cNvPr id="33810" name="AutoShape 17"/>
          <p:cNvCxnSpPr>
            <a:cxnSpLocks noChangeShapeType="1"/>
            <a:endCxn id="33808" idx="0"/>
          </p:cNvCxnSpPr>
          <p:nvPr/>
        </p:nvCxnSpPr>
        <p:spPr bwMode="auto">
          <a:xfrm>
            <a:off x="6094413" y="2057400"/>
            <a:ext cx="1587" cy="228600"/>
          </a:xfrm>
          <a:prstGeom prst="straightConnector1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3811" name="AutoShape 6"/>
          <p:cNvSpPr>
            <a:spLocks noChangeArrowheads="1"/>
          </p:cNvSpPr>
          <p:nvPr/>
        </p:nvSpPr>
        <p:spPr bwMode="auto">
          <a:xfrm>
            <a:off x="5334000" y="5591175"/>
            <a:ext cx="1524000" cy="533400"/>
          </a:xfrm>
          <a:prstGeom prst="roundRect">
            <a:avLst>
              <a:gd name="adj" fmla="val 16667"/>
            </a:avLst>
          </a:prstGeom>
          <a:solidFill>
            <a:srgbClr val="99FFCC"/>
          </a:solidFill>
          <a:ln w="31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bg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bg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bg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bg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bg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9pPr>
          </a:lstStyle>
          <a:p>
            <a:pPr algn="ctr" rtl="0"/>
            <a:r>
              <a:rPr lang="ru-RU" sz="1600" b="1" i="0" u="none" baseline="0" dirty="0">
                <a:solidFill>
                  <a:srgbClr val="53565A"/>
                </a:solidFill>
                <a:latin typeface="Arial Unicode MS" pitchFamily="34" charset="-128"/>
              </a:rPr>
              <a:t>X,Y на</a:t>
            </a:r>
          </a:p>
          <a:p>
            <a:pPr algn="ctr" rtl="0"/>
            <a:r>
              <a:rPr lang="ru-RU" sz="1600" b="1" i="0" u="none" baseline="0" dirty="0" smtClean="0">
                <a:solidFill>
                  <a:srgbClr val="53565A"/>
                </a:solidFill>
                <a:latin typeface="Arial Unicode MS" pitchFamily="34" charset="-128"/>
              </a:rPr>
              <a:t>Проекции</a:t>
            </a:r>
            <a:endParaRPr lang="ru-RU" sz="1600" b="1" i="0" u="none" baseline="0" dirty="0">
              <a:solidFill>
                <a:srgbClr val="53565A"/>
              </a:solidFill>
              <a:latin typeface="Arial Unicode MS" pitchFamily="34" charset="-128"/>
            </a:endParaRPr>
          </a:p>
        </p:txBody>
      </p:sp>
      <p:sp>
        <p:nvSpPr>
          <p:cNvPr id="33812" name="Rectangle 10"/>
          <p:cNvSpPr>
            <a:spLocks noChangeArrowheads="1"/>
          </p:cNvSpPr>
          <p:nvPr/>
        </p:nvSpPr>
        <p:spPr bwMode="auto">
          <a:xfrm>
            <a:off x="5334000" y="4724400"/>
            <a:ext cx="1524000" cy="533400"/>
          </a:xfrm>
          <a:prstGeom prst="rect">
            <a:avLst/>
          </a:prstGeom>
          <a:solidFill>
            <a:srgbClr val="FFCCCC"/>
          </a:solidFill>
          <a:ln w="317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bg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bg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bg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bg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bg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9pPr>
          </a:lstStyle>
          <a:p>
            <a:pPr algn="ctr" rtl="0"/>
            <a:r>
              <a:rPr lang="ru-RU" sz="1600" b="1" i="0" u="none" baseline="0">
                <a:solidFill>
                  <a:srgbClr val="53565A"/>
                </a:solidFill>
                <a:latin typeface="Arial Unicode MS" pitchFamily="34" charset="-128"/>
              </a:rPr>
              <a:t>Сетка</a:t>
            </a:r>
          </a:p>
          <a:p>
            <a:pPr algn="ctr" rtl="0"/>
            <a:r>
              <a:rPr lang="ru-RU" sz="1600" b="1" i="0" u="none" baseline="0">
                <a:solidFill>
                  <a:srgbClr val="53565A"/>
                </a:solidFill>
                <a:latin typeface="Arial Unicode MS" pitchFamily="34" charset="-128"/>
              </a:rPr>
              <a:t>СК</a:t>
            </a:r>
          </a:p>
        </p:txBody>
      </p:sp>
      <p:cxnSp>
        <p:nvCxnSpPr>
          <p:cNvPr id="33813" name="AutoShape 14"/>
          <p:cNvCxnSpPr>
            <a:cxnSpLocks noChangeShapeType="1"/>
            <a:stCxn id="33812" idx="2"/>
            <a:endCxn id="33811" idx="0"/>
          </p:cNvCxnSpPr>
          <p:nvPr/>
        </p:nvCxnSpPr>
        <p:spPr bwMode="auto">
          <a:xfrm rot="5400000">
            <a:off x="5930106" y="5423694"/>
            <a:ext cx="333375" cy="1588"/>
          </a:xfrm>
          <a:prstGeom prst="straightConnector1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3814" name="AutoShape 11"/>
          <p:cNvCxnSpPr>
            <a:cxnSpLocks noChangeShapeType="1"/>
            <a:endCxn id="33800" idx="0"/>
          </p:cNvCxnSpPr>
          <p:nvPr/>
        </p:nvCxnSpPr>
        <p:spPr bwMode="auto">
          <a:xfrm rot="5400000">
            <a:off x="5982494" y="2932906"/>
            <a:ext cx="228600" cy="1588"/>
          </a:xfrm>
          <a:prstGeom prst="straightConnector1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3815" name="AutoShape 11"/>
          <p:cNvCxnSpPr>
            <a:cxnSpLocks noChangeShapeType="1"/>
          </p:cNvCxnSpPr>
          <p:nvPr/>
        </p:nvCxnSpPr>
        <p:spPr bwMode="auto">
          <a:xfrm rot="5400000">
            <a:off x="5944394" y="4571206"/>
            <a:ext cx="304800" cy="1588"/>
          </a:xfrm>
          <a:prstGeom prst="straightConnector1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3816" name="TextBox 49"/>
          <p:cNvSpPr txBox="1">
            <a:spLocks noChangeArrowheads="1"/>
          </p:cNvSpPr>
          <p:nvPr/>
        </p:nvSpPr>
        <p:spPr bwMode="auto">
          <a:xfrm>
            <a:off x="457200" y="1371600"/>
            <a:ext cx="38100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bg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bg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bg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bg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bg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9pPr>
          </a:lstStyle>
          <a:p>
            <a:pPr algn="l" rtl="0"/>
            <a:r>
              <a:rPr lang="ru-RU" b="1" i="0" u="none" baseline="0">
                <a:solidFill>
                  <a:srgbClr val="53565A"/>
                </a:solidFill>
              </a:rPr>
              <a:t>Проекты WGS-84 или NAD-83:</a:t>
            </a:r>
          </a:p>
        </p:txBody>
      </p:sp>
      <p:sp>
        <p:nvSpPr>
          <p:cNvPr id="33817" name="TextBox 50"/>
          <p:cNvSpPr txBox="1">
            <a:spLocks noChangeArrowheads="1"/>
          </p:cNvSpPr>
          <p:nvPr/>
        </p:nvSpPr>
        <p:spPr bwMode="auto">
          <a:xfrm>
            <a:off x="4953000" y="1306513"/>
            <a:ext cx="24384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bg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bg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bg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bg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bg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9pPr>
          </a:lstStyle>
          <a:p>
            <a:pPr algn="l" rtl="0"/>
            <a:r>
              <a:rPr lang="ru-RU" b="1" i="0" u="none" baseline="0">
                <a:solidFill>
                  <a:srgbClr val="53565A"/>
                </a:solidFill>
              </a:rPr>
              <a:t>В других проектах:</a:t>
            </a:r>
          </a:p>
        </p:txBody>
      </p:sp>
    </p:spTree>
    <p:extLst>
      <p:ext uri="{BB962C8B-B14F-4D97-AF65-F5344CB8AC3E}">
        <p14:creationId xmlns:p14="http://schemas.microsoft.com/office/powerpoint/2010/main" val="57767526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60"/>
          <p:cNvSpPr>
            <a:spLocks noGrp="1" noRot="1" noChangeArrowheads="1"/>
          </p:cNvSpPr>
          <p:nvPr>
            <p:ph type="title"/>
          </p:nvPr>
        </p:nvSpPr>
        <p:spPr>
          <a:xfrm>
            <a:off x="359568" y="16669"/>
            <a:ext cx="7967663" cy="989013"/>
          </a:xfrm>
        </p:spPr>
        <p:txBody>
          <a:bodyPr/>
          <a:lstStyle/>
          <a:p>
            <a:pPr marL="53975" algn="l" rtl="0" eaLnBrk="1" hangingPunct="1"/>
            <a:r>
              <a:rPr lang="ru-RU" sz="3600" b="0" i="0" u="none" baseline="0">
                <a:latin typeface="Arial" pitchFamily="34" charset="0"/>
                <a:cs typeface="Arial" pitchFamily="34" charset="0"/>
              </a:rPr>
              <a:t>Уровни RTK</a:t>
            </a:r>
            <a:endParaRPr lang="ru-RU" alt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4819" name="Rectangle 4"/>
          <p:cNvSpPr>
            <a:spLocks noChangeArrowheads="1"/>
          </p:cNvSpPr>
          <p:nvPr/>
        </p:nvSpPr>
        <p:spPr bwMode="auto">
          <a:xfrm>
            <a:off x="4038600" y="1371600"/>
            <a:ext cx="5105400" cy="495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endParaRPr lang="ru-RU" altLang="en-US"/>
          </a:p>
        </p:txBody>
      </p:sp>
      <p:sp>
        <p:nvSpPr>
          <p:cNvPr id="34820" name="Line 7"/>
          <p:cNvSpPr>
            <a:spLocks noChangeShapeType="1"/>
          </p:cNvSpPr>
          <p:nvPr/>
        </p:nvSpPr>
        <p:spPr bwMode="auto">
          <a:xfrm>
            <a:off x="4876800" y="2286000"/>
            <a:ext cx="152400" cy="533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4821" name="Line 8"/>
          <p:cNvSpPr>
            <a:spLocks noChangeShapeType="1"/>
          </p:cNvSpPr>
          <p:nvPr/>
        </p:nvSpPr>
        <p:spPr bwMode="auto">
          <a:xfrm>
            <a:off x="5029200" y="2819400"/>
            <a:ext cx="60960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4822" name="Line 9"/>
          <p:cNvSpPr>
            <a:spLocks noChangeShapeType="1"/>
          </p:cNvSpPr>
          <p:nvPr/>
        </p:nvSpPr>
        <p:spPr bwMode="auto">
          <a:xfrm flipV="1">
            <a:off x="5638800" y="2819400"/>
            <a:ext cx="60960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4823" name="Line 10"/>
          <p:cNvSpPr>
            <a:spLocks noChangeShapeType="1"/>
          </p:cNvSpPr>
          <p:nvPr/>
        </p:nvSpPr>
        <p:spPr bwMode="auto">
          <a:xfrm flipV="1">
            <a:off x="6248400" y="2286000"/>
            <a:ext cx="152400" cy="533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4824" name="Line 11"/>
          <p:cNvSpPr>
            <a:spLocks noChangeShapeType="1"/>
          </p:cNvSpPr>
          <p:nvPr/>
        </p:nvSpPr>
        <p:spPr bwMode="auto">
          <a:xfrm flipH="1">
            <a:off x="4876800" y="2286000"/>
            <a:ext cx="1524000" cy="15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4825" name="Line 12"/>
          <p:cNvSpPr>
            <a:spLocks noChangeShapeType="1"/>
          </p:cNvSpPr>
          <p:nvPr/>
        </p:nvSpPr>
        <p:spPr bwMode="auto">
          <a:xfrm flipV="1">
            <a:off x="5105400" y="1828800"/>
            <a:ext cx="7620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4826" name="Line 13"/>
          <p:cNvSpPr>
            <a:spLocks noChangeShapeType="1"/>
          </p:cNvSpPr>
          <p:nvPr/>
        </p:nvSpPr>
        <p:spPr bwMode="auto">
          <a:xfrm>
            <a:off x="5181600" y="1828800"/>
            <a:ext cx="914400" cy="15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4827" name="Line 14"/>
          <p:cNvSpPr>
            <a:spLocks noChangeShapeType="1"/>
          </p:cNvSpPr>
          <p:nvPr/>
        </p:nvSpPr>
        <p:spPr bwMode="auto">
          <a:xfrm>
            <a:off x="6096000" y="1828800"/>
            <a:ext cx="7620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4828" name="Line 15"/>
          <p:cNvSpPr>
            <a:spLocks noChangeShapeType="1"/>
          </p:cNvSpPr>
          <p:nvPr/>
        </p:nvSpPr>
        <p:spPr bwMode="auto">
          <a:xfrm flipH="1">
            <a:off x="4648200" y="2590800"/>
            <a:ext cx="838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4829" name="Line 16"/>
          <p:cNvSpPr>
            <a:spLocks noChangeShapeType="1"/>
          </p:cNvSpPr>
          <p:nvPr/>
        </p:nvSpPr>
        <p:spPr bwMode="auto">
          <a:xfrm>
            <a:off x="5715000" y="2590800"/>
            <a:ext cx="1143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4830" name="Line 17"/>
          <p:cNvSpPr>
            <a:spLocks noChangeShapeType="1"/>
          </p:cNvSpPr>
          <p:nvPr/>
        </p:nvSpPr>
        <p:spPr bwMode="auto">
          <a:xfrm>
            <a:off x="4038600" y="2362200"/>
            <a:ext cx="3427413" cy="1588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4831" name="Text Box 18"/>
          <p:cNvSpPr txBox="1">
            <a:spLocks noChangeArrowheads="1"/>
          </p:cNvSpPr>
          <p:nvPr/>
        </p:nvSpPr>
        <p:spPr bwMode="auto">
          <a:xfrm>
            <a:off x="7434263" y="2209800"/>
            <a:ext cx="15240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>
              <a:spcBef>
                <a:spcPct val="50000"/>
              </a:spcBef>
            </a:pPr>
            <a:r>
              <a:rPr lang="ru-RU" b="1" i="0" u="none" baseline="0">
                <a:solidFill>
                  <a:srgbClr val="00B0F0"/>
                </a:solidFill>
              </a:rPr>
              <a:t>Уровень воды</a:t>
            </a:r>
          </a:p>
        </p:txBody>
      </p:sp>
      <p:sp>
        <p:nvSpPr>
          <p:cNvPr id="34832" name="Text Box 19"/>
          <p:cNvSpPr txBox="1">
            <a:spLocks noChangeArrowheads="1"/>
          </p:cNvSpPr>
          <p:nvPr/>
        </p:nvSpPr>
        <p:spPr bwMode="auto">
          <a:xfrm>
            <a:off x="7434263" y="2438400"/>
            <a:ext cx="16764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>
              <a:spcBef>
                <a:spcPct val="50000"/>
              </a:spcBef>
            </a:pPr>
            <a:r>
              <a:rPr lang="ru-RU" b="1" i="0" u="none" baseline="0"/>
              <a:t>Статическая ватерлиния</a:t>
            </a:r>
          </a:p>
        </p:txBody>
      </p:sp>
      <p:sp>
        <p:nvSpPr>
          <p:cNvPr id="34833" name="Line 20"/>
          <p:cNvSpPr>
            <a:spLocks noChangeShapeType="1"/>
          </p:cNvSpPr>
          <p:nvPr/>
        </p:nvSpPr>
        <p:spPr bwMode="auto">
          <a:xfrm>
            <a:off x="6781800" y="2133600"/>
            <a:ext cx="1588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4834" name="Line 21"/>
          <p:cNvSpPr>
            <a:spLocks noChangeShapeType="1"/>
          </p:cNvSpPr>
          <p:nvPr/>
        </p:nvSpPr>
        <p:spPr bwMode="auto">
          <a:xfrm flipV="1">
            <a:off x="6781800" y="2590800"/>
            <a:ext cx="1588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4835" name="Text Box 22"/>
          <p:cNvSpPr txBox="1">
            <a:spLocks noChangeArrowheads="1"/>
          </p:cNvSpPr>
          <p:nvPr/>
        </p:nvSpPr>
        <p:spPr bwMode="auto">
          <a:xfrm>
            <a:off x="6629400" y="18288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>
              <a:spcBef>
                <a:spcPct val="50000"/>
              </a:spcBef>
            </a:pPr>
            <a:r>
              <a:rPr lang="ru-RU" b="1" i="0" u="none" baseline="0"/>
              <a:t>D</a:t>
            </a:r>
          </a:p>
        </p:txBody>
      </p:sp>
      <p:sp>
        <p:nvSpPr>
          <p:cNvPr id="34836" name="Oval 23"/>
          <p:cNvSpPr>
            <a:spLocks noChangeArrowheads="1"/>
          </p:cNvSpPr>
          <p:nvPr/>
        </p:nvSpPr>
        <p:spPr bwMode="auto">
          <a:xfrm>
            <a:off x="5181600" y="1524000"/>
            <a:ext cx="228600" cy="76200"/>
          </a:xfrm>
          <a:prstGeom prst="ellipse">
            <a:avLst/>
          </a:prstGeom>
          <a:solidFill>
            <a:schemeClr val="bg2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endParaRPr lang="ru-RU" altLang="en-US"/>
          </a:p>
        </p:txBody>
      </p:sp>
      <p:sp>
        <p:nvSpPr>
          <p:cNvPr id="34837" name="Line 24"/>
          <p:cNvSpPr>
            <a:spLocks noChangeShapeType="1"/>
          </p:cNvSpPr>
          <p:nvPr/>
        </p:nvSpPr>
        <p:spPr bwMode="auto">
          <a:xfrm>
            <a:off x="5303838" y="1600200"/>
            <a:ext cx="1587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4838" name="Line 25"/>
          <p:cNvSpPr>
            <a:spLocks noChangeShapeType="1"/>
          </p:cNvSpPr>
          <p:nvPr/>
        </p:nvSpPr>
        <p:spPr bwMode="auto">
          <a:xfrm flipH="1" flipV="1">
            <a:off x="4343400" y="1552575"/>
            <a:ext cx="762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4839" name="Line 26"/>
          <p:cNvSpPr>
            <a:spLocks noChangeShapeType="1"/>
          </p:cNvSpPr>
          <p:nvPr/>
        </p:nvSpPr>
        <p:spPr bwMode="auto">
          <a:xfrm flipV="1">
            <a:off x="4800600" y="1600200"/>
            <a:ext cx="1588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4840" name="Line 27"/>
          <p:cNvSpPr>
            <a:spLocks noChangeShapeType="1"/>
          </p:cNvSpPr>
          <p:nvPr/>
        </p:nvSpPr>
        <p:spPr bwMode="auto">
          <a:xfrm>
            <a:off x="4800600" y="2133600"/>
            <a:ext cx="1588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4841" name="Text Box 28"/>
          <p:cNvSpPr txBox="1">
            <a:spLocks noChangeArrowheads="1"/>
          </p:cNvSpPr>
          <p:nvPr/>
        </p:nvSpPr>
        <p:spPr bwMode="auto">
          <a:xfrm>
            <a:off x="4648200" y="18288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>
              <a:spcBef>
                <a:spcPct val="50000"/>
              </a:spcBef>
            </a:pPr>
            <a:r>
              <a:rPr lang="ru-RU" b="1" i="0" u="none" baseline="0"/>
              <a:t>H</a:t>
            </a:r>
          </a:p>
        </p:txBody>
      </p:sp>
      <p:sp>
        <p:nvSpPr>
          <p:cNvPr id="34842" name="Line 29"/>
          <p:cNvSpPr>
            <a:spLocks noChangeShapeType="1"/>
          </p:cNvSpPr>
          <p:nvPr/>
        </p:nvSpPr>
        <p:spPr bwMode="auto">
          <a:xfrm>
            <a:off x="4038600" y="5867400"/>
            <a:ext cx="3429000" cy="1588"/>
          </a:xfrm>
          <a:prstGeom prst="line">
            <a:avLst/>
          </a:prstGeom>
          <a:noFill/>
          <a:ln w="76200" cmpd="tri">
            <a:solidFill>
              <a:srgbClr val="FF99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4843" name="Text Box 30"/>
          <p:cNvSpPr txBox="1">
            <a:spLocks noChangeArrowheads="1"/>
          </p:cNvSpPr>
          <p:nvPr/>
        </p:nvSpPr>
        <p:spPr bwMode="auto">
          <a:xfrm>
            <a:off x="7434263" y="5715000"/>
            <a:ext cx="13716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>
              <a:spcBef>
                <a:spcPct val="50000"/>
              </a:spcBef>
            </a:pPr>
            <a:r>
              <a:rPr lang="ru-RU" b="1" i="0" u="none" baseline="0">
                <a:solidFill>
                  <a:srgbClr val="FF9900"/>
                </a:solidFill>
              </a:rPr>
              <a:t>Дно</a:t>
            </a:r>
          </a:p>
        </p:txBody>
      </p:sp>
      <p:sp>
        <p:nvSpPr>
          <p:cNvPr id="34844" name="Rectangle 31"/>
          <p:cNvSpPr>
            <a:spLocks noChangeArrowheads="1"/>
          </p:cNvSpPr>
          <p:nvPr/>
        </p:nvSpPr>
        <p:spPr bwMode="auto">
          <a:xfrm>
            <a:off x="5257800" y="2819400"/>
            <a:ext cx="152400" cy="76200"/>
          </a:xfrm>
          <a:prstGeom prst="rect">
            <a:avLst/>
          </a:prstGeom>
          <a:solidFill>
            <a:srgbClr val="33CC33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endParaRPr lang="ru-RU" altLang="en-US"/>
          </a:p>
        </p:txBody>
      </p:sp>
      <p:sp>
        <p:nvSpPr>
          <p:cNvPr id="34845" name="Line 32"/>
          <p:cNvSpPr>
            <a:spLocks noChangeShapeType="1"/>
          </p:cNvSpPr>
          <p:nvPr/>
        </p:nvSpPr>
        <p:spPr bwMode="auto">
          <a:xfrm flipV="1">
            <a:off x="5334000" y="2590800"/>
            <a:ext cx="1588" cy="1295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4846" name="Line 33"/>
          <p:cNvSpPr>
            <a:spLocks noChangeShapeType="1"/>
          </p:cNvSpPr>
          <p:nvPr/>
        </p:nvSpPr>
        <p:spPr bwMode="auto">
          <a:xfrm>
            <a:off x="5334000" y="4114800"/>
            <a:ext cx="1588" cy="1676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4847" name="Text Box 34"/>
          <p:cNvSpPr txBox="1">
            <a:spLocks noChangeArrowheads="1"/>
          </p:cNvSpPr>
          <p:nvPr/>
        </p:nvSpPr>
        <p:spPr bwMode="auto">
          <a:xfrm>
            <a:off x="5181600" y="3884613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>
              <a:spcBef>
                <a:spcPct val="50000"/>
              </a:spcBef>
            </a:pPr>
            <a:r>
              <a:rPr lang="ru-RU" b="1" i="0" u="none" baseline="0"/>
              <a:t>В</a:t>
            </a:r>
          </a:p>
        </p:txBody>
      </p:sp>
      <p:sp>
        <p:nvSpPr>
          <p:cNvPr id="34848" name="Line 35"/>
          <p:cNvSpPr>
            <a:spLocks noChangeShapeType="1"/>
          </p:cNvSpPr>
          <p:nvPr/>
        </p:nvSpPr>
        <p:spPr bwMode="auto">
          <a:xfrm flipH="1">
            <a:off x="4038600" y="3429000"/>
            <a:ext cx="3429000" cy="0"/>
          </a:xfrm>
          <a:prstGeom prst="line">
            <a:avLst/>
          </a:prstGeom>
          <a:noFill/>
          <a:ln w="57150">
            <a:solidFill>
              <a:srgbClr val="FF0000"/>
            </a:solidFill>
            <a:prstDash val="dash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4849" name="Text Box 36"/>
          <p:cNvSpPr txBox="1">
            <a:spLocks noChangeArrowheads="1"/>
          </p:cNvSpPr>
          <p:nvPr/>
        </p:nvSpPr>
        <p:spPr bwMode="auto">
          <a:xfrm>
            <a:off x="7434263" y="3276600"/>
            <a:ext cx="15240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>
              <a:spcBef>
                <a:spcPct val="50000"/>
              </a:spcBef>
            </a:pPr>
            <a:r>
              <a:rPr lang="ru-RU" b="1" i="0" u="none" baseline="0">
                <a:solidFill>
                  <a:srgbClr val="FF0000"/>
                </a:solidFill>
              </a:rPr>
              <a:t>Ноль Карты</a:t>
            </a:r>
          </a:p>
        </p:txBody>
      </p:sp>
      <p:sp>
        <p:nvSpPr>
          <p:cNvPr id="34850" name="Text Box 37"/>
          <p:cNvSpPr txBox="1">
            <a:spLocks noChangeArrowheads="1"/>
          </p:cNvSpPr>
          <p:nvPr/>
        </p:nvSpPr>
        <p:spPr bwMode="auto">
          <a:xfrm>
            <a:off x="5638800" y="3886200"/>
            <a:ext cx="4572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>
              <a:spcBef>
                <a:spcPct val="50000"/>
              </a:spcBef>
            </a:pPr>
            <a:r>
              <a:rPr lang="ru-RU" b="1" i="0" u="none" baseline="0"/>
              <a:t>КГ</a:t>
            </a:r>
          </a:p>
        </p:txBody>
      </p:sp>
      <p:sp>
        <p:nvSpPr>
          <p:cNvPr id="34851" name="Line 38"/>
          <p:cNvSpPr>
            <a:spLocks noChangeShapeType="1"/>
          </p:cNvSpPr>
          <p:nvPr/>
        </p:nvSpPr>
        <p:spPr bwMode="auto">
          <a:xfrm flipV="1">
            <a:off x="5867400" y="3429000"/>
            <a:ext cx="1588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4852" name="Line 39"/>
          <p:cNvSpPr>
            <a:spLocks noChangeShapeType="1"/>
          </p:cNvSpPr>
          <p:nvPr/>
        </p:nvSpPr>
        <p:spPr bwMode="auto">
          <a:xfrm>
            <a:off x="5867400" y="4191000"/>
            <a:ext cx="1588" cy="1600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4853" name="Line 40"/>
          <p:cNvSpPr>
            <a:spLocks noChangeShapeType="1"/>
          </p:cNvSpPr>
          <p:nvPr/>
        </p:nvSpPr>
        <p:spPr bwMode="auto">
          <a:xfrm flipH="1">
            <a:off x="4038600" y="4800600"/>
            <a:ext cx="3429000" cy="0"/>
          </a:xfrm>
          <a:prstGeom prst="line">
            <a:avLst/>
          </a:prstGeom>
          <a:noFill/>
          <a:ln w="38100">
            <a:solidFill>
              <a:srgbClr val="33CC33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4854" name="Text Box 41"/>
          <p:cNvSpPr txBox="1">
            <a:spLocks noChangeArrowheads="1"/>
          </p:cNvSpPr>
          <p:nvPr/>
        </p:nvSpPr>
        <p:spPr bwMode="auto">
          <a:xfrm>
            <a:off x="7434263" y="4648200"/>
            <a:ext cx="16764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>
              <a:spcBef>
                <a:spcPct val="50000"/>
              </a:spcBef>
            </a:pPr>
            <a:r>
              <a:rPr lang="ru-RU" b="1" i="0" u="none" baseline="0">
                <a:solidFill>
                  <a:srgbClr val="33CC33"/>
                </a:solidFill>
              </a:rPr>
              <a:t>Поверхность эллипсоида</a:t>
            </a:r>
          </a:p>
        </p:txBody>
      </p:sp>
      <p:sp>
        <p:nvSpPr>
          <p:cNvPr id="34855" name="Line 42"/>
          <p:cNvSpPr>
            <a:spLocks noChangeShapeType="1"/>
          </p:cNvSpPr>
          <p:nvPr/>
        </p:nvSpPr>
        <p:spPr bwMode="auto">
          <a:xfrm flipH="1">
            <a:off x="4038600" y="3124200"/>
            <a:ext cx="3429000" cy="0"/>
          </a:xfrm>
          <a:prstGeom prst="line">
            <a:avLst/>
          </a:prstGeom>
          <a:noFill/>
          <a:ln w="28575">
            <a:solidFill>
              <a:srgbClr val="FF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4856" name="Text Box 43"/>
          <p:cNvSpPr txBox="1">
            <a:spLocks noChangeArrowheads="1"/>
          </p:cNvSpPr>
          <p:nvPr/>
        </p:nvSpPr>
        <p:spPr bwMode="auto">
          <a:xfrm>
            <a:off x="7434263" y="2971800"/>
            <a:ext cx="16764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>
              <a:spcBef>
                <a:spcPct val="50000"/>
              </a:spcBef>
            </a:pPr>
            <a:r>
              <a:rPr lang="ru-RU" b="1" i="0" u="none" baseline="0">
                <a:solidFill>
                  <a:srgbClr val="FFFF00"/>
                </a:solidFill>
              </a:rPr>
              <a:t>Поверхность геоида (СМУ)</a:t>
            </a:r>
          </a:p>
        </p:txBody>
      </p:sp>
      <p:sp>
        <p:nvSpPr>
          <p:cNvPr id="34857" name="Line 44"/>
          <p:cNvSpPr>
            <a:spLocks noChangeShapeType="1"/>
          </p:cNvSpPr>
          <p:nvPr/>
        </p:nvSpPr>
        <p:spPr bwMode="auto">
          <a:xfrm>
            <a:off x="4572000" y="1600200"/>
            <a:ext cx="1588" cy="2209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4858" name="Line 45"/>
          <p:cNvSpPr>
            <a:spLocks noChangeShapeType="1"/>
          </p:cNvSpPr>
          <p:nvPr/>
        </p:nvSpPr>
        <p:spPr bwMode="auto">
          <a:xfrm>
            <a:off x="4572000" y="4191000"/>
            <a:ext cx="1588" cy="609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4859" name="Text Box 46"/>
          <p:cNvSpPr txBox="1">
            <a:spLocks noChangeArrowheads="1"/>
          </p:cNvSpPr>
          <p:nvPr/>
        </p:nvSpPr>
        <p:spPr bwMode="auto">
          <a:xfrm>
            <a:off x="4419600" y="38862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>
              <a:spcBef>
                <a:spcPct val="50000"/>
              </a:spcBef>
            </a:pPr>
            <a:r>
              <a:rPr lang="ru-RU" b="1" i="0" u="none" baseline="0"/>
              <a:t>А</a:t>
            </a:r>
          </a:p>
        </p:txBody>
      </p:sp>
      <p:sp>
        <p:nvSpPr>
          <p:cNvPr id="34860" name="Text Box 47"/>
          <p:cNvSpPr txBox="1">
            <a:spLocks noChangeArrowheads="1"/>
          </p:cNvSpPr>
          <p:nvPr/>
        </p:nvSpPr>
        <p:spPr bwMode="auto">
          <a:xfrm>
            <a:off x="4038600" y="2667000"/>
            <a:ext cx="4572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>
              <a:spcBef>
                <a:spcPct val="50000"/>
              </a:spcBef>
            </a:pPr>
            <a:r>
              <a:rPr lang="ru-RU" b="1" i="0" u="none" baseline="0"/>
              <a:t>T’</a:t>
            </a:r>
          </a:p>
        </p:txBody>
      </p:sp>
      <p:sp>
        <p:nvSpPr>
          <p:cNvPr id="34861" name="Line 48"/>
          <p:cNvSpPr>
            <a:spLocks noChangeShapeType="1"/>
          </p:cNvSpPr>
          <p:nvPr/>
        </p:nvSpPr>
        <p:spPr bwMode="auto">
          <a:xfrm flipV="1">
            <a:off x="4191000" y="2362200"/>
            <a:ext cx="1588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4862" name="Line 49"/>
          <p:cNvSpPr>
            <a:spLocks noChangeShapeType="1"/>
          </p:cNvSpPr>
          <p:nvPr/>
        </p:nvSpPr>
        <p:spPr bwMode="auto">
          <a:xfrm>
            <a:off x="4191000" y="2971800"/>
            <a:ext cx="1588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4863" name="Text Box 50"/>
          <p:cNvSpPr txBox="1">
            <a:spLocks noChangeArrowheads="1"/>
          </p:cNvSpPr>
          <p:nvPr/>
        </p:nvSpPr>
        <p:spPr bwMode="auto">
          <a:xfrm>
            <a:off x="6858000" y="38862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>
              <a:spcBef>
                <a:spcPct val="50000"/>
              </a:spcBef>
            </a:pPr>
            <a:r>
              <a:rPr lang="ru-RU" b="1" i="0" u="none" baseline="0"/>
              <a:t>N</a:t>
            </a:r>
          </a:p>
        </p:txBody>
      </p:sp>
      <p:sp>
        <p:nvSpPr>
          <p:cNvPr id="34864" name="Line 51"/>
          <p:cNvSpPr>
            <a:spLocks noChangeShapeType="1"/>
          </p:cNvSpPr>
          <p:nvPr/>
        </p:nvSpPr>
        <p:spPr bwMode="auto">
          <a:xfrm flipV="1">
            <a:off x="7010400" y="3124200"/>
            <a:ext cx="1588" cy="762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4865" name="Line 52"/>
          <p:cNvSpPr>
            <a:spLocks noChangeShapeType="1"/>
          </p:cNvSpPr>
          <p:nvPr/>
        </p:nvSpPr>
        <p:spPr bwMode="auto">
          <a:xfrm>
            <a:off x="7010400" y="4191000"/>
            <a:ext cx="1588" cy="609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4866" name="Line 53"/>
          <p:cNvSpPr>
            <a:spLocks noChangeShapeType="1"/>
          </p:cNvSpPr>
          <p:nvPr/>
        </p:nvSpPr>
        <p:spPr bwMode="auto">
          <a:xfrm>
            <a:off x="6553200" y="2971800"/>
            <a:ext cx="1588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4867" name="Line 54"/>
          <p:cNvSpPr>
            <a:spLocks noChangeShapeType="1"/>
          </p:cNvSpPr>
          <p:nvPr/>
        </p:nvSpPr>
        <p:spPr bwMode="auto">
          <a:xfrm flipV="1">
            <a:off x="6553200" y="3429000"/>
            <a:ext cx="1588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4868" name="Line 55"/>
          <p:cNvSpPr>
            <a:spLocks noChangeShapeType="1"/>
          </p:cNvSpPr>
          <p:nvPr/>
        </p:nvSpPr>
        <p:spPr bwMode="auto">
          <a:xfrm>
            <a:off x="6553200" y="4191000"/>
            <a:ext cx="1588" cy="609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4869" name="Text Box 56"/>
          <p:cNvSpPr txBox="1">
            <a:spLocks noChangeArrowheads="1"/>
          </p:cNvSpPr>
          <p:nvPr/>
        </p:nvSpPr>
        <p:spPr bwMode="auto">
          <a:xfrm>
            <a:off x="6324600" y="3886200"/>
            <a:ext cx="5334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>
              <a:spcBef>
                <a:spcPct val="50000"/>
              </a:spcBef>
            </a:pPr>
            <a:r>
              <a:rPr lang="ru-RU" b="1" i="0" u="none" baseline="0"/>
              <a:t>N-K</a:t>
            </a:r>
          </a:p>
        </p:txBody>
      </p:sp>
      <p:sp>
        <p:nvSpPr>
          <p:cNvPr id="34870" name="Text Box 57"/>
          <p:cNvSpPr txBox="1">
            <a:spLocks noChangeArrowheads="1"/>
          </p:cNvSpPr>
          <p:nvPr/>
        </p:nvSpPr>
        <p:spPr bwMode="auto">
          <a:xfrm>
            <a:off x="6400800" y="31242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>
              <a:spcBef>
                <a:spcPct val="50000"/>
              </a:spcBef>
            </a:pPr>
            <a:r>
              <a:rPr lang="ru-RU" b="1" i="0" u="none" baseline="0"/>
              <a:t>K</a:t>
            </a:r>
          </a:p>
        </p:txBody>
      </p:sp>
      <p:sp>
        <p:nvSpPr>
          <p:cNvPr id="127034" name="Rectangle 58"/>
          <p:cNvSpPr>
            <a:spLocks noChangeArrowheads="1"/>
          </p:cNvSpPr>
          <p:nvPr/>
        </p:nvSpPr>
        <p:spPr bwMode="auto">
          <a:xfrm>
            <a:off x="0" y="1524000"/>
            <a:ext cx="297180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l" rtl="0" eaLnBrk="1" hangingPunct="1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/>
            </a:pPr>
            <a:endParaRPr lang="ru-RU" sz="1600" b="0"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sp>
        <p:nvSpPr>
          <p:cNvPr id="34872" name="Rectangle 59"/>
          <p:cNvSpPr>
            <a:spLocks noChangeArrowheads="1"/>
          </p:cNvSpPr>
          <p:nvPr/>
        </p:nvSpPr>
        <p:spPr bwMode="auto">
          <a:xfrm>
            <a:off x="204789" y="1094512"/>
            <a:ext cx="4221162" cy="502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00100" indent="-3429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 eaLnBrk="1" hangingPunct="1">
              <a:spcBef>
                <a:spcPct val="20000"/>
              </a:spcBef>
              <a:buClr>
                <a:schemeClr val="tx1">
                  <a:lumMod val="65000"/>
                  <a:lumOff val="35000"/>
                </a:schemeClr>
              </a:buClr>
              <a:buSzPct val="70000"/>
              <a:buFont typeface="Arial" panose="020B0604020202020204" pitchFamily="34" charset="0"/>
              <a:buChar char="•"/>
              <a:defRPr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Высота эллипсоида WGS-84 над нулем глубин:</a:t>
            </a:r>
          </a:p>
          <a:p>
            <a:pPr lvl="1" algn="l" rtl="0" eaLnBrk="1" hangingPunct="1">
              <a:spcBef>
                <a:spcPct val="20000"/>
              </a:spcBef>
              <a:buClr>
                <a:schemeClr val="tx1">
                  <a:lumMod val="65000"/>
                  <a:lumOff val="35000"/>
                </a:schemeClr>
              </a:buClr>
              <a:buSzPct val="70000"/>
              <a:buFont typeface="Arial" panose="020B0604020202020204" pitchFamily="34" charset="0"/>
              <a:buChar char="•"/>
              <a:defRPr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= K - N</a:t>
            </a:r>
          </a:p>
          <a:p>
            <a:pPr algn="l" rtl="0" eaLnBrk="1" hangingPunct="1">
              <a:spcBef>
                <a:spcPct val="20000"/>
              </a:spcBef>
              <a:buClr>
                <a:schemeClr val="tx1">
                  <a:lumMod val="65000"/>
                  <a:lumOff val="35000"/>
                </a:schemeClr>
              </a:buClr>
              <a:buSzPct val="70000"/>
              <a:buFont typeface="Arial" panose="020B0604020202020204" pitchFamily="34" charset="0"/>
              <a:buChar char="•"/>
              <a:defRPr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Высота эллипсоида WGS-84 над ватерлинией:</a:t>
            </a:r>
          </a:p>
          <a:p>
            <a:pPr lvl="1" algn="l" rtl="0" eaLnBrk="1" hangingPunct="1">
              <a:spcBef>
                <a:spcPct val="20000"/>
              </a:spcBef>
              <a:buClr>
                <a:schemeClr val="tx1">
                  <a:lumMod val="65000"/>
                  <a:lumOff val="35000"/>
                </a:schemeClr>
              </a:buClr>
              <a:buSzPct val="70000"/>
              <a:buFont typeface="Arial" panose="020B0604020202020204" pitchFamily="34" charset="0"/>
              <a:buChar char="•"/>
              <a:defRPr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= -А - Н - D</a:t>
            </a:r>
          </a:p>
          <a:p>
            <a:pPr algn="l" rtl="0" eaLnBrk="1" hangingPunct="1">
              <a:spcBef>
                <a:spcPct val="20000"/>
              </a:spcBef>
              <a:buClr>
                <a:schemeClr val="tx1">
                  <a:lumMod val="65000"/>
                  <a:lumOff val="35000"/>
                </a:schemeClr>
              </a:buClr>
              <a:buSzPct val="70000"/>
              <a:buFont typeface="Arial" panose="020B0604020202020204" pitchFamily="34" charset="0"/>
              <a:buChar char="•"/>
              <a:defRPr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Высота уровня над нулем глубин:</a:t>
            </a:r>
          </a:p>
          <a:p>
            <a:pPr lvl="1" algn="l" rtl="0" eaLnBrk="1" hangingPunct="1">
              <a:spcBef>
                <a:spcPct val="20000"/>
              </a:spcBef>
              <a:buClr>
                <a:schemeClr val="tx1">
                  <a:lumMod val="65000"/>
                  <a:lumOff val="35000"/>
                </a:schemeClr>
              </a:buClr>
              <a:buSzPct val="70000"/>
              <a:buFont typeface="Arial" panose="020B0604020202020204" pitchFamily="34" charset="0"/>
              <a:buChar char="•"/>
              <a:defRPr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T’ = K – N + A + H + D</a:t>
            </a:r>
          </a:p>
          <a:p>
            <a:pPr algn="l" rtl="0" eaLnBrk="1" hangingPunct="1">
              <a:spcBef>
                <a:spcPct val="20000"/>
              </a:spcBef>
              <a:buClr>
                <a:schemeClr val="tx1">
                  <a:lumMod val="65000"/>
                  <a:lumOff val="35000"/>
                </a:schemeClr>
              </a:buClr>
              <a:buSzPct val="70000"/>
              <a:buFont typeface="Arial" panose="020B0604020202020204" pitchFamily="34" charset="0"/>
              <a:buChar char="•"/>
              <a:defRPr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Поправка за уровень HYPACK</a:t>
            </a:r>
          </a:p>
          <a:p>
            <a:pPr lvl="1" algn="l" rtl="0" eaLnBrk="1" hangingPunct="1">
              <a:spcBef>
                <a:spcPct val="20000"/>
              </a:spcBef>
              <a:buClr>
                <a:schemeClr val="tx1">
                  <a:lumMod val="65000"/>
                  <a:lumOff val="35000"/>
                </a:schemeClr>
              </a:buClr>
              <a:buSzPct val="70000"/>
              <a:buFont typeface="Arial" panose="020B0604020202020204" pitchFamily="34" charset="0"/>
              <a:buChar char="•"/>
              <a:defRPr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T = N – K – A – H - D</a:t>
            </a:r>
          </a:p>
          <a:p>
            <a:pPr algn="l" rtl="0" eaLnBrk="1" hangingPunct="1">
              <a:spcBef>
                <a:spcPct val="20000"/>
              </a:spcBef>
              <a:buClr>
                <a:schemeClr val="tx1">
                  <a:lumMod val="65000"/>
                  <a:lumOff val="35000"/>
                </a:schemeClr>
              </a:buClr>
              <a:buSzPct val="70000"/>
              <a:buFont typeface="Arial" panose="020B0604020202020204" pitchFamily="34" charset="0"/>
              <a:buChar char="•"/>
              <a:defRPr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Картированная глубина:</a:t>
            </a:r>
          </a:p>
          <a:p>
            <a:pPr lvl="1" algn="l" rtl="0" eaLnBrk="1" hangingPunct="1">
              <a:spcBef>
                <a:spcPct val="20000"/>
              </a:spcBef>
              <a:buClr>
                <a:schemeClr val="tx1">
                  <a:lumMod val="65000"/>
                  <a:lumOff val="35000"/>
                </a:schemeClr>
              </a:buClr>
              <a:buSzPct val="70000"/>
              <a:buFont typeface="Arial" panose="020B0604020202020204" pitchFamily="34" charset="0"/>
              <a:buChar char="•"/>
              <a:defRPr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CS = B + D + T</a:t>
            </a:r>
          </a:p>
          <a:p>
            <a:pPr lvl="1" algn="l" rtl="0" eaLnBrk="1" hangingPunct="1">
              <a:spcBef>
                <a:spcPct val="20000"/>
              </a:spcBef>
              <a:buClr>
                <a:schemeClr val="tx1">
                  <a:lumMod val="65000"/>
                  <a:lumOff val="35000"/>
                </a:schemeClr>
              </a:buClr>
              <a:buSzPct val="70000"/>
              <a:buFont typeface="Arial" panose="020B0604020202020204" pitchFamily="34" charset="0"/>
              <a:buChar char="•"/>
              <a:defRPr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CS = B + N – K – A - H</a:t>
            </a:r>
          </a:p>
          <a:p>
            <a:pPr algn="l" rtl="0" eaLnBrk="1" hangingPunct="1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None/>
              <a:defRPr/>
            </a:pPr>
            <a:endParaRPr lang="ru-RU" altLang="en-US" sz="2000" b="0" dirty="0">
              <a:solidFill>
                <a:srgbClr val="53565A"/>
              </a:solidFill>
            </a:endParaRPr>
          </a:p>
          <a:p>
            <a:pPr marL="0" indent="0" algn="l" rtl="0" eaLnBrk="1" hangingPunct="1">
              <a:spcBef>
                <a:spcPct val="20000"/>
              </a:spcBef>
              <a:buClr>
                <a:schemeClr val="hlink"/>
              </a:buClr>
              <a:buSzPct val="70000"/>
              <a:defRPr/>
            </a:pPr>
            <a:endParaRPr lang="ru-RU" altLang="en-US" sz="1800" b="0" dirty="0">
              <a:solidFill>
                <a:srgbClr val="53565A"/>
              </a:solidFill>
            </a:endParaRPr>
          </a:p>
        </p:txBody>
      </p:sp>
      <p:sp>
        <p:nvSpPr>
          <p:cNvPr id="34873" name="TextBox 56"/>
          <p:cNvSpPr txBox="1">
            <a:spLocks noChangeArrowheads="1"/>
          </p:cNvSpPr>
          <p:nvPr/>
        </p:nvSpPr>
        <p:spPr bwMode="auto">
          <a:xfrm>
            <a:off x="0" y="6019800"/>
            <a:ext cx="7434263" cy="685800"/>
          </a:xfrm>
          <a:prstGeom prst="rect">
            <a:avLst/>
          </a:prstGeom>
          <a:solidFill>
            <a:srgbClr val="FFCCCC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>
            <a:lvl1pPr marL="342900" indent="-342900"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 eaLnBrk="1" hangingPunct="1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</a:pPr>
            <a:r>
              <a:rPr lang="ru-RU" b="0" i="0" u="none" baseline="0" dirty="0">
                <a:solidFill>
                  <a:srgbClr val="53565A"/>
                </a:solidFill>
              </a:rPr>
              <a:t>Прим:  Дин. проседание обнуляется в формуле для </a:t>
            </a:r>
            <a:r>
              <a:rPr lang="ru-RU" b="0" i="0" u="none" baseline="0" dirty="0" err="1">
                <a:solidFill>
                  <a:srgbClr val="53565A"/>
                </a:solidFill>
              </a:rPr>
              <a:t>картированной</a:t>
            </a:r>
            <a:r>
              <a:rPr lang="ru-RU" b="0" i="0" u="none" baseline="0" dirty="0">
                <a:solidFill>
                  <a:srgbClr val="53565A"/>
                </a:solidFill>
              </a:rPr>
              <a:t> глубины.</a:t>
            </a:r>
          </a:p>
          <a:p>
            <a:pPr algn="l" rtl="0" eaLnBrk="1" hangingPunct="1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</a:pPr>
            <a:r>
              <a:rPr lang="ru-RU" sz="1050" b="0" i="0" u="none" baseline="0" dirty="0">
                <a:solidFill>
                  <a:srgbClr val="53565A"/>
                </a:solidFill>
              </a:rPr>
              <a:t>Вводите </a:t>
            </a:r>
            <a:r>
              <a:rPr lang="ru-RU" sz="1050" b="0" i="0" u="none" baseline="0" dirty="0" err="1">
                <a:solidFill>
                  <a:srgbClr val="53565A"/>
                </a:solidFill>
              </a:rPr>
              <a:t>динамич</a:t>
            </a:r>
            <a:r>
              <a:rPr lang="ru-RU" sz="1050" b="0" i="0" u="none" baseline="0" dirty="0">
                <a:solidFill>
                  <a:srgbClr val="53565A"/>
                </a:solidFill>
              </a:rPr>
              <a:t>. </a:t>
            </a:r>
            <a:r>
              <a:rPr lang="ru-RU" sz="1050" b="0" i="0" u="none" baseline="0" dirty="0" err="1">
                <a:solidFill>
                  <a:srgbClr val="53565A"/>
                </a:solidFill>
              </a:rPr>
              <a:t>прос</a:t>
            </a:r>
            <a:r>
              <a:rPr lang="ru-RU" sz="1050" b="0" i="0" u="none" baseline="0" dirty="0">
                <a:solidFill>
                  <a:srgbClr val="53565A"/>
                </a:solidFill>
              </a:rPr>
              <a:t>. только в том случае, если Вы хотите, чтобы поправка RTK была равна реальной поправке за уровень.</a:t>
            </a:r>
            <a:endParaRPr lang="ru-RU" altLang="en-US" sz="900" b="0" dirty="0">
              <a:solidFill>
                <a:srgbClr val="53565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943178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59"/>
          <p:cNvSpPr>
            <a:spLocks noChangeArrowheads="1"/>
          </p:cNvSpPr>
          <p:nvPr/>
        </p:nvSpPr>
        <p:spPr bwMode="auto">
          <a:xfrm>
            <a:off x="152400" y="1075765"/>
            <a:ext cx="3810000" cy="594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00100" indent="-3429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 eaLnBrk="1" hangingPunct="1">
              <a:spcBef>
                <a:spcPct val="20000"/>
              </a:spcBef>
              <a:buClr>
                <a:schemeClr val="tx1">
                  <a:lumMod val="65000"/>
                  <a:lumOff val="35000"/>
                </a:schemeClr>
              </a:buClr>
              <a:buSzPct val="70000"/>
              <a:buFont typeface="Arial" panose="020B0604020202020204" pitchFamily="34" charset="0"/>
              <a:buChar char="•"/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Высота эллипсоида WGS-84 над нулем глубин:</a:t>
            </a:r>
          </a:p>
          <a:p>
            <a:pPr lvl="1" algn="l" rtl="0" eaLnBrk="1" hangingPunct="1">
              <a:spcBef>
                <a:spcPct val="20000"/>
              </a:spcBef>
              <a:buClr>
                <a:schemeClr val="tx1">
                  <a:lumMod val="65000"/>
                  <a:lumOff val="35000"/>
                </a:schemeClr>
              </a:buClr>
              <a:buSzPct val="70000"/>
              <a:buFont typeface="Arial" panose="020B0604020202020204" pitchFamily="34" charset="0"/>
              <a:buChar char="•"/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= K - N = 2 - (-8) = 10.0</a:t>
            </a:r>
          </a:p>
          <a:p>
            <a:pPr algn="l" rtl="0" eaLnBrk="1" hangingPunct="1">
              <a:spcBef>
                <a:spcPct val="20000"/>
              </a:spcBef>
              <a:buClr>
                <a:schemeClr val="tx1">
                  <a:lumMod val="65000"/>
                  <a:lumOff val="35000"/>
                </a:schemeClr>
              </a:buClr>
              <a:buSzPct val="70000"/>
              <a:buFont typeface="Arial" panose="020B0604020202020204" pitchFamily="34" charset="0"/>
              <a:buChar char="•"/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Высота эллипсоида WGS-84 над ватерлинией:</a:t>
            </a:r>
          </a:p>
          <a:p>
            <a:pPr lvl="1" algn="l" rtl="0" eaLnBrk="1" hangingPunct="1">
              <a:spcBef>
                <a:spcPct val="20000"/>
              </a:spcBef>
              <a:buClr>
                <a:schemeClr val="tx1">
                  <a:lumMod val="65000"/>
                  <a:lumOff val="35000"/>
                </a:schemeClr>
              </a:buClr>
              <a:buSzPct val="70000"/>
              <a:buFont typeface="Arial" panose="020B0604020202020204" pitchFamily="34" charset="0"/>
              <a:buChar char="•"/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= -А - Н - D </a:t>
            </a:r>
          </a:p>
          <a:p>
            <a:pPr lvl="1" algn="l" rtl="0" eaLnBrk="1" hangingPunct="1">
              <a:spcBef>
                <a:spcPct val="20000"/>
              </a:spcBef>
              <a:buClr>
                <a:schemeClr val="tx1">
                  <a:lumMod val="65000"/>
                  <a:lumOff val="35000"/>
                </a:schemeClr>
              </a:buClr>
              <a:buSzPct val="70000"/>
              <a:buFont typeface="Arial" panose="020B0604020202020204" pitchFamily="34" charset="0"/>
              <a:buChar char="•"/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= -(-2) - (-4) - 0.5 = 5.5</a:t>
            </a:r>
          </a:p>
          <a:p>
            <a:pPr algn="l" rtl="0" eaLnBrk="1" hangingPunct="1">
              <a:spcBef>
                <a:spcPct val="20000"/>
              </a:spcBef>
              <a:buClr>
                <a:schemeClr val="tx1">
                  <a:lumMod val="65000"/>
                  <a:lumOff val="35000"/>
                </a:schemeClr>
              </a:buClr>
              <a:buSzPct val="70000"/>
              <a:buFont typeface="Arial" panose="020B0604020202020204" pitchFamily="34" charset="0"/>
              <a:buChar char="•"/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Высота уровня над нулем глубин:</a:t>
            </a:r>
          </a:p>
          <a:p>
            <a:pPr lvl="1" algn="l" rtl="0" eaLnBrk="1" hangingPunct="1">
              <a:spcBef>
                <a:spcPct val="20000"/>
              </a:spcBef>
              <a:buClr>
                <a:schemeClr val="tx1">
                  <a:lumMod val="65000"/>
                  <a:lumOff val="35000"/>
                </a:schemeClr>
              </a:buClr>
              <a:buSzPct val="70000"/>
              <a:buFont typeface="Arial" panose="020B0604020202020204" pitchFamily="34" charset="0"/>
              <a:buChar char="•"/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= K – N + A + H + D</a:t>
            </a:r>
          </a:p>
          <a:p>
            <a:pPr lvl="1" algn="l" rtl="0" eaLnBrk="1" hangingPunct="1">
              <a:spcBef>
                <a:spcPct val="20000"/>
              </a:spcBef>
              <a:buClr>
                <a:schemeClr val="tx1">
                  <a:lumMod val="65000"/>
                  <a:lumOff val="35000"/>
                </a:schemeClr>
              </a:buClr>
              <a:buSzPct val="70000"/>
              <a:buFont typeface="Arial" panose="020B0604020202020204" pitchFamily="34" charset="0"/>
              <a:buChar char="•"/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= 2 –(-8) + (-2) + (-4) + 0.5</a:t>
            </a:r>
          </a:p>
          <a:p>
            <a:pPr lvl="1" algn="l" rtl="0" eaLnBrk="1" hangingPunct="1">
              <a:spcBef>
                <a:spcPct val="20000"/>
              </a:spcBef>
              <a:buClr>
                <a:schemeClr val="tx1">
                  <a:lumMod val="65000"/>
                  <a:lumOff val="35000"/>
                </a:schemeClr>
              </a:buClr>
              <a:buSzPct val="70000"/>
              <a:buFont typeface="Arial" panose="020B0604020202020204" pitchFamily="34" charset="0"/>
              <a:buChar char="•"/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= 4.5</a:t>
            </a:r>
          </a:p>
          <a:p>
            <a:pPr algn="l" rtl="0" eaLnBrk="1" hangingPunct="1">
              <a:spcBef>
                <a:spcPct val="20000"/>
              </a:spcBef>
              <a:buClr>
                <a:schemeClr val="tx1">
                  <a:lumMod val="65000"/>
                  <a:lumOff val="35000"/>
                </a:schemeClr>
              </a:buClr>
              <a:buSzPct val="70000"/>
              <a:buFont typeface="Arial" panose="020B0604020202020204" pitchFamily="34" charset="0"/>
              <a:buChar char="•"/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Поправка за уровень HYPACK</a:t>
            </a:r>
          </a:p>
          <a:p>
            <a:pPr lvl="1" algn="l" rtl="0" eaLnBrk="1" hangingPunct="1">
              <a:spcBef>
                <a:spcPct val="20000"/>
              </a:spcBef>
              <a:buClr>
                <a:schemeClr val="tx1">
                  <a:lumMod val="65000"/>
                  <a:lumOff val="35000"/>
                </a:schemeClr>
              </a:buClr>
              <a:buSzPct val="70000"/>
              <a:buFont typeface="Arial" panose="020B0604020202020204" pitchFamily="34" charset="0"/>
              <a:buChar char="•"/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T = N – K – A – H - D</a:t>
            </a:r>
          </a:p>
          <a:p>
            <a:pPr lvl="1" algn="l" rtl="0" eaLnBrk="1" hangingPunct="1">
              <a:spcBef>
                <a:spcPct val="20000"/>
              </a:spcBef>
              <a:buClr>
                <a:schemeClr val="tx1">
                  <a:lumMod val="65000"/>
                  <a:lumOff val="35000"/>
                </a:schemeClr>
              </a:buClr>
              <a:buSzPct val="70000"/>
              <a:buFont typeface="Arial" panose="020B0604020202020204" pitchFamily="34" charset="0"/>
              <a:buChar char="•"/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= -8 – 2 –(-2) – (-4) - .5</a:t>
            </a:r>
          </a:p>
          <a:p>
            <a:pPr lvl="1" algn="l" rtl="0" eaLnBrk="1" hangingPunct="1">
              <a:spcBef>
                <a:spcPct val="20000"/>
              </a:spcBef>
              <a:buClr>
                <a:schemeClr val="tx1">
                  <a:lumMod val="65000"/>
                  <a:lumOff val="35000"/>
                </a:schemeClr>
              </a:buClr>
              <a:buSzPct val="70000"/>
              <a:buFont typeface="Arial" panose="020B0604020202020204" pitchFamily="34" charset="0"/>
              <a:buChar char="•"/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= -4,5</a:t>
            </a:r>
          </a:p>
          <a:p>
            <a:pPr algn="l" rtl="0" eaLnBrk="1" hangingPunct="1">
              <a:spcBef>
                <a:spcPct val="20000"/>
              </a:spcBef>
              <a:buClr>
                <a:schemeClr val="tx1">
                  <a:lumMod val="65000"/>
                  <a:lumOff val="35000"/>
                </a:schemeClr>
              </a:buClr>
              <a:buSzPct val="70000"/>
              <a:buFont typeface="Arial" panose="020B0604020202020204" pitchFamily="34" charset="0"/>
              <a:buChar char="•"/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Картированная глубина:</a:t>
            </a:r>
          </a:p>
          <a:p>
            <a:pPr algn="l" rtl="0" eaLnBrk="1" hangingPunct="1">
              <a:spcBef>
                <a:spcPct val="20000"/>
              </a:spcBef>
              <a:buClr>
                <a:schemeClr val="tx1">
                  <a:lumMod val="65000"/>
                  <a:lumOff val="35000"/>
                </a:schemeClr>
              </a:buClr>
              <a:buSzPct val="70000"/>
              <a:buFont typeface="Arial" panose="020B0604020202020204" pitchFamily="34" charset="0"/>
              <a:buChar char="•"/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CS = B + D + T = 21.0</a:t>
            </a:r>
          </a:p>
          <a:p>
            <a:pPr algn="l" rtl="0" eaLnBrk="1" hangingPunct="1">
              <a:spcBef>
                <a:spcPct val="20000"/>
              </a:spcBef>
              <a:buClr>
                <a:schemeClr val="tx1">
                  <a:lumMod val="65000"/>
                  <a:lumOff val="35000"/>
                </a:schemeClr>
              </a:buClr>
              <a:buSzPct val="70000"/>
              <a:buFont typeface="Arial" panose="020B0604020202020204" pitchFamily="34" charset="0"/>
              <a:buChar char="•"/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CS = B – K + N – A – H</a:t>
            </a:r>
          </a:p>
          <a:p>
            <a:pPr algn="l" rtl="0" eaLnBrk="1" hangingPunct="1">
              <a:spcBef>
                <a:spcPct val="20000"/>
              </a:spcBef>
              <a:buClr>
                <a:schemeClr val="tx1">
                  <a:lumMod val="65000"/>
                  <a:lumOff val="35000"/>
                </a:schemeClr>
              </a:buClr>
              <a:buSzPct val="70000"/>
              <a:buFont typeface="Arial" panose="020B0604020202020204" pitchFamily="34" charset="0"/>
              <a:buChar char="•"/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= 25 – 2 + (-8) – (-2) – (-4) = 21.0</a:t>
            </a:r>
            <a:endParaRPr lang="ru-RU" altLang="en-US" sz="1800" b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5843" name="Rectangle 4"/>
          <p:cNvSpPr>
            <a:spLocks noChangeArrowheads="1"/>
          </p:cNvSpPr>
          <p:nvPr/>
        </p:nvSpPr>
        <p:spPr bwMode="auto">
          <a:xfrm>
            <a:off x="3581400" y="838200"/>
            <a:ext cx="5562600" cy="548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/>
            <a:r>
              <a:rPr lang="ru-RU" b="0" i="0" u="none" baseline="0"/>
              <a:t> </a:t>
            </a:r>
          </a:p>
        </p:txBody>
      </p:sp>
      <p:sp>
        <p:nvSpPr>
          <p:cNvPr id="35844" name="Rectangle 60"/>
          <p:cNvSpPr>
            <a:spLocks noGrp="1" noRot="1" noChangeArrowheads="1"/>
          </p:cNvSpPr>
          <p:nvPr>
            <p:ph type="title"/>
          </p:nvPr>
        </p:nvSpPr>
        <p:spPr>
          <a:xfrm>
            <a:off x="228600" y="-1587"/>
            <a:ext cx="7967663" cy="990600"/>
          </a:xfrm>
        </p:spPr>
        <p:txBody>
          <a:bodyPr/>
          <a:lstStyle/>
          <a:p>
            <a:pPr marL="53975" algn="l" rtl="0" eaLnBrk="1" hangingPunct="1"/>
            <a:r>
              <a:rPr lang="ru-RU" sz="3600" b="0" i="0" u="none" baseline="0">
                <a:latin typeface="Arial" pitchFamily="34" charset="0"/>
                <a:cs typeface="Arial" pitchFamily="34" charset="0"/>
              </a:rPr>
              <a:t>Уровни RTK:  Пример</a:t>
            </a:r>
          </a:p>
        </p:txBody>
      </p:sp>
      <p:sp>
        <p:nvSpPr>
          <p:cNvPr id="35845" name="Line 7"/>
          <p:cNvSpPr>
            <a:spLocks noChangeShapeType="1"/>
          </p:cNvSpPr>
          <p:nvPr/>
        </p:nvSpPr>
        <p:spPr bwMode="auto">
          <a:xfrm>
            <a:off x="4876800" y="2286000"/>
            <a:ext cx="152400" cy="533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5846" name="Line 8"/>
          <p:cNvSpPr>
            <a:spLocks noChangeShapeType="1"/>
          </p:cNvSpPr>
          <p:nvPr/>
        </p:nvSpPr>
        <p:spPr bwMode="auto">
          <a:xfrm>
            <a:off x="5029200" y="2819400"/>
            <a:ext cx="60960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5847" name="Line 9"/>
          <p:cNvSpPr>
            <a:spLocks noChangeShapeType="1"/>
          </p:cNvSpPr>
          <p:nvPr/>
        </p:nvSpPr>
        <p:spPr bwMode="auto">
          <a:xfrm flipV="1">
            <a:off x="5638800" y="2819400"/>
            <a:ext cx="60960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5848" name="Line 10"/>
          <p:cNvSpPr>
            <a:spLocks noChangeShapeType="1"/>
          </p:cNvSpPr>
          <p:nvPr/>
        </p:nvSpPr>
        <p:spPr bwMode="auto">
          <a:xfrm flipV="1">
            <a:off x="6248400" y="2286000"/>
            <a:ext cx="152400" cy="533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5849" name="Line 11"/>
          <p:cNvSpPr>
            <a:spLocks noChangeShapeType="1"/>
          </p:cNvSpPr>
          <p:nvPr/>
        </p:nvSpPr>
        <p:spPr bwMode="auto">
          <a:xfrm flipH="1">
            <a:off x="4876800" y="2286000"/>
            <a:ext cx="1524000" cy="15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5850" name="Line 12"/>
          <p:cNvSpPr>
            <a:spLocks noChangeShapeType="1"/>
          </p:cNvSpPr>
          <p:nvPr/>
        </p:nvSpPr>
        <p:spPr bwMode="auto">
          <a:xfrm flipV="1">
            <a:off x="5105400" y="1828800"/>
            <a:ext cx="7620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5851" name="Line 13"/>
          <p:cNvSpPr>
            <a:spLocks noChangeShapeType="1"/>
          </p:cNvSpPr>
          <p:nvPr/>
        </p:nvSpPr>
        <p:spPr bwMode="auto">
          <a:xfrm>
            <a:off x="5181600" y="1828800"/>
            <a:ext cx="914400" cy="15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5852" name="Line 14"/>
          <p:cNvSpPr>
            <a:spLocks noChangeShapeType="1"/>
          </p:cNvSpPr>
          <p:nvPr/>
        </p:nvSpPr>
        <p:spPr bwMode="auto">
          <a:xfrm>
            <a:off x="6096000" y="1828800"/>
            <a:ext cx="7620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5853" name="Line 15"/>
          <p:cNvSpPr>
            <a:spLocks noChangeShapeType="1"/>
          </p:cNvSpPr>
          <p:nvPr/>
        </p:nvSpPr>
        <p:spPr bwMode="auto">
          <a:xfrm flipH="1">
            <a:off x="4648200" y="2590800"/>
            <a:ext cx="838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5854" name="Line 16"/>
          <p:cNvSpPr>
            <a:spLocks noChangeShapeType="1"/>
          </p:cNvSpPr>
          <p:nvPr/>
        </p:nvSpPr>
        <p:spPr bwMode="auto">
          <a:xfrm>
            <a:off x="5715000" y="2590800"/>
            <a:ext cx="1143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5855" name="Line 17"/>
          <p:cNvSpPr>
            <a:spLocks noChangeShapeType="1"/>
          </p:cNvSpPr>
          <p:nvPr/>
        </p:nvSpPr>
        <p:spPr bwMode="auto">
          <a:xfrm>
            <a:off x="3657600" y="2362200"/>
            <a:ext cx="3808413" cy="1588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5856" name="Text Box 18"/>
          <p:cNvSpPr txBox="1">
            <a:spLocks noChangeArrowheads="1"/>
          </p:cNvSpPr>
          <p:nvPr/>
        </p:nvSpPr>
        <p:spPr bwMode="auto">
          <a:xfrm>
            <a:off x="7434263" y="2209800"/>
            <a:ext cx="15240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>
              <a:spcBef>
                <a:spcPct val="50000"/>
              </a:spcBef>
            </a:pPr>
            <a:r>
              <a:rPr lang="ru-RU" b="1" i="0" u="none" baseline="0">
                <a:solidFill>
                  <a:srgbClr val="00B0F0"/>
                </a:solidFill>
              </a:rPr>
              <a:t>Уровень воды</a:t>
            </a:r>
          </a:p>
        </p:txBody>
      </p:sp>
      <p:sp>
        <p:nvSpPr>
          <p:cNvPr id="35857" name="Text Box 19"/>
          <p:cNvSpPr txBox="1">
            <a:spLocks noChangeArrowheads="1"/>
          </p:cNvSpPr>
          <p:nvPr/>
        </p:nvSpPr>
        <p:spPr bwMode="auto">
          <a:xfrm>
            <a:off x="7434263" y="2438400"/>
            <a:ext cx="16764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>
              <a:spcBef>
                <a:spcPct val="50000"/>
              </a:spcBef>
            </a:pPr>
            <a:r>
              <a:rPr lang="ru-RU" b="1" i="0" u="none" baseline="0"/>
              <a:t>Статическая ватерлиния</a:t>
            </a:r>
          </a:p>
        </p:txBody>
      </p:sp>
      <p:sp>
        <p:nvSpPr>
          <p:cNvPr id="35858" name="Line 20"/>
          <p:cNvSpPr>
            <a:spLocks noChangeShapeType="1"/>
          </p:cNvSpPr>
          <p:nvPr/>
        </p:nvSpPr>
        <p:spPr bwMode="auto">
          <a:xfrm>
            <a:off x="6781800" y="2133600"/>
            <a:ext cx="1588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5859" name="Line 21"/>
          <p:cNvSpPr>
            <a:spLocks noChangeShapeType="1"/>
          </p:cNvSpPr>
          <p:nvPr/>
        </p:nvSpPr>
        <p:spPr bwMode="auto">
          <a:xfrm flipV="1">
            <a:off x="6781800" y="2590800"/>
            <a:ext cx="1588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5860" name="Text Box 22"/>
          <p:cNvSpPr txBox="1">
            <a:spLocks noChangeArrowheads="1"/>
          </p:cNvSpPr>
          <p:nvPr/>
        </p:nvSpPr>
        <p:spPr bwMode="auto">
          <a:xfrm>
            <a:off x="6629400" y="1828800"/>
            <a:ext cx="11430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>
              <a:spcBef>
                <a:spcPct val="50000"/>
              </a:spcBef>
            </a:pPr>
            <a:r>
              <a:rPr lang="ru-RU" b="1" i="0" u="none" baseline="0"/>
              <a:t>D= 0.5</a:t>
            </a:r>
          </a:p>
        </p:txBody>
      </p:sp>
      <p:sp>
        <p:nvSpPr>
          <p:cNvPr id="35861" name="Oval 23"/>
          <p:cNvSpPr>
            <a:spLocks noChangeArrowheads="1"/>
          </p:cNvSpPr>
          <p:nvPr/>
        </p:nvSpPr>
        <p:spPr bwMode="auto">
          <a:xfrm>
            <a:off x="5181600" y="1524000"/>
            <a:ext cx="228600" cy="76200"/>
          </a:xfrm>
          <a:prstGeom prst="ellipse">
            <a:avLst/>
          </a:prstGeom>
          <a:solidFill>
            <a:schemeClr val="bg2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endParaRPr lang="ru-RU" altLang="en-US"/>
          </a:p>
        </p:txBody>
      </p:sp>
      <p:sp>
        <p:nvSpPr>
          <p:cNvPr id="35862" name="Line 24"/>
          <p:cNvSpPr>
            <a:spLocks noChangeShapeType="1"/>
          </p:cNvSpPr>
          <p:nvPr/>
        </p:nvSpPr>
        <p:spPr bwMode="auto">
          <a:xfrm>
            <a:off x="5303838" y="1600200"/>
            <a:ext cx="1587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5863" name="Line 25"/>
          <p:cNvSpPr>
            <a:spLocks noChangeShapeType="1"/>
          </p:cNvSpPr>
          <p:nvPr/>
        </p:nvSpPr>
        <p:spPr bwMode="auto">
          <a:xfrm flipH="1" flipV="1">
            <a:off x="3733800" y="1600200"/>
            <a:ext cx="1371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5864" name="Line 26"/>
          <p:cNvSpPr>
            <a:spLocks noChangeShapeType="1"/>
          </p:cNvSpPr>
          <p:nvPr/>
        </p:nvSpPr>
        <p:spPr bwMode="auto">
          <a:xfrm flipV="1">
            <a:off x="4800600" y="1600200"/>
            <a:ext cx="1588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5865" name="Line 27"/>
          <p:cNvSpPr>
            <a:spLocks noChangeShapeType="1"/>
          </p:cNvSpPr>
          <p:nvPr/>
        </p:nvSpPr>
        <p:spPr bwMode="auto">
          <a:xfrm>
            <a:off x="4800600" y="2133600"/>
            <a:ext cx="1588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5866" name="Text Box 28"/>
          <p:cNvSpPr txBox="1">
            <a:spLocks noChangeArrowheads="1"/>
          </p:cNvSpPr>
          <p:nvPr/>
        </p:nvSpPr>
        <p:spPr bwMode="auto">
          <a:xfrm>
            <a:off x="4648200" y="1828800"/>
            <a:ext cx="9144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>
              <a:spcBef>
                <a:spcPct val="50000"/>
              </a:spcBef>
            </a:pPr>
            <a:r>
              <a:rPr lang="ru-RU" b="1" i="0" u="none" baseline="0"/>
              <a:t>H = -4.0</a:t>
            </a:r>
          </a:p>
        </p:txBody>
      </p:sp>
      <p:sp>
        <p:nvSpPr>
          <p:cNvPr id="35867" name="Line 29"/>
          <p:cNvSpPr>
            <a:spLocks noChangeShapeType="1"/>
          </p:cNvSpPr>
          <p:nvPr/>
        </p:nvSpPr>
        <p:spPr bwMode="auto">
          <a:xfrm>
            <a:off x="4038600" y="5867400"/>
            <a:ext cx="3429000" cy="1588"/>
          </a:xfrm>
          <a:prstGeom prst="line">
            <a:avLst/>
          </a:prstGeom>
          <a:noFill/>
          <a:ln w="76200" cmpd="tri">
            <a:solidFill>
              <a:srgbClr val="FF99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5868" name="Text Box 30"/>
          <p:cNvSpPr txBox="1">
            <a:spLocks noChangeArrowheads="1"/>
          </p:cNvSpPr>
          <p:nvPr/>
        </p:nvSpPr>
        <p:spPr bwMode="auto">
          <a:xfrm>
            <a:off x="7434263" y="5715000"/>
            <a:ext cx="13716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>
              <a:spcBef>
                <a:spcPct val="50000"/>
              </a:spcBef>
            </a:pPr>
            <a:r>
              <a:rPr lang="ru-RU" b="1" i="0" u="none" baseline="0">
                <a:solidFill>
                  <a:srgbClr val="FF9900"/>
                </a:solidFill>
              </a:rPr>
              <a:t>Дно</a:t>
            </a:r>
          </a:p>
        </p:txBody>
      </p:sp>
      <p:sp>
        <p:nvSpPr>
          <p:cNvPr id="35869" name="Rectangle 31"/>
          <p:cNvSpPr>
            <a:spLocks noChangeArrowheads="1"/>
          </p:cNvSpPr>
          <p:nvPr/>
        </p:nvSpPr>
        <p:spPr bwMode="auto">
          <a:xfrm>
            <a:off x="5257800" y="2819400"/>
            <a:ext cx="152400" cy="76200"/>
          </a:xfrm>
          <a:prstGeom prst="rect">
            <a:avLst/>
          </a:prstGeom>
          <a:solidFill>
            <a:srgbClr val="33CC33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endParaRPr lang="ru-RU" altLang="en-US"/>
          </a:p>
        </p:txBody>
      </p:sp>
      <p:sp>
        <p:nvSpPr>
          <p:cNvPr id="35870" name="Line 32"/>
          <p:cNvSpPr>
            <a:spLocks noChangeShapeType="1"/>
          </p:cNvSpPr>
          <p:nvPr/>
        </p:nvSpPr>
        <p:spPr bwMode="auto">
          <a:xfrm flipV="1">
            <a:off x="5334000" y="2590800"/>
            <a:ext cx="1588" cy="1295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5871" name="Line 33"/>
          <p:cNvSpPr>
            <a:spLocks noChangeShapeType="1"/>
          </p:cNvSpPr>
          <p:nvPr/>
        </p:nvSpPr>
        <p:spPr bwMode="auto">
          <a:xfrm>
            <a:off x="5334000" y="4114800"/>
            <a:ext cx="1588" cy="1676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5872" name="Text Box 34"/>
          <p:cNvSpPr txBox="1">
            <a:spLocks noChangeArrowheads="1"/>
          </p:cNvSpPr>
          <p:nvPr/>
        </p:nvSpPr>
        <p:spPr bwMode="auto">
          <a:xfrm>
            <a:off x="4800600" y="3886200"/>
            <a:ext cx="10668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>
              <a:spcBef>
                <a:spcPct val="50000"/>
              </a:spcBef>
            </a:pPr>
            <a:r>
              <a:rPr lang="ru-RU" b="1" i="0" u="none" baseline="0"/>
              <a:t>B= 25.0</a:t>
            </a:r>
          </a:p>
        </p:txBody>
      </p:sp>
      <p:sp>
        <p:nvSpPr>
          <p:cNvPr id="35873" name="Line 35"/>
          <p:cNvSpPr>
            <a:spLocks noChangeShapeType="1"/>
          </p:cNvSpPr>
          <p:nvPr/>
        </p:nvSpPr>
        <p:spPr bwMode="auto">
          <a:xfrm flipH="1">
            <a:off x="3886200" y="3429000"/>
            <a:ext cx="3581400" cy="0"/>
          </a:xfrm>
          <a:prstGeom prst="line">
            <a:avLst/>
          </a:prstGeom>
          <a:noFill/>
          <a:ln w="57150">
            <a:solidFill>
              <a:srgbClr val="FF0000"/>
            </a:solidFill>
            <a:prstDash val="dash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5874" name="Text Box 36"/>
          <p:cNvSpPr txBox="1">
            <a:spLocks noChangeArrowheads="1"/>
          </p:cNvSpPr>
          <p:nvPr/>
        </p:nvSpPr>
        <p:spPr bwMode="auto">
          <a:xfrm>
            <a:off x="7434263" y="3276600"/>
            <a:ext cx="15240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>
              <a:spcBef>
                <a:spcPct val="50000"/>
              </a:spcBef>
            </a:pPr>
            <a:r>
              <a:rPr lang="ru-RU" b="1" i="0" u="none" baseline="0">
                <a:solidFill>
                  <a:srgbClr val="FF0000"/>
                </a:solidFill>
              </a:rPr>
              <a:t>Ноль Карты</a:t>
            </a:r>
          </a:p>
        </p:txBody>
      </p:sp>
      <p:sp>
        <p:nvSpPr>
          <p:cNvPr id="35875" name="Text Box 37"/>
          <p:cNvSpPr txBox="1">
            <a:spLocks noChangeArrowheads="1"/>
          </p:cNvSpPr>
          <p:nvPr/>
        </p:nvSpPr>
        <p:spPr bwMode="auto">
          <a:xfrm>
            <a:off x="5638800" y="3886200"/>
            <a:ext cx="12192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>
              <a:spcBef>
                <a:spcPct val="50000"/>
              </a:spcBef>
            </a:pPr>
            <a:r>
              <a:rPr lang="ru-RU" b="1" i="0" u="none" baseline="0"/>
              <a:t>CS= 21.0</a:t>
            </a:r>
          </a:p>
        </p:txBody>
      </p:sp>
      <p:sp>
        <p:nvSpPr>
          <p:cNvPr id="35876" name="Line 38"/>
          <p:cNvSpPr>
            <a:spLocks noChangeShapeType="1"/>
          </p:cNvSpPr>
          <p:nvPr/>
        </p:nvSpPr>
        <p:spPr bwMode="auto">
          <a:xfrm flipV="1">
            <a:off x="5867400" y="3429000"/>
            <a:ext cx="1588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5877" name="Line 39"/>
          <p:cNvSpPr>
            <a:spLocks noChangeShapeType="1"/>
          </p:cNvSpPr>
          <p:nvPr/>
        </p:nvSpPr>
        <p:spPr bwMode="auto">
          <a:xfrm>
            <a:off x="5867400" y="4191000"/>
            <a:ext cx="1588" cy="1600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5878" name="Line 40"/>
          <p:cNvSpPr>
            <a:spLocks noChangeShapeType="1"/>
          </p:cNvSpPr>
          <p:nvPr/>
        </p:nvSpPr>
        <p:spPr bwMode="auto">
          <a:xfrm flipH="1">
            <a:off x="3733800" y="1219200"/>
            <a:ext cx="3810000" cy="0"/>
          </a:xfrm>
          <a:prstGeom prst="line">
            <a:avLst/>
          </a:prstGeom>
          <a:noFill/>
          <a:ln w="38100">
            <a:solidFill>
              <a:srgbClr val="33CC33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5879" name="Text Box 41"/>
          <p:cNvSpPr txBox="1">
            <a:spLocks noChangeArrowheads="1"/>
          </p:cNvSpPr>
          <p:nvPr/>
        </p:nvSpPr>
        <p:spPr bwMode="auto">
          <a:xfrm>
            <a:off x="7620000" y="1066800"/>
            <a:ext cx="16764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>
              <a:spcBef>
                <a:spcPct val="50000"/>
              </a:spcBef>
            </a:pPr>
            <a:r>
              <a:rPr lang="ru-RU" b="1" i="0" u="none" baseline="0">
                <a:solidFill>
                  <a:srgbClr val="33CC33"/>
                </a:solidFill>
              </a:rPr>
              <a:t>Поверхность эллипсоида</a:t>
            </a:r>
          </a:p>
        </p:txBody>
      </p:sp>
      <p:sp>
        <p:nvSpPr>
          <p:cNvPr id="35880" name="Line 42"/>
          <p:cNvSpPr>
            <a:spLocks noChangeShapeType="1"/>
          </p:cNvSpPr>
          <p:nvPr/>
        </p:nvSpPr>
        <p:spPr bwMode="auto">
          <a:xfrm flipH="1">
            <a:off x="4038600" y="3124200"/>
            <a:ext cx="3429000" cy="0"/>
          </a:xfrm>
          <a:prstGeom prst="line">
            <a:avLst/>
          </a:prstGeom>
          <a:noFill/>
          <a:ln w="28575">
            <a:solidFill>
              <a:srgbClr val="FF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5881" name="Text Box 43"/>
          <p:cNvSpPr txBox="1">
            <a:spLocks noChangeArrowheads="1"/>
          </p:cNvSpPr>
          <p:nvPr/>
        </p:nvSpPr>
        <p:spPr bwMode="auto">
          <a:xfrm>
            <a:off x="7434263" y="2971800"/>
            <a:ext cx="16764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>
              <a:spcBef>
                <a:spcPct val="50000"/>
              </a:spcBef>
            </a:pPr>
            <a:r>
              <a:rPr lang="ru-RU" b="1" i="0" u="none" baseline="0">
                <a:solidFill>
                  <a:srgbClr val="FFFF00"/>
                </a:solidFill>
              </a:rPr>
              <a:t>Поверхность геоида (СМУ)</a:t>
            </a:r>
          </a:p>
        </p:txBody>
      </p:sp>
      <p:sp>
        <p:nvSpPr>
          <p:cNvPr id="35882" name="Line 44"/>
          <p:cNvSpPr>
            <a:spLocks noChangeShapeType="1"/>
          </p:cNvSpPr>
          <p:nvPr/>
        </p:nvSpPr>
        <p:spPr bwMode="auto">
          <a:xfrm>
            <a:off x="3886200" y="1600200"/>
            <a:ext cx="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5883" name="Line 45"/>
          <p:cNvSpPr>
            <a:spLocks noChangeShapeType="1"/>
          </p:cNvSpPr>
          <p:nvPr/>
        </p:nvSpPr>
        <p:spPr bwMode="auto">
          <a:xfrm>
            <a:off x="3886200" y="838200"/>
            <a:ext cx="1588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5884" name="Text Box 46"/>
          <p:cNvSpPr txBox="1">
            <a:spLocks noChangeArrowheads="1"/>
          </p:cNvSpPr>
          <p:nvPr/>
        </p:nvSpPr>
        <p:spPr bwMode="auto">
          <a:xfrm>
            <a:off x="3733800" y="1219200"/>
            <a:ext cx="9144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>
              <a:spcBef>
                <a:spcPct val="50000"/>
              </a:spcBef>
            </a:pPr>
            <a:r>
              <a:rPr lang="ru-RU" b="1" i="0" u="none" baseline="0"/>
              <a:t>A= -2.0</a:t>
            </a:r>
          </a:p>
        </p:txBody>
      </p:sp>
      <p:sp>
        <p:nvSpPr>
          <p:cNvPr id="35885" name="Text Box 47"/>
          <p:cNvSpPr txBox="1">
            <a:spLocks noChangeArrowheads="1"/>
          </p:cNvSpPr>
          <p:nvPr/>
        </p:nvSpPr>
        <p:spPr bwMode="auto">
          <a:xfrm>
            <a:off x="4038600" y="26670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>
              <a:spcBef>
                <a:spcPct val="50000"/>
              </a:spcBef>
            </a:pPr>
            <a:r>
              <a:rPr lang="ru-RU" b="1" i="0" u="none" baseline="0"/>
              <a:t>T</a:t>
            </a:r>
          </a:p>
        </p:txBody>
      </p:sp>
      <p:sp>
        <p:nvSpPr>
          <p:cNvPr id="35886" name="Line 48"/>
          <p:cNvSpPr>
            <a:spLocks noChangeShapeType="1"/>
          </p:cNvSpPr>
          <p:nvPr/>
        </p:nvSpPr>
        <p:spPr bwMode="auto">
          <a:xfrm flipV="1">
            <a:off x="4191000" y="2362200"/>
            <a:ext cx="1588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5887" name="Line 49"/>
          <p:cNvSpPr>
            <a:spLocks noChangeShapeType="1"/>
          </p:cNvSpPr>
          <p:nvPr/>
        </p:nvSpPr>
        <p:spPr bwMode="auto">
          <a:xfrm>
            <a:off x="4191000" y="2971800"/>
            <a:ext cx="1588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5888" name="Text Box 50"/>
          <p:cNvSpPr txBox="1">
            <a:spLocks noChangeArrowheads="1"/>
          </p:cNvSpPr>
          <p:nvPr/>
        </p:nvSpPr>
        <p:spPr bwMode="auto">
          <a:xfrm>
            <a:off x="6096000" y="1447800"/>
            <a:ext cx="10668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>
              <a:spcBef>
                <a:spcPct val="50000"/>
              </a:spcBef>
            </a:pPr>
            <a:r>
              <a:rPr lang="ru-RU" b="1" i="0" u="none" baseline="0"/>
              <a:t>N= -8.0</a:t>
            </a:r>
          </a:p>
        </p:txBody>
      </p:sp>
      <p:sp>
        <p:nvSpPr>
          <p:cNvPr id="35889" name="Line 51"/>
          <p:cNvSpPr>
            <a:spLocks noChangeShapeType="1"/>
          </p:cNvSpPr>
          <p:nvPr/>
        </p:nvSpPr>
        <p:spPr bwMode="auto">
          <a:xfrm flipV="1">
            <a:off x="6553200" y="1219200"/>
            <a:ext cx="1588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5890" name="Line 52"/>
          <p:cNvSpPr>
            <a:spLocks noChangeShapeType="1"/>
          </p:cNvSpPr>
          <p:nvPr/>
        </p:nvSpPr>
        <p:spPr bwMode="auto">
          <a:xfrm>
            <a:off x="6553200" y="1828800"/>
            <a:ext cx="1588" cy="1295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5891" name="Line 53"/>
          <p:cNvSpPr>
            <a:spLocks noChangeShapeType="1"/>
          </p:cNvSpPr>
          <p:nvPr/>
        </p:nvSpPr>
        <p:spPr bwMode="auto">
          <a:xfrm>
            <a:off x="6553200" y="2971800"/>
            <a:ext cx="1588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5892" name="Text Box 57"/>
          <p:cNvSpPr txBox="1">
            <a:spLocks noChangeArrowheads="1"/>
          </p:cNvSpPr>
          <p:nvPr/>
        </p:nvSpPr>
        <p:spPr bwMode="auto">
          <a:xfrm>
            <a:off x="5867400" y="3124200"/>
            <a:ext cx="8382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>
              <a:spcBef>
                <a:spcPct val="50000"/>
              </a:spcBef>
            </a:pPr>
            <a:r>
              <a:rPr lang="ru-RU" b="1" i="0" u="none" baseline="0"/>
              <a:t>K= 2.0</a:t>
            </a:r>
          </a:p>
        </p:txBody>
      </p:sp>
      <p:sp>
        <p:nvSpPr>
          <p:cNvPr id="127034" name="Rectangle 58"/>
          <p:cNvSpPr>
            <a:spLocks noChangeArrowheads="1"/>
          </p:cNvSpPr>
          <p:nvPr/>
        </p:nvSpPr>
        <p:spPr bwMode="auto">
          <a:xfrm>
            <a:off x="-2133600" y="1524000"/>
            <a:ext cx="297180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l" rtl="0" eaLnBrk="1" hangingPunct="1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/>
            </a:pPr>
            <a:endParaRPr lang="ru-RU" sz="1600" b="0"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577049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107577" y="152400"/>
            <a:ext cx="8686800" cy="685800"/>
          </a:xfrm>
        </p:spPr>
        <p:txBody>
          <a:bodyPr/>
          <a:lstStyle/>
          <a:p>
            <a:pPr marL="53975" algn="l" rtl="0" eaLnBrk="1" hangingPunct="1"/>
            <a:r>
              <a:rPr lang="ru-RU" sz="3200" b="0" i="0" u="none" baseline="0">
                <a:latin typeface="Arial" pitchFamily="34" charset="0"/>
                <a:cs typeface="Arial" pitchFamily="34" charset="0"/>
              </a:rPr>
              <a:t>Опции настройки Уровней RTK</a:t>
            </a:r>
          </a:p>
        </p:txBody>
      </p:sp>
      <p:pic>
        <p:nvPicPr>
          <p:cNvPr id="36867" name="Picture 4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21976"/>
            <a:ext cx="9144000" cy="18736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7819626"/>
              </p:ext>
            </p:extLst>
          </p:nvPr>
        </p:nvGraphicFramePr>
        <p:xfrm>
          <a:off x="0" y="2889250"/>
          <a:ext cx="9144000" cy="3968752"/>
        </p:xfrm>
        <a:graphic>
          <a:graphicData uri="http://schemas.openxmlformats.org/drawingml/2006/table">
            <a:tbl>
              <a:tblPr firstRow="1" bandRow="1">
                <a:tableStyleId>{16D9F66E-5EB9-4882-86FB-DCBF35E3C3E4}</a:tableStyleId>
              </a:tblPr>
              <a:tblGrid>
                <a:gridCol w="228600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28600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75260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28194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487752">
                <a:tc>
                  <a:txBody>
                    <a:bodyPr/>
                    <a:lstStyle/>
                    <a:p>
                      <a:pPr algn="ctr" rtl="0"/>
                      <a:r>
                        <a:rPr lang="ru-RU" sz="1100" b="0" i="0" u="none" baseline="0" dirty="0">
                          <a:solidFill>
                            <a:schemeClr val="bg1"/>
                          </a:solidFill>
                        </a:rPr>
                        <a:t>Метод</a:t>
                      </a:r>
                    </a:p>
                  </a:txBody>
                  <a:tcPr marT="45727" marB="45727" anchor="ctr">
                    <a:solidFill>
                      <a:srgbClr val="0091B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ru-RU" sz="1100" b="0" i="0" u="none" baseline="0">
                          <a:solidFill>
                            <a:schemeClr val="bg1"/>
                          </a:solidFill>
                        </a:rPr>
                        <a:t>N (Высота Геоида)</a:t>
                      </a:r>
                    </a:p>
                  </a:txBody>
                  <a:tcPr marT="45727" marB="45727" anchor="ctr">
                    <a:solidFill>
                      <a:srgbClr val="0091B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ru-RU" sz="1100" b="0" i="0" u="none" baseline="0">
                          <a:solidFill>
                            <a:schemeClr val="bg1"/>
                          </a:solidFill>
                        </a:rPr>
                        <a:t>К</a:t>
                      </a:r>
                      <a:r>
                        <a:rPr lang="ru-RU" sz="1050" b="0" i="0" u="none" baseline="0">
                          <a:solidFill>
                            <a:schemeClr val="bg1"/>
                          </a:solidFill>
                        </a:rPr>
                        <a:t> (Геоид - Ноль Карты)</a:t>
                      </a:r>
                      <a:endParaRPr lang="ru-RU" sz="1100" dirty="0">
                        <a:solidFill>
                          <a:schemeClr val="bg1"/>
                        </a:solidFill>
                      </a:endParaRPr>
                    </a:p>
                  </a:txBody>
                  <a:tcPr marT="45727" marB="45727" anchor="ctr">
                    <a:solidFill>
                      <a:srgbClr val="0091B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ru-RU" sz="1100" b="0" i="0" u="none" baseline="0">
                          <a:solidFill>
                            <a:schemeClr val="bg1"/>
                          </a:solidFill>
                        </a:rPr>
                        <a:t>Примечания</a:t>
                      </a:r>
                    </a:p>
                  </a:txBody>
                  <a:tcPr marT="45727" marB="45727" anchor="ctr">
                    <a:solidFill>
                      <a:srgbClr val="0091BB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96200">
                <a:tc>
                  <a:txBody>
                    <a:bodyPr/>
                    <a:lstStyle/>
                    <a:p>
                      <a:pPr algn="l" rtl="0"/>
                      <a:r>
                        <a:rPr lang="ru-RU" sz="1100" b="1" i="0" u="none" baseline="0" dirty="0">
                          <a:solidFill>
                            <a:srgbClr val="53565A"/>
                          </a:solidFill>
                        </a:rPr>
                        <a:t>(K-N) из файла KTD</a:t>
                      </a:r>
                      <a:endParaRPr lang="ru-RU" sz="1100" b="1" dirty="0">
                        <a:solidFill>
                          <a:srgbClr val="53565A"/>
                        </a:solidFill>
                      </a:endParaRPr>
                    </a:p>
                  </a:txBody>
                  <a:tcPr marT="45727" marB="45727" anchor="ctr"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 rtl="0"/>
                      <a:r>
                        <a:rPr lang="ru-RU" sz="1100" b="0" i="0" u="none" baseline="0">
                          <a:solidFill>
                            <a:srgbClr val="53565A"/>
                          </a:solidFill>
                        </a:rPr>
                        <a:t>Файл KTD содержит величины K-N и указывается в параметрах геодезии.</a:t>
                      </a:r>
                    </a:p>
                  </a:txBody>
                  <a:tcPr marT="45727" marB="45727" anchor="ctr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sz="1400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sz="1050" b="0" i="0" u="none" baseline="0">
                          <a:solidFill>
                            <a:srgbClr val="53565A"/>
                          </a:solidFill>
                        </a:rPr>
                        <a:t>Файл геоида не используется</a:t>
                      </a:r>
                    </a:p>
                    <a:p>
                      <a:pPr algn="l" rtl="0"/>
                      <a:r>
                        <a:rPr lang="ru-RU" sz="1050" b="0" i="0" u="none" baseline="0">
                          <a:solidFill>
                            <a:srgbClr val="53565A"/>
                          </a:solidFill>
                        </a:rPr>
                        <a:t>Большой участок, на котором разделение между поверхностями не постоянно.</a:t>
                      </a:r>
                    </a:p>
                  </a:txBody>
                  <a:tcPr marT="45727" marB="45727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696200">
                <a:tc>
                  <a:txBody>
                    <a:bodyPr/>
                    <a:lstStyle/>
                    <a:p>
                      <a:pPr algn="l" rtl="0"/>
                      <a:r>
                        <a:rPr lang="ru-RU" sz="1100" b="1" i="0" u="none" baseline="0">
                          <a:solidFill>
                            <a:srgbClr val="53565A"/>
                          </a:solidFill>
                        </a:rPr>
                        <a:t>N из модели геоида,</a:t>
                      </a:r>
                    </a:p>
                    <a:p>
                      <a:pPr algn="l" rtl="0"/>
                      <a:r>
                        <a:rPr lang="ru-RU" sz="1100" b="1" i="0" u="none" baseline="0">
                          <a:solidFill>
                            <a:srgbClr val="53565A"/>
                          </a:solidFill>
                        </a:rPr>
                        <a:t>K из файла KTD</a:t>
                      </a:r>
                    </a:p>
                  </a:txBody>
                  <a:tcPr marT="45727" marB="45727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sz="1100" b="0" i="0" u="none" baseline="0">
                          <a:solidFill>
                            <a:srgbClr val="53565A"/>
                          </a:solidFill>
                        </a:rPr>
                        <a:t>Модель геоида выбрана в GEODETIC PARAMETERS</a:t>
                      </a:r>
                      <a:endParaRPr lang="ru-RU" sz="1100" b="0" dirty="0">
                        <a:solidFill>
                          <a:srgbClr val="53565A"/>
                        </a:solidFill>
                      </a:endParaRPr>
                    </a:p>
                  </a:txBody>
                  <a:tcPr marT="45727" marB="45727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sz="1100" b="0" i="0" u="none" baseline="0">
                          <a:solidFill>
                            <a:srgbClr val="53565A"/>
                          </a:solidFill>
                        </a:rPr>
                        <a:t>Файл KTD содержит K</a:t>
                      </a:r>
                    </a:p>
                  </a:txBody>
                  <a:tcPr marT="45727" marB="45727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sz="1050" b="0" i="0" u="none" baseline="0">
                          <a:solidFill>
                            <a:srgbClr val="53565A"/>
                          </a:solidFill>
                        </a:rPr>
                        <a:t>Большой участок, на котором разность между пов-тью геоида и нулем глубин незначительно изменяется.</a:t>
                      </a:r>
                      <a:endParaRPr lang="ru-RU" sz="1050" b="0" dirty="0">
                        <a:solidFill>
                          <a:srgbClr val="53565A"/>
                        </a:solidFill>
                      </a:endParaRPr>
                    </a:p>
                  </a:txBody>
                  <a:tcPr marT="45727" marB="45727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696200">
                <a:tc>
                  <a:txBody>
                    <a:bodyPr/>
                    <a:lstStyle/>
                    <a:p>
                      <a:pPr algn="l" rtl="0"/>
                      <a:r>
                        <a:rPr lang="ru-RU" sz="1100" b="1" i="0" u="none" baseline="0">
                          <a:solidFill>
                            <a:srgbClr val="53565A"/>
                          </a:solidFill>
                        </a:rPr>
                        <a:t>N из модели геоида,</a:t>
                      </a:r>
                    </a:p>
                    <a:p>
                      <a:pPr algn="l" rtl="0"/>
                      <a:r>
                        <a:rPr lang="ru-RU" sz="1100" b="1" i="0" u="none" baseline="0">
                          <a:solidFill>
                            <a:srgbClr val="53565A"/>
                          </a:solidFill>
                        </a:rPr>
                        <a:t>К из VDatum </a:t>
                      </a:r>
                      <a:endParaRPr lang="ru-RU" sz="1100" b="1" dirty="0">
                        <a:solidFill>
                          <a:srgbClr val="53565A"/>
                        </a:solidFill>
                      </a:endParaRPr>
                    </a:p>
                  </a:txBody>
                  <a:tcPr marT="45727" marB="45727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baseline="0">
                          <a:solidFill>
                            <a:srgbClr val="53565A"/>
                          </a:solidFill>
                        </a:rPr>
                        <a:t>Модель геоида выбрана в GEODETIC PARAMETERS</a:t>
                      </a:r>
                      <a:endParaRPr lang="ru-RU" sz="1100" b="0" dirty="0">
                        <a:solidFill>
                          <a:srgbClr val="53565A"/>
                        </a:solidFill>
                      </a:endParaRPr>
                    </a:p>
                  </a:txBody>
                  <a:tcPr marT="45727" marB="45727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sz="1100" b="0" i="0" u="none" baseline="0">
                          <a:solidFill>
                            <a:srgbClr val="53565A"/>
                          </a:solidFill>
                        </a:rPr>
                        <a:t>Величины К из VDatum</a:t>
                      </a:r>
                    </a:p>
                  </a:txBody>
                  <a:tcPr marT="45727" marB="45727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sz="1050" b="0" i="0" u="none" baseline="0">
                          <a:solidFill>
                            <a:srgbClr val="53565A"/>
                          </a:solidFill>
                        </a:rPr>
                        <a:t>Побережье США, часть Франции.  Выберите зону и ноль глубин в параметрах геодезии.</a:t>
                      </a:r>
                      <a:endParaRPr lang="ru-RU" sz="1050" b="0" dirty="0">
                        <a:solidFill>
                          <a:srgbClr val="53565A"/>
                        </a:solidFill>
                      </a:endParaRPr>
                    </a:p>
                  </a:txBody>
                  <a:tcPr marT="45727" marB="45727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696200">
                <a:tc>
                  <a:txBody>
                    <a:bodyPr/>
                    <a:lstStyle/>
                    <a:p>
                      <a:pPr algn="l" rtl="0"/>
                      <a:r>
                        <a:rPr lang="ru-RU" sz="1100" b="1" i="0" u="none" baseline="0">
                          <a:solidFill>
                            <a:srgbClr val="53565A"/>
                          </a:solidFill>
                        </a:rPr>
                        <a:t>N из модели геоида, </a:t>
                      </a:r>
                    </a:p>
                    <a:p>
                      <a:pPr algn="l" rtl="0"/>
                      <a:r>
                        <a:rPr lang="ru-RU" sz="1100" b="1" i="0" u="none" baseline="0">
                          <a:solidFill>
                            <a:srgbClr val="53565A"/>
                          </a:solidFill>
                        </a:rPr>
                        <a:t>К Задана Пользователем</a:t>
                      </a:r>
                    </a:p>
                  </a:txBody>
                  <a:tcPr marT="45727" marB="45727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baseline="0">
                          <a:solidFill>
                            <a:srgbClr val="53565A"/>
                          </a:solidFill>
                        </a:rPr>
                        <a:t>Модель геоида выбрана в GEODETIC PARAMETERS</a:t>
                      </a:r>
                      <a:endParaRPr lang="ru-RU" sz="1100" b="0" dirty="0">
                        <a:solidFill>
                          <a:srgbClr val="53565A"/>
                        </a:solidFill>
                      </a:endParaRPr>
                    </a:p>
                  </a:txBody>
                  <a:tcPr marT="45727" marB="45727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sz="1100" b="0" i="0" u="none" baseline="0">
                          <a:solidFill>
                            <a:srgbClr val="53565A"/>
                          </a:solidFill>
                        </a:rPr>
                        <a:t>Величина К введена в </a:t>
                      </a:r>
                      <a:r>
                        <a:rPr lang="ru-RU" sz="1050" b="0" i="0" u="none" baseline="0">
                          <a:solidFill>
                            <a:srgbClr val="53565A"/>
                          </a:solidFill>
                        </a:rPr>
                        <a:t>параметрах геодезии</a:t>
                      </a:r>
                      <a:r>
                        <a:rPr lang="ru-RU" sz="1100" b="0" i="0" u="none" baseline="0">
                          <a:solidFill>
                            <a:srgbClr val="53565A"/>
                          </a:solidFill>
                        </a:rPr>
                        <a:t>.</a:t>
                      </a:r>
                      <a:endParaRPr lang="ru-RU" sz="1100" b="0" dirty="0">
                        <a:solidFill>
                          <a:srgbClr val="53565A"/>
                        </a:solidFill>
                      </a:endParaRPr>
                    </a:p>
                  </a:txBody>
                  <a:tcPr marT="45727" marB="45727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sz="1050" b="0" i="0" u="none" baseline="0">
                          <a:solidFill>
                            <a:srgbClr val="53565A"/>
                          </a:solidFill>
                        </a:rPr>
                        <a:t>Разделение между нулем глубин и пов. эллипсоида постоянна.</a:t>
                      </a:r>
                      <a:endParaRPr lang="ru-RU" sz="1050" b="0" dirty="0">
                        <a:solidFill>
                          <a:srgbClr val="53565A"/>
                        </a:solidFill>
                      </a:endParaRPr>
                    </a:p>
                  </a:txBody>
                  <a:tcPr marT="45727" marB="45727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696200">
                <a:tc>
                  <a:txBody>
                    <a:bodyPr/>
                    <a:lstStyle/>
                    <a:p>
                      <a:pPr algn="l" rtl="0"/>
                      <a:r>
                        <a:rPr lang="ru-RU" sz="1100" b="1" i="0" u="none" baseline="0">
                          <a:solidFill>
                            <a:srgbClr val="53565A"/>
                          </a:solidFill>
                        </a:rPr>
                        <a:t>(К - N) вводится пользователем.</a:t>
                      </a:r>
                      <a:endParaRPr lang="ru-RU" sz="1100" b="1" dirty="0">
                        <a:solidFill>
                          <a:srgbClr val="53565A"/>
                        </a:solidFill>
                      </a:endParaRPr>
                    </a:p>
                  </a:txBody>
                  <a:tcPr marT="45727" marB="45727" anchor="ctr"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 rtl="0"/>
                      <a:r>
                        <a:rPr lang="ru-RU" sz="1100" b="0" i="0" u="none" baseline="0">
                          <a:solidFill>
                            <a:srgbClr val="53565A"/>
                          </a:solidFill>
                        </a:rPr>
                        <a:t>Введите высоту эллипсоида WGS-84 над нулем глубин в параметрах геодезии.</a:t>
                      </a:r>
                      <a:endParaRPr lang="ru-RU" sz="1100" b="0" dirty="0">
                        <a:solidFill>
                          <a:srgbClr val="53565A"/>
                        </a:solidFill>
                      </a:endParaRPr>
                    </a:p>
                  </a:txBody>
                  <a:tcPr marT="45727" marB="45727" anchor="ctr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sz="1400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sz="1050" b="0" i="0" u="none" baseline="0" dirty="0">
                          <a:solidFill>
                            <a:srgbClr val="53565A"/>
                          </a:solidFill>
                        </a:rPr>
                        <a:t>Разделение между нулем глубин и </a:t>
                      </a:r>
                      <a:r>
                        <a:rPr lang="ru-RU" sz="1050" b="0" i="0" u="none" baseline="0" dirty="0" err="1">
                          <a:solidFill>
                            <a:srgbClr val="53565A"/>
                          </a:solidFill>
                        </a:rPr>
                        <a:t>пов</a:t>
                      </a:r>
                      <a:r>
                        <a:rPr lang="ru-RU" sz="1050" b="0" i="0" u="none" baseline="0" dirty="0">
                          <a:solidFill>
                            <a:srgbClr val="53565A"/>
                          </a:solidFill>
                        </a:rPr>
                        <a:t>. эллипсоида постоянна.</a:t>
                      </a:r>
                      <a:endParaRPr lang="ru-RU" sz="1050" b="0" dirty="0">
                        <a:solidFill>
                          <a:srgbClr val="53565A"/>
                        </a:solidFill>
                      </a:endParaRPr>
                    </a:p>
                  </a:txBody>
                  <a:tcPr marT="45727" marB="45727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5184811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61"/>
          <p:cNvSpPr>
            <a:spLocks noGrp="1" noRot="1" noChangeArrowheads="1"/>
          </p:cNvSpPr>
          <p:nvPr>
            <p:ph type="title"/>
          </p:nvPr>
        </p:nvSpPr>
        <p:spPr>
          <a:xfrm>
            <a:off x="228600" y="38100"/>
            <a:ext cx="8915400" cy="1066800"/>
          </a:xfrm>
        </p:spPr>
        <p:txBody>
          <a:bodyPr/>
          <a:lstStyle/>
          <a:p>
            <a:pPr marL="53975" algn="l" rtl="0" eaLnBrk="1" hangingPunct="1"/>
            <a:r>
              <a:rPr lang="ru-RU" sz="3600" b="0" i="0" u="none" baseline="0">
                <a:latin typeface="Arial" pitchFamily="34" charset="0"/>
                <a:cs typeface="Arial" pitchFamily="34" charset="0"/>
              </a:rPr>
              <a:t>Уровни RTK:  (K - N) из файла KTD</a:t>
            </a:r>
            <a:endParaRPr lang="ru-RU" altLang="en-US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7891" name="Rectangle 2"/>
          <p:cNvSpPr>
            <a:spLocks noChangeArrowheads="1"/>
          </p:cNvSpPr>
          <p:nvPr/>
        </p:nvSpPr>
        <p:spPr bwMode="auto">
          <a:xfrm>
            <a:off x="5181600" y="1371600"/>
            <a:ext cx="3962400" cy="495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endParaRPr lang="ru-RU" altLang="en-US"/>
          </a:p>
        </p:txBody>
      </p:sp>
      <p:sp>
        <p:nvSpPr>
          <p:cNvPr id="37892" name="Line 4"/>
          <p:cNvSpPr>
            <a:spLocks noChangeShapeType="1"/>
          </p:cNvSpPr>
          <p:nvPr/>
        </p:nvSpPr>
        <p:spPr bwMode="auto">
          <a:xfrm>
            <a:off x="5638800" y="2286000"/>
            <a:ext cx="152400" cy="533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7893" name="Line 5"/>
          <p:cNvSpPr>
            <a:spLocks noChangeShapeType="1"/>
          </p:cNvSpPr>
          <p:nvPr/>
        </p:nvSpPr>
        <p:spPr bwMode="auto">
          <a:xfrm>
            <a:off x="5791200" y="2819400"/>
            <a:ext cx="60960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7894" name="Line 6"/>
          <p:cNvSpPr>
            <a:spLocks noChangeShapeType="1"/>
          </p:cNvSpPr>
          <p:nvPr/>
        </p:nvSpPr>
        <p:spPr bwMode="auto">
          <a:xfrm flipV="1">
            <a:off x="6400800" y="2819400"/>
            <a:ext cx="60960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7895" name="Line 7"/>
          <p:cNvSpPr>
            <a:spLocks noChangeShapeType="1"/>
          </p:cNvSpPr>
          <p:nvPr/>
        </p:nvSpPr>
        <p:spPr bwMode="auto">
          <a:xfrm flipV="1">
            <a:off x="7010400" y="2286000"/>
            <a:ext cx="152400" cy="533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7896" name="Line 8"/>
          <p:cNvSpPr>
            <a:spLocks noChangeShapeType="1"/>
          </p:cNvSpPr>
          <p:nvPr/>
        </p:nvSpPr>
        <p:spPr bwMode="auto">
          <a:xfrm flipH="1">
            <a:off x="5638800" y="2286000"/>
            <a:ext cx="1524000" cy="15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7897" name="Line 9"/>
          <p:cNvSpPr>
            <a:spLocks noChangeShapeType="1"/>
          </p:cNvSpPr>
          <p:nvPr/>
        </p:nvSpPr>
        <p:spPr bwMode="auto">
          <a:xfrm flipV="1">
            <a:off x="5867400" y="1828800"/>
            <a:ext cx="7620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7898" name="Line 10"/>
          <p:cNvSpPr>
            <a:spLocks noChangeShapeType="1"/>
          </p:cNvSpPr>
          <p:nvPr/>
        </p:nvSpPr>
        <p:spPr bwMode="auto">
          <a:xfrm>
            <a:off x="5943600" y="1828800"/>
            <a:ext cx="914400" cy="15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7899" name="Line 11"/>
          <p:cNvSpPr>
            <a:spLocks noChangeShapeType="1"/>
          </p:cNvSpPr>
          <p:nvPr/>
        </p:nvSpPr>
        <p:spPr bwMode="auto">
          <a:xfrm>
            <a:off x="6858000" y="1828800"/>
            <a:ext cx="7620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7900" name="Line 14"/>
          <p:cNvSpPr>
            <a:spLocks noChangeShapeType="1"/>
          </p:cNvSpPr>
          <p:nvPr/>
        </p:nvSpPr>
        <p:spPr bwMode="auto">
          <a:xfrm>
            <a:off x="5334000" y="2362200"/>
            <a:ext cx="2057400" cy="0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7901" name="Text Box 15"/>
          <p:cNvSpPr txBox="1">
            <a:spLocks noChangeArrowheads="1"/>
          </p:cNvSpPr>
          <p:nvPr/>
        </p:nvSpPr>
        <p:spPr bwMode="auto">
          <a:xfrm>
            <a:off x="7434263" y="2209800"/>
            <a:ext cx="15240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>
              <a:spcBef>
                <a:spcPct val="50000"/>
              </a:spcBef>
            </a:pPr>
            <a:r>
              <a:rPr lang="ru-RU" b="1" i="0" u="none" baseline="0">
                <a:solidFill>
                  <a:srgbClr val="FFFF00"/>
                </a:solidFill>
              </a:rPr>
              <a:t>Уровень воды</a:t>
            </a:r>
          </a:p>
        </p:txBody>
      </p:sp>
      <p:sp>
        <p:nvSpPr>
          <p:cNvPr id="37902" name="Oval 20"/>
          <p:cNvSpPr>
            <a:spLocks noChangeArrowheads="1"/>
          </p:cNvSpPr>
          <p:nvPr/>
        </p:nvSpPr>
        <p:spPr bwMode="auto">
          <a:xfrm>
            <a:off x="5943600" y="1524000"/>
            <a:ext cx="228600" cy="76200"/>
          </a:xfrm>
          <a:prstGeom prst="ellipse">
            <a:avLst/>
          </a:prstGeom>
          <a:solidFill>
            <a:schemeClr val="bg2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endParaRPr lang="ru-RU" altLang="en-US"/>
          </a:p>
        </p:txBody>
      </p:sp>
      <p:sp>
        <p:nvSpPr>
          <p:cNvPr id="37903" name="Line 21"/>
          <p:cNvSpPr>
            <a:spLocks noChangeShapeType="1"/>
          </p:cNvSpPr>
          <p:nvPr/>
        </p:nvSpPr>
        <p:spPr bwMode="auto">
          <a:xfrm>
            <a:off x="6065838" y="1600200"/>
            <a:ext cx="1587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7904" name="Line 26"/>
          <p:cNvSpPr>
            <a:spLocks noChangeShapeType="1"/>
          </p:cNvSpPr>
          <p:nvPr/>
        </p:nvSpPr>
        <p:spPr bwMode="auto">
          <a:xfrm>
            <a:off x="5486400" y="5867400"/>
            <a:ext cx="1981200" cy="1588"/>
          </a:xfrm>
          <a:prstGeom prst="line">
            <a:avLst/>
          </a:prstGeom>
          <a:noFill/>
          <a:ln w="76200" cmpd="tri">
            <a:solidFill>
              <a:srgbClr val="FF99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7905" name="Text Box 27"/>
          <p:cNvSpPr txBox="1">
            <a:spLocks noChangeArrowheads="1"/>
          </p:cNvSpPr>
          <p:nvPr/>
        </p:nvSpPr>
        <p:spPr bwMode="auto">
          <a:xfrm>
            <a:off x="7434263" y="5715000"/>
            <a:ext cx="13716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>
              <a:spcBef>
                <a:spcPct val="50000"/>
              </a:spcBef>
            </a:pPr>
            <a:r>
              <a:rPr lang="ru-RU" b="1" i="0" u="none" baseline="0">
                <a:solidFill>
                  <a:srgbClr val="FF9900"/>
                </a:solidFill>
              </a:rPr>
              <a:t>Дно</a:t>
            </a:r>
          </a:p>
        </p:txBody>
      </p:sp>
      <p:sp>
        <p:nvSpPr>
          <p:cNvPr id="37906" name="Rectangle 28"/>
          <p:cNvSpPr>
            <a:spLocks noChangeArrowheads="1"/>
          </p:cNvSpPr>
          <p:nvPr/>
        </p:nvSpPr>
        <p:spPr bwMode="auto">
          <a:xfrm>
            <a:off x="6019800" y="2819400"/>
            <a:ext cx="152400" cy="76200"/>
          </a:xfrm>
          <a:prstGeom prst="rect">
            <a:avLst/>
          </a:prstGeom>
          <a:solidFill>
            <a:srgbClr val="33CC33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endParaRPr lang="ru-RU" altLang="en-US"/>
          </a:p>
        </p:txBody>
      </p:sp>
      <p:sp>
        <p:nvSpPr>
          <p:cNvPr id="37907" name="Line 32"/>
          <p:cNvSpPr>
            <a:spLocks noChangeShapeType="1"/>
          </p:cNvSpPr>
          <p:nvPr/>
        </p:nvSpPr>
        <p:spPr bwMode="auto">
          <a:xfrm flipH="1">
            <a:off x="6172200" y="3429000"/>
            <a:ext cx="1295400" cy="0"/>
          </a:xfrm>
          <a:prstGeom prst="line">
            <a:avLst/>
          </a:prstGeom>
          <a:noFill/>
          <a:ln w="28575">
            <a:solidFill>
              <a:srgbClr val="FF0000"/>
            </a:solidFill>
            <a:prstDash val="dash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7908" name="Text Box 33"/>
          <p:cNvSpPr txBox="1">
            <a:spLocks noChangeArrowheads="1"/>
          </p:cNvSpPr>
          <p:nvPr/>
        </p:nvSpPr>
        <p:spPr bwMode="auto">
          <a:xfrm>
            <a:off x="7620000" y="3276600"/>
            <a:ext cx="1338263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>
              <a:spcBef>
                <a:spcPct val="50000"/>
              </a:spcBef>
            </a:pPr>
            <a:r>
              <a:rPr lang="ru-RU" b="1" i="0" u="none" baseline="0">
                <a:solidFill>
                  <a:srgbClr val="FF0000"/>
                </a:solidFill>
              </a:rPr>
              <a:t>Ноль Карты</a:t>
            </a:r>
          </a:p>
        </p:txBody>
      </p:sp>
      <p:sp>
        <p:nvSpPr>
          <p:cNvPr id="37909" name="Line 37"/>
          <p:cNvSpPr>
            <a:spLocks noChangeShapeType="1"/>
          </p:cNvSpPr>
          <p:nvPr/>
        </p:nvSpPr>
        <p:spPr bwMode="auto">
          <a:xfrm flipH="1">
            <a:off x="5410200" y="4800600"/>
            <a:ext cx="2057400" cy="0"/>
          </a:xfrm>
          <a:prstGeom prst="line">
            <a:avLst/>
          </a:prstGeom>
          <a:noFill/>
          <a:ln w="38100">
            <a:solidFill>
              <a:srgbClr val="33CC33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7910" name="Text Box 38"/>
          <p:cNvSpPr txBox="1">
            <a:spLocks noChangeArrowheads="1"/>
          </p:cNvSpPr>
          <p:nvPr/>
        </p:nvSpPr>
        <p:spPr bwMode="auto">
          <a:xfrm>
            <a:off x="7467600" y="4648200"/>
            <a:ext cx="16764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>
              <a:spcBef>
                <a:spcPct val="50000"/>
              </a:spcBef>
            </a:pPr>
            <a:r>
              <a:rPr lang="ru-RU" b="1" i="0" u="none" baseline="0">
                <a:solidFill>
                  <a:srgbClr val="33CC33"/>
                </a:solidFill>
              </a:rPr>
              <a:t>Поверхность эллипсоида</a:t>
            </a:r>
          </a:p>
        </p:txBody>
      </p:sp>
      <p:sp>
        <p:nvSpPr>
          <p:cNvPr id="128055" name="Rectangle 55"/>
          <p:cNvSpPr>
            <a:spLocks noChangeArrowheads="1"/>
          </p:cNvSpPr>
          <p:nvPr/>
        </p:nvSpPr>
        <p:spPr bwMode="auto">
          <a:xfrm>
            <a:off x="0" y="1524000"/>
            <a:ext cx="297180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l" rtl="0" eaLnBrk="1" hangingPunct="1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/>
            </a:pPr>
            <a:endParaRPr lang="ru-RU" sz="1600" b="0"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sp>
        <p:nvSpPr>
          <p:cNvPr id="37912" name="Rectangle 56"/>
          <p:cNvSpPr>
            <a:spLocks noChangeArrowheads="1"/>
          </p:cNvSpPr>
          <p:nvPr/>
        </p:nvSpPr>
        <p:spPr bwMode="auto">
          <a:xfrm>
            <a:off x="152399" y="1510553"/>
            <a:ext cx="5029200" cy="464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00100" indent="-3429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 eaLnBrk="1" hangingPunct="1">
              <a:spcBef>
                <a:spcPct val="20000"/>
              </a:spcBef>
              <a:buClr>
                <a:schemeClr val="tx1">
                  <a:lumMod val="65000"/>
                  <a:lumOff val="35000"/>
                </a:schemeClr>
              </a:buClr>
              <a:buSzPct val="70000"/>
              <a:buFont typeface="Arial" panose="020B0604020202020204" pitchFamily="34" charset="0"/>
              <a:buChar char="•"/>
              <a:defRPr/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Высота эллипсоида WGS-84 над нулем глубин:</a:t>
            </a:r>
          </a:p>
          <a:p>
            <a:pPr lvl="1" algn="l" rtl="0" eaLnBrk="1" hangingPunct="1">
              <a:spcBef>
                <a:spcPct val="20000"/>
              </a:spcBef>
              <a:buClr>
                <a:schemeClr val="tx1">
                  <a:lumMod val="65000"/>
                  <a:lumOff val="35000"/>
                </a:schemeClr>
              </a:buClr>
              <a:buSzPct val="70000"/>
              <a:buFont typeface="Arial" panose="020B0604020202020204" pitchFamily="34" charset="0"/>
              <a:buChar char="•"/>
              <a:defRPr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K-N</a:t>
            </a:r>
          </a:p>
          <a:p>
            <a:pPr algn="l" rtl="0" eaLnBrk="1" hangingPunct="1">
              <a:spcBef>
                <a:spcPct val="20000"/>
              </a:spcBef>
              <a:buClr>
                <a:schemeClr val="tx1">
                  <a:lumMod val="65000"/>
                  <a:lumOff val="35000"/>
                </a:schemeClr>
              </a:buClr>
              <a:buSzPct val="70000"/>
              <a:buFont typeface="Arial" panose="020B0604020202020204" pitchFamily="34" charset="0"/>
              <a:buChar char="•"/>
              <a:defRPr/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Создайте файл KTD, содержащий величины K-N для вашего участка.</a:t>
            </a:r>
          </a:p>
          <a:p>
            <a:pPr algn="l" rtl="0" eaLnBrk="1" hangingPunct="1">
              <a:spcBef>
                <a:spcPct val="20000"/>
              </a:spcBef>
              <a:buClr>
                <a:schemeClr val="tx1">
                  <a:lumMod val="65000"/>
                  <a:lumOff val="35000"/>
                </a:schemeClr>
              </a:buClr>
              <a:buSzPct val="70000"/>
              <a:buFont typeface="Arial" panose="020B0604020202020204" pitchFamily="34" charset="0"/>
              <a:buChar char="•"/>
              <a:defRPr/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ПАРАМЕТРЫ ГЕОДЕЗИИ:</a:t>
            </a:r>
          </a:p>
          <a:p>
            <a:pPr lvl="1" algn="l" rtl="0" eaLnBrk="1" hangingPunct="1">
              <a:spcBef>
                <a:spcPct val="20000"/>
              </a:spcBef>
              <a:buClr>
                <a:schemeClr val="tx1">
                  <a:lumMod val="65000"/>
                  <a:lumOff val="35000"/>
                </a:schemeClr>
              </a:buClr>
              <a:buSzPct val="70000"/>
              <a:buFont typeface="Arial" panose="020B0604020202020204" pitchFamily="34" charset="0"/>
              <a:buChar char="•"/>
              <a:defRPr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Выберите опцию «(K-N) from KTD File»</a:t>
            </a:r>
          </a:p>
          <a:p>
            <a:pPr lvl="1" algn="l" rtl="0" eaLnBrk="1" hangingPunct="1">
              <a:spcBef>
                <a:spcPct val="20000"/>
              </a:spcBef>
              <a:buClr>
                <a:schemeClr val="tx1">
                  <a:lumMod val="65000"/>
                  <a:lumOff val="35000"/>
                </a:schemeClr>
              </a:buClr>
              <a:buSzPct val="70000"/>
              <a:buFont typeface="Arial" panose="020B0604020202020204" pitchFamily="34" charset="0"/>
              <a:buChar char="•"/>
              <a:defRPr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Введите файл KTD</a:t>
            </a:r>
          </a:p>
          <a:p>
            <a:pPr algn="l" rtl="0" eaLnBrk="1" hangingPunct="1">
              <a:spcBef>
                <a:spcPct val="20000"/>
              </a:spcBef>
              <a:buClr>
                <a:schemeClr val="tx1">
                  <a:lumMod val="65000"/>
                  <a:lumOff val="35000"/>
                </a:schemeClr>
              </a:buClr>
              <a:buSzPct val="70000"/>
              <a:buFont typeface="Arial" panose="020B0604020202020204" pitchFamily="34" charset="0"/>
              <a:buChar char="•"/>
              <a:defRPr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В HYPACK HARDWARE:</a:t>
            </a:r>
          </a:p>
          <a:p>
            <a:pPr lvl="1" algn="l" rtl="0" eaLnBrk="1" hangingPunct="1">
              <a:spcBef>
                <a:spcPct val="20000"/>
              </a:spcBef>
              <a:buClr>
                <a:schemeClr val="tx1">
                  <a:lumMod val="65000"/>
                  <a:lumOff val="35000"/>
                </a:schemeClr>
              </a:buClr>
              <a:buSzPct val="70000"/>
              <a:buFont typeface="Arial" panose="020B0604020202020204" pitchFamily="34" charset="0"/>
              <a:buChar char="•"/>
              <a:defRPr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Отметьте опцию «Tide» для GPS</a:t>
            </a:r>
          </a:p>
          <a:p>
            <a:pPr lvl="1" algn="l" rtl="0" eaLnBrk="1" hangingPunct="1">
              <a:spcBef>
                <a:spcPct val="20000"/>
              </a:spcBef>
              <a:buClr>
                <a:schemeClr val="tx1">
                  <a:lumMod val="65000"/>
                  <a:lumOff val="35000"/>
                </a:schemeClr>
              </a:buClr>
              <a:buSzPct val="70000"/>
              <a:buFont typeface="Arial" panose="020B0604020202020204" pitchFamily="34" charset="0"/>
              <a:buChar char="•"/>
              <a:defRPr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Проверьте дополнительные настройки GPS</a:t>
            </a:r>
          </a:p>
          <a:p>
            <a:pPr lvl="1" algn="l" rtl="0" eaLnBrk="1" hangingPunct="1">
              <a:spcBef>
                <a:spcPct val="20000"/>
              </a:spcBef>
              <a:buClr>
                <a:schemeClr val="tx1">
                  <a:lumMod val="65000"/>
                  <a:lumOff val="35000"/>
                </a:schemeClr>
              </a:buClr>
              <a:buSzPct val="70000"/>
              <a:buFont typeface="Arial" panose="020B0604020202020204" pitchFamily="34" charset="0"/>
              <a:buChar char="•"/>
              <a:defRPr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Протестируйте возле уровенного поста!</a:t>
            </a:r>
          </a:p>
        </p:txBody>
      </p:sp>
      <p:cxnSp>
        <p:nvCxnSpPr>
          <p:cNvPr id="54" name="Straight Connector 53"/>
          <p:cNvCxnSpPr/>
          <p:nvPr/>
        </p:nvCxnSpPr>
        <p:spPr>
          <a:xfrm flipH="1">
            <a:off x="5715000" y="2971800"/>
            <a:ext cx="1752600" cy="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914" name="TextBox 54"/>
          <p:cNvSpPr txBox="1">
            <a:spLocks noChangeArrowheads="1"/>
          </p:cNvSpPr>
          <p:nvPr/>
        </p:nvSpPr>
        <p:spPr bwMode="auto">
          <a:xfrm>
            <a:off x="7620000" y="2819400"/>
            <a:ext cx="11430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/>
            <a:r>
              <a:rPr lang="ru-RU" b="1" i="0" u="none" baseline="0">
                <a:solidFill>
                  <a:srgbClr val="00B0F0"/>
                </a:solidFill>
              </a:rPr>
              <a:t>Геоид</a:t>
            </a:r>
          </a:p>
        </p:txBody>
      </p:sp>
      <p:cxnSp>
        <p:nvCxnSpPr>
          <p:cNvPr id="57" name="Straight Arrow Connector 56"/>
          <p:cNvCxnSpPr>
            <a:stCxn id="37894" idx="0"/>
          </p:cNvCxnSpPr>
          <p:nvPr/>
        </p:nvCxnSpPr>
        <p:spPr>
          <a:xfrm>
            <a:off x="6400800" y="2971800"/>
            <a:ext cx="0" cy="457200"/>
          </a:xfrm>
          <a:prstGeom prst="straightConnector1">
            <a:avLst/>
          </a:prstGeom>
          <a:ln w="127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916" name="TextBox 57"/>
          <p:cNvSpPr txBox="1">
            <a:spLocks noChangeArrowheads="1"/>
          </p:cNvSpPr>
          <p:nvPr/>
        </p:nvSpPr>
        <p:spPr bwMode="auto">
          <a:xfrm>
            <a:off x="6477000" y="3048000"/>
            <a:ext cx="685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/>
            <a:r>
              <a:rPr lang="ru-RU" b="1" i="0" u="none" baseline="0"/>
              <a:t>K</a:t>
            </a:r>
          </a:p>
        </p:txBody>
      </p:sp>
      <p:cxnSp>
        <p:nvCxnSpPr>
          <p:cNvPr id="60" name="Straight Arrow Connector 59"/>
          <p:cNvCxnSpPr/>
          <p:nvPr/>
        </p:nvCxnSpPr>
        <p:spPr>
          <a:xfrm>
            <a:off x="5791200" y="2971800"/>
            <a:ext cx="0" cy="1828800"/>
          </a:xfrm>
          <a:prstGeom prst="straightConnector1">
            <a:avLst/>
          </a:prstGeom>
          <a:ln w="635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918" name="TextBox 60"/>
          <p:cNvSpPr txBox="1">
            <a:spLocks noChangeArrowheads="1"/>
          </p:cNvSpPr>
          <p:nvPr/>
        </p:nvSpPr>
        <p:spPr bwMode="auto">
          <a:xfrm>
            <a:off x="5867400" y="3962400"/>
            <a:ext cx="685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/>
            <a:r>
              <a:rPr lang="ru-RU" b="1" i="0" u="none" baseline="0"/>
              <a:t>N</a:t>
            </a:r>
          </a:p>
        </p:txBody>
      </p:sp>
      <p:cxnSp>
        <p:nvCxnSpPr>
          <p:cNvPr id="63" name="Straight Arrow Connector 62"/>
          <p:cNvCxnSpPr/>
          <p:nvPr/>
        </p:nvCxnSpPr>
        <p:spPr>
          <a:xfrm>
            <a:off x="6858000" y="3429000"/>
            <a:ext cx="0" cy="1371600"/>
          </a:xfrm>
          <a:prstGeom prst="straightConnector1">
            <a:avLst/>
          </a:prstGeom>
          <a:ln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920" name="TextBox 63"/>
          <p:cNvSpPr txBox="1">
            <a:spLocks noChangeArrowheads="1"/>
          </p:cNvSpPr>
          <p:nvPr/>
        </p:nvSpPr>
        <p:spPr bwMode="auto">
          <a:xfrm>
            <a:off x="6934200" y="3962400"/>
            <a:ext cx="1828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/>
            <a:r>
              <a:rPr lang="ru-RU" b="1" i="0" u="none" baseline="0"/>
              <a:t>N- К из файла KTD</a:t>
            </a:r>
          </a:p>
        </p:txBody>
      </p:sp>
    </p:spTree>
    <p:extLst>
      <p:ext uri="{BB962C8B-B14F-4D97-AF65-F5344CB8AC3E}">
        <p14:creationId xmlns:p14="http://schemas.microsoft.com/office/powerpoint/2010/main" val="323206742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67553" y="16669"/>
            <a:ext cx="7815263" cy="973138"/>
          </a:xfrm>
        </p:spPr>
        <p:txBody>
          <a:bodyPr/>
          <a:lstStyle/>
          <a:p>
            <a:pPr marL="53975" algn="l" rtl="0" eaLnBrk="1" hangingPunct="1"/>
            <a:r>
              <a:rPr lang="ru-RU" sz="3600" b="0" i="0" u="none" baseline="0">
                <a:latin typeface="Arial" pitchFamily="34" charset="0"/>
                <a:cs typeface="Arial" pitchFamily="34" charset="0"/>
              </a:rPr>
              <a:t>Создание файла KTD</a:t>
            </a:r>
          </a:p>
        </p:txBody>
      </p:sp>
      <p:sp>
        <p:nvSpPr>
          <p:cNvPr id="24578" name="Rectangle 3"/>
          <p:cNvSpPr>
            <a:spLocks noGrp="1" noChangeArrowheads="1"/>
          </p:cNvSpPr>
          <p:nvPr>
            <p:ph idx="1"/>
          </p:nvPr>
        </p:nvSpPr>
        <p:spPr>
          <a:xfrm>
            <a:off x="336178" y="1397747"/>
            <a:ext cx="5836023" cy="4343400"/>
          </a:xfrm>
        </p:spPr>
        <p:txBody>
          <a:bodyPr rtlCol="0">
            <a:normAutofit/>
          </a:bodyPr>
          <a:lstStyle/>
          <a:p>
            <a:pPr marL="342900" indent="-342900" algn="l" rtl="0" eaLnBrk="1" fontAlgn="auto" hangingPunct="1">
              <a:spcBef>
                <a:spcPts val="0"/>
              </a:spcBef>
              <a:spcAft>
                <a:spcPts val="0"/>
              </a:spcAft>
              <a:buClrTx/>
              <a:buFont typeface="Arial" pitchFamily="34" charset="0"/>
              <a:buChar char="•"/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Используется, если расхождение между поверхностями не постоянное и нет VDatum.</a:t>
            </a:r>
          </a:p>
          <a:p>
            <a:pPr marL="342900" indent="-342900" algn="l" rtl="0" eaLnBrk="1" fontAlgn="auto" hangingPunct="1">
              <a:spcBef>
                <a:spcPts val="0"/>
              </a:spcBef>
              <a:spcAft>
                <a:spcPts val="0"/>
              </a:spcAft>
              <a:buClrTx/>
              <a:buFont typeface="Arial" pitchFamily="34" charset="0"/>
              <a:buChar char="•"/>
              <a:defRPr/>
            </a:pPr>
            <a:endParaRPr lang="ru-RU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342900" indent="-342900" algn="l" rtl="0" eaLnBrk="1" fontAlgn="auto" hangingPunct="1">
              <a:spcBef>
                <a:spcPts val="0"/>
              </a:spcBef>
              <a:spcAft>
                <a:spcPts val="0"/>
              </a:spcAft>
              <a:buClrTx/>
              <a:buFont typeface="Arial" pitchFamily="34" charset="0"/>
              <a:buChar char="•"/>
              <a:defRPr/>
            </a:pPr>
            <a:r>
              <a:rPr lang="ru-RU" b="1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В файле KTD содержатся:</a:t>
            </a:r>
          </a:p>
          <a:p>
            <a:pPr marL="845820" lvl="1" indent="-342900" algn="l" rtl="0" eaLnBrk="1" fontAlgn="auto" hangingPunct="1">
              <a:spcBef>
                <a:spcPts val="0"/>
              </a:spcBef>
              <a:spcAft>
                <a:spcPts val="0"/>
              </a:spcAft>
              <a:buClrTx/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Величины K-N </a:t>
            </a:r>
          </a:p>
          <a:p>
            <a:pPr marL="982980" lvl="2" indent="-342900" algn="l" rtl="0">
              <a:spcAft>
                <a:spcPts val="0"/>
              </a:spcAft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Высота Эллипсоида над Нулем Карты.</a:t>
            </a:r>
          </a:p>
          <a:p>
            <a:pPr marL="982980" lvl="2" indent="-342900" algn="l" rtl="0">
              <a:spcAft>
                <a:spcPts val="0"/>
              </a:spcAft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Если файл геоида не используется.</a:t>
            </a:r>
          </a:p>
          <a:p>
            <a:pPr marL="845820" lvl="1" indent="-342900" algn="l" rtl="0" eaLnBrk="1" fontAlgn="auto" hangingPunct="1">
              <a:spcBef>
                <a:spcPts val="0"/>
              </a:spcBef>
              <a:spcAft>
                <a:spcPts val="0"/>
              </a:spcAft>
              <a:buClrTx/>
              <a:defRPr/>
            </a:pPr>
            <a:endParaRPr lang="ru-RU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845820" lvl="1" indent="-342900" algn="l" rtl="0" eaLnBrk="1" fontAlgn="auto" hangingPunct="1">
              <a:spcBef>
                <a:spcPts val="0"/>
              </a:spcBef>
              <a:spcAft>
                <a:spcPts val="0"/>
              </a:spcAft>
              <a:buClrTx/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Величины K</a:t>
            </a:r>
          </a:p>
          <a:p>
            <a:pPr marL="982980" lvl="2" indent="-342900" algn="l" rtl="0">
              <a:spcAft>
                <a:spcPts val="0"/>
              </a:spcAft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Высота поверхности геоида над Нулем Карты</a:t>
            </a:r>
          </a:p>
          <a:p>
            <a:pPr marL="982980" lvl="2" indent="-342900" algn="l" rtl="0">
              <a:spcAft>
                <a:spcPts val="0"/>
              </a:spcAft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Если файл геоида используется.</a:t>
            </a:r>
          </a:p>
        </p:txBody>
      </p:sp>
      <p:pic>
        <p:nvPicPr>
          <p:cNvPr id="44036" name="Picture 4" descr="Map Imag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201" y="1594596"/>
            <a:ext cx="2595563" cy="1992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037" name="Picture 5" descr="KTD Map Image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6964" y="3891709"/>
            <a:ext cx="2590800" cy="198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8" name="Text Box 6"/>
          <p:cNvSpPr txBox="1">
            <a:spLocks noChangeArrowheads="1"/>
          </p:cNvSpPr>
          <p:nvPr/>
        </p:nvSpPr>
        <p:spPr bwMode="auto">
          <a:xfrm>
            <a:off x="6369425" y="3542738"/>
            <a:ext cx="3352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>
              <a:spcBef>
                <a:spcPct val="50000"/>
              </a:spcBef>
            </a:pPr>
            <a:r>
              <a:rPr lang="ru-RU" b="0" i="0" u="none" baseline="0">
                <a:solidFill>
                  <a:srgbClr val="53565A"/>
                </a:solidFill>
              </a:rPr>
              <a:t>Сетка KTD:  2 x 2 узла</a:t>
            </a:r>
          </a:p>
        </p:txBody>
      </p:sp>
      <p:sp>
        <p:nvSpPr>
          <p:cNvPr id="44039" name="Text Box 7"/>
          <p:cNvSpPr txBox="1">
            <a:spLocks noChangeArrowheads="1"/>
          </p:cNvSpPr>
          <p:nvPr/>
        </p:nvSpPr>
        <p:spPr bwMode="auto">
          <a:xfrm>
            <a:off x="6436659" y="5907089"/>
            <a:ext cx="3352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>
              <a:spcBef>
                <a:spcPct val="50000"/>
              </a:spcBef>
            </a:pPr>
            <a:r>
              <a:rPr lang="ru-RU" b="0" i="0" u="none" baseline="0">
                <a:solidFill>
                  <a:srgbClr val="53565A"/>
                </a:solidFill>
              </a:rPr>
              <a:t>Сетка KTD:  5 x 3 узла</a:t>
            </a:r>
          </a:p>
        </p:txBody>
      </p:sp>
    </p:spTree>
    <p:extLst>
      <p:ext uri="{BB962C8B-B14F-4D97-AF65-F5344CB8AC3E}">
        <p14:creationId xmlns:p14="http://schemas.microsoft.com/office/powerpoint/2010/main" val="330656675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228600" y="1"/>
            <a:ext cx="8686800" cy="990600"/>
          </a:xfrm>
        </p:spPr>
        <p:txBody>
          <a:bodyPr/>
          <a:lstStyle/>
          <a:p>
            <a:pPr marL="53975" algn="l" rtl="0" eaLnBrk="1" hangingPunct="1"/>
            <a:r>
              <a:rPr lang="ru-RU" sz="3600" b="0" i="0" u="none" baseline="0">
                <a:latin typeface="Arial" pitchFamily="34" charset="0"/>
                <a:cs typeface="Arial" pitchFamily="34" charset="0"/>
              </a:rPr>
              <a:t>Определение величины (N-K) в точке</a:t>
            </a:r>
          </a:p>
        </p:txBody>
      </p:sp>
      <p:pic>
        <p:nvPicPr>
          <p:cNvPr id="45059" name="Picture 3" descr="29_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997075"/>
            <a:ext cx="4343400" cy="37496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5060" name="Text Box 4"/>
          <p:cNvSpPr txBox="1">
            <a:spLocks noChangeArrowheads="1"/>
          </p:cNvSpPr>
          <p:nvPr/>
        </p:nvSpPr>
        <p:spPr bwMode="auto">
          <a:xfrm>
            <a:off x="160866" y="1125538"/>
            <a:ext cx="4038600" cy="458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 eaLnBrk="1" hangingPunct="1">
              <a:spcBef>
                <a:spcPct val="50000"/>
              </a:spcBef>
              <a:defRPr/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Установите антенну RTK GPS около уровенного поста.</a:t>
            </a:r>
          </a:p>
          <a:p>
            <a:pPr algn="l" rtl="0" eaLnBrk="1" hangingPunct="1">
              <a:spcBef>
                <a:spcPct val="50000"/>
              </a:spcBef>
              <a:defRPr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Измерьте:</a:t>
            </a:r>
          </a:p>
          <a:p>
            <a:pPr algn="l" rtl="0" eaLnBrk="1" hangingPunct="1">
              <a:spcBef>
                <a:spcPct val="50000"/>
              </a:spcBef>
              <a:defRPr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H = Высоту антенны над мгновенным уровнем</a:t>
            </a:r>
          </a:p>
          <a:p>
            <a:pPr algn="l" rtl="0" eaLnBrk="1" hangingPunct="1">
              <a:spcBef>
                <a:spcPct val="50000"/>
              </a:spcBef>
              <a:defRPr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A = Высоту антенны над эллипсоидом.</a:t>
            </a:r>
          </a:p>
          <a:p>
            <a:pPr algn="l" rtl="0" eaLnBrk="1" hangingPunct="1">
              <a:spcBef>
                <a:spcPct val="50000"/>
              </a:spcBef>
              <a:defRPr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T1 = Снимите поправку за уровень на водпосту.</a:t>
            </a:r>
          </a:p>
          <a:p>
            <a:pPr algn="l" rtl="0" eaLnBrk="1" hangingPunct="1">
              <a:spcBef>
                <a:spcPct val="50000"/>
              </a:spcBef>
              <a:defRPr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Из нашей формулы:</a:t>
            </a:r>
          </a:p>
          <a:p>
            <a:pPr lvl="1" algn="l" rtl="0" eaLnBrk="1" hangingPunct="1">
              <a:spcBef>
                <a:spcPct val="50000"/>
              </a:spcBef>
              <a:defRPr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T1 = -H –A –K +N - D</a:t>
            </a:r>
          </a:p>
          <a:p>
            <a:pPr lvl="1" algn="l" rtl="0" eaLnBrk="1" hangingPunct="1">
              <a:spcBef>
                <a:spcPct val="50000"/>
              </a:spcBef>
              <a:defRPr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-2.5 = -(-4.0) – 7.1 – K + N - 0</a:t>
            </a:r>
          </a:p>
          <a:p>
            <a:pPr lvl="1" algn="l" rtl="0" eaLnBrk="1" hangingPunct="1">
              <a:spcBef>
                <a:spcPct val="50000"/>
              </a:spcBef>
              <a:defRPr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K-N= -0.6</a:t>
            </a:r>
          </a:p>
        </p:txBody>
      </p:sp>
      <p:sp>
        <p:nvSpPr>
          <p:cNvPr id="45061" name="Text Box 5"/>
          <p:cNvSpPr txBox="1">
            <a:spLocks noChangeArrowheads="1"/>
          </p:cNvSpPr>
          <p:nvPr/>
        </p:nvSpPr>
        <p:spPr bwMode="auto">
          <a:xfrm>
            <a:off x="0" y="6027003"/>
            <a:ext cx="7239000" cy="83099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 eaLnBrk="1" hangingPunct="1">
              <a:spcBef>
                <a:spcPct val="50000"/>
              </a:spcBef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Заметьте, что в нашем тесте файл геоида не использовался и мы не можем разделить величины N и K. N в качестве отдельной величины можно взять только при использовании геоида.</a:t>
            </a:r>
          </a:p>
        </p:txBody>
      </p:sp>
      <p:sp>
        <p:nvSpPr>
          <p:cNvPr id="45062" name="Text Box 6"/>
          <p:cNvSpPr txBox="1">
            <a:spLocks noChangeArrowheads="1"/>
          </p:cNvSpPr>
          <p:nvPr/>
        </p:nvSpPr>
        <p:spPr bwMode="auto">
          <a:xfrm>
            <a:off x="4953000" y="2743200"/>
            <a:ext cx="762000" cy="2444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>
              <a:spcBef>
                <a:spcPct val="50000"/>
              </a:spcBef>
            </a:pPr>
            <a:r>
              <a:rPr lang="ru-RU" sz="1000" b="1" i="0" u="none" baseline="0">
                <a:solidFill>
                  <a:srgbClr val="000000"/>
                </a:solidFill>
              </a:rPr>
              <a:t>H = -4.0</a:t>
            </a:r>
          </a:p>
        </p:txBody>
      </p:sp>
    </p:spTree>
    <p:extLst>
      <p:ext uri="{BB962C8B-B14F-4D97-AF65-F5344CB8AC3E}">
        <p14:creationId xmlns:p14="http://schemas.microsoft.com/office/powerpoint/2010/main" val="398834191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197224" y="116599"/>
            <a:ext cx="6477000" cy="838200"/>
          </a:xfrm>
        </p:spPr>
        <p:txBody>
          <a:bodyPr/>
          <a:lstStyle/>
          <a:p>
            <a:pPr marL="53975" algn="l" rtl="0" eaLnBrk="1" hangingPunct="1"/>
            <a:r>
              <a:rPr lang="ru-RU" sz="3600" b="0" i="0" u="none" baseline="0">
                <a:latin typeface="Arial" pitchFamily="34" charset="0"/>
                <a:cs typeface="Arial" pitchFamily="34" charset="0"/>
              </a:rPr>
              <a:t>Создание файла KTD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01843" y="1200710"/>
            <a:ext cx="3526689" cy="5343525"/>
          </a:xfrm>
        </p:spPr>
        <p:txBody>
          <a:bodyPr>
            <a:normAutofit/>
          </a:bodyPr>
          <a:lstStyle/>
          <a:p>
            <a:pPr marL="342900" indent="-3429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ru-RU" sz="20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Меню ПОДГОТОВКА - РЕДАКТОРЫ - РЕДАКТОР KTD</a:t>
            </a:r>
          </a:p>
          <a:p>
            <a:pPr marL="342900" indent="-3429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ru-RU" sz="20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Введите количество ячеек сетки Х и У</a:t>
            </a:r>
          </a:p>
          <a:p>
            <a:pPr marL="342900" indent="-3429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ru-RU" sz="20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Введите Мин Х и Мин У</a:t>
            </a:r>
          </a:p>
          <a:p>
            <a:pPr marL="342900" indent="-3429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ru-RU" sz="20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Введите величины поправок</a:t>
            </a:r>
          </a:p>
          <a:p>
            <a:pPr marL="342900" indent="-3429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ru-RU" sz="20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Сохраните файл *.KTD</a:t>
            </a:r>
          </a:p>
          <a:p>
            <a:pPr marL="342900" indent="-3429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ru-RU" sz="20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Активируйте в Геодезических Параметрах</a:t>
            </a:r>
          </a:p>
          <a:p>
            <a:pPr marL="342900" indent="-3429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endParaRPr lang="ru-RU" sz="2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>
              <a:buClr>
                <a:schemeClr val="tx1">
                  <a:lumMod val="65000"/>
                  <a:lumOff val="35000"/>
                </a:schemeClr>
              </a:buClr>
            </a:pPr>
            <a:r>
              <a:rPr lang="ru-RU" sz="18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ПРИМЕЧАНИЕ: Можно также создать файл KTD в МОДЕЛИ TIN</a:t>
            </a: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5319" y="1624798"/>
            <a:ext cx="5068681" cy="24127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5220684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266700" y="98612"/>
            <a:ext cx="6477000" cy="838200"/>
          </a:xfrm>
        </p:spPr>
        <p:txBody>
          <a:bodyPr/>
          <a:lstStyle/>
          <a:p>
            <a:pPr marL="53975" algn="l" rtl="0" eaLnBrk="1" hangingPunct="1"/>
            <a:r>
              <a:rPr lang="ru-RU" sz="3600" b="0" i="0" u="none" baseline="0">
                <a:latin typeface="Arial" pitchFamily="34" charset="0"/>
                <a:cs typeface="Arial" pitchFamily="34" charset="0"/>
              </a:rPr>
              <a:t>Отображение файла KTD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660400" y="5791200"/>
            <a:ext cx="5168900" cy="857250"/>
          </a:xfrm>
        </p:spPr>
        <p:txBody>
          <a:bodyPr>
            <a:normAutofit fontScale="92500" lnSpcReduction="20000"/>
          </a:bodyPr>
          <a:lstStyle/>
          <a:p>
            <a:pPr marL="342900" indent="-342900" algn="l" rtl="0">
              <a:buFont typeface="Arial" panose="020B0604020202020204" pitchFamily="34" charset="0"/>
              <a:buChar char="•"/>
            </a:pPr>
            <a:r>
              <a:rPr lang="ru-RU" b="0" i="0" u="none" baseline="0">
                <a:solidFill>
                  <a:srgbClr val="53565A"/>
                </a:solidFill>
              </a:rPr>
              <a:t>Активируйте файл KTD в основном окне</a:t>
            </a:r>
          </a:p>
          <a:p>
            <a:pPr marL="342900" indent="-342900" algn="l" rtl="0">
              <a:buFont typeface="Arial" panose="020B0604020202020204" pitchFamily="34" charset="0"/>
              <a:buChar char="•"/>
            </a:pPr>
            <a:r>
              <a:rPr lang="ru-RU" b="0" i="0" u="none" baseline="0">
                <a:solidFill>
                  <a:srgbClr val="53565A"/>
                </a:solidFill>
              </a:rPr>
              <a:t>Измените цвет окружностей в УСТАНОВКАХ</a:t>
            </a:r>
          </a:p>
        </p:txBody>
      </p:sp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" y="1456091"/>
            <a:ext cx="7559488" cy="40696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30469842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61"/>
          <p:cNvSpPr>
            <a:spLocks noGrp="1" noRot="1" noChangeArrowheads="1"/>
          </p:cNvSpPr>
          <p:nvPr>
            <p:ph type="title"/>
          </p:nvPr>
        </p:nvSpPr>
        <p:spPr>
          <a:xfrm>
            <a:off x="259977" y="38893"/>
            <a:ext cx="9144000" cy="989013"/>
          </a:xfrm>
        </p:spPr>
        <p:txBody>
          <a:bodyPr/>
          <a:lstStyle/>
          <a:p>
            <a:pPr marL="53975" algn="l" rtl="0" eaLnBrk="1" hangingPunct="1"/>
            <a:r>
              <a:rPr lang="ru-RU" sz="3200" b="0" i="0" u="none" baseline="0">
                <a:latin typeface="Arial" pitchFamily="34" charset="0"/>
                <a:cs typeface="Arial" pitchFamily="34" charset="0"/>
              </a:rPr>
              <a:t>Уровни RTK:  N из модели геоида, K из файла KTD</a:t>
            </a:r>
            <a:endParaRPr lang="ru-RU" altLang="en-US" sz="1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8915" name="Rectangle 2"/>
          <p:cNvSpPr>
            <a:spLocks noChangeArrowheads="1"/>
          </p:cNvSpPr>
          <p:nvPr/>
        </p:nvSpPr>
        <p:spPr bwMode="auto">
          <a:xfrm>
            <a:off x="5181600" y="990600"/>
            <a:ext cx="3962400" cy="533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endParaRPr lang="ru-RU" altLang="en-US"/>
          </a:p>
        </p:txBody>
      </p:sp>
      <p:sp>
        <p:nvSpPr>
          <p:cNvPr id="38916" name="Line 4"/>
          <p:cNvSpPr>
            <a:spLocks noChangeShapeType="1"/>
          </p:cNvSpPr>
          <p:nvPr/>
        </p:nvSpPr>
        <p:spPr bwMode="auto">
          <a:xfrm>
            <a:off x="5638800" y="2286000"/>
            <a:ext cx="152400" cy="533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8917" name="Line 5"/>
          <p:cNvSpPr>
            <a:spLocks noChangeShapeType="1"/>
          </p:cNvSpPr>
          <p:nvPr/>
        </p:nvSpPr>
        <p:spPr bwMode="auto">
          <a:xfrm>
            <a:off x="5791200" y="2819400"/>
            <a:ext cx="60960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8918" name="Line 6"/>
          <p:cNvSpPr>
            <a:spLocks noChangeShapeType="1"/>
          </p:cNvSpPr>
          <p:nvPr/>
        </p:nvSpPr>
        <p:spPr bwMode="auto">
          <a:xfrm flipV="1">
            <a:off x="6400800" y="2819400"/>
            <a:ext cx="60960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8919" name="Line 7"/>
          <p:cNvSpPr>
            <a:spLocks noChangeShapeType="1"/>
          </p:cNvSpPr>
          <p:nvPr/>
        </p:nvSpPr>
        <p:spPr bwMode="auto">
          <a:xfrm flipV="1">
            <a:off x="7010400" y="2286000"/>
            <a:ext cx="152400" cy="533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8920" name="Line 8"/>
          <p:cNvSpPr>
            <a:spLocks noChangeShapeType="1"/>
          </p:cNvSpPr>
          <p:nvPr/>
        </p:nvSpPr>
        <p:spPr bwMode="auto">
          <a:xfrm flipH="1">
            <a:off x="5638800" y="2286000"/>
            <a:ext cx="1524000" cy="15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8921" name="Line 9"/>
          <p:cNvSpPr>
            <a:spLocks noChangeShapeType="1"/>
          </p:cNvSpPr>
          <p:nvPr/>
        </p:nvSpPr>
        <p:spPr bwMode="auto">
          <a:xfrm flipV="1">
            <a:off x="5867400" y="1828800"/>
            <a:ext cx="7620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8922" name="Line 10"/>
          <p:cNvSpPr>
            <a:spLocks noChangeShapeType="1"/>
          </p:cNvSpPr>
          <p:nvPr/>
        </p:nvSpPr>
        <p:spPr bwMode="auto">
          <a:xfrm>
            <a:off x="5943600" y="1828800"/>
            <a:ext cx="914400" cy="15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8923" name="Line 11"/>
          <p:cNvSpPr>
            <a:spLocks noChangeShapeType="1"/>
          </p:cNvSpPr>
          <p:nvPr/>
        </p:nvSpPr>
        <p:spPr bwMode="auto">
          <a:xfrm>
            <a:off x="6858000" y="1828800"/>
            <a:ext cx="7620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8924" name="Line 14"/>
          <p:cNvSpPr>
            <a:spLocks noChangeShapeType="1"/>
          </p:cNvSpPr>
          <p:nvPr/>
        </p:nvSpPr>
        <p:spPr bwMode="auto">
          <a:xfrm>
            <a:off x="5334000" y="2362200"/>
            <a:ext cx="2057400" cy="0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8925" name="Text Box 15"/>
          <p:cNvSpPr txBox="1">
            <a:spLocks noChangeArrowheads="1"/>
          </p:cNvSpPr>
          <p:nvPr/>
        </p:nvSpPr>
        <p:spPr bwMode="auto">
          <a:xfrm>
            <a:off x="7434263" y="2209800"/>
            <a:ext cx="15240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>
              <a:spcBef>
                <a:spcPct val="50000"/>
              </a:spcBef>
            </a:pPr>
            <a:r>
              <a:rPr lang="ru-RU" b="1" i="0" u="none" baseline="0">
                <a:solidFill>
                  <a:srgbClr val="FFFF00"/>
                </a:solidFill>
              </a:rPr>
              <a:t>Уровень воды</a:t>
            </a:r>
          </a:p>
        </p:txBody>
      </p:sp>
      <p:sp>
        <p:nvSpPr>
          <p:cNvPr id="38926" name="Oval 20"/>
          <p:cNvSpPr>
            <a:spLocks noChangeArrowheads="1"/>
          </p:cNvSpPr>
          <p:nvPr/>
        </p:nvSpPr>
        <p:spPr bwMode="auto">
          <a:xfrm>
            <a:off x="5943600" y="1524000"/>
            <a:ext cx="228600" cy="76200"/>
          </a:xfrm>
          <a:prstGeom prst="ellipse">
            <a:avLst/>
          </a:prstGeom>
          <a:solidFill>
            <a:schemeClr val="bg2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endParaRPr lang="ru-RU" altLang="en-US"/>
          </a:p>
        </p:txBody>
      </p:sp>
      <p:sp>
        <p:nvSpPr>
          <p:cNvPr id="38927" name="Line 21"/>
          <p:cNvSpPr>
            <a:spLocks noChangeShapeType="1"/>
          </p:cNvSpPr>
          <p:nvPr/>
        </p:nvSpPr>
        <p:spPr bwMode="auto">
          <a:xfrm>
            <a:off x="6065838" y="1600200"/>
            <a:ext cx="1587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8928" name="Line 26"/>
          <p:cNvSpPr>
            <a:spLocks noChangeShapeType="1"/>
          </p:cNvSpPr>
          <p:nvPr/>
        </p:nvSpPr>
        <p:spPr bwMode="auto">
          <a:xfrm>
            <a:off x="5486400" y="5867400"/>
            <a:ext cx="1981200" cy="1588"/>
          </a:xfrm>
          <a:prstGeom prst="line">
            <a:avLst/>
          </a:prstGeom>
          <a:noFill/>
          <a:ln w="76200" cmpd="tri">
            <a:solidFill>
              <a:srgbClr val="FF99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8929" name="Text Box 27"/>
          <p:cNvSpPr txBox="1">
            <a:spLocks noChangeArrowheads="1"/>
          </p:cNvSpPr>
          <p:nvPr/>
        </p:nvSpPr>
        <p:spPr bwMode="auto">
          <a:xfrm>
            <a:off x="7434263" y="5715000"/>
            <a:ext cx="13716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>
              <a:spcBef>
                <a:spcPct val="50000"/>
              </a:spcBef>
            </a:pPr>
            <a:r>
              <a:rPr lang="ru-RU" b="1" i="0" u="none" baseline="0">
                <a:solidFill>
                  <a:srgbClr val="FF9900"/>
                </a:solidFill>
              </a:rPr>
              <a:t>Дно</a:t>
            </a:r>
          </a:p>
        </p:txBody>
      </p:sp>
      <p:sp>
        <p:nvSpPr>
          <p:cNvPr id="38930" name="Rectangle 28"/>
          <p:cNvSpPr>
            <a:spLocks noChangeArrowheads="1"/>
          </p:cNvSpPr>
          <p:nvPr/>
        </p:nvSpPr>
        <p:spPr bwMode="auto">
          <a:xfrm>
            <a:off x="6019800" y="2819400"/>
            <a:ext cx="152400" cy="76200"/>
          </a:xfrm>
          <a:prstGeom prst="rect">
            <a:avLst/>
          </a:prstGeom>
          <a:solidFill>
            <a:srgbClr val="33CC33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endParaRPr lang="ru-RU" altLang="en-US"/>
          </a:p>
        </p:txBody>
      </p:sp>
      <p:sp>
        <p:nvSpPr>
          <p:cNvPr id="38931" name="Line 32"/>
          <p:cNvSpPr>
            <a:spLocks noChangeShapeType="1"/>
          </p:cNvSpPr>
          <p:nvPr/>
        </p:nvSpPr>
        <p:spPr bwMode="auto">
          <a:xfrm flipH="1">
            <a:off x="6172200" y="3429000"/>
            <a:ext cx="1295400" cy="0"/>
          </a:xfrm>
          <a:prstGeom prst="line">
            <a:avLst/>
          </a:prstGeom>
          <a:noFill/>
          <a:ln w="28575">
            <a:solidFill>
              <a:srgbClr val="FF0000"/>
            </a:solidFill>
            <a:prstDash val="dash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8932" name="Text Box 33"/>
          <p:cNvSpPr txBox="1">
            <a:spLocks noChangeArrowheads="1"/>
          </p:cNvSpPr>
          <p:nvPr/>
        </p:nvSpPr>
        <p:spPr bwMode="auto">
          <a:xfrm>
            <a:off x="7620000" y="3276600"/>
            <a:ext cx="1338263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>
              <a:spcBef>
                <a:spcPct val="50000"/>
              </a:spcBef>
            </a:pPr>
            <a:r>
              <a:rPr lang="ru-RU" b="1" i="0" u="none" baseline="0">
                <a:solidFill>
                  <a:srgbClr val="FF0000"/>
                </a:solidFill>
              </a:rPr>
              <a:t>Ноль Карты</a:t>
            </a:r>
          </a:p>
        </p:txBody>
      </p:sp>
      <p:sp>
        <p:nvSpPr>
          <p:cNvPr id="38933" name="Line 37"/>
          <p:cNvSpPr>
            <a:spLocks noChangeShapeType="1"/>
          </p:cNvSpPr>
          <p:nvPr/>
        </p:nvSpPr>
        <p:spPr bwMode="auto">
          <a:xfrm flipH="1">
            <a:off x="5410200" y="4800600"/>
            <a:ext cx="2057400" cy="0"/>
          </a:xfrm>
          <a:prstGeom prst="line">
            <a:avLst/>
          </a:prstGeom>
          <a:noFill/>
          <a:ln w="38100">
            <a:solidFill>
              <a:srgbClr val="33CC33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8934" name="Text Box 38"/>
          <p:cNvSpPr txBox="1">
            <a:spLocks noChangeArrowheads="1"/>
          </p:cNvSpPr>
          <p:nvPr/>
        </p:nvSpPr>
        <p:spPr bwMode="auto">
          <a:xfrm>
            <a:off x="7467600" y="4648200"/>
            <a:ext cx="16764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>
              <a:spcBef>
                <a:spcPct val="50000"/>
              </a:spcBef>
            </a:pPr>
            <a:r>
              <a:rPr lang="ru-RU" b="1" i="0" u="none" baseline="0">
                <a:solidFill>
                  <a:srgbClr val="33CC33"/>
                </a:solidFill>
              </a:rPr>
              <a:t>Поверхность эллипсоида</a:t>
            </a:r>
          </a:p>
        </p:txBody>
      </p:sp>
      <p:sp>
        <p:nvSpPr>
          <p:cNvPr id="128055" name="Rectangle 55"/>
          <p:cNvSpPr>
            <a:spLocks noChangeArrowheads="1"/>
          </p:cNvSpPr>
          <p:nvPr/>
        </p:nvSpPr>
        <p:spPr bwMode="auto">
          <a:xfrm>
            <a:off x="0" y="1524000"/>
            <a:ext cx="297180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l" rtl="0" eaLnBrk="1" hangingPunct="1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/>
            </a:pPr>
            <a:endParaRPr lang="ru-RU" sz="1600" b="0"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sp>
        <p:nvSpPr>
          <p:cNvPr id="38936" name="Rectangle 56"/>
          <p:cNvSpPr>
            <a:spLocks noChangeArrowheads="1"/>
          </p:cNvSpPr>
          <p:nvPr/>
        </p:nvSpPr>
        <p:spPr bwMode="auto">
          <a:xfrm>
            <a:off x="190500" y="1333500"/>
            <a:ext cx="5181600" cy="510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00100" indent="-3429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 eaLnBrk="1" hangingPunct="1">
              <a:spcBef>
                <a:spcPct val="20000"/>
              </a:spcBef>
              <a:buSzPct val="70000"/>
              <a:buFont typeface="Arial" panose="020B0604020202020204" pitchFamily="34" charset="0"/>
              <a:buChar char="•"/>
              <a:defRPr/>
            </a:pPr>
            <a:r>
              <a:rPr lang="ru-RU" sz="2000" b="0" i="0" u="none" baseline="0">
                <a:solidFill>
                  <a:srgbClr val="53565A"/>
                </a:solidFill>
              </a:rPr>
              <a:t>Высота эллипсоида WGS-84 над нулем глубин:</a:t>
            </a:r>
          </a:p>
          <a:p>
            <a:pPr lvl="1" algn="l" rtl="0" eaLnBrk="1" hangingPunct="1">
              <a:spcBef>
                <a:spcPct val="20000"/>
              </a:spcBef>
              <a:buSzPct val="70000"/>
              <a:buFont typeface="Arial" panose="020B0604020202020204" pitchFamily="34" charset="0"/>
              <a:buChar char="•"/>
              <a:defRPr/>
            </a:pPr>
            <a:r>
              <a:rPr lang="ru-RU" sz="1800" b="0" i="0" u="none" baseline="0">
                <a:solidFill>
                  <a:srgbClr val="53565A"/>
                </a:solidFill>
              </a:rPr>
              <a:t>K-N</a:t>
            </a:r>
          </a:p>
          <a:p>
            <a:pPr algn="l" rtl="0" eaLnBrk="1" hangingPunct="1">
              <a:spcBef>
                <a:spcPct val="20000"/>
              </a:spcBef>
              <a:buSzPct val="70000"/>
              <a:buFont typeface="Arial" panose="020B0604020202020204" pitchFamily="34" charset="0"/>
              <a:buChar char="•"/>
              <a:defRPr/>
            </a:pPr>
            <a:r>
              <a:rPr lang="ru-RU" sz="2000" b="0" i="0" u="none" baseline="0">
                <a:solidFill>
                  <a:srgbClr val="53565A"/>
                </a:solidFill>
              </a:rPr>
              <a:t>Создайте файл KTD, содержащий величины K для вашего участка.</a:t>
            </a:r>
          </a:p>
          <a:p>
            <a:pPr algn="l" rtl="0" eaLnBrk="1" hangingPunct="1">
              <a:spcBef>
                <a:spcPct val="20000"/>
              </a:spcBef>
              <a:buSzPct val="70000"/>
              <a:buFont typeface="Arial" panose="020B0604020202020204" pitchFamily="34" charset="0"/>
              <a:buChar char="•"/>
              <a:defRPr/>
            </a:pPr>
            <a:r>
              <a:rPr lang="ru-RU" sz="2000" b="0" i="0" u="none" baseline="0">
                <a:solidFill>
                  <a:srgbClr val="53565A"/>
                </a:solidFill>
              </a:rPr>
              <a:t>ПАРАМЕТРЫ ГЕОДЕЗИИ:</a:t>
            </a:r>
          </a:p>
          <a:p>
            <a:pPr lvl="1" algn="l" rtl="0" eaLnBrk="1" hangingPunct="1">
              <a:spcBef>
                <a:spcPct val="20000"/>
              </a:spcBef>
              <a:buSzPct val="70000"/>
              <a:buFont typeface="Arial" panose="020B0604020202020204" pitchFamily="34" charset="0"/>
              <a:buChar char="•"/>
              <a:defRPr/>
            </a:pPr>
            <a:r>
              <a:rPr lang="ru-RU" sz="1800" b="0" i="0" u="none" baseline="0">
                <a:solidFill>
                  <a:srgbClr val="53565A"/>
                </a:solidFill>
              </a:rPr>
              <a:t>Отметьте опцию “N from Geoid Model, K from KTD File”</a:t>
            </a:r>
          </a:p>
          <a:p>
            <a:pPr lvl="1" algn="l" rtl="0" eaLnBrk="1" hangingPunct="1">
              <a:spcBef>
                <a:spcPct val="20000"/>
              </a:spcBef>
              <a:buSzPct val="70000"/>
              <a:buFont typeface="Arial" panose="020B0604020202020204" pitchFamily="34" charset="0"/>
              <a:buChar char="•"/>
              <a:defRPr/>
            </a:pPr>
            <a:r>
              <a:rPr lang="ru-RU" sz="1800" b="0" i="0" u="none" baseline="0">
                <a:solidFill>
                  <a:srgbClr val="53565A"/>
                </a:solidFill>
              </a:rPr>
              <a:t>Выберите модель геоида.</a:t>
            </a:r>
          </a:p>
          <a:p>
            <a:pPr lvl="1" algn="l" rtl="0" eaLnBrk="1" hangingPunct="1">
              <a:spcBef>
                <a:spcPct val="20000"/>
              </a:spcBef>
              <a:buSzPct val="70000"/>
              <a:buFont typeface="Arial" panose="020B0604020202020204" pitchFamily="34" charset="0"/>
              <a:buChar char="•"/>
              <a:defRPr/>
            </a:pPr>
            <a:r>
              <a:rPr lang="ru-RU" sz="1800" b="0" i="0" u="none" baseline="0">
                <a:solidFill>
                  <a:srgbClr val="53565A"/>
                </a:solidFill>
              </a:rPr>
              <a:t>Введите файл KTD</a:t>
            </a:r>
          </a:p>
          <a:p>
            <a:pPr algn="l" rtl="0" eaLnBrk="1" hangingPunct="1">
              <a:spcBef>
                <a:spcPct val="20000"/>
              </a:spcBef>
              <a:buSzPct val="70000"/>
              <a:buFont typeface="Arial" panose="020B0604020202020204" pitchFamily="34" charset="0"/>
              <a:buChar char="•"/>
              <a:defRPr/>
            </a:pPr>
            <a:r>
              <a:rPr lang="ru-RU" sz="1800" b="0" i="0" u="none" baseline="0">
                <a:solidFill>
                  <a:srgbClr val="53565A"/>
                </a:solidFill>
              </a:rPr>
              <a:t>В HYPACK HARDWARE:</a:t>
            </a:r>
          </a:p>
          <a:p>
            <a:pPr lvl="1" algn="l" rtl="0" eaLnBrk="1" hangingPunct="1">
              <a:spcBef>
                <a:spcPct val="20000"/>
              </a:spcBef>
              <a:buSzPct val="70000"/>
              <a:buFont typeface="Arial" panose="020B0604020202020204" pitchFamily="34" charset="0"/>
              <a:buChar char="•"/>
              <a:defRPr/>
            </a:pPr>
            <a:r>
              <a:rPr lang="ru-RU" sz="1800" b="0" i="0" u="none" baseline="0">
                <a:solidFill>
                  <a:srgbClr val="53565A"/>
                </a:solidFill>
              </a:rPr>
              <a:t>Отметьте опцию «Tide» для GPS</a:t>
            </a:r>
          </a:p>
          <a:p>
            <a:pPr lvl="1" algn="l" rtl="0" eaLnBrk="1" hangingPunct="1">
              <a:spcBef>
                <a:spcPct val="20000"/>
              </a:spcBef>
              <a:buSzPct val="70000"/>
              <a:buFont typeface="Arial" panose="020B0604020202020204" pitchFamily="34" charset="0"/>
              <a:buChar char="•"/>
              <a:defRPr/>
            </a:pPr>
            <a:r>
              <a:rPr lang="ru-RU" sz="1800" b="0" i="0" u="none" baseline="0">
                <a:solidFill>
                  <a:srgbClr val="53565A"/>
                </a:solidFill>
              </a:rPr>
              <a:t>Проверьте дополнительные настройки GPS</a:t>
            </a:r>
          </a:p>
          <a:p>
            <a:pPr lvl="1" algn="l" rtl="0" eaLnBrk="1" hangingPunct="1">
              <a:spcBef>
                <a:spcPct val="20000"/>
              </a:spcBef>
              <a:buSzPct val="70000"/>
              <a:buFont typeface="Arial" panose="020B0604020202020204" pitchFamily="34" charset="0"/>
              <a:buChar char="•"/>
              <a:defRPr/>
            </a:pPr>
            <a:r>
              <a:rPr lang="ru-RU" sz="1800" b="0" i="0" u="none" baseline="0">
                <a:solidFill>
                  <a:srgbClr val="53565A"/>
                </a:solidFill>
              </a:rPr>
              <a:t>Протестируйте возле уровенного поста!</a:t>
            </a:r>
          </a:p>
        </p:txBody>
      </p:sp>
      <p:cxnSp>
        <p:nvCxnSpPr>
          <p:cNvPr id="54" name="Straight Connector 53"/>
          <p:cNvCxnSpPr/>
          <p:nvPr/>
        </p:nvCxnSpPr>
        <p:spPr>
          <a:xfrm flipH="1">
            <a:off x="5715000" y="2971800"/>
            <a:ext cx="1752600" cy="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938" name="TextBox 54"/>
          <p:cNvSpPr txBox="1">
            <a:spLocks noChangeArrowheads="1"/>
          </p:cNvSpPr>
          <p:nvPr/>
        </p:nvSpPr>
        <p:spPr bwMode="auto">
          <a:xfrm>
            <a:off x="7620000" y="2819400"/>
            <a:ext cx="11430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/>
            <a:r>
              <a:rPr lang="ru-RU" b="1" i="0" u="none" baseline="0">
                <a:solidFill>
                  <a:srgbClr val="00B0F0"/>
                </a:solidFill>
              </a:rPr>
              <a:t>Геоид</a:t>
            </a:r>
          </a:p>
        </p:txBody>
      </p:sp>
      <p:cxnSp>
        <p:nvCxnSpPr>
          <p:cNvPr id="57" name="Straight Arrow Connector 56"/>
          <p:cNvCxnSpPr>
            <a:stCxn id="38918" idx="0"/>
          </p:cNvCxnSpPr>
          <p:nvPr/>
        </p:nvCxnSpPr>
        <p:spPr>
          <a:xfrm>
            <a:off x="6400800" y="2971800"/>
            <a:ext cx="0" cy="457200"/>
          </a:xfrm>
          <a:prstGeom prst="straightConnector1">
            <a:avLst/>
          </a:prstGeom>
          <a:ln w="127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940" name="TextBox 57"/>
          <p:cNvSpPr txBox="1">
            <a:spLocks noChangeArrowheads="1"/>
          </p:cNvSpPr>
          <p:nvPr/>
        </p:nvSpPr>
        <p:spPr bwMode="auto">
          <a:xfrm>
            <a:off x="6477000" y="3048000"/>
            <a:ext cx="16764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/>
            <a:r>
              <a:rPr lang="ru-RU" b="1" i="0" u="none" baseline="0"/>
              <a:t>K: Из файла KTD</a:t>
            </a:r>
          </a:p>
        </p:txBody>
      </p:sp>
      <p:cxnSp>
        <p:nvCxnSpPr>
          <p:cNvPr id="60" name="Straight Arrow Connector 59"/>
          <p:cNvCxnSpPr/>
          <p:nvPr/>
        </p:nvCxnSpPr>
        <p:spPr>
          <a:xfrm>
            <a:off x="5791200" y="2971800"/>
            <a:ext cx="0" cy="1828800"/>
          </a:xfrm>
          <a:prstGeom prst="straightConnector1">
            <a:avLst/>
          </a:prstGeom>
          <a:ln w="635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942" name="TextBox 60"/>
          <p:cNvSpPr txBox="1">
            <a:spLocks noChangeArrowheads="1"/>
          </p:cNvSpPr>
          <p:nvPr/>
        </p:nvSpPr>
        <p:spPr bwMode="auto">
          <a:xfrm>
            <a:off x="5867400" y="3962400"/>
            <a:ext cx="2209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/>
            <a:r>
              <a:rPr lang="ru-RU" b="1" i="0" u="none" baseline="0"/>
              <a:t>N: Из модели геоида</a:t>
            </a:r>
          </a:p>
        </p:txBody>
      </p:sp>
    </p:spTree>
    <p:extLst>
      <p:ext uri="{BB962C8B-B14F-4D97-AF65-F5344CB8AC3E}">
        <p14:creationId xmlns:p14="http://schemas.microsoft.com/office/powerpoint/2010/main" val="3030483194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61"/>
          <p:cNvSpPr>
            <a:spLocks noGrp="1" noRot="1" noChangeArrowheads="1"/>
          </p:cNvSpPr>
          <p:nvPr>
            <p:ph type="title"/>
          </p:nvPr>
        </p:nvSpPr>
        <p:spPr>
          <a:xfrm>
            <a:off x="228600" y="23999"/>
            <a:ext cx="8915400" cy="989013"/>
          </a:xfrm>
        </p:spPr>
        <p:txBody>
          <a:bodyPr/>
          <a:lstStyle/>
          <a:p>
            <a:pPr marL="53975" algn="l" rtl="0" eaLnBrk="1" hangingPunct="1"/>
            <a:r>
              <a:rPr lang="ru-RU" sz="3200" b="0" i="0" u="none" baseline="0">
                <a:latin typeface="Arial" pitchFamily="34" charset="0"/>
                <a:cs typeface="Arial" pitchFamily="34" charset="0"/>
              </a:rPr>
              <a:t>Уровни RTK:  N из модели геоида, K введено пользователем</a:t>
            </a:r>
            <a:endParaRPr lang="ru-RU" altLang="en-US" sz="1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0963" name="Rectangle 2"/>
          <p:cNvSpPr>
            <a:spLocks noChangeArrowheads="1"/>
          </p:cNvSpPr>
          <p:nvPr/>
        </p:nvSpPr>
        <p:spPr bwMode="auto">
          <a:xfrm>
            <a:off x="5181600" y="1371600"/>
            <a:ext cx="3962400" cy="495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endParaRPr lang="ru-RU" altLang="en-US"/>
          </a:p>
        </p:txBody>
      </p:sp>
      <p:sp>
        <p:nvSpPr>
          <p:cNvPr id="40964" name="Line 4"/>
          <p:cNvSpPr>
            <a:spLocks noChangeShapeType="1"/>
          </p:cNvSpPr>
          <p:nvPr/>
        </p:nvSpPr>
        <p:spPr bwMode="auto">
          <a:xfrm>
            <a:off x="5638800" y="2286000"/>
            <a:ext cx="152400" cy="533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0965" name="Line 5"/>
          <p:cNvSpPr>
            <a:spLocks noChangeShapeType="1"/>
          </p:cNvSpPr>
          <p:nvPr/>
        </p:nvSpPr>
        <p:spPr bwMode="auto">
          <a:xfrm>
            <a:off x="5791200" y="2819400"/>
            <a:ext cx="60960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0966" name="Line 6"/>
          <p:cNvSpPr>
            <a:spLocks noChangeShapeType="1"/>
          </p:cNvSpPr>
          <p:nvPr/>
        </p:nvSpPr>
        <p:spPr bwMode="auto">
          <a:xfrm flipV="1">
            <a:off x="6400800" y="2819400"/>
            <a:ext cx="60960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0967" name="Line 7"/>
          <p:cNvSpPr>
            <a:spLocks noChangeShapeType="1"/>
          </p:cNvSpPr>
          <p:nvPr/>
        </p:nvSpPr>
        <p:spPr bwMode="auto">
          <a:xfrm flipV="1">
            <a:off x="7010400" y="2286000"/>
            <a:ext cx="152400" cy="533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0968" name="Line 8"/>
          <p:cNvSpPr>
            <a:spLocks noChangeShapeType="1"/>
          </p:cNvSpPr>
          <p:nvPr/>
        </p:nvSpPr>
        <p:spPr bwMode="auto">
          <a:xfrm flipH="1">
            <a:off x="5638800" y="2286000"/>
            <a:ext cx="1524000" cy="15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0969" name="Line 9"/>
          <p:cNvSpPr>
            <a:spLocks noChangeShapeType="1"/>
          </p:cNvSpPr>
          <p:nvPr/>
        </p:nvSpPr>
        <p:spPr bwMode="auto">
          <a:xfrm flipV="1">
            <a:off x="5867400" y="1828800"/>
            <a:ext cx="7620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0970" name="Line 10"/>
          <p:cNvSpPr>
            <a:spLocks noChangeShapeType="1"/>
          </p:cNvSpPr>
          <p:nvPr/>
        </p:nvSpPr>
        <p:spPr bwMode="auto">
          <a:xfrm>
            <a:off x="5943600" y="1828800"/>
            <a:ext cx="914400" cy="15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0971" name="Line 11"/>
          <p:cNvSpPr>
            <a:spLocks noChangeShapeType="1"/>
          </p:cNvSpPr>
          <p:nvPr/>
        </p:nvSpPr>
        <p:spPr bwMode="auto">
          <a:xfrm>
            <a:off x="6858000" y="1828800"/>
            <a:ext cx="7620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0972" name="Line 14"/>
          <p:cNvSpPr>
            <a:spLocks noChangeShapeType="1"/>
          </p:cNvSpPr>
          <p:nvPr/>
        </p:nvSpPr>
        <p:spPr bwMode="auto">
          <a:xfrm>
            <a:off x="5334000" y="2362200"/>
            <a:ext cx="2057400" cy="0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0973" name="Text Box 15"/>
          <p:cNvSpPr txBox="1">
            <a:spLocks noChangeArrowheads="1"/>
          </p:cNvSpPr>
          <p:nvPr/>
        </p:nvSpPr>
        <p:spPr bwMode="auto">
          <a:xfrm>
            <a:off x="7434263" y="2209800"/>
            <a:ext cx="15240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>
              <a:spcBef>
                <a:spcPct val="50000"/>
              </a:spcBef>
            </a:pPr>
            <a:r>
              <a:rPr lang="ru-RU" b="1" i="0" u="none" baseline="0">
                <a:solidFill>
                  <a:srgbClr val="FFFF00"/>
                </a:solidFill>
              </a:rPr>
              <a:t>Уровень воды</a:t>
            </a:r>
          </a:p>
        </p:txBody>
      </p:sp>
      <p:sp>
        <p:nvSpPr>
          <p:cNvPr id="40974" name="Oval 20"/>
          <p:cNvSpPr>
            <a:spLocks noChangeArrowheads="1"/>
          </p:cNvSpPr>
          <p:nvPr/>
        </p:nvSpPr>
        <p:spPr bwMode="auto">
          <a:xfrm>
            <a:off x="5943600" y="1524000"/>
            <a:ext cx="228600" cy="76200"/>
          </a:xfrm>
          <a:prstGeom prst="ellipse">
            <a:avLst/>
          </a:prstGeom>
          <a:solidFill>
            <a:schemeClr val="bg2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endParaRPr lang="ru-RU" altLang="en-US"/>
          </a:p>
        </p:txBody>
      </p:sp>
      <p:sp>
        <p:nvSpPr>
          <p:cNvPr id="40975" name="Line 21"/>
          <p:cNvSpPr>
            <a:spLocks noChangeShapeType="1"/>
          </p:cNvSpPr>
          <p:nvPr/>
        </p:nvSpPr>
        <p:spPr bwMode="auto">
          <a:xfrm>
            <a:off x="6065838" y="1600200"/>
            <a:ext cx="1587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0976" name="Line 26"/>
          <p:cNvSpPr>
            <a:spLocks noChangeShapeType="1"/>
          </p:cNvSpPr>
          <p:nvPr/>
        </p:nvSpPr>
        <p:spPr bwMode="auto">
          <a:xfrm>
            <a:off x="5486400" y="5867400"/>
            <a:ext cx="1981200" cy="1588"/>
          </a:xfrm>
          <a:prstGeom prst="line">
            <a:avLst/>
          </a:prstGeom>
          <a:noFill/>
          <a:ln w="76200" cmpd="tri">
            <a:solidFill>
              <a:srgbClr val="FF99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0977" name="Text Box 27"/>
          <p:cNvSpPr txBox="1">
            <a:spLocks noChangeArrowheads="1"/>
          </p:cNvSpPr>
          <p:nvPr/>
        </p:nvSpPr>
        <p:spPr bwMode="auto">
          <a:xfrm>
            <a:off x="7434263" y="5715000"/>
            <a:ext cx="13716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>
              <a:spcBef>
                <a:spcPct val="50000"/>
              </a:spcBef>
            </a:pPr>
            <a:r>
              <a:rPr lang="ru-RU" b="1" i="0" u="none" baseline="0">
                <a:solidFill>
                  <a:srgbClr val="FF9900"/>
                </a:solidFill>
              </a:rPr>
              <a:t>Дно</a:t>
            </a:r>
          </a:p>
        </p:txBody>
      </p:sp>
      <p:sp>
        <p:nvSpPr>
          <p:cNvPr id="40978" name="Rectangle 28"/>
          <p:cNvSpPr>
            <a:spLocks noChangeArrowheads="1"/>
          </p:cNvSpPr>
          <p:nvPr/>
        </p:nvSpPr>
        <p:spPr bwMode="auto">
          <a:xfrm>
            <a:off x="6019800" y="2819400"/>
            <a:ext cx="152400" cy="76200"/>
          </a:xfrm>
          <a:prstGeom prst="rect">
            <a:avLst/>
          </a:prstGeom>
          <a:solidFill>
            <a:srgbClr val="33CC33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endParaRPr lang="ru-RU" altLang="en-US"/>
          </a:p>
        </p:txBody>
      </p:sp>
      <p:sp>
        <p:nvSpPr>
          <p:cNvPr id="40979" name="Line 32"/>
          <p:cNvSpPr>
            <a:spLocks noChangeShapeType="1"/>
          </p:cNvSpPr>
          <p:nvPr/>
        </p:nvSpPr>
        <p:spPr bwMode="auto">
          <a:xfrm flipH="1">
            <a:off x="6172200" y="3429000"/>
            <a:ext cx="1295400" cy="0"/>
          </a:xfrm>
          <a:prstGeom prst="line">
            <a:avLst/>
          </a:prstGeom>
          <a:noFill/>
          <a:ln w="28575">
            <a:solidFill>
              <a:srgbClr val="FF0000"/>
            </a:solidFill>
            <a:prstDash val="dash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0980" name="Text Box 33"/>
          <p:cNvSpPr txBox="1">
            <a:spLocks noChangeArrowheads="1"/>
          </p:cNvSpPr>
          <p:nvPr/>
        </p:nvSpPr>
        <p:spPr bwMode="auto">
          <a:xfrm>
            <a:off x="7620000" y="3276600"/>
            <a:ext cx="1338263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>
              <a:spcBef>
                <a:spcPct val="50000"/>
              </a:spcBef>
            </a:pPr>
            <a:r>
              <a:rPr lang="ru-RU" b="1" i="0" u="none" baseline="0">
                <a:solidFill>
                  <a:srgbClr val="FF0000"/>
                </a:solidFill>
              </a:rPr>
              <a:t>Ноль Карты</a:t>
            </a:r>
          </a:p>
        </p:txBody>
      </p:sp>
      <p:sp>
        <p:nvSpPr>
          <p:cNvPr id="40981" name="Line 37"/>
          <p:cNvSpPr>
            <a:spLocks noChangeShapeType="1"/>
          </p:cNvSpPr>
          <p:nvPr/>
        </p:nvSpPr>
        <p:spPr bwMode="auto">
          <a:xfrm flipH="1">
            <a:off x="5410200" y="4800600"/>
            <a:ext cx="2057400" cy="0"/>
          </a:xfrm>
          <a:prstGeom prst="line">
            <a:avLst/>
          </a:prstGeom>
          <a:noFill/>
          <a:ln w="38100">
            <a:solidFill>
              <a:srgbClr val="33CC33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0982" name="Text Box 38"/>
          <p:cNvSpPr txBox="1">
            <a:spLocks noChangeArrowheads="1"/>
          </p:cNvSpPr>
          <p:nvPr/>
        </p:nvSpPr>
        <p:spPr bwMode="auto">
          <a:xfrm>
            <a:off x="7467600" y="4648200"/>
            <a:ext cx="16764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>
              <a:spcBef>
                <a:spcPct val="50000"/>
              </a:spcBef>
            </a:pPr>
            <a:r>
              <a:rPr lang="ru-RU" b="1" i="0" u="none" baseline="0">
                <a:solidFill>
                  <a:srgbClr val="33CC33"/>
                </a:solidFill>
              </a:rPr>
              <a:t>Поверхность эллипсоида</a:t>
            </a:r>
          </a:p>
        </p:txBody>
      </p:sp>
      <p:sp>
        <p:nvSpPr>
          <p:cNvPr id="128055" name="Rectangle 55"/>
          <p:cNvSpPr>
            <a:spLocks noChangeArrowheads="1"/>
          </p:cNvSpPr>
          <p:nvPr/>
        </p:nvSpPr>
        <p:spPr bwMode="auto">
          <a:xfrm>
            <a:off x="0" y="1524000"/>
            <a:ext cx="297180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l" rtl="0" eaLnBrk="1" hangingPunct="1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/>
            </a:pPr>
            <a:endParaRPr lang="ru-RU" sz="1600" b="0"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sp>
        <p:nvSpPr>
          <p:cNvPr id="40984" name="Rectangle 56"/>
          <p:cNvSpPr>
            <a:spLocks noChangeArrowheads="1"/>
          </p:cNvSpPr>
          <p:nvPr/>
        </p:nvSpPr>
        <p:spPr bwMode="auto">
          <a:xfrm>
            <a:off x="228600" y="1546412"/>
            <a:ext cx="5029200" cy="4648200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marL="342900" indent="-3429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00100" indent="-3429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 eaLnBrk="1" hangingPunct="1">
              <a:spcBef>
                <a:spcPct val="20000"/>
              </a:spcBef>
              <a:buSzPct val="70000"/>
              <a:buFont typeface="Arial" panose="020B0604020202020204" pitchFamily="34" charset="0"/>
              <a:buChar char="•"/>
              <a:defRPr/>
            </a:pPr>
            <a:r>
              <a:rPr lang="ru-RU" sz="2000" b="0" i="0" u="none" baseline="0">
                <a:solidFill>
                  <a:srgbClr val="53565A"/>
                </a:solidFill>
              </a:rPr>
              <a:t>Высота эллипсоида WGS-84 над нулем глубин:</a:t>
            </a:r>
          </a:p>
          <a:p>
            <a:pPr lvl="1" algn="l" rtl="0" eaLnBrk="1" hangingPunct="1">
              <a:spcBef>
                <a:spcPct val="20000"/>
              </a:spcBef>
              <a:buSzPct val="70000"/>
              <a:buFont typeface="Arial" panose="020B0604020202020204" pitchFamily="34" charset="0"/>
              <a:buChar char="•"/>
              <a:defRPr/>
            </a:pPr>
            <a:r>
              <a:rPr lang="ru-RU" sz="1800" b="0" i="0" u="none" baseline="0">
                <a:solidFill>
                  <a:srgbClr val="53565A"/>
                </a:solidFill>
              </a:rPr>
              <a:t>K-N</a:t>
            </a:r>
          </a:p>
          <a:p>
            <a:pPr algn="l" rtl="0" eaLnBrk="1" hangingPunct="1">
              <a:spcBef>
                <a:spcPct val="20000"/>
              </a:spcBef>
              <a:buSzPct val="70000"/>
              <a:buFont typeface="Arial" panose="020B0604020202020204" pitchFamily="34" charset="0"/>
              <a:buChar char="•"/>
              <a:defRPr/>
            </a:pPr>
            <a:r>
              <a:rPr lang="ru-RU" sz="2000" b="0" i="0" u="none" baseline="0">
                <a:solidFill>
                  <a:srgbClr val="53565A"/>
                </a:solidFill>
              </a:rPr>
              <a:t>ПАРАМЕТРЫ ГЕОДЕЗИИ:</a:t>
            </a:r>
          </a:p>
          <a:p>
            <a:pPr lvl="1" algn="l" rtl="0" eaLnBrk="1" hangingPunct="1">
              <a:spcBef>
                <a:spcPct val="20000"/>
              </a:spcBef>
              <a:buSzPct val="70000"/>
              <a:buFont typeface="Arial" panose="020B0604020202020204" pitchFamily="34" charset="0"/>
              <a:buChar char="•"/>
              <a:defRPr/>
            </a:pPr>
            <a:r>
              <a:rPr lang="ru-RU" sz="1800" b="0" i="0" u="none" baseline="0">
                <a:solidFill>
                  <a:srgbClr val="53565A"/>
                </a:solidFill>
              </a:rPr>
              <a:t>Опция “N from Geoid Model, K from User Value”</a:t>
            </a:r>
          </a:p>
          <a:p>
            <a:pPr lvl="1" algn="l" rtl="0" eaLnBrk="1" hangingPunct="1">
              <a:spcBef>
                <a:spcPct val="20000"/>
              </a:spcBef>
              <a:buSzPct val="70000"/>
              <a:buFont typeface="Arial" panose="020B0604020202020204" pitchFamily="34" charset="0"/>
              <a:buChar char="•"/>
              <a:defRPr/>
            </a:pPr>
            <a:r>
              <a:rPr lang="ru-RU" sz="1800" b="0" i="0" u="none" baseline="0">
                <a:solidFill>
                  <a:srgbClr val="53565A"/>
                </a:solidFill>
              </a:rPr>
              <a:t>Выберите модель геоида</a:t>
            </a:r>
          </a:p>
          <a:p>
            <a:pPr lvl="1" algn="l" rtl="0" eaLnBrk="1" hangingPunct="1">
              <a:spcBef>
                <a:spcPct val="20000"/>
              </a:spcBef>
              <a:buSzPct val="70000"/>
              <a:buFont typeface="Arial" panose="020B0604020202020204" pitchFamily="34" charset="0"/>
              <a:buChar char="•"/>
              <a:defRPr/>
            </a:pPr>
            <a:r>
              <a:rPr lang="ru-RU" sz="1800" b="0" i="0" u="none" baseline="0">
                <a:solidFill>
                  <a:srgbClr val="53565A"/>
                </a:solidFill>
              </a:rPr>
              <a:t>Введите величину К</a:t>
            </a:r>
          </a:p>
          <a:p>
            <a:pPr algn="l" rtl="0" eaLnBrk="1" hangingPunct="1">
              <a:spcBef>
                <a:spcPct val="20000"/>
              </a:spcBef>
              <a:buSzPct val="70000"/>
              <a:buFont typeface="Arial" panose="020B0604020202020204" pitchFamily="34" charset="0"/>
              <a:buChar char="•"/>
              <a:defRPr/>
            </a:pPr>
            <a:r>
              <a:rPr lang="ru-RU" sz="1800" b="0" i="0" u="none" baseline="0">
                <a:solidFill>
                  <a:srgbClr val="53565A"/>
                </a:solidFill>
              </a:rPr>
              <a:t>В HYPACK HARDWARE:</a:t>
            </a:r>
          </a:p>
          <a:p>
            <a:pPr lvl="1" algn="l" rtl="0" eaLnBrk="1" hangingPunct="1">
              <a:spcBef>
                <a:spcPct val="20000"/>
              </a:spcBef>
              <a:buSzPct val="70000"/>
              <a:buFont typeface="Arial" panose="020B0604020202020204" pitchFamily="34" charset="0"/>
              <a:buChar char="•"/>
              <a:defRPr/>
            </a:pPr>
            <a:r>
              <a:rPr lang="ru-RU" sz="1800" b="0" i="0" u="none" baseline="0">
                <a:solidFill>
                  <a:srgbClr val="53565A"/>
                </a:solidFill>
              </a:rPr>
              <a:t>Отметьте опцию «Tide» для GPS</a:t>
            </a:r>
          </a:p>
          <a:p>
            <a:pPr lvl="1" algn="l" rtl="0" eaLnBrk="1" hangingPunct="1">
              <a:spcBef>
                <a:spcPct val="20000"/>
              </a:spcBef>
              <a:buSzPct val="70000"/>
              <a:buFont typeface="Arial" panose="020B0604020202020204" pitchFamily="34" charset="0"/>
              <a:buChar char="•"/>
              <a:defRPr/>
            </a:pPr>
            <a:r>
              <a:rPr lang="ru-RU" sz="1800" b="0" i="0" u="none" baseline="0">
                <a:solidFill>
                  <a:srgbClr val="53565A"/>
                </a:solidFill>
              </a:rPr>
              <a:t>Проверьте дополнительные настройки GPS</a:t>
            </a:r>
          </a:p>
          <a:p>
            <a:pPr lvl="1" algn="l" rtl="0" eaLnBrk="1" hangingPunct="1">
              <a:spcBef>
                <a:spcPct val="20000"/>
              </a:spcBef>
              <a:buSzPct val="70000"/>
              <a:buFont typeface="Arial" panose="020B0604020202020204" pitchFamily="34" charset="0"/>
              <a:buChar char="•"/>
              <a:defRPr/>
            </a:pPr>
            <a:r>
              <a:rPr lang="ru-RU" sz="1800" b="0" i="0" u="none" baseline="0">
                <a:solidFill>
                  <a:srgbClr val="53565A"/>
                </a:solidFill>
              </a:rPr>
              <a:t>Протестируйте возле уровенного поста!</a:t>
            </a:r>
          </a:p>
        </p:txBody>
      </p:sp>
      <p:cxnSp>
        <p:nvCxnSpPr>
          <p:cNvPr id="54" name="Straight Connector 53"/>
          <p:cNvCxnSpPr/>
          <p:nvPr/>
        </p:nvCxnSpPr>
        <p:spPr>
          <a:xfrm flipH="1">
            <a:off x="5715000" y="2971800"/>
            <a:ext cx="1752600" cy="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986" name="TextBox 54"/>
          <p:cNvSpPr txBox="1">
            <a:spLocks noChangeArrowheads="1"/>
          </p:cNvSpPr>
          <p:nvPr/>
        </p:nvSpPr>
        <p:spPr bwMode="auto">
          <a:xfrm>
            <a:off x="7620000" y="2819400"/>
            <a:ext cx="11430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/>
            <a:r>
              <a:rPr lang="ru-RU" b="1" i="0" u="none" baseline="0">
                <a:solidFill>
                  <a:srgbClr val="00B0F0"/>
                </a:solidFill>
              </a:rPr>
              <a:t>Геоид</a:t>
            </a:r>
          </a:p>
        </p:txBody>
      </p:sp>
      <p:cxnSp>
        <p:nvCxnSpPr>
          <p:cNvPr id="57" name="Straight Arrow Connector 56"/>
          <p:cNvCxnSpPr>
            <a:stCxn id="40966" idx="0"/>
          </p:cNvCxnSpPr>
          <p:nvPr/>
        </p:nvCxnSpPr>
        <p:spPr>
          <a:xfrm>
            <a:off x="6400800" y="2971800"/>
            <a:ext cx="0" cy="457200"/>
          </a:xfrm>
          <a:prstGeom prst="straightConnector1">
            <a:avLst/>
          </a:prstGeom>
          <a:ln w="127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988" name="TextBox 57"/>
          <p:cNvSpPr txBox="1">
            <a:spLocks noChangeArrowheads="1"/>
          </p:cNvSpPr>
          <p:nvPr/>
        </p:nvSpPr>
        <p:spPr bwMode="auto">
          <a:xfrm>
            <a:off x="6477000" y="3048000"/>
            <a:ext cx="1828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/>
            <a:r>
              <a:rPr lang="ru-RU" b="1" i="0" u="none" baseline="0"/>
              <a:t>K:  Ввод вручную</a:t>
            </a:r>
          </a:p>
        </p:txBody>
      </p:sp>
      <p:cxnSp>
        <p:nvCxnSpPr>
          <p:cNvPr id="60" name="Straight Arrow Connector 59"/>
          <p:cNvCxnSpPr/>
          <p:nvPr/>
        </p:nvCxnSpPr>
        <p:spPr>
          <a:xfrm>
            <a:off x="5791200" y="2971800"/>
            <a:ext cx="0" cy="1828800"/>
          </a:xfrm>
          <a:prstGeom prst="straightConnector1">
            <a:avLst/>
          </a:prstGeom>
          <a:ln w="635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990" name="TextBox 60"/>
          <p:cNvSpPr txBox="1">
            <a:spLocks noChangeArrowheads="1"/>
          </p:cNvSpPr>
          <p:nvPr/>
        </p:nvSpPr>
        <p:spPr bwMode="auto">
          <a:xfrm>
            <a:off x="5867400" y="3962400"/>
            <a:ext cx="20574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/>
            <a:r>
              <a:rPr lang="ru-RU" b="1" i="0" u="none" baseline="0"/>
              <a:t>N: Из модели геоида</a:t>
            </a:r>
          </a:p>
        </p:txBody>
      </p:sp>
    </p:spTree>
    <p:extLst>
      <p:ext uri="{BB962C8B-B14F-4D97-AF65-F5344CB8AC3E}">
        <p14:creationId xmlns:p14="http://schemas.microsoft.com/office/powerpoint/2010/main" val="27960231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Rot="1"/>
          </p:cNvSpPr>
          <p:nvPr>
            <p:ph type="title"/>
          </p:nvPr>
        </p:nvSpPr>
        <p:spPr>
          <a:xfrm>
            <a:off x="347663" y="0"/>
            <a:ext cx="8567737" cy="989013"/>
          </a:xfrm>
        </p:spPr>
        <p:txBody>
          <a:bodyPr/>
          <a:lstStyle/>
          <a:p>
            <a:pPr marL="53975" algn="l" rtl="0" eaLnBrk="1" hangingPunct="1"/>
            <a:r>
              <a:rPr lang="ru-RU" sz="3200" b="0" i="0" u="none" baseline="0">
                <a:latin typeface="Arial" pitchFamily="34" charset="0"/>
                <a:cs typeface="Arial" pitchFamily="34" charset="0"/>
              </a:rPr>
              <a:t>Эллипсоид</a:t>
            </a:r>
            <a:r>
              <a:rPr lang="ru-RU" sz="2000">
                <a:latin typeface="Arial" pitchFamily="34" charset="0"/>
                <a:cs typeface="Arial" pitchFamily="34" charset="0"/>
              </a:rPr>
              <a:t/>
            </a:r>
            <a:br>
              <a:rPr lang="ru-RU" sz="2000">
                <a:latin typeface="Arial" pitchFamily="34" charset="0"/>
                <a:cs typeface="Arial" pitchFamily="34" charset="0"/>
              </a:rPr>
            </a:br>
            <a:r>
              <a:rPr lang="ru-RU" sz="2000" b="0" i="0" u="none" baseline="0">
                <a:latin typeface="Arial" pitchFamily="34" charset="0"/>
                <a:cs typeface="Arial" pitchFamily="34" charset="0"/>
              </a:rPr>
              <a:t>Математическая фигура, аппроксимирующая поверхность геоида.</a:t>
            </a:r>
            <a:endParaRPr lang="ru-RU" alt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5843" name="Rectangle 23"/>
          <p:cNvSpPr>
            <a:spLocks noGrp="1"/>
          </p:cNvSpPr>
          <p:nvPr>
            <p:ph idx="4294967295"/>
          </p:nvPr>
        </p:nvSpPr>
        <p:spPr>
          <a:xfrm>
            <a:off x="5867400" y="1898650"/>
            <a:ext cx="3124200" cy="4114800"/>
          </a:xfrm>
        </p:spPr>
        <p:txBody>
          <a:bodyPr/>
          <a:lstStyle/>
          <a:p>
            <a:pPr algn="l" rtl="0" eaLnBrk="1" hangingPunct="1">
              <a:buFontTx/>
              <a:buChar char="•"/>
            </a:pPr>
            <a:r>
              <a:rPr lang="ru-RU" sz="2400" b="0" i="0" u="none" baseline="0">
                <a:solidFill>
                  <a:srgbClr val="53565A"/>
                </a:solidFill>
                <a:latin typeface="Arial" pitchFamily="34" charset="0"/>
                <a:cs typeface="Arial" pitchFamily="34" charset="0"/>
              </a:rPr>
              <a:t>Ваше положение на эллипсоиде задается:</a:t>
            </a:r>
            <a:endParaRPr lang="ru-RU" altLang="en-US" sz="1800">
              <a:solidFill>
                <a:srgbClr val="53565A"/>
              </a:solidFill>
              <a:latin typeface="Arial" pitchFamily="34" charset="0"/>
              <a:cs typeface="Arial" pitchFamily="34" charset="0"/>
            </a:endParaRPr>
          </a:p>
          <a:p>
            <a:pPr lvl="1" algn="l" rtl="0" eaLnBrk="1" hangingPunct="1">
              <a:buFontTx/>
              <a:buChar char="–"/>
            </a:pPr>
            <a:r>
              <a:rPr lang="ru-RU" b="0" i="0" u="none" baseline="0">
                <a:solidFill>
                  <a:srgbClr val="53565A"/>
                </a:solidFill>
                <a:latin typeface="Arial" pitchFamily="34" charset="0"/>
                <a:cs typeface="Arial" pitchFamily="34" charset="0"/>
              </a:rPr>
              <a:t>Широта</a:t>
            </a:r>
          </a:p>
          <a:p>
            <a:pPr lvl="1" algn="l" rtl="0" eaLnBrk="1" hangingPunct="1">
              <a:buFontTx/>
              <a:buChar char="–"/>
            </a:pPr>
            <a:r>
              <a:rPr lang="ru-RU" b="0" i="0" u="none" baseline="0">
                <a:solidFill>
                  <a:srgbClr val="53565A"/>
                </a:solidFill>
                <a:latin typeface="Arial" pitchFamily="34" charset="0"/>
                <a:cs typeface="Arial" pitchFamily="34" charset="0"/>
              </a:rPr>
              <a:t>Долгота</a:t>
            </a:r>
          </a:p>
          <a:p>
            <a:pPr lvl="1" algn="l" rtl="0" eaLnBrk="1" hangingPunct="1">
              <a:buFontTx/>
              <a:buChar char="–"/>
            </a:pPr>
            <a:r>
              <a:rPr lang="ru-RU" b="0" i="0" u="none" baseline="0">
                <a:solidFill>
                  <a:srgbClr val="53565A"/>
                </a:solidFill>
                <a:latin typeface="Arial" pitchFamily="34" charset="0"/>
                <a:cs typeface="Arial" pitchFamily="34" charset="0"/>
              </a:rPr>
              <a:t>Высотой над эллипсоидом</a:t>
            </a:r>
          </a:p>
          <a:p>
            <a:pPr algn="l" rtl="0" eaLnBrk="1" hangingPunct="1">
              <a:buFontTx/>
              <a:buChar char="•"/>
            </a:pPr>
            <a:r>
              <a:rPr lang="ru-RU" sz="2400" b="0" i="0" u="none" baseline="0">
                <a:solidFill>
                  <a:srgbClr val="53565A"/>
                </a:solidFill>
                <a:latin typeface="Arial" pitchFamily="34" charset="0"/>
                <a:cs typeface="Arial" pitchFamily="34" charset="0"/>
              </a:rPr>
              <a:t>Эти величины изменяются в зависимости от эллипсоида!</a:t>
            </a:r>
          </a:p>
        </p:txBody>
      </p:sp>
      <p:sp>
        <p:nvSpPr>
          <p:cNvPr id="35844" name="Oval 3"/>
          <p:cNvSpPr>
            <a:spLocks noChangeArrowheads="1"/>
          </p:cNvSpPr>
          <p:nvPr/>
        </p:nvSpPr>
        <p:spPr bwMode="auto">
          <a:xfrm>
            <a:off x="381000" y="1371600"/>
            <a:ext cx="5257800" cy="4419600"/>
          </a:xfrm>
          <a:prstGeom prst="ellipse">
            <a:avLst/>
          </a:prstGeom>
          <a:solidFill>
            <a:srgbClr val="FFCCCC"/>
          </a:solidFill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bg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bg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bg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bg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bg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9pPr>
          </a:lstStyle>
          <a:p>
            <a:endParaRPr lang="ru-RU" altLang="en-US">
              <a:solidFill>
                <a:srgbClr val="53565A"/>
              </a:solidFill>
            </a:endParaRPr>
          </a:p>
        </p:txBody>
      </p:sp>
      <p:sp>
        <p:nvSpPr>
          <p:cNvPr id="35845" name="Line 4"/>
          <p:cNvSpPr>
            <a:spLocks noChangeShapeType="1"/>
          </p:cNvSpPr>
          <p:nvPr/>
        </p:nvSpPr>
        <p:spPr bwMode="auto">
          <a:xfrm>
            <a:off x="381000" y="3581400"/>
            <a:ext cx="5257800" cy="0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>
              <a:solidFill>
                <a:srgbClr val="53565A"/>
              </a:solidFill>
            </a:endParaRPr>
          </a:p>
        </p:txBody>
      </p:sp>
      <p:sp>
        <p:nvSpPr>
          <p:cNvPr id="35846" name="Line 5"/>
          <p:cNvSpPr>
            <a:spLocks noChangeShapeType="1"/>
          </p:cNvSpPr>
          <p:nvPr/>
        </p:nvSpPr>
        <p:spPr bwMode="auto">
          <a:xfrm>
            <a:off x="2971800" y="1371600"/>
            <a:ext cx="0" cy="4419600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>
              <a:solidFill>
                <a:srgbClr val="53565A"/>
              </a:solidFill>
            </a:endParaRPr>
          </a:p>
        </p:txBody>
      </p:sp>
      <p:sp>
        <p:nvSpPr>
          <p:cNvPr id="33799" name="Line 6">
            <a:extLst>
              <a:ext uri="{FF2B5EF4-FFF2-40B4-BE49-F238E27FC236}">
                <a16:creationId xmlns="" xmlns:a16="http://schemas.microsoft.com/office/drawing/2014/main" id="{4B102217-F034-4A70-AA10-B0B0387495D4}"/>
              </a:ext>
            </a:extLst>
          </p:cNvPr>
          <p:cNvSpPr>
            <a:spLocks noChangeShapeType="1"/>
          </p:cNvSpPr>
          <p:nvPr/>
        </p:nvSpPr>
        <p:spPr bwMode="auto">
          <a:xfrm>
            <a:off x="4800600" y="1600200"/>
            <a:ext cx="152400" cy="1524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rtl="0">
              <a:defRPr/>
            </a:pPr>
            <a:endParaRPr lang="ru-RU">
              <a:solidFill>
                <a:srgbClr val="53565A"/>
              </a:solidFill>
              <a:latin typeface="+mn-lt"/>
            </a:endParaRPr>
          </a:p>
        </p:txBody>
      </p:sp>
      <p:sp>
        <p:nvSpPr>
          <p:cNvPr id="33800" name="Line 7">
            <a:extLst>
              <a:ext uri="{FF2B5EF4-FFF2-40B4-BE49-F238E27FC236}">
                <a16:creationId xmlns="" xmlns:a16="http://schemas.microsoft.com/office/drawing/2014/main" id="{7CEEC5C2-D2C8-49DF-8100-2F94E99012DF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800600" y="1600200"/>
            <a:ext cx="152400" cy="1524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rtl="0">
              <a:defRPr/>
            </a:pPr>
            <a:endParaRPr lang="ru-RU">
              <a:solidFill>
                <a:srgbClr val="53565A"/>
              </a:solidFill>
              <a:latin typeface="+mn-lt"/>
            </a:endParaRPr>
          </a:p>
        </p:txBody>
      </p:sp>
      <p:sp>
        <p:nvSpPr>
          <p:cNvPr id="35849" name="Text Box 8"/>
          <p:cNvSpPr txBox="1">
            <a:spLocks noChangeArrowheads="1"/>
          </p:cNvSpPr>
          <p:nvPr/>
        </p:nvSpPr>
        <p:spPr bwMode="auto">
          <a:xfrm>
            <a:off x="4267200" y="1219200"/>
            <a:ext cx="12192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bg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bg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bg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bg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bg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9pPr>
          </a:lstStyle>
          <a:p>
            <a:pPr algn="l" rtl="0">
              <a:spcBef>
                <a:spcPct val="50000"/>
              </a:spcBef>
            </a:pPr>
            <a:endParaRPr lang="ru-RU" altLang="en-US">
              <a:solidFill>
                <a:srgbClr val="53565A"/>
              </a:solidFill>
              <a:latin typeface="Verdana" pitchFamily="34" charset="0"/>
            </a:endParaRPr>
          </a:p>
        </p:txBody>
      </p:sp>
      <p:sp>
        <p:nvSpPr>
          <p:cNvPr id="35850" name="Text Box 9"/>
          <p:cNvSpPr txBox="1">
            <a:spLocks noChangeArrowheads="1"/>
          </p:cNvSpPr>
          <p:nvPr/>
        </p:nvSpPr>
        <p:spPr bwMode="auto">
          <a:xfrm>
            <a:off x="4419599" y="1371600"/>
            <a:ext cx="2048933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bg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bg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bg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bg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bg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9pPr>
          </a:lstStyle>
          <a:p>
            <a:pPr algn="l" rtl="0">
              <a:spcBef>
                <a:spcPct val="50000"/>
              </a:spcBef>
            </a:pPr>
            <a:r>
              <a:rPr lang="ru-RU" sz="1200" b="1" i="0" u="none" baseline="0" dirty="0">
                <a:solidFill>
                  <a:srgbClr val="53565A"/>
                </a:solidFill>
              </a:rPr>
              <a:t>Вы находитесь здесь</a:t>
            </a:r>
          </a:p>
        </p:txBody>
      </p:sp>
      <p:sp>
        <p:nvSpPr>
          <p:cNvPr id="33803" name="Line 10">
            <a:extLst>
              <a:ext uri="{FF2B5EF4-FFF2-40B4-BE49-F238E27FC236}">
                <a16:creationId xmlns="" xmlns:a16="http://schemas.microsoft.com/office/drawing/2014/main" id="{5674C7E1-BDF7-43F8-B3A5-69D8088D7F36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657600" y="1676400"/>
            <a:ext cx="1219200" cy="19050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rtl="0">
              <a:defRPr/>
            </a:pPr>
            <a:endParaRPr lang="ru-RU">
              <a:solidFill>
                <a:srgbClr val="53565A"/>
              </a:solidFill>
              <a:latin typeface="+mn-lt"/>
            </a:endParaRPr>
          </a:p>
        </p:txBody>
      </p:sp>
      <p:sp>
        <p:nvSpPr>
          <p:cNvPr id="33804" name="Line 11">
            <a:extLst>
              <a:ext uri="{FF2B5EF4-FFF2-40B4-BE49-F238E27FC236}">
                <a16:creationId xmlns="" xmlns:a16="http://schemas.microsoft.com/office/drawing/2014/main" id="{05F8A8A2-25F7-44DB-9D26-1C65E8D1C306}"/>
              </a:ext>
            </a:extLst>
          </p:cNvPr>
          <p:cNvSpPr>
            <a:spLocks noChangeShapeType="1"/>
          </p:cNvSpPr>
          <p:nvPr/>
        </p:nvSpPr>
        <p:spPr bwMode="auto">
          <a:xfrm>
            <a:off x="4800600" y="1828800"/>
            <a:ext cx="76200" cy="76200"/>
          </a:xfrm>
          <a:prstGeom prst="line">
            <a:avLst/>
          </a:prstGeom>
          <a:noFill/>
          <a:ln w="19050">
            <a:solidFill>
              <a:srgbClr val="FF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rtl="0">
              <a:defRPr/>
            </a:pPr>
            <a:endParaRPr lang="ru-RU">
              <a:solidFill>
                <a:srgbClr val="53565A"/>
              </a:solidFill>
              <a:latin typeface="+mn-lt"/>
            </a:endParaRPr>
          </a:p>
        </p:txBody>
      </p:sp>
      <p:sp>
        <p:nvSpPr>
          <p:cNvPr id="33805" name="Line 12">
            <a:extLst>
              <a:ext uri="{FF2B5EF4-FFF2-40B4-BE49-F238E27FC236}">
                <a16:creationId xmlns="" xmlns:a16="http://schemas.microsoft.com/office/drawing/2014/main" id="{598A34DE-AD4D-49E1-91C2-E66AF605B443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800600" y="1905000"/>
            <a:ext cx="76200" cy="76200"/>
          </a:xfrm>
          <a:prstGeom prst="line">
            <a:avLst/>
          </a:prstGeom>
          <a:noFill/>
          <a:ln w="19050">
            <a:solidFill>
              <a:srgbClr val="FF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rtl="0">
              <a:defRPr/>
            </a:pPr>
            <a:endParaRPr lang="ru-RU">
              <a:solidFill>
                <a:srgbClr val="53565A"/>
              </a:solidFill>
              <a:latin typeface="+mn-lt"/>
            </a:endParaRPr>
          </a:p>
        </p:txBody>
      </p:sp>
      <p:sp>
        <p:nvSpPr>
          <p:cNvPr id="35854" name="Text Box 13"/>
          <p:cNvSpPr txBox="1">
            <a:spLocks noChangeArrowheads="1"/>
          </p:cNvSpPr>
          <p:nvPr/>
        </p:nvSpPr>
        <p:spPr bwMode="auto">
          <a:xfrm>
            <a:off x="3886200" y="3200400"/>
            <a:ext cx="18288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bg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bg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bg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bg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bg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9pPr>
          </a:lstStyle>
          <a:p>
            <a:pPr algn="l" rtl="0">
              <a:spcBef>
                <a:spcPct val="50000"/>
              </a:spcBef>
            </a:pPr>
            <a:r>
              <a:rPr lang="ru-RU" sz="1600" b="1" i="0" u="none" baseline="0">
                <a:solidFill>
                  <a:srgbClr val="53565A"/>
                </a:solidFill>
                <a:ea typeface="Calibri" pitchFamily="34" charset="0"/>
                <a:cs typeface="Calibri" pitchFamily="34" charset="0"/>
              </a:rPr>
              <a:t>ɸ = </a:t>
            </a:r>
            <a:r>
              <a:rPr lang="ru-RU" sz="1600" b="1" i="0" u="none" baseline="0">
                <a:solidFill>
                  <a:srgbClr val="53565A"/>
                </a:solidFill>
                <a:latin typeface="GreekC"/>
              </a:rPr>
              <a:t> широта</a:t>
            </a:r>
          </a:p>
        </p:txBody>
      </p:sp>
      <p:sp>
        <p:nvSpPr>
          <p:cNvPr id="33807" name="Line 14">
            <a:extLst>
              <a:ext uri="{FF2B5EF4-FFF2-40B4-BE49-F238E27FC236}">
                <a16:creationId xmlns="" xmlns:a16="http://schemas.microsoft.com/office/drawing/2014/main" id="{9EB7F896-22EB-45FF-AACD-9085A897331F}"/>
              </a:ext>
            </a:extLst>
          </p:cNvPr>
          <p:cNvSpPr>
            <a:spLocks noChangeShapeType="1"/>
          </p:cNvSpPr>
          <p:nvPr/>
        </p:nvSpPr>
        <p:spPr bwMode="auto">
          <a:xfrm>
            <a:off x="5029200" y="1752600"/>
            <a:ext cx="228600" cy="2286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rtl="0">
              <a:defRPr/>
            </a:pPr>
            <a:endParaRPr lang="ru-RU">
              <a:solidFill>
                <a:srgbClr val="53565A"/>
              </a:solidFill>
              <a:latin typeface="+mn-lt"/>
            </a:endParaRPr>
          </a:p>
        </p:txBody>
      </p:sp>
      <p:sp>
        <p:nvSpPr>
          <p:cNvPr id="33808" name="Text Box 15">
            <a:extLst>
              <a:ext uri="{FF2B5EF4-FFF2-40B4-BE49-F238E27FC236}">
                <a16:creationId xmlns="" xmlns:a16="http://schemas.microsoft.com/office/drawing/2014/main" id="{E6B922D9-6CBB-4211-8F97-FE2B20D704C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76800" y="1828800"/>
            <a:ext cx="3048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bg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bg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bg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bg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bg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9pPr>
          </a:lstStyle>
          <a:p>
            <a:pPr algn="l" rtl="0">
              <a:spcBef>
                <a:spcPct val="50000"/>
              </a:spcBef>
              <a:defRPr/>
            </a:pPr>
            <a:r>
              <a:rPr lang="ru-RU" sz="1400" b="1" i="0" u="none" baseline="0">
                <a:solidFill>
                  <a:srgbClr val="53565A"/>
                </a:solidFill>
                <a:latin typeface="+mn-lt"/>
              </a:rPr>
              <a:t>H</a:t>
            </a:r>
          </a:p>
        </p:txBody>
      </p:sp>
      <p:sp>
        <p:nvSpPr>
          <p:cNvPr id="33809" name="Text Box 16">
            <a:extLst>
              <a:ext uri="{FF2B5EF4-FFF2-40B4-BE49-F238E27FC236}">
                <a16:creationId xmlns="" xmlns:a16="http://schemas.microsoft.com/office/drawing/2014/main" id="{98A20DB3-8347-4E6A-A58F-45FA64039DA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76600" y="3657600"/>
            <a:ext cx="22098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bg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bg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bg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bg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bg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9pPr>
          </a:lstStyle>
          <a:p>
            <a:pPr algn="ctr" rtl="0">
              <a:spcBef>
                <a:spcPct val="50000"/>
              </a:spcBef>
              <a:defRPr/>
            </a:pPr>
            <a:r>
              <a:rPr lang="ru-RU" sz="1600" b="1" i="0" u="none" baseline="0">
                <a:solidFill>
                  <a:srgbClr val="53565A"/>
                </a:solidFill>
                <a:latin typeface="+mn-lt"/>
              </a:rPr>
              <a:t>а - большая полуось</a:t>
            </a:r>
          </a:p>
        </p:txBody>
      </p:sp>
      <p:sp>
        <p:nvSpPr>
          <p:cNvPr id="33810" name="Line 17">
            <a:extLst>
              <a:ext uri="{FF2B5EF4-FFF2-40B4-BE49-F238E27FC236}">
                <a16:creationId xmlns="" xmlns:a16="http://schemas.microsoft.com/office/drawing/2014/main" id="{5DB48B7F-6835-4B24-A15B-367FCB9DDF15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048000" y="3810000"/>
            <a:ext cx="304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rtl="0">
              <a:defRPr/>
            </a:pPr>
            <a:endParaRPr lang="ru-RU">
              <a:solidFill>
                <a:srgbClr val="53565A"/>
              </a:solidFill>
              <a:latin typeface="+mn-lt"/>
            </a:endParaRPr>
          </a:p>
        </p:txBody>
      </p:sp>
      <p:sp>
        <p:nvSpPr>
          <p:cNvPr id="33811" name="Line 18">
            <a:extLst>
              <a:ext uri="{FF2B5EF4-FFF2-40B4-BE49-F238E27FC236}">
                <a16:creationId xmlns="" xmlns:a16="http://schemas.microsoft.com/office/drawing/2014/main" id="{2EF3CCC1-3D1B-4D9B-9C98-21A975235812}"/>
              </a:ext>
            </a:extLst>
          </p:cNvPr>
          <p:cNvSpPr>
            <a:spLocks noChangeShapeType="1"/>
          </p:cNvSpPr>
          <p:nvPr/>
        </p:nvSpPr>
        <p:spPr bwMode="auto">
          <a:xfrm>
            <a:off x="5334000" y="3810000"/>
            <a:ext cx="304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rtl="0">
              <a:defRPr/>
            </a:pPr>
            <a:endParaRPr lang="ru-RU">
              <a:solidFill>
                <a:srgbClr val="53565A"/>
              </a:solidFill>
              <a:latin typeface="+mn-lt"/>
            </a:endParaRPr>
          </a:p>
        </p:txBody>
      </p:sp>
      <p:sp>
        <p:nvSpPr>
          <p:cNvPr id="33812" name="Text Box 19">
            <a:extLst>
              <a:ext uri="{FF2B5EF4-FFF2-40B4-BE49-F238E27FC236}">
                <a16:creationId xmlns="" xmlns:a16="http://schemas.microsoft.com/office/drawing/2014/main" id="{FBB9AF58-447B-4FF9-823D-7DF3A670CF62}"/>
              </a:ext>
            </a:extLst>
          </p:cNvPr>
          <p:cNvSpPr txBox="1">
            <a:spLocks noChangeArrowheads="1"/>
          </p:cNvSpPr>
          <p:nvPr/>
        </p:nvSpPr>
        <p:spPr bwMode="auto">
          <a:xfrm rot="5400000">
            <a:off x="1577975" y="4518025"/>
            <a:ext cx="22098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bg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bg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bg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bg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bg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9pPr>
          </a:lstStyle>
          <a:p>
            <a:pPr algn="ctr" rtl="0">
              <a:spcBef>
                <a:spcPct val="50000"/>
              </a:spcBef>
              <a:defRPr/>
            </a:pPr>
            <a:r>
              <a:rPr lang="ru-RU" sz="1600" b="1" i="0" u="none" baseline="0">
                <a:solidFill>
                  <a:srgbClr val="53565A"/>
                </a:solidFill>
                <a:latin typeface="+mj-lt"/>
              </a:rPr>
              <a:t>b - малая полуось</a:t>
            </a:r>
          </a:p>
        </p:txBody>
      </p:sp>
      <p:sp>
        <p:nvSpPr>
          <p:cNvPr id="33813" name="Line 20">
            <a:extLst>
              <a:ext uri="{FF2B5EF4-FFF2-40B4-BE49-F238E27FC236}">
                <a16:creationId xmlns="" xmlns:a16="http://schemas.microsoft.com/office/drawing/2014/main" id="{93639B2C-6778-4C56-9F74-3846C1CC4C71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667000" y="3581400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rtl="0">
              <a:defRPr/>
            </a:pPr>
            <a:endParaRPr lang="ru-RU">
              <a:solidFill>
                <a:srgbClr val="53565A"/>
              </a:solidFill>
              <a:latin typeface="+mn-lt"/>
            </a:endParaRPr>
          </a:p>
        </p:txBody>
      </p:sp>
      <p:sp>
        <p:nvSpPr>
          <p:cNvPr id="35862" name="Line 21"/>
          <p:cNvSpPr>
            <a:spLocks noChangeShapeType="1"/>
          </p:cNvSpPr>
          <p:nvPr/>
        </p:nvSpPr>
        <p:spPr bwMode="auto">
          <a:xfrm>
            <a:off x="2667000" y="5562600"/>
            <a:ext cx="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>
              <a:solidFill>
                <a:srgbClr val="53565A"/>
              </a:solidFill>
            </a:endParaRPr>
          </a:p>
        </p:txBody>
      </p:sp>
      <p:sp>
        <p:nvSpPr>
          <p:cNvPr id="33815" name="Text Box 22">
            <a:extLst>
              <a:ext uri="{FF2B5EF4-FFF2-40B4-BE49-F238E27FC236}">
                <a16:creationId xmlns="" xmlns:a16="http://schemas.microsoft.com/office/drawing/2014/main" id="{ECC9A006-683F-4365-93E2-52659A7BD1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3400" y="3124200"/>
            <a:ext cx="23622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bg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bg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bg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bg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bg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9pPr>
          </a:lstStyle>
          <a:p>
            <a:pPr algn="l" rtl="0">
              <a:spcBef>
                <a:spcPct val="50000"/>
              </a:spcBef>
              <a:defRPr/>
            </a:pPr>
            <a:r>
              <a:rPr lang="ru-RU" sz="1600" b="1" i="0" u="none" baseline="0">
                <a:solidFill>
                  <a:srgbClr val="53565A"/>
                </a:solidFill>
                <a:latin typeface="+mj-lt"/>
              </a:rPr>
              <a:t>К-т сжатия = (a-b)/a</a:t>
            </a:r>
            <a:endParaRPr lang="ru-RU" altLang="en-US" sz="1600" b="1" u="sng" dirty="0">
              <a:solidFill>
                <a:srgbClr val="53565A"/>
              </a:solidFill>
              <a:latin typeface="+mj-lt"/>
            </a:endParaRPr>
          </a:p>
        </p:txBody>
      </p:sp>
      <p:sp>
        <p:nvSpPr>
          <p:cNvPr id="35864" name="TextBox 24"/>
          <p:cNvSpPr txBox="1">
            <a:spLocks noChangeArrowheads="1"/>
          </p:cNvSpPr>
          <p:nvPr/>
        </p:nvSpPr>
        <p:spPr bwMode="auto">
          <a:xfrm>
            <a:off x="38100" y="6172200"/>
            <a:ext cx="72390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bg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bg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bg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bg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bg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9pPr>
          </a:lstStyle>
          <a:p>
            <a:pPr algn="l" rtl="0"/>
            <a:r>
              <a:rPr lang="ru-RU" sz="2000" b="0" i="0" u="none" baseline="0">
                <a:solidFill>
                  <a:srgbClr val="53565A"/>
                </a:solidFill>
              </a:rPr>
              <a:t>Геоид:  Эквипотенциальная поверхность, т.е. в каждой точке вектор силы тяжести направлен вниз.</a:t>
            </a:r>
          </a:p>
        </p:txBody>
      </p:sp>
    </p:spTree>
    <p:extLst>
      <p:ext uri="{BB962C8B-B14F-4D97-AF65-F5344CB8AC3E}">
        <p14:creationId xmlns:p14="http://schemas.microsoft.com/office/powerpoint/2010/main" val="2500776795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61"/>
          <p:cNvSpPr>
            <a:spLocks noGrp="1" noRot="1" noChangeArrowheads="1"/>
          </p:cNvSpPr>
          <p:nvPr>
            <p:ph type="title"/>
          </p:nvPr>
        </p:nvSpPr>
        <p:spPr>
          <a:xfrm>
            <a:off x="419100" y="77787"/>
            <a:ext cx="9144000" cy="989013"/>
          </a:xfrm>
        </p:spPr>
        <p:txBody>
          <a:bodyPr/>
          <a:lstStyle/>
          <a:p>
            <a:pPr marL="53975" algn="l" rtl="0" eaLnBrk="1" hangingPunct="1"/>
            <a:r>
              <a:rPr lang="ru-RU" b="0" i="0" u="none" baseline="0">
                <a:latin typeface="Arial" pitchFamily="34" charset="0"/>
                <a:cs typeface="Arial" pitchFamily="34" charset="0"/>
              </a:rPr>
              <a:t>Уровни RTK:  N из модели геоида, K из VDatum</a:t>
            </a:r>
          </a:p>
        </p:txBody>
      </p:sp>
      <p:sp>
        <p:nvSpPr>
          <p:cNvPr id="39939" name="Rectangle 2"/>
          <p:cNvSpPr>
            <a:spLocks noChangeArrowheads="1"/>
          </p:cNvSpPr>
          <p:nvPr/>
        </p:nvSpPr>
        <p:spPr bwMode="auto">
          <a:xfrm>
            <a:off x="5181600" y="1371600"/>
            <a:ext cx="3962400" cy="495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endParaRPr lang="ru-RU" altLang="en-US"/>
          </a:p>
        </p:txBody>
      </p:sp>
      <p:sp>
        <p:nvSpPr>
          <p:cNvPr id="39940" name="Line 4"/>
          <p:cNvSpPr>
            <a:spLocks noChangeShapeType="1"/>
          </p:cNvSpPr>
          <p:nvPr/>
        </p:nvSpPr>
        <p:spPr bwMode="auto">
          <a:xfrm>
            <a:off x="5638800" y="2286000"/>
            <a:ext cx="152400" cy="533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9941" name="Line 5"/>
          <p:cNvSpPr>
            <a:spLocks noChangeShapeType="1"/>
          </p:cNvSpPr>
          <p:nvPr/>
        </p:nvSpPr>
        <p:spPr bwMode="auto">
          <a:xfrm>
            <a:off x="5791200" y="2819400"/>
            <a:ext cx="60960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9942" name="Line 6"/>
          <p:cNvSpPr>
            <a:spLocks noChangeShapeType="1"/>
          </p:cNvSpPr>
          <p:nvPr/>
        </p:nvSpPr>
        <p:spPr bwMode="auto">
          <a:xfrm flipV="1">
            <a:off x="6400800" y="2819400"/>
            <a:ext cx="60960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9943" name="Line 7"/>
          <p:cNvSpPr>
            <a:spLocks noChangeShapeType="1"/>
          </p:cNvSpPr>
          <p:nvPr/>
        </p:nvSpPr>
        <p:spPr bwMode="auto">
          <a:xfrm flipV="1">
            <a:off x="7010400" y="2286000"/>
            <a:ext cx="152400" cy="533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9944" name="Line 8"/>
          <p:cNvSpPr>
            <a:spLocks noChangeShapeType="1"/>
          </p:cNvSpPr>
          <p:nvPr/>
        </p:nvSpPr>
        <p:spPr bwMode="auto">
          <a:xfrm flipH="1">
            <a:off x="5638800" y="2286000"/>
            <a:ext cx="1524000" cy="15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9945" name="Line 9"/>
          <p:cNvSpPr>
            <a:spLocks noChangeShapeType="1"/>
          </p:cNvSpPr>
          <p:nvPr/>
        </p:nvSpPr>
        <p:spPr bwMode="auto">
          <a:xfrm flipV="1">
            <a:off x="5867400" y="1828800"/>
            <a:ext cx="7620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9946" name="Line 10"/>
          <p:cNvSpPr>
            <a:spLocks noChangeShapeType="1"/>
          </p:cNvSpPr>
          <p:nvPr/>
        </p:nvSpPr>
        <p:spPr bwMode="auto">
          <a:xfrm>
            <a:off x="5943600" y="1828800"/>
            <a:ext cx="914400" cy="15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9947" name="Line 11"/>
          <p:cNvSpPr>
            <a:spLocks noChangeShapeType="1"/>
          </p:cNvSpPr>
          <p:nvPr/>
        </p:nvSpPr>
        <p:spPr bwMode="auto">
          <a:xfrm>
            <a:off x="6858000" y="1828800"/>
            <a:ext cx="7620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9948" name="Line 14"/>
          <p:cNvSpPr>
            <a:spLocks noChangeShapeType="1"/>
          </p:cNvSpPr>
          <p:nvPr/>
        </p:nvSpPr>
        <p:spPr bwMode="auto">
          <a:xfrm>
            <a:off x="5334000" y="2362200"/>
            <a:ext cx="2057400" cy="0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9949" name="Text Box 15"/>
          <p:cNvSpPr txBox="1">
            <a:spLocks noChangeArrowheads="1"/>
          </p:cNvSpPr>
          <p:nvPr/>
        </p:nvSpPr>
        <p:spPr bwMode="auto">
          <a:xfrm>
            <a:off x="7434263" y="2209800"/>
            <a:ext cx="15240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>
              <a:spcBef>
                <a:spcPct val="50000"/>
              </a:spcBef>
            </a:pPr>
            <a:r>
              <a:rPr lang="ru-RU" b="1" i="0" u="none" baseline="0">
                <a:solidFill>
                  <a:srgbClr val="FFFF00"/>
                </a:solidFill>
              </a:rPr>
              <a:t>Уровень воды</a:t>
            </a:r>
          </a:p>
        </p:txBody>
      </p:sp>
      <p:sp>
        <p:nvSpPr>
          <p:cNvPr id="39950" name="Oval 20"/>
          <p:cNvSpPr>
            <a:spLocks noChangeArrowheads="1"/>
          </p:cNvSpPr>
          <p:nvPr/>
        </p:nvSpPr>
        <p:spPr bwMode="auto">
          <a:xfrm>
            <a:off x="5943600" y="1524000"/>
            <a:ext cx="228600" cy="76200"/>
          </a:xfrm>
          <a:prstGeom prst="ellipse">
            <a:avLst/>
          </a:prstGeom>
          <a:solidFill>
            <a:schemeClr val="bg2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endParaRPr lang="ru-RU" altLang="en-US"/>
          </a:p>
        </p:txBody>
      </p:sp>
      <p:sp>
        <p:nvSpPr>
          <p:cNvPr id="39951" name="Line 21"/>
          <p:cNvSpPr>
            <a:spLocks noChangeShapeType="1"/>
          </p:cNvSpPr>
          <p:nvPr/>
        </p:nvSpPr>
        <p:spPr bwMode="auto">
          <a:xfrm>
            <a:off x="6065838" y="1600200"/>
            <a:ext cx="1587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9952" name="Line 26"/>
          <p:cNvSpPr>
            <a:spLocks noChangeShapeType="1"/>
          </p:cNvSpPr>
          <p:nvPr/>
        </p:nvSpPr>
        <p:spPr bwMode="auto">
          <a:xfrm>
            <a:off x="5486400" y="5867400"/>
            <a:ext cx="1981200" cy="1588"/>
          </a:xfrm>
          <a:prstGeom prst="line">
            <a:avLst/>
          </a:prstGeom>
          <a:noFill/>
          <a:ln w="76200" cmpd="tri">
            <a:solidFill>
              <a:srgbClr val="FF99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9953" name="Text Box 27"/>
          <p:cNvSpPr txBox="1">
            <a:spLocks noChangeArrowheads="1"/>
          </p:cNvSpPr>
          <p:nvPr/>
        </p:nvSpPr>
        <p:spPr bwMode="auto">
          <a:xfrm>
            <a:off x="7434263" y="5715000"/>
            <a:ext cx="13716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>
              <a:spcBef>
                <a:spcPct val="50000"/>
              </a:spcBef>
            </a:pPr>
            <a:r>
              <a:rPr lang="ru-RU" b="1" i="0" u="none" baseline="0">
                <a:solidFill>
                  <a:srgbClr val="FF9900"/>
                </a:solidFill>
              </a:rPr>
              <a:t>Дно</a:t>
            </a:r>
          </a:p>
        </p:txBody>
      </p:sp>
      <p:sp>
        <p:nvSpPr>
          <p:cNvPr id="39954" name="Rectangle 28"/>
          <p:cNvSpPr>
            <a:spLocks noChangeArrowheads="1"/>
          </p:cNvSpPr>
          <p:nvPr/>
        </p:nvSpPr>
        <p:spPr bwMode="auto">
          <a:xfrm>
            <a:off x="6019800" y="2819400"/>
            <a:ext cx="152400" cy="76200"/>
          </a:xfrm>
          <a:prstGeom prst="rect">
            <a:avLst/>
          </a:prstGeom>
          <a:solidFill>
            <a:srgbClr val="33CC33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endParaRPr lang="ru-RU" altLang="en-US"/>
          </a:p>
        </p:txBody>
      </p:sp>
      <p:sp>
        <p:nvSpPr>
          <p:cNvPr id="39955" name="Line 32"/>
          <p:cNvSpPr>
            <a:spLocks noChangeShapeType="1"/>
          </p:cNvSpPr>
          <p:nvPr/>
        </p:nvSpPr>
        <p:spPr bwMode="auto">
          <a:xfrm flipH="1">
            <a:off x="6172200" y="3429000"/>
            <a:ext cx="1295400" cy="0"/>
          </a:xfrm>
          <a:prstGeom prst="line">
            <a:avLst/>
          </a:prstGeom>
          <a:noFill/>
          <a:ln w="28575">
            <a:solidFill>
              <a:srgbClr val="FF0000"/>
            </a:solidFill>
            <a:prstDash val="dash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9956" name="Text Box 33"/>
          <p:cNvSpPr txBox="1">
            <a:spLocks noChangeArrowheads="1"/>
          </p:cNvSpPr>
          <p:nvPr/>
        </p:nvSpPr>
        <p:spPr bwMode="auto">
          <a:xfrm>
            <a:off x="7620000" y="3276600"/>
            <a:ext cx="1338263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>
              <a:spcBef>
                <a:spcPct val="50000"/>
              </a:spcBef>
            </a:pPr>
            <a:r>
              <a:rPr lang="ru-RU" b="1" i="0" u="none" baseline="0">
                <a:solidFill>
                  <a:srgbClr val="FF0000"/>
                </a:solidFill>
              </a:rPr>
              <a:t>Ноль Карты</a:t>
            </a:r>
          </a:p>
        </p:txBody>
      </p:sp>
      <p:sp>
        <p:nvSpPr>
          <p:cNvPr id="39957" name="Line 37"/>
          <p:cNvSpPr>
            <a:spLocks noChangeShapeType="1"/>
          </p:cNvSpPr>
          <p:nvPr/>
        </p:nvSpPr>
        <p:spPr bwMode="auto">
          <a:xfrm flipH="1">
            <a:off x="5410200" y="4800600"/>
            <a:ext cx="2057400" cy="0"/>
          </a:xfrm>
          <a:prstGeom prst="line">
            <a:avLst/>
          </a:prstGeom>
          <a:noFill/>
          <a:ln w="38100">
            <a:solidFill>
              <a:srgbClr val="33CC33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9958" name="Text Box 38"/>
          <p:cNvSpPr txBox="1">
            <a:spLocks noChangeArrowheads="1"/>
          </p:cNvSpPr>
          <p:nvPr/>
        </p:nvSpPr>
        <p:spPr bwMode="auto">
          <a:xfrm>
            <a:off x="7467600" y="4648200"/>
            <a:ext cx="16764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>
              <a:spcBef>
                <a:spcPct val="50000"/>
              </a:spcBef>
            </a:pPr>
            <a:r>
              <a:rPr lang="ru-RU" b="1" i="0" u="none" baseline="0">
                <a:solidFill>
                  <a:srgbClr val="33CC33"/>
                </a:solidFill>
              </a:rPr>
              <a:t>Поверхность эллипсоида</a:t>
            </a:r>
          </a:p>
        </p:txBody>
      </p:sp>
      <p:sp>
        <p:nvSpPr>
          <p:cNvPr id="39960" name="Rectangle 56"/>
          <p:cNvSpPr>
            <a:spLocks noChangeArrowheads="1"/>
          </p:cNvSpPr>
          <p:nvPr/>
        </p:nvSpPr>
        <p:spPr bwMode="auto">
          <a:xfrm>
            <a:off x="419100" y="1524000"/>
            <a:ext cx="5029200" cy="4648200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marL="342900" indent="-3429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00100" indent="-3429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 eaLnBrk="1" hangingPunct="1">
              <a:spcBef>
                <a:spcPct val="20000"/>
              </a:spcBef>
              <a:buSzPct val="70000"/>
              <a:buFont typeface="Arial" panose="020B0604020202020204" pitchFamily="34" charset="0"/>
              <a:buChar char="•"/>
              <a:defRPr/>
            </a:pPr>
            <a:r>
              <a:rPr lang="ru-RU" sz="2000" b="0" i="0" u="none" baseline="0">
                <a:solidFill>
                  <a:srgbClr val="53565A"/>
                </a:solidFill>
              </a:rPr>
              <a:t>Высота эллипсоида WGS-84 над нулем глубин:</a:t>
            </a:r>
          </a:p>
          <a:p>
            <a:pPr lvl="1" algn="l" rtl="0" eaLnBrk="1" hangingPunct="1">
              <a:spcBef>
                <a:spcPct val="20000"/>
              </a:spcBef>
              <a:buSzPct val="70000"/>
              <a:buFont typeface="Arial" panose="020B0604020202020204" pitchFamily="34" charset="0"/>
              <a:buChar char="•"/>
              <a:defRPr/>
            </a:pPr>
            <a:r>
              <a:rPr lang="ru-RU" sz="1800" b="0" i="0" u="none" baseline="0">
                <a:solidFill>
                  <a:srgbClr val="53565A"/>
                </a:solidFill>
              </a:rPr>
              <a:t>K-N</a:t>
            </a:r>
          </a:p>
          <a:p>
            <a:pPr algn="l" rtl="0" eaLnBrk="1" hangingPunct="1">
              <a:spcBef>
                <a:spcPct val="20000"/>
              </a:spcBef>
              <a:buSzPct val="70000"/>
              <a:buFont typeface="Arial" panose="020B0604020202020204" pitchFamily="34" charset="0"/>
              <a:buChar char="•"/>
              <a:defRPr/>
            </a:pPr>
            <a:r>
              <a:rPr lang="ru-RU" sz="2000" b="0" i="0" u="none" baseline="0">
                <a:solidFill>
                  <a:srgbClr val="53565A"/>
                </a:solidFill>
              </a:rPr>
              <a:t>ПАРАМЕТРЫ ГЕОДЕЗИИ:</a:t>
            </a:r>
          </a:p>
          <a:p>
            <a:pPr lvl="1" algn="l" rtl="0" eaLnBrk="1" hangingPunct="1">
              <a:spcBef>
                <a:spcPct val="20000"/>
              </a:spcBef>
              <a:buSzPct val="70000"/>
              <a:buFont typeface="Arial" panose="020B0604020202020204" pitchFamily="34" charset="0"/>
              <a:buChar char="•"/>
              <a:defRPr/>
            </a:pPr>
            <a:r>
              <a:rPr lang="ru-RU" sz="1800" b="0" i="0" u="none" baseline="0">
                <a:solidFill>
                  <a:srgbClr val="53565A"/>
                </a:solidFill>
              </a:rPr>
              <a:t>Опция “N from Geoid Model, K from VDATUM”</a:t>
            </a:r>
          </a:p>
          <a:p>
            <a:pPr lvl="1" algn="l" rtl="0" eaLnBrk="1" hangingPunct="1">
              <a:spcBef>
                <a:spcPct val="20000"/>
              </a:spcBef>
              <a:buSzPct val="70000"/>
              <a:buFont typeface="Arial" panose="020B0604020202020204" pitchFamily="34" charset="0"/>
              <a:buChar char="•"/>
              <a:defRPr/>
            </a:pPr>
            <a:r>
              <a:rPr lang="ru-RU" sz="1800" b="0" i="0" u="none" baseline="0">
                <a:solidFill>
                  <a:srgbClr val="53565A"/>
                </a:solidFill>
              </a:rPr>
              <a:t>Выберите модель геоида</a:t>
            </a:r>
          </a:p>
          <a:p>
            <a:pPr lvl="1" algn="l" rtl="0" eaLnBrk="1" hangingPunct="1">
              <a:spcBef>
                <a:spcPct val="20000"/>
              </a:spcBef>
              <a:buSzPct val="70000"/>
              <a:buFont typeface="Arial" panose="020B0604020202020204" pitchFamily="34" charset="0"/>
              <a:buChar char="•"/>
              <a:defRPr/>
            </a:pPr>
            <a:r>
              <a:rPr lang="ru-RU" sz="1800" b="0" i="0" u="none" baseline="0">
                <a:solidFill>
                  <a:srgbClr val="53565A"/>
                </a:solidFill>
              </a:rPr>
              <a:t>Выберите регион VDATUM</a:t>
            </a:r>
          </a:p>
          <a:p>
            <a:pPr lvl="1" algn="l" rtl="0" eaLnBrk="1" hangingPunct="1">
              <a:spcBef>
                <a:spcPct val="20000"/>
              </a:spcBef>
              <a:buSzPct val="70000"/>
              <a:buFont typeface="Arial" panose="020B0604020202020204" pitchFamily="34" charset="0"/>
              <a:buChar char="•"/>
              <a:defRPr/>
            </a:pPr>
            <a:r>
              <a:rPr lang="ru-RU" sz="1800" b="0" i="0" u="none" baseline="0">
                <a:solidFill>
                  <a:srgbClr val="53565A"/>
                </a:solidFill>
              </a:rPr>
              <a:t>Выберите ноль глубин для VDATUM</a:t>
            </a:r>
          </a:p>
          <a:p>
            <a:pPr algn="l" rtl="0" eaLnBrk="1" hangingPunct="1">
              <a:spcBef>
                <a:spcPct val="20000"/>
              </a:spcBef>
              <a:buSzPct val="70000"/>
              <a:buFont typeface="Arial" panose="020B0604020202020204" pitchFamily="34" charset="0"/>
              <a:buChar char="•"/>
              <a:defRPr/>
            </a:pPr>
            <a:r>
              <a:rPr lang="ru-RU" sz="1800" b="0" i="0" u="none" baseline="0">
                <a:solidFill>
                  <a:srgbClr val="53565A"/>
                </a:solidFill>
              </a:rPr>
              <a:t>В HYPACK HARDWARE:</a:t>
            </a:r>
          </a:p>
          <a:p>
            <a:pPr lvl="1" algn="l" rtl="0" eaLnBrk="1" hangingPunct="1">
              <a:spcBef>
                <a:spcPct val="20000"/>
              </a:spcBef>
              <a:buSzPct val="70000"/>
              <a:buFont typeface="Arial" panose="020B0604020202020204" pitchFamily="34" charset="0"/>
              <a:buChar char="•"/>
              <a:defRPr/>
            </a:pPr>
            <a:r>
              <a:rPr lang="ru-RU" sz="1800" b="0" i="0" u="none" baseline="0">
                <a:solidFill>
                  <a:srgbClr val="53565A"/>
                </a:solidFill>
              </a:rPr>
              <a:t>Отметьте опцию «Tide» для GPS</a:t>
            </a:r>
          </a:p>
          <a:p>
            <a:pPr lvl="1" algn="l" rtl="0" eaLnBrk="1" hangingPunct="1">
              <a:spcBef>
                <a:spcPct val="20000"/>
              </a:spcBef>
              <a:buSzPct val="70000"/>
              <a:buFont typeface="Arial" panose="020B0604020202020204" pitchFamily="34" charset="0"/>
              <a:buChar char="•"/>
              <a:defRPr/>
            </a:pPr>
            <a:r>
              <a:rPr lang="ru-RU" sz="1800" b="0" i="0" u="none" baseline="0">
                <a:solidFill>
                  <a:srgbClr val="53565A"/>
                </a:solidFill>
              </a:rPr>
              <a:t>Проверьте дополнительные настройки GPS</a:t>
            </a:r>
          </a:p>
          <a:p>
            <a:pPr lvl="1" algn="l" rtl="0" eaLnBrk="1" hangingPunct="1">
              <a:spcBef>
                <a:spcPct val="20000"/>
              </a:spcBef>
              <a:buSzPct val="70000"/>
              <a:buFont typeface="Arial" panose="020B0604020202020204" pitchFamily="34" charset="0"/>
              <a:buChar char="•"/>
              <a:defRPr/>
            </a:pPr>
            <a:r>
              <a:rPr lang="ru-RU" sz="1800" b="0" i="0" u="none" baseline="0">
                <a:solidFill>
                  <a:srgbClr val="53565A"/>
                </a:solidFill>
              </a:rPr>
              <a:t>Протестируйте возле уровенного поста!</a:t>
            </a:r>
          </a:p>
        </p:txBody>
      </p:sp>
      <p:cxnSp>
        <p:nvCxnSpPr>
          <p:cNvPr id="54" name="Straight Connector 53"/>
          <p:cNvCxnSpPr/>
          <p:nvPr/>
        </p:nvCxnSpPr>
        <p:spPr>
          <a:xfrm flipH="1">
            <a:off x="5715000" y="2971800"/>
            <a:ext cx="1752600" cy="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962" name="TextBox 54"/>
          <p:cNvSpPr txBox="1">
            <a:spLocks noChangeArrowheads="1"/>
          </p:cNvSpPr>
          <p:nvPr/>
        </p:nvSpPr>
        <p:spPr bwMode="auto">
          <a:xfrm>
            <a:off x="7620000" y="2819400"/>
            <a:ext cx="11430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/>
            <a:r>
              <a:rPr lang="ru-RU" b="1" i="0" u="none" baseline="0">
                <a:solidFill>
                  <a:srgbClr val="00B0F0"/>
                </a:solidFill>
              </a:rPr>
              <a:t>Геоид</a:t>
            </a:r>
          </a:p>
        </p:txBody>
      </p:sp>
      <p:cxnSp>
        <p:nvCxnSpPr>
          <p:cNvPr id="57" name="Straight Arrow Connector 56"/>
          <p:cNvCxnSpPr>
            <a:stCxn id="39942" idx="0"/>
          </p:cNvCxnSpPr>
          <p:nvPr/>
        </p:nvCxnSpPr>
        <p:spPr>
          <a:xfrm>
            <a:off x="6400800" y="2971800"/>
            <a:ext cx="0" cy="457200"/>
          </a:xfrm>
          <a:prstGeom prst="straightConnector1">
            <a:avLst/>
          </a:prstGeom>
          <a:ln w="127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964" name="TextBox 57"/>
          <p:cNvSpPr txBox="1">
            <a:spLocks noChangeArrowheads="1"/>
          </p:cNvSpPr>
          <p:nvPr/>
        </p:nvSpPr>
        <p:spPr bwMode="auto">
          <a:xfrm>
            <a:off x="6477000" y="3048000"/>
            <a:ext cx="19050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/>
            <a:r>
              <a:rPr lang="ru-RU" b="1" i="0" u="none" baseline="0"/>
              <a:t>K: Из VDatum</a:t>
            </a:r>
          </a:p>
        </p:txBody>
      </p:sp>
      <p:cxnSp>
        <p:nvCxnSpPr>
          <p:cNvPr id="60" name="Straight Arrow Connector 59"/>
          <p:cNvCxnSpPr/>
          <p:nvPr/>
        </p:nvCxnSpPr>
        <p:spPr>
          <a:xfrm>
            <a:off x="5791200" y="2971800"/>
            <a:ext cx="0" cy="1828800"/>
          </a:xfrm>
          <a:prstGeom prst="straightConnector1">
            <a:avLst/>
          </a:prstGeom>
          <a:ln w="635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966" name="TextBox 60"/>
          <p:cNvSpPr txBox="1">
            <a:spLocks noChangeArrowheads="1"/>
          </p:cNvSpPr>
          <p:nvPr/>
        </p:nvSpPr>
        <p:spPr bwMode="auto">
          <a:xfrm>
            <a:off x="5867400" y="3886200"/>
            <a:ext cx="22860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/>
            <a:r>
              <a:rPr lang="ru-RU" b="1" i="0" u="none" baseline="0"/>
              <a:t>N: Из модели геоида</a:t>
            </a:r>
          </a:p>
        </p:txBody>
      </p:sp>
    </p:spTree>
    <p:extLst>
      <p:ext uri="{BB962C8B-B14F-4D97-AF65-F5344CB8AC3E}">
        <p14:creationId xmlns:p14="http://schemas.microsoft.com/office/powerpoint/2010/main" val="2639743228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61"/>
          <p:cNvSpPr>
            <a:spLocks noGrp="1" noRot="1" noChangeArrowheads="1"/>
          </p:cNvSpPr>
          <p:nvPr>
            <p:ph type="title"/>
          </p:nvPr>
        </p:nvSpPr>
        <p:spPr>
          <a:xfrm>
            <a:off x="414336" y="76200"/>
            <a:ext cx="8915400" cy="989013"/>
          </a:xfrm>
        </p:spPr>
        <p:txBody>
          <a:bodyPr rtlCol="0">
            <a:noAutofit/>
          </a:bodyPr>
          <a:lstStyle/>
          <a:p>
            <a:pPr marL="54864" algn="l" rtl="0" eaLnBrk="1" fontAlgn="auto" hangingPunct="1">
              <a:spcAft>
                <a:spcPts val="0"/>
              </a:spcAft>
              <a:defRPr/>
            </a:pPr>
            <a:r>
              <a:rPr lang="ru-RU" sz="3600" b="0" i="0" u="none" baseline="0"/>
              <a:t>Уровни RTK:  (К - N) вводится пользователем</a:t>
            </a:r>
            <a:endParaRPr lang="ru-RU" sz="2000" dirty="0"/>
          </a:p>
        </p:txBody>
      </p:sp>
      <p:sp>
        <p:nvSpPr>
          <p:cNvPr id="41987" name="Rectangle 2"/>
          <p:cNvSpPr>
            <a:spLocks noChangeArrowheads="1"/>
          </p:cNvSpPr>
          <p:nvPr/>
        </p:nvSpPr>
        <p:spPr bwMode="auto">
          <a:xfrm>
            <a:off x="5181600" y="1371600"/>
            <a:ext cx="3962400" cy="495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endParaRPr lang="ru-RU" altLang="en-US"/>
          </a:p>
        </p:txBody>
      </p:sp>
      <p:sp>
        <p:nvSpPr>
          <p:cNvPr id="41988" name="Line 4"/>
          <p:cNvSpPr>
            <a:spLocks noChangeShapeType="1"/>
          </p:cNvSpPr>
          <p:nvPr/>
        </p:nvSpPr>
        <p:spPr bwMode="auto">
          <a:xfrm>
            <a:off x="5638800" y="2286000"/>
            <a:ext cx="152400" cy="533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1989" name="Line 5"/>
          <p:cNvSpPr>
            <a:spLocks noChangeShapeType="1"/>
          </p:cNvSpPr>
          <p:nvPr/>
        </p:nvSpPr>
        <p:spPr bwMode="auto">
          <a:xfrm>
            <a:off x="5791200" y="2819400"/>
            <a:ext cx="60960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1990" name="Line 6"/>
          <p:cNvSpPr>
            <a:spLocks noChangeShapeType="1"/>
          </p:cNvSpPr>
          <p:nvPr/>
        </p:nvSpPr>
        <p:spPr bwMode="auto">
          <a:xfrm flipV="1">
            <a:off x="6400800" y="2819400"/>
            <a:ext cx="60960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1991" name="Line 7"/>
          <p:cNvSpPr>
            <a:spLocks noChangeShapeType="1"/>
          </p:cNvSpPr>
          <p:nvPr/>
        </p:nvSpPr>
        <p:spPr bwMode="auto">
          <a:xfrm flipV="1">
            <a:off x="7010400" y="2286000"/>
            <a:ext cx="152400" cy="533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1992" name="Line 8"/>
          <p:cNvSpPr>
            <a:spLocks noChangeShapeType="1"/>
          </p:cNvSpPr>
          <p:nvPr/>
        </p:nvSpPr>
        <p:spPr bwMode="auto">
          <a:xfrm flipH="1">
            <a:off x="5638800" y="2286000"/>
            <a:ext cx="1524000" cy="15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1993" name="Line 9"/>
          <p:cNvSpPr>
            <a:spLocks noChangeShapeType="1"/>
          </p:cNvSpPr>
          <p:nvPr/>
        </p:nvSpPr>
        <p:spPr bwMode="auto">
          <a:xfrm flipV="1">
            <a:off x="5867400" y="1828800"/>
            <a:ext cx="7620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1994" name="Line 10"/>
          <p:cNvSpPr>
            <a:spLocks noChangeShapeType="1"/>
          </p:cNvSpPr>
          <p:nvPr/>
        </p:nvSpPr>
        <p:spPr bwMode="auto">
          <a:xfrm>
            <a:off x="5943600" y="1828800"/>
            <a:ext cx="914400" cy="15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1995" name="Line 11"/>
          <p:cNvSpPr>
            <a:spLocks noChangeShapeType="1"/>
          </p:cNvSpPr>
          <p:nvPr/>
        </p:nvSpPr>
        <p:spPr bwMode="auto">
          <a:xfrm>
            <a:off x="6858000" y="1828800"/>
            <a:ext cx="7620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1996" name="Line 14"/>
          <p:cNvSpPr>
            <a:spLocks noChangeShapeType="1"/>
          </p:cNvSpPr>
          <p:nvPr/>
        </p:nvSpPr>
        <p:spPr bwMode="auto">
          <a:xfrm>
            <a:off x="5334000" y="2362200"/>
            <a:ext cx="2057400" cy="0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1997" name="Text Box 15"/>
          <p:cNvSpPr txBox="1">
            <a:spLocks noChangeArrowheads="1"/>
          </p:cNvSpPr>
          <p:nvPr/>
        </p:nvSpPr>
        <p:spPr bwMode="auto">
          <a:xfrm>
            <a:off x="7434263" y="2209800"/>
            <a:ext cx="15240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>
              <a:spcBef>
                <a:spcPct val="50000"/>
              </a:spcBef>
            </a:pPr>
            <a:r>
              <a:rPr lang="ru-RU" b="1" i="0" u="none" baseline="0">
                <a:solidFill>
                  <a:srgbClr val="FFFF00"/>
                </a:solidFill>
              </a:rPr>
              <a:t>Уровень воды</a:t>
            </a:r>
          </a:p>
        </p:txBody>
      </p:sp>
      <p:sp>
        <p:nvSpPr>
          <p:cNvPr id="41998" name="Oval 20"/>
          <p:cNvSpPr>
            <a:spLocks noChangeArrowheads="1"/>
          </p:cNvSpPr>
          <p:nvPr/>
        </p:nvSpPr>
        <p:spPr bwMode="auto">
          <a:xfrm>
            <a:off x="5943600" y="1524000"/>
            <a:ext cx="228600" cy="76200"/>
          </a:xfrm>
          <a:prstGeom prst="ellipse">
            <a:avLst/>
          </a:prstGeom>
          <a:solidFill>
            <a:schemeClr val="bg2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endParaRPr lang="ru-RU" altLang="en-US"/>
          </a:p>
        </p:txBody>
      </p:sp>
      <p:sp>
        <p:nvSpPr>
          <p:cNvPr id="41999" name="Line 21"/>
          <p:cNvSpPr>
            <a:spLocks noChangeShapeType="1"/>
          </p:cNvSpPr>
          <p:nvPr/>
        </p:nvSpPr>
        <p:spPr bwMode="auto">
          <a:xfrm>
            <a:off x="6065838" y="1600200"/>
            <a:ext cx="1587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2000" name="Line 26"/>
          <p:cNvSpPr>
            <a:spLocks noChangeShapeType="1"/>
          </p:cNvSpPr>
          <p:nvPr/>
        </p:nvSpPr>
        <p:spPr bwMode="auto">
          <a:xfrm>
            <a:off x="5486400" y="5867400"/>
            <a:ext cx="1981200" cy="1588"/>
          </a:xfrm>
          <a:prstGeom prst="line">
            <a:avLst/>
          </a:prstGeom>
          <a:noFill/>
          <a:ln w="76200" cmpd="tri">
            <a:solidFill>
              <a:srgbClr val="FF99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2001" name="Text Box 27"/>
          <p:cNvSpPr txBox="1">
            <a:spLocks noChangeArrowheads="1"/>
          </p:cNvSpPr>
          <p:nvPr/>
        </p:nvSpPr>
        <p:spPr bwMode="auto">
          <a:xfrm>
            <a:off x="7434263" y="5715000"/>
            <a:ext cx="13716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>
              <a:spcBef>
                <a:spcPct val="50000"/>
              </a:spcBef>
            </a:pPr>
            <a:r>
              <a:rPr lang="ru-RU" b="1" i="0" u="none" baseline="0">
                <a:solidFill>
                  <a:srgbClr val="FF9900"/>
                </a:solidFill>
              </a:rPr>
              <a:t>Дно</a:t>
            </a:r>
          </a:p>
        </p:txBody>
      </p:sp>
      <p:sp>
        <p:nvSpPr>
          <p:cNvPr id="42002" name="Rectangle 28"/>
          <p:cNvSpPr>
            <a:spLocks noChangeArrowheads="1"/>
          </p:cNvSpPr>
          <p:nvPr/>
        </p:nvSpPr>
        <p:spPr bwMode="auto">
          <a:xfrm>
            <a:off x="6019800" y="2819400"/>
            <a:ext cx="152400" cy="76200"/>
          </a:xfrm>
          <a:prstGeom prst="rect">
            <a:avLst/>
          </a:prstGeom>
          <a:solidFill>
            <a:srgbClr val="33CC33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endParaRPr lang="ru-RU" altLang="en-US"/>
          </a:p>
        </p:txBody>
      </p:sp>
      <p:sp>
        <p:nvSpPr>
          <p:cNvPr id="42003" name="Line 32"/>
          <p:cNvSpPr>
            <a:spLocks noChangeShapeType="1"/>
          </p:cNvSpPr>
          <p:nvPr/>
        </p:nvSpPr>
        <p:spPr bwMode="auto">
          <a:xfrm flipH="1">
            <a:off x="6172200" y="3429000"/>
            <a:ext cx="1295400" cy="0"/>
          </a:xfrm>
          <a:prstGeom prst="line">
            <a:avLst/>
          </a:prstGeom>
          <a:noFill/>
          <a:ln w="28575">
            <a:solidFill>
              <a:srgbClr val="FF0000"/>
            </a:solidFill>
            <a:prstDash val="dash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2004" name="Text Box 33"/>
          <p:cNvSpPr txBox="1">
            <a:spLocks noChangeArrowheads="1"/>
          </p:cNvSpPr>
          <p:nvPr/>
        </p:nvSpPr>
        <p:spPr bwMode="auto">
          <a:xfrm>
            <a:off x="7620000" y="3276600"/>
            <a:ext cx="1338263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>
              <a:spcBef>
                <a:spcPct val="50000"/>
              </a:spcBef>
            </a:pPr>
            <a:r>
              <a:rPr lang="ru-RU" b="1" i="0" u="none" baseline="0">
                <a:solidFill>
                  <a:srgbClr val="FF0000"/>
                </a:solidFill>
              </a:rPr>
              <a:t>Ноль Карты</a:t>
            </a:r>
          </a:p>
        </p:txBody>
      </p:sp>
      <p:sp>
        <p:nvSpPr>
          <p:cNvPr id="42005" name="Line 37"/>
          <p:cNvSpPr>
            <a:spLocks noChangeShapeType="1"/>
          </p:cNvSpPr>
          <p:nvPr/>
        </p:nvSpPr>
        <p:spPr bwMode="auto">
          <a:xfrm flipH="1">
            <a:off x="5410200" y="4800600"/>
            <a:ext cx="2057400" cy="0"/>
          </a:xfrm>
          <a:prstGeom prst="line">
            <a:avLst/>
          </a:prstGeom>
          <a:noFill/>
          <a:ln w="38100">
            <a:solidFill>
              <a:srgbClr val="33CC33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2006" name="Text Box 38"/>
          <p:cNvSpPr txBox="1">
            <a:spLocks noChangeArrowheads="1"/>
          </p:cNvSpPr>
          <p:nvPr/>
        </p:nvSpPr>
        <p:spPr bwMode="auto">
          <a:xfrm>
            <a:off x="7467600" y="4648200"/>
            <a:ext cx="16764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>
              <a:spcBef>
                <a:spcPct val="50000"/>
              </a:spcBef>
            </a:pPr>
            <a:r>
              <a:rPr lang="ru-RU" b="1" i="0" u="none" baseline="0">
                <a:solidFill>
                  <a:srgbClr val="33CC33"/>
                </a:solidFill>
              </a:rPr>
              <a:t>Поверхность эллипсоида</a:t>
            </a:r>
          </a:p>
        </p:txBody>
      </p:sp>
      <p:sp>
        <p:nvSpPr>
          <p:cNvPr id="128055" name="Rectangle 55"/>
          <p:cNvSpPr>
            <a:spLocks noChangeArrowheads="1"/>
          </p:cNvSpPr>
          <p:nvPr/>
        </p:nvSpPr>
        <p:spPr bwMode="auto">
          <a:xfrm>
            <a:off x="0" y="1524000"/>
            <a:ext cx="297180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l" rtl="0" eaLnBrk="1" hangingPunct="1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/>
            </a:pPr>
            <a:endParaRPr lang="ru-RU" sz="1600" b="0"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sp>
        <p:nvSpPr>
          <p:cNvPr id="42008" name="Rectangle 56"/>
          <p:cNvSpPr>
            <a:spLocks noChangeArrowheads="1"/>
          </p:cNvSpPr>
          <p:nvPr/>
        </p:nvSpPr>
        <p:spPr bwMode="auto">
          <a:xfrm>
            <a:off x="414336" y="1562100"/>
            <a:ext cx="5029201" cy="4648200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marL="342900" indent="-3429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00100" indent="-3429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 eaLnBrk="1" hangingPunct="1">
              <a:spcBef>
                <a:spcPct val="20000"/>
              </a:spcBef>
              <a:buSzPct val="70000"/>
              <a:buFont typeface="Arial" panose="020B0604020202020204" pitchFamily="34" charset="0"/>
              <a:buChar char="•"/>
              <a:defRPr/>
            </a:pPr>
            <a:r>
              <a:rPr lang="ru-RU" sz="2000" b="0" i="0" u="none" baseline="0">
                <a:solidFill>
                  <a:srgbClr val="53565A"/>
                </a:solidFill>
              </a:rPr>
              <a:t>Высота эллипсоида WGS-84 над нулем глубин:</a:t>
            </a:r>
          </a:p>
          <a:p>
            <a:pPr lvl="1" algn="l" rtl="0" eaLnBrk="1" hangingPunct="1">
              <a:spcBef>
                <a:spcPct val="20000"/>
              </a:spcBef>
              <a:buSzPct val="70000"/>
              <a:buFont typeface="Arial" panose="020B0604020202020204" pitchFamily="34" charset="0"/>
              <a:buChar char="•"/>
              <a:defRPr/>
            </a:pPr>
            <a:r>
              <a:rPr lang="ru-RU" sz="1800" b="0" i="0" u="none" baseline="0">
                <a:solidFill>
                  <a:srgbClr val="53565A"/>
                </a:solidFill>
              </a:rPr>
              <a:t>K-N</a:t>
            </a:r>
          </a:p>
          <a:p>
            <a:pPr algn="l" rtl="0" eaLnBrk="1" hangingPunct="1">
              <a:spcBef>
                <a:spcPct val="20000"/>
              </a:spcBef>
              <a:buSzPct val="70000"/>
              <a:buFont typeface="Arial" panose="020B0604020202020204" pitchFamily="34" charset="0"/>
              <a:buChar char="•"/>
              <a:defRPr/>
            </a:pPr>
            <a:r>
              <a:rPr lang="ru-RU" sz="2000" b="0" i="0" u="none" baseline="0">
                <a:solidFill>
                  <a:srgbClr val="53565A"/>
                </a:solidFill>
              </a:rPr>
              <a:t>ПАРАМЕТРЫ ГЕОДЕЗИИ:</a:t>
            </a:r>
          </a:p>
          <a:p>
            <a:pPr lvl="1" algn="l" rtl="0" eaLnBrk="1" hangingPunct="1">
              <a:spcBef>
                <a:spcPct val="20000"/>
              </a:spcBef>
              <a:buSzPct val="70000"/>
              <a:buFont typeface="Arial" panose="020B0604020202020204" pitchFamily="34" charset="0"/>
              <a:buChar char="•"/>
              <a:defRPr/>
            </a:pPr>
            <a:r>
              <a:rPr lang="ru-RU" sz="1800" b="0" i="0" u="none" baseline="0">
                <a:solidFill>
                  <a:srgbClr val="53565A"/>
                </a:solidFill>
              </a:rPr>
              <a:t>Опция “(K-N) from User Value”</a:t>
            </a:r>
          </a:p>
          <a:p>
            <a:pPr lvl="1" algn="l" rtl="0" eaLnBrk="1" hangingPunct="1">
              <a:spcBef>
                <a:spcPct val="20000"/>
              </a:spcBef>
              <a:buSzPct val="70000"/>
              <a:buFont typeface="Arial" panose="020B0604020202020204" pitchFamily="34" charset="0"/>
              <a:buChar char="•"/>
              <a:defRPr/>
            </a:pPr>
            <a:r>
              <a:rPr lang="ru-RU" sz="1800" b="0" i="0" u="none" baseline="0">
                <a:solidFill>
                  <a:srgbClr val="53565A"/>
                </a:solidFill>
              </a:rPr>
              <a:t>Введите значение K-N</a:t>
            </a:r>
          </a:p>
          <a:p>
            <a:pPr lvl="1" algn="l" rtl="0" eaLnBrk="1" hangingPunct="1">
              <a:spcBef>
                <a:spcPct val="20000"/>
              </a:spcBef>
              <a:buSzPct val="70000"/>
              <a:buFont typeface="Arial" panose="020B0604020202020204" pitchFamily="34" charset="0"/>
              <a:buChar char="•"/>
              <a:defRPr/>
            </a:pPr>
            <a:r>
              <a:rPr lang="ru-RU" sz="1800" b="0" i="0" u="none" baseline="0">
                <a:solidFill>
                  <a:srgbClr val="53565A"/>
                </a:solidFill>
              </a:rPr>
              <a:t>Файл геоида не используется.</a:t>
            </a:r>
          </a:p>
          <a:p>
            <a:pPr algn="l" rtl="0" eaLnBrk="1" hangingPunct="1">
              <a:spcBef>
                <a:spcPct val="20000"/>
              </a:spcBef>
              <a:buSzPct val="70000"/>
              <a:buFont typeface="Arial" panose="020B0604020202020204" pitchFamily="34" charset="0"/>
              <a:buChar char="•"/>
              <a:defRPr/>
            </a:pPr>
            <a:r>
              <a:rPr lang="ru-RU" sz="1800" b="0" i="0" u="none" baseline="0">
                <a:solidFill>
                  <a:srgbClr val="53565A"/>
                </a:solidFill>
              </a:rPr>
              <a:t>В HYPACK HARDWARE:</a:t>
            </a:r>
          </a:p>
          <a:p>
            <a:pPr lvl="1" algn="l" rtl="0" eaLnBrk="1" hangingPunct="1">
              <a:spcBef>
                <a:spcPct val="20000"/>
              </a:spcBef>
              <a:buSzPct val="70000"/>
              <a:buFont typeface="Arial" panose="020B0604020202020204" pitchFamily="34" charset="0"/>
              <a:buChar char="•"/>
              <a:defRPr/>
            </a:pPr>
            <a:r>
              <a:rPr lang="ru-RU" sz="1800" b="0" i="0" u="none" baseline="0">
                <a:solidFill>
                  <a:srgbClr val="53565A"/>
                </a:solidFill>
              </a:rPr>
              <a:t>Отметьте опцию «Tide» для GPS</a:t>
            </a:r>
          </a:p>
          <a:p>
            <a:pPr lvl="1" algn="l" rtl="0" eaLnBrk="1" hangingPunct="1">
              <a:spcBef>
                <a:spcPct val="20000"/>
              </a:spcBef>
              <a:buSzPct val="70000"/>
              <a:buFont typeface="Arial" panose="020B0604020202020204" pitchFamily="34" charset="0"/>
              <a:buChar char="•"/>
              <a:defRPr/>
            </a:pPr>
            <a:r>
              <a:rPr lang="ru-RU" sz="1800" b="0" i="0" u="none" baseline="0">
                <a:solidFill>
                  <a:srgbClr val="53565A"/>
                </a:solidFill>
              </a:rPr>
              <a:t>Проверьте дополнительные настройки GPS</a:t>
            </a:r>
          </a:p>
          <a:p>
            <a:pPr lvl="1" algn="l" rtl="0" eaLnBrk="1" hangingPunct="1">
              <a:spcBef>
                <a:spcPct val="20000"/>
              </a:spcBef>
              <a:buSzPct val="70000"/>
              <a:buFont typeface="Arial" panose="020B0604020202020204" pitchFamily="34" charset="0"/>
              <a:buChar char="•"/>
              <a:defRPr/>
            </a:pPr>
            <a:r>
              <a:rPr lang="ru-RU" sz="1800" b="0" i="0" u="none" baseline="0">
                <a:solidFill>
                  <a:srgbClr val="53565A"/>
                </a:solidFill>
              </a:rPr>
              <a:t>Протестируйте возле уровенного поста!</a:t>
            </a:r>
          </a:p>
        </p:txBody>
      </p:sp>
      <p:cxnSp>
        <p:nvCxnSpPr>
          <p:cNvPr id="54" name="Straight Connector 53"/>
          <p:cNvCxnSpPr/>
          <p:nvPr/>
        </p:nvCxnSpPr>
        <p:spPr>
          <a:xfrm flipH="1">
            <a:off x="5715000" y="2971800"/>
            <a:ext cx="1752600" cy="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010" name="TextBox 54"/>
          <p:cNvSpPr txBox="1">
            <a:spLocks noChangeArrowheads="1"/>
          </p:cNvSpPr>
          <p:nvPr/>
        </p:nvSpPr>
        <p:spPr bwMode="auto">
          <a:xfrm>
            <a:off x="7620000" y="2819400"/>
            <a:ext cx="11430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/>
            <a:r>
              <a:rPr lang="ru-RU" b="1" i="0" u="none" baseline="0">
                <a:solidFill>
                  <a:srgbClr val="00B0F0"/>
                </a:solidFill>
              </a:rPr>
              <a:t>Геоид</a:t>
            </a:r>
          </a:p>
        </p:txBody>
      </p:sp>
      <p:cxnSp>
        <p:nvCxnSpPr>
          <p:cNvPr id="57" name="Straight Arrow Connector 56"/>
          <p:cNvCxnSpPr>
            <a:stCxn id="41990" idx="0"/>
          </p:cNvCxnSpPr>
          <p:nvPr/>
        </p:nvCxnSpPr>
        <p:spPr>
          <a:xfrm>
            <a:off x="6400800" y="2971800"/>
            <a:ext cx="0" cy="457200"/>
          </a:xfrm>
          <a:prstGeom prst="straightConnector1">
            <a:avLst/>
          </a:prstGeom>
          <a:ln w="127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012" name="TextBox 57"/>
          <p:cNvSpPr txBox="1">
            <a:spLocks noChangeArrowheads="1"/>
          </p:cNvSpPr>
          <p:nvPr/>
        </p:nvSpPr>
        <p:spPr bwMode="auto">
          <a:xfrm>
            <a:off x="6477000" y="3048000"/>
            <a:ext cx="685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/>
            <a:r>
              <a:rPr lang="ru-RU" b="1" i="0" u="none" baseline="0"/>
              <a:t>K</a:t>
            </a:r>
          </a:p>
        </p:txBody>
      </p:sp>
      <p:cxnSp>
        <p:nvCxnSpPr>
          <p:cNvPr id="60" name="Straight Arrow Connector 59"/>
          <p:cNvCxnSpPr/>
          <p:nvPr/>
        </p:nvCxnSpPr>
        <p:spPr>
          <a:xfrm>
            <a:off x="5791200" y="2971800"/>
            <a:ext cx="0" cy="1828800"/>
          </a:xfrm>
          <a:prstGeom prst="straightConnector1">
            <a:avLst/>
          </a:prstGeom>
          <a:ln w="635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014" name="TextBox 60"/>
          <p:cNvSpPr txBox="1">
            <a:spLocks noChangeArrowheads="1"/>
          </p:cNvSpPr>
          <p:nvPr/>
        </p:nvSpPr>
        <p:spPr bwMode="auto">
          <a:xfrm>
            <a:off x="5867400" y="3962400"/>
            <a:ext cx="685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/>
            <a:r>
              <a:rPr lang="ru-RU" b="1" i="0" u="none" baseline="0"/>
              <a:t>N</a:t>
            </a:r>
          </a:p>
        </p:txBody>
      </p:sp>
      <p:cxnSp>
        <p:nvCxnSpPr>
          <p:cNvPr id="63" name="Straight Arrow Connector 62"/>
          <p:cNvCxnSpPr/>
          <p:nvPr/>
        </p:nvCxnSpPr>
        <p:spPr>
          <a:xfrm>
            <a:off x="6858000" y="3429000"/>
            <a:ext cx="0" cy="1371600"/>
          </a:xfrm>
          <a:prstGeom prst="straightConnector1">
            <a:avLst/>
          </a:prstGeom>
          <a:ln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016" name="TextBox 63"/>
          <p:cNvSpPr txBox="1">
            <a:spLocks noChangeArrowheads="1"/>
          </p:cNvSpPr>
          <p:nvPr/>
        </p:nvSpPr>
        <p:spPr bwMode="auto">
          <a:xfrm>
            <a:off x="6934200" y="3962400"/>
            <a:ext cx="22098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/>
            <a:r>
              <a:rPr lang="ru-RU" b="1" i="0" u="none" baseline="0"/>
              <a:t>K-N вводится пользователем.</a:t>
            </a:r>
          </a:p>
        </p:txBody>
      </p:sp>
    </p:spTree>
    <p:extLst>
      <p:ext uri="{BB962C8B-B14F-4D97-AF65-F5344CB8AC3E}">
        <p14:creationId xmlns:p14="http://schemas.microsoft.com/office/powerpoint/2010/main" val="138215276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Title 1"/>
          <p:cNvSpPr>
            <a:spLocks noGrp="1"/>
          </p:cNvSpPr>
          <p:nvPr>
            <p:ph type="title"/>
          </p:nvPr>
        </p:nvSpPr>
        <p:spPr>
          <a:xfrm>
            <a:off x="319088" y="26534"/>
            <a:ext cx="6528671" cy="988786"/>
          </a:xfrm>
        </p:spPr>
        <p:txBody>
          <a:bodyPr/>
          <a:lstStyle/>
          <a:p>
            <a:pPr algn="l" rtl="0"/>
            <a:r>
              <a:rPr lang="ru-RU" sz="3600" b="0" i="0" u="none" baseline="0">
                <a:latin typeface="Arial" pitchFamily="34" charset="0"/>
                <a:cs typeface="Arial" pitchFamily="34" charset="0"/>
              </a:rPr>
              <a:t>VDATUM TO XYZ</a:t>
            </a:r>
            <a:endParaRPr lang="ru-RU" alt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9155" name="Content Placeholder 2"/>
          <p:cNvSpPr>
            <a:spLocks noGrp="1"/>
          </p:cNvSpPr>
          <p:nvPr>
            <p:ph idx="1"/>
          </p:nvPr>
        </p:nvSpPr>
        <p:spPr>
          <a:xfrm>
            <a:off x="319088" y="1295400"/>
            <a:ext cx="3443287" cy="5319713"/>
          </a:xfrm>
        </p:spPr>
        <p:txBody>
          <a:bodyPr>
            <a:normAutofit/>
          </a:bodyPr>
          <a:lstStyle/>
          <a:p>
            <a:pPr marL="342900" indent="-3429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ru-RU" sz="2000" b="0" i="0" u="none" baseline="0">
                <a:solidFill>
                  <a:srgbClr val="53565A"/>
                </a:solidFill>
                <a:latin typeface="Arial" pitchFamily="34" charset="0"/>
                <a:cs typeface="Arial" pitchFamily="34" charset="0"/>
              </a:rPr>
              <a:t>Войдите в ГЕОДЕЗИЧЕСКИЕ ПАРАМЕТРЫ</a:t>
            </a:r>
          </a:p>
          <a:p>
            <a:pPr marL="342900" indent="-3429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ru-RU" sz="2000" b="0" i="0" u="none" baseline="0">
                <a:solidFill>
                  <a:srgbClr val="53565A"/>
                </a:solidFill>
                <a:latin typeface="Arial" pitchFamily="34" charset="0"/>
                <a:cs typeface="Arial" pitchFamily="34" charset="0"/>
              </a:rPr>
              <a:t>Задайте опции VDatum</a:t>
            </a:r>
          </a:p>
          <a:p>
            <a:pPr marL="342900" indent="-3429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ru-RU" sz="2000" b="0" i="0" u="none" baseline="0">
                <a:solidFill>
                  <a:srgbClr val="53565A"/>
                </a:solidFill>
                <a:latin typeface="Arial" pitchFamily="34" charset="0"/>
                <a:cs typeface="Arial" pitchFamily="34" charset="0"/>
              </a:rPr>
              <a:t>Войдите в меню TOOLS – EXPORT VDATUM TO XYZ.</a:t>
            </a:r>
          </a:p>
          <a:p>
            <a:pPr marL="342900" indent="-3429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ru-RU" sz="2000" b="0" i="0" u="none" baseline="0">
                <a:solidFill>
                  <a:srgbClr val="53565A"/>
                </a:solidFill>
                <a:latin typeface="Arial" pitchFamily="34" charset="0"/>
                <a:cs typeface="Arial" pitchFamily="34" charset="0"/>
              </a:rPr>
              <a:t>Можно загрузить файл границ для ограничения участка экспорта. Иначе будет экспортирована вся зона</a:t>
            </a:r>
          </a:p>
          <a:p>
            <a:pPr marL="342900" indent="-3429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ru-RU" sz="2000" b="0" i="0" u="none" baseline="0">
                <a:solidFill>
                  <a:srgbClr val="53565A"/>
                </a:solidFill>
                <a:latin typeface="Arial" pitchFamily="34" charset="0"/>
                <a:cs typeface="Arial" pitchFamily="34" charset="0"/>
              </a:rPr>
              <a:t>Кликните ЭКСПОРТ и Сохраните файл XYZ</a:t>
            </a:r>
          </a:p>
          <a:p>
            <a:pPr marL="342900" indent="-342900" algn="l" rtl="0">
              <a:buFont typeface="Arial" panose="020B0604020202020204" pitchFamily="34" charset="0"/>
              <a:buChar char="•"/>
            </a:pPr>
            <a:endParaRPr lang="ru-RU" altLang="en-US" sz="2000" dirty="0">
              <a:solidFill>
                <a:srgbClr val="53565A"/>
              </a:solidFill>
              <a:latin typeface="Arial" pitchFamily="34" charset="0"/>
              <a:cs typeface="Arial" pitchFamily="34" charset="0"/>
            </a:endParaRPr>
          </a:p>
          <a:p>
            <a:pPr marL="342900" indent="-342900" algn="l" rtl="0">
              <a:buFont typeface="Arial" panose="020B0604020202020204" pitchFamily="34" charset="0"/>
              <a:buChar char="•"/>
            </a:pPr>
            <a:endParaRPr lang="ru-RU" altLang="en-US" sz="2000" dirty="0">
              <a:solidFill>
                <a:srgbClr val="53565A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8150" y="1600200"/>
            <a:ext cx="4267200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8150" y="3609975"/>
            <a:ext cx="3867150" cy="165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3700892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3393" y="1295400"/>
            <a:ext cx="1945482" cy="381000"/>
          </a:xfrm>
        </p:spPr>
        <p:txBody>
          <a:bodyPr/>
          <a:lstStyle/>
          <a:p>
            <a:pPr algn="l" rtl="0"/>
            <a:r>
              <a:rPr lang="ru-RU" sz="1400" b="0" i="1" u="sng" baseline="0">
                <a:solidFill>
                  <a:srgbClr val="53565A"/>
                </a:solidFill>
              </a:rPr>
              <a:t>Заголовок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 bwMode="auto">
          <a:xfrm>
            <a:off x="457199" y="0"/>
            <a:ext cx="9139237" cy="948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45720" rIns="0" bIns="45720" numCol="1" anchor="ctr" anchorCtr="0" compatLnSpc="1">
            <a:prstTxWarp prst="textNoShape">
              <a:avLst/>
            </a:prstTxWarp>
          </a:bodyPr>
          <a:lstStyle>
            <a:lvl1pPr algn="l" defTabSz="457200" rtl="0" eaLnBrk="0" fontAlgn="base" hangingPunct="0">
              <a:lnSpc>
                <a:spcPts val="2900"/>
              </a:lnSpc>
              <a:spcBef>
                <a:spcPct val="0"/>
              </a:spcBef>
              <a:spcAft>
                <a:spcPct val="0"/>
              </a:spcAft>
              <a:defRPr sz="2800" kern="1200">
                <a:solidFill>
                  <a:srgbClr val="53565A"/>
                </a:solidFill>
                <a:latin typeface="Arial"/>
                <a:ea typeface="+mj-ea"/>
                <a:cs typeface="Arial"/>
              </a:defRPr>
            </a:lvl1pPr>
            <a:lvl2pPr algn="l" defTabSz="457200" rtl="0" eaLnBrk="0" fontAlgn="base" hangingPunct="0">
              <a:lnSpc>
                <a:spcPts val="2900"/>
              </a:lnSpc>
              <a:spcBef>
                <a:spcPct val="0"/>
              </a:spcBef>
              <a:spcAft>
                <a:spcPct val="0"/>
              </a:spcAft>
              <a:defRPr sz="2800">
                <a:solidFill>
                  <a:srgbClr val="53565A"/>
                </a:solidFill>
                <a:latin typeface="Arial" pitchFamily="34" charset="0"/>
                <a:cs typeface="Arial" pitchFamily="34" charset="0"/>
              </a:defRPr>
            </a:lvl2pPr>
            <a:lvl3pPr algn="l" defTabSz="457200" rtl="0" eaLnBrk="0" fontAlgn="base" hangingPunct="0">
              <a:lnSpc>
                <a:spcPts val="2900"/>
              </a:lnSpc>
              <a:spcBef>
                <a:spcPct val="0"/>
              </a:spcBef>
              <a:spcAft>
                <a:spcPct val="0"/>
              </a:spcAft>
              <a:defRPr sz="2800">
                <a:solidFill>
                  <a:srgbClr val="53565A"/>
                </a:solidFill>
                <a:latin typeface="Arial" pitchFamily="34" charset="0"/>
                <a:cs typeface="Arial" pitchFamily="34" charset="0"/>
              </a:defRPr>
            </a:lvl3pPr>
            <a:lvl4pPr algn="l" defTabSz="457200" rtl="0" eaLnBrk="0" fontAlgn="base" hangingPunct="0">
              <a:lnSpc>
                <a:spcPts val="2900"/>
              </a:lnSpc>
              <a:spcBef>
                <a:spcPct val="0"/>
              </a:spcBef>
              <a:spcAft>
                <a:spcPct val="0"/>
              </a:spcAft>
              <a:defRPr sz="2800">
                <a:solidFill>
                  <a:srgbClr val="53565A"/>
                </a:solidFill>
                <a:latin typeface="Arial" pitchFamily="34" charset="0"/>
                <a:cs typeface="Arial" pitchFamily="34" charset="0"/>
              </a:defRPr>
            </a:lvl4pPr>
            <a:lvl5pPr algn="l" defTabSz="457200" rtl="0" eaLnBrk="0" fontAlgn="base" hangingPunct="0">
              <a:lnSpc>
                <a:spcPts val="2900"/>
              </a:lnSpc>
              <a:spcBef>
                <a:spcPct val="0"/>
              </a:spcBef>
              <a:spcAft>
                <a:spcPct val="0"/>
              </a:spcAft>
              <a:defRPr sz="2800">
                <a:solidFill>
                  <a:srgbClr val="53565A"/>
                </a:solidFill>
                <a:latin typeface="Arial" pitchFamily="34" charset="0"/>
                <a:cs typeface="Arial" pitchFamily="34" charset="0"/>
              </a:defRPr>
            </a:lvl5pPr>
            <a:lvl6pPr marL="457200" algn="l" defTabSz="457200" rtl="0" fontAlgn="base">
              <a:lnSpc>
                <a:spcPts val="2900"/>
              </a:lnSpc>
              <a:spcBef>
                <a:spcPct val="0"/>
              </a:spcBef>
              <a:spcAft>
                <a:spcPct val="0"/>
              </a:spcAft>
              <a:defRPr sz="2800">
                <a:solidFill>
                  <a:srgbClr val="53565A"/>
                </a:solidFill>
                <a:latin typeface="Arial" pitchFamily="34" charset="0"/>
                <a:cs typeface="Arial" pitchFamily="34" charset="0"/>
              </a:defRPr>
            </a:lvl6pPr>
            <a:lvl7pPr marL="914400" algn="l" defTabSz="457200" rtl="0" fontAlgn="base">
              <a:lnSpc>
                <a:spcPts val="2900"/>
              </a:lnSpc>
              <a:spcBef>
                <a:spcPct val="0"/>
              </a:spcBef>
              <a:spcAft>
                <a:spcPct val="0"/>
              </a:spcAft>
              <a:defRPr sz="2800">
                <a:solidFill>
                  <a:srgbClr val="53565A"/>
                </a:solidFill>
                <a:latin typeface="Arial" pitchFamily="34" charset="0"/>
                <a:cs typeface="Arial" pitchFamily="34" charset="0"/>
              </a:defRPr>
            </a:lvl7pPr>
            <a:lvl8pPr marL="1371600" algn="l" defTabSz="457200" rtl="0" fontAlgn="base">
              <a:lnSpc>
                <a:spcPts val="2900"/>
              </a:lnSpc>
              <a:spcBef>
                <a:spcPct val="0"/>
              </a:spcBef>
              <a:spcAft>
                <a:spcPct val="0"/>
              </a:spcAft>
              <a:defRPr sz="2800">
                <a:solidFill>
                  <a:srgbClr val="53565A"/>
                </a:solidFill>
                <a:latin typeface="Arial" pitchFamily="34" charset="0"/>
                <a:cs typeface="Arial" pitchFamily="34" charset="0"/>
              </a:defRPr>
            </a:lvl8pPr>
            <a:lvl9pPr marL="1828800" algn="l" defTabSz="457200" rtl="0" fontAlgn="base">
              <a:lnSpc>
                <a:spcPts val="2900"/>
              </a:lnSpc>
              <a:spcBef>
                <a:spcPct val="0"/>
              </a:spcBef>
              <a:spcAft>
                <a:spcPct val="0"/>
              </a:spcAft>
              <a:defRPr sz="2800">
                <a:solidFill>
                  <a:srgbClr val="53565A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53975" algn="l" rtl="0" eaLnBrk="1" hangingPunct="1"/>
            <a:r>
              <a:rPr lang="ru-RU" sz="3200" b="0" i="0" u="none" baseline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Внутри файла RAW</a:t>
            </a:r>
            <a:endParaRPr lang="ru-RU" altLang="en-US" sz="2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81000" y="1652587"/>
            <a:ext cx="6248400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sz="1100" b="0" i="0" u="none" baseline="0">
                <a:solidFill>
                  <a:srgbClr val="53565A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ELL WGS-84 6378137.000 298.257223563</a:t>
            </a:r>
          </a:p>
          <a:p>
            <a:pPr algn="l" rtl="0"/>
            <a:r>
              <a:rPr lang="ru-RU" sz="1100" b="0" i="0" u="none" baseline="0">
                <a:solidFill>
                  <a:srgbClr val="53565A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PRO TME -82.166667 0.999900 30.000000 0.000000 0.000000 656166.6670 0.0000</a:t>
            </a:r>
          </a:p>
          <a:p>
            <a:pPr algn="l" rtl="0"/>
            <a:r>
              <a:rPr lang="ru-RU" sz="1100" b="0" i="0" u="none" baseline="0">
                <a:solidFill>
                  <a:srgbClr val="53565A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DTM 0.00 0.00 0.00 0.00000 0.00000 0.00000 0.00000</a:t>
            </a:r>
          </a:p>
          <a:p>
            <a:pPr algn="l" rtl="0"/>
            <a:r>
              <a:rPr lang="ru-RU" sz="1100" b="0" i="0" u="none" baseline="0">
                <a:solidFill>
                  <a:srgbClr val="53565A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GEO  "g2012a-CONUS.geo" -0.012</a:t>
            </a:r>
          </a:p>
          <a:p>
            <a:pPr algn="l" rtl="0"/>
            <a:r>
              <a:rPr lang="ru-RU" sz="1100" b="0" i="0" u="none" baseline="0">
                <a:solidFill>
                  <a:srgbClr val="53565A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HVU 0.3048006096 0.3048006096</a:t>
            </a:r>
          </a:p>
          <a:p>
            <a:pPr algn="l" rtl="0"/>
            <a:r>
              <a:rPr lang="ru-RU" sz="1100" b="0" i="0" u="none" baseline="0">
                <a:solidFill>
                  <a:srgbClr val="53565A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VDatum GASCNCsab31_8301</a:t>
            </a:r>
          </a:p>
          <a:p>
            <a:pPr algn="l" rtl="0"/>
            <a:r>
              <a:rPr lang="ru-RU" sz="1100" b="0" i="0" u="none" baseline="0">
                <a:solidFill>
                  <a:srgbClr val="53565A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VSurface MLLW</a:t>
            </a:r>
          </a:p>
          <a:p>
            <a:pPr algn="l" rtl="0"/>
            <a:r>
              <a:rPr lang="ru-RU" sz="1100" b="0" i="0" u="none" baseline="0">
                <a:solidFill>
                  <a:srgbClr val="53565A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TND 13:39:25 01/03/2017 300</a:t>
            </a:r>
          </a:p>
          <a:p>
            <a:pPr algn="l" rtl="0"/>
            <a:r>
              <a:rPr lang="ru-RU" sz="1100" b="0" i="0" u="none" baseline="0">
                <a:solidFill>
                  <a:srgbClr val="53565A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DEV 0 33253 "GPS NMEA-0183" 57348 C:\HYPACK 2017\devices\gps.dll 17.0.5.0</a:t>
            </a:r>
          </a:p>
          <a:p>
            <a:pPr algn="l" rtl="0"/>
            <a:r>
              <a:rPr lang="ru-RU" sz="1100" b="0" i="0" u="none" baseline="0">
                <a:solidFill>
                  <a:srgbClr val="53565A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OFF 0 0.000000 0.000000 -10.000000 0.000000 0.000000 0.000000 0.000000</a:t>
            </a:r>
          </a:p>
          <a:p>
            <a:pPr algn="l" rtl="0"/>
            <a:r>
              <a:rPr lang="ru-RU" sz="1100" b="0" i="0" u="none" baseline="0">
                <a:solidFill>
                  <a:srgbClr val="53565A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PRD 0 KTD "" "GASCNCsab31_8301" "MLLW"</a:t>
            </a:r>
          </a:p>
          <a:p>
            <a:pPr algn="l" rtl="0"/>
            <a:r>
              <a:rPr lang="ru-RU" sz="1100" b="0" i="0" u="none" baseline="0">
                <a:solidFill>
                  <a:srgbClr val="53565A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DDT 0 SYN KTC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57199" y="4461212"/>
            <a:ext cx="24669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sz="1400" b="0" i="1" u="sng" baseline="0">
                <a:solidFill>
                  <a:srgbClr val="53565A"/>
                </a:solidFill>
                <a:latin typeface="+mj-lt"/>
              </a:rPr>
              <a:t>Сырые данные RAW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57200" y="4927937"/>
            <a:ext cx="82296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sz="1000" b="0" i="0" u="none" baseline="0">
                <a:solidFill>
                  <a:srgbClr val="53565A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POS 0 49165.174 973164.010 778430.404 16.886</a:t>
            </a:r>
          </a:p>
          <a:p>
            <a:pPr algn="l" rtl="0"/>
            <a:r>
              <a:rPr lang="ru-RU" sz="1000" b="0" i="0" u="none" baseline="0">
                <a:solidFill>
                  <a:srgbClr val="53565A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QUA 0 49165.174 7 5.000 0.700 13.000 4.000 0.000 0.000 0.000</a:t>
            </a:r>
          </a:p>
          <a:p>
            <a:pPr algn="l" rtl="0"/>
            <a:r>
              <a:rPr lang="ru-RU" sz="1000" b="0" i="0" u="none" baseline="0">
                <a:solidFill>
                  <a:srgbClr val="53565A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RAW 0 49165.174 4 320816.57260 -810855.32490 -27.40400 124452.00000</a:t>
            </a:r>
          </a:p>
          <a:p>
            <a:pPr algn="l" rtl="0"/>
            <a:r>
              <a:rPr lang="ru-RU" sz="1000" b="0" i="0" u="none" baseline="0">
                <a:solidFill>
                  <a:srgbClr val="53565A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TID 0 49165.174 -6.887</a:t>
            </a:r>
          </a:p>
          <a:p>
            <a:pPr algn="l" rtl="0"/>
            <a:r>
              <a:rPr lang="ru-RU" sz="1000" b="0" i="0" u="none" baseline="0">
                <a:solidFill>
                  <a:srgbClr val="53565A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KTC 0 49165.174 11 -89.908 -89.908 -102.280 4.515 -10.000 0.000 6.887 0.000 0.000 0.000 3.000</a:t>
            </a:r>
          </a:p>
          <a:p>
            <a:pPr algn="l" rtl="0"/>
            <a:r>
              <a:rPr lang="ru-RU" sz="1000" b="0" i="0" u="none" baseline="0">
                <a:solidFill>
                  <a:srgbClr val="53565A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MSG 0 49165.174 $GPGGA,124452.00,3208.165726,N,08108.553249,W,4,13,0.7,4.136,M,-31.540,M,1,0001*61</a:t>
            </a:r>
          </a:p>
        </p:txBody>
      </p:sp>
    </p:spTree>
    <p:extLst>
      <p:ext uri="{BB962C8B-B14F-4D97-AF65-F5344CB8AC3E}">
        <p14:creationId xmlns:p14="http://schemas.microsoft.com/office/powerpoint/2010/main" val="1220683874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6459" y="5358653"/>
            <a:ext cx="8646318" cy="228600"/>
          </a:xfrm>
        </p:spPr>
        <p:txBody>
          <a:bodyPr/>
          <a:lstStyle/>
          <a:p>
            <a:pPr algn="l" rtl="0"/>
            <a:r>
              <a:rPr lang="ru-RU" sz="1200" b="0" i="0" u="none" baseline="0">
                <a:solidFill>
                  <a:srgbClr val="53565A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KTC 0 49165.174 11 -89.908 -89.908 -102.280 4.515 -10.000 0.000 6.887 0.000 0.000 0.000 3.000</a:t>
            </a:r>
          </a:p>
        </p:txBody>
      </p:sp>
      <p:sp>
        <p:nvSpPr>
          <p:cNvPr id="4" name="Title 1"/>
          <p:cNvSpPr txBox="1">
            <a:spLocks/>
          </p:cNvSpPr>
          <p:nvPr/>
        </p:nvSpPr>
        <p:spPr bwMode="auto">
          <a:xfrm>
            <a:off x="502023" y="-51547"/>
            <a:ext cx="9139237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45720" rIns="0" bIns="45720" numCol="1" anchor="ctr" anchorCtr="0" compatLnSpc="1">
            <a:prstTxWarp prst="textNoShape">
              <a:avLst/>
            </a:prstTxWarp>
          </a:bodyPr>
          <a:lstStyle>
            <a:lvl1pPr algn="l" defTabSz="457200" rtl="0" eaLnBrk="0" fontAlgn="base" hangingPunct="0">
              <a:lnSpc>
                <a:spcPts val="2900"/>
              </a:lnSpc>
              <a:spcBef>
                <a:spcPct val="0"/>
              </a:spcBef>
              <a:spcAft>
                <a:spcPct val="0"/>
              </a:spcAft>
              <a:defRPr sz="2800" kern="1200">
                <a:solidFill>
                  <a:srgbClr val="53565A"/>
                </a:solidFill>
                <a:latin typeface="Arial"/>
                <a:ea typeface="+mj-ea"/>
                <a:cs typeface="Arial"/>
              </a:defRPr>
            </a:lvl1pPr>
            <a:lvl2pPr algn="l" defTabSz="457200" rtl="0" eaLnBrk="0" fontAlgn="base" hangingPunct="0">
              <a:lnSpc>
                <a:spcPts val="2900"/>
              </a:lnSpc>
              <a:spcBef>
                <a:spcPct val="0"/>
              </a:spcBef>
              <a:spcAft>
                <a:spcPct val="0"/>
              </a:spcAft>
              <a:defRPr sz="2800">
                <a:solidFill>
                  <a:srgbClr val="53565A"/>
                </a:solidFill>
                <a:latin typeface="Arial" pitchFamily="34" charset="0"/>
                <a:cs typeface="Arial" pitchFamily="34" charset="0"/>
              </a:defRPr>
            </a:lvl2pPr>
            <a:lvl3pPr algn="l" defTabSz="457200" rtl="0" eaLnBrk="0" fontAlgn="base" hangingPunct="0">
              <a:lnSpc>
                <a:spcPts val="2900"/>
              </a:lnSpc>
              <a:spcBef>
                <a:spcPct val="0"/>
              </a:spcBef>
              <a:spcAft>
                <a:spcPct val="0"/>
              </a:spcAft>
              <a:defRPr sz="2800">
                <a:solidFill>
                  <a:srgbClr val="53565A"/>
                </a:solidFill>
                <a:latin typeface="Arial" pitchFamily="34" charset="0"/>
                <a:cs typeface="Arial" pitchFamily="34" charset="0"/>
              </a:defRPr>
            </a:lvl3pPr>
            <a:lvl4pPr algn="l" defTabSz="457200" rtl="0" eaLnBrk="0" fontAlgn="base" hangingPunct="0">
              <a:lnSpc>
                <a:spcPts val="2900"/>
              </a:lnSpc>
              <a:spcBef>
                <a:spcPct val="0"/>
              </a:spcBef>
              <a:spcAft>
                <a:spcPct val="0"/>
              </a:spcAft>
              <a:defRPr sz="2800">
                <a:solidFill>
                  <a:srgbClr val="53565A"/>
                </a:solidFill>
                <a:latin typeface="Arial" pitchFamily="34" charset="0"/>
                <a:cs typeface="Arial" pitchFamily="34" charset="0"/>
              </a:defRPr>
            </a:lvl4pPr>
            <a:lvl5pPr algn="l" defTabSz="457200" rtl="0" eaLnBrk="0" fontAlgn="base" hangingPunct="0">
              <a:lnSpc>
                <a:spcPts val="2900"/>
              </a:lnSpc>
              <a:spcBef>
                <a:spcPct val="0"/>
              </a:spcBef>
              <a:spcAft>
                <a:spcPct val="0"/>
              </a:spcAft>
              <a:defRPr sz="2800">
                <a:solidFill>
                  <a:srgbClr val="53565A"/>
                </a:solidFill>
                <a:latin typeface="Arial" pitchFamily="34" charset="0"/>
                <a:cs typeface="Arial" pitchFamily="34" charset="0"/>
              </a:defRPr>
            </a:lvl5pPr>
            <a:lvl6pPr marL="457200" algn="l" defTabSz="457200" rtl="0" fontAlgn="base">
              <a:lnSpc>
                <a:spcPts val="2900"/>
              </a:lnSpc>
              <a:spcBef>
                <a:spcPct val="0"/>
              </a:spcBef>
              <a:spcAft>
                <a:spcPct val="0"/>
              </a:spcAft>
              <a:defRPr sz="2800">
                <a:solidFill>
                  <a:srgbClr val="53565A"/>
                </a:solidFill>
                <a:latin typeface="Arial" pitchFamily="34" charset="0"/>
                <a:cs typeface="Arial" pitchFamily="34" charset="0"/>
              </a:defRPr>
            </a:lvl6pPr>
            <a:lvl7pPr marL="914400" algn="l" defTabSz="457200" rtl="0" fontAlgn="base">
              <a:lnSpc>
                <a:spcPts val="2900"/>
              </a:lnSpc>
              <a:spcBef>
                <a:spcPct val="0"/>
              </a:spcBef>
              <a:spcAft>
                <a:spcPct val="0"/>
              </a:spcAft>
              <a:defRPr sz="2800">
                <a:solidFill>
                  <a:srgbClr val="53565A"/>
                </a:solidFill>
                <a:latin typeface="Arial" pitchFamily="34" charset="0"/>
                <a:cs typeface="Arial" pitchFamily="34" charset="0"/>
              </a:defRPr>
            </a:lvl7pPr>
            <a:lvl8pPr marL="1371600" algn="l" defTabSz="457200" rtl="0" fontAlgn="base">
              <a:lnSpc>
                <a:spcPts val="2900"/>
              </a:lnSpc>
              <a:spcBef>
                <a:spcPct val="0"/>
              </a:spcBef>
              <a:spcAft>
                <a:spcPct val="0"/>
              </a:spcAft>
              <a:defRPr sz="2800">
                <a:solidFill>
                  <a:srgbClr val="53565A"/>
                </a:solidFill>
                <a:latin typeface="Arial" pitchFamily="34" charset="0"/>
                <a:cs typeface="Arial" pitchFamily="34" charset="0"/>
              </a:defRPr>
            </a:lvl8pPr>
            <a:lvl9pPr marL="1828800" algn="l" defTabSz="457200" rtl="0" fontAlgn="base">
              <a:lnSpc>
                <a:spcPts val="2900"/>
              </a:lnSpc>
              <a:spcBef>
                <a:spcPct val="0"/>
              </a:spcBef>
              <a:spcAft>
                <a:spcPct val="0"/>
              </a:spcAft>
              <a:defRPr sz="2800">
                <a:solidFill>
                  <a:srgbClr val="53565A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53975" algn="l" rtl="0" eaLnBrk="1" hangingPunct="1"/>
            <a:r>
              <a:rPr lang="ru-RU" sz="3200" b="0" i="0" u="none" baseline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Строка KTC</a:t>
            </a:r>
            <a:endParaRPr lang="ru-RU" altLang="en-US" sz="2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8016999"/>
              </p:ext>
            </p:extLst>
          </p:nvPr>
        </p:nvGraphicFramePr>
        <p:xfrm>
          <a:off x="1577788" y="1320053"/>
          <a:ext cx="5257800" cy="3946919"/>
        </p:xfrm>
        <a:graphic>
          <a:graphicData uri="http://schemas.openxmlformats.org/drawingml/2006/table">
            <a:tbl>
              <a:tblPr firstRow="1" firstCol="1" bandRow="1">
                <a:tableStyleId>{21E4AEA4-8DFA-4A89-87EB-49C32662AFE0}</a:tableStyleId>
              </a:tblPr>
              <a:tblGrid>
                <a:gridCol w="12942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6357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98361">
                <a:tc>
                  <a:txBody>
                    <a:bodyPr/>
                    <a:lstStyle/>
                    <a:p>
                      <a:pPr marL="0" marR="0" algn="l" rtl="0"/>
                      <a:r>
                        <a:rPr lang="ru-RU" sz="1100" b="0" i="0" u="none" baseline="0">
                          <a:effectLst/>
                        </a:rPr>
                        <a:t>0 </a:t>
                      </a:r>
                      <a:endParaRPr lang="ru-RU" sz="1100" dirty="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 rtl="0"/>
                      <a:r>
                        <a:rPr lang="ru-RU" sz="1100" b="0" i="0" u="none" baseline="0">
                          <a:effectLst/>
                        </a:rPr>
                        <a:t> № Устройства	</a:t>
                      </a:r>
                      <a:endParaRPr lang="ru-RU" sz="1100" dirty="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8361">
                <a:tc>
                  <a:txBody>
                    <a:bodyPr/>
                    <a:lstStyle/>
                    <a:p>
                      <a:pPr marL="0" marR="0" algn="l" rtl="0"/>
                      <a:r>
                        <a:rPr lang="ru-RU" sz="1100" b="0" i="0" u="none" baseline="0">
                          <a:effectLst/>
                        </a:rPr>
                        <a:t>49165.174 </a:t>
                      </a:r>
                      <a:endParaRPr lang="ru-RU" sz="1100" dirty="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 rtl="0"/>
                      <a:r>
                        <a:rPr lang="ru-RU" sz="1100" b="0" i="0" u="none" baseline="0">
                          <a:solidFill>
                            <a:srgbClr val="53565A"/>
                          </a:solidFill>
                          <a:effectLst/>
                        </a:rPr>
                        <a:t> Время в секундах после полуночи.</a:t>
                      </a:r>
                      <a:endParaRPr lang="ru-RU" sz="1100" dirty="0">
                        <a:solidFill>
                          <a:srgbClr val="53565A"/>
                        </a:solidFill>
                        <a:effectLst/>
                        <a:latin typeface="Calibri"/>
                        <a:ea typeface="Calibri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98361">
                <a:tc>
                  <a:txBody>
                    <a:bodyPr/>
                    <a:lstStyle/>
                    <a:p>
                      <a:pPr marL="0" marR="0" algn="l" rtl="0"/>
                      <a:r>
                        <a:rPr lang="ru-RU" sz="1100" b="0" i="0" u="none" baseline="0">
                          <a:effectLst/>
                        </a:rPr>
                        <a:t>11 </a:t>
                      </a:r>
                      <a:endParaRPr lang="ru-RU" sz="1100" dirty="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 rtl="0"/>
                      <a:r>
                        <a:rPr lang="ru-RU" sz="1100" b="0" i="0" u="none" baseline="0">
                          <a:solidFill>
                            <a:srgbClr val="53565A"/>
                          </a:solidFill>
                          <a:effectLst/>
                        </a:rPr>
                        <a:t> количество значений после этого</a:t>
                      </a:r>
                      <a:endParaRPr lang="ru-RU" sz="1100" dirty="0">
                        <a:solidFill>
                          <a:srgbClr val="53565A"/>
                        </a:solidFill>
                        <a:effectLst/>
                        <a:latin typeface="Calibri"/>
                        <a:ea typeface="Calibri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98361">
                <a:tc>
                  <a:txBody>
                    <a:bodyPr/>
                    <a:lstStyle/>
                    <a:p>
                      <a:pPr marL="0" marR="0" algn="l" rtl="0"/>
                      <a:r>
                        <a:rPr lang="ru-RU" sz="1100" b="0" i="0" u="none" baseline="0">
                          <a:effectLst/>
                        </a:rPr>
                        <a:t>-89.908 </a:t>
                      </a:r>
                      <a:endParaRPr lang="ru-RU" sz="110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 rtl="0"/>
                      <a:r>
                        <a:rPr lang="ru-RU" sz="1100" b="0" i="0" u="none" baseline="0">
                          <a:solidFill>
                            <a:srgbClr val="53565A"/>
                          </a:solidFill>
                          <a:effectLst/>
                        </a:rPr>
                        <a:t> Высота антенны над эллипсоидом WGS-84</a:t>
                      </a:r>
                      <a:endParaRPr lang="ru-RU" sz="1100" dirty="0">
                        <a:solidFill>
                          <a:srgbClr val="53565A"/>
                        </a:solidFill>
                        <a:effectLst/>
                        <a:latin typeface="Calibri"/>
                        <a:ea typeface="Calibri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98361">
                <a:tc>
                  <a:txBody>
                    <a:bodyPr/>
                    <a:lstStyle/>
                    <a:p>
                      <a:pPr marL="0" marR="0" algn="l" rtl="0"/>
                      <a:r>
                        <a:rPr lang="ru-RU" sz="1100" b="0" i="0" u="none" baseline="0">
                          <a:effectLst/>
                        </a:rPr>
                        <a:t>-89.908 </a:t>
                      </a:r>
                      <a:endParaRPr lang="ru-RU" sz="110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 rtl="0"/>
                      <a:r>
                        <a:rPr lang="ru-RU" sz="1100" b="0" i="0" u="none" baseline="0">
                          <a:solidFill>
                            <a:srgbClr val="53565A"/>
                          </a:solidFill>
                          <a:effectLst/>
                        </a:rPr>
                        <a:t> Высота антенны над местным эллипсоидом</a:t>
                      </a:r>
                      <a:endParaRPr lang="ru-RU" sz="1100" dirty="0">
                        <a:solidFill>
                          <a:srgbClr val="53565A"/>
                        </a:solidFill>
                        <a:effectLst/>
                        <a:latin typeface="Calibri"/>
                        <a:ea typeface="Calibri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198361">
                <a:tc>
                  <a:txBody>
                    <a:bodyPr/>
                    <a:lstStyle/>
                    <a:p>
                      <a:pPr marL="0" marR="0" algn="l" rtl="0"/>
                      <a:r>
                        <a:rPr lang="ru-RU" sz="1100" b="0" i="0" u="none" baseline="0">
                          <a:effectLst/>
                        </a:rPr>
                        <a:t>-102.280 </a:t>
                      </a:r>
                      <a:endParaRPr lang="ru-RU" sz="1100" dirty="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 rtl="0"/>
                      <a:r>
                        <a:rPr lang="ru-RU" sz="1100" b="0" i="0" u="none" baseline="0">
                          <a:solidFill>
                            <a:srgbClr val="53565A"/>
                          </a:solidFill>
                          <a:effectLst/>
                        </a:rPr>
                        <a:t> Ундуляция (N)</a:t>
                      </a:r>
                      <a:endParaRPr lang="ru-RU" sz="1100" dirty="0">
                        <a:solidFill>
                          <a:srgbClr val="53565A"/>
                        </a:solidFill>
                        <a:effectLst/>
                        <a:latin typeface="Calibri"/>
                        <a:ea typeface="Calibri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198361">
                <a:tc>
                  <a:txBody>
                    <a:bodyPr/>
                    <a:lstStyle/>
                    <a:p>
                      <a:pPr marL="0" marR="0" algn="l" rtl="0"/>
                      <a:r>
                        <a:rPr lang="ru-RU" sz="1100" b="0" i="0" u="none" baseline="0">
                          <a:effectLst/>
                        </a:rPr>
                        <a:t>4.515 </a:t>
                      </a:r>
                      <a:endParaRPr lang="ru-RU" sz="1100" dirty="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 rtl="0"/>
                      <a:r>
                        <a:rPr lang="ru-RU" sz="1100" b="0" i="0" u="none" baseline="0">
                          <a:solidFill>
                            <a:srgbClr val="53565A"/>
                          </a:solidFill>
                          <a:effectLst/>
                        </a:rPr>
                        <a:t> K</a:t>
                      </a:r>
                      <a:endParaRPr lang="ru-RU" sz="1100" dirty="0">
                        <a:solidFill>
                          <a:srgbClr val="53565A"/>
                        </a:solidFill>
                        <a:effectLst/>
                        <a:latin typeface="Calibri"/>
                        <a:ea typeface="Calibri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8361">
                <a:tc>
                  <a:txBody>
                    <a:bodyPr/>
                    <a:lstStyle/>
                    <a:p>
                      <a:pPr marL="0" marR="0" algn="l" rtl="0"/>
                      <a:r>
                        <a:rPr lang="ru-RU" sz="1100" b="0" i="0" u="none" baseline="0">
                          <a:effectLst/>
                        </a:rPr>
                        <a:t>-10.000 </a:t>
                      </a:r>
                      <a:endParaRPr lang="ru-RU" sz="110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 rtl="0"/>
                      <a:r>
                        <a:rPr lang="ru-RU" sz="1100" b="0" i="0" u="none" baseline="0">
                          <a:solidFill>
                            <a:srgbClr val="53565A"/>
                          </a:solidFill>
                          <a:effectLst/>
                        </a:rPr>
                        <a:t> высота антенны gps относительно базовой точки на судне (офсет)</a:t>
                      </a:r>
                      <a:endParaRPr lang="ru-RU" sz="1100" dirty="0">
                        <a:solidFill>
                          <a:srgbClr val="53565A"/>
                        </a:solidFill>
                        <a:effectLst/>
                        <a:latin typeface="Calibri"/>
                        <a:ea typeface="Calibri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98361">
                <a:tc>
                  <a:txBody>
                    <a:bodyPr/>
                    <a:lstStyle/>
                    <a:p>
                      <a:pPr marL="0" marR="0" algn="l" rtl="0"/>
                      <a:r>
                        <a:rPr lang="ru-RU" sz="1100" b="0" i="0" u="none" baseline="0">
                          <a:effectLst/>
                        </a:rPr>
                        <a:t>0.000 </a:t>
                      </a:r>
                      <a:endParaRPr lang="ru-RU" sz="110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 rtl="0"/>
                      <a:r>
                        <a:rPr lang="ru-RU" sz="1100" b="0" i="0" u="none" baseline="0">
                          <a:solidFill>
                            <a:srgbClr val="53565A"/>
                          </a:solidFill>
                          <a:effectLst/>
                        </a:rPr>
                        <a:t> осадка</a:t>
                      </a:r>
                      <a:endParaRPr lang="ru-RU" sz="1100" dirty="0">
                        <a:solidFill>
                          <a:srgbClr val="53565A"/>
                        </a:solidFill>
                        <a:effectLst/>
                        <a:latin typeface="Calibri"/>
                        <a:ea typeface="Calibri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198361">
                <a:tc>
                  <a:txBody>
                    <a:bodyPr/>
                    <a:lstStyle/>
                    <a:p>
                      <a:pPr marL="0" marR="0" algn="l" rtl="0"/>
                      <a:r>
                        <a:rPr lang="ru-RU" sz="1100" b="0" i="0" u="none" baseline="0">
                          <a:effectLst/>
                        </a:rPr>
                        <a:t>6.887 </a:t>
                      </a:r>
                      <a:endParaRPr lang="ru-RU" sz="1100" dirty="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 rtl="0"/>
                      <a:r>
                        <a:rPr lang="ru-RU" sz="1100" b="0" i="0" u="none" baseline="0">
                          <a:solidFill>
                            <a:srgbClr val="53565A"/>
                          </a:solidFill>
                          <a:effectLst/>
                        </a:rPr>
                        <a:t> уровень</a:t>
                      </a:r>
                      <a:endParaRPr lang="ru-RU" sz="1100" dirty="0">
                        <a:solidFill>
                          <a:srgbClr val="53565A"/>
                        </a:solidFill>
                        <a:effectLst/>
                        <a:latin typeface="Calibri"/>
                        <a:ea typeface="Calibri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198361">
                <a:tc>
                  <a:txBody>
                    <a:bodyPr/>
                    <a:lstStyle/>
                    <a:p>
                      <a:pPr marL="0" marR="0" algn="l" rtl="0"/>
                      <a:r>
                        <a:rPr lang="ru-RU" sz="1100" b="0" i="0" u="none" baseline="0">
                          <a:effectLst/>
                        </a:rPr>
                        <a:t>0.000 </a:t>
                      </a:r>
                      <a:endParaRPr lang="ru-RU" sz="110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 rtl="0"/>
                      <a:r>
                        <a:rPr lang="ru-RU" sz="1100" b="0" i="0" u="none" baseline="0">
                          <a:solidFill>
                            <a:srgbClr val="53565A"/>
                          </a:solidFill>
                          <a:effectLst/>
                        </a:rPr>
                        <a:t> дифферент	deg*100</a:t>
                      </a:r>
                      <a:endParaRPr lang="ru-RU" sz="1100" dirty="0">
                        <a:solidFill>
                          <a:srgbClr val="53565A"/>
                        </a:solidFill>
                        <a:effectLst/>
                        <a:latin typeface="Calibri"/>
                        <a:ea typeface="Calibri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  <a:tr h="198361">
                <a:tc>
                  <a:txBody>
                    <a:bodyPr/>
                    <a:lstStyle/>
                    <a:p>
                      <a:pPr marL="0" marR="0" algn="l" rtl="0"/>
                      <a:r>
                        <a:rPr lang="ru-RU" sz="1100" b="0" i="0" u="none" baseline="0">
                          <a:effectLst/>
                        </a:rPr>
                        <a:t>0.000 </a:t>
                      </a:r>
                      <a:endParaRPr lang="ru-RU" sz="110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 rtl="0"/>
                      <a:r>
                        <a:rPr lang="ru-RU" sz="1100" b="0" i="0" u="none" baseline="0">
                          <a:solidFill>
                            <a:srgbClr val="53565A"/>
                          </a:solidFill>
                          <a:effectLst/>
                        </a:rPr>
                        <a:t> крен	deg*100</a:t>
                      </a:r>
                      <a:endParaRPr lang="ru-RU" sz="1100" dirty="0">
                        <a:solidFill>
                          <a:srgbClr val="53565A"/>
                        </a:solidFill>
                        <a:effectLst/>
                        <a:latin typeface="Calibri"/>
                        <a:ea typeface="Calibri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11"/>
                  </a:ext>
                </a:extLst>
              </a:tr>
              <a:tr h="198361">
                <a:tc>
                  <a:txBody>
                    <a:bodyPr/>
                    <a:lstStyle/>
                    <a:p>
                      <a:pPr marL="0" marR="0" algn="l" rtl="0"/>
                      <a:r>
                        <a:rPr lang="ru-RU" sz="1100" b="0" i="0" u="none" baseline="0">
                          <a:effectLst/>
                        </a:rPr>
                        <a:t>0.000 </a:t>
                      </a:r>
                      <a:endParaRPr lang="ru-RU" sz="110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 rtl="0"/>
                      <a:r>
                        <a:rPr lang="ru-RU" sz="1100" b="0" i="0" u="none" baseline="0">
                          <a:solidFill>
                            <a:srgbClr val="53565A"/>
                          </a:solidFill>
                          <a:effectLst/>
                        </a:rPr>
                        <a:t> вертикальная составляющая качки</a:t>
                      </a:r>
                      <a:endParaRPr lang="ru-RU" sz="1100" dirty="0">
                        <a:solidFill>
                          <a:srgbClr val="53565A"/>
                        </a:solidFill>
                        <a:effectLst/>
                        <a:latin typeface="Calibri"/>
                        <a:ea typeface="Calibri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12"/>
                  </a:ext>
                </a:extLst>
              </a:tr>
              <a:tr h="1231307">
                <a:tc>
                  <a:txBody>
                    <a:bodyPr/>
                    <a:lstStyle/>
                    <a:p>
                      <a:pPr marL="0" marR="0" algn="l" rtl="0"/>
                      <a:r>
                        <a:rPr lang="ru-RU" sz="1100" b="0" i="0" u="none" baseline="0">
                          <a:effectLst/>
                        </a:rPr>
                        <a:t>3.000</a:t>
                      </a:r>
                      <a:endParaRPr lang="ru-RU" sz="110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 rtl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baseline="0">
                          <a:solidFill>
                            <a:srgbClr val="53565A"/>
                          </a:solidFill>
                          <a:effectLst/>
                        </a:rPr>
                        <a:t> Режим вычисления RTK:</a:t>
                      </a:r>
                    </a:p>
                    <a:p>
                      <a:pPr marL="0" marR="0" algn="l" rtl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baseline="0">
                          <a:solidFill>
                            <a:srgbClr val="53565A"/>
                          </a:solidFill>
                          <a:effectLst/>
                        </a:rPr>
                        <a:t>	0 =  отсутствует</a:t>
                      </a:r>
                    </a:p>
                    <a:p>
                      <a:pPr marL="0" marR="0" algn="l" rtl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baseline="0">
                          <a:solidFill>
                            <a:srgbClr val="53565A"/>
                          </a:solidFill>
                          <a:effectLst/>
                        </a:rPr>
                        <a:t>	1 = (K-N) из файла KTD</a:t>
                      </a:r>
                    </a:p>
                    <a:p>
                      <a:pPr marL="0" marR="0" algn="l" rtl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baseline="0">
                          <a:solidFill>
                            <a:srgbClr val="53565A"/>
                          </a:solidFill>
                          <a:effectLst/>
                        </a:rPr>
                        <a:t>	2 = N из модели геоида, K из файла KTD</a:t>
                      </a:r>
                    </a:p>
                    <a:p>
                      <a:pPr marL="0" marR="0" algn="l" rtl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baseline="0">
                          <a:solidFill>
                            <a:srgbClr val="53565A"/>
                          </a:solidFill>
                          <a:effectLst/>
                        </a:rPr>
                        <a:t>	3 = N из модели геоида, K из файла VDatum</a:t>
                      </a:r>
                    </a:p>
                    <a:p>
                      <a:pPr marL="0" marR="0" algn="l" rtl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baseline="0">
                          <a:solidFill>
                            <a:srgbClr val="53565A"/>
                          </a:solidFill>
                          <a:effectLst/>
                        </a:rPr>
                        <a:t>	4 = N из модели геоида, K задано пользователем</a:t>
                      </a:r>
                    </a:p>
                    <a:p>
                      <a:pPr marL="0" marR="0" algn="l" rtl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baseline="0">
                          <a:solidFill>
                            <a:srgbClr val="53565A"/>
                          </a:solidFill>
                          <a:effectLst/>
                        </a:rPr>
                        <a:t>	5 = N-K задано пользователем</a:t>
                      </a:r>
                      <a:endParaRPr lang="ru-RU" sz="1100" dirty="0">
                        <a:solidFill>
                          <a:srgbClr val="53565A"/>
                        </a:solidFill>
                        <a:effectLst/>
                        <a:latin typeface="Calibri"/>
                        <a:ea typeface="Calibri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1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1927412" y="5688106"/>
            <a:ext cx="49081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 algn="l" rtl="0"/>
            <a:r>
              <a:rPr lang="ru-RU" sz="1800" b="0" i="0" u="none" baseline="0">
                <a:solidFill>
                  <a:srgbClr val="53565A"/>
                </a:solidFill>
              </a:rPr>
              <a:t>T’ = K – N + A + H + D</a:t>
            </a:r>
            <a:endParaRPr lang="ru-RU" altLang="en-US" dirty="0">
              <a:solidFill>
                <a:srgbClr val="53565A"/>
              </a:solidFill>
            </a:endParaRPr>
          </a:p>
          <a:p>
            <a:pPr marL="0" lvl="1" algn="l" rtl="0"/>
            <a:r>
              <a:rPr lang="ru-RU" sz="1800" b="0" i="0" u="none" baseline="0">
                <a:solidFill>
                  <a:srgbClr val="53565A"/>
                </a:solidFill>
              </a:rPr>
              <a:t>T’ = 4,515 – (-102,280) + (-89,908) + (-10)</a:t>
            </a:r>
          </a:p>
          <a:p>
            <a:pPr marL="0" lvl="1" algn="l" rtl="0"/>
            <a:r>
              <a:rPr lang="ru-RU" sz="1800" b="0" i="0" u="none" baseline="0">
                <a:solidFill>
                  <a:srgbClr val="53565A"/>
                </a:solidFill>
              </a:rPr>
              <a:t>T’ = 6,887 (поправка за Уровень = -6,887)</a:t>
            </a:r>
          </a:p>
        </p:txBody>
      </p:sp>
    </p:spTree>
    <p:extLst>
      <p:ext uri="{BB962C8B-B14F-4D97-AF65-F5344CB8AC3E}">
        <p14:creationId xmlns:p14="http://schemas.microsoft.com/office/powerpoint/2010/main" val="2295362700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3"/>
          <p:cNvSpPr>
            <a:spLocks noGrp="1" noRot="1" noChangeArrowheads="1"/>
          </p:cNvSpPr>
          <p:nvPr>
            <p:ph type="title"/>
          </p:nvPr>
        </p:nvSpPr>
        <p:spPr>
          <a:xfrm>
            <a:off x="304800" y="0"/>
            <a:ext cx="8077200" cy="990600"/>
          </a:xfrm>
        </p:spPr>
        <p:txBody>
          <a:bodyPr/>
          <a:lstStyle/>
          <a:p>
            <a:pPr marL="53975" algn="l" rtl="0" eaLnBrk="1" hangingPunct="1"/>
            <a:r>
              <a:rPr lang="ru-RU" sz="3600" b="0" i="0" u="none" baseline="0">
                <a:latin typeface="Arial" pitchFamily="34" charset="0"/>
                <a:cs typeface="Arial" pitchFamily="34" charset="0"/>
              </a:rPr>
              <a:t>Движение судна между моментами определения RTK</a:t>
            </a:r>
          </a:p>
        </p:txBody>
      </p:sp>
      <p:sp>
        <p:nvSpPr>
          <p:cNvPr id="20482" name="Rectangle 4"/>
          <p:cNvSpPr>
            <a:spLocks noGrp="1" noChangeArrowheads="1"/>
          </p:cNvSpPr>
          <p:nvPr>
            <p:ph idx="1"/>
          </p:nvPr>
        </p:nvSpPr>
        <p:spPr>
          <a:xfrm>
            <a:off x="152400" y="1381125"/>
            <a:ext cx="3962400" cy="4876800"/>
          </a:xfrm>
        </p:spPr>
        <p:txBody>
          <a:bodyPr rtlCol="0">
            <a:normAutofit fontScale="92500" lnSpcReduction="10000"/>
          </a:bodyPr>
          <a:lstStyle/>
          <a:p>
            <a:pPr marL="696913" indent="-285750" algn="l" rtl="0" eaLnBrk="1" fontAlgn="auto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buFont typeface="Arial" pitchFamily="34" charset="0"/>
              <a:buChar char="•"/>
              <a:defRPr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При использовании уровней RTK вам нужен датчик качки для определения движения антенны GPS между обновлениями данных GPS.</a:t>
            </a:r>
          </a:p>
          <a:p>
            <a:pPr marL="696913" indent="-285750" algn="l" rtl="0" eaLnBrk="1" fontAlgn="auto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buFont typeface="Arial" pitchFamily="34" charset="0"/>
              <a:buChar char="•"/>
              <a:defRPr/>
            </a:pPr>
            <a:endParaRPr lang="ru-RU" sz="18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696913" indent="-285750" algn="l" rtl="0" eaLnBrk="1" fontAlgn="auto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buFont typeface="Arial" pitchFamily="34" charset="0"/>
              <a:buChar char="•"/>
              <a:defRPr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Использовать Вертикальную Качку от Датчика Качки и Усреднить Поправки за Уровни для Устранения Качки:  Величины z от RTK усредняются по времени для определения нормализованной поверхности качки.  Данные качки затем применяются к этой плоскости. </a:t>
            </a:r>
          </a:p>
          <a:p>
            <a:pPr marL="411163" algn="l" rtl="0" eaLnBrk="1" fontAlgn="auto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defRPr/>
            </a:pPr>
            <a:r>
              <a:rPr lang="ru-RU" sz="105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  </a:t>
            </a:r>
          </a:p>
          <a:p>
            <a:pPr marL="696913" indent="-285750" algn="l" rtl="0" eaLnBrk="1" fontAlgn="auto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buFont typeface="Arial" pitchFamily="34" charset="0"/>
              <a:buChar char="•"/>
              <a:defRPr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Объединить Уровень с Верт. Качкой:  ДК используется для определения движения антенны между данными RTK  </a:t>
            </a:r>
          </a:p>
          <a:p>
            <a:pPr marL="696913" indent="-285750" algn="l" rtl="0" eaLnBrk="1" fontAlgn="auto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buFont typeface="Arial" pitchFamily="34" charset="0"/>
              <a:buChar char="•"/>
              <a:defRPr/>
            </a:pPr>
            <a:endParaRPr lang="ru-RU" sz="18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696913" indent="-285750" algn="l" rtl="0" eaLnBrk="1" fontAlgn="auto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buFont typeface="Arial" pitchFamily="34" charset="0"/>
              <a:buChar char="•"/>
              <a:defRPr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Выбор метода осуществляется в параметрах чтения SBMAX и MBMAX.</a:t>
            </a:r>
          </a:p>
        </p:txBody>
      </p:sp>
      <p:pic>
        <p:nvPicPr>
          <p:cNvPr id="47108" name="Picture 5" descr="HydroArticle7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4800" y="1295400"/>
            <a:ext cx="3124200" cy="2738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109" name="Picture 9" descr="C:\2010 HYPACK Presentations\08 - Processing SB Data\Pictures\SBMAX 2010 RTK Tide Settings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3400" y="4127500"/>
            <a:ext cx="4038600" cy="2065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83215182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499703" y="1874702"/>
            <a:ext cx="8554481" cy="1470025"/>
          </a:xfrm>
        </p:spPr>
        <p:txBody>
          <a:bodyPr/>
          <a:lstStyle/>
          <a:p>
            <a:pPr algn="l" rtl="0"/>
            <a:r>
              <a:rPr lang="ru-RU" b="0" i="0" u="none" baseline="0"/>
              <a:t>Спасибо!</a:t>
            </a:r>
            <a:endParaRPr lang="ru-RU" sz="2400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Январь 2020</a:t>
            </a:r>
            <a:endParaRPr lang="ru-RU" dirty="0"/>
          </a:p>
        </p:txBody>
      </p:sp>
      <p:sp>
        <p:nvSpPr>
          <p:cNvPr id="6" name="Rectangle 5"/>
          <p:cNvSpPr/>
          <p:nvPr/>
        </p:nvSpPr>
        <p:spPr>
          <a:xfrm>
            <a:off x="511657" y="4756957"/>
            <a:ext cx="8142645" cy="15388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rtl="0">
              <a:buClr>
                <a:schemeClr val="tx1">
                  <a:lumMod val="65000"/>
                  <a:lumOff val="35000"/>
                </a:schemeClr>
              </a:buClr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hlinkClick r:id="rId2"/>
              </a:rPr>
              <a:t>HYPACK на Youtube.com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  ( Исторические Сессии )		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hlinkClick r:id="rId3"/>
              </a:rPr>
              <a:t>Живой Чат HYPACK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</a:p>
          <a:p>
            <a:pPr algn="l" rtl="0">
              <a:buClr>
                <a:schemeClr val="tx1">
                  <a:lumMod val="65000"/>
                  <a:lumOff val="35000"/>
                </a:schemeClr>
              </a:buClr>
            </a:pPr>
            <a:endParaRPr lang="ru-RU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>
              <a:buClr>
                <a:schemeClr val="tx1">
                  <a:lumMod val="65000"/>
                  <a:lumOff val="35000"/>
                </a:schemeClr>
              </a:buClr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hlinkClick r:id="rId4"/>
              </a:rPr>
              <a:t>HYPACK на Youtube.com 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  ( Новые Сессии ) 		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hlinkClick r:id="rId5"/>
              </a:rPr>
              <a:t>HYPACK Ustream</a:t>
            </a:r>
            <a:endParaRPr lang="ru-RU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>
              <a:buClr>
                <a:schemeClr val="tx1">
                  <a:lumMod val="65000"/>
                  <a:lumOff val="35000"/>
                </a:schemeClr>
              </a:buClr>
            </a:pPr>
            <a:endParaRPr lang="ru-RU" sz="1600" dirty="0">
              <a:solidFill>
                <a:schemeClr val="tx1">
                  <a:lumMod val="65000"/>
                  <a:lumOff val="35000"/>
                </a:schemeClr>
              </a:solidFill>
              <a:hlinkClick r:id="rId6"/>
            </a:endParaRPr>
          </a:p>
          <a:p>
            <a:pPr algn="l" rtl="0">
              <a:buClr>
                <a:schemeClr val="tx1">
                  <a:lumMod val="65000"/>
                  <a:lumOff val="35000"/>
                </a:schemeClr>
              </a:buClr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hlinkClick r:id="rId6"/>
              </a:rPr>
              <a:t>Сайт поддержки HYPACK 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						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hlinkClick r:id="rId7"/>
              </a:rPr>
              <a:t>Сайт HYPACK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		</a:t>
            </a:r>
          </a:p>
          <a:p>
            <a:pPr algn="l" rtl="0">
              <a:buClr>
                <a:schemeClr val="tx1">
                  <a:lumMod val="65000"/>
                  <a:lumOff val="35000"/>
                </a:schemeClr>
              </a:buClr>
            </a:pPr>
            <a:endParaRPr lang="ru-RU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99703" y="4319514"/>
            <a:ext cx="31085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rtl="0"/>
            <a:r>
              <a:rPr lang="ru-RU" b="1" i="0" u="none" baseline="0">
                <a:solidFill>
                  <a:schemeClr val="bg2"/>
                </a:solidFill>
              </a:rPr>
              <a:t>Ссылки на дополнительную информацию: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981700" y="1737360"/>
            <a:ext cx="2427781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rtl="0"/>
            <a:r>
              <a:rPr lang="ru-RU" b="1" i="0" u="sng" baseline="0">
                <a:solidFill>
                  <a:schemeClr val="bg1"/>
                </a:solidFill>
              </a:rPr>
              <a:t>Свяжитесь с нами:</a:t>
            </a:r>
          </a:p>
          <a:p>
            <a:endParaRPr lang="ru-RU" dirty="0"/>
          </a:p>
          <a:p>
            <a:pPr algn="l" rtl="0"/>
            <a:r>
              <a:rPr lang="ru-RU" b="0" i="0" u="none" baseline="0">
                <a:solidFill>
                  <a:schemeClr val="bg1"/>
                </a:solidFill>
              </a:rPr>
              <a:t>Sales@HYPACK.com</a:t>
            </a:r>
          </a:p>
          <a:p>
            <a:endParaRPr lang="ru-RU" dirty="0">
              <a:solidFill>
                <a:schemeClr val="bg1"/>
              </a:solidFill>
            </a:endParaRPr>
          </a:p>
          <a:p>
            <a:pPr algn="l" rtl="0"/>
            <a:r>
              <a:rPr lang="ru-RU" b="0" i="0" u="none" baseline="0">
                <a:solidFill>
                  <a:schemeClr val="bg1"/>
                </a:solidFill>
              </a:rPr>
              <a:t>Help@HYPACK.com</a:t>
            </a:r>
          </a:p>
          <a:p>
            <a:endParaRPr lang="ru-RU" dirty="0">
              <a:solidFill>
                <a:schemeClr val="bg1"/>
              </a:solidFill>
            </a:endParaRPr>
          </a:p>
          <a:p>
            <a:pPr algn="l" rtl="0"/>
            <a:r>
              <a:rPr lang="ru-RU" b="0" i="0" u="none" baseline="0">
                <a:solidFill>
                  <a:schemeClr val="bg1"/>
                </a:solidFill>
              </a:rPr>
              <a:t>+1(860) 635 - 1500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931978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Rot="1"/>
          </p:cNvSpPr>
          <p:nvPr>
            <p:ph type="title"/>
          </p:nvPr>
        </p:nvSpPr>
        <p:spPr/>
        <p:txBody>
          <a:bodyPr/>
          <a:lstStyle/>
          <a:p>
            <a:pPr marL="53975" algn="l" rtl="0" eaLnBrk="1" hangingPunct="1"/>
            <a:r>
              <a:rPr lang="ru-RU" sz="3200" b="0" i="0" u="none" baseline="0">
                <a:latin typeface="Arial" pitchFamily="34" charset="0"/>
                <a:cs typeface="Arial" pitchFamily="34" charset="0"/>
              </a:rPr>
              <a:t>Датумы</a:t>
            </a:r>
            <a:endParaRPr lang="ru-RU" altLang="en-US" sz="5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1379" name="Oval 3"/>
          <p:cNvSpPr>
            <a:spLocks noChangeArrowheads="1"/>
          </p:cNvSpPr>
          <p:nvPr/>
        </p:nvSpPr>
        <p:spPr bwMode="auto">
          <a:xfrm>
            <a:off x="1295400" y="1295400"/>
            <a:ext cx="4800600" cy="4267200"/>
          </a:xfrm>
          <a:prstGeom prst="ellipse">
            <a:avLst/>
          </a:prstGeom>
          <a:solidFill>
            <a:srgbClr val="FF0000"/>
          </a:solidFill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bg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bg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bg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bg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bg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9pPr>
          </a:lstStyle>
          <a:p>
            <a:endParaRPr lang="ru-RU" altLang="en-US"/>
          </a:p>
        </p:txBody>
      </p:sp>
      <p:sp>
        <p:nvSpPr>
          <p:cNvPr id="37892" name="Freeform 4"/>
          <p:cNvSpPr>
            <a:spLocks/>
          </p:cNvSpPr>
          <p:nvPr/>
        </p:nvSpPr>
        <p:spPr bwMode="auto">
          <a:xfrm>
            <a:off x="1524000" y="1447800"/>
            <a:ext cx="1524000" cy="1600200"/>
          </a:xfrm>
          <a:custGeom>
            <a:avLst/>
            <a:gdLst>
              <a:gd name="T0" fmla="*/ 0 w 960"/>
              <a:gd name="T1" fmla="*/ 2147483646 h 1008"/>
              <a:gd name="T2" fmla="*/ 2147483646 w 960"/>
              <a:gd name="T3" fmla="*/ 2147483646 h 1008"/>
              <a:gd name="T4" fmla="*/ 2147483646 w 960"/>
              <a:gd name="T5" fmla="*/ 2147483646 h 1008"/>
              <a:gd name="T6" fmla="*/ 2147483646 w 960"/>
              <a:gd name="T7" fmla="*/ 2147483646 h 1008"/>
              <a:gd name="T8" fmla="*/ 2147483646 w 960"/>
              <a:gd name="T9" fmla="*/ 2147483646 h 1008"/>
              <a:gd name="T10" fmla="*/ 2147483646 w 960"/>
              <a:gd name="T11" fmla="*/ 2147483646 h 1008"/>
              <a:gd name="T12" fmla="*/ 2147483646 w 960"/>
              <a:gd name="T13" fmla="*/ 2147483646 h 1008"/>
              <a:gd name="T14" fmla="*/ 2147483646 w 960"/>
              <a:gd name="T15" fmla="*/ 0 h 1008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960"/>
              <a:gd name="T25" fmla="*/ 0 h 1008"/>
              <a:gd name="T26" fmla="*/ 960 w 960"/>
              <a:gd name="T27" fmla="*/ 1008 h 1008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960" h="1008">
                <a:moveTo>
                  <a:pt x="0" y="1008"/>
                </a:moveTo>
                <a:cubicBezTo>
                  <a:pt x="8" y="940"/>
                  <a:pt x="16" y="872"/>
                  <a:pt x="48" y="816"/>
                </a:cubicBezTo>
                <a:cubicBezTo>
                  <a:pt x="80" y="760"/>
                  <a:pt x="160" y="720"/>
                  <a:pt x="192" y="672"/>
                </a:cubicBezTo>
                <a:cubicBezTo>
                  <a:pt x="224" y="624"/>
                  <a:pt x="200" y="576"/>
                  <a:pt x="240" y="528"/>
                </a:cubicBezTo>
                <a:cubicBezTo>
                  <a:pt x="280" y="480"/>
                  <a:pt x="384" y="432"/>
                  <a:pt x="432" y="384"/>
                </a:cubicBezTo>
                <a:cubicBezTo>
                  <a:pt x="480" y="336"/>
                  <a:pt x="464" y="296"/>
                  <a:pt x="528" y="240"/>
                </a:cubicBezTo>
                <a:cubicBezTo>
                  <a:pt x="592" y="184"/>
                  <a:pt x="744" y="88"/>
                  <a:pt x="816" y="48"/>
                </a:cubicBezTo>
                <a:cubicBezTo>
                  <a:pt x="888" y="8"/>
                  <a:pt x="936" y="8"/>
                  <a:pt x="960" y="0"/>
                </a:cubicBezTo>
              </a:path>
            </a:pathLst>
          </a:cu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7893" name="Freeform 5"/>
          <p:cNvSpPr>
            <a:spLocks/>
          </p:cNvSpPr>
          <p:nvPr/>
        </p:nvSpPr>
        <p:spPr bwMode="auto">
          <a:xfrm>
            <a:off x="7772400" y="3276600"/>
            <a:ext cx="952500" cy="1828800"/>
          </a:xfrm>
          <a:custGeom>
            <a:avLst/>
            <a:gdLst>
              <a:gd name="T0" fmla="*/ 0 w 600"/>
              <a:gd name="T1" fmla="*/ 2147483646 h 1152"/>
              <a:gd name="T2" fmla="*/ 2147483646 w 600"/>
              <a:gd name="T3" fmla="*/ 2147483646 h 1152"/>
              <a:gd name="T4" fmla="*/ 2147483646 w 600"/>
              <a:gd name="T5" fmla="*/ 2147483646 h 1152"/>
              <a:gd name="T6" fmla="*/ 2147483646 w 600"/>
              <a:gd name="T7" fmla="*/ 2147483646 h 1152"/>
              <a:gd name="T8" fmla="*/ 2147483646 w 600"/>
              <a:gd name="T9" fmla="*/ 0 h 115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00"/>
              <a:gd name="T16" fmla="*/ 0 h 1152"/>
              <a:gd name="T17" fmla="*/ 600 w 600"/>
              <a:gd name="T18" fmla="*/ 1152 h 115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00" h="1152">
                <a:moveTo>
                  <a:pt x="0" y="1152"/>
                </a:moveTo>
                <a:cubicBezTo>
                  <a:pt x="108" y="1056"/>
                  <a:pt x="216" y="960"/>
                  <a:pt x="288" y="864"/>
                </a:cubicBezTo>
                <a:cubicBezTo>
                  <a:pt x="360" y="768"/>
                  <a:pt x="384" y="672"/>
                  <a:pt x="432" y="576"/>
                </a:cubicBezTo>
                <a:cubicBezTo>
                  <a:pt x="480" y="480"/>
                  <a:pt x="552" y="384"/>
                  <a:pt x="576" y="288"/>
                </a:cubicBezTo>
                <a:cubicBezTo>
                  <a:pt x="600" y="192"/>
                  <a:pt x="576" y="48"/>
                  <a:pt x="576" y="0"/>
                </a:cubicBezTo>
              </a:path>
            </a:pathLst>
          </a:custGeom>
          <a:noFill/>
          <a:ln w="38100">
            <a:solidFill>
              <a:srgbClr val="00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01382" name="Text Box 6">
            <a:extLst>
              <a:ext uri="{FF2B5EF4-FFF2-40B4-BE49-F238E27FC236}">
                <a16:creationId xmlns="" xmlns:a16="http://schemas.microsoft.com/office/drawing/2014/main" id="{7EE7BF13-019D-4792-882A-42D7ABD4620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10000" y="3505200"/>
            <a:ext cx="17526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rtl="0">
              <a:spcBef>
                <a:spcPct val="50000"/>
              </a:spcBef>
              <a:defRPr/>
            </a:pPr>
            <a:r>
              <a:rPr lang="ru-RU" sz="2000" b="1" i="0" u="none" baseline="0">
                <a:effectLst>
                  <a:outerShdw blurRad="38100" dist="38100" dir="2700000" algn="tl">
                    <a:srgbClr val="000000"/>
                  </a:outerShdw>
                </a:effectLst>
                <a:latin typeface="Arial Unicode MS" pitchFamily="34" charset="-128"/>
              </a:rPr>
              <a:t>Международный эллипсоид</a:t>
            </a:r>
          </a:p>
        </p:txBody>
      </p:sp>
      <p:sp>
        <p:nvSpPr>
          <p:cNvPr id="37895" name="Text Box 7"/>
          <p:cNvSpPr txBox="1">
            <a:spLocks noChangeArrowheads="1"/>
          </p:cNvSpPr>
          <p:nvPr/>
        </p:nvSpPr>
        <p:spPr bwMode="auto">
          <a:xfrm>
            <a:off x="304800" y="1447800"/>
            <a:ext cx="16764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bg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bg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bg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bg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bg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9pPr>
          </a:lstStyle>
          <a:p>
            <a:pPr algn="l" rtl="0">
              <a:spcBef>
                <a:spcPct val="50000"/>
              </a:spcBef>
            </a:pPr>
            <a:r>
              <a:rPr lang="ru-RU" b="1" i="0" u="none" baseline="0" dirty="0">
                <a:solidFill>
                  <a:srgbClr val="FF0000"/>
                </a:solidFill>
                <a:latin typeface="Arial Unicode MS" pitchFamily="34" charset="-128"/>
              </a:rPr>
              <a:t>Европейский </a:t>
            </a:r>
            <a:r>
              <a:rPr lang="ru-RU" b="1" i="0" u="none" baseline="0" dirty="0" err="1">
                <a:solidFill>
                  <a:srgbClr val="FF0000"/>
                </a:solidFill>
                <a:latin typeface="Arial Unicode MS" pitchFamily="34" charset="-128"/>
              </a:rPr>
              <a:t>датум</a:t>
            </a:r>
            <a:r>
              <a:rPr lang="ru-RU" b="1" i="0" u="none" baseline="0" dirty="0">
                <a:solidFill>
                  <a:srgbClr val="FF0000"/>
                </a:solidFill>
                <a:latin typeface="Arial Unicode MS" pitchFamily="34" charset="-128"/>
              </a:rPr>
              <a:t> 1950</a:t>
            </a:r>
          </a:p>
        </p:txBody>
      </p:sp>
      <p:sp>
        <p:nvSpPr>
          <p:cNvPr id="37896" name="Text Box 8"/>
          <p:cNvSpPr txBox="1">
            <a:spLocks noChangeArrowheads="1"/>
          </p:cNvSpPr>
          <p:nvPr/>
        </p:nvSpPr>
        <p:spPr bwMode="auto">
          <a:xfrm>
            <a:off x="8001000" y="4876800"/>
            <a:ext cx="11430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bg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bg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bg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bg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bg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9pPr>
          </a:lstStyle>
          <a:p>
            <a:pPr algn="ctr" rtl="0">
              <a:spcBef>
                <a:spcPct val="50000"/>
              </a:spcBef>
            </a:pPr>
            <a:r>
              <a:rPr lang="ru-RU" sz="2000" b="1" i="0" u="none" baseline="0">
                <a:solidFill>
                  <a:srgbClr val="00FF00"/>
                </a:solidFill>
                <a:latin typeface="Arial Unicode MS" pitchFamily="34" charset="-128"/>
              </a:rPr>
              <a:t>Датум Боготы</a:t>
            </a: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440267" y="2819400"/>
            <a:ext cx="7027333" cy="1815882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bg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bg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bg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bg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bg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9pPr>
          </a:lstStyle>
          <a:p>
            <a:pPr algn="l" rtl="0"/>
            <a:r>
              <a:rPr lang="ru-RU" sz="1400" b="0" i="0" u="none" baseline="0" dirty="0">
                <a:solidFill>
                  <a:srgbClr val="53565A"/>
                </a:solidFill>
              </a:rPr>
              <a:t>Ваш </a:t>
            </a:r>
            <a:r>
              <a:rPr lang="ru-RU" sz="1400" b="0" i="0" u="none" baseline="0" dirty="0" err="1">
                <a:solidFill>
                  <a:srgbClr val="53565A"/>
                </a:solidFill>
              </a:rPr>
              <a:t>датум</a:t>
            </a:r>
            <a:r>
              <a:rPr lang="ru-RU" sz="1400" b="0" i="0" u="none" baseline="0" dirty="0">
                <a:solidFill>
                  <a:srgbClr val="53565A"/>
                </a:solidFill>
              </a:rPr>
              <a:t> обычно задает эллипсоид.</a:t>
            </a:r>
          </a:p>
          <a:p>
            <a:endParaRPr lang="ru-RU" altLang="en-US" sz="1400" dirty="0">
              <a:solidFill>
                <a:srgbClr val="53565A"/>
              </a:solidFill>
            </a:endParaRPr>
          </a:p>
          <a:p>
            <a:pPr algn="l" rtl="0"/>
            <a:r>
              <a:rPr lang="ru-RU" sz="1400" b="1" i="0" u="none" baseline="0" dirty="0" err="1">
                <a:solidFill>
                  <a:srgbClr val="53565A"/>
                </a:solidFill>
              </a:rPr>
              <a:t>Северо</a:t>
            </a:r>
            <a:r>
              <a:rPr lang="ru-RU" sz="1400" b="1" i="0" u="none" baseline="0" dirty="0">
                <a:solidFill>
                  <a:srgbClr val="53565A"/>
                </a:solidFill>
              </a:rPr>
              <a:t> Американский </a:t>
            </a:r>
            <a:r>
              <a:rPr lang="ru-RU" sz="1400" b="1" i="0" u="none" baseline="0" dirty="0" err="1">
                <a:solidFill>
                  <a:srgbClr val="53565A"/>
                </a:solidFill>
              </a:rPr>
              <a:t>Датум</a:t>
            </a:r>
            <a:r>
              <a:rPr lang="ru-RU" sz="1400" b="1" i="0" u="none" baseline="0" dirty="0">
                <a:solidFill>
                  <a:srgbClr val="53565A"/>
                </a:solidFill>
              </a:rPr>
              <a:t> 1927г:</a:t>
            </a:r>
            <a:r>
              <a:rPr lang="ru-RU" sz="1400" b="0" i="0" u="none" baseline="0" dirty="0">
                <a:solidFill>
                  <a:srgbClr val="53565A"/>
                </a:solidFill>
              </a:rPr>
              <a:t>  	</a:t>
            </a:r>
            <a:r>
              <a:rPr lang="ru-RU" sz="1400" b="0" i="0" u="none" baseline="0" dirty="0" smtClean="0">
                <a:solidFill>
                  <a:srgbClr val="53565A"/>
                </a:solidFill>
              </a:rPr>
              <a:t>Эллипсоид </a:t>
            </a:r>
            <a:r>
              <a:rPr lang="ru-RU" sz="1400" b="0" i="0" u="none" baseline="0" dirty="0">
                <a:solidFill>
                  <a:srgbClr val="53565A"/>
                </a:solidFill>
              </a:rPr>
              <a:t>Кларка 1866</a:t>
            </a:r>
          </a:p>
          <a:p>
            <a:pPr algn="l" rtl="0"/>
            <a:r>
              <a:rPr lang="ru-RU" sz="1400" b="0" i="0" u="none" baseline="0" dirty="0" err="1">
                <a:solidFill>
                  <a:srgbClr val="53565A"/>
                </a:solidFill>
              </a:rPr>
              <a:t>Северо</a:t>
            </a:r>
            <a:r>
              <a:rPr lang="ru-RU" sz="1400" b="0" i="0" u="none" baseline="0" dirty="0">
                <a:solidFill>
                  <a:srgbClr val="53565A"/>
                </a:solidFill>
              </a:rPr>
              <a:t> Американский </a:t>
            </a:r>
            <a:r>
              <a:rPr lang="ru-RU" sz="1400" b="0" i="0" u="none" baseline="0" dirty="0" err="1">
                <a:solidFill>
                  <a:srgbClr val="53565A"/>
                </a:solidFill>
              </a:rPr>
              <a:t>Датум</a:t>
            </a:r>
            <a:r>
              <a:rPr lang="ru-RU" sz="1400" b="0" i="0" u="none" baseline="0" dirty="0">
                <a:solidFill>
                  <a:srgbClr val="53565A"/>
                </a:solidFill>
              </a:rPr>
              <a:t> 1983г:  		Эллипсоид GRS 1980</a:t>
            </a:r>
          </a:p>
          <a:p>
            <a:pPr algn="l" rtl="0"/>
            <a:r>
              <a:rPr lang="ru-RU" sz="1400" b="0" i="0" u="none" baseline="0" dirty="0">
                <a:solidFill>
                  <a:srgbClr val="53565A"/>
                </a:solidFill>
              </a:rPr>
              <a:t>Национальная СК Великобритании:		Эллипсоид </a:t>
            </a:r>
            <a:r>
              <a:rPr lang="ru-RU" sz="1400" b="0" i="0" u="none" baseline="0" dirty="0" err="1">
                <a:solidFill>
                  <a:srgbClr val="53565A"/>
                </a:solidFill>
              </a:rPr>
              <a:t>Эйри</a:t>
            </a:r>
            <a:endParaRPr lang="ru-RU" sz="1400" b="0" i="0" u="none" baseline="0" dirty="0">
              <a:solidFill>
                <a:srgbClr val="53565A"/>
              </a:solidFill>
            </a:endParaRPr>
          </a:p>
          <a:p>
            <a:pPr algn="l" rtl="0"/>
            <a:r>
              <a:rPr lang="ru-RU" sz="1400" b="0" i="0" u="none" baseline="0" dirty="0" err="1">
                <a:solidFill>
                  <a:srgbClr val="53565A"/>
                </a:solidFill>
              </a:rPr>
              <a:t>Riks</a:t>
            </a:r>
            <a:r>
              <a:rPr lang="ru-RU" sz="1400" b="0" i="0" u="none" baseline="0" dirty="0">
                <a:solidFill>
                  <a:srgbClr val="53565A"/>
                </a:solidFill>
              </a:rPr>
              <a:t> </a:t>
            </a:r>
            <a:r>
              <a:rPr lang="ru-RU" sz="1400" b="0" i="0" u="none" baseline="0" dirty="0" err="1">
                <a:solidFill>
                  <a:srgbClr val="53565A"/>
                </a:solidFill>
              </a:rPr>
              <a:t>Drihoek</a:t>
            </a:r>
            <a:r>
              <a:rPr lang="ru-RU" sz="1400" b="0" i="0" u="none" baseline="0" dirty="0">
                <a:solidFill>
                  <a:srgbClr val="53565A"/>
                </a:solidFill>
              </a:rPr>
              <a:t> (Голландия):            		</a:t>
            </a:r>
            <a:r>
              <a:rPr lang="ru-RU" sz="1400" b="0" i="0" u="none" baseline="0" dirty="0" smtClean="0">
                <a:solidFill>
                  <a:srgbClr val="53565A"/>
                </a:solidFill>
              </a:rPr>
              <a:t>         Эллипсоид </a:t>
            </a:r>
            <a:r>
              <a:rPr lang="ru-RU" sz="1400" b="0" i="0" u="none" baseline="0" dirty="0">
                <a:solidFill>
                  <a:srgbClr val="53565A"/>
                </a:solidFill>
              </a:rPr>
              <a:t>Бесселя 1841</a:t>
            </a:r>
          </a:p>
          <a:p>
            <a:pPr algn="l" rtl="0"/>
            <a:r>
              <a:rPr lang="ru-RU" sz="1400" b="0" i="0" u="none" baseline="0" dirty="0">
                <a:solidFill>
                  <a:srgbClr val="53565A"/>
                </a:solidFill>
              </a:rPr>
              <a:t>СК Гонг </a:t>
            </a:r>
            <a:r>
              <a:rPr lang="ru-RU" sz="1400" b="0" i="0" u="none" baseline="0" dirty="0" err="1">
                <a:solidFill>
                  <a:srgbClr val="53565A"/>
                </a:solidFill>
              </a:rPr>
              <a:t>Конга</a:t>
            </a:r>
            <a:r>
              <a:rPr lang="ru-RU" sz="1400" b="0" i="0" u="none" baseline="0" dirty="0">
                <a:solidFill>
                  <a:srgbClr val="53565A"/>
                </a:solidFill>
              </a:rPr>
              <a:t> 80:                  		</a:t>
            </a:r>
            <a:r>
              <a:rPr lang="ru-RU" sz="1400" b="0" i="0" u="none" baseline="0" dirty="0" smtClean="0">
                <a:solidFill>
                  <a:srgbClr val="53565A"/>
                </a:solidFill>
              </a:rPr>
              <a:t>         Международный</a:t>
            </a:r>
            <a:endParaRPr lang="ru-RU" sz="1400" b="0" i="0" u="none" baseline="0" dirty="0">
              <a:solidFill>
                <a:srgbClr val="53565A"/>
              </a:solidFill>
            </a:endParaRPr>
          </a:p>
          <a:p>
            <a:pPr algn="l" rtl="0"/>
            <a:r>
              <a:rPr lang="ru-RU" sz="1400" b="0" i="0" u="none" baseline="0" dirty="0">
                <a:solidFill>
                  <a:srgbClr val="53565A"/>
                </a:solidFill>
              </a:rPr>
              <a:t>Старая СК Ямайки: 	       			</a:t>
            </a:r>
            <a:r>
              <a:rPr lang="ru-RU" sz="1400" b="0" i="0" u="none" baseline="0" dirty="0" smtClean="0">
                <a:solidFill>
                  <a:srgbClr val="53565A"/>
                </a:solidFill>
              </a:rPr>
              <a:t>         Эллипсоид </a:t>
            </a:r>
            <a:r>
              <a:rPr lang="ru-RU" sz="1400" b="0" i="0" u="none" baseline="0" dirty="0">
                <a:solidFill>
                  <a:srgbClr val="53565A"/>
                </a:solidFill>
              </a:rPr>
              <a:t>Кларка 1880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228600" y="5867400"/>
            <a:ext cx="55626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bg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bg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bg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bg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bg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9pPr>
          </a:lstStyle>
          <a:p>
            <a:pPr algn="l" rtl="0"/>
            <a:r>
              <a:rPr lang="ru-RU" b="0" i="0" u="none" baseline="0">
                <a:solidFill>
                  <a:srgbClr val="53565A"/>
                </a:solidFill>
              </a:rPr>
              <a:t>Когда эллипсоид сдвигается, чтобы соответствовать местной поверхности геоида, он становится датумом.</a:t>
            </a:r>
          </a:p>
        </p:txBody>
      </p:sp>
    </p:spTree>
    <p:extLst>
      <p:ext uri="{BB962C8B-B14F-4D97-AF65-F5344CB8AC3E}">
        <p14:creationId xmlns:p14="http://schemas.microsoft.com/office/powerpoint/2010/main" val="835471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repeatCount="indefinite" autoRev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583 3.3796E-6 L 0.29583 3.3796E-6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1013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379" grpId="0" animBg="1"/>
      <p:bldP spid="12" grpId="0" animBg="1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="" xmlns:a16="http://schemas.microsoft.com/office/drawing/2014/main" id="{C1A4D67D-21B2-4954-A5D9-C788F0D515D8}"/>
              </a:ext>
            </a:extLst>
          </p:cNvPr>
          <p:cNvSpPr/>
          <p:nvPr/>
        </p:nvSpPr>
        <p:spPr>
          <a:xfrm>
            <a:off x="0" y="685800"/>
            <a:ext cx="9144000" cy="6172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endParaRPr lang="ru-RU"/>
          </a:p>
        </p:txBody>
      </p:sp>
      <p:sp>
        <p:nvSpPr>
          <p:cNvPr id="102402" name="Rectangle 2">
            <a:extLst>
              <a:ext uri="{FF2B5EF4-FFF2-40B4-BE49-F238E27FC236}">
                <a16:creationId xmlns="" xmlns:a16="http://schemas.microsoft.com/office/drawing/2014/main" id="{F1B70FDA-DC85-4E8F-977E-6B3E083F4C44}"/>
              </a:ext>
            </a:extLst>
          </p:cNvPr>
          <p:cNvSpPr>
            <a:spLocks noGrp="1" noRot="1" noChangeArrowheads="1"/>
          </p:cNvSpPr>
          <p:nvPr>
            <p:ph type="title"/>
          </p:nvPr>
        </p:nvSpPr>
        <p:spPr>
          <a:xfrm>
            <a:off x="84667" y="0"/>
            <a:ext cx="8983133" cy="989013"/>
          </a:xfrm>
        </p:spPr>
        <p:txBody>
          <a:bodyPr rtlCol="0">
            <a:normAutofit fontScale="90000"/>
          </a:bodyPr>
          <a:lstStyle/>
          <a:p>
            <a:pPr marL="54864" algn="l" rtl="0" eaLnBrk="1" fontAlgn="auto" hangingPunct="1">
              <a:spcAft>
                <a:spcPts val="0"/>
              </a:spcAft>
              <a:defRPr/>
            </a:pPr>
            <a:r>
              <a:rPr lang="ru-RU" sz="3200" b="0" i="0" u="none" baseline="0" dirty="0"/>
              <a:t>Преобразование СК</a:t>
            </a: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000" b="0" i="0" u="none" baseline="0" dirty="0"/>
              <a:t> Преобразование Ваших позиций с одного </a:t>
            </a:r>
            <a:r>
              <a:rPr lang="ru-RU" sz="2000" b="0" i="0" u="none" baseline="0" dirty="0" err="1"/>
              <a:t>датума</a:t>
            </a:r>
            <a:r>
              <a:rPr lang="ru-RU" sz="2000" b="0" i="0" u="none" baseline="0" dirty="0"/>
              <a:t> (обычно WGS-84) в местную СК.</a:t>
            </a:r>
            <a:endParaRPr lang="ru-RU" dirty="0"/>
          </a:p>
        </p:txBody>
      </p:sp>
      <p:sp>
        <p:nvSpPr>
          <p:cNvPr id="39940" name="Oval 3"/>
          <p:cNvSpPr>
            <a:spLocks noChangeArrowheads="1"/>
          </p:cNvSpPr>
          <p:nvPr/>
        </p:nvSpPr>
        <p:spPr bwMode="auto">
          <a:xfrm>
            <a:off x="685800" y="1828800"/>
            <a:ext cx="4724400" cy="4419600"/>
          </a:xfrm>
          <a:prstGeom prst="ellipse">
            <a:avLst/>
          </a:prstGeom>
          <a:noFill/>
          <a:ln w="57150">
            <a:solidFill>
              <a:srgbClr val="92D05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>
                <a:solidFill>
                  <a:schemeClr val="bg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bg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bg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bg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bg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9pPr>
          </a:lstStyle>
          <a:p>
            <a:endParaRPr lang="ru-RU" altLang="en-US"/>
          </a:p>
        </p:txBody>
      </p:sp>
      <p:sp>
        <p:nvSpPr>
          <p:cNvPr id="39941" name="Oval 4"/>
          <p:cNvSpPr>
            <a:spLocks noChangeArrowheads="1"/>
          </p:cNvSpPr>
          <p:nvPr/>
        </p:nvSpPr>
        <p:spPr bwMode="auto">
          <a:xfrm>
            <a:off x="914400" y="1752600"/>
            <a:ext cx="4267200" cy="4648200"/>
          </a:xfrm>
          <a:prstGeom prst="ellips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>
                <a:solidFill>
                  <a:schemeClr val="bg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bg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bg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bg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bg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9pPr>
          </a:lstStyle>
          <a:p>
            <a:pPr algn="ctr" rtl="0"/>
            <a:endParaRPr lang="ru-RU" altLang="en-US" sz="1600">
              <a:solidFill>
                <a:srgbClr val="FFFF00"/>
              </a:solidFill>
              <a:latin typeface="Arial Unicode MS" pitchFamily="34" charset="-128"/>
            </a:endParaRPr>
          </a:p>
        </p:txBody>
      </p:sp>
      <p:sp>
        <p:nvSpPr>
          <p:cNvPr id="39942" name="Line 5"/>
          <p:cNvSpPr>
            <a:spLocks noChangeShapeType="1"/>
          </p:cNvSpPr>
          <p:nvPr/>
        </p:nvSpPr>
        <p:spPr bwMode="auto">
          <a:xfrm>
            <a:off x="914400" y="4114800"/>
            <a:ext cx="4267200" cy="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9943" name="Line 6"/>
          <p:cNvSpPr>
            <a:spLocks noChangeShapeType="1"/>
          </p:cNvSpPr>
          <p:nvPr/>
        </p:nvSpPr>
        <p:spPr bwMode="auto">
          <a:xfrm>
            <a:off x="3048000" y="1752600"/>
            <a:ext cx="0" cy="464820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9944" name="Line 7"/>
          <p:cNvSpPr>
            <a:spLocks noChangeShapeType="1"/>
          </p:cNvSpPr>
          <p:nvPr/>
        </p:nvSpPr>
        <p:spPr bwMode="auto">
          <a:xfrm>
            <a:off x="685800" y="4038600"/>
            <a:ext cx="4724400" cy="0"/>
          </a:xfrm>
          <a:prstGeom prst="line">
            <a:avLst/>
          </a:prstGeom>
          <a:noFill/>
          <a:ln w="57150">
            <a:solidFill>
              <a:srgbClr val="92D05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9945" name="Line 8"/>
          <p:cNvSpPr>
            <a:spLocks noChangeShapeType="1"/>
          </p:cNvSpPr>
          <p:nvPr/>
        </p:nvSpPr>
        <p:spPr bwMode="auto">
          <a:xfrm>
            <a:off x="2971800" y="1828800"/>
            <a:ext cx="0" cy="4419600"/>
          </a:xfrm>
          <a:prstGeom prst="line">
            <a:avLst/>
          </a:prstGeom>
          <a:noFill/>
          <a:ln w="57150">
            <a:solidFill>
              <a:srgbClr val="92D05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9946" name="Oval 9"/>
          <p:cNvSpPr>
            <a:spLocks noChangeArrowheads="1"/>
          </p:cNvSpPr>
          <p:nvPr/>
        </p:nvSpPr>
        <p:spPr bwMode="auto">
          <a:xfrm>
            <a:off x="5029200" y="2438400"/>
            <a:ext cx="152400" cy="152400"/>
          </a:xfrm>
          <a:prstGeom prst="ellipse">
            <a:avLst/>
          </a:prstGeom>
          <a:solidFill>
            <a:schemeClr val="bg2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bg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bg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bg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bg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bg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9pPr>
          </a:lstStyle>
          <a:p>
            <a:endParaRPr lang="ru-RU" altLang="en-US"/>
          </a:p>
        </p:txBody>
      </p:sp>
      <p:sp>
        <p:nvSpPr>
          <p:cNvPr id="39947" name="Line 10"/>
          <p:cNvSpPr>
            <a:spLocks noChangeShapeType="1"/>
          </p:cNvSpPr>
          <p:nvPr/>
        </p:nvSpPr>
        <p:spPr bwMode="auto">
          <a:xfrm flipH="1">
            <a:off x="3733800" y="2590800"/>
            <a:ext cx="1295400" cy="1447800"/>
          </a:xfrm>
          <a:prstGeom prst="line">
            <a:avLst/>
          </a:prstGeom>
          <a:noFill/>
          <a:ln w="57150">
            <a:solidFill>
              <a:srgbClr val="92D05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9948" name="Line 11"/>
          <p:cNvSpPr>
            <a:spLocks noChangeShapeType="1"/>
          </p:cNvSpPr>
          <p:nvPr/>
        </p:nvSpPr>
        <p:spPr bwMode="auto">
          <a:xfrm flipH="1">
            <a:off x="3124200" y="2514600"/>
            <a:ext cx="1905000" cy="160020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9949" name="Text Box 12"/>
          <p:cNvSpPr txBox="1">
            <a:spLocks noChangeArrowheads="1"/>
          </p:cNvSpPr>
          <p:nvPr/>
        </p:nvSpPr>
        <p:spPr bwMode="auto">
          <a:xfrm>
            <a:off x="3962400" y="3733800"/>
            <a:ext cx="4572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bg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bg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bg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bg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bg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9pPr>
          </a:lstStyle>
          <a:p>
            <a:pPr algn="l" rtl="0">
              <a:spcBef>
                <a:spcPct val="50000"/>
              </a:spcBef>
            </a:pPr>
            <a:r>
              <a:rPr lang="ru-RU" b="1" i="0" u="none" baseline="0">
                <a:solidFill>
                  <a:srgbClr val="92D050"/>
                </a:solidFill>
                <a:cs typeface="Arial" pitchFamily="34" charset="0"/>
              </a:rPr>
              <a:t>Φ’</a:t>
            </a:r>
            <a:endParaRPr lang="ru-RU" altLang="en-US" b="1">
              <a:solidFill>
                <a:srgbClr val="92D050"/>
              </a:solidFill>
              <a:latin typeface="GreekC" pitchFamily="2" charset="0"/>
            </a:endParaRPr>
          </a:p>
        </p:txBody>
      </p:sp>
      <p:sp>
        <p:nvSpPr>
          <p:cNvPr id="39950" name="Text Box 13"/>
          <p:cNvSpPr txBox="1">
            <a:spLocks noChangeArrowheads="1"/>
          </p:cNvSpPr>
          <p:nvPr/>
        </p:nvSpPr>
        <p:spPr bwMode="auto">
          <a:xfrm>
            <a:off x="3429000" y="3733800"/>
            <a:ext cx="4572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bg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bg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bg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bg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bg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9pPr>
          </a:lstStyle>
          <a:p>
            <a:pPr algn="l" rtl="0">
              <a:spcBef>
                <a:spcPct val="50000"/>
              </a:spcBef>
            </a:pPr>
            <a:r>
              <a:rPr lang="ru-RU" b="1" i="0" u="none" baseline="0">
                <a:solidFill>
                  <a:srgbClr val="FF0000"/>
                </a:solidFill>
                <a:cs typeface="Arial" pitchFamily="34" charset="0"/>
              </a:rPr>
              <a:t>Φ</a:t>
            </a:r>
            <a:endParaRPr lang="ru-RU" altLang="en-US" b="1">
              <a:solidFill>
                <a:srgbClr val="FF0000"/>
              </a:solidFill>
              <a:latin typeface="GreekC" pitchFamily="2" charset="0"/>
            </a:endParaRPr>
          </a:p>
        </p:txBody>
      </p:sp>
      <p:sp>
        <p:nvSpPr>
          <p:cNvPr id="13329" name="Text Box 14">
            <a:extLst>
              <a:ext uri="{FF2B5EF4-FFF2-40B4-BE49-F238E27FC236}">
                <a16:creationId xmlns="" xmlns:a16="http://schemas.microsoft.com/office/drawing/2014/main" id="{A59BC312-D753-46A9-ADEC-F1B41A92D1A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15000" y="1905000"/>
            <a:ext cx="3200400" cy="2446824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>
              <a:spcBef>
                <a:spcPct val="50000"/>
              </a:spcBef>
              <a:defRPr/>
            </a:pPr>
            <a:r>
              <a:rPr lang="ru-RU" b="0" i="0" u="none" baseline="0">
                <a:solidFill>
                  <a:srgbClr val="53565A"/>
                </a:solidFill>
                <a:latin typeface="+mj-lt"/>
              </a:rPr>
              <a:t>Ваша широта, долгота и высота над эллипсоидом изменяется в зависимости от используемого датума.</a:t>
            </a:r>
          </a:p>
          <a:p>
            <a:pPr algn="l" rtl="0">
              <a:spcBef>
                <a:spcPct val="50000"/>
              </a:spcBef>
              <a:defRPr/>
            </a:pPr>
            <a:r>
              <a:rPr lang="ru-RU" b="0" i="0" u="none" baseline="0">
                <a:solidFill>
                  <a:srgbClr val="53565A"/>
                </a:solidFill>
                <a:latin typeface="+mj-lt"/>
              </a:rPr>
              <a:t>Процесс перехода от одного датума (WGS-84) в другой называется преобразованием датумов.</a:t>
            </a:r>
          </a:p>
        </p:txBody>
      </p:sp>
      <p:sp>
        <p:nvSpPr>
          <p:cNvPr id="39952" name="Text Box 15"/>
          <p:cNvSpPr txBox="1">
            <a:spLocks noChangeArrowheads="1"/>
          </p:cNvSpPr>
          <p:nvPr/>
        </p:nvSpPr>
        <p:spPr bwMode="auto">
          <a:xfrm>
            <a:off x="381000" y="2057400"/>
            <a:ext cx="10668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bg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bg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bg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bg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bg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9pPr>
          </a:lstStyle>
          <a:p>
            <a:pPr algn="l" rtl="0">
              <a:spcBef>
                <a:spcPct val="50000"/>
              </a:spcBef>
            </a:pPr>
            <a:r>
              <a:rPr lang="ru-RU" b="1" i="0" u="none" baseline="0">
                <a:solidFill>
                  <a:srgbClr val="92D050"/>
                </a:solidFill>
                <a:latin typeface="Arial Unicode MS" pitchFamily="34" charset="-128"/>
              </a:rPr>
              <a:t>WGS-84</a:t>
            </a:r>
          </a:p>
        </p:txBody>
      </p:sp>
      <p:sp>
        <p:nvSpPr>
          <p:cNvPr id="35857" name="Text Box 16">
            <a:extLst>
              <a:ext uri="{FF2B5EF4-FFF2-40B4-BE49-F238E27FC236}">
                <a16:creationId xmlns="" xmlns:a16="http://schemas.microsoft.com/office/drawing/2014/main" id="{6240ED15-FC1C-42B4-9F64-0B26EB382DD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29200" y="5334000"/>
            <a:ext cx="26670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bg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bg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bg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bg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bg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9pPr>
          </a:lstStyle>
          <a:p>
            <a:pPr algn="l" rtl="0">
              <a:spcBef>
                <a:spcPct val="50000"/>
              </a:spcBef>
              <a:defRPr/>
            </a:pPr>
            <a:r>
              <a:rPr lang="ru-RU" b="1" i="0" u="none" baseline="0">
                <a:solidFill>
                  <a:srgbClr val="FF0000"/>
                </a:solidFill>
                <a:latin typeface="+mn-lt"/>
              </a:rPr>
              <a:t>Европейский Датум 1950, международный эллипсоид.</a:t>
            </a:r>
          </a:p>
        </p:txBody>
      </p:sp>
    </p:spTree>
    <p:extLst>
      <p:ext uri="{BB962C8B-B14F-4D97-AF65-F5344CB8AC3E}">
        <p14:creationId xmlns:p14="http://schemas.microsoft.com/office/powerpoint/2010/main" val="934404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ounded Rectangle 10">
            <a:extLst>
              <a:ext uri="{FF2B5EF4-FFF2-40B4-BE49-F238E27FC236}">
                <a16:creationId xmlns="" xmlns:a16="http://schemas.microsoft.com/office/drawing/2014/main" id="{B57A79EC-BC68-46D6-B884-B4FCF50D3419}"/>
              </a:ext>
            </a:extLst>
          </p:cNvPr>
          <p:cNvSpPr/>
          <p:nvPr/>
        </p:nvSpPr>
        <p:spPr>
          <a:xfrm>
            <a:off x="304800" y="1804988"/>
            <a:ext cx="2590800" cy="709612"/>
          </a:xfrm>
          <a:prstGeom prst="roundRect">
            <a:avLst/>
          </a:prstGeom>
          <a:solidFill>
            <a:srgbClr val="FFFF00"/>
          </a:solidFill>
          <a:ln w="2857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r>
              <a:rPr lang="ru-RU" sz="1700" b="1" i="0" u="none" baseline="0">
                <a:solidFill>
                  <a:srgbClr val="53565A"/>
                </a:solidFill>
              </a:rPr>
              <a:t>Съемка на эллипсоиде WGS-84?</a:t>
            </a:r>
          </a:p>
        </p:txBody>
      </p:sp>
      <p:sp>
        <p:nvSpPr>
          <p:cNvPr id="17" name="Rounded Rectangle 16">
            <a:extLst>
              <a:ext uri="{FF2B5EF4-FFF2-40B4-BE49-F238E27FC236}">
                <a16:creationId xmlns="" xmlns:a16="http://schemas.microsoft.com/office/drawing/2014/main" id="{06B223EC-F4B3-4063-A4A2-A9BB61A52B16}"/>
              </a:ext>
            </a:extLst>
          </p:cNvPr>
          <p:cNvSpPr/>
          <p:nvPr/>
        </p:nvSpPr>
        <p:spPr>
          <a:xfrm>
            <a:off x="304800" y="2971800"/>
            <a:ext cx="2590800" cy="1000125"/>
          </a:xfrm>
          <a:prstGeom prst="roundRect">
            <a:avLst/>
          </a:prstGeom>
          <a:solidFill>
            <a:srgbClr val="FFFF00"/>
          </a:solidFill>
          <a:ln w="2857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r>
              <a:rPr lang="ru-RU" sz="1700" b="1" i="0" u="none" baseline="0">
                <a:solidFill>
                  <a:srgbClr val="53565A"/>
                </a:solidFill>
              </a:rPr>
              <a:t>Съемка в СК NAD-83?</a:t>
            </a:r>
          </a:p>
          <a:p>
            <a:pPr algn="ctr" rtl="0">
              <a:defRPr/>
            </a:pPr>
            <a:r>
              <a:rPr lang="ru-RU" sz="1700" b="1" i="0" u="none" baseline="0">
                <a:solidFill>
                  <a:srgbClr val="53565A"/>
                </a:solidFill>
              </a:rPr>
              <a:t>СК США?</a:t>
            </a:r>
          </a:p>
        </p:txBody>
      </p:sp>
      <p:sp>
        <p:nvSpPr>
          <p:cNvPr id="18" name="Rounded Rectangle 17">
            <a:extLst>
              <a:ext uri="{FF2B5EF4-FFF2-40B4-BE49-F238E27FC236}">
                <a16:creationId xmlns="" xmlns:a16="http://schemas.microsoft.com/office/drawing/2014/main" id="{D2C71333-E7F6-426D-B682-2F71B00F7BA0}"/>
              </a:ext>
            </a:extLst>
          </p:cNvPr>
          <p:cNvSpPr/>
          <p:nvPr/>
        </p:nvSpPr>
        <p:spPr>
          <a:xfrm>
            <a:off x="4191000" y="1804988"/>
            <a:ext cx="2590800" cy="785812"/>
          </a:xfrm>
          <a:prstGeom prst="roundRect">
            <a:avLst/>
          </a:prstGeom>
          <a:solidFill>
            <a:srgbClr val="99FFCC"/>
          </a:solidFill>
          <a:ln w="2857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r>
              <a:rPr lang="ru-RU" sz="1700" b="1" i="0" u="none" baseline="0">
                <a:solidFill>
                  <a:srgbClr val="53565A"/>
                </a:solidFill>
              </a:rPr>
              <a:t>Не нужно выполнять преобразование СК.</a:t>
            </a:r>
          </a:p>
        </p:txBody>
      </p:sp>
      <p:cxnSp>
        <p:nvCxnSpPr>
          <p:cNvPr id="19" name="Straight Arrow Connector 18">
            <a:extLst>
              <a:ext uri="{FF2B5EF4-FFF2-40B4-BE49-F238E27FC236}">
                <a16:creationId xmlns="" xmlns:a16="http://schemas.microsoft.com/office/drawing/2014/main" id="{4C7E13F1-612A-44CA-8856-F936993C4896}"/>
              </a:ext>
            </a:extLst>
          </p:cNvPr>
          <p:cNvCxnSpPr>
            <a:stCxn id="11" idx="3"/>
            <a:endCxn id="18" idx="1"/>
          </p:cNvCxnSpPr>
          <p:nvPr/>
        </p:nvCxnSpPr>
        <p:spPr>
          <a:xfrm>
            <a:off x="2895600" y="2160588"/>
            <a:ext cx="1295400" cy="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6C361F27-D1FB-4D25-A355-7B3D2FB0EF6E}"/>
              </a:ext>
            </a:extLst>
          </p:cNvPr>
          <p:cNvSpPr txBox="1"/>
          <p:nvPr/>
        </p:nvSpPr>
        <p:spPr>
          <a:xfrm>
            <a:off x="3124200" y="1752600"/>
            <a:ext cx="838200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l" rtl="0">
              <a:defRPr/>
            </a:pPr>
            <a:r>
              <a:rPr lang="ru-RU" b="1" i="0" u="none" baseline="0">
                <a:solidFill>
                  <a:srgbClr val="53565A"/>
                </a:solidFill>
                <a:latin typeface="+mn-lt"/>
              </a:rPr>
              <a:t>ДА</a:t>
            </a:r>
          </a:p>
        </p:txBody>
      </p:sp>
      <p:sp>
        <p:nvSpPr>
          <p:cNvPr id="21" name="Rounded Rectangle 20">
            <a:extLst>
              <a:ext uri="{FF2B5EF4-FFF2-40B4-BE49-F238E27FC236}">
                <a16:creationId xmlns="" xmlns:a16="http://schemas.microsoft.com/office/drawing/2014/main" id="{3015FF12-6A92-4742-AFD2-6C9FA104C601}"/>
              </a:ext>
            </a:extLst>
          </p:cNvPr>
          <p:cNvSpPr/>
          <p:nvPr/>
        </p:nvSpPr>
        <p:spPr>
          <a:xfrm>
            <a:off x="4191000" y="2971800"/>
            <a:ext cx="2590800" cy="847725"/>
          </a:xfrm>
          <a:prstGeom prst="roundRect">
            <a:avLst/>
          </a:prstGeom>
          <a:solidFill>
            <a:srgbClr val="99FFCC"/>
          </a:solidFill>
          <a:ln w="2857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r>
              <a:rPr lang="ru-RU" sz="1700" b="1" i="0" u="none" baseline="0">
                <a:solidFill>
                  <a:srgbClr val="53565A"/>
                </a:solidFill>
              </a:rPr>
              <a:t>Не нужно выполнять преобразование СК.</a:t>
            </a:r>
          </a:p>
        </p:txBody>
      </p:sp>
      <p:cxnSp>
        <p:nvCxnSpPr>
          <p:cNvPr id="22" name="Straight Arrow Connector 21">
            <a:extLst>
              <a:ext uri="{FF2B5EF4-FFF2-40B4-BE49-F238E27FC236}">
                <a16:creationId xmlns="" xmlns:a16="http://schemas.microsoft.com/office/drawing/2014/main" id="{03FD87B1-9948-4BEC-9605-068D88256570}"/>
              </a:ext>
            </a:extLst>
          </p:cNvPr>
          <p:cNvCxnSpPr/>
          <p:nvPr/>
        </p:nvCxnSpPr>
        <p:spPr>
          <a:xfrm>
            <a:off x="2895600" y="3400425"/>
            <a:ext cx="1295400" cy="158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="" xmlns:a16="http://schemas.microsoft.com/office/drawing/2014/main" id="{E9007B3C-D317-4FC4-983C-334D1360C754}"/>
              </a:ext>
            </a:extLst>
          </p:cNvPr>
          <p:cNvSpPr txBox="1"/>
          <p:nvPr/>
        </p:nvSpPr>
        <p:spPr>
          <a:xfrm>
            <a:off x="3124200" y="2971800"/>
            <a:ext cx="838200" cy="3698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l" rtl="0">
              <a:defRPr/>
            </a:pPr>
            <a:r>
              <a:rPr lang="ru-RU" b="1" i="0" u="none" baseline="0">
                <a:solidFill>
                  <a:srgbClr val="53565A"/>
                </a:solidFill>
                <a:latin typeface="+mn-lt"/>
              </a:rPr>
              <a:t>ДА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="" xmlns:a16="http://schemas.microsoft.com/office/drawing/2014/main" id="{110860F3-3CDB-48D7-8BC0-5D152001190A}"/>
              </a:ext>
            </a:extLst>
          </p:cNvPr>
          <p:cNvCxnSpPr>
            <a:stCxn id="11" idx="2"/>
            <a:endCxn id="17" idx="0"/>
          </p:cNvCxnSpPr>
          <p:nvPr/>
        </p:nvCxnSpPr>
        <p:spPr>
          <a:xfrm rot="5400000">
            <a:off x="1373188" y="2743200"/>
            <a:ext cx="455612" cy="158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>
            <a:extLst>
              <a:ext uri="{FF2B5EF4-FFF2-40B4-BE49-F238E27FC236}">
                <a16:creationId xmlns="" xmlns:a16="http://schemas.microsoft.com/office/drawing/2014/main" id="{B67C63C8-683E-466E-A02F-78AA5D87A088}"/>
              </a:ext>
            </a:extLst>
          </p:cNvPr>
          <p:cNvSpPr txBox="1"/>
          <p:nvPr/>
        </p:nvSpPr>
        <p:spPr>
          <a:xfrm>
            <a:off x="1676400" y="2514600"/>
            <a:ext cx="838200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l" rtl="0">
              <a:defRPr/>
            </a:pPr>
            <a:r>
              <a:rPr lang="ru-RU" b="1" i="0" u="none" baseline="0">
                <a:solidFill>
                  <a:srgbClr val="53565A"/>
                </a:solidFill>
                <a:latin typeface="+mn-lt"/>
              </a:rPr>
              <a:t>НЕТ</a:t>
            </a:r>
          </a:p>
        </p:txBody>
      </p:sp>
      <p:sp>
        <p:nvSpPr>
          <p:cNvPr id="27" name="Rounded Rectangle 26">
            <a:extLst>
              <a:ext uri="{FF2B5EF4-FFF2-40B4-BE49-F238E27FC236}">
                <a16:creationId xmlns="" xmlns:a16="http://schemas.microsoft.com/office/drawing/2014/main" id="{4349FF61-6DF4-4564-9FA9-7674AD2EC2FC}"/>
              </a:ext>
            </a:extLst>
          </p:cNvPr>
          <p:cNvSpPr/>
          <p:nvPr/>
        </p:nvSpPr>
        <p:spPr>
          <a:xfrm>
            <a:off x="304800" y="4419600"/>
            <a:ext cx="2590800" cy="914400"/>
          </a:xfrm>
          <a:prstGeom prst="roundRect">
            <a:avLst/>
          </a:prstGeom>
          <a:solidFill>
            <a:srgbClr val="FFCCCC"/>
          </a:solidFill>
          <a:ln w="2857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r>
              <a:rPr lang="ru-RU" sz="1700" b="1" i="0" u="none" baseline="0">
                <a:solidFill>
                  <a:srgbClr val="53565A"/>
                </a:solidFill>
              </a:rPr>
              <a:t>Следует выполнить преобразование СК!</a:t>
            </a:r>
          </a:p>
        </p:txBody>
      </p:sp>
      <p:cxnSp>
        <p:nvCxnSpPr>
          <p:cNvPr id="31" name="Straight Arrow Connector 30">
            <a:extLst>
              <a:ext uri="{FF2B5EF4-FFF2-40B4-BE49-F238E27FC236}">
                <a16:creationId xmlns="" xmlns:a16="http://schemas.microsoft.com/office/drawing/2014/main" id="{A4DC9E5D-7F1D-4787-914F-6793DA7791F7}"/>
              </a:ext>
            </a:extLst>
          </p:cNvPr>
          <p:cNvCxnSpPr/>
          <p:nvPr/>
        </p:nvCxnSpPr>
        <p:spPr>
          <a:xfrm rot="5400000">
            <a:off x="1372394" y="4190206"/>
            <a:ext cx="457200" cy="158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>
            <a:extLst>
              <a:ext uri="{FF2B5EF4-FFF2-40B4-BE49-F238E27FC236}">
                <a16:creationId xmlns="" xmlns:a16="http://schemas.microsoft.com/office/drawing/2014/main" id="{9E72613A-03BA-4967-B847-020125B3C145}"/>
              </a:ext>
            </a:extLst>
          </p:cNvPr>
          <p:cNvSpPr txBox="1"/>
          <p:nvPr/>
        </p:nvSpPr>
        <p:spPr>
          <a:xfrm>
            <a:off x="1752600" y="4038600"/>
            <a:ext cx="838200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l" rtl="0">
              <a:defRPr/>
            </a:pPr>
            <a:r>
              <a:rPr lang="ru-RU" b="1" i="0" u="none" baseline="0">
                <a:solidFill>
                  <a:srgbClr val="53565A"/>
                </a:solidFill>
                <a:latin typeface="+mn-lt"/>
              </a:rPr>
              <a:t>НЕТ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="" xmlns:a16="http://schemas.microsoft.com/office/drawing/2014/main" id="{4D27265F-AB9E-42D4-8407-2EE4F26C9C3A}"/>
              </a:ext>
            </a:extLst>
          </p:cNvPr>
          <p:cNvSpPr txBox="1"/>
          <p:nvPr/>
        </p:nvSpPr>
        <p:spPr>
          <a:xfrm>
            <a:off x="3581400" y="4206875"/>
            <a:ext cx="4038600" cy="17541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>
            <a:spAutoFit/>
          </a:bodyPr>
          <a:lstStyle/>
          <a:p>
            <a:pPr algn="l" rtl="0">
              <a:defRPr/>
            </a:pPr>
            <a:r>
              <a:rPr lang="ru-RU" b="1" i="0" u="none" baseline="0">
                <a:solidFill>
                  <a:srgbClr val="53565A"/>
                </a:solidFill>
                <a:latin typeface="+mn-lt"/>
              </a:rPr>
              <a:t>Для преобразования датумов можно:</a:t>
            </a:r>
          </a:p>
          <a:p>
            <a:pPr algn="l" rtl="0">
              <a:buFont typeface="Arial" pitchFamily="34" charset="0"/>
              <a:buChar char="•"/>
              <a:defRPr/>
            </a:pPr>
            <a:r>
              <a:rPr lang="ru-RU" b="1" i="0" u="none" baseline="0">
                <a:solidFill>
                  <a:srgbClr val="53565A"/>
                </a:solidFill>
                <a:latin typeface="+mn-lt"/>
              </a:rPr>
              <a:t>  Определить параметры преобразования.</a:t>
            </a:r>
          </a:p>
          <a:p>
            <a:pPr algn="l" rtl="0">
              <a:buFont typeface="Arial" pitchFamily="34" charset="0"/>
              <a:buChar char="•"/>
              <a:defRPr/>
            </a:pPr>
            <a:r>
              <a:rPr lang="ru-RU" b="1" i="0" u="none" baseline="0">
                <a:solidFill>
                  <a:srgbClr val="53565A"/>
                </a:solidFill>
                <a:latin typeface="+mn-lt"/>
              </a:rPr>
              <a:t>  Использовать опубликованные параметры.</a:t>
            </a:r>
          </a:p>
          <a:p>
            <a:pPr algn="l" rtl="0">
              <a:buFont typeface="Arial" pitchFamily="34" charset="0"/>
              <a:buChar char="•"/>
              <a:defRPr/>
            </a:pPr>
            <a:r>
              <a:rPr lang="ru-RU" b="1" i="0" u="none" baseline="0">
                <a:solidFill>
                  <a:srgbClr val="53565A"/>
                </a:solidFill>
                <a:latin typeface="+mn-lt"/>
              </a:rPr>
              <a:t>  Использовать модель сдвижки датумов, если она есть для вашего участка.</a:t>
            </a:r>
          </a:p>
        </p:txBody>
      </p:sp>
      <p:sp>
        <p:nvSpPr>
          <p:cNvPr id="4200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sz="3200" b="0" i="0" u="none" baseline="0">
                <a:latin typeface="Arial" pitchFamily="34" charset="0"/>
                <a:cs typeface="Arial" pitchFamily="34" charset="0"/>
              </a:rPr>
              <a:t>ПРЕОБРАЗОВАНИЕ СК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="" xmlns:a16="http://schemas.microsoft.com/office/drawing/2014/main" id="{B59168A1-C8C7-43DC-A930-948762E69AE6}"/>
              </a:ext>
            </a:extLst>
          </p:cNvPr>
          <p:cNvSpPr txBox="1"/>
          <p:nvPr/>
        </p:nvSpPr>
        <p:spPr>
          <a:xfrm>
            <a:off x="7162800" y="1751013"/>
            <a:ext cx="1524000" cy="7381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>
            <a:spAutoFit/>
          </a:bodyPr>
          <a:lstStyle/>
          <a:p>
            <a:pPr algn="l" rtl="0">
              <a:defRPr/>
            </a:pPr>
            <a:r>
              <a:rPr lang="ru-RU" sz="1400" b="1" i="1" u="none" baseline="0">
                <a:solidFill>
                  <a:srgbClr val="53565A"/>
                </a:solidFill>
                <a:latin typeface="+mn-lt"/>
              </a:rPr>
              <a:t>Типичная съемка на UTM и WGS-84</a:t>
            </a:r>
          </a:p>
        </p:txBody>
      </p:sp>
      <p:cxnSp>
        <p:nvCxnSpPr>
          <p:cNvPr id="3" name="Straight Arrow Connector 2">
            <a:extLst>
              <a:ext uri="{FF2B5EF4-FFF2-40B4-BE49-F238E27FC236}">
                <a16:creationId xmlns="" xmlns:a16="http://schemas.microsoft.com/office/drawing/2014/main" id="{45E0F5DB-F378-4C27-B3A5-EA3FCA6EF2BF}"/>
              </a:ext>
            </a:extLst>
          </p:cNvPr>
          <p:cNvCxnSpPr/>
          <p:nvPr/>
        </p:nvCxnSpPr>
        <p:spPr>
          <a:xfrm flipH="1">
            <a:off x="6823075" y="2182813"/>
            <a:ext cx="381000" cy="0"/>
          </a:xfrm>
          <a:prstGeom prst="straightConnector1">
            <a:avLst/>
          </a:prstGeom>
          <a:ln w="12700"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1303271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="" xmlns:a16="http://schemas.microsoft.com/office/drawing/2014/main" id="{79135D06-229C-4322-BD3E-4BF9835EBC92}"/>
              </a:ext>
            </a:extLst>
          </p:cNvPr>
          <p:cNvSpPr/>
          <p:nvPr/>
        </p:nvSpPr>
        <p:spPr>
          <a:xfrm>
            <a:off x="-609600" y="1143000"/>
            <a:ext cx="9144000" cy="6172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endParaRPr lang="ru-RU"/>
          </a:p>
        </p:txBody>
      </p:sp>
      <p:sp>
        <p:nvSpPr>
          <p:cNvPr id="43011" name="Rectangle 2"/>
          <p:cNvSpPr>
            <a:spLocks noGrp="1" noRot="1"/>
          </p:cNvSpPr>
          <p:nvPr>
            <p:ph type="title"/>
          </p:nvPr>
        </p:nvSpPr>
        <p:spPr>
          <a:xfrm>
            <a:off x="347472" y="0"/>
            <a:ext cx="8796528" cy="988786"/>
          </a:xfrm>
        </p:spPr>
        <p:txBody>
          <a:bodyPr/>
          <a:lstStyle/>
          <a:p>
            <a:pPr marL="53975" algn="l" rtl="0" eaLnBrk="1" hangingPunct="1"/>
            <a:r>
              <a:rPr lang="ru-RU" sz="3200" b="0" i="0" u="none" baseline="0">
                <a:latin typeface="Arial" pitchFamily="34" charset="0"/>
                <a:cs typeface="Arial" pitchFamily="34" charset="0"/>
              </a:rPr>
              <a:t>ПРЕОБРАЗОВАНИЕ СК:  Настройки</a:t>
            </a:r>
          </a:p>
        </p:txBody>
      </p:sp>
      <p:pic>
        <p:nvPicPr>
          <p:cNvPr id="43012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838" y="1401763"/>
            <a:ext cx="3032125" cy="216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013" name="Picture 5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4043363"/>
            <a:ext cx="3124200" cy="2157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014" name="Text Box 6"/>
          <p:cNvSpPr txBox="1">
            <a:spLocks noChangeArrowheads="1"/>
          </p:cNvSpPr>
          <p:nvPr/>
        </p:nvSpPr>
        <p:spPr bwMode="auto">
          <a:xfrm>
            <a:off x="304800" y="3535363"/>
            <a:ext cx="31242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bg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bg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bg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bg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bg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9pPr>
          </a:lstStyle>
          <a:p>
            <a:pPr algn="ctr" rtl="0">
              <a:spcBef>
                <a:spcPct val="50000"/>
              </a:spcBef>
            </a:pPr>
            <a:r>
              <a:rPr lang="ru-RU" sz="1400" b="0" i="0" u="none" baseline="0">
                <a:solidFill>
                  <a:srgbClr val="53565A"/>
                </a:solidFill>
                <a:latin typeface="Arial Unicode MS" pitchFamily="34" charset="-128"/>
              </a:rPr>
              <a:t>Не выполнять преобразование</a:t>
            </a:r>
          </a:p>
        </p:txBody>
      </p:sp>
      <p:sp>
        <p:nvSpPr>
          <p:cNvPr id="43015" name="Text Box 7"/>
          <p:cNvSpPr txBox="1">
            <a:spLocks noChangeArrowheads="1"/>
          </p:cNvSpPr>
          <p:nvPr/>
        </p:nvSpPr>
        <p:spPr bwMode="auto">
          <a:xfrm>
            <a:off x="4038600" y="3505200"/>
            <a:ext cx="35052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bg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bg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bg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bg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bg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9pPr>
          </a:lstStyle>
          <a:p>
            <a:pPr algn="ctr" rtl="0">
              <a:spcBef>
                <a:spcPct val="50000"/>
              </a:spcBef>
            </a:pPr>
            <a:r>
              <a:rPr lang="ru-RU" sz="1400" b="0" i="0" u="none" baseline="0">
                <a:solidFill>
                  <a:srgbClr val="53565A"/>
                </a:solidFill>
                <a:latin typeface="Arial Unicode MS" pitchFamily="34" charset="-128"/>
              </a:rPr>
              <a:t>3-параметрическое преобразование СК</a:t>
            </a:r>
          </a:p>
        </p:txBody>
      </p:sp>
      <p:sp>
        <p:nvSpPr>
          <p:cNvPr id="43016" name="Text Box 8"/>
          <p:cNvSpPr txBox="1">
            <a:spLocks noChangeArrowheads="1"/>
          </p:cNvSpPr>
          <p:nvPr/>
        </p:nvSpPr>
        <p:spPr bwMode="auto">
          <a:xfrm>
            <a:off x="0" y="6202363"/>
            <a:ext cx="35814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bg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bg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bg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bg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bg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9pPr>
          </a:lstStyle>
          <a:p>
            <a:pPr algn="ctr" rtl="0">
              <a:spcBef>
                <a:spcPct val="50000"/>
              </a:spcBef>
            </a:pPr>
            <a:r>
              <a:rPr lang="ru-RU" sz="1400" b="0" i="0" u="none" baseline="0">
                <a:solidFill>
                  <a:srgbClr val="53565A"/>
                </a:solidFill>
                <a:latin typeface="Arial Unicode MS" pitchFamily="34" charset="-128"/>
              </a:rPr>
              <a:t>7-параметрическое преобразование СК</a:t>
            </a:r>
          </a:p>
        </p:txBody>
      </p:sp>
      <p:pic>
        <p:nvPicPr>
          <p:cNvPr id="43017" name="Picture 9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0063" y="4038600"/>
            <a:ext cx="3038475" cy="2166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018" name="Text Box 10"/>
          <p:cNvSpPr txBox="1">
            <a:spLocks noChangeArrowheads="1"/>
          </p:cNvSpPr>
          <p:nvPr/>
        </p:nvSpPr>
        <p:spPr bwMode="auto">
          <a:xfrm>
            <a:off x="4038600" y="6172200"/>
            <a:ext cx="37338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bg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bg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bg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bg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bg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9pPr>
          </a:lstStyle>
          <a:p>
            <a:pPr algn="ctr" rtl="0">
              <a:spcBef>
                <a:spcPct val="50000"/>
              </a:spcBef>
            </a:pPr>
            <a:r>
              <a:rPr lang="ru-RU" sz="1400" b="0" i="0" u="none" baseline="0">
                <a:solidFill>
                  <a:srgbClr val="53565A"/>
                </a:solidFill>
                <a:latin typeface="Arial Unicode MS" pitchFamily="34" charset="-128"/>
              </a:rPr>
              <a:t>Использовать национальную модель преобразования датумов</a:t>
            </a:r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="" xmlns:a16="http://schemas.microsoft.com/office/drawing/2014/main" id="{41C3FC84-3AD9-4E4B-8E84-B2944991AC13}"/>
              </a:ext>
            </a:extLst>
          </p:cNvPr>
          <p:cNvCxnSpPr>
            <a:stCxn id="43020" idx="1"/>
          </p:cNvCxnSpPr>
          <p:nvPr/>
        </p:nvCxnSpPr>
        <p:spPr>
          <a:xfrm flipH="1">
            <a:off x="6934201" y="5122069"/>
            <a:ext cx="800100" cy="745331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020" name="TextBox 15"/>
          <p:cNvSpPr txBox="1">
            <a:spLocks noChangeArrowheads="1"/>
          </p:cNvSpPr>
          <p:nvPr/>
        </p:nvSpPr>
        <p:spPr bwMode="auto">
          <a:xfrm>
            <a:off x="7734301" y="4645025"/>
            <a:ext cx="1223432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bg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bg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bg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bg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bg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9pPr>
          </a:lstStyle>
          <a:p>
            <a:pPr algn="l" rtl="0"/>
            <a:r>
              <a:rPr lang="ru-RU" sz="1400" b="0" i="0" u="none" baseline="0" dirty="0">
                <a:solidFill>
                  <a:srgbClr val="53565A"/>
                </a:solidFill>
              </a:rPr>
              <a:t>Проверьте здесь готовые модели:</a:t>
            </a:r>
          </a:p>
        </p:txBody>
      </p:sp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0056" y="1393854"/>
            <a:ext cx="3138487" cy="21113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8572510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Rot="1"/>
          </p:cNvSpPr>
          <p:nvPr>
            <p:ph type="title"/>
          </p:nvPr>
        </p:nvSpPr>
        <p:spPr/>
        <p:txBody>
          <a:bodyPr/>
          <a:lstStyle/>
          <a:p>
            <a:pPr marL="53975" algn="l" rtl="0" eaLnBrk="1" hangingPunct="1"/>
            <a:r>
              <a:rPr lang="ru-RU" sz="3200" b="0" i="0" u="none" baseline="0">
                <a:latin typeface="Arial" pitchFamily="34" charset="0"/>
                <a:cs typeface="Arial" pitchFamily="34" charset="0"/>
              </a:rPr>
              <a:t>Проекции:</a:t>
            </a:r>
          </a:p>
        </p:txBody>
      </p:sp>
      <p:sp>
        <p:nvSpPr>
          <p:cNvPr id="45059" name="Rectangle 27"/>
          <p:cNvSpPr>
            <a:spLocks noGrp="1"/>
          </p:cNvSpPr>
          <p:nvPr>
            <p:ph idx="4294967295"/>
          </p:nvPr>
        </p:nvSpPr>
        <p:spPr>
          <a:xfrm>
            <a:off x="5219700" y="1996609"/>
            <a:ext cx="3886200" cy="2895600"/>
          </a:xfrm>
        </p:spPr>
        <p:txBody>
          <a:bodyPr/>
          <a:lstStyle/>
          <a:p>
            <a:pPr marL="342900" indent="-342900" algn="l" rtl="0" eaLnBrk="1" hangingPunct="1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ru-RU" sz="2000" b="0" i="0" u="none" baseline="0">
                <a:solidFill>
                  <a:srgbClr val="6E6259"/>
                </a:solidFill>
                <a:latin typeface="Arial" pitchFamily="34" charset="0"/>
                <a:cs typeface="Arial" pitchFamily="34" charset="0"/>
              </a:rPr>
              <a:t>При переходе от поверхности эллипсоида на плоскость происходит искажение.</a:t>
            </a:r>
          </a:p>
          <a:p>
            <a:pPr marL="342900" indent="-342900" algn="l" rtl="0" eaLnBrk="1" hangingPunct="1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endParaRPr lang="ru-RU" altLang="en-US" sz="2000" dirty="0">
              <a:solidFill>
                <a:srgbClr val="6E6259"/>
              </a:solidFill>
              <a:latin typeface="Arial" pitchFamily="34" charset="0"/>
              <a:cs typeface="Arial" pitchFamily="34" charset="0"/>
            </a:endParaRPr>
          </a:p>
          <a:p>
            <a:pPr marL="342900" indent="-342900" algn="l" rtl="0" eaLnBrk="1" hangingPunct="1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ru-RU" sz="2000" b="0" i="0" u="none" baseline="0">
                <a:solidFill>
                  <a:srgbClr val="6E6259"/>
                </a:solidFill>
                <a:latin typeface="Arial" pitchFamily="34" charset="0"/>
                <a:cs typeface="Arial" pitchFamily="34" charset="0"/>
              </a:rPr>
              <a:t>BC </a:t>
            </a:r>
            <a:r>
              <a:rPr lang="ru-RU" sz="2000" b="0" i="0" u="none" baseline="0">
                <a:solidFill>
                  <a:srgbClr val="6E6259"/>
                </a:solidFill>
                <a:latin typeface="Arial" pitchFamily="34" charset="0"/>
                <a:cs typeface="Arial" pitchFamily="34" charset="0"/>
                <a:sym typeface="Symbol" pitchFamily="18" charset="2"/>
              </a:rPr>
              <a:t> B’C’</a:t>
            </a:r>
          </a:p>
          <a:p>
            <a:pPr algn="l" rtl="0" eaLnBrk="1" hangingPunct="1">
              <a:buClr>
                <a:schemeClr val="tx1">
                  <a:lumMod val="65000"/>
                  <a:lumOff val="35000"/>
                </a:schemeClr>
              </a:buClr>
              <a:buFont typeface="Arial" pitchFamily="34" charset="0"/>
              <a:buChar char="•"/>
            </a:pPr>
            <a:endParaRPr lang="ru-RU" altLang="en-US" sz="2000" dirty="0">
              <a:solidFill>
                <a:srgbClr val="6E6259"/>
              </a:solidFill>
              <a:latin typeface="Arial" pitchFamily="34" charset="0"/>
              <a:cs typeface="Arial" pitchFamily="34" charset="0"/>
              <a:sym typeface="Symbol" pitchFamily="18" charset="2"/>
            </a:endParaRPr>
          </a:p>
          <a:p>
            <a:pPr marL="342900" indent="-342900" algn="l" rtl="0" eaLnBrk="1" hangingPunct="1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ru-RU" sz="2000" b="0" i="0" u="none" baseline="0">
                <a:solidFill>
                  <a:srgbClr val="6E6259"/>
                </a:solidFill>
                <a:latin typeface="Arial" pitchFamily="34" charset="0"/>
                <a:cs typeface="Arial" pitchFamily="34" charset="0"/>
                <a:sym typeface="Symbol" pitchFamily="18" charset="2"/>
              </a:rPr>
              <a:t>Хорошая проекция сводит к минимуму искажения.</a:t>
            </a:r>
          </a:p>
        </p:txBody>
      </p:sp>
      <p:sp>
        <p:nvSpPr>
          <p:cNvPr id="45061" name="Text Box 4"/>
          <p:cNvSpPr txBox="1">
            <a:spLocks noChangeArrowheads="1"/>
          </p:cNvSpPr>
          <p:nvPr/>
        </p:nvSpPr>
        <p:spPr bwMode="auto">
          <a:xfrm>
            <a:off x="1828800" y="2971800"/>
            <a:ext cx="10668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bg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bg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bg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bg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bg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</a:defRPr>
            </a:lvl9pPr>
          </a:lstStyle>
          <a:p>
            <a:pPr algn="l" rtl="0">
              <a:spcBef>
                <a:spcPct val="50000"/>
              </a:spcBef>
            </a:pPr>
            <a:endParaRPr lang="ru-RU" altLang="en-US" sz="1600">
              <a:solidFill>
                <a:srgbClr val="6E6259"/>
              </a:solidFill>
              <a:latin typeface="Arial Unicode MS" pitchFamily="34" charset="-128"/>
            </a:endParaRPr>
          </a:p>
        </p:txBody>
      </p:sp>
      <p:grpSp>
        <p:nvGrpSpPr>
          <p:cNvPr id="2" name="Group 5">
            <a:extLst>
              <a:ext uri="{FF2B5EF4-FFF2-40B4-BE49-F238E27FC236}">
                <a16:creationId xmlns="" xmlns:a16="http://schemas.microsoft.com/office/drawing/2014/main" id="{4C5E0134-2296-4A4E-8BF2-9566FE6D19D9}"/>
              </a:ext>
            </a:extLst>
          </p:cNvPr>
          <p:cNvGrpSpPr>
            <a:grpSpLocks/>
          </p:cNvGrpSpPr>
          <p:nvPr/>
        </p:nvGrpSpPr>
        <p:grpSpPr bwMode="auto">
          <a:xfrm>
            <a:off x="1524000" y="2514600"/>
            <a:ext cx="1676400" cy="1219200"/>
            <a:chOff x="960" y="1584"/>
            <a:chExt cx="1056" cy="768"/>
          </a:xfrm>
          <a:solidFill>
            <a:srgbClr val="FFCCCC"/>
          </a:solidFill>
        </p:grpSpPr>
        <p:sp>
          <p:nvSpPr>
            <p:cNvPr id="21530" name="AutoShape 6">
              <a:extLst>
                <a:ext uri="{FF2B5EF4-FFF2-40B4-BE49-F238E27FC236}">
                  <a16:creationId xmlns="" xmlns:a16="http://schemas.microsoft.com/office/drawing/2014/main" id="{F3714BE2-342E-482A-816C-BA2DE6C3E381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0800000">
              <a:off x="960" y="1584"/>
              <a:ext cx="1056" cy="768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4500 w 21600"/>
                <a:gd name="T13" fmla="*/ 4500 h 21600"/>
                <a:gd name="T14" fmla="*/ 17100 w 21600"/>
                <a:gd name="T15" fmla="*/ 171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l" rtl="0">
                <a:defRPr/>
              </a:pPr>
              <a:endParaRPr lang="ru-RU">
                <a:solidFill>
                  <a:srgbClr val="6E6259"/>
                </a:solidFill>
                <a:latin typeface="Arial" charset="0"/>
              </a:endParaRPr>
            </a:p>
          </p:txBody>
        </p:sp>
        <p:sp>
          <p:nvSpPr>
            <p:cNvPr id="21531" name="Text Box 7">
              <a:extLst>
                <a:ext uri="{FF2B5EF4-FFF2-40B4-BE49-F238E27FC236}">
                  <a16:creationId xmlns="" xmlns:a16="http://schemas.microsoft.com/office/drawing/2014/main" id="{2DDEBDDC-BE7D-48A8-AE1F-172F8CD8ABA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00" y="1920"/>
              <a:ext cx="624" cy="213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 rtl="0">
                <a:spcBef>
                  <a:spcPct val="50000"/>
                </a:spcBef>
                <a:defRPr/>
              </a:pPr>
              <a:r>
                <a:rPr lang="ru-RU" sz="1600" b="0" i="0" u="none" baseline="0">
                  <a:solidFill>
                    <a:srgbClr val="6E6259"/>
                  </a:solidFill>
                  <a:latin typeface="Arial Unicode MS" pitchFamily="34" charset="-128"/>
                </a:rPr>
                <a:t>1000 кг</a:t>
              </a: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533400" y="4495800"/>
            <a:ext cx="4191000" cy="1066800"/>
            <a:chOff x="533400" y="4495800"/>
            <a:chExt cx="4191000" cy="1066800"/>
          </a:xfrm>
        </p:grpSpPr>
        <p:sp>
          <p:nvSpPr>
            <p:cNvPr id="45060" name="Freeform 3"/>
            <p:cNvSpPr>
              <a:spLocks/>
            </p:cNvSpPr>
            <p:nvPr/>
          </p:nvSpPr>
          <p:spPr bwMode="auto">
            <a:xfrm>
              <a:off x="609600" y="4724400"/>
              <a:ext cx="4114800" cy="838200"/>
            </a:xfrm>
            <a:custGeom>
              <a:avLst/>
              <a:gdLst>
                <a:gd name="T0" fmla="*/ 0 w 2784"/>
                <a:gd name="T1" fmla="*/ 2147483646 h 768"/>
                <a:gd name="T2" fmla="*/ 2147483646 w 2784"/>
                <a:gd name="T3" fmla="*/ 0 h 768"/>
                <a:gd name="T4" fmla="*/ 2147483646 w 2784"/>
                <a:gd name="T5" fmla="*/ 2147483646 h 768"/>
                <a:gd name="T6" fmla="*/ 0 60000 65536"/>
                <a:gd name="T7" fmla="*/ 0 60000 65536"/>
                <a:gd name="T8" fmla="*/ 0 60000 65536"/>
                <a:gd name="T9" fmla="*/ 0 w 2784"/>
                <a:gd name="T10" fmla="*/ 0 h 768"/>
                <a:gd name="T11" fmla="*/ 2784 w 2784"/>
                <a:gd name="T12" fmla="*/ 768 h 76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784" h="768">
                  <a:moveTo>
                    <a:pt x="0" y="768"/>
                  </a:moveTo>
                  <a:cubicBezTo>
                    <a:pt x="392" y="384"/>
                    <a:pt x="784" y="0"/>
                    <a:pt x="1248" y="0"/>
                  </a:cubicBezTo>
                  <a:cubicBezTo>
                    <a:pt x="1712" y="0"/>
                    <a:pt x="2528" y="640"/>
                    <a:pt x="2784" y="768"/>
                  </a:cubicBezTo>
                </a:path>
              </a:pathLst>
            </a:cu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>
                <a:solidFill>
                  <a:srgbClr val="6E6259"/>
                </a:solidFill>
              </a:endParaRPr>
            </a:p>
          </p:txBody>
        </p:sp>
        <p:sp>
          <p:nvSpPr>
            <p:cNvPr id="45063" name="Oval 8"/>
            <p:cNvSpPr>
              <a:spLocks noChangeArrowheads="1"/>
            </p:cNvSpPr>
            <p:nvPr/>
          </p:nvSpPr>
          <p:spPr bwMode="auto">
            <a:xfrm>
              <a:off x="838200" y="5257800"/>
              <a:ext cx="152400" cy="15240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defRPr>
                  <a:solidFill>
                    <a:schemeClr val="bg1"/>
                  </a:solidFill>
                  <a:latin typeface="Arial" pitchFamily="34" charset="0"/>
                </a:defRPr>
              </a:lvl1pPr>
              <a:lvl2pPr marL="742950" indent="-285750">
                <a:defRPr>
                  <a:solidFill>
                    <a:schemeClr val="bg1"/>
                  </a:solidFill>
                  <a:latin typeface="Arial" pitchFamily="34" charset="0"/>
                </a:defRPr>
              </a:lvl2pPr>
              <a:lvl3pPr marL="1143000" indent="-228600">
                <a:defRPr>
                  <a:solidFill>
                    <a:schemeClr val="bg1"/>
                  </a:solidFill>
                  <a:latin typeface="Arial" pitchFamily="34" charset="0"/>
                </a:defRPr>
              </a:lvl3pPr>
              <a:lvl4pPr marL="1600200" indent="-228600">
                <a:defRPr>
                  <a:solidFill>
                    <a:schemeClr val="bg1"/>
                  </a:solidFill>
                  <a:latin typeface="Arial" pitchFamily="34" charset="0"/>
                </a:defRPr>
              </a:lvl4pPr>
              <a:lvl5pPr marL="2057400" indent="-228600">
                <a:defRPr>
                  <a:solidFill>
                    <a:schemeClr val="bg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bg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bg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bg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bg1"/>
                  </a:solidFill>
                  <a:latin typeface="Arial" pitchFamily="34" charset="0"/>
                </a:defRPr>
              </a:lvl9pPr>
            </a:lstStyle>
            <a:p>
              <a:endParaRPr lang="ru-RU" altLang="en-US">
                <a:solidFill>
                  <a:srgbClr val="6E6259"/>
                </a:solidFill>
              </a:endParaRPr>
            </a:p>
          </p:txBody>
        </p:sp>
        <p:sp>
          <p:nvSpPr>
            <p:cNvPr id="45064" name="Oval 9"/>
            <p:cNvSpPr>
              <a:spLocks noChangeArrowheads="1"/>
            </p:cNvSpPr>
            <p:nvPr/>
          </p:nvSpPr>
          <p:spPr bwMode="auto">
            <a:xfrm>
              <a:off x="1828800" y="4724400"/>
              <a:ext cx="152400" cy="15240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defRPr>
                  <a:solidFill>
                    <a:schemeClr val="bg1"/>
                  </a:solidFill>
                  <a:latin typeface="Arial" pitchFamily="34" charset="0"/>
                </a:defRPr>
              </a:lvl1pPr>
              <a:lvl2pPr marL="742950" indent="-285750">
                <a:defRPr>
                  <a:solidFill>
                    <a:schemeClr val="bg1"/>
                  </a:solidFill>
                  <a:latin typeface="Arial" pitchFamily="34" charset="0"/>
                </a:defRPr>
              </a:lvl2pPr>
              <a:lvl3pPr marL="1143000" indent="-228600">
                <a:defRPr>
                  <a:solidFill>
                    <a:schemeClr val="bg1"/>
                  </a:solidFill>
                  <a:latin typeface="Arial" pitchFamily="34" charset="0"/>
                </a:defRPr>
              </a:lvl3pPr>
              <a:lvl4pPr marL="1600200" indent="-228600">
                <a:defRPr>
                  <a:solidFill>
                    <a:schemeClr val="bg1"/>
                  </a:solidFill>
                  <a:latin typeface="Arial" pitchFamily="34" charset="0"/>
                </a:defRPr>
              </a:lvl4pPr>
              <a:lvl5pPr marL="2057400" indent="-228600">
                <a:defRPr>
                  <a:solidFill>
                    <a:schemeClr val="bg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bg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bg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bg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bg1"/>
                  </a:solidFill>
                  <a:latin typeface="Arial" pitchFamily="34" charset="0"/>
                </a:defRPr>
              </a:lvl9pPr>
            </a:lstStyle>
            <a:p>
              <a:endParaRPr lang="ru-RU" altLang="en-US">
                <a:solidFill>
                  <a:srgbClr val="6E6259"/>
                </a:solidFill>
              </a:endParaRPr>
            </a:p>
          </p:txBody>
        </p:sp>
        <p:sp>
          <p:nvSpPr>
            <p:cNvPr id="45065" name="Oval 10"/>
            <p:cNvSpPr>
              <a:spLocks noChangeArrowheads="1"/>
            </p:cNvSpPr>
            <p:nvPr/>
          </p:nvSpPr>
          <p:spPr bwMode="auto">
            <a:xfrm>
              <a:off x="3048000" y="4800600"/>
              <a:ext cx="152400" cy="15240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defRPr>
                  <a:solidFill>
                    <a:schemeClr val="bg1"/>
                  </a:solidFill>
                  <a:latin typeface="Arial" pitchFamily="34" charset="0"/>
                </a:defRPr>
              </a:lvl1pPr>
              <a:lvl2pPr marL="742950" indent="-285750">
                <a:defRPr>
                  <a:solidFill>
                    <a:schemeClr val="bg1"/>
                  </a:solidFill>
                  <a:latin typeface="Arial" pitchFamily="34" charset="0"/>
                </a:defRPr>
              </a:lvl2pPr>
              <a:lvl3pPr marL="1143000" indent="-228600">
                <a:defRPr>
                  <a:solidFill>
                    <a:schemeClr val="bg1"/>
                  </a:solidFill>
                  <a:latin typeface="Arial" pitchFamily="34" charset="0"/>
                </a:defRPr>
              </a:lvl3pPr>
              <a:lvl4pPr marL="1600200" indent="-228600">
                <a:defRPr>
                  <a:solidFill>
                    <a:schemeClr val="bg1"/>
                  </a:solidFill>
                  <a:latin typeface="Arial" pitchFamily="34" charset="0"/>
                </a:defRPr>
              </a:lvl4pPr>
              <a:lvl5pPr marL="2057400" indent="-228600">
                <a:defRPr>
                  <a:solidFill>
                    <a:schemeClr val="bg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bg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bg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bg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bg1"/>
                  </a:solidFill>
                  <a:latin typeface="Arial" pitchFamily="34" charset="0"/>
                </a:defRPr>
              </a:lvl9pPr>
            </a:lstStyle>
            <a:p>
              <a:endParaRPr lang="ru-RU" altLang="en-US">
                <a:solidFill>
                  <a:srgbClr val="6E6259"/>
                </a:solidFill>
              </a:endParaRPr>
            </a:p>
          </p:txBody>
        </p:sp>
        <p:sp>
          <p:nvSpPr>
            <p:cNvPr id="45066" name="Oval 11"/>
            <p:cNvSpPr>
              <a:spLocks noChangeArrowheads="1"/>
            </p:cNvSpPr>
            <p:nvPr/>
          </p:nvSpPr>
          <p:spPr bwMode="auto">
            <a:xfrm>
              <a:off x="3962400" y="5181600"/>
              <a:ext cx="152400" cy="15240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defRPr>
                  <a:solidFill>
                    <a:schemeClr val="bg1"/>
                  </a:solidFill>
                  <a:latin typeface="Arial" pitchFamily="34" charset="0"/>
                </a:defRPr>
              </a:lvl1pPr>
              <a:lvl2pPr marL="742950" indent="-285750">
                <a:defRPr>
                  <a:solidFill>
                    <a:schemeClr val="bg1"/>
                  </a:solidFill>
                  <a:latin typeface="Arial" pitchFamily="34" charset="0"/>
                </a:defRPr>
              </a:lvl2pPr>
              <a:lvl3pPr marL="1143000" indent="-228600">
                <a:defRPr>
                  <a:solidFill>
                    <a:schemeClr val="bg1"/>
                  </a:solidFill>
                  <a:latin typeface="Arial" pitchFamily="34" charset="0"/>
                </a:defRPr>
              </a:lvl3pPr>
              <a:lvl4pPr marL="1600200" indent="-228600">
                <a:defRPr>
                  <a:solidFill>
                    <a:schemeClr val="bg1"/>
                  </a:solidFill>
                  <a:latin typeface="Arial" pitchFamily="34" charset="0"/>
                </a:defRPr>
              </a:lvl4pPr>
              <a:lvl5pPr marL="2057400" indent="-228600">
                <a:defRPr>
                  <a:solidFill>
                    <a:schemeClr val="bg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bg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bg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bg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bg1"/>
                  </a:solidFill>
                  <a:latin typeface="Arial" pitchFamily="34" charset="0"/>
                </a:defRPr>
              </a:lvl9pPr>
            </a:lstStyle>
            <a:p>
              <a:endParaRPr lang="ru-RU" altLang="en-US">
                <a:solidFill>
                  <a:srgbClr val="6E6259"/>
                </a:solidFill>
              </a:endParaRPr>
            </a:p>
          </p:txBody>
        </p:sp>
        <p:sp>
          <p:nvSpPr>
            <p:cNvPr id="45067" name="Text Box 12"/>
            <p:cNvSpPr txBox="1">
              <a:spLocks noChangeArrowheads="1"/>
            </p:cNvSpPr>
            <p:nvPr/>
          </p:nvSpPr>
          <p:spPr bwMode="auto">
            <a:xfrm>
              <a:off x="533400" y="5105400"/>
              <a:ext cx="304800" cy="338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bg1"/>
                  </a:solidFill>
                  <a:latin typeface="Arial" pitchFamily="34" charset="0"/>
                </a:defRPr>
              </a:lvl1pPr>
              <a:lvl2pPr marL="742950" indent="-285750">
                <a:defRPr>
                  <a:solidFill>
                    <a:schemeClr val="bg1"/>
                  </a:solidFill>
                  <a:latin typeface="Arial" pitchFamily="34" charset="0"/>
                </a:defRPr>
              </a:lvl2pPr>
              <a:lvl3pPr marL="1143000" indent="-228600">
                <a:defRPr>
                  <a:solidFill>
                    <a:schemeClr val="bg1"/>
                  </a:solidFill>
                  <a:latin typeface="Arial" pitchFamily="34" charset="0"/>
                </a:defRPr>
              </a:lvl3pPr>
              <a:lvl4pPr marL="1600200" indent="-228600">
                <a:defRPr>
                  <a:solidFill>
                    <a:schemeClr val="bg1"/>
                  </a:solidFill>
                  <a:latin typeface="Arial" pitchFamily="34" charset="0"/>
                </a:defRPr>
              </a:lvl4pPr>
              <a:lvl5pPr marL="2057400" indent="-228600">
                <a:defRPr>
                  <a:solidFill>
                    <a:schemeClr val="bg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bg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bg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bg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bg1"/>
                  </a:solidFill>
                  <a:latin typeface="Arial" pitchFamily="34" charset="0"/>
                </a:defRPr>
              </a:lvl9pPr>
            </a:lstStyle>
            <a:p>
              <a:pPr algn="l" rtl="0">
                <a:spcBef>
                  <a:spcPct val="50000"/>
                </a:spcBef>
              </a:pPr>
              <a:r>
                <a:rPr lang="ru-RU" sz="1600" b="0" i="0" u="none" baseline="0">
                  <a:solidFill>
                    <a:srgbClr val="6E6259"/>
                  </a:solidFill>
                  <a:latin typeface="Arial Unicode MS" pitchFamily="34" charset="-128"/>
                </a:rPr>
                <a:t>А</a:t>
              </a:r>
            </a:p>
          </p:txBody>
        </p:sp>
        <p:sp>
          <p:nvSpPr>
            <p:cNvPr id="45068" name="Text Box 13"/>
            <p:cNvSpPr txBox="1">
              <a:spLocks noChangeArrowheads="1"/>
            </p:cNvSpPr>
            <p:nvPr/>
          </p:nvSpPr>
          <p:spPr bwMode="auto">
            <a:xfrm>
              <a:off x="1524000" y="4495800"/>
              <a:ext cx="304800" cy="338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bg1"/>
                  </a:solidFill>
                  <a:latin typeface="Arial" pitchFamily="34" charset="0"/>
                </a:defRPr>
              </a:lvl1pPr>
              <a:lvl2pPr marL="742950" indent="-285750">
                <a:defRPr>
                  <a:solidFill>
                    <a:schemeClr val="bg1"/>
                  </a:solidFill>
                  <a:latin typeface="Arial" pitchFamily="34" charset="0"/>
                </a:defRPr>
              </a:lvl2pPr>
              <a:lvl3pPr marL="1143000" indent="-228600">
                <a:defRPr>
                  <a:solidFill>
                    <a:schemeClr val="bg1"/>
                  </a:solidFill>
                  <a:latin typeface="Arial" pitchFamily="34" charset="0"/>
                </a:defRPr>
              </a:lvl3pPr>
              <a:lvl4pPr marL="1600200" indent="-228600">
                <a:defRPr>
                  <a:solidFill>
                    <a:schemeClr val="bg1"/>
                  </a:solidFill>
                  <a:latin typeface="Arial" pitchFamily="34" charset="0"/>
                </a:defRPr>
              </a:lvl4pPr>
              <a:lvl5pPr marL="2057400" indent="-228600">
                <a:defRPr>
                  <a:solidFill>
                    <a:schemeClr val="bg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bg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bg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bg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bg1"/>
                  </a:solidFill>
                  <a:latin typeface="Arial" pitchFamily="34" charset="0"/>
                </a:defRPr>
              </a:lvl9pPr>
            </a:lstStyle>
            <a:p>
              <a:pPr algn="l" rtl="0">
                <a:spcBef>
                  <a:spcPct val="50000"/>
                </a:spcBef>
              </a:pPr>
              <a:r>
                <a:rPr lang="ru-RU" sz="1600" b="0" i="0" u="none" baseline="0">
                  <a:solidFill>
                    <a:srgbClr val="6E6259"/>
                  </a:solidFill>
                  <a:latin typeface="Arial Unicode MS" pitchFamily="34" charset="-128"/>
                </a:rPr>
                <a:t>В</a:t>
              </a:r>
            </a:p>
          </p:txBody>
        </p:sp>
        <p:sp>
          <p:nvSpPr>
            <p:cNvPr id="45069" name="Text Box 14"/>
            <p:cNvSpPr txBox="1">
              <a:spLocks noChangeArrowheads="1"/>
            </p:cNvSpPr>
            <p:nvPr/>
          </p:nvSpPr>
          <p:spPr bwMode="auto">
            <a:xfrm>
              <a:off x="3124200" y="4495800"/>
              <a:ext cx="304800" cy="338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bg1"/>
                  </a:solidFill>
                  <a:latin typeface="Arial" pitchFamily="34" charset="0"/>
                </a:defRPr>
              </a:lvl1pPr>
              <a:lvl2pPr marL="742950" indent="-285750">
                <a:defRPr>
                  <a:solidFill>
                    <a:schemeClr val="bg1"/>
                  </a:solidFill>
                  <a:latin typeface="Arial" pitchFamily="34" charset="0"/>
                </a:defRPr>
              </a:lvl2pPr>
              <a:lvl3pPr marL="1143000" indent="-228600">
                <a:defRPr>
                  <a:solidFill>
                    <a:schemeClr val="bg1"/>
                  </a:solidFill>
                  <a:latin typeface="Arial" pitchFamily="34" charset="0"/>
                </a:defRPr>
              </a:lvl3pPr>
              <a:lvl4pPr marL="1600200" indent="-228600">
                <a:defRPr>
                  <a:solidFill>
                    <a:schemeClr val="bg1"/>
                  </a:solidFill>
                  <a:latin typeface="Arial" pitchFamily="34" charset="0"/>
                </a:defRPr>
              </a:lvl4pPr>
              <a:lvl5pPr marL="2057400" indent="-228600">
                <a:defRPr>
                  <a:solidFill>
                    <a:schemeClr val="bg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bg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bg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bg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bg1"/>
                  </a:solidFill>
                  <a:latin typeface="Arial" pitchFamily="34" charset="0"/>
                </a:defRPr>
              </a:lvl9pPr>
            </a:lstStyle>
            <a:p>
              <a:pPr algn="l" rtl="0">
                <a:spcBef>
                  <a:spcPct val="50000"/>
                </a:spcBef>
              </a:pPr>
              <a:r>
                <a:rPr lang="ru-RU" sz="1600" b="0" i="0" u="none" baseline="0">
                  <a:solidFill>
                    <a:srgbClr val="6E6259"/>
                  </a:solidFill>
                  <a:latin typeface="Arial Unicode MS" pitchFamily="34" charset="-128"/>
                </a:rPr>
                <a:t>С</a:t>
              </a:r>
            </a:p>
          </p:txBody>
        </p:sp>
        <p:sp>
          <p:nvSpPr>
            <p:cNvPr id="45070" name="Text Box 15"/>
            <p:cNvSpPr txBox="1">
              <a:spLocks noChangeArrowheads="1"/>
            </p:cNvSpPr>
            <p:nvPr/>
          </p:nvSpPr>
          <p:spPr bwMode="auto">
            <a:xfrm>
              <a:off x="4038600" y="4953000"/>
              <a:ext cx="304800" cy="338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bg1"/>
                  </a:solidFill>
                  <a:latin typeface="Arial" pitchFamily="34" charset="0"/>
                </a:defRPr>
              </a:lvl1pPr>
              <a:lvl2pPr marL="742950" indent="-285750">
                <a:defRPr>
                  <a:solidFill>
                    <a:schemeClr val="bg1"/>
                  </a:solidFill>
                  <a:latin typeface="Arial" pitchFamily="34" charset="0"/>
                </a:defRPr>
              </a:lvl2pPr>
              <a:lvl3pPr marL="1143000" indent="-228600">
                <a:defRPr>
                  <a:solidFill>
                    <a:schemeClr val="bg1"/>
                  </a:solidFill>
                  <a:latin typeface="Arial" pitchFamily="34" charset="0"/>
                </a:defRPr>
              </a:lvl3pPr>
              <a:lvl4pPr marL="1600200" indent="-228600">
                <a:defRPr>
                  <a:solidFill>
                    <a:schemeClr val="bg1"/>
                  </a:solidFill>
                  <a:latin typeface="Arial" pitchFamily="34" charset="0"/>
                </a:defRPr>
              </a:lvl4pPr>
              <a:lvl5pPr marL="2057400" indent="-228600">
                <a:defRPr>
                  <a:solidFill>
                    <a:schemeClr val="bg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bg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bg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bg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bg1"/>
                  </a:solidFill>
                  <a:latin typeface="Arial" pitchFamily="34" charset="0"/>
                </a:defRPr>
              </a:lvl9pPr>
            </a:lstStyle>
            <a:p>
              <a:pPr algn="l" rtl="0">
                <a:spcBef>
                  <a:spcPct val="50000"/>
                </a:spcBef>
              </a:pPr>
              <a:r>
                <a:rPr lang="ru-RU" sz="1600" b="0" i="0" u="none" baseline="0">
                  <a:solidFill>
                    <a:srgbClr val="6E6259"/>
                  </a:solidFill>
                  <a:latin typeface="Arial Unicode MS" pitchFamily="34" charset="-128"/>
                </a:rPr>
                <a:t>D</a:t>
              </a:r>
            </a:p>
          </p:txBody>
        </p:sp>
      </p:grpSp>
      <p:grpSp>
        <p:nvGrpSpPr>
          <p:cNvPr id="3" name="Group 16"/>
          <p:cNvGrpSpPr>
            <a:grpSpLocks/>
          </p:cNvGrpSpPr>
          <p:nvPr/>
        </p:nvGrpSpPr>
        <p:grpSpPr bwMode="auto">
          <a:xfrm>
            <a:off x="0" y="5562600"/>
            <a:ext cx="5410200" cy="490538"/>
            <a:chOff x="0" y="3504"/>
            <a:chExt cx="3408" cy="309"/>
          </a:xfrm>
        </p:grpSpPr>
        <p:sp>
          <p:nvSpPr>
            <p:cNvPr id="45073" name="Oval 17"/>
            <p:cNvSpPr>
              <a:spLocks noChangeArrowheads="1"/>
            </p:cNvSpPr>
            <p:nvPr/>
          </p:nvSpPr>
          <p:spPr bwMode="auto">
            <a:xfrm>
              <a:off x="192" y="3504"/>
              <a:ext cx="96" cy="96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rgbClr val="0000FF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defRPr>
                  <a:solidFill>
                    <a:schemeClr val="bg1"/>
                  </a:solidFill>
                  <a:latin typeface="Arial" pitchFamily="34" charset="0"/>
                </a:defRPr>
              </a:lvl1pPr>
              <a:lvl2pPr marL="742950" indent="-285750">
                <a:defRPr>
                  <a:solidFill>
                    <a:schemeClr val="bg1"/>
                  </a:solidFill>
                  <a:latin typeface="Arial" pitchFamily="34" charset="0"/>
                </a:defRPr>
              </a:lvl2pPr>
              <a:lvl3pPr marL="1143000" indent="-228600">
                <a:defRPr>
                  <a:solidFill>
                    <a:schemeClr val="bg1"/>
                  </a:solidFill>
                  <a:latin typeface="Arial" pitchFamily="34" charset="0"/>
                </a:defRPr>
              </a:lvl3pPr>
              <a:lvl4pPr marL="1600200" indent="-228600">
                <a:defRPr>
                  <a:solidFill>
                    <a:schemeClr val="bg1"/>
                  </a:solidFill>
                  <a:latin typeface="Arial" pitchFamily="34" charset="0"/>
                </a:defRPr>
              </a:lvl4pPr>
              <a:lvl5pPr marL="2057400" indent="-228600">
                <a:defRPr>
                  <a:solidFill>
                    <a:schemeClr val="bg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bg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bg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bg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bg1"/>
                  </a:solidFill>
                  <a:latin typeface="Arial" pitchFamily="34" charset="0"/>
                </a:defRPr>
              </a:lvl9pPr>
            </a:lstStyle>
            <a:p>
              <a:endParaRPr lang="ru-RU" altLang="en-US">
                <a:solidFill>
                  <a:srgbClr val="6E6259"/>
                </a:solidFill>
              </a:endParaRPr>
            </a:p>
          </p:txBody>
        </p:sp>
        <p:sp>
          <p:nvSpPr>
            <p:cNvPr id="45074" name="Oval 18"/>
            <p:cNvSpPr>
              <a:spLocks noChangeArrowheads="1"/>
            </p:cNvSpPr>
            <p:nvPr/>
          </p:nvSpPr>
          <p:spPr bwMode="auto">
            <a:xfrm>
              <a:off x="960" y="3504"/>
              <a:ext cx="96" cy="96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rgbClr val="0000FF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defRPr>
                  <a:solidFill>
                    <a:schemeClr val="bg1"/>
                  </a:solidFill>
                  <a:latin typeface="Arial" pitchFamily="34" charset="0"/>
                </a:defRPr>
              </a:lvl1pPr>
              <a:lvl2pPr marL="742950" indent="-285750">
                <a:defRPr>
                  <a:solidFill>
                    <a:schemeClr val="bg1"/>
                  </a:solidFill>
                  <a:latin typeface="Arial" pitchFamily="34" charset="0"/>
                </a:defRPr>
              </a:lvl2pPr>
              <a:lvl3pPr marL="1143000" indent="-228600">
                <a:defRPr>
                  <a:solidFill>
                    <a:schemeClr val="bg1"/>
                  </a:solidFill>
                  <a:latin typeface="Arial" pitchFamily="34" charset="0"/>
                </a:defRPr>
              </a:lvl3pPr>
              <a:lvl4pPr marL="1600200" indent="-228600">
                <a:defRPr>
                  <a:solidFill>
                    <a:schemeClr val="bg1"/>
                  </a:solidFill>
                  <a:latin typeface="Arial" pitchFamily="34" charset="0"/>
                </a:defRPr>
              </a:lvl4pPr>
              <a:lvl5pPr marL="2057400" indent="-228600">
                <a:defRPr>
                  <a:solidFill>
                    <a:schemeClr val="bg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bg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bg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bg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bg1"/>
                  </a:solidFill>
                  <a:latin typeface="Arial" pitchFamily="34" charset="0"/>
                </a:defRPr>
              </a:lvl9pPr>
            </a:lstStyle>
            <a:p>
              <a:endParaRPr lang="ru-RU" altLang="en-US">
                <a:solidFill>
                  <a:srgbClr val="6E6259"/>
                </a:solidFill>
              </a:endParaRPr>
            </a:p>
          </p:txBody>
        </p:sp>
        <p:sp>
          <p:nvSpPr>
            <p:cNvPr id="45075" name="Oval 19"/>
            <p:cNvSpPr>
              <a:spLocks noChangeArrowheads="1"/>
            </p:cNvSpPr>
            <p:nvPr/>
          </p:nvSpPr>
          <p:spPr bwMode="auto">
            <a:xfrm>
              <a:off x="1968" y="3504"/>
              <a:ext cx="96" cy="96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rgbClr val="0000FF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defRPr>
                  <a:solidFill>
                    <a:schemeClr val="bg1"/>
                  </a:solidFill>
                  <a:latin typeface="Arial" pitchFamily="34" charset="0"/>
                </a:defRPr>
              </a:lvl1pPr>
              <a:lvl2pPr marL="742950" indent="-285750">
                <a:defRPr>
                  <a:solidFill>
                    <a:schemeClr val="bg1"/>
                  </a:solidFill>
                  <a:latin typeface="Arial" pitchFamily="34" charset="0"/>
                </a:defRPr>
              </a:lvl2pPr>
              <a:lvl3pPr marL="1143000" indent="-228600">
                <a:defRPr>
                  <a:solidFill>
                    <a:schemeClr val="bg1"/>
                  </a:solidFill>
                  <a:latin typeface="Arial" pitchFamily="34" charset="0"/>
                </a:defRPr>
              </a:lvl3pPr>
              <a:lvl4pPr marL="1600200" indent="-228600">
                <a:defRPr>
                  <a:solidFill>
                    <a:schemeClr val="bg1"/>
                  </a:solidFill>
                  <a:latin typeface="Arial" pitchFamily="34" charset="0"/>
                </a:defRPr>
              </a:lvl4pPr>
              <a:lvl5pPr marL="2057400" indent="-228600">
                <a:defRPr>
                  <a:solidFill>
                    <a:schemeClr val="bg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bg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bg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bg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bg1"/>
                  </a:solidFill>
                  <a:latin typeface="Arial" pitchFamily="34" charset="0"/>
                </a:defRPr>
              </a:lvl9pPr>
            </a:lstStyle>
            <a:p>
              <a:endParaRPr lang="ru-RU" altLang="en-US">
                <a:solidFill>
                  <a:srgbClr val="6E6259"/>
                </a:solidFill>
              </a:endParaRPr>
            </a:p>
          </p:txBody>
        </p:sp>
        <p:sp>
          <p:nvSpPr>
            <p:cNvPr id="45076" name="Oval 20"/>
            <p:cNvSpPr>
              <a:spLocks noChangeArrowheads="1"/>
            </p:cNvSpPr>
            <p:nvPr/>
          </p:nvSpPr>
          <p:spPr bwMode="auto">
            <a:xfrm>
              <a:off x="2928" y="3504"/>
              <a:ext cx="96" cy="96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rgbClr val="0000FF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defRPr>
                  <a:solidFill>
                    <a:schemeClr val="bg1"/>
                  </a:solidFill>
                  <a:latin typeface="Arial" pitchFamily="34" charset="0"/>
                </a:defRPr>
              </a:lvl1pPr>
              <a:lvl2pPr marL="742950" indent="-285750">
                <a:defRPr>
                  <a:solidFill>
                    <a:schemeClr val="bg1"/>
                  </a:solidFill>
                  <a:latin typeface="Arial" pitchFamily="34" charset="0"/>
                </a:defRPr>
              </a:lvl2pPr>
              <a:lvl3pPr marL="1143000" indent="-228600">
                <a:defRPr>
                  <a:solidFill>
                    <a:schemeClr val="bg1"/>
                  </a:solidFill>
                  <a:latin typeface="Arial" pitchFamily="34" charset="0"/>
                </a:defRPr>
              </a:lvl3pPr>
              <a:lvl4pPr marL="1600200" indent="-228600">
                <a:defRPr>
                  <a:solidFill>
                    <a:schemeClr val="bg1"/>
                  </a:solidFill>
                  <a:latin typeface="Arial" pitchFamily="34" charset="0"/>
                </a:defRPr>
              </a:lvl4pPr>
              <a:lvl5pPr marL="2057400" indent="-228600">
                <a:defRPr>
                  <a:solidFill>
                    <a:schemeClr val="bg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bg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bg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bg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bg1"/>
                  </a:solidFill>
                  <a:latin typeface="Arial" pitchFamily="34" charset="0"/>
                </a:defRPr>
              </a:lvl9pPr>
            </a:lstStyle>
            <a:p>
              <a:endParaRPr lang="ru-RU" altLang="en-US">
                <a:solidFill>
                  <a:srgbClr val="6E6259"/>
                </a:solidFill>
              </a:endParaRPr>
            </a:p>
          </p:txBody>
        </p:sp>
        <p:grpSp>
          <p:nvGrpSpPr>
            <p:cNvPr id="45077" name="Group 21"/>
            <p:cNvGrpSpPr>
              <a:grpSpLocks/>
            </p:cNvGrpSpPr>
            <p:nvPr/>
          </p:nvGrpSpPr>
          <p:grpSpPr bwMode="auto">
            <a:xfrm>
              <a:off x="0" y="3552"/>
              <a:ext cx="3408" cy="261"/>
              <a:chOff x="0" y="3552"/>
              <a:chExt cx="3408" cy="261"/>
            </a:xfrm>
          </p:grpSpPr>
          <p:sp>
            <p:nvSpPr>
              <p:cNvPr id="45078" name="Line 22"/>
              <p:cNvSpPr>
                <a:spLocks noChangeShapeType="1"/>
              </p:cNvSpPr>
              <p:nvPr/>
            </p:nvSpPr>
            <p:spPr bwMode="auto">
              <a:xfrm>
                <a:off x="0" y="3552"/>
                <a:ext cx="3408" cy="0"/>
              </a:xfrm>
              <a:prstGeom prst="line">
                <a:avLst/>
              </a:prstGeom>
              <a:noFill/>
              <a:ln w="381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>
                  <a:solidFill>
                    <a:srgbClr val="6E6259"/>
                  </a:solidFill>
                </a:endParaRPr>
              </a:p>
            </p:txBody>
          </p:sp>
          <p:sp>
            <p:nvSpPr>
              <p:cNvPr id="45079" name="Text Box 23"/>
              <p:cNvSpPr txBox="1">
                <a:spLocks noChangeArrowheads="1"/>
              </p:cNvSpPr>
              <p:nvPr/>
            </p:nvSpPr>
            <p:spPr bwMode="auto">
              <a:xfrm>
                <a:off x="144" y="3600"/>
                <a:ext cx="288" cy="2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bg1"/>
                    </a:solidFill>
                    <a:latin typeface="Arial" pitchFamily="34" charset="0"/>
                  </a:defRPr>
                </a:lvl1pPr>
                <a:lvl2pPr marL="742950" indent="-285750">
                  <a:defRPr>
                    <a:solidFill>
                      <a:schemeClr val="bg1"/>
                    </a:solidFill>
                    <a:latin typeface="Arial" pitchFamily="34" charset="0"/>
                  </a:defRPr>
                </a:lvl2pPr>
                <a:lvl3pPr marL="1143000" indent="-228600">
                  <a:defRPr>
                    <a:solidFill>
                      <a:schemeClr val="bg1"/>
                    </a:solidFill>
                    <a:latin typeface="Arial" pitchFamily="34" charset="0"/>
                  </a:defRPr>
                </a:lvl3pPr>
                <a:lvl4pPr marL="1600200" indent="-228600">
                  <a:defRPr>
                    <a:solidFill>
                      <a:schemeClr val="bg1"/>
                    </a:solidFill>
                    <a:latin typeface="Arial" pitchFamily="34" charset="0"/>
                  </a:defRPr>
                </a:lvl4pPr>
                <a:lvl5pPr marL="2057400" indent="-228600">
                  <a:defRPr>
                    <a:solidFill>
                      <a:schemeClr val="bg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bg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bg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bg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bg1"/>
                    </a:solidFill>
                    <a:latin typeface="Arial" pitchFamily="34" charset="0"/>
                  </a:defRPr>
                </a:lvl9pPr>
              </a:lstStyle>
              <a:p>
                <a:pPr algn="l" rtl="0">
                  <a:spcBef>
                    <a:spcPct val="50000"/>
                  </a:spcBef>
                </a:pPr>
                <a:r>
                  <a:rPr lang="ru-RU" sz="1600" b="0" i="0" u="none" baseline="0">
                    <a:solidFill>
                      <a:srgbClr val="6E6259"/>
                    </a:solidFill>
                    <a:latin typeface="Arial Unicode MS" pitchFamily="34" charset="-128"/>
                  </a:rPr>
                  <a:t>A’</a:t>
                </a:r>
              </a:p>
            </p:txBody>
          </p:sp>
          <p:sp>
            <p:nvSpPr>
              <p:cNvPr id="45080" name="Text Box 24"/>
              <p:cNvSpPr txBox="1">
                <a:spLocks noChangeArrowheads="1"/>
              </p:cNvSpPr>
              <p:nvPr/>
            </p:nvSpPr>
            <p:spPr bwMode="auto">
              <a:xfrm>
                <a:off x="912" y="3600"/>
                <a:ext cx="288" cy="2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bg1"/>
                    </a:solidFill>
                    <a:latin typeface="Arial" pitchFamily="34" charset="0"/>
                  </a:defRPr>
                </a:lvl1pPr>
                <a:lvl2pPr marL="742950" indent="-285750">
                  <a:defRPr>
                    <a:solidFill>
                      <a:schemeClr val="bg1"/>
                    </a:solidFill>
                    <a:latin typeface="Arial" pitchFamily="34" charset="0"/>
                  </a:defRPr>
                </a:lvl2pPr>
                <a:lvl3pPr marL="1143000" indent="-228600">
                  <a:defRPr>
                    <a:solidFill>
                      <a:schemeClr val="bg1"/>
                    </a:solidFill>
                    <a:latin typeface="Arial" pitchFamily="34" charset="0"/>
                  </a:defRPr>
                </a:lvl3pPr>
                <a:lvl4pPr marL="1600200" indent="-228600">
                  <a:defRPr>
                    <a:solidFill>
                      <a:schemeClr val="bg1"/>
                    </a:solidFill>
                    <a:latin typeface="Arial" pitchFamily="34" charset="0"/>
                  </a:defRPr>
                </a:lvl4pPr>
                <a:lvl5pPr marL="2057400" indent="-228600">
                  <a:defRPr>
                    <a:solidFill>
                      <a:schemeClr val="bg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bg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bg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bg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bg1"/>
                    </a:solidFill>
                    <a:latin typeface="Arial" pitchFamily="34" charset="0"/>
                  </a:defRPr>
                </a:lvl9pPr>
              </a:lstStyle>
              <a:p>
                <a:pPr algn="l" rtl="0">
                  <a:spcBef>
                    <a:spcPct val="50000"/>
                  </a:spcBef>
                </a:pPr>
                <a:r>
                  <a:rPr lang="ru-RU" sz="1600" b="0" i="0" u="none" baseline="0">
                    <a:solidFill>
                      <a:srgbClr val="6E6259"/>
                    </a:solidFill>
                    <a:latin typeface="Arial Unicode MS" pitchFamily="34" charset="-128"/>
                  </a:rPr>
                  <a:t>B’</a:t>
                </a:r>
              </a:p>
            </p:txBody>
          </p:sp>
          <p:sp>
            <p:nvSpPr>
              <p:cNvPr id="45081" name="Text Box 25"/>
              <p:cNvSpPr txBox="1">
                <a:spLocks noChangeArrowheads="1"/>
              </p:cNvSpPr>
              <p:nvPr/>
            </p:nvSpPr>
            <p:spPr bwMode="auto">
              <a:xfrm>
                <a:off x="1920" y="3600"/>
                <a:ext cx="288" cy="2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bg1"/>
                    </a:solidFill>
                    <a:latin typeface="Arial" pitchFamily="34" charset="0"/>
                  </a:defRPr>
                </a:lvl1pPr>
                <a:lvl2pPr marL="742950" indent="-285750">
                  <a:defRPr>
                    <a:solidFill>
                      <a:schemeClr val="bg1"/>
                    </a:solidFill>
                    <a:latin typeface="Arial" pitchFamily="34" charset="0"/>
                  </a:defRPr>
                </a:lvl2pPr>
                <a:lvl3pPr marL="1143000" indent="-228600">
                  <a:defRPr>
                    <a:solidFill>
                      <a:schemeClr val="bg1"/>
                    </a:solidFill>
                    <a:latin typeface="Arial" pitchFamily="34" charset="0"/>
                  </a:defRPr>
                </a:lvl3pPr>
                <a:lvl4pPr marL="1600200" indent="-228600">
                  <a:defRPr>
                    <a:solidFill>
                      <a:schemeClr val="bg1"/>
                    </a:solidFill>
                    <a:latin typeface="Arial" pitchFamily="34" charset="0"/>
                  </a:defRPr>
                </a:lvl4pPr>
                <a:lvl5pPr marL="2057400" indent="-228600">
                  <a:defRPr>
                    <a:solidFill>
                      <a:schemeClr val="bg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bg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bg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bg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bg1"/>
                    </a:solidFill>
                    <a:latin typeface="Arial" pitchFamily="34" charset="0"/>
                  </a:defRPr>
                </a:lvl9pPr>
              </a:lstStyle>
              <a:p>
                <a:pPr algn="l" rtl="0">
                  <a:spcBef>
                    <a:spcPct val="50000"/>
                  </a:spcBef>
                </a:pPr>
                <a:r>
                  <a:rPr lang="ru-RU" sz="1600" b="0" i="0" u="none" baseline="0">
                    <a:solidFill>
                      <a:srgbClr val="6E6259"/>
                    </a:solidFill>
                    <a:latin typeface="Arial Unicode MS" pitchFamily="34" charset="-128"/>
                  </a:rPr>
                  <a:t>C’</a:t>
                </a:r>
              </a:p>
            </p:txBody>
          </p:sp>
          <p:sp>
            <p:nvSpPr>
              <p:cNvPr id="45082" name="Text Box 26"/>
              <p:cNvSpPr txBox="1">
                <a:spLocks noChangeArrowheads="1"/>
              </p:cNvSpPr>
              <p:nvPr/>
            </p:nvSpPr>
            <p:spPr bwMode="auto">
              <a:xfrm>
                <a:off x="2880" y="3600"/>
                <a:ext cx="288" cy="2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bg1"/>
                    </a:solidFill>
                    <a:latin typeface="Arial" pitchFamily="34" charset="0"/>
                  </a:defRPr>
                </a:lvl1pPr>
                <a:lvl2pPr marL="742950" indent="-285750">
                  <a:defRPr>
                    <a:solidFill>
                      <a:schemeClr val="bg1"/>
                    </a:solidFill>
                    <a:latin typeface="Arial" pitchFamily="34" charset="0"/>
                  </a:defRPr>
                </a:lvl2pPr>
                <a:lvl3pPr marL="1143000" indent="-228600">
                  <a:defRPr>
                    <a:solidFill>
                      <a:schemeClr val="bg1"/>
                    </a:solidFill>
                    <a:latin typeface="Arial" pitchFamily="34" charset="0"/>
                  </a:defRPr>
                </a:lvl3pPr>
                <a:lvl4pPr marL="1600200" indent="-228600">
                  <a:defRPr>
                    <a:solidFill>
                      <a:schemeClr val="bg1"/>
                    </a:solidFill>
                    <a:latin typeface="Arial" pitchFamily="34" charset="0"/>
                  </a:defRPr>
                </a:lvl4pPr>
                <a:lvl5pPr marL="2057400" indent="-228600">
                  <a:defRPr>
                    <a:solidFill>
                      <a:schemeClr val="bg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bg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bg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bg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bg1"/>
                    </a:solidFill>
                    <a:latin typeface="Arial" pitchFamily="34" charset="0"/>
                  </a:defRPr>
                </a:lvl9pPr>
              </a:lstStyle>
              <a:p>
                <a:pPr algn="l" rtl="0">
                  <a:spcBef>
                    <a:spcPct val="50000"/>
                  </a:spcBef>
                </a:pPr>
                <a:r>
                  <a:rPr lang="ru-RU" sz="1600" b="0" i="0" u="none" baseline="0">
                    <a:solidFill>
                      <a:srgbClr val="6E6259"/>
                    </a:solidFill>
                    <a:latin typeface="Arial Unicode MS" pitchFamily="34" charset="-128"/>
                  </a:rPr>
                  <a:t>D’</a:t>
                </a:r>
              </a:p>
            </p:txBody>
          </p:sp>
        </p:grpSp>
      </p:grp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B941FEE4-775B-4AFD-986A-6177C6FC1250}"/>
              </a:ext>
            </a:extLst>
          </p:cNvPr>
          <p:cNvSpPr txBox="1"/>
          <p:nvPr/>
        </p:nvSpPr>
        <p:spPr>
          <a:xfrm>
            <a:off x="448235" y="1482259"/>
            <a:ext cx="7467600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l" rtl="0">
              <a:defRPr/>
            </a:pPr>
            <a:r>
              <a:rPr lang="ru-RU" sz="2000" b="1" i="0" u="none" baseline="0">
                <a:solidFill>
                  <a:srgbClr val="6E6259"/>
                </a:solidFill>
                <a:cs typeface="Arial" panose="020B0604020202020204" pitchFamily="34" charset="0"/>
              </a:rPr>
              <a:t>Проекция:  2-мерное представление поверхности эллипсоида.</a:t>
            </a:r>
            <a:endParaRPr lang="ru-RU" sz="2000" b="1" dirty="0">
              <a:solidFill>
                <a:srgbClr val="6E625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2273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autoRev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0.04441 L -3.33333E-6 0.28869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665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Bell Gossett Eco">
  <a:themeElements>
    <a:clrScheme name="Xylem 1">
      <a:dk1>
        <a:sysClr val="windowText" lastClr="000000"/>
      </a:dk1>
      <a:lt1>
        <a:sysClr val="window" lastClr="FFFFFF"/>
      </a:lt1>
      <a:dk2>
        <a:srgbClr val="008C95"/>
      </a:dk2>
      <a:lt2>
        <a:srgbClr val="0085AD"/>
      </a:lt2>
      <a:accent1>
        <a:srgbClr val="00966C"/>
      </a:accent1>
      <a:accent2>
        <a:srgbClr val="0072CE"/>
      </a:accent2>
      <a:accent3>
        <a:srgbClr val="615E9B"/>
      </a:accent3>
      <a:accent4>
        <a:srgbClr val="E57200"/>
      </a:accent4>
      <a:accent5>
        <a:srgbClr val="BF0D3E"/>
      </a:accent5>
      <a:accent6>
        <a:srgbClr val="001A70"/>
      </a:accent6>
      <a:hlink>
        <a:srgbClr val="7A6855"/>
      </a:hlink>
      <a:folHlink>
        <a:srgbClr val="0085AD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Bell Gossett">
  <a:themeElements>
    <a:clrScheme name="Xylem 1">
      <a:dk1>
        <a:sysClr val="windowText" lastClr="000000"/>
      </a:dk1>
      <a:lt1>
        <a:sysClr val="window" lastClr="FFFFFF"/>
      </a:lt1>
      <a:dk2>
        <a:srgbClr val="008C95"/>
      </a:dk2>
      <a:lt2>
        <a:srgbClr val="0085AD"/>
      </a:lt2>
      <a:accent1>
        <a:srgbClr val="00966C"/>
      </a:accent1>
      <a:accent2>
        <a:srgbClr val="0072CE"/>
      </a:accent2>
      <a:accent3>
        <a:srgbClr val="615E9B"/>
      </a:accent3>
      <a:accent4>
        <a:srgbClr val="E57200"/>
      </a:accent4>
      <a:accent5>
        <a:srgbClr val="BF0D3E"/>
      </a:accent5>
      <a:accent6>
        <a:srgbClr val="001A70"/>
      </a:accent6>
      <a:hlink>
        <a:srgbClr val="7A6855"/>
      </a:hlink>
      <a:folHlink>
        <a:srgbClr val="0085AD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Xylem_Template.potx</Template>
  <TotalTime>4775</TotalTime>
  <Words>2734</Words>
  <Application>Microsoft Office PowerPoint</Application>
  <PresentationFormat>Экран (4:3)</PresentationFormat>
  <Paragraphs>672</Paragraphs>
  <Slides>46</Slides>
  <Notes>29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10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46</vt:i4>
      </vt:variant>
    </vt:vector>
  </HeadingPairs>
  <TitlesOfParts>
    <vt:vector size="58" baseType="lpstr">
      <vt:lpstr>Arial</vt:lpstr>
      <vt:lpstr>Wingdings 2</vt:lpstr>
      <vt:lpstr>Lucida Grande</vt:lpstr>
      <vt:lpstr>Calibri</vt:lpstr>
      <vt:lpstr>Verdana</vt:lpstr>
      <vt:lpstr>Courier New</vt:lpstr>
      <vt:lpstr>Symbol</vt:lpstr>
      <vt:lpstr>Arial Unicode MS</vt:lpstr>
      <vt:lpstr>Wingdings</vt:lpstr>
      <vt:lpstr>GreekC</vt:lpstr>
      <vt:lpstr>Bell Gossett Eco</vt:lpstr>
      <vt:lpstr>Bell Gossett</vt:lpstr>
      <vt:lpstr>Настройки геодезии и RTK</vt:lpstr>
      <vt:lpstr>Понимание геодезии</vt:lpstr>
      <vt:lpstr>В HYPACK®</vt:lpstr>
      <vt:lpstr>Эллипсоид Математическая фигура, аппроксимирующая поверхность геоида.</vt:lpstr>
      <vt:lpstr>Датумы</vt:lpstr>
      <vt:lpstr>Преобразование СК  Преобразование Ваших позиций с одного датума (обычно WGS-84) в местную СК.</vt:lpstr>
      <vt:lpstr>ПРЕОБРАЗОВАНИЕ СК</vt:lpstr>
      <vt:lpstr>ПРЕОБРАЗОВАНИЕ СК:  Настройки</vt:lpstr>
      <vt:lpstr>Проекции:</vt:lpstr>
      <vt:lpstr>Презентация PowerPoint</vt:lpstr>
      <vt:lpstr>Геодезические настройки проекта</vt:lpstr>
      <vt:lpstr>ГЕОДЕЗИЧЕСКИЕ ПАРАМЕТРЫ</vt:lpstr>
      <vt:lpstr>Запуск ГЕОДЕЗИЧЕСКИХ ПАРАМЕТРОВ</vt:lpstr>
      <vt:lpstr>Сетка UTM</vt:lpstr>
      <vt:lpstr>Сетки NAD-83</vt:lpstr>
      <vt:lpstr>Сетки NAD-27</vt:lpstr>
      <vt:lpstr>Национальная СК Великобритании</vt:lpstr>
      <vt:lpstr>Пользовательские проекции</vt:lpstr>
      <vt:lpstr>Настройка местной сетки координат</vt:lpstr>
      <vt:lpstr>Работа в местной СК</vt:lpstr>
      <vt:lpstr>ГЕОДЕЗИЧЕСКИЕ ПАРАМЕТРЫ  Настройка местной СК</vt:lpstr>
      <vt:lpstr>МЕСТНАЯ СК: Окно</vt:lpstr>
      <vt:lpstr>Проверка в программе GRID CONVERSION</vt:lpstr>
      <vt:lpstr>Вычисление параметров преобразования датумов, переменных во времени</vt:lpstr>
      <vt:lpstr>Вычисление параметров преобразования датумов, переменных во времени</vt:lpstr>
      <vt:lpstr>Поправки за Уровень по данным Режима Кинематики Реального Времени (Уровни RTK)</vt:lpstr>
      <vt:lpstr>Расчет уровней RTK</vt:lpstr>
      <vt:lpstr>Уровни RTK:  Основы</vt:lpstr>
      <vt:lpstr>Уровни RTK: Определения</vt:lpstr>
      <vt:lpstr>Уровни RTK</vt:lpstr>
      <vt:lpstr>Уровни RTK:  Пример</vt:lpstr>
      <vt:lpstr>Опции настройки Уровней RTK</vt:lpstr>
      <vt:lpstr>Уровни RTK:  (K - N) из файла KTD</vt:lpstr>
      <vt:lpstr>Создание файла KTD</vt:lpstr>
      <vt:lpstr>Определение величины (N-K) в точке</vt:lpstr>
      <vt:lpstr>Создание файла KTD</vt:lpstr>
      <vt:lpstr>Отображение файла KTD</vt:lpstr>
      <vt:lpstr>Уровни RTK:  N из модели геоида, K из файла KTD</vt:lpstr>
      <vt:lpstr>Уровни RTK:  N из модели геоида, K введено пользователем</vt:lpstr>
      <vt:lpstr>Уровни RTK:  N из модели геоида, K из VDatum</vt:lpstr>
      <vt:lpstr>Уровни RTK:  (К - N) вводится пользователем</vt:lpstr>
      <vt:lpstr>VDATUM TO XYZ</vt:lpstr>
      <vt:lpstr>Презентация PowerPoint</vt:lpstr>
      <vt:lpstr>Презентация PowerPoint</vt:lpstr>
      <vt:lpstr>Движение судна между моментами определения RTK</vt:lpstr>
      <vt:lpstr>Спасибо!</vt:lpstr>
    </vt:vector>
  </TitlesOfParts>
  <Company>McDill Design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Headline goes here Second line</dc:title>
  <dc:creator>Kori Zangl Holsten</dc:creator>
  <cp:lastModifiedBy>Иван Изаак</cp:lastModifiedBy>
  <cp:revision>193</cp:revision>
  <dcterms:created xsi:type="dcterms:W3CDTF">2014-07-07T18:31:44Z</dcterms:created>
  <dcterms:modified xsi:type="dcterms:W3CDTF">2020-01-27T08:48:05Z</dcterms:modified>
</cp:coreProperties>
</file>