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5" r:id="rId1"/>
    <p:sldMasterId id="2147483825" r:id="rId2"/>
  </p:sldMasterIdLst>
  <p:notesMasterIdLst>
    <p:notesMasterId r:id="rId82"/>
  </p:notesMasterIdLst>
  <p:handoutMasterIdLst>
    <p:handoutMasterId r:id="rId83"/>
  </p:handoutMasterIdLst>
  <p:sldIdLst>
    <p:sldId id="293" r:id="rId3"/>
    <p:sldId id="490" r:id="rId4"/>
    <p:sldId id="493" r:id="rId5"/>
    <p:sldId id="491" r:id="rId6"/>
    <p:sldId id="492" r:id="rId7"/>
    <p:sldId id="494" r:id="rId8"/>
    <p:sldId id="495" r:id="rId9"/>
    <p:sldId id="509" r:id="rId10"/>
    <p:sldId id="510" r:id="rId11"/>
    <p:sldId id="496" r:id="rId12"/>
    <p:sldId id="497" r:id="rId13"/>
    <p:sldId id="504" r:id="rId14"/>
    <p:sldId id="498" r:id="rId15"/>
    <p:sldId id="508" r:id="rId16"/>
    <p:sldId id="421" r:id="rId17"/>
    <p:sldId id="422" r:id="rId18"/>
    <p:sldId id="423" r:id="rId19"/>
    <p:sldId id="424" r:id="rId20"/>
    <p:sldId id="425" r:id="rId21"/>
    <p:sldId id="503" r:id="rId22"/>
    <p:sldId id="420" r:id="rId23"/>
    <p:sldId id="418" r:id="rId24"/>
    <p:sldId id="426" r:id="rId25"/>
    <p:sldId id="507" r:id="rId26"/>
    <p:sldId id="428" r:id="rId27"/>
    <p:sldId id="488" r:id="rId28"/>
    <p:sldId id="512" r:id="rId29"/>
    <p:sldId id="513" r:id="rId30"/>
    <p:sldId id="514" r:id="rId31"/>
    <p:sldId id="431" r:id="rId32"/>
    <p:sldId id="432" r:id="rId33"/>
    <p:sldId id="435" r:id="rId34"/>
    <p:sldId id="436" r:id="rId35"/>
    <p:sldId id="501" r:id="rId36"/>
    <p:sldId id="477" r:id="rId37"/>
    <p:sldId id="489" r:id="rId38"/>
    <p:sldId id="430" r:id="rId39"/>
    <p:sldId id="417" r:id="rId40"/>
    <p:sldId id="433" r:id="rId41"/>
    <p:sldId id="434" r:id="rId42"/>
    <p:sldId id="429" r:id="rId43"/>
    <p:sldId id="487" r:id="rId44"/>
    <p:sldId id="353" r:id="rId45"/>
    <p:sldId id="354" r:id="rId46"/>
    <p:sldId id="268" r:id="rId47"/>
    <p:sldId id="484" r:id="rId48"/>
    <p:sldId id="486" r:id="rId49"/>
    <p:sldId id="478" r:id="rId50"/>
    <p:sldId id="500" r:id="rId51"/>
    <p:sldId id="356" r:id="rId52"/>
    <p:sldId id="364" r:id="rId53"/>
    <p:sldId id="375" r:id="rId54"/>
    <p:sldId id="365" r:id="rId55"/>
    <p:sldId id="371" r:id="rId56"/>
    <p:sldId id="373" r:id="rId57"/>
    <p:sldId id="366" r:id="rId58"/>
    <p:sldId id="367" r:id="rId59"/>
    <p:sldId id="363" r:id="rId60"/>
    <p:sldId id="482" r:id="rId61"/>
    <p:sldId id="502" r:id="rId62"/>
    <p:sldId id="476" r:id="rId63"/>
    <p:sldId id="475" r:id="rId64"/>
    <p:sldId id="479" r:id="rId65"/>
    <p:sldId id="357" r:id="rId66"/>
    <p:sldId id="511" r:id="rId67"/>
    <p:sldId id="474" r:id="rId68"/>
    <p:sldId id="411" r:id="rId69"/>
    <p:sldId id="412" r:id="rId70"/>
    <p:sldId id="473" r:id="rId71"/>
    <p:sldId id="413" r:id="rId72"/>
    <p:sldId id="499" r:id="rId73"/>
    <p:sldId id="480" r:id="rId74"/>
    <p:sldId id="358" r:id="rId75"/>
    <p:sldId id="359" r:id="rId76"/>
    <p:sldId id="360" r:id="rId77"/>
    <p:sldId id="361" r:id="rId78"/>
    <p:sldId id="362" r:id="rId79"/>
    <p:sldId id="481" r:id="rId80"/>
    <p:sldId id="483" r:id="rId8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3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1662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483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726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 eaLnBrk="1" hangingPunct="1"/>
            <a:fld id="{87793BCE-5FCC-47A2-A58C-B8E4EAA4BF22}" type="slidenum">
              <a:rPr sz="1200">
                <a:latin typeface="Times New Roman" panose="02020603050405020304" pitchFamily="18" charset="0"/>
              </a:rPr>
              <a:pPr algn="r" eaLnBrk="1" hangingPunct="1"/>
              <a:t>23</a:t>
            </a:fld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30258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872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2D89CB04-4399-437A-9B00-D72DEF718D0B}" type="slidenum">
              <a:rPr>
                <a:latin typeface="Times New Roman" panose="02020603050405020304" pitchFamily="18" charset="0"/>
              </a:rPr>
              <a:pPr/>
              <a:t>26</a:t>
            </a:fld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635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8367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rtl="0" eaLnBrk="1" hangingPunct="1"/>
            <a:r>
              <a:rPr lang="ru-RU" b="0" i="0" u="none" baseline="0"/>
              <a:t>Отметьте разность плотности данных при уменьшении луча.</a:t>
            </a:r>
          </a:p>
          <a:p>
            <a:pPr algn="l" rtl="0" eaLnBrk="1" hangingPunct="1"/>
            <a:endParaRPr lang="ru-RU" altLang="en-US"/>
          </a:p>
          <a:p>
            <a:pPr algn="l" rtl="0" eaLnBrk="1" hangingPunct="1"/>
            <a:r>
              <a:rPr lang="ru-RU" b="0" i="0" u="none" baseline="0"/>
              <a:t>Более высокое разрешение и точность по горизонтали и по вертикали.</a:t>
            </a:r>
          </a:p>
        </p:txBody>
      </p:sp>
    </p:spTree>
    <p:extLst>
      <p:ext uri="{BB962C8B-B14F-4D97-AF65-F5344CB8AC3E}">
        <p14:creationId xmlns:p14="http://schemas.microsoft.com/office/powerpoint/2010/main" val="23525554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/>
            <a:fld id="{84CEE9E7-24C3-465D-AD89-FF9DB00ACAF4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pPr eaLnBrk="1"/>
              <a:t>71</a:t>
            </a:fld>
            <a:endParaRPr lang="ru-RU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</a:endParaRPr>
          </a:p>
        </p:txBody>
      </p:sp>
      <p:sp>
        <p:nvSpPr>
          <p:cNvPr id="911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>
              <a:spcBef>
                <a:spcPct val="0"/>
              </a:spcBef>
            </a:pPr>
            <a:endParaRPr lang="ru-RU" altLang="en-US" sz="200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l" rtl="0" hangingPunct="1">
              <a:lnSpc>
                <a:spcPct val="100000"/>
              </a:lnSpc>
            </a:pPr>
            <a:fld id="{C9320042-067B-4663-B086-A75D7505F5C1}" type="slidenum">
              <a:rPr sz="1800">
                <a:solidFill>
                  <a:srgbClr val="000000"/>
                </a:solidFill>
                <a:latin typeface="Calibri" panose="020F0502020204030204" pitchFamily="34" charset="0"/>
              </a:rPr>
              <a:pPr hangingPunct="1">
                <a:lnSpc>
                  <a:spcPct val="100000"/>
                </a:lnSpc>
              </a:pPr>
              <a:t>71</a:t>
            </a:fld>
            <a:endParaRPr lang="ru-RU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090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32013" cy="3635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fr-FR"/>
              <a:t>20/08/2013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ABA1F-8CAC-4837-A151-7ED2304AACA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51142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108A-B453-4A3A-909C-35AFF763C1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4872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748338" y="640080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C4315-0C5D-4B3D-AD82-54C90701EB74}" type="datetime1">
              <a:rPr lang="en-US"/>
              <a:pPr>
                <a:defRPr/>
              </a:pPr>
              <a:t>1/21/2020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4688" y="6400800"/>
            <a:ext cx="5005387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 - A Xylem Brand® </a:t>
            </a:r>
            <a:r>
              <a:rPr lang="en-US" err="1"/>
              <a:t>Multibeam</a:t>
            </a:r>
            <a:r>
              <a:rPr lang="en-US"/>
              <a:t> Training Seminar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708A8E-FF59-4494-A951-3962281654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17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5759450" y="648970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CDC74-228B-4E95-82E6-78F5D7777FDF}" type="datetime1">
              <a:rPr lang="en-US"/>
              <a:pPr>
                <a:defRPr/>
              </a:pPr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685800" y="6489700"/>
            <a:ext cx="5003800" cy="365125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HYPACK - A Xylem Brand® </a:t>
            </a:r>
            <a:r>
              <a:rPr lang="en-US" err="1"/>
              <a:t>Multibeam</a:t>
            </a:r>
            <a:r>
              <a:rPr lang="en-US"/>
              <a:t> Training Seminar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89535-F404-4173-8888-B5EF26D453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053524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1941513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2551113" y="1600200"/>
            <a:ext cx="1943100" cy="452437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1DBFA9F-141D-450F-842C-BF643C8E3BA5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550895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  <p:sldLayoutId id="2147483847" r:id="rId12"/>
    <p:sldLayoutId id="2147483848" r:id="rId13"/>
    <p:sldLayoutId id="2147483849" r:id="rId14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file:///D:\HYPACK%20Downloads\2020\Training%20Presentations%202020\01%20-%20General%20Topics\HYSWEEPSurvey.avi" TargetMode="External"/><Relationship Id="rId1" Type="http://schemas.microsoft.com/office/2007/relationships/media" Target="file:///D:\HYPACK%20Downloads\2020\Training%20Presentations%202020\01%20-%20General%20Topics\HYSWEEPSurvey.avi" TargetMode="External"/><Relationship Id="rId4" Type="http://schemas.openxmlformats.org/officeDocument/2006/relationships/image" Target="../media/image6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71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hoi.edu/page.do?pid=8415&amp;tid=7342&amp;cid=14847" TargetMode="External"/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gif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2.emf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1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Теория датчиков - Понимание оборудования 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3679357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/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362" y="4114799"/>
            <a:ext cx="9210549" cy="2743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6267" y="4241800"/>
            <a:ext cx="317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Одинаковые углы лучей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27133" y="4529666"/>
            <a:ext cx="3716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Постоянный угол между лучами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GPS - Время с PPS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5135" y="4583260"/>
            <a:ext cx="81224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Сигнал 1 PPS (один импульс в секунду) используется для определения времени сообщения ZDA от приемника GPS.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Сообщение ZDA в HYPACK нельзя передавать чаще, чем 1 раз в секунду (1Гц) для правильного совмещения сообщения ZDA с сигналом 1PPS.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89" y="1483254"/>
            <a:ext cx="6457950" cy="2943225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1876213" y="2097947"/>
            <a:ext cx="846667" cy="719760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644295" y="1733602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Сигнал PPS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72853" y="1728615"/>
            <a:ext cx="1633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Сообщение ZDA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784427" y="2066263"/>
            <a:ext cx="449550" cy="359880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894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Движение Судна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228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Движение Судна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12</a:t>
            </a:fld>
            <a:endParaRPr lang="ru-RU"/>
          </a:p>
        </p:txBody>
      </p:sp>
      <p:grpSp>
        <p:nvGrpSpPr>
          <p:cNvPr id="28" name="Group 27"/>
          <p:cNvGrpSpPr/>
          <p:nvPr/>
        </p:nvGrpSpPr>
        <p:grpSpPr>
          <a:xfrm>
            <a:off x="1708941" y="1386053"/>
            <a:ext cx="7331425" cy="5258227"/>
            <a:chOff x="1708941" y="1386053"/>
            <a:chExt cx="7331425" cy="525822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8941" y="1771259"/>
              <a:ext cx="7092879" cy="4404272"/>
            </a:xfrm>
            <a:prstGeom prst="rect">
              <a:avLst/>
            </a:prstGeom>
          </p:spPr>
        </p:pic>
        <p:cxnSp>
          <p:nvCxnSpPr>
            <p:cNvPr id="7" name="Straight Arrow Connector 6"/>
            <p:cNvCxnSpPr/>
            <p:nvPr/>
          </p:nvCxnSpPr>
          <p:spPr>
            <a:xfrm flipH="1">
              <a:off x="5695956" y="1802433"/>
              <a:ext cx="59223" cy="4499877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Dot"/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V="1">
              <a:off x="2352113" y="3098354"/>
              <a:ext cx="5774242" cy="2560159"/>
            </a:xfrm>
            <a:prstGeom prst="straightConnector1">
              <a:avLst/>
            </a:prstGeom>
            <a:ln>
              <a:solidFill>
                <a:schemeClr val="bg2"/>
              </a:solidFill>
              <a:prstDash val="sysDash"/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3501254" y="3495621"/>
              <a:ext cx="4299973" cy="1308867"/>
            </a:xfrm>
            <a:prstGeom prst="straightConnector1">
              <a:avLst/>
            </a:prstGeom>
            <a:ln>
              <a:prstDash val="lgDashDot"/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5519704" y="1386053"/>
              <a:ext cx="4796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rgbClr val="FF0000"/>
                  </a:solidFill>
                </a:rPr>
                <a:t>Вверх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42602" y="4704751"/>
              <a:ext cx="1197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accent1"/>
                  </a:solidFill>
                </a:rPr>
                <a:t>Вправо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24892" y="5505329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bg2"/>
                  </a:solidFill>
                </a:rPr>
                <a:t>Назад</a:t>
              </a:r>
            </a:p>
          </p:txBody>
        </p:sp>
        <p:sp>
          <p:nvSpPr>
            <p:cNvPr id="17" name="Oval 16"/>
            <p:cNvSpPr/>
            <p:nvPr/>
          </p:nvSpPr>
          <p:spPr>
            <a:xfrm>
              <a:off x="5612200" y="4020547"/>
              <a:ext cx="244406" cy="25901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308670" y="6274948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rgbClr val="FF0000"/>
                  </a:solidFill>
                </a:rPr>
                <a:t>Вниз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082591" y="2811100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bg2"/>
                  </a:solidFill>
                </a:rPr>
                <a:t>Вперед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893395" y="3211538"/>
              <a:ext cx="607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accent1"/>
                  </a:solidFill>
                </a:rPr>
                <a:t>Влево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35648" y="1119588"/>
            <a:ext cx="27577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Судно испытывает смещения во всех трех направлениях. 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Смещение вперед и назад называется </a:t>
            </a:r>
            <a:r>
              <a:rPr lang="ru-RU" sz="1600" b="1" i="0" u="none" baseline="0" dirty="0">
                <a:solidFill>
                  <a:schemeClr val="bg2"/>
                </a:solidFill>
              </a:rPr>
              <a:t>рывок (</a:t>
            </a:r>
            <a:r>
              <a:rPr lang="ru-RU" sz="1600" b="1" i="0" u="none" baseline="0" dirty="0" err="1">
                <a:solidFill>
                  <a:schemeClr val="bg2"/>
                </a:solidFill>
              </a:rPr>
              <a:t>surge</a:t>
            </a:r>
            <a:r>
              <a:rPr lang="ru-RU" sz="1600" b="1" i="0" u="none" baseline="0" dirty="0">
                <a:solidFill>
                  <a:schemeClr val="bg2"/>
                </a:solidFill>
              </a:rPr>
              <a:t>)</a:t>
            </a:r>
            <a:endParaRPr lang="ru-RU" sz="1600" b="1" dirty="0">
              <a:solidFill>
                <a:schemeClr val="bg2"/>
              </a:solidFill>
            </a:endParaRP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Смещение влево и вправо по борту </a:t>
            </a:r>
            <a:r>
              <a:rPr lang="ru-RU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называется </a:t>
            </a:r>
            <a:r>
              <a:rPr lang="ru-RU" sz="1600" b="1" i="1" u="none" baseline="0" dirty="0" smtClean="0">
                <a:solidFill>
                  <a:schemeClr val="bg2"/>
                </a:solidFill>
              </a:rPr>
              <a:t>качание </a:t>
            </a:r>
            <a:r>
              <a:rPr lang="ru-RU" sz="1600" b="1" i="1" u="none" baseline="0" dirty="0">
                <a:solidFill>
                  <a:schemeClr val="bg2"/>
                </a:solidFill>
              </a:rPr>
              <a:t>(</a:t>
            </a:r>
            <a:r>
              <a:rPr lang="ru-RU" sz="1600" b="1" i="1" u="none" baseline="0" dirty="0" err="1">
                <a:solidFill>
                  <a:schemeClr val="bg2"/>
                </a:solidFill>
              </a:rPr>
              <a:t>Sway</a:t>
            </a:r>
            <a:r>
              <a:rPr lang="ru-RU" sz="1600" b="1" i="1" u="none" baseline="0" dirty="0">
                <a:solidFill>
                  <a:schemeClr val="bg2"/>
                </a:solidFill>
              </a:rPr>
              <a:t>)</a:t>
            </a:r>
          </a:p>
          <a:p>
            <a:endParaRPr lang="ru-RU" sz="16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Вертикальное смещение называется </a:t>
            </a:r>
            <a:r>
              <a:rPr lang="ru-RU" sz="1600" b="1" i="1" u="none" baseline="0" dirty="0">
                <a:solidFill>
                  <a:schemeClr val="bg2"/>
                </a:solidFill>
              </a:rPr>
              <a:t>вертикальная качка (</a:t>
            </a:r>
            <a:r>
              <a:rPr lang="ru-RU" sz="1600" b="1" i="1" u="none" baseline="0" dirty="0" err="1">
                <a:solidFill>
                  <a:schemeClr val="bg2"/>
                </a:solidFill>
              </a:rPr>
              <a:t>heave</a:t>
            </a:r>
            <a:r>
              <a:rPr lang="ru-RU" sz="1600" b="1" i="1" u="none" baseline="0" dirty="0">
                <a:solidFill>
                  <a:schemeClr val="bg2"/>
                </a:solidFill>
              </a:rPr>
              <a:t>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91008" y="2014007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accent5">
                    <a:lumMod val="60000"/>
                    <a:lumOff val="40000"/>
                  </a:schemeClr>
                </a:solidFill>
              </a:rPr>
              <a:t>Центр Тяжести судна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5864053" y="2372165"/>
            <a:ext cx="1285923" cy="1600043"/>
          </a:xfrm>
          <a:prstGeom prst="straightConnector1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5633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Смещение Судна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13</a:t>
            </a:fld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144273" y="1030680"/>
            <a:ext cx="34879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Вращение вокруг оси Х - Крен (pitch)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Смещение носа </a:t>
            </a:r>
            <a:r>
              <a:rPr lang="ru-RU" sz="1600" b="0" i="0" u="none" baseline="0">
                <a:solidFill>
                  <a:schemeClr val="bg2"/>
                </a:solidFill>
              </a:rPr>
              <a:t>к верху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положительно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Вращение вокруг оси Y - дифферент (Roll)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Наклон к </a:t>
            </a:r>
            <a:r>
              <a:rPr lang="ru-RU" sz="1600" b="0" i="0" u="none" baseline="0">
                <a:solidFill>
                  <a:schemeClr val="bg2"/>
                </a:solidFill>
              </a:rPr>
              <a:t>правому борту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положительный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Вращение вокруг оси Z - рыскание (Yaw)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Рыскание </a:t>
            </a:r>
            <a:r>
              <a:rPr lang="ru-RU" sz="1600" b="1" i="0" u="none" baseline="0">
                <a:solidFill>
                  <a:schemeClr val="bg2"/>
                </a:solidFill>
              </a:rPr>
              <a:t>по часовой стрелке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положительное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941" y="1771259"/>
            <a:ext cx="7092879" cy="4404272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H="1">
            <a:off x="5695956" y="1802433"/>
            <a:ext cx="59223" cy="4499877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2352113" y="3098354"/>
            <a:ext cx="5774242" cy="2560159"/>
          </a:xfrm>
          <a:prstGeom prst="straightConnector1">
            <a:avLst/>
          </a:prstGeom>
          <a:ln>
            <a:solidFill>
              <a:schemeClr val="bg2"/>
            </a:solidFill>
            <a:prstDash val="sysDash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501254" y="3495621"/>
            <a:ext cx="4299973" cy="1308867"/>
          </a:xfrm>
          <a:prstGeom prst="straightConnector1">
            <a:avLst/>
          </a:prstGeom>
          <a:ln>
            <a:prstDash val="lgDash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Arc 24"/>
          <p:cNvSpPr/>
          <p:nvPr/>
        </p:nvSpPr>
        <p:spPr>
          <a:xfrm flipH="1">
            <a:off x="2470774" y="4924671"/>
            <a:ext cx="789640" cy="913123"/>
          </a:xfrm>
          <a:prstGeom prst="arc">
            <a:avLst>
              <a:gd name="adj1" fmla="val 5457769"/>
              <a:gd name="adj2" fmla="val 513108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30" name="Straight Arrow Connector 29"/>
          <p:cNvCxnSpPr>
            <a:stCxn id="25" idx="0"/>
          </p:cNvCxnSpPr>
          <p:nvPr/>
        </p:nvCxnSpPr>
        <p:spPr>
          <a:xfrm flipH="1">
            <a:off x="2765294" y="5837679"/>
            <a:ext cx="109172" cy="117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 flipH="1">
            <a:off x="5182474" y="2076530"/>
            <a:ext cx="974820" cy="420739"/>
            <a:chOff x="1308629" y="4213013"/>
            <a:chExt cx="581131" cy="914400"/>
          </a:xfrm>
        </p:grpSpPr>
        <p:sp>
          <p:nvSpPr>
            <p:cNvPr id="35" name="Arc 34"/>
            <p:cNvSpPr/>
            <p:nvPr/>
          </p:nvSpPr>
          <p:spPr>
            <a:xfrm>
              <a:off x="1308629" y="4213013"/>
              <a:ext cx="581131" cy="914400"/>
            </a:xfrm>
            <a:prstGeom prst="arc">
              <a:avLst>
                <a:gd name="adj1" fmla="val 5457769"/>
                <a:gd name="adj2" fmla="val 513108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cxnSp>
          <p:nvCxnSpPr>
            <p:cNvPr id="36" name="Straight Arrow Connector 35"/>
            <p:cNvCxnSpPr>
              <a:stCxn id="35" idx="0"/>
            </p:cNvCxnSpPr>
            <p:nvPr/>
          </p:nvCxnSpPr>
          <p:spPr>
            <a:xfrm>
              <a:off x="1591514" y="5127253"/>
              <a:ext cx="81499" cy="16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 flipH="1">
            <a:off x="6917290" y="4246866"/>
            <a:ext cx="542833" cy="675746"/>
            <a:chOff x="1308629" y="4213013"/>
            <a:chExt cx="581131" cy="914400"/>
          </a:xfrm>
        </p:grpSpPr>
        <p:sp>
          <p:nvSpPr>
            <p:cNvPr id="38" name="Arc 37"/>
            <p:cNvSpPr/>
            <p:nvPr/>
          </p:nvSpPr>
          <p:spPr>
            <a:xfrm>
              <a:off x="1308629" y="4213013"/>
              <a:ext cx="581131" cy="914400"/>
            </a:xfrm>
            <a:prstGeom prst="arc">
              <a:avLst>
                <a:gd name="adj1" fmla="val 5457769"/>
                <a:gd name="adj2" fmla="val 513108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cxnSp>
          <p:nvCxnSpPr>
            <p:cNvPr id="39" name="Straight Arrow Connector 38"/>
            <p:cNvCxnSpPr>
              <a:stCxn id="38" idx="0"/>
            </p:cNvCxnSpPr>
            <p:nvPr/>
          </p:nvCxnSpPr>
          <p:spPr>
            <a:xfrm>
              <a:off x="1591514" y="5127253"/>
              <a:ext cx="81499" cy="16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/>
          <p:cNvSpPr txBox="1"/>
          <p:nvPr/>
        </p:nvSpPr>
        <p:spPr>
          <a:xfrm>
            <a:off x="4967180" y="1305929"/>
            <a:ext cx="898235" cy="465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rgbClr val="FF0000"/>
                </a:solidFill>
              </a:rPr>
              <a:t>Рыскание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801227" y="4589605"/>
            <a:ext cx="1016623" cy="465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accent1"/>
                </a:solidFill>
              </a:rPr>
              <a:t>Дифферент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503681" y="5312996"/>
            <a:ext cx="848432" cy="465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Крен</a:t>
            </a:r>
          </a:p>
        </p:txBody>
      </p:sp>
      <p:sp>
        <p:nvSpPr>
          <p:cNvPr id="43" name="Oval 42"/>
          <p:cNvSpPr/>
          <p:nvPr/>
        </p:nvSpPr>
        <p:spPr>
          <a:xfrm>
            <a:off x="5612200" y="4020547"/>
            <a:ext cx="244406" cy="25901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5865415" y="1520209"/>
            <a:ext cx="490809" cy="498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rgbClr val="FF0000"/>
                </a:solidFill>
              </a:rPr>
              <a:t>Z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255162" y="5906044"/>
            <a:ext cx="510132" cy="498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527789" y="4867655"/>
            <a:ext cx="510132" cy="498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accent1"/>
                </a:solidFill>
              </a:rPr>
              <a:t>X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591008" y="2014007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accent5">
                    <a:lumMod val="60000"/>
                    <a:lumOff val="40000"/>
                  </a:schemeClr>
                </a:solidFill>
              </a:rPr>
              <a:t>Центр Тяжести судна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 flipH="1">
            <a:off x="5864053" y="2372165"/>
            <a:ext cx="1285923" cy="1600043"/>
          </a:xfrm>
          <a:prstGeom prst="straightConnector1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2596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Смещение Судна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14</a:t>
            </a:fld>
            <a:endParaRPr lang="ru-R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941" y="1771259"/>
            <a:ext cx="7092879" cy="4404272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H="1">
            <a:off x="5695956" y="1802433"/>
            <a:ext cx="59223" cy="4499877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2352113" y="3098354"/>
            <a:ext cx="5774242" cy="2560159"/>
          </a:xfrm>
          <a:prstGeom prst="straightConnector1">
            <a:avLst/>
          </a:prstGeom>
          <a:ln>
            <a:solidFill>
              <a:schemeClr val="bg2"/>
            </a:solidFill>
            <a:prstDash val="sysDash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501254" y="3495621"/>
            <a:ext cx="4299973" cy="1308867"/>
          </a:xfrm>
          <a:prstGeom prst="straightConnector1">
            <a:avLst/>
          </a:prstGeom>
          <a:ln>
            <a:prstDash val="lgDash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919192" y="1201936"/>
            <a:ext cx="2939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rgbClr val="FF0000"/>
                </a:solidFill>
              </a:rPr>
              <a:t>Вертикальная Составляющая Качки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903858" y="4589605"/>
            <a:ext cx="1016623" cy="465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accent1"/>
                </a:solidFill>
              </a:rPr>
              <a:t>Дифферент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164759" y="2715102"/>
            <a:ext cx="848432" cy="465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Крен</a:t>
            </a:r>
          </a:p>
        </p:txBody>
      </p:sp>
      <p:sp>
        <p:nvSpPr>
          <p:cNvPr id="43" name="Oval 42"/>
          <p:cNvSpPr/>
          <p:nvPr/>
        </p:nvSpPr>
        <p:spPr>
          <a:xfrm>
            <a:off x="5612200" y="4020547"/>
            <a:ext cx="244406" cy="25901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168822" y="1355304"/>
            <a:ext cx="38723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bg2"/>
                </a:solidFill>
              </a:rPr>
              <a:t>Датчик смещения (</a:t>
            </a:r>
            <a:r>
              <a:rPr lang="ru-RU" b="0" i="0" u="none" baseline="0" dirty="0" err="1">
                <a:solidFill>
                  <a:schemeClr val="bg2"/>
                </a:solidFill>
              </a:rPr>
              <a:t>motion</a:t>
            </a:r>
            <a:r>
              <a:rPr lang="ru-RU" b="0" i="0" u="none" baseline="0" dirty="0">
                <a:solidFill>
                  <a:schemeClr val="bg2"/>
                </a:solidFill>
              </a:rPr>
              <a:t> </a:t>
            </a:r>
            <a:r>
              <a:rPr lang="ru-RU" b="0" i="0" u="none" baseline="0" dirty="0" err="1">
                <a:solidFill>
                  <a:schemeClr val="bg2"/>
                </a:solidFill>
              </a:rPr>
              <a:t>reference</a:t>
            </a:r>
            <a:r>
              <a:rPr lang="ru-RU" b="0" i="0" u="none" baseline="0" dirty="0">
                <a:solidFill>
                  <a:schemeClr val="bg2"/>
                </a:solidFill>
              </a:rPr>
              <a:t> </a:t>
            </a:r>
            <a:r>
              <a:rPr lang="ru-RU" b="0" i="0" u="none" baseline="0" dirty="0" err="1">
                <a:solidFill>
                  <a:schemeClr val="bg2"/>
                </a:solidFill>
              </a:rPr>
              <a:t>unit</a:t>
            </a:r>
            <a:r>
              <a:rPr lang="ru-RU" b="0" i="0" u="none" baseline="0" dirty="0">
                <a:solidFill>
                  <a:schemeClr val="bg2"/>
                </a:solidFill>
              </a:rPr>
              <a:t>): 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Вертикальная (</a:t>
            </a:r>
            <a:r>
              <a:rPr lang="en-US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heave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), килевая</a:t>
            </a:r>
            <a:r>
              <a:rPr lang="en-US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(pitch)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 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бортовая</a:t>
            </a:r>
            <a:r>
              <a:rPr lang="en-US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(roll)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составляющие качки и иногда </a:t>
            </a:r>
            <a:r>
              <a:rPr lang="ru-RU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курса</a:t>
            </a:r>
            <a:r>
              <a:rPr lang="en-US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(yaw)</a:t>
            </a:r>
            <a:endParaRPr lang="ru-RU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 dirty="0">
                <a:solidFill>
                  <a:schemeClr val="bg2"/>
                </a:solidFill>
              </a:rPr>
              <a:t>Инерционная Навигационная Система (</a:t>
            </a:r>
            <a:r>
              <a:rPr lang="ru-RU" b="0" i="0" u="none" baseline="0" dirty="0" err="1">
                <a:solidFill>
                  <a:schemeClr val="bg2"/>
                </a:solidFill>
              </a:rPr>
              <a:t>inertial</a:t>
            </a:r>
            <a:r>
              <a:rPr lang="ru-RU" b="0" i="0" u="none" baseline="0" dirty="0">
                <a:solidFill>
                  <a:schemeClr val="bg2"/>
                </a:solidFill>
              </a:rPr>
              <a:t> </a:t>
            </a:r>
            <a:r>
              <a:rPr lang="ru-RU" b="0" i="0" u="none" baseline="0" dirty="0" err="1">
                <a:solidFill>
                  <a:schemeClr val="bg2"/>
                </a:solidFill>
              </a:rPr>
              <a:t>navigation</a:t>
            </a:r>
            <a:r>
              <a:rPr lang="ru-RU" b="0" i="0" u="none" baseline="0" dirty="0">
                <a:solidFill>
                  <a:schemeClr val="bg2"/>
                </a:solidFill>
              </a:rPr>
              <a:t> </a:t>
            </a:r>
            <a:r>
              <a:rPr lang="ru-RU" b="0" i="0" u="none" baseline="0" dirty="0" err="1">
                <a:solidFill>
                  <a:schemeClr val="bg2"/>
                </a:solidFill>
              </a:rPr>
              <a:t>unit</a:t>
            </a:r>
            <a:r>
              <a:rPr lang="ru-RU" b="0" i="0" u="none" baseline="0" dirty="0">
                <a:solidFill>
                  <a:schemeClr val="bg2"/>
                </a:solidFill>
              </a:rPr>
              <a:t>):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Вертикальная, килевая, бортовая составляющая качки, курс и позиционирование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91008" y="2014007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accent5">
                    <a:lumMod val="60000"/>
                    <a:lumOff val="40000"/>
                  </a:schemeClr>
                </a:solidFill>
              </a:rPr>
              <a:t>Центр Тяжести судна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5864053" y="2372165"/>
            <a:ext cx="1285923" cy="1600043"/>
          </a:xfrm>
          <a:prstGeom prst="straightConnector1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4951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Свойства звука</a:t>
            </a:r>
            <a:r>
              <a:rPr lang="ru-RU"/>
              <a:t/>
            </a:r>
            <a:br>
              <a:rPr lang="ru-RU"/>
            </a:b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15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3426" y="4350576"/>
            <a:ext cx="7982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>
                    <a:lumMod val="95000"/>
                  </a:schemeClr>
                </a:solidFill>
              </a:rPr>
              <a:t>В данном разделе содержится информация, предоставленная Гидрографической Службой Великобритании - Учебный Курс SOPAC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827" y="5707825"/>
            <a:ext cx="2106400" cy="60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501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Свойства звука - синусоида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16</a:t>
            </a:fld>
            <a:endParaRPr lang="ru-R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06" y="1490873"/>
            <a:ext cx="6562725" cy="3686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131" y="1998556"/>
            <a:ext cx="2079737" cy="31784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7472" y="5404474"/>
            <a:ext cx="8288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Чтобы понять характеристики и свойства звуковых волн, следует понимать </a:t>
            </a:r>
            <a:r>
              <a:rPr lang="ru-RU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синусоиду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93467" y="1490874"/>
            <a:ext cx="1642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Длина волны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924799" y="2650067"/>
            <a:ext cx="1007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Период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370232" y="3699933"/>
            <a:ext cx="1782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Амплитуда (от сред до пикового)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7395631" y="4881254"/>
            <a:ext cx="1782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Амплитуда (от пика до пика)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89464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Свойства звука - фаза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17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06" y="1490472"/>
            <a:ext cx="6577584" cy="3685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6933" y="5283200"/>
            <a:ext cx="6448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Фаза сигнала соответствует углу начала синусоиды.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87991" y="2182365"/>
            <a:ext cx="23702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Фаза сигнала особенно важна для интерферометрических многолучевых сонаров. </a:t>
            </a:r>
          </a:p>
        </p:txBody>
      </p:sp>
    </p:spTree>
    <p:extLst>
      <p:ext uri="{BB962C8B-B14F-4D97-AF65-F5344CB8AC3E}">
        <p14:creationId xmlns:p14="http://schemas.microsoft.com/office/powerpoint/2010/main" val="9883689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Свойства звука - частота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18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5738"/>
            <a:ext cx="6603179" cy="3685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91309" y="5299350"/>
            <a:ext cx="51155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Частота сигнала выражается как f(Гц) = 1/Т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нашем примере f = 0.5 Гц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Гц равен количеству импульсов в 1 секунду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50772" y="1436810"/>
            <a:ext cx="204609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sng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Диапазон и Частота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Низкая Частота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Большой Диапазон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Большая проницаемость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Меньшая точность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Меньше волн в секунду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Высокая частота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Меньше диапазон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Меньшая проницаемость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Выше точность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Больше волн в секунду</a:t>
            </a:r>
          </a:p>
        </p:txBody>
      </p:sp>
    </p:spTree>
    <p:extLst>
      <p:ext uri="{BB962C8B-B14F-4D97-AF65-F5344CB8AC3E}">
        <p14:creationId xmlns:p14="http://schemas.microsoft.com/office/powerpoint/2010/main" val="3193667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Использование акустики для измерения расстояния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19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7547" y="1572260"/>
            <a:ext cx="2541180" cy="44289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4539" y="1988447"/>
            <a:ext cx="51951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Частота акустической волны, используемая для измерения глубины, зависит от типа съемки.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Глубоководные съемки - используются низкие частоты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Мелководные съемки - используются высокие частоты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Чем выше частота, тем выше точность.</a:t>
            </a:r>
          </a:p>
        </p:txBody>
      </p:sp>
    </p:spTree>
    <p:extLst>
      <p:ext uri="{BB962C8B-B14F-4D97-AF65-F5344CB8AC3E}">
        <p14:creationId xmlns:p14="http://schemas.microsoft.com/office/powerpoint/2010/main" val="3917336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GPS и Позиционирование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1955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Взаимодействие звука с дном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20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426720" y="5019040"/>
            <a:ext cx="8317653" cy="122307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011680" y="1989727"/>
            <a:ext cx="1530773" cy="29769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2787" y="1401691"/>
            <a:ext cx="21728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accent1"/>
                </a:solidFill>
              </a:rPr>
              <a:t>Направление акустической энергии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3610187" y="1334129"/>
            <a:ext cx="1620" cy="4907985"/>
          </a:xfrm>
          <a:prstGeom prst="line">
            <a:avLst/>
          </a:prstGeom>
          <a:ln>
            <a:solidFill>
              <a:schemeClr val="bg2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668448" y="2995628"/>
            <a:ext cx="872140" cy="195072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3522134" y="4973441"/>
            <a:ext cx="146314" cy="120105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362208" y="2689014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>
                    <a:lumMod val="50000"/>
                  </a:schemeClr>
                </a:solidFill>
              </a:rPr>
              <a:t>Отражение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668448" y="5181600"/>
            <a:ext cx="266859" cy="555413"/>
          </a:xfrm>
          <a:prstGeom prst="straightConnector1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801877" y="5743786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accent3">
                    <a:lumMod val="60000"/>
                    <a:lumOff val="40000"/>
                  </a:schemeClr>
                </a:solidFill>
              </a:rPr>
              <a:t>Поглощение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3668448" y="4863253"/>
            <a:ext cx="409099" cy="155787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6" idx="0"/>
          </p:cNvCxnSpPr>
          <p:nvPr/>
        </p:nvCxnSpPr>
        <p:spPr>
          <a:xfrm flipV="1">
            <a:off x="3595291" y="4513940"/>
            <a:ext cx="123269" cy="459501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6" idx="2"/>
          </p:cNvCxnSpPr>
          <p:nvPr/>
        </p:nvCxnSpPr>
        <p:spPr>
          <a:xfrm flipH="1" flipV="1">
            <a:off x="3163148" y="4816233"/>
            <a:ext cx="358986" cy="217261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6" idx="0"/>
          </p:cNvCxnSpPr>
          <p:nvPr/>
        </p:nvCxnSpPr>
        <p:spPr>
          <a:xfrm flipH="1" flipV="1">
            <a:off x="3492344" y="4533175"/>
            <a:ext cx="102947" cy="440266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865997" y="4998720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rgbClr val="8B0000"/>
                </a:solidFill>
              </a:rPr>
              <a:t>Рассеяние</a:t>
            </a:r>
          </a:p>
        </p:txBody>
      </p:sp>
      <p:sp>
        <p:nvSpPr>
          <p:cNvPr id="36" name="Arc 35"/>
          <p:cNvSpPr/>
          <p:nvPr/>
        </p:nvSpPr>
        <p:spPr>
          <a:xfrm rot="18403083">
            <a:off x="2938006" y="3838153"/>
            <a:ext cx="843380" cy="807129"/>
          </a:xfrm>
          <a:prstGeom prst="arc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1265594" y="3788121"/>
            <a:ext cx="1424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Угол Падения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2377440" y="4050453"/>
            <a:ext cx="965201" cy="60833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16" idx="0"/>
          </p:cNvCxnSpPr>
          <p:nvPr/>
        </p:nvCxnSpPr>
        <p:spPr>
          <a:xfrm flipH="1" flipV="1">
            <a:off x="2689147" y="2770293"/>
            <a:ext cx="906144" cy="22031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392429" y="2042683"/>
            <a:ext cx="109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/>
              <a:t>Энергия, отраженная в эхолот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873499" y="1765684"/>
            <a:ext cx="29038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Взаимодействие акустической энергии с дном состоит из нескольких компонентов, влияющих на отраженную энергию. 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Геометрия импульса важна для отраженного сигнала.</a:t>
            </a:r>
          </a:p>
        </p:txBody>
      </p:sp>
    </p:spTree>
    <p:extLst>
      <p:ext uri="{BB962C8B-B14F-4D97-AF65-F5344CB8AC3E}">
        <p14:creationId xmlns:p14="http://schemas.microsoft.com/office/powerpoint/2010/main" val="3931062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47471" y="2514600"/>
            <a:ext cx="8139515" cy="1362075"/>
          </a:xfrm>
        </p:spPr>
        <p:txBody>
          <a:bodyPr/>
          <a:lstStyle/>
          <a:p>
            <a:pPr algn="l" rtl="0"/>
            <a:r>
              <a:rPr lang="ru-RU" b="0" i="0" u="none" baseline="0"/>
              <a:t>Параметры окружающей среды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8510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Характеристики окружающей среды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22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301" y="1556417"/>
            <a:ext cx="6696104" cy="46583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1554" y="2221652"/>
            <a:ext cx="22487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 использовании акустических измерений скорость звука влияет на результат. 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элемент на этом рисунке влияет на скорость звука.</a:t>
            </a:r>
          </a:p>
        </p:txBody>
      </p:sp>
    </p:spTree>
    <p:extLst>
      <p:ext uri="{BB962C8B-B14F-4D97-AF65-F5344CB8AC3E}">
        <p14:creationId xmlns:p14="http://schemas.microsoft.com/office/powerpoint/2010/main" val="27819038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="" xmlns:a16="http://schemas.microsoft.com/office/drawing/2014/main" id="{F04A7F85-0EF3-4C2C-BC9F-68FF1F7C368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2563" y="0"/>
            <a:ext cx="5522912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Поправки за скорость звука</a:t>
            </a:r>
          </a:p>
        </p:txBody>
      </p:sp>
      <p:sp>
        <p:nvSpPr>
          <p:cNvPr id="48131" name="Text Box 6">
            <a:extLst>
              <a:ext uri="{FF2B5EF4-FFF2-40B4-BE49-F238E27FC236}">
                <a16:creationId xmlns="" xmlns:a16="http://schemas.microsoft.com/office/drawing/2014/main" id="{4BB89D6C-5F9C-49FF-BDE2-0758632C70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122363"/>
            <a:ext cx="4369117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Скорость Звука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Введите глубину и скорость звука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Импортируйте профиль СЗ из текстового файла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Получите автоматически от MVP</a:t>
            </a:r>
          </a:p>
          <a:p>
            <a:pPr marL="285750" indent="-28575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Профиль будет применен в реальном времени для тестов качества.  </a:t>
            </a:r>
          </a:p>
        </p:txBody>
      </p:sp>
      <p:sp>
        <p:nvSpPr>
          <p:cNvPr id="48132" name="Text Box 13">
            <a:extLst>
              <a:ext uri="{FF2B5EF4-FFF2-40B4-BE49-F238E27FC236}">
                <a16:creationId xmlns="" xmlns:a16="http://schemas.microsoft.com/office/drawing/2014/main" id="{8CD5D674-1F45-4079-AA58-53C92B557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480" y="5425386"/>
            <a:ext cx="7643813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Squat and Settlement / проседание судна на ходу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Введите изменение осадки по скорости в таблице.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Берется скорость над грунтом, т.е. не учитывается течение!</a:t>
            </a:r>
          </a:p>
        </p:txBody>
      </p:sp>
      <p:pic>
        <p:nvPicPr>
          <p:cNvPr id="63493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235" y="1122363"/>
            <a:ext cx="4068630" cy="353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Text Box 17">
            <a:extLst>
              <a:ext uri="{FF2B5EF4-FFF2-40B4-BE49-F238E27FC236}">
                <a16:creationId xmlns="" xmlns:a16="http://schemas.microsoft.com/office/drawing/2014/main" id="{F6553DBB-360D-4126-97C6-064A06AF6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3133" y="4835290"/>
            <a:ext cx="38017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Редактор профиля скорости звука в HYSWEEP®</a:t>
            </a:r>
          </a:p>
        </p:txBody>
      </p:sp>
      <p:pic>
        <p:nvPicPr>
          <p:cNvPr id="6349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901" y="3306528"/>
            <a:ext cx="760412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3E72796-0FCC-4902-A02A-633243192670}"/>
              </a:ext>
            </a:extLst>
          </p:cNvPr>
          <p:cNvSpPr txBox="1"/>
          <p:nvPr/>
        </p:nvSpPr>
        <p:spPr>
          <a:xfrm>
            <a:off x="2192496" y="3531317"/>
            <a:ext cx="197485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ИПСЗ Sontek YSI Castaway  Простая загрузка профиля через Bluetooth</a:t>
            </a:r>
          </a:p>
        </p:txBody>
      </p:sp>
    </p:spTree>
    <p:extLst>
      <p:ext uri="{BB962C8B-B14F-4D97-AF65-F5344CB8AC3E}">
        <p14:creationId xmlns:p14="http://schemas.microsoft.com/office/powerpoint/2010/main" val="263559682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Понимание трассировки луча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24</a:t>
            </a:fld>
            <a:endParaRPr lang="ru-RU"/>
          </a:p>
        </p:txBody>
      </p:sp>
      <p:grpSp>
        <p:nvGrpSpPr>
          <p:cNvPr id="35" name="Group 34"/>
          <p:cNvGrpSpPr/>
          <p:nvPr/>
        </p:nvGrpSpPr>
        <p:grpSpPr>
          <a:xfrm>
            <a:off x="347472" y="1483328"/>
            <a:ext cx="8148320" cy="4640362"/>
            <a:chOff x="514773" y="1212395"/>
            <a:chExt cx="8148320" cy="4640362"/>
          </a:xfrm>
        </p:grpSpPr>
        <p:sp>
          <p:nvSpPr>
            <p:cNvPr id="10" name="Rectangle 9"/>
            <p:cNvSpPr/>
            <p:nvPr/>
          </p:nvSpPr>
          <p:spPr>
            <a:xfrm>
              <a:off x="514773" y="4172529"/>
              <a:ext cx="8148320" cy="11125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2187" y="2838027"/>
              <a:ext cx="8100906" cy="176566"/>
            </a:xfrm>
            <a:custGeom>
              <a:avLst/>
              <a:gdLst>
                <a:gd name="connsiteX0" fmla="*/ 0 w 8100906"/>
                <a:gd name="connsiteY0" fmla="*/ 155786 h 176566"/>
                <a:gd name="connsiteX1" fmla="*/ 54186 w 8100906"/>
                <a:gd name="connsiteY1" fmla="*/ 162560 h 176566"/>
                <a:gd name="connsiteX2" fmla="*/ 115146 w 8100906"/>
                <a:gd name="connsiteY2" fmla="*/ 142240 h 176566"/>
                <a:gd name="connsiteX3" fmla="*/ 149013 w 8100906"/>
                <a:gd name="connsiteY3" fmla="*/ 135466 h 176566"/>
                <a:gd name="connsiteX4" fmla="*/ 196426 w 8100906"/>
                <a:gd name="connsiteY4" fmla="*/ 128693 h 176566"/>
                <a:gd name="connsiteX5" fmla="*/ 237066 w 8100906"/>
                <a:gd name="connsiteY5" fmla="*/ 121920 h 176566"/>
                <a:gd name="connsiteX6" fmla="*/ 284480 w 8100906"/>
                <a:gd name="connsiteY6" fmla="*/ 115146 h 176566"/>
                <a:gd name="connsiteX7" fmla="*/ 318346 w 8100906"/>
                <a:gd name="connsiteY7" fmla="*/ 108373 h 176566"/>
                <a:gd name="connsiteX8" fmla="*/ 453813 w 8100906"/>
                <a:gd name="connsiteY8" fmla="*/ 101600 h 176566"/>
                <a:gd name="connsiteX9" fmla="*/ 501226 w 8100906"/>
                <a:gd name="connsiteY9" fmla="*/ 88053 h 176566"/>
                <a:gd name="connsiteX10" fmla="*/ 548640 w 8100906"/>
                <a:gd name="connsiteY10" fmla="*/ 60960 h 176566"/>
                <a:gd name="connsiteX11" fmla="*/ 582506 w 8100906"/>
                <a:gd name="connsiteY11" fmla="*/ 47413 h 176566"/>
                <a:gd name="connsiteX12" fmla="*/ 623146 w 8100906"/>
                <a:gd name="connsiteY12" fmla="*/ 33866 h 176566"/>
                <a:gd name="connsiteX13" fmla="*/ 684106 w 8100906"/>
                <a:gd name="connsiteY13" fmla="*/ 0 h 176566"/>
                <a:gd name="connsiteX14" fmla="*/ 792480 w 8100906"/>
                <a:gd name="connsiteY14" fmla="*/ 6773 h 176566"/>
                <a:gd name="connsiteX15" fmla="*/ 833120 w 8100906"/>
                <a:gd name="connsiteY15" fmla="*/ 27093 h 176566"/>
                <a:gd name="connsiteX16" fmla="*/ 860213 w 8100906"/>
                <a:gd name="connsiteY16" fmla="*/ 33866 h 176566"/>
                <a:gd name="connsiteX17" fmla="*/ 914400 w 8100906"/>
                <a:gd name="connsiteY17" fmla="*/ 54186 h 176566"/>
                <a:gd name="connsiteX18" fmla="*/ 975360 w 8100906"/>
                <a:gd name="connsiteY18" fmla="*/ 67733 h 176566"/>
                <a:gd name="connsiteX19" fmla="*/ 1029546 w 8100906"/>
                <a:gd name="connsiteY19" fmla="*/ 88053 h 176566"/>
                <a:gd name="connsiteX20" fmla="*/ 1083733 w 8100906"/>
                <a:gd name="connsiteY20" fmla="*/ 101600 h 176566"/>
                <a:gd name="connsiteX21" fmla="*/ 1131146 w 8100906"/>
                <a:gd name="connsiteY21" fmla="*/ 115146 h 176566"/>
                <a:gd name="connsiteX22" fmla="*/ 1151466 w 8100906"/>
                <a:gd name="connsiteY22" fmla="*/ 121920 h 176566"/>
                <a:gd name="connsiteX23" fmla="*/ 1225973 w 8100906"/>
                <a:gd name="connsiteY23" fmla="*/ 142240 h 176566"/>
                <a:gd name="connsiteX24" fmla="*/ 1320800 w 8100906"/>
                <a:gd name="connsiteY24" fmla="*/ 135466 h 176566"/>
                <a:gd name="connsiteX25" fmla="*/ 1429173 w 8100906"/>
                <a:gd name="connsiteY25" fmla="*/ 121920 h 176566"/>
                <a:gd name="connsiteX26" fmla="*/ 1571413 w 8100906"/>
                <a:gd name="connsiteY26" fmla="*/ 128693 h 176566"/>
                <a:gd name="connsiteX27" fmla="*/ 1598506 w 8100906"/>
                <a:gd name="connsiteY27" fmla="*/ 135466 h 176566"/>
                <a:gd name="connsiteX28" fmla="*/ 1639146 w 8100906"/>
                <a:gd name="connsiteY28" fmla="*/ 149013 h 176566"/>
                <a:gd name="connsiteX29" fmla="*/ 1713653 w 8100906"/>
                <a:gd name="connsiteY29" fmla="*/ 155786 h 176566"/>
                <a:gd name="connsiteX30" fmla="*/ 1747520 w 8100906"/>
                <a:gd name="connsiteY30" fmla="*/ 162560 h 176566"/>
                <a:gd name="connsiteX31" fmla="*/ 1774613 w 8100906"/>
                <a:gd name="connsiteY31" fmla="*/ 169333 h 176566"/>
                <a:gd name="connsiteX32" fmla="*/ 1835573 w 8100906"/>
                <a:gd name="connsiteY32" fmla="*/ 176106 h 176566"/>
                <a:gd name="connsiteX33" fmla="*/ 1977813 w 8100906"/>
                <a:gd name="connsiteY33" fmla="*/ 169333 h 176566"/>
                <a:gd name="connsiteX34" fmla="*/ 2052320 w 8100906"/>
                <a:gd name="connsiteY34" fmla="*/ 149013 h 176566"/>
                <a:gd name="connsiteX35" fmla="*/ 2086186 w 8100906"/>
                <a:gd name="connsiteY35" fmla="*/ 142240 h 176566"/>
                <a:gd name="connsiteX36" fmla="*/ 2255520 w 8100906"/>
                <a:gd name="connsiteY36" fmla="*/ 149013 h 176566"/>
                <a:gd name="connsiteX37" fmla="*/ 2309706 w 8100906"/>
                <a:gd name="connsiteY37" fmla="*/ 155786 h 176566"/>
                <a:gd name="connsiteX38" fmla="*/ 2404533 w 8100906"/>
                <a:gd name="connsiteY38" fmla="*/ 162560 h 176566"/>
                <a:gd name="connsiteX39" fmla="*/ 2479040 w 8100906"/>
                <a:gd name="connsiteY39" fmla="*/ 169333 h 176566"/>
                <a:gd name="connsiteX40" fmla="*/ 2512906 w 8100906"/>
                <a:gd name="connsiteY40" fmla="*/ 176106 h 176566"/>
                <a:gd name="connsiteX41" fmla="*/ 2736426 w 8100906"/>
                <a:gd name="connsiteY41" fmla="*/ 162560 h 176566"/>
                <a:gd name="connsiteX42" fmla="*/ 2777066 w 8100906"/>
                <a:gd name="connsiteY42" fmla="*/ 142240 h 176566"/>
                <a:gd name="connsiteX43" fmla="*/ 2831253 w 8100906"/>
                <a:gd name="connsiteY43" fmla="*/ 128693 h 176566"/>
                <a:gd name="connsiteX44" fmla="*/ 2878666 w 8100906"/>
                <a:gd name="connsiteY44" fmla="*/ 121920 h 176566"/>
                <a:gd name="connsiteX45" fmla="*/ 2912533 w 8100906"/>
                <a:gd name="connsiteY45" fmla="*/ 115146 h 176566"/>
                <a:gd name="connsiteX46" fmla="*/ 3020906 w 8100906"/>
                <a:gd name="connsiteY46" fmla="*/ 108373 h 176566"/>
                <a:gd name="connsiteX47" fmla="*/ 3495040 w 8100906"/>
                <a:gd name="connsiteY47" fmla="*/ 121920 h 176566"/>
                <a:gd name="connsiteX48" fmla="*/ 3603413 w 8100906"/>
                <a:gd name="connsiteY48" fmla="*/ 115146 h 176566"/>
                <a:gd name="connsiteX49" fmla="*/ 3745653 w 8100906"/>
                <a:gd name="connsiteY49" fmla="*/ 101600 h 176566"/>
                <a:gd name="connsiteX50" fmla="*/ 3833706 w 8100906"/>
                <a:gd name="connsiteY50" fmla="*/ 88053 h 176566"/>
                <a:gd name="connsiteX51" fmla="*/ 3860800 w 8100906"/>
                <a:gd name="connsiteY51" fmla="*/ 74506 h 176566"/>
                <a:gd name="connsiteX52" fmla="*/ 3887893 w 8100906"/>
                <a:gd name="connsiteY52" fmla="*/ 67733 h 176566"/>
                <a:gd name="connsiteX53" fmla="*/ 4192693 w 8100906"/>
                <a:gd name="connsiteY53" fmla="*/ 74506 h 176566"/>
                <a:gd name="connsiteX54" fmla="*/ 4267200 w 8100906"/>
                <a:gd name="connsiteY54" fmla="*/ 101600 h 176566"/>
                <a:gd name="connsiteX55" fmla="*/ 4287520 w 8100906"/>
                <a:gd name="connsiteY55" fmla="*/ 108373 h 176566"/>
                <a:gd name="connsiteX56" fmla="*/ 4321386 w 8100906"/>
                <a:gd name="connsiteY56" fmla="*/ 121920 h 176566"/>
                <a:gd name="connsiteX57" fmla="*/ 4348480 w 8100906"/>
                <a:gd name="connsiteY57" fmla="*/ 128693 h 176566"/>
                <a:gd name="connsiteX58" fmla="*/ 4368800 w 8100906"/>
                <a:gd name="connsiteY58" fmla="*/ 135466 h 176566"/>
                <a:gd name="connsiteX59" fmla="*/ 4389120 w 8100906"/>
                <a:gd name="connsiteY59" fmla="*/ 149013 h 176566"/>
                <a:gd name="connsiteX60" fmla="*/ 4599093 w 8100906"/>
                <a:gd name="connsiteY60" fmla="*/ 149013 h 176566"/>
                <a:gd name="connsiteX61" fmla="*/ 5323840 w 8100906"/>
                <a:gd name="connsiteY61" fmla="*/ 149013 h 176566"/>
                <a:gd name="connsiteX62" fmla="*/ 5350933 w 8100906"/>
                <a:gd name="connsiteY62" fmla="*/ 142240 h 176566"/>
                <a:gd name="connsiteX63" fmla="*/ 5438986 w 8100906"/>
                <a:gd name="connsiteY63" fmla="*/ 128693 h 176566"/>
                <a:gd name="connsiteX64" fmla="*/ 5486400 w 8100906"/>
                <a:gd name="connsiteY64" fmla="*/ 115146 h 176566"/>
                <a:gd name="connsiteX65" fmla="*/ 5513493 w 8100906"/>
                <a:gd name="connsiteY65" fmla="*/ 108373 h 176566"/>
                <a:gd name="connsiteX66" fmla="*/ 5601546 w 8100906"/>
                <a:gd name="connsiteY66" fmla="*/ 94826 h 176566"/>
                <a:gd name="connsiteX67" fmla="*/ 5764106 w 8100906"/>
                <a:gd name="connsiteY67" fmla="*/ 81280 h 176566"/>
                <a:gd name="connsiteX68" fmla="*/ 5845386 w 8100906"/>
                <a:gd name="connsiteY68" fmla="*/ 67733 h 176566"/>
                <a:gd name="connsiteX69" fmla="*/ 5872480 w 8100906"/>
                <a:gd name="connsiteY69" fmla="*/ 60960 h 176566"/>
                <a:gd name="connsiteX70" fmla="*/ 5946986 w 8100906"/>
                <a:gd name="connsiteY70" fmla="*/ 54186 h 176566"/>
                <a:gd name="connsiteX71" fmla="*/ 6461760 w 8100906"/>
                <a:gd name="connsiteY71" fmla="*/ 40640 h 176566"/>
                <a:gd name="connsiteX72" fmla="*/ 6515946 w 8100906"/>
                <a:gd name="connsiteY72" fmla="*/ 27093 h 176566"/>
                <a:gd name="connsiteX73" fmla="*/ 6556586 w 8100906"/>
                <a:gd name="connsiteY73" fmla="*/ 13546 h 176566"/>
                <a:gd name="connsiteX74" fmla="*/ 6610773 w 8100906"/>
                <a:gd name="connsiteY74" fmla="*/ 0 h 176566"/>
                <a:gd name="connsiteX75" fmla="*/ 6874933 w 8100906"/>
                <a:gd name="connsiteY75" fmla="*/ 6773 h 176566"/>
                <a:gd name="connsiteX76" fmla="*/ 6969760 w 8100906"/>
                <a:gd name="connsiteY76" fmla="*/ 20320 h 176566"/>
                <a:gd name="connsiteX77" fmla="*/ 7105226 w 8100906"/>
                <a:gd name="connsiteY77" fmla="*/ 27093 h 176566"/>
                <a:gd name="connsiteX78" fmla="*/ 7152640 w 8100906"/>
                <a:gd name="connsiteY78" fmla="*/ 33866 h 176566"/>
                <a:gd name="connsiteX79" fmla="*/ 7172960 w 8100906"/>
                <a:gd name="connsiteY79" fmla="*/ 47413 h 176566"/>
                <a:gd name="connsiteX80" fmla="*/ 7200053 w 8100906"/>
                <a:gd name="connsiteY80" fmla="*/ 54186 h 176566"/>
                <a:gd name="connsiteX81" fmla="*/ 7227146 w 8100906"/>
                <a:gd name="connsiteY81" fmla="*/ 67733 h 176566"/>
                <a:gd name="connsiteX82" fmla="*/ 7267786 w 8100906"/>
                <a:gd name="connsiteY82" fmla="*/ 74506 h 176566"/>
                <a:gd name="connsiteX83" fmla="*/ 7504853 w 8100906"/>
                <a:gd name="connsiteY83" fmla="*/ 81280 h 176566"/>
                <a:gd name="connsiteX84" fmla="*/ 7667413 w 8100906"/>
                <a:gd name="connsiteY84" fmla="*/ 74506 h 176566"/>
                <a:gd name="connsiteX85" fmla="*/ 7755466 w 8100906"/>
                <a:gd name="connsiteY85" fmla="*/ 67733 h 176566"/>
                <a:gd name="connsiteX86" fmla="*/ 8100906 w 8100906"/>
                <a:gd name="connsiteY86" fmla="*/ 60960 h 17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8100906" h="176566">
                  <a:moveTo>
                    <a:pt x="0" y="155786"/>
                  </a:moveTo>
                  <a:cubicBezTo>
                    <a:pt x="18062" y="158044"/>
                    <a:pt x="36108" y="164687"/>
                    <a:pt x="54186" y="162560"/>
                  </a:cubicBezTo>
                  <a:cubicBezTo>
                    <a:pt x="75458" y="160057"/>
                    <a:pt x="94551" y="148124"/>
                    <a:pt x="115146" y="142240"/>
                  </a:cubicBezTo>
                  <a:cubicBezTo>
                    <a:pt x="126216" y="139077"/>
                    <a:pt x="137657" y="137359"/>
                    <a:pt x="149013" y="135466"/>
                  </a:cubicBezTo>
                  <a:cubicBezTo>
                    <a:pt x="164761" y="132841"/>
                    <a:pt x="180647" y="131120"/>
                    <a:pt x="196426" y="128693"/>
                  </a:cubicBezTo>
                  <a:cubicBezTo>
                    <a:pt x="210000" y="126605"/>
                    <a:pt x="223492" y="124008"/>
                    <a:pt x="237066" y="121920"/>
                  </a:cubicBezTo>
                  <a:cubicBezTo>
                    <a:pt x="252845" y="119492"/>
                    <a:pt x="268732" y="117771"/>
                    <a:pt x="284480" y="115146"/>
                  </a:cubicBezTo>
                  <a:cubicBezTo>
                    <a:pt x="295836" y="113253"/>
                    <a:pt x="306870" y="109291"/>
                    <a:pt x="318346" y="108373"/>
                  </a:cubicBezTo>
                  <a:cubicBezTo>
                    <a:pt x="363414" y="104768"/>
                    <a:pt x="408657" y="103858"/>
                    <a:pt x="453813" y="101600"/>
                  </a:cubicBezTo>
                  <a:cubicBezTo>
                    <a:pt x="467555" y="98164"/>
                    <a:pt x="487627" y="93881"/>
                    <a:pt x="501226" y="88053"/>
                  </a:cubicBezTo>
                  <a:cubicBezTo>
                    <a:pt x="584330" y="52437"/>
                    <a:pt x="480633" y="94963"/>
                    <a:pt x="548640" y="60960"/>
                  </a:cubicBezTo>
                  <a:cubicBezTo>
                    <a:pt x="559515" y="55523"/>
                    <a:pt x="571080" y="51568"/>
                    <a:pt x="582506" y="47413"/>
                  </a:cubicBezTo>
                  <a:cubicBezTo>
                    <a:pt x="595926" y="42533"/>
                    <a:pt x="611265" y="41787"/>
                    <a:pt x="623146" y="33866"/>
                  </a:cubicBezTo>
                  <a:cubicBezTo>
                    <a:pt x="669727" y="2813"/>
                    <a:pt x="648340" y="11921"/>
                    <a:pt x="684106" y="0"/>
                  </a:cubicBezTo>
                  <a:cubicBezTo>
                    <a:pt x="720231" y="2258"/>
                    <a:pt x="756869" y="298"/>
                    <a:pt x="792480" y="6773"/>
                  </a:cubicBezTo>
                  <a:cubicBezTo>
                    <a:pt x="807381" y="9482"/>
                    <a:pt x="819058" y="21468"/>
                    <a:pt x="833120" y="27093"/>
                  </a:cubicBezTo>
                  <a:cubicBezTo>
                    <a:pt x="841763" y="30550"/>
                    <a:pt x="851382" y="30922"/>
                    <a:pt x="860213" y="33866"/>
                  </a:cubicBezTo>
                  <a:cubicBezTo>
                    <a:pt x="878514" y="39966"/>
                    <a:pt x="896099" y="48086"/>
                    <a:pt x="914400" y="54186"/>
                  </a:cubicBezTo>
                  <a:cubicBezTo>
                    <a:pt x="935272" y="61144"/>
                    <a:pt x="953871" y="62361"/>
                    <a:pt x="975360" y="67733"/>
                  </a:cubicBezTo>
                  <a:cubicBezTo>
                    <a:pt x="999258" y="73707"/>
                    <a:pt x="1002600" y="79762"/>
                    <a:pt x="1029546" y="88053"/>
                  </a:cubicBezTo>
                  <a:cubicBezTo>
                    <a:pt x="1047341" y="93529"/>
                    <a:pt x="1065831" y="96485"/>
                    <a:pt x="1083733" y="101600"/>
                  </a:cubicBezTo>
                  <a:lnTo>
                    <a:pt x="1131146" y="115146"/>
                  </a:lnTo>
                  <a:cubicBezTo>
                    <a:pt x="1137985" y="117198"/>
                    <a:pt x="1144578" y="120041"/>
                    <a:pt x="1151466" y="121920"/>
                  </a:cubicBezTo>
                  <a:cubicBezTo>
                    <a:pt x="1235497" y="144837"/>
                    <a:pt x="1179202" y="126648"/>
                    <a:pt x="1225973" y="142240"/>
                  </a:cubicBezTo>
                  <a:lnTo>
                    <a:pt x="1320800" y="135466"/>
                  </a:lnTo>
                  <a:cubicBezTo>
                    <a:pt x="1364436" y="131672"/>
                    <a:pt x="1387438" y="127882"/>
                    <a:pt x="1429173" y="121920"/>
                  </a:cubicBezTo>
                  <a:cubicBezTo>
                    <a:pt x="1476586" y="124178"/>
                    <a:pt x="1524097" y="124908"/>
                    <a:pt x="1571413" y="128693"/>
                  </a:cubicBezTo>
                  <a:cubicBezTo>
                    <a:pt x="1580692" y="129435"/>
                    <a:pt x="1589590" y="132791"/>
                    <a:pt x="1598506" y="135466"/>
                  </a:cubicBezTo>
                  <a:cubicBezTo>
                    <a:pt x="1612183" y="139569"/>
                    <a:pt x="1624925" y="147720"/>
                    <a:pt x="1639146" y="149013"/>
                  </a:cubicBezTo>
                  <a:lnTo>
                    <a:pt x="1713653" y="155786"/>
                  </a:lnTo>
                  <a:cubicBezTo>
                    <a:pt x="1724942" y="158044"/>
                    <a:pt x="1736282" y="160063"/>
                    <a:pt x="1747520" y="162560"/>
                  </a:cubicBezTo>
                  <a:cubicBezTo>
                    <a:pt x="1756607" y="164579"/>
                    <a:pt x="1765412" y="167918"/>
                    <a:pt x="1774613" y="169333"/>
                  </a:cubicBezTo>
                  <a:cubicBezTo>
                    <a:pt x="1794820" y="172442"/>
                    <a:pt x="1815253" y="173848"/>
                    <a:pt x="1835573" y="176106"/>
                  </a:cubicBezTo>
                  <a:cubicBezTo>
                    <a:pt x="1882986" y="173848"/>
                    <a:pt x="1930486" y="172973"/>
                    <a:pt x="1977813" y="169333"/>
                  </a:cubicBezTo>
                  <a:cubicBezTo>
                    <a:pt x="2022856" y="165868"/>
                    <a:pt x="2004264" y="158624"/>
                    <a:pt x="2052320" y="149013"/>
                  </a:cubicBezTo>
                  <a:lnTo>
                    <a:pt x="2086186" y="142240"/>
                  </a:lnTo>
                  <a:cubicBezTo>
                    <a:pt x="2142631" y="144498"/>
                    <a:pt x="2199134" y="145596"/>
                    <a:pt x="2255520" y="149013"/>
                  </a:cubicBezTo>
                  <a:cubicBezTo>
                    <a:pt x="2273689" y="150114"/>
                    <a:pt x="2291578" y="154138"/>
                    <a:pt x="2309706" y="155786"/>
                  </a:cubicBezTo>
                  <a:cubicBezTo>
                    <a:pt x="2341265" y="158655"/>
                    <a:pt x="2372944" y="160033"/>
                    <a:pt x="2404533" y="162560"/>
                  </a:cubicBezTo>
                  <a:cubicBezTo>
                    <a:pt x="2429392" y="164549"/>
                    <a:pt x="2454204" y="167075"/>
                    <a:pt x="2479040" y="169333"/>
                  </a:cubicBezTo>
                  <a:cubicBezTo>
                    <a:pt x="2490329" y="171591"/>
                    <a:pt x="2501394" y="176106"/>
                    <a:pt x="2512906" y="176106"/>
                  </a:cubicBezTo>
                  <a:cubicBezTo>
                    <a:pt x="2579915" y="176106"/>
                    <a:pt x="2664944" y="180431"/>
                    <a:pt x="2736426" y="162560"/>
                  </a:cubicBezTo>
                  <a:cubicBezTo>
                    <a:pt x="2805319" y="145336"/>
                    <a:pt x="2704230" y="168725"/>
                    <a:pt x="2777066" y="142240"/>
                  </a:cubicBezTo>
                  <a:cubicBezTo>
                    <a:pt x="2794563" y="135877"/>
                    <a:pt x="2812822" y="131326"/>
                    <a:pt x="2831253" y="128693"/>
                  </a:cubicBezTo>
                  <a:cubicBezTo>
                    <a:pt x="2847057" y="126435"/>
                    <a:pt x="2862918" y="124545"/>
                    <a:pt x="2878666" y="121920"/>
                  </a:cubicBezTo>
                  <a:cubicBezTo>
                    <a:pt x="2890022" y="120027"/>
                    <a:pt x="2901072" y="116238"/>
                    <a:pt x="2912533" y="115146"/>
                  </a:cubicBezTo>
                  <a:cubicBezTo>
                    <a:pt x="2948565" y="111714"/>
                    <a:pt x="2984782" y="110631"/>
                    <a:pt x="3020906" y="108373"/>
                  </a:cubicBezTo>
                  <a:lnTo>
                    <a:pt x="3495040" y="121920"/>
                  </a:lnTo>
                  <a:cubicBezTo>
                    <a:pt x="3531235" y="121920"/>
                    <a:pt x="3567289" y="117404"/>
                    <a:pt x="3603413" y="115146"/>
                  </a:cubicBezTo>
                  <a:cubicBezTo>
                    <a:pt x="3692468" y="100304"/>
                    <a:pt x="3593439" y="115438"/>
                    <a:pt x="3745653" y="101600"/>
                  </a:cubicBezTo>
                  <a:cubicBezTo>
                    <a:pt x="3764811" y="99858"/>
                    <a:pt x="3813320" y="91451"/>
                    <a:pt x="3833706" y="88053"/>
                  </a:cubicBezTo>
                  <a:cubicBezTo>
                    <a:pt x="3842737" y="83537"/>
                    <a:pt x="3851346" y="78051"/>
                    <a:pt x="3860800" y="74506"/>
                  </a:cubicBezTo>
                  <a:cubicBezTo>
                    <a:pt x="3869516" y="71237"/>
                    <a:pt x="3878584" y="67733"/>
                    <a:pt x="3887893" y="67733"/>
                  </a:cubicBezTo>
                  <a:cubicBezTo>
                    <a:pt x="3989518" y="67733"/>
                    <a:pt x="4091093" y="72248"/>
                    <a:pt x="4192693" y="74506"/>
                  </a:cubicBezTo>
                  <a:cubicBezTo>
                    <a:pt x="4309386" y="103680"/>
                    <a:pt x="4207512" y="71756"/>
                    <a:pt x="4267200" y="101600"/>
                  </a:cubicBezTo>
                  <a:cubicBezTo>
                    <a:pt x="4273586" y="104793"/>
                    <a:pt x="4280835" y="105866"/>
                    <a:pt x="4287520" y="108373"/>
                  </a:cubicBezTo>
                  <a:cubicBezTo>
                    <a:pt x="4298904" y="112642"/>
                    <a:pt x="4309852" y="118075"/>
                    <a:pt x="4321386" y="121920"/>
                  </a:cubicBezTo>
                  <a:cubicBezTo>
                    <a:pt x="4330218" y="124864"/>
                    <a:pt x="4339529" y="126136"/>
                    <a:pt x="4348480" y="128693"/>
                  </a:cubicBezTo>
                  <a:cubicBezTo>
                    <a:pt x="4355345" y="130654"/>
                    <a:pt x="4362027" y="133208"/>
                    <a:pt x="4368800" y="135466"/>
                  </a:cubicBezTo>
                  <a:cubicBezTo>
                    <a:pt x="4375573" y="139982"/>
                    <a:pt x="4381397" y="146439"/>
                    <a:pt x="4389120" y="149013"/>
                  </a:cubicBezTo>
                  <a:cubicBezTo>
                    <a:pt x="4442460" y="166793"/>
                    <a:pt x="4592992" y="149257"/>
                    <a:pt x="4599093" y="149013"/>
                  </a:cubicBezTo>
                  <a:cubicBezTo>
                    <a:pt x="4931770" y="154849"/>
                    <a:pt x="5002367" y="160919"/>
                    <a:pt x="5323840" y="149013"/>
                  </a:cubicBezTo>
                  <a:cubicBezTo>
                    <a:pt x="5333143" y="148668"/>
                    <a:pt x="5341805" y="144066"/>
                    <a:pt x="5350933" y="142240"/>
                  </a:cubicBezTo>
                  <a:cubicBezTo>
                    <a:pt x="5416419" y="129142"/>
                    <a:pt x="5367401" y="141708"/>
                    <a:pt x="5438986" y="128693"/>
                  </a:cubicBezTo>
                  <a:cubicBezTo>
                    <a:pt x="5468114" y="123397"/>
                    <a:pt x="5461001" y="122403"/>
                    <a:pt x="5486400" y="115146"/>
                  </a:cubicBezTo>
                  <a:cubicBezTo>
                    <a:pt x="5495351" y="112589"/>
                    <a:pt x="5504365" y="110199"/>
                    <a:pt x="5513493" y="108373"/>
                  </a:cubicBezTo>
                  <a:cubicBezTo>
                    <a:pt x="5528073" y="105457"/>
                    <a:pt x="5589137" y="96008"/>
                    <a:pt x="5601546" y="94826"/>
                  </a:cubicBezTo>
                  <a:cubicBezTo>
                    <a:pt x="5664425" y="88837"/>
                    <a:pt x="5703922" y="89487"/>
                    <a:pt x="5764106" y="81280"/>
                  </a:cubicBezTo>
                  <a:cubicBezTo>
                    <a:pt x="5791321" y="77569"/>
                    <a:pt x="5818739" y="74394"/>
                    <a:pt x="5845386" y="67733"/>
                  </a:cubicBezTo>
                  <a:cubicBezTo>
                    <a:pt x="5854417" y="65475"/>
                    <a:pt x="5863252" y="62190"/>
                    <a:pt x="5872480" y="60960"/>
                  </a:cubicBezTo>
                  <a:cubicBezTo>
                    <a:pt x="5897199" y="57664"/>
                    <a:pt x="5922134" y="56257"/>
                    <a:pt x="5946986" y="54186"/>
                  </a:cubicBezTo>
                  <a:cubicBezTo>
                    <a:pt x="6155013" y="36850"/>
                    <a:pt x="6111272" y="46203"/>
                    <a:pt x="6461760" y="40640"/>
                  </a:cubicBezTo>
                  <a:cubicBezTo>
                    <a:pt x="6479822" y="36124"/>
                    <a:pt x="6498284" y="32981"/>
                    <a:pt x="6515946" y="27093"/>
                  </a:cubicBezTo>
                  <a:cubicBezTo>
                    <a:pt x="6529493" y="22577"/>
                    <a:pt x="6542584" y="16346"/>
                    <a:pt x="6556586" y="13546"/>
                  </a:cubicBezTo>
                  <a:cubicBezTo>
                    <a:pt x="6597454" y="5373"/>
                    <a:pt x="6579531" y="10413"/>
                    <a:pt x="6610773" y="0"/>
                  </a:cubicBezTo>
                  <a:cubicBezTo>
                    <a:pt x="6698826" y="2258"/>
                    <a:pt x="6786991" y="1795"/>
                    <a:pt x="6874933" y="6773"/>
                  </a:cubicBezTo>
                  <a:cubicBezTo>
                    <a:pt x="6906812" y="8577"/>
                    <a:pt x="6937870" y="18726"/>
                    <a:pt x="6969760" y="20320"/>
                  </a:cubicBezTo>
                  <a:lnTo>
                    <a:pt x="7105226" y="27093"/>
                  </a:lnTo>
                  <a:cubicBezTo>
                    <a:pt x="7121031" y="29351"/>
                    <a:pt x="7137348" y="29279"/>
                    <a:pt x="7152640" y="33866"/>
                  </a:cubicBezTo>
                  <a:cubicBezTo>
                    <a:pt x="7160437" y="36205"/>
                    <a:pt x="7165478" y="44206"/>
                    <a:pt x="7172960" y="47413"/>
                  </a:cubicBezTo>
                  <a:cubicBezTo>
                    <a:pt x="7181516" y="51080"/>
                    <a:pt x="7191022" y="51928"/>
                    <a:pt x="7200053" y="54186"/>
                  </a:cubicBezTo>
                  <a:cubicBezTo>
                    <a:pt x="7209084" y="58702"/>
                    <a:pt x="7217475" y="64832"/>
                    <a:pt x="7227146" y="67733"/>
                  </a:cubicBezTo>
                  <a:cubicBezTo>
                    <a:pt x="7240300" y="71679"/>
                    <a:pt x="7254069" y="73837"/>
                    <a:pt x="7267786" y="74506"/>
                  </a:cubicBezTo>
                  <a:cubicBezTo>
                    <a:pt x="7346747" y="78358"/>
                    <a:pt x="7425831" y="79022"/>
                    <a:pt x="7504853" y="81280"/>
                  </a:cubicBezTo>
                  <a:lnTo>
                    <a:pt x="7667413" y="74506"/>
                  </a:lnTo>
                  <a:cubicBezTo>
                    <a:pt x="7696808" y="72917"/>
                    <a:pt x="7726044" y="68682"/>
                    <a:pt x="7755466" y="67733"/>
                  </a:cubicBezTo>
                  <a:cubicBezTo>
                    <a:pt x="7870575" y="64020"/>
                    <a:pt x="7985737" y="60960"/>
                    <a:pt x="8100906" y="60960"/>
                  </a:cubicBezTo>
                </a:path>
              </a:pathLst>
            </a:cu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6" name="Freeform 5"/>
            <p:cNvSpPr/>
            <p:nvPr/>
          </p:nvSpPr>
          <p:spPr>
            <a:xfrm>
              <a:off x="515991" y="4952434"/>
              <a:ext cx="8100906" cy="223520"/>
            </a:xfrm>
            <a:custGeom>
              <a:avLst/>
              <a:gdLst>
                <a:gd name="connsiteX0" fmla="*/ 0 w 7918026"/>
                <a:gd name="connsiteY0" fmla="*/ 60960 h 189653"/>
                <a:gd name="connsiteX1" fmla="*/ 67733 w 7918026"/>
                <a:gd name="connsiteY1" fmla="*/ 47413 h 189653"/>
                <a:gd name="connsiteX2" fmla="*/ 108373 w 7918026"/>
                <a:gd name="connsiteY2" fmla="*/ 40640 h 189653"/>
                <a:gd name="connsiteX3" fmla="*/ 149013 w 7918026"/>
                <a:gd name="connsiteY3" fmla="*/ 27093 h 189653"/>
                <a:gd name="connsiteX4" fmla="*/ 460586 w 7918026"/>
                <a:gd name="connsiteY4" fmla="*/ 6773 h 189653"/>
                <a:gd name="connsiteX5" fmla="*/ 643466 w 7918026"/>
                <a:gd name="connsiteY5" fmla="*/ 13547 h 189653"/>
                <a:gd name="connsiteX6" fmla="*/ 907626 w 7918026"/>
                <a:gd name="connsiteY6" fmla="*/ 33867 h 189653"/>
                <a:gd name="connsiteX7" fmla="*/ 961813 w 7918026"/>
                <a:gd name="connsiteY7" fmla="*/ 40640 h 189653"/>
                <a:gd name="connsiteX8" fmla="*/ 1009226 w 7918026"/>
                <a:gd name="connsiteY8" fmla="*/ 54187 h 189653"/>
                <a:gd name="connsiteX9" fmla="*/ 1029546 w 7918026"/>
                <a:gd name="connsiteY9" fmla="*/ 60960 h 189653"/>
                <a:gd name="connsiteX10" fmla="*/ 1232746 w 7918026"/>
                <a:gd name="connsiteY10" fmla="*/ 67733 h 189653"/>
                <a:gd name="connsiteX11" fmla="*/ 1950720 w 7918026"/>
                <a:gd name="connsiteY11" fmla="*/ 81280 h 189653"/>
                <a:gd name="connsiteX12" fmla="*/ 1971040 w 7918026"/>
                <a:gd name="connsiteY12" fmla="*/ 88053 h 189653"/>
                <a:gd name="connsiteX13" fmla="*/ 2025226 w 7918026"/>
                <a:gd name="connsiteY13" fmla="*/ 94827 h 189653"/>
                <a:gd name="connsiteX14" fmla="*/ 2059093 w 7918026"/>
                <a:gd name="connsiteY14" fmla="*/ 101600 h 189653"/>
                <a:gd name="connsiteX15" fmla="*/ 2167466 w 7918026"/>
                <a:gd name="connsiteY15" fmla="*/ 115147 h 189653"/>
                <a:gd name="connsiteX16" fmla="*/ 2248746 w 7918026"/>
                <a:gd name="connsiteY16" fmla="*/ 128693 h 189653"/>
                <a:gd name="connsiteX17" fmla="*/ 2587413 w 7918026"/>
                <a:gd name="connsiteY17" fmla="*/ 121920 h 189653"/>
                <a:gd name="connsiteX18" fmla="*/ 2993813 w 7918026"/>
                <a:gd name="connsiteY18" fmla="*/ 135467 h 189653"/>
                <a:gd name="connsiteX19" fmla="*/ 3434080 w 7918026"/>
                <a:gd name="connsiteY19" fmla="*/ 149013 h 189653"/>
                <a:gd name="connsiteX20" fmla="*/ 3583093 w 7918026"/>
                <a:gd name="connsiteY20" fmla="*/ 162560 h 189653"/>
                <a:gd name="connsiteX21" fmla="*/ 3664373 w 7918026"/>
                <a:gd name="connsiteY21" fmla="*/ 176107 h 189653"/>
                <a:gd name="connsiteX22" fmla="*/ 4158826 w 7918026"/>
                <a:gd name="connsiteY22" fmla="*/ 189653 h 189653"/>
                <a:gd name="connsiteX23" fmla="*/ 4612640 w 7918026"/>
                <a:gd name="connsiteY23" fmla="*/ 182880 h 189653"/>
                <a:gd name="connsiteX24" fmla="*/ 4748106 w 7918026"/>
                <a:gd name="connsiteY24" fmla="*/ 176107 h 189653"/>
                <a:gd name="connsiteX25" fmla="*/ 4842933 w 7918026"/>
                <a:gd name="connsiteY25" fmla="*/ 162560 h 189653"/>
                <a:gd name="connsiteX26" fmla="*/ 4897120 w 7918026"/>
                <a:gd name="connsiteY26" fmla="*/ 155787 h 189653"/>
                <a:gd name="connsiteX27" fmla="*/ 4991946 w 7918026"/>
                <a:gd name="connsiteY27" fmla="*/ 142240 h 189653"/>
                <a:gd name="connsiteX28" fmla="*/ 5174826 w 7918026"/>
                <a:gd name="connsiteY28" fmla="*/ 135467 h 189653"/>
                <a:gd name="connsiteX29" fmla="*/ 5384800 w 7918026"/>
                <a:gd name="connsiteY29" fmla="*/ 121920 h 189653"/>
                <a:gd name="connsiteX30" fmla="*/ 5540586 w 7918026"/>
                <a:gd name="connsiteY30" fmla="*/ 101600 h 189653"/>
                <a:gd name="connsiteX31" fmla="*/ 5588000 w 7918026"/>
                <a:gd name="connsiteY31" fmla="*/ 94827 h 189653"/>
                <a:gd name="connsiteX32" fmla="*/ 5892800 w 7918026"/>
                <a:gd name="connsiteY32" fmla="*/ 88053 h 189653"/>
                <a:gd name="connsiteX33" fmla="*/ 6021493 w 7918026"/>
                <a:gd name="connsiteY33" fmla="*/ 81280 h 189653"/>
                <a:gd name="connsiteX34" fmla="*/ 6062133 w 7918026"/>
                <a:gd name="connsiteY34" fmla="*/ 74507 h 189653"/>
                <a:gd name="connsiteX35" fmla="*/ 6570133 w 7918026"/>
                <a:gd name="connsiteY35" fmla="*/ 81280 h 189653"/>
                <a:gd name="connsiteX36" fmla="*/ 6678506 w 7918026"/>
                <a:gd name="connsiteY36" fmla="*/ 88053 h 189653"/>
                <a:gd name="connsiteX37" fmla="*/ 6725920 w 7918026"/>
                <a:gd name="connsiteY37" fmla="*/ 101600 h 189653"/>
                <a:gd name="connsiteX38" fmla="*/ 6841066 w 7918026"/>
                <a:gd name="connsiteY38" fmla="*/ 108373 h 189653"/>
                <a:gd name="connsiteX39" fmla="*/ 7294880 w 7918026"/>
                <a:gd name="connsiteY39" fmla="*/ 94827 h 189653"/>
                <a:gd name="connsiteX40" fmla="*/ 7342293 w 7918026"/>
                <a:gd name="connsiteY40" fmla="*/ 88053 h 189653"/>
                <a:gd name="connsiteX41" fmla="*/ 7410026 w 7918026"/>
                <a:gd name="connsiteY41" fmla="*/ 81280 h 189653"/>
                <a:gd name="connsiteX42" fmla="*/ 7498080 w 7918026"/>
                <a:gd name="connsiteY42" fmla="*/ 54187 h 189653"/>
                <a:gd name="connsiteX43" fmla="*/ 7545493 w 7918026"/>
                <a:gd name="connsiteY43" fmla="*/ 40640 h 189653"/>
                <a:gd name="connsiteX44" fmla="*/ 7714826 w 7918026"/>
                <a:gd name="connsiteY44" fmla="*/ 27093 h 189653"/>
                <a:gd name="connsiteX45" fmla="*/ 7796106 w 7918026"/>
                <a:gd name="connsiteY45" fmla="*/ 6773 h 189653"/>
                <a:gd name="connsiteX46" fmla="*/ 7816426 w 7918026"/>
                <a:gd name="connsiteY46" fmla="*/ 0 h 189653"/>
                <a:gd name="connsiteX47" fmla="*/ 7918026 w 7918026"/>
                <a:gd name="connsiteY47" fmla="*/ 6773 h 18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918026" h="189653">
                  <a:moveTo>
                    <a:pt x="0" y="60960"/>
                  </a:moveTo>
                  <a:cubicBezTo>
                    <a:pt x="165514" y="37316"/>
                    <a:pt x="-17389" y="66329"/>
                    <a:pt x="67733" y="47413"/>
                  </a:cubicBezTo>
                  <a:cubicBezTo>
                    <a:pt x="81139" y="44434"/>
                    <a:pt x="95050" y="43971"/>
                    <a:pt x="108373" y="40640"/>
                  </a:cubicBezTo>
                  <a:cubicBezTo>
                    <a:pt x="122226" y="37177"/>
                    <a:pt x="134821" y="28670"/>
                    <a:pt x="149013" y="27093"/>
                  </a:cubicBezTo>
                  <a:cubicBezTo>
                    <a:pt x="333804" y="6562"/>
                    <a:pt x="230069" y="15007"/>
                    <a:pt x="460586" y="6773"/>
                  </a:cubicBezTo>
                  <a:lnTo>
                    <a:pt x="643466" y="13547"/>
                  </a:lnTo>
                  <a:cubicBezTo>
                    <a:pt x="687662" y="15958"/>
                    <a:pt x="837022" y="26435"/>
                    <a:pt x="907626" y="33867"/>
                  </a:cubicBezTo>
                  <a:cubicBezTo>
                    <a:pt x="925729" y="35773"/>
                    <a:pt x="943751" y="38382"/>
                    <a:pt x="961813" y="40640"/>
                  </a:cubicBezTo>
                  <a:cubicBezTo>
                    <a:pt x="1010533" y="56879"/>
                    <a:pt x="949692" y="37177"/>
                    <a:pt x="1009226" y="54187"/>
                  </a:cubicBezTo>
                  <a:cubicBezTo>
                    <a:pt x="1016091" y="56148"/>
                    <a:pt x="1022419" y="60528"/>
                    <a:pt x="1029546" y="60960"/>
                  </a:cubicBezTo>
                  <a:cubicBezTo>
                    <a:pt x="1097193" y="65060"/>
                    <a:pt x="1165013" y="65475"/>
                    <a:pt x="1232746" y="67733"/>
                  </a:cubicBezTo>
                  <a:cubicBezTo>
                    <a:pt x="1511616" y="102595"/>
                    <a:pt x="1206519" y="66544"/>
                    <a:pt x="1950720" y="81280"/>
                  </a:cubicBezTo>
                  <a:cubicBezTo>
                    <a:pt x="1957858" y="81421"/>
                    <a:pt x="1964015" y="86776"/>
                    <a:pt x="1971040" y="88053"/>
                  </a:cubicBezTo>
                  <a:cubicBezTo>
                    <a:pt x="1988949" y="91309"/>
                    <a:pt x="2007235" y="92059"/>
                    <a:pt x="2025226" y="94827"/>
                  </a:cubicBezTo>
                  <a:cubicBezTo>
                    <a:pt x="2036605" y="96578"/>
                    <a:pt x="2047696" y="99972"/>
                    <a:pt x="2059093" y="101600"/>
                  </a:cubicBezTo>
                  <a:cubicBezTo>
                    <a:pt x="2095133" y="106749"/>
                    <a:pt x="2132147" y="106318"/>
                    <a:pt x="2167466" y="115147"/>
                  </a:cubicBezTo>
                  <a:cubicBezTo>
                    <a:pt x="2212219" y="126334"/>
                    <a:pt x="2185323" y="120765"/>
                    <a:pt x="2248746" y="128693"/>
                  </a:cubicBezTo>
                  <a:cubicBezTo>
                    <a:pt x="2361635" y="126435"/>
                    <a:pt x="2474501" y="121920"/>
                    <a:pt x="2587413" y="121920"/>
                  </a:cubicBezTo>
                  <a:cubicBezTo>
                    <a:pt x="2809808" y="121920"/>
                    <a:pt x="2808132" y="129477"/>
                    <a:pt x="2993813" y="135467"/>
                  </a:cubicBezTo>
                  <a:cubicBezTo>
                    <a:pt x="3628365" y="155937"/>
                    <a:pt x="2982418" y="130947"/>
                    <a:pt x="3434080" y="149013"/>
                  </a:cubicBezTo>
                  <a:cubicBezTo>
                    <a:pt x="3571816" y="168692"/>
                    <a:pt x="3344969" y="137495"/>
                    <a:pt x="3583093" y="162560"/>
                  </a:cubicBezTo>
                  <a:cubicBezTo>
                    <a:pt x="3680962" y="172862"/>
                    <a:pt x="3497083" y="169911"/>
                    <a:pt x="3664373" y="176107"/>
                  </a:cubicBezTo>
                  <a:lnTo>
                    <a:pt x="4158826" y="189653"/>
                  </a:lnTo>
                  <a:lnTo>
                    <a:pt x="4612640" y="182880"/>
                  </a:lnTo>
                  <a:cubicBezTo>
                    <a:pt x="4657840" y="181841"/>
                    <a:pt x="4703069" y="180081"/>
                    <a:pt x="4748106" y="176107"/>
                  </a:cubicBezTo>
                  <a:cubicBezTo>
                    <a:pt x="4779912" y="173301"/>
                    <a:pt x="4811296" y="166874"/>
                    <a:pt x="4842933" y="162560"/>
                  </a:cubicBezTo>
                  <a:cubicBezTo>
                    <a:pt x="4860969" y="160101"/>
                    <a:pt x="4879084" y="158246"/>
                    <a:pt x="4897120" y="155787"/>
                  </a:cubicBezTo>
                  <a:cubicBezTo>
                    <a:pt x="4928757" y="151473"/>
                    <a:pt x="4960038" y="143422"/>
                    <a:pt x="4991946" y="142240"/>
                  </a:cubicBezTo>
                  <a:lnTo>
                    <a:pt x="5174826" y="135467"/>
                  </a:lnTo>
                  <a:cubicBezTo>
                    <a:pt x="5263893" y="113199"/>
                    <a:pt x="5174317" y="133613"/>
                    <a:pt x="5384800" y="121920"/>
                  </a:cubicBezTo>
                  <a:cubicBezTo>
                    <a:pt x="5418516" y="120047"/>
                    <a:pt x="5517629" y="104880"/>
                    <a:pt x="5540586" y="101600"/>
                  </a:cubicBezTo>
                  <a:cubicBezTo>
                    <a:pt x="5556391" y="99342"/>
                    <a:pt x="5572039" y="95182"/>
                    <a:pt x="5588000" y="94827"/>
                  </a:cubicBezTo>
                  <a:lnTo>
                    <a:pt x="5892800" y="88053"/>
                  </a:lnTo>
                  <a:cubicBezTo>
                    <a:pt x="5935698" y="85795"/>
                    <a:pt x="5978673" y="84705"/>
                    <a:pt x="6021493" y="81280"/>
                  </a:cubicBezTo>
                  <a:cubicBezTo>
                    <a:pt x="6035183" y="80185"/>
                    <a:pt x="6048399" y="74507"/>
                    <a:pt x="6062133" y="74507"/>
                  </a:cubicBezTo>
                  <a:cubicBezTo>
                    <a:pt x="6231481" y="74507"/>
                    <a:pt x="6400800" y="79022"/>
                    <a:pt x="6570133" y="81280"/>
                  </a:cubicBezTo>
                  <a:cubicBezTo>
                    <a:pt x="6606257" y="83538"/>
                    <a:pt x="6642615" y="83372"/>
                    <a:pt x="6678506" y="88053"/>
                  </a:cubicBezTo>
                  <a:cubicBezTo>
                    <a:pt x="6694805" y="90179"/>
                    <a:pt x="6709610" y="99561"/>
                    <a:pt x="6725920" y="101600"/>
                  </a:cubicBezTo>
                  <a:cubicBezTo>
                    <a:pt x="6764071" y="106369"/>
                    <a:pt x="6802684" y="106115"/>
                    <a:pt x="6841066" y="108373"/>
                  </a:cubicBezTo>
                  <a:cubicBezTo>
                    <a:pt x="6937995" y="106219"/>
                    <a:pt x="7170374" y="103414"/>
                    <a:pt x="7294880" y="94827"/>
                  </a:cubicBezTo>
                  <a:cubicBezTo>
                    <a:pt x="7310807" y="93729"/>
                    <a:pt x="7326438" y="89918"/>
                    <a:pt x="7342293" y="88053"/>
                  </a:cubicBezTo>
                  <a:cubicBezTo>
                    <a:pt x="7364828" y="85402"/>
                    <a:pt x="7387448" y="83538"/>
                    <a:pt x="7410026" y="81280"/>
                  </a:cubicBezTo>
                  <a:cubicBezTo>
                    <a:pt x="7562485" y="30460"/>
                    <a:pt x="7414277" y="78131"/>
                    <a:pt x="7498080" y="54187"/>
                  </a:cubicBezTo>
                  <a:cubicBezTo>
                    <a:pt x="7523478" y="46930"/>
                    <a:pt x="7516367" y="45935"/>
                    <a:pt x="7545493" y="40640"/>
                  </a:cubicBezTo>
                  <a:cubicBezTo>
                    <a:pt x="7606134" y="29615"/>
                    <a:pt x="7645970" y="30919"/>
                    <a:pt x="7714826" y="27093"/>
                  </a:cubicBezTo>
                  <a:cubicBezTo>
                    <a:pt x="7769554" y="17972"/>
                    <a:pt x="7742435" y="24663"/>
                    <a:pt x="7796106" y="6773"/>
                  </a:cubicBezTo>
                  <a:lnTo>
                    <a:pt x="7816426" y="0"/>
                  </a:lnTo>
                  <a:lnTo>
                    <a:pt x="7918026" y="6773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14773" y="3440200"/>
              <a:ext cx="8148320" cy="3929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46987" y="3042730"/>
              <a:ext cx="22493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Высокая скорость звука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46987" y="3413779"/>
              <a:ext cx="2198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Низкая скорость звука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946987" y="4359493"/>
              <a:ext cx="24032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Более низкая скорость звука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 rot="3775893">
              <a:off x="3277520" y="4118088"/>
              <a:ext cx="12696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sz="14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Угол исходящего сигнала</a:t>
              </a:r>
            </a:p>
          </p:txBody>
        </p:sp>
        <p:cxnSp>
          <p:nvCxnSpPr>
            <p:cNvPr id="16" name="Straight Arrow Connector 15"/>
            <p:cNvCxnSpPr>
              <a:stCxn id="4" idx="40"/>
              <a:endCxn id="6" idx="20"/>
            </p:cNvCxnSpPr>
            <p:nvPr/>
          </p:nvCxnSpPr>
          <p:spPr>
            <a:xfrm>
              <a:off x="3075093" y="3014133"/>
              <a:ext cx="1106749" cy="2129890"/>
            </a:xfrm>
            <a:prstGeom prst="straightConnector1">
              <a:avLst/>
            </a:prstGeom>
            <a:ln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stCxn id="4" idx="40"/>
            </p:cNvCxnSpPr>
            <p:nvPr/>
          </p:nvCxnSpPr>
          <p:spPr>
            <a:xfrm>
              <a:off x="3075093" y="3014133"/>
              <a:ext cx="223520" cy="42606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3298613" y="3440200"/>
              <a:ext cx="38824" cy="42865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5962011" y="3818249"/>
              <a:ext cx="24545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Более высокая скорость звука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3337437" y="3868855"/>
              <a:ext cx="206430" cy="30367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endCxn id="6" idx="18"/>
            </p:cNvCxnSpPr>
            <p:nvPr/>
          </p:nvCxnSpPr>
          <p:spPr>
            <a:xfrm>
              <a:off x="3543867" y="4172529"/>
              <a:ext cx="35084" cy="939563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2515" y="1212395"/>
              <a:ext cx="1446436" cy="1888403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616373" y="5483425"/>
              <a:ext cx="43054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Истинная позиция и глубина сигнала</a:t>
              </a:r>
            </a:p>
          </p:txBody>
        </p:sp>
        <p:cxnSp>
          <p:nvCxnSpPr>
            <p:cNvPr id="33" name="Straight Arrow Connector 32"/>
            <p:cNvCxnSpPr>
              <a:endCxn id="6" idx="18"/>
            </p:cNvCxnSpPr>
            <p:nvPr/>
          </p:nvCxnSpPr>
          <p:spPr>
            <a:xfrm flipV="1">
              <a:off x="2855733" y="5112092"/>
              <a:ext cx="723218" cy="335605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4693906" y="1902479"/>
            <a:ext cx="4060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Профиль скорости звука исправляет глубину </a:t>
            </a:r>
          </a:p>
        </p:txBody>
      </p:sp>
    </p:spTree>
    <p:extLst>
      <p:ext uri="{BB962C8B-B14F-4D97-AF65-F5344CB8AC3E}">
        <p14:creationId xmlns:p14="http://schemas.microsoft.com/office/powerpoint/2010/main" val="8575189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Скорость звука - неверные значения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25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708" y="1601894"/>
            <a:ext cx="5570035" cy="45753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9282" y="2265446"/>
            <a:ext cx="26822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Использование неверной скорости звука приводит к погрешности глубины.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Такая погрешность возрастает с диапазоном и известна ка «улыбка» в данных МЛЭС. </a:t>
            </a:r>
          </a:p>
        </p:txBody>
      </p:sp>
    </p:spTree>
    <p:extLst>
      <p:ext uri="{BB962C8B-B14F-4D97-AF65-F5344CB8AC3E}">
        <p14:creationId xmlns:p14="http://schemas.microsoft.com/office/powerpoint/2010/main" val="20901056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1BCB3608-E73B-4761-9716-45021FD1EE10}" type="slidenum">
              <a:rPr>
                <a:solidFill>
                  <a:srgbClr val="F2F2F2"/>
                </a:solidFill>
              </a:rPr>
              <a:pPr/>
              <a:t>26</a:t>
            </a:fld>
            <a:endParaRPr lang="ru-RU" altLang="en-US">
              <a:solidFill>
                <a:srgbClr val="F2F2F2"/>
              </a:solidFill>
            </a:endParaRPr>
          </a:p>
        </p:txBody>
      </p:sp>
      <p:pic>
        <p:nvPicPr>
          <p:cNvPr id="24581" name="Picture 2" descr="C:\Joe\MUG_Meeting\JPG\RM_-19_SV_Comparis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295401"/>
            <a:ext cx="6255185" cy="4714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28852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Скорость звука - исправленные измерения</a:t>
            </a:r>
          </a:p>
        </p:txBody>
      </p:sp>
      <p:sp>
        <p:nvSpPr>
          <p:cNvPr id="7" name="Slide Number Placeholder 2"/>
          <p:cNvSpPr txBox="1">
            <a:spLocks/>
          </p:cNvSpPr>
          <p:nvPr/>
        </p:nvSpPr>
        <p:spPr>
          <a:xfrm>
            <a:off x="347472" y="6316210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ru-RU"/>
            </a:defPPr>
            <a:lvl1pPr marL="0" algn="l" defTabSz="457200" rtl="0" eaLnBrk="1" latinLnBrk="0" hangingPunct="1"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u-RU" b="0" i="0" u="none" baseline="0"/>
              <a:t>12</a:t>
            </a:r>
          </a:p>
        </p:txBody>
      </p:sp>
      <p:pic>
        <p:nvPicPr>
          <p:cNvPr id="9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2" t="19144" b="7182"/>
          <a:stretch/>
        </p:blipFill>
        <p:spPr bwMode="auto">
          <a:xfrm>
            <a:off x="6762750" y="3937000"/>
            <a:ext cx="2241550" cy="207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24651" y="1780863"/>
            <a:ext cx="22796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Правильное применение профиля СЗ до редактирования критично при обработке данных МЛЭС</a:t>
            </a:r>
          </a:p>
        </p:txBody>
      </p:sp>
    </p:spTree>
    <p:extLst>
      <p:ext uri="{BB962C8B-B14F-4D97-AF65-F5344CB8AC3E}">
        <p14:creationId xmlns:p14="http://schemas.microsoft.com/office/powerpoint/2010/main" val="3325272330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Тщательность или Точность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20E89535-F404-4173-8888-B5EF26D453DD}" type="slidenum">
              <a:rPr/>
              <a:pPr/>
              <a:t>27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2664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7472" y="0"/>
            <a:ext cx="7882128" cy="988786"/>
          </a:xfrm>
        </p:spPr>
        <p:txBody>
          <a:bodyPr/>
          <a:lstStyle/>
          <a:p>
            <a:pPr algn="l" rtl="0"/>
            <a:r>
              <a:rPr lang="ru-RU" b="0" i="0" u="none" baseline="0" dirty="0" smtClean="0"/>
              <a:t>Кучность (</a:t>
            </a:r>
            <a:r>
              <a:rPr lang="en-US" b="0" i="0" u="none" baseline="0" dirty="0" smtClean="0"/>
              <a:t>Precision</a:t>
            </a:r>
            <a:r>
              <a:rPr lang="ru-RU" b="0" i="0" u="none" baseline="0" dirty="0" smtClean="0"/>
              <a:t>) </a:t>
            </a:r>
            <a:r>
              <a:rPr lang="ru-RU" b="0" i="0" u="none" baseline="0" dirty="0"/>
              <a:t>и </a:t>
            </a:r>
            <a:r>
              <a:rPr lang="ru-RU" b="0" i="0" u="none" baseline="0" dirty="0" smtClean="0"/>
              <a:t>Точность </a:t>
            </a:r>
            <a:r>
              <a:rPr lang="en-US" b="0" i="0" u="none" baseline="0" dirty="0" smtClean="0"/>
              <a:t>(Accuracy)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28</a:t>
            </a:fld>
            <a:endParaRPr lang="ru-R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0051"/>
          <a:stretch/>
        </p:blipFill>
        <p:spPr>
          <a:xfrm>
            <a:off x="232543" y="2410398"/>
            <a:ext cx="6177577" cy="39940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435" y="1237927"/>
            <a:ext cx="28418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 dirty="0" smtClean="0"/>
              <a:t>Кучность</a:t>
            </a:r>
            <a:endParaRPr lang="ru-RU" b="0" i="0" u="none" baseline="0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 dirty="0"/>
              <a:t>Мера повторяемости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 dirty="0"/>
              <a:t>Качество наблюдений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044786" y="1237927"/>
            <a:ext cx="53727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 dirty="0" smtClean="0"/>
              <a:t>Точность</a:t>
            </a:r>
            <a:endParaRPr lang="ru-RU" b="0" i="0" u="none" baseline="0" dirty="0"/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 dirty="0"/>
              <a:t>Мера достоверности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 dirty="0"/>
              <a:t>Насколько верно отражает реальную картину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96968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Нормальное распределение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29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72" y="1306125"/>
            <a:ext cx="6840747" cy="50061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04467" y="2870360"/>
            <a:ext cx="292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/>
              <a:t>При съемке мы всегда ссылаемся на 95% Обеспеченность, что соответствует 2 СКП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7411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GPS - Позиционирование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</a:t>
            </a:fld>
            <a:endParaRPr lang="ru-R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3" y="2023662"/>
            <a:ext cx="4792984" cy="34985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257800" y="1551941"/>
            <a:ext cx="359484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GPS использует 24 спутника, которые совершают обороты вокруг Земли каждые 12 часов.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Пользователю нужно «видеть» хотя бы 4 спутника, чтобы получить координаты местоположения, но чем больше, тем лучше.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GPS работает на датуме и сфероиде WGS-84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Точность динамического позиционирования GPS находится в пределах от 10-20м до 0.05 - 0.02м в зависимости от метода счисления.</a:t>
            </a:r>
          </a:p>
        </p:txBody>
      </p:sp>
    </p:spTree>
    <p:extLst>
      <p:ext uri="{BB962C8B-B14F-4D97-AF65-F5344CB8AC3E}">
        <p14:creationId xmlns:p14="http://schemas.microsoft.com/office/powerpoint/2010/main" val="15867212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Однолучевые эхолоты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8117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Однолучевой эхолот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31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55413" y="1823780"/>
            <a:ext cx="44365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Измеряет время прохождения сигнала от сонара до дна.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ОЛЭ может сделать только одно измерение за раз, поэтому он называется однолучевым эхолотом.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Система обычно создает акустическую посылку несколько раз в секунду.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Скорость звука * Время = Расстояние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991947" y="3217333"/>
            <a:ext cx="3542453" cy="2628054"/>
            <a:chOff x="5378027" y="3115733"/>
            <a:chExt cx="3644053" cy="2668694"/>
          </a:xfrm>
        </p:grpSpPr>
        <p:sp>
          <p:nvSpPr>
            <p:cNvPr id="8" name="Freeform 7"/>
            <p:cNvSpPr/>
            <p:nvPr/>
          </p:nvSpPr>
          <p:spPr>
            <a:xfrm>
              <a:off x="5378027" y="3115733"/>
              <a:ext cx="3644053" cy="149169"/>
            </a:xfrm>
            <a:custGeom>
              <a:avLst/>
              <a:gdLst>
                <a:gd name="connsiteX0" fmla="*/ 0 w 3644053"/>
                <a:gd name="connsiteY0" fmla="*/ 115147 h 149169"/>
                <a:gd name="connsiteX1" fmla="*/ 216746 w 3644053"/>
                <a:gd name="connsiteY1" fmla="*/ 81280 h 149169"/>
                <a:gd name="connsiteX2" fmla="*/ 453813 w 3644053"/>
                <a:gd name="connsiteY2" fmla="*/ 121920 h 149169"/>
                <a:gd name="connsiteX3" fmla="*/ 704426 w 3644053"/>
                <a:gd name="connsiteY3" fmla="*/ 101600 h 149169"/>
                <a:gd name="connsiteX4" fmla="*/ 941493 w 3644053"/>
                <a:gd name="connsiteY4" fmla="*/ 74507 h 149169"/>
                <a:gd name="connsiteX5" fmla="*/ 1131146 w 3644053"/>
                <a:gd name="connsiteY5" fmla="*/ 128694 h 149169"/>
                <a:gd name="connsiteX6" fmla="*/ 1408853 w 3644053"/>
                <a:gd name="connsiteY6" fmla="*/ 74507 h 149169"/>
                <a:gd name="connsiteX7" fmla="*/ 1747520 w 3644053"/>
                <a:gd name="connsiteY7" fmla="*/ 108374 h 149169"/>
                <a:gd name="connsiteX8" fmla="*/ 2120053 w 3644053"/>
                <a:gd name="connsiteY8" fmla="*/ 67734 h 149169"/>
                <a:gd name="connsiteX9" fmla="*/ 2472266 w 3644053"/>
                <a:gd name="connsiteY9" fmla="*/ 149014 h 149169"/>
                <a:gd name="connsiteX10" fmla="*/ 2804160 w 3644053"/>
                <a:gd name="connsiteY10" fmla="*/ 88054 h 149169"/>
                <a:gd name="connsiteX11" fmla="*/ 3054773 w 3644053"/>
                <a:gd name="connsiteY11" fmla="*/ 81280 h 149169"/>
                <a:gd name="connsiteX12" fmla="*/ 3244426 w 3644053"/>
                <a:gd name="connsiteY12" fmla="*/ 67734 h 149169"/>
                <a:gd name="connsiteX13" fmla="*/ 3481493 w 3644053"/>
                <a:gd name="connsiteY13" fmla="*/ 0 h 149169"/>
                <a:gd name="connsiteX14" fmla="*/ 3616960 w 3644053"/>
                <a:gd name="connsiteY14" fmla="*/ 67734 h 149169"/>
                <a:gd name="connsiteX15" fmla="*/ 3644053 w 3644053"/>
                <a:gd name="connsiteY15" fmla="*/ 74507 h 14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44053" h="149169">
                  <a:moveTo>
                    <a:pt x="0" y="115147"/>
                  </a:moveTo>
                  <a:cubicBezTo>
                    <a:pt x="70555" y="97649"/>
                    <a:pt x="141111" y="80151"/>
                    <a:pt x="216746" y="81280"/>
                  </a:cubicBezTo>
                  <a:cubicBezTo>
                    <a:pt x="292381" y="82409"/>
                    <a:pt x="372533" y="118533"/>
                    <a:pt x="453813" y="121920"/>
                  </a:cubicBezTo>
                  <a:cubicBezTo>
                    <a:pt x="535093" y="125307"/>
                    <a:pt x="623146" y="109502"/>
                    <a:pt x="704426" y="101600"/>
                  </a:cubicBezTo>
                  <a:cubicBezTo>
                    <a:pt x="785706" y="93698"/>
                    <a:pt x="870373" y="69991"/>
                    <a:pt x="941493" y="74507"/>
                  </a:cubicBezTo>
                  <a:cubicBezTo>
                    <a:pt x="1012613" y="79023"/>
                    <a:pt x="1053253" y="128694"/>
                    <a:pt x="1131146" y="128694"/>
                  </a:cubicBezTo>
                  <a:cubicBezTo>
                    <a:pt x="1209039" y="128694"/>
                    <a:pt x="1306124" y="77894"/>
                    <a:pt x="1408853" y="74507"/>
                  </a:cubicBezTo>
                  <a:cubicBezTo>
                    <a:pt x="1511582" y="71120"/>
                    <a:pt x="1628987" y="109503"/>
                    <a:pt x="1747520" y="108374"/>
                  </a:cubicBezTo>
                  <a:cubicBezTo>
                    <a:pt x="1866053" y="107245"/>
                    <a:pt x="1999262" y="60961"/>
                    <a:pt x="2120053" y="67734"/>
                  </a:cubicBezTo>
                  <a:cubicBezTo>
                    <a:pt x="2240844" y="74507"/>
                    <a:pt x="2358248" y="145627"/>
                    <a:pt x="2472266" y="149014"/>
                  </a:cubicBezTo>
                  <a:cubicBezTo>
                    <a:pt x="2586284" y="152401"/>
                    <a:pt x="2707076" y="99343"/>
                    <a:pt x="2804160" y="88054"/>
                  </a:cubicBezTo>
                  <a:cubicBezTo>
                    <a:pt x="2901244" y="76765"/>
                    <a:pt x="2981396" y="84667"/>
                    <a:pt x="3054773" y="81280"/>
                  </a:cubicBezTo>
                  <a:cubicBezTo>
                    <a:pt x="3128150" y="77893"/>
                    <a:pt x="3173306" y="81281"/>
                    <a:pt x="3244426" y="67734"/>
                  </a:cubicBezTo>
                  <a:cubicBezTo>
                    <a:pt x="3315546" y="54187"/>
                    <a:pt x="3419404" y="0"/>
                    <a:pt x="3481493" y="0"/>
                  </a:cubicBezTo>
                  <a:cubicBezTo>
                    <a:pt x="3543582" y="0"/>
                    <a:pt x="3589867" y="55316"/>
                    <a:pt x="3616960" y="67734"/>
                  </a:cubicBezTo>
                  <a:cubicBezTo>
                    <a:pt x="3644053" y="80152"/>
                    <a:pt x="3644053" y="77329"/>
                    <a:pt x="3644053" y="74507"/>
                  </a:cubicBezTo>
                </a:path>
              </a:pathLst>
            </a:cu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05120" y="5540587"/>
              <a:ext cx="3616960" cy="243840"/>
            </a:xfrm>
            <a:custGeom>
              <a:avLst/>
              <a:gdLst>
                <a:gd name="connsiteX0" fmla="*/ 0 w 3616960"/>
                <a:gd name="connsiteY0" fmla="*/ 149013 h 243840"/>
                <a:gd name="connsiteX1" fmla="*/ 60960 w 3616960"/>
                <a:gd name="connsiteY1" fmla="*/ 108373 h 243840"/>
                <a:gd name="connsiteX2" fmla="*/ 81280 w 3616960"/>
                <a:gd name="connsiteY2" fmla="*/ 94826 h 243840"/>
                <a:gd name="connsiteX3" fmla="*/ 101600 w 3616960"/>
                <a:gd name="connsiteY3" fmla="*/ 74506 h 243840"/>
                <a:gd name="connsiteX4" fmla="*/ 128693 w 3616960"/>
                <a:gd name="connsiteY4" fmla="*/ 67733 h 243840"/>
                <a:gd name="connsiteX5" fmla="*/ 176107 w 3616960"/>
                <a:gd name="connsiteY5" fmla="*/ 40640 h 243840"/>
                <a:gd name="connsiteX6" fmla="*/ 203200 w 3616960"/>
                <a:gd name="connsiteY6" fmla="*/ 27093 h 243840"/>
                <a:gd name="connsiteX7" fmla="*/ 243840 w 3616960"/>
                <a:gd name="connsiteY7" fmla="*/ 6773 h 243840"/>
                <a:gd name="connsiteX8" fmla="*/ 318347 w 3616960"/>
                <a:gd name="connsiteY8" fmla="*/ 0 h 243840"/>
                <a:gd name="connsiteX9" fmla="*/ 419947 w 3616960"/>
                <a:gd name="connsiteY9" fmla="*/ 6773 h 243840"/>
                <a:gd name="connsiteX10" fmla="*/ 447040 w 3616960"/>
                <a:gd name="connsiteY10" fmla="*/ 13546 h 243840"/>
                <a:gd name="connsiteX11" fmla="*/ 487680 w 3616960"/>
                <a:gd name="connsiteY11" fmla="*/ 40640 h 243840"/>
                <a:gd name="connsiteX12" fmla="*/ 508000 w 3616960"/>
                <a:gd name="connsiteY12" fmla="*/ 47413 h 243840"/>
                <a:gd name="connsiteX13" fmla="*/ 541867 w 3616960"/>
                <a:gd name="connsiteY13" fmla="*/ 60960 h 243840"/>
                <a:gd name="connsiteX14" fmla="*/ 609600 w 3616960"/>
                <a:gd name="connsiteY14" fmla="*/ 67733 h 243840"/>
                <a:gd name="connsiteX15" fmla="*/ 826347 w 3616960"/>
                <a:gd name="connsiteY15" fmla="*/ 81280 h 243840"/>
                <a:gd name="connsiteX16" fmla="*/ 982133 w 3616960"/>
                <a:gd name="connsiteY16" fmla="*/ 81280 h 243840"/>
                <a:gd name="connsiteX17" fmla="*/ 1002453 w 3616960"/>
                <a:gd name="connsiteY17" fmla="*/ 67733 h 243840"/>
                <a:gd name="connsiteX18" fmla="*/ 1022773 w 3616960"/>
                <a:gd name="connsiteY18" fmla="*/ 60960 h 243840"/>
                <a:gd name="connsiteX19" fmla="*/ 1049867 w 3616960"/>
                <a:gd name="connsiteY19" fmla="*/ 54186 h 243840"/>
                <a:gd name="connsiteX20" fmla="*/ 1070187 w 3616960"/>
                <a:gd name="connsiteY20" fmla="*/ 47413 h 243840"/>
                <a:gd name="connsiteX21" fmla="*/ 1117600 w 3616960"/>
                <a:gd name="connsiteY21" fmla="*/ 40640 h 243840"/>
                <a:gd name="connsiteX22" fmla="*/ 1334347 w 3616960"/>
                <a:gd name="connsiteY22" fmla="*/ 47413 h 243840"/>
                <a:gd name="connsiteX23" fmla="*/ 1374987 w 3616960"/>
                <a:gd name="connsiteY23" fmla="*/ 60960 h 243840"/>
                <a:gd name="connsiteX24" fmla="*/ 1395307 w 3616960"/>
                <a:gd name="connsiteY24" fmla="*/ 67733 h 243840"/>
                <a:gd name="connsiteX25" fmla="*/ 1415627 w 3616960"/>
                <a:gd name="connsiteY25" fmla="*/ 74506 h 243840"/>
                <a:gd name="connsiteX26" fmla="*/ 1442720 w 3616960"/>
                <a:gd name="connsiteY26" fmla="*/ 81280 h 243840"/>
                <a:gd name="connsiteX27" fmla="*/ 1476587 w 3616960"/>
                <a:gd name="connsiteY27" fmla="*/ 94826 h 243840"/>
                <a:gd name="connsiteX28" fmla="*/ 1551093 w 3616960"/>
                <a:gd name="connsiteY28" fmla="*/ 108373 h 243840"/>
                <a:gd name="connsiteX29" fmla="*/ 1673013 w 3616960"/>
                <a:gd name="connsiteY29" fmla="*/ 121920 h 243840"/>
                <a:gd name="connsiteX30" fmla="*/ 1700107 w 3616960"/>
                <a:gd name="connsiteY30" fmla="*/ 128693 h 243840"/>
                <a:gd name="connsiteX31" fmla="*/ 2079413 w 3616960"/>
                <a:gd name="connsiteY31" fmla="*/ 142240 h 243840"/>
                <a:gd name="connsiteX32" fmla="*/ 2133600 w 3616960"/>
                <a:gd name="connsiteY32" fmla="*/ 149013 h 243840"/>
                <a:gd name="connsiteX33" fmla="*/ 2174240 w 3616960"/>
                <a:gd name="connsiteY33" fmla="*/ 162560 h 243840"/>
                <a:gd name="connsiteX34" fmla="*/ 2208107 w 3616960"/>
                <a:gd name="connsiteY34" fmla="*/ 169333 h 243840"/>
                <a:gd name="connsiteX35" fmla="*/ 2228427 w 3616960"/>
                <a:gd name="connsiteY35" fmla="*/ 176106 h 243840"/>
                <a:gd name="connsiteX36" fmla="*/ 2309707 w 3616960"/>
                <a:gd name="connsiteY36" fmla="*/ 182880 h 243840"/>
                <a:gd name="connsiteX37" fmla="*/ 2377440 w 3616960"/>
                <a:gd name="connsiteY37" fmla="*/ 189653 h 243840"/>
                <a:gd name="connsiteX38" fmla="*/ 2411307 w 3616960"/>
                <a:gd name="connsiteY38" fmla="*/ 196426 h 243840"/>
                <a:gd name="connsiteX39" fmla="*/ 2519680 w 3616960"/>
                <a:gd name="connsiteY39" fmla="*/ 209973 h 243840"/>
                <a:gd name="connsiteX40" fmla="*/ 2594187 w 3616960"/>
                <a:gd name="connsiteY40" fmla="*/ 230293 h 243840"/>
                <a:gd name="connsiteX41" fmla="*/ 2614507 w 3616960"/>
                <a:gd name="connsiteY41" fmla="*/ 237066 h 243840"/>
                <a:gd name="connsiteX42" fmla="*/ 2655147 w 3616960"/>
                <a:gd name="connsiteY42" fmla="*/ 243840 h 243840"/>
                <a:gd name="connsiteX43" fmla="*/ 2756747 w 3616960"/>
                <a:gd name="connsiteY43" fmla="*/ 237066 h 243840"/>
                <a:gd name="connsiteX44" fmla="*/ 2810933 w 3616960"/>
                <a:gd name="connsiteY44" fmla="*/ 223520 h 243840"/>
                <a:gd name="connsiteX45" fmla="*/ 2831253 w 3616960"/>
                <a:gd name="connsiteY45" fmla="*/ 216746 h 243840"/>
                <a:gd name="connsiteX46" fmla="*/ 3000587 w 3616960"/>
                <a:gd name="connsiteY46" fmla="*/ 209973 h 243840"/>
                <a:gd name="connsiteX47" fmla="*/ 3142827 w 3616960"/>
                <a:gd name="connsiteY47" fmla="*/ 203200 h 243840"/>
                <a:gd name="connsiteX48" fmla="*/ 3163147 w 3616960"/>
                <a:gd name="connsiteY48" fmla="*/ 196426 h 243840"/>
                <a:gd name="connsiteX49" fmla="*/ 3183467 w 3616960"/>
                <a:gd name="connsiteY49" fmla="*/ 182880 h 243840"/>
                <a:gd name="connsiteX50" fmla="*/ 3210560 w 3616960"/>
                <a:gd name="connsiteY50" fmla="*/ 176106 h 243840"/>
                <a:gd name="connsiteX51" fmla="*/ 3230880 w 3616960"/>
                <a:gd name="connsiteY51" fmla="*/ 162560 h 243840"/>
                <a:gd name="connsiteX52" fmla="*/ 3305387 w 3616960"/>
                <a:gd name="connsiteY52" fmla="*/ 142240 h 243840"/>
                <a:gd name="connsiteX53" fmla="*/ 3413760 w 3616960"/>
                <a:gd name="connsiteY53" fmla="*/ 135466 h 243840"/>
                <a:gd name="connsiteX54" fmla="*/ 3461173 w 3616960"/>
                <a:gd name="connsiteY54" fmla="*/ 121920 h 243840"/>
                <a:gd name="connsiteX55" fmla="*/ 3488267 w 3616960"/>
                <a:gd name="connsiteY55" fmla="*/ 108373 h 243840"/>
                <a:gd name="connsiteX56" fmla="*/ 3508587 w 3616960"/>
                <a:gd name="connsiteY56" fmla="*/ 94826 h 243840"/>
                <a:gd name="connsiteX57" fmla="*/ 3616960 w 3616960"/>
                <a:gd name="connsiteY57" fmla="*/ 94826 h 2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616960" h="243840">
                  <a:moveTo>
                    <a:pt x="0" y="149013"/>
                  </a:moveTo>
                  <a:lnTo>
                    <a:pt x="60960" y="108373"/>
                  </a:lnTo>
                  <a:cubicBezTo>
                    <a:pt x="67733" y="103857"/>
                    <a:pt x="75524" y="100582"/>
                    <a:pt x="81280" y="94826"/>
                  </a:cubicBezTo>
                  <a:cubicBezTo>
                    <a:pt x="88053" y="88053"/>
                    <a:pt x="93283" y="79258"/>
                    <a:pt x="101600" y="74506"/>
                  </a:cubicBezTo>
                  <a:cubicBezTo>
                    <a:pt x="109682" y="69887"/>
                    <a:pt x="119662" y="69991"/>
                    <a:pt x="128693" y="67733"/>
                  </a:cubicBezTo>
                  <a:cubicBezTo>
                    <a:pt x="210557" y="26801"/>
                    <a:pt x="109100" y="78929"/>
                    <a:pt x="176107" y="40640"/>
                  </a:cubicBezTo>
                  <a:cubicBezTo>
                    <a:pt x="184874" y="35630"/>
                    <a:pt x="194433" y="32103"/>
                    <a:pt x="203200" y="27093"/>
                  </a:cubicBezTo>
                  <a:cubicBezTo>
                    <a:pt x="221087" y="16872"/>
                    <a:pt x="223142" y="9730"/>
                    <a:pt x="243840" y="6773"/>
                  </a:cubicBezTo>
                  <a:cubicBezTo>
                    <a:pt x="268527" y="3246"/>
                    <a:pt x="293511" y="2258"/>
                    <a:pt x="318347" y="0"/>
                  </a:cubicBezTo>
                  <a:cubicBezTo>
                    <a:pt x="352214" y="2258"/>
                    <a:pt x="386192" y="3220"/>
                    <a:pt x="419947" y="6773"/>
                  </a:cubicBezTo>
                  <a:cubicBezTo>
                    <a:pt x="429205" y="7747"/>
                    <a:pt x="438714" y="9383"/>
                    <a:pt x="447040" y="13546"/>
                  </a:cubicBezTo>
                  <a:cubicBezTo>
                    <a:pt x="461602" y="20827"/>
                    <a:pt x="472234" y="35492"/>
                    <a:pt x="487680" y="40640"/>
                  </a:cubicBezTo>
                  <a:cubicBezTo>
                    <a:pt x="494453" y="42898"/>
                    <a:pt x="501315" y="44906"/>
                    <a:pt x="508000" y="47413"/>
                  </a:cubicBezTo>
                  <a:cubicBezTo>
                    <a:pt x="519385" y="51682"/>
                    <a:pt x="529944" y="58575"/>
                    <a:pt x="541867" y="60960"/>
                  </a:cubicBezTo>
                  <a:cubicBezTo>
                    <a:pt x="564117" y="65410"/>
                    <a:pt x="587065" y="65082"/>
                    <a:pt x="609600" y="67733"/>
                  </a:cubicBezTo>
                  <a:cubicBezTo>
                    <a:pt x="746488" y="83837"/>
                    <a:pt x="522337" y="69118"/>
                    <a:pt x="826347" y="81280"/>
                  </a:cubicBezTo>
                  <a:cubicBezTo>
                    <a:pt x="885653" y="101048"/>
                    <a:pt x="864270" y="96654"/>
                    <a:pt x="982133" y="81280"/>
                  </a:cubicBezTo>
                  <a:cubicBezTo>
                    <a:pt x="990205" y="80227"/>
                    <a:pt x="995172" y="71374"/>
                    <a:pt x="1002453" y="67733"/>
                  </a:cubicBezTo>
                  <a:cubicBezTo>
                    <a:pt x="1008839" y="64540"/>
                    <a:pt x="1015908" y="62921"/>
                    <a:pt x="1022773" y="60960"/>
                  </a:cubicBezTo>
                  <a:cubicBezTo>
                    <a:pt x="1031724" y="58403"/>
                    <a:pt x="1040916" y="56743"/>
                    <a:pt x="1049867" y="54186"/>
                  </a:cubicBezTo>
                  <a:cubicBezTo>
                    <a:pt x="1056732" y="52225"/>
                    <a:pt x="1063186" y="48813"/>
                    <a:pt x="1070187" y="47413"/>
                  </a:cubicBezTo>
                  <a:cubicBezTo>
                    <a:pt x="1085842" y="44282"/>
                    <a:pt x="1101796" y="42898"/>
                    <a:pt x="1117600" y="40640"/>
                  </a:cubicBezTo>
                  <a:cubicBezTo>
                    <a:pt x="1189849" y="42898"/>
                    <a:pt x="1262287" y="41724"/>
                    <a:pt x="1334347" y="47413"/>
                  </a:cubicBezTo>
                  <a:cubicBezTo>
                    <a:pt x="1348582" y="48537"/>
                    <a:pt x="1361440" y="56444"/>
                    <a:pt x="1374987" y="60960"/>
                  </a:cubicBezTo>
                  <a:lnTo>
                    <a:pt x="1395307" y="67733"/>
                  </a:lnTo>
                  <a:cubicBezTo>
                    <a:pt x="1402080" y="69991"/>
                    <a:pt x="1408701" y="72774"/>
                    <a:pt x="1415627" y="74506"/>
                  </a:cubicBezTo>
                  <a:cubicBezTo>
                    <a:pt x="1424658" y="76764"/>
                    <a:pt x="1433889" y="78336"/>
                    <a:pt x="1442720" y="81280"/>
                  </a:cubicBezTo>
                  <a:cubicBezTo>
                    <a:pt x="1454255" y="85125"/>
                    <a:pt x="1464941" y="91332"/>
                    <a:pt x="1476587" y="94826"/>
                  </a:cubicBezTo>
                  <a:cubicBezTo>
                    <a:pt x="1487204" y="98011"/>
                    <a:pt x="1542897" y="107202"/>
                    <a:pt x="1551093" y="108373"/>
                  </a:cubicBezTo>
                  <a:cubicBezTo>
                    <a:pt x="1595824" y="114763"/>
                    <a:pt x="1627021" y="117320"/>
                    <a:pt x="1673013" y="121920"/>
                  </a:cubicBezTo>
                  <a:cubicBezTo>
                    <a:pt x="1682044" y="124178"/>
                    <a:pt x="1690924" y="127163"/>
                    <a:pt x="1700107" y="128693"/>
                  </a:cubicBezTo>
                  <a:cubicBezTo>
                    <a:pt x="1815640" y="147948"/>
                    <a:pt x="2011291" y="140821"/>
                    <a:pt x="2079413" y="142240"/>
                  </a:cubicBezTo>
                  <a:cubicBezTo>
                    <a:pt x="2097475" y="144498"/>
                    <a:pt x="2115801" y="145199"/>
                    <a:pt x="2133600" y="149013"/>
                  </a:cubicBezTo>
                  <a:cubicBezTo>
                    <a:pt x="2147563" y="152005"/>
                    <a:pt x="2160238" y="159760"/>
                    <a:pt x="2174240" y="162560"/>
                  </a:cubicBezTo>
                  <a:cubicBezTo>
                    <a:pt x="2185529" y="164818"/>
                    <a:pt x="2196938" y="166541"/>
                    <a:pt x="2208107" y="169333"/>
                  </a:cubicBezTo>
                  <a:cubicBezTo>
                    <a:pt x="2215034" y="171065"/>
                    <a:pt x="2221350" y="175162"/>
                    <a:pt x="2228427" y="176106"/>
                  </a:cubicBezTo>
                  <a:cubicBezTo>
                    <a:pt x="2255376" y="179699"/>
                    <a:pt x="2282631" y="180419"/>
                    <a:pt x="2309707" y="182880"/>
                  </a:cubicBezTo>
                  <a:cubicBezTo>
                    <a:pt x="2332304" y="184934"/>
                    <a:pt x="2354949" y="186654"/>
                    <a:pt x="2377440" y="189653"/>
                  </a:cubicBezTo>
                  <a:cubicBezTo>
                    <a:pt x="2388852" y="191174"/>
                    <a:pt x="2399951" y="194533"/>
                    <a:pt x="2411307" y="196426"/>
                  </a:cubicBezTo>
                  <a:cubicBezTo>
                    <a:pt x="2491316" y="209761"/>
                    <a:pt x="2427029" y="196738"/>
                    <a:pt x="2519680" y="209973"/>
                  </a:cubicBezTo>
                  <a:cubicBezTo>
                    <a:pt x="2553192" y="214760"/>
                    <a:pt x="2560433" y="219042"/>
                    <a:pt x="2594187" y="230293"/>
                  </a:cubicBezTo>
                  <a:cubicBezTo>
                    <a:pt x="2600960" y="232551"/>
                    <a:pt x="2607464" y="235892"/>
                    <a:pt x="2614507" y="237066"/>
                  </a:cubicBezTo>
                  <a:lnTo>
                    <a:pt x="2655147" y="243840"/>
                  </a:lnTo>
                  <a:cubicBezTo>
                    <a:pt x="2689014" y="241582"/>
                    <a:pt x="2723090" y="241456"/>
                    <a:pt x="2756747" y="237066"/>
                  </a:cubicBezTo>
                  <a:cubicBezTo>
                    <a:pt x="2775208" y="234658"/>
                    <a:pt x="2793271" y="229408"/>
                    <a:pt x="2810933" y="223520"/>
                  </a:cubicBezTo>
                  <a:cubicBezTo>
                    <a:pt x="2817706" y="221262"/>
                    <a:pt x="2824131" y="217255"/>
                    <a:pt x="2831253" y="216746"/>
                  </a:cubicBezTo>
                  <a:cubicBezTo>
                    <a:pt x="2887599" y="212721"/>
                    <a:pt x="2944151" y="212427"/>
                    <a:pt x="3000587" y="209973"/>
                  </a:cubicBezTo>
                  <a:lnTo>
                    <a:pt x="3142827" y="203200"/>
                  </a:lnTo>
                  <a:cubicBezTo>
                    <a:pt x="3149600" y="200942"/>
                    <a:pt x="3156761" y="199619"/>
                    <a:pt x="3163147" y="196426"/>
                  </a:cubicBezTo>
                  <a:cubicBezTo>
                    <a:pt x="3170428" y="192785"/>
                    <a:pt x="3175985" y="186087"/>
                    <a:pt x="3183467" y="182880"/>
                  </a:cubicBezTo>
                  <a:cubicBezTo>
                    <a:pt x="3192023" y="179213"/>
                    <a:pt x="3201529" y="178364"/>
                    <a:pt x="3210560" y="176106"/>
                  </a:cubicBezTo>
                  <a:cubicBezTo>
                    <a:pt x="3217333" y="171591"/>
                    <a:pt x="3223441" y="165866"/>
                    <a:pt x="3230880" y="162560"/>
                  </a:cubicBezTo>
                  <a:cubicBezTo>
                    <a:pt x="3248227" y="154850"/>
                    <a:pt x="3285103" y="144172"/>
                    <a:pt x="3305387" y="142240"/>
                  </a:cubicBezTo>
                  <a:cubicBezTo>
                    <a:pt x="3341419" y="138808"/>
                    <a:pt x="3377636" y="137724"/>
                    <a:pt x="3413760" y="135466"/>
                  </a:cubicBezTo>
                  <a:cubicBezTo>
                    <a:pt x="3427507" y="132029"/>
                    <a:pt x="3447570" y="127750"/>
                    <a:pt x="3461173" y="121920"/>
                  </a:cubicBezTo>
                  <a:cubicBezTo>
                    <a:pt x="3470454" y="117943"/>
                    <a:pt x="3479500" y="113383"/>
                    <a:pt x="3488267" y="108373"/>
                  </a:cubicBezTo>
                  <a:cubicBezTo>
                    <a:pt x="3495335" y="104334"/>
                    <a:pt x="3500491" y="95678"/>
                    <a:pt x="3508587" y="94826"/>
                  </a:cubicBezTo>
                  <a:cubicBezTo>
                    <a:pt x="3544513" y="91044"/>
                    <a:pt x="3580836" y="94826"/>
                    <a:pt x="3616960" y="94826"/>
                  </a:cubicBezTo>
                </a:path>
              </a:pathLst>
            </a:cu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716365" y="3222689"/>
              <a:ext cx="13547" cy="2350270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902632" y="3227610"/>
              <a:ext cx="13547" cy="2350270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114542" y="3244379"/>
              <a:ext cx="13547" cy="2350270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6320801" y="3264471"/>
              <a:ext cx="13547" cy="2350270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527060" y="3239536"/>
              <a:ext cx="13547" cy="2350270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6718650" y="3225990"/>
              <a:ext cx="13547" cy="2350270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921610" y="3264471"/>
              <a:ext cx="13547" cy="2350270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059" y="2022081"/>
            <a:ext cx="2789142" cy="1490134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214924" y="571177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Звуковой импульс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28374" y="5845387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Дно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75046" y="2725421"/>
            <a:ext cx="491413" cy="19812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500" b="0" i="0" u="none" baseline="0"/>
              <a:t>HYPACK</a:t>
            </a:r>
          </a:p>
        </p:txBody>
      </p:sp>
    </p:spTree>
    <p:extLst>
      <p:ext uri="{BB962C8B-B14F-4D97-AF65-F5344CB8AC3E}">
        <p14:creationId xmlns:p14="http://schemas.microsoft.com/office/powerpoint/2010/main" val="35713271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ОЛЭ - характеристики луча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32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319" y="2062058"/>
            <a:ext cx="7109037" cy="37644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2939" y="1274690"/>
            <a:ext cx="63932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 увеличением размера луча увеличивается и размер опечатка на дне. Глубина - самый сильный эхосигнал в этом участке.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311466"/>
              </p:ext>
            </p:extLst>
          </p:nvPr>
        </p:nvGraphicFramePr>
        <p:xfrm>
          <a:off x="203202" y="2826808"/>
          <a:ext cx="2330025" cy="91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66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66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766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rtl="0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baseline="0">
                          <a:effectLst/>
                        </a:rPr>
                        <a:t>20 футов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baseline="0">
                          <a:effectLst/>
                        </a:rPr>
                        <a:t>40 футов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baseline="0">
                          <a:effectLst/>
                        </a:rPr>
                        <a:t>3 градуса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baseline="0">
                          <a:effectLst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baseline="0">
                          <a:effectLst/>
                        </a:rPr>
                        <a:t>2.1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baseline="0">
                          <a:effectLst/>
                        </a:rPr>
                        <a:t>5 градусов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baseline="0">
                          <a:effectLst/>
                        </a:rPr>
                        <a:t>1.7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baseline="0">
                          <a:effectLst/>
                        </a:rPr>
                        <a:t>3.5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baseline="0">
                          <a:effectLst/>
                        </a:rPr>
                        <a:t>8 градусов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baseline="0">
                          <a:effectLst/>
                        </a:rPr>
                        <a:t>2.8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baseline="0">
                          <a:effectLst/>
                        </a:rPr>
                        <a:t>5.6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45 градусов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</a:t>
                      </a: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28.3</a:t>
                      </a: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0798466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194628" y="3014330"/>
            <a:ext cx="1338598" cy="72030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52440" y="4035833"/>
            <a:ext cx="1547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Радиус отпечатка </a:t>
            </a:r>
          </a:p>
        </p:txBody>
      </p:sp>
      <p:cxnSp>
        <p:nvCxnSpPr>
          <p:cNvPr id="10" name="Straight Arrow Connector 9"/>
          <p:cNvCxnSpPr>
            <a:cxnSpLocks/>
            <a:stCxn id="8" idx="0"/>
          </p:cNvCxnSpPr>
          <p:nvPr/>
        </p:nvCxnSpPr>
        <p:spPr>
          <a:xfrm flipV="1">
            <a:off x="1526049" y="3741208"/>
            <a:ext cx="188451" cy="2946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526049" y="4343610"/>
            <a:ext cx="1007178" cy="101409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8F6F673-5E2C-4B33-BB78-59AD77E471A8}"/>
              </a:ext>
            </a:extLst>
          </p:cNvPr>
          <p:cNvSpPr txBox="1"/>
          <p:nvPr/>
        </p:nvSpPr>
        <p:spPr>
          <a:xfrm>
            <a:off x="1714500" y="5942764"/>
            <a:ext cx="3006969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rgbClr val="FF0000"/>
                </a:solidFill>
              </a:rPr>
              <a:t>Рыбопоисковые эхолоты используют широкий угол, чтобы «слышать» рыб.</a:t>
            </a:r>
          </a:p>
        </p:txBody>
      </p:sp>
    </p:spTree>
    <p:extLst>
      <p:ext uri="{BB962C8B-B14F-4D97-AF65-F5344CB8AC3E}">
        <p14:creationId xmlns:p14="http://schemas.microsoft.com/office/powerpoint/2010/main" val="42530614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ОЛЭ - характеристики луча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33</a:t>
            </a:fld>
            <a:endParaRPr lang="ru-RU"/>
          </a:p>
        </p:txBody>
      </p:sp>
      <p:grpSp>
        <p:nvGrpSpPr>
          <p:cNvPr id="6" name="Group 5"/>
          <p:cNvGrpSpPr/>
          <p:nvPr/>
        </p:nvGrpSpPr>
        <p:grpSpPr>
          <a:xfrm>
            <a:off x="152103" y="2600960"/>
            <a:ext cx="8634383" cy="3144308"/>
            <a:chOff x="152103" y="2600960"/>
            <a:chExt cx="8634383" cy="314430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103" y="2600960"/>
              <a:ext cx="4303067" cy="314430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55170" y="2600960"/>
              <a:ext cx="4331316" cy="3144308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253315" y="1460767"/>
            <a:ext cx="6451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Ширина луча в ОЛЭ может значительно повлиять на точность измеренной глубины.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82465" y="5758382"/>
            <a:ext cx="3480351" cy="830997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rgbClr val="FF0000"/>
                </a:solidFill>
              </a:rPr>
              <a:t>Рыбопоисковые эхолоты используют широкий угол, чтобы «слышать» рыб.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301739" y="2788921"/>
            <a:ext cx="1508761" cy="723294"/>
            <a:chOff x="5083059" y="2022081"/>
            <a:chExt cx="2789142" cy="1490134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83059" y="2022081"/>
              <a:ext cx="2789142" cy="1490134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5475046" y="2725421"/>
              <a:ext cx="491413" cy="19812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5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970423" y="2816749"/>
            <a:ext cx="1508761" cy="723294"/>
            <a:chOff x="5083059" y="2022081"/>
            <a:chExt cx="2789142" cy="149013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83059" y="2022081"/>
              <a:ext cx="2789142" cy="1490134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5475046" y="2725421"/>
              <a:ext cx="491413" cy="19812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500" dirty="0"/>
            </a:p>
          </p:txBody>
        </p:sp>
      </p:grpSp>
    </p:spTree>
    <p:extLst>
      <p:ext uri="{BB962C8B-B14F-4D97-AF65-F5344CB8AC3E}">
        <p14:creationId xmlns:p14="http://schemas.microsoft.com/office/powerpoint/2010/main" val="4867668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Данные однолучевого эхолота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34</a:t>
            </a:fld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"/>
          <a:stretch/>
        </p:blipFill>
        <p:spPr bwMode="auto">
          <a:xfrm>
            <a:off x="347472" y="1706880"/>
            <a:ext cx="8071702" cy="2827867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47472" y="4734680"/>
            <a:ext cx="8077917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l" rtl="0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Arial" charset="0"/>
                <a:ea typeface="Microsoft YaHei" charset="-122"/>
              </a:rPr>
              <a:t>Окно эхограммы: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Для отображения акустической информации каждого сигнала от эхолотов с сетевым подключением  Акустические данные можно использовать для исправления точек глубины.</a:t>
            </a:r>
          </a:p>
        </p:txBody>
      </p:sp>
    </p:spTree>
    <p:extLst>
      <p:ext uri="{BB962C8B-B14F-4D97-AF65-F5344CB8AC3E}">
        <p14:creationId xmlns:p14="http://schemas.microsoft.com/office/powerpoint/2010/main" val="23659266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SBES в HYPACK®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35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2075464"/>
            <a:ext cx="7821168" cy="4235955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69672" y="1297322"/>
            <a:ext cx="7998968" cy="607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Планирование и выполнение съемки в HYPACK начинается и заканчивается в Основном Окне</a:t>
            </a:r>
          </a:p>
        </p:txBody>
      </p:sp>
    </p:spTree>
    <p:extLst>
      <p:ext uri="{BB962C8B-B14F-4D97-AF65-F5344CB8AC3E}">
        <p14:creationId xmlns:p14="http://schemas.microsoft.com/office/powerpoint/2010/main" val="35729297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SBES в HYPACK®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36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857046"/>
            <a:ext cx="7838342" cy="4244235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25933" y="1238250"/>
            <a:ext cx="8081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Использование программы SBMAX64, редактирование никогда не было таким простым</a:t>
            </a:r>
          </a:p>
        </p:txBody>
      </p:sp>
    </p:spTree>
    <p:extLst>
      <p:ext uri="{BB962C8B-B14F-4D97-AF65-F5344CB8AC3E}">
        <p14:creationId xmlns:p14="http://schemas.microsoft.com/office/powerpoint/2010/main" val="39359741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Многолучевые эхолоты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7574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6206" t="17569" r="4801" b="32695"/>
          <a:stretch/>
        </p:blipFill>
        <p:spPr>
          <a:xfrm>
            <a:off x="5955970" y="3152775"/>
            <a:ext cx="3007921" cy="27622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5350595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Типы батиметрических сонаров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38</a:t>
            </a:fld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279738" y="1321801"/>
            <a:ext cx="498314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3" algn="l" rtl="0" fontAlgn="t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чем различие между физическим формированием лучей и интерферометром?  </a:t>
            </a:r>
          </a:p>
          <a:p>
            <a:pPr marL="0" lvl="3" algn="l" rtl="0" fontAlgn="t"/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3" algn="l" rtl="0" fontAlgn="t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Система с физическим формированием лучей использует метод амплитудного детектирования дна, аналогично однолучевому сонару. </a:t>
            </a:r>
          </a:p>
          <a:p>
            <a:pPr marL="0" lvl="3" algn="l" rtl="0" fontAlgn="t"/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3" algn="l" rtl="0" fontAlgn="t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Интерферометрическая система использует фазовый метод детектирования путем определения сдвига по фазе сигнала поступающего на два и больше элементов акустической приемной решетки. </a:t>
            </a:r>
          </a:p>
          <a:p>
            <a:pPr marL="0" lvl="3" algn="l" rtl="0" fontAlgn="t"/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lvl="3" algn="l" rtl="0" fontAlgn="t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заключение, системы с формированием лучей измеряют диапазон для каждого угла, а интерферометры измеряют угол для каждого диапазона.  Метод детектирования физическим формированием лучей основан на амплитуде и фазе сигнала.  Интерферометр использует только измерение фазы сигнала.  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728" y="1338926"/>
            <a:ext cx="1596406" cy="209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298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Базовые принципы МЛЭС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39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742"/>
          <a:stretch/>
        </p:blipFill>
        <p:spPr>
          <a:xfrm>
            <a:off x="347472" y="1758135"/>
            <a:ext cx="8115129" cy="45275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76055" y="2323253"/>
            <a:ext cx="30412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Измерение дальности по отдельному лучу для определения глубины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" y="962750"/>
            <a:ext cx="2078314" cy="272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803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GPS - определение местоположения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893" y="1530873"/>
            <a:ext cx="2720801" cy="34139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813" y="3400433"/>
            <a:ext cx="3820175" cy="267847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7473" y="1407459"/>
            <a:ext cx="490584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Определение местоположения GPS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вычисления расстояния используется время прохождения сигнала. При этом вычисляется псевдо расстояние.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Три псевдо расстояния должны в идеале пересечься в положении GPS приемника.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03893" y="4944872"/>
            <a:ext cx="2553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Основываясь на расстояниях, местоположение в пределах окружности</a:t>
            </a:r>
          </a:p>
        </p:txBody>
      </p:sp>
    </p:spTree>
    <p:extLst>
      <p:ext uri="{BB962C8B-B14F-4D97-AF65-F5344CB8AC3E}">
        <p14:creationId xmlns:p14="http://schemas.microsoft.com/office/powerpoint/2010/main" val="28170797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Лучи излучения и приема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40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" y="1976219"/>
            <a:ext cx="8038557" cy="41587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2271" y="1476060"/>
            <a:ext cx="39759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Участок перекрытия лучей излучения и приема считается отпечатком луча (beam footprint)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24039">
            <a:off x="4106239" y="1802344"/>
            <a:ext cx="1740550" cy="160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078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Формирование луча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41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1284"/>
          <a:stretch/>
        </p:blipFill>
        <p:spPr>
          <a:xfrm>
            <a:off x="347472" y="1519416"/>
            <a:ext cx="7902916" cy="35613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7472" y="5794055"/>
            <a:ext cx="8627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Элементы множества излучателей используются для создания каждого луча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1867" y="1193800"/>
            <a:ext cx="325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Искривленная решетка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656667" y="1202210"/>
            <a:ext cx="325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Плоская решетка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846667" y="4859979"/>
            <a:ext cx="32512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Сложно сделать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377266" y="4783035"/>
            <a:ext cx="425873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Лучи становятся шире при удалении от надира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649253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026"/>
          <p:cNvSpPr txBox="1">
            <a:spLocks noChangeArrowheads="1"/>
          </p:cNvSpPr>
          <p:nvPr/>
        </p:nvSpPr>
        <p:spPr bwMode="auto">
          <a:xfrm>
            <a:off x="144272" y="350761"/>
            <a:ext cx="8644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sz="2400" b="0" i="0" u="none" baseline="0">
                <a:solidFill>
                  <a:schemeClr val="bg1"/>
                </a:solidFill>
              </a:rPr>
              <a:t>Различия размеров озвученного участка или «отпечатка»</a:t>
            </a:r>
          </a:p>
        </p:txBody>
      </p:sp>
      <p:pic>
        <p:nvPicPr>
          <p:cNvPr id="18435" name="Picture 1027" descr="75degre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27" y="1461651"/>
            <a:ext cx="4849091" cy="484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4246" name="Picture 1030" descr="30degre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56" y="1462733"/>
            <a:ext cx="5303694" cy="487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4249" name="Picture 1033" descr="15degree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74" y="1463743"/>
            <a:ext cx="5422035" cy="489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4252" name="Picture 1036" descr="05x10degree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00" y="1324621"/>
            <a:ext cx="5472545" cy="512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6" name="Line 1028"/>
          <p:cNvSpPr>
            <a:spLocks noChangeShapeType="1"/>
          </p:cNvSpPr>
          <p:nvPr/>
        </p:nvSpPr>
        <p:spPr bwMode="auto">
          <a:xfrm>
            <a:off x="6262752" y="4024767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1" name="Text Box 1029"/>
          <p:cNvSpPr txBox="1">
            <a:spLocks noChangeArrowheads="1"/>
          </p:cNvSpPr>
          <p:nvPr/>
        </p:nvSpPr>
        <p:spPr bwMode="auto">
          <a:xfrm>
            <a:off x="7024752" y="3826933"/>
            <a:ext cx="19812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buFontTx/>
              <a:buAutoNum type="arabicParenBoth"/>
              <a:defRPr/>
            </a:pPr>
            <a:r>
              <a:rPr lang="ru-RU" sz="1400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градусов</a:t>
            </a:r>
          </a:p>
          <a:p>
            <a:pPr algn="l" rtl="0" eaLnBrk="1" hangingPunct="1">
              <a:spcBef>
                <a:spcPct val="50000"/>
              </a:spcBef>
              <a:defRPr/>
            </a:pPr>
            <a:r>
              <a:rPr lang="ru-RU" sz="1400" b="0" i="0" u="none" baseline="0"/>
              <a:t>        (6,99’ или 2,13 m.)</a:t>
            </a:r>
          </a:p>
        </p:txBody>
      </p:sp>
      <p:sp>
        <p:nvSpPr>
          <p:cNvPr id="18448" name="Line 1031"/>
          <p:cNvSpPr>
            <a:spLocks noChangeShapeType="1"/>
          </p:cNvSpPr>
          <p:nvPr/>
        </p:nvSpPr>
        <p:spPr bwMode="auto">
          <a:xfrm>
            <a:off x="6262752" y="4816104"/>
            <a:ext cx="685800" cy="0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4248" name="Text Box 1032"/>
          <p:cNvSpPr txBox="1">
            <a:spLocks noChangeArrowheads="1"/>
          </p:cNvSpPr>
          <p:nvPr/>
        </p:nvSpPr>
        <p:spPr bwMode="auto">
          <a:xfrm>
            <a:off x="7024752" y="4617508"/>
            <a:ext cx="1981200" cy="6309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 rtl="0" eaLnBrk="1" hangingPunct="1">
              <a:spcBef>
                <a:spcPct val="50000"/>
              </a:spcBef>
              <a:buFontTx/>
              <a:buAutoNum type="arabicParenBoth" startAt="7"/>
              <a:defRPr/>
            </a:pPr>
            <a:r>
              <a:rPr lang="ru-RU" sz="1400" b="1" i="0" u="none" baseline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3 градуса</a:t>
            </a:r>
          </a:p>
          <a:p>
            <a:pPr marL="342900" indent="-342900" algn="l" rtl="0" eaLnBrk="1" hangingPunct="1">
              <a:spcBef>
                <a:spcPct val="50000"/>
              </a:spcBef>
              <a:defRPr/>
            </a:pPr>
            <a:r>
              <a:rPr lang="ru-RU" sz="1400" b="1" i="0" u="none" baseline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        (2,6’ или 0,79 m.)</a:t>
            </a:r>
          </a:p>
        </p:txBody>
      </p:sp>
      <p:sp>
        <p:nvSpPr>
          <p:cNvPr id="18450" name="Line 1034"/>
          <p:cNvSpPr>
            <a:spLocks noChangeShapeType="1"/>
          </p:cNvSpPr>
          <p:nvPr/>
        </p:nvSpPr>
        <p:spPr bwMode="auto">
          <a:xfrm>
            <a:off x="6262752" y="4815770"/>
            <a:ext cx="6858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4251" name="Text Box 1035"/>
          <p:cNvSpPr txBox="1">
            <a:spLocks noChangeArrowheads="1"/>
          </p:cNvSpPr>
          <p:nvPr/>
        </p:nvSpPr>
        <p:spPr bwMode="auto">
          <a:xfrm>
            <a:off x="7024752" y="4617508"/>
            <a:ext cx="1905000" cy="6309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 eaLnBrk="1" hangingPunct="1">
              <a:spcBef>
                <a:spcPct val="50000"/>
              </a:spcBef>
              <a:buFontTx/>
              <a:buAutoNum type="arabicParenBoth" startAt="19"/>
              <a:defRPr/>
            </a:pPr>
            <a:r>
              <a:rPr lang="ru-RU" sz="1400" b="0" i="0" u="none" baseline="0">
                <a:solidFill>
                  <a:srgbClr val="FF00FF"/>
                </a:solidFill>
                <a:latin typeface="Arial" charset="0"/>
              </a:rPr>
              <a:t>1.5 градуса</a:t>
            </a:r>
          </a:p>
          <a:p>
            <a:pPr marL="342900" indent="-342900" algn="l" rtl="0" eaLnBrk="1" hangingPunct="1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rgbClr val="FF00FF"/>
                </a:solidFill>
                <a:latin typeface="Arial" charset="0"/>
              </a:rPr>
              <a:t>       (1,3’ или 0,40 m.)</a:t>
            </a:r>
          </a:p>
        </p:txBody>
      </p:sp>
      <p:sp>
        <p:nvSpPr>
          <p:cNvPr id="18452" name="Line 1037"/>
          <p:cNvSpPr>
            <a:spLocks noChangeShapeType="1"/>
          </p:cNvSpPr>
          <p:nvPr/>
        </p:nvSpPr>
        <p:spPr bwMode="auto">
          <a:xfrm>
            <a:off x="6338952" y="4815437"/>
            <a:ext cx="685800" cy="0"/>
          </a:xfrm>
          <a:prstGeom prst="line">
            <a:avLst/>
          </a:prstGeom>
          <a:noFill/>
          <a:ln w="38100">
            <a:solidFill>
              <a:srgbClr val="FD110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4254" name="Text Box 1038"/>
          <p:cNvSpPr txBox="1">
            <a:spLocks noChangeArrowheads="1"/>
          </p:cNvSpPr>
          <p:nvPr/>
        </p:nvSpPr>
        <p:spPr bwMode="auto">
          <a:xfrm>
            <a:off x="7010400" y="4617508"/>
            <a:ext cx="2209800" cy="846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 eaLnBrk="1" hangingPunct="1">
              <a:spcBef>
                <a:spcPct val="50000"/>
              </a:spcBef>
              <a:buFontTx/>
              <a:buAutoNum type="arabicParenBoth" startAt="121"/>
              <a:defRPr/>
            </a:pPr>
            <a:r>
              <a:rPr lang="ru-RU" sz="1400" b="0" i="0" u="none" baseline="0" dirty="0">
                <a:solidFill>
                  <a:srgbClr val="FD1102"/>
                </a:solidFill>
                <a:latin typeface="Arial" charset="0"/>
              </a:rPr>
              <a:t>  0.5*1.5 градуса</a:t>
            </a:r>
          </a:p>
          <a:p>
            <a:pPr marL="342900" indent="-342900" algn="l" rtl="0" eaLnBrk="1" hangingPunct="1">
              <a:spcBef>
                <a:spcPct val="50000"/>
              </a:spcBef>
              <a:defRPr/>
            </a:pPr>
            <a:r>
              <a:rPr lang="ru-RU" sz="1400" b="0" i="0" u="none" baseline="0" dirty="0">
                <a:solidFill>
                  <a:srgbClr val="FD1102"/>
                </a:solidFill>
                <a:latin typeface="Arial" charset="0"/>
              </a:rPr>
              <a:t>          (0.44’  x  0.87’  или   0.14 m  x  0.27 m)</a:t>
            </a:r>
          </a:p>
        </p:txBody>
      </p:sp>
      <p:sp>
        <p:nvSpPr>
          <p:cNvPr id="18440" name="Text Box 1040"/>
          <p:cNvSpPr txBox="1">
            <a:spLocks noChangeArrowheads="1"/>
          </p:cNvSpPr>
          <p:nvPr/>
        </p:nvSpPr>
        <p:spPr bwMode="auto">
          <a:xfrm>
            <a:off x="5881752" y="2455333"/>
            <a:ext cx="32766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Размер отпечатка луча 8 градусов - 2.1м на глубине 15м</a:t>
            </a:r>
          </a:p>
        </p:txBody>
      </p:sp>
      <p:sp>
        <p:nvSpPr>
          <p:cNvPr id="18441" name="Rectangle 1041"/>
          <p:cNvSpPr>
            <a:spLocks noChangeArrowheads="1"/>
          </p:cNvSpPr>
          <p:nvPr/>
        </p:nvSpPr>
        <p:spPr bwMode="auto">
          <a:xfrm>
            <a:off x="5805552" y="2455333"/>
            <a:ext cx="3124200" cy="914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/>
            <a:endParaRPr lang="ru-RU" altLang="en-US"/>
          </a:p>
        </p:txBody>
      </p:sp>
      <p:sp>
        <p:nvSpPr>
          <p:cNvPr id="18442" name="TextBox 17"/>
          <p:cNvSpPr txBox="1">
            <a:spLocks noChangeArrowheads="1"/>
          </p:cNvSpPr>
          <p:nvPr/>
        </p:nvSpPr>
        <p:spPr bwMode="auto">
          <a:xfrm>
            <a:off x="2792681" y="3428996"/>
            <a:ext cx="55418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1" hangingPunct="1"/>
            <a:r>
              <a:rPr lang="ru-RU" sz="4800" b="0" i="0" u="none" baseline="0"/>
              <a:t>+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>
          <a:xfrm>
            <a:off x="401749" y="6252025"/>
            <a:ext cx="650098" cy="453571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 eaLnBrk="0" hangingPunct="0"/>
            <a:fld id="{C2BD263B-59EE-497B-B0D0-316FE84953C2}" type="slidenum">
              <a:rPr>
                <a:solidFill>
                  <a:srgbClr val="89898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pPr eaLnBrk="0" hangingPunct="0"/>
              <a:t>42</a:t>
            </a:fld>
            <a:endParaRPr lang="ru-RU" altLang="en-US">
              <a:solidFill>
                <a:srgbClr val="898989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5303520" y="2919307"/>
            <a:ext cx="502032" cy="4741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21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4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4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4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4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94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8" grpId="0" animBg="1"/>
      <p:bldP spid="18448" grpId="1" animBg="1"/>
      <p:bldP spid="394248" grpId="0"/>
      <p:bldP spid="394248" grpId="1"/>
      <p:bldP spid="18450" grpId="0" animBg="1"/>
      <p:bldP spid="18450" grpId="1" animBg="1"/>
      <p:bldP spid="394251" grpId="0"/>
      <p:bldP spid="394251" grpId="1"/>
      <p:bldP spid="18452" grpId="0" animBg="1"/>
      <p:bldP spid="39425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1" y="0"/>
            <a:ext cx="7125857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Формирование луча - разрешение поперек трассы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43</a:t>
            </a:fld>
            <a:endParaRPr lang="ru-RU" dirty="0"/>
          </a:p>
        </p:txBody>
      </p:sp>
      <p:grpSp>
        <p:nvGrpSpPr>
          <p:cNvPr id="8" name="Group 7"/>
          <p:cNvGrpSpPr/>
          <p:nvPr/>
        </p:nvGrpSpPr>
        <p:grpSpPr>
          <a:xfrm>
            <a:off x="190923" y="1709791"/>
            <a:ext cx="8776452" cy="3611604"/>
            <a:chOff x="258094" y="2420065"/>
            <a:chExt cx="8614611" cy="313000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8094" y="2885262"/>
              <a:ext cx="8614611" cy="2664811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094" y="2420065"/>
              <a:ext cx="8614611" cy="527073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1165394" y="5488837"/>
            <a:ext cx="6827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Размер отпечатка луча увеличивается с расстоянием от надира</a:t>
            </a:r>
          </a:p>
        </p:txBody>
      </p:sp>
    </p:spTree>
    <p:extLst>
      <p:ext uri="{BB962C8B-B14F-4D97-AF65-F5344CB8AC3E}">
        <p14:creationId xmlns:p14="http://schemas.microsoft.com/office/powerpoint/2010/main" val="29450861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66" y="9439"/>
            <a:ext cx="584377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Интерферометрические сонары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44</a:t>
            </a:fld>
            <a:endParaRPr lang="ru-RU" dirty="0"/>
          </a:p>
        </p:txBody>
      </p:sp>
      <p:grpSp>
        <p:nvGrpSpPr>
          <p:cNvPr id="10" name="Group 9"/>
          <p:cNvGrpSpPr/>
          <p:nvPr/>
        </p:nvGrpSpPr>
        <p:grpSpPr>
          <a:xfrm rot="2368400">
            <a:off x="1942365" y="1555670"/>
            <a:ext cx="785707" cy="1564640"/>
            <a:chOff x="1127758" y="2424853"/>
            <a:chExt cx="785707" cy="1564640"/>
          </a:xfrm>
        </p:grpSpPr>
        <p:sp>
          <p:nvSpPr>
            <p:cNvPr id="3" name="Rectangle 2"/>
            <p:cNvSpPr/>
            <p:nvPr/>
          </p:nvSpPr>
          <p:spPr>
            <a:xfrm>
              <a:off x="1127758" y="2424853"/>
              <a:ext cx="785707" cy="15646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1209039" y="3630507"/>
              <a:ext cx="623146" cy="243843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293706" y="3325709"/>
              <a:ext cx="453813" cy="209974"/>
            </a:xfrm>
            <a:prstGeom prst="round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1293706" y="3051393"/>
              <a:ext cx="453813" cy="209974"/>
            </a:xfrm>
            <a:prstGeom prst="round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1293706" y="2787103"/>
              <a:ext cx="453813" cy="209974"/>
            </a:xfrm>
            <a:prstGeom prst="round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293706" y="2512787"/>
              <a:ext cx="453813" cy="209974"/>
            </a:xfrm>
            <a:prstGeom prst="roundRect">
              <a:avLst/>
            </a:prstGeom>
            <a:solidFill>
              <a:schemeClr val="bg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11" name="Freeform 10"/>
          <p:cNvSpPr/>
          <p:nvPr/>
        </p:nvSpPr>
        <p:spPr>
          <a:xfrm>
            <a:off x="650240" y="5411893"/>
            <a:ext cx="7714844" cy="365760"/>
          </a:xfrm>
          <a:custGeom>
            <a:avLst/>
            <a:gdLst>
              <a:gd name="connsiteX0" fmla="*/ 0 w 7714844"/>
              <a:gd name="connsiteY0" fmla="*/ 345440 h 365760"/>
              <a:gd name="connsiteX1" fmla="*/ 67733 w 7714844"/>
              <a:gd name="connsiteY1" fmla="*/ 298027 h 365760"/>
              <a:gd name="connsiteX2" fmla="*/ 155787 w 7714844"/>
              <a:gd name="connsiteY2" fmla="*/ 243840 h 365760"/>
              <a:gd name="connsiteX3" fmla="*/ 216747 w 7714844"/>
              <a:gd name="connsiteY3" fmla="*/ 223520 h 365760"/>
              <a:gd name="connsiteX4" fmla="*/ 304800 w 7714844"/>
              <a:gd name="connsiteY4" fmla="*/ 189654 h 365760"/>
              <a:gd name="connsiteX5" fmla="*/ 331893 w 7714844"/>
              <a:gd name="connsiteY5" fmla="*/ 176107 h 365760"/>
              <a:gd name="connsiteX6" fmla="*/ 419947 w 7714844"/>
              <a:gd name="connsiteY6" fmla="*/ 155787 h 365760"/>
              <a:gd name="connsiteX7" fmla="*/ 474133 w 7714844"/>
              <a:gd name="connsiteY7" fmla="*/ 121920 h 365760"/>
              <a:gd name="connsiteX8" fmla="*/ 508000 w 7714844"/>
              <a:gd name="connsiteY8" fmla="*/ 88054 h 365760"/>
              <a:gd name="connsiteX9" fmla="*/ 528320 w 7714844"/>
              <a:gd name="connsiteY9" fmla="*/ 81280 h 365760"/>
              <a:gd name="connsiteX10" fmla="*/ 548640 w 7714844"/>
              <a:gd name="connsiteY10" fmla="*/ 67734 h 365760"/>
              <a:gd name="connsiteX11" fmla="*/ 562187 w 7714844"/>
              <a:gd name="connsiteY11" fmla="*/ 47414 h 365760"/>
              <a:gd name="connsiteX12" fmla="*/ 582507 w 7714844"/>
              <a:gd name="connsiteY12" fmla="*/ 40640 h 365760"/>
              <a:gd name="connsiteX13" fmla="*/ 636693 w 7714844"/>
              <a:gd name="connsiteY13" fmla="*/ 20320 h 365760"/>
              <a:gd name="connsiteX14" fmla="*/ 677333 w 7714844"/>
              <a:gd name="connsiteY14" fmla="*/ 13547 h 365760"/>
              <a:gd name="connsiteX15" fmla="*/ 704427 w 7714844"/>
              <a:gd name="connsiteY15" fmla="*/ 6774 h 365760"/>
              <a:gd name="connsiteX16" fmla="*/ 839893 w 7714844"/>
              <a:gd name="connsiteY16" fmla="*/ 0 h 365760"/>
              <a:gd name="connsiteX17" fmla="*/ 1097280 w 7714844"/>
              <a:gd name="connsiteY17" fmla="*/ 6774 h 365760"/>
              <a:gd name="connsiteX18" fmla="*/ 1165013 w 7714844"/>
              <a:gd name="connsiteY18" fmla="*/ 27094 h 365760"/>
              <a:gd name="connsiteX19" fmla="*/ 1320800 w 7714844"/>
              <a:gd name="connsiteY19" fmla="*/ 40640 h 365760"/>
              <a:gd name="connsiteX20" fmla="*/ 1374987 w 7714844"/>
              <a:gd name="connsiteY20" fmla="*/ 47414 h 365760"/>
              <a:gd name="connsiteX21" fmla="*/ 1429173 w 7714844"/>
              <a:gd name="connsiteY21" fmla="*/ 67734 h 365760"/>
              <a:gd name="connsiteX22" fmla="*/ 1449493 w 7714844"/>
              <a:gd name="connsiteY22" fmla="*/ 81280 h 365760"/>
              <a:gd name="connsiteX23" fmla="*/ 1469813 w 7714844"/>
              <a:gd name="connsiteY23" fmla="*/ 88054 h 365760"/>
              <a:gd name="connsiteX24" fmla="*/ 1496907 w 7714844"/>
              <a:gd name="connsiteY24" fmla="*/ 101600 h 365760"/>
              <a:gd name="connsiteX25" fmla="*/ 1557867 w 7714844"/>
              <a:gd name="connsiteY25" fmla="*/ 108374 h 365760"/>
              <a:gd name="connsiteX26" fmla="*/ 1591733 w 7714844"/>
              <a:gd name="connsiteY26" fmla="*/ 115147 h 365760"/>
              <a:gd name="connsiteX27" fmla="*/ 1666240 w 7714844"/>
              <a:gd name="connsiteY27" fmla="*/ 121920 h 365760"/>
              <a:gd name="connsiteX28" fmla="*/ 1686560 w 7714844"/>
              <a:gd name="connsiteY28" fmla="*/ 128694 h 365760"/>
              <a:gd name="connsiteX29" fmla="*/ 1706880 w 7714844"/>
              <a:gd name="connsiteY29" fmla="*/ 142240 h 365760"/>
              <a:gd name="connsiteX30" fmla="*/ 1747520 w 7714844"/>
              <a:gd name="connsiteY30" fmla="*/ 149014 h 365760"/>
              <a:gd name="connsiteX31" fmla="*/ 2004907 w 7714844"/>
              <a:gd name="connsiteY31" fmla="*/ 155787 h 365760"/>
              <a:gd name="connsiteX32" fmla="*/ 2032000 w 7714844"/>
              <a:gd name="connsiteY32" fmla="*/ 162560 h 365760"/>
              <a:gd name="connsiteX33" fmla="*/ 2052320 w 7714844"/>
              <a:gd name="connsiteY33" fmla="*/ 169334 h 365760"/>
              <a:gd name="connsiteX34" fmla="*/ 2113280 w 7714844"/>
              <a:gd name="connsiteY34" fmla="*/ 176107 h 365760"/>
              <a:gd name="connsiteX35" fmla="*/ 2153920 w 7714844"/>
              <a:gd name="connsiteY35" fmla="*/ 182880 h 365760"/>
              <a:gd name="connsiteX36" fmla="*/ 2181013 w 7714844"/>
              <a:gd name="connsiteY36" fmla="*/ 189654 h 365760"/>
              <a:gd name="connsiteX37" fmla="*/ 2241973 w 7714844"/>
              <a:gd name="connsiteY37" fmla="*/ 196427 h 365760"/>
              <a:gd name="connsiteX38" fmla="*/ 2370667 w 7714844"/>
              <a:gd name="connsiteY38" fmla="*/ 209974 h 365760"/>
              <a:gd name="connsiteX39" fmla="*/ 3183467 w 7714844"/>
              <a:gd name="connsiteY39" fmla="*/ 209974 h 365760"/>
              <a:gd name="connsiteX40" fmla="*/ 3278293 w 7714844"/>
              <a:gd name="connsiteY40" fmla="*/ 223520 h 365760"/>
              <a:gd name="connsiteX41" fmla="*/ 3467947 w 7714844"/>
              <a:gd name="connsiteY41" fmla="*/ 230294 h 365760"/>
              <a:gd name="connsiteX42" fmla="*/ 3576320 w 7714844"/>
              <a:gd name="connsiteY42" fmla="*/ 257387 h 365760"/>
              <a:gd name="connsiteX43" fmla="*/ 3610187 w 7714844"/>
              <a:gd name="connsiteY43" fmla="*/ 264160 h 365760"/>
              <a:gd name="connsiteX44" fmla="*/ 3684693 w 7714844"/>
              <a:gd name="connsiteY44" fmla="*/ 277707 h 365760"/>
              <a:gd name="connsiteX45" fmla="*/ 3725333 w 7714844"/>
              <a:gd name="connsiteY45" fmla="*/ 291254 h 365760"/>
              <a:gd name="connsiteX46" fmla="*/ 3820160 w 7714844"/>
              <a:gd name="connsiteY46" fmla="*/ 298027 h 365760"/>
              <a:gd name="connsiteX47" fmla="*/ 4057227 w 7714844"/>
              <a:gd name="connsiteY47" fmla="*/ 298027 h 365760"/>
              <a:gd name="connsiteX48" fmla="*/ 4307840 w 7714844"/>
              <a:gd name="connsiteY48" fmla="*/ 291254 h 365760"/>
              <a:gd name="connsiteX49" fmla="*/ 4355253 w 7714844"/>
              <a:gd name="connsiteY49" fmla="*/ 284480 h 365760"/>
              <a:gd name="connsiteX50" fmla="*/ 4429760 w 7714844"/>
              <a:gd name="connsiteY50" fmla="*/ 277707 h 365760"/>
              <a:gd name="connsiteX51" fmla="*/ 4477173 w 7714844"/>
              <a:gd name="connsiteY51" fmla="*/ 264160 h 365760"/>
              <a:gd name="connsiteX52" fmla="*/ 4578773 w 7714844"/>
              <a:gd name="connsiteY52" fmla="*/ 257387 h 365760"/>
              <a:gd name="connsiteX53" fmla="*/ 4619413 w 7714844"/>
              <a:gd name="connsiteY53" fmla="*/ 243840 h 365760"/>
              <a:gd name="connsiteX54" fmla="*/ 4829387 w 7714844"/>
              <a:gd name="connsiteY54" fmla="*/ 230294 h 365760"/>
              <a:gd name="connsiteX55" fmla="*/ 5317067 w 7714844"/>
              <a:gd name="connsiteY55" fmla="*/ 237067 h 365760"/>
              <a:gd name="connsiteX56" fmla="*/ 5344160 w 7714844"/>
              <a:gd name="connsiteY56" fmla="*/ 243840 h 365760"/>
              <a:gd name="connsiteX57" fmla="*/ 5391573 w 7714844"/>
              <a:gd name="connsiteY57" fmla="*/ 250614 h 365760"/>
              <a:gd name="connsiteX58" fmla="*/ 5513493 w 7714844"/>
              <a:gd name="connsiteY58" fmla="*/ 264160 h 365760"/>
              <a:gd name="connsiteX59" fmla="*/ 5560907 w 7714844"/>
              <a:gd name="connsiteY59" fmla="*/ 277707 h 365760"/>
              <a:gd name="connsiteX60" fmla="*/ 5581227 w 7714844"/>
              <a:gd name="connsiteY60" fmla="*/ 284480 h 365760"/>
              <a:gd name="connsiteX61" fmla="*/ 5621867 w 7714844"/>
              <a:gd name="connsiteY61" fmla="*/ 291254 h 365760"/>
              <a:gd name="connsiteX62" fmla="*/ 5676053 w 7714844"/>
              <a:gd name="connsiteY62" fmla="*/ 304800 h 365760"/>
              <a:gd name="connsiteX63" fmla="*/ 5974080 w 7714844"/>
              <a:gd name="connsiteY63" fmla="*/ 298027 h 365760"/>
              <a:gd name="connsiteX64" fmla="*/ 6089227 w 7714844"/>
              <a:gd name="connsiteY64" fmla="*/ 291254 h 365760"/>
              <a:gd name="connsiteX65" fmla="*/ 6509173 w 7714844"/>
              <a:gd name="connsiteY65" fmla="*/ 298027 h 365760"/>
              <a:gd name="connsiteX66" fmla="*/ 6556587 w 7714844"/>
              <a:gd name="connsiteY66" fmla="*/ 304800 h 365760"/>
              <a:gd name="connsiteX67" fmla="*/ 6631093 w 7714844"/>
              <a:gd name="connsiteY67" fmla="*/ 311574 h 365760"/>
              <a:gd name="connsiteX68" fmla="*/ 6725920 w 7714844"/>
              <a:gd name="connsiteY68" fmla="*/ 331894 h 365760"/>
              <a:gd name="connsiteX69" fmla="*/ 6813973 w 7714844"/>
              <a:gd name="connsiteY69" fmla="*/ 338667 h 365760"/>
              <a:gd name="connsiteX70" fmla="*/ 6962987 w 7714844"/>
              <a:gd name="connsiteY70" fmla="*/ 352214 h 365760"/>
              <a:gd name="connsiteX71" fmla="*/ 7044267 w 7714844"/>
              <a:gd name="connsiteY71" fmla="*/ 358987 h 365760"/>
              <a:gd name="connsiteX72" fmla="*/ 7118773 w 7714844"/>
              <a:gd name="connsiteY72" fmla="*/ 365760 h 365760"/>
              <a:gd name="connsiteX73" fmla="*/ 7396480 w 7714844"/>
              <a:gd name="connsiteY73" fmla="*/ 358987 h 365760"/>
              <a:gd name="connsiteX74" fmla="*/ 7423573 w 7714844"/>
              <a:gd name="connsiteY74" fmla="*/ 338667 h 365760"/>
              <a:gd name="connsiteX75" fmla="*/ 7450667 w 7714844"/>
              <a:gd name="connsiteY75" fmla="*/ 331894 h 365760"/>
              <a:gd name="connsiteX76" fmla="*/ 7484533 w 7714844"/>
              <a:gd name="connsiteY76" fmla="*/ 311574 h 365760"/>
              <a:gd name="connsiteX77" fmla="*/ 7504853 w 7714844"/>
              <a:gd name="connsiteY77" fmla="*/ 304800 h 365760"/>
              <a:gd name="connsiteX78" fmla="*/ 7531947 w 7714844"/>
              <a:gd name="connsiteY78" fmla="*/ 291254 h 365760"/>
              <a:gd name="connsiteX79" fmla="*/ 7565813 w 7714844"/>
              <a:gd name="connsiteY79" fmla="*/ 277707 h 365760"/>
              <a:gd name="connsiteX80" fmla="*/ 7613227 w 7714844"/>
              <a:gd name="connsiteY80" fmla="*/ 250614 h 365760"/>
              <a:gd name="connsiteX81" fmla="*/ 7640320 w 7714844"/>
              <a:gd name="connsiteY81" fmla="*/ 237067 h 365760"/>
              <a:gd name="connsiteX82" fmla="*/ 7674187 w 7714844"/>
              <a:gd name="connsiteY82" fmla="*/ 216747 h 365760"/>
              <a:gd name="connsiteX83" fmla="*/ 7714827 w 7714844"/>
              <a:gd name="connsiteY83" fmla="*/ 209974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7714844" h="365760">
                <a:moveTo>
                  <a:pt x="0" y="345440"/>
                </a:moveTo>
                <a:cubicBezTo>
                  <a:pt x="55435" y="301093"/>
                  <a:pt x="11192" y="334008"/>
                  <a:pt x="67733" y="298027"/>
                </a:cubicBezTo>
                <a:cubicBezTo>
                  <a:pt x="94941" y="280713"/>
                  <a:pt x="126189" y="256789"/>
                  <a:pt x="155787" y="243840"/>
                </a:cubicBezTo>
                <a:cubicBezTo>
                  <a:pt x="175410" y="235255"/>
                  <a:pt x="197337" y="232578"/>
                  <a:pt x="216747" y="223520"/>
                </a:cubicBezTo>
                <a:cubicBezTo>
                  <a:pt x="303975" y="182814"/>
                  <a:pt x="208612" y="203395"/>
                  <a:pt x="304800" y="189654"/>
                </a:cubicBezTo>
                <a:cubicBezTo>
                  <a:pt x="313831" y="185138"/>
                  <a:pt x="322152" y="178764"/>
                  <a:pt x="331893" y="176107"/>
                </a:cubicBezTo>
                <a:cubicBezTo>
                  <a:pt x="382876" y="162203"/>
                  <a:pt x="373613" y="178955"/>
                  <a:pt x="419947" y="155787"/>
                </a:cubicBezTo>
                <a:cubicBezTo>
                  <a:pt x="445903" y="142809"/>
                  <a:pt x="451522" y="142018"/>
                  <a:pt x="474133" y="121920"/>
                </a:cubicBezTo>
                <a:cubicBezTo>
                  <a:pt x="486065" y="111314"/>
                  <a:pt x="495228" y="97633"/>
                  <a:pt x="508000" y="88054"/>
                </a:cubicBezTo>
                <a:cubicBezTo>
                  <a:pt x="513712" y="83770"/>
                  <a:pt x="521934" y="84473"/>
                  <a:pt x="528320" y="81280"/>
                </a:cubicBezTo>
                <a:cubicBezTo>
                  <a:pt x="535601" y="77639"/>
                  <a:pt x="541867" y="72249"/>
                  <a:pt x="548640" y="67734"/>
                </a:cubicBezTo>
                <a:cubicBezTo>
                  <a:pt x="553156" y="60961"/>
                  <a:pt x="555830" y="52499"/>
                  <a:pt x="562187" y="47414"/>
                </a:cubicBezTo>
                <a:cubicBezTo>
                  <a:pt x="567762" y="42954"/>
                  <a:pt x="576121" y="43833"/>
                  <a:pt x="582507" y="40640"/>
                </a:cubicBezTo>
                <a:cubicBezTo>
                  <a:pt x="626372" y="18708"/>
                  <a:pt x="575094" y="31520"/>
                  <a:pt x="636693" y="20320"/>
                </a:cubicBezTo>
                <a:cubicBezTo>
                  <a:pt x="650205" y="17863"/>
                  <a:pt x="663866" y="16240"/>
                  <a:pt x="677333" y="13547"/>
                </a:cubicBezTo>
                <a:cubicBezTo>
                  <a:pt x="686461" y="11721"/>
                  <a:pt x="695150" y="7547"/>
                  <a:pt x="704427" y="6774"/>
                </a:cubicBezTo>
                <a:cubicBezTo>
                  <a:pt x="749483" y="3019"/>
                  <a:pt x="794738" y="2258"/>
                  <a:pt x="839893" y="0"/>
                </a:cubicBezTo>
                <a:cubicBezTo>
                  <a:pt x="925689" y="2258"/>
                  <a:pt x="1011552" y="2692"/>
                  <a:pt x="1097280" y="6774"/>
                </a:cubicBezTo>
                <a:cubicBezTo>
                  <a:pt x="1120600" y="7884"/>
                  <a:pt x="1142580" y="24602"/>
                  <a:pt x="1165013" y="27094"/>
                </a:cubicBezTo>
                <a:cubicBezTo>
                  <a:pt x="1329197" y="45336"/>
                  <a:pt x="1094403" y="20058"/>
                  <a:pt x="1320800" y="40640"/>
                </a:cubicBezTo>
                <a:cubicBezTo>
                  <a:pt x="1338928" y="42288"/>
                  <a:pt x="1356925" y="45156"/>
                  <a:pt x="1374987" y="47414"/>
                </a:cubicBezTo>
                <a:cubicBezTo>
                  <a:pt x="1392578" y="53277"/>
                  <a:pt x="1412968" y="59632"/>
                  <a:pt x="1429173" y="67734"/>
                </a:cubicBezTo>
                <a:cubicBezTo>
                  <a:pt x="1436454" y="71375"/>
                  <a:pt x="1442212" y="77639"/>
                  <a:pt x="1449493" y="81280"/>
                </a:cubicBezTo>
                <a:cubicBezTo>
                  <a:pt x="1455879" y="84473"/>
                  <a:pt x="1463250" y="85242"/>
                  <a:pt x="1469813" y="88054"/>
                </a:cubicBezTo>
                <a:cubicBezTo>
                  <a:pt x="1479094" y="92031"/>
                  <a:pt x="1487068" y="99330"/>
                  <a:pt x="1496907" y="101600"/>
                </a:cubicBezTo>
                <a:cubicBezTo>
                  <a:pt x="1516829" y="106197"/>
                  <a:pt x="1537627" y="105483"/>
                  <a:pt x="1557867" y="108374"/>
                </a:cubicBezTo>
                <a:cubicBezTo>
                  <a:pt x="1569264" y="110002"/>
                  <a:pt x="1580310" y="113719"/>
                  <a:pt x="1591733" y="115147"/>
                </a:cubicBezTo>
                <a:cubicBezTo>
                  <a:pt x="1616479" y="118240"/>
                  <a:pt x="1641404" y="119662"/>
                  <a:pt x="1666240" y="121920"/>
                </a:cubicBezTo>
                <a:cubicBezTo>
                  <a:pt x="1673013" y="124178"/>
                  <a:pt x="1680174" y="125501"/>
                  <a:pt x="1686560" y="128694"/>
                </a:cubicBezTo>
                <a:cubicBezTo>
                  <a:pt x="1693841" y="132335"/>
                  <a:pt x="1699157" y="139666"/>
                  <a:pt x="1706880" y="142240"/>
                </a:cubicBezTo>
                <a:cubicBezTo>
                  <a:pt x="1719909" y="146583"/>
                  <a:pt x="1733801" y="148390"/>
                  <a:pt x="1747520" y="149014"/>
                </a:cubicBezTo>
                <a:cubicBezTo>
                  <a:pt x="1833257" y="152911"/>
                  <a:pt x="1919111" y="153529"/>
                  <a:pt x="2004907" y="155787"/>
                </a:cubicBezTo>
                <a:cubicBezTo>
                  <a:pt x="2013938" y="158045"/>
                  <a:pt x="2023049" y="160003"/>
                  <a:pt x="2032000" y="162560"/>
                </a:cubicBezTo>
                <a:cubicBezTo>
                  <a:pt x="2038865" y="164522"/>
                  <a:pt x="2045277" y="168160"/>
                  <a:pt x="2052320" y="169334"/>
                </a:cubicBezTo>
                <a:cubicBezTo>
                  <a:pt x="2072487" y="172695"/>
                  <a:pt x="2093014" y="173405"/>
                  <a:pt x="2113280" y="176107"/>
                </a:cubicBezTo>
                <a:cubicBezTo>
                  <a:pt x="2126893" y="177922"/>
                  <a:pt x="2140453" y="180187"/>
                  <a:pt x="2153920" y="182880"/>
                </a:cubicBezTo>
                <a:cubicBezTo>
                  <a:pt x="2163048" y="184706"/>
                  <a:pt x="2171812" y="188238"/>
                  <a:pt x="2181013" y="189654"/>
                </a:cubicBezTo>
                <a:cubicBezTo>
                  <a:pt x="2201220" y="192763"/>
                  <a:pt x="2221686" y="193891"/>
                  <a:pt x="2241973" y="196427"/>
                </a:cubicBezTo>
                <a:cubicBezTo>
                  <a:pt x="2348164" y="209700"/>
                  <a:pt x="2219218" y="197352"/>
                  <a:pt x="2370667" y="209974"/>
                </a:cubicBezTo>
                <a:cubicBezTo>
                  <a:pt x="2713515" y="201810"/>
                  <a:pt x="2778848" y="196780"/>
                  <a:pt x="3183467" y="209974"/>
                </a:cubicBezTo>
                <a:cubicBezTo>
                  <a:pt x="3215380" y="211015"/>
                  <a:pt x="3246445" y="221245"/>
                  <a:pt x="3278293" y="223520"/>
                </a:cubicBezTo>
                <a:cubicBezTo>
                  <a:pt x="3341391" y="228027"/>
                  <a:pt x="3404729" y="228036"/>
                  <a:pt x="3467947" y="230294"/>
                </a:cubicBezTo>
                <a:cubicBezTo>
                  <a:pt x="3555474" y="242797"/>
                  <a:pt x="3474844" y="228394"/>
                  <a:pt x="3576320" y="257387"/>
                </a:cubicBezTo>
                <a:cubicBezTo>
                  <a:pt x="3587390" y="260550"/>
                  <a:pt x="3598860" y="262101"/>
                  <a:pt x="3610187" y="264160"/>
                </a:cubicBezTo>
                <a:cubicBezTo>
                  <a:pt x="3625663" y="266974"/>
                  <a:pt x="3667973" y="273147"/>
                  <a:pt x="3684693" y="277707"/>
                </a:cubicBezTo>
                <a:cubicBezTo>
                  <a:pt x="3698469" y="281464"/>
                  <a:pt x="3711212" y="289136"/>
                  <a:pt x="3725333" y="291254"/>
                </a:cubicBezTo>
                <a:cubicBezTo>
                  <a:pt x="3756672" y="295955"/>
                  <a:pt x="3788551" y="295769"/>
                  <a:pt x="3820160" y="298027"/>
                </a:cubicBezTo>
                <a:cubicBezTo>
                  <a:pt x="3918954" y="337545"/>
                  <a:pt x="3831297" y="308143"/>
                  <a:pt x="4057227" y="298027"/>
                </a:cubicBezTo>
                <a:cubicBezTo>
                  <a:pt x="4140712" y="294289"/>
                  <a:pt x="4224302" y="293512"/>
                  <a:pt x="4307840" y="291254"/>
                </a:cubicBezTo>
                <a:cubicBezTo>
                  <a:pt x="4323644" y="288996"/>
                  <a:pt x="4339386" y="286243"/>
                  <a:pt x="4355253" y="284480"/>
                </a:cubicBezTo>
                <a:cubicBezTo>
                  <a:pt x="4380039" y="281726"/>
                  <a:pt x="4405161" y="281807"/>
                  <a:pt x="4429760" y="277707"/>
                </a:cubicBezTo>
                <a:cubicBezTo>
                  <a:pt x="4445973" y="275005"/>
                  <a:pt x="4460887" y="266381"/>
                  <a:pt x="4477173" y="264160"/>
                </a:cubicBezTo>
                <a:cubicBezTo>
                  <a:pt x="4510804" y="259574"/>
                  <a:pt x="4544906" y="259645"/>
                  <a:pt x="4578773" y="257387"/>
                </a:cubicBezTo>
                <a:cubicBezTo>
                  <a:pt x="4592320" y="252871"/>
                  <a:pt x="4605411" y="246640"/>
                  <a:pt x="4619413" y="243840"/>
                </a:cubicBezTo>
                <a:cubicBezTo>
                  <a:pt x="4666303" y="234462"/>
                  <a:pt x="4814354" y="230977"/>
                  <a:pt x="4829387" y="230294"/>
                </a:cubicBezTo>
                <a:lnTo>
                  <a:pt x="5317067" y="237067"/>
                </a:lnTo>
                <a:cubicBezTo>
                  <a:pt x="5326373" y="237312"/>
                  <a:pt x="5335001" y="242175"/>
                  <a:pt x="5344160" y="243840"/>
                </a:cubicBezTo>
                <a:cubicBezTo>
                  <a:pt x="5359867" y="246696"/>
                  <a:pt x="5375718" y="248749"/>
                  <a:pt x="5391573" y="250614"/>
                </a:cubicBezTo>
                <a:cubicBezTo>
                  <a:pt x="5683750" y="284989"/>
                  <a:pt x="5271272" y="233883"/>
                  <a:pt x="5513493" y="264160"/>
                </a:cubicBezTo>
                <a:cubicBezTo>
                  <a:pt x="5562193" y="280395"/>
                  <a:pt x="5501398" y="260705"/>
                  <a:pt x="5560907" y="277707"/>
                </a:cubicBezTo>
                <a:cubicBezTo>
                  <a:pt x="5567772" y="279668"/>
                  <a:pt x="5574257" y="282931"/>
                  <a:pt x="5581227" y="284480"/>
                </a:cubicBezTo>
                <a:cubicBezTo>
                  <a:pt x="5594634" y="287459"/>
                  <a:pt x="5608438" y="288376"/>
                  <a:pt x="5621867" y="291254"/>
                </a:cubicBezTo>
                <a:cubicBezTo>
                  <a:pt x="5640072" y="295155"/>
                  <a:pt x="5676053" y="304800"/>
                  <a:pt x="5676053" y="304800"/>
                </a:cubicBezTo>
                <a:lnTo>
                  <a:pt x="5974080" y="298027"/>
                </a:lnTo>
                <a:cubicBezTo>
                  <a:pt x="6012508" y="296767"/>
                  <a:pt x="6050778" y="291254"/>
                  <a:pt x="6089227" y="291254"/>
                </a:cubicBezTo>
                <a:cubicBezTo>
                  <a:pt x="6229227" y="291254"/>
                  <a:pt x="6369191" y="295769"/>
                  <a:pt x="6509173" y="298027"/>
                </a:cubicBezTo>
                <a:cubicBezTo>
                  <a:pt x="6524978" y="300285"/>
                  <a:pt x="6540720" y="303037"/>
                  <a:pt x="6556587" y="304800"/>
                </a:cubicBezTo>
                <a:cubicBezTo>
                  <a:pt x="6581372" y="307554"/>
                  <a:pt x="6606468" y="307634"/>
                  <a:pt x="6631093" y="311574"/>
                </a:cubicBezTo>
                <a:cubicBezTo>
                  <a:pt x="6663014" y="316681"/>
                  <a:pt x="6693942" y="327157"/>
                  <a:pt x="6725920" y="331894"/>
                </a:cubicBezTo>
                <a:cubicBezTo>
                  <a:pt x="6755040" y="336208"/>
                  <a:pt x="6784643" y="336153"/>
                  <a:pt x="6813973" y="338667"/>
                </a:cubicBezTo>
                <a:lnTo>
                  <a:pt x="6962987" y="352214"/>
                </a:lnTo>
                <a:lnTo>
                  <a:pt x="7044267" y="358987"/>
                </a:lnTo>
                <a:lnTo>
                  <a:pt x="7118773" y="365760"/>
                </a:lnTo>
                <a:cubicBezTo>
                  <a:pt x="7211342" y="363502"/>
                  <a:pt x="7304247" y="367185"/>
                  <a:pt x="7396480" y="358987"/>
                </a:cubicBezTo>
                <a:cubicBezTo>
                  <a:pt x="7407724" y="357988"/>
                  <a:pt x="7413476" y="343715"/>
                  <a:pt x="7423573" y="338667"/>
                </a:cubicBezTo>
                <a:cubicBezTo>
                  <a:pt x="7431899" y="334504"/>
                  <a:pt x="7441636" y="334152"/>
                  <a:pt x="7450667" y="331894"/>
                </a:cubicBezTo>
                <a:cubicBezTo>
                  <a:pt x="7461956" y="325121"/>
                  <a:pt x="7472758" y="317462"/>
                  <a:pt x="7484533" y="311574"/>
                </a:cubicBezTo>
                <a:cubicBezTo>
                  <a:pt x="7490919" y="308381"/>
                  <a:pt x="7498290" y="307612"/>
                  <a:pt x="7504853" y="304800"/>
                </a:cubicBezTo>
                <a:cubicBezTo>
                  <a:pt x="7514134" y="300823"/>
                  <a:pt x="7522720" y="295355"/>
                  <a:pt x="7531947" y="291254"/>
                </a:cubicBezTo>
                <a:cubicBezTo>
                  <a:pt x="7543057" y="286316"/>
                  <a:pt x="7554703" y="282645"/>
                  <a:pt x="7565813" y="277707"/>
                </a:cubicBezTo>
                <a:cubicBezTo>
                  <a:pt x="7611864" y="257239"/>
                  <a:pt x="7575092" y="272405"/>
                  <a:pt x="7613227" y="250614"/>
                </a:cubicBezTo>
                <a:cubicBezTo>
                  <a:pt x="7621994" y="245604"/>
                  <a:pt x="7631494" y="241971"/>
                  <a:pt x="7640320" y="237067"/>
                </a:cubicBezTo>
                <a:cubicBezTo>
                  <a:pt x="7651828" y="230673"/>
                  <a:pt x="7662202" y="222195"/>
                  <a:pt x="7674187" y="216747"/>
                </a:cubicBezTo>
                <a:cubicBezTo>
                  <a:pt x="7716969" y="197300"/>
                  <a:pt x="7714827" y="189740"/>
                  <a:pt x="7714827" y="209974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13" name="Straight Connector 12"/>
          <p:cNvCxnSpPr>
            <a:stCxn id="5" idx="3"/>
            <a:endCxn id="11" idx="37"/>
          </p:cNvCxnSpPr>
          <p:nvPr/>
        </p:nvCxnSpPr>
        <p:spPr>
          <a:xfrm>
            <a:off x="2229099" y="2956958"/>
            <a:ext cx="663114" cy="2651362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4379757">
            <a:off x="1790163" y="3918277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Импульс передачи</a:t>
            </a:r>
          </a:p>
        </p:txBody>
      </p:sp>
      <p:cxnSp>
        <p:nvCxnSpPr>
          <p:cNvPr id="16" name="Straight Connector 15"/>
          <p:cNvCxnSpPr>
            <a:stCxn id="11" idx="37"/>
            <a:endCxn id="6" idx="3"/>
          </p:cNvCxnSpPr>
          <p:nvPr/>
        </p:nvCxnSpPr>
        <p:spPr>
          <a:xfrm flipH="1" flipV="1">
            <a:off x="2368275" y="2654782"/>
            <a:ext cx="523938" cy="29535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6" idx="3"/>
          </p:cNvCxnSpPr>
          <p:nvPr/>
        </p:nvCxnSpPr>
        <p:spPr>
          <a:xfrm>
            <a:off x="2368275" y="2654782"/>
            <a:ext cx="790275" cy="22014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7" idx="3"/>
          </p:cNvCxnSpPr>
          <p:nvPr/>
        </p:nvCxnSpPr>
        <p:spPr>
          <a:xfrm flipV="1">
            <a:off x="2542663" y="2434702"/>
            <a:ext cx="615887" cy="832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8" idx="3"/>
          </p:cNvCxnSpPr>
          <p:nvPr/>
        </p:nvCxnSpPr>
        <p:spPr>
          <a:xfrm flipV="1">
            <a:off x="2710677" y="2188666"/>
            <a:ext cx="447873" cy="5035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9" idx="3"/>
          </p:cNvCxnSpPr>
          <p:nvPr/>
        </p:nvCxnSpPr>
        <p:spPr>
          <a:xfrm flipV="1">
            <a:off x="2885065" y="1946971"/>
            <a:ext cx="273485" cy="8029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1" idx="37"/>
            <a:endCxn id="7" idx="3"/>
          </p:cNvCxnSpPr>
          <p:nvPr/>
        </p:nvCxnSpPr>
        <p:spPr>
          <a:xfrm flipH="1" flipV="1">
            <a:off x="2542663" y="2443031"/>
            <a:ext cx="349550" cy="31652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11" idx="37"/>
            <a:endCxn id="8" idx="3"/>
          </p:cNvCxnSpPr>
          <p:nvPr/>
        </p:nvCxnSpPr>
        <p:spPr>
          <a:xfrm flipH="1" flipV="1">
            <a:off x="2710677" y="2239021"/>
            <a:ext cx="181536" cy="336929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11" idx="37"/>
            <a:endCxn id="9" idx="3"/>
          </p:cNvCxnSpPr>
          <p:nvPr/>
        </p:nvCxnSpPr>
        <p:spPr>
          <a:xfrm flipH="1" flipV="1">
            <a:off x="2885065" y="2027270"/>
            <a:ext cx="7148" cy="35810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021807" y="2895236"/>
            <a:ext cx="520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Время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796389" y="2604926"/>
            <a:ext cx="333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136084" y="2565310"/>
            <a:ext cx="333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T1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133194" y="2324894"/>
            <a:ext cx="333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143293" y="2088629"/>
            <a:ext cx="333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T3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133194" y="1849797"/>
            <a:ext cx="333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T4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176695" y="1849418"/>
            <a:ext cx="269926" cy="962113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1132171" y="5441902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Дно 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330303" y="1278418"/>
            <a:ext cx="17351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Элементы акустической решетки имеют известный шаг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4726233" y="2198716"/>
            <a:ext cx="259370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881538" y="1903061"/>
            <a:ext cx="0" cy="621189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714665" y="1695284"/>
            <a:ext cx="333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T0</a:t>
            </a:r>
          </a:p>
        </p:txBody>
      </p:sp>
      <p:sp>
        <p:nvSpPr>
          <p:cNvPr id="61" name="TextBox 60"/>
          <p:cNvSpPr txBox="1"/>
          <p:nvPr/>
        </p:nvSpPr>
        <p:spPr>
          <a:xfrm rot="5400000">
            <a:off x="4370019" y="2922787"/>
            <a:ext cx="10230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Импульс передачи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437957" y="1698179"/>
            <a:ext cx="333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T1</a:t>
            </a:r>
          </a:p>
        </p:txBody>
      </p:sp>
      <p:cxnSp>
        <p:nvCxnSpPr>
          <p:cNvPr id="63" name="Straight Connector 62"/>
          <p:cNvCxnSpPr/>
          <p:nvPr/>
        </p:nvCxnSpPr>
        <p:spPr>
          <a:xfrm>
            <a:off x="5594670" y="1888124"/>
            <a:ext cx="0" cy="62118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1" name="Group 80"/>
          <p:cNvGrpSpPr/>
          <p:nvPr/>
        </p:nvGrpSpPr>
        <p:grpSpPr>
          <a:xfrm>
            <a:off x="5875198" y="1708800"/>
            <a:ext cx="333746" cy="815450"/>
            <a:chOff x="4856313" y="1293659"/>
            <a:chExt cx="333746" cy="815450"/>
          </a:xfrm>
        </p:grpSpPr>
        <p:cxnSp>
          <p:nvCxnSpPr>
            <p:cNvPr id="64" name="Straight Connector 63"/>
            <p:cNvCxnSpPr/>
            <p:nvPr/>
          </p:nvCxnSpPr>
          <p:spPr>
            <a:xfrm>
              <a:off x="5035476" y="1487920"/>
              <a:ext cx="0" cy="62118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4856313" y="1293659"/>
              <a:ext cx="3337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sz="10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T2</a:t>
              </a: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303540" y="1715330"/>
            <a:ext cx="333746" cy="815345"/>
            <a:chOff x="5169556" y="1305094"/>
            <a:chExt cx="333746" cy="815345"/>
          </a:xfrm>
        </p:grpSpPr>
        <p:cxnSp>
          <p:nvCxnSpPr>
            <p:cNvPr id="65" name="Straight Connector 64"/>
            <p:cNvCxnSpPr/>
            <p:nvPr/>
          </p:nvCxnSpPr>
          <p:spPr>
            <a:xfrm>
              <a:off x="5347546" y="1499250"/>
              <a:ext cx="0" cy="62118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5169556" y="1305094"/>
              <a:ext cx="3337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sz="10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T3</a:t>
              </a: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745543" y="1712404"/>
            <a:ext cx="333746" cy="822981"/>
            <a:chOff x="5467353" y="1297457"/>
            <a:chExt cx="333746" cy="822981"/>
          </a:xfrm>
        </p:grpSpPr>
        <p:cxnSp>
          <p:nvCxnSpPr>
            <p:cNvPr id="66" name="Straight Connector 65"/>
            <p:cNvCxnSpPr/>
            <p:nvPr/>
          </p:nvCxnSpPr>
          <p:spPr>
            <a:xfrm>
              <a:off x="5625254" y="1499249"/>
              <a:ext cx="0" cy="62118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/>
            <p:cNvSpPr txBox="1"/>
            <p:nvPr/>
          </p:nvSpPr>
          <p:spPr>
            <a:xfrm>
              <a:off x="5467353" y="1297457"/>
              <a:ext cx="3337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sz="10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T4</a:t>
              </a: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437957" y="2588490"/>
            <a:ext cx="1881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Отраженная акустическая энергия поступает с разностью в доли секунды и измеряется по разности фаз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5355752" y="3320408"/>
            <a:ext cx="1801677" cy="1589260"/>
            <a:chOff x="4477254" y="2613189"/>
            <a:chExt cx="1801677" cy="1589260"/>
          </a:xfrm>
        </p:grpSpPr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467813" y="3125171"/>
              <a:ext cx="1403484" cy="477833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014429" y="3076014"/>
              <a:ext cx="1403484" cy="477833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5338273" y="3261790"/>
              <a:ext cx="1403484" cy="477833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884889" y="3212632"/>
              <a:ext cx="1403484" cy="477833"/>
            </a:xfrm>
            <a:prstGeom prst="rect">
              <a:avLst/>
            </a:prstGeom>
          </p:spPr>
        </p:pic>
      </p:grpSp>
      <p:cxnSp>
        <p:nvCxnSpPr>
          <p:cNvPr id="93" name="Straight Connector 92"/>
          <p:cNvCxnSpPr/>
          <p:nvPr/>
        </p:nvCxnSpPr>
        <p:spPr>
          <a:xfrm>
            <a:off x="5355752" y="3672114"/>
            <a:ext cx="1801678" cy="261257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5386160" y="3354625"/>
            <a:ext cx="1693129" cy="14939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5152971" y="3234820"/>
            <a:ext cx="3337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T0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650240" y="5880879"/>
            <a:ext cx="699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Зная разность фаз и шаг между элементами, можно вычислить угол падения на объект. Разность фаз изменяется с расстоянием от сонара.</a:t>
            </a:r>
          </a:p>
        </p:txBody>
      </p:sp>
      <p:sp>
        <p:nvSpPr>
          <p:cNvPr id="74" name="TextBox 73"/>
          <p:cNvSpPr txBox="1"/>
          <p:nvPr/>
        </p:nvSpPr>
        <p:spPr>
          <a:xfrm rot="16200000">
            <a:off x="2521722" y="3802372"/>
            <a:ext cx="11063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Принятый сигнал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03200" y="3340008"/>
            <a:ext cx="18311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Скорость Звука у головы сонара нужна для преобразования времени в расстояние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188200" y="3842656"/>
            <a:ext cx="195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Пиковая амплитуда</a:t>
            </a:r>
          </a:p>
        </p:txBody>
      </p:sp>
    </p:spTree>
    <p:extLst>
      <p:ext uri="{BB962C8B-B14F-4D97-AF65-F5344CB8AC3E}">
        <p14:creationId xmlns:p14="http://schemas.microsoft.com/office/powerpoint/2010/main" val="9026157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PING DSP - принцип работы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07" y="1476688"/>
            <a:ext cx="3843155" cy="36019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717" y="5324218"/>
            <a:ext cx="3200791" cy="58623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86190" y="1673400"/>
            <a:ext cx="4757809" cy="3650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350" b="1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3DSS</a:t>
            </a:r>
            <a:r>
              <a:rPr lang="ru-RU" sz="600" b="1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TM </a:t>
            </a:r>
            <a:r>
              <a:rPr lang="ru-RU" sz="1350" b="1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MBES Engine Bathymetry Engine allows for:</a:t>
            </a:r>
          </a:p>
          <a:p>
            <a:endParaRPr lang="ru-RU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57175" indent="-257175" algn="l" rtl="0">
              <a:buFont typeface="+mj-lt"/>
              <a:buAutoNum type="arabicPeriod"/>
            </a:pPr>
            <a:r>
              <a:rPr lang="ru-RU" sz="135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Лучи, заданные в настройках МЛЭС пользователем; К-во</a:t>
            </a:r>
            <a:r>
              <a:rPr lang="ru-RU" sz="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Лучей</a:t>
            </a:r>
            <a:r>
              <a:rPr lang="ru-RU" sz="135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, Угол</a:t>
            </a:r>
            <a:r>
              <a:rPr lang="ru-RU" sz="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Луча</a:t>
            </a:r>
            <a:r>
              <a:rPr lang="ru-RU" sz="135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, Угол</a:t>
            </a:r>
            <a:r>
              <a:rPr lang="ru-RU" sz="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Сектора</a:t>
            </a:r>
            <a:r>
              <a:rPr lang="ru-RU" sz="135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  <a:p>
            <a:pPr marL="257175" indent="-257175" algn="l" rtl="0">
              <a:buFont typeface="+mj-lt"/>
              <a:buAutoNum type="arabicPeriod"/>
            </a:pPr>
            <a:r>
              <a:rPr lang="ru-RU" sz="135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Идентичные лучи с четкими границами с одинаковым весом и без боковых лепестков.</a:t>
            </a:r>
          </a:p>
          <a:p>
            <a:pPr marL="257175" indent="-257175" algn="l" rtl="0">
              <a:buFont typeface="+mj-lt"/>
              <a:buAutoNum type="arabicPeriod"/>
            </a:pPr>
            <a:r>
              <a:rPr lang="ru-RU" sz="135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Эквидистантные, Равномерноугольные или комбинация - распределение.</a:t>
            </a:r>
          </a:p>
          <a:p>
            <a:pPr marL="257175" indent="-257175" algn="l" rtl="0">
              <a:buFont typeface="+mj-lt"/>
              <a:buAutoNum type="arabicPeriod"/>
            </a:pPr>
            <a:r>
              <a:rPr lang="ru-RU" sz="135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Широкий диапазон конфигураций МЛЭС (например, 512 лучей в 1 градус) и включая статистически независимые (например, без перекрытия) геометрии лучей.</a:t>
            </a:r>
          </a:p>
          <a:p>
            <a:pPr marL="257175" indent="-257175" algn="l" rtl="0">
              <a:buFont typeface="+mj-lt"/>
              <a:buAutoNum type="arabicPeriod"/>
            </a:pPr>
            <a:r>
              <a:rPr lang="ru-RU" sz="135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Тщательная батиметрия с полным вертикальным покрытием на широких развертках.</a:t>
            </a:r>
          </a:p>
          <a:p>
            <a:pPr marL="257175" indent="-257175" algn="l" rtl="0">
              <a:buFont typeface="+mj-lt"/>
              <a:buAutoNum type="arabicPeriod"/>
            </a:pPr>
            <a:r>
              <a:rPr lang="ru-RU" sz="135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Результаты батиметрии, которые можно вполне сравнить с результатами аналогично настроенных МЛЭС.</a:t>
            </a:r>
          </a:p>
        </p:txBody>
      </p:sp>
    </p:spTree>
    <p:extLst>
      <p:ext uri="{BB962C8B-B14F-4D97-AF65-F5344CB8AC3E}">
        <p14:creationId xmlns:p14="http://schemas.microsoft.com/office/powerpoint/2010/main" val="4272510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Данные сниппетов МЛЭ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46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27385"/>
          <a:stretch/>
        </p:blipFill>
        <p:spPr>
          <a:xfrm>
            <a:off x="212005" y="1224341"/>
            <a:ext cx="6100742" cy="24197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026" y="3879608"/>
            <a:ext cx="1411394" cy="703669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cxnSp>
        <p:nvCxnSpPr>
          <p:cNvPr id="12" name="Straight Connector 11"/>
          <p:cNvCxnSpPr/>
          <p:nvPr/>
        </p:nvCxnSpPr>
        <p:spPr>
          <a:xfrm flipH="1">
            <a:off x="705027" y="3251200"/>
            <a:ext cx="742773" cy="62840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551093" y="3251200"/>
            <a:ext cx="565327" cy="62840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6420" y="3880900"/>
            <a:ext cx="1550145" cy="702377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cxnSp>
        <p:nvCxnSpPr>
          <p:cNvPr id="21" name="Straight Connector 20"/>
          <p:cNvCxnSpPr/>
          <p:nvPr/>
        </p:nvCxnSpPr>
        <p:spPr>
          <a:xfrm>
            <a:off x="1654386" y="3251200"/>
            <a:ext cx="2012179" cy="62840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1880779">
            <a:off x="3897085" y="1912598"/>
            <a:ext cx="689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>
                    <a:lumMod val="95000"/>
                  </a:schemeClr>
                </a:solidFill>
              </a:rPr>
              <a:t>Время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4550229" y="2275114"/>
            <a:ext cx="1295400" cy="68552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392333" y="1834031"/>
            <a:ext cx="28095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«сниппетов» это аналоговый сигнал до и после детектирования дна.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7934" y="3750183"/>
            <a:ext cx="3252478" cy="2253869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10771" t="28008" r="38814" b="65289"/>
          <a:stretch/>
        </p:blipFill>
        <p:spPr>
          <a:xfrm>
            <a:off x="475038" y="5194575"/>
            <a:ext cx="4832908" cy="39768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cxnSp>
        <p:nvCxnSpPr>
          <p:cNvPr id="16" name="Straight Connector 15"/>
          <p:cNvCxnSpPr/>
          <p:nvPr/>
        </p:nvCxnSpPr>
        <p:spPr>
          <a:xfrm flipH="1">
            <a:off x="475038" y="4490906"/>
            <a:ext cx="371387" cy="703669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666565" y="4574722"/>
            <a:ext cx="1616539" cy="60479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48354" y="5758098"/>
            <a:ext cx="4486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Эти данные скомпонованы в линию силы эхосигнала для создания мозаики.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09152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Данные толщи воды (water column)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47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347893"/>
            <a:ext cx="6828017" cy="410184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7" name="Rounded Rectangle 6"/>
          <p:cNvSpPr/>
          <p:nvPr/>
        </p:nvSpPr>
        <p:spPr>
          <a:xfrm>
            <a:off x="2445173" y="2655147"/>
            <a:ext cx="4538134" cy="258064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301653" y="2438400"/>
            <a:ext cx="17793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Отображаются все акустические данные для каждого луча.</a:t>
            </a:r>
          </a:p>
        </p:txBody>
      </p:sp>
      <p:cxnSp>
        <p:nvCxnSpPr>
          <p:cNvPr id="10" name="Straight Arrow Connector 9"/>
          <p:cNvCxnSpPr>
            <a:stCxn id="8" idx="1"/>
          </p:cNvCxnSpPr>
          <p:nvPr/>
        </p:nvCxnSpPr>
        <p:spPr>
          <a:xfrm flipH="1">
            <a:off x="6983307" y="2915454"/>
            <a:ext cx="318346" cy="2747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47471" y="5549179"/>
            <a:ext cx="6954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Запись данных в толще воды требует намного больше пространства на жестком диске, чем обычные данные МЛЭС. Данные в толще воды (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water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column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 эквивалентны эхограмме для ОЛЭС. </a:t>
            </a:r>
          </a:p>
        </p:txBody>
      </p:sp>
    </p:spTree>
    <p:extLst>
      <p:ext uri="{BB962C8B-B14F-4D97-AF65-F5344CB8AC3E}">
        <p14:creationId xmlns:p14="http://schemas.microsoft.com/office/powerpoint/2010/main" val="40826008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МЛЭС в HYPACK®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48</a:t>
            </a:fld>
            <a:endParaRPr lang="ru-RU"/>
          </a:p>
        </p:txBody>
      </p:sp>
      <p:pic>
        <p:nvPicPr>
          <p:cNvPr id="7" name="HYSWEEPSurvey.avi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1815781"/>
            <a:ext cx="5094288" cy="407384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96532" y="1248515"/>
            <a:ext cx="3186747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для сбора данных многолучевой эхолокаторной системы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Сбор данных МЛЭ и вспомогательных датчиков.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Дисплей в режиме реального времени, поправки и тесты качества.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выбрать 15 различных дисплеев.</a:t>
            </a:r>
          </a:p>
          <a:p>
            <a:pPr algn="l" rtl="0">
              <a:spcBef>
                <a:spcPct val="50000"/>
              </a:spcBef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67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МЛЭС – Редактирование в HYSWEEP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49</a:t>
            </a:fld>
            <a:endParaRPr lang="ru-R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697" y="1664381"/>
            <a:ext cx="8072628" cy="4423298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77837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GPS - определение местоположения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395480"/>
            <a:ext cx="5201681" cy="460476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10516" y="2463944"/>
            <a:ext cx="33403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самом деле, необходимо четыре спутника для определения неизвестных величин.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X - Широта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Y - Долгота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Z - Высота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 - Погрешность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340377180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672" y="2396067"/>
            <a:ext cx="5516753" cy="1362075"/>
          </a:xfrm>
        </p:spPr>
        <p:txBody>
          <a:bodyPr/>
          <a:lstStyle/>
          <a:p>
            <a:pPr algn="l" rtl="0"/>
            <a:r>
              <a:rPr lang="ru-RU" b="0" i="0" u="none" baseline="0" dirty="0"/>
              <a:t>Гидролокаторы бокового обзора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50</a:t>
            </a:fld>
            <a:endParaRPr lang="ru-RU"/>
          </a:p>
        </p:txBody>
      </p:sp>
      <p:pic>
        <p:nvPicPr>
          <p:cNvPr id="3074" name="Picture 2" descr="https://upload.wikimedia.org/wikipedia/commons/thumb/5/5b/Side-scan_sonar.svg/1200px-Side-scan_sonar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425" y="2326375"/>
            <a:ext cx="3305791" cy="443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574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2629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Что находится в записях ГБО?</a:t>
            </a:r>
          </a:p>
        </p:txBody>
      </p:sp>
      <p:sp>
        <p:nvSpPr>
          <p:cNvPr id="29699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C9925721-643D-4B81-A847-9A3D61AF1CCA}" type="slidenum">
              <a:rPr>
                <a:latin typeface="Arial" pitchFamily="34" charset="0"/>
              </a:rPr>
              <a:pPr/>
              <a:t>51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29700" name="Picture 5" descr="Pin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163" y="2209800"/>
            <a:ext cx="3200400" cy="21875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1" name="Text Box 16"/>
          <p:cNvSpPr txBox="1">
            <a:spLocks noChangeArrowheads="1"/>
          </p:cNvSpPr>
          <p:nvPr/>
        </p:nvSpPr>
        <p:spPr bwMode="auto">
          <a:xfrm>
            <a:off x="5480050" y="4616450"/>
            <a:ext cx="3224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Объекты на дне блокируют сигнал от сонара, создавая тень.</a:t>
            </a:r>
          </a:p>
        </p:txBody>
      </p:sp>
      <p:sp>
        <p:nvSpPr>
          <p:cNvPr id="29702" name="Text Box 16"/>
          <p:cNvSpPr txBox="1">
            <a:spLocks noChangeArrowheads="1"/>
          </p:cNvSpPr>
          <p:nvPr/>
        </p:nvSpPr>
        <p:spPr bwMode="auto">
          <a:xfrm>
            <a:off x="5468938" y="1600200"/>
            <a:ext cx="3222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Как сонар «видит» объект</a:t>
            </a:r>
          </a:p>
        </p:txBody>
      </p:sp>
      <p:pic>
        <p:nvPicPr>
          <p:cNvPr id="29703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1590675"/>
            <a:ext cx="4584700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Text Box 16"/>
          <p:cNvSpPr txBox="1">
            <a:spLocks noChangeArrowheads="1"/>
          </p:cNvSpPr>
          <p:nvPr/>
        </p:nvSpPr>
        <p:spPr bwMode="auto">
          <a:xfrm>
            <a:off x="3457574" y="1193424"/>
            <a:ext cx="1524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>
              <a:spcBef>
                <a:spcPct val="50000"/>
              </a:spcBef>
            </a:pPr>
            <a:r>
              <a:rPr lang="ru-RU" sz="1600" b="0" i="0" u="none" baseline="0">
                <a:latin typeface="Arial" pitchFamily="34" charset="0"/>
                <a:cs typeface="Arial" pitchFamily="34" charset="0"/>
              </a:rPr>
              <a:t>Толща воды </a:t>
            </a:r>
          </a:p>
        </p:txBody>
      </p:sp>
      <p:sp>
        <p:nvSpPr>
          <p:cNvPr id="29705" name="Text Box 11"/>
          <p:cNvSpPr txBox="1">
            <a:spLocks noChangeArrowheads="1"/>
          </p:cNvSpPr>
          <p:nvPr/>
        </p:nvSpPr>
        <p:spPr bwMode="auto">
          <a:xfrm>
            <a:off x="245533" y="1185863"/>
            <a:ext cx="204893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600" b="0" i="0" u="none" baseline="0">
                <a:latin typeface="Arial" pitchFamily="34" charset="0"/>
                <a:cs typeface="Arial" pitchFamily="34" charset="0"/>
              </a:rPr>
              <a:t>Тень от объекта</a:t>
            </a:r>
          </a:p>
        </p:txBody>
      </p:sp>
      <p:sp>
        <p:nvSpPr>
          <p:cNvPr id="29706" name="Line 21"/>
          <p:cNvSpPr>
            <a:spLocks noChangeShapeType="1"/>
          </p:cNvSpPr>
          <p:nvPr/>
        </p:nvSpPr>
        <p:spPr bwMode="auto">
          <a:xfrm>
            <a:off x="1036638" y="1524000"/>
            <a:ext cx="258762" cy="1549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2878668" y="1456267"/>
            <a:ext cx="838199" cy="753533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45533" y="4583113"/>
            <a:ext cx="4783667" cy="1893887"/>
          </a:xfrm>
          <a:prstGeom prst="rect">
            <a:avLst/>
          </a:prstGeom>
          <a:noFill/>
        </p:spPr>
        <p:txBody>
          <a:bodyPr/>
          <a:lstStyle/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Толща воды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информация о высоте антенны над грунтом.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Цель 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(эхоконтакт) - объект на грунте отбрасывает тень на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сонограмме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 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4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Тип грунта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Мощность отраженного эхосигнала различается в зависимости от типа грунта, соответственно, участки снимка могут быть светлее (тверже грунт) либо темнее (мягче грунт). </a:t>
            </a:r>
          </a:p>
        </p:txBody>
      </p:sp>
    </p:spTree>
    <p:extLst>
      <p:ext uri="{BB962C8B-B14F-4D97-AF65-F5344CB8AC3E}">
        <p14:creationId xmlns:p14="http://schemas.microsoft.com/office/powerpoint/2010/main" val="5948240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Элементы сонара</a:t>
            </a:r>
          </a:p>
        </p:txBody>
      </p:sp>
      <p:graphicFrame>
        <p:nvGraphicFramePr>
          <p:cNvPr id="40963" name="Chart Placeholder 15"/>
          <p:cNvGraphicFramePr>
            <a:graphicFrameLocks noGrp="1"/>
          </p:cNvGraphicFramePr>
          <p:nvPr>
            <p:ph type="chart" sz="quarter" idx="13"/>
          </p:nvPr>
        </p:nvGraphicFramePr>
        <p:xfrm>
          <a:off x="296863" y="3040063"/>
          <a:ext cx="3302000" cy="330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8" r:id="rId3" imgW="3298222" imgH="3298222" progId="Excel.Chart.8">
                  <p:embed/>
                </p:oleObj>
              </mc:Choice>
              <mc:Fallback>
                <p:oleObj r:id="rId3" imgW="3298222" imgH="3298222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863" y="3040063"/>
                        <a:ext cx="3302000" cy="330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5"/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3200400"/>
          </a:xfrm>
        </p:spPr>
        <p:txBody>
          <a:bodyPr/>
          <a:lstStyle/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Приемоизлучатель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сонара получает сигнал и передает его на ПК для сбора данных для отображения и записи. 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Расстояние эха определяется по времени, как в остальных эхолотах.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Заметьте, скорость звука необходима для преобразования времени прохождения эхосигнала в расстояние.</a:t>
            </a:r>
          </a:p>
          <a:p>
            <a:pPr marL="615950" lvl="2" indent="-342900" algn="l" rtl="0"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1500 м/с является установкой по умолчанию как средняя СЗ в МО.</a:t>
            </a:r>
          </a:p>
          <a:p>
            <a:pPr algn="l" rtl="0">
              <a:defRPr/>
            </a:pPr>
            <a:endParaRPr lang="ru-RU" sz="1800" dirty="0"/>
          </a:p>
        </p:txBody>
      </p:sp>
      <p:sp>
        <p:nvSpPr>
          <p:cNvPr id="4096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951388B9-E823-4E51-931B-3E9D0BD88516}" type="slidenum">
              <a:rPr>
                <a:latin typeface="Arial" pitchFamily="34" charset="0"/>
              </a:rPr>
              <a:pPr/>
              <a:t>52</a:t>
            </a:fld>
            <a:endParaRPr lang="ru-RU" altLang="en-US">
              <a:latin typeface="Arial" pitchFamily="34" charset="0"/>
            </a:endParaRPr>
          </a:p>
        </p:txBody>
      </p:sp>
      <p:grpSp>
        <p:nvGrpSpPr>
          <p:cNvPr id="40966" name="Group 14"/>
          <p:cNvGrpSpPr>
            <a:grpSpLocks/>
          </p:cNvGrpSpPr>
          <p:nvPr/>
        </p:nvGrpSpPr>
        <p:grpSpPr bwMode="auto">
          <a:xfrm>
            <a:off x="457200" y="1595438"/>
            <a:ext cx="8280400" cy="1038225"/>
            <a:chOff x="457199" y="1595832"/>
            <a:chExt cx="8280989" cy="1038225"/>
          </a:xfrm>
        </p:grpSpPr>
        <p:pic>
          <p:nvPicPr>
            <p:cNvPr id="4097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99" y="1595832"/>
              <a:ext cx="1114425" cy="103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71" name="Picture 8" descr="C-MAX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1810145"/>
              <a:ext cx="2032588" cy="770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3200594" y="1810144"/>
              <a:ext cx="1905136" cy="609600"/>
            </a:xfrm>
            <a:prstGeom prst="rect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ru-RU" sz="1400" b="0" i="0" u="none" baseline="0" dirty="0" err="1">
                  <a:solidFill>
                    <a:schemeClr val="tx1"/>
                  </a:solidFill>
                </a:rPr>
                <a:t>Приемоизлучатель</a:t>
              </a:r>
              <a:endParaRPr lang="ru-RU" sz="1400" b="0" i="0" u="none" baseline="0" dirty="0">
                <a:solidFill>
                  <a:schemeClr val="tx1"/>
                </a:solidFill>
              </a:endParaRPr>
            </a:p>
          </p:txBody>
        </p:sp>
        <p:cxnSp>
          <p:nvCxnSpPr>
            <p:cNvPr id="10" name="Straight Arrow Connector 9"/>
            <p:cNvCxnSpPr>
              <a:stCxn id="7" idx="3"/>
            </p:cNvCxnSpPr>
            <p:nvPr/>
          </p:nvCxnSpPr>
          <p:spPr>
            <a:xfrm>
              <a:off x="5105730" y="2114944"/>
              <a:ext cx="1600314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40970" idx="3"/>
              <a:endCxn id="7" idx="1"/>
            </p:cNvCxnSpPr>
            <p:nvPr/>
          </p:nvCxnSpPr>
          <p:spPr>
            <a:xfrm>
              <a:off x="1571703" y="2114944"/>
              <a:ext cx="1628891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1862138" y="4419600"/>
            <a:ext cx="10477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200" b="0" i="0" u="none" baseline="0">
                <a:latin typeface="+mn-lt"/>
              </a:rPr>
              <a:t>Эхо дна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2386013" y="4695825"/>
            <a:ext cx="0" cy="4857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0969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40100"/>
            <a:ext cx="21240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80529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75771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Что происходит в районе надира?</a:t>
            </a:r>
          </a:p>
        </p:txBody>
      </p:sp>
      <p:sp>
        <p:nvSpPr>
          <p:cNvPr id="30723" name="Content Placeholder 11"/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marL="342900" indent="-342900" algn="l" rtl="0">
              <a:buFont typeface="Arial" pitchFamily="34" charset="0"/>
              <a:buChar char="•"/>
            </a:pPr>
            <a:endParaRPr lang="ru-RU" altLang="en-US" dirty="0">
              <a:latin typeface="Arial" pitchFamily="34" charset="0"/>
              <a:cs typeface="Arial" pitchFamily="34" charset="0"/>
            </a:endParaRPr>
          </a:p>
          <a:p>
            <a:pPr marL="342900" indent="-342900" algn="l" rtl="0"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Отсутствует «Белый участок» под ЗБУ</a:t>
            </a:r>
          </a:p>
          <a:p>
            <a:pPr marL="342900" indent="-342900" algn="l" rtl="0">
              <a:buFont typeface="Arial" pitchFamily="34" charset="0"/>
              <a:buChar char="•"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Вторичные лепестки акустического сигнала облучают участок надира.</a:t>
            </a:r>
          </a:p>
          <a:p>
            <a:pPr marL="342900" indent="-342900" algn="l" rtl="0">
              <a:buFont typeface="Arial" pitchFamily="34" charset="0"/>
              <a:buChar char="•"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rtl="0"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Однако: Угол падения такой, что данные не пригодны к использованию</a:t>
            </a:r>
          </a:p>
          <a:p>
            <a:pPr marL="342900" indent="-342900" algn="l" rtl="0">
              <a:buFont typeface="Arial" pitchFamily="34" charset="0"/>
              <a:buChar char="•"/>
            </a:pPr>
            <a:endParaRPr lang="ru-RU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B399AD3F-5836-4390-9E3D-10F9E9E6170B}" type="slidenum">
              <a:rPr>
                <a:latin typeface="Arial" pitchFamily="34" charset="0"/>
              </a:rPr>
              <a:pPr/>
              <a:t>53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30725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663" y="2146300"/>
            <a:ext cx="4691062" cy="3598863"/>
          </a:xfrm>
        </p:spPr>
      </p:pic>
      <p:cxnSp>
        <p:nvCxnSpPr>
          <p:cNvPr id="4" name="Straight Connector 3"/>
          <p:cNvCxnSpPr/>
          <p:nvPr/>
        </p:nvCxnSpPr>
        <p:spPr>
          <a:xfrm flipH="1">
            <a:off x="478971" y="4441371"/>
            <a:ext cx="892629" cy="110524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96444" y="5836092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Участок в надире</a:t>
            </a:r>
          </a:p>
        </p:txBody>
      </p:sp>
      <p:cxnSp>
        <p:nvCxnSpPr>
          <p:cNvPr id="8" name="Straight Arrow Connector 7"/>
          <p:cNvCxnSpPr>
            <a:stCxn id="6" idx="0"/>
          </p:cNvCxnSpPr>
          <p:nvPr/>
        </p:nvCxnSpPr>
        <p:spPr>
          <a:xfrm flipH="1" flipV="1">
            <a:off x="925285" y="5203371"/>
            <a:ext cx="136753" cy="63272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9380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4915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Что находится в данных ГБО.</a:t>
            </a:r>
          </a:p>
        </p:txBody>
      </p:sp>
      <p:sp>
        <p:nvSpPr>
          <p:cNvPr id="36867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279400" y="6296968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35960D80-F91C-4E72-9BB8-E28FECA81348}" type="slidenum">
              <a:rPr>
                <a:latin typeface="Arial" pitchFamily="34" charset="0"/>
              </a:rPr>
              <a:pPr/>
              <a:t>54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36868" name="Picture 24" descr="C-MA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524000"/>
            <a:ext cx="1220788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9" name="Group 4"/>
          <p:cNvGrpSpPr>
            <a:grpSpLocks/>
          </p:cNvGrpSpPr>
          <p:nvPr/>
        </p:nvGrpSpPr>
        <p:grpSpPr bwMode="auto">
          <a:xfrm>
            <a:off x="833437" y="1939966"/>
            <a:ext cx="7323137" cy="1255698"/>
            <a:chOff x="817563" y="1816100"/>
            <a:chExt cx="7323137" cy="1576388"/>
          </a:xfrm>
        </p:grpSpPr>
        <p:grpSp>
          <p:nvGrpSpPr>
            <p:cNvPr id="36909" name="Group 2"/>
            <p:cNvGrpSpPr>
              <a:grpSpLocks noChangeAspect="1"/>
            </p:cNvGrpSpPr>
            <p:nvPr/>
          </p:nvGrpSpPr>
          <p:grpSpPr bwMode="auto">
            <a:xfrm>
              <a:off x="4368800" y="1816100"/>
              <a:ext cx="3771900" cy="1074738"/>
              <a:chOff x="2743" y="2382"/>
              <a:chExt cx="2289" cy="614"/>
            </a:xfrm>
          </p:grpSpPr>
          <p:sp>
            <p:nvSpPr>
              <p:cNvPr id="36914" name="Freeform 3"/>
              <p:cNvSpPr>
                <a:spLocks noChangeAspect="1"/>
              </p:cNvSpPr>
              <p:nvPr/>
            </p:nvSpPr>
            <p:spPr bwMode="auto">
              <a:xfrm>
                <a:off x="2744" y="2710"/>
                <a:ext cx="2288" cy="284"/>
              </a:xfrm>
              <a:custGeom>
                <a:avLst/>
                <a:gdLst>
                  <a:gd name="T0" fmla="*/ 128 w 2288"/>
                  <a:gd name="T1" fmla="*/ 284 h 284"/>
                  <a:gd name="T2" fmla="*/ 2288 w 2288"/>
                  <a:gd name="T3" fmla="*/ 76 h 284"/>
                  <a:gd name="T4" fmla="*/ 1964 w 2288"/>
                  <a:gd name="T5" fmla="*/ 0 h 284"/>
                  <a:gd name="T6" fmla="*/ 0 w 2288"/>
                  <a:gd name="T7" fmla="*/ 250 h 2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88"/>
                  <a:gd name="T13" fmla="*/ 0 h 284"/>
                  <a:gd name="T14" fmla="*/ 2288 w 2288"/>
                  <a:gd name="T15" fmla="*/ 284 h 2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88" h="284">
                    <a:moveTo>
                      <a:pt x="128" y="284"/>
                    </a:moveTo>
                    <a:lnTo>
                      <a:pt x="2288" y="76"/>
                    </a:lnTo>
                    <a:lnTo>
                      <a:pt x="1964" y="0"/>
                    </a:lnTo>
                    <a:lnTo>
                      <a:pt x="0" y="25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6915" name="Freeform 4"/>
              <p:cNvSpPr>
                <a:spLocks noChangeAspect="1"/>
              </p:cNvSpPr>
              <p:nvPr/>
            </p:nvSpPr>
            <p:spPr bwMode="auto">
              <a:xfrm>
                <a:off x="2743" y="2382"/>
                <a:ext cx="147" cy="614"/>
              </a:xfrm>
              <a:custGeom>
                <a:avLst/>
                <a:gdLst>
                  <a:gd name="T0" fmla="*/ 147 w 147"/>
                  <a:gd name="T1" fmla="*/ 0 h 614"/>
                  <a:gd name="T2" fmla="*/ 0 w 147"/>
                  <a:gd name="T3" fmla="*/ 582 h 614"/>
                  <a:gd name="T4" fmla="*/ 129 w 147"/>
                  <a:gd name="T5" fmla="*/ 614 h 614"/>
                  <a:gd name="T6" fmla="*/ 147 w 147"/>
                  <a:gd name="T7" fmla="*/ 0 h 6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7"/>
                  <a:gd name="T13" fmla="*/ 0 h 614"/>
                  <a:gd name="T14" fmla="*/ 147 w 147"/>
                  <a:gd name="T15" fmla="*/ 614 h 6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7" h="614">
                    <a:moveTo>
                      <a:pt x="147" y="0"/>
                    </a:moveTo>
                    <a:lnTo>
                      <a:pt x="0" y="582"/>
                    </a:lnTo>
                    <a:lnTo>
                      <a:pt x="129" y="614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6916" name="Freeform 5"/>
              <p:cNvSpPr>
                <a:spLocks noChangeAspect="1"/>
              </p:cNvSpPr>
              <p:nvPr/>
            </p:nvSpPr>
            <p:spPr bwMode="auto">
              <a:xfrm>
                <a:off x="2890" y="2382"/>
                <a:ext cx="2140" cy="402"/>
              </a:xfrm>
              <a:custGeom>
                <a:avLst/>
                <a:gdLst>
                  <a:gd name="T0" fmla="*/ 1818 w 2140"/>
                  <a:gd name="T1" fmla="*/ 330 h 402"/>
                  <a:gd name="T2" fmla="*/ 0 w 2140"/>
                  <a:gd name="T3" fmla="*/ 0 h 402"/>
                  <a:gd name="T4" fmla="*/ 2140 w 2140"/>
                  <a:gd name="T5" fmla="*/ 402 h 402"/>
                  <a:gd name="T6" fmla="*/ 0 60000 65536"/>
                  <a:gd name="T7" fmla="*/ 0 60000 65536"/>
                  <a:gd name="T8" fmla="*/ 0 60000 65536"/>
                  <a:gd name="T9" fmla="*/ 0 w 2140"/>
                  <a:gd name="T10" fmla="*/ 0 h 402"/>
                  <a:gd name="T11" fmla="*/ 2140 w 2140"/>
                  <a:gd name="T12" fmla="*/ 402 h 4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40" h="402">
                    <a:moveTo>
                      <a:pt x="1818" y="330"/>
                    </a:moveTo>
                    <a:lnTo>
                      <a:pt x="0" y="0"/>
                    </a:lnTo>
                    <a:lnTo>
                      <a:pt x="2140" y="40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36910" name="Group 25"/>
            <p:cNvGrpSpPr>
              <a:grpSpLocks noChangeAspect="1"/>
            </p:cNvGrpSpPr>
            <p:nvPr/>
          </p:nvGrpSpPr>
          <p:grpSpPr bwMode="auto">
            <a:xfrm>
              <a:off x="817563" y="1844675"/>
              <a:ext cx="3832225" cy="1547813"/>
              <a:chOff x="-60" y="940"/>
              <a:chExt cx="2995" cy="1138"/>
            </a:xfrm>
          </p:grpSpPr>
          <p:sp>
            <p:nvSpPr>
              <p:cNvPr id="36911" name="Freeform 26"/>
              <p:cNvSpPr>
                <a:spLocks noChangeAspect="1"/>
              </p:cNvSpPr>
              <p:nvPr/>
            </p:nvSpPr>
            <p:spPr bwMode="auto">
              <a:xfrm>
                <a:off x="2687" y="940"/>
                <a:ext cx="248" cy="797"/>
              </a:xfrm>
              <a:custGeom>
                <a:avLst/>
                <a:gdLst>
                  <a:gd name="T0" fmla="*/ 16184 w 191"/>
                  <a:gd name="T1" fmla="*/ 0 h 613"/>
                  <a:gd name="T2" fmla="*/ 0 w 191"/>
                  <a:gd name="T3" fmla="*/ 50354 h 613"/>
                  <a:gd name="T4" fmla="*/ 11836 w 191"/>
                  <a:gd name="T5" fmla="*/ 53122 h 613"/>
                  <a:gd name="T6" fmla="*/ 16184 w 191"/>
                  <a:gd name="T7" fmla="*/ 0 h 6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1"/>
                  <a:gd name="T13" fmla="*/ 0 h 613"/>
                  <a:gd name="T14" fmla="*/ 191 w 191"/>
                  <a:gd name="T15" fmla="*/ 613 h 6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1" h="613">
                    <a:moveTo>
                      <a:pt x="191" y="0"/>
                    </a:moveTo>
                    <a:lnTo>
                      <a:pt x="0" y="581"/>
                    </a:lnTo>
                    <a:lnTo>
                      <a:pt x="140" y="613"/>
                    </a:lnTo>
                    <a:lnTo>
                      <a:pt x="19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6912" name="Freeform 27"/>
              <p:cNvSpPr>
                <a:spLocks noChangeAspect="1"/>
              </p:cNvSpPr>
              <p:nvPr/>
            </p:nvSpPr>
            <p:spPr bwMode="auto">
              <a:xfrm>
                <a:off x="-60" y="1696"/>
                <a:ext cx="2929" cy="382"/>
              </a:xfrm>
              <a:custGeom>
                <a:avLst/>
                <a:gdLst>
                  <a:gd name="T0" fmla="*/ 184210 w 2252"/>
                  <a:gd name="T1" fmla="*/ 0 h 294"/>
                  <a:gd name="T2" fmla="*/ 0 w 2252"/>
                  <a:gd name="T3" fmla="*/ 18019 h 294"/>
                  <a:gd name="T4" fmla="*/ 30848 w 2252"/>
                  <a:gd name="T5" fmla="*/ 25189 h 294"/>
                  <a:gd name="T6" fmla="*/ 196441 w 2252"/>
                  <a:gd name="T7" fmla="*/ 2784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52"/>
                  <a:gd name="T13" fmla="*/ 0 h 294"/>
                  <a:gd name="T14" fmla="*/ 2252 w 2252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52" h="294">
                    <a:moveTo>
                      <a:pt x="2112" y="0"/>
                    </a:moveTo>
                    <a:lnTo>
                      <a:pt x="0" y="210"/>
                    </a:lnTo>
                    <a:lnTo>
                      <a:pt x="354" y="294"/>
                    </a:lnTo>
                    <a:lnTo>
                      <a:pt x="2252" y="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6913" name="Freeform 28"/>
              <p:cNvSpPr>
                <a:spLocks noChangeAspect="1"/>
              </p:cNvSpPr>
              <p:nvPr/>
            </p:nvSpPr>
            <p:spPr bwMode="auto">
              <a:xfrm>
                <a:off x="-55" y="943"/>
                <a:ext cx="2990" cy="1135"/>
              </a:xfrm>
              <a:custGeom>
                <a:avLst/>
                <a:gdLst>
                  <a:gd name="T0" fmla="*/ 30169 w 2299"/>
                  <a:gd name="T1" fmla="*/ 75672 h 873"/>
                  <a:gd name="T2" fmla="*/ 200344 w 2299"/>
                  <a:gd name="T3" fmla="*/ 0 h 873"/>
                  <a:gd name="T4" fmla="*/ 0 w 2299"/>
                  <a:gd name="T5" fmla="*/ 68165 h 873"/>
                  <a:gd name="T6" fmla="*/ 0 60000 65536"/>
                  <a:gd name="T7" fmla="*/ 0 60000 65536"/>
                  <a:gd name="T8" fmla="*/ 0 60000 65536"/>
                  <a:gd name="T9" fmla="*/ 0 w 2299"/>
                  <a:gd name="T10" fmla="*/ 0 h 873"/>
                  <a:gd name="T11" fmla="*/ 2299 w 2299"/>
                  <a:gd name="T12" fmla="*/ 873 h 8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9" h="873">
                    <a:moveTo>
                      <a:pt x="346" y="873"/>
                    </a:moveTo>
                    <a:lnTo>
                      <a:pt x="2299" y="0"/>
                    </a:lnTo>
                    <a:lnTo>
                      <a:pt x="0" y="787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36870" name="Group 13"/>
          <p:cNvGrpSpPr>
            <a:grpSpLocks/>
          </p:cNvGrpSpPr>
          <p:nvPr/>
        </p:nvGrpSpPr>
        <p:grpSpPr bwMode="auto">
          <a:xfrm>
            <a:off x="4503738" y="1196975"/>
            <a:ext cx="944562" cy="766763"/>
            <a:chOff x="4503738" y="1196975"/>
            <a:chExt cx="944562" cy="766763"/>
          </a:xfrm>
        </p:grpSpPr>
        <p:sp>
          <p:nvSpPr>
            <p:cNvPr id="36907" name="Text Box 16"/>
            <p:cNvSpPr txBox="1">
              <a:spLocks noChangeArrowheads="1"/>
            </p:cNvSpPr>
            <p:nvPr/>
          </p:nvSpPr>
          <p:spPr bwMode="auto">
            <a:xfrm>
              <a:off x="4503738" y="1196975"/>
              <a:ext cx="944562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itchFamily="2" charset="2"/>
                <a:buNone/>
              </a:pPr>
              <a:r>
                <a:rPr lang="ru-RU" b="1" i="0" u="none" baseline="0">
                  <a:solidFill>
                    <a:srgbClr val="0000FF"/>
                  </a:solidFill>
                  <a:latin typeface="Arial" pitchFamily="34" charset="0"/>
                </a:rPr>
                <a:t>T</a:t>
              </a:r>
              <a:r>
                <a:rPr lang="ru-RU" b="1" i="0" u="none" baseline="-25000">
                  <a:solidFill>
                    <a:srgbClr val="0000FF"/>
                  </a:solidFill>
                  <a:latin typeface="Arial" pitchFamily="34" charset="0"/>
                </a:rPr>
                <a:t>0</a:t>
              </a:r>
              <a:r>
                <a:rPr lang="ru-RU" b="1" i="0" u="none" baseline="0">
                  <a:solidFill>
                    <a:srgbClr val="0000FF"/>
                  </a:solidFill>
                  <a:latin typeface="Arial" pitchFamily="34" charset="0"/>
                </a:rPr>
                <a:t> </a:t>
              </a:r>
              <a:r>
                <a:rPr lang="ru-RU" sz="1400" b="0" i="0" u="none" baseline="0">
                  <a:latin typeface="Arial" pitchFamily="34" charset="0"/>
                </a:rPr>
                <a:t>(Сигнал)</a:t>
              </a:r>
            </a:p>
          </p:txBody>
        </p:sp>
        <p:sp>
          <p:nvSpPr>
            <p:cNvPr id="36908" name="Oval 29"/>
            <p:cNvSpPr>
              <a:spLocks noChangeArrowheads="1"/>
            </p:cNvSpPr>
            <p:nvPr/>
          </p:nvSpPr>
          <p:spPr bwMode="auto">
            <a:xfrm>
              <a:off x="4562475" y="1819275"/>
              <a:ext cx="134938" cy="144463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6871" name="Group 16"/>
          <p:cNvGrpSpPr>
            <a:grpSpLocks/>
          </p:cNvGrpSpPr>
          <p:nvPr/>
        </p:nvGrpSpPr>
        <p:grpSpPr bwMode="auto">
          <a:xfrm>
            <a:off x="4165600" y="2781300"/>
            <a:ext cx="2006600" cy="576263"/>
            <a:chOff x="4165600" y="2781300"/>
            <a:chExt cx="2006600" cy="576263"/>
          </a:xfrm>
        </p:grpSpPr>
        <p:sp>
          <p:nvSpPr>
            <p:cNvPr id="36904" name="Text Box 19"/>
            <p:cNvSpPr txBox="1">
              <a:spLocks noChangeArrowheads="1"/>
            </p:cNvSpPr>
            <p:nvPr/>
          </p:nvSpPr>
          <p:spPr bwMode="auto">
            <a:xfrm>
              <a:off x="4165600" y="2852738"/>
              <a:ext cx="2006600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itchFamily="34" charset="0"/>
                </a:rPr>
                <a:t>T</a:t>
              </a:r>
              <a:r>
                <a:rPr lang="ru-RU" b="1" i="0" u="none" baseline="-25000">
                  <a:solidFill>
                    <a:srgbClr val="00FF00"/>
                  </a:solidFill>
                  <a:latin typeface="Arial" pitchFamily="34" charset="0"/>
                </a:rPr>
                <a:t>1</a:t>
              </a:r>
              <a:r>
                <a:rPr lang="ru-RU" b="1" i="0" u="none" baseline="0">
                  <a:solidFill>
                    <a:srgbClr val="0000FF"/>
                  </a:solidFill>
                  <a:latin typeface="Arial" pitchFamily="34" charset="0"/>
                </a:rPr>
                <a:t> </a:t>
              </a:r>
              <a:r>
                <a:rPr lang="ru-RU" sz="1400" b="0" i="0" u="none" baseline="0">
                  <a:latin typeface="Arial" pitchFamily="34" charset="0"/>
                </a:rPr>
                <a:t>(Первый возврат)</a:t>
              </a:r>
            </a:p>
          </p:txBody>
        </p:sp>
        <p:sp>
          <p:nvSpPr>
            <p:cNvPr id="36905" name="Oval 30"/>
            <p:cNvSpPr>
              <a:spLocks noChangeArrowheads="1"/>
            </p:cNvSpPr>
            <p:nvPr/>
          </p:nvSpPr>
          <p:spPr bwMode="auto">
            <a:xfrm>
              <a:off x="4278313" y="2790825"/>
              <a:ext cx="134937" cy="1444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36906" name="Oval 31"/>
            <p:cNvSpPr>
              <a:spLocks noChangeArrowheads="1"/>
            </p:cNvSpPr>
            <p:nvPr/>
          </p:nvSpPr>
          <p:spPr bwMode="auto">
            <a:xfrm>
              <a:off x="4437063" y="2781300"/>
              <a:ext cx="134937" cy="1444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6872" name="Group 20"/>
          <p:cNvGrpSpPr>
            <a:grpSpLocks/>
          </p:cNvGrpSpPr>
          <p:nvPr/>
        </p:nvGrpSpPr>
        <p:grpSpPr bwMode="auto">
          <a:xfrm>
            <a:off x="846138" y="3213100"/>
            <a:ext cx="2438400" cy="504825"/>
            <a:chOff x="846138" y="3213100"/>
            <a:chExt cx="2438400" cy="504825"/>
          </a:xfrm>
        </p:grpSpPr>
        <p:sp>
          <p:nvSpPr>
            <p:cNvPr id="36902" name="Text Box 38"/>
            <p:cNvSpPr txBox="1">
              <a:spLocks noChangeArrowheads="1"/>
            </p:cNvSpPr>
            <p:nvPr/>
          </p:nvSpPr>
          <p:spPr bwMode="auto">
            <a:xfrm>
              <a:off x="846138" y="3213100"/>
              <a:ext cx="2438400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itchFamily="34" charset="0"/>
                </a:rPr>
                <a:t>T</a:t>
              </a:r>
              <a:r>
                <a:rPr lang="ru-RU" b="1" i="0" u="none" baseline="-25000">
                  <a:solidFill>
                    <a:srgbClr val="FF6600"/>
                  </a:solidFill>
                  <a:latin typeface="Arial" pitchFamily="34" charset="0"/>
                </a:rPr>
                <a:t>2</a:t>
              </a:r>
              <a:r>
                <a:rPr lang="ru-RU" b="1" i="0" u="none" baseline="0">
                  <a:solidFill>
                    <a:srgbClr val="0000FF"/>
                  </a:solidFill>
                  <a:latin typeface="Arial" pitchFamily="34" charset="0"/>
                </a:rPr>
                <a:t> </a:t>
              </a:r>
              <a:r>
                <a:rPr lang="ru-RU" sz="1400" b="0" i="0" u="none" baseline="0">
                  <a:latin typeface="Arial" pitchFamily="34" charset="0"/>
                </a:rPr>
                <a:t>(дальность)</a:t>
              </a:r>
            </a:p>
          </p:txBody>
        </p:sp>
        <p:sp>
          <p:nvSpPr>
            <p:cNvPr id="36903" name="Oval 35"/>
            <p:cNvSpPr>
              <a:spLocks noChangeArrowheads="1"/>
            </p:cNvSpPr>
            <p:nvPr/>
          </p:nvSpPr>
          <p:spPr bwMode="auto">
            <a:xfrm>
              <a:off x="979488" y="3213100"/>
              <a:ext cx="134937" cy="144463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6873" name="Group 23"/>
          <p:cNvGrpSpPr>
            <a:grpSpLocks/>
          </p:cNvGrpSpPr>
          <p:nvPr/>
        </p:nvGrpSpPr>
        <p:grpSpPr bwMode="auto">
          <a:xfrm>
            <a:off x="7756525" y="1916113"/>
            <a:ext cx="541338" cy="606425"/>
            <a:chOff x="7756525" y="1916113"/>
            <a:chExt cx="541338" cy="606425"/>
          </a:xfrm>
        </p:grpSpPr>
        <p:sp>
          <p:nvSpPr>
            <p:cNvPr id="36900" name="Oval 34"/>
            <p:cNvSpPr>
              <a:spLocks noChangeArrowheads="1"/>
            </p:cNvSpPr>
            <p:nvPr/>
          </p:nvSpPr>
          <p:spPr bwMode="auto">
            <a:xfrm>
              <a:off x="7756525" y="2378075"/>
              <a:ext cx="133350" cy="144463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36901" name="Text Box 39"/>
            <p:cNvSpPr txBox="1">
              <a:spLocks noChangeArrowheads="1"/>
            </p:cNvSpPr>
            <p:nvPr/>
          </p:nvSpPr>
          <p:spPr bwMode="auto">
            <a:xfrm>
              <a:off x="7824788" y="1916113"/>
              <a:ext cx="4730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itchFamily="34" charset="0"/>
                </a:rPr>
                <a:t>T2</a:t>
              </a:r>
              <a:endParaRPr lang="ru-RU" altLang="en-US" sz="1400">
                <a:latin typeface="Arial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81000" y="1331913"/>
            <a:ext cx="195438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Сигнал ГБО</a:t>
            </a:r>
          </a:p>
        </p:txBody>
      </p:sp>
      <p:sp>
        <p:nvSpPr>
          <p:cNvPr id="36874" name="Text Box 15"/>
          <p:cNvSpPr txBox="1">
            <a:spLocks noChangeArrowheads="1"/>
          </p:cNvSpPr>
          <p:nvPr/>
        </p:nvSpPr>
        <p:spPr bwMode="auto">
          <a:xfrm>
            <a:off x="3859770" y="3253191"/>
            <a:ext cx="1227137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rtl="0">
              <a:lnSpc>
                <a:spcPct val="150000"/>
              </a:lnSpc>
              <a:buClr>
                <a:srgbClr val="000000"/>
              </a:buClr>
              <a:buFont typeface="Wingdings" pitchFamily="2" charset="2"/>
              <a:buNone/>
            </a:pPr>
            <a:r>
              <a:rPr lang="ru-RU" sz="1200" b="0" i="0" u="none" baseline="0">
                <a:latin typeface="Arial" pitchFamily="34" charset="0"/>
              </a:rPr>
              <a:t>Сигнал по времени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808038" y="3558561"/>
            <a:ext cx="7391400" cy="1241877"/>
            <a:chOff x="776288" y="3740150"/>
            <a:chExt cx="7391400" cy="2065338"/>
          </a:xfrm>
        </p:grpSpPr>
        <p:sp>
          <p:nvSpPr>
            <p:cNvPr id="53" name="Oval 42"/>
            <p:cNvSpPr>
              <a:spLocks noChangeArrowheads="1"/>
            </p:cNvSpPr>
            <p:nvPr/>
          </p:nvSpPr>
          <p:spPr bwMode="auto">
            <a:xfrm rot="60000">
              <a:off x="4814175" y="3928096"/>
              <a:ext cx="255472" cy="28458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endParaRPr lang="ru-RU" altLang="en-US"/>
            </a:p>
          </p:txBody>
        </p:sp>
        <p:grpSp>
          <p:nvGrpSpPr>
            <p:cNvPr id="36875" name="Group 33"/>
            <p:cNvGrpSpPr>
              <a:grpSpLocks/>
            </p:cNvGrpSpPr>
            <p:nvPr/>
          </p:nvGrpSpPr>
          <p:grpSpPr bwMode="auto">
            <a:xfrm>
              <a:off x="4300538" y="5041900"/>
              <a:ext cx="384175" cy="692150"/>
              <a:chOff x="4300538" y="5041900"/>
              <a:chExt cx="384175" cy="692150"/>
            </a:xfrm>
          </p:grpSpPr>
          <p:sp>
            <p:nvSpPr>
              <p:cNvPr id="36898" name="Text Box 17"/>
              <p:cNvSpPr txBox="1">
                <a:spLocks noChangeArrowheads="1"/>
              </p:cNvSpPr>
              <p:nvPr/>
            </p:nvSpPr>
            <p:spPr bwMode="auto">
              <a:xfrm>
                <a:off x="4300538" y="5229225"/>
                <a:ext cx="384175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pPr algn="l" rtl="0">
                  <a:lnSpc>
                    <a:spcPct val="150000"/>
                  </a:lnSpc>
                  <a:buClr>
                    <a:srgbClr val="000000"/>
                  </a:buClr>
                  <a:buFont typeface="Wingdings" pitchFamily="2" charset="2"/>
                  <a:buNone/>
                </a:pPr>
                <a:r>
                  <a:rPr lang="ru-RU" b="1" i="0" u="none" baseline="0">
                    <a:solidFill>
                      <a:srgbClr val="0000FF"/>
                    </a:solidFill>
                    <a:latin typeface="Arial" pitchFamily="34" charset="0"/>
                  </a:rPr>
                  <a:t>T</a:t>
                </a:r>
                <a:r>
                  <a:rPr lang="ru-RU" b="1" i="0" u="none" baseline="-25000">
                    <a:solidFill>
                      <a:srgbClr val="0000FF"/>
                    </a:solidFill>
                    <a:latin typeface="Arial" pitchFamily="34" charset="0"/>
                  </a:rPr>
                  <a:t>0</a:t>
                </a:r>
                <a:endParaRPr lang="ru-RU" altLang="en-US" sz="1400" dirty="0">
                  <a:latin typeface="Arial" pitchFamily="34" charset="0"/>
                </a:endParaRPr>
              </a:p>
            </p:txBody>
          </p:sp>
          <p:sp>
            <p:nvSpPr>
              <p:cNvPr id="36899" name="Oval 18"/>
              <p:cNvSpPr>
                <a:spLocks noChangeArrowheads="1"/>
              </p:cNvSpPr>
              <p:nvPr/>
            </p:nvSpPr>
            <p:spPr bwMode="auto">
              <a:xfrm>
                <a:off x="4427538" y="5041900"/>
                <a:ext cx="134937" cy="144463"/>
              </a:xfrm>
              <a:prstGeom prst="ellipse">
                <a:avLst/>
              </a:prstGeom>
              <a:solidFill>
                <a:srgbClr val="0000FF">
                  <a:alpha val="79999"/>
                </a:srgb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endParaRPr lang="ru-RU" altLang="en-US"/>
              </a:p>
            </p:txBody>
          </p:sp>
        </p:grpSp>
        <p:sp>
          <p:nvSpPr>
            <p:cNvPr id="36896" name="Text Box 21"/>
            <p:cNvSpPr txBox="1">
              <a:spLocks noChangeArrowheads="1"/>
            </p:cNvSpPr>
            <p:nvPr/>
          </p:nvSpPr>
          <p:spPr bwMode="auto">
            <a:xfrm>
              <a:off x="4946038" y="4044975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itchFamily="34" charset="0"/>
                </a:rPr>
                <a:t>T</a:t>
              </a:r>
              <a:r>
                <a:rPr lang="ru-RU" b="1" i="0" u="none" baseline="-25000">
                  <a:solidFill>
                    <a:srgbClr val="00FF00"/>
                  </a:solidFill>
                  <a:latin typeface="Arial" pitchFamily="34" charset="0"/>
                </a:rPr>
                <a:t>1</a:t>
              </a:r>
              <a:endParaRPr lang="ru-RU" altLang="en-US" sz="1400" dirty="0">
                <a:solidFill>
                  <a:srgbClr val="00FF00"/>
                </a:solidFill>
                <a:latin typeface="Arial" pitchFamily="34" charset="0"/>
              </a:endParaRPr>
            </a:p>
          </p:txBody>
        </p:sp>
        <p:grpSp>
          <p:nvGrpSpPr>
            <p:cNvPr id="36877" name="Group 39"/>
            <p:cNvGrpSpPr>
              <a:grpSpLocks/>
            </p:cNvGrpSpPr>
            <p:nvPr/>
          </p:nvGrpSpPr>
          <p:grpSpPr bwMode="auto">
            <a:xfrm>
              <a:off x="776288" y="5018088"/>
              <a:ext cx="384175" cy="715962"/>
              <a:chOff x="776288" y="5018088"/>
              <a:chExt cx="384175" cy="715962"/>
            </a:xfrm>
          </p:grpSpPr>
          <p:sp>
            <p:nvSpPr>
              <p:cNvPr id="36894" name="Text Box 22"/>
              <p:cNvSpPr txBox="1">
                <a:spLocks noChangeArrowheads="1"/>
              </p:cNvSpPr>
              <p:nvPr/>
            </p:nvSpPr>
            <p:spPr bwMode="auto">
              <a:xfrm>
                <a:off x="776288" y="5229225"/>
                <a:ext cx="384175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pPr algn="l" rtl="0">
                  <a:lnSpc>
                    <a:spcPct val="150000"/>
                  </a:lnSpc>
                  <a:buClr>
                    <a:srgbClr val="000000"/>
                  </a:buClr>
                  <a:buFont typeface="Wingdings" pitchFamily="2" charset="2"/>
                  <a:buNone/>
                </a:pPr>
                <a:r>
                  <a:rPr lang="ru-RU" b="1" i="0" u="none" baseline="0">
                    <a:solidFill>
                      <a:srgbClr val="FF6600"/>
                    </a:solidFill>
                    <a:latin typeface="Arial" pitchFamily="34" charset="0"/>
                  </a:rPr>
                  <a:t>T2</a:t>
                </a:r>
                <a:endParaRPr lang="ru-RU" altLang="en-US" sz="1400">
                  <a:solidFill>
                    <a:srgbClr val="FF6600"/>
                  </a:solidFill>
                  <a:latin typeface="Arial" pitchFamily="34" charset="0"/>
                </a:endParaRPr>
              </a:p>
            </p:txBody>
          </p:sp>
          <p:sp>
            <p:nvSpPr>
              <p:cNvPr id="36895" name="Oval 36"/>
              <p:cNvSpPr>
                <a:spLocks noChangeArrowheads="1"/>
              </p:cNvSpPr>
              <p:nvPr/>
            </p:nvSpPr>
            <p:spPr bwMode="auto">
              <a:xfrm>
                <a:off x="962025" y="5018088"/>
                <a:ext cx="134938" cy="144462"/>
              </a:xfrm>
              <a:prstGeom prst="ellipse">
                <a:avLst/>
              </a:prstGeom>
              <a:solidFill>
                <a:srgbClr val="FF6600">
                  <a:alpha val="79999"/>
                </a:srgb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endParaRPr lang="ru-RU" altLang="en-US"/>
              </a:p>
            </p:txBody>
          </p:sp>
        </p:grpSp>
        <p:grpSp>
          <p:nvGrpSpPr>
            <p:cNvPr id="36878" name="Group 42"/>
            <p:cNvGrpSpPr>
              <a:grpSpLocks/>
            </p:cNvGrpSpPr>
            <p:nvPr/>
          </p:nvGrpSpPr>
          <p:grpSpPr bwMode="auto">
            <a:xfrm>
              <a:off x="7783513" y="5013325"/>
              <a:ext cx="384175" cy="792163"/>
              <a:chOff x="7783513" y="5013325"/>
              <a:chExt cx="384175" cy="792163"/>
            </a:xfrm>
          </p:grpSpPr>
          <p:sp>
            <p:nvSpPr>
              <p:cNvPr id="36892" name="Text Box 23"/>
              <p:cNvSpPr txBox="1">
                <a:spLocks noChangeArrowheads="1"/>
              </p:cNvSpPr>
              <p:nvPr/>
            </p:nvSpPr>
            <p:spPr bwMode="auto">
              <a:xfrm>
                <a:off x="7783513" y="5300663"/>
                <a:ext cx="384175" cy="504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pPr algn="l" rtl="0">
                  <a:lnSpc>
                    <a:spcPct val="150000"/>
                  </a:lnSpc>
                  <a:buClr>
                    <a:srgbClr val="000000"/>
                  </a:buClr>
                  <a:buFont typeface="Wingdings" pitchFamily="2" charset="2"/>
                  <a:buNone/>
                </a:pPr>
                <a:r>
                  <a:rPr lang="ru-RU" b="1" i="0" u="none" baseline="0">
                    <a:solidFill>
                      <a:srgbClr val="FF6600"/>
                    </a:solidFill>
                    <a:latin typeface="Arial" pitchFamily="34" charset="0"/>
                  </a:rPr>
                  <a:t>T2</a:t>
                </a:r>
                <a:endParaRPr lang="ru-RU" altLang="en-US" sz="1400">
                  <a:solidFill>
                    <a:srgbClr val="FF6600"/>
                  </a:solidFill>
                  <a:latin typeface="Arial" pitchFamily="34" charset="0"/>
                </a:endParaRPr>
              </a:p>
            </p:txBody>
          </p:sp>
          <p:sp>
            <p:nvSpPr>
              <p:cNvPr id="36893" name="Oval 37"/>
              <p:cNvSpPr>
                <a:spLocks noChangeArrowheads="1"/>
              </p:cNvSpPr>
              <p:nvPr/>
            </p:nvSpPr>
            <p:spPr bwMode="auto">
              <a:xfrm>
                <a:off x="7915275" y="5013325"/>
                <a:ext cx="133350" cy="144463"/>
              </a:xfrm>
              <a:prstGeom prst="ellipse">
                <a:avLst/>
              </a:prstGeom>
              <a:solidFill>
                <a:srgbClr val="FF6600">
                  <a:alpha val="79999"/>
                </a:srgb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endParaRPr lang="ru-RU" altLang="en-US"/>
              </a:p>
            </p:txBody>
          </p:sp>
        </p:grpSp>
        <p:sp>
          <p:nvSpPr>
            <p:cNvPr id="36890" name="Text Box 20"/>
            <p:cNvSpPr txBox="1">
              <a:spLocks noChangeArrowheads="1"/>
            </p:cNvSpPr>
            <p:nvPr/>
          </p:nvSpPr>
          <p:spPr bwMode="auto">
            <a:xfrm>
              <a:off x="3623769" y="4039621"/>
              <a:ext cx="382588" cy="54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itchFamily="34" charset="0"/>
                </a:rPr>
                <a:t>T1</a:t>
              </a:r>
              <a:endParaRPr lang="ru-RU" altLang="en-US" sz="1400" dirty="0">
                <a:solidFill>
                  <a:srgbClr val="00FF00"/>
                </a:solidFill>
                <a:latin typeface="Arial" pitchFamily="34" charset="0"/>
              </a:endParaRPr>
            </a:p>
          </p:txBody>
        </p:sp>
        <p:sp>
          <p:nvSpPr>
            <p:cNvPr id="36891" name="Oval 42"/>
            <p:cNvSpPr>
              <a:spLocks noChangeArrowheads="1"/>
            </p:cNvSpPr>
            <p:nvPr/>
          </p:nvSpPr>
          <p:spPr bwMode="auto">
            <a:xfrm rot="60000">
              <a:off x="3961876" y="3954558"/>
              <a:ext cx="255472" cy="28458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endParaRPr lang="ru-RU" altLang="en-US"/>
            </a:p>
          </p:txBody>
        </p:sp>
        <p:grpSp>
          <p:nvGrpSpPr>
            <p:cNvPr id="36881" name="Group 51"/>
            <p:cNvGrpSpPr>
              <a:grpSpLocks/>
            </p:cNvGrpSpPr>
            <p:nvPr/>
          </p:nvGrpSpPr>
          <p:grpSpPr bwMode="auto">
            <a:xfrm>
              <a:off x="962025" y="3740150"/>
              <a:ext cx="7046913" cy="1812925"/>
              <a:chOff x="990600" y="3736975"/>
              <a:chExt cx="7046913" cy="1812925"/>
            </a:xfrm>
          </p:grpSpPr>
          <p:grpSp>
            <p:nvGrpSpPr>
              <p:cNvPr id="36882" name="Group 26"/>
              <p:cNvGrpSpPr>
                <a:grpSpLocks/>
              </p:cNvGrpSpPr>
              <p:nvPr/>
            </p:nvGrpSpPr>
            <p:grpSpPr bwMode="auto">
              <a:xfrm>
                <a:off x="990600" y="3736975"/>
                <a:ext cx="7046913" cy="1657350"/>
                <a:chOff x="990600" y="3736975"/>
                <a:chExt cx="7046913" cy="1657350"/>
              </a:xfrm>
            </p:grpSpPr>
            <p:sp>
              <p:nvSpPr>
                <p:cNvPr id="36885" name="Line 8"/>
                <p:cNvSpPr>
                  <a:spLocks noChangeShapeType="1"/>
                </p:cNvSpPr>
                <p:nvPr/>
              </p:nvSpPr>
              <p:spPr bwMode="auto">
                <a:xfrm>
                  <a:off x="4497388" y="3736975"/>
                  <a:ext cx="0" cy="165735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arrow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grpSp>
              <p:nvGrpSpPr>
                <p:cNvPr id="36886" name="Group 9"/>
                <p:cNvGrpSpPr>
                  <a:grpSpLocks/>
                </p:cNvGrpSpPr>
                <p:nvPr/>
              </p:nvGrpSpPr>
              <p:grpSpPr bwMode="auto">
                <a:xfrm>
                  <a:off x="990600" y="3962400"/>
                  <a:ext cx="7046913" cy="1263650"/>
                  <a:chOff x="656" y="2478"/>
                  <a:chExt cx="4717" cy="796"/>
                </a:xfrm>
              </p:grpSpPr>
              <p:sp>
                <p:nvSpPr>
                  <p:cNvPr id="36888" name="Freeform 10"/>
                  <p:cNvSpPr>
                    <a:spLocks/>
                  </p:cNvSpPr>
                  <p:nvPr/>
                </p:nvSpPr>
                <p:spPr bwMode="auto">
                  <a:xfrm>
                    <a:off x="656" y="2478"/>
                    <a:ext cx="2358" cy="796"/>
                  </a:xfrm>
                  <a:custGeom>
                    <a:avLst/>
                    <a:gdLst>
                      <a:gd name="T0" fmla="*/ 2358 w 2358"/>
                      <a:gd name="T1" fmla="*/ 735 h 796"/>
                      <a:gd name="T2" fmla="*/ 2132 w 2358"/>
                      <a:gd name="T3" fmla="*/ 690 h 796"/>
                      <a:gd name="T4" fmla="*/ 2086 w 2358"/>
                      <a:gd name="T5" fmla="*/ 100 h 796"/>
                      <a:gd name="T6" fmla="*/ 1834 w 2358"/>
                      <a:gd name="T7" fmla="*/ 89 h 796"/>
                      <a:gd name="T8" fmla="*/ 1234 w 2358"/>
                      <a:gd name="T9" fmla="*/ 485 h 796"/>
                      <a:gd name="T10" fmla="*/ 0 w 2358"/>
                      <a:gd name="T11" fmla="*/ 735 h 796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358"/>
                      <a:gd name="T19" fmla="*/ 0 h 796"/>
                      <a:gd name="T20" fmla="*/ 2358 w 2358"/>
                      <a:gd name="T21" fmla="*/ 796 h 79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358" h="796">
                        <a:moveTo>
                          <a:pt x="2358" y="735"/>
                        </a:moveTo>
                        <a:cubicBezTo>
                          <a:pt x="2267" y="765"/>
                          <a:pt x="2177" y="796"/>
                          <a:pt x="2132" y="690"/>
                        </a:cubicBezTo>
                        <a:cubicBezTo>
                          <a:pt x="2087" y="584"/>
                          <a:pt x="2136" y="200"/>
                          <a:pt x="2086" y="100"/>
                        </a:cubicBezTo>
                        <a:cubicBezTo>
                          <a:pt x="2036" y="0"/>
                          <a:pt x="1976" y="25"/>
                          <a:pt x="1834" y="89"/>
                        </a:cubicBezTo>
                        <a:cubicBezTo>
                          <a:pt x="1692" y="153"/>
                          <a:pt x="1540" y="377"/>
                          <a:pt x="1234" y="485"/>
                        </a:cubicBezTo>
                        <a:cubicBezTo>
                          <a:pt x="928" y="593"/>
                          <a:pt x="257" y="683"/>
                          <a:pt x="0" y="735"/>
                        </a:cubicBezTo>
                      </a:path>
                    </a:pathLst>
                  </a:custGeom>
                  <a:noFill/>
                  <a:ln w="25400" cap="flat" cmpd="sng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6889" name="Freeform 11"/>
                  <p:cNvSpPr>
                    <a:spLocks/>
                  </p:cNvSpPr>
                  <p:nvPr/>
                </p:nvSpPr>
                <p:spPr bwMode="auto">
                  <a:xfrm flipH="1">
                    <a:off x="3015" y="2478"/>
                    <a:ext cx="2358" cy="796"/>
                  </a:xfrm>
                  <a:custGeom>
                    <a:avLst/>
                    <a:gdLst>
                      <a:gd name="T0" fmla="*/ 2358 w 2358"/>
                      <a:gd name="T1" fmla="*/ 735 h 796"/>
                      <a:gd name="T2" fmla="*/ 2132 w 2358"/>
                      <a:gd name="T3" fmla="*/ 690 h 796"/>
                      <a:gd name="T4" fmla="*/ 2086 w 2358"/>
                      <a:gd name="T5" fmla="*/ 100 h 796"/>
                      <a:gd name="T6" fmla="*/ 1834 w 2358"/>
                      <a:gd name="T7" fmla="*/ 89 h 796"/>
                      <a:gd name="T8" fmla="*/ 1234 w 2358"/>
                      <a:gd name="T9" fmla="*/ 485 h 796"/>
                      <a:gd name="T10" fmla="*/ 0 w 2358"/>
                      <a:gd name="T11" fmla="*/ 735 h 796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358"/>
                      <a:gd name="T19" fmla="*/ 0 h 796"/>
                      <a:gd name="T20" fmla="*/ 2358 w 2358"/>
                      <a:gd name="T21" fmla="*/ 796 h 79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358" h="796">
                        <a:moveTo>
                          <a:pt x="2358" y="735"/>
                        </a:moveTo>
                        <a:cubicBezTo>
                          <a:pt x="2267" y="765"/>
                          <a:pt x="2177" y="796"/>
                          <a:pt x="2132" y="690"/>
                        </a:cubicBezTo>
                        <a:cubicBezTo>
                          <a:pt x="2087" y="584"/>
                          <a:pt x="2136" y="200"/>
                          <a:pt x="2086" y="100"/>
                        </a:cubicBezTo>
                        <a:cubicBezTo>
                          <a:pt x="2036" y="0"/>
                          <a:pt x="1976" y="25"/>
                          <a:pt x="1834" y="89"/>
                        </a:cubicBezTo>
                        <a:cubicBezTo>
                          <a:pt x="1692" y="153"/>
                          <a:pt x="1540" y="377"/>
                          <a:pt x="1234" y="485"/>
                        </a:cubicBezTo>
                        <a:cubicBezTo>
                          <a:pt x="928" y="593"/>
                          <a:pt x="257" y="683"/>
                          <a:pt x="0" y="735"/>
                        </a:cubicBezTo>
                      </a:path>
                    </a:pathLst>
                  </a:custGeom>
                  <a:noFill/>
                  <a:ln w="25400" cap="flat" cmpd="sng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36887" name="Line 12"/>
                <p:cNvSpPr>
                  <a:spLocks noChangeShapeType="1"/>
                </p:cNvSpPr>
                <p:nvPr/>
              </p:nvSpPr>
              <p:spPr bwMode="auto">
                <a:xfrm>
                  <a:off x="990600" y="5257800"/>
                  <a:ext cx="7046913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36883" name="Text Box 13"/>
              <p:cNvSpPr txBox="1">
                <a:spLocks noChangeArrowheads="1"/>
              </p:cNvSpPr>
              <p:nvPr/>
            </p:nvSpPr>
            <p:spPr bwMode="auto">
              <a:xfrm>
                <a:off x="1025525" y="5183188"/>
                <a:ext cx="522288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pPr algn="l" rtl="0">
                  <a:lnSpc>
                    <a:spcPct val="150000"/>
                  </a:lnSpc>
                  <a:buClr>
                    <a:srgbClr val="000000"/>
                  </a:buClr>
                  <a:buFont typeface="Wingdings" pitchFamily="2" charset="2"/>
                  <a:buNone/>
                </a:pPr>
                <a:r>
                  <a:rPr lang="ru-RU" sz="1200" b="0" i="0" u="none" baseline="0">
                    <a:latin typeface="Arial" pitchFamily="34" charset="0"/>
                  </a:rPr>
                  <a:t>Время</a:t>
                </a:r>
              </a:p>
            </p:txBody>
          </p:sp>
          <p:sp>
            <p:nvSpPr>
              <p:cNvPr id="36884" name="Text Box 14"/>
              <p:cNvSpPr txBox="1">
                <a:spLocks noChangeArrowheads="1"/>
              </p:cNvSpPr>
              <p:nvPr/>
            </p:nvSpPr>
            <p:spPr bwMode="auto">
              <a:xfrm>
                <a:off x="7348538" y="5157788"/>
                <a:ext cx="522287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pPr algn="l" rtl="0">
                  <a:lnSpc>
                    <a:spcPct val="150000"/>
                  </a:lnSpc>
                  <a:buClr>
                    <a:srgbClr val="000000"/>
                  </a:buClr>
                  <a:buFont typeface="Wingdings" pitchFamily="2" charset="2"/>
                  <a:buNone/>
                </a:pPr>
                <a:r>
                  <a:rPr lang="ru-RU" sz="1200" b="0" i="0" u="none" baseline="0">
                    <a:latin typeface="Arial" pitchFamily="34" charset="0"/>
                  </a:rPr>
                  <a:t>Время</a:t>
                </a: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681317" y="5001715"/>
            <a:ext cx="7392075" cy="1153941"/>
            <a:chOff x="981847" y="5001715"/>
            <a:chExt cx="7091545" cy="1153941"/>
          </a:xfrm>
        </p:grpSpPr>
        <p:pic>
          <p:nvPicPr>
            <p:cNvPr id="56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1847" y="5001715"/>
              <a:ext cx="7085848" cy="1153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Oval 11"/>
            <p:cNvSpPr>
              <a:spLocks noChangeArrowheads="1"/>
            </p:cNvSpPr>
            <p:nvPr/>
          </p:nvSpPr>
          <p:spPr bwMode="auto">
            <a:xfrm rot="60000">
              <a:off x="5339720" y="5595809"/>
              <a:ext cx="160088" cy="205429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58" name="Oval 12"/>
            <p:cNvSpPr>
              <a:spLocks noChangeArrowheads="1"/>
            </p:cNvSpPr>
            <p:nvPr/>
          </p:nvSpPr>
          <p:spPr bwMode="auto">
            <a:xfrm rot="60000">
              <a:off x="3855546" y="5584069"/>
              <a:ext cx="160145" cy="217169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59" name="Text Box 13"/>
            <p:cNvSpPr txBox="1">
              <a:spLocks noChangeArrowheads="1"/>
            </p:cNvSpPr>
            <p:nvPr/>
          </p:nvSpPr>
          <p:spPr bwMode="auto">
            <a:xfrm>
              <a:off x="3578100" y="5163618"/>
              <a:ext cx="407945" cy="21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itchFamily="34" charset="0"/>
                </a:rPr>
                <a:t>T1</a:t>
              </a:r>
              <a:endParaRPr lang="ru-RU" altLang="en-US" sz="1400" dirty="0">
                <a:solidFill>
                  <a:srgbClr val="00FF00"/>
                </a:solidFill>
                <a:latin typeface="Arial" pitchFamily="34" charset="0"/>
              </a:endParaRPr>
            </a:p>
          </p:txBody>
        </p:sp>
        <p:sp>
          <p:nvSpPr>
            <p:cNvPr id="60" name="Text Box 14"/>
            <p:cNvSpPr txBox="1">
              <a:spLocks noChangeArrowheads="1"/>
            </p:cNvSpPr>
            <p:nvPr/>
          </p:nvSpPr>
          <p:spPr bwMode="auto">
            <a:xfrm>
              <a:off x="5448300" y="5199476"/>
              <a:ext cx="407945" cy="21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itchFamily="2" charset="2"/>
                <a:buNone/>
              </a:pPr>
              <a:r>
                <a:rPr lang="ru-RU" b="1" i="0" u="none" baseline="0">
                  <a:solidFill>
                    <a:srgbClr val="00FF00"/>
                  </a:solidFill>
                  <a:latin typeface="Arial" pitchFamily="34" charset="0"/>
                </a:rPr>
                <a:t>T1</a:t>
              </a:r>
              <a:endParaRPr lang="ru-RU" altLang="en-US" sz="1400" dirty="0">
                <a:solidFill>
                  <a:srgbClr val="00FF00"/>
                </a:solidFill>
                <a:latin typeface="Arial" pitchFamily="34" charset="0"/>
              </a:endParaRPr>
            </a:p>
          </p:txBody>
        </p:sp>
        <p:sp>
          <p:nvSpPr>
            <p:cNvPr id="61" name="Text Box 15"/>
            <p:cNvSpPr txBox="1">
              <a:spLocks noChangeArrowheads="1"/>
            </p:cNvSpPr>
            <p:nvPr/>
          </p:nvSpPr>
          <p:spPr bwMode="auto">
            <a:xfrm>
              <a:off x="4482702" y="5176959"/>
              <a:ext cx="407944" cy="21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itchFamily="2" charset="2"/>
                <a:buNone/>
              </a:pPr>
              <a:r>
                <a:rPr lang="ru-RU" b="1" i="0" u="none" baseline="0">
                  <a:solidFill>
                    <a:srgbClr val="0000FF"/>
                  </a:solidFill>
                  <a:latin typeface="Arial" pitchFamily="34" charset="0"/>
                </a:rPr>
                <a:t>T0</a:t>
              </a:r>
              <a:endParaRPr lang="ru-RU" altLang="en-US" sz="1400" dirty="0">
                <a:latin typeface="Arial" pitchFamily="34" charset="0"/>
              </a:endParaRPr>
            </a:p>
          </p:txBody>
        </p:sp>
        <p:sp>
          <p:nvSpPr>
            <p:cNvPr id="62" name="Text Box 16"/>
            <p:cNvSpPr txBox="1">
              <a:spLocks noChangeArrowheads="1"/>
            </p:cNvSpPr>
            <p:nvPr/>
          </p:nvSpPr>
          <p:spPr bwMode="auto">
            <a:xfrm>
              <a:off x="1254999" y="5390768"/>
              <a:ext cx="407945" cy="21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itchFamily="34" charset="0"/>
                </a:rPr>
                <a:t>T2</a:t>
              </a:r>
              <a:endParaRPr lang="ru-RU" altLang="en-US" sz="1400" dirty="0">
                <a:solidFill>
                  <a:srgbClr val="FF6600"/>
                </a:solidFill>
                <a:latin typeface="Arial" pitchFamily="34" charset="0"/>
              </a:endParaRPr>
            </a:p>
          </p:txBody>
        </p:sp>
        <p:sp>
          <p:nvSpPr>
            <p:cNvPr id="63" name="Text Box 17"/>
            <p:cNvSpPr txBox="1">
              <a:spLocks noChangeArrowheads="1"/>
            </p:cNvSpPr>
            <p:nvPr/>
          </p:nvSpPr>
          <p:spPr bwMode="auto">
            <a:xfrm>
              <a:off x="7665447" y="5377441"/>
              <a:ext cx="407945" cy="21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itchFamily="2" charset="2"/>
                <a:buNone/>
              </a:pPr>
              <a:r>
                <a:rPr lang="ru-RU" b="1" i="0" u="none" baseline="0">
                  <a:solidFill>
                    <a:srgbClr val="FF6600"/>
                  </a:solidFill>
                  <a:latin typeface="Arial" pitchFamily="34" charset="0"/>
                </a:rPr>
                <a:t>T2</a:t>
              </a:r>
              <a:endParaRPr lang="ru-RU" altLang="en-US" sz="1400" dirty="0">
                <a:solidFill>
                  <a:srgbClr val="FF6600"/>
                </a:solidFill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09653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Амплитуда сигнала по времени</a:t>
            </a:r>
          </a:p>
        </p:txBody>
      </p:sp>
      <p:sp>
        <p:nvSpPr>
          <p:cNvPr id="3891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B12EE825-15CC-4E30-AD0A-C1F4817FB990}" type="slidenum">
              <a:rPr>
                <a:latin typeface="Arial" pitchFamily="34" charset="0"/>
              </a:rPr>
              <a:pPr/>
              <a:t>55</a:t>
            </a:fld>
            <a:endParaRPr lang="ru-RU" altLang="en-US">
              <a:latin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0" y="1295400"/>
            <a:ext cx="0" cy="49688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97"/>
          <a:stretch>
            <a:fillRect/>
          </a:stretch>
        </p:blipFill>
        <p:spPr bwMode="auto">
          <a:xfrm>
            <a:off x="293688" y="1295400"/>
            <a:ext cx="3930650" cy="397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89"/>
          <a:stretch>
            <a:fillRect/>
          </a:stretch>
        </p:blipFill>
        <p:spPr bwMode="auto">
          <a:xfrm>
            <a:off x="4787153" y="2297065"/>
            <a:ext cx="3932238" cy="197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93688" y="5410200"/>
            <a:ext cx="3930650" cy="854075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Сонограмма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амплитуда, кодированная в цвете.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76800" y="1524000"/>
            <a:ext cx="3932238" cy="6858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Трек линии дна отмечает первый возврат эхосигнала от дна.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39553" y="4572000"/>
            <a:ext cx="3779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Сигнал конвертируется в цвет RGB и наносится на сонограмму. </a:t>
            </a:r>
          </a:p>
        </p:txBody>
      </p:sp>
      <p:sp>
        <p:nvSpPr>
          <p:cNvPr id="10" name="Oval 42"/>
          <p:cNvSpPr>
            <a:spLocks noChangeArrowheads="1"/>
          </p:cNvSpPr>
          <p:nvPr/>
        </p:nvSpPr>
        <p:spPr bwMode="auto">
          <a:xfrm rot="60000">
            <a:off x="6843760" y="3895943"/>
            <a:ext cx="285325" cy="243279"/>
          </a:xfrm>
          <a:prstGeom prst="ellipse">
            <a:avLst/>
          </a:prstGeom>
          <a:solidFill>
            <a:srgbClr val="00FF00">
              <a:alpha val="79999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6986422" y="3518079"/>
            <a:ext cx="384175" cy="30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lnSpc>
                <a:spcPct val="150000"/>
              </a:lnSpc>
              <a:buClr>
                <a:srgbClr val="000000"/>
              </a:buClr>
              <a:buFont typeface="Wingdings" pitchFamily="2" charset="2"/>
              <a:buNone/>
            </a:pPr>
            <a:r>
              <a:rPr lang="ru-RU" b="1" i="0" u="none" baseline="0">
                <a:solidFill>
                  <a:srgbClr val="00FF00"/>
                </a:solidFill>
                <a:latin typeface="Arial" pitchFamily="34" charset="0"/>
              </a:rPr>
              <a:t>T1</a:t>
            </a:r>
            <a:endParaRPr lang="ru-RU" altLang="en-US" sz="1400" dirty="0">
              <a:solidFill>
                <a:srgbClr val="00FF00"/>
              </a:solidFill>
              <a:latin typeface="Arial" pitchFamily="34" charset="0"/>
            </a:endParaRPr>
          </a:p>
        </p:txBody>
      </p:sp>
      <p:sp>
        <p:nvSpPr>
          <p:cNvPr id="14" name="Oval 18"/>
          <p:cNvSpPr>
            <a:spLocks noChangeArrowheads="1"/>
          </p:cNvSpPr>
          <p:nvPr/>
        </p:nvSpPr>
        <p:spPr bwMode="auto">
          <a:xfrm>
            <a:off x="8597899" y="3869429"/>
            <a:ext cx="121491" cy="124721"/>
          </a:xfrm>
          <a:prstGeom prst="ellipse">
            <a:avLst/>
          </a:prstGeom>
          <a:solidFill>
            <a:srgbClr val="0000FF">
              <a:alpha val="79999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endParaRPr lang="ru-RU" altLang="en-US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8335215" y="3292784"/>
            <a:ext cx="384175" cy="30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lnSpc>
                <a:spcPct val="150000"/>
              </a:lnSpc>
              <a:buClr>
                <a:srgbClr val="000000"/>
              </a:buClr>
              <a:buFont typeface="Wingdings" pitchFamily="2" charset="2"/>
              <a:buNone/>
            </a:pPr>
            <a:r>
              <a:rPr lang="ru-RU" b="1" i="0" u="none" baseline="0">
                <a:solidFill>
                  <a:srgbClr val="0000FF"/>
                </a:solidFill>
                <a:latin typeface="Arial" pitchFamily="34" charset="0"/>
              </a:rPr>
              <a:t>T0</a:t>
            </a:r>
            <a:endParaRPr lang="ru-RU" altLang="en-US" sz="14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27354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347663" y="0"/>
            <a:ext cx="78819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Важность тени</a:t>
            </a:r>
          </a:p>
        </p:txBody>
      </p:sp>
      <p:sp>
        <p:nvSpPr>
          <p:cNvPr id="31747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3EB42691-7D5A-4510-951B-69E418CAC395}" type="slidenum">
              <a:rPr>
                <a:latin typeface="Arial" pitchFamily="34" charset="0"/>
              </a:rPr>
              <a:pPr/>
              <a:t>56</a:t>
            </a:fld>
            <a:endParaRPr lang="ru-RU" altLang="en-US">
              <a:latin typeface="Arial" pitchFamily="34" charset="0"/>
            </a:endParaRPr>
          </a:p>
        </p:txBody>
      </p:sp>
      <p:grpSp>
        <p:nvGrpSpPr>
          <p:cNvPr id="31748" name="Group 6"/>
          <p:cNvGrpSpPr>
            <a:grpSpLocks/>
          </p:cNvGrpSpPr>
          <p:nvPr/>
        </p:nvGrpSpPr>
        <p:grpSpPr bwMode="auto">
          <a:xfrm>
            <a:off x="1019175" y="2590800"/>
            <a:ext cx="7324725" cy="1563688"/>
            <a:chOff x="1019175" y="2590800"/>
            <a:chExt cx="7324725" cy="1563688"/>
          </a:xfrm>
        </p:grpSpPr>
        <p:grpSp>
          <p:nvGrpSpPr>
            <p:cNvPr id="31771" name="Group 7"/>
            <p:cNvGrpSpPr>
              <a:grpSpLocks/>
            </p:cNvGrpSpPr>
            <p:nvPr/>
          </p:nvGrpSpPr>
          <p:grpSpPr bwMode="auto">
            <a:xfrm>
              <a:off x="4572000" y="2590800"/>
              <a:ext cx="3771900" cy="1074738"/>
              <a:chOff x="4572000" y="2590800"/>
              <a:chExt cx="3771900" cy="1074738"/>
            </a:xfrm>
          </p:grpSpPr>
          <p:sp>
            <p:nvSpPr>
              <p:cNvPr id="31776" name="Freeform 4"/>
              <p:cNvSpPr>
                <a:spLocks noChangeAspect="1"/>
              </p:cNvSpPr>
              <p:nvPr/>
            </p:nvSpPr>
            <p:spPr bwMode="auto">
              <a:xfrm>
                <a:off x="4573648" y="3164927"/>
                <a:ext cx="3770252" cy="497110"/>
              </a:xfrm>
              <a:custGeom>
                <a:avLst/>
                <a:gdLst>
                  <a:gd name="T0" fmla="*/ 2147483647 w 2288"/>
                  <a:gd name="T1" fmla="*/ 2147483647 h 284"/>
                  <a:gd name="T2" fmla="*/ 2147483647 w 2288"/>
                  <a:gd name="T3" fmla="*/ 2147483647 h 284"/>
                  <a:gd name="T4" fmla="*/ 2147483647 w 2288"/>
                  <a:gd name="T5" fmla="*/ 0 h 284"/>
                  <a:gd name="T6" fmla="*/ 0 w 2288"/>
                  <a:gd name="T7" fmla="*/ 2147483647 h 2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88"/>
                  <a:gd name="T13" fmla="*/ 0 h 284"/>
                  <a:gd name="T14" fmla="*/ 2288 w 2288"/>
                  <a:gd name="T15" fmla="*/ 284 h 2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88" h="284">
                    <a:moveTo>
                      <a:pt x="128" y="284"/>
                    </a:moveTo>
                    <a:lnTo>
                      <a:pt x="2288" y="76"/>
                    </a:lnTo>
                    <a:lnTo>
                      <a:pt x="1964" y="0"/>
                    </a:lnTo>
                    <a:lnTo>
                      <a:pt x="0" y="25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77" name="Freeform 5"/>
              <p:cNvSpPr>
                <a:spLocks noChangeAspect="1"/>
              </p:cNvSpPr>
              <p:nvPr/>
            </p:nvSpPr>
            <p:spPr bwMode="auto">
              <a:xfrm>
                <a:off x="4572000" y="2590800"/>
                <a:ext cx="242232" cy="1074738"/>
              </a:xfrm>
              <a:custGeom>
                <a:avLst/>
                <a:gdLst>
                  <a:gd name="T0" fmla="*/ 2147483647 w 147"/>
                  <a:gd name="T1" fmla="*/ 0 h 614"/>
                  <a:gd name="T2" fmla="*/ 0 w 147"/>
                  <a:gd name="T3" fmla="*/ 2147483647 h 614"/>
                  <a:gd name="T4" fmla="*/ 2147483647 w 147"/>
                  <a:gd name="T5" fmla="*/ 2147483647 h 614"/>
                  <a:gd name="T6" fmla="*/ 2147483647 w 147"/>
                  <a:gd name="T7" fmla="*/ 0 h 6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7"/>
                  <a:gd name="T13" fmla="*/ 0 h 614"/>
                  <a:gd name="T14" fmla="*/ 147 w 147"/>
                  <a:gd name="T15" fmla="*/ 614 h 6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7" h="614">
                    <a:moveTo>
                      <a:pt x="147" y="0"/>
                    </a:moveTo>
                    <a:lnTo>
                      <a:pt x="0" y="582"/>
                    </a:lnTo>
                    <a:lnTo>
                      <a:pt x="129" y="614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78" name="Freeform 6"/>
              <p:cNvSpPr>
                <a:spLocks noChangeAspect="1"/>
              </p:cNvSpPr>
              <p:nvPr/>
            </p:nvSpPr>
            <p:spPr bwMode="auto">
              <a:xfrm>
                <a:off x="4814232" y="2590800"/>
                <a:ext cx="3526372" cy="703656"/>
              </a:xfrm>
              <a:custGeom>
                <a:avLst/>
                <a:gdLst>
                  <a:gd name="T0" fmla="*/ 2147483647 w 2140"/>
                  <a:gd name="T1" fmla="*/ 2147483647 h 402"/>
                  <a:gd name="T2" fmla="*/ 0 w 2140"/>
                  <a:gd name="T3" fmla="*/ 0 h 402"/>
                  <a:gd name="T4" fmla="*/ 2147483647 w 2140"/>
                  <a:gd name="T5" fmla="*/ 2147483647 h 402"/>
                  <a:gd name="T6" fmla="*/ 0 60000 65536"/>
                  <a:gd name="T7" fmla="*/ 0 60000 65536"/>
                  <a:gd name="T8" fmla="*/ 0 60000 65536"/>
                  <a:gd name="T9" fmla="*/ 0 w 2140"/>
                  <a:gd name="T10" fmla="*/ 0 h 402"/>
                  <a:gd name="T11" fmla="*/ 2140 w 2140"/>
                  <a:gd name="T12" fmla="*/ 402 h 4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40" h="402">
                    <a:moveTo>
                      <a:pt x="1818" y="330"/>
                    </a:moveTo>
                    <a:lnTo>
                      <a:pt x="0" y="0"/>
                    </a:lnTo>
                    <a:lnTo>
                      <a:pt x="2140" y="40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31772" name="Group 8"/>
            <p:cNvGrpSpPr>
              <a:grpSpLocks/>
            </p:cNvGrpSpPr>
            <p:nvPr/>
          </p:nvGrpSpPr>
          <p:grpSpPr bwMode="auto">
            <a:xfrm>
              <a:off x="1019175" y="2606675"/>
              <a:ext cx="3833813" cy="1547813"/>
              <a:chOff x="1019175" y="2606675"/>
              <a:chExt cx="3833813" cy="1547813"/>
            </a:xfrm>
          </p:grpSpPr>
          <p:sp>
            <p:nvSpPr>
              <p:cNvPr id="31773" name="Freeform 8"/>
              <p:cNvSpPr>
                <a:spLocks noChangeAspect="1"/>
              </p:cNvSpPr>
              <p:nvPr/>
            </p:nvSpPr>
            <p:spPr bwMode="auto">
              <a:xfrm>
                <a:off x="4535530" y="2606675"/>
                <a:ext cx="317458" cy="1084013"/>
              </a:xfrm>
              <a:custGeom>
                <a:avLst/>
                <a:gdLst>
                  <a:gd name="T0" fmla="*/ 2147483647 w 191"/>
                  <a:gd name="T1" fmla="*/ 0 h 613"/>
                  <a:gd name="T2" fmla="*/ 0 w 191"/>
                  <a:gd name="T3" fmla="*/ 2147483647 h 613"/>
                  <a:gd name="T4" fmla="*/ 2147483647 w 191"/>
                  <a:gd name="T5" fmla="*/ 2147483647 h 613"/>
                  <a:gd name="T6" fmla="*/ 2147483647 w 191"/>
                  <a:gd name="T7" fmla="*/ 0 h 6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1"/>
                  <a:gd name="T13" fmla="*/ 0 h 613"/>
                  <a:gd name="T14" fmla="*/ 191 w 191"/>
                  <a:gd name="T15" fmla="*/ 613 h 6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1" h="613">
                    <a:moveTo>
                      <a:pt x="191" y="0"/>
                    </a:moveTo>
                    <a:lnTo>
                      <a:pt x="0" y="581"/>
                    </a:lnTo>
                    <a:lnTo>
                      <a:pt x="140" y="613"/>
                    </a:lnTo>
                    <a:lnTo>
                      <a:pt x="19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74" name="Freeform 9"/>
              <p:cNvSpPr>
                <a:spLocks noChangeAspect="1"/>
              </p:cNvSpPr>
              <p:nvPr/>
            </p:nvSpPr>
            <p:spPr bwMode="auto">
              <a:xfrm>
                <a:off x="1019175" y="3634923"/>
                <a:ext cx="3749328" cy="519565"/>
              </a:xfrm>
              <a:custGeom>
                <a:avLst/>
                <a:gdLst>
                  <a:gd name="T0" fmla="*/ 2147483647 w 2252"/>
                  <a:gd name="T1" fmla="*/ 0 h 294"/>
                  <a:gd name="T2" fmla="*/ 0 w 2252"/>
                  <a:gd name="T3" fmla="*/ 2147483647 h 294"/>
                  <a:gd name="T4" fmla="*/ 2147483647 w 2252"/>
                  <a:gd name="T5" fmla="*/ 2147483647 h 294"/>
                  <a:gd name="T6" fmla="*/ 2147483647 w 2252"/>
                  <a:gd name="T7" fmla="*/ 2147483647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52"/>
                  <a:gd name="T13" fmla="*/ 0 h 294"/>
                  <a:gd name="T14" fmla="*/ 2252 w 2252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52" h="294">
                    <a:moveTo>
                      <a:pt x="2112" y="0"/>
                    </a:moveTo>
                    <a:lnTo>
                      <a:pt x="0" y="210"/>
                    </a:lnTo>
                    <a:lnTo>
                      <a:pt x="354" y="294"/>
                    </a:lnTo>
                    <a:lnTo>
                      <a:pt x="2252" y="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75" name="Freeform 10"/>
              <p:cNvSpPr>
                <a:spLocks noChangeAspect="1"/>
              </p:cNvSpPr>
              <p:nvPr/>
            </p:nvSpPr>
            <p:spPr bwMode="auto">
              <a:xfrm>
                <a:off x="1025575" y="2610755"/>
                <a:ext cx="3827413" cy="1543733"/>
              </a:xfrm>
              <a:custGeom>
                <a:avLst/>
                <a:gdLst>
                  <a:gd name="T0" fmla="*/ 2147483647 w 2299"/>
                  <a:gd name="T1" fmla="*/ 2147483647 h 873"/>
                  <a:gd name="T2" fmla="*/ 2147483647 w 2299"/>
                  <a:gd name="T3" fmla="*/ 0 h 873"/>
                  <a:gd name="T4" fmla="*/ 0 w 2299"/>
                  <a:gd name="T5" fmla="*/ 2147483647 h 873"/>
                  <a:gd name="T6" fmla="*/ 0 60000 65536"/>
                  <a:gd name="T7" fmla="*/ 0 60000 65536"/>
                  <a:gd name="T8" fmla="*/ 0 60000 65536"/>
                  <a:gd name="T9" fmla="*/ 0 w 2299"/>
                  <a:gd name="T10" fmla="*/ 0 h 873"/>
                  <a:gd name="T11" fmla="*/ 2299 w 2299"/>
                  <a:gd name="T12" fmla="*/ 873 h 8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9" h="873">
                    <a:moveTo>
                      <a:pt x="346" y="873"/>
                    </a:moveTo>
                    <a:lnTo>
                      <a:pt x="2299" y="0"/>
                    </a:lnTo>
                    <a:lnTo>
                      <a:pt x="0" y="787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31749" name="Group 15"/>
          <p:cNvGrpSpPr>
            <a:grpSpLocks/>
          </p:cNvGrpSpPr>
          <p:nvPr/>
        </p:nvGrpSpPr>
        <p:grpSpPr bwMode="auto">
          <a:xfrm>
            <a:off x="3305175" y="3605213"/>
            <a:ext cx="319088" cy="255587"/>
            <a:chOff x="3305175" y="3605213"/>
            <a:chExt cx="319088" cy="255587"/>
          </a:xfrm>
        </p:grpSpPr>
        <p:sp>
          <p:nvSpPr>
            <p:cNvPr id="31769" name="Freeform 11"/>
            <p:cNvSpPr>
              <a:spLocks/>
            </p:cNvSpPr>
            <p:nvPr/>
          </p:nvSpPr>
          <p:spPr bwMode="auto">
            <a:xfrm>
              <a:off x="3305175" y="3779838"/>
              <a:ext cx="300038" cy="80962"/>
            </a:xfrm>
            <a:custGeom>
              <a:avLst/>
              <a:gdLst>
                <a:gd name="T0" fmla="*/ 2147483647 w 201"/>
                <a:gd name="T1" fmla="*/ 0 h 51"/>
                <a:gd name="T2" fmla="*/ 0 w 201"/>
                <a:gd name="T3" fmla="*/ 2147483647 h 51"/>
                <a:gd name="T4" fmla="*/ 2147483647 w 201"/>
                <a:gd name="T5" fmla="*/ 2147483647 h 51"/>
                <a:gd name="T6" fmla="*/ 2147483647 w 201"/>
                <a:gd name="T7" fmla="*/ 2147483647 h 51"/>
                <a:gd name="T8" fmla="*/ 2147483647 w 201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51"/>
                <a:gd name="T17" fmla="*/ 201 w 201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51">
                  <a:moveTo>
                    <a:pt x="201" y="0"/>
                  </a:moveTo>
                  <a:lnTo>
                    <a:pt x="0" y="27"/>
                  </a:lnTo>
                  <a:lnTo>
                    <a:pt x="42" y="51"/>
                  </a:lnTo>
                  <a:lnTo>
                    <a:pt x="201" y="27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31770" name="AutoShape 12"/>
            <p:cNvSpPr>
              <a:spLocks noChangeArrowheads="1"/>
            </p:cNvSpPr>
            <p:nvPr/>
          </p:nvSpPr>
          <p:spPr bwMode="auto">
            <a:xfrm rot="-900000">
              <a:off x="3556000" y="3605213"/>
              <a:ext cx="68263" cy="215900"/>
            </a:xfrm>
            <a:prstGeom prst="can">
              <a:avLst>
                <a:gd name="adj" fmla="val 26693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endParaRPr lang="ru-RU" altLang="en-US"/>
            </a:p>
          </p:txBody>
        </p:sp>
      </p:grpSp>
      <p:grpSp>
        <p:nvGrpSpPr>
          <p:cNvPr id="31750" name="Group 18"/>
          <p:cNvGrpSpPr>
            <a:grpSpLocks/>
          </p:cNvGrpSpPr>
          <p:nvPr/>
        </p:nvGrpSpPr>
        <p:grpSpPr bwMode="auto">
          <a:xfrm>
            <a:off x="1085850" y="4064000"/>
            <a:ext cx="7334250" cy="2554288"/>
            <a:chOff x="1085850" y="4064000"/>
            <a:chExt cx="7334250" cy="2554288"/>
          </a:xfrm>
        </p:grpSpPr>
        <p:grpSp>
          <p:nvGrpSpPr>
            <p:cNvPr id="31761" name="Group 13"/>
            <p:cNvGrpSpPr>
              <a:grpSpLocks/>
            </p:cNvGrpSpPr>
            <p:nvPr/>
          </p:nvGrpSpPr>
          <p:grpSpPr bwMode="auto">
            <a:xfrm>
              <a:off x="4648200" y="4064000"/>
              <a:ext cx="3771900" cy="1774825"/>
              <a:chOff x="2743" y="2382"/>
              <a:chExt cx="2289" cy="614"/>
            </a:xfrm>
          </p:grpSpPr>
          <p:sp>
            <p:nvSpPr>
              <p:cNvPr id="31766" name="Freeform 14"/>
              <p:cNvSpPr>
                <a:spLocks/>
              </p:cNvSpPr>
              <p:nvPr/>
            </p:nvSpPr>
            <p:spPr bwMode="auto">
              <a:xfrm>
                <a:off x="2744" y="2710"/>
                <a:ext cx="2288" cy="284"/>
              </a:xfrm>
              <a:custGeom>
                <a:avLst/>
                <a:gdLst>
                  <a:gd name="T0" fmla="*/ 128 w 2288"/>
                  <a:gd name="T1" fmla="*/ 284 h 284"/>
                  <a:gd name="T2" fmla="*/ 2288 w 2288"/>
                  <a:gd name="T3" fmla="*/ 76 h 284"/>
                  <a:gd name="T4" fmla="*/ 1964 w 2288"/>
                  <a:gd name="T5" fmla="*/ 0 h 284"/>
                  <a:gd name="T6" fmla="*/ 0 w 2288"/>
                  <a:gd name="T7" fmla="*/ 250 h 2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88"/>
                  <a:gd name="T13" fmla="*/ 0 h 284"/>
                  <a:gd name="T14" fmla="*/ 2288 w 2288"/>
                  <a:gd name="T15" fmla="*/ 284 h 2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88" h="284">
                    <a:moveTo>
                      <a:pt x="128" y="284"/>
                    </a:moveTo>
                    <a:lnTo>
                      <a:pt x="2288" y="76"/>
                    </a:lnTo>
                    <a:lnTo>
                      <a:pt x="1964" y="0"/>
                    </a:lnTo>
                    <a:lnTo>
                      <a:pt x="0" y="25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67" name="Freeform 15"/>
              <p:cNvSpPr>
                <a:spLocks/>
              </p:cNvSpPr>
              <p:nvPr/>
            </p:nvSpPr>
            <p:spPr bwMode="auto">
              <a:xfrm>
                <a:off x="2743" y="2382"/>
                <a:ext cx="147" cy="614"/>
              </a:xfrm>
              <a:custGeom>
                <a:avLst/>
                <a:gdLst>
                  <a:gd name="T0" fmla="*/ 147 w 147"/>
                  <a:gd name="T1" fmla="*/ 0 h 614"/>
                  <a:gd name="T2" fmla="*/ 0 w 147"/>
                  <a:gd name="T3" fmla="*/ 582 h 614"/>
                  <a:gd name="T4" fmla="*/ 129 w 147"/>
                  <a:gd name="T5" fmla="*/ 614 h 614"/>
                  <a:gd name="T6" fmla="*/ 147 w 147"/>
                  <a:gd name="T7" fmla="*/ 0 h 6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7"/>
                  <a:gd name="T13" fmla="*/ 0 h 614"/>
                  <a:gd name="T14" fmla="*/ 147 w 147"/>
                  <a:gd name="T15" fmla="*/ 614 h 6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7" h="614">
                    <a:moveTo>
                      <a:pt x="147" y="0"/>
                    </a:moveTo>
                    <a:lnTo>
                      <a:pt x="0" y="582"/>
                    </a:lnTo>
                    <a:lnTo>
                      <a:pt x="129" y="614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68" name="Freeform 16"/>
              <p:cNvSpPr>
                <a:spLocks/>
              </p:cNvSpPr>
              <p:nvPr/>
            </p:nvSpPr>
            <p:spPr bwMode="auto">
              <a:xfrm>
                <a:off x="2890" y="2382"/>
                <a:ext cx="2140" cy="402"/>
              </a:xfrm>
              <a:custGeom>
                <a:avLst/>
                <a:gdLst>
                  <a:gd name="T0" fmla="*/ 1818 w 2140"/>
                  <a:gd name="T1" fmla="*/ 330 h 402"/>
                  <a:gd name="T2" fmla="*/ 0 w 2140"/>
                  <a:gd name="T3" fmla="*/ 0 h 402"/>
                  <a:gd name="T4" fmla="*/ 2140 w 2140"/>
                  <a:gd name="T5" fmla="*/ 402 h 402"/>
                  <a:gd name="T6" fmla="*/ 0 60000 65536"/>
                  <a:gd name="T7" fmla="*/ 0 60000 65536"/>
                  <a:gd name="T8" fmla="*/ 0 60000 65536"/>
                  <a:gd name="T9" fmla="*/ 0 w 2140"/>
                  <a:gd name="T10" fmla="*/ 0 h 402"/>
                  <a:gd name="T11" fmla="*/ 2140 w 2140"/>
                  <a:gd name="T12" fmla="*/ 402 h 4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40" h="402">
                    <a:moveTo>
                      <a:pt x="1818" y="330"/>
                    </a:moveTo>
                    <a:lnTo>
                      <a:pt x="0" y="0"/>
                    </a:lnTo>
                    <a:lnTo>
                      <a:pt x="2140" y="40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31762" name="Group 17"/>
            <p:cNvGrpSpPr>
              <a:grpSpLocks/>
            </p:cNvGrpSpPr>
            <p:nvPr/>
          </p:nvGrpSpPr>
          <p:grpSpPr bwMode="auto">
            <a:xfrm>
              <a:off x="1085850" y="4064000"/>
              <a:ext cx="3833813" cy="2554288"/>
              <a:chOff x="-60" y="940"/>
              <a:chExt cx="2995" cy="1138"/>
            </a:xfrm>
          </p:grpSpPr>
          <p:sp>
            <p:nvSpPr>
              <p:cNvPr id="31763" name="Freeform 18"/>
              <p:cNvSpPr>
                <a:spLocks/>
              </p:cNvSpPr>
              <p:nvPr/>
            </p:nvSpPr>
            <p:spPr bwMode="auto">
              <a:xfrm>
                <a:off x="2687" y="940"/>
                <a:ext cx="248" cy="797"/>
              </a:xfrm>
              <a:custGeom>
                <a:avLst/>
                <a:gdLst>
                  <a:gd name="T0" fmla="*/ 16184 w 191"/>
                  <a:gd name="T1" fmla="*/ 0 h 613"/>
                  <a:gd name="T2" fmla="*/ 0 w 191"/>
                  <a:gd name="T3" fmla="*/ 50354 h 613"/>
                  <a:gd name="T4" fmla="*/ 11836 w 191"/>
                  <a:gd name="T5" fmla="*/ 53122 h 613"/>
                  <a:gd name="T6" fmla="*/ 16184 w 191"/>
                  <a:gd name="T7" fmla="*/ 0 h 6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1"/>
                  <a:gd name="T13" fmla="*/ 0 h 613"/>
                  <a:gd name="T14" fmla="*/ 191 w 191"/>
                  <a:gd name="T15" fmla="*/ 613 h 6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1" h="613">
                    <a:moveTo>
                      <a:pt x="191" y="0"/>
                    </a:moveTo>
                    <a:lnTo>
                      <a:pt x="0" y="581"/>
                    </a:lnTo>
                    <a:lnTo>
                      <a:pt x="140" y="613"/>
                    </a:lnTo>
                    <a:lnTo>
                      <a:pt x="19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64" name="Freeform 19"/>
              <p:cNvSpPr>
                <a:spLocks/>
              </p:cNvSpPr>
              <p:nvPr/>
            </p:nvSpPr>
            <p:spPr bwMode="auto">
              <a:xfrm>
                <a:off x="-60" y="1696"/>
                <a:ext cx="2929" cy="382"/>
              </a:xfrm>
              <a:custGeom>
                <a:avLst/>
                <a:gdLst>
                  <a:gd name="T0" fmla="*/ 184210 w 2252"/>
                  <a:gd name="T1" fmla="*/ 0 h 294"/>
                  <a:gd name="T2" fmla="*/ 0 w 2252"/>
                  <a:gd name="T3" fmla="*/ 18019 h 294"/>
                  <a:gd name="T4" fmla="*/ 30848 w 2252"/>
                  <a:gd name="T5" fmla="*/ 25189 h 294"/>
                  <a:gd name="T6" fmla="*/ 196441 w 2252"/>
                  <a:gd name="T7" fmla="*/ 2784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52"/>
                  <a:gd name="T13" fmla="*/ 0 h 294"/>
                  <a:gd name="T14" fmla="*/ 2252 w 2252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52" h="294">
                    <a:moveTo>
                      <a:pt x="2112" y="0"/>
                    </a:moveTo>
                    <a:lnTo>
                      <a:pt x="0" y="210"/>
                    </a:lnTo>
                    <a:lnTo>
                      <a:pt x="354" y="294"/>
                    </a:lnTo>
                    <a:lnTo>
                      <a:pt x="2252" y="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765" name="Freeform 20"/>
              <p:cNvSpPr>
                <a:spLocks/>
              </p:cNvSpPr>
              <p:nvPr/>
            </p:nvSpPr>
            <p:spPr bwMode="auto">
              <a:xfrm>
                <a:off x="-55" y="943"/>
                <a:ext cx="2990" cy="1135"/>
              </a:xfrm>
              <a:custGeom>
                <a:avLst/>
                <a:gdLst>
                  <a:gd name="T0" fmla="*/ 30169 w 2299"/>
                  <a:gd name="T1" fmla="*/ 75672 h 873"/>
                  <a:gd name="T2" fmla="*/ 200344 w 2299"/>
                  <a:gd name="T3" fmla="*/ 0 h 873"/>
                  <a:gd name="T4" fmla="*/ 0 w 2299"/>
                  <a:gd name="T5" fmla="*/ 68165 h 873"/>
                  <a:gd name="T6" fmla="*/ 0 60000 65536"/>
                  <a:gd name="T7" fmla="*/ 0 60000 65536"/>
                  <a:gd name="T8" fmla="*/ 0 60000 65536"/>
                  <a:gd name="T9" fmla="*/ 0 w 2299"/>
                  <a:gd name="T10" fmla="*/ 0 h 873"/>
                  <a:gd name="T11" fmla="*/ 2299 w 2299"/>
                  <a:gd name="T12" fmla="*/ 873 h 8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9" h="873">
                    <a:moveTo>
                      <a:pt x="346" y="873"/>
                    </a:moveTo>
                    <a:lnTo>
                      <a:pt x="2299" y="0"/>
                    </a:lnTo>
                    <a:lnTo>
                      <a:pt x="0" y="787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31751" name="Group 27"/>
          <p:cNvGrpSpPr>
            <a:grpSpLocks/>
          </p:cNvGrpSpPr>
          <p:nvPr/>
        </p:nvGrpSpPr>
        <p:grpSpPr bwMode="auto">
          <a:xfrm>
            <a:off x="3532188" y="5878513"/>
            <a:ext cx="158750" cy="247650"/>
            <a:chOff x="3532188" y="5878513"/>
            <a:chExt cx="158750" cy="247650"/>
          </a:xfrm>
        </p:grpSpPr>
        <p:sp>
          <p:nvSpPr>
            <p:cNvPr id="31759" name="Freeform 21"/>
            <p:cNvSpPr>
              <a:spLocks/>
            </p:cNvSpPr>
            <p:nvPr/>
          </p:nvSpPr>
          <p:spPr bwMode="auto">
            <a:xfrm>
              <a:off x="3532188" y="6045200"/>
              <a:ext cx="153987" cy="80963"/>
            </a:xfrm>
            <a:custGeom>
              <a:avLst/>
              <a:gdLst>
                <a:gd name="T0" fmla="*/ 2147483647 w 103"/>
                <a:gd name="T1" fmla="*/ 0 h 51"/>
                <a:gd name="T2" fmla="*/ 0 w 103"/>
                <a:gd name="T3" fmla="*/ 2147483647 h 51"/>
                <a:gd name="T4" fmla="*/ 2147483647 w 103"/>
                <a:gd name="T5" fmla="*/ 2147483647 h 51"/>
                <a:gd name="T6" fmla="*/ 2147483647 w 103"/>
                <a:gd name="T7" fmla="*/ 2147483647 h 51"/>
                <a:gd name="T8" fmla="*/ 2147483647 w 103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"/>
                <a:gd name="T16" fmla="*/ 0 h 51"/>
                <a:gd name="T17" fmla="*/ 103 w 103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" h="51">
                  <a:moveTo>
                    <a:pt x="90" y="0"/>
                  </a:moveTo>
                  <a:lnTo>
                    <a:pt x="0" y="12"/>
                  </a:lnTo>
                  <a:lnTo>
                    <a:pt x="2" y="51"/>
                  </a:lnTo>
                  <a:lnTo>
                    <a:pt x="103" y="3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31760" name="AutoShape 22"/>
            <p:cNvSpPr>
              <a:spLocks noChangeArrowheads="1"/>
            </p:cNvSpPr>
            <p:nvPr/>
          </p:nvSpPr>
          <p:spPr bwMode="auto">
            <a:xfrm rot="-900000">
              <a:off x="3622675" y="5878513"/>
              <a:ext cx="68263" cy="215900"/>
            </a:xfrm>
            <a:prstGeom prst="can">
              <a:avLst>
                <a:gd name="adj" fmla="val 26693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endParaRPr lang="ru-RU" altLang="en-US"/>
            </a:p>
          </p:txBody>
        </p:sp>
      </p:grpSp>
      <p:pic>
        <p:nvPicPr>
          <p:cNvPr id="31752" name="Picture 24" descr="C-MA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911600"/>
            <a:ext cx="1220788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25" descr="C-MA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311400"/>
            <a:ext cx="132556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52400" y="1390650"/>
            <a:ext cx="4662488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 мере 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приближения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сонара ко дну, размер тени 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увеличивается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  <p:cxnSp>
        <p:nvCxnSpPr>
          <p:cNvPr id="35" name="Straight Arrow Connector 34"/>
          <p:cNvCxnSpPr>
            <a:stCxn id="33" idx="2"/>
          </p:cNvCxnSpPr>
          <p:nvPr/>
        </p:nvCxnSpPr>
        <p:spPr>
          <a:xfrm>
            <a:off x="2482850" y="2038350"/>
            <a:ext cx="822325" cy="15970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3" idx="2"/>
          </p:cNvCxnSpPr>
          <p:nvPr/>
        </p:nvCxnSpPr>
        <p:spPr>
          <a:xfrm>
            <a:off x="2482850" y="2038350"/>
            <a:ext cx="1046163" cy="37226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22288" y="5205413"/>
            <a:ext cx="760412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latin typeface="+mn-lt"/>
              </a:rPr>
              <a:t>Дальше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22288" y="2943225"/>
            <a:ext cx="703262" cy="306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sz="1400" b="0" i="0" u="none" baseline="0">
                <a:latin typeface="+mn-lt"/>
              </a:rPr>
              <a:t>Ближе</a:t>
            </a:r>
          </a:p>
        </p:txBody>
      </p:sp>
    </p:spTree>
    <p:extLst>
      <p:ext uri="{BB962C8B-B14F-4D97-AF65-F5344CB8AC3E}">
        <p14:creationId xmlns:p14="http://schemas.microsoft.com/office/powerpoint/2010/main" val="352203350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1105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Важность тени</a:t>
            </a:r>
          </a:p>
        </p:txBody>
      </p:sp>
      <p:sp>
        <p:nvSpPr>
          <p:cNvPr id="32771" name="Content Placeholder 3"/>
          <p:cNvSpPr>
            <a:spLocks noGrp="1"/>
          </p:cNvSpPr>
          <p:nvPr>
            <p:ph idx="1"/>
          </p:nvPr>
        </p:nvSpPr>
        <p:spPr>
          <a:xfrm>
            <a:off x="347663" y="4267200"/>
            <a:ext cx="4691062" cy="1398588"/>
          </a:xfrm>
        </p:spPr>
        <p:txBody>
          <a:bodyPr/>
          <a:lstStyle/>
          <a:p>
            <a:pPr algn="l" rtl="0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Тень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от объекта может сказать больше, чем 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контур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объекта.</a:t>
            </a:r>
          </a:p>
        </p:txBody>
      </p:sp>
      <p:sp>
        <p:nvSpPr>
          <p:cNvPr id="32772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8A5160B9-47B1-4504-B7F6-C2218122C843}" type="slidenum">
              <a:rPr>
                <a:latin typeface="Arial" pitchFamily="34" charset="0"/>
              </a:rPr>
              <a:pPr/>
              <a:t>57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32773" name="Picture 3" descr="velo_sans_ombre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9" r="19319"/>
          <a:stretch>
            <a:fillRect/>
          </a:stretch>
        </p:blipFill>
        <p:spPr>
          <a:xfrm>
            <a:off x="5376863" y="1600200"/>
            <a:ext cx="3429000" cy="377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774" name="Group 19"/>
          <p:cNvGrpSpPr>
            <a:grpSpLocks/>
          </p:cNvGrpSpPr>
          <p:nvPr/>
        </p:nvGrpSpPr>
        <p:grpSpPr bwMode="auto">
          <a:xfrm>
            <a:off x="290513" y="1663700"/>
            <a:ext cx="4984750" cy="1903413"/>
            <a:chOff x="272317" y="3768909"/>
            <a:chExt cx="4985483" cy="1903696"/>
          </a:xfrm>
        </p:grpSpPr>
        <p:pic>
          <p:nvPicPr>
            <p:cNvPr id="32775" name="Picture 10" descr="C-MAX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0251" y="3768909"/>
              <a:ext cx="819021" cy="436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2776" name="Group 7"/>
            <p:cNvGrpSpPr>
              <a:grpSpLocks/>
            </p:cNvGrpSpPr>
            <p:nvPr/>
          </p:nvGrpSpPr>
          <p:grpSpPr bwMode="auto">
            <a:xfrm>
              <a:off x="272317" y="4096217"/>
              <a:ext cx="4985483" cy="1576388"/>
              <a:chOff x="574675" y="2209800"/>
              <a:chExt cx="7431088" cy="1576388"/>
            </a:xfrm>
          </p:grpSpPr>
          <p:grpSp>
            <p:nvGrpSpPr>
              <p:cNvPr id="32780" name="Group 6"/>
              <p:cNvGrpSpPr>
                <a:grpSpLocks noChangeAspect="1"/>
              </p:cNvGrpSpPr>
              <p:nvPr/>
            </p:nvGrpSpPr>
            <p:grpSpPr bwMode="auto">
              <a:xfrm>
                <a:off x="4233863" y="2209800"/>
                <a:ext cx="3771900" cy="1074738"/>
                <a:chOff x="2743" y="2382"/>
                <a:chExt cx="2289" cy="614"/>
              </a:xfrm>
            </p:grpSpPr>
            <p:sp>
              <p:nvSpPr>
                <p:cNvPr id="32785" name="Freeform 7"/>
                <p:cNvSpPr>
                  <a:spLocks noChangeAspect="1"/>
                </p:cNvSpPr>
                <p:nvPr/>
              </p:nvSpPr>
              <p:spPr bwMode="auto">
                <a:xfrm>
                  <a:off x="2744" y="2710"/>
                  <a:ext cx="2288" cy="284"/>
                </a:xfrm>
                <a:custGeom>
                  <a:avLst/>
                  <a:gdLst>
                    <a:gd name="T0" fmla="*/ 128 w 2288"/>
                    <a:gd name="T1" fmla="*/ 284 h 284"/>
                    <a:gd name="T2" fmla="*/ 2288 w 2288"/>
                    <a:gd name="T3" fmla="*/ 76 h 284"/>
                    <a:gd name="T4" fmla="*/ 1964 w 2288"/>
                    <a:gd name="T5" fmla="*/ 0 h 284"/>
                    <a:gd name="T6" fmla="*/ 0 w 2288"/>
                    <a:gd name="T7" fmla="*/ 250 h 28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88"/>
                    <a:gd name="T13" fmla="*/ 0 h 284"/>
                    <a:gd name="T14" fmla="*/ 2288 w 2288"/>
                    <a:gd name="T15" fmla="*/ 284 h 28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88" h="284">
                      <a:moveTo>
                        <a:pt x="128" y="284"/>
                      </a:moveTo>
                      <a:lnTo>
                        <a:pt x="2288" y="76"/>
                      </a:lnTo>
                      <a:lnTo>
                        <a:pt x="1964" y="0"/>
                      </a:lnTo>
                      <a:lnTo>
                        <a:pt x="0" y="250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32786" name="Freeform 8"/>
                <p:cNvSpPr>
                  <a:spLocks noChangeAspect="1"/>
                </p:cNvSpPr>
                <p:nvPr/>
              </p:nvSpPr>
              <p:spPr bwMode="auto">
                <a:xfrm>
                  <a:off x="2743" y="2382"/>
                  <a:ext cx="147" cy="614"/>
                </a:xfrm>
                <a:custGeom>
                  <a:avLst/>
                  <a:gdLst>
                    <a:gd name="T0" fmla="*/ 147 w 147"/>
                    <a:gd name="T1" fmla="*/ 0 h 614"/>
                    <a:gd name="T2" fmla="*/ 0 w 147"/>
                    <a:gd name="T3" fmla="*/ 582 h 614"/>
                    <a:gd name="T4" fmla="*/ 129 w 147"/>
                    <a:gd name="T5" fmla="*/ 614 h 614"/>
                    <a:gd name="T6" fmla="*/ 147 w 147"/>
                    <a:gd name="T7" fmla="*/ 0 h 61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7"/>
                    <a:gd name="T13" fmla="*/ 0 h 614"/>
                    <a:gd name="T14" fmla="*/ 147 w 147"/>
                    <a:gd name="T15" fmla="*/ 614 h 61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7" h="614">
                      <a:moveTo>
                        <a:pt x="147" y="0"/>
                      </a:moveTo>
                      <a:lnTo>
                        <a:pt x="0" y="582"/>
                      </a:lnTo>
                      <a:lnTo>
                        <a:pt x="129" y="614"/>
                      </a:lnTo>
                      <a:lnTo>
                        <a:pt x="147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32787" name="Freeform 9"/>
                <p:cNvSpPr>
                  <a:spLocks noChangeAspect="1"/>
                </p:cNvSpPr>
                <p:nvPr/>
              </p:nvSpPr>
              <p:spPr bwMode="auto">
                <a:xfrm>
                  <a:off x="2890" y="2382"/>
                  <a:ext cx="2140" cy="402"/>
                </a:xfrm>
                <a:custGeom>
                  <a:avLst/>
                  <a:gdLst>
                    <a:gd name="T0" fmla="*/ 1818 w 2140"/>
                    <a:gd name="T1" fmla="*/ 330 h 402"/>
                    <a:gd name="T2" fmla="*/ 0 w 2140"/>
                    <a:gd name="T3" fmla="*/ 0 h 402"/>
                    <a:gd name="T4" fmla="*/ 2140 w 2140"/>
                    <a:gd name="T5" fmla="*/ 402 h 402"/>
                    <a:gd name="T6" fmla="*/ 0 60000 65536"/>
                    <a:gd name="T7" fmla="*/ 0 60000 65536"/>
                    <a:gd name="T8" fmla="*/ 0 60000 65536"/>
                    <a:gd name="T9" fmla="*/ 0 w 2140"/>
                    <a:gd name="T10" fmla="*/ 0 h 402"/>
                    <a:gd name="T11" fmla="*/ 2140 w 2140"/>
                    <a:gd name="T12" fmla="*/ 402 h 40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40" h="402">
                      <a:moveTo>
                        <a:pt x="1818" y="330"/>
                      </a:moveTo>
                      <a:lnTo>
                        <a:pt x="0" y="0"/>
                      </a:lnTo>
                      <a:lnTo>
                        <a:pt x="2140" y="402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32781" name="Group 11"/>
              <p:cNvGrpSpPr>
                <a:grpSpLocks noChangeAspect="1"/>
              </p:cNvGrpSpPr>
              <p:nvPr/>
            </p:nvGrpSpPr>
            <p:grpSpPr bwMode="auto">
              <a:xfrm>
                <a:off x="574675" y="2238375"/>
                <a:ext cx="3833813" cy="1547813"/>
                <a:chOff x="-60" y="940"/>
                <a:chExt cx="2995" cy="1138"/>
              </a:xfrm>
            </p:grpSpPr>
            <p:sp>
              <p:nvSpPr>
                <p:cNvPr id="32782" name="Freeform 12"/>
                <p:cNvSpPr>
                  <a:spLocks noChangeAspect="1"/>
                </p:cNvSpPr>
                <p:nvPr/>
              </p:nvSpPr>
              <p:spPr bwMode="auto">
                <a:xfrm>
                  <a:off x="2687" y="940"/>
                  <a:ext cx="248" cy="797"/>
                </a:xfrm>
                <a:custGeom>
                  <a:avLst/>
                  <a:gdLst>
                    <a:gd name="T0" fmla="*/ 16184 w 191"/>
                    <a:gd name="T1" fmla="*/ 0 h 613"/>
                    <a:gd name="T2" fmla="*/ 0 w 191"/>
                    <a:gd name="T3" fmla="*/ 50354 h 613"/>
                    <a:gd name="T4" fmla="*/ 11836 w 191"/>
                    <a:gd name="T5" fmla="*/ 53122 h 613"/>
                    <a:gd name="T6" fmla="*/ 16184 w 191"/>
                    <a:gd name="T7" fmla="*/ 0 h 6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1"/>
                    <a:gd name="T13" fmla="*/ 0 h 613"/>
                    <a:gd name="T14" fmla="*/ 191 w 191"/>
                    <a:gd name="T15" fmla="*/ 613 h 6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1" h="613">
                      <a:moveTo>
                        <a:pt x="191" y="0"/>
                      </a:moveTo>
                      <a:lnTo>
                        <a:pt x="0" y="581"/>
                      </a:lnTo>
                      <a:lnTo>
                        <a:pt x="140" y="613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32783" name="Freeform 13"/>
                <p:cNvSpPr>
                  <a:spLocks noChangeAspect="1"/>
                </p:cNvSpPr>
                <p:nvPr/>
              </p:nvSpPr>
              <p:spPr bwMode="auto">
                <a:xfrm>
                  <a:off x="-60" y="1696"/>
                  <a:ext cx="2929" cy="382"/>
                </a:xfrm>
                <a:custGeom>
                  <a:avLst/>
                  <a:gdLst>
                    <a:gd name="T0" fmla="*/ 184210 w 2252"/>
                    <a:gd name="T1" fmla="*/ 0 h 294"/>
                    <a:gd name="T2" fmla="*/ 0 w 2252"/>
                    <a:gd name="T3" fmla="*/ 18019 h 294"/>
                    <a:gd name="T4" fmla="*/ 30848 w 2252"/>
                    <a:gd name="T5" fmla="*/ 25189 h 294"/>
                    <a:gd name="T6" fmla="*/ 196441 w 2252"/>
                    <a:gd name="T7" fmla="*/ 2784 h 2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52"/>
                    <a:gd name="T13" fmla="*/ 0 h 294"/>
                    <a:gd name="T14" fmla="*/ 2252 w 2252"/>
                    <a:gd name="T15" fmla="*/ 294 h 2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52" h="294">
                      <a:moveTo>
                        <a:pt x="2112" y="0"/>
                      </a:moveTo>
                      <a:lnTo>
                        <a:pt x="0" y="210"/>
                      </a:lnTo>
                      <a:lnTo>
                        <a:pt x="354" y="294"/>
                      </a:lnTo>
                      <a:lnTo>
                        <a:pt x="2252" y="32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32784" name="Freeform 14"/>
                <p:cNvSpPr>
                  <a:spLocks noChangeAspect="1"/>
                </p:cNvSpPr>
                <p:nvPr/>
              </p:nvSpPr>
              <p:spPr bwMode="auto">
                <a:xfrm>
                  <a:off x="-55" y="943"/>
                  <a:ext cx="2990" cy="1135"/>
                </a:xfrm>
                <a:custGeom>
                  <a:avLst/>
                  <a:gdLst>
                    <a:gd name="T0" fmla="*/ 30169 w 2299"/>
                    <a:gd name="T1" fmla="*/ 75672 h 873"/>
                    <a:gd name="T2" fmla="*/ 200344 w 2299"/>
                    <a:gd name="T3" fmla="*/ 0 h 873"/>
                    <a:gd name="T4" fmla="*/ 0 w 2299"/>
                    <a:gd name="T5" fmla="*/ 68165 h 873"/>
                    <a:gd name="T6" fmla="*/ 0 60000 65536"/>
                    <a:gd name="T7" fmla="*/ 0 60000 65536"/>
                    <a:gd name="T8" fmla="*/ 0 60000 65536"/>
                    <a:gd name="T9" fmla="*/ 0 w 2299"/>
                    <a:gd name="T10" fmla="*/ 0 h 873"/>
                    <a:gd name="T11" fmla="*/ 2299 w 2299"/>
                    <a:gd name="T12" fmla="*/ 873 h 87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99" h="873">
                      <a:moveTo>
                        <a:pt x="346" y="873"/>
                      </a:moveTo>
                      <a:lnTo>
                        <a:pt x="2299" y="0"/>
                      </a:lnTo>
                      <a:lnTo>
                        <a:pt x="0" y="787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32777" name="Group 16"/>
            <p:cNvGrpSpPr>
              <a:grpSpLocks/>
            </p:cNvGrpSpPr>
            <p:nvPr/>
          </p:nvGrpSpPr>
          <p:grpSpPr bwMode="auto">
            <a:xfrm>
              <a:off x="1905000" y="5093960"/>
              <a:ext cx="214075" cy="255588"/>
              <a:chOff x="2667000" y="3248025"/>
              <a:chExt cx="319088" cy="255588"/>
            </a:xfrm>
          </p:grpSpPr>
          <p:sp>
            <p:nvSpPr>
              <p:cNvPr id="32778" name="Freeform 15"/>
              <p:cNvSpPr>
                <a:spLocks/>
              </p:cNvSpPr>
              <p:nvPr/>
            </p:nvSpPr>
            <p:spPr bwMode="auto">
              <a:xfrm>
                <a:off x="2667000" y="3422650"/>
                <a:ext cx="300038" cy="80963"/>
              </a:xfrm>
              <a:custGeom>
                <a:avLst/>
                <a:gdLst>
                  <a:gd name="T0" fmla="*/ 2147483647 w 201"/>
                  <a:gd name="T1" fmla="*/ 0 h 51"/>
                  <a:gd name="T2" fmla="*/ 0 w 201"/>
                  <a:gd name="T3" fmla="*/ 2147483647 h 51"/>
                  <a:gd name="T4" fmla="*/ 2147483647 w 201"/>
                  <a:gd name="T5" fmla="*/ 2147483647 h 51"/>
                  <a:gd name="T6" fmla="*/ 2147483647 w 201"/>
                  <a:gd name="T7" fmla="*/ 2147483647 h 51"/>
                  <a:gd name="T8" fmla="*/ 2147483647 w 201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1"/>
                  <a:gd name="T16" fmla="*/ 0 h 51"/>
                  <a:gd name="T17" fmla="*/ 201 w 201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1" h="51">
                    <a:moveTo>
                      <a:pt x="201" y="0"/>
                    </a:moveTo>
                    <a:lnTo>
                      <a:pt x="0" y="27"/>
                    </a:lnTo>
                    <a:lnTo>
                      <a:pt x="42" y="51"/>
                    </a:lnTo>
                    <a:lnTo>
                      <a:pt x="201" y="27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2779" name="AutoShape 16"/>
              <p:cNvSpPr>
                <a:spLocks noChangeArrowheads="1"/>
              </p:cNvSpPr>
              <p:nvPr/>
            </p:nvSpPr>
            <p:spPr bwMode="auto">
              <a:xfrm rot="-900000">
                <a:off x="2917825" y="3248025"/>
                <a:ext cx="68263" cy="215900"/>
              </a:xfrm>
              <a:prstGeom prst="can">
                <a:avLst>
                  <a:gd name="adj" fmla="val 26693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endParaRPr lang="ru-RU" altLang="en-US"/>
              </a:p>
            </p:txBody>
          </p:sp>
        </p:grpSp>
      </p:grpSp>
      <p:pic>
        <p:nvPicPr>
          <p:cNvPr id="20" name="Picture 3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4" t="4974" r="11979" b="6568"/>
          <a:stretch/>
        </p:blipFill>
        <p:spPr>
          <a:xfrm>
            <a:off x="5387788" y="1600200"/>
            <a:ext cx="3406588" cy="3778250"/>
          </a:xfrm>
          <a:prstGeom prst="rect">
            <a:avLst/>
          </a:prstGeom>
          <a:blipFill dpi="0" rotWithShape="1">
            <a:blip r:embed="rId5">
              <a:alphaModFix amt="35000"/>
            </a:blip>
            <a:srcRect/>
            <a:tile tx="0" ty="0" sx="100000" sy="100000" flip="none" algn="tl"/>
          </a:blipFill>
          <a:extLst/>
        </p:spPr>
      </p:pic>
    </p:spTree>
    <p:extLst>
      <p:ext uri="{BB962C8B-B14F-4D97-AF65-F5344CB8AC3E}">
        <p14:creationId xmlns:p14="http://schemas.microsoft.com/office/powerpoint/2010/main" val="53603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Обзор Съемки ГБО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71925" y="1579563"/>
            <a:ext cx="4691063" cy="4689475"/>
          </a:xfrm>
        </p:spPr>
        <p:txBody>
          <a:bodyPr>
            <a:normAutofit fontScale="92500"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ГБО используется для решения многих задач. </a:t>
            </a:r>
          </a:p>
          <a:p>
            <a:pPr algn="l" rtl="0">
              <a:defRPr/>
            </a:pPr>
            <a:endParaRPr lang="ru-RU" dirty="0"/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Поиск и подъем объектов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Определение геологических компонент дна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Предварительная и исполнительная съемки для дноуглубительных проектов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Уточнение и позиционирование затонувших объектов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Также хорошее средство для уточнения батиметрических данных</a:t>
            </a:r>
          </a:p>
          <a:p>
            <a:pPr algn="l" rtl="0">
              <a:defRPr/>
            </a:pPr>
            <a:endParaRPr lang="ru-RU" dirty="0"/>
          </a:p>
        </p:txBody>
      </p:sp>
      <p:sp>
        <p:nvSpPr>
          <p:cNvPr id="28676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CEE04C3C-FDBE-4A4C-9B91-F66E5FDB4A5C}" type="slidenum">
              <a:rPr>
                <a:latin typeface="Arial" pitchFamily="34" charset="0"/>
              </a:rPr>
              <a:pPr/>
              <a:t>58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39" b="14285"/>
          <a:stretch>
            <a:fillRect/>
          </a:stretch>
        </p:blipFill>
        <p:spPr bwMode="auto">
          <a:xfrm rot="5400000">
            <a:off x="-463661" y="2149436"/>
            <a:ext cx="4930735" cy="33084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600229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algn="l" rtl="0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Частота определяет эффективный диапазон</a:t>
            </a:r>
          </a:p>
        </p:txBody>
      </p:sp>
      <p:sp>
        <p:nvSpPr>
          <p:cNvPr id="59395" name="Content Placeholder 5"/>
          <p:cNvSpPr>
            <a:spLocks noGrp="1"/>
          </p:cNvSpPr>
          <p:nvPr>
            <p:ph idx="13"/>
          </p:nvPr>
        </p:nvSpPr>
        <p:spPr>
          <a:xfrm>
            <a:off x="5384483" y="1516380"/>
            <a:ext cx="3429000" cy="4691063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Эффективный диапазон и разрешение сонограммы - баланс, заданный частотой сонара.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Чем 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выше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частота, тем меньше дальность, но выше отражающая способность.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Чем 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ниже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частота, тем больше дальность, но ниже разрешение.</a:t>
            </a:r>
          </a:p>
          <a:p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396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A14C13A3-466D-4634-B24E-92BBC75EC26B}" type="slidenum">
              <a:rPr>
                <a:latin typeface="Arial" pitchFamily="34" charset="0"/>
              </a:rPr>
              <a:pPr/>
              <a:t>59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59397" name="Picture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663" y="2163763"/>
            <a:ext cx="4691062" cy="3563937"/>
          </a:xfrm>
          <a:noFill/>
        </p:spPr>
      </p:pic>
    </p:spTree>
    <p:extLst>
      <p:ext uri="{BB962C8B-B14F-4D97-AF65-F5344CB8AC3E}">
        <p14:creationId xmlns:p14="http://schemas.microsoft.com/office/powerpoint/2010/main" val="979345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80" y="1824058"/>
            <a:ext cx="6393908" cy="3906910"/>
          </a:xfrm>
          <a:prstGeom prst="rect">
            <a:avLst/>
          </a:prstGeom>
        </p:spPr>
      </p:pic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646680" y="1662693"/>
            <a:ext cx="6391656" cy="39044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515316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GPS - определение геометрии местоположения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6196" y="1662693"/>
            <a:ext cx="233043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Взаимное расположение спутников определяет качество позиционирования. 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Спутники, находящиеся слишком низко над горизонтом, могут внести погрешности, так же, как и спутники, располагающиеся слишком близко друг к другу. 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Маска Высот используется для фильтрации спутников, находящихся слишком низко над горизонтом.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82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Поиск объектов с помощью сонара 100кГц</a:t>
            </a:r>
          </a:p>
        </p:txBody>
      </p:sp>
      <p:sp>
        <p:nvSpPr>
          <p:cNvPr id="37891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ABC4B136-A442-46F0-B52D-E6352BCFDCD8}" type="slidenum">
              <a:rPr>
                <a:latin typeface="Arial" panose="020B0604020202020204" pitchFamily="34" charset="0"/>
              </a:rPr>
              <a:pPr/>
              <a:t>60</a:t>
            </a:fld>
            <a:endParaRPr lang="ru-RU" altLang="en-US">
              <a:latin typeface="Arial" panose="020B0604020202020204" pitchFamily="34" charset="0"/>
            </a:endParaRPr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58094"/>
            <a:ext cx="5070475" cy="5014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3100" y="2967335"/>
            <a:ext cx="31242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 этом снимке показаны обработанные данные 100 кГц. Есть два интересных эхоконтакта. 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733800" y="3270250"/>
            <a:ext cx="381000" cy="990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76575" y="2919413"/>
            <a:ext cx="13144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rgbClr val="FFFF00"/>
                </a:solidFill>
                <a:latin typeface="+mn-lt"/>
              </a:rPr>
              <a:t>затонувшее судно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057400" y="2819400"/>
            <a:ext cx="114300" cy="1219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22413" y="2390775"/>
            <a:ext cx="10699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rgbClr val="FFFF00"/>
                </a:solidFill>
                <a:latin typeface="+mn-lt"/>
              </a:rPr>
              <a:t>Трубопровод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4850" y="4495800"/>
            <a:ext cx="22113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rgbClr val="FFFF00"/>
                </a:solidFill>
                <a:latin typeface="+mn-lt"/>
              </a:rPr>
              <a:t>Эхо от пузырьков воздуха / газа  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381000" y="4419600"/>
            <a:ext cx="1876425" cy="0"/>
          </a:xfrm>
          <a:prstGeom prst="straightConnector1">
            <a:avLst/>
          </a:prstGeom>
          <a:ln>
            <a:solidFill>
              <a:srgbClr val="FFFF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85174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Работа с ГБО</a:t>
            </a:r>
          </a:p>
        </p:txBody>
      </p:sp>
      <p:sp>
        <p:nvSpPr>
          <p:cNvPr id="55299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64D87D65-38E1-43B2-AC64-ED98B36446C7}" type="slidenum">
              <a:rPr>
                <a:latin typeface="Arial" pitchFamily="34" charset="0"/>
              </a:rPr>
              <a:pPr/>
              <a:t>61</a:t>
            </a:fld>
            <a:endParaRPr lang="ru-RU" altLang="en-US">
              <a:latin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917676"/>
              </p:ext>
            </p:extLst>
          </p:nvPr>
        </p:nvGraphicFramePr>
        <p:xfrm>
          <a:off x="533400" y="1905000"/>
          <a:ext cx="8153399" cy="443924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049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24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124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5767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0" i="0" u="none" baseline="0"/>
                        <a:t>Преимущества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3200" b="0" i="0" u="none" baseline="0"/>
                        <a:t>Проблемы</a:t>
                      </a:r>
                      <a:endParaRPr lang="ru-RU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44209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0" i="0" u="none" baseline="0" dirty="0"/>
                        <a:t>Буксировка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/>
                        <a:t>Сонар близко ото дна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/>
                        <a:t>Минимальная качка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endParaRPr lang="ru-RU" sz="1800" dirty="0"/>
                    </a:p>
                    <a:p>
                      <a:pPr marL="0" indent="0" algn="ctr" rtl="0">
                        <a:buFont typeface="Arial" panose="020B0604020202020204" pitchFamily="34" charset="0"/>
                        <a:buNone/>
                      </a:pPr>
                      <a:r>
                        <a:rPr lang="ru-RU" sz="1800" b="1" i="0" u="none" baseline="0">
                          <a:solidFill>
                            <a:srgbClr val="FF0000"/>
                          </a:solidFill>
                        </a:rPr>
                        <a:t>Идеально для больших глубин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/>
                        <a:t>Позиция ЗБУ может быть неизвестна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5316">
                <a:tc>
                  <a:txBody>
                    <a:bodyPr/>
                    <a:lstStyle/>
                    <a:p>
                      <a:pPr algn="ctr" rtl="0"/>
                      <a:r>
                        <a:rPr lang="ru-RU" sz="2400" b="0" i="0" u="none" baseline="0" dirty="0"/>
                        <a:t>Установка на борту судна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/>
                        <a:t>Точное позиционирование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/>
                        <a:t>Не сядет на грунт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endParaRPr lang="ru-RU" sz="1800" dirty="0"/>
                    </a:p>
                    <a:p>
                      <a:pPr marL="0" indent="0" algn="ctr" rtl="0">
                        <a:buFont typeface="Arial" panose="020B0604020202020204" pitchFamily="34" charset="0"/>
                        <a:buNone/>
                      </a:pPr>
                      <a:r>
                        <a:rPr lang="ru-RU" sz="1800" b="1" i="0" u="none" baseline="0">
                          <a:solidFill>
                            <a:srgbClr val="FF0000"/>
                          </a:solidFill>
                        </a:rPr>
                        <a:t>Идеально для мелководья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/>
                        <a:t>Не используется для больших глубин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u="none" baseline="0"/>
                        <a:t>Качка отобразится на сонограмме</a:t>
                      </a:r>
                      <a:endParaRPr lang="ru-RU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3400" y="1263650"/>
            <a:ext cx="42243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latin typeface="+mn-lt"/>
              </a:rPr>
              <a:t>Сравнение монтажа на ЗБУ и на судне</a:t>
            </a:r>
          </a:p>
        </p:txBody>
      </p:sp>
    </p:spTree>
    <p:extLst>
      <p:ext uri="{BB962C8B-B14F-4D97-AF65-F5344CB8AC3E}">
        <p14:creationId xmlns:p14="http://schemas.microsoft.com/office/powerpoint/2010/main" val="8318299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Freeform 2"/>
          <p:cNvSpPr>
            <a:spLocks/>
          </p:cNvSpPr>
          <p:nvPr/>
        </p:nvSpPr>
        <p:spPr bwMode="auto">
          <a:xfrm>
            <a:off x="347663" y="3390106"/>
            <a:ext cx="8577262" cy="2808288"/>
          </a:xfrm>
          <a:custGeom>
            <a:avLst/>
            <a:gdLst>
              <a:gd name="T0" fmla="*/ 2147483647 w 5624"/>
              <a:gd name="T1" fmla="*/ 0 h 1723"/>
              <a:gd name="T2" fmla="*/ 2147483647 w 5624"/>
              <a:gd name="T3" fmla="*/ 0 h 1723"/>
              <a:gd name="T4" fmla="*/ 2147483647 w 5624"/>
              <a:gd name="T5" fmla="*/ 2147483647 h 1723"/>
              <a:gd name="T6" fmla="*/ 0 w 5624"/>
              <a:gd name="T7" fmla="*/ 2147483647 h 1723"/>
              <a:gd name="T8" fmla="*/ 0 w 5624"/>
              <a:gd name="T9" fmla="*/ 0 h 1723"/>
              <a:gd name="T10" fmla="*/ 2147483647 w 5624"/>
              <a:gd name="T11" fmla="*/ 0 h 17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24"/>
              <a:gd name="T19" fmla="*/ 0 h 1723"/>
              <a:gd name="T20" fmla="*/ 5624 w 5624"/>
              <a:gd name="T21" fmla="*/ 1723 h 17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24" h="1723">
                <a:moveTo>
                  <a:pt x="136" y="0"/>
                </a:moveTo>
                <a:lnTo>
                  <a:pt x="5624" y="0"/>
                </a:lnTo>
                <a:lnTo>
                  <a:pt x="5624" y="1723"/>
                </a:lnTo>
                <a:lnTo>
                  <a:pt x="0" y="1723"/>
                </a:lnTo>
                <a:lnTo>
                  <a:pt x="0" y="0"/>
                </a:lnTo>
                <a:lnTo>
                  <a:pt x="136" y="0"/>
                </a:lnTo>
                <a:close/>
              </a:path>
            </a:pathLst>
          </a:custGeom>
          <a:gradFill rotWithShape="0">
            <a:gsLst>
              <a:gs pos="0">
                <a:srgbClr val="66CCFF">
                  <a:alpha val="39998"/>
                </a:srgb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ru-R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711363" y="870149"/>
            <a:ext cx="4213561" cy="2847975"/>
          </a:xfrm>
          <a:prstGeom prst="rect">
            <a:avLst/>
          </a:prstGeom>
        </p:spPr>
      </p:pic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420371" y="162823"/>
            <a:ext cx="8262937" cy="840000"/>
          </a:xfrm>
        </p:spPr>
        <p:txBody>
          <a:bodyPr/>
          <a:lstStyle/>
          <a:p>
            <a:pPr algn="l" rtl="0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ГБО в корпусе судна или на ЗБУ</a:t>
            </a:r>
          </a:p>
        </p:txBody>
      </p:sp>
      <p:sp>
        <p:nvSpPr>
          <p:cNvPr id="5427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0B3F0B5F-08AE-48D6-A468-DE612D31E1CE}" type="slidenum">
              <a:rPr>
                <a:latin typeface="Arial" pitchFamily="34" charset="0"/>
              </a:rPr>
              <a:pPr/>
              <a:t>62</a:t>
            </a:fld>
            <a:endParaRPr lang="ru-RU" altLang="en-US">
              <a:latin typeface="Arial" pitchFamily="34" charset="0"/>
            </a:endParaRPr>
          </a:p>
        </p:txBody>
      </p:sp>
      <p:pic>
        <p:nvPicPr>
          <p:cNvPr id="54279" name="Picture 5" descr="cmax_droit_rever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05599" y="3551382"/>
            <a:ext cx="995363" cy="14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0" name="Picture 5" descr="cmax_droit_rever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9169" y="5264150"/>
            <a:ext cx="1589970" cy="23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9850" y="3441223"/>
            <a:ext cx="23002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latin typeface="+mn-lt"/>
              </a:rPr>
              <a:t>«Рыба» ГБО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541463" y="3820319"/>
            <a:ext cx="0" cy="12985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921058" y="5134491"/>
            <a:ext cx="27622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latin typeface="+mn-lt"/>
              </a:rPr>
              <a:t>ГБО в корпусе судна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7302183" y="3718124"/>
            <a:ext cx="0" cy="13854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7663" y="1286563"/>
            <a:ext cx="3977162" cy="1712912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Важно, чтобы ГБО буксировался как можно ближе к дну, но при этом точность его позиционирования снижается. </a:t>
            </a:r>
          </a:p>
          <a:p>
            <a:pPr algn="l" rtl="0"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ГБО в корпусе судна имеют лучшее позиционирование, но применимы только на мелководье.</a:t>
            </a:r>
          </a:p>
        </p:txBody>
      </p:sp>
      <p:sp>
        <p:nvSpPr>
          <p:cNvPr id="6" name="Freeform 5"/>
          <p:cNvSpPr/>
          <p:nvPr/>
        </p:nvSpPr>
        <p:spPr>
          <a:xfrm>
            <a:off x="1870550" y="2901462"/>
            <a:ext cx="3212304" cy="2362688"/>
          </a:xfrm>
          <a:custGeom>
            <a:avLst/>
            <a:gdLst>
              <a:gd name="connsiteX0" fmla="*/ 3187150 w 3187150"/>
              <a:gd name="connsiteY0" fmla="*/ 0 h 3025854"/>
              <a:gd name="connsiteX1" fmla="*/ 1594570 w 3187150"/>
              <a:gd name="connsiteY1" fmla="*/ 1135380 h 3025854"/>
              <a:gd name="connsiteX2" fmla="*/ 154390 w 3187150"/>
              <a:gd name="connsiteY2" fmla="*/ 2827020 h 3025854"/>
              <a:gd name="connsiteX3" fmla="*/ 108670 w 3187150"/>
              <a:gd name="connsiteY3" fmla="*/ 2926080 h 302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150" h="3025854">
                <a:moveTo>
                  <a:pt x="3187150" y="0"/>
                </a:moveTo>
                <a:cubicBezTo>
                  <a:pt x="2643590" y="332105"/>
                  <a:pt x="2100030" y="664210"/>
                  <a:pt x="1594570" y="1135380"/>
                </a:cubicBezTo>
                <a:cubicBezTo>
                  <a:pt x="1089110" y="1606550"/>
                  <a:pt x="402040" y="2528570"/>
                  <a:pt x="154390" y="2827020"/>
                </a:cubicBezTo>
                <a:cubicBezTo>
                  <a:pt x="-93260" y="3125470"/>
                  <a:pt x="7705" y="3025775"/>
                  <a:pt x="108670" y="292608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523869" y="2340279"/>
            <a:ext cx="792481" cy="335280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100" b="0" i="0" u="none" baseline="0"/>
              <a:t>HYPACK</a:t>
            </a:r>
          </a:p>
        </p:txBody>
      </p:sp>
    </p:spTree>
    <p:extLst>
      <p:ext uri="{BB962C8B-B14F-4D97-AF65-F5344CB8AC3E}">
        <p14:creationId xmlns:p14="http://schemas.microsoft.com/office/powerpoint/2010/main" val="33008243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ГБО в HYPACK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63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47472" y="5262880"/>
            <a:ext cx="72573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Загрузите сырые данные ГБО - файлы HSX, HS2, CM2, JSF, SDF, XTF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Исправьте трек дна, сгладьте курс и позиции.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мозаику по данным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47472" y="1652693"/>
            <a:ext cx="8457509" cy="3307241"/>
            <a:chOff x="347472" y="1652693"/>
            <a:chExt cx="8457509" cy="3307241"/>
          </a:xfrm>
        </p:grpSpPr>
        <p:pic>
          <p:nvPicPr>
            <p:cNvPr id="4" name="Picture 3">
              <a:extLst>
                <a:ext uri="{FF2B5EF4-FFF2-40B4-BE49-F238E27FC236}">
                  <a16:creationId xmlns="" xmlns:a16="http://schemas.microsoft.com/office/drawing/2014/main" id="{B5670DD6-A851-4FC1-88D3-0F9F2ADC0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472" y="1652693"/>
              <a:ext cx="8457509" cy="3307241"/>
            </a:xfrm>
            <a:prstGeom prst="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</p:pic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4BA7DA51-9021-419E-B1A4-63D543E65C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296" t="13387"/>
            <a:stretch/>
          </p:blipFill>
          <p:spPr>
            <a:xfrm>
              <a:off x="5783217" y="2044834"/>
              <a:ext cx="3001445" cy="1411713"/>
            </a:xfrm>
            <a:prstGeom prst="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32160796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Магнитометры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64</a:t>
            </a:fld>
            <a:endParaRPr lang="ru-RU"/>
          </a:p>
        </p:txBody>
      </p:sp>
      <p:pic>
        <p:nvPicPr>
          <p:cNvPr id="64514" name="Picture 2" descr="http://farm8.staticflickr.com/7030/6465320851_413a036c48_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672" y="3497483"/>
            <a:ext cx="4360818" cy="3011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88116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Как работают морские магнитометры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65</a:t>
            </a:fld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271272" y="1071801"/>
            <a:ext cx="835837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600" b="0" i="0" u="none" baseline="0" dirty="0">
                <a:solidFill>
                  <a:schemeClr val="bg2"/>
                </a:solidFill>
                <a:latin typeface="&amp;amp;amp;quot"/>
              </a:rPr>
              <a:t>Как работает данный датчик? В соответствии с WHOI (Институт Океанографии </a:t>
            </a:r>
            <a:r>
              <a:rPr lang="ru-RU" sz="1600" b="0" i="0" u="none" baseline="0" dirty="0" err="1">
                <a:solidFill>
                  <a:schemeClr val="bg2"/>
                </a:solidFill>
                <a:latin typeface="&amp;amp;amp;quot"/>
              </a:rPr>
              <a:t>Вудс</a:t>
            </a:r>
            <a:r>
              <a:rPr lang="ru-RU" sz="1600" b="0" i="0" u="none" baseline="0" dirty="0">
                <a:solidFill>
                  <a:schemeClr val="bg2"/>
                </a:solidFill>
                <a:latin typeface="&amp;amp;amp;quot"/>
              </a:rPr>
              <a:t> Холла)</a:t>
            </a:r>
          </a:p>
          <a:p>
            <a:pPr algn="l" rtl="0"/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/>
              </a:rPr>
              <a:t> 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&amp;quot"/>
            </a:endParaRP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&amp;amp;amp;quot"/>
              </a:rPr>
              <a:t>Морские магнитометры могут быть линейные, измеряющие суммарную силу магнитного поля; или векторные, разделяющие магнитное поле на векторы силы, магнитное наклонение (0 градусов на экваторе и 90 на магнитных полюсах) и магнитное склонение (угол между географическим и магнитным полюсами в точке).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&amp;quot"/>
            </a:endParaRP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&amp;amp;amp;quot"/>
              </a:rPr>
              <a:t>Морские магнитометры содержат камеру, заполненную жидкостью, обогащенную атомами водорода, типа керосина или метанола. Электроны, растворенные в этой жидкости, возбуждаются источником радиочастоты и передают свою энергию атомам водорода (протонам), сбивая их с орбитального вращения. Передача энергии от электронов к протонам в атомах водорода называется «эффектом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&amp;amp;amp;quot"/>
              </a:rPr>
              <a:t>Оверхаузера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&amp;amp;amp;quot"/>
              </a:rPr>
              <a:t>» (по имени Американского ученого, Альберта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&amp;amp;amp;quot"/>
              </a:rPr>
              <a:t>Оверхаузера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&amp;amp;amp;quot"/>
              </a:rPr>
              <a:t>, открывшего его в 1950-е), а магнитометры, использующие его, называются «Магнитометрами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&amp;amp;amp;quot"/>
              </a:rPr>
              <a:t>Оферхаузера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&amp;amp;amp;quot"/>
              </a:rPr>
              <a:t>». 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&amp;quot"/>
            </a:endParaRP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&amp;amp;amp;quot"/>
              </a:rPr>
              <a:t>Как только протоны сбиты, напряжение радиочастоты прекращается и протоны возвращаются на свои исходные орбиты, совпадающие с геомагнитным полем. Частота их спирального изменения или «процессия» измеряется с помощью катушки и зависит от известной постоянной, называемой «гиромагнитное соотношение», а также от суммарного геомагнитного поля. Таким образом, если частота измерена и постоянная известна, можно вычислить суммарное геомагнитное поле. </a:t>
            </a:r>
          </a:p>
          <a:p>
            <a:endParaRPr lang="ru-RU" sz="1400" b="0" i="0" u="none" strike="noStrike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&amp;quot"/>
            </a:endParaRPr>
          </a:p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&amp;amp;amp;quot"/>
              </a:rPr>
              <a:t>		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&amp;amp;amp;quot"/>
                <a:hlinkClick r:id="rId2"/>
              </a:rPr>
              <a:t>http://www.whoi.edu/page.do?pid=8415&amp;tid=7342&amp;cid=14847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  <a:latin typeface="&amp;quot"/>
            </a:endParaRPr>
          </a:p>
          <a:p>
            <a:endParaRPr lang="ru-RU" sz="1200" b="0" i="0" u="none" strike="noStrike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&amp;quot"/>
            </a:endParaRPr>
          </a:p>
        </p:txBody>
      </p:sp>
    </p:spTree>
    <p:extLst>
      <p:ext uri="{BB962C8B-B14F-4D97-AF65-F5344CB8AC3E}">
        <p14:creationId xmlns:p14="http://schemas.microsoft.com/office/powerpoint/2010/main" val="81967059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Проблемы магнитной съемки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A8B2108A-B453-4A3A-909C-35AFF763C168}" type="slidenum">
              <a:rPr/>
              <a:pPr>
                <a:defRPr/>
              </a:pPr>
              <a:t>66</a:t>
            </a:fld>
            <a:endParaRPr lang="ru-R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4" y="1092195"/>
            <a:ext cx="5800725" cy="4106933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584877"/>
              </p:ext>
            </p:extLst>
          </p:nvPr>
        </p:nvGraphicFramePr>
        <p:xfrm>
          <a:off x="283844" y="5150361"/>
          <a:ext cx="612457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0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02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227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48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18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2076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1" i="0" u="none" baseline="0"/>
                        <a:t>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1" i="0" u="none" baseline="0"/>
                        <a:t>15M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1" i="0" u="none" baseline="0"/>
                        <a:t>20M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1" i="0" u="none" baseline="0"/>
                        <a:t>30M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1" i="0" u="none" baseline="0"/>
                        <a:t>50M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Офсет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0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7.5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10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15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25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277.78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67.72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37.38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14.23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b="0" i="0" u="none" baseline="0"/>
                        <a:t>3.53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84569" y="1714501"/>
            <a:ext cx="28917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Важно понимать как расстояние до объекта влияет на ожидаемое значение гаммы.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 поиске известного объекта, определение цели начинается с понимания ожидаемой величины гаммы. </a:t>
            </a:r>
          </a:p>
        </p:txBody>
      </p:sp>
    </p:spTree>
    <p:extLst>
      <p:ext uri="{BB962C8B-B14F-4D97-AF65-F5344CB8AC3E}">
        <p14:creationId xmlns:p14="http://schemas.microsoft.com/office/powerpoint/2010/main" val="419296613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293688" y="136208"/>
            <a:ext cx="8640762" cy="792162"/>
          </a:xfrm>
        </p:spPr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Переменные, влияющие на магнитометрическую съемку</a:t>
            </a:r>
          </a:p>
        </p:txBody>
      </p:sp>
      <p:pic>
        <p:nvPicPr>
          <p:cNvPr id="4" name="Picture 5" descr="16-2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9589" y="1753967"/>
            <a:ext cx="5580062" cy="415470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2" name="TextBox 4"/>
          <p:cNvSpPr txBox="1">
            <a:spLocks noChangeArrowheads="1"/>
          </p:cNvSpPr>
          <p:nvPr/>
        </p:nvSpPr>
        <p:spPr bwMode="auto">
          <a:xfrm>
            <a:off x="246063" y="1476830"/>
            <a:ext cx="2679701" cy="452431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 hangingPunct="1"/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Международная Модель Геомагнитного Поля (IGRF)</a:t>
            </a:r>
          </a:p>
          <a:p>
            <a:pPr algn="l" rtl="0" hangingPunct="1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 hangingPunct="1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Стандартное математическое описание основного магнитного поля Земли и его вековые изменения.</a:t>
            </a:r>
          </a:p>
          <a:p>
            <a:pPr algn="l" rtl="0" hangingPunct="1"/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hangingPunct="1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Это магнитное поле, создаваемое внутренним ядром Земли.</a:t>
            </a:r>
          </a:p>
        </p:txBody>
      </p:sp>
    </p:spTree>
    <p:extLst>
      <p:ext uri="{BB962C8B-B14F-4D97-AF65-F5344CB8AC3E}">
        <p14:creationId xmlns:p14="http://schemas.microsoft.com/office/powerpoint/2010/main" val="44939082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190606" y="212936"/>
            <a:ext cx="45191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sz="3600" b="0" i="0" u="none" baseline="0">
                <a:solidFill>
                  <a:schemeClr val="bg1"/>
                </a:solidFill>
              </a:rPr>
              <a:t>Геомагнитные шторма</a:t>
            </a:r>
          </a:p>
        </p:txBody>
      </p:sp>
      <p:pic>
        <p:nvPicPr>
          <p:cNvPr id="138244" name="Picture 4" descr="Geomagnetic storm model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1355" y="1509184"/>
            <a:ext cx="5944206" cy="4344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TextBox 5"/>
          <p:cNvSpPr txBox="1">
            <a:spLocks noChangeArrowheads="1"/>
          </p:cNvSpPr>
          <p:nvPr/>
        </p:nvSpPr>
        <p:spPr bwMode="auto">
          <a:xfrm>
            <a:off x="123452" y="1449916"/>
            <a:ext cx="2259013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Земля постоянно бомбардируется магнитными импульсами Солнца. </a:t>
            </a:r>
          </a:p>
          <a:p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Эти шторма влияют на показания гаммы магнитометра. </a:t>
            </a:r>
          </a:p>
          <a:p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Интенсивность и продолжительность геомагнитного шторма может быть от нескольких секунд до нескольких часов.  </a:t>
            </a:r>
          </a:p>
        </p:txBody>
      </p:sp>
    </p:spTree>
    <p:extLst>
      <p:ext uri="{BB962C8B-B14F-4D97-AF65-F5344CB8AC3E}">
        <p14:creationId xmlns:p14="http://schemas.microsoft.com/office/powerpoint/2010/main" val="49816096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Планирование магнитной съемки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A8B2108A-B453-4A3A-909C-35AFF763C168}" type="slidenum">
              <a:rPr/>
              <a:pPr>
                <a:defRPr/>
              </a:pPr>
              <a:t>69</a:t>
            </a:fld>
            <a:endParaRPr lang="ru-RU" dirty="0"/>
          </a:p>
        </p:txBody>
      </p:sp>
      <p:grpSp>
        <p:nvGrpSpPr>
          <p:cNvPr id="7" name="Group 6"/>
          <p:cNvGrpSpPr/>
          <p:nvPr/>
        </p:nvGrpSpPr>
        <p:grpSpPr>
          <a:xfrm>
            <a:off x="488469" y="1239537"/>
            <a:ext cx="4000410" cy="5098806"/>
            <a:chOff x="5275072" y="988786"/>
            <a:chExt cx="4000410" cy="509880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75072" y="988786"/>
              <a:ext cx="3672007" cy="4320821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275072" y="5256595"/>
              <a:ext cx="40004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600" b="0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График прогнозируемой магнитной интенсивности для чистого железа. </a:t>
              </a:r>
              <a:endParaRPr lang="ru-RU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l" rtl="0"/>
              <a:r>
                <a:rPr lang="ru-RU" sz="1600" b="0" i="0" u="none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(Источник</a:t>
              </a:r>
              <a:r>
                <a:rPr lang="ru-RU" sz="1600" b="0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 </a:t>
              </a:r>
              <a:r>
                <a:rPr lang="ru-RU" sz="1600" b="0" i="0" u="none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Breiner</a:t>
              </a:r>
              <a:r>
                <a:rPr lang="ru-RU" sz="1600" b="0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1999b:9) 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387278" y="2039846"/>
            <a:ext cx="4596104" cy="3216748"/>
            <a:chOff x="4387278" y="2039846"/>
            <a:chExt cx="4596104" cy="321674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7279" y="2039846"/>
              <a:ext cx="4596103" cy="247102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87278" y="4641044"/>
              <a:ext cx="4596103" cy="615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4397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DGPS - Позиция, исправленная за погрешности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45872" y="1522780"/>
            <a:ext cx="2576703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chemeClr val="bg2"/>
                </a:solidFill>
              </a:rPr>
              <a:t>Важные предположения</a:t>
            </a:r>
          </a:p>
          <a:p>
            <a:endParaRPr lang="ru-RU" sz="1600" dirty="0">
              <a:solidFill>
                <a:schemeClr val="bg2"/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Влияние ионосферы и тропосферы одинаковое над базовой станцией и над приемником GPS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Базовая станция и приемник GPS «видят» одинаковые спутники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638" r="2841" b="3655"/>
          <a:stretch/>
        </p:blipFill>
        <p:spPr>
          <a:xfrm>
            <a:off x="3097380" y="1703332"/>
            <a:ext cx="5579895" cy="43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7067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600" b="0" i="0" u="none" baseline="0">
                <a:latin typeface="Arial" pitchFamily="34" charset="0"/>
                <a:cs typeface="Arial" pitchFamily="34" charset="0"/>
              </a:rPr>
              <a:t>Мониторинг фона </a:t>
            </a:r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" y="1196975"/>
            <a:ext cx="8021637" cy="3038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TextBox 5"/>
          <p:cNvSpPr txBox="1">
            <a:spLocks noChangeArrowheads="1"/>
          </p:cNvSpPr>
          <p:nvPr/>
        </p:nvSpPr>
        <p:spPr bwMode="auto">
          <a:xfrm>
            <a:off x="614363" y="4446588"/>
            <a:ext cx="802163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Организация INTERMAGNET - группа, которая изучает изменения магнитных параметров за пределами модели Суточные изменения гаммы записываются на станции с известной постоянной гаммой. Такие наблюдения можно загрузить из интернета. Записанные вариации можно использовать в данных HYPACK для устранения влияния помех во время съемки. </a:t>
            </a:r>
          </a:p>
        </p:txBody>
      </p:sp>
    </p:spTree>
    <p:extLst>
      <p:ext uri="{BB962C8B-B14F-4D97-AF65-F5344CB8AC3E}">
        <p14:creationId xmlns:p14="http://schemas.microsoft.com/office/powerpoint/2010/main" val="72794362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ChangeArrowheads="1"/>
          </p:cNvSpPr>
          <p:nvPr>
            <p:ph type="title"/>
          </p:nvPr>
        </p:nvSpPr>
        <p:spPr>
          <a:xfrm>
            <a:off x="460058" y="151233"/>
            <a:ext cx="8893175" cy="685800"/>
          </a:xfrm>
        </p:spPr>
        <p:txBody>
          <a:bodyPr/>
          <a:lstStyle/>
          <a:p>
            <a:pPr algn="l" rtl="0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Данные магнитной съемки в HYPACK</a:t>
            </a:r>
          </a:p>
        </p:txBody>
      </p:sp>
      <p:pic>
        <p:nvPicPr>
          <p:cNvPr id="10252" name="Picture 12"/>
          <p:cNvPicPr>
            <a:picLocks noChangeAspect="1" noChangeArrowheads="1"/>
          </p:cNvPicPr>
          <p:nvPr/>
        </p:nvPicPr>
        <p:blipFill rotWithShape="1">
          <a:blip r:embed="rId3"/>
          <a:srcRect l="1275" t="696" r="2096" b="1059"/>
          <a:stretch/>
        </p:blipFill>
        <p:spPr bwMode="auto">
          <a:xfrm>
            <a:off x="379307" y="1259840"/>
            <a:ext cx="3122507" cy="502581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 bwMode="auto">
          <a:xfrm>
            <a:off x="775910" y="2897716"/>
            <a:ext cx="273428" cy="0"/>
          </a:xfrm>
          <a:prstGeom prst="straightConnector1">
            <a:avLst/>
          </a:prstGeom>
          <a:ln w="6350">
            <a:solidFill>
              <a:srgbClr val="0B608B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799" name="TextBox 4"/>
          <p:cNvSpPr txBox="1">
            <a:spLocks noChangeArrowheads="1"/>
          </p:cNvSpPr>
          <p:nvPr/>
        </p:nvSpPr>
        <p:spPr bwMode="auto">
          <a:xfrm>
            <a:off x="709570" y="2562116"/>
            <a:ext cx="468755" cy="215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sz="800" b="0" i="0" u="none" baseline="0"/>
              <a:t>10 nT</a:t>
            </a:r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1362536" y="2897716"/>
            <a:ext cx="273428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3801" name="TextBox 17"/>
          <p:cNvSpPr txBox="1">
            <a:spLocks noChangeArrowheads="1"/>
          </p:cNvSpPr>
          <p:nvPr/>
        </p:nvSpPr>
        <p:spPr bwMode="auto">
          <a:xfrm>
            <a:off x="1262723" y="2585268"/>
            <a:ext cx="528980" cy="215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rtl="0"/>
            <a:r>
              <a:rPr lang="ru-RU" sz="800" b="0" i="0" u="none" baseline="0"/>
              <a:t>100 nT</a:t>
            </a:r>
          </a:p>
        </p:txBody>
      </p:sp>
      <p:cxnSp>
        <p:nvCxnSpPr>
          <p:cNvPr id="7" name="Straight Arrow Connector 6"/>
          <p:cNvCxnSpPr>
            <a:endCxn id="33801" idx="0"/>
          </p:cNvCxnSpPr>
          <p:nvPr/>
        </p:nvCxnSpPr>
        <p:spPr bwMode="auto">
          <a:xfrm flipH="1">
            <a:off x="1526592" y="1727873"/>
            <a:ext cx="177312" cy="857554"/>
          </a:xfrm>
          <a:prstGeom prst="straightConnector1">
            <a:avLst/>
          </a:prstGeom>
          <a:ln w="9525">
            <a:solidFill>
              <a:srgbClr val="FF000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endCxn id="33799" idx="0"/>
          </p:cNvCxnSpPr>
          <p:nvPr/>
        </p:nvCxnSpPr>
        <p:spPr bwMode="auto">
          <a:xfrm flipH="1">
            <a:off x="943282" y="1727873"/>
            <a:ext cx="419254" cy="834422"/>
          </a:xfrm>
          <a:prstGeom prst="straightConnector1">
            <a:avLst/>
          </a:prstGeom>
          <a:ln w="9525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3796" name="TextBox 11"/>
          <p:cNvSpPr txBox="1">
            <a:spLocks noChangeArrowheads="1"/>
          </p:cNvSpPr>
          <p:nvPr/>
        </p:nvSpPr>
        <p:spPr bwMode="auto">
          <a:xfrm>
            <a:off x="3694409" y="1440006"/>
            <a:ext cx="504031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Дисплей отображает показания гаммы в двух масштабах одновременно либо по отдельности. </a:t>
            </a:r>
          </a:p>
          <a:p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Это позволяет наблюдать цели, выходящие за пределы нижнего графика ( </a:t>
            </a:r>
            <a:r>
              <a:rPr lang="ru-RU" sz="1600" b="0" i="0" u="none" baseline="0">
                <a:solidFill>
                  <a:schemeClr val="bg2"/>
                </a:solidFill>
              </a:rPr>
              <a:t>синего цвета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) на более крупном (красном) графике ( </a:t>
            </a:r>
            <a:r>
              <a:rPr lang="ru-RU" sz="1600" b="0" i="0" u="none" baseline="0">
                <a:solidFill>
                  <a:srgbClr val="FF0000"/>
                </a:solidFill>
              </a:rPr>
              <a:t>красного цвета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).</a:t>
            </a: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7519" y="3827408"/>
            <a:ext cx="3854093" cy="20404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2293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Магнитометры в HYPACK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A8B2108A-B453-4A3A-909C-35AFF763C168}" type="slidenum">
              <a:rPr/>
              <a:pPr>
                <a:defRPr/>
              </a:pPr>
              <a:t>72</a:t>
            </a:fld>
            <a:endParaRPr lang="ru-RU" dirty="0"/>
          </a:p>
        </p:txBody>
      </p:sp>
      <p:graphicFrame>
        <p:nvGraphicFramePr>
          <p:cNvPr id="5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5443084"/>
              </p:ext>
            </p:extLst>
          </p:nvPr>
        </p:nvGraphicFramePr>
        <p:xfrm>
          <a:off x="300059" y="2940360"/>
          <a:ext cx="8376581" cy="3350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Bitmap Image" r:id="rId3" imgW="0" imgH="0" progId="Paint.Picture">
                  <p:embed/>
                </p:oleObj>
              </mc:Choice>
              <mc:Fallback>
                <p:oleObj name="Bitmap Image" r:id="rId3" imgW="0" imgH="0" progId="Paint.Picture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59" y="2940360"/>
                        <a:ext cx="8376581" cy="3350632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99294" y="1617333"/>
            <a:ext cx="4288371" cy="202808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0059" y="1140089"/>
            <a:ext cx="37268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MAGEDIT позволяет применить поправки ММГП или береговой станции.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Цели сохраняются в базе данных целей. </a:t>
            </a:r>
          </a:p>
        </p:txBody>
      </p:sp>
    </p:spTree>
    <p:extLst>
      <p:ext uri="{BB962C8B-B14F-4D97-AF65-F5344CB8AC3E}">
        <p14:creationId xmlns:p14="http://schemas.microsoft.com/office/powerpoint/2010/main" val="375551237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Донные профилографы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73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987" y="3494499"/>
            <a:ext cx="4594627" cy="290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21561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3391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Введение в Донные Профилографы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463" y="1485900"/>
            <a:ext cx="8458200" cy="5210175"/>
          </a:xfrm>
        </p:spPr>
        <p:txBody>
          <a:bodyPr>
            <a:normAutofit/>
          </a:bodyPr>
          <a:lstStyle/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Система ДП - одноканальные акустические инструменты, используемые для </a:t>
            </a:r>
            <a:r>
              <a:rPr lang="ru-RU" sz="2000" b="0" i="0" u="sng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неглубокого сейсмического отраженного профилирования.</a:t>
            </a:r>
          </a:p>
          <a:p>
            <a:pPr algn="l" rtl="0"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ДП работают на различных передающих частотах. </a:t>
            </a:r>
          </a:p>
          <a:p>
            <a:pPr algn="l" rtl="0"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Результатом работы систем ДП являются толщина и осадочных слоев и их количественные характеристики. 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Используются:</a:t>
            </a:r>
          </a:p>
          <a:p>
            <a:pPr marL="891540" lvl="4" indent="-34290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 выполнении съемок участков гидротехнического строительства</a:t>
            </a:r>
          </a:p>
          <a:p>
            <a:pPr marL="891540" lvl="4" indent="-34290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Съемок поиска возобновляемых источников энергии</a:t>
            </a:r>
          </a:p>
          <a:p>
            <a:pPr marL="891540" lvl="4" indent="-34290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Обеспечение дноуглубительных работ</a:t>
            </a:r>
          </a:p>
          <a:p>
            <a:pPr marL="891540" lvl="4" indent="-34290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Изучение полезных ископаемых</a:t>
            </a:r>
          </a:p>
          <a:p>
            <a:pPr marL="891540" lvl="4" indent="-342900" algn="l" rtl="0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Проектах картирования биоценоза</a:t>
            </a:r>
          </a:p>
          <a:p>
            <a:pPr marL="754380" lvl="3" indent="-342900" algn="l" rtl="0">
              <a:defRPr/>
            </a:pPr>
            <a:endParaRPr lang="ru-RU" sz="1400" dirty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/>
            <a:fld id="{7069E78D-742D-4322-9BCD-4E06E5393894}" type="slidenum">
              <a:rPr/>
              <a:pPr/>
              <a:t>74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3042648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3391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Принцип донного профилирования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60867" y="1078442"/>
            <a:ext cx="8458200" cy="3497263"/>
          </a:xfrm>
        </p:spPr>
        <p:txBody>
          <a:bodyPr>
            <a:normAutofit/>
          </a:bodyPr>
          <a:lstStyle/>
          <a:p>
            <a:pPr marL="342900" indent="-342900" algn="l" rtl="0">
              <a:buFont typeface="Arial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Два типа:</a:t>
            </a:r>
          </a:p>
          <a:p>
            <a:pPr marL="890588" lvl="4" indent="-342900" algn="l" rtl="0"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Источник акустической энергии и приемник совмещены в одной приемоизлучающей антенне, либо</a:t>
            </a:r>
          </a:p>
          <a:p>
            <a:pPr marL="890588" lvl="4" indent="-342900" algn="l" rtl="0"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Отдельный источники сигнала и приема (гидрофонная решетка)</a:t>
            </a:r>
          </a:p>
          <a:p>
            <a:pPr marL="342900" indent="-342900" algn="l" rtl="0">
              <a:buFont typeface="Arial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Акустическая энергия передается в воду и отражается от дна и от осадочных слоев ниже дна.  </a:t>
            </a:r>
          </a:p>
          <a:p>
            <a:pPr marL="342900" indent="-342900" algn="l" rtl="0">
              <a:buFont typeface="Arial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Интенсивность отраженной акустической энергии зависит от плотности осадочных пород.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/>
            <a:fld id="{B7ED3234-7805-4E51-A1B9-3074945F0730}" type="slidenum">
              <a:rPr/>
              <a:pPr/>
              <a:t>75</a:t>
            </a:fld>
            <a:endParaRPr lang="ru-RU" altLang="en-US"/>
          </a:p>
        </p:txBody>
      </p:sp>
      <p:pic>
        <p:nvPicPr>
          <p:cNvPr id="5" name="Picture 4" descr="Deployment of various shallow-water &#10;              sub-bottom profiling systems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9825" y="3838575"/>
            <a:ext cx="4086225" cy="2757488"/>
          </a:xfrm>
          <a:prstGeom prst="rect">
            <a:avLst/>
          </a:prstGeom>
          <a:ln w="38100" cap="sq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44872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75009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Типы донных профилографов</a:t>
            </a: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/>
            <a:fld id="{2A84EA5D-DCB9-48D3-A377-C440094D77E5}" type="slidenum">
              <a:rPr/>
              <a:pPr/>
              <a:t>76</a:t>
            </a:fld>
            <a:endParaRPr lang="ru-RU" altLang="en-US"/>
          </a:p>
        </p:txBody>
      </p:sp>
      <p:graphicFrame>
        <p:nvGraphicFramePr>
          <p:cNvPr id="17412" name="Object 6"/>
          <p:cNvGraphicFramePr>
            <a:graphicFrameLocks noChangeAspect="1"/>
          </p:cNvGraphicFramePr>
          <p:nvPr/>
        </p:nvGraphicFramePr>
        <p:xfrm>
          <a:off x="533400" y="2492375"/>
          <a:ext cx="8153400" cy="375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Document" r:id="rId3" imgW="6105850" imgH="2813788" progId="Word.Document.12">
                  <p:embed/>
                </p:oleObj>
              </mc:Choice>
              <mc:Fallback>
                <p:oleObj name="Document" r:id="rId3" imgW="6105850" imgH="281378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492375"/>
                        <a:ext cx="8153400" cy="3756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Text Box 2"/>
          <p:cNvSpPr txBox="1">
            <a:spLocks noChangeArrowheads="1"/>
          </p:cNvSpPr>
          <p:nvPr/>
        </p:nvSpPr>
        <p:spPr bwMode="auto">
          <a:xfrm>
            <a:off x="533400" y="1447800"/>
            <a:ext cx="8610600" cy="685800"/>
          </a:xfrm>
          <a:prstGeom prst="rect">
            <a:avLst/>
          </a:prstGeom>
          <a:noFill/>
          <a:ln w="936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>
              <a:spcAft>
                <a:spcPts val="400"/>
              </a:spcAft>
              <a:buFont typeface="Arial" pitchFamily="34" charset="0"/>
              <a:buChar char="•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Tx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Акустические характеристики обычных донных профилографов  Глубина проникновения зависит от частоты, источника энергии и геологических характеристик дна.</a:t>
            </a:r>
          </a:p>
        </p:txBody>
      </p:sp>
    </p:spTree>
    <p:extLst>
      <p:ext uri="{BB962C8B-B14F-4D97-AF65-F5344CB8AC3E}">
        <p14:creationId xmlns:p14="http://schemas.microsoft.com/office/powerpoint/2010/main" val="15202540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47663" y="15875"/>
            <a:ext cx="8567737" cy="98901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itchFamily="34" charset="0"/>
                <a:cs typeface="Arial" pitchFamily="34" charset="0"/>
              </a:rPr>
              <a:t>Рекомендации при установке и буксировке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28600" y="1322388"/>
            <a:ext cx="8458200" cy="2030412"/>
          </a:xfrm>
        </p:spPr>
        <p:txBody>
          <a:bodyPr/>
          <a:lstStyle/>
          <a:p>
            <a:pPr marL="342900" indent="-342900" algn="l" rtl="0">
              <a:buFont typeface="Arial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Правильные монтаж и буксировка излучателя и гидрофонной решетки ДП критичны для получения данных с минимальным количеством шума.</a:t>
            </a:r>
          </a:p>
          <a:p>
            <a:pPr marL="342900" indent="-342900" algn="l" rtl="0">
              <a:buFont typeface="Arial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При монтаже на судне важно, чтобы антенны были установлены вдалеке от участков потенциального шума и турбулентности.</a:t>
            </a:r>
          </a:p>
          <a:p>
            <a:pPr marL="342900" indent="-342900" algn="l" rtl="0">
              <a:buFont typeface="Arial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При буксировке на поверхности лучше располагать решетку гидрофонов и излучателей разделенными кильватерным следом корабля.  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/>
            <a:fld id="{EEC2B37C-D456-4C23-99AF-D4610051ECB6}" type="slidenum">
              <a:rPr/>
              <a:pPr/>
              <a:t>77</a:t>
            </a:fld>
            <a:endParaRPr lang="ru-RU" altLang="en-US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295400" y="3281363"/>
            <a:ext cx="6016625" cy="3357562"/>
          </a:xfrm>
          <a:prstGeom prst="rect">
            <a:avLst/>
          </a:prstGeom>
          <a:ln w="38100" cap="sq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594929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Донные профилографы в HYPACK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78</a:t>
            </a:fld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4"/>
          <a:stretch>
            <a:fillRect/>
          </a:stretch>
        </p:blipFill>
        <p:spPr bwMode="auto">
          <a:xfrm>
            <a:off x="347472" y="1400177"/>
            <a:ext cx="6372345" cy="4492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719817" y="2929890"/>
            <a:ext cx="2209800" cy="1174750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Aft>
                <a:spcPts val="600"/>
              </a:spcAft>
              <a:buClr>
                <a:schemeClr val="bg2"/>
              </a:buClr>
              <a:buFont typeface="Arial" pitchFamily="34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411163" indent="-136525">
              <a:spcAft>
                <a:spcPts val="400"/>
              </a:spcAft>
              <a:buFont typeface="Arial" pitchFamily="34" charset="0"/>
              <a:buChar char="•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Bef>
                <a:spcPts val="500"/>
              </a:spcBef>
              <a:spcAft>
                <a:spcPct val="0"/>
              </a:spcAft>
              <a:buClrTx/>
              <a:buSzPct val="45000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окне СЪЕМКИ должен также отображаться график профиля ДП.</a:t>
            </a:r>
          </a:p>
        </p:txBody>
      </p:sp>
    </p:spTree>
    <p:extLst>
      <p:ext uri="{BB962C8B-B14F-4D97-AF65-F5344CB8AC3E}">
        <p14:creationId xmlns:p14="http://schemas.microsoft.com/office/powerpoint/2010/main" val="341174971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294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GPS Поправки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</a:t>
            </a:fld>
            <a:endParaRPr lang="ru-RU"/>
          </a:p>
        </p:txBody>
      </p:sp>
      <p:sp>
        <p:nvSpPr>
          <p:cNvPr id="178" name="TextBox 177"/>
          <p:cNvSpPr txBox="1"/>
          <p:nvPr/>
        </p:nvSpPr>
        <p:spPr>
          <a:xfrm>
            <a:off x="198566" y="1029724"/>
            <a:ext cx="4668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Есть несколько методов улучшения позиционирования GPS на судне. </a:t>
            </a:r>
          </a:p>
        </p:txBody>
      </p:sp>
      <p:grpSp>
        <p:nvGrpSpPr>
          <p:cNvPr id="182" name="Group 181"/>
          <p:cNvGrpSpPr/>
          <p:nvPr/>
        </p:nvGrpSpPr>
        <p:grpSpPr>
          <a:xfrm>
            <a:off x="147447" y="1811487"/>
            <a:ext cx="8586978" cy="4457510"/>
            <a:chOff x="230749" y="1223757"/>
            <a:chExt cx="8688502" cy="4872053"/>
          </a:xfrm>
        </p:grpSpPr>
        <p:cxnSp>
          <p:nvCxnSpPr>
            <p:cNvPr id="161" name="Straight Arrow Connector 160"/>
            <p:cNvCxnSpPr>
              <a:stCxn id="17" idx="3"/>
            </p:cNvCxnSpPr>
            <p:nvPr/>
          </p:nvCxnSpPr>
          <p:spPr>
            <a:xfrm>
              <a:off x="2144456" y="1397949"/>
              <a:ext cx="5723194" cy="3373674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2" name="Group 161"/>
            <p:cNvGrpSpPr/>
            <p:nvPr/>
          </p:nvGrpSpPr>
          <p:grpSpPr>
            <a:xfrm>
              <a:off x="230749" y="3447436"/>
              <a:ext cx="8688502" cy="2648374"/>
              <a:chOff x="347472" y="3549227"/>
              <a:chExt cx="8688502" cy="2648374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347472" y="3596641"/>
                <a:ext cx="4145280" cy="2550402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5026" y="4239858"/>
                <a:ext cx="1539878" cy="1263967"/>
              </a:xfrm>
              <a:prstGeom prst="rect">
                <a:avLst/>
              </a:prstGeom>
            </p:spPr>
          </p:pic>
          <p:sp>
            <p:nvSpPr>
              <p:cNvPr id="8" name="Freeform 7"/>
              <p:cNvSpPr/>
              <p:nvPr/>
            </p:nvSpPr>
            <p:spPr>
              <a:xfrm>
                <a:off x="3659632" y="3549227"/>
                <a:ext cx="1286933" cy="2648374"/>
              </a:xfrm>
              <a:custGeom>
                <a:avLst/>
                <a:gdLst>
                  <a:gd name="connsiteX0" fmla="*/ 711200 w 1416402"/>
                  <a:gd name="connsiteY0" fmla="*/ 33866 h 2576609"/>
                  <a:gd name="connsiteX1" fmla="*/ 711200 w 1416402"/>
                  <a:gd name="connsiteY1" fmla="*/ 33866 h 2576609"/>
                  <a:gd name="connsiteX2" fmla="*/ 657014 w 1416402"/>
                  <a:gd name="connsiteY2" fmla="*/ 115146 h 2576609"/>
                  <a:gd name="connsiteX3" fmla="*/ 643467 w 1416402"/>
                  <a:gd name="connsiteY3" fmla="*/ 135466 h 2576609"/>
                  <a:gd name="connsiteX4" fmla="*/ 616374 w 1416402"/>
                  <a:gd name="connsiteY4" fmla="*/ 189653 h 2576609"/>
                  <a:gd name="connsiteX5" fmla="*/ 609600 w 1416402"/>
                  <a:gd name="connsiteY5" fmla="*/ 216746 h 2576609"/>
                  <a:gd name="connsiteX6" fmla="*/ 589280 w 1416402"/>
                  <a:gd name="connsiteY6" fmla="*/ 243840 h 2576609"/>
                  <a:gd name="connsiteX7" fmla="*/ 568960 w 1416402"/>
                  <a:gd name="connsiteY7" fmla="*/ 298026 h 2576609"/>
                  <a:gd name="connsiteX8" fmla="*/ 562187 w 1416402"/>
                  <a:gd name="connsiteY8" fmla="*/ 325120 h 2576609"/>
                  <a:gd name="connsiteX9" fmla="*/ 555414 w 1416402"/>
                  <a:gd name="connsiteY9" fmla="*/ 358986 h 2576609"/>
                  <a:gd name="connsiteX10" fmla="*/ 535094 w 1416402"/>
                  <a:gd name="connsiteY10" fmla="*/ 399626 h 2576609"/>
                  <a:gd name="connsiteX11" fmla="*/ 508000 w 1416402"/>
                  <a:gd name="connsiteY11" fmla="*/ 474133 h 2576609"/>
                  <a:gd name="connsiteX12" fmla="*/ 494454 w 1416402"/>
                  <a:gd name="connsiteY12" fmla="*/ 501226 h 2576609"/>
                  <a:gd name="connsiteX13" fmla="*/ 474134 w 1416402"/>
                  <a:gd name="connsiteY13" fmla="*/ 596053 h 2576609"/>
                  <a:gd name="connsiteX14" fmla="*/ 460587 w 1416402"/>
                  <a:gd name="connsiteY14" fmla="*/ 629920 h 2576609"/>
                  <a:gd name="connsiteX15" fmla="*/ 440267 w 1416402"/>
                  <a:gd name="connsiteY15" fmla="*/ 704426 h 2576609"/>
                  <a:gd name="connsiteX16" fmla="*/ 426720 w 1416402"/>
                  <a:gd name="connsiteY16" fmla="*/ 758613 h 2576609"/>
                  <a:gd name="connsiteX17" fmla="*/ 433494 w 1416402"/>
                  <a:gd name="connsiteY17" fmla="*/ 1022773 h 2576609"/>
                  <a:gd name="connsiteX18" fmla="*/ 440267 w 1416402"/>
                  <a:gd name="connsiteY18" fmla="*/ 1070186 h 2576609"/>
                  <a:gd name="connsiteX19" fmla="*/ 419947 w 1416402"/>
                  <a:gd name="connsiteY19" fmla="*/ 1286933 h 2576609"/>
                  <a:gd name="connsiteX20" fmla="*/ 399627 w 1416402"/>
                  <a:gd name="connsiteY20" fmla="*/ 1334346 h 2576609"/>
                  <a:gd name="connsiteX21" fmla="*/ 386080 w 1416402"/>
                  <a:gd name="connsiteY21" fmla="*/ 1368213 h 2576609"/>
                  <a:gd name="connsiteX22" fmla="*/ 352214 w 1416402"/>
                  <a:gd name="connsiteY22" fmla="*/ 1415626 h 2576609"/>
                  <a:gd name="connsiteX23" fmla="*/ 331894 w 1416402"/>
                  <a:gd name="connsiteY23" fmla="*/ 1469813 h 2576609"/>
                  <a:gd name="connsiteX24" fmla="*/ 325120 w 1416402"/>
                  <a:gd name="connsiteY24" fmla="*/ 1496906 h 2576609"/>
                  <a:gd name="connsiteX25" fmla="*/ 318347 w 1416402"/>
                  <a:gd name="connsiteY25" fmla="*/ 1517226 h 2576609"/>
                  <a:gd name="connsiteX26" fmla="*/ 311574 w 1416402"/>
                  <a:gd name="connsiteY26" fmla="*/ 1551093 h 2576609"/>
                  <a:gd name="connsiteX27" fmla="*/ 291254 w 1416402"/>
                  <a:gd name="connsiteY27" fmla="*/ 1598506 h 2576609"/>
                  <a:gd name="connsiteX28" fmla="*/ 284480 w 1416402"/>
                  <a:gd name="connsiteY28" fmla="*/ 1618826 h 2576609"/>
                  <a:gd name="connsiteX29" fmla="*/ 257387 w 1416402"/>
                  <a:gd name="connsiteY29" fmla="*/ 1673013 h 2576609"/>
                  <a:gd name="connsiteX30" fmla="*/ 230294 w 1416402"/>
                  <a:gd name="connsiteY30" fmla="*/ 1713653 h 2576609"/>
                  <a:gd name="connsiteX31" fmla="*/ 209974 w 1416402"/>
                  <a:gd name="connsiteY31" fmla="*/ 1774613 h 2576609"/>
                  <a:gd name="connsiteX32" fmla="*/ 196427 w 1416402"/>
                  <a:gd name="connsiteY32" fmla="*/ 1815253 h 2576609"/>
                  <a:gd name="connsiteX33" fmla="*/ 182880 w 1416402"/>
                  <a:gd name="connsiteY33" fmla="*/ 1855893 h 2576609"/>
                  <a:gd name="connsiteX34" fmla="*/ 155787 w 1416402"/>
                  <a:gd name="connsiteY34" fmla="*/ 1930400 h 2576609"/>
                  <a:gd name="connsiteX35" fmla="*/ 142240 w 1416402"/>
                  <a:gd name="connsiteY35" fmla="*/ 1991360 h 2576609"/>
                  <a:gd name="connsiteX36" fmla="*/ 128694 w 1416402"/>
                  <a:gd name="connsiteY36" fmla="*/ 2065866 h 2576609"/>
                  <a:gd name="connsiteX37" fmla="*/ 108374 w 1416402"/>
                  <a:gd name="connsiteY37" fmla="*/ 2153920 h 2576609"/>
                  <a:gd name="connsiteX38" fmla="*/ 101600 w 1416402"/>
                  <a:gd name="connsiteY38" fmla="*/ 2221653 h 2576609"/>
                  <a:gd name="connsiteX39" fmla="*/ 94827 w 1416402"/>
                  <a:gd name="connsiteY39" fmla="*/ 2241973 h 2576609"/>
                  <a:gd name="connsiteX40" fmla="*/ 88054 w 1416402"/>
                  <a:gd name="connsiteY40" fmla="*/ 2269066 h 2576609"/>
                  <a:gd name="connsiteX41" fmla="*/ 74507 w 1416402"/>
                  <a:gd name="connsiteY41" fmla="*/ 2309706 h 2576609"/>
                  <a:gd name="connsiteX42" fmla="*/ 67734 w 1416402"/>
                  <a:gd name="connsiteY42" fmla="*/ 2330026 h 2576609"/>
                  <a:gd name="connsiteX43" fmla="*/ 60960 w 1416402"/>
                  <a:gd name="connsiteY43" fmla="*/ 2357120 h 2576609"/>
                  <a:gd name="connsiteX44" fmla="*/ 47414 w 1416402"/>
                  <a:gd name="connsiteY44" fmla="*/ 2397760 h 2576609"/>
                  <a:gd name="connsiteX45" fmla="*/ 27094 w 1416402"/>
                  <a:gd name="connsiteY45" fmla="*/ 2458720 h 2576609"/>
                  <a:gd name="connsiteX46" fmla="*/ 13547 w 1416402"/>
                  <a:gd name="connsiteY46" fmla="*/ 2499360 h 2576609"/>
                  <a:gd name="connsiteX47" fmla="*/ 0 w 1416402"/>
                  <a:gd name="connsiteY47" fmla="*/ 2553546 h 2576609"/>
                  <a:gd name="connsiteX48" fmla="*/ 392854 w 1416402"/>
                  <a:gd name="connsiteY48" fmla="*/ 2553546 h 2576609"/>
                  <a:gd name="connsiteX49" fmla="*/ 467360 w 1416402"/>
                  <a:gd name="connsiteY49" fmla="*/ 2546773 h 2576609"/>
                  <a:gd name="connsiteX50" fmla="*/ 1320800 w 1416402"/>
                  <a:gd name="connsiteY50" fmla="*/ 2546773 h 2576609"/>
                  <a:gd name="connsiteX51" fmla="*/ 1341120 w 1416402"/>
                  <a:gd name="connsiteY51" fmla="*/ 2533226 h 2576609"/>
                  <a:gd name="connsiteX52" fmla="*/ 1354667 w 1416402"/>
                  <a:gd name="connsiteY52" fmla="*/ 2492586 h 2576609"/>
                  <a:gd name="connsiteX53" fmla="*/ 1368214 w 1416402"/>
                  <a:gd name="connsiteY53" fmla="*/ 2438400 h 2576609"/>
                  <a:gd name="connsiteX54" fmla="*/ 1374987 w 1416402"/>
                  <a:gd name="connsiteY54" fmla="*/ 2418080 h 2576609"/>
                  <a:gd name="connsiteX55" fmla="*/ 1388534 w 1416402"/>
                  <a:gd name="connsiteY55" fmla="*/ 2343573 h 2576609"/>
                  <a:gd name="connsiteX56" fmla="*/ 1395307 w 1416402"/>
                  <a:gd name="connsiteY56" fmla="*/ 2316480 h 2576609"/>
                  <a:gd name="connsiteX57" fmla="*/ 1408854 w 1416402"/>
                  <a:gd name="connsiteY57" fmla="*/ 2255520 h 2576609"/>
                  <a:gd name="connsiteX58" fmla="*/ 1402080 w 1416402"/>
                  <a:gd name="connsiteY58" fmla="*/ 2018453 h 2576609"/>
                  <a:gd name="connsiteX59" fmla="*/ 1334347 w 1416402"/>
                  <a:gd name="connsiteY59" fmla="*/ 1842346 h 2576609"/>
                  <a:gd name="connsiteX60" fmla="*/ 1307254 w 1416402"/>
                  <a:gd name="connsiteY60" fmla="*/ 1754293 h 2576609"/>
                  <a:gd name="connsiteX61" fmla="*/ 1293707 w 1416402"/>
                  <a:gd name="connsiteY61" fmla="*/ 1713653 h 2576609"/>
                  <a:gd name="connsiteX62" fmla="*/ 1286934 w 1416402"/>
                  <a:gd name="connsiteY62" fmla="*/ 1666240 h 2576609"/>
                  <a:gd name="connsiteX63" fmla="*/ 1280160 w 1416402"/>
                  <a:gd name="connsiteY63" fmla="*/ 1625600 h 2576609"/>
                  <a:gd name="connsiteX64" fmla="*/ 1286934 w 1416402"/>
                  <a:gd name="connsiteY64" fmla="*/ 1232746 h 2576609"/>
                  <a:gd name="connsiteX65" fmla="*/ 1293707 w 1416402"/>
                  <a:gd name="connsiteY65" fmla="*/ 1185333 h 2576609"/>
                  <a:gd name="connsiteX66" fmla="*/ 1300480 w 1416402"/>
                  <a:gd name="connsiteY66" fmla="*/ 1131146 h 2576609"/>
                  <a:gd name="connsiteX67" fmla="*/ 1307254 w 1416402"/>
                  <a:gd name="connsiteY67" fmla="*/ 982133 h 2576609"/>
                  <a:gd name="connsiteX68" fmla="*/ 1320800 w 1416402"/>
                  <a:gd name="connsiteY68" fmla="*/ 860213 h 2576609"/>
                  <a:gd name="connsiteX69" fmla="*/ 1327574 w 1416402"/>
                  <a:gd name="connsiteY69" fmla="*/ 799253 h 2576609"/>
                  <a:gd name="connsiteX70" fmla="*/ 1334347 w 1416402"/>
                  <a:gd name="connsiteY70" fmla="*/ 751840 h 2576609"/>
                  <a:gd name="connsiteX71" fmla="*/ 1341120 w 1416402"/>
                  <a:gd name="connsiteY71" fmla="*/ 670560 h 2576609"/>
                  <a:gd name="connsiteX72" fmla="*/ 1334347 w 1416402"/>
                  <a:gd name="connsiteY72" fmla="*/ 413173 h 2576609"/>
                  <a:gd name="connsiteX73" fmla="*/ 1327574 w 1416402"/>
                  <a:gd name="connsiteY73" fmla="*/ 379306 h 2576609"/>
                  <a:gd name="connsiteX74" fmla="*/ 1320800 w 1416402"/>
                  <a:gd name="connsiteY74" fmla="*/ 338666 h 2576609"/>
                  <a:gd name="connsiteX75" fmla="*/ 1314027 w 1416402"/>
                  <a:gd name="connsiteY75" fmla="*/ 270933 h 2576609"/>
                  <a:gd name="connsiteX76" fmla="*/ 1293707 w 1416402"/>
                  <a:gd name="connsiteY76" fmla="*/ 189653 h 2576609"/>
                  <a:gd name="connsiteX77" fmla="*/ 1286934 w 1416402"/>
                  <a:gd name="connsiteY77" fmla="*/ 155786 h 2576609"/>
                  <a:gd name="connsiteX78" fmla="*/ 1280160 w 1416402"/>
                  <a:gd name="connsiteY78" fmla="*/ 115146 h 2576609"/>
                  <a:gd name="connsiteX79" fmla="*/ 1266614 w 1416402"/>
                  <a:gd name="connsiteY79" fmla="*/ 88053 h 2576609"/>
                  <a:gd name="connsiteX80" fmla="*/ 1253067 w 1416402"/>
                  <a:gd name="connsiteY80" fmla="*/ 67733 h 2576609"/>
                  <a:gd name="connsiteX81" fmla="*/ 1198880 w 1416402"/>
                  <a:gd name="connsiteY81" fmla="*/ 40640 h 2576609"/>
                  <a:gd name="connsiteX82" fmla="*/ 1178560 w 1416402"/>
                  <a:gd name="connsiteY82" fmla="*/ 33866 h 2576609"/>
                  <a:gd name="connsiteX83" fmla="*/ 1158240 w 1416402"/>
                  <a:gd name="connsiteY83" fmla="*/ 20320 h 2576609"/>
                  <a:gd name="connsiteX84" fmla="*/ 1165014 w 1416402"/>
                  <a:gd name="connsiteY84" fmla="*/ 0 h 2576609"/>
                  <a:gd name="connsiteX85" fmla="*/ 826347 w 1416402"/>
                  <a:gd name="connsiteY85" fmla="*/ 54186 h 257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1416402" h="2576609">
                    <a:moveTo>
                      <a:pt x="711200" y="33866"/>
                    </a:moveTo>
                    <a:lnTo>
                      <a:pt x="711200" y="33866"/>
                    </a:lnTo>
                    <a:lnTo>
                      <a:pt x="657014" y="115146"/>
                    </a:lnTo>
                    <a:cubicBezTo>
                      <a:pt x="652498" y="121919"/>
                      <a:pt x="647108" y="128185"/>
                      <a:pt x="643467" y="135466"/>
                    </a:cubicBezTo>
                    <a:cubicBezTo>
                      <a:pt x="634436" y="153528"/>
                      <a:pt x="621272" y="170062"/>
                      <a:pt x="616374" y="189653"/>
                    </a:cubicBezTo>
                    <a:cubicBezTo>
                      <a:pt x="614116" y="198684"/>
                      <a:pt x="613763" y="208420"/>
                      <a:pt x="609600" y="216746"/>
                    </a:cubicBezTo>
                    <a:cubicBezTo>
                      <a:pt x="604551" y="226843"/>
                      <a:pt x="596053" y="234809"/>
                      <a:pt x="589280" y="243840"/>
                    </a:cubicBezTo>
                    <a:cubicBezTo>
                      <a:pt x="571894" y="313387"/>
                      <a:pt x="595526" y="227184"/>
                      <a:pt x="568960" y="298026"/>
                    </a:cubicBezTo>
                    <a:cubicBezTo>
                      <a:pt x="565691" y="306743"/>
                      <a:pt x="564206" y="316032"/>
                      <a:pt x="562187" y="325120"/>
                    </a:cubicBezTo>
                    <a:cubicBezTo>
                      <a:pt x="559690" y="336358"/>
                      <a:pt x="559348" y="348167"/>
                      <a:pt x="555414" y="358986"/>
                    </a:cubicBezTo>
                    <a:cubicBezTo>
                      <a:pt x="550238" y="373220"/>
                      <a:pt x="540919" y="385645"/>
                      <a:pt x="535094" y="399626"/>
                    </a:cubicBezTo>
                    <a:cubicBezTo>
                      <a:pt x="485016" y="519811"/>
                      <a:pt x="554681" y="369099"/>
                      <a:pt x="508000" y="474133"/>
                    </a:cubicBezTo>
                    <a:cubicBezTo>
                      <a:pt x="503899" y="483360"/>
                      <a:pt x="497647" y="491647"/>
                      <a:pt x="494454" y="501226"/>
                    </a:cubicBezTo>
                    <a:cubicBezTo>
                      <a:pt x="456224" y="615916"/>
                      <a:pt x="499718" y="502246"/>
                      <a:pt x="474134" y="596053"/>
                    </a:cubicBezTo>
                    <a:cubicBezTo>
                      <a:pt x="470935" y="607783"/>
                      <a:pt x="464742" y="618493"/>
                      <a:pt x="460587" y="629920"/>
                    </a:cubicBezTo>
                    <a:cubicBezTo>
                      <a:pt x="441112" y="683475"/>
                      <a:pt x="451684" y="654951"/>
                      <a:pt x="440267" y="704426"/>
                    </a:cubicBezTo>
                    <a:cubicBezTo>
                      <a:pt x="436080" y="722567"/>
                      <a:pt x="426720" y="758613"/>
                      <a:pt x="426720" y="758613"/>
                    </a:cubicBezTo>
                    <a:cubicBezTo>
                      <a:pt x="428978" y="846666"/>
                      <a:pt x="429668" y="934774"/>
                      <a:pt x="433494" y="1022773"/>
                    </a:cubicBezTo>
                    <a:cubicBezTo>
                      <a:pt x="434187" y="1038723"/>
                      <a:pt x="440751" y="1054229"/>
                      <a:pt x="440267" y="1070186"/>
                    </a:cubicBezTo>
                    <a:cubicBezTo>
                      <a:pt x="439625" y="1091373"/>
                      <a:pt x="433143" y="1227549"/>
                      <a:pt x="419947" y="1286933"/>
                    </a:cubicBezTo>
                    <a:cubicBezTo>
                      <a:pt x="415309" y="1307803"/>
                      <a:pt x="408832" y="1313636"/>
                      <a:pt x="399627" y="1334346"/>
                    </a:cubicBezTo>
                    <a:cubicBezTo>
                      <a:pt x="394689" y="1345457"/>
                      <a:pt x="391517" y="1357338"/>
                      <a:pt x="386080" y="1368213"/>
                    </a:cubicBezTo>
                    <a:cubicBezTo>
                      <a:pt x="381126" y="1378122"/>
                      <a:pt x="356820" y="1409485"/>
                      <a:pt x="352214" y="1415626"/>
                    </a:cubicBezTo>
                    <a:cubicBezTo>
                      <a:pt x="334827" y="1485170"/>
                      <a:pt x="358458" y="1398976"/>
                      <a:pt x="331894" y="1469813"/>
                    </a:cubicBezTo>
                    <a:cubicBezTo>
                      <a:pt x="328625" y="1478529"/>
                      <a:pt x="327677" y="1487955"/>
                      <a:pt x="325120" y="1496906"/>
                    </a:cubicBezTo>
                    <a:cubicBezTo>
                      <a:pt x="323159" y="1503771"/>
                      <a:pt x="320079" y="1510299"/>
                      <a:pt x="318347" y="1517226"/>
                    </a:cubicBezTo>
                    <a:cubicBezTo>
                      <a:pt x="315555" y="1528395"/>
                      <a:pt x="314366" y="1539924"/>
                      <a:pt x="311574" y="1551093"/>
                    </a:cubicBezTo>
                    <a:cubicBezTo>
                      <a:pt x="305222" y="1576501"/>
                      <a:pt x="302881" y="1571378"/>
                      <a:pt x="291254" y="1598506"/>
                    </a:cubicBezTo>
                    <a:cubicBezTo>
                      <a:pt x="288441" y="1605068"/>
                      <a:pt x="287434" y="1612326"/>
                      <a:pt x="284480" y="1618826"/>
                    </a:cubicBezTo>
                    <a:cubicBezTo>
                      <a:pt x="276124" y="1637210"/>
                      <a:pt x="268589" y="1656210"/>
                      <a:pt x="257387" y="1673013"/>
                    </a:cubicBezTo>
                    <a:cubicBezTo>
                      <a:pt x="248356" y="1686560"/>
                      <a:pt x="237179" y="1698899"/>
                      <a:pt x="230294" y="1713653"/>
                    </a:cubicBezTo>
                    <a:cubicBezTo>
                      <a:pt x="221236" y="1733063"/>
                      <a:pt x="216747" y="1754293"/>
                      <a:pt x="209974" y="1774613"/>
                    </a:cubicBezTo>
                    <a:lnTo>
                      <a:pt x="196427" y="1815253"/>
                    </a:lnTo>
                    <a:cubicBezTo>
                      <a:pt x="191911" y="1828800"/>
                      <a:pt x="186343" y="1842040"/>
                      <a:pt x="182880" y="1855893"/>
                    </a:cubicBezTo>
                    <a:cubicBezTo>
                      <a:pt x="167360" y="1917978"/>
                      <a:pt x="179662" y="1894589"/>
                      <a:pt x="155787" y="1930400"/>
                    </a:cubicBezTo>
                    <a:cubicBezTo>
                      <a:pt x="148542" y="1959382"/>
                      <a:pt x="147971" y="1959841"/>
                      <a:pt x="142240" y="1991360"/>
                    </a:cubicBezTo>
                    <a:cubicBezTo>
                      <a:pt x="138214" y="2013505"/>
                      <a:pt x="134271" y="2043556"/>
                      <a:pt x="128694" y="2065866"/>
                    </a:cubicBezTo>
                    <a:cubicBezTo>
                      <a:pt x="114878" y="2121131"/>
                      <a:pt x="114922" y="2101540"/>
                      <a:pt x="108374" y="2153920"/>
                    </a:cubicBezTo>
                    <a:cubicBezTo>
                      <a:pt x="105560" y="2176435"/>
                      <a:pt x="105050" y="2199227"/>
                      <a:pt x="101600" y="2221653"/>
                    </a:cubicBezTo>
                    <a:cubicBezTo>
                      <a:pt x="100514" y="2228710"/>
                      <a:pt x="96788" y="2235108"/>
                      <a:pt x="94827" y="2241973"/>
                    </a:cubicBezTo>
                    <a:cubicBezTo>
                      <a:pt x="92270" y="2250924"/>
                      <a:pt x="90729" y="2260150"/>
                      <a:pt x="88054" y="2269066"/>
                    </a:cubicBezTo>
                    <a:cubicBezTo>
                      <a:pt x="83951" y="2282743"/>
                      <a:pt x="79023" y="2296159"/>
                      <a:pt x="74507" y="2309706"/>
                    </a:cubicBezTo>
                    <a:cubicBezTo>
                      <a:pt x="72249" y="2316479"/>
                      <a:pt x="69466" y="2323100"/>
                      <a:pt x="67734" y="2330026"/>
                    </a:cubicBezTo>
                    <a:cubicBezTo>
                      <a:pt x="65476" y="2339057"/>
                      <a:pt x="63635" y="2348203"/>
                      <a:pt x="60960" y="2357120"/>
                    </a:cubicBezTo>
                    <a:cubicBezTo>
                      <a:pt x="56857" y="2370797"/>
                      <a:pt x="51930" y="2384213"/>
                      <a:pt x="47414" y="2397760"/>
                    </a:cubicBezTo>
                    <a:lnTo>
                      <a:pt x="27094" y="2458720"/>
                    </a:lnTo>
                    <a:lnTo>
                      <a:pt x="13547" y="2499360"/>
                    </a:lnTo>
                    <a:cubicBezTo>
                      <a:pt x="5374" y="2540227"/>
                      <a:pt x="10415" y="2522305"/>
                      <a:pt x="0" y="2553546"/>
                    </a:cubicBezTo>
                    <a:cubicBezTo>
                      <a:pt x="137416" y="2599356"/>
                      <a:pt x="25835" y="2564668"/>
                      <a:pt x="392854" y="2553546"/>
                    </a:cubicBezTo>
                    <a:cubicBezTo>
                      <a:pt x="417780" y="2552791"/>
                      <a:pt x="442525" y="2549031"/>
                      <a:pt x="467360" y="2546773"/>
                    </a:cubicBezTo>
                    <a:cubicBezTo>
                      <a:pt x="769707" y="2551729"/>
                      <a:pt x="1017272" y="2560164"/>
                      <a:pt x="1320800" y="2546773"/>
                    </a:cubicBezTo>
                    <a:cubicBezTo>
                      <a:pt x="1328933" y="2546414"/>
                      <a:pt x="1334347" y="2537742"/>
                      <a:pt x="1341120" y="2533226"/>
                    </a:cubicBezTo>
                    <a:cubicBezTo>
                      <a:pt x="1345636" y="2519679"/>
                      <a:pt x="1351204" y="2506439"/>
                      <a:pt x="1354667" y="2492586"/>
                    </a:cubicBezTo>
                    <a:cubicBezTo>
                      <a:pt x="1359183" y="2474524"/>
                      <a:pt x="1362327" y="2456063"/>
                      <a:pt x="1368214" y="2438400"/>
                    </a:cubicBezTo>
                    <a:cubicBezTo>
                      <a:pt x="1370472" y="2431627"/>
                      <a:pt x="1373491" y="2425061"/>
                      <a:pt x="1374987" y="2418080"/>
                    </a:cubicBezTo>
                    <a:cubicBezTo>
                      <a:pt x="1380276" y="2393397"/>
                      <a:pt x="1383583" y="2368326"/>
                      <a:pt x="1388534" y="2343573"/>
                    </a:cubicBezTo>
                    <a:cubicBezTo>
                      <a:pt x="1390360" y="2334445"/>
                      <a:pt x="1393481" y="2325608"/>
                      <a:pt x="1395307" y="2316480"/>
                    </a:cubicBezTo>
                    <a:cubicBezTo>
                      <a:pt x="1407226" y="2256881"/>
                      <a:pt x="1395671" y="2295064"/>
                      <a:pt x="1408854" y="2255520"/>
                    </a:cubicBezTo>
                    <a:cubicBezTo>
                      <a:pt x="1416083" y="2161537"/>
                      <a:pt x="1424000" y="2122574"/>
                      <a:pt x="1402080" y="2018453"/>
                    </a:cubicBezTo>
                    <a:cubicBezTo>
                      <a:pt x="1392674" y="1973775"/>
                      <a:pt x="1350700" y="1891404"/>
                      <a:pt x="1334347" y="1842346"/>
                    </a:cubicBezTo>
                    <a:cubicBezTo>
                      <a:pt x="1300425" y="1740582"/>
                      <a:pt x="1342193" y="1867845"/>
                      <a:pt x="1307254" y="1754293"/>
                    </a:cubicBezTo>
                    <a:cubicBezTo>
                      <a:pt x="1303055" y="1740645"/>
                      <a:pt x="1298223" y="1727200"/>
                      <a:pt x="1293707" y="1713653"/>
                    </a:cubicBezTo>
                    <a:cubicBezTo>
                      <a:pt x="1291449" y="1697849"/>
                      <a:pt x="1289362" y="1682019"/>
                      <a:pt x="1286934" y="1666240"/>
                    </a:cubicBezTo>
                    <a:cubicBezTo>
                      <a:pt x="1284846" y="1652666"/>
                      <a:pt x="1280160" y="1639334"/>
                      <a:pt x="1280160" y="1625600"/>
                    </a:cubicBezTo>
                    <a:cubicBezTo>
                      <a:pt x="1280160" y="1494629"/>
                      <a:pt x="1282906" y="1363655"/>
                      <a:pt x="1286934" y="1232746"/>
                    </a:cubicBezTo>
                    <a:cubicBezTo>
                      <a:pt x="1287425" y="1216789"/>
                      <a:pt x="1291597" y="1201158"/>
                      <a:pt x="1293707" y="1185333"/>
                    </a:cubicBezTo>
                    <a:cubicBezTo>
                      <a:pt x="1296113" y="1167290"/>
                      <a:pt x="1298222" y="1149208"/>
                      <a:pt x="1300480" y="1131146"/>
                    </a:cubicBezTo>
                    <a:cubicBezTo>
                      <a:pt x="1302738" y="1081475"/>
                      <a:pt x="1304152" y="1031758"/>
                      <a:pt x="1307254" y="982133"/>
                    </a:cubicBezTo>
                    <a:cubicBezTo>
                      <a:pt x="1309767" y="941920"/>
                      <a:pt x="1316083" y="900307"/>
                      <a:pt x="1320800" y="860213"/>
                    </a:cubicBezTo>
                    <a:cubicBezTo>
                      <a:pt x="1323189" y="839908"/>
                      <a:pt x="1325038" y="819540"/>
                      <a:pt x="1327574" y="799253"/>
                    </a:cubicBezTo>
                    <a:cubicBezTo>
                      <a:pt x="1329554" y="783412"/>
                      <a:pt x="1332676" y="767717"/>
                      <a:pt x="1334347" y="751840"/>
                    </a:cubicBezTo>
                    <a:cubicBezTo>
                      <a:pt x="1337193" y="724802"/>
                      <a:pt x="1338862" y="697653"/>
                      <a:pt x="1341120" y="670560"/>
                    </a:cubicBezTo>
                    <a:cubicBezTo>
                      <a:pt x="1338862" y="584764"/>
                      <a:pt x="1338334" y="498906"/>
                      <a:pt x="1334347" y="413173"/>
                    </a:cubicBezTo>
                    <a:cubicBezTo>
                      <a:pt x="1333812" y="401673"/>
                      <a:pt x="1329633" y="390633"/>
                      <a:pt x="1327574" y="379306"/>
                    </a:cubicBezTo>
                    <a:cubicBezTo>
                      <a:pt x="1325117" y="365794"/>
                      <a:pt x="1322503" y="352294"/>
                      <a:pt x="1320800" y="338666"/>
                    </a:cubicBezTo>
                    <a:cubicBezTo>
                      <a:pt x="1317986" y="316151"/>
                      <a:pt x="1317757" y="293315"/>
                      <a:pt x="1314027" y="270933"/>
                    </a:cubicBezTo>
                    <a:cubicBezTo>
                      <a:pt x="1307255" y="230301"/>
                      <a:pt x="1300479" y="223516"/>
                      <a:pt x="1293707" y="189653"/>
                    </a:cubicBezTo>
                    <a:cubicBezTo>
                      <a:pt x="1291449" y="178364"/>
                      <a:pt x="1288993" y="167113"/>
                      <a:pt x="1286934" y="155786"/>
                    </a:cubicBezTo>
                    <a:cubicBezTo>
                      <a:pt x="1284477" y="142274"/>
                      <a:pt x="1284106" y="128300"/>
                      <a:pt x="1280160" y="115146"/>
                    </a:cubicBezTo>
                    <a:cubicBezTo>
                      <a:pt x="1277259" y="105475"/>
                      <a:pt x="1271623" y="96820"/>
                      <a:pt x="1266614" y="88053"/>
                    </a:cubicBezTo>
                    <a:cubicBezTo>
                      <a:pt x="1262575" y="80985"/>
                      <a:pt x="1258823" y="73489"/>
                      <a:pt x="1253067" y="67733"/>
                    </a:cubicBezTo>
                    <a:cubicBezTo>
                      <a:pt x="1239971" y="54637"/>
                      <a:pt x="1214406" y="46462"/>
                      <a:pt x="1198880" y="40640"/>
                    </a:cubicBezTo>
                    <a:cubicBezTo>
                      <a:pt x="1192195" y="38133"/>
                      <a:pt x="1184946" y="37059"/>
                      <a:pt x="1178560" y="33866"/>
                    </a:cubicBezTo>
                    <a:cubicBezTo>
                      <a:pt x="1171279" y="30225"/>
                      <a:pt x="1165013" y="24835"/>
                      <a:pt x="1158240" y="20320"/>
                    </a:cubicBezTo>
                    <a:lnTo>
                      <a:pt x="1165014" y="0"/>
                    </a:lnTo>
                    <a:lnTo>
                      <a:pt x="826347" y="54186"/>
                    </a:ln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dirty="0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4680720" y="3560737"/>
                <a:ext cx="4355254" cy="2586305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04006" y="1786096"/>
              <a:ext cx="317147" cy="257387"/>
              <a:chOff x="705026" y="1910080"/>
              <a:chExt cx="317147" cy="257387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705026" y="1910080"/>
                <a:ext cx="94227" cy="257387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799253" y="1974426"/>
                <a:ext cx="128693" cy="128693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927946" y="1910080"/>
                <a:ext cx="94227" cy="257387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2031382" y="1223757"/>
              <a:ext cx="317147" cy="257387"/>
              <a:chOff x="705026" y="1910080"/>
              <a:chExt cx="317147" cy="257387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705026" y="1910080"/>
                <a:ext cx="94227" cy="257387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799253" y="1974426"/>
                <a:ext cx="128693" cy="128693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927946" y="1910080"/>
                <a:ext cx="94227" cy="257387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3189331" y="2011619"/>
              <a:ext cx="317147" cy="257387"/>
              <a:chOff x="705026" y="1910080"/>
              <a:chExt cx="317147" cy="257387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705026" y="1910080"/>
                <a:ext cx="94227" cy="257387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799253" y="1974426"/>
                <a:ext cx="128693" cy="128693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927946" y="1910080"/>
                <a:ext cx="94227" cy="257387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1428301" y="2375736"/>
              <a:ext cx="317147" cy="257387"/>
              <a:chOff x="705026" y="1910080"/>
              <a:chExt cx="317147" cy="257387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705026" y="1910080"/>
                <a:ext cx="94227" cy="257387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99253" y="1974426"/>
                <a:ext cx="128693" cy="128693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927946" y="1910080"/>
                <a:ext cx="94227" cy="257387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</p:grpSp>
        <p:cxnSp>
          <p:nvCxnSpPr>
            <p:cNvPr id="28" name="Straight Arrow Connector 27"/>
            <p:cNvCxnSpPr>
              <a:stCxn id="12" idx="4"/>
            </p:cNvCxnSpPr>
            <p:nvPr/>
          </p:nvCxnSpPr>
          <p:spPr>
            <a:xfrm>
              <a:off x="1062580" y="1979135"/>
              <a:ext cx="412385" cy="2523592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>
              <a:stCxn id="25" idx="4"/>
            </p:cNvCxnSpPr>
            <p:nvPr/>
          </p:nvCxnSpPr>
          <p:spPr>
            <a:xfrm flipH="1">
              <a:off x="1464610" y="2568775"/>
              <a:ext cx="122265" cy="1859485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17" idx="4"/>
            </p:cNvCxnSpPr>
            <p:nvPr/>
          </p:nvCxnSpPr>
          <p:spPr>
            <a:xfrm flipH="1">
              <a:off x="1492647" y="1416796"/>
              <a:ext cx="697309" cy="3085931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H="1">
              <a:off x="1491026" y="2204658"/>
              <a:ext cx="1858831" cy="2244193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Group 48"/>
            <p:cNvGrpSpPr/>
            <p:nvPr/>
          </p:nvGrpSpPr>
          <p:grpSpPr>
            <a:xfrm>
              <a:off x="4344992" y="3770087"/>
              <a:ext cx="253012" cy="370113"/>
              <a:chOff x="4344992" y="3770087"/>
              <a:chExt cx="253012" cy="370113"/>
            </a:xfrm>
          </p:grpSpPr>
          <p:sp>
            <p:nvSpPr>
              <p:cNvPr id="40" name="Oval 39"/>
              <p:cNvSpPr/>
              <p:nvPr/>
            </p:nvSpPr>
            <p:spPr>
              <a:xfrm>
                <a:off x="4409977" y="3770087"/>
                <a:ext cx="119084" cy="159657"/>
              </a:xfrm>
              <a:prstGeom prst="ellipse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4447056" y="3922486"/>
                <a:ext cx="45719" cy="90714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cxnSp>
            <p:nvCxnSpPr>
              <p:cNvPr id="43" name="Straight Connector 42"/>
              <p:cNvCxnSpPr/>
              <p:nvPr/>
            </p:nvCxnSpPr>
            <p:spPr>
              <a:xfrm flipH="1">
                <a:off x="4344992" y="4013200"/>
                <a:ext cx="100512" cy="127000"/>
              </a:xfrm>
              <a:prstGeom prst="line">
                <a:avLst/>
              </a:prstGeom>
              <a:ln w="952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 flipV="1">
                <a:off x="4492775" y="4013200"/>
                <a:ext cx="105229" cy="127000"/>
              </a:xfrm>
              <a:prstGeom prst="line">
                <a:avLst/>
              </a:prstGeom>
              <a:ln w="952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>
                <a:stCxn id="41" idx="2"/>
              </p:cNvCxnSpPr>
              <p:nvPr/>
            </p:nvCxnSpPr>
            <p:spPr>
              <a:xfrm flipH="1">
                <a:off x="4469519" y="4013200"/>
                <a:ext cx="397" cy="127000"/>
              </a:xfrm>
              <a:prstGeom prst="line">
                <a:avLst/>
              </a:prstGeom>
              <a:ln w="12700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TextBox 49"/>
            <p:cNvSpPr txBox="1"/>
            <p:nvPr/>
          </p:nvSpPr>
          <p:spPr>
            <a:xfrm>
              <a:off x="4001666" y="4183914"/>
              <a:ext cx="119776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sz="10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Базовая Станция RTK</a:t>
              </a:r>
            </a:p>
          </p:txBody>
        </p:sp>
        <p:cxnSp>
          <p:nvCxnSpPr>
            <p:cNvPr id="57" name="Straight Arrow Connector 56"/>
            <p:cNvCxnSpPr>
              <a:stCxn id="21" idx="4"/>
              <a:endCxn id="40" idx="2"/>
            </p:cNvCxnSpPr>
            <p:nvPr/>
          </p:nvCxnSpPr>
          <p:spPr>
            <a:xfrm>
              <a:off x="3347905" y="2204658"/>
              <a:ext cx="1062072" cy="1645258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stCxn id="17" idx="4"/>
              <a:endCxn id="40" idx="2"/>
            </p:cNvCxnSpPr>
            <p:nvPr/>
          </p:nvCxnSpPr>
          <p:spPr>
            <a:xfrm>
              <a:off x="2189956" y="1416796"/>
              <a:ext cx="2220021" cy="2433120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>
              <a:stCxn id="25" idx="4"/>
              <a:endCxn id="40" idx="2"/>
            </p:cNvCxnSpPr>
            <p:nvPr/>
          </p:nvCxnSpPr>
          <p:spPr>
            <a:xfrm>
              <a:off x="1586875" y="2568775"/>
              <a:ext cx="2823102" cy="1281141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>
              <a:stCxn id="12" idx="4"/>
              <a:endCxn id="40" idx="2"/>
            </p:cNvCxnSpPr>
            <p:nvPr/>
          </p:nvCxnSpPr>
          <p:spPr>
            <a:xfrm>
              <a:off x="1062580" y="1979135"/>
              <a:ext cx="3347397" cy="1870781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H="1">
              <a:off x="1585323" y="3839531"/>
              <a:ext cx="2771962" cy="609320"/>
            </a:xfrm>
            <a:prstGeom prst="straightConnector1">
              <a:avLst/>
            </a:prstGeom>
            <a:ln>
              <a:solidFill>
                <a:schemeClr val="bg2"/>
              </a:solidFill>
              <a:prstDash val="dashDot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7867650" y="4991100"/>
              <a:ext cx="171450" cy="0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Freeform 84"/>
            <p:cNvSpPr/>
            <p:nvPr/>
          </p:nvSpPr>
          <p:spPr>
            <a:xfrm rot="20967727">
              <a:off x="7494954" y="5776653"/>
              <a:ext cx="781538" cy="44939"/>
            </a:xfrm>
            <a:custGeom>
              <a:avLst/>
              <a:gdLst>
                <a:gd name="connsiteX0" fmla="*/ 0 w 781538"/>
                <a:gd name="connsiteY0" fmla="*/ 44939 h 44939"/>
                <a:gd name="connsiteX1" fmla="*/ 11723 w 781538"/>
                <a:gd name="connsiteY1" fmla="*/ 39077 h 44939"/>
                <a:gd name="connsiteX2" fmla="*/ 23446 w 781538"/>
                <a:gd name="connsiteY2" fmla="*/ 31262 h 44939"/>
                <a:gd name="connsiteX3" fmla="*/ 29307 w 781538"/>
                <a:gd name="connsiteY3" fmla="*/ 29308 h 44939"/>
                <a:gd name="connsiteX4" fmla="*/ 41030 w 781538"/>
                <a:gd name="connsiteY4" fmla="*/ 21493 h 44939"/>
                <a:gd name="connsiteX5" fmla="*/ 54707 w 781538"/>
                <a:gd name="connsiteY5" fmla="*/ 17585 h 44939"/>
                <a:gd name="connsiteX6" fmla="*/ 64477 w 781538"/>
                <a:gd name="connsiteY6" fmla="*/ 15631 h 44939"/>
                <a:gd name="connsiteX7" fmla="*/ 76200 w 781538"/>
                <a:gd name="connsiteY7" fmla="*/ 11723 h 44939"/>
                <a:gd name="connsiteX8" fmla="*/ 84015 w 781538"/>
                <a:gd name="connsiteY8" fmla="*/ 9770 h 44939"/>
                <a:gd name="connsiteX9" fmla="*/ 97692 w 781538"/>
                <a:gd name="connsiteY9" fmla="*/ 5862 h 44939"/>
                <a:gd name="connsiteX10" fmla="*/ 109415 w 781538"/>
                <a:gd name="connsiteY10" fmla="*/ 3908 h 44939"/>
                <a:gd name="connsiteX11" fmla="*/ 168030 w 781538"/>
                <a:gd name="connsiteY11" fmla="*/ 5862 h 44939"/>
                <a:gd name="connsiteX12" fmla="*/ 183661 w 781538"/>
                <a:gd name="connsiteY12" fmla="*/ 9770 h 44939"/>
                <a:gd name="connsiteX13" fmla="*/ 191477 w 781538"/>
                <a:gd name="connsiteY13" fmla="*/ 11723 h 44939"/>
                <a:gd name="connsiteX14" fmla="*/ 203200 w 781538"/>
                <a:gd name="connsiteY14" fmla="*/ 19539 h 44939"/>
                <a:gd name="connsiteX15" fmla="*/ 216877 w 781538"/>
                <a:gd name="connsiteY15" fmla="*/ 25400 h 44939"/>
                <a:gd name="connsiteX16" fmla="*/ 222738 w 781538"/>
                <a:gd name="connsiteY16" fmla="*/ 29308 h 44939"/>
                <a:gd name="connsiteX17" fmla="*/ 236415 w 781538"/>
                <a:gd name="connsiteY17" fmla="*/ 33216 h 44939"/>
                <a:gd name="connsiteX18" fmla="*/ 261815 w 781538"/>
                <a:gd name="connsiteY18" fmla="*/ 35170 h 44939"/>
                <a:gd name="connsiteX19" fmla="*/ 398584 w 781538"/>
                <a:gd name="connsiteY19" fmla="*/ 33216 h 44939"/>
                <a:gd name="connsiteX20" fmla="*/ 404446 w 781538"/>
                <a:gd name="connsiteY20" fmla="*/ 31262 h 44939"/>
                <a:gd name="connsiteX21" fmla="*/ 416169 w 781538"/>
                <a:gd name="connsiteY21" fmla="*/ 29308 h 44939"/>
                <a:gd name="connsiteX22" fmla="*/ 437661 w 781538"/>
                <a:gd name="connsiteY22" fmla="*/ 21493 h 44939"/>
                <a:gd name="connsiteX23" fmla="*/ 457200 w 781538"/>
                <a:gd name="connsiteY23" fmla="*/ 19539 h 44939"/>
                <a:gd name="connsiteX24" fmla="*/ 511907 w 781538"/>
                <a:gd name="connsiteY24" fmla="*/ 21493 h 44939"/>
                <a:gd name="connsiteX25" fmla="*/ 537307 w 781538"/>
                <a:gd name="connsiteY25" fmla="*/ 27354 h 44939"/>
                <a:gd name="connsiteX26" fmla="*/ 545123 w 781538"/>
                <a:gd name="connsiteY26" fmla="*/ 29308 h 44939"/>
                <a:gd name="connsiteX27" fmla="*/ 588107 w 781538"/>
                <a:gd name="connsiteY27" fmla="*/ 27354 h 44939"/>
                <a:gd name="connsiteX28" fmla="*/ 599830 w 781538"/>
                <a:gd name="connsiteY28" fmla="*/ 23446 h 44939"/>
                <a:gd name="connsiteX29" fmla="*/ 613507 w 781538"/>
                <a:gd name="connsiteY29" fmla="*/ 19539 h 44939"/>
                <a:gd name="connsiteX30" fmla="*/ 627184 w 781538"/>
                <a:gd name="connsiteY30" fmla="*/ 11723 h 44939"/>
                <a:gd name="connsiteX31" fmla="*/ 636953 w 781538"/>
                <a:gd name="connsiteY31" fmla="*/ 9770 h 44939"/>
                <a:gd name="connsiteX32" fmla="*/ 646723 w 781538"/>
                <a:gd name="connsiteY32" fmla="*/ 5862 h 44939"/>
                <a:gd name="connsiteX33" fmla="*/ 656492 w 781538"/>
                <a:gd name="connsiteY33" fmla="*/ 3908 h 44939"/>
                <a:gd name="connsiteX34" fmla="*/ 685800 w 781538"/>
                <a:gd name="connsiteY34" fmla="*/ 0 h 44939"/>
                <a:gd name="connsiteX35" fmla="*/ 750277 w 781538"/>
                <a:gd name="connsiteY35" fmla="*/ 1954 h 44939"/>
                <a:gd name="connsiteX36" fmla="*/ 781538 w 781538"/>
                <a:gd name="connsiteY36" fmla="*/ 0 h 4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81538" h="44939">
                  <a:moveTo>
                    <a:pt x="0" y="44939"/>
                  </a:moveTo>
                  <a:cubicBezTo>
                    <a:pt x="3908" y="42985"/>
                    <a:pt x="7949" y="41278"/>
                    <a:pt x="11723" y="39077"/>
                  </a:cubicBezTo>
                  <a:cubicBezTo>
                    <a:pt x="15780" y="36711"/>
                    <a:pt x="18991" y="32747"/>
                    <a:pt x="23446" y="31262"/>
                  </a:cubicBezTo>
                  <a:cubicBezTo>
                    <a:pt x="25400" y="30611"/>
                    <a:pt x="27507" y="30308"/>
                    <a:pt x="29307" y="29308"/>
                  </a:cubicBezTo>
                  <a:cubicBezTo>
                    <a:pt x="33412" y="27027"/>
                    <a:pt x="36575" y="22978"/>
                    <a:pt x="41030" y="21493"/>
                  </a:cubicBezTo>
                  <a:cubicBezTo>
                    <a:pt x="47556" y="19318"/>
                    <a:pt x="47349" y="19220"/>
                    <a:pt x="54707" y="17585"/>
                  </a:cubicBezTo>
                  <a:cubicBezTo>
                    <a:pt x="57949" y="16864"/>
                    <a:pt x="61273" y="16505"/>
                    <a:pt x="64477" y="15631"/>
                  </a:cubicBezTo>
                  <a:cubicBezTo>
                    <a:pt x="68451" y="14547"/>
                    <a:pt x="72204" y="12722"/>
                    <a:pt x="76200" y="11723"/>
                  </a:cubicBezTo>
                  <a:cubicBezTo>
                    <a:pt x="78805" y="11072"/>
                    <a:pt x="81433" y="10508"/>
                    <a:pt x="84015" y="9770"/>
                  </a:cubicBezTo>
                  <a:cubicBezTo>
                    <a:pt x="92710" y="7286"/>
                    <a:pt x="87507" y="7899"/>
                    <a:pt x="97692" y="5862"/>
                  </a:cubicBezTo>
                  <a:cubicBezTo>
                    <a:pt x="101577" y="5085"/>
                    <a:pt x="105507" y="4559"/>
                    <a:pt x="109415" y="3908"/>
                  </a:cubicBezTo>
                  <a:cubicBezTo>
                    <a:pt x="128953" y="4559"/>
                    <a:pt x="148541" y="4323"/>
                    <a:pt x="168030" y="5862"/>
                  </a:cubicBezTo>
                  <a:cubicBezTo>
                    <a:pt x="173384" y="6285"/>
                    <a:pt x="178451" y="8468"/>
                    <a:pt x="183661" y="9770"/>
                  </a:cubicBezTo>
                  <a:lnTo>
                    <a:pt x="191477" y="11723"/>
                  </a:lnTo>
                  <a:cubicBezTo>
                    <a:pt x="195385" y="14328"/>
                    <a:pt x="198745" y="18054"/>
                    <a:pt x="203200" y="19539"/>
                  </a:cubicBezTo>
                  <a:cubicBezTo>
                    <a:pt x="209772" y="21730"/>
                    <a:pt x="210121" y="21540"/>
                    <a:pt x="216877" y="25400"/>
                  </a:cubicBezTo>
                  <a:cubicBezTo>
                    <a:pt x="218916" y="26565"/>
                    <a:pt x="220638" y="28258"/>
                    <a:pt x="222738" y="29308"/>
                  </a:cubicBezTo>
                  <a:cubicBezTo>
                    <a:pt x="224875" y="30377"/>
                    <a:pt x="234779" y="33023"/>
                    <a:pt x="236415" y="33216"/>
                  </a:cubicBezTo>
                  <a:cubicBezTo>
                    <a:pt x="244849" y="34208"/>
                    <a:pt x="253348" y="34519"/>
                    <a:pt x="261815" y="35170"/>
                  </a:cubicBezTo>
                  <a:lnTo>
                    <a:pt x="398584" y="33216"/>
                  </a:lnTo>
                  <a:cubicBezTo>
                    <a:pt x="400643" y="33160"/>
                    <a:pt x="402435" y="31709"/>
                    <a:pt x="404446" y="31262"/>
                  </a:cubicBezTo>
                  <a:cubicBezTo>
                    <a:pt x="408313" y="30403"/>
                    <a:pt x="412261" y="29959"/>
                    <a:pt x="416169" y="29308"/>
                  </a:cubicBezTo>
                  <a:cubicBezTo>
                    <a:pt x="419799" y="27856"/>
                    <a:pt x="434312" y="21828"/>
                    <a:pt x="437661" y="21493"/>
                  </a:cubicBezTo>
                  <a:lnTo>
                    <a:pt x="457200" y="19539"/>
                  </a:lnTo>
                  <a:cubicBezTo>
                    <a:pt x="475436" y="20190"/>
                    <a:pt x="493716" y="20057"/>
                    <a:pt x="511907" y="21493"/>
                  </a:cubicBezTo>
                  <a:cubicBezTo>
                    <a:pt x="529888" y="22912"/>
                    <a:pt x="526254" y="24196"/>
                    <a:pt x="537307" y="27354"/>
                  </a:cubicBezTo>
                  <a:cubicBezTo>
                    <a:pt x="539889" y="28092"/>
                    <a:pt x="542518" y="28657"/>
                    <a:pt x="545123" y="29308"/>
                  </a:cubicBezTo>
                  <a:cubicBezTo>
                    <a:pt x="559451" y="28657"/>
                    <a:pt x="573846" y="28882"/>
                    <a:pt x="588107" y="27354"/>
                  </a:cubicBezTo>
                  <a:cubicBezTo>
                    <a:pt x="592203" y="26915"/>
                    <a:pt x="595834" y="24445"/>
                    <a:pt x="599830" y="23446"/>
                  </a:cubicBezTo>
                  <a:cubicBezTo>
                    <a:pt x="602340" y="22819"/>
                    <a:pt x="610700" y="20943"/>
                    <a:pt x="613507" y="19539"/>
                  </a:cubicBezTo>
                  <a:cubicBezTo>
                    <a:pt x="622077" y="15254"/>
                    <a:pt x="616916" y="15145"/>
                    <a:pt x="627184" y="11723"/>
                  </a:cubicBezTo>
                  <a:cubicBezTo>
                    <a:pt x="630334" y="10673"/>
                    <a:pt x="633697" y="10421"/>
                    <a:pt x="636953" y="9770"/>
                  </a:cubicBezTo>
                  <a:cubicBezTo>
                    <a:pt x="640210" y="8467"/>
                    <a:pt x="643363" y="6870"/>
                    <a:pt x="646723" y="5862"/>
                  </a:cubicBezTo>
                  <a:cubicBezTo>
                    <a:pt x="649904" y="4908"/>
                    <a:pt x="653216" y="4454"/>
                    <a:pt x="656492" y="3908"/>
                  </a:cubicBezTo>
                  <a:cubicBezTo>
                    <a:pt x="664581" y="2560"/>
                    <a:pt x="677897" y="988"/>
                    <a:pt x="685800" y="0"/>
                  </a:cubicBezTo>
                  <a:cubicBezTo>
                    <a:pt x="707292" y="651"/>
                    <a:pt x="728775" y="1954"/>
                    <a:pt x="750277" y="1954"/>
                  </a:cubicBezTo>
                  <a:cubicBezTo>
                    <a:pt x="760718" y="1954"/>
                    <a:pt x="781538" y="0"/>
                    <a:pt x="781538" y="0"/>
                  </a:cubicBezTo>
                </a:path>
              </a:pathLst>
            </a:cu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cxnSp>
          <p:nvCxnSpPr>
            <p:cNvPr id="79" name="Straight Connector 78"/>
            <p:cNvCxnSpPr/>
            <p:nvPr/>
          </p:nvCxnSpPr>
          <p:spPr>
            <a:xfrm>
              <a:off x="8039100" y="4991100"/>
              <a:ext cx="171450" cy="876300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flipH="1">
              <a:off x="7696200" y="4991100"/>
              <a:ext cx="171450" cy="876300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7819292" y="5261708"/>
              <a:ext cx="275493" cy="3907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>
              <a:off x="7763607" y="5499918"/>
              <a:ext cx="378070" cy="3907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>
              <a:endCxn id="85" idx="34"/>
            </p:cNvCxnSpPr>
            <p:nvPr/>
          </p:nvCxnSpPr>
          <p:spPr>
            <a:xfrm flipV="1">
              <a:off x="7729903" y="5723075"/>
              <a:ext cx="441766" cy="11146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7774109" y="5508078"/>
              <a:ext cx="95506" cy="221480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 flipV="1">
              <a:off x="7728783" y="5499179"/>
              <a:ext cx="158200" cy="231789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 flipH="1">
              <a:off x="7784845" y="5266923"/>
              <a:ext cx="164200" cy="238273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 flipH="1" flipV="1">
              <a:off x="7822233" y="5262230"/>
              <a:ext cx="120654" cy="237687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 flipH="1">
              <a:off x="7819292" y="5000083"/>
              <a:ext cx="219808" cy="260839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flipH="1" flipV="1">
              <a:off x="7874508" y="4995694"/>
              <a:ext cx="220277" cy="264489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flipH="1">
              <a:off x="7950444" y="5269490"/>
              <a:ext cx="138301" cy="224854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 flipH="1" flipV="1">
              <a:off x="7966553" y="5259231"/>
              <a:ext cx="168760" cy="233947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7902053" y="5505918"/>
              <a:ext cx="102082" cy="215176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flipV="1">
              <a:off x="7875628" y="5499917"/>
              <a:ext cx="129069" cy="222902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>
              <a:endCxn id="85" idx="34"/>
            </p:cNvCxnSpPr>
            <p:nvPr/>
          </p:nvCxnSpPr>
          <p:spPr>
            <a:xfrm>
              <a:off x="8011555" y="5500766"/>
              <a:ext cx="160114" cy="222309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 flipV="1">
              <a:off x="8019594" y="5499179"/>
              <a:ext cx="110000" cy="230379"/>
            </a:xfrm>
            <a:prstGeom prst="line">
              <a:avLst/>
            </a:prstGeom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Oval 150"/>
            <p:cNvSpPr/>
            <p:nvPr/>
          </p:nvSpPr>
          <p:spPr>
            <a:xfrm>
              <a:off x="7882560" y="4800600"/>
              <a:ext cx="128995" cy="71241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cxnSp>
          <p:nvCxnSpPr>
            <p:cNvPr id="153" name="Straight Connector 152"/>
            <p:cNvCxnSpPr>
              <a:stCxn id="151" idx="4"/>
            </p:cNvCxnSpPr>
            <p:nvPr/>
          </p:nvCxnSpPr>
          <p:spPr>
            <a:xfrm>
              <a:off x="7947058" y="4871841"/>
              <a:ext cx="1987" cy="119003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TextBox 153"/>
            <p:cNvSpPr txBox="1"/>
            <p:nvPr/>
          </p:nvSpPr>
          <p:spPr>
            <a:xfrm>
              <a:off x="6195472" y="5705565"/>
              <a:ext cx="122661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sz="10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Станция дифференциальных поправок</a:t>
              </a:r>
            </a:p>
          </p:txBody>
        </p:sp>
        <p:cxnSp>
          <p:nvCxnSpPr>
            <p:cNvPr id="155" name="Straight Arrow Connector 154"/>
            <p:cNvCxnSpPr/>
            <p:nvPr/>
          </p:nvCxnSpPr>
          <p:spPr>
            <a:xfrm flipH="1" flipV="1">
              <a:off x="1585323" y="4517322"/>
              <a:ext cx="6233970" cy="312125"/>
            </a:xfrm>
            <a:prstGeom prst="straightConnector1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  <a:prstDash val="dashDot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Arrow Connector 157"/>
            <p:cNvCxnSpPr>
              <a:stCxn id="12" idx="4"/>
            </p:cNvCxnSpPr>
            <p:nvPr/>
          </p:nvCxnSpPr>
          <p:spPr>
            <a:xfrm>
              <a:off x="1062580" y="1979135"/>
              <a:ext cx="6811928" cy="2780978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Arrow Connector 158"/>
            <p:cNvCxnSpPr>
              <a:stCxn id="25" idx="4"/>
            </p:cNvCxnSpPr>
            <p:nvPr/>
          </p:nvCxnSpPr>
          <p:spPr>
            <a:xfrm>
              <a:off x="1586875" y="2568775"/>
              <a:ext cx="6280775" cy="2191338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Arrow Connector 159"/>
            <p:cNvCxnSpPr>
              <a:stCxn id="21" idx="4"/>
            </p:cNvCxnSpPr>
            <p:nvPr/>
          </p:nvCxnSpPr>
          <p:spPr>
            <a:xfrm>
              <a:off x="3347905" y="2204658"/>
              <a:ext cx="4519745" cy="2555455"/>
            </a:xfrm>
            <a:prstGeom prst="straightConnector1">
              <a:avLst/>
            </a:prstGeom>
            <a:ln w="6350">
              <a:prstDash val="dash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2" name="Group 171"/>
            <p:cNvGrpSpPr/>
            <p:nvPr/>
          </p:nvGrpSpPr>
          <p:grpSpPr>
            <a:xfrm>
              <a:off x="282472" y="1302566"/>
              <a:ext cx="317147" cy="257387"/>
              <a:chOff x="705026" y="1910080"/>
              <a:chExt cx="317147" cy="257387"/>
            </a:xfrm>
          </p:grpSpPr>
          <p:sp>
            <p:nvSpPr>
              <p:cNvPr id="173" name="Rectangle 172"/>
              <p:cNvSpPr/>
              <p:nvPr/>
            </p:nvSpPr>
            <p:spPr>
              <a:xfrm>
                <a:off x="705026" y="1910080"/>
                <a:ext cx="94227" cy="257387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sp>
            <p:nvSpPr>
              <p:cNvPr id="174" name="Oval 173"/>
              <p:cNvSpPr/>
              <p:nvPr/>
            </p:nvSpPr>
            <p:spPr>
              <a:xfrm>
                <a:off x="799253" y="1974426"/>
                <a:ext cx="128693" cy="128693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  <p:sp>
            <p:nvSpPr>
              <p:cNvPr id="175" name="Rectangle 174"/>
              <p:cNvSpPr/>
              <p:nvPr/>
            </p:nvSpPr>
            <p:spPr>
              <a:xfrm>
                <a:off x="927946" y="1910080"/>
                <a:ext cx="94227" cy="257387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/>
              </a:p>
            </p:txBody>
          </p:sp>
        </p:grpSp>
        <p:cxnSp>
          <p:nvCxnSpPr>
            <p:cNvPr id="177" name="Straight Arrow Connector 176"/>
            <p:cNvCxnSpPr>
              <a:stCxn id="174" idx="4"/>
            </p:cNvCxnSpPr>
            <p:nvPr/>
          </p:nvCxnSpPr>
          <p:spPr>
            <a:xfrm>
              <a:off x="441046" y="1495605"/>
              <a:ext cx="827726" cy="2748735"/>
            </a:xfrm>
            <a:prstGeom prst="straightConnector1">
              <a:avLst/>
            </a:prstGeom>
            <a:ln>
              <a:solidFill>
                <a:srgbClr val="FF0000"/>
              </a:solidFill>
              <a:prstDash val="sysDash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/>
            <p:cNvSpPr txBox="1"/>
            <p:nvPr/>
          </p:nvSpPr>
          <p:spPr>
            <a:xfrm rot="4370158">
              <a:off x="-183150" y="2237236"/>
              <a:ext cx="15568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sz="1200" b="0" i="0" u="none" baseline="0"/>
                <a:t>Спутниковые поправки</a:t>
              </a:r>
            </a:p>
          </p:txBody>
        </p:sp>
        <p:sp>
          <p:nvSpPr>
            <p:cNvPr id="180" name="TextBox 179"/>
            <p:cNvSpPr txBox="1"/>
            <p:nvPr/>
          </p:nvSpPr>
          <p:spPr>
            <a:xfrm rot="20964509">
              <a:off x="2424978" y="3874701"/>
              <a:ext cx="13168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sz="1200" b="0" i="0" u="none" baseline="0"/>
                <a:t>RTK Поправки</a:t>
              </a:r>
            </a:p>
          </p:txBody>
        </p:sp>
        <p:sp>
          <p:nvSpPr>
            <p:cNvPr id="181" name="TextBox 180"/>
            <p:cNvSpPr txBox="1"/>
            <p:nvPr/>
          </p:nvSpPr>
          <p:spPr>
            <a:xfrm rot="180680">
              <a:off x="5561913" y="4781303"/>
              <a:ext cx="1549291" cy="302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ru-RU" sz="1200" b="0" i="0" u="none" baseline="0"/>
                <a:t>Маячные поправки</a:t>
              </a:r>
            </a:p>
          </p:txBody>
        </p:sp>
      </p:grpSp>
      <p:sp>
        <p:nvSpPr>
          <p:cNvPr id="183" name="TextBox 182"/>
          <p:cNvSpPr txBox="1"/>
          <p:nvPr/>
        </p:nvSpPr>
        <p:spPr>
          <a:xfrm>
            <a:off x="5008716" y="1292615"/>
            <a:ext cx="413934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bg2"/>
                </a:solidFill>
              </a:rPr>
              <a:t>Спутник :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DGPS - точность до 1м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 dirty="0">
                <a:solidFill>
                  <a:schemeClr val="bg2"/>
                </a:solidFill>
              </a:rPr>
              <a:t>Маяк :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 пределами порядка 750 км DGPS вряд ли будет более точен, чем простой GPS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 dirty="0">
                <a:solidFill>
                  <a:schemeClr val="bg2"/>
                </a:solidFill>
              </a:rPr>
              <a:t>RTK	: 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Расстояние от станции до судна менее 20 км, точность в см</a:t>
            </a:r>
            <a:endParaRPr lang="ru-RU" dirty="0">
              <a:solidFill>
                <a:schemeClr val="bg2"/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123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Уровни RTK в HYPACK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9</a:t>
            </a:fld>
            <a:endParaRPr lang="ru-RU"/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7434263" y="5715000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9900"/>
                </a:solidFill>
              </a:rPr>
              <a:t>Дно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5161643" y="1370012"/>
            <a:ext cx="3429000" cy="4344988"/>
            <a:chOff x="4038600" y="1524000"/>
            <a:chExt cx="3429000" cy="4344988"/>
          </a:xfrm>
        </p:grpSpPr>
        <p:sp>
          <p:nvSpPr>
            <p:cNvPr id="4" name="Line 4"/>
            <p:cNvSpPr>
              <a:spLocks noChangeShapeType="1"/>
            </p:cNvSpPr>
            <p:nvPr/>
          </p:nvSpPr>
          <p:spPr bwMode="auto">
            <a:xfrm>
              <a:off x="4876800" y="2286000"/>
              <a:ext cx="15240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5029200" y="2819400"/>
              <a:ext cx="60960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5638800" y="2819400"/>
              <a:ext cx="60960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V="1">
              <a:off x="6248400" y="2286000"/>
              <a:ext cx="15240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 flipH="1">
              <a:off x="4876800" y="2286000"/>
              <a:ext cx="15240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V="1">
              <a:off x="5105400" y="1828800"/>
              <a:ext cx="76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5181600" y="1828800"/>
              <a:ext cx="91440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6096000" y="1828800"/>
              <a:ext cx="762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H="1">
              <a:off x="4648200" y="2590800"/>
              <a:ext cx="838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5715000" y="2590800"/>
              <a:ext cx="1143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4038600" y="2362200"/>
              <a:ext cx="3427413" cy="1588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17"/>
            <p:cNvSpPr>
              <a:spLocks noChangeShapeType="1"/>
            </p:cNvSpPr>
            <p:nvPr/>
          </p:nvSpPr>
          <p:spPr bwMode="auto">
            <a:xfrm>
              <a:off x="6781800" y="2133600"/>
              <a:ext cx="1588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18"/>
            <p:cNvSpPr>
              <a:spLocks noChangeShapeType="1"/>
            </p:cNvSpPr>
            <p:nvPr/>
          </p:nvSpPr>
          <p:spPr bwMode="auto">
            <a:xfrm flipV="1">
              <a:off x="6781800" y="2590800"/>
              <a:ext cx="1588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Text Box 19"/>
            <p:cNvSpPr txBox="1">
              <a:spLocks noChangeArrowheads="1"/>
            </p:cNvSpPr>
            <p:nvPr/>
          </p:nvSpPr>
          <p:spPr bwMode="auto">
            <a:xfrm>
              <a:off x="6629400" y="1828800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/>
                <a:t>D</a:t>
              </a: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auto">
            <a:xfrm>
              <a:off x="5181600" y="1524000"/>
              <a:ext cx="228600" cy="76200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19" name="Line 21"/>
            <p:cNvSpPr>
              <a:spLocks noChangeShapeType="1"/>
            </p:cNvSpPr>
            <p:nvPr/>
          </p:nvSpPr>
          <p:spPr bwMode="auto">
            <a:xfrm>
              <a:off x="5303838" y="1600200"/>
              <a:ext cx="1587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H="1" flipV="1">
              <a:off x="4343400" y="1552575"/>
              <a:ext cx="762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23"/>
            <p:cNvSpPr>
              <a:spLocks noChangeShapeType="1"/>
            </p:cNvSpPr>
            <p:nvPr/>
          </p:nvSpPr>
          <p:spPr bwMode="auto">
            <a:xfrm flipV="1">
              <a:off x="4800600" y="1600200"/>
              <a:ext cx="1588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24"/>
            <p:cNvSpPr>
              <a:spLocks noChangeShapeType="1"/>
            </p:cNvSpPr>
            <p:nvPr/>
          </p:nvSpPr>
          <p:spPr bwMode="auto">
            <a:xfrm>
              <a:off x="4800600" y="2133600"/>
              <a:ext cx="1588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Text Box 25"/>
            <p:cNvSpPr txBox="1">
              <a:spLocks noChangeArrowheads="1"/>
            </p:cNvSpPr>
            <p:nvPr/>
          </p:nvSpPr>
          <p:spPr bwMode="auto">
            <a:xfrm>
              <a:off x="4648200" y="1828800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/>
                <a:t>H</a:t>
              </a:r>
            </a:p>
          </p:txBody>
        </p:sp>
        <p:sp>
          <p:nvSpPr>
            <p:cNvPr id="24" name="Line 26"/>
            <p:cNvSpPr>
              <a:spLocks noChangeShapeType="1"/>
            </p:cNvSpPr>
            <p:nvPr/>
          </p:nvSpPr>
          <p:spPr bwMode="auto">
            <a:xfrm>
              <a:off x="4038600" y="5867400"/>
              <a:ext cx="3429000" cy="1588"/>
            </a:xfrm>
            <a:prstGeom prst="line">
              <a:avLst/>
            </a:prstGeom>
            <a:noFill/>
            <a:ln w="76200" cmpd="tri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5257800" y="2819400"/>
              <a:ext cx="152400" cy="76200"/>
            </a:xfrm>
            <a:prstGeom prst="rect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ru-RU" altLang="en-US"/>
            </a:p>
          </p:txBody>
        </p:sp>
        <p:sp>
          <p:nvSpPr>
            <p:cNvPr id="27" name="Line 29"/>
            <p:cNvSpPr>
              <a:spLocks noChangeShapeType="1"/>
            </p:cNvSpPr>
            <p:nvPr/>
          </p:nvSpPr>
          <p:spPr bwMode="auto">
            <a:xfrm flipV="1">
              <a:off x="5334000" y="2590800"/>
              <a:ext cx="1588" cy="1295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30"/>
            <p:cNvSpPr>
              <a:spLocks noChangeShapeType="1"/>
            </p:cNvSpPr>
            <p:nvPr/>
          </p:nvSpPr>
          <p:spPr bwMode="auto">
            <a:xfrm>
              <a:off x="5334000" y="4114800"/>
              <a:ext cx="1588" cy="1676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Text Box 31"/>
            <p:cNvSpPr txBox="1">
              <a:spLocks noChangeArrowheads="1"/>
            </p:cNvSpPr>
            <p:nvPr/>
          </p:nvSpPr>
          <p:spPr bwMode="auto">
            <a:xfrm>
              <a:off x="5181600" y="3884613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/>
                <a:t>В</a:t>
              </a:r>
            </a:p>
          </p:txBody>
        </p:sp>
        <p:sp>
          <p:nvSpPr>
            <p:cNvPr id="30" name="Line 32"/>
            <p:cNvSpPr>
              <a:spLocks noChangeShapeType="1"/>
            </p:cNvSpPr>
            <p:nvPr/>
          </p:nvSpPr>
          <p:spPr bwMode="auto">
            <a:xfrm flipH="1">
              <a:off x="4038600" y="3429000"/>
              <a:ext cx="342900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Text Box 34"/>
            <p:cNvSpPr txBox="1">
              <a:spLocks noChangeArrowheads="1"/>
            </p:cNvSpPr>
            <p:nvPr/>
          </p:nvSpPr>
          <p:spPr bwMode="auto">
            <a:xfrm>
              <a:off x="5638800" y="3886200"/>
              <a:ext cx="4572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/>
                <a:t>КГ</a:t>
              </a:r>
            </a:p>
          </p:txBody>
        </p:sp>
        <p:sp>
          <p:nvSpPr>
            <p:cNvPr id="32" name="Line 35"/>
            <p:cNvSpPr>
              <a:spLocks noChangeShapeType="1"/>
            </p:cNvSpPr>
            <p:nvPr/>
          </p:nvSpPr>
          <p:spPr bwMode="auto">
            <a:xfrm flipV="1">
              <a:off x="5867400" y="3429000"/>
              <a:ext cx="1588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Line 36"/>
            <p:cNvSpPr>
              <a:spLocks noChangeShapeType="1"/>
            </p:cNvSpPr>
            <p:nvPr/>
          </p:nvSpPr>
          <p:spPr bwMode="auto">
            <a:xfrm>
              <a:off x="5867400" y="4191000"/>
              <a:ext cx="1588" cy="1600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Line 37"/>
            <p:cNvSpPr>
              <a:spLocks noChangeShapeType="1"/>
            </p:cNvSpPr>
            <p:nvPr/>
          </p:nvSpPr>
          <p:spPr bwMode="auto">
            <a:xfrm flipH="1">
              <a:off x="4038600" y="4800600"/>
              <a:ext cx="3429000" cy="0"/>
            </a:xfrm>
            <a:prstGeom prst="line">
              <a:avLst/>
            </a:prstGeom>
            <a:noFill/>
            <a:ln w="38100">
              <a:solidFill>
                <a:srgbClr val="33CC33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39"/>
            <p:cNvSpPr>
              <a:spLocks noChangeShapeType="1"/>
            </p:cNvSpPr>
            <p:nvPr/>
          </p:nvSpPr>
          <p:spPr bwMode="auto">
            <a:xfrm flipH="1">
              <a:off x="4038600" y="3124200"/>
              <a:ext cx="3429000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41"/>
            <p:cNvSpPr>
              <a:spLocks noChangeShapeType="1"/>
            </p:cNvSpPr>
            <p:nvPr/>
          </p:nvSpPr>
          <p:spPr bwMode="auto">
            <a:xfrm>
              <a:off x="4572000" y="1600200"/>
              <a:ext cx="1588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Line 42"/>
            <p:cNvSpPr>
              <a:spLocks noChangeShapeType="1"/>
            </p:cNvSpPr>
            <p:nvPr/>
          </p:nvSpPr>
          <p:spPr bwMode="auto">
            <a:xfrm>
              <a:off x="4572000" y="4191000"/>
              <a:ext cx="1588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Text Box 43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/>
                <a:t>А</a:t>
              </a:r>
            </a:p>
          </p:txBody>
        </p:sp>
        <p:sp>
          <p:nvSpPr>
            <p:cNvPr id="39" name="Text Box 44"/>
            <p:cNvSpPr txBox="1">
              <a:spLocks noChangeArrowheads="1"/>
            </p:cNvSpPr>
            <p:nvPr/>
          </p:nvSpPr>
          <p:spPr bwMode="auto">
            <a:xfrm>
              <a:off x="4038600" y="2667000"/>
              <a:ext cx="4572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/>
                <a:t>T’</a:t>
              </a:r>
            </a:p>
          </p:txBody>
        </p:sp>
        <p:sp>
          <p:nvSpPr>
            <p:cNvPr id="40" name="Line 45"/>
            <p:cNvSpPr>
              <a:spLocks noChangeShapeType="1"/>
            </p:cNvSpPr>
            <p:nvPr/>
          </p:nvSpPr>
          <p:spPr bwMode="auto">
            <a:xfrm flipV="1">
              <a:off x="4191000" y="2362200"/>
              <a:ext cx="1588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46"/>
            <p:cNvSpPr>
              <a:spLocks noChangeShapeType="1"/>
            </p:cNvSpPr>
            <p:nvPr/>
          </p:nvSpPr>
          <p:spPr bwMode="auto">
            <a:xfrm>
              <a:off x="4191000" y="2971800"/>
              <a:ext cx="1588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Text Box 47"/>
            <p:cNvSpPr txBox="1">
              <a:spLocks noChangeArrowheads="1"/>
            </p:cNvSpPr>
            <p:nvPr/>
          </p:nvSpPr>
          <p:spPr bwMode="auto">
            <a:xfrm>
              <a:off x="6858000" y="3886200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/>
                <a:t>N</a:t>
              </a:r>
            </a:p>
          </p:txBody>
        </p:sp>
        <p:sp>
          <p:nvSpPr>
            <p:cNvPr id="43" name="Line 48"/>
            <p:cNvSpPr>
              <a:spLocks noChangeShapeType="1"/>
            </p:cNvSpPr>
            <p:nvPr/>
          </p:nvSpPr>
          <p:spPr bwMode="auto">
            <a:xfrm flipV="1">
              <a:off x="7010400" y="3124200"/>
              <a:ext cx="1588" cy="762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Line 49"/>
            <p:cNvSpPr>
              <a:spLocks noChangeShapeType="1"/>
            </p:cNvSpPr>
            <p:nvPr/>
          </p:nvSpPr>
          <p:spPr bwMode="auto">
            <a:xfrm>
              <a:off x="7010400" y="4191000"/>
              <a:ext cx="1588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Line 50"/>
            <p:cNvSpPr>
              <a:spLocks noChangeShapeType="1"/>
            </p:cNvSpPr>
            <p:nvPr/>
          </p:nvSpPr>
          <p:spPr bwMode="auto">
            <a:xfrm>
              <a:off x="6553200" y="2971800"/>
              <a:ext cx="1588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Line 51"/>
            <p:cNvSpPr>
              <a:spLocks noChangeShapeType="1"/>
            </p:cNvSpPr>
            <p:nvPr/>
          </p:nvSpPr>
          <p:spPr bwMode="auto">
            <a:xfrm flipV="1">
              <a:off x="6553200" y="3429000"/>
              <a:ext cx="1588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Line 52"/>
            <p:cNvSpPr>
              <a:spLocks noChangeShapeType="1"/>
            </p:cNvSpPr>
            <p:nvPr/>
          </p:nvSpPr>
          <p:spPr bwMode="auto">
            <a:xfrm>
              <a:off x="6553200" y="4191000"/>
              <a:ext cx="1588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Text Box 53"/>
            <p:cNvSpPr txBox="1">
              <a:spLocks noChangeArrowheads="1"/>
            </p:cNvSpPr>
            <p:nvPr/>
          </p:nvSpPr>
          <p:spPr bwMode="auto">
            <a:xfrm>
              <a:off x="6324600" y="3886200"/>
              <a:ext cx="5334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/>
                <a:t>N-K</a:t>
              </a:r>
            </a:p>
          </p:txBody>
        </p:sp>
        <p:sp>
          <p:nvSpPr>
            <p:cNvPr id="49" name="Text Box 54"/>
            <p:cNvSpPr txBox="1">
              <a:spLocks noChangeArrowheads="1"/>
            </p:cNvSpPr>
            <p:nvPr/>
          </p:nvSpPr>
          <p:spPr bwMode="auto">
            <a:xfrm>
              <a:off x="6400800" y="3124200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400"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ru-RU" b="1" i="0" u="none" baseline="0"/>
                <a:t>K</a:t>
              </a:r>
            </a:p>
          </p:txBody>
        </p:sp>
      </p:grpSp>
      <p:sp>
        <p:nvSpPr>
          <p:cNvPr id="51" name="Rectangle 50"/>
          <p:cNvSpPr/>
          <p:nvPr/>
        </p:nvSpPr>
        <p:spPr>
          <a:xfrm>
            <a:off x="347472" y="1165355"/>
            <a:ext cx="4572000" cy="48567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Как сказано выше, позиционирование GPS требует наличие хотя бы четырех спутников и приемника GPS</a:t>
            </a:r>
          </a:p>
          <a:p>
            <a:pPr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 наличии RTK GPS, уровенный пост для съемки не обязателен</a:t>
            </a:r>
          </a:p>
          <a:p>
            <a:pPr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Чтобы воспользоваться достоинствами RTK GPS нужно иметь позиции и поправки, которые ведут к математической проблеме</a:t>
            </a:r>
          </a:p>
          <a:p>
            <a:pPr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Поправка за уровень HYPACK</a:t>
            </a:r>
          </a:p>
          <a:p>
            <a:pPr marL="742950" lvl="1" indent="-285750"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 = N – K – A – H - D</a:t>
            </a:r>
          </a:p>
          <a:p>
            <a:pPr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defRPr/>
            </a:pP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Картированная глубина:</a:t>
            </a:r>
          </a:p>
          <a:p>
            <a:pPr marL="742950" lvl="1" indent="-285750"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CS = B + D + T</a:t>
            </a:r>
          </a:p>
          <a:p>
            <a:pPr marL="742950" lvl="1" indent="-285750" algn="l" rtl="0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CS = B + N – K – A - H</a:t>
            </a:r>
          </a:p>
        </p:txBody>
      </p:sp>
    </p:spTree>
    <p:extLst>
      <p:ext uri="{BB962C8B-B14F-4D97-AF65-F5344CB8AC3E}">
        <p14:creationId xmlns:p14="http://schemas.microsoft.com/office/powerpoint/2010/main" val="4134273670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6710</TotalTime>
  <Words>3023</Words>
  <Application>Microsoft Office PowerPoint</Application>
  <PresentationFormat>Экран (4:3)</PresentationFormat>
  <Paragraphs>608</Paragraphs>
  <Slides>79</Slides>
  <Notes>8</Notes>
  <HiddenSlides>0</HiddenSlides>
  <MMClips>1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79</vt:i4>
      </vt:variant>
    </vt:vector>
  </HeadingPairs>
  <TitlesOfParts>
    <vt:vector size="84" baseType="lpstr">
      <vt:lpstr>Bell Gossett Eco</vt:lpstr>
      <vt:lpstr>Bell Gossett</vt:lpstr>
      <vt:lpstr>Диаграмма Microsoft Excel</vt:lpstr>
      <vt:lpstr>Bitmap Image</vt:lpstr>
      <vt:lpstr>Document</vt:lpstr>
      <vt:lpstr>Теория датчиков - Понимание оборудования </vt:lpstr>
      <vt:lpstr>GPS и Позиционирование</vt:lpstr>
      <vt:lpstr>GPS - Позиционирование</vt:lpstr>
      <vt:lpstr>GPS - определение местоположения</vt:lpstr>
      <vt:lpstr>GPS - определение местоположения</vt:lpstr>
      <vt:lpstr>GPS - определение геометрии местоположения</vt:lpstr>
      <vt:lpstr>DGPS - Позиция, исправленная за погрешности</vt:lpstr>
      <vt:lpstr>GPS Поправки</vt:lpstr>
      <vt:lpstr>Уровни RTK в HYPACK </vt:lpstr>
      <vt:lpstr>GPS - Время с PPS</vt:lpstr>
      <vt:lpstr>Движение Судна</vt:lpstr>
      <vt:lpstr>Движение Судна</vt:lpstr>
      <vt:lpstr>Смещение Судна</vt:lpstr>
      <vt:lpstr>Смещение Судна</vt:lpstr>
      <vt:lpstr>Свойства звука </vt:lpstr>
      <vt:lpstr>Свойства звука - синусоида</vt:lpstr>
      <vt:lpstr>Свойства звука - фаза</vt:lpstr>
      <vt:lpstr>Свойства звука - частота</vt:lpstr>
      <vt:lpstr>Использование акустики для измерения расстояния</vt:lpstr>
      <vt:lpstr>Взаимодействие звука с дном</vt:lpstr>
      <vt:lpstr>Параметры окружающей среды</vt:lpstr>
      <vt:lpstr>Характеристики окружающей среды</vt:lpstr>
      <vt:lpstr>Презентация PowerPoint</vt:lpstr>
      <vt:lpstr>Понимание трассировки луча</vt:lpstr>
      <vt:lpstr>Скорость звука - неверные значения</vt:lpstr>
      <vt:lpstr>Скорость звука - исправленные измерения</vt:lpstr>
      <vt:lpstr>Тщательность или Точность</vt:lpstr>
      <vt:lpstr>Кучность (Precision) и Точность (Accuracy)</vt:lpstr>
      <vt:lpstr>Нормальное распределение</vt:lpstr>
      <vt:lpstr>Однолучевые эхолоты</vt:lpstr>
      <vt:lpstr>Однолучевой эхолот</vt:lpstr>
      <vt:lpstr>ОЛЭ - характеристики луча</vt:lpstr>
      <vt:lpstr>ОЛЭ - характеристики луча</vt:lpstr>
      <vt:lpstr>Данные однолучевого эхолота</vt:lpstr>
      <vt:lpstr>SBES в HYPACK® </vt:lpstr>
      <vt:lpstr>SBES в HYPACK® </vt:lpstr>
      <vt:lpstr>Многолучевые эхолоты</vt:lpstr>
      <vt:lpstr>Типы батиметрических сонаров</vt:lpstr>
      <vt:lpstr>Базовые принципы МЛЭС</vt:lpstr>
      <vt:lpstr>Лучи излучения и приема</vt:lpstr>
      <vt:lpstr>Формирование луча </vt:lpstr>
      <vt:lpstr>Презентация PowerPoint</vt:lpstr>
      <vt:lpstr>Формирование луча - разрешение поперек трассы</vt:lpstr>
      <vt:lpstr>Интерферометрические сонары</vt:lpstr>
      <vt:lpstr>PING DSP - принцип работы</vt:lpstr>
      <vt:lpstr>Данные сниппетов МЛЭ</vt:lpstr>
      <vt:lpstr>Данные толщи воды (water column)</vt:lpstr>
      <vt:lpstr>МЛЭС в HYPACK® </vt:lpstr>
      <vt:lpstr>МЛЭС – Редактирование в HYSWEEP</vt:lpstr>
      <vt:lpstr>Гидролокаторы бокового обзора </vt:lpstr>
      <vt:lpstr>Что находится в записях ГБО?</vt:lpstr>
      <vt:lpstr>Элементы сонара</vt:lpstr>
      <vt:lpstr>Что происходит в районе надира?</vt:lpstr>
      <vt:lpstr>Что находится в данных ГБО.</vt:lpstr>
      <vt:lpstr>Амплитуда сигнала по времени</vt:lpstr>
      <vt:lpstr>Важность тени</vt:lpstr>
      <vt:lpstr>Важность тени</vt:lpstr>
      <vt:lpstr>Обзор Съемки ГБО</vt:lpstr>
      <vt:lpstr>Частота определяет эффективный диапазон</vt:lpstr>
      <vt:lpstr>Поиск объектов с помощью сонара 100кГц</vt:lpstr>
      <vt:lpstr>Работа с ГБО</vt:lpstr>
      <vt:lpstr>ГБО в корпусе судна или на ЗБУ</vt:lpstr>
      <vt:lpstr>ГБО в HYPACK </vt:lpstr>
      <vt:lpstr>Магнитометры </vt:lpstr>
      <vt:lpstr>Как работают морские магнитометры</vt:lpstr>
      <vt:lpstr>Проблемы магнитной съемки</vt:lpstr>
      <vt:lpstr>Переменные, влияющие на магнитометрическую съемку</vt:lpstr>
      <vt:lpstr>Презентация PowerPoint</vt:lpstr>
      <vt:lpstr>Планирование магнитной съемки</vt:lpstr>
      <vt:lpstr>Мониторинг фона </vt:lpstr>
      <vt:lpstr>Данные магнитной съемки в HYPACK</vt:lpstr>
      <vt:lpstr>Магнитометры в HYPACK </vt:lpstr>
      <vt:lpstr>Донные профилографы </vt:lpstr>
      <vt:lpstr>Введение в Донные Профилографы</vt:lpstr>
      <vt:lpstr>Принцип донного профилирования</vt:lpstr>
      <vt:lpstr>Типы донных профилографов</vt:lpstr>
      <vt:lpstr>Рекомендации при установке и буксировке</vt:lpstr>
      <vt:lpstr>Донные профилографы в HYPACK 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283</cp:revision>
  <dcterms:created xsi:type="dcterms:W3CDTF">2014-07-07T18:31:44Z</dcterms:created>
  <dcterms:modified xsi:type="dcterms:W3CDTF">2020-01-21T10:27:52Z</dcterms:modified>
</cp:coreProperties>
</file>