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35"/>
  </p:notesMasterIdLst>
  <p:handoutMasterIdLst>
    <p:handoutMasterId r:id="rId136"/>
  </p:handoutMasterIdLst>
  <p:sldIdLst>
    <p:sldId id="293" r:id="rId3"/>
    <p:sldId id="392" r:id="rId4"/>
    <p:sldId id="393" r:id="rId5"/>
    <p:sldId id="401" r:id="rId6"/>
    <p:sldId id="402" r:id="rId7"/>
    <p:sldId id="403" r:id="rId8"/>
    <p:sldId id="397" r:id="rId9"/>
    <p:sldId id="406" r:id="rId10"/>
    <p:sldId id="423" r:id="rId11"/>
    <p:sldId id="399" r:id="rId12"/>
    <p:sldId id="400" r:id="rId13"/>
    <p:sldId id="404" r:id="rId14"/>
    <p:sldId id="405" r:id="rId15"/>
    <p:sldId id="398" r:id="rId16"/>
    <p:sldId id="281" r:id="rId17"/>
    <p:sldId id="306" r:id="rId18"/>
    <p:sldId id="284" r:id="rId19"/>
    <p:sldId id="308" r:id="rId20"/>
    <p:sldId id="424" r:id="rId21"/>
    <p:sldId id="275" r:id="rId22"/>
    <p:sldId id="425" r:id="rId23"/>
    <p:sldId id="426" r:id="rId24"/>
    <p:sldId id="427" r:id="rId25"/>
    <p:sldId id="271" r:id="rId26"/>
    <p:sldId id="279" r:id="rId27"/>
    <p:sldId id="290" r:id="rId28"/>
    <p:sldId id="285" r:id="rId29"/>
    <p:sldId id="287" r:id="rId30"/>
    <p:sldId id="292" r:id="rId31"/>
    <p:sldId id="288" r:id="rId32"/>
    <p:sldId id="291" r:id="rId33"/>
    <p:sldId id="428" r:id="rId34"/>
    <p:sldId id="294" r:id="rId35"/>
    <p:sldId id="273" r:id="rId36"/>
    <p:sldId id="277" r:id="rId37"/>
    <p:sldId id="274" r:id="rId38"/>
    <p:sldId id="295" r:id="rId39"/>
    <p:sldId id="296" r:id="rId40"/>
    <p:sldId id="278" r:id="rId41"/>
    <p:sldId id="429" r:id="rId42"/>
    <p:sldId id="289" r:id="rId43"/>
    <p:sldId id="286" r:id="rId44"/>
    <p:sldId id="430" r:id="rId45"/>
    <p:sldId id="418" r:id="rId46"/>
    <p:sldId id="419" r:id="rId47"/>
    <p:sldId id="420" r:id="rId48"/>
    <p:sldId id="318" r:id="rId49"/>
    <p:sldId id="319" r:id="rId50"/>
    <p:sldId id="320" r:id="rId51"/>
    <p:sldId id="321" r:id="rId52"/>
    <p:sldId id="322" r:id="rId53"/>
    <p:sldId id="323" r:id="rId54"/>
    <p:sldId id="324" r:id="rId55"/>
    <p:sldId id="325" r:id="rId56"/>
    <p:sldId id="326" r:id="rId57"/>
    <p:sldId id="328" r:id="rId58"/>
    <p:sldId id="329" r:id="rId59"/>
    <p:sldId id="333" r:id="rId60"/>
    <p:sldId id="334" r:id="rId61"/>
    <p:sldId id="335" r:id="rId62"/>
    <p:sldId id="336" r:id="rId63"/>
    <p:sldId id="337" r:id="rId64"/>
    <p:sldId id="338" r:id="rId65"/>
    <p:sldId id="340" r:id="rId66"/>
    <p:sldId id="341" r:id="rId67"/>
    <p:sldId id="342" r:id="rId68"/>
    <p:sldId id="343" r:id="rId69"/>
    <p:sldId id="344" r:id="rId70"/>
    <p:sldId id="346" r:id="rId71"/>
    <p:sldId id="347" r:id="rId72"/>
    <p:sldId id="348" r:id="rId73"/>
    <p:sldId id="349" r:id="rId74"/>
    <p:sldId id="350" r:id="rId75"/>
    <p:sldId id="351" r:id="rId76"/>
    <p:sldId id="352" r:id="rId77"/>
    <p:sldId id="353" r:id="rId78"/>
    <p:sldId id="357" r:id="rId79"/>
    <p:sldId id="358" r:id="rId80"/>
    <p:sldId id="359" r:id="rId81"/>
    <p:sldId id="421" r:id="rId82"/>
    <p:sldId id="360" r:id="rId83"/>
    <p:sldId id="362" r:id="rId84"/>
    <p:sldId id="363" r:id="rId85"/>
    <p:sldId id="364" r:id="rId86"/>
    <p:sldId id="365" r:id="rId87"/>
    <p:sldId id="366" r:id="rId88"/>
    <p:sldId id="367" r:id="rId89"/>
    <p:sldId id="368" r:id="rId90"/>
    <p:sldId id="369" r:id="rId91"/>
    <p:sldId id="370" r:id="rId92"/>
    <p:sldId id="371" r:id="rId93"/>
    <p:sldId id="372" r:id="rId94"/>
    <p:sldId id="373" r:id="rId95"/>
    <p:sldId id="374" r:id="rId96"/>
    <p:sldId id="375" r:id="rId97"/>
    <p:sldId id="376" r:id="rId98"/>
    <p:sldId id="414" r:id="rId99"/>
    <p:sldId id="415" r:id="rId100"/>
    <p:sldId id="416" r:id="rId101"/>
    <p:sldId id="417" r:id="rId102"/>
    <p:sldId id="377" r:id="rId103"/>
    <p:sldId id="378" r:id="rId104"/>
    <p:sldId id="379" r:id="rId105"/>
    <p:sldId id="380" r:id="rId106"/>
    <p:sldId id="382" r:id="rId107"/>
    <p:sldId id="383" r:id="rId108"/>
    <p:sldId id="384" r:id="rId109"/>
    <p:sldId id="385" r:id="rId110"/>
    <p:sldId id="386" r:id="rId111"/>
    <p:sldId id="387" r:id="rId112"/>
    <p:sldId id="388" r:id="rId113"/>
    <p:sldId id="389" r:id="rId114"/>
    <p:sldId id="390" r:id="rId115"/>
    <p:sldId id="394" r:id="rId116"/>
    <p:sldId id="422" r:id="rId117"/>
    <p:sldId id="395" r:id="rId118"/>
    <p:sldId id="396" r:id="rId119"/>
    <p:sldId id="309" r:id="rId120"/>
    <p:sldId id="310" r:id="rId121"/>
    <p:sldId id="311" r:id="rId122"/>
    <p:sldId id="312" r:id="rId123"/>
    <p:sldId id="408" r:id="rId124"/>
    <p:sldId id="409" r:id="rId125"/>
    <p:sldId id="410" r:id="rId126"/>
    <p:sldId id="411" r:id="rId127"/>
    <p:sldId id="407" r:id="rId128"/>
    <p:sldId id="413" r:id="rId129"/>
    <p:sldId id="314" r:id="rId130"/>
    <p:sldId id="315" r:id="rId131"/>
    <p:sldId id="316" r:id="rId132"/>
    <p:sldId id="317" r:id="rId133"/>
    <p:sldId id="313" r:id="rId13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7"/>
      <p:bold r:id="rId138"/>
      <p:italic r:id="rId139"/>
      <p:boldItalic r:id="rId140"/>
    </p:embeddedFont>
    <p:embeddedFont>
      <p:font typeface="Verdana" panose="020B0604030504040204" pitchFamily="34" charset="0"/>
      <p:regular r:id="rId141"/>
      <p:bold r:id="rId142"/>
      <p:italic r:id="rId143"/>
      <p:boldItalic r:id="rId144"/>
    </p:embeddedFont>
    <p:embeddedFont>
      <p:font typeface="Segoe UI Emoji" panose="020B0502040204020203" pitchFamily="34" charset="0"/>
      <p:regular r:id="rId14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89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1560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font" Target="fonts/font2.fntdata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144" Type="http://schemas.openxmlformats.org/officeDocument/2006/relationships/font" Target="fonts/font8.fntdata"/><Relationship Id="rId149" Type="http://schemas.openxmlformats.org/officeDocument/2006/relationships/tableStyles" Target="tableStyle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font" Target="fonts/font3.fntdata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137" Type="http://schemas.openxmlformats.org/officeDocument/2006/relationships/font" Target="fonts/font1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40" Type="http://schemas.openxmlformats.org/officeDocument/2006/relationships/font" Target="fonts/font4.fntdata"/><Relationship Id="rId145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notesMaster" Target="notesMasters/notesMaster1.xml"/><Relationship Id="rId143" Type="http://schemas.openxmlformats.org/officeDocument/2006/relationships/font" Target="fonts/font7.fntdata"/><Relationship Id="rId148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font" Target="fonts/font5.fntdata"/><Relationship Id="rId146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handoutMaster" Target="handoutMasters/handoutMaster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font" Target="fonts/font6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8408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495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252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8190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982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8288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6396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7962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680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6358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407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5892" y="8686155"/>
            <a:ext cx="2972108" cy="4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0D0255A1-9245-4A36-8B17-83029792248E}" type="slidenum">
              <a:rPr sz="1200">
                <a:latin typeface="Times New Roman" pitchFamily="18" charset="0"/>
              </a:rPr>
              <a:pPr algn="r" eaLnBrk="1" hangingPunct="1"/>
              <a:t>9</a:t>
            </a:fld>
            <a:endParaRPr lang="ru-RU" altLang="en-US" sz="1200">
              <a:latin typeface="Times New Roman" pitchFamily="18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ru-RU" b="0" i="0" u="none" baseline="0"/>
              <a:t>Хороший график!  Межгалсовое расстояние?  1 глубина в мелководной части, как говорится в другом слайде?  1.5 глубины? - кажется, так говорил Пат.</a:t>
            </a:r>
          </a:p>
        </p:txBody>
      </p:sp>
    </p:spTree>
    <p:extLst>
      <p:ext uri="{BB962C8B-B14F-4D97-AF65-F5344CB8AC3E}">
        <p14:creationId xmlns:p14="http://schemas.microsoft.com/office/powerpoint/2010/main" val="35993026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5924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1668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6593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22147" indent="-277749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10996" indent="-222199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555394" indent="-222199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1999793" indent="-222199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444191" indent="-2221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888590" indent="-2221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332988" indent="-2221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777386" indent="-2221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5833BF94-8DE8-4729-B708-2A600FDDEFC7}" type="slidenum">
              <a:rPr>
                <a:latin typeface="Times New Roman" pitchFamily="18" charset="0"/>
              </a:rPr>
              <a:pPr/>
              <a:t>48</a:t>
            </a:fld>
            <a:endParaRPr lang="ru-RU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4747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3482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701721B-9348-43C2-B28F-6F4D1B8A4A14}" type="slidenum">
              <a:rPr sz="1200">
                <a:latin typeface="Times New Roman" pitchFamily="18" charset="0"/>
              </a:rPr>
              <a:pPr algn="r" eaLnBrk="1" hangingPunct="1"/>
              <a:t>49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7761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3686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6972146C-26E3-4458-9894-5E13D2113422}" type="slidenum">
              <a:rPr sz="1200">
                <a:latin typeface="Times New Roman" pitchFamily="18" charset="0"/>
              </a:rPr>
              <a:pPr algn="r" eaLnBrk="1" hangingPunct="1"/>
              <a:t>50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545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3891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A717CC8E-57E9-4CE5-AAE6-D0ECD53220D0}" type="slidenum">
              <a:rPr sz="1200">
                <a:latin typeface="Times New Roman" pitchFamily="18" charset="0"/>
              </a:rPr>
              <a:pPr algn="r" eaLnBrk="1" hangingPunct="1"/>
              <a:t>51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596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096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F3996407-9EC9-4F00-8440-A82E02475928}" type="slidenum">
              <a:rPr sz="1200">
                <a:latin typeface="Times New Roman" pitchFamily="18" charset="0"/>
              </a:rPr>
              <a:pPr algn="r" eaLnBrk="1" hangingPunct="1"/>
              <a:t>52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4957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301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398AE5C-2E80-420F-96D2-9BEA6F6EF224}" type="slidenum">
              <a:rPr sz="1200">
                <a:latin typeface="Times New Roman" pitchFamily="18" charset="0"/>
              </a:rPr>
              <a:pPr algn="r" eaLnBrk="1" hangingPunct="1"/>
              <a:t>53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6747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506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20ADE81-7094-4567-B866-D61B21203075}" type="slidenum">
              <a:rPr sz="1200">
                <a:latin typeface="Times New Roman" pitchFamily="18" charset="0"/>
              </a:rPr>
              <a:pPr algn="r" eaLnBrk="1" hangingPunct="1"/>
              <a:t>54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750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8034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4710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EF8344EB-3A5F-4BD1-B181-63620BD2CA5A}" type="slidenum">
              <a:rPr sz="1200">
                <a:latin typeface="Times New Roman" pitchFamily="18" charset="0"/>
              </a:rPr>
              <a:pPr algn="r" eaLnBrk="1" hangingPunct="1"/>
              <a:t>55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4073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5120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5591348-BDB3-4534-B056-151CC2853A94}" type="slidenum">
              <a:rPr sz="1200">
                <a:latin typeface="Times New Roman" pitchFamily="18" charset="0"/>
              </a:rPr>
              <a:pPr algn="r" eaLnBrk="1" hangingPunct="1"/>
              <a:t>56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3349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5325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8BC414F-A56F-4DAA-ABDC-03DD7A7E7CB7}" type="slidenum">
              <a:rPr sz="1200">
                <a:latin typeface="Times New Roman" pitchFamily="18" charset="0"/>
              </a:rPr>
              <a:pPr algn="r" eaLnBrk="1" hangingPunct="1"/>
              <a:t>57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6160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6144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2943EECE-2905-4D65-8603-EB040C958138}" type="slidenum">
              <a:rPr sz="1200">
                <a:latin typeface="Times New Roman" pitchFamily="18" charset="0"/>
              </a:rPr>
              <a:pPr algn="r" eaLnBrk="1" hangingPunct="1"/>
              <a:t>58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2992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6349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73734C0-5B05-4C26-B3C9-ED18CF5C8CA7}" type="slidenum">
              <a:rPr sz="1200">
                <a:latin typeface="Times New Roman" pitchFamily="18" charset="0"/>
              </a:rPr>
              <a:pPr algn="r" eaLnBrk="1" hangingPunct="1"/>
              <a:t>59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7622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6554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4E6685C-33D1-4762-8CC0-AC26CB0BDDAD}" type="slidenum">
              <a:rPr sz="1200">
                <a:latin typeface="Times New Roman" pitchFamily="18" charset="0"/>
              </a:rPr>
              <a:pPr algn="r" eaLnBrk="1" hangingPunct="1"/>
              <a:t>60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13989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6758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0D53B882-B328-484A-878B-58AE6BE13788}" type="slidenum">
              <a:rPr sz="1200">
                <a:latin typeface="Times New Roman" pitchFamily="18" charset="0"/>
              </a:rPr>
              <a:pPr algn="r" eaLnBrk="1" hangingPunct="1"/>
              <a:t>61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83463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6963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C38AA75-9FF9-42D1-8C3E-726B155281B4}" type="slidenum">
              <a:rPr sz="1200">
                <a:latin typeface="Times New Roman" pitchFamily="18" charset="0"/>
              </a:rPr>
              <a:pPr algn="r" eaLnBrk="1" hangingPunct="1"/>
              <a:t>62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1060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7168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213A7ED8-EA13-41AA-98FC-0AA042A00923}" type="slidenum">
              <a:rPr sz="1200">
                <a:latin typeface="Times New Roman" pitchFamily="18" charset="0"/>
              </a:rPr>
              <a:pPr algn="r" eaLnBrk="1" hangingPunct="1"/>
              <a:t>63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03440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7475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5A30FF3-8694-433A-9D52-96692750E92C}" type="slidenum">
              <a:rPr sz="1200">
                <a:latin typeface="Times New Roman" pitchFamily="18" charset="0"/>
              </a:rPr>
              <a:pPr algn="r" eaLnBrk="1" hangingPunct="1"/>
              <a:t>64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743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itchFamily="34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/>
            <a:fld id="{EDE33BD3-09D8-47B7-8C68-A4066E0AA657}" type="slidenum">
              <a:rPr sz="1200" b="0"/>
              <a:pPr/>
              <a:t>17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9041677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7680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E4A448E6-6C07-480D-BA2D-33F73EFDA2EA}" type="slidenum">
              <a:rPr sz="1200">
                <a:latin typeface="Times New Roman" pitchFamily="18" charset="0"/>
              </a:rPr>
              <a:pPr algn="r" eaLnBrk="1" hangingPunct="1"/>
              <a:t>65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34561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7885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A7D2B09-F51E-44C6-BB62-1F270FC9AC0C}" type="slidenum">
              <a:rPr sz="1200">
                <a:latin typeface="Times New Roman" pitchFamily="18" charset="0"/>
              </a:rPr>
              <a:pPr algn="r" eaLnBrk="1" hangingPunct="1"/>
              <a:t>66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88536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8090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508FC090-B9ED-4F86-A35E-2AAAE99BA289}" type="slidenum">
              <a:rPr sz="1200">
                <a:latin typeface="Times New Roman" pitchFamily="18" charset="0"/>
              </a:rPr>
              <a:pPr algn="r" eaLnBrk="1" hangingPunct="1"/>
              <a:t>67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4713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8294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EFC0C82A-C1FC-44B5-AA58-5087A2D8DB9F}" type="slidenum">
              <a:rPr sz="1200">
                <a:latin typeface="Times New Roman" pitchFamily="18" charset="0"/>
              </a:rPr>
              <a:pPr algn="r" eaLnBrk="1" hangingPunct="1"/>
              <a:t>68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4069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8704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A24C64D-5C4F-465B-A50D-FC4734C03CD0}" type="slidenum">
              <a:rPr sz="1200">
                <a:latin typeface="Times New Roman" pitchFamily="18" charset="0"/>
              </a:rPr>
              <a:pPr algn="r" eaLnBrk="1" hangingPunct="1"/>
              <a:t>69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15228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8909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F415653D-2F0E-4605-AE8C-6BE97DA6D283}" type="slidenum">
              <a:rPr sz="1200">
                <a:latin typeface="Times New Roman" pitchFamily="18" charset="0"/>
              </a:rPr>
              <a:pPr algn="r" eaLnBrk="1" hangingPunct="1"/>
              <a:t>70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3449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9114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67140B3-7866-4413-8F67-99D8C23D4151}" type="slidenum">
              <a:rPr sz="1200">
                <a:latin typeface="Times New Roman" pitchFamily="18" charset="0"/>
              </a:rPr>
              <a:pPr algn="r" eaLnBrk="1" hangingPunct="1"/>
              <a:t>71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31028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9318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A4D1659-1B98-47D2-A97D-C56A679AA379}" type="slidenum">
              <a:rPr sz="1200">
                <a:latin typeface="Times New Roman" pitchFamily="18" charset="0"/>
              </a:rPr>
              <a:pPr algn="r" eaLnBrk="1" hangingPunct="1"/>
              <a:t>72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78108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9523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3CADB1C-7D99-44AD-95D3-46690729C27E}" type="slidenum">
              <a:rPr sz="1200">
                <a:latin typeface="Times New Roman" pitchFamily="18" charset="0"/>
              </a:rPr>
              <a:pPr algn="r" eaLnBrk="1" hangingPunct="1"/>
              <a:t>73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34948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9728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D5C1F1F-F739-4707-A612-774B3329EA40}" type="slidenum">
              <a:rPr sz="1200">
                <a:latin typeface="Times New Roman" pitchFamily="18" charset="0"/>
              </a:rPr>
              <a:pPr algn="r" eaLnBrk="1" hangingPunct="1"/>
              <a:t>74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396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90400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9933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55BB168-578C-4561-ABD4-1E94B426A023}" type="slidenum">
              <a:rPr sz="1200">
                <a:latin typeface="Times New Roman" pitchFamily="18" charset="0"/>
              </a:rPr>
              <a:pPr algn="r" eaLnBrk="1" hangingPunct="1"/>
              <a:t>75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52852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0138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2B60F28F-1BDF-4DB1-AB76-1371A2A7844F}" type="slidenum">
              <a:rPr sz="1200">
                <a:latin typeface="Times New Roman" pitchFamily="18" charset="0"/>
              </a:rPr>
              <a:pPr algn="r" eaLnBrk="1" hangingPunct="1"/>
              <a:t>76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25340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0957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C5C93DED-54D6-41D8-AD5D-7EA4F7755D89}" type="slidenum">
              <a:rPr sz="1200">
                <a:latin typeface="Times New Roman" pitchFamily="18" charset="0"/>
              </a:rPr>
              <a:pPr algn="r" eaLnBrk="1" hangingPunct="1"/>
              <a:t>77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66412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1162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E2F8EBE2-7C66-467D-A7AF-A564F76FD99F}" type="slidenum">
              <a:rPr sz="1200">
                <a:latin typeface="Times New Roman" pitchFamily="18" charset="0"/>
              </a:rPr>
              <a:pPr algn="r" eaLnBrk="1" hangingPunct="1"/>
              <a:t>78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09256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1366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938C446-D256-448B-9B24-504B7852A7A2}" type="slidenum">
              <a:rPr sz="1200">
                <a:latin typeface="Times New Roman" pitchFamily="18" charset="0"/>
              </a:rPr>
              <a:pPr algn="r" eaLnBrk="1" hangingPunct="1"/>
              <a:t>79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79673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8825" indent="-2921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8400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5125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03438" indent="-233363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606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178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750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32238" indent="-233363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822B57FB-9E65-4559-9910-762D2CB6CE94}" type="slidenum">
              <a:rPr sz="1200" b="0"/>
              <a:pPr/>
              <a:t>80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38682362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1571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E174F33-3C20-46E4-B919-21D15AC2F318}" type="slidenum">
              <a:rPr sz="1200">
                <a:latin typeface="Times New Roman" pitchFamily="18" charset="0"/>
              </a:rPr>
              <a:pPr algn="r" eaLnBrk="1" hangingPunct="1"/>
              <a:t>81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00083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1981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5E697E45-E4CD-4957-8613-AC6F06FDF843}" type="slidenum">
              <a:rPr sz="1200">
                <a:latin typeface="Times New Roman" pitchFamily="18" charset="0"/>
              </a:rPr>
              <a:pPr algn="r" eaLnBrk="1" hangingPunct="1"/>
              <a:t>82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86178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2288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AC4F437-A0BC-4A7B-A6B3-40A4345761D6}" type="slidenum">
              <a:rPr sz="1200">
                <a:latin typeface="Times New Roman" pitchFamily="18" charset="0"/>
              </a:rPr>
              <a:pPr algn="r" eaLnBrk="1" hangingPunct="1"/>
              <a:t>84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21451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2288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AC4F437-A0BC-4A7B-A6B3-40A4345761D6}" type="slidenum">
              <a:rPr sz="1200">
                <a:latin typeface="Times New Roman" pitchFamily="18" charset="0"/>
              </a:rPr>
              <a:pPr algn="r" eaLnBrk="1" hangingPunct="1"/>
              <a:t>85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562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52389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2493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F09F75C-9629-4ED2-8202-EECB91408B51}" type="slidenum">
              <a:rPr sz="1200">
                <a:latin typeface="Times New Roman" pitchFamily="18" charset="0"/>
              </a:rPr>
              <a:pPr algn="r" eaLnBrk="1" hangingPunct="1"/>
              <a:t>86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76213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2698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1ABCCCD-48E0-47A6-91C3-33F16774492F}" type="slidenum">
              <a:rPr sz="1200">
                <a:latin typeface="Times New Roman" pitchFamily="18" charset="0"/>
              </a:rPr>
              <a:pPr algn="r" eaLnBrk="1" hangingPunct="1"/>
              <a:t>87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16572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2902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7016D83-5A23-47D4-B34C-BC238498146D}" type="slidenum">
              <a:rPr sz="1200">
                <a:latin typeface="Times New Roman" pitchFamily="18" charset="0"/>
              </a:rPr>
              <a:pPr algn="r" eaLnBrk="1" hangingPunct="1"/>
              <a:t>88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46608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3107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85053D2-AE2A-4749-9AA5-BA530D19736A}" type="slidenum">
              <a:rPr sz="1200">
                <a:latin typeface="Times New Roman" pitchFamily="18" charset="0"/>
              </a:rPr>
              <a:pPr algn="r" eaLnBrk="1" hangingPunct="1"/>
              <a:t>89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20287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3312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271313E6-7F36-4752-A0EF-0A0BBDE9C33F}" type="slidenum">
              <a:rPr sz="1200">
                <a:latin typeface="Times New Roman" pitchFamily="18" charset="0"/>
              </a:rPr>
              <a:pPr algn="r" eaLnBrk="1" hangingPunct="1"/>
              <a:t>90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09899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3517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4437E774-CE2E-4C3D-B5AB-D13809D453E3}" type="slidenum">
              <a:rPr sz="1200">
                <a:latin typeface="Times New Roman" pitchFamily="18" charset="0"/>
              </a:rPr>
              <a:pPr algn="r" eaLnBrk="1" hangingPunct="1"/>
              <a:t>92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86313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3722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7BB74C6C-5F2D-4375-AA36-B4F25C379BC0}" type="slidenum">
              <a:rPr sz="1200">
                <a:latin typeface="Times New Roman" pitchFamily="18" charset="0"/>
              </a:rPr>
              <a:pPr algn="r" eaLnBrk="1" hangingPunct="1"/>
              <a:t>93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29897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3926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51E63A71-194B-4550-A767-5872C0B53393}" type="slidenum">
              <a:rPr sz="1200">
                <a:latin typeface="Times New Roman" pitchFamily="18" charset="0"/>
              </a:rPr>
              <a:pPr algn="r" eaLnBrk="1" hangingPunct="1"/>
              <a:t>94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89113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4131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9EE18699-C999-408C-B6BA-E6CE04E30E7E}" type="slidenum">
              <a:rPr sz="1200">
                <a:latin typeface="Times New Roman" pitchFamily="18" charset="0"/>
              </a:rPr>
              <a:pPr algn="r" eaLnBrk="1" hangingPunct="1"/>
              <a:t>95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42118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4336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97934541-D539-49BF-BA4C-67FA266ACC21}" type="slidenum">
              <a:rPr sz="1200">
                <a:latin typeface="Times New Roman" pitchFamily="18" charset="0"/>
              </a:rPr>
              <a:pPr algn="r" eaLnBrk="1" hangingPunct="1"/>
              <a:t>96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983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67560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4541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D46FE660-3D86-4C1E-8E2C-019279C9E5EB}" type="slidenum">
              <a:rPr sz="1200">
                <a:latin typeface="Times New Roman" pitchFamily="18" charset="0"/>
              </a:rPr>
              <a:pPr algn="r" eaLnBrk="1" hangingPunct="1"/>
              <a:t>102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454808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4746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55BC870C-7422-44E2-ABC8-15AFBCA58586}" type="slidenum">
              <a:rPr sz="1200">
                <a:latin typeface="Times New Roman" pitchFamily="18" charset="0"/>
              </a:rPr>
              <a:pPr algn="r" eaLnBrk="1" hangingPunct="1"/>
              <a:t>103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71312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4950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869A39CB-C042-4E84-87FD-2859D241057F}" type="slidenum">
              <a:rPr sz="1200">
                <a:latin typeface="Times New Roman" pitchFamily="18" charset="0"/>
              </a:rPr>
              <a:pPr algn="r" eaLnBrk="1" hangingPunct="1"/>
              <a:t>104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75203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5360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A48867F-9393-49B9-AE8A-54BC4CFDFCFF}" type="slidenum">
              <a:rPr sz="1200">
                <a:latin typeface="Times New Roman" pitchFamily="18" charset="0"/>
              </a:rPr>
              <a:pPr algn="r" eaLnBrk="1" hangingPunct="1"/>
              <a:t>105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05254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5565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71AC418B-E9B5-493D-8431-47B5AEBD9ECE}" type="slidenum">
              <a:rPr sz="1200">
                <a:latin typeface="Times New Roman" pitchFamily="18" charset="0"/>
              </a:rPr>
              <a:pPr algn="r" eaLnBrk="1" hangingPunct="1"/>
              <a:t>106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98159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57700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B74FDC64-6DBF-4F29-B917-D5C2580D2530}" type="slidenum">
              <a:rPr sz="1200">
                <a:latin typeface="Times New Roman" pitchFamily="18" charset="0"/>
              </a:rPr>
              <a:pPr algn="r" eaLnBrk="1" hangingPunct="1"/>
              <a:t>107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61188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59748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2834D0B-359C-45E1-BB9C-FD2AF2C86FCD}" type="slidenum">
              <a:rPr sz="1200">
                <a:latin typeface="Times New Roman" pitchFamily="18" charset="0"/>
              </a:rPr>
              <a:pPr algn="r" eaLnBrk="1" hangingPunct="1"/>
              <a:t>108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95701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6179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3F3790A5-9ED3-40CF-977F-8643C9E23C31}" type="slidenum">
              <a:rPr sz="1200">
                <a:latin typeface="Times New Roman" pitchFamily="18" charset="0"/>
              </a:rPr>
              <a:pPr algn="r" eaLnBrk="1" hangingPunct="1"/>
              <a:t>109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31275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72036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6967684F-ECF7-4D92-82E3-0BA1216FC5BB}" type="slidenum">
              <a:rPr sz="1200">
                <a:latin typeface="Times New Roman" pitchFamily="18" charset="0"/>
              </a:rPr>
              <a:pPr algn="r" eaLnBrk="1" hangingPunct="1"/>
              <a:t>111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24057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74084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11021776-C6D0-451C-BC42-E301E3E44A3D}" type="slidenum">
              <a:rPr sz="1200">
                <a:latin typeface="Times New Roman" pitchFamily="18" charset="0"/>
              </a:rPr>
              <a:pPr algn="r" eaLnBrk="1" hangingPunct="1"/>
              <a:t>112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905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20864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/>
          </a:p>
        </p:txBody>
      </p:sp>
      <p:sp>
        <p:nvSpPr>
          <p:cNvPr id="176132" name="Slide Number Placeholder 3"/>
          <p:cNvSpPr txBox="1">
            <a:spLocks noGrp="1"/>
          </p:cNvSpPr>
          <p:nvPr/>
        </p:nvSpPr>
        <p:spPr bwMode="auto">
          <a:xfrm>
            <a:off x="3885892" y="8686181"/>
            <a:ext cx="2972108" cy="457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8" tIns="45285" rIns="90568" bIns="45285" anchor="b"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rtl="0" eaLnBrk="1" hangingPunct="1"/>
            <a:fld id="{CE839165-38DF-4CFD-BB68-F8B5F184CE38}" type="slidenum">
              <a:rPr sz="1200">
                <a:latin typeface="Times New Roman" pitchFamily="18" charset="0"/>
              </a:rPr>
              <a:pPr algn="r" eaLnBrk="1" hangingPunct="1"/>
              <a:t>113</a:t>
            </a:fld>
            <a:endParaRPr lang="ru-RU" alt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68385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Рассказать о размерах портативного облака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13BCC471-5C6A-4525-A071-5CD1E3234651}" type="slidenum">
              <a:rPr/>
              <a:pPr>
                <a:defRPr/>
              </a:pPr>
              <a:t>119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24927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6ECF1BBD-0DBC-48CD-A20C-95BD9C708EF2}" type="slidenum">
              <a:r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124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585DE-EFE5-4972-A4FE-97485F42B3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0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ED8853-1C23-4B34-B047-D38A3A2B8AC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96575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BFA869-9319-4338-AF54-2735E46F1DFD}" type="datetimeFigureOut">
              <a:rPr lang="en-US" smtClean="0"/>
              <a:t>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AA4D-0D70-493C-908B-27002ACFC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783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C75701D7-5245-4D59-AD48-7E68E0FD46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6BBDEBC-3449-47F4-A2EE-640B6CC6C4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2412321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B2F9F86-0DE5-4F53-9165-BE5C8D07E3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B140E-97B4-4C06-9C84-86B1BEC0B245}" type="datetime1">
              <a:rPr lang="en-US"/>
              <a:pPr>
                <a:defRPr/>
              </a:pPr>
              <a:t>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B807AE5-A500-4F91-82AD-55DF27B18A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4DECE32-F03D-4AFF-A60F-85062E071F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B433F-D69F-4AC3-8F3A-EF440EB20C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930507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  <p:sldLayoutId id="2147483847" r:id="rId12"/>
    <p:sldLayoutId id="2147483848" r:id="rId13"/>
    <p:sldLayoutId id="2147483849" r:id="rId14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5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video" Target="2013%20MBMAX64%20%20Sweep%20Windows.avi" TargetMode="External"/><Relationship Id="rId1" Type="http://schemas.microsoft.com/office/2007/relationships/media" Target="2013%20MBMAX64%20%20Sweep%20Windows.avi" TargetMode="Externa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notesSlide" Target="../notesSlides/notesSlide7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45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49.png"/><Relationship Id="rId2" Type="http://schemas.openxmlformats.org/officeDocument/2006/relationships/video" Target="2013%20MBMAX64%20Profile%20Window.avi" TargetMode="External"/><Relationship Id="rId1" Type="http://schemas.microsoft.com/office/2007/relationships/media" Target="2013%20MBMAX64%20Profile%20Window.avi" TargetMode="Externa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notesSlide" Target="../notesSlides/notesSlide74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52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55.png"/><Relationship Id="rId2" Type="http://schemas.openxmlformats.org/officeDocument/2006/relationships/video" Target="2013%20MBMAX64%20Cloud%20Window.avi" TargetMode="External"/><Relationship Id="rId1" Type="http://schemas.microsoft.com/office/2007/relationships/media" Target="2013%20MBMAX64%20Cloud%20Window.avi" TargetMode="Externa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notesSlide" Target="../notesSlides/notesSlide7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58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1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1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G"/><Relationship Id="rId1" Type="http://schemas.openxmlformats.org/officeDocument/2006/relationships/slideLayout" Target="../slideLayouts/slideLayout1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JPG"/><Relationship Id="rId1" Type="http://schemas.openxmlformats.org/officeDocument/2006/relationships/slideLayout" Target="../slideLayouts/slideLayout11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5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7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5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2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15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15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9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19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19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8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8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8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9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1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2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15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video" Target="2013%20MBMAX64%20SweepWindow.avi" TargetMode="External"/><Relationship Id="rId1" Type="http://schemas.microsoft.com/office/2007/relationships/media" Target="2013%20MBMAX64%20SweepWindow.avi" TargetMode="External"/><Relationship Id="rId4" Type="http://schemas.openxmlformats.org/officeDocument/2006/relationships/image" Target="../media/image116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9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29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33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9202" y="1661160"/>
            <a:ext cx="8525595" cy="1470025"/>
          </a:xfrm>
        </p:spPr>
        <p:txBody>
          <a:bodyPr/>
          <a:lstStyle/>
          <a:p>
            <a:pPr algn="l" rtl="0"/>
            <a:r>
              <a:rPr lang="ru-RU" b="0" i="0" u="none" baseline="0" dirty="0" smtClean="0"/>
              <a:t>Выполнения лазерной </a:t>
            </a:r>
            <a:r>
              <a:rPr lang="ru-RU" b="0" i="0" u="none" baseline="0" dirty="0"/>
              <a:t>топографической съемки</a:t>
            </a:r>
            <a:endParaRPr lang="ru-RU" sz="24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7" y="3036949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 dirty="0"/>
              <a:t>Учебный Семинар HYPACK® 2019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6" t="13433" r="2191" b="36768"/>
          <a:stretch/>
        </p:blipFill>
        <p:spPr>
          <a:xfrm>
            <a:off x="0" y="4114800"/>
            <a:ext cx="9144000" cy="2743200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Сбор данных при Тесте Patch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10</a:t>
            </a:fld>
            <a:endParaRPr lang="ru-R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914" y="1857375"/>
            <a:ext cx="4647425" cy="42744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47472" y="1857375"/>
            <a:ext cx="35521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 тесте Patch нужно выполнить проходы со всех четырех сторон объекта, чтобы можно было вычислить угол рыскания.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Выполните проходы по часовой стрелке с четырех сторон объекта и против часовой стрелки для оптимальных расчетов.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00589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Результаты Фильтров Растительности</a:t>
            </a: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47472" y="1371600"/>
            <a:ext cx="6248400" cy="3810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Rectangle 3"/>
          <p:cNvSpPr/>
          <p:nvPr/>
        </p:nvSpPr>
        <p:spPr>
          <a:xfrm>
            <a:off x="347472" y="5423647"/>
            <a:ext cx="76545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примере показан участок зеленого цвета, на котором число точек съемки на один квадратный фут больше 2. Красным цветом показаны участки, на которых точек меньше 2 на один квадратный фут. Участки под растительностью, на которых фильтр сделал большую часть работы, все равно имеют достаточное количество данных. </a:t>
            </a:r>
          </a:p>
        </p:txBody>
      </p:sp>
    </p:spTree>
    <p:extLst>
      <p:ext uri="{BB962C8B-B14F-4D97-AF65-F5344CB8AC3E}">
        <p14:creationId xmlns:p14="http://schemas.microsoft.com/office/powerpoint/2010/main" val="371991588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РЕДАКТИРОВАНИЕ ДАННЫХ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63B433F-D69F-4AC3-8F3A-EF440EB20CB2}" type="slidenum">
              <a:rPr/>
              <a:pPr/>
              <a:t>101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1427569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40DB358F-EFFD-458E-A10C-6BCE9E38612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-7938"/>
            <a:ext cx="8172450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Редактирование в окне Survey </a:t>
            </a:r>
          </a:p>
        </p:txBody>
      </p:sp>
      <p:sp>
        <p:nvSpPr>
          <p:cNvPr id="86019" name="Text Box 14">
            <a:extLst>
              <a:ext uri="{FF2B5EF4-FFF2-40B4-BE49-F238E27FC236}">
                <a16:creationId xmlns:a16="http://schemas.microsoft.com/office/drawing/2014/main" xmlns="" id="{4D44DEAC-266A-45F0-8B6B-A4DF68CDD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6688" y="1798638"/>
            <a:ext cx="2700337" cy="423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Пример:  Удаление выбросов ниже линии дна.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Разверните вид в профиль.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Можно использовать масштабирование по вертикали.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    (Ctrl - ПКМ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     и колесо прокрутки мышки)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Show Cell Max / Min (показать макс/мин в ячейке)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Выбор линией и удаление ниже.</a:t>
            </a:r>
          </a:p>
        </p:txBody>
      </p:sp>
      <p:sp>
        <p:nvSpPr>
          <p:cNvPr id="86020" name="Text Box 14">
            <a:extLst>
              <a:ext uri="{FF2B5EF4-FFF2-40B4-BE49-F238E27FC236}">
                <a16:creationId xmlns:a16="http://schemas.microsoft.com/office/drawing/2014/main" xmlns="" id="{25A40232-E4C3-4E5A-AE3E-30082C7E8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019" y="5841813"/>
            <a:ext cx="8261350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Немного запутано - рассматривать ячейки матрицы, но удалять глубины.</a:t>
            </a:r>
          </a:p>
        </p:txBody>
      </p:sp>
      <p:pic>
        <p:nvPicPr>
          <p:cNvPr id="14438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1808163"/>
            <a:ext cx="5992813" cy="394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73627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D71784D2-0C75-4466-A392-694A1E4239D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72450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Редактирование в окне разверток Sweep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xmlns="" id="{9A31401B-2655-4344-BFFD-EFDE5C267C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1154113"/>
            <a:ext cx="88026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Отображение разверток на одном галсе.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7588" name="Text Box 14">
            <a:extLst>
              <a:ext uri="{FF2B5EF4-FFF2-40B4-BE49-F238E27FC236}">
                <a16:creationId xmlns:a16="http://schemas.microsoft.com/office/drawing/2014/main" xmlns="" id="{4A8C90DA-ED4D-4D29-B368-6ADE84AEB4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1617663"/>
            <a:ext cx="3475038" cy="3911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Левая панель:  Настройка вида – угол обзора, стиль разверток, число разверток и т.д.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Верхняя панель:  Редактирование.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Редактирование вручную:  Отдельные точки (медленно) или выбор (быстрее!).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Фильтровать в окне или выборе.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Отмена Удаления в Выборе.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Переходите к следующим/предыдущим разверткам стрелками или ползунком.</a:t>
            </a: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xmlns="" id="{E14F1917-FCCC-45BC-ABC2-31D4B4C9E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875" y="4951413"/>
            <a:ext cx="4824413" cy="99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Пример:  Удаление двойного эха от стенок.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Tx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800" b="0" i="0" u="none" baseline="0">
                <a:solidFill>
                  <a:srgbClr val="0091BB"/>
                </a:solidFill>
                <a:latin typeface="+mn-lt"/>
              </a:rPr>
              <a:t>Используйте лассо и удалите внутри.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800" b="0" i="0" u="none" baseline="0">
                <a:solidFill>
                  <a:srgbClr val="0091BB"/>
                </a:solidFill>
                <a:latin typeface="+mn-lt"/>
              </a:rPr>
              <a:t>Выделите выбросы и удалите</a:t>
            </a: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</a:p>
        </p:txBody>
      </p:sp>
      <p:pic>
        <p:nvPicPr>
          <p:cNvPr id="146438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1565275"/>
            <a:ext cx="4683125" cy="33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evel 6">
            <a:extLst>
              <a:ext uri="{FF2B5EF4-FFF2-40B4-BE49-F238E27FC236}">
                <a16:creationId xmlns:a16="http://schemas.microsoft.com/office/drawing/2014/main" xmlns="" id="{982B4803-A6D9-416C-B0A8-BD019B7D8374}"/>
              </a:ext>
            </a:extLst>
          </p:cNvPr>
          <p:cNvSpPr/>
          <p:nvPr/>
        </p:nvSpPr>
        <p:spPr>
          <a:xfrm>
            <a:off x="6192838" y="6021388"/>
            <a:ext cx="1042987" cy="512762"/>
          </a:xfrm>
          <a:prstGeom prst="bevel">
            <a:avLst/>
          </a:prstGeom>
          <a:solidFill>
            <a:srgbClr val="0091BB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b="1" i="0" u="none" baseline="0"/>
              <a:t>AVI</a:t>
            </a:r>
          </a:p>
        </p:txBody>
      </p:sp>
      <p:pic>
        <p:nvPicPr>
          <p:cNvPr id="8" name="2013 MBMAX64  Sweep Window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272" y="2874010"/>
            <a:ext cx="23241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75450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1D852A29-FE7C-4CFF-A219-4660382D33B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723312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 dirty="0">
                <a:solidFill>
                  <a:schemeClr val="bg1"/>
                </a:solidFill>
                <a:latin typeface="+mn-lt"/>
              </a:rPr>
              <a:t>2-е окно разверток и отдельной развертки 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xmlns="" id="{DE022F00-103E-4939-B6C7-F5DDC9AFE0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3" y="1773238"/>
            <a:ext cx="3960812" cy="14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800" b="1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Sweep Window 2:</a:t>
            </a:r>
          </a:p>
          <a:p>
            <a:pPr marL="342900" indent="-34290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Те же развертки, что и в первом окне, но с другими настройками.</a:t>
            </a:r>
          </a:p>
          <a:p>
            <a:pPr marL="342900" indent="-34290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Аналогично 1 окну разверток.</a:t>
            </a:r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F113E50B-ECC1-4220-8A57-90BC2B26B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3" y="4428845"/>
            <a:ext cx="3862387" cy="165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1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Окно Single Sweep: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Глубины на отдельной развертке.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Синхронизировано с окнами Sweep 1 и 2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Опция чтобы отображать трассировку лучей.</a:t>
            </a:r>
          </a:p>
        </p:txBody>
      </p:sp>
      <p:pic>
        <p:nvPicPr>
          <p:cNvPr id="14848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163638"/>
            <a:ext cx="4637088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6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652963"/>
            <a:ext cx="4624388" cy="187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717960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0E95F66F-619F-4EBE-9603-B691BD13ED8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534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Настройка окна профиля (Profile)</a:t>
            </a:r>
          </a:p>
        </p:txBody>
      </p:sp>
      <p:sp>
        <p:nvSpPr>
          <p:cNvPr id="90115" name="Text Box 14">
            <a:extLst>
              <a:ext uri="{FF2B5EF4-FFF2-40B4-BE49-F238E27FC236}">
                <a16:creationId xmlns:a16="http://schemas.microsoft.com/office/drawing/2014/main" xmlns="" id="{989D9B27-2EA0-49D3-9A90-8E9C18696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6874" y="2134658"/>
            <a:ext cx="6192837" cy="365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Настройки дисплея с левой панели.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Ориентация Профиля: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Выбор направления разреза профиля в матрице.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Stacking:  Число рядов ячеек матрицы в окне профиля.  Можно ускорить редактирование, отображая несколько разрезов.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Масштабирование: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Автозум:  Автомасштабирование каждого окна профиля.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Отображение: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Лучи:  Отображать глубины.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Matrix Points:  Отображать точки матрицы поверх точек с глубинами.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Проверенные Лучи:  Зеленые = проверенные, Красные = не проверенные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Проектный Уровень:  Горизонтальная линия на уровне проектной отметки.</a:t>
            </a:r>
            <a:endParaRPr lang="ru-RU" altLang="en-US" sz="1600" dirty="0">
              <a:solidFill>
                <a:srgbClr val="0091BB"/>
              </a:solidFill>
              <a:latin typeface="+mn-lt"/>
            </a:endParaRPr>
          </a:p>
        </p:txBody>
      </p:sp>
      <p:sp>
        <p:nvSpPr>
          <p:cNvPr id="90116" name="Text Box 14">
            <a:extLst>
              <a:ext uri="{FF2B5EF4-FFF2-40B4-BE49-F238E27FC236}">
                <a16:creationId xmlns:a16="http://schemas.microsoft.com/office/drawing/2014/main" xmlns="" id="{DE2C314C-694B-4616-AD96-C77CEFDA8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6874" y="1379115"/>
            <a:ext cx="5878513" cy="640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Разрезы матрицы.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Отображение множества файлов (проходов).</a:t>
            </a:r>
          </a:p>
        </p:txBody>
      </p:sp>
      <p:pic>
        <p:nvPicPr>
          <p:cNvPr id="15258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68" y="1365357"/>
            <a:ext cx="2557462" cy="52641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442833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6A195EFA-E859-4D40-8BB9-FD9F636858E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53425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Редактирование в окне профиля.</a:t>
            </a:r>
          </a:p>
        </p:txBody>
      </p:sp>
      <p:pic>
        <p:nvPicPr>
          <p:cNvPr id="15462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328738"/>
            <a:ext cx="6597650" cy="361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Text Box 14">
            <a:extLst>
              <a:ext uri="{FF2B5EF4-FFF2-40B4-BE49-F238E27FC236}">
                <a16:creationId xmlns:a16="http://schemas.microsoft.com/office/drawing/2014/main" xmlns="" id="{DB73AD68-DFE7-43EA-9DCF-9CBC91824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" y="5129213"/>
            <a:ext cx="8821738" cy="159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Пример:  Удаление выбросов с помощью линии и опции Fast Delete.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Выведите плавающую </a:t>
            </a: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панель инструментов</a:t>
            </a: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в окно профиля.  Выберите инструмент Линия, отметьте опцию удаление под линией и укажите опцию Fast Delete.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 Удалите под линией. Затем используйте клавишу А для переключения на удаление над линией и удалите выбросы выше линии.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 Это просто!  10 секунд.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 Update Cells - обновите ячейки сейчас либо по окончании редактирования.</a:t>
            </a:r>
          </a:p>
        </p:txBody>
      </p:sp>
      <p:pic>
        <p:nvPicPr>
          <p:cNvPr id="15462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75" y="1628775"/>
            <a:ext cx="2065338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2" name="Text Box 14">
            <a:extLst>
              <a:ext uri="{FF2B5EF4-FFF2-40B4-BE49-F238E27FC236}">
                <a16:creationId xmlns:a16="http://schemas.microsoft.com/office/drawing/2014/main" xmlns="" id="{64FD0CE7-A1BD-4A41-B8CA-CB9B6887E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7375" y="3797300"/>
            <a:ext cx="2112963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1400" b="0" i="0" u="none" baseline="0" dirty="0">
                <a:latin typeface="+mn-lt"/>
              </a:rPr>
              <a:t>Если линия </a:t>
            </a:r>
            <a:r>
              <a:rPr lang="ru-RU" sz="1400" b="0" i="0" u="none" baseline="0" dirty="0">
                <a:solidFill>
                  <a:srgbClr val="FF0000"/>
                </a:solidFill>
                <a:latin typeface="+mn-lt"/>
              </a:rPr>
              <a:t>красная</a:t>
            </a:r>
            <a:r>
              <a:rPr lang="ru-RU" sz="14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, значит выбрано быстрое редактирование.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Клавиша ESC для отмены выделения.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63860DC1-85ED-4123-80E5-6E6706E27CA9}"/>
              </a:ext>
            </a:extLst>
          </p:cNvPr>
          <p:cNvCxnSpPr/>
          <p:nvPr/>
        </p:nvCxnSpPr>
        <p:spPr>
          <a:xfrm flipH="1">
            <a:off x="4681538" y="4086225"/>
            <a:ext cx="2141537" cy="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evel 9">
            <a:extLst>
              <a:ext uri="{FF2B5EF4-FFF2-40B4-BE49-F238E27FC236}">
                <a16:creationId xmlns:a16="http://schemas.microsoft.com/office/drawing/2014/main" xmlns="" id="{3BF74CD7-737B-4583-9DF6-931AA00613DC}"/>
              </a:ext>
            </a:extLst>
          </p:cNvPr>
          <p:cNvSpPr/>
          <p:nvPr/>
        </p:nvSpPr>
        <p:spPr>
          <a:xfrm>
            <a:off x="4465638" y="5991225"/>
            <a:ext cx="1044575" cy="512763"/>
          </a:xfrm>
          <a:prstGeom prst="bevel">
            <a:avLst/>
          </a:prstGeom>
          <a:solidFill>
            <a:srgbClr val="0091BB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b="1" i="0" u="none" baseline="0"/>
              <a:t>AVI</a:t>
            </a:r>
          </a:p>
        </p:txBody>
      </p:sp>
      <p:pic>
        <p:nvPicPr>
          <p:cNvPr id="11" name="2013 MBMAX64 Profile Window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150" y="5795963"/>
            <a:ext cx="19764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687307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4032CCAB-9600-48A7-9047-84406A987CD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724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Точки матрицы в окне профиля</a:t>
            </a:r>
          </a:p>
        </p:txBody>
      </p:sp>
      <p:pic>
        <p:nvPicPr>
          <p:cNvPr id="15667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44" y="3277394"/>
            <a:ext cx="6229350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4">
            <a:extLst>
              <a:ext uri="{FF2B5EF4-FFF2-40B4-BE49-F238E27FC236}">
                <a16:creationId xmlns:a16="http://schemas.microsoft.com/office/drawing/2014/main" xmlns="" id="{6EEB861C-961B-4B31-ACC7-1911153C2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362" y="1172369"/>
            <a:ext cx="72848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Пример:  Удалите выбросы относительно медианного значения.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Выберите отображение Cell Median на верхней панели MBMAX64.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Отметьте Matrix Points на левой панели профиля.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Белой линией показаны медианные значения в каждой ячейке.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Видно, что медиана – хороший выбор сохранения данных даже при наличии выбросов.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И не нужно редактировать данные!</a:t>
            </a:r>
          </a:p>
          <a:p>
            <a:pPr marL="457200" lvl="1" indent="0" algn="l" rtl="0">
              <a:lnSpc>
                <a:spcPct val="90000"/>
              </a:lnSpc>
              <a:spcBef>
                <a:spcPts val="600"/>
              </a:spcBef>
              <a:defRPr/>
            </a:pPr>
            <a:endParaRPr lang="ru-RU" altLang="en-US" sz="1600" dirty="0">
              <a:solidFill>
                <a:srgbClr val="FFFF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132120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4C27729F-DB5B-4008-9201-5B820272175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61375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Проверенные данные в профиле</a:t>
            </a:r>
          </a:p>
        </p:txBody>
      </p:sp>
      <p:pic>
        <p:nvPicPr>
          <p:cNvPr id="15872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12850"/>
            <a:ext cx="5508625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Text Box 14">
            <a:extLst>
              <a:ext uri="{FF2B5EF4-FFF2-40B4-BE49-F238E27FC236}">
                <a16:creationId xmlns:a16="http://schemas.microsoft.com/office/drawing/2014/main" xmlns="" id="{AE264990-D367-4C79-A440-6DDF47E93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2528888"/>
            <a:ext cx="3281363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Окно Профиля: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настройках вида отметьте Checked Beams.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Кликните метку по завершению редактирования</a:t>
            </a:r>
          </a:p>
        </p:txBody>
      </p:sp>
      <p:sp>
        <p:nvSpPr>
          <p:cNvPr id="93189" name="Text Box 14">
            <a:extLst>
              <a:ext uri="{FF2B5EF4-FFF2-40B4-BE49-F238E27FC236}">
                <a16:creationId xmlns:a16="http://schemas.microsoft.com/office/drawing/2014/main" xmlns="" id="{2FA35E5B-D49D-4018-B9C6-35008A7C2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6738" y="4675188"/>
            <a:ext cx="4640262" cy="113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Окно Съемки: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Проверенные Ячейки (</a:t>
            </a:r>
            <a:r>
              <a:rPr lang="ru-RU" sz="1600" b="0" i="0" u="none" baseline="0">
                <a:solidFill>
                  <a:srgbClr val="00B050"/>
                </a:solidFill>
                <a:latin typeface="+mn-lt"/>
              </a:rPr>
              <a:t>зеленые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) очищены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Осталось выполнить редактирование там, где </a:t>
            </a:r>
            <a:r>
              <a:rPr lang="ru-RU" sz="1600" b="0" i="0" u="none" baseline="0">
                <a:solidFill>
                  <a:srgbClr val="FF0000"/>
                </a:solidFill>
                <a:latin typeface="+mn-lt"/>
              </a:rPr>
              <a:t>красный цвет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9" name="Text Box 14">
            <a:extLst>
              <a:ext uri="{FF2B5EF4-FFF2-40B4-BE49-F238E27FC236}">
                <a16:creationId xmlns:a16="http://schemas.microsoft.com/office/drawing/2014/main" xmlns="" id="{48E5D7A5-F281-45F7-BD0D-C9D72FD8C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3013" y="1576388"/>
            <a:ext cx="2776537" cy="84023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b="0" i="1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Проверенные данные. Редактирование окончено.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BECB4015-2C45-4AE1-B876-581850433854}"/>
              </a:ext>
            </a:extLst>
          </p:cNvPr>
          <p:cNvCxnSpPr/>
          <p:nvPr/>
        </p:nvCxnSpPr>
        <p:spPr>
          <a:xfrm flipH="1">
            <a:off x="4057227" y="1804989"/>
            <a:ext cx="2262611" cy="117527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872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3745708"/>
            <a:ext cx="3979863" cy="2741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27858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>
            <a:extLst>
              <a:ext uri="{FF2B5EF4-FFF2-40B4-BE49-F238E27FC236}">
                <a16:creationId xmlns:a16="http://schemas.microsoft.com/office/drawing/2014/main" xmlns="" id="{FDA04287-5C50-43C2-8FB4-26731A92A7D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0645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Редактирование в окне Cloud </a:t>
            </a:r>
          </a:p>
        </p:txBody>
      </p:sp>
      <p:pic>
        <p:nvPicPr>
          <p:cNvPr id="16077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07" y="1277144"/>
            <a:ext cx="5897563" cy="3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2" name="Text Box 14">
            <a:extLst>
              <a:ext uri="{FF2B5EF4-FFF2-40B4-BE49-F238E27FC236}">
                <a16:creationId xmlns:a16="http://schemas.microsoft.com/office/drawing/2014/main" xmlns="" id="{E980C676-212F-4E96-BA07-9B86A8F46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2838" y="1398931"/>
            <a:ext cx="2951162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Редактирование облака точек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Великолепная визуализация.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Удаление точек</a:t>
            </a: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или выделения</a:t>
            </a: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Редактирование по секциям Cloud.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Настройте размеры секций в параметрах чтения.</a:t>
            </a:r>
          </a:p>
          <a:p>
            <a:pPr lvl="1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Можно изменить размер в любое время.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Фильтры, отмена удалений.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Флажки маркеров и золотые глубины.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Отображение проверенных данных.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Просмотрите все секции с помощью стрелок или прокрутки.</a:t>
            </a:r>
          </a:p>
        </p:txBody>
      </p:sp>
      <p:pic>
        <p:nvPicPr>
          <p:cNvPr id="16077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73350"/>
            <a:ext cx="2011362" cy="20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evel 5">
            <a:extLst>
              <a:ext uri="{FF2B5EF4-FFF2-40B4-BE49-F238E27FC236}">
                <a16:creationId xmlns:a16="http://schemas.microsoft.com/office/drawing/2014/main" xmlns="" id="{7539D2E3-DCBD-4262-9244-8008C469EFBA}"/>
              </a:ext>
            </a:extLst>
          </p:cNvPr>
          <p:cNvSpPr/>
          <p:nvPr/>
        </p:nvSpPr>
        <p:spPr>
          <a:xfrm>
            <a:off x="3952875" y="5505450"/>
            <a:ext cx="1044575" cy="512763"/>
          </a:xfrm>
          <a:prstGeom prst="bevel">
            <a:avLst/>
          </a:prstGeom>
          <a:solidFill>
            <a:srgbClr val="0091BB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b="1" i="0" u="none" baseline="0"/>
              <a:t>AVI</a:t>
            </a:r>
          </a:p>
        </p:txBody>
      </p:sp>
      <p:pic>
        <p:nvPicPr>
          <p:cNvPr id="7" name="2013 MBMAX64 Cloud Window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5521325"/>
            <a:ext cx="2124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0040240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Отредактируйте данные теста Patch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001585DE-EFE5-4972-A4FE-97485F42B35F}" type="slidenum">
              <a:rPr/>
              <a:t>11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497106"/>
            <a:ext cx="6967728" cy="36798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66166" y="5495365"/>
            <a:ext cx="7680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После загрузки данных теста, удалите все точки за исключением самого объекта. 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941" y="2097096"/>
            <a:ext cx="2181505" cy="2233138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3831336" y="3155576"/>
            <a:ext cx="498617" cy="609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9" name="Straight Arrow Connector 8"/>
          <p:cNvCxnSpPr>
            <a:stCxn id="6" idx="1"/>
          </p:cNvCxnSpPr>
          <p:nvPr/>
        </p:nvCxnSpPr>
        <p:spPr>
          <a:xfrm flipH="1">
            <a:off x="4222376" y="3213665"/>
            <a:ext cx="2142565" cy="24671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836215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3CC9F60-0FE0-4B5B-8022-F9AF74AC3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0" y="73025"/>
            <a:ext cx="8229600" cy="942975"/>
          </a:xfrm>
        </p:spPr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ru-RU" sz="3200" b="0" i="0" u="none" baseline="0">
                <a:latin typeface="+mn-lt"/>
              </a:rPr>
              <a:t>Редактирование в Cloud - часть 2</a:t>
            </a:r>
          </a:p>
        </p:txBody>
      </p:sp>
      <p:sp>
        <p:nvSpPr>
          <p:cNvPr id="162819" name="Text Placeholder 2">
            <a:extLst>
              <a:ext uri="{FF2B5EF4-FFF2-40B4-BE49-F238E27FC236}">
                <a16:creationId xmlns:a16="http://schemas.microsoft.com/office/drawing/2014/main" xmlns="" id="{63010DFD-4387-47A2-AB4D-B2013D3B9251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15900" y="1196975"/>
            <a:ext cx="5984875" cy="1404938"/>
          </a:xfrm>
        </p:spPr>
        <p:txBody>
          <a:bodyPr>
            <a:normAutofit/>
          </a:bodyPr>
          <a:lstStyle/>
          <a:p>
            <a:pPr algn="l" rtl="0" eaLnBrk="1" hangingPunct="1"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Новая иконка в MBMAX позволяет выделить участок и </a:t>
            </a:r>
          </a:p>
          <a:p>
            <a:pPr algn="l" rtl="0" eaLnBrk="1" hangingPunct="1"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отобразить его в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Cloud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 для </a:t>
            </a:r>
            <a:r>
              <a:rPr lang="ru-RU" sz="1600" b="0" i="0" u="none" baseline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редактирования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.  Удобно при проверке небольшого участка </a:t>
            </a:r>
          </a:p>
          <a:p>
            <a:pPr algn="l" rtl="0" eaLnBrk="1" hangingPunct="1"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Arial" panose="020B0604020202020204" pitchFamily="34" charset="0"/>
              </a:rPr>
              <a:t>съемки</a:t>
            </a:r>
          </a:p>
        </p:txBody>
      </p:sp>
      <p:pic>
        <p:nvPicPr>
          <p:cNvPr id="1628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408" y="1592791"/>
            <a:ext cx="26384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8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719388"/>
            <a:ext cx="4192587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8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550" y="3044824"/>
            <a:ext cx="4407695" cy="293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xmlns="" id="{BD69AB88-3E51-4985-8355-87224A09CB2E}"/>
              </a:ext>
            </a:extLst>
          </p:cNvPr>
          <p:cNvSpPr/>
          <p:nvPr/>
        </p:nvSpPr>
        <p:spPr>
          <a:xfrm>
            <a:off x="7782454" y="1992843"/>
            <a:ext cx="647700" cy="711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714932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D8F14AFA-081F-439C-89D0-9B69A9CB8B5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71378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Sounding Info</a:t>
            </a:r>
          </a:p>
        </p:txBody>
      </p:sp>
      <p:sp>
        <p:nvSpPr>
          <p:cNvPr id="171011" name="Text Box 14">
            <a:extLst>
              <a:ext uri="{FF2B5EF4-FFF2-40B4-BE49-F238E27FC236}">
                <a16:creationId xmlns:a16="http://schemas.microsoft.com/office/drawing/2014/main" xmlns="" id="{9C76AD1E-4804-40A6-A5BE-429F185B61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667" y="1795469"/>
            <a:ext cx="480652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0" indent="0"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Синхронизировано с окнами редактирования. </a:t>
            </a:r>
          </a:p>
        </p:txBody>
      </p:sp>
      <p:pic>
        <p:nvPicPr>
          <p:cNvPr id="1710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1125538"/>
            <a:ext cx="3330575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06133" y="2553547"/>
            <a:ext cx="921174" cy="4876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894667" y="2905760"/>
            <a:ext cx="49704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использовать номер луча для фильтрации</a:t>
            </a:r>
          </a:p>
        </p:txBody>
      </p:sp>
      <p:cxnSp>
        <p:nvCxnSpPr>
          <p:cNvPr id="5" name="Straight Arrow Connector 4"/>
          <p:cNvCxnSpPr>
            <a:stCxn id="3" idx="1"/>
          </p:cNvCxnSpPr>
          <p:nvPr/>
        </p:nvCxnSpPr>
        <p:spPr>
          <a:xfrm flipH="1" flipV="1">
            <a:off x="3427307" y="2858348"/>
            <a:ext cx="467360" cy="2166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514773" y="3495040"/>
            <a:ext cx="1991360" cy="5689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44620" y="3897313"/>
            <a:ext cx="5126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Наклонная дальность (range) и угол луча от сонара</a:t>
            </a:r>
          </a:p>
        </p:txBody>
      </p:sp>
      <p:cxnSp>
        <p:nvCxnSpPr>
          <p:cNvPr id="9" name="Straight Arrow Connector 8"/>
          <p:cNvCxnSpPr>
            <a:stCxn id="7" idx="1"/>
          </p:cNvCxnSpPr>
          <p:nvPr/>
        </p:nvCxnSpPr>
        <p:spPr>
          <a:xfrm flipH="1" flipV="1">
            <a:off x="2506134" y="3962401"/>
            <a:ext cx="1438486" cy="1041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14773" y="4951307"/>
            <a:ext cx="2912534" cy="11446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111413" y="5523653"/>
            <a:ext cx="4431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ДК применены к этой точке глубины</a:t>
            </a:r>
          </a:p>
        </p:txBody>
      </p:sp>
      <p:cxnSp>
        <p:nvCxnSpPr>
          <p:cNvPr id="14" name="Straight Arrow Connector 13"/>
          <p:cNvCxnSpPr>
            <a:stCxn id="12" idx="1"/>
            <a:endCxn id="11" idx="3"/>
          </p:cNvCxnSpPr>
          <p:nvPr/>
        </p:nvCxnSpPr>
        <p:spPr>
          <a:xfrm flipH="1" flipV="1">
            <a:off x="3427307" y="5523654"/>
            <a:ext cx="684106" cy="16927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269986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DFEDE17B-BD00-4D74-972A-6B8CE2BBA04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883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Camera Log</a:t>
            </a:r>
          </a:p>
        </p:txBody>
      </p:sp>
      <p:sp>
        <p:nvSpPr>
          <p:cNvPr id="173059" name="Text Box 14">
            <a:extLst>
              <a:ext uri="{FF2B5EF4-FFF2-40B4-BE49-F238E27FC236}">
                <a16:creationId xmlns:a16="http://schemas.microsoft.com/office/drawing/2014/main" xmlns="" id="{AC7527C4-57F1-44BC-9B02-64797391E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5949202"/>
            <a:ext cx="617220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журнале камеры сравниваются данные лазерной съемки со снимками от фотокамеры GoPro.</a:t>
            </a:r>
          </a:p>
        </p:txBody>
      </p:sp>
      <p:pic>
        <p:nvPicPr>
          <p:cNvPr id="17306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19" y="1607072"/>
            <a:ext cx="8122688" cy="4155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072707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4C1A6365-BBDD-4147-BD1A-3F45806E53C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6137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Синхронизированные окна</a:t>
            </a:r>
          </a:p>
        </p:txBody>
      </p:sp>
      <p:pic>
        <p:nvPicPr>
          <p:cNvPr id="17510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58577"/>
            <a:ext cx="6034087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4">
            <a:extLst>
              <a:ext uri="{FF2B5EF4-FFF2-40B4-BE49-F238E27FC236}">
                <a16:creationId xmlns:a16="http://schemas.microsoft.com/office/drawing/2014/main" xmlns="" id="{0882DDED-E4CA-44A3-8B22-F205778F00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5481265"/>
            <a:ext cx="6696075" cy="314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Окна разверток (Sweep), профиля (Profile) и Cloud – разный вид одной и той же точки.</a:t>
            </a:r>
          </a:p>
        </p:txBody>
      </p:sp>
      <p:sp>
        <p:nvSpPr>
          <p:cNvPr id="175109" name="Text Box 14">
            <a:extLst>
              <a:ext uri="{FF2B5EF4-FFF2-40B4-BE49-F238E27FC236}">
                <a16:creationId xmlns:a16="http://schemas.microsoft.com/office/drawing/2014/main" xmlns="" id="{3ADB7FF5-C0B7-49F1-987D-EC62FAC174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5713" y="2103065"/>
            <a:ext cx="2771775" cy="279768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Окна редактирования в MBMAX64 полностью синхронизированы.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endParaRPr lang="ru-RU" altLang="en-US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</a:endParaRP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Compare: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Позиций и уровней.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Качки и глубины.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Данных матрицы и точек с глубинами.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Ну и т.д.</a:t>
            </a:r>
          </a:p>
        </p:txBody>
      </p:sp>
    </p:spTree>
    <p:extLst>
      <p:ext uri="{BB962C8B-B14F-4D97-AF65-F5344CB8AC3E}">
        <p14:creationId xmlns:p14="http://schemas.microsoft.com/office/powerpoint/2010/main" val="1561504845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Комбинированные данные многолучевой и лазерной съемок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63B433F-D69F-4AC3-8F3A-EF440EB20CB2}" type="slidenum">
              <a:rPr/>
              <a:pPr/>
              <a:t>114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53377678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Процедура совмещения данных батиметрии и ТЛС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115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5760" y="1158240"/>
            <a:ext cx="67120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algn="l" rtl="0"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Обработайте данные батиметрии и сохраните в формат HS2x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Обработайте данные лазерной съемки и сохраните в формат HS2x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Откройте оба варианта обработанных данных в программе MBMAX64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r="2334"/>
          <a:stretch/>
        </p:blipFill>
        <p:spPr>
          <a:xfrm>
            <a:off x="3770296" y="3379893"/>
            <a:ext cx="5102770" cy="27245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r="2199"/>
          <a:stretch/>
        </p:blipFill>
        <p:spPr>
          <a:xfrm>
            <a:off x="449072" y="2251024"/>
            <a:ext cx="4840901" cy="2602579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950355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7472" y="0"/>
            <a:ext cx="686612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Данные ТЛС и МЛЭС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116</a:t>
            </a:fld>
            <a:endParaRPr lang="ru-R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1702642"/>
            <a:ext cx="7333488" cy="445133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TextBox 5"/>
          <p:cNvSpPr txBox="1"/>
          <p:nvPr/>
        </p:nvSpPr>
        <p:spPr>
          <a:xfrm>
            <a:off x="252645" y="1082855"/>
            <a:ext cx="4160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предоставлены участком New England ИК Армии США</a:t>
            </a:r>
          </a:p>
        </p:txBody>
      </p:sp>
      <p:sp>
        <p:nvSpPr>
          <p:cNvPr id="7" name="Oval 6"/>
          <p:cNvSpPr/>
          <p:nvPr/>
        </p:nvSpPr>
        <p:spPr>
          <a:xfrm>
            <a:off x="3176693" y="2397759"/>
            <a:ext cx="2377440" cy="23909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70534" y="2397759"/>
            <a:ext cx="197624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 dirty="0"/>
              <a:t>Данные </a:t>
            </a:r>
            <a:r>
              <a:rPr lang="ru-RU" sz="1600" b="0" i="0" u="none" baseline="0" dirty="0" smtClean="0"/>
              <a:t>топографической </a:t>
            </a:r>
            <a:r>
              <a:rPr lang="ru-RU" sz="1600" b="0" i="0" u="none" baseline="0" dirty="0"/>
              <a:t>лазерной съемки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458721" y="2729653"/>
            <a:ext cx="997492" cy="5295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70534" y="4409440"/>
            <a:ext cx="2099733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Данные МЛЭС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129280" y="4890347"/>
            <a:ext cx="2221653" cy="1083733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546774" y="4871105"/>
            <a:ext cx="684106" cy="256308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239439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Комбинированные данные многолучевой и лазерной съемок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001585DE-EFE5-4972-A4FE-97485F42B35F}" type="slidenum">
              <a:rPr/>
              <a:t>117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23" r="4000"/>
          <a:stretch/>
        </p:blipFill>
        <p:spPr>
          <a:xfrm>
            <a:off x="347472" y="1778800"/>
            <a:ext cx="8256693" cy="44222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9716095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Результаты по данным лазерной съемки Lidar</a:t>
            </a:r>
          </a:p>
        </p:txBody>
      </p:sp>
    </p:spTree>
    <p:extLst>
      <p:ext uri="{BB962C8B-B14F-4D97-AF65-F5344CB8AC3E}">
        <p14:creationId xmlns:p14="http://schemas.microsoft.com/office/powerpoint/2010/main" val="2283341207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+mj-lt"/>
              </a:rPr>
              <a:t>Результаты данных лазерной съемки Lidar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1030" y="5791200"/>
            <a:ext cx="373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Портативный Формат Облака Точек Интернета</a:t>
            </a:r>
          </a:p>
        </p:txBody>
      </p:sp>
      <p:pic>
        <p:nvPicPr>
          <p:cNvPr id="8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9643" y="1168946"/>
            <a:ext cx="5605463" cy="29888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739" y="2533464"/>
            <a:ext cx="3914615" cy="32004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785106" y="15353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Облако Точек Lidar в цветовой палитре RBG спутникового снимка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43" y="4526215"/>
            <a:ext cx="2553145" cy="182257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801471" y="5087533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Изобаты DXF</a:t>
            </a:r>
          </a:p>
        </p:txBody>
      </p:sp>
    </p:spTree>
    <p:extLst>
      <p:ext uri="{BB962C8B-B14F-4D97-AF65-F5344CB8AC3E}">
        <p14:creationId xmlns:p14="http://schemas.microsoft.com/office/powerpoint/2010/main" val="92761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Выберите галсы вручную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001585DE-EFE5-4972-A4FE-97485F42B35F}" type="slidenum">
              <a:rPr/>
              <a:t>12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984393"/>
            <a:ext cx="8014447" cy="421593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42903" y="1410958"/>
            <a:ext cx="6737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Сделайте разрез данных с помощью инструмента A-B Cross Section через объект</a:t>
            </a:r>
          </a:p>
        </p:txBody>
      </p:sp>
    </p:spTree>
    <p:extLst>
      <p:ext uri="{BB962C8B-B14F-4D97-AF65-F5344CB8AC3E}">
        <p14:creationId xmlns:p14="http://schemas.microsoft.com/office/powerpoint/2010/main" val="289273198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+mj-lt"/>
              </a:rPr>
              <a:t>3D MESH - моделирование Пуассона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4400A483-4681-41BF-9FF1-22151483BD95}" type="slidenum">
              <a:rPr/>
              <a:pPr>
                <a:defRPr/>
              </a:pPr>
              <a:t>120</a:t>
            </a:fld>
            <a:endParaRPr lang="ru-RU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1" y="1371599"/>
            <a:ext cx="6167531" cy="5032829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640508" y="2752165"/>
            <a:ext cx="2503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Моделирование можно выполнить в программе 3D MESH HYPACK. </a:t>
            </a:r>
          </a:p>
        </p:txBody>
      </p:sp>
    </p:spTree>
    <p:extLst>
      <p:ext uri="{BB962C8B-B14F-4D97-AF65-F5344CB8AC3E}">
        <p14:creationId xmlns:p14="http://schemas.microsoft.com/office/powerpoint/2010/main" val="46586166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Съемка участка пляжа Hammonasset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7" y="1573415"/>
            <a:ext cx="7772400" cy="4370185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42047" y="6040364"/>
            <a:ext cx="7545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Эта съемка была выполнена используя 16 - канальный лазер Velodyne PUK. </a:t>
            </a:r>
          </a:p>
        </p:txBody>
      </p:sp>
    </p:spTree>
    <p:extLst>
      <p:ext uri="{BB962C8B-B14F-4D97-AF65-F5344CB8AC3E}">
        <p14:creationId xmlns:p14="http://schemas.microsoft.com/office/powerpoint/2010/main" val="412875126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Инструменты обработки HYPACK</a:t>
            </a:r>
          </a:p>
        </p:txBody>
      </p:sp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1568823"/>
            <a:ext cx="7209775" cy="3824881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47472" y="5512076"/>
            <a:ext cx="75649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программах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HYPACK и HYSWEEP используются стандартные программы HYPACK и HYSWEEP для обработки данных съемки, что позволяет пользователям, знакомыми с этими программами, быстро освоить данные УСТАНОВКИ.</a:t>
            </a:r>
          </a:p>
        </p:txBody>
      </p:sp>
    </p:spTree>
    <p:extLst>
      <p:ext uri="{BB962C8B-B14F-4D97-AF65-F5344CB8AC3E}">
        <p14:creationId xmlns:p14="http://schemas.microsoft.com/office/powerpoint/2010/main" val="69466284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12977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Типичные настройки и фильтры данных лазерной съемки LiDAR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464" y="1704799"/>
            <a:ext cx="3681786" cy="4255047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7472" y="1523998"/>
            <a:ext cx="381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Данные лазерной съемки LIDAR обычно проверяются на выбросы, как при обычной многолучевой съемке.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Выбросы можно удалить используя серию фильтров. Код режима Narrow Lane RTK для SBG, который соответствует качественным данным - 7. 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4547904"/>
            <a:ext cx="3429001" cy="141194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4291780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Фильтр выбросов GPS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2841812"/>
            <a:ext cx="6497350" cy="352425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867" y="1421750"/>
            <a:ext cx="2917955" cy="123810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421750"/>
            <a:ext cx="3006835" cy="123810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08800" y="1541279"/>
            <a:ext cx="2133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 фильтре данных GPS по режиму, важно проверить настройку удаления глубин между удаленными точками позиционирования, чтобы выбросы RTK не повлияли на качество финальной продукции. 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отличие от данных сонара, позиции лазерной съемки нельзя интерполировать.</a:t>
            </a:r>
          </a:p>
        </p:txBody>
      </p:sp>
    </p:spTree>
    <p:extLst>
      <p:ext uri="{BB962C8B-B14F-4D97-AF65-F5344CB8AC3E}">
        <p14:creationId xmlns:p14="http://schemas.microsoft.com/office/powerpoint/2010/main" val="232520772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Использование инструмента выбора точек вручную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22" y="1635804"/>
            <a:ext cx="8801100" cy="353527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7472" y="5818095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Инструмент выбора Вручную в Редакторе MBMAX позволяет создать профиль для просмотра и редактирования в любом месте съемки.  </a:t>
            </a:r>
          </a:p>
        </p:txBody>
      </p:sp>
    </p:spTree>
    <p:extLst>
      <p:ext uri="{BB962C8B-B14F-4D97-AF65-F5344CB8AC3E}">
        <p14:creationId xmlns:p14="http://schemas.microsoft.com/office/powerpoint/2010/main" val="244664676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678264"/>
            <a:ext cx="8446904" cy="454324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6673910" y="2487706"/>
            <a:ext cx="0" cy="3589892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110174" y="3185970"/>
            <a:ext cx="218541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Время начала: 15:55:52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34770" y="5087145"/>
            <a:ext cx="2145317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Время окончания: 15:59:00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00438" y="3974975"/>
            <a:ext cx="407347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Суммарное время полета: 5 минут  6 секунд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Продолжительность съемки тестового участка NCDOT</a:t>
            </a:r>
          </a:p>
        </p:txBody>
      </p:sp>
    </p:spTree>
    <p:extLst>
      <p:ext uri="{BB962C8B-B14F-4D97-AF65-F5344CB8AC3E}">
        <p14:creationId xmlns:p14="http://schemas.microsoft.com/office/powerpoint/2010/main" val="129793795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Данные датчика полета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68" y="1270374"/>
            <a:ext cx="4423051" cy="173179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5079021"/>
            <a:ext cx="4450347" cy="139586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68" y="3099980"/>
            <a:ext cx="4450347" cy="187653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69220" y="1643210"/>
            <a:ext cx="3429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Окно Tide позволяет проверить данные полета на высоту.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Окна Pitch и Roll позволяют просмотреть и отредактировать данные датчика качки.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окне Speed можно проверить качество данных скорости полета. Если удалить точку на графике скорости, соответствующая позиция будет удалена, а вместе с ней и данные лазера. </a:t>
            </a:r>
          </a:p>
        </p:txBody>
      </p:sp>
    </p:spTree>
    <p:extLst>
      <p:ext uri="{BB962C8B-B14F-4D97-AF65-F5344CB8AC3E}">
        <p14:creationId xmlns:p14="http://schemas.microsoft.com/office/powerpoint/2010/main" val="3143718332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47472" y="2514600"/>
            <a:ext cx="6840728" cy="1583267"/>
          </a:xfrm>
        </p:spPr>
        <p:txBody>
          <a:bodyPr/>
          <a:lstStyle/>
          <a:p>
            <a:pPr algn="l" rtl="0"/>
            <a:r>
              <a:rPr lang="ru-RU" b="0" i="0" u="none" baseline="0" dirty="0"/>
              <a:t>Объемы накопления (</a:t>
            </a:r>
            <a:r>
              <a:rPr lang="ru-RU" b="0" i="0" u="none" baseline="0" dirty="0" err="1"/>
              <a:t>stock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pile</a:t>
            </a:r>
            <a:r>
              <a:rPr lang="ru-RU" b="0" i="0" u="none" baseline="0" dirty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10643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 накоплений (stockpile)в МОДЕЛИ TIN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472" y="5554715"/>
            <a:ext cx="8098875" cy="1049285"/>
          </a:xfrm>
        </p:spPr>
        <p:txBody>
          <a:bodyPr>
            <a:noAutofit/>
          </a:bodyPr>
          <a:lstStyle/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Быстрый расчет объемов участка используя файл границ.</a:t>
            </a:r>
            <a:endParaRPr lang="ru-RU" sz="1800" baseline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Множество объемов можно вычислить одновременно используя отдельные границы</a:t>
            </a:r>
          </a:p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endParaRPr lang="ru-RU" sz="1800" baseline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6" t="18592" r="23450" b="13563"/>
          <a:stretch/>
        </p:blipFill>
        <p:spPr bwMode="auto">
          <a:xfrm>
            <a:off x="775402" y="1382221"/>
            <a:ext cx="6100741" cy="40090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383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Модель теста Patch для ТЛС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001585DE-EFE5-4972-A4FE-97485F42B35F}" type="slidenum">
              <a:rPr/>
              <a:t>13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487" y="1369601"/>
            <a:ext cx="6320739" cy="22843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486" y="3895244"/>
            <a:ext cx="6320739" cy="226791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50006" y="1850069"/>
            <a:ext cx="232010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параметр теста Patch следует вычислить множество раз, чтобы получить оптимальный результат. 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Снимки экрана ниже показывают результаты промера башни маяка до и после определения угла рыскания. </a:t>
            </a:r>
          </a:p>
        </p:txBody>
      </p:sp>
    </p:spTree>
    <p:extLst>
      <p:ext uri="{BB962C8B-B14F-4D97-AF65-F5344CB8AC3E}">
        <p14:creationId xmlns:p14="http://schemas.microsoft.com/office/powerpoint/2010/main" val="3910732823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 накопления (stock pile)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130</a:t>
            </a:fld>
            <a:endParaRPr lang="ru-R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510451"/>
            <a:ext cx="7826391" cy="344105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47472" y="5150001"/>
            <a:ext cx="7826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начала расчета объемов накопления, нужен файл границ для каждого участка</a:t>
            </a:r>
          </a:p>
        </p:txBody>
      </p:sp>
    </p:spTree>
    <p:extLst>
      <p:ext uri="{BB962C8B-B14F-4D97-AF65-F5344CB8AC3E}">
        <p14:creationId xmlns:p14="http://schemas.microsoft.com/office/powerpoint/2010/main" val="1666198619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 накопления (stock pile)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131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767771" y="1876214"/>
            <a:ext cx="20578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участок накопления вычисляется отдельно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Объем, промоины, периметр и площадь вычисляются отдельно для каждого файла границ.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47471" y="1503680"/>
            <a:ext cx="6263301" cy="4673599"/>
            <a:chOff x="347472" y="1862667"/>
            <a:chExt cx="5667248" cy="416058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/>
            <a:srcRect l="1053" t="10853" r="79196" b="1147"/>
            <a:stretch/>
          </p:blipFill>
          <p:spPr>
            <a:xfrm>
              <a:off x="347472" y="1862667"/>
              <a:ext cx="1230715" cy="41605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95639" y="1862667"/>
              <a:ext cx="4419081" cy="4150094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086029149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  <a:endParaRPr lang="ru-RU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479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Тест Patch для ТЛС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14</a:t>
            </a:fld>
            <a:endParaRPr lang="ru-RU"/>
          </a:p>
        </p:txBody>
      </p:sp>
      <p:pic>
        <p:nvPicPr>
          <p:cNvPr id="1026" name="Picture 2" descr="Calibration Lightpo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740" y="1606461"/>
            <a:ext cx="3420019" cy="456091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atch Test Lightpole Point Clou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606461"/>
            <a:ext cx="3367206" cy="456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5518" y="1184743"/>
            <a:ext cx="3489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Результаты хорошего теста</a:t>
            </a:r>
          </a:p>
        </p:txBody>
      </p:sp>
    </p:spTree>
    <p:extLst>
      <p:ext uri="{BB962C8B-B14F-4D97-AF65-F5344CB8AC3E}">
        <p14:creationId xmlns:p14="http://schemas.microsoft.com/office/powerpoint/2010/main" val="3378483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RTK Поправки и настройки</a:t>
            </a:r>
          </a:p>
        </p:txBody>
      </p:sp>
    </p:spTree>
    <p:extLst>
      <p:ext uri="{BB962C8B-B14F-4D97-AF65-F5344CB8AC3E}">
        <p14:creationId xmlns:p14="http://schemas.microsoft.com/office/powerpoint/2010/main" val="9621843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1" i="0" u="none" baseline="0">
                <a:latin typeface="Arial" pitchFamily="34" charset="0"/>
                <a:cs typeface="Arial" pitchFamily="34" charset="0"/>
              </a:rPr>
              <a:t>Уровни RTK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8788" y="1298575"/>
            <a:ext cx="7924800" cy="5264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vl="1" algn="l" rtl="0">
              <a:defRPr/>
            </a:pPr>
            <a:r>
              <a:rPr lang="ru-RU" sz="2000" b="0" i="0" u="none" baseline="0">
                <a:solidFill>
                  <a:srgbClr val="0091BC"/>
                </a:solidFill>
                <a:latin typeface="Arial" charset="0"/>
              </a:rPr>
              <a:t>Укажите на чем основывается вычисление К и N</a:t>
            </a: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Модель геоида:</a:t>
            </a:r>
            <a:endParaRPr lang="ru-RU" dirty="0">
              <a:solidFill>
                <a:srgbClr val="0091BC"/>
              </a:solidFill>
            </a:endParaRPr>
          </a:p>
          <a:p>
            <a:pPr marL="1154113" lvl="1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C"/>
                </a:solidFill>
              </a:rPr>
              <a:t>Для методов вычисления уровней RTK.</a:t>
            </a: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Ортометрическая поправка за высоту</a:t>
            </a:r>
            <a:endParaRPr lang="ru-RU" dirty="0">
              <a:solidFill>
                <a:srgbClr val="0091BC"/>
              </a:solidFill>
            </a:endParaRPr>
          </a:p>
          <a:p>
            <a:pPr marL="1154113" lvl="1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C"/>
                </a:solidFill>
              </a:rPr>
              <a:t>Для методов вычисления уровней RTK.</a:t>
            </a:r>
          </a:p>
          <a:p>
            <a:pPr marL="696913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Зона VDatum и ноль карты:</a:t>
            </a:r>
            <a:endParaRPr lang="ru-RU" dirty="0">
              <a:solidFill>
                <a:srgbClr val="0091BC"/>
              </a:solidFill>
            </a:endParaRPr>
          </a:p>
          <a:p>
            <a:pPr marL="1154113" lvl="1" indent="-285750" algn="l" rtl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C"/>
                </a:solidFill>
              </a:rPr>
              <a:t>Для методов вычисления уровней RTK с VDatum (только в США).</a:t>
            </a:r>
          </a:p>
          <a:p>
            <a:pPr marL="696913" indent="-28575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Local Grid Adjustment - местная СК</a:t>
            </a:r>
            <a:endParaRPr lang="ru-RU" dirty="0">
              <a:solidFill>
                <a:srgbClr val="0091BC"/>
              </a:solidFill>
              <a:cs typeface="Arial" pitchFamily="34" charset="0"/>
            </a:endParaRPr>
          </a:p>
          <a:p>
            <a:pPr marL="1154113" lvl="1" indent="-28575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C"/>
                </a:solidFill>
                <a:cs typeface="Arial" pitchFamily="34" charset="0"/>
              </a:rPr>
              <a:t>Для конвертации местной СК. Есть отдельная презентация.</a:t>
            </a:r>
          </a:p>
          <a:p>
            <a:pPr marL="696913" indent="-28575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Нуль карты над поверхностью геоида.</a:t>
            </a:r>
            <a:endParaRPr lang="ru-RU" dirty="0">
              <a:solidFill>
                <a:srgbClr val="0091BC"/>
              </a:solidFill>
              <a:cs typeface="Arial" pitchFamily="34" charset="0"/>
            </a:endParaRPr>
          </a:p>
          <a:p>
            <a:pPr marL="1154113" lvl="1" indent="-285750" algn="l" rtl="0" eaLnBrk="1" hangingPunct="1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C"/>
                </a:solidFill>
                <a:cs typeface="Arial" pitchFamily="34" charset="0"/>
              </a:rPr>
              <a:t>Раньше называлась «Ортометрическая поправка на высоту»</a:t>
            </a:r>
            <a:r>
              <a:rPr lang="ru-RU" sz="2200" b="0" i="0" u="none" baseline="0">
                <a:solidFill>
                  <a:srgbClr val="0091BC"/>
                </a:solidFill>
                <a:latin typeface="Arial" charset="0"/>
              </a:rPr>
              <a:t>   </a:t>
            </a: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FF0000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FF0000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FF0000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FF0000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FF0000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FF0000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FF0000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FF0000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endParaRPr lang="ru-RU" sz="1400" dirty="0">
              <a:solidFill>
                <a:srgbClr val="FF0000"/>
              </a:solidFill>
              <a:latin typeface="Arial" charset="0"/>
            </a:endParaRPr>
          </a:p>
          <a:p>
            <a:pPr marL="868363" lvl="1" algn="ctr" rtl="0" eaLnBrk="1" hangingPunct="1">
              <a:defRPr/>
            </a:pPr>
            <a:r>
              <a:rPr lang="ru-RU" sz="1600" b="1" i="0" u="none" baseline="0">
                <a:solidFill>
                  <a:srgbClr val="FF0000"/>
                </a:solidFill>
                <a:latin typeface="Arial" charset="0"/>
              </a:rPr>
              <a:t>Смотрите презентацию RTK TIDES.</a:t>
            </a:r>
          </a:p>
        </p:txBody>
      </p:sp>
      <p:pic>
        <p:nvPicPr>
          <p:cNvPr id="4813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343400"/>
            <a:ext cx="70040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762000" y="4376738"/>
            <a:ext cx="2057400" cy="17192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98848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xmlns="" id="{0F9E5C36-DCF0-4A63-ACE3-1CBA93D3A1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730316"/>
              </p:ext>
            </p:extLst>
          </p:nvPr>
        </p:nvGraphicFramePr>
        <p:xfrm>
          <a:off x="3772146" y="1089958"/>
          <a:ext cx="3426791" cy="2063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4" imgW="6095160" imgH="3669840" progId="">
                  <p:embed/>
                </p:oleObj>
              </mc:Choice>
              <mc:Fallback>
                <p:oleObj r:id="rId4" imgW="6095160" imgH="366984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72146" y="1089958"/>
                        <a:ext cx="3426791" cy="2063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82" name="Line 14"/>
          <p:cNvSpPr>
            <a:spLocks noChangeShapeType="1"/>
          </p:cNvSpPr>
          <p:nvPr/>
        </p:nvSpPr>
        <p:spPr bwMode="auto">
          <a:xfrm>
            <a:off x="3772146" y="2182541"/>
            <a:ext cx="688485" cy="7657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70" name="Rectangle 5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600" b="1" i="0" u="none" baseline="0">
                <a:latin typeface="Arial" pitchFamily="34" charset="0"/>
                <a:cs typeface="Arial" pitchFamily="34" charset="0"/>
              </a:rPr>
              <a:t>Высота RTK</a:t>
            </a:r>
            <a:endParaRPr lang="ru-RU" alt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2"/>
          <p:cNvSpPr>
            <a:spLocks noChangeArrowheads="1"/>
          </p:cNvSpPr>
          <p:nvPr/>
        </p:nvSpPr>
        <p:spPr bwMode="auto">
          <a:xfrm>
            <a:off x="4038600" y="1371600"/>
            <a:ext cx="51054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ru-RU" altLang="en-US"/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3522076" y="1701863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00B0F0"/>
                </a:solidFill>
              </a:rPr>
              <a:t>Высота БПЛА</a:t>
            </a:r>
          </a:p>
        </p:txBody>
      </p:sp>
      <p:sp>
        <p:nvSpPr>
          <p:cNvPr id="32785" name="Line 17"/>
          <p:cNvSpPr>
            <a:spLocks noChangeShapeType="1"/>
          </p:cNvSpPr>
          <p:nvPr/>
        </p:nvSpPr>
        <p:spPr bwMode="auto">
          <a:xfrm>
            <a:off x="6367219" y="2262958"/>
            <a:ext cx="0" cy="71470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86" name="Line 18"/>
          <p:cNvSpPr>
            <a:spLocks noChangeShapeType="1"/>
          </p:cNvSpPr>
          <p:nvPr/>
        </p:nvSpPr>
        <p:spPr bwMode="auto">
          <a:xfrm flipH="1" flipV="1">
            <a:off x="6367219" y="3206260"/>
            <a:ext cx="5138" cy="5275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6213231" y="2952954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D</a:t>
            </a:r>
          </a:p>
        </p:txBody>
      </p:sp>
      <p:sp>
        <p:nvSpPr>
          <p:cNvPr id="32790" name="Line 22"/>
          <p:cNvSpPr>
            <a:spLocks noChangeShapeType="1"/>
          </p:cNvSpPr>
          <p:nvPr/>
        </p:nvSpPr>
        <p:spPr bwMode="auto">
          <a:xfrm flipH="1" flipV="1">
            <a:off x="3927231" y="1910861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1" name="Line 23"/>
          <p:cNvSpPr>
            <a:spLocks noChangeShapeType="1"/>
          </p:cNvSpPr>
          <p:nvPr/>
        </p:nvSpPr>
        <p:spPr bwMode="auto">
          <a:xfrm flipV="1">
            <a:off x="4384431" y="2215661"/>
            <a:ext cx="1588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2" name="Line 24"/>
          <p:cNvSpPr>
            <a:spLocks noChangeShapeType="1"/>
          </p:cNvSpPr>
          <p:nvPr/>
        </p:nvSpPr>
        <p:spPr bwMode="auto">
          <a:xfrm flipH="1">
            <a:off x="4376117" y="1987060"/>
            <a:ext cx="8314" cy="17172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4315365" y="27372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H</a:t>
            </a:r>
          </a:p>
        </p:txBody>
      </p:sp>
      <p:sp>
        <p:nvSpPr>
          <p:cNvPr id="32794" name="Line 26"/>
          <p:cNvSpPr>
            <a:spLocks noChangeShapeType="1"/>
          </p:cNvSpPr>
          <p:nvPr/>
        </p:nvSpPr>
        <p:spPr bwMode="auto">
          <a:xfrm flipV="1">
            <a:off x="3622431" y="6477000"/>
            <a:ext cx="2744788" cy="5861"/>
          </a:xfrm>
          <a:prstGeom prst="line">
            <a:avLst/>
          </a:prstGeom>
          <a:noFill/>
          <a:ln w="76200" cmpd="tri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5" name="Text Box 27"/>
          <p:cNvSpPr txBox="1">
            <a:spLocks noChangeArrowheads="1"/>
          </p:cNvSpPr>
          <p:nvPr/>
        </p:nvSpPr>
        <p:spPr bwMode="auto">
          <a:xfrm>
            <a:off x="6441831" y="6316096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9900"/>
                </a:solidFill>
              </a:rPr>
              <a:t>Земля</a:t>
            </a:r>
          </a:p>
        </p:txBody>
      </p:sp>
      <p:sp>
        <p:nvSpPr>
          <p:cNvPr id="32798" name="Line 30"/>
          <p:cNvSpPr>
            <a:spLocks noChangeShapeType="1"/>
          </p:cNvSpPr>
          <p:nvPr/>
        </p:nvSpPr>
        <p:spPr bwMode="auto">
          <a:xfrm>
            <a:off x="4917831" y="4730261"/>
            <a:ext cx="1588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799" name="Text Box 31"/>
          <p:cNvSpPr txBox="1">
            <a:spLocks noChangeArrowheads="1"/>
          </p:cNvSpPr>
          <p:nvPr/>
        </p:nvSpPr>
        <p:spPr bwMode="auto">
          <a:xfrm>
            <a:off x="4765431" y="4500074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В</a:t>
            </a:r>
          </a:p>
        </p:txBody>
      </p:sp>
      <p:sp>
        <p:nvSpPr>
          <p:cNvPr id="32800" name="Line 32"/>
          <p:cNvSpPr>
            <a:spLocks noChangeShapeType="1"/>
          </p:cNvSpPr>
          <p:nvPr/>
        </p:nvSpPr>
        <p:spPr bwMode="auto">
          <a:xfrm flipH="1">
            <a:off x="3622431" y="4044461"/>
            <a:ext cx="34290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01" name="Text Box 33"/>
          <p:cNvSpPr txBox="1">
            <a:spLocks noChangeArrowheads="1"/>
          </p:cNvSpPr>
          <p:nvPr/>
        </p:nvSpPr>
        <p:spPr bwMode="auto">
          <a:xfrm>
            <a:off x="7510463" y="3892061"/>
            <a:ext cx="152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FF0000"/>
                </a:solidFill>
              </a:rPr>
              <a:t>Ноль Карты</a:t>
            </a:r>
          </a:p>
        </p:txBody>
      </p:sp>
      <p:sp>
        <p:nvSpPr>
          <p:cNvPr id="32802" name="Text Box 34"/>
          <p:cNvSpPr txBox="1">
            <a:spLocks noChangeArrowheads="1"/>
          </p:cNvSpPr>
          <p:nvPr/>
        </p:nvSpPr>
        <p:spPr bwMode="auto">
          <a:xfrm>
            <a:off x="5222631" y="4501661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КГ</a:t>
            </a:r>
          </a:p>
        </p:txBody>
      </p:sp>
      <p:sp>
        <p:nvSpPr>
          <p:cNvPr id="32803" name="Line 35"/>
          <p:cNvSpPr>
            <a:spLocks noChangeShapeType="1"/>
          </p:cNvSpPr>
          <p:nvPr/>
        </p:nvSpPr>
        <p:spPr bwMode="auto">
          <a:xfrm flipV="1">
            <a:off x="5451231" y="4044461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04" name="Line 36"/>
          <p:cNvSpPr>
            <a:spLocks noChangeShapeType="1"/>
          </p:cNvSpPr>
          <p:nvPr/>
        </p:nvSpPr>
        <p:spPr bwMode="auto">
          <a:xfrm>
            <a:off x="5451231" y="4806461"/>
            <a:ext cx="1588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05" name="Line 37"/>
          <p:cNvSpPr>
            <a:spLocks noChangeShapeType="1"/>
          </p:cNvSpPr>
          <p:nvPr/>
        </p:nvSpPr>
        <p:spPr bwMode="auto">
          <a:xfrm flipH="1">
            <a:off x="3622431" y="5416061"/>
            <a:ext cx="3429000" cy="0"/>
          </a:xfrm>
          <a:prstGeom prst="line">
            <a:avLst/>
          </a:prstGeom>
          <a:noFill/>
          <a:ln w="38100">
            <a:solidFill>
              <a:srgbClr val="33CC33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06" name="Text Box 38"/>
          <p:cNvSpPr txBox="1">
            <a:spLocks noChangeArrowheads="1"/>
          </p:cNvSpPr>
          <p:nvPr/>
        </p:nvSpPr>
        <p:spPr bwMode="auto">
          <a:xfrm>
            <a:off x="7434263" y="4648200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>
                <a:solidFill>
                  <a:srgbClr val="33CC33"/>
                </a:solidFill>
              </a:rPr>
              <a:t>Поверхность эллипсоида</a:t>
            </a:r>
          </a:p>
        </p:txBody>
      </p:sp>
      <p:sp>
        <p:nvSpPr>
          <p:cNvPr id="32807" name="Line 39"/>
          <p:cNvSpPr>
            <a:spLocks noChangeShapeType="1"/>
          </p:cNvSpPr>
          <p:nvPr/>
        </p:nvSpPr>
        <p:spPr bwMode="auto">
          <a:xfrm flipH="1">
            <a:off x="3622431" y="3739661"/>
            <a:ext cx="3429000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08" name="Text Box 40"/>
          <p:cNvSpPr txBox="1">
            <a:spLocks noChangeArrowheads="1"/>
          </p:cNvSpPr>
          <p:nvPr/>
        </p:nvSpPr>
        <p:spPr bwMode="auto">
          <a:xfrm>
            <a:off x="7358063" y="3434861"/>
            <a:ext cx="167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 dirty="0">
                <a:solidFill>
                  <a:srgbClr val="FFFF00"/>
                </a:solidFill>
              </a:rPr>
              <a:t>Поверхность геоида (СМУ)</a:t>
            </a:r>
          </a:p>
        </p:txBody>
      </p:sp>
      <p:sp>
        <p:nvSpPr>
          <p:cNvPr id="32809" name="Line 41"/>
          <p:cNvSpPr>
            <a:spLocks noChangeShapeType="1"/>
          </p:cNvSpPr>
          <p:nvPr/>
        </p:nvSpPr>
        <p:spPr bwMode="auto">
          <a:xfrm>
            <a:off x="4149105" y="2197853"/>
            <a:ext cx="8314" cy="222760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0" name="Line 42"/>
          <p:cNvSpPr>
            <a:spLocks noChangeShapeType="1"/>
          </p:cNvSpPr>
          <p:nvPr/>
        </p:nvSpPr>
        <p:spPr bwMode="auto">
          <a:xfrm>
            <a:off x="4155831" y="4806461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1" name="Text Box 43"/>
          <p:cNvSpPr txBox="1">
            <a:spLocks noChangeArrowheads="1"/>
          </p:cNvSpPr>
          <p:nvPr/>
        </p:nvSpPr>
        <p:spPr bwMode="auto">
          <a:xfrm>
            <a:off x="4003431" y="4501661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А</a:t>
            </a:r>
          </a:p>
        </p:txBody>
      </p:sp>
      <p:sp>
        <p:nvSpPr>
          <p:cNvPr id="32812" name="Text Box 44"/>
          <p:cNvSpPr txBox="1">
            <a:spLocks noChangeArrowheads="1"/>
          </p:cNvSpPr>
          <p:nvPr/>
        </p:nvSpPr>
        <p:spPr bwMode="auto">
          <a:xfrm>
            <a:off x="3622431" y="3282461"/>
            <a:ext cx="457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T’</a:t>
            </a:r>
          </a:p>
        </p:txBody>
      </p:sp>
      <p:sp>
        <p:nvSpPr>
          <p:cNvPr id="32813" name="Line 45"/>
          <p:cNvSpPr>
            <a:spLocks noChangeShapeType="1"/>
          </p:cNvSpPr>
          <p:nvPr/>
        </p:nvSpPr>
        <p:spPr bwMode="auto">
          <a:xfrm flipV="1">
            <a:off x="3774831" y="2215661"/>
            <a:ext cx="1588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4" name="Line 46"/>
          <p:cNvSpPr>
            <a:spLocks noChangeShapeType="1"/>
          </p:cNvSpPr>
          <p:nvPr/>
        </p:nvSpPr>
        <p:spPr bwMode="auto">
          <a:xfrm>
            <a:off x="3774831" y="3587261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5" name="Text Box 47"/>
          <p:cNvSpPr txBox="1">
            <a:spLocks noChangeArrowheads="1"/>
          </p:cNvSpPr>
          <p:nvPr/>
        </p:nvSpPr>
        <p:spPr bwMode="auto">
          <a:xfrm>
            <a:off x="6441831" y="4501661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N</a:t>
            </a:r>
          </a:p>
        </p:txBody>
      </p:sp>
      <p:sp>
        <p:nvSpPr>
          <p:cNvPr id="32816" name="Line 48"/>
          <p:cNvSpPr>
            <a:spLocks noChangeShapeType="1"/>
          </p:cNvSpPr>
          <p:nvPr/>
        </p:nvSpPr>
        <p:spPr bwMode="auto">
          <a:xfrm flipV="1">
            <a:off x="6594231" y="3739661"/>
            <a:ext cx="1588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7" name="Line 49"/>
          <p:cNvSpPr>
            <a:spLocks noChangeShapeType="1"/>
          </p:cNvSpPr>
          <p:nvPr/>
        </p:nvSpPr>
        <p:spPr bwMode="auto">
          <a:xfrm>
            <a:off x="6594231" y="4806461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8" name="Line 50"/>
          <p:cNvSpPr>
            <a:spLocks noChangeShapeType="1"/>
          </p:cNvSpPr>
          <p:nvPr/>
        </p:nvSpPr>
        <p:spPr bwMode="auto">
          <a:xfrm>
            <a:off x="6137031" y="3587261"/>
            <a:ext cx="1588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19" name="Line 51"/>
          <p:cNvSpPr>
            <a:spLocks noChangeShapeType="1"/>
          </p:cNvSpPr>
          <p:nvPr/>
        </p:nvSpPr>
        <p:spPr bwMode="auto">
          <a:xfrm flipV="1">
            <a:off x="6137031" y="4044461"/>
            <a:ext cx="1588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20" name="Line 52"/>
          <p:cNvSpPr>
            <a:spLocks noChangeShapeType="1"/>
          </p:cNvSpPr>
          <p:nvPr/>
        </p:nvSpPr>
        <p:spPr bwMode="auto">
          <a:xfrm>
            <a:off x="6137031" y="4806461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821" name="Text Box 53"/>
          <p:cNvSpPr txBox="1">
            <a:spLocks noChangeArrowheads="1"/>
          </p:cNvSpPr>
          <p:nvPr/>
        </p:nvSpPr>
        <p:spPr bwMode="auto">
          <a:xfrm>
            <a:off x="5908431" y="4501661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N-K</a:t>
            </a:r>
          </a:p>
        </p:txBody>
      </p:sp>
      <p:sp>
        <p:nvSpPr>
          <p:cNvPr id="32822" name="Text Box 54"/>
          <p:cNvSpPr txBox="1">
            <a:spLocks noChangeArrowheads="1"/>
          </p:cNvSpPr>
          <p:nvPr/>
        </p:nvSpPr>
        <p:spPr bwMode="auto">
          <a:xfrm>
            <a:off x="5984631" y="3739661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1" i="0" u="none" baseline="0"/>
              <a:t>K</a:t>
            </a:r>
          </a:p>
        </p:txBody>
      </p:sp>
      <p:sp>
        <p:nvSpPr>
          <p:cNvPr id="136247" name="Rectangle 55"/>
          <p:cNvSpPr>
            <a:spLocks noChangeArrowheads="1"/>
          </p:cNvSpPr>
          <p:nvPr/>
        </p:nvSpPr>
        <p:spPr bwMode="auto">
          <a:xfrm>
            <a:off x="0" y="1524000"/>
            <a:ext cx="2971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 rtl="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1600" b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7464" name="Rectangle 56"/>
          <p:cNvSpPr>
            <a:spLocks noChangeArrowheads="1"/>
          </p:cNvSpPr>
          <p:nvPr/>
        </p:nvSpPr>
        <p:spPr bwMode="auto">
          <a:xfrm>
            <a:off x="457200" y="1409700"/>
            <a:ext cx="350520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 eaLnBrk="1" hangingPunct="1">
              <a:spcBef>
                <a:spcPct val="20000"/>
              </a:spcBef>
              <a:buClr>
                <a:schemeClr val="tx1"/>
              </a:buClr>
              <a:buSzPct val="70000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Качественная при статусе GPS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58BB3"/>
                </a:solidFill>
                <a:latin typeface="Arial" charset="0"/>
              </a:rPr>
              <a:t>RTK Fixed</a:t>
            </a:r>
          </a:p>
          <a:p>
            <a:pPr marL="742950" lvl="1" indent="-285750" algn="l" rtl="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58BB3"/>
                </a:solidFill>
                <a:latin typeface="Arial" charset="0"/>
              </a:rPr>
              <a:t>Режим RTK Narrow Lane</a:t>
            </a:r>
          </a:p>
          <a:p>
            <a:pPr marL="342900" indent="-342900" algn="l" rtl="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ru-RU" b="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  <a:p>
            <a:pPr marL="342900" indent="-342900" algn="l" rtl="0" eaLnBrk="1" hangingPunct="1"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  <a:defRPr/>
            </a:pPr>
            <a:endParaRPr lang="ru-RU" b="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800" y="3336869"/>
            <a:ext cx="327660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Поправка за уровень RTK HYPACK:</a:t>
            </a:r>
            <a:endParaRPr lang="ru-RU" altLang="en-US" dirty="0">
              <a:solidFill>
                <a:srgbClr val="058BB3"/>
              </a:solidFill>
            </a:endParaRPr>
          </a:p>
          <a:p>
            <a:pPr lvl="1" algn="l" rtl="0">
              <a:spcBef>
                <a:spcPct val="20000"/>
              </a:spcBef>
              <a:buClr>
                <a:schemeClr val="hlink"/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rgbClr val="058BB3"/>
                </a:solidFill>
              </a:rPr>
              <a:t>T = N – K – A – H - D</a:t>
            </a:r>
          </a:p>
        </p:txBody>
      </p:sp>
    </p:spTree>
    <p:extLst>
      <p:ext uri="{BB962C8B-B14F-4D97-AF65-F5344CB8AC3E}">
        <p14:creationId xmlns:p14="http://schemas.microsoft.com/office/powerpoint/2010/main" val="37985645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ОБОРУДОВАНИЕ HYPACK®</a:t>
            </a:r>
          </a:p>
        </p:txBody>
      </p:sp>
    </p:spTree>
    <p:extLst>
      <p:ext uri="{BB962C8B-B14F-4D97-AF65-F5344CB8AC3E}">
        <p14:creationId xmlns:p14="http://schemas.microsoft.com/office/powerpoint/2010/main" val="40955363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22337D74-6A8A-410D-BCE1-411135041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Монтаж установки</a:t>
            </a:r>
          </a:p>
        </p:txBody>
      </p:sp>
      <p:pic>
        <p:nvPicPr>
          <p:cNvPr id="5" name="Picture 4" descr="A picture containing outdoor, grass, sky, weapon&#10;&#10;Description automatically generated">
            <a:extLst>
              <a:ext uri="{FF2B5EF4-FFF2-40B4-BE49-F238E27FC236}">
                <a16:creationId xmlns:a16="http://schemas.microsoft.com/office/drawing/2014/main" xmlns="" id="{22CAFA01-AA43-40F8-A2B8-B4F55973ED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86"/>
          <a:stretch/>
        </p:blipFill>
        <p:spPr>
          <a:xfrm>
            <a:off x="347472" y="1676400"/>
            <a:ext cx="6129528" cy="4114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4C5CBF1-03AB-49BD-BCD2-0218F1D88611}"/>
              </a:ext>
            </a:extLst>
          </p:cNvPr>
          <p:cNvSpPr txBox="1"/>
          <p:nvPr/>
        </p:nvSpPr>
        <p:spPr>
          <a:xfrm>
            <a:off x="6629400" y="2133600"/>
            <a:ext cx="23622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Установка HYPACK LIDAR может использоваться на любой передвижной платформе. </a:t>
            </a:r>
          </a:p>
          <a:p>
            <a:endParaRPr lang="ru-RU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Полеты выполнены на БПЛА DJI Matrice 600 Pro. </a:t>
            </a:r>
          </a:p>
        </p:txBody>
      </p:sp>
    </p:spTree>
    <p:extLst>
      <p:ext uri="{BB962C8B-B14F-4D97-AF65-F5344CB8AC3E}">
        <p14:creationId xmlns:p14="http://schemas.microsoft.com/office/powerpoint/2010/main" val="3813436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Физическая установка топографического лазера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4617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Схема подключения установки</a:t>
            </a:r>
          </a:p>
        </p:txBody>
      </p:sp>
    </p:spTree>
    <p:extLst>
      <p:ext uri="{BB962C8B-B14F-4D97-AF65-F5344CB8AC3E}">
        <p14:creationId xmlns:p14="http://schemas.microsoft.com/office/powerpoint/2010/main" val="20221531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16611" y="1336952"/>
            <a:ext cx="6815328" cy="52578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Схема проводов подключений в Установке</a:t>
            </a:r>
          </a:p>
        </p:txBody>
      </p:sp>
      <p:sp>
        <p:nvSpPr>
          <p:cNvPr id="2" name="Rectangle 1"/>
          <p:cNvSpPr/>
          <p:nvPr/>
        </p:nvSpPr>
        <p:spPr>
          <a:xfrm>
            <a:off x="1676400" y="3425044"/>
            <a:ext cx="1371600" cy="16002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SBG</a:t>
            </a:r>
          </a:p>
        </p:txBody>
      </p:sp>
      <p:sp>
        <p:nvSpPr>
          <p:cNvPr id="4" name="Oval 3"/>
          <p:cNvSpPr/>
          <p:nvPr/>
        </p:nvSpPr>
        <p:spPr>
          <a:xfrm>
            <a:off x="1866900" y="1748644"/>
            <a:ext cx="990600" cy="990600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VLP</a:t>
            </a:r>
          </a:p>
        </p:txBody>
      </p:sp>
      <p:sp>
        <p:nvSpPr>
          <p:cNvPr id="5" name="Rectangle 4"/>
          <p:cNvSpPr/>
          <p:nvPr/>
        </p:nvSpPr>
        <p:spPr>
          <a:xfrm>
            <a:off x="1981200" y="4796644"/>
            <a:ext cx="266700" cy="457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 rtl="0"/>
            <a:r>
              <a:rPr lang="ru-RU" sz="1100" b="0" i="0" u="none" baseline="0" dirty="0"/>
              <a:t>Основной</a:t>
            </a:r>
          </a:p>
        </p:txBody>
      </p:sp>
      <p:sp>
        <p:nvSpPr>
          <p:cNvPr id="6" name="Rectangle 5"/>
          <p:cNvSpPr/>
          <p:nvPr/>
        </p:nvSpPr>
        <p:spPr>
          <a:xfrm>
            <a:off x="2486025" y="4796644"/>
            <a:ext cx="266700" cy="457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 rtl="0"/>
            <a:r>
              <a:rPr lang="ru-RU" sz="1000" b="0" i="0" u="none" baseline="0"/>
              <a:t>Aux</a:t>
            </a:r>
          </a:p>
        </p:txBody>
      </p:sp>
      <p:sp>
        <p:nvSpPr>
          <p:cNvPr id="7" name="Rectangle 6"/>
          <p:cNvSpPr/>
          <p:nvPr/>
        </p:nvSpPr>
        <p:spPr>
          <a:xfrm>
            <a:off x="4419600" y="1748644"/>
            <a:ext cx="2133600" cy="3276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ПК</a:t>
            </a:r>
          </a:p>
        </p:txBody>
      </p:sp>
      <p:cxnSp>
        <p:nvCxnSpPr>
          <p:cNvPr id="9" name="Straight Connector 8"/>
          <p:cNvCxnSpPr>
            <a:stCxn id="6" idx="2"/>
          </p:cNvCxnSpPr>
          <p:nvPr/>
        </p:nvCxnSpPr>
        <p:spPr>
          <a:xfrm>
            <a:off x="2619375" y="5253844"/>
            <a:ext cx="0" cy="304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619375" y="5558644"/>
            <a:ext cx="2257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4876800" y="5025244"/>
            <a:ext cx="0" cy="533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844994" y="4500822"/>
            <a:ext cx="1149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sz="1200" b="0" i="0" u="none" baseline="0"/>
              <a:t>Переходник USB - Serial </a:t>
            </a:r>
          </a:p>
        </p:txBody>
      </p:sp>
      <p:cxnSp>
        <p:nvCxnSpPr>
          <p:cNvPr id="17" name="Straight Connector 16"/>
          <p:cNvCxnSpPr>
            <a:stCxn id="5" idx="2"/>
          </p:cNvCxnSpPr>
          <p:nvPr/>
        </p:nvCxnSpPr>
        <p:spPr>
          <a:xfrm>
            <a:off x="2114550" y="5253844"/>
            <a:ext cx="0" cy="533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114550" y="5787244"/>
            <a:ext cx="32194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5334000" y="5025244"/>
            <a:ext cx="0" cy="762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09600" y="5558644"/>
            <a:ext cx="15049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483129" y="5787244"/>
            <a:ext cx="813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Порт 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927735" y="5206523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 dirty="0"/>
              <a:t>Порт С</a:t>
            </a:r>
          </a:p>
        </p:txBody>
      </p:sp>
      <p:cxnSp>
        <p:nvCxnSpPr>
          <p:cNvPr id="29" name="Straight Connector 28"/>
          <p:cNvCxnSpPr/>
          <p:nvPr/>
        </p:nvCxnSpPr>
        <p:spPr>
          <a:xfrm flipV="1">
            <a:off x="609600" y="2358244"/>
            <a:ext cx="0" cy="32004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09600" y="2358244"/>
            <a:ext cx="12573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65945" y="3634594"/>
            <a:ext cx="738664" cy="1605568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l" rtl="0"/>
            <a:r>
              <a:rPr lang="ru-RU" b="0" i="0" u="none" baseline="0"/>
              <a:t>Порт E ( RMC )</a:t>
            </a:r>
          </a:p>
          <a:p>
            <a:endParaRPr lang="ru-RU" dirty="0"/>
          </a:p>
        </p:txBody>
      </p:sp>
      <p:cxnSp>
        <p:nvCxnSpPr>
          <p:cNvPr id="36" name="Straight Connector 35"/>
          <p:cNvCxnSpPr>
            <a:stCxn id="4" idx="6"/>
          </p:cNvCxnSpPr>
          <p:nvPr/>
        </p:nvCxnSpPr>
        <p:spPr>
          <a:xfrm>
            <a:off x="2857500" y="2243944"/>
            <a:ext cx="156210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078140" y="1853419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Сетевой 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H="1">
            <a:off x="1362075" y="5406244"/>
            <a:ext cx="75247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4" idx="3"/>
          </p:cNvCxnSpPr>
          <p:nvPr/>
        </p:nvCxnSpPr>
        <p:spPr>
          <a:xfrm flipH="1">
            <a:off x="1362076" y="2594174"/>
            <a:ext cx="649894" cy="5260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362075" y="3120244"/>
            <a:ext cx="0" cy="2286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972222" y="3727631"/>
            <a:ext cx="461665" cy="553998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pPr algn="l" rtl="0"/>
            <a:r>
              <a:rPr lang="ru-RU" b="0" i="0" u="none" baseline="0"/>
              <a:t>PPS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256484" y="1561237"/>
            <a:ext cx="16568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/>
              <a:t>Сетевой разъем на задней панели установки используется от VNC к ПК установки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6553200" y="2243944"/>
            <a:ext cx="60960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086600" y="2038085"/>
            <a:ext cx="76200" cy="40031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44" name="Straight Connector 43"/>
          <p:cNvCxnSpPr/>
          <p:nvPr/>
        </p:nvCxnSpPr>
        <p:spPr>
          <a:xfrm>
            <a:off x="6564756" y="4332492"/>
            <a:ext cx="60960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7098156" y="4126633"/>
            <a:ext cx="76200" cy="40031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7341096" y="3848252"/>
            <a:ext cx="16568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Порт USB на задней панели установки используется с переходником USB-HDMI для работы непосредственно в ПК установки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67174" y="1748644"/>
            <a:ext cx="13711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800" b="0" i="0" u="none" baseline="0" dirty="0"/>
              <a:t>SBG передает в </a:t>
            </a:r>
            <a:r>
              <a:rPr lang="ru-RU" sz="800" b="0" i="0" u="none" baseline="0" dirty="0" err="1"/>
              <a:t>Velodyne</a:t>
            </a:r>
            <a:r>
              <a:rPr lang="ru-RU" sz="800" b="0" i="0" u="none" baseline="0" dirty="0"/>
              <a:t> сообщения RMC и PPS для синхронизации времени.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072909" y="4773632"/>
            <a:ext cx="1396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800" b="0" i="0" u="none" baseline="0"/>
              <a:t>Порт С SBG используется для поправок NTRIP или от базовой станции. </a:t>
            </a:r>
          </a:p>
        </p:txBody>
      </p:sp>
      <p:sp>
        <p:nvSpPr>
          <p:cNvPr id="52" name="Rectangle 51"/>
          <p:cNvSpPr/>
          <p:nvPr/>
        </p:nvSpPr>
        <p:spPr>
          <a:xfrm>
            <a:off x="4347081" y="2038084"/>
            <a:ext cx="76200" cy="40031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8546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39"/>
          <p:cNvCxnSpPr/>
          <p:nvPr/>
        </p:nvCxnSpPr>
        <p:spPr>
          <a:xfrm flipV="1">
            <a:off x="3224986" y="2977500"/>
            <a:ext cx="3175814" cy="2709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VNC – Подключении к Установке</a:t>
            </a:r>
          </a:p>
        </p:txBody>
      </p:sp>
      <p:sp>
        <p:nvSpPr>
          <p:cNvPr id="3" name="Rectangle 2"/>
          <p:cNvSpPr/>
          <p:nvPr/>
        </p:nvSpPr>
        <p:spPr>
          <a:xfrm>
            <a:off x="334409" y="2057400"/>
            <a:ext cx="2895600" cy="4038600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486809" y="2510644"/>
            <a:ext cx="2133600" cy="3276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Установка </a:t>
            </a:r>
          </a:p>
          <a:p>
            <a:pPr algn="ctr" rtl="0"/>
            <a:r>
              <a:rPr lang="ru-RU" b="0" i="0" u="none" baseline="0"/>
              <a:t>ПК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2620409" y="3005944"/>
            <a:ext cx="60960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3153809" y="2800085"/>
            <a:ext cx="76200" cy="40031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30" name="Straight Connector 29"/>
          <p:cNvCxnSpPr/>
          <p:nvPr/>
        </p:nvCxnSpPr>
        <p:spPr>
          <a:xfrm>
            <a:off x="2631965" y="5094492"/>
            <a:ext cx="60960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3165365" y="4888633"/>
            <a:ext cx="76200" cy="40031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36" name="Rectangle 35"/>
          <p:cNvSpPr/>
          <p:nvPr/>
        </p:nvSpPr>
        <p:spPr>
          <a:xfrm>
            <a:off x="6381875" y="2362200"/>
            <a:ext cx="2133600" cy="3276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Внешний</a:t>
            </a:r>
          </a:p>
          <a:p>
            <a:pPr algn="ctr" rtl="0"/>
            <a:r>
              <a:rPr lang="ru-RU" b="0" i="0" u="none" baseline="0"/>
              <a:t>ПК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355749" y="2777342"/>
            <a:ext cx="76200" cy="400315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3934035" y="2635264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Сетевой кабель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38200" y="1364050"/>
            <a:ext cx="1659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Адрес IP:</a:t>
            </a:r>
          </a:p>
          <a:p>
            <a:pPr algn="l" rtl="0"/>
            <a:r>
              <a:rPr lang="ru-RU" b="0" i="0" u="none" baseline="0"/>
              <a:t>192.168.228.8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18960" y="1659977"/>
            <a:ext cx="1659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Адрес IP:</a:t>
            </a:r>
          </a:p>
          <a:p>
            <a:pPr algn="l" rtl="0"/>
            <a:r>
              <a:rPr lang="ru-RU" b="0" i="0" u="none" baseline="0"/>
              <a:t>192.168.228.1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6560" y="3346832"/>
            <a:ext cx="2414963" cy="174857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8" name="TextBox 47"/>
          <p:cNvSpPr txBox="1"/>
          <p:nvPr/>
        </p:nvSpPr>
        <p:spPr>
          <a:xfrm>
            <a:off x="3505800" y="5269468"/>
            <a:ext cx="26118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Используя программу VNC Client, внешний ПК может контролировать ПК установки</a:t>
            </a:r>
          </a:p>
        </p:txBody>
      </p:sp>
    </p:spTree>
    <p:extLst>
      <p:ext uri="{BB962C8B-B14F-4D97-AF65-F5344CB8AC3E}">
        <p14:creationId xmlns:p14="http://schemas.microsoft.com/office/powerpoint/2010/main" val="8736056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304" y="-15004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ПУТИ СООБЩЕНИЙ SBG</a:t>
            </a:r>
          </a:p>
        </p:txBody>
      </p:sp>
      <p:sp>
        <p:nvSpPr>
          <p:cNvPr id="3" name="Rectangle 2"/>
          <p:cNvSpPr/>
          <p:nvPr/>
        </p:nvSpPr>
        <p:spPr>
          <a:xfrm>
            <a:off x="800100" y="1681162"/>
            <a:ext cx="1981200" cy="180022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SBG</a:t>
            </a:r>
          </a:p>
          <a:p>
            <a:pPr algn="ctr" rtl="0"/>
            <a:r>
              <a:rPr lang="ru-RU" b="0" i="0" u="none" baseline="0"/>
              <a:t>ELLIPSE </a:t>
            </a:r>
          </a:p>
        </p:txBody>
      </p:sp>
      <p:sp>
        <p:nvSpPr>
          <p:cNvPr id="4" name="Rectangle 3"/>
          <p:cNvSpPr/>
          <p:nvPr/>
        </p:nvSpPr>
        <p:spPr>
          <a:xfrm>
            <a:off x="4648200" y="1828800"/>
            <a:ext cx="2895600" cy="4572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5019675" y="1971675"/>
            <a:ext cx="2057400" cy="12192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СЪЕМКА HYPACK®</a:t>
            </a:r>
          </a:p>
        </p:txBody>
      </p:sp>
      <p:cxnSp>
        <p:nvCxnSpPr>
          <p:cNvPr id="7" name="Straight Arrow Connector 6"/>
          <p:cNvCxnSpPr>
            <a:stCxn id="3" idx="3"/>
            <a:endCxn id="5" idx="1"/>
          </p:cNvCxnSpPr>
          <p:nvPr/>
        </p:nvCxnSpPr>
        <p:spPr>
          <a:xfrm>
            <a:off x="2781300" y="2581275"/>
            <a:ext cx="223837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057775" y="4876800"/>
            <a:ext cx="1981200" cy="12954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СЪЕМКА HYSWEEP®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934200" y="3200400"/>
            <a:ext cx="0" cy="1676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987814" y="2245280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Серийные данные </a:t>
            </a:r>
          </a:p>
        </p:txBody>
      </p:sp>
      <p:sp>
        <p:nvSpPr>
          <p:cNvPr id="13" name="TextBox 12"/>
          <p:cNvSpPr txBox="1"/>
          <p:nvPr/>
        </p:nvSpPr>
        <p:spPr>
          <a:xfrm rot="5400000">
            <a:off x="5687954" y="3661336"/>
            <a:ext cx="14885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СЕТЕВОЙ </a:t>
            </a:r>
          </a:p>
          <a:p>
            <a:pPr algn="l" rtl="0"/>
            <a:r>
              <a:rPr lang="ru-RU" b="0" i="0" u="none" baseline="0"/>
              <a:t>DATA </a:t>
            </a:r>
          </a:p>
          <a:p>
            <a:pPr algn="l" rtl="0"/>
            <a:r>
              <a:rPr lang="ru-RU" b="0" i="0" u="none" baseline="0"/>
              <a:t>ПОРТ 5656</a:t>
            </a:r>
          </a:p>
        </p:txBody>
      </p:sp>
    </p:spTree>
    <p:extLst>
      <p:ext uri="{BB962C8B-B14F-4D97-AF65-F5344CB8AC3E}">
        <p14:creationId xmlns:p14="http://schemas.microsoft.com/office/powerpoint/2010/main" val="22219377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SBG - Ellipse</a:t>
            </a:r>
          </a:p>
        </p:txBody>
      </p:sp>
    </p:spTree>
    <p:extLst>
      <p:ext uri="{BB962C8B-B14F-4D97-AF65-F5344CB8AC3E}">
        <p14:creationId xmlns:p14="http://schemas.microsoft.com/office/powerpoint/2010/main" val="42158792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760" y="2362200"/>
            <a:ext cx="3191357" cy="3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93795" cy="988786"/>
          </a:xfrm>
        </p:spPr>
        <p:txBody>
          <a:bodyPr/>
          <a:lstStyle/>
          <a:p>
            <a:pPr algn="l" rtl="0"/>
            <a:r>
              <a:rPr lang="ru-RU" b="0" i="0" u="none" baseline="0" dirty="0" err="1"/>
              <a:t>Ellipse</a:t>
            </a:r>
            <a:r>
              <a:rPr lang="ru-RU" b="0" i="0" u="none" baseline="0" dirty="0"/>
              <a:t> 2-D: Миниатюрная </a:t>
            </a:r>
            <a:r>
              <a:rPr lang="ru-RU" b="0" i="0" u="none" baseline="0" dirty="0" err="1"/>
              <a:t>двухантенная</a:t>
            </a:r>
            <a:r>
              <a:rPr lang="ru-RU" b="0" i="0" u="none" baseline="0" dirty="0"/>
              <a:t> Инерционная Навигационная Система</a:t>
            </a:r>
          </a:p>
        </p:txBody>
      </p:sp>
      <p:sp>
        <p:nvSpPr>
          <p:cNvPr id="3" name="Rectangle 2"/>
          <p:cNvSpPr/>
          <p:nvPr/>
        </p:nvSpPr>
        <p:spPr>
          <a:xfrm>
            <a:off x="236483" y="1539801"/>
            <a:ext cx="7315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/>
              <a:t>0,1 ° Крен и Дифферент более 360 °</a:t>
            </a:r>
          </a:p>
          <a:p>
            <a:pPr algn="l" rtl="0"/>
            <a:r>
              <a:rPr lang="ru-RU" b="0" i="0" u="none" baseline="0"/>
              <a:t>0.2° курс (двухантенный GPS)</a:t>
            </a:r>
          </a:p>
          <a:p>
            <a:pPr algn="l" rtl="0"/>
            <a:r>
              <a:rPr lang="ru-RU" b="0" i="0" u="none" baseline="0"/>
              <a:t>Вертикальная Составляющая Качки 5см, подстроенная по периоду волны</a:t>
            </a:r>
          </a:p>
          <a:p>
            <a:pPr algn="l" rtl="0"/>
            <a:r>
              <a:rPr lang="ru-RU" b="0" i="0" u="none" baseline="0"/>
              <a:t>2см точность позиционирования RTK GNSS (опция)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Ключевые особенности:</a:t>
            </a:r>
          </a:p>
          <a:p>
            <a:pPr algn="l" rtl="0"/>
            <a:r>
              <a:rPr lang="ru-RU" b="0" i="0" u="none" baseline="0"/>
              <a:t>Гироскоп с очень низким уровнем шума, высокоточные акселерометры</a:t>
            </a:r>
          </a:p>
          <a:p>
            <a:pPr algn="l" rtl="0"/>
            <a:r>
              <a:rPr lang="ru-RU" b="0" i="0" u="none" baseline="0"/>
              <a:t>Приемник класса съемки L1/L2GNSS</a:t>
            </a:r>
          </a:p>
          <a:p>
            <a:pPr algn="l" rtl="0"/>
            <a:r>
              <a:rPr lang="ru-RU" b="0" i="0" u="none" baseline="0"/>
              <a:t>Дифференциальные поправки (RTCM)</a:t>
            </a:r>
          </a:p>
          <a:p>
            <a:pPr algn="l" rtl="0"/>
            <a:r>
              <a:rPr lang="ru-RU" b="0" i="0" u="none" baseline="0"/>
              <a:t>Вывод данных 200Гц - обычно работают на 50Гц</a:t>
            </a:r>
          </a:p>
          <a:p>
            <a:pPr algn="l" rtl="0"/>
            <a:r>
              <a:rPr lang="ru-RU" b="0" i="0" u="none" baseline="0"/>
              <a:t>2 года гарантии</a:t>
            </a:r>
          </a:p>
        </p:txBody>
      </p:sp>
    </p:spTree>
    <p:extLst>
      <p:ext uri="{BB962C8B-B14F-4D97-AF65-F5344CB8AC3E}">
        <p14:creationId xmlns:p14="http://schemas.microsoft.com/office/powerpoint/2010/main" val="16783179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Настройки центра SBG</a:t>
            </a:r>
          </a:p>
        </p:txBody>
      </p:sp>
      <p:pic>
        <p:nvPicPr>
          <p:cNvPr id="5122" name="Picture 2" descr="D:\SBG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1" y="1188720"/>
            <a:ext cx="3622431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8201" y="2320558"/>
            <a:ext cx="3352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ПО SBG Center должно поддерживать модель БПЛА с поворотным крылом. 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Использование неверной модели может привести к неверным вычислениям, что исказит результаты съемки. </a:t>
            </a:r>
          </a:p>
        </p:txBody>
      </p:sp>
    </p:spTree>
    <p:extLst>
      <p:ext uri="{BB962C8B-B14F-4D97-AF65-F5344CB8AC3E}">
        <p14:creationId xmlns:p14="http://schemas.microsoft.com/office/powerpoint/2010/main" val="16705899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Плечо и калибровка SBG</a:t>
            </a:r>
          </a:p>
        </p:txBody>
      </p:sp>
      <p:pic>
        <p:nvPicPr>
          <p:cNvPr id="2051" name="Picture 3" descr="D:\SBG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" y="1188720"/>
            <a:ext cx="3648793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322" y="2743200"/>
            <a:ext cx="4669002" cy="293655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69784" y="1542827"/>
            <a:ext cx="4266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SBG установлен так, чтобы ось Х смотрела вперед, ось У - вправо, а ось Z - вниз.</a:t>
            </a:r>
          </a:p>
        </p:txBody>
      </p:sp>
    </p:spTree>
    <p:extLst>
      <p:ext uri="{BB962C8B-B14F-4D97-AF65-F5344CB8AC3E}">
        <p14:creationId xmlns:p14="http://schemas.microsoft.com/office/powerpoint/2010/main" val="11497029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992195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Исходное положение SBG и Время / Дата</a:t>
            </a:r>
          </a:p>
        </p:txBody>
      </p:sp>
      <p:pic>
        <p:nvPicPr>
          <p:cNvPr id="3075" name="Picture 3" descr="D:\SBG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" y="1188720"/>
            <a:ext cx="360625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188720"/>
            <a:ext cx="4833228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43401" y="4114800"/>
            <a:ext cx="434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Дата и позиции следует задать, если система запущена и статус навигации нужно мониторить.</a:t>
            </a:r>
          </a:p>
        </p:txBody>
      </p:sp>
    </p:spTree>
    <p:extLst>
      <p:ext uri="{BB962C8B-B14F-4D97-AF65-F5344CB8AC3E}">
        <p14:creationId xmlns:p14="http://schemas.microsoft.com/office/powerpoint/2010/main" val="9035035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Калибровка SBG и настройки поправок</a:t>
            </a:r>
          </a:p>
        </p:txBody>
      </p:sp>
      <p:pic>
        <p:nvPicPr>
          <p:cNvPr id="7170" name="Picture 2" descr="D:\SBG\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1" y="1188720"/>
            <a:ext cx="3635585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SBG\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167765"/>
            <a:ext cx="3612733" cy="4592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104901" y="2182520"/>
            <a:ext cx="2057400" cy="2519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3401" y="2971800"/>
            <a:ext cx="3200400" cy="2031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ПОРТ С используется для получения поправок RTK от сервера NTRIP или от базовой станции. 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ПОРТ С подключен к вводу Aux в SBG.</a:t>
            </a:r>
          </a:p>
        </p:txBody>
      </p:sp>
    </p:spTree>
    <p:extLst>
      <p:ext uri="{BB962C8B-B14F-4D97-AF65-F5344CB8AC3E}">
        <p14:creationId xmlns:p14="http://schemas.microsoft.com/office/powerpoint/2010/main" val="2856064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7472" y="0"/>
            <a:ext cx="8178461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LIDAR - однолучевые линейные сканеры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3</a:t>
            </a:fld>
            <a:endParaRPr lang="ru-RU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953" y="1719502"/>
            <a:ext cx="7932610" cy="31752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53" y="4985112"/>
            <a:ext cx="2187388" cy="171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2748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258" y="2861310"/>
            <a:ext cx="3667373" cy="33813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Офсеты плеча SBG</a:t>
            </a:r>
          </a:p>
        </p:txBody>
      </p:sp>
      <p:pic>
        <p:nvPicPr>
          <p:cNvPr id="4098" name="Picture 2" descr="D:\SBG\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" y="1188720"/>
            <a:ext cx="3607697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188720"/>
            <a:ext cx="4858251" cy="1471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428690" y="4191000"/>
            <a:ext cx="124510" cy="2286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6" name="Right Arrow 5"/>
          <p:cNvSpPr/>
          <p:nvPr/>
        </p:nvSpPr>
        <p:spPr>
          <a:xfrm>
            <a:off x="6677273" y="4191000"/>
            <a:ext cx="1247527" cy="2286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Down Arrow 7"/>
          <p:cNvSpPr/>
          <p:nvPr/>
        </p:nvSpPr>
        <p:spPr>
          <a:xfrm flipV="1">
            <a:off x="6370504" y="3474720"/>
            <a:ext cx="242316" cy="56388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324600" y="312420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47977" y="4120634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Y</a:t>
            </a:r>
          </a:p>
        </p:txBody>
      </p:sp>
      <p:sp>
        <p:nvSpPr>
          <p:cNvPr id="17" name="Oval 16"/>
          <p:cNvSpPr/>
          <p:nvPr/>
        </p:nvSpPr>
        <p:spPr>
          <a:xfrm>
            <a:off x="5257800" y="4953000"/>
            <a:ext cx="381000" cy="381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1143000" y="2427303"/>
            <a:ext cx="2514600" cy="2441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20" name="Straight Arrow Connector 19"/>
          <p:cNvCxnSpPr>
            <a:stCxn id="18" idx="3"/>
            <a:endCxn id="17" idx="1"/>
          </p:cNvCxnSpPr>
          <p:nvPr/>
        </p:nvCxnSpPr>
        <p:spPr>
          <a:xfrm>
            <a:off x="3657600" y="2549366"/>
            <a:ext cx="1655996" cy="24594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62000" y="4038600"/>
            <a:ext cx="2971800" cy="147732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Расстояние между совмещенными плечами - расстояния между основной антенной GPS и базовой точкой SBG. </a:t>
            </a:r>
          </a:p>
        </p:txBody>
      </p:sp>
    </p:spTree>
    <p:extLst>
      <p:ext uri="{BB962C8B-B14F-4D97-AF65-F5344CB8AC3E}">
        <p14:creationId xmlns:p14="http://schemas.microsoft.com/office/powerpoint/2010/main" val="16637881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Параметры ввода и вывода SBG</a:t>
            </a:r>
          </a:p>
        </p:txBody>
      </p:sp>
      <p:pic>
        <p:nvPicPr>
          <p:cNvPr id="6146" name="Picture 2" descr="D:\SBG\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" y="1188720"/>
            <a:ext cx="3642923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SBG\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188720"/>
            <a:ext cx="3631265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143000" y="1828800"/>
            <a:ext cx="20574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143000" y="2667000"/>
            <a:ext cx="20574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587532" y="2590800"/>
            <a:ext cx="2794468" cy="8839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3401" y="3810000"/>
            <a:ext cx="3200400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ПОРТ А передает данные в HYPACK.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ПОРТ Е передает сообщение RMC в Velodyne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16032" y="3810000"/>
            <a:ext cx="3200400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Система передает импульс 1PPS в Velodyne для синхронизации времени.</a:t>
            </a:r>
          </a:p>
        </p:txBody>
      </p:sp>
    </p:spTree>
    <p:extLst>
      <p:ext uri="{BB962C8B-B14F-4D97-AF65-F5344CB8AC3E}">
        <p14:creationId xmlns:p14="http://schemas.microsoft.com/office/powerpoint/2010/main" val="36330232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Вывод данных SBG- Порт А</a:t>
            </a:r>
          </a:p>
        </p:txBody>
      </p:sp>
      <p:pic>
        <p:nvPicPr>
          <p:cNvPr id="8194" name="Picture 2" descr="D:\SBG\9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" y="1188720"/>
            <a:ext cx="3618161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19600" y="1214735"/>
            <a:ext cx="4191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Драйвер HYPACK SBG считывает двоичные сообщения от датчика SBG Ellipse. В Ellipse есть опция вывода сообщений с частотой 200 Гц, но такая скорость передачи чрезмерно загружает серийный порт. 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Все ненужные сообщения отключены. 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В HYPACK используются данные ДК, переданные с частотой 50Гц, что намного превышает частоту передачи данных от лазера.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Время в HYPACK задается, используя данные с частотой передачи 1Гц с импульсом 1PPS.  </a:t>
            </a:r>
          </a:p>
        </p:txBody>
      </p:sp>
    </p:spTree>
    <p:extLst>
      <p:ext uri="{BB962C8B-B14F-4D97-AF65-F5344CB8AC3E}">
        <p14:creationId xmlns:p14="http://schemas.microsoft.com/office/powerpoint/2010/main" val="20643136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Вывод данных SBG- Порт Е</a:t>
            </a:r>
          </a:p>
        </p:txBody>
      </p:sp>
      <p:pic>
        <p:nvPicPr>
          <p:cNvPr id="9218" name="Picture 2" descr="D:\SBG\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" y="1188720"/>
            <a:ext cx="359625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181100" y="2590800"/>
            <a:ext cx="22479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419601" y="1600200"/>
            <a:ext cx="426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Лазер Velodyne VLP требует сообщение RMC для позиционирования и метки времени. 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Интерфейс Web VLP позволяет проверять текущее состояние соединения между SBG и VLP.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00" y="4114800"/>
            <a:ext cx="3886201" cy="74734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7" name="Straight Arrow Connector 6"/>
          <p:cNvCxnSpPr>
            <a:stCxn id="4" idx="2"/>
          </p:cNvCxnSpPr>
          <p:nvPr/>
        </p:nvCxnSpPr>
        <p:spPr>
          <a:xfrm>
            <a:off x="6553201" y="3631525"/>
            <a:ext cx="838199" cy="5594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4" idx="2"/>
          </p:cNvCxnSpPr>
          <p:nvPr/>
        </p:nvCxnSpPr>
        <p:spPr>
          <a:xfrm flipH="1">
            <a:off x="6324600" y="3631525"/>
            <a:ext cx="228601" cy="5594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6042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Velodyne - VLP-16</a:t>
            </a:r>
          </a:p>
        </p:txBody>
      </p:sp>
    </p:spTree>
    <p:extLst>
      <p:ext uri="{BB962C8B-B14F-4D97-AF65-F5344CB8AC3E}">
        <p14:creationId xmlns:p14="http://schemas.microsoft.com/office/powerpoint/2010/main" val="19916725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47472" y="0"/>
            <a:ext cx="793927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Лазер на HYPACK PAYLOAD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523065"/>
            <a:ext cx="2944551" cy="225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94734" y="1058515"/>
            <a:ext cx="8305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600" b="1" i="0" u="none" baseline="0" dirty="0"/>
              <a:t>Лазер:   Механический / Электрический / Операционный </a:t>
            </a:r>
          </a:p>
          <a:p>
            <a:endParaRPr lang="ru-RU" sz="1600" b="1" dirty="0"/>
          </a:p>
          <a:p>
            <a:pPr algn="l" rtl="0"/>
            <a:r>
              <a:rPr lang="ru-RU" sz="1600" b="1" i="0" u="none" baseline="0" dirty="0"/>
              <a:t>Вывод:</a:t>
            </a:r>
          </a:p>
          <a:p>
            <a:pPr algn="l" rtl="0"/>
            <a:r>
              <a:rPr lang="ru-RU" sz="1600" b="0" i="0" u="none" baseline="0" dirty="0"/>
              <a:t>- Измерение времени полета и расстояния с откалиброванной отражательной способностью</a:t>
            </a:r>
          </a:p>
          <a:p>
            <a:pPr algn="l" rtl="0"/>
            <a:r>
              <a:rPr lang="ru-RU" sz="1600" b="0" i="0" u="none" baseline="0" dirty="0"/>
              <a:t> - 16 Каналов</a:t>
            </a:r>
          </a:p>
          <a:p>
            <a:pPr algn="l" rtl="0"/>
            <a:r>
              <a:rPr lang="ru-RU" sz="1600" b="0" i="0" u="none" baseline="0" dirty="0"/>
              <a:t>- Диапазон измерений: До 100 m</a:t>
            </a:r>
          </a:p>
          <a:p>
            <a:pPr algn="l" rtl="0"/>
            <a:r>
              <a:rPr lang="ru-RU" sz="1600" b="0" i="0" u="none" baseline="0" dirty="0"/>
              <a:t>- Точность ±3 </a:t>
            </a:r>
            <a:r>
              <a:rPr lang="ru-RU" sz="1600" b="0" i="0" u="none" baseline="0" dirty="0" err="1"/>
              <a:t>cm</a:t>
            </a:r>
            <a:r>
              <a:rPr lang="ru-RU" sz="1600" b="0" i="0" u="none" baseline="0" dirty="0"/>
              <a:t> (типично)</a:t>
            </a:r>
          </a:p>
          <a:p>
            <a:pPr algn="l" rtl="0"/>
            <a:r>
              <a:rPr lang="ru-RU" sz="1600" b="0" i="0" u="none" baseline="0" dirty="0"/>
              <a:t>- Один или множество возвратов сигналов (самый сильный, последний)</a:t>
            </a:r>
          </a:p>
          <a:p>
            <a:pPr algn="l" rtl="0"/>
            <a:r>
              <a:rPr lang="ru-RU" sz="1600" b="0" i="0" u="none" baseline="0" dirty="0"/>
              <a:t>- Поле обзора (вертикальное): от +15гр до - 15гр (30гр)</a:t>
            </a:r>
          </a:p>
          <a:p>
            <a:pPr algn="l" rtl="0"/>
            <a:r>
              <a:rPr lang="ru-RU" sz="1600" b="0" i="0" u="none" baseline="0" dirty="0"/>
              <a:t>- Угловое разрешение (по вертикали): 2,0°</a:t>
            </a:r>
          </a:p>
          <a:p>
            <a:pPr algn="l" rtl="0"/>
            <a:r>
              <a:rPr lang="ru-RU" sz="1600" b="0" i="0" u="none" baseline="0" dirty="0"/>
              <a:t>- Видимость (по горизонтали): 360°</a:t>
            </a:r>
          </a:p>
          <a:p>
            <a:pPr algn="l" rtl="0"/>
            <a:r>
              <a:rPr lang="ru-RU" sz="1600" b="0" i="0" u="none" baseline="0" dirty="0"/>
              <a:t>- Угловое разрешение (по горизонтали/азимутальное): 0,1 ° – 0,4 °</a:t>
            </a:r>
          </a:p>
          <a:p>
            <a:pPr algn="l" rtl="0"/>
            <a:r>
              <a:rPr lang="ru-RU" sz="1600" b="0" i="0" u="none" baseline="0" dirty="0"/>
              <a:t>- Скорость вращения: 5 - 20 Гц</a:t>
            </a:r>
          </a:p>
          <a:p>
            <a:pPr algn="l" rtl="0"/>
            <a:r>
              <a:rPr lang="ru-RU" sz="1600" b="0" i="0" u="none" baseline="0" dirty="0"/>
              <a:t>- Питание: 8Вт (обычно)</a:t>
            </a:r>
          </a:p>
          <a:p>
            <a:pPr algn="l" rtl="0"/>
            <a:r>
              <a:rPr lang="ru-RU" sz="1600" b="0" i="0" u="none" baseline="0" dirty="0"/>
              <a:t>-Классификация по стандартам лазерной индустрии: </a:t>
            </a:r>
            <a:r>
              <a:rPr lang="ru-RU" sz="1600" b="0" i="0" u="none" baseline="0" dirty="0" err="1"/>
              <a:t>Class</a:t>
            </a:r>
            <a:r>
              <a:rPr lang="ru-RU" sz="1600" b="0" i="0" u="none" baseline="0" dirty="0"/>
              <a:t> 1 </a:t>
            </a:r>
            <a:r>
              <a:rPr lang="ru-RU" sz="1600" b="0" i="0" u="none" baseline="0" dirty="0" err="1"/>
              <a:t>Eye-safe</a:t>
            </a:r>
            <a:r>
              <a:rPr lang="ru-RU" sz="1600" b="0" i="0" u="none" baseline="0" dirty="0"/>
              <a:t> </a:t>
            </a:r>
            <a:r>
              <a:rPr lang="ru-RU" sz="1600" b="0" i="0" u="none" baseline="0" dirty="0" err="1"/>
              <a:t>per</a:t>
            </a:r>
            <a:r>
              <a:rPr lang="ru-RU" sz="1600" b="0" i="0" u="none" baseline="0" dirty="0"/>
              <a:t> IEC 60825-1:2007 &amp; 2014</a:t>
            </a:r>
          </a:p>
          <a:p>
            <a:pPr algn="l" rtl="0"/>
            <a:r>
              <a:rPr lang="ru-RU" sz="1600" b="0" i="0" u="none" baseline="0" dirty="0"/>
              <a:t>- Длина волны: 903 </a:t>
            </a:r>
            <a:r>
              <a:rPr lang="ru-RU" sz="1600" b="0" i="0" u="none" baseline="0" dirty="0" err="1"/>
              <a:t>nm</a:t>
            </a:r>
            <a:endParaRPr lang="ru-RU" sz="1600" b="0" i="0" u="none" baseline="0" dirty="0"/>
          </a:p>
          <a:p>
            <a:pPr algn="l" rtl="0"/>
            <a:r>
              <a:rPr lang="ru-RU" sz="1600" b="0" i="0" u="none" baseline="0" dirty="0"/>
              <a:t>- Размер луча и экран: 12,7 </a:t>
            </a:r>
            <a:r>
              <a:rPr lang="ru-RU" sz="1600" b="0" i="0" u="none" baseline="0" dirty="0" err="1"/>
              <a:t>mm</a:t>
            </a:r>
            <a:r>
              <a:rPr lang="ru-RU" sz="1600" b="0" i="0" u="none" baseline="0" dirty="0"/>
              <a:t> (</a:t>
            </a:r>
            <a:r>
              <a:rPr lang="ru-RU" sz="1600" b="0" i="0" u="none" baseline="0" dirty="0" err="1"/>
              <a:t>Horizontal</a:t>
            </a:r>
            <a:r>
              <a:rPr lang="ru-RU" sz="1600" b="0" i="0" u="none" baseline="0" dirty="0"/>
              <a:t>) x 9,5 </a:t>
            </a:r>
            <a:r>
              <a:rPr lang="ru-RU" sz="1600" b="0" i="0" u="none" baseline="0" dirty="0" err="1"/>
              <a:t>mm</a:t>
            </a:r>
            <a:r>
              <a:rPr lang="ru-RU" sz="1600" b="0" i="0" u="none" baseline="0" dirty="0"/>
              <a:t> (</a:t>
            </a:r>
            <a:r>
              <a:rPr lang="ru-RU" sz="1600" b="0" i="0" u="none" baseline="0" dirty="0" err="1"/>
              <a:t>Vertical</a:t>
            </a:r>
            <a:r>
              <a:rPr lang="ru-RU" sz="1600" b="0" i="0" u="none" baseline="0" dirty="0"/>
              <a:t>)</a:t>
            </a:r>
          </a:p>
          <a:p>
            <a:pPr algn="l" rtl="0"/>
            <a:r>
              <a:rPr lang="ru-RU" sz="1600" b="0" i="0" u="none" baseline="0" dirty="0"/>
              <a:t>-Дивергенция луча по горизонтали: 0.18° (3.0 </a:t>
            </a:r>
            <a:r>
              <a:rPr lang="ru-RU" sz="1600" b="0" i="0" u="none" baseline="0" dirty="0" err="1"/>
              <a:t>mrad</a:t>
            </a:r>
            <a:r>
              <a:rPr lang="ru-RU" sz="1600" b="0" i="0" u="none" baseline="0" dirty="0"/>
              <a:t>); по вертикали: 0.07° (1.2 </a:t>
            </a:r>
            <a:r>
              <a:rPr lang="ru-RU" sz="1600" b="0" i="0" u="none" baseline="0" dirty="0" err="1"/>
              <a:t>mrad</a:t>
            </a:r>
            <a:r>
              <a:rPr lang="ru-RU" sz="1600" b="0" i="0" u="none" baseline="0" dirty="0"/>
              <a:t>)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550" y="6191250"/>
            <a:ext cx="25527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6858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Сетевой интерфейс VLP-16</a:t>
            </a:r>
          </a:p>
        </p:txBody>
      </p:sp>
      <p:pic>
        <p:nvPicPr>
          <p:cNvPr id="1026" name="Picture 2" descr="D:\SBG\vlp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209675"/>
            <a:ext cx="5980111" cy="5006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1209675"/>
            <a:ext cx="2590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Можно выбрать несколько типов отраженных сигналов от VLP.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Самый сильный отраженный сигнал используется в HYPACK. 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Мотор VLP поддерживает обороты 300 - 1200 в минуту.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Стандарт </a:t>
            </a:r>
          </a:p>
          <a:p>
            <a:pPr algn="l" rtl="0"/>
            <a:r>
              <a:rPr lang="ru-RU" b="0" i="0" u="none" baseline="0"/>
              <a:t>Настройка при 600 Об/мин </a:t>
            </a:r>
          </a:p>
        </p:txBody>
      </p:sp>
    </p:spTree>
    <p:extLst>
      <p:ext uri="{BB962C8B-B14F-4D97-AF65-F5344CB8AC3E}">
        <p14:creationId xmlns:p14="http://schemas.microsoft.com/office/powerpoint/2010/main" val="41597575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96" y="2819400"/>
            <a:ext cx="5322954" cy="3343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Режимы возврата VLP-16</a:t>
            </a:r>
          </a:p>
        </p:txBody>
      </p:sp>
      <p:sp>
        <p:nvSpPr>
          <p:cNvPr id="3" name="Rectangle 2"/>
          <p:cNvSpPr/>
          <p:nvPr/>
        </p:nvSpPr>
        <p:spPr>
          <a:xfrm>
            <a:off x="457200" y="1166843"/>
            <a:ext cx="8305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1" i="0" u="none" baseline="0"/>
              <a:t>Режимы возврата</a:t>
            </a:r>
          </a:p>
          <a:p>
            <a:pPr algn="l" rtl="0"/>
            <a:r>
              <a:rPr lang="ru-RU" b="0" i="0" u="none" baseline="0"/>
              <a:t>Из-за дивергенции лазерных лучей, одно облучения лазера попадает на множество объектов, что создает множество отраженных сигналов. VLP-16 анализирует множественные отражения и передает либо самый сильный сигнал, последний сигнал или оба.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019800" y="3367345"/>
            <a:ext cx="274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HYPACK не различает отраженные сигналы, если они переданы в режиме Dual. 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Все точки, переданные от VLP в HYPACK, будут сохранены.</a:t>
            </a:r>
          </a:p>
        </p:txBody>
      </p:sp>
    </p:spTree>
    <p:extLst>
      <p:ext uri="{BB962C8B-B14F-4D97-AF65-F5344CB8AC3E}">
        <p14:creationId xmlns:p14="http://schemas.microsoft.com/office/powerpoint/2010/main" val="19476282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Частота обмена данными VLP-16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867275"/>
            <a:ext cx="4040170" cy="131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3998722" cy="2981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410199" y="1524000"/>
            <a:ext cx="3572933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l" rtl="0"/>
            <a:r>
              <a:rPr lang="ru-RU" sz="1200" b="0" i="0" u="none" baseline="0" dirty="0"/>
              <a:t>Функция двойного возврата часто используется для съемок лесных угодий, когда нужно определить высоту деревьев. На рисунке ниже показано, что происходит, когда лазер облучает внешний лиственный покров, проникает сквозь листву и ветки и достигает земли.</a:t>
            </a:r>
          </a:p>
        </p:txBody>
      </p:sp>
    </p:spTree>
    <p:extLst>
      <p:ext uri="{BB962C8B-B14F-4D97-AF65-F5344CB8AC3E}">
        <p14:creationId xmlns:p14="http://schemas.microsoft.com/office/powerpoint/2010/main" val="23893428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Каналы Velodyne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9992" y="1584434"/>
            <a:ext cx="1838815" cy="2993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7634" y="5026489"/>
            <a:ext cx="8471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VLP-16 предлагает полный набор лазеров, которые можно активировать или деактивировать в соответствии с требованиями съемки.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00200"/>
            <a:ext cx="2877222" cy="2962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4534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LIDAR – 360 линейные сканеры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766048"/>
            <a:ext cx="8503388" cy="25304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32890" y="3818324"/>
            <a:ext cx="1893412" cy="306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622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SBG - информационный путь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xmlns="" id="{44F64607-6DC9-4CE0-9C8A-24D7BDC9F614}"/>
              </a:ext>
            </a:extLst>
          </p:cNvPr>
          <p:cNvSpPr/>
          <p:nvPr/>
        </p:nvSpPr>
        <p:spPr>
          <a:xfrm>
            <a:off x="609600" y="1752600"/>
            <a:ext cx="1600200" cy="1219200"/>
          </a:xfrm>
          <a:prstGeom prst="round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SBG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4AE56AAC-03A5-4715-AC04-69F3A5D9B5D8}"/>
              </a:ext>
            </a:extLst>
          </p:cNvPr>
          <p:cNvCxnSpPr/>
          <p:nvPr/>
        </p:nvCxnSpPr>
        <p:spPr>
          <a:xfrm>
            <a:off x="304800" y="4191000"/>
            <a:ext cx="7924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78354095-44D1-467E-B4B1-885AB0880FD4}"/>
              </a:ext>
            </a:extLst>
          </p:cNvPr>
          <p:cNvSpPr/>
          <p:nvPr/>
        </p:nvSpPr>
        <p:spPr>
          <a:xfrm>
            <a:off x="533400" y="4495800"/>
            <a:ext cx="2667000" cy="152399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СЪЕМКА HYPACK®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12EAE842-401F-4CA9-BC2E-CC1877EFD062}"/>
              </a:ext>
            </a:extLst>
          </p:cNvPr>
          <p:cNvSpPr/>
          <p:nvPr/>
        </p:nvSpPr>
        <p:spPr>
          <a:xfrm>
            <a:off x="5029200" y="4487333"/>
            <a:ext cx="2667000" cy="152399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СЪЕМКА HYSWEEP®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92C7C4D8-94F2-4B34-88E0-A6A63B7ED9C7}"/>
              </a:ext>
            </a:extLst>
          </p:cNvPr>
          <p:cNvCxnSpPr>
            <a:stCxn id="6" idx="3"/>
            <a:endCxn id="7" idx="1"/>
          </p:cNvCxnSpPr>
          <p:nvPr/>
        </p:nvCxnSpPr>
        <p:spPr>
          <a:xfrm flipV="1">
            <a:off x="3200400" y="5249333"/>
            <a:ext cx="1828800" cy="846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A07C868-8831-4D48-A99A-466D2CD1C00C}"/>
              </a:ext>
            </a:extLst>
          </p:cNvPr>
          <p:cNvSpPr txBox="1"/>
          <p:nvPr/>
        </p:nvSpPr>
        <p:spPr>
          <a:xfrm>
            <a:off x="3248697" y="5822201"/>
            <a:ext cx="17322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Сетевой </a:t>
            </a:r>
          </a:p>
          <a:p>
            <a:pPr algn="l" rtl="0"/>
            <a:r>
              <a:rPr lang="ru-RU" b="0" i="0" u="none" baseline="0"/>
              <a:t>Порт UDP 5656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F1C2E898-CD4F-48CA-B348-5ADC0DC56AC8}"/>
              </a:ext>
            </a:extLst>
          </p:cNvPr>
          <p:cNvCxnSpPr>
            <a:stCxn id="2" idx="2"/>
          </p:cNvCxnSpPr>
          <p:nvPr/>
        </p:nvCxnSpPr>
        <p:spPr>
          <a:xfrm>
            <a:off x="1409700" y="2971800"/>
            <a:ext cx="0" cy="15155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89B3917-35EC-43D6-BA2E-915DABD26BCF}"/>
              </a:ext>
            </a:extLst>
          </p:cNvPr>
          <p:cNvSpPr txBox="1"/>
          <p:nvPr/>
        </p:nvSpPr>
        <p:spPr>
          <a:xfrm>
            <a:off x="1676400" y="3258234"/>
            <a:ext cx="3594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/>
              <a:t>Основной кабель </a:t>
            </a:r>
          </a:p>
          <a:p>
            <a:pPr algn="l" rtl="0"/>
            <a:r>
              <a:rPr lang="ru-RU" b="0" i="0" u="none" baseline="0"/>
              <a:t>Серийный порт со скоростью 115200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A440E45-B2CC-43A1-893C-BEED35174B55}"/>
              </a:ext>
            </a:extLst>
          </p:cNvPr>
          <p:cNvSpPr txBox="1"/>
          <p:nvPr/>
        </p:nvSpPr>
        <p:spPr>
          <a:xfrm>
            <a:off x="2895600" y="1600200"/>
            <a:ext cx="533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Данные от SBG GPS передаются на ПК через переходник USB-Serial, подключенный к основному кабелю. В настройках датчика отметьте повторение данных GPS на сетевой порт 5656</a:t>
            </a:r>
          </a:p>
        </p:txBody>
      </p:sp>
    </p:spTree>
    <p:extLst>
      <p:ext uri="{BB962C8B-B14F-4D97-AF65-F5344CB8AC3E}">
        <p14:creationId xmlns:p14="http://schemas.microsoft.com/office/powerpoint/2010/main" val="1802725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СЪЕМКА</a:t>
            </a:r>
          </a:p>
        </p:txBody>
      </p:sp>
    </p:spTree>
    <p:extLst>
      <p:ext uri="{BB962C8B-B14F-4D97-AF65-F5344CB8AC3E}">
        <p14:creationId xmlns:p14="http://schemas.microsoft.com/office/powerpoint/2010/main" val="2609377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924461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Калибровка SBG - требуется для съемки</a:t>
            </a:r>
          </a:p>
        </p:txBody>
      </p:sp>
      <p:pic>
        <p:nvPicPr>
          <p:cNvPr id="1026" name="Picture 2" descr="D:\Phase 1 Outside\fullnavigati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7800"/>
            <a:ext cx="2836333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276600"/>
            <a:ext cx="2809875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3594" y="1219200"/>
            <a:ext cx="35814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/>
              <a:t>Для выполнения качественной съемки, следует откалибровать ИНС SBG. Если ДК не был сориентирован, данные будут неприемлемы. </a:t>
            </a:r>
          </a:p>
          <a:p>
            <a:endParaRPr lang="ru-RU" sz="1600" dirty="0"/>
          </a:p>
          <a:p>
            <a:pPr algn="l" rtl="0"/>
            <a:r>
              <a:rPr lang="ru-RU" sz="1600" b="0" i="0" u="none" baseline="0"/>
              <a:t>Для калибрования ИНС, систему следует запустить и получить поправки. Управление SBG через программу </a:t>
            </a:r>
            <a:r>
              <a:rPr lang="ru-RU" sz="1600" b="1" i="1" u="none" baseline="0"/>
              <a:t>SBG CENTER</a:t>
            </a:r>
          </a:p>
          <a:p>
            <a:endParaRPr lang="ru-RU" sz="1600" dirty="0"/>
          </a:p>
          <a:p>
            <a:pPr algn="l" rtl="0"/>
            <a:r>
              <a:rPr lang="ru-RU" sz="1600" b="0" i="0" u="none" baseline="0"/>
              <a:t>После того, как система вошла в статус </a:t>
            </a:r>
            <a:r>
              <a:rPr lang="ru-RU" sz="1600" b="0" i="0" u="none" baseline="0">
                <a:solidFill>
                  <a:srgbClr val="48B84D"/>
                </a:solidFill>
              </a:rPr>
              <a:t>Full Navigation</a:t>
            </a:r>
            <a:r>
              <a:rPr lang="ru-RU" sz="1600" b="0" i="0" u="none" baseline="0"/>
              <a:t>, совмещение можно сделать, совершив полет по нескольким направлениям в любом порядке так, чтобы аппарат направлялся на все стороны несколько раз. Калибровочный полет должен длиться порядка 3-5 минут. </a:t>
            </a:r>
          </a:p>
        </p:txBody>
      </p:sp>
    </p:spTree>
    <p:extLst>
      <p:ext uri="{BB962C8B-B14F-4D97-AF65-F5344CB8AC3E}">
        <p14:creationId xmlns:p14="http://schemas.microsoft.com/office/powerpoint/2010/main" val="27190901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Дисплеи в режиме реального времени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" r="543" b="2083"/>
          <a:stretch/>
        </p:blipFill>
        <p:spPr bwMode="auto">
          <a:xfrm>
            <a:off x="204770" y="2590800"/>
            <a:ext cx="8734459" cy="350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9B7CF4A-4444-45E8-9767-5CC08413D149}"/>
              </a:ext>
            </a:extLst>
          </p:cNvPr>
          <p:cNvSpPr txBox="1"/>
          <p:nvPr/>
        </p:nvSpPr>
        <p:spPr>
          <a:xfrm>
            <a:off x="457199" y="1447800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Окно Облака показывает данные во время съемки. </a:t>
            </a:r>
          </a:p>
          <a:p>
            <a:pPr algn="l" rtl="0"/>
            <a:r>
              <a:rPr lang="ru-RU" b="0" i="0" u="none" baseline="0"/>
              <a:t>Еще одно полезное окно - Graphical HPR. </a:t>
            </a:r>
          </a:p>
        </p:txBody>
      </p:sp>
    </p:spTree>
    <p:extLst>
      <p:ext uri="{BB962C8B-B14F-4D97-AF65-F5344CB8AC3E}">
        <p14:creationId xmlns:p14="http://schemas.microsoft.com/office/powerpoint/2010/main" val="11983533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DATA SPLITTER / JOINER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3867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689152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Data Splitter - разбиение съемки на галсы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515026"/>
            <a:ext cx="7732059" cy="3519317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3331" y="5176188"/>
            <a:ext cx="769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Программа Data Splitter позволяет разбить весь полет на отдельные файлы по галсам. При этом устраняются погрешности данных на поворотах, а также позволяет использовать инструмент Patch Test для калибрования. </a:t>
            </a:r>
          </a:p>
        </p:txBody>
      </p:sp>
    </p:spTree>
    <p:extLst>
      <p:ext uri="{BB962C8B-B14F-4D97-AF65-F5344CB8AC3E}">
        <p14:creationId xmlns:p14="http://schemas.microsoft.com/office/powerpoint/2010/main" val="4507092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Редактор разбиения и склеивания данных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1682" y="5145741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После загрузки данных, они разбиваются от курсора. ЛКМ на участке для создания полигона для разбиения. Окружности красного цвета показывают начало галса, а зеленого - конец. Двойной клик на окружности красного цвета удаляет выбранные. Каждую окружность можно переместить вокруг участка съемки для увеличение или уменьшения участка. </a:t>
            </a:r>
          </a:p>
        </p:txBody>
      </p:sp>
      <p:pic>
        <p:nvPicPr>
          <p:cNvPr id="4098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8" y="1568824"/>
            <a:ext cx="7773834" cy="346037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584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Обработка данных лазерной съемки LIDAR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7201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xmlns="" id="{F2136610-B2F7-4A34-A344-124191B5DA1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777162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Введение в MBMAX64</a:t>
            </a:r>
          </a:p>
        </p:txBody>
      </p:sp>
      <p:sp>
        <p:nvSpPr>
          <p:cNvPr id="31747" name="Text Box 11"/>
          <p:cNvSpPr txBox="1">
            <a:spLocks noChangeArrowheads="1"/>
          </p:cNvSpPr>
          <p:nvPr/>
        </p:nvSpPr>
        <p:spPr bwMode="auto">
          <a:xfrm>
            <a:off x="5508625" y="1724025"/>
            <a:ext cx="3635375" cy="438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Простой интерфейс для редактирования данных многолучевой съемки и для анализа качества.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Поправки за уровень и СЗ.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Удаление выбросов вручную и фильтрами.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Тесты Patch и качества.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Встроенные CUBE и CLOUD.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ru-RU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</a:rPr>
              <a:t>Технология 64-бит позволяет работать с большими объемами данных.</a:t>
            </a:r>
            <a:endParaRPr lang="ru-RU" altLang="en-US" i="1" dirty="0">
              <a:solidFill>
                <a:schemeClr val="tx1">
                  <a:lumMod val="50000"/>
                  <a:lumOff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31748" name="Text Box 23"/>
          <p:cNvSpPr txBox="1">
            <a:spLocks noChangeArrowheads="1"/>
          </p:cNvSpPr>
          <p:nvPr/>
        </p:nvSpPr>
        <p:spPr bwMode="auto">
          <a:xfrm>
            <a:off x="863600" y="5275263"/>
            <a:ext cx="3810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b="0" i="0" u="none" baseline="0">
                <a:solidFill>
                  <a:srgbClr val="0091BB"/>
                </a:solidFill>
                <a:latin typeface="Verdana" pitchFamily="34" charset="0"/>
              </a:rPr>
              <a:t>MBMAX64, окно карты Survey.</a:t>
            </a:r>
          </a:p>
        </p:txBody>
      </p:sp>
      <p:pic>
        <p:nvPicPr>
          <p:cNvPr id="3174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36725"/>
            <a:ext cx="4962525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09322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xmlns="" id="{6985BCD6-64EB-4289-8252-2CEBC75A89F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16912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Сначала</a:t>
            </a:r>
          </a:p>
        </p:txBody>
      </p:sp>
      <p:sp>
        <p:nvSpPr>
          <p:cNvPr id="29699" name="Text Box 11">
            <a:extLst>
              <a:ext uri="{FF2B5EF4-FFF2-40B4-BE49-F238E27FC236}">
                <a16:creationId xmlns:a16="http://schemas.microsoft.com/office/drawing/2014/main" xmlns="" id="{3333A670-2827-465C-BDD1-3AB36E2DC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" y="5481638"/>
            <a:ext cx="61801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bg2"/>
                </a:solidFill>
                <a:latin typeface="Verdana" panose="020B0604030504040204" pitchFamily="34" charset="0"/>
              </a:rPr>
              <a:t>Для запуска - меню HYSWEEP: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“HYSWEEP Editor – 64 Bit” или иконка MBMAX в основном меню HYPACK (если у Вас ОС 64-бит, по умолчанию иконка MBMAX64)</a:t>
            </a:r>
          </a:p>
        </p:txBody>
      </p:sp>
      <p:sp>
        <p:nvSpPr>
          <p:cNvPr id="29700" name="Text Box 11">
            <a:extLst>
              <a:ext uri="{FF2B5EF4-FFF2-40B4-BE49-F238E27FC236}">
                <a16:creationId xmlns:a16="http://schemas.microsoft.com/office/drawing/2014/main" xmlns="" id="{6C7BBE24-D715-468F-9C8F-726010388E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43675" y="1700213"/>
            <a:ext cx="2582863" cy="360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</a:rPr>
              <a:t>Все управление в одном окне.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endParaRPr lang="ru-RU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</a:endParaRP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</a:rPr>
              <a:t>Если какие-то команды не активны, значит, следует сперва выполнить нужные операции.</a:t>
            </a:r>
          </a:p>
          <a:p>
            <a:pPr algn="l" rtl="0">
              <a:spcBef>
                <a:spcPts val="600"/>
              </a:spcBef>
              <a:defRPr/>
            </a:pPr>
            <a:endParaRPr lang="ru-RU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</a:endParaRP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</a:rPr>
              <a:t>Индикатор прогресса показывает запуск программы.  </a:t>
            </a:r>
          </a:p>
        </p:txBody>
      </p:sp>
      <p:pic>
        <p:nvPicPr>
          <p:cNvPr id="3379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241425"/>
            <a:ext cx="6291263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3404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LIDAR – многолучевые сканеры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5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818002"/>
            <a:ext cx="8579224" cy="24894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1802" y="3944471"/>
            <a:ext cx="4605896" cy="304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6857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xmlns="" id="{262FA422-324C-4D2A-A366-DC6C6A635EC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88350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Настройки редактора</a:t>
            </a:r>
          </a:p>
        </p:txBody>
      </p:sp>
      <p:sp>
        <p:nvSpPr>
          <p:cNvPr id="30724" name="Text Box 11">
            <a:extLst>
              <a:ext uri="{FF2B5EF4-FFF2-40B4-BE49-F238E27FC236}">
                <a16:creationId xmlns:a16="http://schemas.microsoft.com/office/drawing/2014/main" xmlns="" id="{E4C82733-1B11-47CD-93B4-FDAEA3FF8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4047" y="1606550"/>
            <a:ext cx="27136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Update Mode – обновление окна карты после редактирования. </a:t>
            </a:r>
          </a:p>
        </p:txBody>
      </p:sp>
      <p:pic>
        <p:nvPicPr>
          <p:cNvPr id="3584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1119188"/>
            <a:ext cx="5554662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 Box 11">
            <a:extLst>
              <a:ext uri="{FF2B5EF4-FFF2-40B4-BE49-F238E27FC236}">
                <a16:creationId xmlns:a16="http://schemas.microsoft.com/office/drawing/2014/main" xmlns="" id="{7B0BD8D9-17C4-443E-84D3-6EE097E9EF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563" y="2932113"/>
            <a:ext cx="5508625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305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Auto:  </a:t>
            </a: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Автоматический, для мощного ПК и небольших объемов данных.  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Manual:  </a:t>
            </a:r>
            <a:r>
              <a:rPr lang="ru-RU" sz="1600" b="1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Для менее мощных ПК и больших объемов данных.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Кнопка Update Cells для применения изменений в данных.</a:t>
            </a:r>
          </a:p>
        </p:txBody>
      </p:sp>
      <p:sp>
        <p:nvSpPr>
          <p:cNvPr id="30727" name="Text Box 11">
            <a:extLst>
              <a:ext uri="{FF2B5EF4-FFF2-40B4-BE49-F238E27FC236}">
                <a16:creationId xmlns:a16="http://schemas.microsoft.com/office/drawing/2014/main" xmlns="" id="{26BD9004-B89E-49A2-A9DF-794D08DFC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5624513"/>
            <a:ext cx="3378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Данные съемки</a:t>
            </a:r>
          </a:p>
        </p:txBody>
      </p:sp>
      <p:pic>
        <p:nvPicPr>
          <p:cNvPr id="3584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75" y="5505449"/>
            <a:ext cx="62198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2501900"/>
            <a:ext cx="3533775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11">
            <a:extLst>
              <a:ext uri="{FF2B5EF4-FFF2-40B4-BE49-F238E27FC236}">
                <a16:creationId xmlns:a16="http://schemas.microsoft.com/office/drawing/2014/main" xmlns="" id="{A03A0756-0191-4126-99CE-E1D04A8C60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9373" y="5450540"/>
            <a:ext cx="4674627" cy="830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Удалить Глубины Между Удаленными Позициями:  Если удалить точки с позициями, глубины между ними будут также удалены.</a:t>
            </a:r>
          </a:p>
        </p:txBody>
      </p:sp>
    </p:spTree>
    <p:extLst>
      <p:ext uri="{BB962C8B-B14F-4D97-AF65-F5344CB8AC3E}">
        <p14:creationId xmlns:p14="http://schemas.microsoft.com/office/powerpoint/2010/main" val="37023876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DF4DAD07-1597-470F-A348-20C76A01A27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8965"/>
            <a:ext cx="7380287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Настройки редактора</a:t>
            </a:r>
          </a:p>
        </p:txBody>
      </p:sp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1581150"/>
            <a:ext cx="4525962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2522538"/>
            <a:ext cx="452596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 Box 11">
            <a:extLst>
              <a:ext uri="{FF2B5EF4-FFF2-40B4-BE49-F238E27FC236}">
                <a16:creationId xmlns:a16="http://schemas.microsoft.com/office/drawing/2014/main" xmlns="" id="{3E38E30F-102A-428D-8B6A-10A746940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4356007"/>
            <a:ext cx="4429125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Пример: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Загрузите файлы сырых данных HSX_1029.LOG …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Сохраните HS2 в HS2_1209.LOG.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Сохраните XYZ в XYZ_1209.LOG.</a:t>
            </a:r>
          </a:p>
        </p:txBody>
      </p:sp>
      <p:pic>
        <p:nvPicPr>
          <p:cNvPr id="37894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3146425"/>
            <a:ext cx="4525962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D1517DD-9474-4AF9-8FE1-CCF3629BF4E2}"/>
              </a:ext>
            </a:extLst>
          </p:cNvPr>
          <p:cNvSpPr txBox="1"/>
          <p:nvPr/>
        </p:nvSpPr>
        <p:spPr>
          <a:xfrm>
            <a:off x="4787900" y="1401763"/>
            <a:ext cx="4137025" cy="48320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§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Custom Edit Folder: указать путь для сохранения файлов.  Отменить путь по умолчанию HYPACK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Формат Времени:  Выберите формат дисплея.  Удобно при корреляции точек в файле HSX</a:t>
            </a:r>
          </a:p>
          <a:p>
            <a:pPr marL="285750" indent="-285750" algn="l" rtl="0">
              <a:buFont typeface="Wingdings" panose="05000000000000000000" pitchFamily="2" charset="2"/>
              <a:buChar char="§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Другие настройки:</a:t>
            </a:r>
          </a:p>
          <a:p>
            <a:pPr marL="742950" lvl="1" indent="-285750" algn="l" rtl="0">
              <a:buFont typeface="Wingdings" panose="05000000000000000000" pitchFamily="2" charset="2"/>
              <a:buChar char="§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Include Type in LOG File: включение типа файлов в имени лог-файла.</a:t>
            </a:r>
          </a:p>
          <a:p>
            <a:pPr marL="1200150" lvl="2" indent="-285750" algn="l" rtl="0">
              <a:buFont typeface="Wingdings" panose="05000000000000000000" pitchFamily="2" charset="2"/>
              <a:buChar char="§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Удобно для идентификации файлов каталога</a:t>
            </a:r>
          </a:p>
          <a:p>
            <a:pPr marL="742950" lvl="1" indent="-285750" algn="l" rtl="0">
              <a:buFont typeface="Wingdings" panose="05000000000000000000" pitchFamily="2" charset="2"/>
              <a:buChar char="§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Соотнести Золотые Глубины с Базой Данных HYPACK:</a:t>
            </a:r>
          </a:p>
          <a:p>
            <a:pPr marL="1200150" lvl="2" indent="-285750" algn="l" rtl="0">
              <a:buFont typeface="Wingdings" panose="05000000000000000000" pitchFamily="2" charset="2"/>
              <a:buChar char="§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Позволяет использовать отдельные точки, отмеченные ка золотые глубины, использовать в базе данных</a:t>
            </a:r>
          </a:p>
          <a:p>
            <a:pPr marL="742950" lvl="1" indent="-285750" algn="l" rtl="0">
              <a:buFont typeface="Wingdings" panose="05000000000000000000" pitchFamily="2" charset="2"/>
              <a:buChar char="§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Новый стиль открытия и сохранения:</a:t>
            </a:r>
          </a:p>
          <a:p>
            <a:pPr marL="1200150" lvl="2" indent="-285750" algn="l" rtl="0">
              <a:buFont typeface="Wingdings" panose="05000000000000000000" pitchFamily="2" charset="2"/>
              <a:buChar char="§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Программа иногда зависает в памяти ПК при использовании нового стиля</a:t>
            </a:r>
          </a:p>
          <a:p>
            <a:pPr marL="1200150" lvl="2" indent="-285750" algn="l" rtl="0">
              <a:buFont typeface="Wingdings" panose="05000000000000000000" pitchFamily="2" charset="2"/>
              <a:buChar char="§"/>
              <a:defRPr/>
            </a:pP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75985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4889FA37-FD62-42BC-86D1-FF40E61F391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8136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Загрузка данных</a:t>
            </a:r>
          </a:p>
        </p:txBody>
      </p:sp>
      <p:sp>
        <p:nvSpPr>
          <p:cNvPr id="32771" name="Text Box 11">
            <a:extLst>
              <a:ext uri="{FF2B5EF4-FFF2-40B4-BE49-F238E27FC236}">
                <a16:creationId xmlns:a16="http://schemas.microsoft.com/office/drawing/2014/main" xmlns="" id="{E92BB45A-14CC-4269-B76E-381201114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" y="1125538"/>
            <a:ext cx="72675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Меню File – Load Survey или иконка с папкой.</a:t>
            </a:r>
          </a:p>
        </p:txBody>
      </p:sp>
      <p:sp>
        <p:nvSpPr>
          <p:cNvPr id="32772" name="Text Box 11">
            <a:extLst>
              <a:ext uri="{FF2B5EF4-FFF2-40B4-BE49-F238E27FC236}">
                <a16:creationId xmlns:a16="http://schemas.microsoft.com/office/drawing/2014/main" xmlns="" id="{B38FB1B5-89ED-4F7C-8AD0-7ABB39EB29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846263"/>
            <a:ext cx="4103688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Открытие файлов: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*.HSX – </a:t>
            </a: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Сырые файлы съемки HYSWEEP Survey.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*.HS2 </a:t>
            </a: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– Отредактированные файлы HYSWEEP.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*.ALL </a:t>
            </a: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– Сырые файлы Kongsberg.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*.XYZ </a:t>
            </a: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–Текстовые файлы XYZ.</a:t>
            </a:r>
          </a:p>
          <a:p>
            <a:pPr algn="l" rtl="0">
              <a:spcBef>
                <a:spcPct val="500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*.LOG </a:t>
            </a: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– Файл каталога HYPACK.</a:t>
            </a:r>
          </a:p>
        </p:txBody>
      </p:sp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8" y="1131888"/>
            <a:ext cx="38100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630363"/>
            <a:ext cx="4859337" cy="445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ext Box 11">
            <a:extLst>
              <a:ext uri="{FF2B5EF4-FFF2-40B4-BE49-F238E27FC236}">
                <a16:creationId xmlns:a16="http://schemas.microsoft.com/office/drawing/2014/main" xmlns="" id="{933CEC1D-7DAA-43F9-8DEB-A3BC37E45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4870450"/>
            <a:ext cx="38973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Catalog:  Выберите один или больше отдельных файлов из каталога HYPACK *.LOG.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54610233-F3B3-4AB0-A94B-81C17BE1DC3B}"/>
              </a:ext>
            </a:extLst>
          </p:cNvPr>
          <p:cNvCxnSpPr/>
          <p:nvPr/>
        </p:nvCxnSpPr>
        <p:spPr>
          <a:xfrm flipV="1">
            <a:off x="3816350" y="3790950"/>
            <a:ext cx="1908175" cy="11572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88873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66EEEBE7-6593-4CCA-AE5F-90BE681BD6D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921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  <a:ea typeface="Segoe UI Emoji" panose="020B0502040204020203" pitchFamily="34" charset="0"/>
              </a:rPr>
              <a:t>Параметры Чтения</a:t>
            </a:r>
          </a:p>
        </p:txBody>
      </p:sp>
      <p:sp>
        <p:nvSpPr>
          <p:cNvPr id="33795" name="Text Box 11">
            <a:extLst>
              <a:ext uri="{FF2B5EF4-FFF2-40B4-BE49-F238E27FC236}">
                <a16:creationId xmlns:a16="http://schemas.microsoft.com/office/drawing/2014/main" xmlns="" id="{627912EA-272B-4844-A0E3-271BB2C1BE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138" y="3572903"/>
            <a:ext cx="8493125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Вкладыши: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Verdana" panose="020B0604030504040204" pitchFamily="34" charset="0"/>
              </a:rPr>
              <a:t>Survey: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Применение ко всем загруженным файлам.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Verdana" panose="020B0604030504040204" pitchFamily="34" charset="0"/>
              </a:rPr>
              <a:t>Поправки</a:t>
            </a:r>
            <a:r>
              <a:rPr lang="ru-RU" sz="1600" b="0" i="0" u="none" baseline="0">
                <a:latin typeface="Verdana" panose="020B0604030504040204" pitchFamily="34" charset="0"/>
              </a:rPr>
              <a:t>: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  Поправки за уровень, СЗ и динамическое проседание судна.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Verdana" panose="020B0604030504040204" pitchFamily="34" charset="0"/>
              </a:rPr>
              <a:t>Devices: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Выбор датчиков и их офсетов (можно ввести разные офсеты для отдельных файлов).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Verdana" panose="020B0604030504040204" pitchFamily="34" charset="0"/>
              </a:rPr>
              <a:t>Processing: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Настройки вертикальной составляющей качки и сонара.</a:t>
            </a:r>
          </a:p>
        </p:txBody>
      </p:sp>
      <p:sp>
        <p:nvSpPr>
          <p:cNvPr id="33796" name="Text Box 11">
            <a:extLst>
              <a:ext uri="{FF2B5EF4-FFF2-40B4-BE49-F238E27FC236}">
                <a16:creationId xmlns:a16="http://schemas.microsoft.com/office/drawing/2014/main" xmlns="" id="{7BF8DBB7-10BF-49F6-A3FF-1AC8937F6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1168400"/>
            <a:ext cx="60547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Все настройки для обработки данных сонара, тополазеров и интерферометров.</a:t>
            </a:r>
          </a:p>
        </p:txBody>
      </p:sp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2409825"/>
            <a:ext cx="8548688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88F2D29-FC54-4D63-9BFE-E00E5A7DEC2E}"/>
              </a:ext>
            </a:extLst>
          </p:cNvPr>
          <p:cNvSpPr txBox="1"/>
          <p:nvPr/>
        </p:nvSpPr>
        <p:spPr>
          <a:xfrm>
            <a:off x="211138" y="5226050"/>
            <a:ext cx="8682037" cy="11874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 MBMAX64:  Любую опцию в параметрах чтения можно изменить для уже загруженных файлов!</a:t>
            </a:r>
          </a:p>
        </p:txBody>
      </p:sp>
    </p:spTree>
    <p:extLst>
      <p:ext uri="{BB962C8B-B14F-4D97-AF65-F5344CB8AC3E}">
        <p14:creationId xmlns:p14="http://schemas.microsoft.com/office/powerpoint/2010/main" val="255714641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A6FAE7B4-B01E-4D26-81A8-C741752BA8A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8965"/>
            <a:ext cx="79216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Вкладыш Survey, Survey Info</a:t>
            </a:r>
          </a:p>
        </p:txBody>
      </p:sp>
      <p:sp>
        <p:nvSpPr>
          <p:cNvPr id="34821" name="Text Box 11">
            <a:extLst>
              <a:ext uri="{FF2B5EF4-FFF2-40B4-BE49-F238E27FC236}">
                <a16:creationId xmlns:a16="http://schemas.microsoft.com/office/drawing/2014/main" xmlns="" id="{0F17BF9A-227C-4D39-88E1-E40936CAA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" y="3249613"/>
            <a:ext cx="4140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Общие сведения о съемке</a:t>
            </a:r>
          </a:p>
        </p:txBody>
      </p:sp>
      <p:pic>
        <p:nvPicPr>
          <p:cNvPr id="4403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6659"/>
            <a:ext cx="5845175" cy="18526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763" y="2889250"/>
            <a:ext cx="3814762" cy="32639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8" name="TextBox 4"/>
          <p:cNvSpPr txBox="1">
            <a:spLocks noChangeArrowheads="1"/>
          </p:cNvSpPr>
          <p:nvPr/>
        </p:nvSpPr>
        <p:spPr bwMode="auto">
          <a:xfrm flipH="1">
            <a:off x="428625" y="3689350"/>
            <a:ext cx="4648200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buFont typeface="Arial" pitchFamily="34" charset="0"/>
              <a:buChar char="•"/>
            </a:pPr>
            <a:r>
              <a:rPr lang="ru-RU" sz="1400" b="0" i="0" u="none" baseline="0" dirty="0" err="1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Depth</a:t>
            </a: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или </a:t>
            </a:r>
            <a:r>
              <a:rPr lang="ru-RU" sz="1400" b="0" i="0" u="none" baseline="0" dirty="0" err="1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Elevation</a:t>
            </a: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 </a:t>
            </a:r>
            <a:r>
              <a:rPr lang="ru-RU" sz="1400" b="0" i="0" u="none" baseline="0" dirty="0">
                <a:latin typeface="Verdana" pitchFamily="34" charset="0"/>
                <a:ea typeface="Verdana" pitchFamily="34" charset="0"/>
                <a:cs typeface="Verdana" pitchFamily="34" charset="0"/>
              </a:rPr>
              <a:t>Режим глубин или превышений.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0" i="0" u="none" baseline="0" dirty="0" err="1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Load</a:t>
            </a: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0" i="0" u="none" baseline="0" dirty="0" err="1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Sidescan</a:t>
            </a: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0" i="0" u="none" baseline="0" dirty="0" err="1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if</a:t>
            </a: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0" i="0" u="none" baseline="0" dirty="0" err="1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Available</a:t>
            </a: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 загрузить </a:t>
            </a:r>
            <a:r>
              <a:rPr lang="ru-RU" sz="1400" b="0" i="0" u="none" baseline="0" dirty="0" err="1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сонограмму</a:t>
            </a: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если есть</a:t>
            </a:r>
            <a:r>
              <a:rPr lang="ru-RU" sz="1400" b="0" i="0" u="none" baseline="0" dirty="0">
                <a:latin typeface="Verdana" pitchFamily="34" charset="0"/>
                <a:ea typeface="Verdana" pitchFamily="34" charset="0"/>
                <a:cs typeface="Verdana" pitchFamily="34" charset="0"/>
              </a:rPr>
              <a:t>:  Удобно для редактирования. Можно просмотреть при обработке батиметрии.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0" i="0" u="none" baseline="0" dirty="0" err="1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Load</a:t>
            </a: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0" i="0" u="none" baseline="0" dirty="0" err="1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Multidetect</a:t>
            </a: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 </a:t>
            </a:r>
            <a:r>
              <a:rPr lang="ru-RU" sz="1400" b="0" i="0" u="none" baseline="0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систем, поддерживающих множественное детектирование / по лучам.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Вкладыш Детали:  </a:t>
            </a:r>
            <a:r>
              <a:rPr lang="ru-RU" sz="1400" b="0" i="0" u="none" baseline="0" dirty="0">
                <a:latin typeface="Verdana" pitchFamily="34" charset="0"/>
                <a:ea typeface="Verdana" pitchFamily="34" charset="0"/>
                <a:cs typeface="Verdana" pitchFamily="34" charset="0"/>
              </a:rPr>
              <a:t>Кликните </a:t>
            </a:r>
            <a:r>
              <a:rPr lang="ru-RU" sz="1400" b="0" i="0" u="none" baseline="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Details</a:t>
            </a:r>
            <a:r>
              <a:rPr lang="ru-RU" sz="1400" b="0" i="0" u="none" baseline="0" dirty="0">
                <a:latin typeface="Verdana" pitchFamily="34" charset="0"/>
                <a:ea typeface="Verdana" pitchFamily="34" charset="0"/>
                <a:cs typeface="Verdana" pitchFamily="34" charset="0"/>
              </a:rPr>
              <a:t>... для просмотра дополнительной информации о съемке (рисунок справа).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400" b="0" i="0" u="none" baseline="0" dirty="0" err="1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Memory</a:t>
            </a: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b="0" i="0" u="none" baseline="0" dirty="0" err="1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Test</a:t>
            </a:r>
            <a:r>
              <a:rPr lang="ru-RU" sz="1400" b="0" i="0" u="none" baseline="0" dirty="0">
                <a:solidFill>
                  <a:schemeClr val="bg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(тест памяти):  </a:t>
            </a:r>
            <a:r>
              <a:rPr lang="ru-RU" sz="1400" b="0" i="0" u="none" baseline="0" dirty="0">
                <a:latin typeface="Verdana" pitchFamily="34" charset="0"/>
                <a:ea typeface="Verdana" pitchFamily="34" charset="0"/>
                <a:cs typeface="Verdana" pitchFamily="34" charset="0"/>
              </a:rPr>
              <a:t>Достаточно ли памяти ПК для загрузки файлов?</a:t>
            </a:r>
          </a:p>
        </p:txBody>
      </p:sp>
    </p:spTree>
    <p:extLst>
      <p:ext uri="{BB962C8B-B14F-4D97-AF65-F5344CB8AC3E}">
        <p14:creationId xmlns:p14="http://schemas.microsoft.com/office/powerpoint/2010/main" val="34112284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7D23AD9D-1F0D-4E2D-A822-AB7EEB35E5C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2804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Вкладыш Survey, Matrix Settings (настройки матрицы)</a:t>
            </a:r>
          </a:p>
        </p:txBody>
      </p:sp>
      <p:sp>
        <p:nvSpPr>
          <p:cNvPr id="35843" name="Text Box 11">
            <a:extLst>
              <a:ext uri="{FF2B5EF4-FFF2-40B4-BE49-F238E27FC236}">
                <a16:creationId xmlns:a16="http://schemas.microsoft.com/office/drawing/2014/main" xmlns="" id="{2C92AEBE-3BAB-4FE4-973C-54262011CA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" y="2457450"/>
            <a:ext cx="4527550" cy="3893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Редактирование: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Auto Cell Size: 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автоматический размер ячеек от 25 до 50 точек в ячейке.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Можно ввести размер ячеек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в единицах съемки. Ячейки квадратные.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Auto Cloud Size: 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~250,000 точек в одной секции.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Введите размер секции Cloud вручную.  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Секции квадратные.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Auto Size to Data:  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Автоматическое создание матрицы под участок съемки.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Rotate to Survey Line:  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Развернуть матрицу вдоль первого галса.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 HYPACK MTX File:  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Использовать ячейки из файла MTX.  Используйте для обработки данных теста качества!</a:t>
            </a:r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93721"/>
            <a:ext cx="6489980" cy="102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765" y="2668001"/>
            <a:ext cx="4296802" cy="302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895535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F6DE09CC-6903-4240-9474-86F4EE32EAF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375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Вкладыш Survey - Auto Processing</a:t>
            </a:r>
          </a:p>
        </p:txBody>
      </p:sp>
      <p:sp>
        <p:nvSpPr>
          <p:cNvPr id="22531" name="Text Box 11">
            <a:extLst>
              <a:ext uri="{FF2B5EF4-FFF2-40B4-BE49-F238E27FC236}">
                <a16:creationId xmlns:a16="http://schemas.microsoft.com/office/drawing/2014/main" xmlns="" id="{218224F9-02E6-419F-94BF-39E9436C1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385888"/>
            <a:ext cx="4572000" cy="533992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1085850" indent="-34290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Auto Stage 2 - переход сразу же во вторую фазу редактирования. Выберите эту опцию после загрузки файлов.</a:t>
            </a:r>
          </a:p>
          <a:p>
            <a:pPr lvl="1" algn="l" rtl="0">
              <a:spcBef>
                <a:spcPts val="600"/>
              </a:spcBef>
              <a:buFont typeface="Courier New" pitchFamily="49" charset="0"/>
              <a:buChar char="o"/>
              <a:defRPr/>
            </a:pPr>
            <a:r>
              <a:rPr lang="ru-RU" sz="1800" b="0" i="0" u="none" baseline="0">
                <a:solidFill>
                  <a:srgbClr val="0091BB"/>
                </a:solidFill>
                <a:latin typeface="+mn-lt"/>
              </a:rPr>
              <a:t>Нет остановки в первой фазе.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Применить фильтры.  Автоматически применить фильтры позиционирования, уровней и глубины.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POSPac и True Heave Adjustments:  Автоматическое применение файлов постобработки Applanix POSMV.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endParaRPr lang="ru-RU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742950" lvl="1" indent="0" algn="l" rtl="0">
              <a:spcBef>
                <a:spcPts val="600"/>
              </a:spcBef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ПРИМЕЧАНИЕ: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 использовании этой опции, все еще можно выполнить редактирование в 1 фазе.</a:t>
            </a:r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906" y="2544962"/>
            <a:ext cx="4019924" cy="213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612284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272433D8-EC3E-4B09-B9F4-AADA107B899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7771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Параметры чтения – список файлов</a:t>
            </a:r>
          </a:p>
        </p:txBody>
      </p:sp>
      <p:sp>
        <p:nvSpPr>
          <p:cNvPr id="38915" name="Text Box 11">
            <a:extLst>
              <a:ext uri="{FF2B5EF4-FFF2-40B4-BE49-F238E27FC236}">
                <a16:creationId xmlns:a16="http://schemas.microsoft.com/office/drawing/2014/main" xmlns="" id="{026AEBB2-A1E2-47CA-A335-CAF698796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0202" y="1954212"/>
            <a:ext cx="5821362" cy="12779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Список файлов доступен во вкладышах Corrections (поправки), Devices (выбор устройств) и Processing (обработка).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Сперва выделите файлы, затем укажите опции для них.  </a:t>
            </a:r>
            <a:r>
              <a:rPr lang="ru-RU" b="0" i="1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</a:rPr>
              <a:t>Порядок важен!</a:t>
            </a: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038755"/>
            <a:ext cx="25717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Text Box 11">
            <a:extLst>
              <a:ext uri="{FF2B5EF4-FFF2-40B4-BE49-F238E27FC236}">
                <a16:creationId xmlns:a16="http://schemas.microsoft.com/office/drawing/2014/main" xmlns="" id="{5DA7E68C-79F2-4DBA-8CC9-E76AC47E7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017" y="4030133"/>
            <a:ext cx="8857409" cy="218521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Пример 1:  Один файл поправок за уровень для всей съемки.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 </a:t>
            </a: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[Select All], затем откройте файл поправок.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Пример 2:  Нужно применить два файла поправок за уровень 1 и 2.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 </a:t>
            </a: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Выберите файлы сырых данных съемки, для которых нужно применить 1-й файл поправок, затем откройте файл поправок TIDEFILE1.TID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  Выберите файлы с данными съемки и откройте для них 2-й файл поправок TIDEFILE2.TID</a:t>
            </a:r>
          </a:p>
        </p:txBody>
      </p:sp>
    </p:spTree>
    <p:extLst>
      <p:ext uri="{BB962C8B-B14F-4D97-AF65-F5344CB8AC3E}">
        <p14:creationId xmlns:p14="http://schemas.microsoft.com/office/powerpoint/2010/main" val="6666999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797" y="1550988"/>
            <a:ext cx="4884760" cy="47891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9BBE3ECE-35D0-496A-A8E1-E9E3B25095D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283797" y="0"/>
            <a:ext cx="7416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Вкладыш Device, Общие сведения</a:t>
            </a:r>
          </a:p>
        </p:txBody>
      </p:sp>
      <p:sp>
        <p:nvSpPr>
          <p:cNvPr id="43011" name="Text Box 11">
            <a:extLst>
              <a:ext uri="{FF2B5EF4-FFF2-40B4-BE49-F238E27FC236}">
                <a16:creationId xmlns:a16="http://schemas.microsoft.com/office/drawing/2014/main" xmlns="" id="{4086603C-7911-4330-A9A7-00BEDDC47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9075" y="1457855"/>
            <a:ext cx="3816350" cy="175432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Итог на одной странице для вкладыша Device Selections и Offsets.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Используйте кнопку Edit… для внесения изменений.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Patch ТЕСТ - Офсеты для каждого файла (разные значения для двухантенной системы)</a:t>
            </a:r>
            <a:endParaRPr lang="ru-RU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43012" name="Text Box 11">
            <a:extLst>
              <a:ext uri="{FF2B5EF4-FFF2-40B4-BE49-F238E27FC236}">
                <a16:creationId xmlns:a16="http://schemas.microsoft.com/office/drawing/2014/main" xmlns="" id="{FD175684-DEFB-4B9D-BCCC-CF36C9287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9075" y="3644900"/>
            <a:ext cx="3811587" cy="255454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68580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Можно перезаписать офсеты, введенные при съемке.</a:t>
            </a:r>
            <a:endParaRPr lang="ru-RU" altLang="en-US" sz="1400" dirty="0">
              <a:solidFill>
                <a:srgbClr val="0091BB"/>
              </a:solidFill>
              <a:latin typeface="+mn-lt"/>
            </a:endParaRPr>
          </a:p>
          <a:p>
            <a:pPr lvl="1" algn="l" rtl="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Выбор датчиков и их офсетов (можно ввести разные офсеты для отдельных файлов).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Загрузка и сохранение конфигурации:</a:t>
            </a:r>
          </a:p>
          <a:p>
            <a:pPr lvl="1" algn="l" rtl="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Можно загрузить офсеты из файла Boat Configuration</a:t>
            </a:r>
          </a:p>
          <a:p>
            <a:pPr lvl="1" algn="l" rtl="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Есть опция всегда использовать этот файл.</a:t>
            </a:r>
          </a:p>
        </p:txBody>
      </p:sp>
      <p:sp>
        <p:nvSpPr>
          <p:cNvPr id="60422" name="Text Box 11"/>
          <p:cNvSpPr txBox="1">
            <a:spLocks noChangeArrowheads="1"/>
          </p:cNvSpPr>
          <p:nvPr/>
        </p:nvSpPr>
        <p:spPr bwMode="auto">
          <a:xfrm>
            <a:off x="493244" y="3461808"/>
            <a:ext cx="12604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ru-RU" sz="1200" b="0" i="0" u="none" baseline="0" dirty="0">
                <a:solidFill>
                  <a:srgbClr val="C00000"/>
                </a:solidFill>
                <a:latin typeface="Verdana" pitchFamily="34" charset="0"/>
              </a:rPr>
              <a:t>Настройки применяются к выделенным файлам  </a:t>
            </a:r>
          </a:p>
        </p:txBody>
      </p:sp>
    </p:spTree>
    <p:extLst>
      <p:ext uri="{BB962C8B-B14F-4D97-AF65-F5344CB8AC3E}">
        <p14:creationId xmlns:p14="http://schemas.microsoft.com/office/powerpoint/2010/main" val="415298524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63540C6B-0FF0-41BD-B1F4-D15D9193464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3752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Датчики и офсеты</a:t>
            </a:r>
          </a:p>
        </p:txBody>
      </p:sp>
      <p:sp>
        <p:nvSpPr>
          <p:cNvPr id="44035" name="Text Box 11">
            <a:extLst>
              <a:ext uri="{FF2B5EF4-FFF2-40B4-BE49-F238E27FC236}">
                <a16:creationId xmlns:a16="http://schemas.microsoft.com/office/drawing/2014/main" xmlns="" id="{4719C6B8-2889-4129-BC8D-69910E6D8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988" y="5026025"/>
            <a:ext cx="5030787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Настройки применяются к выделенным файлам  </a:t>
            </a:r>
          </a:p>
        </p:txBody>
      </p:sp>
      <p:sp>
        <p:nvSpPr>
          <p:cNvPr id="44036" name="Text Box 11">
            <a:extLst>
              <a:ext uri="{FF2B5EF4-FFF2-40B4-BE49-F238E27FC236}">
                <a16:creationId xmlns:a16="http://schemas.microsoft.com/office/drawing/2014/main" xmlns="" id="{D066103E-8BE6-4029-BC3A-4542B24264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2418" y="1593009"/>
            <a:ext cx="3563938" cy="163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Выберите датчик из ниспадающего меню.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Введите офсеты.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При использовании уровней RTK, активируйте настройку.</a:t>
            </a:r>
          </a:p>
        </p:txBody>
      </p:sp>
      <p:sp>
        <p:nvSpPr>
          <p:cNvPr id="44038" name="Text Box 11">
            <a:extLst>
              <a:ext uri="{FF2B5EF4-FFF2-40B4-BE49-F238E27FC236}">
                <a16:creationId xmlns:a16="http://schemas.microsoft.com/office/drawing/2014/main" xmlns="" id="{70F066BD-0A2A-4FBF-BD47-41237BAA7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0" y="5553075"/>
            <a:ext cx="3311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Настройки датчика качки (при необходимости)</a:t>
            </a:r>
          </a:p>
        </p:txBody>
      </p:sp>
      <p:pic>
        <p:nvPicPr>
          <p:cNvPr id="6247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502866"/>
            <a:ext cx="3457575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EB7263C1-4513-4EC8-AAB5-AD9A2B88DD1B}"/>
              </a:ext>
            </a:extLst>
          </p:cNvPr>
          <p:cNvCxnSpPr>
            <a:stCxn id="44038" idx="3"/>
          </p:cNvCxnSpPr>
          <p:nvPr/>
        </p:nvCxnSpPr>
        <p:spPr>
          <a:xfrm flipV="1">
            <a:off x="4930775" y="5732463"/>
            <a:ext cx="504825" cy="63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754" y="1254566"/>
            <a:ext cx="4614022" cy="347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013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LIDAR - предпочтения при установке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6</a:t>
            </a:fld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13" y="1499366"/>
            <a:ext cx="7433893" cy="477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29970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89A9CE01-21EF-4A5A-9BC2-3C016676632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323196" y="0"/>
            <a:ext cx="6337300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Офсеты по данным теста Patch</a:t>
            </a:r>
          </a:p>
        </p:txBody>
      </p:sp>
      <p:sp>
        <p:nvSpPr>
          <p:cNvPr id="45059" name="Text Box 11">
            <a:extLst>
              <a:ext uri="{FF2B5EF4-FFF2-40B4-BE49-F238E27FC236}">
                <a16:creationId xmlns:a16="http://schemas.microsoft.com/office/drawing/2014/main" xmlns="" id="{447773D4-5681-4368-92C6-87725046C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839" y="4390838"/>
            <a:ext cx="8104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Настройки применяются к выделенным файлам  </a:t>
            </a:r>
          </a:p>
        </p:txBody>
      </p:sp>
      <p:sp>
        <p:nvSpPr>
          <p:cNvPr id="45060" name="Text Box 11">
            <a:extLst>
              <a:ext uri="{FF2B5EF4-FFF2-40B4-BE49-F238E27FC236}">
                <a16:creationId xmlns:a16="http://schemas.microsoft.com/office/drawing/2014/main" xmlns="" id="{3EF32BD9-9F01-4B07-9E87-06FB7652FE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839" y="4913313"/>
            <a:ext cx="4967288" cy="107721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Введите результаты теста Патч: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	Для эхолота - Yaw (курсовой угол), Pitch (угол по оси килевой качки) и Roll (угол по оси бортовой качки).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	GPS Latency (время запаздывания)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21" y="1824038"/>
            <a:ext cx="62388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5463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BEF26E22-6471-4384-989B-ED0CBFFC1A60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02151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Вкладыш Обработка - Вертикальная Составляющая Качки</a:t>
            </a:r>
          </a:p>
        </p:txBody>
      </p:sp>
      <p:sp>
        <p:nvSpPr>
          <p:cNvPr id="46083" name="Text Box 11">
            <a:extLst>
              <a:ext uri="{FF2B5EF4-FFF2-40B4-BE49-F238E27FC236}">
                <a16:creationId xmlns:a16="http://schemas.microsoft.com/office/drawing/2014/main" xmlns="" id="{68E2817E-BEE2-464D-A0A2-76849FDAB8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8688" y="3517739"/>
            <a:ext cx="4405312" cy="12464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Использовать Уровни RTK как Верт. Качку: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Игнорировать качку от ДК.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ru-RU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0" indent="0" algn="l" rtl="0">
              <a:spcBef>
                <a:spcPts val="3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Для лазерных съемок с БПЛА вертикальную составляющую качки следует игнорировать. </a:t>
            </a:r>
          </a:p>
        </p:txBody>
      </p:sp>
      <p:sp>
        <p:nvSpPr>
          <p:cNvPr id="46086" name="Text Box 11">
            <a:extLst>
              <a:ext uri="{FF2B5EF4-FFF2-40B4-BE49-F238E27FC236}">
                <a16:creationId xmlns:a16="http://schemas.microsoft.com/office/drawing/2014/main" xmlns="" id="{FA9BDEDB-C0FD-4D74-BB5C-41803B3BF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8688" y="1495914"/>
            <a:ext cx="4105275" cy="110799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Заключение о настройках для исправления вертикальной составляющей качки.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Кликните Heave… для редактирования.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Применение к выделенным файлам. 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xmlns="" id="{E45BB1B4-AA23-439F-BAE6-D7CA39C6C132}"/>
              </a:ext>
            </a:extLst>
          </p:cNvPr>
          <p:cNvCxnSpPr/>
          <p:nvPr/>
        </p:nvCxnSpPr>
        <p:spPr>
          <a:xfrm>
            <a:off x="250825" y="3033713"/>
            <a:ext cx="8667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4" y="3242654"/>
            <a:ext cx="4141881" cy="32410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" y="1130302"/>
            <a:ext cx="4267387" cy="188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46597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6F641001-149E-4814-B151-3D08FE18062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23741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Вкладыш Processing – Sonar</a:t>
            </a:r>
          </a:p>
        </p:txBody>
      </p:sp>
      <p:pic>
        <p:nvPicPr>
          <p:cNvPr id="686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557338"/>
            <a:ext cx="4813300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 Box 11">
            <a:extLst>
              <a:ext uri="{FF2B5EF4-FFF2-40B4-BE49-F238E27FC236}">
                <a16:creationId xmlns:a16="http://schemas.microsoft.com/office/drawing/2014/main" xmlns="" id="{B728DA9A-A0DA-4820-BB3E-63B6CEE2CD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3" y="1557338"/>
            <a:ext cx="3917950" cy="14773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Заключение об обработке данных сонара.</a:t>
            </a:r>
          </a:p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Кликните Sonar для изменений.</a:t>
            </a:r>
          </a:p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Применение к выделенным файлам. 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02C8D554-3141-4B9B-A329-95BBB468472D}"/>
              </a:ext>
            </a:extLst>
          </p:cNvPr>
          <p:cNvCxnSpPr/>
          <p:nvPr/>
        </p:nvCxnSpPr>
        <p:spPr>
          <a:xfrm>
            <a:off x="157163" y="3070225"/>
            <a:ext cx="86677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1" name="Text Box 11">
            <a:extLst>
              <a:ext uri="{FF2B5EF4-FFF2-40B4-BE49-F238E27FC236}">
                <a16:creationId xmlns:a16="http://schemas.microsoft.com/office/drawing/2014/main" xmlns="" id="{CFB9DCB1-2308-4C08-9E97-FC4B83397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3" y="3228975"/>
            <a:ext cx="3852862" cy="350865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Идентификатор Сонара  Из установок в HARDWARE.</a:t>
            </a:r>
          </a:p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Adjust SVP Every Ping:  Первое значение СЗ в профиле заменить данными СЗ от сонара.</a:t>
            </a:r>
          </a:p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Ray Tracing:  Экстраполяция ПСЗ в толще воды.</a:t>
            </a:r>
          </a:p>
          <a:p>
            <a:pPr marL="685800" lvl="1" indent="-285750" algn="l" rtl="0">
              <a:spcBef>
                <a:spcPts val="600"/>
              </a:spcBef>
              <a:buFont typeface="Arial" charset="0"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j-lt"/>
              </a:rPr>
              <a:t>Линейный Метод:  Быстро.  Подходит для мелководья.</a:t>
            </a:r>
          </a:p>
          <a:p>
            <a:pPr marL="685800" lvl="1" indent="-285750" algn="l" rtl="0">
              <a:spcBef>
                <a:spcPts val="600"/>
              </a:spcBef>
              <a:buFont typeface="Arial" charset="0"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j-lt"/>
              </a:rPr>
              <a:t>Метод Дуги.  Криволинейная, для глубоководья.</a:t>
            </a:r>
          </a:p>
          <a:p>
            <a:pPr marL="685800" lvl="1" indent="-285750" algn="l" rtl="0">
              <a:spcBef>
                <a:spcPts val="600"/>
              </a:spcBef>
              <a:buFont typeface="Arial" charset="0"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j-lt"/>
              </a:rPr>
              <a:t>Auto Select:  Программа выберет лучший метод.</a:t>
            </a:r>
          </a:p>
          <a:p>
            <a:pPr marL="285750" indent="-285750" algn="l" rtl="0">
              <a:spcBef>
                <a:spcPts val="600"/>
              </a:spcBef>
              <a:buFontTx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Предварительная Сортировка:  Автоматическая выборка данных.  Удаление выбранного числа разверток в процентах. Не рекомендуется.</a:t>
            </a:r>
          </a:p>
        </p:txBody>
      </p:sp>
      <p:pic>
        <p:nvPicPr>
          <p:cNvPr id="68616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975" y="3228975"/>
            <a:ext cx="4840288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04069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7ADC3DE-EBF7-41B4-8012-949EFB1EBD7F}"/>
              </a:ext>
            </a:extLst>
          </p:cNvPr>
          <p:cNvSpPr/>
          <p:nvPr/>
        </p:nvSpPr>
        <p:spPr>
          <a:xfrm>
            <a:off x="0" y="657225"/>
            <a:ext cx="9144000" cy="6200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C6712870-FEA6-41BE-8F59-130899B18788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4168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Внешний вид MBMAX64</a:t>
            </a:r>
          </a:p>
        </p:txBody>
      </p:sp>
      <p:sp>
        <p:nvSpPr>
          <p:cNvPr id="48132" name="Text Box 11">
            <a:extLst>
              <a:ext uri="{FF2B5EF4-FFF2-40B4-BE49-F238E27FC236}">
                <a16:creationId xmlns:a16="http://schemas.microsoft.com/office/drawing/2014/main" xmlns="" id="{DD036D02-F757-4714-860F-85D5C192F0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" y="1196975"/>
            <a:ext cx="741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Верхняя панель: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Только для окон Survey и Data.</a:t>
            </a:r>
          </a:p>
        </p:txBody>
      </p:sp>
      <p:sp>
        <p:nvSpPr>
          <p:cNvPr id="33797" name="Text Box 11">
            <a:extLst>
              <a:ext uri="{FF2B5EF4-FFF2-40B4-BE49-F238E27FC236}">
                <a16:creationId xmlns:a16="http://schemas.microsoft.com/office/drawing/2014/main" xmlns="" id="{A27FF69E-F052-42AD-80EF-2958EE0A2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540" y="1700808"/>
            <a:ext cx="430887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vert270"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Левая панель: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Ко всем окнам и данным.</a:t>
            </a:r>
          </a:p>
        </p:txBody>
      </p:sp>
      <p:sp>
        <p:nvSpPr>
          <p:cNvPr id="48134" name="Text Box 11">
            <a:extLst>
              <a:ext uri="{FF2B5EF4-FFF2-40B4-BE49-F238E27FC236}">
                <a16:creationId xmlns:a16="http://schemas.microsoft.com/office/drawing/2014/main" xmlns="" id="{B429538A-6D00-4905-9746-2FAF744F7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0" y="5984875"/>
            <a:ext cx="69119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Панель состояния: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Данные о текущей точке и измерения между выделенными точками.</a:t>
            </a:r>
          </a:p>
        </p:txBody>
      </p:sp>
      <p:sp>
        <p:nvSpPr>
          <p:cNvPr id="33799" name="Text Box 11">
            <a:extLst>
              <a:ext uri="{FF2B5EF4-FFF2-40B4-BE49-F238E27FC236}">
                <a16:creationId xmlns:a16="http://schemas.microsoft.com/office/drawing/2014/main" xmlns="" id="{1D37B1BC-4B20-4366-837D-FF9C36170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376" y="1808820"/>
            <a:ext cx="923330" cy="3758406"/>
          </a:xfrm>
          <a:prstGeom prst="rect">
            <a:avLst/>
          </a:prstGeom>
          <a:noFill/>
          <a:ln>
            <a:noFill/>
          </a:ln>
          <a:extLst/>
        </p:spPr>
        <p:txBody>
          <a:bodyPr vert="vert270"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Окно Съемки:</a:t>
            </a:r>
          </a:p>
          <a:p>
            <a:pPr algn="l" rtl="0">
              <a:spcBef>
                <a:spcPct val="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 Треки в фазе 1.</a:t>
            </a:r>
          </a:p>
          <a:p>
            <a:pPr algn="l" rtl="0">
              <a:spcBef>
                <a:spcPct val="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 Матрица в фазе 2.</a:t>
            </a:r>
          </a:p>
        </p:txBody>
      </p:sp>
      <p:pic>
        <p:nvPicPr>
          <p:cNvPr id="7066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1592263"/>
            <a:ext cx="666115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41583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5308F3B3-4CCE-48B6-B804-3242D5EAA70F}"/>
              </a:ext>
            </a:extLst>
          </p:cNvPr>
          <p:cNvSpPr/>
          <p:nvPr/>
        </p:nvSpPr>
        <p:spPr>
          <a:xfrm>
            <a:off x="0" y="800100"/>
            <a:ext cx="9144000" cy="5365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373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571625"/>
            <a:ext cx="2652713" cy="2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DC2A8B83-12C9-4D85-82C7-0B8DA575CB0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237412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Левая панель. Файлы съемки</a:t>
            </a:r>
          </a:p>
        </p:txBody>
      </p:sp>
      <p:sp>
        <p:nvSpPr>
          <p:cNvPr id="50181" name="Text Box 11">
            <a:extLst>
              <a:ext uri="{FF2B5EF4-FFF2-40B4-BE49-F238E27FC236}">
                <a16:creationId xmlns:a16="http://schemas.microsoft.com/office/drawing/2014/main" xmlns="" id="{E310138D-F98A-4992-BADF-5F3D49B63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125" y="1566863"/>
            <a:ext cx="2555875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Кнопки:</a:t>
            </a:r>
            <a:endParaRPr lang="ru-RU" altLang="en-US" sz="1400" dirty="0">
              <a:solidFill>
                <a:srgbClr val="0091BB"/>
              </a:solidFill>
              <a:latin typeface="+mn-lt"/>
            </a:endParaRP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Загрузить Съемку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Переход в фазу 2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Сохранить данные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Редактировать параметры чтения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Сохранить Geo Tiff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Отчет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Обработка в CUBE</a:t>
            </a:r>
          </a:p>
        </p:txBody>
      </p:sp>
      <p:sp>
        <p:nvSpPr>
          <p:cNvPr id="50182" name="Text Box 11">
            <a:extLst>
              <a:ext uri="{FF2B5EF4-FFF2-40B4-BE49-F238E27FC236}">
                <a16:creationId xmlns:a16="http://schemas.microsoft.com/office/drawing/2014/main" xmlns="" id="{8014FC14-D31B-4FA8-A4D8-7E35F573D6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163" y="4221163"/>
            <a:ext cx="24844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Список файлов/выбранные файлы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Номер в списке и имя файла.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Звездочка для измененных файлов.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(2) – индикатор фазы 2.</a:t>
            </a:r>
          </a:p>
        </p:txBody>
      </p:sp>
      <p:sp>
        <p:nvSpPr>
          <p:cNvPr id="50183" name="Text Box 11">
            <a:extLst>
              <a:ext uri="{FF2B5EF4-FFF2-40B4-BE49-F238E27FC236}">
                <a16:creationId xmlns:a16="http://schemas.microsoft.com/office/drawing/2014/main" xmlns="" id="{3BC0798A-2EBB-4E50-8750-515135EC2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" y="2527300"/>
            <a:ext cx="24114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Кнопки:</a:t>
            </a:r>
            <a:endParaRPr lang="ru-RU" altLang="en-US" sz="1400" dirty="0">
              <a:solidFill>
                <a:srgbClr val="0091BB"/>
              </a:solidFill>
              <a:latin typeface="+mn-lt"/>
            </a:endParaRP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Выбор всех файлов 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Следующий файл вниз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Предыдущий файл вверх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Удалить файл из обработки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0C0ACB34-9546-4176-8D9E-1B5FCEB15628}"/>
              </a:ext>
            </a:extLst>
          </p:cNvPr>
          <p:cNvCxnSpPr/>
          <p:nvPr/>
        </p:nvCxnSpPr>
        <p:spPr>
          <a:xfrm flipH="1" flipV="1">
            <a:off x="5834063" y="2000250"/>
            <a:ext cx="733425" cy="904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FB832E7B-593E-4DD8-A8FA-7A82980543AB}"/>
              </a:ext>
            </a:extLst>
          </p:cNvPr>
          <p:cNvCxnSpPr/>
          <p:nvPr/>
        </p:nvCxnSpPr>
        <p:spPr>
          <a:xfrm>
            <a:off x="1965325" y="2705100"/>
            <a:ext cx="1295400" cy="222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6" name="Text Box 11">
            <a:extLst>
              <a:ext uri="{FF2B5EF4-FFF2-40B4-BE49-F238E27FC236}">
                <a16:creationId xmlns:a16="http://schemas.microsoft.com/office/drawing/2014/main" xmlns="" id="{D64DEB7E-C33D-42AC-95EC-85044D53DC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38" y="1468438"/>
            <a:ext cx="2074862" cy="81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Полезная опция:  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Отображение всех или только выбранных файлов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xmlns="" id="{6D945F83-4C80-4060-B779-036AD196934E}"/>
              </a:ext>
            </a:extLst>
          </p:cNvPr>
          <p:cNvCxnSpPr/>
          <p:nvPr/>
        </p:nvCxnSpPr>
        <p:spPr>
          <a:xfrm>
            <a:off x="2373313" y="1717675"/>
            <a:ext cx="652462" cy="7016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8" name="Text Box 11">
            <a:extLst>
              <a:ext uri="{FF2B5EF4-FFF2-40B4-BE49-F238E27FC236}">
                <a16:creationId xmlns:a16="http://schemas.microsoft.com/office/drawing/2014/main" xmlns="" id="{A89FEC54-33F5-4A63-A383-421FC99C3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8125" y="3697288"/>
            <a:ext cx="2555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Выбор файлов в списке для 1 или 2 фазы (режим Advanced)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xmlns="" id="{F2BBFE5A-C2F9-4CC1-83EA-33C2C7D0573B}"/>
              </a:ext>
            </a:extLst>
          </p:cNvPr>
          <p:cNvCxnSpPr>
            <a:stCxn id="50188" idx="1"/>
          </p:cNvCxnSpPr>
          <p:nvPr/>
        </p:nvCxnSpPr>
        <p:spPr>
          <a:xfrm flipH="1" flipV="1">
            <a:off x="5870575" y="2287588"/>
            <a:ext cx="717550" cy="167163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xmlns="" id="{8F5CE971-3388-482C-A611-69566C0F3ED5}"/>
              </a:ext>
            </a:extLst>
          </p:cNvPr>
          <p:cNvCxnSpPr/>
          <p:nvPr/>
        </p:nvCxnSpPr>
        <p:spPr>
          <a:xfrm flipV="1">
            <a:off x="2946400" y="3787776"/>
            <a:ext cx="511175" cy="52175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91" name="Text Box 11">
            <a:extLst>
              <a:ext uri="{FF2B5EF4-FFF2-40B4-BE49-F238E27FC236}">
                <a16:creationId xmlns:a16="http://schemas.microsoft.com/office/drawing/2014/main" xmlns="" id="{A70C6876-353D-4022-B484-FB890D0E77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38" y="4508500"/>
            <a:ext cx="46783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Список файлов удобен для: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Дисплей</a:t>
            </a:r>
          </a:p>
          <a:p>
            <a:pPr lvl="1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Графиков данных.</a:t>
            </a:r>
          </a:p>
          <a:p>
            <a:pPr lvl="1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Окон профиля, ячейки, CLOUD</a:t>
            </a: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Фильтрация: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Корректура:</a:t>
            </a:r>
          </a:p>
        </p:txBody>
      </p:sp>
    </p:spTree>
    <p:extLst>
      <p:ext uri="{BB962C8B-B14F-4D97-AF65-F5344CB8AC3E}">
        <p14:creationId xmlns:p14="http://schemas.microsoft.com/office/powerpoint/2010/main" val="80099507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6225BFD0-EA00-4420-8D0D-993D90A21A9B}"/>
              </a:ext>
            </a:extLst>
          </p:cNvPr>
          <p:cNvSpPr/>
          <p:nvPr/>
        </p:nvSpPr>
        <p:spPr>
          <a:xfrm>
            <a:off x="0" y="657225"/>
            <a:ext cx="9144000" cy="5543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577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138" y="1412875"/>
            <a:ext cx="3152775" cy="4924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85DA653F-2B70-4827-A6A8-C93B5718B04F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93675" y="30163"/>
            <a:ext cx="7907338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Левая панель - редактирование</a:t>
            </a:r>
          </a:p>
        </p:txBody>
      </p:sp>
      <p:sp>
        <p:nvSpPr>
          <p:cNvPr id="51206" name="Text Box 11">
            <a:extLst>
              <a:ext uri="{FF2B5EF4-FFF2-40B4-BE49-F238E27FC236}">
                <a16:creationId xmlns:a16="http://schemas.microsoft.com/office/drawing/2014/main" xmlns="" id="{49F59C9D-A644-44AA-AD72-408C0E3395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1549400"/>
            <a:ext cx="20161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Просмотр данных в окнах, графиков и сонограмм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2059140D-7D0D-4097-8DA7-AC1D97D76E51}"/>
              </a:ext>
            </a:extLst>
          </p:cNvPr>
          <p:cNvCxnSpPr/>
          <p:nvPr/>
        </p:nvCxnSpPr>
        <p:spPr>
          <a:xfrm flipH="1">
            <a:off x="5589588" y="2147888"/>
            <a:ext cx="3603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9" name="Text Box 11">
            <a:extLst>
              <a:ext uri="{FF2B5EF4-FFF2-40B4-BE49-F238E27FC236}">
                <a16:creationId xmlns:a16="http://schemas.microsoft.com/office/drawing/2014/main" xmlns="" id="{634CA37B-7AE3-4BB8-8E9D-939AE125B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4638" y="2074863"/>
            <a:ext cx="2249487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Команды редактирования:  Курсор в виде выбранной команды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Measure - измерение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Выбор лассо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Выбор блоком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Выбор линии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Ластик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Наклон и вращение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Вписать в окно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8A27E340-4E37-4FC7-A3B5-2B031F815420}"/>
              </a:ext>
            </a:extLst>
          </p:cNvPr>
          <p:cNvCxnSpPr/>
          <p:nvPr/>
        </p:nvCxnSpPr>
        <p:spPr>
          <a:xfrm flipH="1">
            <a:off x="6094413" y="3227388"/>
            <a:ext cx="452437" cy="1428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11" name="Text Box 11">
            <a:extLst>
              <a:ext uri="{FF2B5EF4-FFF2-40B4-BE49-F238E27FC236}">
                <a16:creationId xmlns:a16="http://schemas.microsoft.com/office/drawing/2014/main" xmlns="" id="{A5BE0118-D3CF-4117-A6E5-72B3D08F49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463" y="4194175"/>
            <a:ext cx="23844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Кнопки: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Опции Поиска и Фильтров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Найти далее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Очень полезная Отмена действия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Настройка цветов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Up to Date - если кнопка красного цвета, значит изменения не были применены.</a:t>
            </a:r>
          </a:p>
        </p:txBody>
      </p:sp>
      <p:sp>
        <p:nvSpPr>
          <p:cNvPr id="51212" name="Text Box 11">
            <a:extLst>
              <a:ext uri="{FF2B5EF4-FFF2-40B4-BE49-F238E27FC236}">
                <a16:creationId xmlns:a16="http://schemas.microsoft.com/office/drawing/2014/main" xmlns="" id="{04E26151-EDB7-4DC9-8688-EEA72417CF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1475" y="5341938"/>
            <a:ext cx="2039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Плавающая панель инструментов </a:t>
            </a:r>
          </a:p>
        </p:txBody>
      </p:sp>
      <p:sp>
        <p:nvSpPr>
          <p:cNvPr id="51213" name="Text Box 11">
            <a:extLst>
              <a:ext uri="{FF2B5EF4-FFF2-40B4-BE49-F238E27FC236}">
                <a16:creationId xmlns:a16="http://schemas.microsoft.com/office/drawing/2014/main" xmlns="" id="{C379C911-8C37-4026-ACB9-1E25883618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5763" y="6323013"/>
            <a:ext cx="26860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Индикатор прогресса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xmlns="" id="{B4C2055D-A6CD-4EBB-851D-5EF8EF50BE75}"/>
              </a:ext>
            </a:extLst>
          </p:cNvPr>
          <p:cNvCxnSpPr/>
          <p:nvPr/>
        </p:nvCxnSpPr>
        <p:spPr>
          <a:xfrm>
            <a:off x="2276475" y="2122488"/>
            <a:ext cx="690563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xmlns="" id="{0AF5FE90-ACFB-4A23-BD74-A948366C64BD}"/>
              </a:ext>
            </a:extLst>
          </p:cNvPr>
          <p:cNvCxnSpPr/>
          <p:nvPr/>
        </p:nvCxnSpPr>
        <p:spPr>
          <a:xfrm>
            <a:off x="2025650" y="3695700"/>
            <a:ext cx="941388" cy="4984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xmlns="" id="{DF67A13C-CBC6-46F7-AACD-ECC116311AB9}"/>
              </a:ext>
            </a:extLst>
          </p:cNvPr>
          <p:cNvCxnSpPr/>
          <p:nvPr/>
        </p:nvCxnSpPr>
        <p:spPr>
          <a:xfrm>
            <a:off x="2312988" y="5062538"/>
            <a:ext cx="690562" cy="0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xmlns="" id="{F1F31B84-55E7-4C53-8A53-99CAFDD80D44}"/>
              </a:ext>
            </a:extLst>
          </p:cNvPr>
          <p:cNvCxnSpPr/>
          <p:nvPr/>
        </p:nvCxnSpPr>
        <p:spPr>
          <a:xfrm flipV="1">
            <a:off x="3789363" y="6107113"/>
            <a:ext cx="0" cy="2714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xmlns="" id="{1AAE9156-511B-4B21-8A6A-793B46FA191F}"/>
              </a:ext>
            </a:extLst>
          </p:cNvPr>
          <p:cNvCxnSpPr/>
          <p:nvPr/>
        </p:nvCxnSpPr>
        <p:spPr>
          <a:xfrm flipH="1" flipV="1">
            <a:off x="5586413" y="4729163"/>
            <a:ext cx="1090612" cy="169862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xmlns="" id="{104BCFE3-1911-42B0-86DB-0CF32FFAA2C9}"/>
              </a:ext>
            </a:extLst>
          </p:cNvPr>
          <p:cNvCxnSpPr/>
          <p:nvPr/>
        </p:nvCxnSpPr>
        <p:spPr>
          <a:xfrm flipH="1">
            <a:off x="4797425" y="5459413"/>
            <a:ext cx="1924050" cy="3175"/>
          </a:xfrm>
          <a:prstGeom prst="straightConnector1">
            <a:avLst/>
          </a:prstGeom>
          <a:ln w="28575">
            <a:noFill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B8D8219C-8052-4A43-A9B0-2EFA7E631521}"/>
              </a:ext>
            </a:extLst>
          </p:cNvPr>
          <p:cNvCxnSpPr/>
          <p:nvPr/>
        </p:nvCxnSpPr>
        <p:spPr>
          <a:xfrm flipH="1">
            <a:off x="4464050" y="5459413"/>
            <a:ext cx="2257425" cy="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xmlns="" id="{8F1784A4-CD8B-459A-9740-9236FAF81FA3}"/>
              </a:ext>
            </a:extLst>
          </p:cNvPr>
          <p:cNvCxnSpPr/>
          <p:nvPr/>
        </p:nvCxnSpPr>
        <p:spPr>
          <a:xfrm flipH="1">
            <a:off x="5949950" y="2528888"/>
            <a:ext cx="727075" cy="69850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5D9D8D7-0A59-4164-813F-9B7295C9140F}"/>
              </a:ext>
            </a:extLst>
          </p:cNvPr>
          <p:cNvSpPr/>
          <p:nvPr/>
        </p:nvSpPr>
        <p:spPr>
          <a:xfrm>
            <a:off x="3148013" y="3176588"/>
            <a:ext cx="2787650" cy="519112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D2ACBCEC-B352-4114-AFD8-992AE68E8844}"/>
              </a:ext>
            </a:extLst>
          </p:cNvPr>
          <p:cNvSpPr/>
          <p:nvPr/>
        </p:nvSpPr>
        <p:spPr>
          <a:xfrm>
            <a:off x="3219450" y="4837113"/>
            <a:ext cx="2787650" cy="519112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64046195-DABB-47F6-A89D-3471A393668D}"/>
              </a:ext>
            </a:extLst>
          </p:cNvPr>
          <p:cNvCxnSpPr>
            <a:endCxn id="26" idx="1"/>
          </p:cNvCxnSpPr>
          <p:nvPr/>
        </p:nvCxnSpPr>
        <p:spPr>
          <a:xfrm flipV="1">
            <a:off x="2147888" y="5095875"/>
            <a:ext cx="1071562" cy="14288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34832E5A-C3E0-40BE-919C-E61B681D38B2}"/>
              </a:ext>
            </a:extLst>
          </p:cNvPr>
          <p:cNvSpPr/>
          <p:nvPr/>
        </p:nvSpPr>
        <p:spPr>
          <a:xfrm>
            <a:off x="3135313" y="1624013"/>
            <a:ext cx="2959100" cy="1416050"/>
          </a:xfrm>
          <a:prstGeom prst="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xmlns="" id="{9B043298-0A8A-4E29-BEFB-604BA18C5D00}"/>
              </a:ext>
            </a:extLst>
          </p:cNvPr>
          <p:cNvCxnSpPr/>
          <p:nvPr/>
        </p:nvCxnSpPr>
        <p:spPr>
          <a:xfrm flipV="1">
            <a:off x="2036763" y="2185988"/>
            <a:ext cx="1071562" cy="12700"/>
          </a:xfrm>
          <a:prstGeom prst="straightConnector1">
            <a:avLst/>
          </a:prstGeom>
          <a:ln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991599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4439CC6-5E8D-4EDD-9879-E027982468B1}"/>
              </a:ext>
            </a:extLst>
          </p:cNvPr>
          <p:cNvSpPr/>
          <p:nvPr/>
        </p:nvSpPr>
        <p:spPr>
          <a:xfrm>
            <a:off x="0" y="1277938"/>
            <a:ext cx="9144000" cy="558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335A65FE-63F5-4123-8A45-77FC419E9C2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24862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Левая панель - инструменты выбора</a:t>
            </a:r>
          </a:p>
        </p:txBody>
      </p:sp>
      <p:sp>
        <p:nvSpPr>
          <p:cNvPr id="52228" name="Text Box 11">
            <a:extLst>
              <a:ext uri="{FF2B5EF4-FFF2-40B4-BE49-F238E27FC236}">
                <a16:creationId xmlns:a16="http://schemas.microsoft.com/office/drawing/2014/main" xmlns="" id="{ED2A2524-E215-47CF-9D0A-41AD7131B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7428" y="1522413"/>
            <a:ext cx="43211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Три опции выбора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Lasso:  Свободный выбор контура от курсора.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Block:  Прямоугольная область выбора от курсора.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Линия: Выбор точек выше/ниже линии от курсора.</a:t>
            </a:r>
          </a:p>
        </p:txBody>
      </p:sp>
      <p:pic>
        <p:nvPicPr>
          <p:cNvPr id="778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1279525"/>
            <a:ext cx="4275137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Text Box 11">
            <a:extLst>
              <a:ext uri="{FF2B5EF4-FFF2-40B4-BE49-F238E27FC236}">
                <a16:creationId xmlns:a16="http://schemas.microsoft.com/office/drawing/2014/main" xmlns="" id="{9F04F6C1-24E4-4FCC-B2C2-428CD260F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228975"/>
            <a:ext cx="85312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+mn-lt"/>
              </a:rPr>
              <a:t>Быстрое Удаление</a:t>
            </a:r>
          </a:p>
          <a:p>
            <a:pPr lvl="1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Отмечено:  Удаление выделенных точек немедленно.</a:t>
            </a:r>
          </a:p>
          <a:p>
            <a:pPr lvl="1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Не отмечено:  Нужно использовать иконки/команды удаления.</a:t>
            </a:r>
          </a:p>
          <a:p>
            <a:pPr lvl="1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Undo исправляет ошибки.</a:t>
            </a:r>
          </a:p>
          <a:p>
            <a:pPr lvl="1" algn="l" rtl="0">
              <a:defRPr/>
            </a:pPr>
            <a:endParaRPr lang="ru-RU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+mn-lt"/>
              </a:rPr>
              <a:t>Внутри / Снаружи: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Удаление внутри или снаружи блока/лассо.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bg2"/>
                </a:solidFill>
                <a:latin typeface="+mn-lt"/>
              </a:rPr>
              <a:t>Above/Below: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Удаление над или под линией.</a:t>
            </a:r>
          </a:p>
        </p:txBody>
      </p:sp>
      <p:sp>
        <p:nvSpPr>
          <p:cNvPr id="52231" name="Text Box 11">
            <a:extLst>
              <a:ext uri="{FF2B5EF4-FFF2-40B4-BE49-F238E27FC236}">
                <a16:creationId xmlns:a16="http://schemas.microsoft.com/office/drawing/2014/main" xmlns="" id="{5AADD498-541B-42BE-AE64-CD80DE396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863" y="5150223"/>
            <a:ext cx="42497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выбор для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Удаления Выделенной области.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Применения фильтров и отмены удаления области.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Золотые Глубины</a:t>
            </a:r>
          </a:p>
        </p:txBody>
      </p:sp>
      <p:sp>
        <p:nvSpPr>
          <p:cNvPr id="52233" name="Text Box 11">
            <a:extLst>
              <a:ext uri="{FF2B5EF4-FFF2-40B4-BE49-F238E27FC236}">
                <a16:creationId xmlns:a16="http://schemas.microsoft.com/office/drawing/2014/main" xmlns="" id="{3DBA9036-5F14-4FD3-8153-3F28800144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2613" y="5153025"/>
            <a:ext cx="34194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1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Упрощение редактирования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 Shift-ЛКМ в окнах редактирования для переключения между режимом выбора и вращения / перемещения.</a:t>
            </a:r>
          </a:p>
        </p:txBody>
      </p:sp>
      <p:pic>
        <p:nvPicPr>
          <p:cNvPr id="77833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888" y="5260975"/>
            <a:ext cx="4667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895741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1136864B-DF56-4049-8FBC-0AD24903291F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69850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Плавающая панель инструментов</a:t>
            </a:r>
          </a:p>
        </p:txBody>
      </p:sp>
      <p:sp>
        <p:nvSpPr>
          <p:cNvPr id="53251" name="Text Box 11">
            <a:extLst>
              <a:ext uri="{FF2B5EF4-FFF2-40B4-BE49-F238E27FC236}">
                <a16:creationId xmlns:a16="http://schemas.microsoft.com/office/drawing/2014/main" xmlns="" id="{EFBF57A0-9463-416B-B025-9984DD84E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3550" y="1846263"/>
            <a:ext cx="3276600" cy="403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Повторение левой панели редактирования.</a:t>
            </a:r>
          </a:p>
          <a:p>
            <a:pPr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Расположите плавающую панель рядом с окном, в котором Вы выполняете редактирование - Профиля, Развертки и т.д.</a:t>
            </a:r>
          </a:p>
          <a:p>
            <a:pPr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Переходит ко 2, 3 и т.д. 6 - к любому монитору, подключенному к ПК.</a:t>
            </a:r>
          </a:p>
          <a:p>
            <a:pPr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Всегда поверх окон редактирования.</a:t>
            </a:r>
          </a:p>
          <a:p>
            <a:pPr algn="l" rtl="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Клавиши Ctrl+T</a:t>
            </a:r>
          </a:p>
        </p:txBody>
      </p:sp>
      <p:pic>
        <p:nvPicPr>
          <p:cNvPr id="7987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04925"/>
            <a:ext cx="5000625" cy="511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44158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64A12297-F8BF-4C70-BE87-AA28070660E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416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Верхняя панель</a:t>
            </a:r>
          </a:p>
        </p:txBody>
      </p:sp>
      <p:sp>
        <p:nvSpPr>
          <p:cNvPr id="54275" name="Text Box 11">
            <a:extLst>
              <a:ext uri="{FF2B5EF4-FFF2-40B4-BE49-F238E27FC236}">
                <a16:creationId xmlns:a16="http://schemas.microsoft.com/office/drawing/2014/main" xmlns="" id="{D32B939E-05DC-4D01-A654-800453002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098550"/>
            <a:ext cx="4860925" cy="20621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Кнопки редактирования(слева направо):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Удалить точку или выбранное,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Фильтровать в окне или выборе.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Undelete – отмена удаления точки или выбора.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Поставить Флажок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Зуммировать Все.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Отметить текущую секцию CLOUD как завершенную для редактирования.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Вид Карты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Вид Профиля</a:t>
            </a:r>
          </a:p>
        </p:txBody>
      </p:sp>
      <p:sp>
        <p:nvSpPr>
          <p:cNvPr id="38917" name="Text Box 11">
            <a:extLst>
              <a:ext uri="{FF2B5EF4-FFF2-40B4-BE49-F238E27FC236}">
                <a16:creationId xmlns:a16="http://schemas.microsoft.com/office/drawing/2014/main" xmlns="" id="{DD63491F-74C3-4284-8D32-0DED5A1441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4652963"/>
            <a:ext cx="4248150" cy="1354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Режим редактирования: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Треки или ячейки. Выберите один из них для редактирования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ОБЛАКО:  Окно Облака  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Гаечный ключ:  Сделать разрез для Patch Test/Поперечного разреза.</a:t>
            </a:r>
          </a:p>
        </p:txBody>
      </p:sp>
      <p:sp>
        <p:nvSpPr>
          <p:cNvPr id="54277" name="Text Box 11">
            <a:extLst>
              <a:ext uri="{FF2B5EF4-FFF2-40B4-BE49-F238E27FC236}">
                <a16:creationId xmlns:a16="http://schemas.microsoft.com/office/drawing/2014/main" xmlns="" id="{44187EE9-67A7-4EA6-9443-3F124062F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7763" y="1598613"/>
            <a:ext cx="4176712" cy="1200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Отображение Глубин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Выбор: Медиана, Средняя, К-во точек, Диапазон и т.д.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Стиль:  Стиль отображения (точки, линии, модель и т.д.)</a:t>
            </a:r>
          </a:p>
          <a:p>
            <a:pPr algn="l" rtl="0"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Прозрачность:  Ячеек.</a:t>
            </a:r>
          </a:p>
        </p:txBody>
      </p:sp>
      <p:sp>
        <p:nvSpPr>
          <p:cNvPr id="54278" name="Text Box 11">
            <a:extLst>
              <a:ext uri="{FF2B5EF4-FFF2-40B4-BE49-F238E27FC236}">
                <a16:creationId xmlns:a16="http://schemas.microsoft.com/office/drawing/2014/main" xmlns="" id="{68E77BA2-7AA1-40EE-931F-B32077238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4652963"/>
            <a:ext cx="4356100" cy="1600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Отображение: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Отмеченных ячеек: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Кодировка цветов.</a:t>
            </a:r>
          </a:p>
          <a:p>
            <a:pPr lvl="1" algn="l" rtl="0">
              <a:buFont typeface="Courier New" panose="02070309020205020404" pitchFamily="49" charset="0"/>
              <a:buChar char="o"/>
              <a:defRPr/>
            </a:pPr>
            <a:r>
              <a:rPr lang="ru-RU" sz="1600" b="0" i="0" u="none" baseline="0">
                <a:solidFill>
                  <a:srgbClr val="00B050"/>
                </a:solidFill>
                <a:latin typeface="+mn-lt"/>
              </a:rPr>
              <a:t>Green = проверенные</a:t>
            </a:r>
          </a:p>
          <a:p>
            <a:pPr lvl="1" algn="l" rtl="0">
              <a:buFont typeface="Courier New" panose="02070309020205020404" pitchFamily="49" charset="0"/>
              <a:buChar char="o"/>
              <a:defRPr/>
            </a:pPr>
            <a:r>
              <a:rPr lang="ru-RU" sz="1600" b="0" i="0" u="none" baseline="0">
                <a:solidFill>
                  <a:srgbClr val="FF0000"/>
                </a:solidFill>
                <a:latin typeface="+mn-lt"/>
              </a:rPr>
              <a:t>Red = не проверенные</a:t>
            </a:r>
          </a:p>
          <a:p>
            <a:pPr algn="l" rtl="0"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Флажки: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Показать или скрыть флаги и золотые глубины.</a:t>
            </a:r>
          </a:p>
        </p:txBody>
      </p:sp>
      <p:pic>
        <p:nvPicPr>
          <p:cNvPr id="8192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3284538"/>
            <a:ext cx="8712200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546930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97625921-4E3A-43C0-92BF-1536FD4EB85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95655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Настройки цветов в фазе 1</a:t>
            </a:r>
          </a:p>
        </p:txBody>
      </p:sp>
      <p:sp>
        <p:nvSpPr>
          <p:cNvPr id="56323" name="Text Box 11">
            <a:extLst>
              <a:ext uri="{FF2B5EF4-FFF2-40B4-BE49-F238E27FC236}">
                <a16:creationId xmlns:a16="http://schemas.microsoft.com/office/drawing/2014/main" xmlns="" id="{574813F8-2F17-47FC-91D0-2AAFA0362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2587" y="1516249"/>
            <a:ext cx="4889500" cy="984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Цвета по Файлам:  Позиции (и глубины в фазе 2).    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Цвет по Режиму GPS:  Позиции и уровни RTK.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Использование семи цветов, затем цвета повторяются.</a:t>
            </a:r>
          </a:p>
        </p:txBody>
      </p:sp>
      <p:pic>
        <p:nvPicPr>
          <p:cNvPr id="8602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043611"/>
            <a:ext cx="3767137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2" y="3043611"/>
            <a:ext cx="375285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2" y="1301657"/>
            <a:ext cx="4003675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7" name="Text Box 11">
            <a:extLst>
              <a:ext uri="{FF2B5EF4-FFF2-40B4-BE49-F238E27FC236}">
                <a16:creationId xmlns:a16="http://schemas.microsoft.com/office/drawing/2014/main" xmlns="" id="{12CEB1BB-E6DF-4FBE-9AFE-D17A26857B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732463"/>
            <a:ext cx="3565525" cy="276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Треки в цвете по файлам.</a:t>
            </a:r>
          </a:p>
        </p:txBody>
      </p:sp>
      <p:sp>
        <p:nvSpPr>
          <p:cNvPr id="56328" name="Text Box 11">
            <a:extLst>
              <a:ext uri="{FF2B5EF4-FFF2-40B4-BE49-F238E27FC236}">
                <a16:creationId xmlns:a16="http://schemas.microsoft.com/office/drawing/2014/main" xmlns="" id="{008BFF6C-2167-4D8E-82AD-11D1CA3ED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5732463"/>
            <a:ext cx="3946525" cy="2778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600"/>
              </a:spcBef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Разные цвета для разных режимов GPS на черном фоне.</a:t>
            </a:r>
          </a:p>
        </p:txBody>
      </p:sp>
    </p:spTree>
    <p:extLst>
      <p:ext uri="{BB962C8B-B14F-4D97-AF65-F5344CB8AC3E}">
        <p14:creationId xmlns:p14="http://schemas.microsoft.com/office/powerpoint/2010/main" val="4086195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Калибрование топографических лазеров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59327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A9437B4E-B5BF-4B5C-B3CA-242B1DA3C6C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6327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Фильтры в Фазе 1</a:t>
            </a:r>
          </a:p>
        </p:txBody>
      </p:sp>
      <p:sp>
        <p:nvSpPr>
          <p:cNvPr id="57347" name="Text Box 11">
            <a:extLst>
              <a:ext uri="{FF2B5EF4-FFF2-40B4-BE49-F238E27FC236}">
                <a16:creationId xmlns:a16="http://schemas.microsoft.com/office/drawing/2014/main" xmlns="" id="{CF5C83F1-F513-4FEB-A3FE-1E8EA6292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3179" y="1449387"/>
            <a:ext cx="45354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Настройка фильтров из меню «Edit» или панели инструментов. </a:t>
            </a:r>
          </a:p>
        </p:txBody>
      </p:sp>
      <p:pic>
        <p:nvPicPr>
          <p:cNvPr id="880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8" y="1211263"/>
            <a:ext cx="4341812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249613"/>
            <a:ext cx="4368800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Text Box 11">
            <a:extLst>
              <a:ext uri="{FF2B5EF4-FFF2-40B4-BE49-F238E27FC236}">
                <a16:creationId xmlns:a16="http://schemas.microsoft.com/office/drawing/2014/main" xmlns="" id="{805C2E14-443D-48D8-B464-137FB4B22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8850" y="2110581"/>
            <a:ext cx="4105275" cy="9079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Вкладыш </a:t>
            </a:r>
            <a:r>
              <a:rPr lang="ru-RU" sz="1600" b="1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Basic</a:t>
            </a:r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 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Speed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Over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Ground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 Фильтр по скорости судна.  Удаление выбросов позиционирования.</a:t>
            </a:r>
          </a:p>
        </p:txBody>
      </p:sp>
      <p:sp>
        <p:nvSpPr>
          <p:cNvPr id="57351" name="Text Box 11">
            <a:extLst>
              <a:ext uri="{FF2B5EF4-FFF2-40B4-BE49-F238E27FC236}">
                <a16:creationId xmlns:a16="http://schemas.microsoft.com/office/drawing/2014/main" xmlns="" id="{E70D4E1B-5BA1-40B4-9C6F-900DF3C49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6313" y="3357563"/>
            <a:ext cx="4070350" cy="22002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Вкладыш GPS:  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Приемлемые режимы работы GPS.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Пример:  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Режим GPS 4 и 5 для позиций (RTK Fixed, Float).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Режим 4 (RTK Fixed) для уровней RTK.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Минимум 5 спутников для позиций и уровней RTK.</a:t>
            </a:r>
          </a:p>
        </p:txBody>
      </p:sp>
    </p:spTree>
    <p:extLst>
      <p:ext uri="{BB962C8B-B14F-4D97-AF65-F5344CB8AC3E}">
        <p14:creationId xmlns:p14="http://schemas.microsoft.com/office/powerpoint/2010/main" val="288299942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37203650-0619-4408-9C27-97406271C6DF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921625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Применение фильтров</a:t>
            </a:r>
          </a:p>
        </p:txBody>
      </p:sp>
      <p:pic>
        <p:nvPicPr>
          <p:cNvPr id="901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48" y="1544218"/>
            <a:ext cx="5016500" cy="18716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23" y="3716338"/>
            <a:ext cx="5538787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3" name="Text Box 11">
            <a:extLst>
              <a:ext uri="{FF2B5EF4-FFF2-40B4-BE49-F238E27FC236}">
                <a16:creationId xmlns:a16="http://schemas.microsoft.com/office/drawing/2014/main" xmlns="" id="{1B40051E-04C7-475B-BB1F-3745D8C98A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0741" y="1514429"/>
            <a:ext cx="3565525" cy="180049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Вкладыш «Actions»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Фильтровать Все либо Выбранные файлы:  Можно выделить отдельные файлы в списке.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Reset All:  Если Вы не помните, какие фильтры активны, можно обнулить фильтры.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Счетчик:  Количество удаленных точек.</a:t>
            </a:r>
          </a:p>
        </p:txBody>
      </p:sp>
      <p:sp>
        <p:nvSpPr>
          <p:cNvPr id="58374" name="Text Box 11">
            <a:extLst>
              <a:ext uri="{FF2B5EF4-FFF2-40B4-BE49-F238E27FC236}">
                <a16:creationId xmlns:a16="http://schemas.microsoft.com/office/drawing/2014/main" xmlns="" id="{E470773A-FF97-456F-B183-22F01E0C7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3510" y="3716338"/>
            <a:ext cx="3320490" cy="240065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Окно Съемки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Просмотр:  Желтыми крестиками показаны точки, которые будут удалены.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Кнопка Filter:  Применить фильтры.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 выделении:  </a:t>
            </a:r>
          </a:p>
          <a:p>
            <a:pPr lvl="2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Отфильтровать выделенные точки.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Без выделения:  </a:t>
            </a:r>
          </a:p>
          <a:p>
            <a:pPr lvl="2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Фильтровать все окно.</a:t>
            </a:r>
          </a:p>
        </p:txBody>
      </p:sp>
      <p:sp>
        <p:nvSpPr>
          <p:cNvPr id="43015" name="Text Box 11">
            <a:extLst>
              <a:ext uri="{FF2B5EF4-FFF2-40B4-BE49-F238E27FC236}">
                <a16:creationId xmlns:a16="http://schemas.microsoft.com/office/drawing/2014/main" xmlns="" id="{0D656CFC-10DD-4ECC-A7BF-F9C7A12F9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140574"/>
            <a:ext cx="8597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Два способа применить фильтры</a:t>
            </a:r>
          </a:p>
        </p:txBody>
      </p:sp>
    </p:spTree>
    <p:extLst>
      <p:ext uri="{BB962C8B-B14F-4D97-AF65-F5344CB8AC3E}">
        <p14:creationId xmlns:p14="http://schemas.microsoft.com/office/powerpoint/2010/main" val="51000045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1DCCCE4D-F073-4B49-B361-C9F78309AEC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0975" y="0"/>
            <a:ext cx="7920038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Применение фильтров</a:t>
            </a:r>
          </a:p>
        </p:txBody>
      </p:sp>
      <p:pic>
        <p:nvPicPr>
          <p:cNvPr id="9216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592263"/>
            <a:ext cx="7632700" cy="311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6" name="Text Box 11">
            <a:extLst>
              <a:ext uri="{FF2B5EF4-FFF2-40B4-BE49-F238E27FC236}">
                <a16:creationId xmlns:a16="http://schemas.microsoft.com/office/drawing/2014/main" xmlns="" id="{77D58EBA-0B35-4E13-82A2-DE51205F2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1111250"/>
            <a:ext cx="837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Применение фильтров для уровней RTK с просмотром</a:t>
            </a:r>
          </a:p>
        </p:txBody>
      </p:sp>
      <p:sp>
        <p:nvSpPr>
          <p:cNvPr id="59397" name="Text Box 11">
            <a:extLst>
              <a:ext uri="{FF2B5EF4-FFF2-40B4-BE49-F238E27FC236}">
                <a16:creationId xmlns:a16="http://schemas.microsoft.com/office/drawing/2014/main" xmlns="" id="{D586D190-71FC-40C3-9310-B4A572060B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425" y="4829175"/>
            <a:ext cx="8474075" cy="984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Редактор Heave/Tide Editor.  Меню View или панель слева.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Кнопка Filter:  Те же правила выбора, что и для фильтров позиционирования.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Цвета по режиму GPS для наглядности.</a:t>
            </a:r>
          </a:p>
        </p:txBody>
      </p:sp>
      <p:sp>
        <p:nvSpPr>
          <p:cNvPr id="59398" name="Text Box 11">
            <a:extLst>
              <a:ext uri="{FF2B5EF4-FFF2-40B4-BE49-F238E27FC236}">
                <a16:creationId xmlns:a16="http://schemas.microsoft.com/office/drawing/2014/main" xmlns="" id="{FEFD1CEB-0FE9-4DB2-B9F6-BFE47221E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3100" y="6000750"/>
            <a:ext cx="5976938" cy="3079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Панель красная, если использован режим обновления вручную.  Кликните ее для обновления графика уровней RTK.</a:t>
            </a:r>
          </a:p>
        </p:txBody>
      </p:sp>
      <p:pic>
        <p:nvPicPr>
          <p:cNvPr id="9216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5929313"/>
            <a:ext cx="1662113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31283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0811796-FE9B-43B7-8676-C0511372A837}"/>
              </a:ext>
            </a:extLst>
          </p:cNvPr>
          <p:cNvSpPr/>
          <p:nvPr/>
        </p:nvSpPr>
        <p:spPr>
          <a:xfrm>
            <a:off x="0" y="657225"/>
            <a:ext cx="9144000" cy="6200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A7D0814F-9AEC-4BDE-8DA6-0A387358B8C2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3453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Редактирование позиций</a:t>
            </a:r>
          </a:p>
        </p:txBody>
      </p:sp>
      <p:pic>
        <p:nvPicPr>
          <p:cNvPr id="94212" name="Picture 1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6"/>
          <a:stretch/>
        </p:blipFill>
        <p:spPr bwMode="auto">
          <a:xfrm>
            <a:off x="3624263" y="2278062"/>
            <a:ext cx="5275897" cy="30241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1" name="Text Box 11">
            <a:extLst>
              <a:ext uri="{FF2B5EF4-FFF2-40B4-BE49-F238E27FC236}">
                <a16:creationId xmlns:a16="http://schemas.microsoft.com/office/drawing/2014/main" xmlns="" id="{82A44DDA-B0D9-4905-B9F1-62CACF2991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1355726"/>
            <a:ext cx="8597900" cy="7239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Задайте радиальную кнопку для треков</a:t>
            </a:r>
            <a:endParaRPr lang="ru-RU" altLang="en-US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Редактирование вручную:  </a:t>
            </a:r>
            <a:r>
              <a:rPr lang="ru-RU" b="0" i="0" u="none" baseline="0">
                <a:solidFill>
                  <a:srgbClr val="0091BB"/>
                </a:solidFill>
                <a:latin typeface="+mn-lt"/>
              </a:rPr>
              <a:t>Отдельные точки либо выделенный участок.</a:t>
            </a:r>
          </a:p>
        </p:txBody>
      </p:sp>
      <p:sp>
        <p:nvSpPr>
          <p:cNvPr id="60422" name="Text Box 11">
            <a:extLst>
              <a:ext uri="{FF2B5EF4-FFF2-40B4-BE49-F238E27FC236}">
                <a16:creationId xmlns:a16="http://schemas.microsoft.com/office/drawing/2014/main" xmlns="" id="{B0962A56-FDDC-40D0-B9C1-9E971E184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5460999"/>
            <a:ext cx="8928100" cy="81560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Отдельные точки:  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Очень просто.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ЛКМ на точке выброса.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 Кнопка удаления либо клавиша DELETE.</a:t>
            </a:r>
          </a:p>
        </p:txBody>
      </p:sp>
      <p:sp>
        <p:nvSpPr>
          <p:cNvPr id="60423" name="Text Box 11">
            <a:extLst>
              <a:ext uri="{FF2B5EF4-FFF2-40B4-BE49-F238E27FC236}">
                <a16:creationId xmlns:a16="http://schemas.microsoft.com/office/drawing/2014/main" xmlns="" id="{F3B0515A-B464-463C-969A-D96CE495E3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2397125"/>
            <a:ext cx="3408363" cy="308546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Использование инструмента выделения:  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Используйте лассо, блок или линию на панели инструментов.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Выберите участок.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Быстрое Удаление: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Отмечено:  Точки будут удалены сразу же после их выделения.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Не отмечено:  После выделения используйте команды удаления внутри/снаружи участка</a:t>
            </a: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  <a:endParaRPr lang="ru-RU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765789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04975"/>
            <a:ext cx="7596187" cy="305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98F6A3CE-CA80-4211-B680-143F78C74B76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5961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Удаление позиций по скорости</a:t>
            </a:r>
          </a:p>
        </p:txBody>
      </p:sp>
      <p:sp>
        <p:nvSpPr>
          <p:cNvPr id="61444" name="Text Box 11">
            <a:extLst>
              <a:ext uri="{FF2B5EF4-FFF2-40B4-BE49-F238E27FC236}">
                <a16:creationId xmlns:a16="http://schemas.microsoft.com/office/drawing/2014/main" xmlns="" id="{27C74565-878C-409C-AEDA-ECAFFE140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88" y="1160463"/>
            <a:ext cx="8474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Редактор Speed Editor.  Меню View или панель слева.</a:t>
            </a:r>
          </a:p>
        </p:txBody>
      </p:sp>
      <p:sp>
        <p:nvSpPr>
          <p:cNvPr id="61445" name="Text Box 11">
            <a:extLst>
              <a:ext uri="{FF2B5EF4-FFF2-40B4-BE49-F238E27FC236}">
                <a16:creationId xmlns:a16="http://schemas.microsoft.com/office/drawing/2014/main" xmlns="" id="{2165015F-F77D-4DC0-8127-7D5239330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048250"/>
            <a:ext cx="47529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Удаление отдельных точек или выделенного участка.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Выбор: 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 Удаление под или над линией удобнее всего на графике скорости.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 Помните о выборе точек выше/ниже линии. 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  Клавиши “A” (выше) и “B” (ниже) на клавиатуре.</a:t>
            </a:r>
          </a:p>
        </p:txBody>
      </p:sp>
      <p:sp>
        <p:nvSpPr>
          <p:cNvPr id="7" name="Text Box 11">
            <a:extLst>
              <a:ext uri="{FF2B5EF4-FFF2-40B4-BE49-F238E27FC236}">
                <a16:creationId xmlns:a16="http://schemas.microsoft.com/office/drawing/2014/main" xmlns="" id="{50231C15-37E6-468D-B3B9-6FB76F614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4413" y="5048250"/>
            <a:ext cx="38242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Удалить Окно (в секундах):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Все позиции с выбросами удалены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Правило большого пальца:  Используйте скорость обновления равную получению 3 позиций.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xmlns="" id="{9E64AED3-03E6-4BA5-A0DD-5706DBAEE688}"/>
              </a:ext>
            </a:extLst>
          </p:cNvPr>
          <p:cNvCxnSpPr/>
          <p:nvPr/>
        </p:nvCxnSpPr>
        <p:spPr>
          <a:xfrm flipH="1" flipV="1">
            <a:off x="3276600" y="2457450"/>
            <a:ext cx="1619250" cy="25685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499080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0A373030-3EEB-47BD-972F-32A50364D34E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7056437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Редактирование уровней RTK</a:t>
            </a:r>
          </a:p>
        </p:txBody>
      </p:sp>
      <p:pic>
        <p:nvPicPr>
          <p:cNvPr id="9830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1892300"/>
            <a:ext cx="6427787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8" name="Text Box 11">
            <a:extLst>
              <a:ext uri="{FF2B5EF4-FFF2-40B4-BE49-F238E27FC236}">
                <a16:creationId xmlns:a16="http://schemas.microsoft.com/office/drawing/2014/main" xmlns="" id="{3DE60E75-950E-41AC-A72A-2CC337B94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035" y="1341041"/>
            <a:ext cx="8474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Редактор Heave/Tide Editor.  Меню View или панель слева.</a:t>
            </a:r>
          </a:p>
        </p:txBody>
      </p:sp>
      <p:sp>
        <p:nvSpPr>
          <p:cNvPr id="62469" name="Text Box 11">
            <a:extLst>
              <a:ext uri="{FF2B5EF4-FFF2-40B4-BE49-F238E27FC236}">
                <a16:creationId xmlns:a16="http://schemas.microsoft.com/office/drawing/2014/main" xmlns="" id="{FB876179-4A3C-436A-A9B7-4ADFF80666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4685507"/>
            <a:ext cx="847407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Удаление отдельных точек или выделенного участка.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Выбор:  Отобразите только график уровней.  Ведь мы редактируем уровни, а не вертикальную составляющую качки и не заглубление.</a:t>
            </a:r>
          </a:p>
        </p:txBody>
      </p:sp>
      <p:pic>
        <p:nvPicPr>
          <p:cNvPr id="9831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5649913"/>
            <a:ext cx="1816100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1" name="Text Box 11">
            <a:extLst>
              <a:ext uri="{FF2B5EF4-FFF2-40B4-BE49-F238E27FC236}">
                <a16:creationId xmlns:a16="http://schemas.microsoft.com/office/drawing/2014/main" xmlns="" id="{9EFB8031-04BF-405A-8F91-A44D8EC3E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3462" y="5545138"/>
            <a:ext cx="5003271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Обновить график уровней: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 dirty="0">
                <a:solidFill>
                  <a:srgbClr val="0091BB"/>
                </a:solidFill>
                <a:latin typeface="+mn-lt"/>
              </a:rPr>
              <a:t>  Не нужно делать после каждой операции.</a:t>
            </a:r>
          </a:p>
          <a:p>
            <a:pPr algn="l" rtl="0">
              <a:spcBef>
                <a:spcPts val="600"/>
              </a:spcBef>
              <a:buFontTx/>
              <a:buChar char="•"/>
              <a:defRPr/>
            </a:pPr>
            <a:r>
              <a:rPr lang="ru-RU" sz="1600" b="0" i="0" u="none" baseline="0" dirty="0">
                <a:solidFill>
                  <a:srgbClr val="0091BB"/>
                </a:solidFill>
                <a:latin typeface="+mn-lt"/>
              </a:rPr>
              <a:t>Обновите по завершении редактирования</a:t>
            </a: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62472" name="Text Box 11">
            <a:extLst>
              <a:ext uri="{FF2B5EF4-FFF2-40B4-BE49-F238E27FC236}">
                <a16:creationId xmlns:a16="http://schemas.microsoft.com/office/drawing/2014/main" xmlns="" id="{1F7D1E5E-C411-44F9-96B6-5E6C6A0959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7513" y="2151063"/>
            <a:ext cx="2447925" cy="204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Окно редактора: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Показать исправленные и/или сырые данные.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Отметьте данные для отображения.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Масштабирование Auto / Manual (вручную).</a:t>
            </a:r>
          </a:p>
        </p:txBody>
      </p:sp>
    </p:spTree>
    <p:extLst>
      <p:ext uri="{BB962C8B-B14F-4D97-AF65-F5344CB8AC3E}">
        <p14:creationId xmlns:p14="http://schemas.microsoft.com/office/powerpoint/2010/main" val="90522749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EA2C6513-3570-4220-9B01-C673D8E688F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0975" y="0"/>
            <a:ext cx="813593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Просмотр данных качки и курса</a:t>
            </a:r>
          </a:p>
        </p:txBody>
      </p:sp>
      <p:pic>
        <p:nvPicPr>
          <p:cNvPr id="1003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1952625"/>
            <a:ext cx="8630584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 Box 11">
            <a:extLst>
              <a:ext uri="{FF2B5EF4-FFF2-40B4-BE49-F238E27FC236}">
                <a16:creationId xmlns:a16="http://schemas.microsoft.com/office/drawing/2014/main" xmlns="" id="{2D61A191-3F9E-41EF-82E8-6993AE59E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304925"/>
            <a:ext cx="8223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Редактор HPR Editor.  Меню View или панель слева.</a:t>
            </a:r>
          </a:p>
        </p:txBody>
      </p:sp>
      <p:sp>
        <p:nvSpPr>
          <p:cNvPr id="63493" name="Text Box 11">
            <a:extLst>
              <a:ext uri="{FF2B5EF4-FFF2-40B4-BE49-F238E27FC236}">
                <a16:creationId xmlns:a16="http://schemas.microsoft.com/office/drawing/2014/main" xmlns="" id="{EA47E907-98F0-4525-92E2-EFFCC344C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5445125"/>
            <a:ext cx="8893175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Список файлов/выбранные файлы.  Можно отображать один или все файлы.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Быстрый просмотр графиков для всех файлов.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Автомасштабирование графиков бортовой/килевой качки или масштаб вручную.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Удаление отдельных точек или выделенного участка.</a:t>
            </a:r>
          </a:p>
        </p:txBody>
      </p:sp>
    </p:spTree>
    <p:extLst>
      <p:ext uri="{BB962C8B-B14F-4D97-AF65-F5344CB8AC3E}">
        <p14:creationId xmlns:p14="http://schemas.microsoft.com/office/powerpoint/2010/main" val="256103461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53F0D751-5610-4C03-9781-18AD8AB9961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53281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HYPACK RAW File Adjustments</a:t>
            </a:r>
          </a:p>
        </p:txBody>
      </p:sp>
      <p:pic>
        <p:nvPicPr>
          <p:cNvPr id="1085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1491457"/>
            <a:ext cx="6286313" cy="266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Text Box 11">
            <a:extLst>
              <a:ext uri="{FF2B5EF4-FFF2-40B4-BE49-F238E27FC236}">
                <a16:creationId xmlns:a16="http://schemas.microsoft.com/office/drawing/2014/main" xmlns="" id="{A34231F9-726E-4628-B307-6669727B97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1074737"/>
            <a:ext cx="8474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Меню Tools - HYPACK Raw File Adjustments</a:t>
            </a:r>
          </a:p>
        </p:txBody>
      </p:sp>
      <p:sp>
        <p:nvSpPr>
          <p:cNvPr id="67589" name="Text Box 11">
            <a:extLst>
              <a:ext uri="{FF2B5EF4-FFF2-40B4-BE49-F238E27FC236}">
                <a16:creationId xmlns:a16="http://schemas.microsoft.com/office/drawing/2014/main" xmlns="" id="{29B0FD3A-0988-4642-A430-CDD3DB860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9" y="4156121"/>
            <a:ext cx="8964612" cy="24699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 основном для пересчета уровней RTK.  Но можно также улучшить позиции.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  <a:r>
              <a:rPr lang="ru-RU" sz="12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Use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2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Positions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ru-RU" sz="12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From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RAW File: использовать позиции из файла RAW.   Выберите устройство, введите офсеты, затем подстройте X и Y.</a:t>
            </a:r>
          </a:p>
          <a:p>
            <a:pPr algn="l" rtl="0">
              <a:spcBef>
                <a:spcPts val="300"/>
              </a:spcBef>
              <a:defRPr/>
            </a:pPr>
            <a:endParaRPr lang="ru-RU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</a:t>
            </a:r>
            <a:r>
              <a:rPr lang="ru-RU" sz="1200" b="0" i="0" u="none" baseline="0" dirty="0">
                <a:solidFill>
                  <a:schemeClr val="bg2"/>
                </a:solidFill>
                <a:latin typeface="+mn-lt"/>
              </a:rPr>
              <a:t>Пересчет позиций, используя текущие геодезические настройки проекта: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Считывание координат WGS84 из файла RAW.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Пересчет прямоугольных к-т, используя текущие настройки геодезии.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endParaRPr lang="ru-RU" altLang="en-US" sz="1200" b="1" dirty="0">
              <a:solidFill>
                <a:schemeClr val="bg2"/>
              </a:solidFill>
              <a:latin typeface="+mn-lt"/>
            </a:endParaRP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200" b="1" i="0" u="none" baseline="0" dirty="0">
                <a:solidFill>
                  <a:schemeClr val="bg2"/>
                </a:solidFill>
                <a:latin typeface="+mn-lt"/>
              </a:rPr>
              <a:t>  Пересчитать уровни RTK: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Считывание координат и высоты WGS84 из файла RAW.</a:t>
            </a:r>
          </a:p>
          <a:p>
            <a:pPr lvl="1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Пересчет уровней RTK используя текущие параметры геодезии, файл KTD, </a:t>
            </a:r>
            <a:r>
              <a:rPr lang="ru-RU" sz="12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Vdatum</a:t>
            </a:r>
            <a:r>
              <a:rPr lang="ru-RU" sz="12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и т.д.</a:t>
            </a:r>
          </a:p>
        </p:txBody>
      </p:sp>
    </p:spTree>
    <p:extLst>
      <p:ext uri="{BB962C8B-B14F-4D97-AF65-F5344CB8AC3E}">
        <p14:creationId xmlns:p14="http://schemas.microsoft.com/office/powerpoint/2010/main" val="421196134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A114BD63-8E46-4E1A-812C-DB21A3A8913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66688" y="-26988"/>
            <a:ext cx="8474075" cy="1003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POSPac Adjustments</a:t>
            </a:r>
          </a:p>
        </p:txBody>
      </p:sp>
      <p:sp>
        <p:nvSpPr>
          <p:cNvPr id="68611" name="Text Box 11">
            <a:extLst>
              <a:ext uri="{FF2B5EF4-FFF2-40B4-BE49-F238E27FC236}">
                <a16:creationId xmlns:a16="http://schemas.microsoft.com/office/drawing/2014/main" xmlns="" id="{69BC758F-AF3B-479F-842C-8A435AAF0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491" y="1126148"/>
            <a:ext cx="8474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Меню Tools – POSPac Adjustments.</a:t>
            </a:r>
          </a:p>
        </p:txBody>
      </p:sp>
      <p:sp>
        <p:nvSpPr>
          <p:cNvPr id="68612" name="Text Box 11">
            <a:extLst>
              <a:ext uri="{FF2B5EF4-FFF2-40B4-BE49-F238E27FC236}">
                <a16:creationId xmlns:a16="http://schemas.microsoft.com/office/drawing/2014/main" xmlns="" id="{AB7EA37C-44C8-410B-BA47-BA9D9BD02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491" y="1525587"/>
            <a:ext cx="4525962" cy="2808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Проверьте правильность параметров геодезии.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Откройте файл POSPac: *.OUT.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Выберите данные для исправления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Positions - Позиционирование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Уровни RTK.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Курс.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Крен и дифферент.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POSPac </a:t>
            </a:r>
            <a:r>
              <a:rPr lang="ru-RU" sz="1400" b="0" i="1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не замещает вертикальную качку.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Проверьте офсеты датчика = расположение инерционного датчика или Датчика 1.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Кнопка Adjust для замены данных.</a:t>
            </a:r>
          </a:p>
        </p:txBody>
      </p:sp>
      <p:pic>
        <p:nvPicPr>
          <p:cNvPr id="11059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76" y="4693395"/>
            <a:ext cx="3652792" cy="152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Text Box 11">
            <a:extLst>
              <a:ext uri="{FF2B5EF4-FFF2-40B4-BE49-F238E27FC236}">
                <a16:creationId xmlns:a16="http://schemas.microsoft.com/office/drawing/2014/main" xmlns="" id="{8F7C9A7D-7CFB-4542-B0E9-4F725D6EF4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787" y="6218891"/>
            <a:ext cx="36528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spcBef>
                <a:spcPts val="3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Устройства навигации и уровня замещены данными “POSPAC”.</a:t>
            </a:r>
          </a:p>
        </p:txBody>
      </p:sp>
      <p:pic>
        <p:nvPicPr>
          <p:cNvPr id="110599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136" y="1755449"/>
            <a:ext cx="4097338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xmlns="" id="{DB70C261-0C98-432E-B559-0AB85D0A8B9C}"/>
              </a:ext>
            </a:extLst>
          </p:cNvPr>
          <p:cNvCxnSpPr/>
          <p:nvPr/>
        </p:nvCxnSpPr>
        <p:spPr>
          <a:xfrm flipV="1">
            <a:off x="995083" y="4894729"/>
            <a:ext cx="403411" cy="12930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  <a:effectLst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00544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2E7B77F8-4464-4CF6-9AA2-DAAA886B0A21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5738" y="0"/>
            <a:ext cx="84899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j-lt"/>
              </a:rPr>
              <a:t>Редактор SBET</a:t>
            </a:r>
          </a:p>
        </p:txBody>
      </p:sp>
      <p:sp>
        <p:nvSpPr>
          <p:cNvPr id="112643" name="Text Box 11"/>
          <p:cNvSpPr txBox="1">
            <a:spLocks noChangeArrowheads="1"/>
          </p:cNvSpPr>
          <p:nvPr/>
        </p:nvSpPr>
        <p:spPr bwMode="auto">
          <a:xfrm>
            <a:off x="328613" y="1320800"/>
            <a:ext cx="81613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ts val="600"/>
              </a:spcBef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Меню Tools – SBET Editor</a:t>
            </a:r>
          </a:p>
        </p:txBody>
      </p:sp>
      <p:sp>
        <p:nvSpPr>
          <p:cNvPr id="112644" name="Text Box 11"/>
          <p:cNvSpPr txBox="1">
            <a:spLocks noChangeArrowheads="1"/>
          </p:cNvSpPr>
          <p:nvPr/>
        </p:nvSpPr>
        <p:spPr bwMode="auto">
          <a:xfrm>
            <a:off x="266700" y="5700713"/>
            <a:ext cx="71659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spcBef>
                <a:spcPts val="300"/>
              </a:spcBef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Отредактируйте и сохраните файлы SBET</a:t>
            </a:r>
          </a:p>
          <a:p>
            <a:pPr algn="l" rtl="0">
              <a:spcBef>
                <a:spcPts val="300"/>
              </a:spcBef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True Heave заполняет пробелы между интерполяциями</a:t>
            </a:r>
          </a:p>
          <a:p>
            <a:pPr algn="l" rtl="0">
              <a:spcBef>
                <a:spcPts val="300"/>
              </a:spcBef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itchFamily="34" charset="0"/>
              </a:rPr>
              <a:t> </a:t>
            </a:r>
          </a:p>
        </p:txBody>
      </p:sp>
      <p:pic>
        <p:nvPicPr>
          <p:cNvPr id="11264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1881188"/>
            <a:ext cx="8585200" cy="36004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848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Понимание осей калибрования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8</a:t>
            </a:fld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140357" y="1067029"/>
            <a:ext cx="489839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Вращение вокруг оси Х - Крен (pitch)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Смещение носа </a:t>
            </a:r>
            <a:r>
              <a:rPr lang="ru-RU" sz="1400" b="0" i="0" u="none" baseline="0">
                <a:solidFill>
                  <a:schemeClr val="bg2"/>
                </a:solidFill>
              </a:rPr>
              <a:t>к верху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положительно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Вращение вокруг оси Y - дифферент (Roll)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Наклон к </a:t>
            </a:r>
            <a:r>
              <a:rPr lang="ru-RU" sz="1400" b="0" i="0" u="none" baseline="0">
                <a:solidFill>
                  <a:schemeClr val="bg2"/>
                </a:solidFill>
              </a:rPr>
              <a:t>правому борту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положительный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Вращение вокруг оси Z - рыскание (Yaw)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Рыскание </a:t>
            </a:r>
            <a:r>
              <a:rPr lang="ru-RU" sz="1400" b="1" i="0" u="none" baseline="0">
                <a:solidFill>
                  <a:schemeClr val="bg2"/>
                </a:solidFill>
              </a:rPr>
              <a:t>по часовой стрелке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положительное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8941" y="1771259"/>
            <a:ext cx="7092879" cy="4404272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H="1">
            <a:off x="5695956" y="1802433"/>
            <a:ext cx="59223" cy="4499877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2352113" y="3098354"/>
            <a:ext cx="5774242" cy="2560159"/>
          </a:xfrm>
          <a:prstGeom prst="straightConnector1">
            <a:avLst/>
          </a:prstGeom>
          <a:ln>
            <a:solidFill>
              <a:schemeClr val="bg2"/>
            </a:solidFill>
            <a:prstDash val="sysDash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501254" y="3495621"/>
            <a:ext cx="4299973" cy="1308867"/>
          </a:xfrm>
          <a:prstGeom prst="straightConnector1">
            <a:avLst/>
          </a:prstGeom>
          <a:ln>
            <a:prstDash val="lgDashDot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Arc 24"/>
          <p:cNvSpPr/>
          <p:nvPr/>
        </p:nvSpPr>
        <p:spPr>
          <a:xfrm flipH="1">
            <a:off x="2470774" y="4924671"/>
            <a:ext cx="789640" cy="913123"/>
          </a:xfrm>
          <a:prstGeom prst="arc">
            <a:avLst>
              <a:gd name="adj1" fmla="val 5457769"/>
              <a:gd name="adj2" fmla="val 513108"/>
            </a:avLst>
          </a:prstGeom>
          <a:noFill/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30" name="Straight Arrow Connector 29"/>
          <p:cNvCxnSpPr>
            <a:stCxn id="25" idx="0"/>
          </p:cNvCxnSpPr>
          <p:nvPr/>
        </p:nvCxnSpPr>
        <p:spPr>
          <a:xfrm flipH="1">
            <a:off x="2765294" y="5837679"/>
            <a:ext cx="109172" cy="117"/>
          </a:xfrm>
          <a:prstGeom prst="straightConnector1">
            <a:avLst/>
          </a:prstGeom>
          <a:ln>
            <a:solidFill>
              <a:schemeClr val="bg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 flipH="1">
            <a:off x="5182474" y="2076530"/>
            <a:ext cx="974820" cy="420739"/>
            <a:chOff x="1308629" y="4213013"/>
            <a:chExt cx="581131" cy="914400"/>
          </a:xfrm>
        </p:grpSpPr>
        <p:sp>
          <p:nvSpPr>
            <p:cNvPr id="35" name="Arc 34"/>
            <p:cNvSpPr/>
            <p:nvPr/>
          </p:nvSpPr>
          <p:spPr>
            <a:xfrm>
              <a:off x="1308629" y="4213013"/>
              <a:ext cx="581131" cy="914400"/>
            </a:xfrm>
            <a:prstGeom prst="arc">
              <a:avLst>
                <a:gd name="adj1" fmla="val 5457769"/>
                <a:gd name="adj2" fmla="val 513108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cxnSp>
          <p:nvCxnSpPr>
            <p:cNvPr id="36" name="Straight Arrow Connector 35"/>
            <p:cNvCxnSpPr>
              <a:stCxn id="35" idx="0"/>
            </p:cNvCxnSpPr>
            <p:nvPr/>
          </p:nvCxnSpPr>
          <p:spPr>
            <a:xfrm>
              <a:off x="1591514" y="5127253"/>
              <a:ext cx="81499" cy="16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 flipH="1">
            <a:off x="6917290" y="4246866"/>
            <a:ext cx="542833" cy="675746"/>
            <a:chOff x="1308629" y="4213013"/>
            <a:chExt cx="581131" cy="914400"/>
          </a:xfrm>
        </p:grpSpPr>
        <p:sp>
          <p:nvSpPr>
            <p:cNvPr id="38" name="Arc 37"/>
            <p:cNvSpPr/>
            <p:nvPr/>
          </p:nvSpPr>
          <p:spPr>
            <a:xfrm>
              <a:off x="1308629" y="4213013"/>
              <a:ext cx="581131" cy="914400"/>
            </a:xfrm>
            <a:prstGeom prst="arc">
              <a:avLst>
                <a:gd name="adj1" fmla="val 5457769"/>
                <a:gd name="adj2" fmla="val 513108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cxnSp>
          <p:nvCxnSpPr>
            <p:cNvPr id="39" name="Straight Arrow Connector 38"/>
            <p:cNvCxnSpPr>
              <a:stCxn id="38" idx="0"/>
            </p:cNvCxnSpPr>
            <p:nvPr/>
          </p:nvCxnSpPr>
          <p:spPr>
            <a:xfrm>
              <a:off x="1591514" y="5127253"/>
              <a:ext cx="81499" cy="16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/>
          <p:cNvSpPr txBox="1"/>
          <p:nvPr/>
        </p:nvSpPr>
        <p:spPr>
          <a:xfrm>
            <a:off x="5040075" y="1536737"/>
            <a:ext cx="898235" cy="465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rgbClr val="FF0000"/>
                </a:solidFill>
              </a:rPr>
              <a:t>Рыскание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555374" y="5201985"/>
            <a:ext cx="1016623" cy="465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accent1"/>
                </a:solidFill>
              </a:rPr>
              <a:t>Дифферент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503681" y="5312996"/>
            <a:ext cx="848432" cy="465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Крен</a:t>
            </a:r>
          </a:p>
        </p:txBody>
      </p:sp>
      <p:sp>
        <p:nvSpPr>
          <p:cNvPr id="43" name="Oval 42"/>
          <p:cNvSpPr/>
          <p:nvPr/>
        </p:nvSpPr>
        <p:spPr>
          <a:xfrm>
            <a:off x="5612200" y="4020547"/>
            <a:ext cx="244406" cy="25901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5865415" y="1520209"/>
            <a:ext cx="490809" cy="498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rgbClr val="FF0000"/>
                </a:solidFill>
              </a:rPr>
              <a:t>Z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255162" y="5906044"/>
            <a:ext cx="510132" cy="498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2"/>
                </a:solidFill>
              </a:rPr>
              <a:t>Y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527789" y="4867655"/>
            <a:ext cx="510132" cy="4983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accent1"/>
                </a:solidFill>
              </a:rPr>
              <a:t>X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591008" y="2014007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accent5">
                    <a:lumMod val="60000"/>
                    <a:lumOff val="40000"/>
                  </a:schemeClr>
                </a:solidFill>
              </a:rPr>
              <a:t>Центр Тяжести судна</a:t>
            </a:r>
          </a:p>
        </p:txBody>
      </p:sp>
      <p:cxnSp>
        <p:nvCxnSpPr>
          <p:cNvPr id="55" name="Straight Arrow Connector 54"/>
          <p:cNvCxnSpPr/>
          <p:nvPr/>
        </p:nvCxnSpPr>
        <p:spPr>
          <a:xfrm flipH="1">
            <a:off x="5864053" y="2372165"/>
            <a:ext cx="1285923" cy="1600043"/>
          </a:xfrm>
          <a:prstGeom prst="straightConnector1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91304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Редактор SBET</a:t>
            </a:r>
          </a:p>
        </p:txBody>
      </p:sp>
      <p:sp>
        <p:nvSpPr>
          <p:cNvPr id="164868" name="Text Box 4">
            <a:extLst/>
          </p:cNvPr>
          <p:cNvSpPr txBox="1">
            <a:spLocks noChangeArrowheads="1"/>
          </p:cNvSpPr>
          <p:nvPr/>
        </p:nvSpPr>
        <p:spPr bwMode="auto">
          <a:xfrm>
            <a:off x="347472" y="5447147"/>
            <a:ext cx="8486775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Сравнивает превышения SBET с превышениями POSMV True Heave.  </a:t>
            </a:r>
          </a:p>
          <a:p>
            <a:pPr marL="342900" indent="-342900" algn="l" rtl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Удаляет выбросы и автоматически накладывает движение вертикальной составляющей качки при интерполяции.</a:t>
            </a: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124766"/>
            <a:ext cx="5029200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861" y="3016093"/>
            <a:ext cx="5011737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0">
            <a:extLst/>
          </p:cNvPr>
          <p:cNvSpPr txBox="1">
            <a:spLocks noChangeArrowheads="1"/>
          </p:cNvSpPr>
          <p:nvPr/>
        </p:nvSpPr>
        <p:spPr bwMode="auto">
          <a:xfrm>
            <a:off x="347471" y="3357834"/>
            <a:ext cx="364879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defRPr/>
            </a:pPr>
            <a:r>
              <a:rPr lang="ru-RU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Снимок 1  Исходный (до </a:t>
            </a:r>
            <a:r>
              <a:rPr lang="ru-RU" b="0" i="0" u="none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интерполяции) </a:t>
            </a:r>
            <a:endParaRPr lang="ru-RU" b="0" i="0" u="none" baseline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10">
            <a:extLst/>
          </p:cNvPr>
          <p:cNvSpPr txBox="1">
            <a:spLocks noChangeArrowheads="1"/>
          </p:cNvSpPr>
          <p:nvPr/>
        </p:nvSpPr>
        <p:spPr bwMode="auto">
          <a:xfrm>
            <a:off x="4673601" y="5081211"/>
            <a:ext cx="314537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>
              <a:defRPr/>
            </a:pPr>
            <a:r>
              <a:rPr lang="ru-RU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Снимок 2  После интерполяции </a:t>
            </a:r>
          </a:p>
        </p:txBody>
      </p:sp>
    </p:spTree>
    <p:extLst>
      <p:ext uri="{BB962C8B-B14F-4D97-AF65-F5344CB8AC3E}">
        <p14:creationId xmlns:p14="http://schemas.microsoft.com/office/powerpoint/2010/main" val="139413443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718BECE0-58BC-47F6-AFCE-38436B691227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93675" y="-14288"/>
            <a:ext cx="8374063" cy="99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GPS Adjustments</a:t>
            </a:r>
          </a:p>
        </p:txBody>
      </p:sp>
      <p:sp>
        <p:nvSpPr>
          <p:cNvPr id="70659" name="Text Box 11">
            <a:extLst>
              <a:ext uri="{FF2B5EF4-FFF2-40B4-BE49-F238E27FC236}">
                <a16:creationId xmlns:a16="http://schemas.microsoft.com/office/drawing/2014/main" xmlns="" id="{F70B4F11-812B-4D77-8442-206286824A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8" y="1044575"/>
            <a:ext cx="4767262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меню Tools - GPS Adjustments для замены позиций и поправок за уровни данными PPK.</a:t>
            </a:r>
          </a:p>
        </p:txBody>
      </p:sp>
      <p:sp>
        <p:nvSpPr>
          <p:cNvPr id="53253" name="Text Box 11">
            <a:extLst>
              <a:ext uri="{FF2B5EF4-FFF2-40B4-BE49-F238E27FC236}">
                <a16:creationId xmlns:a16="http://schemas.microsoft.com/office/drawing/2014/main" xmlns="" id="{B1D464F0-7954-4A3A-BB39-450A998BB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25" y="2241550"/>
            <a:ext cx="3708400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Откройте файл PPK.</a:t>
            </a:r>
          </a:p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Установки синтаксического анализа строк (выбранные поля, порядок, разделители и т.д.)</a:t>
            </a:r>
          </a:p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Проверьте офсеты датчика.</a:t>
            </a:r>
          </a:p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Введите разницу в часах.</a:t>
            </a:r>
          </a:p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Кнопка Test показывает результаты синтаксического анализа.</a:t>
            </a:r>
          </a:p>
          <a:p>
            <a:pPr marL="285750" indent="-285750" algn="l" rtl="0">
              <a:spcBef>
                <a:spcPts val="300"/>
              </a:spcBef>
              <a:buFontTx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Кнопка Adjust для замены данных.</a:t>
            </a:r>
          </a:p>
        </p:txBody>
      </p:sp>
      <p:pic>
        <p:nvPicPr>
          <p:cNvPr id="11469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690688"/>
            <a:ext cx="4767262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474291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22ABAA04-4BA0-4D2F-8098-67991D37E605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963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Фаза 2, Редактирование глубин</a:t>
            </a:r>
          </a:p>
        </p:txBody>
      </p:sp>
      <p:sp>
        <p:nvSpPr>
          <p:cNvPr id="72707" name="Text Box 11">
            <a:extLst>
              <a:ext uri="{FF2B5EF4-FFF2-40B4-BE49-F238E27FC236}">
                <a16:creationId xmlns:a16="http://schemas.microsoft.com/office/drawing/2014/main" xmlns="" id="{B6B5C4C5-0275-4256-ACCC-9F6395D88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196975"/>
            <a:ext cx="3889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Из меню File или иконка</a:t>
            </a:r>
          </a:p>
        </p:txBody>
      </p:sp>
      <p:sp>
        <p:nvSpPr>
          <p:cNvPr id="72708" name="Text Box 11">
            <a:extLst>
              <a:ext uri="{FF2B5EF4-FFF2-40B4-BE49-F238E27FC236}">
                <a16:creationId xmlns:a16="http://schemas.microsoft.com/office/drawing/2014/main" xmlns="" id="{8732E378-6D94-4432-B68C-D3C5EC9781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9588" y="1397000"/>
            <a:ext cx="3313112" cy="494750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Индикатор прогресса: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Расчет данных по лучам занимает время.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В фазе 2 активны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Редакторы глубин.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Фильтры по глубине.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Матрица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Заполнение в зависимости от настройки Selection на верхней панели.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Можно изменить в любой момент времени.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Редактирование в фазе 1: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Все еще можно вносить изменения в офсеты датчиков, уровни, СЗ, позиции и т.д.</a:t>
            </a:r>
          </a:p>
        </p:txBody>
      </p:sp>
      <p:pic>
        <p:nvPicPr>
          <p:cNvPr id="11878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463" y="1136650"/>
            <a:ext cx="555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790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43075"/>
            <a:ext cx="5410200" cy="406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xmlns="" id="{2748BAC8-715E-4AAA-8E11-A42AD7989203}"/>
              </a:ext>
            </a:extLst>
          </p:cNvPr>
          <p:cNvCxnSpPr/>
          <p:nvPr/>
        </p:nvCxnSpPr>
        <p:spPr>
          <a:xfrm flipH="1">
            <a:off x="528918" y="1343025"/>
            <a:ext cx="3358870" cy="79954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815599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itle 1"/>
          <p:cNvSpPr>
            <a:spLocks noGrp="1"/>
          </p:cNvSpPr>
          <p:nvPr>
            <p:ph type="title"/>
          </p:nvPr>
        </p:nvSpPr>
        <p:spPr>
          <a:xfrm>
            <a:off x="214313" y="80963"/>
            <a:ext cx="8229600" cy="863600"/>
          </a:xfrm>
        </p:spPr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itchFamily="34" charset="0"/>
                <a:cs typeface="Arial" pitchFamily="34" charset="0"/>
              </a:rPr>
              <a:t>Фаза 2:  Редактирование глубин</a:t>
            </a:r>
          </a:p>
        </p:txBody>
      </p:sp>
      <p:pic>
        <p:nvPicPr>
          <p:cNvPr id="5" name="2013 MBMAX64 SweepWindow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1557338"/>
            <a:ext cx="7200900" cy="4738687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2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06379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35EB6120-1518-4E95-A5FB-22A091C21252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605837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Опции вида и освещения</a:t>
            </a:r>
          </a:p>
        </p:txBody>
      </p:sp>
      <p:sp>
        <p:nvSpPr>
          <p:cNvPr id="74756" name="Text Box 11">
            <a:extLst>
              <a:ext uri="{FF2B5EF4-FFF2-40B4-BE49-F238E27FC236}">
                <a16:creationId xmlns:a16="http://schemas.microsoft.com/office/drawing/2014/main" xmlns="" id="{A51E6A3C-CEF4-49DC-8891-D1AA0318A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5065" y="2414401"/>
            <a:ext cx="4700588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Normal Dot Size / Line Width: размер точек/толщины линий в пикселях.Для окон редактирования.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Окно редактора: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Проектный Уровень: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Горизонтальная линия в окне Profile и для цветовой схемы Shoal.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Радиус Цели: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Радиус вокруг целей HYPACK.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Depth / Elevation Mode: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Режим глубин/превышений (только для XYZ).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Draw Using Cell Center: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Центрировать карту на выделенной ячейке. Можно улучшить графику в окне Survey.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Фиксировать в 2D: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Не дает мышке наклонять модель.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bg2"/>
                </a:solidFill>
                <a:latin typeface="+mn-lt"/>
              </a:rPr>
              <a:t>Reload HYPACK Charts: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Обновить окно картами, загруженными в HYPACK после запуска редактора.</a:t>
            </a:r>
          </a:p>
        </p:txBody>
      </p:sp>
      <p:sp>
        <p:nvSpPr>
          <p:cNvPr id="74758" name="Text Box 11">
            <a:extLst>
              <a:ext uri="{FF2B5EF4-FFF2-40B4-BE49-F238E27FC236}">
                <a16:creationId xmlns:a16="http://schemas.microsoft.com/office/drawing/2014/main" xmlns="" id="{2A4085AA-63BC-4251-A582-52E7FAC78D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803" y="1383507"/>
            <a:ext cx="509273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Меню </a:t>
            </a:r>
            <a:r>
              <a:rPr lang="ru-RU" sz="16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View</a:t>
            </a: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либо контекстное меню (ПКМ) в окнах.</a:t>
            </a:r>
          </a:p>
        </p:txBody>
      </p:sp>
      <p:pic>
        <p:nvPicPr>
          <p:cNvPr id="12186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03" y="1986569"/>
            <a:ext cx="4132262" cy="354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499496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35EB6120-1518-4E95-A5FB-22A091C21252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605837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Опции вида и освещения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1486647"/>
            <a:ext cx="3810021" cy="489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1">
            <a:extLst>
              <a:ext uri="{FF2B5EF4-FFF2-40B4-BE49-F238E27FC236}">
                <a16:creationId xmlns:a16="http://schemas.microsoft.com/office/drawing/2014/main" xmlns="" id="{89C7A3AE-1EAF-4FB1-B2F9-0FAC76D95E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2306" y="3148013"/>
            <a:ext cx="428625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Опции Освещения:  Настройка местоположения источника света.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Уклон: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Вертикальный угол.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Rotation: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Direction:</a:t>
            </a:r>
          </a:p>
          <a:p>
            <a:pPr algn="l" rtl="0">
              <a:spcBef>
                <a:spcPts val="300"/>
              </a:spcBef>
              <a:buFontTx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Сфера:  </a:t>
            </a: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Кликните для установки местоположения источника.</a:t>
            </a:r>
          </a:p>
        </p:txBody>
      </p:sp>
    </p:spTree>
    <p:extLst>
      <p:ext uri="{BB962C8B-B14F-4D97-AF65-F5344CB8AC3E}">
        <p14:creationId xmlns:p14="http://schemas.microsoft.com/office/powerpoint/2010/main" val="196939863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7BC91588-26B6-45A1-94CD-90F57FBA4C78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1375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Настройка цветов</a:t>
            </a:r>
          </a:p>
        </p:txBody>
      </p:sp>
      <p:sp>
        <p:nvSpPr>
          <p:cNvPr id="75779" name="Text Box 11">
            <a:extLst>
              <a:ext uri="{FF2B5EF4-FFF2-40B4-BE49-F238E27FC236}">
                <a16:creationId xmlns:a16="http://schemas.microsoft.com/office/drawing/2014/main" xmlns="" id="{563ED2A9-4FD3-488C-8685-514924BC5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" y="1349375"/>
            <a:ext cx="3943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Меню View или контекстное меню в окнах или панель инструментов.</a:t>
            </a:r>
          </a:p>
        </p:txBody>
      </p:sp>
      <p:sp>
        <p:nvSpPr>
          <p:cNvPr id="75780" name="Text Box 11">
            <a:extLst>
              <a:ext uri="{FF2B5EF4-FFF2-40B4-BE49-F238E27FC236}">
                <a16:creationId xmlns:a16="http://schemas.microsoft.com/office/drawing/2014/main" xmlns="" id="{23AD65AB-8F4F-41D4-AF7F-0EF411B31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1338" y="1545193"/>
            <a:ext cx="4757737" cy="529375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Палитра шкалы глубин.  Выберите: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Настроенную шкалу в MBMAX.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Шкалу из основного окна HYPACK.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Shoal Colors (цвета на мелководье).  </a:t>
            </a:r>
            <a:r>
              <a:rPr lang="ru-RU" sz="1400" b="0" i="0" u="none" baseline="0">
                <a:solidFill>
                  <a:srgbClr val="FF0000"/>
                </a:solidFill>
                <a:latin typeface="+mn-lt"/>
              </a:rPr>
              <a:t>Красный = выше</a:t>
            </a: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, </a:t>
            </a:r>
            <a:r>
              <a:rPr lang="ru-RU" sz="1400" b="0" i="0" u="none" baseline="0">
                <a:solidFill>
                  <a:srgbClr val="00B050"/>
                </a:solidFill>
                <a:latin typeface="+mn-lt"/>
              </a:rPr>
              <a:t>зеленый= ниже проектного уровня.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Проектный Уровень:  Уровень для шкалы Shoals.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Color By:  Как расцвечены глубины в модели.  Множество опций: по глубине, по номеру антенны, углу луча и т.д.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Auto Scale Z Range:  Aвтомасштабирование диапазона глубин или ввести его вручную.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Интенсивность:  Диапазон цветов по интенсивности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TVU/THU:  Красный = выше допустимой, зеленый= ниже допустимой.</a:t>
            </a:r>
          </a:p>
          <a:p>
            <a:pPr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Матрица, автомасштабирование:  Для статистического анализа в ячейках матрицы.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Count Colors:  Количество точек в ячейке.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Sigma Colors:  Среднеквадратическая погрешность в ячейке.</a:t>
            </a:r>
          </a:p>
          <a:p>
            <a:pPr lvl="1" algn="l" rtl="0">
              <a:spcBef>
                <a:spcPts val="300"/>
              </a:spcBef>
              <a:buFont typeface="Courier New" panose="02070309020205020404" pitchFamily="49" charset="0"/>
              <a:buChar char="o"/>
              <a:defRPr/>
            </a:pPr>
            <a:r>
              <a:rPr lang="ru-RU" sz="1400" b="0" i="0" u="none" baseline="0">
                <a:solidFill>
                  <a:srgbClr val="0091BB"/>
                </a:solidFill>
                <a:latin typeface="+mn-lt"/>
              </a:rPr>
              <a:t>Z Range Colors:  Вертикальный Диапазон в Ячейке.</a:t>
            </a:r>
          </a:p>
        </p:txBody>
      </p:sp>
      <p:pic>
        <p:nvPicPr>
          <p:cNvPr id="12390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2033588"/>
            <a:ext cx="4075113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151518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8E42C8EF-1858-4737-8B19-DB6B2FD2912C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534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Custom Colors – пользовательские цвета</a:t>
            </a:r>
          </a:p>
        </p:txBody>
      </p:sp>
      <p:sp>
        <p:nvSpPr>
          <p:cNvPr id="76803" name="Text Box 11">
            <a:extLst>
              <a:ext uri="{FF2B5EF4-FFF2-40B4-BE49-F238E27FC236}">
                <a16:creationId xmlns:a16="http://schemas.microsoft.com/office/drawing/2014/main" xmlns="" id="{F605808C-8508-4A22-9EA8-BE3D26CEB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7288" y="2960688"/>
            <a:ext cx="30591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Иконка Custom Colors в настройке цветов</a:t>
            </a:r>
          </a:p>
        </p:txBody>
      </p:sp>
      <p:sp>
        <p:nvSpPr>
          <p:cNvPr id="76804" name="Text Box 11">
            <a:extLst>
              <a:ext uri="{FF2B5EF4-FFF2-40B4-BE49-F238E27FC236}">
                <a16:creationId xmlns:a16="http://schemas.microsoft.com/office/drawing/2014/main" xmlns="" id="{5DFFD3C2-FB16-49D2-97FA-6746117992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7288" y="3897313"/>
            <a:ext cx="4033837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Для задания своих цветов для многих опций в MBMAX.</a:t>
            </a:r>
          </a:p>
        </p:txBody>
      </p:sp>
      <p:pic>
        <p:nvPicPr>
          <p:cNvPr id="12595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1141413"/>
            <a:ext cx="4321175" cy="559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19621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01B42259-281D-435E-9F43-808A60F8BD54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6137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Маркирование лучей</a:t>
            </a:r>
          </a:p>
        </p:txBody>
      </p:sp>
      <p:sp>
        <p:nvSpPr>
          <p:cNvPr id="77827" name="Text Box 11">
            <a:extLst>
              <a:ext uri="{FF2B5EF4-FFF2-40B4-BE49-F238E27FC236}">
                <a16:creationId xmlns:a16="http://schemas.microsoft.com/office/drawing/2014/main" xmlns="" id="{2F67ED3A-C84E-442A-8206-BE1440D66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2075" y="1563688"/>
            <a:ext cx="5130800" cy="1477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1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Point Flags:  </a:t>
            </a: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Маркер на сомнительных глубинах для дальнейшего изучения.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Также на графиках позиционирования, уровней и качки.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Постановка флажка или его снятие с помощью кнопки с флажком.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Найдите отмеченные точки с помощью функции Search в окнах редактирования.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Сохраняются в файлах HS2.</a:t>
            </a:r>
          </a:p>
        </p:txBody>
      </p:sp>
      <p:sp>
        <p:nvSpPr>
          <p:cNvPr id="77828" name="Text Box 11">
            <a:extLst>
              <a:ext uri="{FF2B5EF4-FFF2-40B4-BE49-F238E27FC236}">
                <a16:creationId xmlns:a16="http://schemas.microsoft.com/office/drawing/2014/main" xmlns="" id="{99C3ED97-04BB-4BD5-9D4C-A5C06EBF7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3290888"/>
            <a:ext cx="5060950" cy="16922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Проверенные Лучи: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Маркирование проверенных лучей в окнах редактирования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кнопку Check в окнах редактирования.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Окна Cloud, Profile, Cell и Survey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Найдите данные, не отмеченные в поиске Search.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Сохраняются в файлах HS2.</a:t>
            </a:r>
          </a:p>
        </p:txBody>
      </p:sp>
      <p:sp>
        <p:nvSpPr>
          <p:cNvPr id="77829" name="Text Box 11">
            <a:extLst>
              <a:ext uri="{FF2B5EF4-FFF2-40B4-BE49-F238E27FC236}">
                <a16:creationId xmlns:a16="http://schemas.microsoft.com/office/drawing/2014/main" xmlns="" id="{65B6F83D-4C76-448D-8325-BE94B90F17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2563" y="5084763"/>
            <a:ext cx="5151437" cy="169277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Золотые Глубины:  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Отдельные опасности, обнаруженные при редактировании.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Отметьте точки с помощью иконки </a:t>
            </a:r>
            <a:r>
              <a:rPr lang="ru-RU" sz="14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Gold</a:t>
            </a:r>
            <a:endParaRPr lang="ru-RU" sz="1400" b="0" i="0" u="none" baseline="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Найдите отмеченные золотые глубины в поиске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Золотые глубины удалить </a:t>
            </a:r>
            <a:r>
              <a:rPr lang="ru-RU" sz="1400" b="0" i="1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невозможно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Сохраняются в файлах HS2.</a:t>
            </a:r>
          </a:p>
        </p:txBody>
      </p:sp>
      <p:pic>
        <p:nvPicPr>
          <p:cNvPr id="12800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1585913"/>
            <a:ext cx="4826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88" y="3336925"/>
            <a:ext cx="4699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00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239838"/>
            <a:ext cx="3049588" cy="2524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3802063"/>
            <a:ext cx="3049588" cy="2339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1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157788"/>
            <a:ext cx="473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313336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24AA264C-2905-4125-B0AE-45AA369ABE52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6407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Цели</a:t>
            </a:r>
          </a:p>
        </p:txBody>
      </p:sp>
      <p:pic>
        <p:nvPicPr>
          <p:cNvPr id="130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25538"/>
            <a:ext cx="4710113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2" name="Text Box 11">
            <a:extLst>
              <a:ext uri="{FF2B5EF4-FFF2-40B4-BE49-F238E27FC236}">
                <a16:creationId xmlns:a16="http://schemas.microsoft.com/office/drawing/2014/main" xmlns="" id="{07BE4BB9-53B4-46A9-BF4E-2D6AEF829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1956593"/>
            <a:ext cx="3924300" cy="155427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Цели HYPACK.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Меню File - Show Targets.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Найдите цели в поиске Search.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Verdana" panose="020B0604030504040204" pitchFamily="34" charset="0"/>
              </a:rPr>
              <a:t>Цели в окне Съемки</a:t>
            </a:r>
          </a:p>
        </p:txBody>
      </p:sp>
      <p:pic>
        <p:nvPicPr>
          <p:cNvPr id="13005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40" y="3860800"/>
            <a:ext cx="2653348" cy="237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4" name="Text Box 11">
            <a:extLst>
              <a:ext uri="{FF2B5EF4-FFF2-40B4-BE49-F238E27FC236}">
                <a16:creationId xmlns:a16="http://schemas.microsoft.com/office/drawing/2014/main" xmlns="" id="{7FAB44DF-9762-48E7-A589-3419F8086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9375" y="4914900"/>
            <a:ext cx="4930775" cy="338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</a:rPr>
              <a:t>Поставьте новые цели с помощью клавиши F5.</a:t>
            </a:r>
          </a:p>
        </p:txBody>
      </p:sp>
    </p:spTree>
    <p:extLst>
      <p:ext uri="{BB962C8B-B14F-4D97-AF65-F5344CB8AC3E}">
        <p14:creationId xmlns:p14="http://schemas.microsoft.com/office/powerpoint/2010/main" val="2105652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2">
            <a:extLst>
              <a:ext uri="{FF2B5EF4-FFF2-40B4-BE49-F238E27FC236}">
                <a16:creationId xmlns:a16="http://schemas.microsoft.com/office/drawing/2014/main" xmlns="" id="{9F4A6BEF-3089-4425-9DC6-0F270BE7C45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0" y="0"/>
            <a:ext cx="845978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	Галсы съемки - лазерный сканер</a:t>
            </a:r>
          </a:p>
        </p:txBody>
      </p:sp>
      <p:sp>
        <p:nvSpPr>
          <p:cNvPr id="2052" name="Text Box 5">
            <a:extLst>
              <a:ext uri="{FF2B5EF4-FFF2-40B4-BE49-F238E27FC236}">
                <a16:creationId xmlns:a16="http://schemas.microsoft.com/office/drawing/2014/main" xmlns="" id="{D3015558-3D40-45FA-99A5-3B0FB5505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4663" y="5965825"/>
            <a:ext cx="47894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Данные Optech ILRIS в HYPACK®</a:t>
            </a:r>
          </a:p>
        </p:txBody>
      </p:sp>
      <p:sp>
        <p:nvSpPr>
          <p:cNvPr id="2053" name="Rectangle 3">
            <a:extLst>
              <a:ext uri="{FF2B5EF4-FFF2-40B4-BE49-F238E27FC236}">
                <a16:creationId xmlns:a16="http://schemas.microsoft.com/office/drawing/2014/main" xmlns="" id="{9E77CB43-D59F-4F73-9353-64837083B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3" y="1339850"/>
            <a:ext cx="8642350" cy="1223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20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Оптимальное место – парковка с рекламными щитами!</a:t>
            </a:r>
          </a:p>
          <a:p>
            <a:pPr lvl="1" algn="l" rtl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b="0" i="0" u="none" baseline="0">
                <a:solidFill>
                  <a:srgbClr val="279BBD"/>
                </a:solidFill>
                <a:latin typeface="+mn-lt"/>
              </a:rPr>
              <a:t>Пары галсов A-C или B-D можно использовать для определения всех параметров: углов крена, дифферента и курса.  </a:t>
            </a:r>
          </a:p>
        </p:txBody>
      </p:sp>
      <p:pic>
        <p:nvPicPr>
          <p:cNvPr id="43013" name="Picture 9" descr="optech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500438"/>
            <a:ext cx="4059237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Text Box 5">
            <a:extLst>
              <a:ext uri="{FF2B5EF4-FFF2-40B4-BE49-F238E27FC236}">
                <a16:creationId xmlns:a16="http://schemas.microsoft.com/office/drawing/2014/main" xmlns="" id="{B3880666-FBDF-4576-9379-B8A8EB61C2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6367463"/>
            <a:ext cx="284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spcBef>
                <a:spcPct val="500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Галсы на парковке</a:t>
            </a:r>
          </a:p>
        </p:txBody>
      </p:sp>
      <p:graphicFrame>
        <p:nvGraphicFramePr>
          <p:cNvPr id="43015" name="Object 12"/>
          <p:cNvGraphicFramePr>
            <a:graphicFrameLocks noChangeAspect="1"/>
          </p:cNvGraphicFramePr>
          <p:nvPr/>
        </p:nvGraphicFramePr>
        <p:xfrm>
          <a:off x="250825" y="3232150"/>
          <a:ext cx="3709988" cy="309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Bitmap Image" r:id="rId5" imgW="4334480" imgH="3619048" progId="Paint.Picture">
                  <p:embed/>
                </p:oleObj>
              </mc:Choice>
              <mc:Fallback>
                <p:oleObj name="Bitmap Image" r:id="rId5" imgW="4334480" imgH="3619048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3232150"/>
                        <a:ext cx="3709988" cy="309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7" name="Text Box 5">
            <a:extLst>
              <a:ext uri="{FF2B5EF4-FFF2-40B4-BE49-F238E27FC236}">
                <a16:creationId xmlns:a16="http://schemas.microsoft.com/office/drawing/2014/main" xmlns="" id="{C609E001-7953-4344-9307-D8E0267B89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49" y="2324100"/>
            <a:ext cx="6745817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 eaLnBrk="1" hangingPunct="1">
              <a:spcBef>
                <a:spcPct val="50000"/>
              </a:spcBef>
              <a:defRPr/>
            </a:pPr>
            <a:r>
              <a:rPr lang="ru-RU" b="0" i="0" u="none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t>Если нужно выполнять тестирование на воде, найдите неподвижную конструкцию, выступающую из воды.</a:t>
            </a:r>
          </a:p>
        </p:txBody>
      </p:sp>
    </p:spTree>
    <p:extLst>
      <p:ext uri="{BB962C8B-B14F-4D97-AF65-F5344CB8AC3E}">
        <p14:creationId xmlns:p14="http://schemas.microsoft.com/office/powerpoint/2010/main" val="17023557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80CCF880-0553-490E-B606-87C770BC3D73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8835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Наложение плана акватории (CHN)</a:t>
            </a:r>
          </a:p>
        </p:txBody>
      </p:sp>
      <p:sp>
        <p:nvSpPr>
          <p:cNvPr id="4" name="Text Box 11">
            <a:extLst>
              <a:ext uri="{FF2B5EF4-FFF2-40B4-BE49-F238E27FC236}">
                <a16:creationId xmlns:a16="http://schemas.microsoft.com/office/drawing/2014/main" xmlns="" id="{D67899EB-C59E-4E81-BF89-576CDA4B0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1592263"/>
            <a:ext cx="2916237" cy="24003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Контуры акватории рисуются в окне Съемки.</a:t>
            </a:r>
          </a:p>
          <a:p>
            <a:pPr algn="l" rtl="0">
              <a:spcBef>
                <a:spcPts val="600"/>
              </a:spcBef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Шаблон акватории отображается в окнах профиля. </a:t>
            </a:r>
          </a:p>
        </p:txBody>
      </p:sp>
      <p:sp>
        <p:nvSpPr>
          <p:cNvPr id="60422" name="Text Box 11">
            <a:extLst>
              <a:ext uri="{FF2B5EF4-FFF2-40B4-BE49-F238E27FC236}">
                <a16:creationId xmlns:a16="http://schemas.microsoft.com/office/drawing/2014/main" xmlns="" id="{E680159D-B639-4B7A-B084-F1626C3413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075" y="1096963"/>
            <a:ext cx="5543550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spcBef>
                <a:spcPts val="600"/>
              </a:spcBef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опцию Overlay Channel Plan в меню File.</a:t>
            </a:r>
          </a:p>
        </p:txBody>
      </p:sp>
      <p:pic>
        <p:nvPicPr>
          <p:cNvPr id="132101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1449388"/>
            <a:ext cx="5056188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4200525"/>
            <a:ext cx="6416675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93062537-D43F-4B70-962D-B36446D31D85}"/>
              </a:ext>
            </a:extLst>
          </p:cNvPr>
          <p:cNvCxnSpPr/>
          <p:nvPr/>
        </p:nvCxnSpPr>
        <p:spPr>
          <a:xfrm flipH="1">
            <a:off x="3708400" y="1628775"/>
            <a:ext cx="2355850" cy="1143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1776A982-3894-4F6A-8BD8-F0CF07B5D48A}"/>
              </a:ext>
            </a:extLst>
          </p:cNvPr>
          <p:cNvCxnSpPr/>
          <p:nvPr/>
        </p:nvCxnSpPr>
        <p:spPr>
          <a:xfrm flipH="1">
            <a:off x="3203575" y="3867150"/>
            <a:ext cx="3017838" cy="19018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22634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Понимание фильтров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63B433F-D69F-4AC3-8F3A-EF440EB20CB2}" type="slidenum">
              <a:rPr/>
              <a:pPr/>
              <a:t>91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27959682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A5A86D37-4A42-4EEF-AD38-E8943C03A54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883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Базовые фильтры глубин</a:t>
            </a:r>
          </a:p>
        </p:txBody>
      </p:sp>
      <p:pic>
        <p:nvPicPr>
          <p:cNvPr id="13414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76363"/>
            <a:ext cx="4638675" cy="493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0" name="Text Box 11">
            <a:extLst>
              <a:ext uri="{FF2B5EF4-FFF2-40B4-BE49-F238E27FC236}">
                <a16:creationId xmlns:a16="http://schemas.microsoft.com/office/drawing/2014/main" xmlns="" id="{315CB2AC-6B3F-4006-9740-E09B2E9B0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8725" y="1376363"/>
            <a:ext cx="4105275" cy="4909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Min / Max Depth / Elevation:  Мин/Макс глубина или превышение. 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Beam Angle Limits (диапазон угловой развертки):</a:t>
            </a:r>
          </a:p>
          <a:p>
            <a:pPr lvl="1" algn="l" rtl="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Минимальные Глубины:  Для интерферометров лучи в центре имеют некачественную информацию.</a:t>
            </a:r>
          </a:p>
          <a:p>
            <a:pPr lvl="1" algn="l" rtl="0">
              <a:spcBef>
                <a:spcPts val="600"/>
              </a:spcBef>
              <a:buFont typeface="Courier New" panose="02070309020205020404" pitchFamily="49" charset="0"/>
              <a:buChar char="o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Максимальные Глубины:  Для МЛЭ с физическим формированием лучей слабое место – внешние лучи.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Horizontal Offset Limits (горизонтальные лимиты): хорошо работает на ровном дне.</a:t>
            </a:r>
          </a:p>
          <a:p>
            <a:pPr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Диапазон: Фильтры, использующие лимиты по дальности для сонаров или топографических лазеров.</a:t>
            </a:r>
          </a:p>
        </p:txBody>
      </p:sp>
    </p:spTree>
    <p:extLst>
      <p:ext uri="{BB962C8B-B14F-4D97-AF65-F5344CB8AC3E}">
        <p14:creationId xmlns:p14="http://schemas.microsoft.com/office/powerpoint/2010/main" val="307328112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E317D097-0775-4F68-8052-35FF823D9A0B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4963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Фильтры по глубине - Развертка</a:t>
            </a:r>
          </a:p>
        </p:txBody>
      </p:sp>
      <p:pic>
        <p:nvPicPr>
          <p:cNvPr id="13619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38" y="1484313"/>
            <a:ext cx="4284879" cy="4931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4" name="Text Box 11">
            <a:extLst>
              <a:ext uri="{FF2B5EF4-FFF2-40B4-BE49-F238E27FC236}">
                <a16:creationId xmlns:a16="http://schemas.microsoft.com/office/drawing/2014/main" xmlns="" id="{E917B30C-4F8D-43CC-8073-03C101AEED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988" y="1484313"/>
            <a:ext cx="4416319" cy="4316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300"/>
              </a:spcBef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Фильтр Выше / Ниже:  Называется “Filter Overhang and Undercut Topography” в MBMAX 32. Весьма полезен и безопасен.</a:t>
            </a:r>
          </a:p>
          <a:p>
            <a:pPr algn="l" rtl="0">
              <a:spcBef>
                <a:spcPts val="300"/>
              </a:spcBef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Минимальное качество луча: Minimum Beam Quality: Для МЛЭ, передающих информацию о качестве лучей.</a:t>
            </a:r>
            <a:endParaRPr lang="ru-RU" altLang="en-US" sz="1200" dirty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Пример:  Для Seabat код “3” означает качественный луч.</a:t>
            </a:r>
          </a:p>
          <a:p>
            <a:pPr algn="l" rtl="0">
              <a:spcBef>
                <a:spcPts val="300"/>
              </a:spcBef>
              <a:defRPr/>
            </a:pPr>
            <a:r>
              <a:rPr lang="ru-RU" sz="1200" b="0" i="0" u="sng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Remove Beams:</a:t>
            </a: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 Удаление лучей, заведомо с плохим качеством данных.</a:t>
            </a:r>
          </a:p>
          <a:p>
            <a:pPr algn="l" rtl="0">
              <a:spcBef>
                <a:spcPts val="300"/>
              </a:spcBef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Медиана: Аналогично фильтру выбросов (Spike) в MBMAX 32.</a:t>
            </a:r>
            <a:endParaRPr lang="ru-RU" altLang="en-US" sz="1200" dirty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Работает лучше. Использует лучи вдоль и поперек трека.</a:t>
            </a:r>
          </a:p>
          <a:p>
            <a:pPr algn="l" rtl="0">
              <a:spcBef>
                <a:spcPts val="300"/>
              </a:spcBef>
              <a:defRPr/>
            </a:pPr>
            <a:r>
              <a:rPr lang="ru-RU" sz="12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Savitsky – Golay:  Низкочастотный фильтр по аппроксимирующей кривой.</a:t>
            </a:r>
            <a:endParaRPr lang="ru-RU" altLang="en-US" sz="1200" dirty="0">
              <a:solidFill>
                <a:srgbClr val="0091BB"/>
              </a:solidFill>
              <a:latin typeface="+mn-lt"/>
            </a:endParaRP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Gate Size:  Допустимое отклонение от аппроксимирующей кривой.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Order:  Чувствительность кривой.  2 = прямая линия.</a:t>
            </a:r>
          </a:p>
          <a:p>
            <a:pPr marL="285750" indent="-285750" algn="l" rtl="0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ru-RU" sz="1200" b="0" i="0" u="none" baseline="0">
                <a:solidFill>
                  <a:srgbClr val="0091BB"/>
                </a:solidFill>
                <a:latin typeface="+mn-lt"/>
              </a:rPr>
              <a:t>Размер Окна:  Количество точек с глубиной на развертке, использованных для вычисления аппроксимирующей кривой.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16541" y="1210235"/>
            <a:ext cx="8559147" cy="520538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179388" y="1165412"/>
            <a:ext cx="8767388" cy="551329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6449" y="3737393"/>
            <a:ext cx="8480327" cy="92333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b="0" i="0" u="none" baseline="0"/>
              <a:t>Не используется при редактировании лазерных данных</a:t>
            </a:r>
          </a:p>
          <a:p>
            <a:pPr algn="ctr" rtl="0"/>
            <a:endParaRPr lang="ru-RU" dirty="0"/>
          </a:p>
          <a:p>
            <a:pPr algn="ctr" rtl="0"/>
            <a:r>
              <a:rPr lang="ru-RU" b="0" i="0" u="none" baseline="0"/>
              <a:t>Использование фильтра Выше/Ниже удалит точки около объектов</a:t>
            </a:r>
          </a:p>
        </p:txBody>
      </p:sp>
    </p:spTree>
    <p:extLst>
      <p:ext uri="{BB962C8B-B14F-4D97-AF65-F5344CB8AC3E}">
        <p14:creationId xmlns:p14="http://schemas.microsoft.com/office/powerpoint/2010/main" val="170600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A9674D19-324F-4532-A2A1-BD6DF130D5DA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38835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600" b="0" i="0" u="none" baseline="0">
                <a:solidFill>
                  <a:schemeClr val="bg1"/>
                </a:solidFill>
                <a:latin typeface="+mn-lt"/>
              </a:rPr>
              <a:t>Фильтры по глубине - матрица</a:t>
            </a:r>
          </a:p>
        </p:txBody>
      </p:sp>
      <p:pic>
        <p:nvPicPr>
          <p:cNvPr id="13824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6" y="1143000"/>
            <a:ext cx="4356100" cy="501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3429000"/>
            <a:ext cx="4252913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9" name="Text Box 14">
            <a:extLst>
              <a:ext uri="{FF2B5EF4-FFF2-40B4-BE49-F238E27FC236}">
                <a16:creationId xmlns:a16="http://schemas.microsoft.com/office/drawing/2014/main" xmlns="" id="{A7B025AC-BDD7-4D84-99E3-FAE33DCFD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1270316"/>
            <a:ext cx="4267200" cy="2095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Выберите статистику, репрезентативную для ячейки.  Обычно медиана – лучший вариант.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Выберите пределы выше и ниже медианы.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Не перестарайтесь с фильтром.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Используйте поиск для обнаружения выбросов, прежде чем принять решение.</a:t>
            </a:r>
          </a:p>
        </p:txBody>
      </p:sp>
      <p:sp>
        <p:nvSpPr>
          <p:cNvPr id="82950" name="Text Box 11">
            <a:extLst>
              <a:ext uri="{FF2B5EF4-FFF2-40B4-BE49-F238E27FC236}">
                <a16:creationId xmlns:a16="http://schemas.microsoft.com/office/drawing/2014/main" xmlns="" id="{28F1D524-EDE0-4A77-8504-997088FCF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6850" y="4240213"/>
            <a:ext cx="1327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Фильтры матрицы в окне ячейки Cell.</a:t>
            </a:r>
          </a:p>
        </p:txBody>
      </p:sp>
    </p:spTree>
    <p:extLst>
      <p:ext uri="{BB962C8B-B14F-4D97-AF65-F5344CB8AC3E}">
        <p14:creationId xmlns:p14="http://schemas.microsoft.com/office/powerpoint/2010/main" val="152521375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2A60F306-72F7-4E3E-9DA1-689DE8F527B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80975" y="0"/>
            <a:ext cx="700722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 dirty="0" err="1">
                <a:solidFill>
                  <a:schemeClr val="bg1"/>
                </a:solidFill>
                <a:latin typeface="+mn-lt"/>
              </a:rPr>
              <a:t>Search</a:t>
            </a:r>
            <a:r>
              <a:rPr lang="ru-RU" sz="3200" b="0" i="0" u="none" baseline="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200" b="0" i="0" u="none" baseline="0" dirty="0" err="1">
                <a:solidFill>
                  <a:schemeClr val="bg1"/>
                </a:solidFill>
                <a:latin typeface="+mn-lt"/>
              </a:rPr>
              <a:t>Only</a:t>
            </a:r>
            <a:r>
              <a:rPr lang="ru-RU" sz="3200" b="0" i="0" u="none" baseline="0" dirty="0">
                <a:solidFill>
                  <a:schemeClr val="bg1"/>
                </a:solidFill>
                <a:latin typeface="+mn-lt"/>
              </a:rPr>
              <a:t> – только для поиска</a:t>
            </a:r>
          </a:p>
        </p:txBody>
      </p:sp>
      <p:pic>
        <p:nvPicPr>
          <p:cNvPr id="1402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401296"/>
            <a:ext cx="4491037" cy="516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Text Box 11">
            <a:extLst>
              <a:ext uri="{FF2B5EF4-FFF2-40B4-BE49-F238E27FC236}">
                <a16:creationId xmlns:a16="http://schemas.microsoft.com/office/drawing/2014/main" xmlns="" id="{24E0ED89-B7F5-4D63-AB07-1708C68A9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8374" y="1067117"/>
            <a:ext cx="4365625" cy="540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Поиск в данных: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Точек, отмеченных флажком.  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Цели HYPACK: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Поиск глубины около цели.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Цель должна попасть в пределы матрицы.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Unchecked Beams (не проверенные глубины).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Золотые Глубины.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Ячейки с СКП, большим заданного предела.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Ячейки с вертикальным диапазоном выше заданного предела.</a:t>
            </a:r>
          </a:p>
          <a:p>
            <a:pPr marL="285750" indent="-285750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Глубин меньше заданного предела.</a:t>
            </a:r>
          </a:p>
          <a:p>
            <a:pPr lvl="1" algn="l" rtl="0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91BB"/>
                </a:solidFill>
                <a:latin typeface="+mn-lt"/>
              </a:rPr>
              <a:t>Например:  Искать ячейки, где 3 глубины меньше, чем проектная отметка 42 фута.</a:t>
            </a:r>
          </a:p>
          <a:p>
            <a:pPr algn="l" rtl="0"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Кнопка All Files:  Для запуска поиска.</a:t>
            </a:r>
          </a:p>
        </p:txBody>
      </p:sp>
    </p:spTree>
    <p:extLst>
      <p:ext uri="{BB962C8B-B14F-4D97-AF65-F5344CB8AC3E}">
        <p14:creationId xmlns:p14="http://schemas.microsoft.com/office/powerpoint/2010/main" val="314714115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xmlns="" id="{9C7C342D-229E-48F6-892A-08F6F628F77D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179388" y="0"/>
            <a:ext cx="8532812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+mn-lt"/>
              </a:rPr>
              <a:t>Фильтры и поиск - действия</a:t>
            </a:r>
          </a:p>
        </p:txBody>
      </p:sp>
      <p:sp>
        <p:nvSpPr>
          <p:cNvPr id="84995" name="Text Box 14">
            <a:extLst>
              <a:ext uri="{FF2B5EF4-FFF2-40B4-BE49-F238E27FC236}">
                <a16:creationId xmlns:a16="http://schemas.microsoft.com/office/drawing/2014/main" xmlns="" id="{3A906032-6E8F-490D-80CE-E2BFC9DE4D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1640541"/>
            <a:ext cx="4032250" cy="42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Фильтр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Опция фильтрования всех файлов (All) или выделенных (Selected).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Reset All – отключить все активные фильтры.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Count – число выбросов при заданных фильтрах.</a:t>
            </a: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Search (поиск)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Опция поиска во всех файлах или в выделенных.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Find Next / Back – продолжить поиск вперед/назад.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Found:  Описание найденной точки.  Например – золотые глубины.</a:t>
            </a:r>
          </a:p>
        </p:txBody>
      </p:sp>
      <p:pic>
        <p:nvPicPr>
          <p:cNvPr id="1423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15" y="1640541"/>
            <a:ext cx="4718560" cy="337278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7" name="Text Box 14">
            <a:extLst>
              <a:ext uri="{FF2B5EF4-FFF2-40B4-BE49-F238E27FC236}">
                <a16:creationId xmlns:a16="http://schemas.microsoft.com/office/drawing/2014/main" xmlns="" id="{D70950B8-C593-4745-BF53-CEC3C386E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5272088"/>
            <a:ext cx="4932362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lnSpc>
                <a:spcPct val="90000"/>
              </a:lnSpc>
              <a:spcBef>
                <a:spcPts val="600"/>
              </a:spcBef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Exclude Checked Beams (исключить проверенные глубины):</a:t>
            </a:r>
          </a:p>
          <a:p>
            <a:pPr marL="285750" indent="-285750" algn="l" rtl="0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Предполагает, что точки, отмеченные как проверенные, не нуждаются в фильтрации, поскольку они уже были отредактированы.</a:t>
            </a:r>
          </a:p>
        </p:txBody>
      </p:sp>
    </p:spTree>
    <p:extLst>
      <p:ext uri="{BB962C8B-B14F-4D97-AF65-F5344CB8AC3E}">
        <p14:creationId xmlns:p14="http://schemas.microsoft.com/office/powerpoint/2010/main" val="354215288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Фильтр Растительности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001585DE-EFE5-4972-A4FE-97485F42B35F}" type="slidenum">
              <a:rPr/>
              <a:t>97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61187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Фильтр Растительности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47472" y="1871007"/>
            <a:ext cx="4732020" cy="4114800"/>
            <a:chOff x="0" y="0"/>
            <a:chExt cx="5265683" cy="477695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5265683" cy="219140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554014"/>
              <a:ext cx="5265683" cy="2222937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  <p:sp>
        <p:nvSpPr>
          <p:cNvPr id="6" name="Rectangle 5"/>
          <p:cNvSpPr/>
          <p:nvPr/>
        </p:nvSpPr>
        <p:spPr>
          <a:xfrm>
            <a:off x="5235387" y="1582020"/>
            <a:ext cx="363070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200" b="1" i="0" u="none" baseline="0">
                <a:solidFill>
                  <a:schemeClr val="bg2"/>
                </a:solidFill>
              </a:rPr>
              <a:t>Фильтры Растительности</a:t>
            </a:r>
          </a:p>
          <a:p>
            <a:pPr algn="l" rtl="0"/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Фильтры Растительности используются в окне Profile для попытки разделения поверхности земли и растительности над ней.</a:t>
            </a:r>
          </a:p>
          <a:p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Фильтр выполняет анализ участка профиля в поисках минимального превышения в каждом сегменте. Затем это превышение принимается за поверхность земли. </a:t>
            </a:r>
          </a:p>
          <a:p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настроить три параметра фильтра растительности.</a:t>
            </a:r>
          </a:p>
          <a:p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 algn="l" rtl="0"/>
            <a:r>
              <a:rPr lang="ru-RU" sz="1200" b="1" i="0" u="none" baseline="0">
                <a:solidFill>
                  <a:schemeClr val="bg2"/>
                </a:solidFill>
              </a:rPr>
              <a:t>Размер Окна:</a:t>
            </a:r>
            <a:r>
              <a:rPr lang="ru-RU" sz="1200" b="0" i="0" u="none" baseline="0">
                <a:solidFill>
                  <a:schemeClr val="bg2"/>
                </a:solidFill>
              </a:rPr>
              <a:t> </a:t>
            </a: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Расстояние сегмента вдоль профиля</a:t>
            </a:r>
          </a:p>
          <a:p>
            <a:pPr lvl="0" algn="l" rtl="0"/>
            <a:r>
              <a:rPr lang="ru-RU" sz="1200" b="1" i="0" u="none" baseline="0">
                <a:solidFill>
                  <a:schemeClr val="bg2"/>
                </a:solidFill>
              </a:rPr>
              <a:t>Overlap Percent:</a:t>
            </a:r>
            <a:r>
              <a:rPr lang="ru-RU" sz="1200" b="0" i="0" u="none" baseline="0">
                <a:solidFill>
                  <a:schemeClr val="bg2"/>
                </a:solidFill>
              </a:rPr>
              <a:t> </a:t>
            </a: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Процент перекрытия сегментов.</a:t>
            </a:r>
          </a:p>
          <a:p>
            <a:pPr lvl="0" algn="l" rtl="0"/>
            <a:r>
              <a:rPr lang="ru-RU" sz="1200" b="1" i="0" u="none" baseline="0">
                <a:solidFill>
                  <a:schemeClr val="bg2"/>
                </a:solidFill>
              </a:rPr>
              <a:t>Gate Size:</a:t>
            </a:r>
            <a:r>
              <a:rPr lang="ru-RU" sz="1200" b="0" i="0" u="none" baseline="0">
                <a:solidFill>
                  <a:schemeClr val="bg2"/>
                </a:solidFill>
              </a:rPr>
              <a:t> </a:t>
            </a: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единицах высоты, расстояние над и под уровнем земли, в пределах которых фильтр принимает данные. Меньший диапазон удалит больше данных, что может привести к утрате хороших данных.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388" y="1063560"/>
            <a:ext cx="4953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 примере Размер Окна фильтра растительности слишком мал для эффективного удаления растительности. </a:t>
            </a:r>
          </a:p>
        </p:txBody>
      </p:sp>
      <p:sp>
        <p:nvSpPr>
          <p:cNvPr id="8" name="Rectangle 7"/>
          <p:cNvSpPr/>
          <p:nvPr/>
        </p:nvSpPr>
        <p:spPr>
          <a:xfrm>
            <a:off x="282388" y="6174322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 втором примере Размер Окна хороший, но Диапазон такой, что удаляться хорошие данные.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32974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Фильтр Растительности</a:t>
            </a: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4083423" y="3814313"/>
            <a:ext cx="4572000" cy="248285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1247387"/>
            <a:ext cx="4580626" cy="2482850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Rectangle 4"/>
          <p:cNvSpPr/>
          <p:nvPr/>
        </p:nvSpPr>
        <p:spPr>
          <a:xfrm>
            <a:off x="347472" y="3988839"/>
            <a:ext cx="3276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После фильтра растительности часть здания или даже все здание может быть удалено. Сохранение результата в XYZ позволяет использовать наземные точки для дальнейшей работы. Можно также обработать данные повторно со всеми строениями и сохранить в отдельный файл XYZ. </a:t>
            </a:r>
          </a:p>
        </p:txBody>
      </p:sp>
      <p:sp>
        <p:nvSpPr>
          <p:cNvPr id="6" name="Rectangle 5"/>
          <p:cNvSpPr/>
          <p:nvPr/>
        </p:nvSpPr>
        <p:spPr>
          <a:xfrm>
            <a:off x="5237843" y="1580871"/>
            <a:ext cx="3276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Окне Профиля есть возможность фильтрации данных в окне или всей съемки. На примере ниже фильтр применен только к текущему профилю. Можно взять несколько профилей для отображения на экране.  </a:t>
            </a:r>
          </a:p>
        </p:txBody>
      </p:sp>
    </p:spTree>
    <p:extLst>
      <p:ext uri="{BB962C8B-B14F-4D97-AF65-F5344CB8AC3E}">
        <p14:creationId xmlns:p14="http://schemas.microsoft.com/office/powerpoint/2010/main" val="3784934305"/>
      </p:ext>
    </p:extLst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6752</TotalTime>
  <Words>6442</Words>
  <Application>Microsoft Office PowerPoint</Application>
  <PresentationFormat>Экран (4:3)</PresentationFormat>
  <Paragraphs>994</Paragraphs>
  <Slides>132</Slides>
  <Notes>81</Notes>
  <HiddenSlides>0</HiddenSlides>
  <MMClips>4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132</vt:i4>
      </vt:variant>
    </vt:vector>
  </HeadingPairs>
  <TitlesOfParts>
    <vt:vector size="143" baseType="lpstr">
      <vt:lpstr>Arial</vt:lpstr>
      <vt:lpstr>Times New Roman</vt:lpstr>
      <vt:lpstr>Calibri</vt:lpstr>
      <vt:lpstr>Verdana</vt:lpstr>
      <vt:lpstr>Courier New</vt:lpstr>
      <vt:lpstr>Segoe UI Emoji</vt:lpstr>
      <vt:lpstr>Lucida Grande</vt:lpstr>
      <vt:lpstr>Wingdings</vt:lpstr>
      <vt:lpstr>Bell Gossett Eco</vt:lpstr>
      <vt:lpstr>Bell Gossett</vt:lpstr>
      <vt:lpstr>Bitmap Image</vt:lpstr>
      <vt:lpstr>Выполнения лазерной топографической съемки</vt:lpstr>
      <vt:lpstr>Физическая установка топографического лазера</vt:lpstr>
      <vt:lpstr>LIDAR - однолучевые линейные сканеры</vt:lpstr>
      <vt:lpstr>LIDAR – 360 линейные сканеры </vt:lpstr>
      <vt:lpstr>LIDAR – многолучевые сканеры </vt:lpstr>
      <vt:lpstr>LIDAR - предпочтения при установке</vt:lpstr>
      <vt:lpstr>Калибрование топографических лазеров</vt:lpstr>
      <vt:lpstr>Понимание осей калибрования</vt:lpstr>
      <vt:lpstr>Презентация PowerPoint</vt:lpstr>
      <vt:lpstr>Сбор данных при Тесте Patch</vt:lpstr>
      <vt:lpstr>Отредактируйте данные теста Patch</vt:lpstr>
      <vt:lpstr>Выберите галсы вручную</vt:lpstr>
      <vt:lpstr>Модель теста Patch для ТЛС</vt:lpstr>
      <vt:lpstr>Тест Patch для ТЛС</vt:lpstr>
      <vt:lpstr>RTK Поправки и настройки</vt:lpstr>
      <vt:lpstr>Уровни RTK</vt:lpstr>
      <vt:lpstr>Высота RTK</vt:lpstr>
      <vt:lpstr>ОБОРУДОВАНИЕ HYPACK®</vt:lpstr>
      <vt:lpstr>Монтаж установки</vt:lpstr>
      <vt:lpstr>Схема подключения установки</vt:lpstr>
      <vt:lpstr>Схема проводов подключений в Установке</vt:lpstr>
      <vt:lpstr>VNC – Подключении к Установке</vt:lpstr>
      <vt:lpstr>ПУТИ СООБЩЕНИЙ SBG</vt:lpstr>
      <vt:lpstr>SBG - Ellipse</vt:lpstr>
      <vt:lpstr>Ellipse 2-D: Миниатюрная двухантенная Инерционная Навигационная Система</vt:lpstr>
      <vt:lpstr>Настройки центра SBG</vt:lpstr>
      <vt:lpstr>Плечо и калибровка SBG</vt:lpstr>
      <vt:lpstr>Исходное положение SBG и Время / Дата</vt:lpstr>
      <vt:lpstr>Калибровка SBG и настройки поправок</vt:lpstr>
      <vt:lpstr>Офсеты плеча SBG</vt:lpstr>
      <vt:lpstr>Параметры ввода и вывода SBG</vt:lpstr>
      <vt:lpstr>Вывод данных SBG- Порт А</vt:lpstr>
      <vt:lpstr>Вывод данных SBG- Порт Е</vt:lpstr>
      <vt:lpstr>Velodyne - VLP-16</vt:lpstr>
      <vt:lpstr>Лазер на HYPACK PAYLOAD</vt:lpstr>
      <vt:lpstr>Сетевой интерфейс VLP-16</vt:lpstr>
      <vt:lpstr>Режимы возврата VLP-16</vt:lpstr>
      <vt:lpstr>Частота обмена данными VLP-16</vt:lpstr>
      <vt:lpstr>Каналы Velodyne</vt:lpstr>
      <vt:lpstr>SBG - информационный путь</vt:lpstr>
      <vt:lpstr>СЪЕМКА</vt:lpstr>
      <vt:lpstr>Калибровка SBG - требуется для съемки</vt:lpstr>
      <vt:lpstr>Дисплеи в режиме реального времени</vt:lpstr>
      <vt:lpstr>DATA SPLITTER / JOINER</vt:lpstr>
      <vt:lpstr>Data Splitter - разбиение съемки на галсы</vt:lpstr>
      <vt:lpstr>Редактор разбиения и склеивания данных</vt:lpstr>
      <vt:lpstr>Обработка данных лазерной съемки LIDAR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Редактор SBET</vt:lpstr>
      <vt:lpstr>Презентация PowerPoint</vt:lpstr>
      <vt:lpstr>Презентация PowerPoint</vt:lpstr>
      <vt:lpstr>Фаза 2:  Редактирование глубин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Понимание фильтров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Фильтр Растительности</vt:lpstr>
      <vt:lpstr>Фильтр Растительности</vt:lpstr>
      <vt:lpstr>Фильтр Растительности</vt:lpstr>
      <vt:lpstr>Результаты Фильтров Растительности</vt:lpstr>
      <vt:lpstr>РЕДАКТИРОВАНИЕ ДАННЫХ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Редактирование в Cloud - часть 2</vt:lpstr>
      <vt:lpstr>Презентация PowerPoint</vt:lpstr>
      <vt:lpstr>Презентация PowerPoint</vt:lpstr>
      <vt:lpstr>Презентация PowerPoint</vt:lpstr>
      <vt:lpstr>Комбинированные данные многолучевой и лазерной съемок</vt:lpstr>
      <vt:lpstr>Процедура совмещения данных батиметрии и ТЛС</vt:lpstr>
      <vt:lpstr>Данные ТЛС и МЛЭС</vt:lpstr>
      <vt:lpstr>Комбинированные данные многолучевой и лазерной съемок</vt:lpstr>
      <vt:lpstr>Результаты по данным лазерной съемки Lidar</vt:lpstr>
      <vt:lpstr>Результаты данных лазерной съемки Lidar</vt:lpstr>
      <vt:lpstr>3D MESH - моделирование Пуассона</vt:lpstr>
      <vt:lpstr>Съемка участка пляжа Hammonasset</vt:lpstr>
      <vt:lpstr>Инструменты обработки HYPACK</vt:lpstr>
      <vt:lpstr>Типичные настройки и фильтры данных лазерной съемки LiDAR</vt:lpstr>
      <vt:lpstr>Фильтр выбросов GPS</vt:lpstr>
      <vt:lpstr>Использование инструмента выбора точек вручную</vt:lpstr>
      <vt:lpstr>Продолжительность съемки тестового участка NCDOT</vt:lpstr>
      <vt:lpstr>Данные датчика полета</vt:lpstr>
      <vt:lpstr>Объемы накопления (stock pile) </vt:lpstr>
      <vt:lpstr>Объемы накоплений (stockpile)в МОДЕЛИ TIN</vt:lpstr>
      <vt:lpstr>Объемы накопления (stock pile)</vt:lpstr>
      <vt:lpstr>Объемы накопления (stock pile)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194</cp:revision>
  <dcterms:created xsi:type="dcterms:W3CDTF">2014-07-07T18:31:44Z</dcterms:created>
  <dcterms:modified xsi:type="dcterms:W3CDTF">2020-01-28T07:17:53Z</dcterms:modified>
</cp:coreProperties>
</file>