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93" r:id="rId2"/>
    <p:sldId id="664" r:id="rId3"/>
    <p:sldId id="733" r:id="rId4"/>
    <p:sldId id="369" r:id="rId5"/>
    <p:sldId id="420" r:id="rId6"/>
    <p:sldId id="416" r:id="rId7"/>
    <p:sldId id="704" r:id="rId8"/>
    <p:sldId id="729" r:id="rId9"/>
    <p:sldId id="698" r:id="rId10"/>
    <p:sldId id="722" r:id="rId11"/>
    <p:sldId id="713" r:id="rId12"/>
    <p:sldId id="715" r:id="rId13"/>
    <p:sldId id="716" r:id="rId14"/>
    <p:sldId id="717" r:id="rId15"/>
    <p:sldId id="718" r:id="rId16"/>
    <p:sldId id="719" r:id="rId17"/>
    <p:sldId id="720" r:id="rId18"/>
    <p:sldId id="721" r:id="rId19"/>
    <p:sldId id="734" r:id="rId20"/>
    <p:sldId id="339" r:id="rId21"/>
    <p:sldId id="408" r:id="rId22"/>
    <p:sldId id="336" r:id="rId23"/>
    <p:sldId id="338" r:id="rId24"/>
    <p:sldId id="411" r:id="rId25"/>
    <p:sldId id="337" r:id="rId26"/>
    <p:sldId id="735" r:id="rId27"/>
    <p:sldId id="712" r:id="rId28"/>
    <p:sldId id="365" r:id="rId29"/>
    <p:sldId id="366" r:id="rId30"/>
    <p:sldId id="367" r:id="rId31"/>
    <p:sldId id="736" r:id="rId32"/>
    <p:sldId id="419" r:id="rId33"/>
    <p:sldId id="737" r:id="rId34"/>
    <p:sldId id="346" r:id="rId35"/>
    <p:sldId id="732" r:id="rId36"/>
    <p:sldId id="723" r:id="rId37"/>
    <p:sldId id="724" r:id="rId38"/>
    <p:sldId id="725" r:id="rId39"/>
    <p:sldId id="515" r:id="rId40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01939A0-94A9-4CBD-98ED-61E4BBFFAEC6}">
          <p14:sldIdLst>
            <p14:sldId id="293"/>
            <p14:sldId id="664"/>
            <p14:sldId id="733"/>
            <p14:sldId id="369"/>
            <p14:sldId id="420"/>
            <p14:sldId id="416"/>
            <p14:sldId id="704"/>
            <p14:sldId id="729"/>
            <p14:sldId id="698"/>
            <p14:sldId id="722"/>
            <p14:sldId id="713"/>
            <p14:sldId id="715"/>
            <p14:sldId id="716"/>
            <p14:sldId id="717"/>
            <p14:sldId id="718"/>
            <p14:sldId id="719"/>
            <p14:sldId id="720"/>
            <p14:sldId id="721"/>
            <p14:sldId id="734"/>
            <p14:sldId id="339"/>
            <p14:sldId id="408"/>
            <p14:sldId id="336"/>
            <p14:sldId id="338"/>
            <p14:sldId id="411"/>
            <p14:sldId id="337"/>
            <p14:sldId id="735"/>
            <p14:sldId id="712"/>
            <p14:sldId id="365"/>
            <p14:sldId id="366"/>
            <p14:sldId id="367"/>
            <p14:sldId id="736"/>
            <p14:sldId id="419"/>
            <p14:sldId id="737"/>
            <p14:sldId id="346"/>
          </p14:sldIdLst>
        </p14:section>
        <p14:section name="If Time Allows" id="{776438E7-8330-414A-87F1-F9D3B0062689}">
          <p14:sldIdLst>
            <p14:sldId id="732"/>
            <p14:sldId id="723"/>
            <p14:sldId id="724"/>
            <p14:sldId id="725"/>
          </p14:sldIdLst>
        </p14:section>
        <p14:section name="The end" id="{E32AC705-90C7-4396-9C40-EF8E007A9C80}">
          <p14:sldIdLst>
            <p14:sldId id="51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6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91" d="100"/>
          <a:sy n="91" d="100"/>
        </p:scale>
        <p:origin x="375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517F8-E032-4A06-A8AC-EF455EF245F7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4501D-94B9-4060-A90C-A13730BAD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30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Stressed Water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Maintain the health of traditional water sources and execute a water source diversification strategy  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leading-edge technologies monitor, pump and treat water from all sources and enable water reuse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Aging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to effectively assess and identify high-risk areas for repair/replacement before problems occur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intelligent pipeline and critical infrastructure services perform condition assessment, identify defective assets, provide bypass services and replacement technologies, reduce or eliminate combined sewer overflows and leaks/non-revenue water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Stormwater &amp; Flooding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Significant increase in severe weather patterns is causing flooding and related damages to communities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flood management solutions include sensors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early warnings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dewatering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disaster response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communications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and submersible pumping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resilient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Regulatory Compliance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must successfully comply with a growing body of compliance regulations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analytics and sensors evaluate a broad range of water quality parameters, and our technologies treat water and wastewater to meet regulatory standards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Non-Revenue Water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an important opportunity to reduce persistent and costly water losses from leaks and faulty meter readings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broad portfolio of solutions monitors for, and identifies, water leaks, as well as faulty meters. Our communications network enables point-to-multipoint communications throughout the system</a:t>
            </a:r>
          </a:p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Operating Strategy Reducing Costs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want to lower operating and energy costs, and leverage new revenue opportunities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 offers industry-leading pumping and treatment solutions for energy efficiency, and software-enabled solutions to optimize operations and identify revenue opportunities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1937BF-DD90-4A42-A696-A87EFA3DBD27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732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957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C5C93DED-54D6-41D8-AD5D-7EA4F7755D89}" type="slidenum">
              <a:rPr lang="en-US" altLang="en-US" sz="1200">
                <a:latin typeface="Times New Roman" pitchFamily="18" charset="0"/>
              </a:rPr>
              <a:pPr algn="r" eaLnBrk="1" hangingPunct="1"/>
              <a:t>25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547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2698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11ABCCCD-48E0-47A6-91C3-33F16774492F}" type="slidenum">
              <a:rPr lang="en-US" altLang="en-US" sz="1200">
                <a:latin typeface="Times New Roman" pitchFamily="18" charset="0"/>
              </a:rPr>
              <a:pPr algn="r" eaLnBrk="1" hangingPunct="1"/>
              <a:t>34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55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99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5FA80EE-D9F0-4817-977E-16BEE27B275A}" type="slidenum">
              <a:rPr lang="en-US" altLang="en-US" sz="1200">
                <a:latin typeface="Times New Roman" pitchFamily="18" charset="0"/>
              </a:rPr>
              <a:pPr algn="r" eaLnBrk="1" hangingPunct="1"/>
              <a:t>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39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99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5FA80EE-D9F0-4817-977E-16BEE27B275A}" type="slidenum">
              <a:rPr lang="en-US" altLang="en-US" sz="1200">
                <a:latin typeface="Times New Roman" pitchFamily="18" charset="0"/>
              </a:rPr>
              <a:pPr algn="r" eaLnBrk="1" hangingPunct="1"/>
              <a:t>5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07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998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5FA80EE-D9F0-4817-977E-16BEE27B275A}" type="slidenum">
              <a:rPr lang="en-US" altLang="en-US" sz="1200">
                <a:latin typeface="Times New Roman" pitchFamily="18" charset="0"/>
              </a:rPr>
              <a:pPr algn="r" eaLnBrk="1" hangingPunct="1"/>
              <a:t>6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49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13668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B938C446-D256-448B-9B24-504B7852A7A2}" type="slidenum">
              <a:rPr lang="en-US" altLang="en-US" sz="1200">
                <a:latin typeface="Times New Roman" pitchFamily="18" charset="0"/>
              </a:rPr>
              <a:pPr algn="r" eaLnBrk="1" hangingPunct="1"/>
              <a:t>20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52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8825" indent="-2921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8400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5125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03438" indent="-233363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606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78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750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32238" indent="-233363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2B57FB-9E65-4559-9910-762D2CB6CE94}" type="slidenum">
              <a:rPr lang="en-US" altLang="en-US" sz="1200" b="0"/>
              <a:pPr/>
              <a:t>21</a:t>
            </a:fld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4172599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7524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ACEC3786-A694-4C2B-A677-44150E07B3AC}" type="slidenum">
              <a:rPr lang="en-US" altLang="en-US" sz="1200">
                <a:latin typeface="Times New Roman" pitchFamily="18" charset="0"/>
              </a:rPr>
              <a:pPr algn="r" eaLnBrk="1" hangingPunct="1"/>
              <a:t>22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141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11620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E2F8EBE2-7C66-467D-A7AF-A564F76FD99F}" type="slidenum">
              <a:rPr lang="en-US" altLang="en-US" sz="1200">
                <a:latin typeface="Times New Roman" pitchFamily="18" charset="0"/>
              </a:rPr>
              <a:pPr algn="r" eaLnBrk="1" hangingPunct="1"/>
              <a:t>23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306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09572" name="Slide Number Placeholder 3"/>
          <p:cNvSpPr txBox="1">
            <a:spLocks noGrp="1"/>
          </p:cNvSpPr>
          <p:nvPr/>
        </p:nvSpPr>
        <p:spPr bwMode="auto">
          <a:xfrm>
            <a:off x="3885892" y="8686181"/>
            <a:ext cx="2972108" cy="45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8" tIns="45285" rIns="90568" bIns="45285" anchor="b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r" eaLnBrk="1" hangingPunct="1"/>
            <a:fld id="{C5C93DED-54D6-41D8-AD5D-7EA4F7755D89}" type="slidenum">
              <a:rPr lang="en-US" altLang="en-US" sz="1200">
                <a:latin typeface="Times New Roman" pitchFamily="18" charset="0"/>
              </a:rPr>
              <a:pPr algn="r" eaLnBrk="1" hangingPunct="1"/>
              <a:t>24</a:t>
            </a:fld>
            <a:endParaRPr lang="en-US" altLang="en-US" sz="1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77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-Purp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941984"/>
            <a:ext cx="7549079" cy="2743200"/>
          </a:xfrm>
          <a:prstGeom prst="rect">
            <a:avLst/>
          </a:prstGeom>
        </p:spPr>
        <p:txBody>
          <a:bodyPr tIns="0" bIns="0" rtlCol="0" anchor="b" anchorCtr="0">
            <a:noAutofit/>
          </a:bodyPr>
          <a:lstStyle>
            <a:lvl1pPr>
              <a:lnSpc>
                <a:spcPct val="80000"/>
              </a:lnSpc>
              <a:defRPr lang="en-US" sz="60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D7A56-0967-D442-92A0-85A847FD6B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880"/>
            <a:ext cx="119030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19" y="402336"/>
            <a:ext cx="1829276" cy="6452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3A769E-7BA6-40F8-9174-818ACE5F72AD}"/>
              </a:ext>
            </a:extLst>
          </p:cNvPr>
          <p:cNvSpPr txBox="1"/>
          <p:nvPr/>
        </p:nvSpPr>
        <p:spPr>
          <a:xfrm>
            <a:off x="1631703" y="6146910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14" name="Picture 13" descr="A picture containing cup&#10;&#10;Description automatically generated">
            <a:extLst>
              <a:ext uri="{FF2B5EF4-FFF2-40B4-BE49-F238E27FC236}">
                <a16:creationId xmlns:a16="http://schemas.microsoft.com/office/drawing/2014/main" id="{35CE9B9A-6D40-4024-904F-16C6EBF90A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6" y="599727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10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AA9DB8-0C28-3641-BEED-8EE8DF37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044" y="6263439"/>
            <a:ext cx="1371957" cy="4839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F4FA756-AEE3-47B7-89C9-EBBF6D66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866D213-A607-442E-B01D-7ED78578C750}"/>
              </a:ext>
            </a:extLst>
          </p:cNvPr>
          <p:cNvGrpSpPr/>
          <p:nvPr userDrawn="1"/>
        </p:nvGrpSpPr>
        <p:grpSpPr>
          <a:xfrm>
            <a:off x="924040" y="5970906"/>
            <a:ext cx="4132575" cy="721244"/>
            <a:chOff x="923799" y="5970906"/>
            <a:chExt cx="4131499" cy="72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4C8161-08D0-47C8-95CA-C41A9920A317}"/>
                </a:ext>
              </a:extLst>
            </p:cNvPr>
            <p:cNvSpPr txBox="1"/>
            <p:nvPr/>
          </p:nvSpPr>
          <p:spPr>
            <a:xfrm>
              <a:off x="1631278" y="6146910"/>
              <a:ext cx="3424020" cy="369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HYPACK 2022 – Training Event</a:t>
              </a:r>
            </a:p>
          </p:txBody>
        </p:sp>
        <p:pic>
          <p:nvPicPr>
            <p:cNvPr id="9" name="Picture 8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id="{972C2659-7293-4678-AB90-3EF7F9069B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3799" y="5970906"/>
              <a:ext cx="707479" cy="721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4990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-Title Only-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"/>
            <a:ext cx="11277489" cy="9890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DC44BB-4EA1-A144-B619-C31CCFF20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651" y="6099048"/>
            <a:ext cx="11117349" cy="647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044" y="6263643"/>
            <a:ext cx="1371957" cy="4839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15103B-DB89-4CEC-ABE9-4B3B351C5552}"/>
              </a:ext>
            </a:extLst>
          </p:cNvPr>
          <p:cNvSpPr txBox="1"/>
          <p:nvPr userDrawn="1"/>
        </p:nvSpPr>
        <p:spPr>
          <a:xfrm>
            <a:off x="1593835" y="6163269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9" name="Picture 8" descr="A picture containing cup&#10;&#10;Description automatically generated">
            <a:extLst>
              <a:ext uri="{FF2B5EF4-FFF2-40B4-BE49-F238E27FC236}">
                <a16:creationId xmlns:a16="http://schemas.microsoft.com/office/drawing/2014/main" id="{410164A6-CFB8-498A-9E45-795BB37A867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50" y="596738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9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2BE7CB-04AA-4542-9200-874B58C6CC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1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</p:sldLayoutIdLst>
  <p:txStyles>
    <p:titleStyle>
      <a:lvl1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2pPr>
      <a:lvl3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3pPr>
      <a:lvl4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4pPr>
      <a:lvl5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5pPr>
      <a:lvl6pPr marL="609458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1218915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828373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2437830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0" indent="0" algn="l" defTabSz="608013" rtl="0" eaLnBrk="1" fontAlgn="base" hangingPunct="1">
        <a:spcBef>
          <a:spcPct val="0"/>
        </a:spcBef>
        <a:spcAft>
          <a:spcPts val="800"/>
        </a:spcAft>
        <a:buClr>
          <a:schemeClr val="bg2"/>
        </a:buClr>
        <a:buFont typeface="Arial" charset="0"/>
        <a:defRPr sz="22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marL="180975" indent="-180975" algn="l" defTabSz="608013" rtl="0" eaLnBrk="1" fontAlgn="base" hangingPunct="1">
        <a:spcBef>
          <a:spcPct val="0"/>
        </a:spcBef>
        <a:spcAft>
          <a:spcPts val="538"/>
        </a:spcAft>
        <a:buClrTx/>
        <a:buSzPct val="100000"/>
        <a:buFont typeface="Arial" charset="0"/>
        <a:buChar char="•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363538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547688" indent="-180975" algn="l" defTabSz="608013" rtl="0" eaLnBrk="1" fontAlgn="base" hangingPunct="1">
        <a:spcBef>
          <a:spcPct val="0"/>
        </a:spcBef>
        <a:spcAft>
          <a:spcPts val="538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728663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3352018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hypack.com/support/visitor/index.php?/LiveChat/Chat/Request/_sessionID=uldLlWxjCstAadc8e3e434ecaff6151a1935473db5d95454bce6ryxs99pjTF5daVD6sRxXwWj9eGb/_proactive=0/_filterDepartmentID=/_randomNumber=20/_fullName=/_email=/_promptType=chat" TargetMode="External"/><Relationship Id="rId2" Type="http://schemas.openxmlformats.org/officeDocument/2006/relationships/hyperlink" Target="https://www.youtube.com/user/HYPACK2013/video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hypack.com/" TargetMode="External"/><Relationship Id="rId5" Type="http://schemas.openxmlformats.org/officeDocument/2006/relationships/hyperlink" Target="http://www.ustream.tv/channel/hypack" TargetMode="External"/><Relationship Id="rId4" Type="http://schemas.openxmlformats.org/officeDocument/2006/relationships/hyperlink" Target="https://www.youtube.com/channel/UCOzhxa2gkVQD3ArsKVXiXn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2941984"/>
            <a:ext cx="10336371" cy="2743200"/>
          </a:xfrm>
        </p:spPr>
        <p:txBody>
          <a:bodyPr/>
          <a:lstStyle/>
          <a:p>
            <a:r>
              <a:rPr lang="en-US" dirty="0"/>
              <a:t>MBES – Advanced Data Processing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705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RTK Tide Method 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6" y="776207"/>
            <a:ext cx="69724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this method we ignore the heave measurement from the MRU / IMU completely.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Boat heave only from RTK-GPS.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Requires a high update rate (at least 20 HZ).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 be used as fallback if MRU fails.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Drawback:  If RTK drops out you’ve got a problem.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0C5B39-8891-464E-9D72-B5BBBE3B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794" y="776207"/>
            <a:ext cx="4038600" cy="3152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0DA7D0-2322-4708-963E-67A005495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243" y="3220403"/>
            <a:ext cx="5623448" cy="27034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C2C3E39-0737-4682-AC5A-6AE7D9062890}"/>
              </a:ext>
            </a:extLst>
          </p:cNvPr>
          <p:cNvSpPr/>
          <p:nvPr/>
        </p:nvSpPr>
        <p:spPr>
          <a:xfrm>
            <a:off x="7723374" y="4512909"/>
            <a:ext cx="403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MRU: Motion Reference Unit.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IMU: Inertial Measurement Unit.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They both provide heave.</a:t>
            </a:r>
          </a:p>
        </p:txBody>
      </p:sp>
    </p:spTree>
    <p:extLst>
      <p:ext uri="{BB962C8B-B14F-4D97-AF65-F5344CB8AC3E}">
        <p14:creationId xmlns:p14="http://schemas.microsoft.com/office/powerpoint/2010/main" val="2807641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RTK Tide Method 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6" y="665679"/>
            <a:ext cx="69620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this method we use the MRU heave measurement and average RTK tides.  Averaging removes the heave component.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Does not require precise timing between RTK-GPS and the MRU.  (This is obsolete thinking now that both data come from the same device and all devices provide accurate UTC time tags).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Drawback:  Averaging can be imprecise.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E82DC8-7C10-4568-9F13-12C910F39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794" y="776207"/>
            <a:ext cx="4038600" cy="31527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54B5BB-5A79-4723-BE38-12ED20C0A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338" y="3635501"/>
            <a:ext cx="5073737" cy="243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27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RTK Tide Method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6" y="776207"/>
            <a:ext cx="69204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this method we merge MRU heave with RTK tides.  (Heave is re-referenced at each RTK tide point.)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Drawback:  None, as long as time tags are precise.  Best we can do.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1ECBCB-BDA8-4686-835D-B6B0201F2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794" y="776207"/>
            <a:ext cx="4038600" cy="3152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AC9833-8308-48BE-8DB8-B7B2F830F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535" y="2662318"/>
            <a:ext cx="5916838" cy="316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914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Comparison of Methods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284659" y="770167"/>
            <a:ext cx="4469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appreciable difference seen in cross section.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F5D441-8771-4542-AA65-4F80FE33A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398" y="412214"/>
            <a:ext cx="7149746" cy="24776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6D2E66-87A6-45C2-8321-62CF8A6C875D}"/>
              </a:ext>
            </a:extLst>
          </p:cNvPr>
          <p:cNvSpPr/>
          <p:nvPr/>
        </p:nvSpPr>
        <p:spPr>
          <a:xfrm>
            <a:off x="284658" y="3107643"/>
            <a:ext cx="45807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Method 1 (RTK only) vs. method 3 (merge tide with heave).  0.01 foot bias.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E7169E-24C3-44B3-AA69-17E9FC2245A6}"/>
              </a:ext>
            </a:extLst>
          </p:cNvPr>
          <p:cNvSpPr/>
          <p:nvPr/>
        </p:nvSpPr>
        <p:spPr>
          <a:xfrm>
            <a:off x="284659" y="4887584"/>
            <a:ext cx="4469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Method 2 (average tide to remove heave) vs. method 3.  0.00 foot bias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DC9A5E-9601-4EC5-B47B-88CFB8084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398" y="3033999"/>
            <a:ext cx="4847013" cy="14859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3A006C-EB92-400B-AFCB-8623C0D4B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397" y="4593589"/>
            <a:ext cx="4847013" cy="150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47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Multiple SV Profiles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6" y="776207"/>
            <a:ext cx="53584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Option to apply multiple SVP casts.  Methods: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 Interpolation, three options to chose from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Most recent cast.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Cast nearest in time.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Case nearest in position.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Time.  Picks casts before and after then does interpolation based on ping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Time and Position.  Picks casts before and after then does interpolation based on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ping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cast locations.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F9D0E1-B5DF-495F-8F87-53427D0F8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219" y="1005988"/>
            <a:ext cx="5066461" cy="343599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9E5E87-2B7A-4DAB-AF5D-1C60C97FBBAC}"/>
              </a:ext>
            </a:extLst>
          </p:cNvPr>
          <p:cNvSpPr/>
          <p:nvPr/>
        </p:nvSpPr>
        <p:spPr>
          <a:xfrm>
            <a:off x="6541487" y="4441983"/>
            <a:ext cx="53584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Newer style VEL files have date/time and position embedded.  Older style requires spread sheet entry.</a:t>
            </a:r>
          </a:p>
        </p:txBody>
      </p:sp>
    </p:spTree>
    <p:extLst>
      <p:ext uri="{BB962C8B-B14F-4D97-AF65-F5344CB8AC3E}">
        <p14:creationId xmlns:p14="http://schemas.microsoft.com/office/powerpoint/2010/main" val="3831324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Multiple SVP Results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7262445" y="412214"/>
            <a:ext cx="43546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Interpolation is shown in the SV edit window.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 and green are profiles before and after ping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Black is interpolated.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F9894C-1534-44B4-B9B5-E8CBF9426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554" y="2092971"/>
            <a:ext cx="3317397" cy="39180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6FB3293-E463-4C49-80C0-90749946E3CF}"/>
              </a:ext>
            </a:extLst>
          </p:cNvPr>
          <p:cNvSpPr/>
          <p:nvPr/>
        </p:nvSpPr>
        <p:spPr>
          <a:xfrm>
            <a:off x="250777" y="3820787"/>
            <a:ext cx="55127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Cast locations can be seen in the Survey window.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857EEA-7DB6-488D-B4DD-C7698FB0E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91862"/>
            <a:ext cx="5791200" cy="28289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12EA148-D8CE-45CD-8FCB-3C8E7FD67D00}"/>
              </a:ext>
            </a:extLst>
          </p:cNvPr>
          <p:cNvSpPr/>
          <p:nvPr/>
        </p:nvSpPr>
        <p:spPr>
          <a:xfrm>
            <a:off x="250777" y="4878961"/>
            <a:ext cx="55127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Lets try it out</a:t>
            </a:r>
          </a:p>
        </p:txBody>
      </p:sp>
    </p:spTree>
    <p:extLst>
      <p:ext uri="{BB962C8B-B14F-4D97-AF65-F5344CB8AC3E}">
        <p14:creationId xmlns:p14="http://schemas.microsoft.com/office/powerpoint/2010/main" val="410895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Grid Convergence Option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FB3293-E463-4C49-80C0-90749946E3CF}"/>
              </a:ext>
            </a:extLst>
          </p:cNvPr>
          <p:cNvSpPr/>
          <p:nvPr/>
        </p:nvSpPr>
        <p:spPr>
          <a:xfrm>
            <a:off x="457320" y="4968100"/>
            <a:ext cx="5174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There’s a Sounding Better link for this.  Google “Grid Convergence in MBMAX64”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899578-D857-4324-A6EA-4342AEE9E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11" y="713775"/>
            <a:ext cx="5334000" cy="34194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8CD8C8-D31E-46D8-80A5-58A0353DD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415" y="609011"/>
            <a:ext cx="1942498" cy="3150637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1071272-A872-45A8-95E1-4ED01FAE6B62}"/>
              </a:ext>
            </a:extLst>
          </p:cNvPr>
          <p:cNvSpPr/>
          <p:nvPr/>
        </p:nvSpPr>
        <p:spPr>
          <a:xfrm>
            <a:off x="5631611" y="609011"/>
            <a:ext cx="408880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Check box controls whether this angle is applied or not.  Angle is larger toward edge of projections.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Rule of thumb: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you always survey in the same area or if you patch test in each new area,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convergence is not necessary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 Yaw testing automatically compensates.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you move about and do not want to recalibrate yaw,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apply convergence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 your patch test and surveys.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580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Yaw Test Without Convergence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FB3293-E463-4C49-80C0-90749946E3CF}"/>
              </a:ext>
            </a:extLst>
          </p:cNvPr>
          <p:cNvSpPr/>
          <p:nvPr/>
        </p:nvSpPr>
        <p:spPr>
          <a:xfrm>
            <a:off x="501290" y="700118"/>
            <a:ext cx="94278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Here an example from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Sample_Patch_Test_Single_Head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Final Yaw Offset = 1.5 degrees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7BA10A-A1BA-4750-A586-1076C5081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90" y="1886792"/>
            <a:ext cx="508635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70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Yaw Test With Convergence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910290-BAA7-4111-97A0-5D2D3F7BC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0" y="1110937"/>
            <a:ext cx="5038725" cy="32861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E03EBC-35B0-4B8C-96AE-543B55F9D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691" y="356887"/>
            <a:ext cx="2803676" cy="61442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70EB50-05E9-42EC-81C5-D079BB3AB4F5}"/>
              </a:ext>
            </a:extLst>
          </p:cNvPr>
          <p:cNvSpPr/>
          <p:nvPr/>
        </p:nvSpPr>
        <p:spPr>
          <a:xfrm>
            <a:off x="413349" y="4542217"/>
            <a:ext cx="5174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Final Yaw Offset = 1.0 degrees after convergence correction.</a:t>
            </a:r>
          </a:p>
        </p:txBody>
      </p:sp>
    </p:spTree>
    <p:extLst>
      <p:ext uri="{BB962C8B-B14F-4D97-AF65-F5344CB8AC3E}">
        <p14:creationId xmlns:p14="http://schemas.microsoft.com/office/powerpoint/2010/main" val="2607967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Adjustments Tools</a:t>
            </a:r>
          </a:p>
        </p:txBody>
      </p:sp>
    </p:spTree>
    <p:extLst>
      <p:ext uri="{BB962C8B-B14F-4D97-AF65-F5344CB8AC3E}">
        <p14:creationId xmlns:p14="http://schemas.microsoft.com/office/powerpoint/2010/main" val="300616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Learning Objectives this session</a:t>
            </a:r>
          </a:p>
        </p:txBody>
      </p:sp>
      <p:sp>
        <p:nvSpPr>
          <p:cNvPr id="57" name="object 3"/>
          <p:cNvSpPr txBox="1"/>
          <p:nvPr/>
        </p:nvSpPr>
        <p:spPr>
          <a:xfrm>
            <a:off x="1436761" y="1096798"/>
            <a:ext cx="3161975" cy="1044132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USACE Projects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eHydro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Detection</a:t>
            </a:r>
          </a:p>
        </p:txBody>
      </p:sp>
      <p:sp>
        <p:nvSpPr>
          <p:cNvPr id="58" name="object 7"/>
          <p:cNvSpPr/>
          <p:nvPr/>
        </p:nvSpPr>
        <p:spPr>
          <a:xfrm>
            <a:off x="1429020" y="1079677"/>
            <a:ext cx="2598500" cy="2609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55" name="object 3"/>
          <p:cNvSpPr txBox="1"/>
          <p:nvPr/>
        </p:nvSpPr>
        <p:spPr>
          <a:xfrm>
            <a:off x="5133887" y="1122614"/>
            <a:ext cx="3777763" cy="1589922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Processing Methods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TPU Introduction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RTK Tide Methods and Comparison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SV Profiles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Grid Convergence Option</a:t>
            </a:r>
          </a:p>
        </p:txBody>
      </p:sp>
      <p:sp>
        <p:nvSpPr>
          <p:cNvPr id="56" name="object 7"/>
          <p:cNvSpPr/>
          <p:nvPr/>
        </p:nvSpPr>
        <p:spPr>
          <a:xfrm>
            <a:off x="5126147" y="1079677"/>
            <a:ext cx="2598500" cy="2609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36" name="object 3"/>
          <p:cNvSpPr txBox="1"/>
          <p:nvPr/>
        </p:nvSpPr>
        <p:spPr>
          <a:xfrm>
            <a:off x="9030025" y="1122614"/>
            <a:ext cx="3161975" cy="1862818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Adjustment Tools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SBET</a:t>
            </a: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Editor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 MV True Heave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POSPac Adjustments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HYPACK RAW File Adjustments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GPS Recalc</a:t>
            </a:r>
          </a:p>
        </p:txBody>
      </p:sp>
      <p:sp>
        <p:nvSpPr>
          <p:cNvPr id="37" name="object 7"/>
          <p:cNvSpPr/>
          <p:nvPr/>
        </p:nvSpPr>
        <p:spPr>
          <a:xfrm>
            <a:off x="9033502" y="1079677"/>
            <a:ext cx="2609736" cy="43495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38" name="object 15"/>
          <p:cNvSpPr/>
          <p:nvPr/>
        </p:nvSpPr>
        <p:spPr>
          <a:xfrm>
            <a:off x="8012033" y="1079676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3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39" name="object 3"/>
          <p:cNvSpPr txBox="1"/>
          <p:nvPr/>
        </p:nvSpPr>
        <p:spPr>
          <a:xfrm>
            <a:off x="1436760" y="3774063"/>
            <a:ext cx="3136998" cy="822533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 Methods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 Filters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CUBE</a:t>
            </a:r>
          </a:p>
        </p:txBody>
      </p:sp>
      <p:sp>
        <p:nvSpPr>
          <p:cNvPr id="40" name="object 7"/>
          <p:cNvSpPr/>
          <p:nvPr/>
        </p:nvSpPr>
        <p:spPr>
          <a:xfrm>
            <a:off x="1421771" y="3706381"/>
            <a:ext cx="2609736" cy="37490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54" name="object 7"/>
          <p:cNvSpPr/>
          <p:nvPr/>
        </p:nvSpPr>
        <p:spPr>
          <a:xfrm>
            <a:off x="5126147" y="3706382"/>
            <a:ext cx="2598500" cy="3773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44" name="object 7"/>
          <p:cNvSpPr/>
          <p:nvPr/>
        </p:nvSpPr>
        <p:spPr>
          <a:xfrm>
            <a:off x="9034699" y="3706381"/>
            <a:ext cx="2608540" cy="29498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45" name="object 15"/>
          <p:cNvSpPr/>
          <p:nvPr/>
        </p:nvSpPr>
        <p:spPr>
          <a:xfrm>
            <a:off x="413818" y="1079676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1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46" name="object 15"/>
          <p:cNvSpPr/>
          <p:nvPr/>
        </p:nvSpPr>
        <p:spPr>
          <a:xfrm>
            <a:off x="4118499" y="1079676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2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413818" y="3706381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4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49" name="object 15"/>
          <p:cNvSpPr/>
          <p:nvPr/>
        </p:nvSpPr>
        <p:spPr>
          <a:xfrm>
            <a:off x="4118499" y="3706381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5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51" name="object 15"/>
          <p:cNvSpPr/>
          <p:nvPr/>
        </p:nvSpPr>
        <p:spPr>
          <a:xfrm>
            <a:off x="8012033" y="3706381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6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C1E11F51-72AE-4E4E-8E04-C114D9A4C7FD}"/>
              </a:ext>
            </a:extLst>
          </p:cNvPr>
          <p:cNvSpPr txBox="1"/>
          <p:nvPr/>
        </p:nvSpPr>
        <p:spPr>
          <a:xfrm>
            <a:off x="9125527" y="3774063"/>
            <a:ext cx="3066474" cy="276742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3">
            <a:extLst>
              <a:ext uri="{FF2B5EF4-FFF2-40B4-BE49-F238E27FC236}">
                <a16:creationId xmlns:a16="http://schemas.microsoft.com/office/drawing/2014/main" id="{F2CABB19-0110-4B88-83F6-4F1AC1EEFCD8}"/>
              </a:ext>
            </a:extLst>
          </p:cNvPr>
          <p:cNvSpPr txBox="1"/>
          <p:nvPr/>
        </p:nvSpPr>
        <p:spPr>
          <a:xfrm>
            <a:off x="5133887" y="3743871"/>
            <a:ext cx="3066474" cy="1538626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Stuff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Faster Matrix and Point Cloud Drawing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Popup Calibration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Color File Export</a:t>
            </a: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544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E7B77F8-4464-4CF6-9AA2-DAAA886B0A21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9738" y="0"/>
            <a:ext cx="84899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2643" name="Text Box 11"/>
          <p:cNvSpPr txBox="1">
            <a:spLocks noChangeArrowheads="1"/>
          </p:cNvSpPr>
          <p:nvPr/>
        </p:nvSpPr>
        <p:spPr bwMode="auto">
          <a:xfrm>
            <a:off x="457082" y="615291"/>
            <a:ext cx="81613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altLang="en-US" sz="2000" dirty="0">
                <a:latin typeface="+mj-lt"/>
              </a:rPr>
              <a:t>Use Tools Menu, SBET File Editor</a:t>
            </a:r>
          </a:p>
        </p:txBody>
      </p:sp>
      <p:sp>
        <p:nvSpPr>
          <p:cNvPr id="112644" name="Text Box 11"/>
          <p:cNvSpPr txBox="1">
            <a:spLocks noChangeArrowheads="1"/>
          </p:cNvSpPr>
          <p:nvPr/>
        </p:nvSpPr>
        <p:spPr bwMode="auto">
          <a:xfrm>
            <a:off x="874295" y="4875640"/>
            <a:ext cx="7165975" cy="746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Clean and Save </a:t>
            </a:r>
            <a:r>
              <a:rPr lang="en-US" altLang="en-US" sz="2000" dirty="0" err="1">
                <a:latin typeface="+mj-lt"/>
              </a:rPr>
              <a:t>SBET</a:t>
            </a:r>
            <a:r>
              <a:rPr lang="en-US" altLang="en-US" sz="2000" dirty="0">
                <a:latin typeface="+mj-lt"/>
              </a:rPr>
              <a:t> files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</a:rPr>
              <a:t>True Heave Fills Gaps Between Interpolations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20154A-A2B1-46A5-8A77-9DDBE0C29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SBET Editor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5C9B97-DF77-4B46-B7E8-A0F532C80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2" y="1015401"/>
            <a:ext cx="86106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00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FB533-632D-4182-B622-7B19F62EC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SBET Editor</a:t>
            </a:r>
          </a:p>
        </p:txBody>
      </p:sp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135530" y="4088143"/>
            <a:ext cx="5380371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Compares the SBET elevations with the POSMV true heave elevations.  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Removes bad data and automatically superimposes the heave motion on the interpolation.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30" y="603133"/>
            <a:ext cx="6434967" cy="268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222" y="2413863"/>
            <a:ext cx="6491248" cy="268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62980" y="3286401"/>
            <a:ext cx="51747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sz="20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Before interpolation</a:t>
            </a:r>
            <a:r>
              <a:rPr lang="en-US" altLang="en-US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6096000" y="5097131"/>
            <a:ext cx="24124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sz="20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After interpolation </a:t>
            </a:r>
          </a:p>
        </p:txBody>
      </p:sp>
    </p:spTree>
    <p:extLst>
      <p:ext uri="{BB962C8B-B14F-4D97-AF65-F5344CB8AC3E}">
        <p14:creationId xmlns:p14="http://schemas.microsoft.com/office/powerpoint/2010/main" val="1044600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289755F-67B7-4A25-892D-2A0C8D6466A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0"/>
            <a:ext cx="8532812" cy="97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6563" name="Text Box 11">
            <a:extLst>
              <a:ext uri="{FF2B5EF4-FFF2-40B4-BE49-F238E27FC236}">
                <a16:creationId xmlns:a16="http://schemas.microsoft.com/office/drawing/2014/main" id="{48B884BD-CE72-42FF-841D-029CA5682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545" y="731464"/>
            <a:ext cx="6502400" cy="2439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0" indent="0">
              <a:spcBef>
                <a:spcPts val="30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Heave Adjustments, POS/MV True Heave 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Open One or More True Heave Files.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Enter Offset, Local to UTC Time.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Adjust Button to Replace Heave.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endParaRPr lang="en-US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0">
              <a:spcBef>
                <a:spcPts val="300"/>
              </a:spcBef>
              <a:defRPr/>
            </a:pPr>
            <a:r>
              <a:rPr lang="en-US" altLang="en-U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Coda/Octopus, Novatel, SBG and Kongsberg also provide post processed heave.</a:t>
            </a:r>
          </a:p>
        </p:txBody>
      </p:sp>
      <p:pic>
        <p:nvPicPr>
          <p:cNvPr id="1065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1" y="698295"/>
            <a:ext cx="4213225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81" y="3252565"/>
            <a:ext cx="4640795" cy="271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Text Box 11">
            <a:extLst>
              <a:ext uri="{FF2B5EF4-FFF2-40B4-BE49-F238E27FC236}">
                <a16:creationId xmlns:a16="http://schemas.microsoft.com/office/drawing/2014/main" id="{0D3EBB09-01C0-470A-BAF7-937C3A1D5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849" y="539278"/>
            <a:ext cx="8474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66567" name="Text Box 11">
            <a:extLst>
              <a:ext uri="{FF2B5EF4-FFF2-40B4-BE49-F238E27FC236}">
                <a16:creationId xmlns:a16="http://schemas.microsoft.com/office/drawing/2014/main" id="{448AE90E-BEB7-4026-8117-35FD6F500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120" y="3889437"/>
            <a:ext cx="65024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True Heave vs. Raw Heave in Heave / Tide Editor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True Heave in Blue.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Raw Heave in Red.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True Heave is Correct.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What Does That Say About Raw Heave?  	</a:t>
            </a:r>
            <a:r>
              <a:rPr lang="en-US" altLang="en-U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It’s not always right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68D195-3C60-4EE4-A474-895E7D9D4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709575"/>
          </a:xfrm>
        </p:spPr>
        <p:txBody>
          <a:bodyPr/>
          <a:lstStyle/>
          <a:p>
            <a:r>
              <a:rPr lang="en-US" dirty="0"/>
              <a:t>POS MV True Heave Adjustments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47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114BD63-8E46-4E1A-812C-DB21A3A89139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690689" y="-26988"/>
            <a:ext cx="8474075" cy="100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8611" name="Text Box 11">
            <a:extLst>
              <a:ext uri="{FF2B5EF4-FFF2-40B4-BE49-F238E27FC236}">
                <a16:creationId xmlns:a16="http://schemas.microsoft.com/office/drawing/2014/main" id="{69BC758F-AF3B-479F-842C-8A435AAF0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254" y="610562"/>
            <a:ext cx="84740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Tools menu, POSPac Adjustments.</a:t>
            </a:r>
          </a:p>
        </p:txBody>
      </p:sp>
      <p:sp>
        <p:nvSpPr>
          <p:cNvPr id="68612" name="Text Box 11">
            <a:extLst>
              <a:ext uri="{FF2B5EF4-FFF2-40B4-BE49-F238E27FC236}">
                <a16:creationId xmlns:a16="http://schemas.microsoft.com/office/drawing/2014/main" id="{AB7EA37C-44C8-410B-BA47-BA9D9BD02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91" y="1042886"/>
            <a:ext cx="6231408" cy="2131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Make Sure Geodetic Parameters are right.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Open a </a:t>
            </a:r>
            <a:r>
              <a:rPr lang="en-US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POSPac</a:t>
            </a: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File:  *.OUT.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Select Data To Replace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POSPac </a:t>
            </a:r>
            <a:r>
              <a:rPr lang="en-US" altLang="en-U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Does Not Replace Heave.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Verify Device Offsets.</a:t>
            </a:r>
          </a:p>
          <a:p>
            <a:pPr>
              <a:spcBef>
                <a:spcPts val="300"/>
              </a:spcBef>
              <a:buFontTx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Click Adjust to Replace Data.</a:t>
            </a:r>
          </a:p>
        </p:txBody>
      </p:sp>
      <p:sp>
        <p:nvSpPr>
          <p:cNvPr id="68614" name="Text Box 11">
            <a:extLst>
              <a:ext uri="{FF2B5EF4-FFF2-40B4-BE49-F238E27FC236}">
                <a16:creationId xmlns:a16="http://schemas.microsoft.com/office/drawing/2014/main" id="{8F7C9A7D-7CFB-4542-B0E9-4F725D6EF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34" y="5209258"/>
            <a:ext cx="38168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Navigation and Tide Devices are replaced with “POSPAC”.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2A0342-9EA3-4492-AAB8-369B035A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16864"/>
          </a:xfrm>
        </p:spPr>
        <p:txBody>
          <a:bodyPr/>
          <a:lstStyle/>
          <a:p>
            <a:r>
              <a:rPr lang="en-US" dirty="0"/>
              <a:t>POSPac Adjustments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DB9A33-5701-4605-A839-8DF114817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488" y="230332"/>
            <a:ext cx="5547258" cy="56868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759EAC-B6CF-487F-8081-F3755FC04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20" y="3429000"/>
            <a:ext cx="42576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57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3F0D751-5610-4C03-9781-18AD8AB9961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8" y="1"/>
            <a:ext cx="853281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7588" name="Text Box 11">
            <a:extLst>
              <a:ext uri="{FF2B5EF4-FFF2-40B4-BE49-F238E27FC236}">
                <a16:creationId xmlns:a16="http://schemas.microsoft.com/office/drawing/2014/main" id="{A34231F9-726E-4628-B307-6669727B9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82" y="605106"/>
            <a:ext cx="1019907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Tools Menu, HYPACK Raw File Adjustments.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Mainly to recalculate RTK tides.  Can also replace or recalculate XY positions.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B6EF05-473C-40B9-BA08-88AA8892B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663900"/>
          </a:xfrm>
        </p:spPr>
        <p:txBody>
          <a:bodyPr/>
          <a:lstStyle/>
          <a:p>
            <a:r>
              <a:rPr lang="en-US" dirty="0"/>
              <a:t>HYPACK RAW File Adjustments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E71BB8-3578-4AD3-8733-075E295D1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82" y="1475530"/>
            <a:ext cx="9891688" cy="419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36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3F0D751-5610-4C03-9781-18AD8AB9961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618309" y="564356"/>
            <a:ext cx="4493622" cy="47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7588" name="Text Box 11">
            <a:extLst>
              <a:ext uri="{FF2B5EF4-FFF2-40B4-BE49-F238E27FC236}">
                <a16:creationId xmlns:a16="http://schemas.microsoft.com/office/drawing/2014/main" id="{A34231F9-726E-4628-B307-6669727B9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82" y="604015"/>
            <a:ext cx="101867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Use Tools Menu, GPS Recalc.</a:t>
            </a:r>
          </a:p>
        </p:txBody>
      </p:sp>
      <p:sp>
        <p:nvSpPr>
          <p:cNvPr id="67589" name="Text Box 11">
            <a:extLst>
              <a:ext uri="{FF2B5EF4-FFF2-40B4-BE49-F238E27FC236}">
                <a16:creationId xmlns:a16="http://schemas.microsoft.com/office/drawing/2014/main" id="{29B0FD3A-0988-4642-A430-CDD3DB860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6312" y="1105339"/>
            <a:ext cx="4128174" cy="16696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Similar to HYPACK RAW File Adjustments except GPS data comes from HSX files.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Requires logging in HYPACK 2021 or newer.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B6EF05-473C-40B9-BA08-88AA8892B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542491"/>
          </a:xfrm>
        </p:spPr>
        <p:txBody>
          <a:bodyPr/>
          <a:lstStyle/>
          <a:p>
            <a:r>
              <a:rPr lang="en-US" dirty="0"/>
              <a:t>GPS Recalc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5BE3F-0333-4D12-8FA8-5B272EE9A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82" y="1223962"/>
            <a:ext cx="6943725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20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Statistical Methods</a:t>
            </a:r>
          </a:p>
        </p:txBody>
      </p:sp>
    </p:spTree>
    <p:extLst>
      <p:ext uri="{BB962C8B-B14F-4D97-AF65-F5344CB8AC3E}">
        <p14:creationId xmlns:p14="http://schemas.microsoft.com/office/powerpoint/2010/main" val="526185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Statistical Filters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384E0A-7A74-47CA-A6CE-2988CAD8AEB2}"/>
              </a:ext>
            </a:extLst>
          </p:cNvPr>
          <p:cNvSpPr/>
          <p:nvPr/>
        </p:nvSpPr>
        <p:spPr>
          <a:xfrm>
            <a:off x="457201" y="667681"/>
            <a:ext cx="11277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One line at a time (Sweep Filters):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Median and S-G filters can be useful.  </a:t>
            </a:r>
            <a:r>
              <a:rPr lang="en-US" sz="20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with care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as they may remove good soundings.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Median.  Uses beams along track and across track.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S-G filter calculates a trend line.  Order controls flexibility of the line (2 = straight).  Window size gives number of sounds used to curve fit.  Gate is allowed distance from the line.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B1E8C6-E5FE-41C6-B39E-DB06CAFB1A9D}"/>
              </a:ext>
            </a:extLst>
          </p:cNvPr>
          <p:cNvSpPr/>
          <p:nvPr/>
        </p:nvSpPr>
        <p:spPr>
          <a:xfrm>
            <a:off x="457201" y="2713536"/>
            <a:ext cx="51154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Entire Survey (Matrix Filters):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These work with cell statistics for filtering.  </a:t>
            </a:r>
            <a:r>
              <a:rPr lang="en-US" sz="20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them with care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example, filter any sounding 5’ above or below cell median depth.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1BCD40-D772-4954-A896-82579367D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338" y="2470917"/>
            <a:ext cx="4399005" cy="35459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77091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EDDF18-4921-4AE4-BADC-53F5830D6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622401"/>
          </a:xfrm>
        </p:spPr>
        <p:txBody>
          <a:bodyPr/>
          <a:lstStyle/>
          <a:p>
            <a:r>
              <a:rPr lang="en-US" dirty="0"/>
              <a:t>CUBE – Combined Bathymetric and Uncertainty Estimator</a:t>
            </a:r>
          </a:p>
        </p:txBody>
      </p:sp>
      <p:sp>
        <p:nvSpPr>
          <p:cNvPr id="76803" name="Text Placeholder 2">
            <a:extLst>
              <a:ext uri="{FF2B5EF4-FFF2-40B4-BE49-F238E27FC236}">
                <a16:creationId xmlns:a16="http://schemas.microsoft.com/office/drawing/2014/main" id="{90829173-3006-47D1-AE33-A86714FBAFE8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57082" y="725763"/>
            <a:ext cx="5737320" cy="438313"/>
          </a:xfrm>
          <a:ln>
            <a:noFill/>
            <a:tailEnd type="arrow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>
            <a:normAutofit fontScale="55000" lnSpcReduction="20000"/>
          </a:bodyPr>
          <a:lstStyle/>
          <a:p>
            <a:pPr fontAlgn="auto">
              <a:spcBef>
                <a:spcPts val="0"/>
              </a:spcBef>
              <a:defRPr/>
            </a:pPr>
            <a:r>
              <a:rPr lang="en-US" alt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CUBE engine can run inside MBMAX 64</a:t>
            </a:r>
          </a:p>
          <a:p>
            <a:pPr fontAlgn="auto">
              <a:spcBef>
                <a:spcPts val="0"/>
              </a:spcBef>
              <a:defRPr/>
            </a:pPr>
            <a:endParaRPr lang="en-US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  <a:p>
            <a:pPr fontAlgn="auto">
              <a:spcBef>
                <a:spcPts val="0"/>
              </a:spcBef>
              <a:defRPr/>
            </a:pPr>
            <a:endParaRPr lang="en-US" altLang="en-US" dirty="0"/>
          </a:p>
        </p:txBody>
      </p:sp>
      <p:pic>
        <p:nvPicPr>
          <p:cNvPr id="163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67" y="1316430"/>
            <a:ext cx="3159125" cy="925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67" y="2672966"/>
            <a:ext cx="4514650" cy="252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E336E2C-7A0D-4BC1-BB1C-1F600DC5F359}"/>
              </a:ext>
            </a:extLst>
          </p:cNvPr>
          <p:cNvCxnSpPr>
            <a:cxnSpLocks/>
          </p:cNvCxnSpPr>
          <p:nvPr/>
        </p:nvCxnSpPr>
        <p:spPr>
          <a:xfrm flipH="1">
            <a:off x="1455978" y="2025148"/>
            <a:ext cx="1937962" cy="13152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7B52B262-8BB4-4FBA-887E-90843A5590F4}"/>
              </a:ext>
            </a:extLst>
          </p:cNvPr>
          <p:cNvSpPr/>
          <p:nvPr/>
        </p:nvSpPr>
        <p:spPr>
          <a:xfrm>
            <a:off x="6160420" y="1086863"/>
            <a:ext cx="59392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Option to Exclude Soundings Outside TPU Limits: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Careful with this box.  If checked and soundings are outside accuracy limits CUBE comes back empty!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Color soundings by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TVU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THU.  Green = good (inside limits), red = not.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0F7040-9914-483E-90BA-6BCCD078B9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0717" y="3188466"/>
            <a:ext cx="2836047" cy="3427247"/>
          </a:xfrm>
          <a:prstGeom prst="rect">
            <a:avLst/>
          </a:prstGeom>
        </p:spPr>
      </p:pic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EDCC1E3-6C1E-4DB0-B32C-E3B29B2BB294}"/>
              </a:ext>
            </a:extLst>
          </p:cNvPr>
          <p:cNvCxnSpPr>
            <a:cxnSpLocks/>
          </p:cNvCxnSpPr>
          <p:nvPr/>
        </p:nvCxnSpPr>
        <p:spPr>
          <a:xfrm flipH="1">
            <a:off x="3195782" y="1355454"/>
            <a:ext cx="2835799" cy="20735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C5238E5B-ADEF-4E56-9518-7C37F72AA544}"/>
              </a:ext>
            </a:extLst>
          </p:cNvPr>
          <p:cNvSpPr/>
          <p:nvPr/>
        </p:nvSpPr>
        <p:spPr>
          <a:xfrm>
            <a:off x="8634079" y="3222293"/>
            <a:ext cx="35579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TVU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Total Vertical Uncertainty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THU = Total Horizontal Uncertainty.</a:t>
            </a:r>
          </a:p>
        </p:txBody>
      </p:sp>
    </p:spTree>
    <p:extLst>
      <p:ext uri="{BB962C8B-B14F-4D97-AF65-F5344CB8AC3E}">
        <p14:creationId xmlns:p14="http://schemas.microsoft.com/office/powerpoint/2010/main" val="283182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9767B3-FF23-4D9B-8C70-A2CFC9FDE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13570"/>
          </a:xfrm>
        </p:spPr>
        <p:txBody>
          <a:bodyPr/>
          <a:lstStyle/>
          <a:p>
            <a:r>
              <a:rPr lang="en-US" dirty="0"/>
              <a:t>CUBE Part 2</a:t>
            </a:r>
          </a:p>
        </p:txBody>
      </p:sp>
      <p:sp>
        <p:nvSpPr>
          <p:cNvPr id="164867" name="Content Placeholder 4"/>
          <p:cNvSpPr>
            <a:spLocks noGrp="1"/>
          </p:cNvSpPr>
          <p:nvPr>
            <p:ph idx="4294967295"/>
          </p:nvPr>
        </p:nvSpPr>
        <p:spPr>
          <a:xfrm>
            <a:off x="212436" y="724223"/>
            <a:ext cx="3121891" cy="2243900"/>
          </a:xfrm>
        </p:spPr>
        <p:txBody>
          <a:bodyPr lIns="182880"/>
          <a:lstStyle/>
          <a:p>
            <a:pPr eaLnBrk="1" hangingPunct="1"/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After a CUBE run.</a:t>
            </a:r>
          </a:p>
          <a:p>
            <a:pPr eaLnBrk="1" hangingPunct="1"/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Note the selection for depths now include depth, uncertainty, count and ratio computed by CUBE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4C950-A94D-4047-8013-AA2B15D4F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327" y="530259"/>
            <a:ext cx="85344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3209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Ongoing USACE Projects</a:t>
            </a:r>
          </a:p>
        </p:txBody>
      </p:sp>
    </p:spTree>
    <p:extLst>
      <p:ext uri="{BB962C8B-B14F-4D97-AF65-F5344CB8AC3E}">
        <p14:creationId xmlns:p14="http://schemas.microsoft.com/office/powerpoint/2010/main" val="40985263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ECEAED-5E63-45DA-923B-922EE2AD7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CUBE Part 3</a:t>
            </a:r>
          </a:p>
        </p:txBody>
      </p:sp>
      <p:pic>
        <p:nvPicPr>
          <p:cNvPr id="16589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82" y="695644"/>
            <a:ext cx="4818009" cy="30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89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35" y="695644"/>
            <a:ext cx="6474309" cy="3507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9388BA0-29D5-4BD6-B762-FADC0645B3A0}"/>
              </a:ext>
            </a:extLst>
          </p:cNvPr>
          <p:cNvSpPr/>
          <p:nvPr/>
        </p:nvSpPr>
        <p:spPr>
          <a:xfrm>
            <a:off x="457082" y="3874622"/>
            <a:ext cx="433606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Cell Window: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Depth lines at CUBE depth and alternates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Std. Deviation in parentheses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Click alternate for new CUBE depth.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E5762A-9961-4E92-99A7-D7E52F00C5C6}"/>
              </a:ext>
            </a:extLst>
          </p:cNvPr>
          <p:cNvSpPr/>
          <p:nvPr/>
        </p:nvSpPr>
        <p:spPr>
          <a:xfrm>
            <a:off x="5449835" y="4280043"/>
            <a:ext cx="59629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Profile Windows: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Bar at CUBE depth and alternates.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Click alternate for new CUBE depth.</a:t>
            </a:r>
          </a:p>
        </p:txBody>
      </p:sp>
    </p:spTree>
    <p:extLst>
      <p:ext uri="{BB962C8B-B14F-4D97-AF65-F5344CB8AC3E}">
        <p14:creationId xmlns:p14="http://schemas.microsoft.com/office/powerpoint/2010/main" val="289418290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Stuff</a:t>
            </a:r>
          </a:p>
        </p:txBody>
      </p:sp>
    </p:spTree>
    <p:extLst>
      <p:ext uri="{BB962C8B-B14F-4D97-AF65-F5344CB8AC3E}">
        <p14:creationId xmlns:p14="http://schemas.microsoft.com/office/powerpoint/2010/main" val="908192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D70D2D-98A7-4094-9D9C-33BF7389E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55" y="110651"/>
            <a:ext cx="8585081" cy="653733"/>
          </a:xfrm>
        </p:spPr>
        <p:txBody>
          <a:bodyPr/>
          <a:lstStyle/>
          <a:p>
            <a:r>
              <a:rPr lang="en-US" dirty="0"/>
              <a:t>Faster Matrix and Point Cloud Drawing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4AB279-DB0C-4E49-A632-C9938763B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883" y="1209808"/>
            <a:ext cx="3200400" cy="1714500"/>
          </a:xfrm>
          <a:prstGeom prst="rect">
            <a:avLst/>
          </a:prstGeom>
        </p:spPr>
      </p:pic>
      <p:sp>
        <p:nvSpPr>
          <p:cNvPr id="8" name="Text Box 11">
            <a:extLst>
              <a:ext uri="{FF2B5EF4-FFF2-40B4-BE49-F238E27FC236}">
                <a16:creationId xmlns:a16="http://schemas.microsoft.com/office/drawing/2014/main" id="{751930D1-F776-4CA7-B25A-86570ADDD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555" y="854363"/>
            <a:ext cx="7158182" cy="30546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ts val="300"/>
              </a:spcBef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Hard to show speed improvements in Power Point…</a:t>
            </a:r>
          </a:p>
          <a:p>
            <a:pPr>
              <a:spcBef>
                <a:spcPts val="300"/>
              </a:spcBef>
              <a:defRPr/>
            </a:pPr>
            <a:endParaRPr lang="en-US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~10x draw speed improvement in Matrix and Cloud displays.  Much faster responding to mouse zoom, rotate and pan.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We make it clear that Matrix dots draw faster than the shaded models.  If draw speed is an issue, draw dots.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Wiggle display is pretty quick.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Numeric display still painfully slow.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9D2651B-D65A-406C-906E-2DFE46B50769}"/>
              </a:ext>
            </a:extLst>
          </p:cNvPr>
          <p:cNvCxnSpPr>
            <a:cxnSpLocks/>
          </p:cNvCxnSpPr>
          <p:nvPr/>
        </p:nvCxnSpPr>
        <p:spPr>
          <a:xfrm flipV="1">
            <a:off x="7158182" y="2207493"/>
            <a:ext cx="2013527" cy="4618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0386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D70D2D-98A7-4094-9D9C-33BF7389E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4911167" cy="989013"/>
          </a:xfrm>
        </p:spPr>
        <p:txBody>
          <a:bodyPr/>
          <a:lstStyle/>
          <a:p>
            <a:r>
              <a:rPr lang="en-US" dirty="0"/>
              <a:t>Cloud Popup Calibration</a:t>
            </a:r>
          </a:p>
        </p:txBody>
      </p:sp>
      <p:sp>
        <p:nvSpPr>
          <p:cNvPr id="162819" name="Text Placeholder 2">
            <a:extLst>
              <a:ext uri="{FF2B5EF4-FFF2-40B4-BE49-F238E27FC236}">
                <a16:creationId xmlns:a16="http://schemas.microsoft.com/office/drawing/2014/main" id="{63010DFD-4387-47A2-AB4D-B2013D3B925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57319" y="764385"/>
            <a:ext cx="4531479" cy="5072997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Manual method using point cloud.  Primarily for LiDAR.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Step to change the angle step.  Default = 0.1 degree.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Up/Down to step Pitch, Roll or Yaw Angle.  Or enter an angle then click Adjust.</a:t>
            </a:r>
          </a:p>
          <a:p>
            <a:pPr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The visible cloud will recalculate to show points with angle changes. Repeat as often as needed.  Then: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Reset:  Resets to the angles you started with.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Test OK:  Accepts angle changes.  The entire survey will be updated, which you will see in Survey window matrix display.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n-US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endParaRPr lang="en-US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6955DBE-618E-47A6-8726-744A9997EC5A}"/>
              </a:ext>
            </a:extLst>
          </p:cNvPr>
          <p:cNvSpPr txBox="1">
            <a:spLocks/>
          </p:cNvSpPr>
          <p:nvPr/>
        </p:nvSpPr>
        <p:spPr>
          <a:xfrm>
            <a:off x="5105615" y="589748"/>
            <a:ext cx="6466624" cy="459118"/>
          </a:xfrm>
        </p:spPr>
        <p:txBody>
          <a:bodyPr/>
          <a:lstStyle>
            <a:lvl1pPr marL="0" indent="0" algn="l" defTabSz="608013" rtl="0" eaLnBrk="1" fontAlgn="base" hangingPunct="1">
              <a:spcBef>
                <a:spcPct val="0"/>
              </a:spcBef>
              <a:spcAft>
                <a:spcPts val="800"/>
              </a:spcAft>
              <a:buClr>
                <a:schemeClr val="bg2"/>
              </a:buClr>
              <a:buFont typeface="Arial" charset="0"/>
              <a:defRPr sz="2200" kern="1200">
                <a:solidFill>
                  <a:schemeClr val="tx1"/>
                </a:solidFill>
                <a:latin typeface="Arial"/>
                <a:ea typeface="ヒラギノ角ゴ Pro W3" charset="0"/>
                <a:cs typeface="Arial"/>
              </a:defRPr>
            </a:lvl1pPr>
            <a:lvl2pPr marL="180975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ClrTx/>
              <a:buSzPct val="10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2pPr>
            <a:lvl3pPr marL="36353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3pPr>
            <a:lvl4pPr marL="547688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4pPr>
            <a:lvl5pPr marL="728663" indent="-180975" algn="l" defTabSz="608013" rtl="0" eaLnBrk="1" fontAlgn="base" hangingPunct="1">
              <a:spcBef>
                <a:spcPct val="0"/>
              </a:spcBef>
              <a:spcAft>
                <a:spcPts val="538"/>
              </a:spcAft>
              <a:buFont typeface="Lucida Grande" charset="0"/>
              <a:buChar char="-"/>
              <a:defRPr sz="1600" kern="1200">
                <a:solidFill>
                  <a:schemeClr val="tx1"/>
                </a:solidFill>
                <a:latin typeface="Arial"/>
                <a:ea typeface="Arial" charset="0"/>
                <a:cs typeface="Arial"/>
              </a:defRPr>
            </a:lvl5pPr>
            <a:lvl6pPr marL="3352018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75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933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91" indent="-304729" algn="l" defTabSz="609458" rtl="0" eaLnBrk="1" latinLnBrk="0" hangingPunct="1">
              <a:spcBef>
                <a:spcPct val="20000"/>
              </a:spcBef>
              <a:buFont typeface="Arial"/>
              <a:buChar char="•"/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Check the Calibration box to enable cloud calibration.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2629B3-4EFE-4C95-B0C3-312A0B1F7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615" y="1099665"/>
            <a:ext cx="6629065" cy="48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20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42C8EF-1858-4737-8B19-DB6B2FD2912C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703389" y="1"/>
            <a:ext cx="83534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6CACE2-6237-47C7-BE6C-6E97EC89D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File Export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E780E0-ACF5-4168-BBFD-5B2B2BF6C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39" y="1206773"/>
            <a:ext cx="2933700" cy="2981325"/>
          </a:xfrm>
          <a:prstGeom prst="rect">
            <a:avLst/>
          </a:prstGeom>
        </p:spPr>
      </p:pic>
      <p:sp>
        <p:nvSpPr>
          <p:cNvPr id="9" name="Text Box 11">
            <a:extLst>
              <a:ext uri="{FF2B5EF4-FFF2-40B4-BE49-F238E27FC236}">
                <a16:creationId xmlns:a16="http://schemas.microsoft.com/office/drawing/2014/main" id="{4B89DBA5-CC75-43E6-B481-2748D124E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7788" y="1206773"/>
            <a:ext cx="6721859" cy="253915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marL="0" indent="0">
              <a:spcBef>
                <a:spcPts val="600"/>
              </a:spcBef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Really Useful!  Exports MBMAX64 depth colors for use in the HYPACK Shell and other programs.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Minimum, Maximum and Increment are the exact values used in MBMAX64.  You can adjust them as desired.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Export defaults to ‘</a:t>
            </a:r>
            <a:r>
              <a:rPr lang="en-US" altLang="en-US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MBMAX_ColorRange.HCF</a:t>
            </a: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’ in the current project.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To use in the HYPACK Shell, go to the Sounding Colors tab and Select Color Table.</a:t>
            </a:r>
          </a:p>
        </p:txBody>
      </p:sp>
    </p:spTree>
    <p:extLst>
      <p:ext uri="{BB962C8B-B14F-4D97-AF65-F5344CB8AC3E}">
        <p14:creationId xmlns:p14="http://schemas.microsoft.com/office/powerpoint/2010/main" val="36807449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Content</a:t>
            </a:r>
          </a:p>
        </p:txBody>
      </p:sp>
    </p:spTree>
    <p:extLst>
      <p:ext uri="{BB962C8B-B14F-4D97-AF65-F5344CB8AC3E}">
        <p14:creationId xmlns:p14="http://schemas.microsoft.com/office/powerpoint/2010/main" val="8174538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Delete / Undelete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384E0A-7A74-47CA-A6CE-2988CAD8AEB2}"/>
              </a:ext>
            </a:extLst>
          </p:cNvPr>
          <p:cNvSpPr/>
          <p:nvPr/>
        </p:nvSpPr>
        <p:spPr>
          <a:xfrm>
            <a:off x="457201" y="843171"/>
            <a:ext cx="112775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Deleted points in MBMAX64 are not actually removed.  That being the case, they can be brought back!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B1E8C6-E5FE-41C6-B39E-DB06CAFB1A9D}"/>
              </a:ext>
            </a:extLst>
          </p:cNvPr>
          <p:cNvSpPr/>
          <p:nvPr/>
        </p:nvSpPr>
        <p:spPr>
          <a:xfrm>
            <a:off x="457201" y="1762189"/>
            <a:ext cx="38890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Show Deleted to see removed points.  Red X’s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DDB597-F55C-4151-8347-DBC4E5E05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217" y="1422100"/>
            <a:ext cx="7075805" cy="456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006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Small Undelete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384E0A-7A74-47CA-A6CE-2988CAD8AEB2}"/>
              </a:ext>
            </a:extLst>
          </p:cNvPr>
          <p:cNvSpPr/>
          <p:nvPr/>
        </p:nvSpPr>
        <p:spPr>
          <a:xfrm>
            <a:off x="3639127" y="843171"/>
            <a:ext cx="80956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the Toolbox or Floating Toolbar to select the Block Rectangle tool.  Fast Delete unchecked, Inside selected.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the Profile window, box in a block of deleted points.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the Undelete button to restore the points.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Undelete works in all MBMAX64 edit windows.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C105916-431F-4841-BF9C-E948F38E3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895" y="2603783"/>
            <a:ext cx="8054396" cy="32217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6DCBFF5-5767-4B15-A279-05AC78CCE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843171"/>
            <a:ext cx="310515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537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Big Undelete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384E0A-7A74-47CA-A6CE-2988CAD8AEB2}"/>
              </a:ext>
            </a:extLst>
          </p:cNvPr>
          <p:cNvSpPr/>
          <p:nvPr/>
        </p:nvSpPr>
        <p:spPr>
          <a:xfrm>
            <a:off x="314036" y="713775"/>
            <a:ext cx="56771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Edit menu, Undelete and Reset.  Three undelete options are available.  Pick one or more option then hit the Undelete button.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(Nice to know the number of soundings deleted manually vs. automatically.)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C8ED0B-09FA-4521-A7EF-DD4520EDD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893" y="788411"/>
            <a:ext cx="553402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961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4681" y="2181836"/>
            <a:ext cx="7547113" cy="1080879"/>
          </a:xfrm>
        </p:spPr>
        <p:txBody>
          <a:bodyPr/>
          <a:lstStyle/>
          <a:p>
            <a:r>
              <a:rPr lang="en-US" dirty="0"/>
              <a:t>Thank You !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3460" y="4204698"/>
            <a:ext cx="814264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Historical Sessions )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Live Chat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Newer Sessions ) 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</a:t>
            </a:r>
            <a:r>
              <a:rPr lang="en-US" sz="1600" dirty="0" err="1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Ustream</a:t>
            </a: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SUPPORT Site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		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Website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506" y="3767253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+mn-ea"/>
              </a:rPr>
              <a:t>Links to more information: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93765" y="2108552"/>
            <a:ext cx="34958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u="sng" dirty="0">
                <a:solidFill>
                  <a:prstClr val="white"/>
                </a:solidFill>
                <a:latin typeface="Arial"/>
                <a:ea typeface="+mn-ea"/>
              </a:rPr>
              <a:t>Contact Us: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Sales@HYPACK.com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Help@HYPACK.com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(860) 635 - 1500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5665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Rot="1" noChangeArrowheads="1"/>
          </p:cNvSpPr>
          <p:nvPr/>
        </p:nvSpPr>
        <p:spPr bwMode="auto">
          <a:xfrm>
            <a:off x="1703388" y="1"/>
            <a:ext cx="84248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endParaRPr lang="en-US" altLang="en-US" sz="32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18EACD-EB94-46AD-8250-52A0F5982FC0}"/>
              </a:ext>
            </a:extLst>
          </p:cNvPr>
          <p:cNvSpPr txBox="1"/>
          <p:nvPr/>
        </p:nvSpPr>
        <p:spPr>
          <a:xfrm>
            <a:off x="280851" y="632402"/>
            <a:ext cx="80031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Use Tools menu, USACE eHydro.</a:t>
            </a:r>
          </a:p>
          <a:p>
            <a:pPr>
              <a:defRPr/>
            </a:pPr>
            <a:endParaRPr lang="en-US" sz="2000" dirty="0">
              <a:latin typeface="+mn-lt"/>
            </a:endParaRPr>
          </a:p>
          <a:p>
            <a:pPr>
              <a:defRPr/>
            </a:pPr>
            <a:r>
              <a:rPr lang="en-US" sz="2000" dirty="0">
                <a:latin typeface="+mn-lt"/>
              </a:rPr>
              <a:t>Easy submission of survey data to eHydro.  (eHydro = US Army Corps of Engineers online survey database)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080310-3179-4486-968E-089A77B5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669451"/>
          </a:xfrm>
        </p:spPr>
        <p:txBody>
          <a:bodyPr/>
          <a:lstStyle/>
          <a:p>
            <a:r>
              <a:rPr lang="en-US" dirty="0"/>
              <a:t>USACE eHydro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3C26ED-4561-4BFF-9413-894DDB84AAAE}"/>
              </a:ext>
            </a:extLst>
          </p:cNvPr>
          <p:cNvSpPr txBox="1"/>
          <p:nvPr/>
        </p:nvSpPr>
        <p:spPr>
          <a:xfrm>
            <a:off x="1578430" y="2221715"/>
            <a:ext cx="64822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Survey Naming Support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Select Project Area, eHydro Area and Survey Type from drop down lists.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Each district has it’s own project/area file:  </a:t>
            </a:r>
            <a:r>
              <a:rPr lang="en-US" sz="2000" i="1" dirty="0">
                <a:latin typeface="+mn-lt"/>
              </a:rPr>
              <a:t>eHydroProjectAreaExport.xml</a:t>
            </a:r>
            <a:r>
              <a:rPr lang="en-US" sz="2000" dirty="0">
                <a:latin typeface="+mn-lt"/>
              </a:rPr>
              <a:t> in the HYPACK root folder.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Survey Date filled automatically.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</a:rPr>
              <a:t>Metadata and Targets are accessed with the buttons.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C44EBD-D40B-48C6-95A7-24D92F817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1375" y="445377"/>
            <a:ext cx="333375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4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Rot="1" noChangeArrowheads="1"/>
          </p:cNvSpPr>
          <p:nvPr/>
        </p:nvSpPr>
        <p:spPr bwMode="auto">
          <a:xfrm>
            <a:off x="1703388" y="1"/>
            <a:ext cx="84248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endParaRPr lang="en-US" altLang="en-US" sz="32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18EACD-EB94-46AD-8250-52A0F5982FC0}"/>
              </a:ext>
            </a:extLst>
          </p:cNvPr>
          <p:cNvSpPr txBox="1"/>
          <p:nvPr/>
        </p:nvSpPr>
        <p:spPr>
          <a:xfrm>
            <a:off x="531223" y="771395"/>
            <a:ext cx="83253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Limited metadata, the details come from HYPACK logged data.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080310-3179-4486-968E-089A77B5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669451"/>
          </a:xfrm>
        </p:spPr>
        <p:txBody>
          <a:bodyPr/>
          <a:lstStyle/>
          <a:p>
            <a:r>
              <a:rPr lang="en-US" dirty="0"/>
              <a:t>eHydro Metadata</a:t>
            </a:r>
            <a:br>
              <a:rPr lang="en-US" dirty="0"/>
            </a:b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9F334B6-28DD-4133-91B0-241F452A463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7" y="1405698"/>
            <a:ext cx="2898805" cy="399797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2781D8-A4F2-4E26-8F34-4838D77357D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595" y="1396173"/>
            <a:ext cx="2705412" cy="40074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54750ED-18B7-46A7-945F-1BEC27AF4C7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780" y="1405698"/>
            <a:ext cx="2898806" cy="40074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01216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Rot="1" noChangeArrowheads="1"/>
          </p:cNvSpPr>
          <p:nvPr/>
        </p:nvSpPr>
        <p:spPr bwMode="auto">
          <a:xfrm>
            <a:off x="1703388" y="1"/>
            <a:ext cx="8424862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/>
            <a:endParaRPr lang="en-US" altLang="en-US" sz="32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18EACD-EB94-46AD-8250-52A0F5982FC0}"/>
              </a:ext>
            </a:extLst>
          </p:cNvPr>
          <p:cNvSpPr txBox="1"/>
          <p:nvPr/>
        </p:nvSpPr>
        <p:spPr>
          <a:xfrm>
            <a:off x="4626428" y="5061331"/>
            <a:ext cx="66153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eHydro XYZ naming options.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080310-3179-4486-968E-089A77B5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669451"/>
          </a:xfrm>
        </p:spPr>
        <p:txBody>
          <a:bodyPr/>
          <a:lstStyle/>
          <a:p>
            <a:r>
              <a:rPr lang="en-US" dirty="0"/>
              <a:t>eHydro - Targets and XYZs</a:t>
            </a:r>
            <a:br>
              <a:rPr lang="en-US" dirty="0"/>
            </a:b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C05972-4906-4280-826A-0175335BEBC8}"/>
              </a:ext>
            </a:extLst>
          </p:cNvPr>
          <p:cNvSpPr txBox="1"/>
          <p:nvPr/>
        </p:nvSpPr>
        <p:spPr>
          <a:xfrm>
            <a:off x="566778" y="3166140"/>
            <a:ext cx="37613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latin typeface="+mn-lt"/>
              </a:rPr>
              <a:t>Target selections for eHydro export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A618E9-AE0B-446C-A571-4E4F9A223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79" y="819228"/>
            <a:ext cx="3761381" cy="23469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E611E4-A798-431C-AED0-014B3B0CA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428" y="780103"/>
            <a:ext cx="7394121" cy="42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65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Feature Detection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B8A895-DC30-4BAE-A5DD-6F69DE55CDE8}"/>
              </a:ext>
            </a:extLst>
          </p:cNvPr>
          <p:cNvSpPr txBox="1"/>
          <p:nvPr/>
        </p:nvSpPr>
        <p:spPr>
          <a:xfrm>
            <a:off x="5704113" y="602261"/>
            <a:ext cx="635725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Use Tools menu, Feature Detection.  Combined Auto/Manual method for detecting bottom features</a:t>
            </a:r>
          </a:p>
          <a:p>
            <a:pPr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Enter target Height Above Bottom.  Enter Project Level if searching only for obstructions.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Select a Border to Include/Exclude sections.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Search / Save / Find Next feature.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Export features to the HYPACK Target Database.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Features are always saved to “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FeatureDetect.CSV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” in the project folder.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5C83E5-8D56-4084-8EE0-DF5C97884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81" y="780103"/>
            <a:ext cx="4441691" cy="47411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949DAF-E023-4396-BA05-DAD571F9D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501" y="4178145"/>
            <a:ext cx="4606837" cy="2077594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F55C05C-0F7A-4874-8666-B1F976CB401B}"/>
              </a:ext>
            </a:extLst>
          </p:cNvPr>
          <p:cNvCxnSpPr>
            <a:cxnSpLocks/>
          </p:cNvCxnSpPr>
          <p:nvPr/>
        </p:nvCxnSpPr>
        <p:spPr>
          <a:xfrm flipH="1">
            <a:off x="3300549" y="2647406"/>
            <a:ext cx="2403564" cy="1741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C603754-4F36-4AFC-9CE3-9E5A369CA5B9}"/>
              </a:ext>
            </a:extLst>
          </p:cNvPr>
          <p:cNvCxnSpPr>
            <a:cxnSpLocks/>
          </p:cNvCxnSpPr>
          <p:nvPr/>
        </p:nvCxnSpPr>
        <p:spPr>
          <a:xfrm flipH="1">
            <a:off x="4781007" y="3013166"/>
            <a:ext cx="923106" cy="16372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616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Methods</a:t>
            </a:r>
          </a:p>
        </p:txBody>
      </p:sp>
    </p:spTree>
    <p:extLst>
      <p:ext uri="{BB962C8B-B14F-4D97-AF65-F5344CB8AC3E}">
        <p14:creationId xmlns:p14="http://schemas.microsoft.com/office/powerpoint/2010/main" val="4055786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TPU Setup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AB6DFF-8EFB-444B-9538-160334707B93}"/>
              </a:ext>
            </a:extLst>
          </p:cNvPr>
          <p:cNvSpPr/>
          <p:nvPr/>
        </p:nvSpPr>
        <p:spPr>
          <a:xfrm>
            <a:off x="550606" y="776207"/>
            <a:ext cx="105976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you want to use CUBE (Combined Uncertainty and Bathymetry Estimator), you need to setup TPU (Total Propagated Uncertainty).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3B6D5-B824-4335-A7EA-A8E26243177E}"/>
              </a:ext>
            </a:extLst>
          </p:cNvPr>
          <p:cNvSpPr/>
          <p:nvPr/>
        </p:nvSpPr>
        <p:spPr>
          <a:xfrm>
            <a:off x="5781963" y="4974134"/>
            <a:ext cx="5726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Google “Sounding Better TPU” for a thorough description of TPU setup.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53FC7A-A92A-4D15-802A-EAE693923CFC}"/>
              </a:ext>
            </a:extLst>
          </p:cNvPr>
          <p:cNvSpPr/>
          <p:nvPr/>
        </p:nvSpPr>
        <p:spPr>
          <a:xfrm>
            <a:off x="5426110" y="3766286"/>
            <a:ext cx="5833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USACE or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IHO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survey order.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Click TPU Editor and enter settings / use defaults settings as appropriate.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1D985B-5FF6-446F-AD10-82DED835A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06" y="1650606"/>
            <a:ext cx="4309718" cy="42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76895"/>
      </p:ext>
    </p:extLst>
  </p:cSld>
  <p:clrMapOvr>
    <a:masterClrMapping/>
  </p:clrMapOvr>
</p:sld>
</file>

<file path=ppt/theme/theme1.xml><?xml version="1.0" encoding="utf-8"?>
<a:theme xmlns:a="http://schemas.openxmlformats.org/drawingml/2006/main" name="Jerrys Theme">
  <a:themeElements>
    <a:clrScheme name="Xylem">
      <a:dk1>
        <a:sysClr val="windowText" lastClr="000000"/>
      </a:dk1>
      <a:lt1>
        <a:sysClr val="window" lastClr="FFFFFF"/>
      </a:lt1>
      <a:dk2>
        <a:srgbClr val="008C95"/>
      </a:dk2>
      <a:lt2>
        <a:srgbClr val="0085AD"/>
      </a:lt2>
      <a:accent1>
        <a:srgbClr val="009A44"/>
      </a:accent1>
      <a:accent2>
        <a:srgbClr val="0072CE"/>
      </a:accent2>
      <a:accent3>
        <a:srgbClr val="615E9B"/>
      </a:accent3>
      <a:accent4>
        <a:srgbClr val="E57200"/>
      </a:accent4>
      <a:accent5>
        <a:srgbClr val="BF0D3E"/>
      </a:accent5>
      <a:accent6>
        <a:srgbClr val="001A70"/>
      </a:accent6>
      <a:hlink>
        <a:srgbClr val="7A6855"/>
      </a:hlink>
      <a:folHlink>
        <a:srgbClr val="0085A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errys Theme" id="{34DCF403-205E-4DCF-9EAF-A8EEA50C4074}" vid="{F5A2F787-8A64-4E85-AD44-6651DC6A51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2AE6178ED54FB088AFCCFF3742D5" ma:contentTypeVersion="15" ma:contentTypeDescription="Create a new document." ma:contentTypeScope="" ma:versionID="6e6a18a447b1f1d1e31faa64d873d6c6">
  <xsd:schema xmlns:xsd="http://www.w3.org/2001/XMLSchema" xmlns:xs="http://www.w3.org/2001/XMLSchema" xmlns:p="http://schemas.microsoft.com/office/2006/metadata/properties" xmlns:ns2="24a8e0cc-0db5-4542-95ff-113fbb9da4d2" xmlns:ns3="http://schemas.microsoft.com/sharepoint/v4" xmlns:ns4="10a023fd-628c-4b7c-aec2-a17c8104e729" targetNamespace="http://schemas.microsoft.com/office/2006/metadata/properties" ma:root="true" ma:fieldsID="4cd4662af577c8bff5d9b5caaea07cc5" ns2:_="" ns3:_="" ns4:_="">
    <xsd:import namespace="24a8e0cc-0db5-4542-95ff-113fbb9da4d2"/>
    <xsd:import namespace="http://schemas.microsoft.com/sharepoint/v4"/>
    <xsd:import namespace="10a023fd-628c-4b7c-aec2-a17c8104e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3:IconOverlay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8e0cc-0db5-4542-95ff-113fbb9da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934200a-e575-48ad-97ba-4b0c9caf94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4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23fd-628c-4b7c-aec2-a17c8104e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a79faac-8985-4fc8-8ddf-db27648643c5}" ma:internalName="TaxCatchAll" ma:showField="CatchAllData" ma:web="10a023fd-628c-4b7c-aec2-a17c8104e7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lcf76f155ced4ddcb4097134ff3c332f xmlns="24a8e0cc-0db5-4542-95ff-113fbb9da4d2">
      <Terms xmlns="http://schemas.microsoft.com/office/infopath/2007/PartnerControls"/>
    </lcf76f155ced4ddcb4097134ff3c332f>
    <TaxCatchAll xmlns="10a023fd-628c-4b7c-aec2-a17c8104e729" xsi:nil="true"/>
  </documentManagement>
</p:properties>
</file>

<file path=customXml/itemProps1.xml><?xml version="1.0" encoding="utf-8"?>
<ds:datastoreItem xmlns:ds="http://schemas.openxmlformats.org/officeDocument/2006/customXml" ds:itemID="{827DECE2-C0A1-4AEF-A52A-B95EF831322F}"/>
</file>

<file path=customXml/itemProps2.xml><?xml version="1.0" encoding="utf-8"?>
<ds:datastoreItem xmlns:ds="http://schemas.openxmlformats.org/officeDocument/2006/customXml" ds:itemID="{C16E71F4-A5B3-4CE9-B892-99AB15D192EC}"/>
</file>

<file path=customXml/itemProps3.xml><?xml version="1.0" encoding="utf-8"?>
<ds:datastoreItem xmlns:ds="http://schemas.openxmlformats.org/officeDocument/2006/customXml" ds:itemID="{4D079262-B51E-407D-83E8-D0C583D88F97}"/>
</file>

<file path=docProps/app.xml><?xml version="1.0" encoding="utf-8"?>
<Properties xmlns="http://schemas.openxmlformats.org/officeDocument/2006/extended-properties" xmlns:vt="http://schemas.openxmlformats.org/officeDocument/2006/docPropsVTypes">
  <Template>Jerrys Theme</Template>
  <TotalTime>2923</TotalTime>
  <Words>2044</Words>
  <Application>Microsoft Office PowerPoint</Application>
  <PresentationFormat>Widescreen</PresentationFormat>
  <Paragraphs>278</Paragraphs>
  <Slides>39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Lucida Grande</vt:lpstr>
      <vt:lpstr>Times New Roman</vt:lpstr>
      <vt:lpstr>Verdana</vt:lpstr>
      <vt:lpstr>Jerrys Theme</vt:lpstr>
      <vt:lpstr>MBES – Advanced Data Processing</vt:lpstr>
      <vt:lpstr>Learning Objectives this session</vt:lpstr>
      <vt:lpstr>Ongoing USACE Projects</vt:lpstr>
      <vt:lpstr>USACE eHydro</vt:lpstr>
      <vt:lpstr>eHydro Metadata </vt:lpstr>
      <vt:lpstr>eHydro - Targets and XYZs </vt:lpstr>
      <vt:lpstr>Feature Detection</vt:lpstr>
      <vt:lpstr>Processing Methods</vt:lpstr>
      <vt:lpstr>TPU Setup</vt:lpstr>
      <vt:lpstr>RTK Tide Method 1</vt:lpstr>
      <vt:lpstr>RTK Tide Method 2</vt:lpstr>
      <vt:lpstr>RTK Tide Method 3</vt:lpstr>
      <vt:lpstr>Comparison of Methods</vt:lpstr>
      <vt:lpstr>Multiple SV Profiles</vt:lpstr>
      <vt:lpstr>Multiple SVP Results</vt:lpstr>
      <vt:lpstr>Grid Convergence Option</vt:lpstr>
      <vt:lpstr>Yaw Test Without Convergence</vt:lpstr>
      <vt:lpstr>Yaw Test With Convergence</vt:lpstr>
      <vt:lpstr>Adjustments Tools</vt:lpstr>
      <vt:lpstr>SBET Editor </vt:lpstr>
      <vt:lpstr>SBET Editor</vt:lpstr>
      <vt:lpstr>POS MV True Heave Adjustments </vt:lpstr>
      <vt:lpstr>POSPac Adjustments </vt:lpstr>
      <vt:lpstr>HYPACK RAW File Adjustments </vt:lpstr>
      <vt:lpstr>GPS Recalc </vt:lpstr>
      <vt:lpstr>Statistical Methods</vt:lpstr>
      <vt:lpstr>Statistical Filters</vt:lpstr>
      <vt:lpstr>CUBE – Combined Bathymetric and Uncertainty Estimator</vt:lpstr>
      <vt:lpstr>CUBE Part 2</vt:lpstr>
      <vt:lpstr>CUBE Part 3</vt:lpstr>
      <vt:lpstr>New Stuff</vt:lpstr>
      <vt:lpstr>Faster Matrix and Point Cloud Drawing</vt:lpstr>
      <vt:lpstr>Cloud Popup Calibration</vt:lpstr>
      <vt:lpstr>Color File Export </vt:lpstr>
      <vt:lpstr>Bonus Content</vt:lpstr>
      <vt:lpstr>Delete / Undelete</vt:lpstr>
      <vt:lpstr>Small Undelete</vt:lpstr>
      <vt:lpstr>Big Undelete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 Theory  Understanding the Hardware</dc:title>
  <dc:creator>Knisley, Jerry - Xylem</dc:creator>
  <cp:lastModifiedBy>Knisley, Jerry - Xylem</cp:lastModifiedBy>
  <cp:revision>233</cp:revision>
  <cp:lastPrinted>2020-11-25T20:40:09Z</cp:lastPrinted>
  <dcterms:created xsi:type="dcterms:W3CDTF">2020-11-16T17:33:24Z</dcterms:created>
  <dcterms:modified xsi:type="dcterms:W3CDTF">2021-12-29T20:01:09Z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0x010100FE382AE6178ED54FB088AFCCFF3742D5</vt:lpwstr>
  </property>
</Properties>
</file>