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93" r:id="rId2"/>
    <p:sldId id="664" r:id="rId3"/>
    <p:sldId id="490" r:id="rId4"/>
    <p:sldId id="493" r:id="rId5"/>
    <p:sldId id="712" r:id="rId6"/>
    <p:sldId id="698" r:id="rId7"/>
    <p:sldId id="713" r:id="rId8"/>
    <p:sldId id="726" r:id="rId9"/>
    <p:sldId id="711" r:id="rId10"/>
    <p:sldId id="741" r:id="rId11"/>
    <p:sldId id="668" r:id="rId12"/>
    <p:sldId id="715" r:id="rId13"/>
    <p:sldId id="716" r:id="rId14"/>
    <p:sldId id="717" r:id="rId15"/>
    <p:sldId id="737" r:id="rId16"/>
    <p:sldId id="740" r:id="rId17"/>
    <p:sldId id="727" r:id="rId18"/>
    <p:sldId id="714" r:id="rId19"/>
    <p:sldId id="718" r:id="rId20"/>
    <p:sldId id="719" r:id="rId21"/>
    <p:sldId id="720" r:id="rId22"/>
    <p:sldId id="722" r:id="rId23"/>
    <p:sldId id="723" r:id="rId24"/>
    <p:sldId id="728" r:id="rId25"/>
    <p:sldId id="725" r:id="rId26"/>
    <p:sldId id="724" r:id="rId27"/>
    <p:sldId id="729" r:id="rId28"/>
    <p:sldId id="730" r:id="rId29"/>
    <p:sldId id="731" r:id="rId30"/>
    <p:sldId id="732" r:id="rId31"/>
    <p:sldId id="733" r:id="rId32"/>
    <p:sldId id="738" r:id="rId33"/>
    <p:sldId id="739" r:id="rId34"/>
    <p:sldId id="734" r:id="rId35"/>
    <p:sldId id="736" r:id="rId36"/>
    <p:sldId id="735" r:id="rId37"/>
    <p:sldId id="515" r:id="rId38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01939A0-94A9-4CBD-98ED-61E4BBFFAEC6}">
          <p14:sldIdLst>
            <p14:sldId id="293"/>
            <p14:sldId id="664"/>
            <p14:sldId id="490"/>
            <p14:sldId id="493"/>
            <p14:sldId id="712"/>
            <p14:sldId id="698"/>
            <p14:sldId id="713"/>
            <p14:sldId id="726"/>
            <p14:sldId id="711"/>
            <p14:sldId id="741"/>
            <p14:sldId id="668"/>
            <p14:sldId id="715"/>
            <p14:sldId id="716"/>
            <p14:sldId id="717"/>
            <p14:sldId id="737"/>
            <p14:sldId id="740"/>
            <p14:sldId id="727"/>
            <p14:sldId id="714"/>
            <p14:sldId id="718"/>
            <p14:sldId id="719"/>
            <p14:sldId id="720"/>
            <p14:sldId id="722"/>
            <p14:sldId id="723"/>
            <p14:sldId id="728"/>
            <p14:sldId id="725"/>
            <p14:sldId id="724"/>
            <p14:sldId id="729"/>
            <p14:sldId id="730"/>
            <p14:sldId id="731"/>
            <p14:sldId id="732"/>
            <p14:sldId id="733"/>
            <p14:sldId id="738"/>
            <p14:sldId id="739"/>
            <p14:sldId id="734"/>
            <p14:sldId id="736"/>
            <p14:sldId id="735"/>
          </p14:sldIdLst>
        </p14:section>
        <p14:section name="The end" id="{E32AC705-90C7-4396-9C40-EF8E007A9C80}">
          <p14:sldIdLst>
            <p14:sldId id="51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6" y="1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91" d="100"/>
          <a:sy n="91" d="100"/>
        </p:scale>
        <p:origin x="375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517F8-E032-4A06-A8AC-EF455EF245F7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4501D-94B9-4060-A90C-A13730BAD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30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Stressed Water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Maintain the health of traditional water sources and execute a water source diversification strategy  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leading-edge technologies monitor, pump and treat water from all sources and enable water reuse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Aging Infrastructure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have to effectively assess and identify high-risk areas for repair/replacement before problems occur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intelligent pipeline and critical infrastructure services perform condition assessment, identify defective assets, provide bypass services and replacement technologies, reduce or eliminate combined sewer overflows and leaks/non-revenue water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Stormwater &amp; Flooding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Significant increase in severe weather patterns is causing flooding and related damages to communities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flood management solutions include sensors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early warnings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dewatering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disaster response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communications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and submersible pumping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resilient infrastructure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Regulatory Compliance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must successfully comply with a growing body of compliance regulations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analytics and sensors evaluate a broad range of water quality parameters, and our technologies treat water and wastewater to meet regulatory standards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Non-Revenue Water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have an important opportunity to reduce persistent and costly water losses from leaks and faulty meter readings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broad portfolio of solutions monitors for, and identifies, water leaks, as well as faulty meters. Our communications network enables point-to-multipoint communications throughout the system</a:t>
            </a:r>
          </a:p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Operating Strategy Reducing Costs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want to lower operating and energy costs, and leverage new revenue opportunities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 offers industry-leading pumping and treatment solutions for energy efficiency, and software-enabled solutions to optimize operations and identify revenue opportunities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1937BF-DD90-4A42-A696-A87EFA3DBD27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73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-Purp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941984"/>
            <a:ext cx="7549079" cy="2743200"/>
          </a:xfrm>
          <a:prstGeom prst="rect">
            <a:avLst/>
          </a:prstGeom>
        </p:spPr>
        <p:txBody>
          <a:bodyPr tIns="0" bIns="0" rtlCol="0" anchor="b" anchorCtr="0">
            <a:noAutofit/>
          </a:bodyPr>
          <a:lstStyle>
            <a:lvl1pPr>
              <a:lnSpc>
                <a:spcPct val="80000"/>
              </a:lnSpc>
              <a:defRPr lang="en-US" sz="60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5D7A56-0967-D442-92A0-85A847FD6B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880"/>
            <a:ext cx="11903000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19" y="402336"/>
            <a:ext cx="1829276" cy="6452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3A769E-7BA6-40F8-9174-818ACE5F72AD}"/>
              </a:ext>
            </a:extLst>
          </p:cNvPr>
          <p:cNvSpPr txBox="1"/>
          <p:nvPr/>
        </p:nvSpPr>
        <p:spPr>
          <a:xfrm>
            <a:off x="1631703" y="6146910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14" name="Picture 13" descr="A picture containing cup&#10;&#10;Description automatically generated">
            <a:extLst>
              <a:ext uri="{FF2B5EF4-FFF2-40B4-BE49-F238E27FC236}">
                <a16:creationId xmlns:a16="http://schemas.microsoft.com/office/drawing/2014/main" id="{35CE9B9A-6D40-4024-904F-16C6EBF90A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6" y="599727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10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-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AA9DB8-0C28-3641-BEED-8EE8DF37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044" y="6263439"/>
            <a:ext cx="1371957" cy="4839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F4FA756-AEE3-47B7-89C9-EBBF6D66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989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866D213-A607-442E-B01D-7ED78578C750}"/>
              </a:ext>
            </a:extLst>
          </p:cNvPr>
          <p:cNvGrpSpPr/>
          <p:nvPr userDrawn="1"/>
        </p:nvGrpSpPr>
        <p:grpSpPr>
          <a:xfrm>
            <a:off x="924040" y="5970906"/>
            <a:ext cx="4132575" cy="721244"/>
            <a:chOff x="923799" y="5970906"/>
            <a:chExt cx="4131499" cy="721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4C8161-08D0-47C8-95CA-C41A9920A317}"/>
                </a:ext>
              </a:extLst>
            </p:cNvPr>
            <p:cNvSpPr txBox="1"/>
            <p:nvPr/>
          </p:nvSpPr>
          <p:spPr>
            <a:xfrm>
              <a:off x="1631278" y="6146910"/>
              <a:ext cx="3424020" cy="369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HYPACK 2022 – Training Event</a:t>
              </a:r>
            </a:p>
          </p:txBody>
        </p:sp>
        <p:pic>
          <p:nvPicPr>
            <p:cNvPr id="9" name="Picture 8" descr="A picture containing drawing, table&#10;&#10;Description automatically generated">
              <a:extLst>
                <a:ext uri="{FF2B5EF4-FFF2-40B4-BE49-F238E27FC236}">
                  <a16:creationId xmlns:a16="http://schemas.microsoft.com/office/drawing/2014/main" id="{972C2659-7293-4678-AB90-3EF7F9069B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3799" y="5970906"/>
              <a:ext cx="707479" cy="721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4990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-Title Only-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"/>
            <a:ext cx="11277489" cy="9890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DC44BB-4EA1-A144-B619-C31CCFF20C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651" y="6099048"/>
            <a:ext cx="11117349" cy="647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044" y="6263643"/>
            <a:ext cx="1371957" cy="4839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15103B-DB89-4CEC-ABE9-4B3B351C5552}"/>
              </a:ext>
            </a:extLst>
          </p:cNvPr>
          <p:cNvSpPr txBox="1"/>
          <p:nvPr userDrawn="1"/>
        </p:nvSpPr>
        <p:spPr>
          <a:xfrm>
            <a:off x="1593835" y="6163269"/>
            <a:ext cx="3553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9" name="Picture 8" descr="A picture containing cup&#10;&#10;Description automatically generated">
            <a:extLst>
              <a:ext uri="{FF2B5EF4-FFF2-40B4-BE49-F238E27FC236}">
                <a16:creationId xmlns:a16="http://schemas.microsoft.com/office/drawing/2014/main" id="{410164A6-CFB8-498A-9E45-795BB37A867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50" y="596738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6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2BE7CB-04AA-4542-9200-874B58C6CC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1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2pPr>
      <a:lvl3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3pPr>
      <a:lvl4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4pPr>
      <a:lvl5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5pPr>
      <a:lvl6pPr marL="609458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1218915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828373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2437830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0" indent="0" algn="l" defTabSz="608013" rtl="0" eaLnBrk="1" fontAlgn="base" hangingPunct="1">
        <a:spcBef>
          <a:spcPct val="0"/>
        </a:spcBef>
        <a:spcAft>
          <a:spcPts val="800"/>
        </a:spcAft>
        <a:buClr>
          <a:schemeClr val="bg2"/>
        </a:buClr>
        <a:buFont typeface="Arial" charset="0"/>
        <a:defRPr sz="22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marL="180975" indent="-180975" algn="l" defTabSz="608013" rtl="0" eaLnBrk="1" fontAlgn="base" hangingPunct="1">
        <a:spcBef>
          <a:spcPct val="0"/>
        </a:spcBef>
        <a:spcAft>
          <a:spcPts val="538"/>
        </a:spcAft>
        <a:buClrTx/>
        <a:buSzPct val="100000"/>
        <a:buFont typeface="Arial" charset="0"/>
        <a:buChar char="•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2pPr>
      <a:lvl3pPr marL="363538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kern="1200">
          <a:solidFill>
            <a:schemeClr val="tx1"/>
          </a:solidFill>
          <a:latin typeface="Arial"/>
          <a:ea typeface="Arial" charset="0"/>
          <a:cs typeface="Arial"/>
        </a:defRPr>
      </a:lvl3pPr>
      <a:lvl4pPr marL="547688" indent="-180975" algn="l" defTabSz="608013" rtl="0" eaLnBrk="1" fontAlgn="base" hangingPunct="1">
        <a:spcBef>
          <a:spcPct val="0"/>
        </a:spcBef>
        <a:spcAft>
          <a:spcPts val="538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4pPr>
      <a:lvl5pPr marL="728663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5pPr>
      <a:lvl6pPr marL="3352018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hypack.com/support/visitor/index.php?/LiveChat/Chat/Request/_sessionID=uldLlWxjCstAadc8e3e434ecaff6151a1935473db5d95454bce6ryxs99pjTF5daVD6sRxXwWj9eGb/_proactive=0/_filterDepartmentID=/_randomNumber=20/_fullName=/_email=/_promptType=chat" TargetMode="External"/><Relationship Id="rId2" Type="http://schemas.openxmlformats.org/officeDocument/2006/relationships/hyperlink" Target="https://www.youtube.com/user/HYPACK2013/video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hypack.com/" TargetMode="External"/><Relationship Id="rId5" Type="http://schemas.openxmlformats.org/officeDocument/2006/relationships/hyperlink" Target="http://www.ustream.tv/channel/hypack" TargetMode="External"/><Relationship Id="rId4" Type="http://schemas.openxmlformats.org/officeDocument/2006/relationships/hyperlink" Target="https://www.youtube.com/channel/UCOzhxa2gkVQD3ArsKVXiXnQ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2941984"/>
            <a:ext cx="10336371" cy="2743200"/>
          </a:xfrm>
        </p:spPr>
        <p:txBody>
          <a:bodyPr/>
          <a:lstStyle/>
          <a:p>
            <a:r>
              <a:rPr lang="en-US" dirty="0"/>
              <a:t>MBES – Basic Data Processing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705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Drag and Drop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163903" y="809900"/>
            <a:ext cx="2139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Windows File Explorer or HYPACK Shell.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DDB675-B6CE-483B-8BA6-4171857BD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254" y="809900"/>
            <a:ext cx="9221481" cy="519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54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Read Parameters - Survey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719552"/>
            <a:ext cx="50293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Working in Depth or Elevation mode.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Matrix gridding to 5’ x 5’ cells.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13B9A5-6BF3-498B-9104-405417021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2916" y="104876"/>
            <a:ext cx="5955485" cy="584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81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Read Parameters - Corrections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719552"/>
            <a:ext cx="50293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TID file required here.  Water level comes from RTK GPS.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VEL file is selected for the sound velocity profile.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517B62-7EB5-43D5-BFF6-94E28F378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099" y="110653"/>
            <a:ext cx="6005777" cy="589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913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Read Parameters - Devices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719552"/>
            <a:ext cx="50293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All the devices and offsets.  RTK Tides are selected meaning lever arms are needed for tide calculation.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patch test offsets.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4D7B9F-46F1-4E7F-8B26-6CA3212FE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377" y="333374"/>
            <a:ext cx="5787023" cy="567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2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Read Parameters - Processing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719552"/>
            <a:ext cx="50293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Care is taken to avoid double correction.  RTK GPS antenna + heave motion sensor.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3CABD0-7D83-41FF-8342-E87014DFA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105" y="154188"/>
            <a:ext cx="5952295" cy="584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105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Initial Setup – Save Reminder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443F9D-5B46-4D3E-BCF0-E7F78F6690F6}"/>
              </a:ext>
            </a:extLst>
          </p:cNvPr>
          <p:cNvSpPr/>
          <p:nvPr/>
        </p:nvSpPr>
        <p:spPr>
          <a:xfrm>
            <a:off x="574888" y="822140"/>
            <a:ext cx="39780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 the reminder in Save Survey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610940-C281-4514-8DEE-6E369128E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20" y="3480278"/>
            <a:ext cx="5805131" cy="2400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86BA92-C201-409D-8A5C-0899A758A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494" y="532800"/>
            <a:ext cx="6982911" cy="40582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42E63C9-363C-435F-8C71-C01F1AD5740F}"/>
              </a:ext>
            </a:extLst>
          </p:cNvPr>
          <p:cNvSpPr/>
          <p:nvPr/>
        </p:nvSpPr>
        <p:spPr>
          <a:xfrm>
            <a:off x="6670888" y="4944075"/>
            <a:ext cx="53114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Edit windows turn ugly when the reminder expires.  Stop and Save.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B9AC42-ABE6-4C2D-974C-A0C4C2065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137" y="1304302"/>
            <a:ext cx="44767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31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Short Cut Cheat Sheet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163902" y="940279"/>
            <a:ext cx="22687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Edit menu, Mouse and Keyboard Cheat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Sheet.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51FA67-2CD4-4089-B338-73DE40081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355" y="646981"/>
            <a:ext cx="9095856" cy="537317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4299575-B9C1-4D13-9C18-1FEA29598935}"/>
              </a:ext>
            </a:extLst>
          </p:cNvPr>
          <p:cNvSpPr/>
          <p:nvPr/>
        </p:nvSpPr>
        <p:spPr>
          <a:xfrm>
            <a:off x="163902" y="4370717"/>
            <a:ext cx="22687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Toolbox is duplicated with shortcut keys</a:t>
            </a:r>
          </a:p>
        </p:txBody>
      </p:sp>
    </p:spTree>
    <p:extLst>
      <p:ext uri="{BB962C8B-B14F-4D97-AF65-F5344CB8AC3E}">
        <p14:creationId xmlns:p14="http://schemas.microsoft.com/office/powerpoint/2010/main" val="254126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 Editing</a:t>
            </a:r>
          </a:p>
        </p:txBody>
      </p:sp>
    </p:spTree>
    <p:extLst>
      <p:ext uri="{BB962C8B-B14F-4D97-AF65-F5344CB8AC3E}">
        <p14:creationId xmlns:p14="http://schemas.microsoft.com/office/powerpoint/2010/main" val="1986471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The Stage 1 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3" y="956823"/>
            <a:ext cx="31508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Track lines overlayed on background map.  Visual inspection shows track lines to be OK.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1721DC-9D07-48C3-A640-02492E2ACE5F}"/>
              </a:ext>
            </a:extLst>
          </p:cNvPr>
          <p:cNvSpPr/>
          <p:nvPr/>
        </p:nvSpPr>
        <p:spPr>
          <a:xfrm>
            <a:off x="457083" y="2959170"/>
            <a:ext cx="31508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Buttons used to show sensor editors.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93C82A-FFCF-4574-BC4D-4D1C3F5C6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905" y="655982"/>
            <a:ext cx="8188679" cy="533385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30E658-BA0C-40D8-93A5-32143DA55017}"/>
              </a:ext>
            </a:extLst>
          </p:cNvPr>
          <p:cNvSpPr/>
          <p:nvPr/>
        </p:nvSpPr>
        <p:spPr>
          <a:xfrm>
            <a:off x="457083" y="4844845"/>
            <a:ext cx="31508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Filter preview option.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Search and filter setup.</a:t>
            </a:r>
          </a:p>
        </p:txBody>
      </p:sp>
    </p:spTree>
    <p:extLst>
      <p:ext uri="{BB962C8B-B14F-4D97-AF65-F5344CB8AC3E}">
        <p14:creationId xmlns:p14="http://schemas.microsoft.com/office/powerpoint/2010/main" val="1528198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GPS Filter Setup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30E658-BA0C-40D8-93A5-32143DA55017}"/>
              </a:ext>
            </a:extLst>
          </p:cNvPr>
          <p:cNvSpPr/>
          <p:nvPr/>
        </p:nvSpPr>
        <p:spPr>
          <a:xfrm>
            <a:off x="324678" y="713775"/>
            <a:ext cx="64438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Works well with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NMEA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0183 codes but a visual check is still recommended.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Positions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Codes 2 (Differential), 4 (Fixed RTK) and 5 (Float RTK) accepted.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RTK Tides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Code 4 (Fixed RTK) only accepted for tides.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8A984-A094-45FD-8D28-09B146479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2474" y="269807"/>
            <a:ext cx="4564204" cy="569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62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Objectives of this session</a:t>
            </a:r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91D4493D-4ADF-40F5-8E85-E2E65B176CFC}"/>
              </a:ext>
            </a:extLst>
          </p:cNvPr>
          <p:cNvSpPr txBox="1"/>
          <p:nvPr/>
        </p:nvSpPr>
        <p:spPr>
          <a:xfrm>
            <a:off x="1436761" y="1096798"/>
            <a:ext cx="9320379" cy="2578911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Demonstration of an MBMAX64 Basic Edit Session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Out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Loading Files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 1 Editing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 2 Editing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and Saving Your Work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15">
            <a:extLst>
              <a:ext uri="{FF2B5EF4-FFF2-40B4-BE49-F238E27FC236}">
                <a16:creationId xmlns:a16="http://schemas.microsoft.com/office/drawing/2014/main" id="{1C8CA35B-C441-4313-B22F-9D8041FE88E8}"/>
              </a:ext>
            </a:extLst>
          </p:cNvPr>
          <p:cNvSpPr/>
          <p:nvPr/>
        </p:nvSpPr>
        <p:spPr>
          <a:xfrm>
            <a:off x="413818" y="1079676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1</a:t>
            </a:r>
            <a:endParaRPr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544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The Speed Editor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30E658-BA0C-40D8-93A5-32143DA55017}"/>
              </a:ext>
            </a:extLst>
          </p:cNvPr>
          <p:cNvSpPr/>
          <p:nvPr/>
        </p:nvSpPr>
        <p:spPr>
          <a:xfrm>
            <a:off x="581380" y="4725576"/>
            <a:ext cx="98678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Position spikes show up dramatically in the Speed Over Ground graph.  All looks OK here.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260414-23BB-44CE-9027-8B02D5D24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81" y="713775"/>
            <a:ext cx="986790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66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The Heave / Tide Editor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30E658-BA0C-40D8-93A5-32143DA55017}"/>
              </a:ext>
            </a:extLst>
          </p:cNvPr>
          <p:cNvSpPr/>
          <p:nvPr/>
        </p:nvSpPr>
        <p:spPr>
          <a:xfrm>
            <a:off x="581380" y="4810413"/>
            <a:ext cx="101441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Yellow X’s show tide points outside filter limits.  Use the lightning bolt to delete.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9481D1-C6F9-488E-AF2B-F8D6D6930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80" y="628938"/>
            <a:ext cx="1014412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6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HPR</a:t>
            </a:r>
            <a:r>
              <a:rPr lang="en-US" dirty="0"/>
              <a:t> (Heave, Pitch, Roll, Heading) Editor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30E658-BA0C-40D8-93A5-32143DA55017}"/>
              </a:ext>
            </a:extLst>
          </p:cNvPr>
          <p:cNvSpPr/>
          <p:nvPr/>
        </p:nvSpPr>
        <p:spPr>
          <a:xfrm>
            <a:off x="581380" y="5097643"/>
            <a:ext cx="101441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 much to edit here.  You can see sensor flat lines, boat attitude bias, extreme heave, pitch and roll conditions, etc., which can be clues to bad survey results.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C7C122-F0E0-4D1F-9B0F-6D6675AE0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80" y="686118"/>
            <a:ext cx="98869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75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The SV Editor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30E658-BA0C-40D8-93A5-32143DA55017}"/>
              </a:ext>
            </a:extLst>
          </p:cNvPr>
          <p:cNvSpPr/>
          <p:nvPr/>
        </p:nvSpPr>
        <p:spPr>
          <a:xfrm>
            <a:off x="561501" y="4772954"/>
            <a:ext cx="101441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SVP (left) and sound speed at the sonar head.  The Line edit tool, Fast Delete Above can be used here to remove spikes quickly.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F4523F-6D43-4567-9280-67CEFD1F7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713775"/>
            <a:ext cx="11620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53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2 Editing</a:t>
            </a:r>
          </a:p>
        </p:txBody>
      </p:sp>
    </p:spTree>
    <p:extLst>
      <p:ext uri="{BB962C8B-B14F-4D97-AF65-F5344CB8AC3E}">
        <p14:creationId xmlns:p14="http://schemas.microsoft.com/office/powerpoint/2010/main" val="834598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The Stage 2 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306547" y="1655411"/>
            <a:ext cx="31508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Survey matrix overlayed on background map. 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Try Shift-Click to pan and tilt.  Shift-Click again for previous tool.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1721DC-9D07-48C3-A640-02492E2ACE5F}"/>
              </a:ext>
            </a:extLst>
          </p:cNvPr>
          <p:cNvSpPr/>
          <p:nvPr/>
        </p:nvSpPr>
        <p:spPr>
          <a:xfrm>
            <a:off x="306547" y="3571374"/>
            <a:ext cx="31508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Buttons used to show depth editors.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30E658-BA0C-40D8-93A5-32143DA55017}"/>
              </a:ext>
            </a:extLst>
          </p:cNvPr>
          <p:cNvSpPr/>
          <p:nvPr/>
        </p:nvSpPr>
        <p:spPr>
          <a:xfrm>
            <a:off x="221901" y="4828394"/>
            <a:ext cx="3150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Tool box and color settings are very useful in stage 2.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10098B-0AD0-41EF-A23C-991B581C001A}"/>
              </a:ext>
            </a:extLst>
          </p:cNvPr>
          <p:cNvSpPr/>
          <p:nvPr/>
        </p:nvSpPr>
        <p:spPr>
          <a:xfrm>
            <a:off x="278269" y="696491"/>
            <a:ext cx="2859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File menu, Stage 2 or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7D4A27-3EB7-4AF5-B08A-1D645FB7E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84" y="1039824"/>
            <a:ext cx="495300" cy="4381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EDB5075-4E0A-4D68-B29B-6FFA52594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7906" y="713775"/>
            <a:ext cx="8040398" cy="523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5614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How The Matrix Fits In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7" y="776207"/>
            <a:ext cx="580706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matrix controls MBMAX64 gridding.  Gridding shows up in many places.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Data displayed in the survey window are statistics from matrix cells.  Not individual soundings.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profile window cuts across matrix cells.  The cell window shows individual cells.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Gridded XYZ spacing is based on cells.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 entire filtering class is based on matrix cells.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BADAF8-871E-49BA-87D6-A54E936E4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0826" y="776207"/>
            <a:ext cx="5067300" cy="3762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3C7965-D05A-4672-8EE0-0AA91518B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903" y="3226395"/>
            <a:ext cx="4902663" cy="247361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21575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Basic Depth Filters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7" y="776207"/>
            <a:ext cx="63850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These filters are completely safe.  That is, no chance of removing soundings that should be retained.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Based on previous knowledge of the survey and sonar system.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11AD35-D3CB-4749-9A79-BC593F662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639" y="226892"/>
            <a:ext cx="4648778" cy="572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17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Sweep Filters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7" y="776207"/>
            <a:ext cx="63850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When we say ‘Sweep’ we mean all soundings from a multibeam ping.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Over / Under is usually safe for fish and water column multiples.  But it can remove structures.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366193-90A7-4AC8-9763-CC7B5F5B5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638" y="226893"/>
            <a:ext cx="4668831" cy="575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04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Apply the Depth Filters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7" y="776207"/>
            <a:ext cx="33916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Preview for yellow X’s.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Lightning bolt to apply.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2C5C7E-4A85-4670-9FE3-3C934B85FD0A}"/>
              </a:ext>
            </a:extLst>
          </p:cNvPr>
          <p:cNvSpPr/>
          <p:nvPr/>
        </p:nvSpPr>
        <p:spPr>
          <a:xfrm>
            <a:off x="550607" y="4470652"/>
            <a:ext cx="30034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Undo button (control-z) will become a best friend while editing.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72AD0EA-7D1D-4844-A10F-6CD933AA1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290" y="776207"/>
            <a:ext cx="7867783" cy="512483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344FDFE-A159-48F0-AF7B-3B474AC65FDA}"/>
              </a:ext>
            </a:extLst>
          </p:cNvPr>
          <p:cNvCxnSpPr>
            <a:cxnSpLocks/>
          </p:cNvCxnSpPr>
          <p:nvPr/>
        </p:nvCxnSpPr>
        <p:spPr>
          <a:xfrm>
            <a:off x="3554082" y="5019206"/>
            <a:ext cx="1009290" cy="938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568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MBMAX64 – Starting Out</a:t>
            </a:r>
          </a:p>
        </p:txBody>
      </p:sp>
    </p:spTree>
    <p:extLst>
      <p:ext uri="{BB962C8B-B14F-4D97-AF65-F5344CB8AC3E}">
        <p14:creationId xmlns:p14="http://schemas.microsoft.com/office/powerpoint/2010/main" val="768195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Manual Editing in the Survey Window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7" y="776207"/>
            <a:ext cx="339166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remove soundings below the depth surface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matrix maximum depth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the Line Tool, Fast Delete, Below then mouse draw the line.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remove soundings above the depth surface select matrix minimum depth and line tool above.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you make a mistake with your line use the Escape key to cancel.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2D8777-7A43-4137-B41A-E0089001F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482" y="895935"/>
            <a:ext cx="7777661" cy="50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9903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Profile Editing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291814" y="844995"/>
            <a:ext cx="26929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Step through profiles for fast manual editing.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Stacking will speed things 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Matrix Points to show the gridded surface.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2609CE-985C-4DD9-9F0F-6CEA2E7C5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3750" y="412214"/>
            <a:ext cx="8960150" cy="39090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763BF3-79D3-4CEE-AA4C-21B65A404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0280" y="3623095"/>
            <a:ext cx="2400891" cy="23493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3657078-AEA5-419B-A385-A16A0BBA4AE7}"/>
              </a:ext>
            </a:extLst>
          </p:cNvPr>
          <p:cNvSpPr/>
          <p:nvPr/>
        </p:nvSpPr>
        <p:spPr>
          <a:xfrm>
            <a:off x="4722915" y="5157619"/>
            <a:ext cx="4731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Control-T brings up the floating toolbar.</a:t>
            </a:r>
          </a:p>
        </p:txBody>
      </p:sp>
    </p:spTree>
    <p:extLst>
      <p:ext uri="{BB962C8B-B14F-4D97-AF65-F5344CB8AC3E}">
        <p14:creationId xmlns:p14="http://schemas.microsoft.com/office/powerpoint/2010/main" val="31937267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Cloud and Cell Edit Windows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291813" y="844995"/>
            <a:ext cx="62544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Alternate view of the soundings.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Cursors are synchronized.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Cell window gives full statistics.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5F6316-B86E-496E-934B-57C5AA33C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20" y="2122267"/>
            <a:ext cx="6805925" cy="35748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08AAB9-57D1-4296-ABD2-C3278D103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217" y="210340"/>
            <a:ext cx="5257799" cy="382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78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Sweep Edit Windows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291814" y="844995"/>
            <a:ext cx="45607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One line at a time in the Sweep window.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One ping at a time in the Single Sweep window.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Cursors are synchronized.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CA837D-11EF-41DE-9CCA-C1D181983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20" y="3170526"/>
            <a:ext cx="7113253" cy="27177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C289D9-D250-44A0-8537-110B6A5D7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9136" y="301336"/>
            <a:ext cx="6464878" cy="436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889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and Saving Your Work</a:t>
            </a:r>
          </a:p>
        </p:txBody>
      </p:sp>
    </p:spTree>
    <p:extLst>
      <p:ext uri="{BB962C8B-B14F-4D97-AF65-F5344CB8AC3E}">
        <p14:creationId xmlns:p14="http://schemas.microsoft.com/office/powerpoint/2010/main" val="27201794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300440" y="713775"/>
            <a:ext cx="269292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Quick inspection for missing outliers and banding.  Sometimes useful, sometimes not.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Z Range for the matrix display.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 Z Range color limit in Color Settings.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Inspect the survey and click on cells with large Z range.  The point cursor will sync in Profile and Cloud windows.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FB5C10-116D-4311-B876-B509CBB6F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18" y="231283"/>
            <a:ext cx="8875651" cy="578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184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Saving Your Work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291814" y="844995"/>
            <a:ext cx="346067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HS2x saves everything.  Always save to this.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MTX (matrix) format is useful for HYPACK Shell coverage displays, dredging,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Never use HS2 (obsolete).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append a suffix to file names to distinguish between results.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Save all XYZ points and/or one point per matrix cell depending on needs.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EB4194C-759D-4C7E-B278-0057A5A28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811" y="614363"/>
            <a:ext cx="8088163" cy="470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35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4681" y="2181836"/>
            <a:ext cx="7547113" cy="1080879"/>
          </a:xfrm>
        </p:spPr>
        <p:txBody>
          <a:bodyPr/>
          <a:lstStyle/>
          <a:p>
            <a:r>
              <a:rPr lang="en-US" dirty="0"/>
              <a:t>Thank You !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3460" y="4204698"/>
            <a:ext cx="8142645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 ( Historical Sessions )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Live Chat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 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 ( Newer Sessions ) 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</a:t>
            </a:r>
            <a:r>
              <a:rPr lang="en-US" sz="1600" dirty="0" err="1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Ustream</a:t>
            </a:r>
            <a:endParaRPr lang="en-US" sz="1600" dirty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>
              <a:solidFill>
                <a:schemeClr val="bg1"/>
              </a:solidFill>
              <a:latin typeface="Arial"/>
              <a:ea typeface="+mn-ea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SUPPORT Site 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				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Website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506" y="3767253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+mn-ea"/>
              </a:rPr>
              <a:t>Links to more information: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93765" y="2108552"/>
            <a:ext cx="34958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u="sng" dirty="0">
                <a:solidFill>
                  <a:prstClr val="white"/>
                </a:solidFill>
                <a:latin typeface="Arial"/>
                <a:ea typeface="+mn-ea"/>
              </a:rPr>
              <a:t>Contact Us: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Sales@HYPACK.com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Help@HYPACK.com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(860) 635 - 1500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5665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Here’s the Multibeam / LiDAR Processing Program - MBMAX64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368294" y="1457487"/>
            <a:ext cx="432127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remainder of this presentation goes through a basic processing demonstration.  Only an hour, details will be skipped to avoid getting bogged down.</a:t>
            </a: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follow along with sample project “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Sample_Editing_in_MBMax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B5F7FD-6D11-49AE-87ED-5C80FEA7A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566" y="788206"/>
            <a:ext cx="7299824" cy="47548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D10045B-3B91-4D9A-8BBF-375CB3B6B735}"/>
              </a:ext>
            </a:extLst>
          </p:cNvPr>
          <p:cNvSpPr/>
          <p:nvPr/>
        </p:nvSpPr>
        <p:spPr>
          <a:xfrm>
            <a:off x="368294" y="743763"/>
            <a:ext cx="39424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lot going on here.</a:t>
            </a:r>
          </a:p>
        </p:txBody>
      </p:sp>
    </p:spTree>
    <p:extLst>
      <p:ext uri="{BB962C8B-B14F-4D97-AF65-F5344CB8AC3E}">
        <p14:creationId xmlns:p14="http://schemas.microsoft.com/office/powerpoint/2010/main" val="1586721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Demonstration Preview*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564240" y="751344"/>
            <a:ext cx="1077432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to launch MBMAX64 (it gets harder after this).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Initial setup (the update mode).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Input files and how to load them.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Read parameters.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Edit/clean sensor data (positions, tides, motion, sound speed).  What we call Stage 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Edit/clean depth data.  What we call Stage 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How the matrix fits 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Review and save your work.</a:t>
            </a: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dirty="0">
                <a:solidFill>
                  <a:schemeClr val="bg2"/>
                </a:solidFill>
              </a:rPr>
              <a:t>*see “MBES – Data Processing.pptx” for all the details.</a:t>
            </a:r>
          </a:p>
        </p:txBody>
      </p:sp>
    </p:spTree>
    <p:extLst>
      <p:ext uri="{BB962C8B-B14F-4D97-AF65-F5344CB8AC3E}">
        <p14:creationId xmlns:p14="http://schemas.microsoft.com/office/powerpoint/2010/main" val="2556034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Launching MBMAX64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0A9B43-A41F-4904-968D-5C2406488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20" y="912019"/>
            <a:ext cx="8439150" cy="287655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1443F9D-5B46-4D3E-BCF0-E7F78F6690F6}"/>
              </a:ext>
            </a:extLst>
          </p:cNvPr>
          <p:cNvSpPr/>
          <p:nvPr/>
        </p:nvSpPr>
        <p:spPr>
          <a:xfrm>
            <a:off x="360825" y="3986813"/>
            <a:ext cx="10520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Make sure to launch the 64 bit version!</a:t>
            </a:r>
          </a:p>
        </p:txBody>
      </p:sp>
    </p:spTree>
    <p:extLst>
      <p:ext uri="{BB962C8B-B14F-4D97-AF65-F5344CB8AC3E}">
        <p14:creationId xmlns:p14="http://schemas.microsoft.com/office/powerpoint/2010/main" val="746976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Initial Setup – The Update Mode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443F9D-5B46-4D3E-BCF0-E7F78F6690F6}"/>
              </a:ext>
            </a:extLst>
          </p:cNvPr>
          <p:cNvSpPr/>
          <p:nvPr/>
        </p:nvSpPr>
        <p:spPr>
          <a:xfrm>
            <a:off x="574887" y="822140"/>
            <a:ext cx="10520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Edit Menu, Settings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7B8908-909A-46E8-91AE-A13EDF6515B8}"/>
              </a:ext>
            </a:extLst>
          </p:cNvPr>
          <p:cNvSpPr/>
          <p:nvPr/>
        </p:nvSpPr>
        <p:spPr>
          <a:xfrm>
            <a:off x="574887" y="3363685"/>
            <a:ext cx="11429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Update Mode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Auto:  Updates the survey immediately whenever data is changed.  Might be slow with large surveys or weak computers.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Manual:  Update the survey by clicking the update button.  The button turns red when updates are pending.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Let’s start with manual mode.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880CD8-3F73-4E82-9E49-BBBE0B85C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654" y="1283805"/>
            <a:ext cx="51435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233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Files</a:t>
            </a:r>
          </a:p>
        </p:txBody>
      </p:sp>
    </p:spTree>
    <p:extLst>
      <p:ext uri="{BB962C8B-B14F-4D97-AF65-F5344CB8AC3E}">
        <p14:creationId xmlns:p14="http://schemas.microsoft.com/office/powerpoint/2010/main" val="2830584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Input Files and How to Load Them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6" y="776207"/>
            <a:ext cx="58631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File menu, Load Survey or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the project Raw folder we load a LOG file containing five HSX files.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HSX.  File format logged by HYSWEEP Survey.  Each HSX is a survey line.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LOG.  Contains multiple HSX files.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58FA14-346E-4345-9C5C-6A2C6C6E5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527" y="776207"/>
            <a:ext cx="466725" cy="495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019909-6ED4-4C64-BE3F-1C208B3B1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767" y="915272"/>
            <a:ext cx="4536378" cy="385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96952"/>
      </p:ext>
    </p:extLst>
  </p:cSld>
  <p:clrMapOvr>
    <a:masterClrMapping/>
  </p:clrMapOvr>
</p:sld>
</file>

<file path=ppt/theme/theme1.xml><?xml version="1.0" encoding="utf-8"?>
<a:theme xmlns:a="http://schemas.openxmlformats.org/drawingml/2006/main" name="Jerrys Theme">
  <a:themeElements>
    <a:clrScheme name="Xylem">
      <a:dk1>
        <a:sysClr val="windowText" lastClr="000000"/>
      </a:dk1>
      <a:lt1>
        <a:sysClr val="window" lastClr="FFFFFF"/>
      </a:lt1>
      <a:dk2>
        <a:srgbClr val="008C95"/>
      </a:dk2>
      <a:lt2>
        <a:srgbClr val="0085AD"/>
      </a:lt2>
      <a:accent1>
        <a:srgbClr val="009A44"/>
      </a:accent1>
      <a:accent2>
        <a:srgbClr val="0072CE"/>
      </a:accent2>
      <a:accent3>
        <a:srgbClr val="615E9B"/>
      </a:accent3>
      <a:accent4>
        <a:srgbClr val="E57200"/>
      </a:accent4>
      <a:accent5>
        <a:srgbClr val="BF0D3E"/>
      </a:accent5>
      <a:accent6>
        <a:srgbClr val="001A70"/>
      </a:accent6>
      <a:hlink>
        <a:srgbClr val="7A6855"/>
      </a:hlink>
      <a:folHlink>
        <a:srgbClr val="0085A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errys Theme" id="{34DCF403-205E-4DCF-9EAF-A8EEA50C4074}" vid="{F5A2F787-8A64-4E85-AD44-6651DC6A51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2AE6178ED54FB088AFCCFF3742D5" ma:contentTypeVersion="15" ma:contentTypeDescription="Create a new document." ma:contentTypeScope="" ma:versionID="6e6a18a447b1f1d1e31faa64d873d6c6">
  <xsd:schema xmlns:xsd="http://www.w3.org/2001/XMLSchema" xmlns:xs="http://www.w3.org/2001/XMLSchema" xmlns:p="http://schemas.microsoft.com/office/2006/metadata/properties" xmlns:ns2="24a8e0cc-0db5-4542-95ff-113fbb9da4d2" xmlns:ns3="http://schemas.microsoft.com/sharepoint/v4" xmlns:ns4="10a023fd-628c-4b7c-aec2-a17c8104e729" targetNamespace="http://schemas.microsoft.com/office/2006/metadata/properties" ma:root="true" ma:fieldsID="4cd4662af577c8bff5d9b5caaea07cc5" ns2:_="" ns3:_="" ns4:_="">
    <xsd:import namespace="24a8e0cc-0db5-4542-95ff-113fbb9da4d2"/>
    <xsd:import namespace="http://schemas.microsoft.com/sharepoint/v4"/>
    <xsd:import namespace="10a023fd-628c-4b7c-aec2-a17c8104e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3:IconOverlay" minOccurs="0"/>
                <xsd:element ref="ns4:SharedWithUsers" minOccurs="0"/>
                <xsd:element ref="ns4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8e0cc-0db5-4542-95ff-113fbb9da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934200a-e575-48ad-97ba-4b0c9caf94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4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023fd-628c-4b7c-aec2-a17c8104e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a79faac-8985-4fc8-8ddf-db27648643c5}" ma:internalName="TaxCatchAll" ma:showField="CatchAllData" ma:web="10a023fd-628c-4b7c-aec2-a17c8104e7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lcf76f155ced4ddcb4097134ff3c332f xmlns="24a8e0cc-0db5-4542-95ff-113fbb9da4d2">
      <Terms xmlns="http://schemas.microsoft.com/office/infopath/2007/PartnerControls"/>
    </lcf76f155ced4ddcb4097134ff3c332f>
    <TaxCatchAll xmlns="10a023fd-628c-4b7c-aec2-a17c8104e729" xsi:nil="true"/>
  </documentManagement>
</p:properties>
</file>

<file path=customXml/itemProps1.xml><?xml version="1.0" encoding="utf-8"?>
<ds:datastoreItem xmlns:ds="http://schemas.openxmlformats.org/officeDocument/2006/customXml" ds:itemID="{557CD6C9-C298-4588-843B-D3885D7B64AE}"/>
</file>

<file path=customXml/itemProps2.xml><?xml version="1.0" encoding="utf-8"?>
<ds:datastoreItem xmlns:ds="http://schemas.openxmlformats.org/officeDocument/2006/customXml" ds:itemID="{30D929F3-45FE-42AC-8540-B4377A6DB740}"/>
</file>

<file path=customXml/itemProps3.xml><?xml version="1.0" encoding="utf-8"?>
<ds:datastoreItem xmlns:ds="http://schemas.openxmlformats.org/officeDocument/2006/customXml" ds:itemID="{BC0B4130-3624-4595-B396-E1523E556A06}"/>
</file>

<file path=docProps/app.xml><?xml version="1.0" encoding="utf-8"?>
<Properties xmlns="http://schemas.openxmlformats.org/officeDocument/2006/extended-properties" xmlns:vt="http://schemas.openxmlformats.org/officeDocument/2006/docPropsVTypes">
  <Template>Jerrys Theme</Template>
  <TotalTime>2630</TotalTime>
  <Words>1490</Words>
  <Application>Microsoft Office PowerPoint</Application>
  <PresentationFormat>Widescreen</PresentationFormat>
  <Paragraphs>190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Lucida Grande</vt:lpstr>
      <vt:lpstr>Jerrys Theme</vt:lpstr>
      <vt:lpstr>MBES – Basic Data Processing</vt:lpstr>
      <vt:lpstr>Objectives of this session</vt:lpstr>
      <vt:lpstr>MBMAX64 – Starting Out</vt:lpstr>
      <vt:lpstr>Here’s the Multibeam / LiDAR Processing Program - MBMAX64</vt:lpstr>
      <vt:lpstr>Demonstration Preview*</vt:lpstr>
      <vt:lpstr>Launching MBMAX64</vt:lpstr>
      <vt:lpstr>Initial Setup – The Update Mode</vt:lpstr>
      <vt:lpstr>Loading Files</vt:lpstr>
      <vt:lpstr>Input Files and How to Load Them</vt:lpstr>
      <vt:lpstr>Drag and Drop</vt:lpstr>
      <vt:lpstr>Read Parameters - Survey</vt:lpstr>
      <vt:lpstr>Read Parameters - Corrections</vt:lpstr>
      <vt:lpstr>Read Parameters - Devices</vt:lpstr>
      <vt:lpstr>Read Parameters - Processing</vt:lpstr>
      <vt:lpstr>Initial Setup – Save Reminder</vt:lpstr>
      <vt:lpstr>Short Cut Cheat Sheet</vt:lpstr>
      <vt:lpstr>Stage 1 Editing</vt:lpstr>
      <vt:lpstr>The Stage 1 View</vt:lpstr>
      <vt:lpstr>GPS Filter Setup</vt:lpstr>
      <vt:lpstr>The Speed Editor</vt:lpstr>
      <vt:lpstr>The Heave / Tide Editor</vt:lpstr>
      <vt:lpstr>The HPR (Heave, Pitch, Roll, Heading) Editor</vt:lpstr>
      <vt:lpstr>The SV Editor</vt:lpstr>
      <vt:lpstr>Stage 2 Editing</vt:lpstr>
      <vt:lpstr>The Stage 2 View</vt:lpstr>
      <vt:lpstr>How The Matrix Fits In</vt:lpstr>
      <vt:lpstr>Basic Depth Filters</vt:lpstr>
      <vt:lpstr>Sweep Filters</vt:lpstr>
      <vt:lpstr>Apply the Depth Filters</vt:lpstr>
      <vt:lpstr>Manual Editing in the Survey Window</vt:lpstr>
      <vt:lpstr>Profile Editing</vt:lpstr>
      <vt:lpstr>Cloud and Cell Edit Windows</vt:lpstr>
      <vt:lpstr>Sweep Edit Windows</vt:lpstr>
      <vt:lpstr>Review and Saving Your Work</vt:lpstr>
      <vt:lpstr>Review</vt:lpstr>
      <vt:lpstr>Saving Your Work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 Theory  Understanding the Hardware</dc:title>
  <dc:creator>Knisley, Jerry - Xylem</dc:creator>
  <cp:lastModifiedBy>Knisley, Jerry - Xylem</cp:lastModifiedBy>
  <cp:revision>235</cp:revision>
  <cp:lastPrinted>2020-11-25T20:40:09Z</cp:lastPrinted>
  <dcterms:created xsi:type="dcterms:W3CDTF">2020-11-16T17:33:24Z</dcterms:created>
  <dcterms:modified xsi:type="dcterms:W3CDTF">2021-12-29T20:02:54Z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0x010100FE382AE6178ED54FB088AFCCFF3742D5</vt:lpwstr>
  </property>
</Properties>
</file>