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40"/>
  </p:notesMasterIdLst>
  <p:handoutMasterIdLst>
    <p:handoutMasterId r:id="rId41"/>
  </p:handoutMasterIdLst>
  <p:sldIdLst>
    <p:sldId id="293" r:id="rId5"/>
    <p:sldId id="664" r:id="rId6"/>
    <p:sldId id="490" r:id="rId7"/>
    <p:sldId id="493" r:id="rId8"/>
    <p:sldId id="667" r:id="rId9"/>
    <p:sldId id="668" r:id="rId10"/>
    <p:sldId id="669" r:id="rId11"/>
    <p:sldId id="670" r:id="rId12"/>
    <p:sldId id="677" r:id="rId13"/>
    <p:sldId id="678" r:id="rId14"/>
    <p:sldId id="679" r:id="rId15"/>
    <p:sldId id="680" r:id="rId16"/>
    <p:sldId id="693" r:id="rId17"/>
    <p:sldId id="676" r:id="rId18"/>
    <p:sldId id="671" r:id="rId19"/>
    <p:sldId id="675" r:id="rId20"/>
    <p:sldId id="694" r:id="rId21"/>
    <p:sldId id="672" r:id="rId22"/>
    <p:sldId id="695" r:id="rId23"/>
    <p:sldId id="696" r:id="rId24"/>
    <p:sldId id="697" r:id="rId25"/>
    <p:sldId id="681" r:id="rId26"/>
    <p:sldId id="682" r:id="rId27"/>
    <p:sldId id="698" r:id="rId28"/>
    <p:sldId id="700" r:id="rId29"/>
    <p:sldId id="701" r:id="rId30"/>
    <p:sldId id="683" r:id="rId31"/>
    <p:sldId id="684" r:id="rId32"/>
    <p:sldId id="685" r:id="rId33"/>
    <p:sldId id="686" r:id="rId34"/>
    <p:sldId id="687" r:id="rId35"/>
    <p:sldId id="688" r:id="rId36"/>
    <p:sldId id="689" r:id="rId37"/>
    <p:sldId id="690" r:id="rId38"/>
    <p:sldId id="515" r:id="rId39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01939A0-94A9-4CBD-98ED-61E4BBFFAEC6}">
          <p14:sldIdLst>
            <p14:sldId id="293"/>
            <p14:sldId id="664"/>
          </p14:sldIdLst>
        </p14:section>
        <p14:section name="Understanding the Patch Test" id="{3324309E-560B-4375-8B4C-D48C0E0A75E9}">
          <p14:sldIdLst>
            <p14:sldId id="490"/>
            <p14:sldId id="493"/>
            <p14:sldId id="667"/>
            <p14:sldId id="668"/>
            <p14:sldId id="669"/>
          </p14:sldIdLst>
        </p14:section>
        <p14:section name="MBMAX64 Patch Test" id="{C689B4B7-4EBF-4236-8424-D8FBB7465DE8}">
          <p14:sldIdLst>
            <p14:sldId id="670"/>
            <p14:sldId id="677"/>
            <p14:sldId id="678"/>
            <p14:sldId id="679"/>
            <p14:sldId id="680"/>
            <p14:sldId id="693"/>
          </p14:sldIdLst>
        </p14:section>
        <p14:section name="Run Examples" id="{158ECEFE-F0FB-41E3-9D92-86DB88CC12F3}">
          <p14:sldIdLst>
            <p14:sldId id="676"/>
            <p14:sldId id="671"/>
            <p14:sldId id="675"/>
            <p14:sldId id="694"/>
            <p14:sldId id="672"/>
            <p14:sldId id="695"/>
            <p14:sldId id="696"/>
            <p14:sldId id="697"/>
          </p14:sldIdLst>
        </p14:section>
        <p14:section name="Modifications for Dual Head and LiDAR" id="{F200E695-EA7A-4351-9D06-C145F33A0C6D}">
          <p14:sldIdLst>
            <p14:sldId id="681"/>
            <p14:sldId id="682"/>
            <p14:sldId id="698"/>
            <p14:sldId id="700"/>
            <p14:sldId id="701"/>
            <p14:sldId id="683"/>
          </p14:sldIdLst>
        </p14:section>
        <p14:section name="Performance Test" id="{BFA4225B-38A7-4620-9BD4-E5F01A21E468}">
          <p14:sldIdLst>
            <p14:sldId id="684"/>
            <p14:sldId id="685"/>
            <p14:sldId id="686"/>
            <p14:sldId id="687"/>
            <p14:sldId id="688"/>
          </p14:sldIdLst>
        </p14:section>
        <p14:section name="Multibeam - Single Beam Comparison" id="{6E7AA122-F169-4315-88CA-F180AFCBAB96}">
          <p14:sldIdLst>
            <p14:sldId id="689"/>
            <p14:sldId id="690"/>
          </p14:sldIdLst>
        </p14:section>
        <p14:section name="The end" id="{E32AC705-90C7-4396-9C40-EF8E007A9C80}">
          <p14:sldIdLst>
            <p14:sldId id="51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6" y="1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1398"/>
    </p:cViewPr>
  </p:sorterViewPr>
  <p:notesViewPr>
    <p:cSldViewPr snapToGrid="0">
      <p:cViewPr varScale="1">
        <p:scale>
          <a:sx n="91" d="100"/>
          <a:sy n="91" d="100"/>
        </p:scale>
        <p:origin x="3564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475BFCA-ECD6-469F-B543-A5F39FEFCB0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55A248-6B21-42E7-8853-B8BDF2129E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AB947C-DFF7-4C2F-B66D-FF3EBE74460B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5AE058-D6B3-4582-A6EB-824515F5F1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7E133-5126-4055-B98B-7B96E1DA3F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DEB734-9996-496F-80ED-EFDCF5D505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3047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517F8-E032-4A06-A8AC-EF455EF245F7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14501D-94B9-4060-A90C-A13730BAD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730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Stressed Water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Maintain the health of traditional water sources and execute a water source diversification strategy  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leading-edge technologies monitor, pump and treat water from all sources and enable water reuse 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Aging Infrastructure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have to effectively assess and identify high-risk areas for repair/replacement before problems occur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intelligent pipeline and critical infrastructure services perform condition assessment, identify defective assets, provide bypass services and replacement technologies, reduce or eliminate combined sewer overflows and leaks/non-revenue water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Stormwater &amp; Flooding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Significant increase in severe weather patterns is causing flooding and related damages to communities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flood management solutions include sensors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early warnings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dewatering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disaster response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communications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recovery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and submersible pumping for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resilient infrastructure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Regulatory Compliance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must successfully comply with a growing body of compliance regulations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analytics and sensors evaluate a broad range of water quality parameters, and our technologies treat water and wastewater to meet regulatory standards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Non-Revenue Water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have an important opportunity to reduce persistent and costly water losses from leaks and faulty meter readings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Xylem’s broad portfolio of solutions monitors for, and identifies, water leaks, as well as faulty meters. Our communications network enables point-to-multipoint communications throughout the system</a:t>
            </a:r>
          </a:p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Operating Strategy Reducing Costs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Utilities want to lower operating and energy costs, and leverage new revenue opportunities</a:t>
            </a:r>
          </a:p>
          <a:p>
            <a:r>
              <a:rPr lang="en-US" sz="1000" b="1" i="1" dirty="0">
                <a:latin typeface="Arial" panose="020B0604020202020204" pitchFamily="34" charset="0"/>
                <a:cs typeface="Arial" panose="020B0604020202020204" pitchFamily="34" charset="0"/>
              </a:rPr>
              <a:t>Solution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Xylem offers industry-leading pumping and treatment solutions for energy efficiency, and software-enabled solutions to optimize operations and identify revenue opportunities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1937BF-DD90-4A42-A696-A87EFA3DBD27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3732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vider-Purpl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2941984"/>
            <a:ext cx="7549079" cy="2743200"/>
          </a:xfrm>
          <a:prstGeom prst="rect">
            <a:avLst/>
          </a:prstGeom>
        </p:spPr>
        <p:txBody>
          <a:bodyPr tIns="0" bIns="0" rtlCol="0" anchor="b" anchorCtr="0">
            <a:noAutofit/>
          </a:bodyPr>
          <a:lstStyle>
            <a:lvl1pPr>
              <a:lnSpc>
                <a:spcPct val="80000"/>
              </a:lnSpc>
              <a:defRPr lang="en-US" sz="6000" b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35D7A56-0967-D442-92A0-85A847FD6B1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7880"/>
            <a:ext cx="11903000" cy="647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19" y="402336"/>
            <a:ext cx="1829276" cy="6452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D3A769E-7BA6-40F8-9174-818ACE5F72AD}"/>
              </a:ext>
            </a:extLst>
          </p:cNvPr>
          <p:cNvSpPr txBox="1"/>
          <p:nvPr/>
        </p:nvSpPr>
        <p:spPr>
          <a:xfrm>
            <a:off x="1631703" y="6146910"/>
            <a:ext cx="3424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14" name="Picture 13" descr="A picture containing cup&#10;&#10;Description automatically generated">
            <a:extLst>
              <a:ext uri="{FF2B5EF4-FFF2-40B4-BE49-F238E27FC236}">
                <a16:creationId xmlns:a16="http://schemas.microsoft.com/office/drawing/2014/main" id="{35CE9B9A-6D40-4024-904F-16C6EBF90A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946" y="599727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10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-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6AA9DB8-0C28-3641-BEED-8EE8DF37E68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044" y="6263439"/>
            <a:ext cx="1371957" cy="48392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F4FA756-AEE3-47B7-89C9-EBBF6D668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20" y="110652"/>
            <a:ext cx="11277598" cy="98901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866D213-A607-442E-B01D-7ED78578C750}"/>
              </a:ext>
            </a:extLst>
          </p:cNvPr>
          <p:cNvGrpSpPr/>
          <p:nvPr userDrawn="1"/>
        </p:nvGrpSpPr>
        <p:grpSpPr>
          <a:xfrm>
            <a:off x="924040" y="5970906"/>
            <a:ext cx="4132575" cy="721244"/>
            <a:chOff x="923799" y="5970906"/>
            <a:chExt cx="4131499" cy="72124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4C8161-08D0-47C8-95CA-C41A9920A317}"/>
                </a:ext>
              </a:extLst>
            </p:cNvPr>
            <p:cNvSpPr txBox="1"/>
            <p:nvPr/>
          </p:nvSpPr>
          <p:spPr>
            <a:xfrm>
              <a:off x="1631278" y="6146910"/>
              <a:ext cx="3424020" cy="36923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HYPACK 2022 – Training Event</a:t>
              </a:r>
            </a:p>
          </p:txBody>
        </p:sp>
        <p:pic>
          <p:nvPicPr>
            <p:cNvPr id="9" name="Picture 8" descr="A picture containing drawing, table&#10;&#10;Description automatically generated">
              <a:extLst>
                <a:ext uri="{FF2B5EF4-FFF2-40B4-BE49-F238E27FC236}">
                  <a16:creationId xmlns:a16="http://schemas.microsoft.com/office/drawing/2014/main" id="{972C2659-7293-4678-AB90-3EF7F9069B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3799" y="5970906"/>
              <a:ext cx="707479" cy="721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4990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-Title Only-Blu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"/>
            <a:ext cx="11277489" cy="98901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DC44BB-4EA1-A144-B619-C31CCFF20C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5651" y="6099048"/>
            <a:ext cx="11117349" cy="6477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0667AA-22B6-324D-A947-DB04F2668F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1044" y="6263643"/>
            <a:ext cx="1371957" cy="4839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15103B-DB89-4CEC-ABE9-4B3B351C5552}"/>
              </a:ext>
            </a:extLst>
          </p:cNvPr>
          <p:cNvSpPr txBox="1"/>
          <p:nvPr userDrawn="1"/>
        </p:nvSpPr>
        <p:spPr>
          <a:xfrm>
            <a:off x="1593835" y="6163269"/>
            <a:ext cx="3424912" cy="369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HYPACK 2022 – Training Event</a:t>
            </a:r>
          </a:p>
        </p:txBody>
      </p:sp>
      <p:pic>
        <p:nvPicPr>
          <p:cNvPr id="9" name="Picture 8" descr="A picture containing cup&#10;&#10;Description automatically generated">
            <a:extLst>
              <a:ext uri="{FF2B5EF4-FFF2-40B4-BE49-F238E27FC236}">
                <a16:creationId xmlns:a16="http://schemas.microsoft.com/office/drawing/2014/main" id="{410164A6-CFB8-498A-9E45-795BB37A867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50" y="5967388"/>
            <a:ext cx="773757" cy="76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09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2BE7CB-04AA-4542-9200-874B58C6CC0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9478" y="6099659"/>
            <a:ext cx="1111352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51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</p:sldLayoutIdLst>
  <p:txStyles>
    <p:titleStyle>
      <a:lvl1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2pPr>
      <a:lvl3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3pPr>
      <a:lvl4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4pPr>
      <a:lvl5pPr algn="l" defTabSz="608013" rtl="0" eaLnBrk="1" fontAlgn="base" hangingPunct="1">
        <a:lnSpc>
          <a:spcPts val="2900"/>
        </a:lnSpc>
        <a:spcBef>
          <a:spcPct val="0"/>
        </a:spcBef>
        <a:spcAft>
          <a:spcPct val="0"/>
        </a:spcAft>
        <a:defRPr sz="2800">
          <a:solidFill>
            <a:srgbClr val="53565A"/>
          </a:solidFill>
          <a:latin typeface="Arial" pitchFamily="34" charset="0"/>
          <a:ea typeface="ヒラギノ角ゴ Pro W3" charset="0"/>
          <a:cs typeface="Arial" pitchFamily="34" charset="0"/>
        </a:defRPr>
      </a:lvl5pPr>
      <a:lvl6pPr marL="609458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1218915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828373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2437830" algn="l" defTabSz="609458" rtl="0" eaLnBrk="1" fontAlgn="base" hangingPunct="1">
        <a:lnSpc>
          <a:spcPts val="3866"/>
        </a:lnSpc>
        <a:spcBef>
          <a:spcPct val="0"/>
        </a:spcBef>
        <a:spcAft>
          <a:spcPct val="0"/>
        </a:spcAft>
        <a:defRPr sz="3732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0" indent="0" algn="l" defTabSz="608013" rtl="0" eaLnBrk="1" fontAlgn="base" hangingPunct="1">
        <a:spcBef>
          <a:spcPct val="0"/>
        </a:spcBef>
        <a:spcAft>
          <a:spcPts val="800"/>
        </a:spcAft>
        <a:buClr>
          <a:schemeClr val="bg2"/>
        </a:buClr>
        <a:buFont typeface="Arial" charset="0"/>
        <a:defRPr sz="2200" kern="1200">
          <a:solidFill>
            <a:schemeClr val="tx1"/>
          </a:solidFill>
          <a:latin typeface="Arial"/>
          <a:ea typeface="ヒラギノ角ゴ Pro W3" charset="0"/>
          <a:cs typeface="Arial"/>
        </a:defRPr>
      </a:lvl1pPr>
      <a:lvl2pPr marL="180975" indent="-180975" algn="l" defTabSz="608013" rtl="0" eaLnBrk="1" fontAlgn="base" hangingPunct="1">
        <a:spcBef>
          <a:spcPct val="0"/>
        </a:spcBef>
        <a:spcAft>
          <a:spcPts val="538"/>
        </a:spcAft>
        <a:buClrTx/>
        <a:buSzPct val="100000"/>
        <a:buFont typeface="Arial" charset="0"/>
        <a:buChar char="•"/>
        <a:defRPr sz="2000" kern="1200">
          <a:solidFill>
            <a:schemeClr val="tx1"/>
          </a:solidFill>
          <a:latin typeface="Arial"/>
          <a:ea typeface="Arial" charset="0"/>
          <a:cs typeface="Arial"/>
        </a:defRPr>
      </a:lvl2pPr>
      <a:lvl3pPr marL="363538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kern="1200">
          <a:solidFill>
            <a:schemeClr val="tx1"/>
          </a:solidFill>
          <a:latin typeface="Arial"/>
          <a:ea typeface="Arial" charset="0"/>
          <a:cs typeface="Arial"/>
        </a:defRPr>
      </a:lvl3pPr>
      <a:lvl4pPr marL="547688" indent="-180975" algn="l" defTabSz="608013" rtl="0" eaLnBrk="1" fontAlgn="base" hangingPunct="1">
        <a:spcBef>
          <a:spcPct val="0"/>
        </a:spcBef>
        <a:spcAft>
          <a:spcPts val="538"/>
        </a:spcAft>
        <a:buFont typeface="Arial" charset="0"/>
        <a:buChar char="•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4pPr>
      <a:lvl5pPr marL="728663" indent="-180975" algn="l" defTabSz="608013" rtl="0" eaLnBrk="1" fontAlgn="base" hangingPunct="1">
        <a:spcBef>
          <a:spcPct val="0"/>
        </a:spcBef>
        <a:spcAft>
          <a:spcPts val="538"/>
        </a:spcAft>
        <a:buFont typeface="Lucida Grande" charset="0"/>
        <a:buChar char="-"/>
        <a:defRPr sz="1600" kern="1200">
          <a:solidFill>
            <a:schemeClr val="tx1"/>
          </a:solidFill>
          <a:latin typeface="Arial"/>
          <a:ea typeface="Arial" charset="0"/>
          <a:cs typeface="Arial"/>
        </a:defRPr>
      </a:lvl5pPr>
      <a:lvl6pPr marL="3352018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6pPr>
      <a:lvl7pPr marL="3961475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7pPr>
      <a:lvl8pPr marL="4570933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8pPr>
      <a:lvl9pPr marL="5180391" indent="-304729" algn="l" defTabSz="609458" rtl="0" eaLnBrk="1" latinLnBrk="0" hangingPunct="1">
        <a:spcBef>
          <a:spcPct val="20000"/>
        </a:spcBef>
        <a:buFont typeface="Arial"/>
        <a:buChar char="•"/>
        <a:defRPr sz="266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09458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218915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828373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4pPr>
      <a:lvl5pPr marL="2437830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5pPr>
      <a:lvl6pPr marL="3047289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6pPr>
      <a:lvl7pPr marL="3656747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7pPr>
      <a:lvl8pPr marL="4266204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8pPr>
      <a:lvl9pPr marL="4875662" algn="l" defTabSz="609458" rtl="0" eaLnBrk="1" latinLnBrk="0" hangingPunct="1">
        <a:defRPr sz="23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support.hypack.com/support/visitor/index.php?/LiveChat/Chat/Request/_sessionID=uldLlWxjCstAadc8e3e434ecaff6151a1935473db5d95454bce6ryxs99pjTF5daVD6sRxXwWj9eGb/_proactive=0/_filterDepartmentID=/_randomNumber=20/_fullName=/_email=/_promptType=chat" TargetMode="External"/><Relationship Id="rId2" Type="http://schemas.openxmlformats.org/officeDocument/2006/relationships/hyperlink" Target="https://www.youtube.com/user/HYPACK2013/video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hypack.com/" TargetMode="External"/><Relationship Id="rId5" Type="http://schemas.openxmlformats.org/officeDocument/2006/relationships/hyperlink" Target="http://www.ustream.tv/channel/hypack" TargetMode="External"/><Relationship Id="rId4" Type="http://schemas.openxmlformats.org/officeDocument/2006/relationships/hyperlink" Target="https://www.youtube.com/channel/UCOzhxa2gkVQD3ArsKVXiXnQ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2941984"/>
            <a:ext cx="10336371" cy="2743200"/>
          </a:xfrm>
        </p:spPr>
        <p:txBody>
          <a:bodyPr/>
          <a:lstStyle/>
          <a:p>
            <a:r>
              <a:rPr lang="en-US" dirty="0"/>
              <a:t>MBES – Patch and Performance Testing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7050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Introduction to the Patch Test Window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9419403" y="713775"/>
            <a:ext cx="25535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Doubles as an edit window (A-B Cross Section at top)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12AE557-05AB-47B8-8B5F-118D9B21FB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6" y="624899"/>
            <a:ext cx="9140574" cy="500437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F65FA8E-1655-4766-8DBA-C564FAFD89C9}"/>
              </a:ext>
            </a:extLst>
          </p:cNvPr>
          <p:cNvSpPr/>
          <p:nvPr/>
        </p:nvSpPr>
        <p:spPr>
          <a:xfrm>
            <a:off x="9419403" y="2847375"/>
            <a:ext cx="25535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Patch testing controls and results at the bottom.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F7AE2E9-86F7-43BA-BE19-A5777222C63B}"/>
              </a:ext>
            </a:extLst>
          </p:cNvPr>
          <p:cNvSpPr/>
          <p:nvPr/>
        </p:nvSpPr>
        <p:spPr>
          <a:xfrm>
            <a:off x="5799494" y="5788133"/>
            <a:ext cx="42471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Enough already, run the program!</a:t>
            </a:r>
          </a:p>
        </p:txBody>
      </p:sp>
    </p:spTree>
    <p:extLst>
      <p:ext uri="{BB962C8B-B14F-4D97-AF65-F5344CB8AC3E}">
        <p14:creationId xmlns:p14="http://schemas.microsoft.com/office/powerpoint/2010/main" val="8423565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How to Run a Test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596668"/>
            <a:ext cx="82106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Run MBMAX64 and load a pair of files.  Roll test is good for starters.  Advance to stage 2 editing.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Tools menu, Patch Test, Roll to bring up the test.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Roll Test, Head 1, Coarse Steps then Start Roll Test.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Click Medium Steps to start again.  Click Fine Steps to start one more time.  If things went right click Test OK and you should see something like below.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8BE803-3638-4909-9BCB-53E725B82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49" y="568693"/>
            <a:ext cx="2928937" cy="2598987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F8310A-E338-49AE-8C1D-A0E9FB0B96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82" y="2613183"/>
            <a:ext cx="9772650" cy="3343275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047802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How to Interpret Results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6620212" y="1549165"/>
            <a:ext cx="542935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Initial Offset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 From HYSWEEP Hardware setup.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Adjustment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 Patch test change to Initial Offset.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Final Offset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 Test result for updating offsets.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Test OK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 Click this to accept results.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Save Test to History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 Use this to keep a history of testing.  It’s a good idea because there will be slight variations between tests.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Step + / Step -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Visually inspect and manually override statistical selection at different offset steps.  Sometimes there’s a better answer!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A038C98-9A7E-4A79-A334-F2C7C56929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225" y="1627428"/>
            <a:ext cx="6202559" cy="409079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F0F7337-994D-4E50-B612-705EBB05C11B}"/>
              </a:ext>
            </a:extLst>
          </p:cNvPr>
          <p:cNvSpPr/>
          <p:nvPr/>
        </p:nvSpPr>
        <p:spPr>
          <a:xfrm>
            <a:off x="457320" y="796287"/>
            <a:ext cx="114584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Results from a good Roll test.  The pronounced V-Shaped curve shows best fit overlap between cross section.</a:t>
            </a:r>
          </a:p>
        </p:txBody>
      </p:sp>
    </p:spTree>
    <p:extLst>
      <p:ext uri="{BB962C8B-B14F-4D97-AF65-F5344CB8AC3E}">
        <p14:creationId xmlns:p14="http://schemas.microsoft.com/office/powerpoint/2010/main" val="2249775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Using Patch Test History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84879" y="1383205"/>
            <a:ext cx="7240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History is tracked for each test – Latency, Roll, Pitch and Yaw.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Each head is tracked for dual head systems.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Final Offset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= Average of all test.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95 % Confidence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shows any ‘bias’ and how well tests agree.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Average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updates current testing.  (What you are doing now).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Update Config Files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puts the average result in HYSWEEP.INI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Save Screen to RTF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generates a report file.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0F7337-994D-4E50-B612-705EBB05C11B}"/>
              </a:ext>
            </a:extLst>
          </p:cNvPr>
          <p:cNvSpPr/>
          <p:nvPr/>
        </p:nvSpPr>
        <p:spPr>
          <a:xfrm>
            <a:off x="457320" y="796287"/>
            <a:ext cx="11458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History tracking finds the statistical best result.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272F1A-CE18-41C7-8152-4B3E8424A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20" y="1278909"/>
            <a:ext cx="3976424" cy="463249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1F096E-C81D-487D-AD87-44F8D0D51F74}"/>
              </a:ext>
            </a:extLst>
          </p:cNvPr>
          <p:cNvSpPr/>
          <p:nvPr/>
        </p:nvSpPr>
        <p:spPr>
          <a:xfrm>
            <a:off x="4527950" y="4654700"/>
            <a:ext cx="73546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 suspicious of patch test modules that give results to 5 digits after the decimal!</a:t>
            </a:r>
          </a:p>
        </p:txBody>
      </p:sp>
    </p:spTree>
    <p:extLst>
      <p:ext uri="{BB962C8B-B14F-4D97-AF65-F5344CB8AC3E}">
        <p14:creationId xmlns:p14="http://schemas.microsoft.com/office/powerpoint/2010/main" val="2635215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 Examples</a:t>
            </a:r>
          </a:p>
        </p:txBody>
      </p:sp>
    </p:spTree>
    <p:extLst>
      <p:ext uri="{BB962C8B-B14F-4D97-AF65-F5344CB8AC3E}">
        <p14:creationId xmlns:p14="http://schemas.microsoft.com/office/powerpoint/2010/main" val="18473995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Order is Important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726007" y="1089871"/>
            <a:ext cx="102724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Remember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LRPY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– Latency then Roll then Pitch then Yaw.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Find the Latency offset first   (Should be 0.00, but should be tested for verification).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Latency will be applied to the Roll Test files.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Latency and Roll values will be applied to the Pitch Test files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Latency, Roll, and Pitch values will be applied to the Yaw Test files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 it again (using same order) to check results.  The second run should give finer results.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If a test comes up with a value that is totally different something went wrong.  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Possible that the ‘wrong’ files were selected for the Test.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Rerun the tests until there is agreement and consistency.</a:t>
            </a:r>
          </a:p>
        </p:txBody>
      </p:sp>
    </p:spTree>
    <p:extLst>
      <p:ext uri="{BB962C8B-B14F-4D97-AF65-F5344CB8AC3E}">
        <p14:creationId xmlns:p14="http://schemas.microsoft.com/office/powerpoint/2010/main" val="558312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Auto Cross Sections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3BCBA8-1B2D-4D6C-8E36-830DD4F48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895" y="893598"/>
            <a:ext cx="5262549" cy="466971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21A3230-FD22-4509-B103-5B9DD2AE030E}"/>
              </a:ext>
            </a:extLst>
          </p:cNvPr>
          <p:cNvSpPr/>
          <p:nvPr/>
        </p:nvSpPr>
        <p:spPr>
          <a:xfrm>
            <a:off x="5890901" y="1408713"/>
            <a:ext cx="610739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MBMAX64 can find a correct cross section when files are loaded in pairs.  For example,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Load a pair of Roll lines then advance to Stage 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Click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Tools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Patch Test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to start testing.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Repeat for Pitch and Yaw.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Perform test for Latency, as needed.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FFFAA74-AD85-4731-BBBF-6B42887D088A}"/>
              </a:ext>
            </a:extLst>
          </p:cNvPr>
          <p:cNvSpPr/>
          <p:nvPr/>
        </p:nvSpPr>
        <p:spPr>
          <a:xfrm>
            <a:off x="6224186" y="4941455"/>
            <a:ext cx="563891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Testing is the same for Auto or Manual cross sections.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952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Manual Cross Sections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1A3230-FD22-4509-B103-5B9DD2AE030E}"/>
              </a:ext>
            </a:extLst>
          </p:cNvPr>
          <p:cNvSpPr/>
          <p:nvPr/>
        </p:nvSpPr>
        <p:spPr>
          <a:xfrm>
            <a:off x="7465774" y="845747"/>
            <a:ext cx="436321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Manual Cross Section Method 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Load all survey lines at once and get to Stage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pairs for each Test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the Wrench to cut sections.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 Across track in the flat area.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Pitch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and</a:t>
            </a: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Latency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 Along track under the sonar head.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Yaw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 Along track half way between survey lines.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B85691-42FA-4600-A99E-DB5017551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647" y="845747"/>
            <a:ext cx="6964557" cy="471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04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Latency Test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729612"/>
            <a:ext cx="114981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Latency Test isn’t strictly necessary with modern GPS and Inertial Systems providing the multibeam with UTC timing.  Latency is effectively 0.00 when this is done properly.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93A6B5-0AE8-4525-9D54-9E97E291904C}"/>
              </a:ext>
            </a:extLst>
          </p:cNvPr>
          <p:cNvSpPr/>
          <p:nvPr/>
        </p:nvSpPr>
        <p:spPr>
          <a:xfrm>
            <a:off x="188007" y="4559967"/>
            <a:ext cx="118957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Lines run in the same direction at different speed.  Cross section is cut Along-track.  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cross section shows an extreme Latency error.  Why a Latency Test should always be done.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b="1" dirty="0">
                <a:solidFill>
                  <a:srgbClr val="FF0000"/>
                </a:solidFill>
              </a:rPr>
              <a:t>NOTE: 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Speed of the Vessel should be a twice difference between the files or more (3 kts vs 6 kts)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A2A5E2-DCBB-4B47-B970-489C891D0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989" y="1578412"/>
            <a:ext cx="7678244" cy="28406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1C9037-998B-4123-AF90-809E0387F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35" y="1578413"/>
            <a:ext cx="3858316" cy="284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616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Roll Test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729612"/>
            <a:ext cx="113697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Roll Test is very important.  Large depth errors are caused by roll misalignment.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F4D9A9-837B-4B02-8361-3CC814193E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195" y="1226300"/>
            <a:ext cx="3448990" cy="26124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060D2B-098F-4F2B-8ED0-2F5EBA439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400" y="1223155"/>
            <a:ext cx="7207305" cy="261245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EF52D1-6A77-499C-8DC6-8EBEECA378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0813" y="4031248"/>
            <a:ext cx="1885950" cy="233362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CCED539-579D-4A67-85F7-0C40B7A6F2B4}"/>
              </a:ext>
            </a:extLst>
          </p:cNvPr>
          <p:cNvSpPr/>
          <p:nvPr/>
        </p:nvSpPr>
        <p:spPr>
          <a:xfrm>
            <a:off x="435266" y="4216580"/>
            <a:ext cx="71138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Reciprocal lines run over a flat area at normal survey speed.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Cross section is Across-track.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misalignment of ‘one degree’ (shown here) will cause a significant depth error (2’ in 52’ of water).</a:t>
            </a:r>
          </a:p>
        </p:txBody>
      </p:sp>
    </p:spTree>
    <p:extLst>
      <p:ext uri="{BB962C8B-B14F-4D97-AF65-F5344CB8AC3E}">
        <p14:creationId xmlns:p14="http://schemas.microsoft.com/office/powerpoint/2010/main" val="7914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Objectives of this session</a:t>
            </a:r>
          </a:p>
        </p:txBody>
      </p:sp>
      <p:sp>
        <p:nvSpPr>
          <p:cNvPr id="57" name="object 3"/>
          <p:cNvSpPr txBox="1"/>
          <p:nvPr/>
        </p:nvSpPr>
        <p:spPr>
          <a:xfrm>
            <a:off x="1436761" y="1096798"/>
            <a:ext cx="3136995" cy="2033121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the Patch Test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Patch Test?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Patch Test Location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and Running Survey Lines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Cross Sections and Why</a:t>
            </a:r>
            <a:endParaRPr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object 7"/>
          <p:cNvSpPr/>
          <p:nvPr/>
        </p:nvSpPr>
        <p:spPr>
          <a:xfrm>
            <a:off x="1429020" y="1079677"/>
            <a:ext cx="2598500" cy="2609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55" name="object 3"/>
          <p:cNvSpPr txBox="1"/>
          <p:nvPr/>
        </p:nvSpPr>
        <p:spPr>
          <a:xfrm>
            <a:off x="5133888" y="1122614"/>
            <a:ext cx="3217632" cy="1862818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MBMAX64 Patch Test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Load Files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to the Patch Test Window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Run a Test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Interpret Results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Patch Test History</a:t>
            </a:r>
          </a:p>
        </p:txBody>
      </p:sp>
      <p:sp>
        <p:nvSpPr>
          <p:cNvPr id="56" name="object 7"/>
          <p:cNvSpPr/>
          <p:nvPr/>
        </p:nvSpPr>
        <p:spPr>
          <a:xfrm>
            <a:off x="5126147" y="1079677"/>
            <a:ext cx="2598500" cy="2609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36" name="object 3"/>
          <p:cNvSpPr txBox="1"/>
          <p:nvPr/>
        </p:nvSpPr>
        <p:spPr>
          <a:xfrm>
            <a:off x="9030025" y="1122614"/>
            <a:ext cx="3161975" cy="2187009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 Examples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Order is Important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Cross Sections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 Cross Sections</a:t>
            </a: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Latency Test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Roll Test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Pitch Test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Yaw Test</a:t>
            </a:r>
          </a:p>
        </p:txBody>
      </p:sp>
      <p:sp>
        <p:nvSpPr>
          <p:cNvPr id="37" name="object 7"/>
          <p:cNvSpPr/>
          <p:nvPr/>
        </p:nvSpPr>
        <p:spPr>
          <a:xfrm>
            <a:off x="9033502" y="1079677"/>
            <a:ext cx="2609736" cy="43495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100">
              <a:solidFill>
                <a:prstClr val="black"/>
              </a:solidFill>
            </a:endParaRPr>
          </a:p>
        </p:txBody>
      </p:sp>
      <p:sp>
        <p:nvSpPr>
          <p:cNvPr id="38" name="object 15"/>
          <p:cNvSpPr/>
          <p:nvPr/>
        </p:nvSpPr>
        <p:spPr>
          <a:xfrm>
            <a:off x="8012033" y="1079676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3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39" name="object 3"/>
          <p:cNvSpPr txBox="1"/>
          <p:nvPr/>
        </p:nvSpPr>
        <p:spPr>
          <a:xfrm>
            <a:off x="1436760" y="3774063"/>
            <a:ext cx="3136998" cy="1534523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Modifications for Dual Head and Lidar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Dual Head MBES test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Lidar Test</a:t>
            </a: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6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785495">
              <a:lnSpc>
                <a:spcPct val="90000"/>
              </a:lnSpc>
              <a:spcBef>
                <a:spcPts val="430"/>
              </a:spcBef>
            </a:pP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7"/>
          <p:cNvSpPr/>
          <p:nvPr/>
        </p:nvSpPr>
        <p:spPr>
          <a:xfrm>
            <a:off x="1421771" y="3706381"/>
            <a:ext cx="2609736" cy="37490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100">
              <a:solidFill>
                <a:prstClr val="black"/>
              </a:solidFill>
            </a:endParaRPr>
          </a:p>
        </p:txBody>
      </p:sp>
      <p:sp>
        <p:nvSpPr>
          <p:cNvPr id="53" name="object 3"/>
          <p:cNvSpPr txBox="1"/>
          <p:nvPr/>
        </p:nvSpPr>
        <p:spPr>
          <a:xfrm>
            <a:off x="5133889" y="3776082"/>
            <a:ext cx="3217631" cy="1589922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Test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Make a Reference Surface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Lines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Beam Angle Test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Beam Angle Test</a:t>
            </a:r>
            <a:endParaRPr lang="en-US" sz="1200" b="1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bject 7"/>
          <p:cNvSpPr/>
          <p:nvPr/>
        </p:nvSpPr>
        <p:spPr>
          <a:xfrm>
            <a:off x="5126147" y="3706382"/>
            <a:ext cx="2598500" cy="37737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050">
              <a:solidFill>
                <a:prstClr val="black"/>
              </a:solidFill>
            </a:endParaRPr>
          </a:p>
        </p:txBody>
      </p:sp>
      <p:sp>
        <p:nvSpPr>
          <p:cNvPr id="44" name="object 7"/>
          <p:cNvSpPr/>
          <p:nvPr/>
        </p:nvSpPr>
        <p:spPr>
          <a:xfrm>
            <a:off x="9034699" y="3706381"/>
            <a:ext cx="2608540" cy="29498"/>
          </a:xfrm>
          <a:custGeom>
            <a:avLst/>
            <a:gdLst/>
            <a:ahLst/>
            <a:cxnLst/>
            <a:rect l="l" t="t" r="r" b="b"/>
            <a:pathLst>
              <a:path w="4754880">
                <a:moveTo>
                  <a:pt x="0" y="0"/>
                </a:moveTo>
                <a:lnTo>
                  <a:pt x="4754462" y="0"/>
                </a:lnTo>
              </a:path>
            </a:pathLst>
          </a:custGeom>
          <a:ln w="20941">
            <a:solidFill>
              <a:srgbClr val="FCFFFF"/>
            </a:solidFill>
          </a:ln>
        </p:spPr>
        <p:txBody>
          <a:bodyPr wrap="square" lIns="0" tIns="0" rIns="0" bIns="0" rtlCol="0"/>
          <a:lstStyle/>
          <a:p>
            <a:pPr>
              <a:lnSpc>
                <a:spcPct val="90000"/>
              </a:lnSpc>
            </a:pPr>
            <a:endParaRPr sz="1100">
              <a:solidFill>
                <a:prstClr val="black"/>
              </a:solidFill>
            </a:endParaRPr>
          </a:p>
        </p:txBody>
      </p:sp>
      <p:sp>
        <p:nvSpPr>
          <p:cNvPr id="45" name="object 15"/>
          <p:cNvSpPr/>
          <p:nvPr/>
        </p:nvSpPr>
        <p:spPr>
          <a:xfrm>
            <a:off x="413818" y="1079676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1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46" name="object 15"/>
          <p:cNvSpPr/>
          <p:nvPr/>
        </p:nvSpPr>
        <p:spPr>
          <a:xfrm>
            <a:off x="4118499" y="1079676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2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47" name="object 15"/>
          <p:cNvSpPr/>
          <p:nvPr/>
        </p:nvSpPr>
        <p:spPr>
          <a:xfrm>
            <a:off x="413818" y="3706381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4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49" name="object 15"/>
          <p:cNvSpPr/>
          <p:nvPr/>
        </p:nvSpPr>
        <p:spPr>
          <a:xfrm>
            <a:off x="4118499" y="3706381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5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51" name="object 15"/>
          <p:cNvSpPr/>
          <p:nvPr/>
        </p:nvSpPr>
        <p:spPr>
          <a:xfrm>
            <a:off x="8012033" y="3706381"/>
            <a:ext cx="899618" cy="850252"/>
          </a:xfrm>
          <a:custGeom>
            <a:avLst/>
            <a:gdLst/>
            <a:ahLst/>
            <a:cxnLst/>
            <a:rect l="l" t="t" r="r" b="b"/>
            <a:pathLst>
              <a:path w="2823210" h="2779395">
                <a:moveTo>
                  <a:pt x="2822584" y="0"/>
                </a:moveTo>
                <a:lnTo>
                  <a:pt x="1396491" y="0"/>
                </a:lnTo>
                <a:lnTo>
                  <a:pt x="1348482" y="798"/>
                </a:lnTo>
                <a:lnTo>
                  <a:pt x="1300879" y="3175"/>
                </a:lnTo>
                <a:lnTo>
                  <a:pt x="1253709" y="7108"/>
                </a:lnTo>
                <a:lnTo>
                  <a:pt x="1206997" y="12569"/>
                </a:lnTo>
                <a:lnTo>
                  <a:pt x="1160769" y="19536"/>
                </a:lnTo>
                <a:lnTo>
                  <a:pt x="1115051" y="27981"/>
                </a:lnTo>
                <a:lnTo>
                  <a:pt x="1069870" y="37882"/>
                </a:lnTo>
                <a:lnTo>
                  <a:pt x="1025251" y="49211"/>
                </a:lnTo>
                <a:lnTo>
                  <a:pt x="981220" y="61946"/>
                </a:lnTo>
                <a:lnTo>
                  <a:pt x="937803" y="76059"/>
                </a:lnTo>
                <a:lnTo>
                  <a:pt x="895027" y="91527"/>
                </a:lnTo>
                <a:lnTo>
                  <a:pt x="852916" y="108325"/>
                </a:lnTo>
                <a:lnTo>
                  <a:pt x="811498" y="126427"/>
                </a:lnTo>
                <a:lnTo>
                  <a:pt x="770799" y="145808"/>
                </a:lnTo>
                <a:lnTo>
                  <a:pt x="730843" y="166444"/>
                </a:lnTo>
                <a:lnTo>
                  <a:pt x="691658" y="188309"/>
                </a:lnTo>
                <a:lnTo>
                  <a:pt x="653269" y="211378"/>
                </a:lnTo>
                <a:lnTo>
                  <a:pt x="615702" y="235627"/>
                </a:lnTo>
                <a:lnTo>
                  <a:pt x="578984" y="261030"/>
                </a:lnTo>
                <a:lnTo>
                  <a:pt x="543140" y="287562"/>
                </a:lnTo>
                <a:lnTo>
                  <a:pt x="508196" y="315198"/>
                </a:lnTo>
                <a:lnTo>
                  <a:pt x="474178" y="343914"/>
                </a:lnTo>
                <a:lnTo>
                  <a:pt x="441112" y="373684"/>
                </a:lnTo>
                <a:lnTo>
                  <a:pt x="409025" y="404483"/>
                </a:lnTo>
                <a:lnTo>
                  <a:pt x="377942" y="436287"/>
                </a:lnTo>
                <a:lnTo>
                  <a:pt x="347889" y="469069"/>
                </a:lnTo>
                <a:lnTo>
                  <a:pt x="318893" y="502806"/>
                </a:lnTo>
                <a:lnTo>
                  <a:pt x="290978" y="537472"/>
                </a:lnTo>
                <a:lnTo>
                  <a:pt x="264172" y="573042"/>
                </a:lnTo>
                <a:lnTo>
                  <a:pt x="238500" y="609491"/>
                </a:lnTo>
                <a:lnTo>
                  <a:pt x="213988" y="646795"/>
                </a:lnTo>
                <a:lnTo>
                  <a:pt x="190663" y="684927"/>
                </a:lnTo>
                <a:lnTo>
                  <a:pt x="168550" y="723864"/>
                </a:lnTo>
                <a:lnTo>
                  <a:pt x="147675" y="763579"/>
                </a:lnTo>
                <a:lnTo>
                  <a:pt x="128064" y="804049"/>
                </a:lnTo>
                <a:lnTo>
                  <a:pt x="109744" y="845248"/>
                </a:lnTo>
                <a:lnTo>
                  <a:pt x="92739" y="887151"/>
                </a:lnTo>
                <a:lnTo>
                  <a:pt x="77077" y="929732"/>
                </a:lnTo>
                <a:lnTo>
                  <a:pt x="62784" y="972968"/>
                </a:lnTo>
                <a:lnTo>
                  <a:pt x="49884" y="1016833"/>
                </a:lnTo>
                <a:lnTo>
                  <a:pt x="38405" y="1061301"/>
                </a:lnTo>
                <a:lnTo>
                  <a:pt x="28372" y="1106349"/>
                </a:lnTo>
                <a:lnTo>
                  <a:pt x="19811" y="1151951"/>
                </a:lnTo>
                <a:lnTo>
                  <a:pt x="12748" y="1198081"/>
                </a:lnTo>
                <a:lnTo>
                  <a:pt x="7210" y="1244715"/>
                </a:lnTo>
                <a:lnTo>
                  <a:pt x="3221" y="1291829"/>
                </a:lnTo>
                <a:lnTo>
                  <a:pt x="809" y="1339396"/>
                </a:lnTo>
                <a:lnTo>
                  <a:pt x="0" y="1387392"/>
                </a:lnTo>
                <a:lnTo>
                  <a:pt x="828" y="1435394"/>
                </a:lnTo>
                <a:lnTo>
                  <a:pt x="3296" y="1482979"/>
                </a:lnTo>
                <a:lnTo>
                  <a:pt x="7376" y="1530121"/>
                </a:lnTo>
                <a:lnTo>
                  <a:pt x="13039" y="1576794"/>
                </a:lnTo>
                <a:lnTo>
                  <a:pt x="20259" y="1622973"/>
                </a:lnTo>
                <a:lnTo>
                  <a:pt x="29007" y="1668632"/>
                </a:lnTo>
                <a:lnTo>
                  <a:pt x="39257" y="1713747"/>
                </a:lnTo>
                <a:lnTo>
                  <a:pt x="50980" y="1758290"/>
                </a:lnTo>
                <a:lnTo>
                  <a:pt x="64149" y="1802238"/>
                </a:lnTo>
                <a:lnTo>
                  <a:pt x="78736" y="1845564"/>
                </a:lnTo>
                <a:lnTo>
                  <a:pt x="94714" y="1888243"/>
                </a:lnTo>
                <a:lnTo>
                  <a:pt x="112056" y="1930249"/>
                </a:lnTo>
                <a:lnTo>
                  <a:pt x="130732" y="1971557"/>
                </a:lnTo>
                <a:lnTo>
                  <a:pt x="150717" y="2012141"/>
                </a:lnTo>
                <a:lnTo>
                  <a:pt x="171982" y="2051976"/>
                </a:lnTo>
                <a:lnTo>
                  <a:pt x="194499" y="2091036"/>
                </a:lnTo>
                <a:lnTo>
                  <a:pt x="218242" y="2129297"/>
                </a:lnTo>
                <a:lnTo>
                  <a:pt x="243182" y="2166731"/>
                </a:lnTo>
                <a:lnTo>
                  <a:pt x="269292" y="2203315"/>
                </a:lnTo>
                <a:lnTo>
                  <a:pt x="296544" y="2239021"/>
                </a:lnTo>
                <a:lnTo>
                  <a:pt x="324911" y="2273826"/>
                </a:lnTo>
                <a:lnTo>
                  <a:pt x="354365" y="2307703"/>
                </a:lnTo>
                <a:lnTo>
                  <a:pt x="384879" y="2340626"/>
                </a:lnTo>
                <a:lnTo>
                  <a:pt x="416424" y="2372571"/>
                </a:lnTo>
                <a:lnTo>
                  <a:pt x="448974" y="2403512"/>
                </a:lnTo>
                <a:lnTo>
                  <a:pt x="482500" y="2433423"/>
                </a:lnTo>
                <a:lnTo>
                  <a:pt x="516975" y="2462278"/>
                </a:lnTo>
                <a:lnTo>
                  <a:pt x="552372" y="2490053"/>
                </a:lnTo>
                <a:lnTo>
                  <a:pt x="588662" y="2516722"/>
                </a:lnTo>
                <a:lnTo>
                  <a:pt x="625819" y="2542259"/>
                </a:lnTo>
                <a:lnTo>
                  <a:pt x="663814" y="2566639"/>
                </a:lnTo>
                <a:lnTo>
                  <a:pt x="702621" y="2589836"/>
                </a:lnTo>
                <a:lnTo>
                  <a:pt x="742211" y="2611824"/>
                </a:lnTo>
                <a:lnTo>
                  <a:pt x="782556" y="2632579"/>
                </a:lnTo>
                <a:lnTo>
                  <a:pt x="823630" y="2652075"/>
                </a:lnTo>
                <a:lnTo>
                  <a:pt x="865404" y="2670286"/>
                </a:lnTo>
                <a:lnTo>
                  <a:pt x="907852" y="2687186"/>
                </a:lnTo>
                <a:lnTo>
                  <a:pt x="950945" y="2702751"/>
                </a:lnTo>
                <a:lnTo>
                  <a:pt x="994655" y="2716954"/>
                </a:lnTo>
                <a:lnTo>
                  <a:pt x="1038956" y="2729771"/>
                </a:lnTo>
                <a:lnTo>
                  <a:pt x="1083820" y="2741175"/>
                </a:lnTo>
                <a:lnTo>
                  <a:pt x="1129218" y="2751142"/>
                </a:lnTo>
                <a:lnTo>
                  <a:pt x="1175124" y="2759645"/>
                </a:lnTo>
                <a:lnTo>
                  <a:pt x="1221509" y="2766659"/>
                </a:lnTo>
                <a:lnTo>
                  <a:pt x="1268347" y="2772159"/>
                </a:lnTo>
                <a:lnTo>
                  <a:pt x="1315609" y="2776119"/>
                </a:lnTo>
                <a:lnTo>
                  <a:pt x="1363268" y="2778514"/>
                </a:lnTo>
                <a:lnTo>
                  <a:pt x="1411297" y="2779318"/>
                </a:lnTo>
                <a:lnTo>
                  <a:pt x="1459325" y="2778502"/>
                </a:lnTo>
                <a:lnTo>
                  <a:pt x="1506983" y="2776073"/>
                </a:lnTo>
                <a:lnTo>
                  <a:pt x="1554245" y="2772057"/>
                </a:lnTo>
                <a:lnTo>
                  <a:pt x="1601082" y="2766481"/>
                </a:lnTo>
                <a:lnTo>
                  <a:pt x="1647467" y="2759371"/>
                </a:lnTo>
                <a:lnTo>
                  <a:pt x="1693372" y="2750753"/>
                </a:lnTo>
                <a:lnTo>
                  <a:pt x="1738770" y="2740654"/>
                </a:lnTo>
                <a:lnTo>
                  <a:pt x="1783633" y="2729100"/>
                </a:lnTo>
                <a:lnTo>
                  <a:pt x="1827934" y="2716119"/>
                </a:lnTo>
                <a:lnTo>
                  <a:pt x="1871644" y="2701735"/>
                </a:lnTo>
                <a:lnTo>
                  <a:pt x="1914736" y="2685977"/>
                </a:lnTo>
                <a:lnTo>
                  <a:pt x="1957183" y="2668871"/>
                </a:lnTo>
                <a:lnTo>
                  <a:pt x="1998957" y="2650442"/>
                </a:lnTo>
                <a:lnTo>
                  <a:pt x="2040031" y="2630717"/>
                </a:lnTo>
                <a:lnTo>
                  <a:pt x="2080376" y="2609724"/>
                </a:lnTo>
                <a:lnTo>
                  <a:pt x="2119966" y="2587488"/>
                </a:lnTo>
                <a:lnTo>
                  <a:pt x="2158772" y="2564036"/>
                </a:lnTo>
                <a:lnTo>
                  <a:pt x="2196767" y="2539394"/>
                </a:lnTo>
                <a:lnTo>
                  <a:pt x="2233923" y="2513589"/>
                </a:lnTo>
                <a:lnTo>
                  <a:pt x="2270214" y="2486647"/>
                </a:lnTo>
                <a:lnTo>
                  <a:pt x="2305610" y="2458595"/>
                </a:lnTo>
                <a:lnTo>
                  <a:pt x="2340085" y="2429460"/>
                </a:lnTo>
                <a:lnTo>
                  <a:pt x="2373611" y="2399267"/>
                </a:lnTo>
                <a:lnTo>
                  <a:pt x="2406161" y="2368044"/>
                </a:lnTo>
                <a:lnTo>
                  <a:pt x="2437706" y="2335816"/>
                </a:lnTo>
                <a:lnTo>
                  <a:pt x="2468219" y="2302611"/>
                </a:lnTo>
                <a:lnTo>
                  <a:pt x="2497673" y="2268454"/>
                </a:lnTo>
                <a:lnTo>
                  <a:pt x="2526040" y="2233373"/>
                </a:lnTo>
                <a:lnTo>
                  <a:pt x="2553292" y="2197394"/>
                </a:lnTo>
                <a:lnTo>
                  <a:pt x="2579402" y="2160542"/>
                </a:lnTo>
                <a:lnTo>
                  <a:pt x="2604342" y="2122846"/>
                </a:lnTo>
                <a:lnTo>
                  <a:pt x="2628084" y="2084330"/>
                </a:lnTo>
                <a:lnTo>
                  <a:pt x="2650602" y="2045023"/>
                </a:lnTo>
                <a:lnTo>
                  <a:pt x="2671867" y="2004949"/>
                </a:lnTo>
                <a:lnTo>
                  <a:pt x="2691851" y="1964137"/>
                </a:lnTo>
                <a:lnTo>
                  <a:pt x="2710528" y="1922611"/>
                </a:lnTo>
                <a:lnTo>
                  <a:pt x="2727869" y="1880399"/>
                </a:lnTo>
                <a:lnTo>
                  <a:pt x="2743847" y="1837527"/>
                </a:lnTo>
                <a:lnTo>
                  <a:pt x="2758434" y="1794022"/>
                </a:lnTo>
                <a:lnTo>
                  <a:pt x="2771603" y="1749910"/>
                </a:lnTo>
                <a:lnTo>
                  <a:pt x="2783326" y="1705218"/>
                </a:lnTo>
                <a:lnTo>
                  <a:pt x="2793576" y="1659971"/>
                </a:lnTo>
                <a:lnTo>
                  <a:pt x="2802324" y="1614198"/>
                </a:lnTo>
                <a:lnTo>
                  <a:pt x="2809544" y="1567923"/>
                </a:lnTo>
                <a:lnTo>
                  <a:pt x="2815208" y="1521174"/>
                </a:lnTo>
                <a:lnTo>
                  <a:pt x="2819287" y="1473977"/>
                </a:lnTo>
                <a:lnTo>
                  <a:pt x="2821755" y="1426358"/>
                </a:lnTo>
                <a:lnTo>
                  <a:pt x="2822584" y="1378345"/>
                </a:lnTo>
                <a:lnTo>
                  <a:pt x="2822584" y="0"/>
                </a:lnTo>
                <a:close/>
              </a:path>
            </a:pathLst>
          </a:custGeom>
          <a:solidFill>
            <a:srgbClr val="FCFFFF">
              <a:alpha val="25000"/>
            </a:srgbClr>
          </a:solidFill>
        </p:spPr>
        <p:txBody>
          <a:bodyPr wrap="square" lIns="0" tIns="0" rIns="0" bIns="0" rtlCol="0" anchor="ctr"/>
          <a:lstStyle/>
          <a:p>
            <a:pPr algn="ctr">
              <a:lnSpc>
                <a:spcPct val="90000"/>
              </a:lnSpc>
            </a:pPr>
            <a:r>
              <a:rPr lang="en-US" sz="4800" b="1" dirty="0">
                <a:solidFill>
                  <a:schemeClr val="bg1"/>
                </a:solidFill>
              </a:rPr>
              <a:t>6</a:t>
            </a:r>
            <a:endParaRPr sz="4800" b="1" dirty="0">
              <a:solidFill>
                <a:schemeClr val="bg1"/>
              </a:solidFill>
            </a:endParaRPr>
          </a:p>
        </p:txBody>
      </p:sp>
      <p:sp>
        <p:nvSpPr>
          <p:cNvPr id="22" name="object 3">
            <a:extLst>
              <a:ext uri="{FF2B5EF4-FFF2-40B4-BE49-F238E27FC236}">
                <a16:creationId xmlns:a16="http://schemas.microsoft.com/office/drawing/2014/main" id="{C1E11F51-72AE-4E4E-8E04-C114D9A4C7FD}"/>
              </a:ext>
            </a:extLst>
          </p:cNvPr>
          <p:cNvSpPr txBox="1"/>
          <p:nvPr/>
        </p:nvSpPr>
        <p:spPr>
          <a:xfrm>
            <a:off x="9146425" y="3774063"/>
            <a:ext cx="3045576" cy="1317027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785495">
              <a:lnSpc>
                <a:spcPct val="90000"/>
              </a:lnSpc>
              <a:spcBef>
                <a:spcPts val="430"/>
              </a:spcBef>
            </a:pPr>
            <a:r>
              <a:rPr lang="en-US" sz="1600" b="1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Multibeam - Single Beam Comparison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 Surface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Lines</a:t>
            </a:r>
          </a:p>
          <a:p>
            <a:pPr marL="184150" marR="785495" indent="-171450">
              <a:lnSpc>
                <a:spcPct val="90000"/>
              </a:lnSpc>
              <a:spcBef>
                <a:spcPts val="43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C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Check Line Statistics</a:t>
            </a:r>
            <a:endParaRPr lang="en-US" sz="1200" dirty="0">
              <a:solidFill>
                <a:srgbClr val="FC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544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Pitch Test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729612"/>
            <a:ext cx="113697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Pitch misalignment leads to depth and position errors.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CED539-579D-4A67-85F7-0C40B7A6F2B4}"/>
              </a:ext>
            </a:extLst>
          </p:cNvPr>
          <p:cNvSpPr/>
          <p:nvPr/>
        </p:nvSpPr>
        <p:spPr>
          <a:xfrm>
            <a:off x="457082" y="4173851"/>
            <a:ext cx="79519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Reciprocal lines run over changing depth at survey speed.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Cross section is Along-track.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slight angular misalignment adjustment will correct for the separation seen here.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Depth Error Curve shows how much misalignment was found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71E1844-29BF-4659-AD22-2A45D446E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733" y="1266285"/>
            <a:ext cx="3231783" cy="24689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A1EC07-1CD4-4EF8-820E-2BDEF6BE7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2658" y="1253705"/>
            <a:ext cx="7177176" cy="25031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81437D-1944-49C3-8817-70631C5499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41532" y="3990518"/>
            <a:ext cx="1643208" cy="204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291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Yaw Test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729612"/>
            <a:ext cx="113697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Yaw misalignment only leads to positions errors.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CED539-579D-4A67-85F7-0C40B7A6F2B4}"/>
              </a:ext>
            </a:extLst>
          </p:cNvPr>
          <p:cNvSpPr/>
          <p:nvPr/>
        </p:nvSpPr>
        <p:spPr>
          <a:xfrm>
            <a:off x="543195" y="4182396"/>
            <a:ext cx="71771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Offset lines run in the same direction at survey speed over changing depth.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Cross section is Along-track.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Although Yaw misalignment only leads to position errors, depth errors are seen along the cross section.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E7B090-EC24-4974-AD27-234463C5F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195" y="1271491"/>
            <a:ext cx="2786601" cy="26399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D4580FF-EE36-46F3-AB63-2474FB171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5072" y="1271490"/>
            <a:ext cx="7562405" cy="26399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FBAD8F-E034-4202-9CCE-100A58989A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6995" y="4090088"/>
            <a:ext cx="1857375" cy="235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006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Modifications for Dual Head and LiDAR</a:t>
            </a:r>
          </a:p>
        </p:txBody>
      </p:sp>
    </p:spTree>
    <p:extLst>
      <p:ext uri="{BB962C8B-B14F-4D97-AF65-F5344CB8AC3E}">
        <p14:creationId xmlns:p14="http://schemas.microsoft.com/office/powerpoint/2010/main" val="334881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Dual Head MBES Test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320" y="955315"/>
            <a:ext cx="7634257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Verdana" panose="020B0604030504040204" pitchFamily="34" charset="0"/>
              </a:rPr>
              <a:t>Different geometry of the Heads requires that </a:t>
            </a:r>
            <a:r>
              <a:rPr lang="en-US" altLang="en-US" sz="2000" dirty="0">
                <a:solidFill>
                  <a:srgbClr val="FF0000"/>
                </a:solidFill>
                <a:latin typeface="Verdana" panose="020B0604030504040204" pitchFamily="34" charset="0"/>
              </a:rPr>
              <a:t>you </a:t>
            </a: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overlap</a:t>
            </a:r>
            <a:r>
              <a:rPr lang="en-US" altLang="en-US" sz="2000" dirty="0">
                <a:solidFill>
                  <a:srgbClr val="FF0000"/>
                </a:solidFill>
                <a:latin typeface="Verdana" panose="020B0604030504040204" pitchFamily="34" charset="0"/>
              </a:rPr>
              <a:t> the </a:t>
            </a: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Port</a:t>
            </a:r>
            <a:r>
              <a:rPr lang="en-US" altLang="en-US" sz="2000" dirty="0">
                <a:solidFill>
                  <a:srgbClr val="FF0000"/>
                </a:solidFill>
                <a:latin typeface="Verdana" panose="020B0604030504040204" pitchFamily="34" charset="0"/>
              </a:rPr>
              <a:t> and </a:t>
            </a: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Starboard</a:t>
            </a:r>
            <a:r>
              <a:rPr lang="en-US" altLang="en-US" sz="2000" dirty="0">
                <a:solidFill>
                  <a:srgbClr val="FF0000"/>
                </a:solidFill>
                <a:latin typeface="Verdana" panose="020B0604030504040204" pitchFamily="34" charset="0"/>
              </a:rPr>
              <a:t> heads</a:t>
            </a:r>
            <a:r>
              <a:rPr lang="en-US" altLang="en-US" sz="2000" dirty="0">
                <a:solidFill>
                  <a:srgbClr val="FFFF00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2000" dirty="0">
                <a:latin typeface="Verdana" panose="020B0604030504040204" pitchFamily="34" charset="0"/>
              </a:rPr>
              <a:t>separately.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Latency</a:t>
            </a:r>
            <a:r>
              <a:rPr lang="en-US" altLang="en-US" sz="20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2000" dirty="0">
                <a:latin typeface="Verdana" panose="020B0604030504040204" pitchFamily="34" charset="0"/>
              </a:rPr>
              <a:t>and</a:t>
            </a:r>
            <a:r>
              <a:rPr lang="en-US" altLang="en-US" sz="20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Yaw</a:t>
            </a:r>
            <a:r>
              <a:rPr lang="en-US" altLang="en-US" sz="20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2000" dirty="0">
                <a:latin typeface="Verdana" panose="020B0604030504040204" pitchFamily="34" charset="0"/>
              </a:rPr>
              <a:t>still only require </a:t>
            </a: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2</a:t>
            </a:r>
            <a:r>
              <a:rPr lang="en-US" altLang="en-US" sz="20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2000" dirty="0">
                <a:latin typeface="Verdana" panose="020B0604030504040204" pitchFamily="34" charset="0"/>
              </a:rPr>
              <a:t>lines.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Roll</a:t>
            </a:r>
            <a:r>
              <a:rPr lang="en-US" altLang="en-US" sz="20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2000" dirty="0">
                <a:latin typeface="Verdana" panose="020B0604030504040204" pitchFamily="34" charset="0"/>
              </a:rPr>
              <a:t>and</a:t>
            </a:r>
            <a:r>
              <a:rPr lang="en-US" altLang="en-US" sz="2000" dirty="0">
                <a:solidFill>
                  <a:srgbClr val="FF0000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Pitch</a:t>
            </a:r>
            <a:r>
              <a:rPr lang="en-US" altLang="en-US" sz="2000" dirty="0">
                <a:solidFill>
                  <a:schemeClr val="bg1"/>
                </a:solidFill>
                <a:latin typeface="Verdana" panose="020B0604030504040204" pitchFamily="34" charset="0"/>
              </a:rPr>
              <a:t> </a:t>
            </a:r>
            <a:r>
              <a:rPr lang="en-US" altLang="en-US" sz="2000" dirty="0">
                <a:latin typeface="Verdana" panose="020B0604030504040204" pitchFamily="34" charset="0"/>
              </a:rPr>
              <a:t>tests require </a:t>
            </a:r>
            <a:r>
              <a:rPr lang="en-US" altLang="en-US" sz="2000" b="1" u="sng" dirty="0">
                <a:solidFill>
                  <a:srgbClr val="FF0000"/>
                </a:solidFill>
                <a:latin typeface="Verdana" panose="020B0604030504040204" pitchFamily="34" charset="0"/>
              </a:rPr>
              <a:t>3</a:t>
            </a:r>
            <a:r>
              <a:rPr lang="en-US" altLang="en-US" sz="2000" dirty="0">
                <a:solidFill>
                  <a:srgbClr val="FF0000"/>
                </a:solidFill>
                <a:latin typeface="Verdana" panose="020B0604030504040204" pitchFamily="34" charset="0"/>
              </a:rPr>
              <a:t> lines instead of </a:t>
            </a:r>
            <a:r>
              <a:rPr lang="en-US" altLang="en-US" sz="2000" b="1" u="sng" dirty="0">
                <a:solidFill>
                  <a:srgbClr val="FF0000"/>
                </a:solidFill>
                <a:latin typeface="Verdana" panose="020B0604030504040204" pitchFamily="34" charset="0"/>
              </a:rPr>
              <a:t>2</a:t>
            </a:r>
            <a:r>
              <a:rPr lang="en-US" altLang="en-US" sz="2000" dirty="0">
                <a:solidFill>
                  <a:srgbClr val="FF0000"/>
                </a:solidFill>
                <a:latin typeface="Verdana" panose="020B0604030504040204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000" b="1" dirty="0">
                <a:solidFill>
                  <a:srgbClr val="FF0000"/>
                </a:solidFill>
                <a:latin typeface="Verdana" panose="020B0604030504040204" pitchFamily="34" charset="0"/>
              </a:rPr>
              <a:t>Yaw</a:t>
            </a:r>
            <a:r>
              <a:rPr lang="en-US" altLang="en-US" sz="2000" dirty="0">
                <a:latin typeface="Verdana" panose="020B0604030504040204" pitchFamily="34" charset="0"/>
              </a:rPr>
              <a:t> requires a slightly different spacing and Overlap scheme</a:t>
            </a: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endParaRPr lang="en-US" altLang="en-US" sz="200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altLang="en-US" sz="2000" dirty="0">
                <a:latin typeface="Verdana" panose="020B0604030504040204" pitchFamily="34" charset="0"/>
              </a:rPr>
              <a:t>Some Dual Head systems in engineered mounting frames can be  treated as single head.</a:t>
            </a:r>
          </a:p>
        </p:txBody>
      </p:sp>
      <p:graphicFrame>
        <p:nvGraphicFramePr>
          <p:cNvPr id="5" name="Object 14">
            <a:extLst>
              <a:ext uri="{FF2B5EF4-FFF2-40B4-BE49-F238E27FC236}">
                <a16:creationId xmlns:a16="http://schemas.microsoft.com/office/drawing/2014/main" id="{32A74EAD-9538-4C90-A208-0428757A73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2521455"/>
              </p:ext>
            </p:extLst>
          </p:nvPr>
        </p:nvGraphicFramePr>
        <p:xfrm>
          <a:off x="8238227" y="955315"/>
          <a:ext cx="2762936" cy="290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4334480" imgH="4552381" progId="Paint.Picture">
                  <p:embed/>
                </p:oleObj>
              </mc:Choice>
              <mc:Fallback>
                <p:oleObj name="Bitmap Image" r:id="rId2" imgW="4334480" imgH="4552381" progId="Paint.Picture">
                  <p:embed/>
                  <p:pic>
                    <p:nvPicPr>
                      <p:cNvPr id="40963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8227" y="955315"/>
                        <a:ext cx="2762936" cy="2902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C173007-FB49-4C21-A41D-989ED20B7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486" y="4455202"/>
            <a:ext cx="1480428" cy="203364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100F898-6C6F-42E3-A784-A62E9791CEE2}"/>
              </a:ext>
            </a:extLst>
          </p:cNvPr>
          <p:cNvSpPr/>
          <p:nvPr/>
        </p:nvSpPr>
        <p:spPr>
          <a:xfrm>
            <a:off x="1756644" y="5118079"/>
            <a:ext cx="43393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 need to select sonar head in patch test.</a:t>
            </a:r>
          </a:p>
        </p:txBody>
      </p:sp>
    </p:spTree>
    <p:extLst>
      <p:ext uri="{BB962C8B-B14F-4D97-AF65-F5344CB8AC3E}">
        <p14:creationId xmlns:p14="http://schemas.microsoft.com/office/powerpoint/2010/main" val="3146439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Dual Head MBES Test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7B9ED4-B5EB-40C1-BD14-2DE77E3C259A}"/>
              </a:ext>
            </a:extLst>
          </p:cNvPr>
          <p:cNvGrpSpPr/>
          <p:nvPr/>
        </p:nvGrpSpPr>
        <p:grpSpPr>
          <a:xfrm>
            <a:off x="367469" y="800086"/>
            <a:ext cx="9144000" cy="5038725"/>
            <a:chOff x="0" y="1201738"/>
            <a:chExt cx="9144000" cy="5038725"/>
          </a:xfrm>
        </p:grpSpPr>
        <p:pic>
          <p:nvPicPr>
            <p:cNvPr id="10" name="Picture 6" descr="Dual Head Latency Test.jpg">
              <a:extLst>
                <a:ext uri="{FF2B5EF4-FFF2-40B4-BE49-F238E27FC236}">
                  <a16:creationId xmlns:a16="http://schemas.microsoft.com/office/drawing/2014/main" id="{EA56CDC0-C63B-4A1A-846B-F7D3334D6B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6525" y="1201738"/>
              <a:ext cx="4479925" cy="299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7" descr="Dual Head Pitch Test.jpg">
              <a:extLst>
                <a:ext uri="{FF2B5EF4-FFF2-40B4-BE49-F238E27FC236}">
                  <a16:creationId xmlns:a16="http://schemas.microsoft.com/office/drawing/2014/main" id="{6FAB1508-A3BE-4A85-9E5F-306F395A9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8050" y="1201738"/>
              <a:ext cx="4316413" cy="299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8" descr="Interferometric Pitch Roll Overlap.jpg">
              <a:extLst>
                <a:ext uri="{FF2B5EF4-FFF2-40B4-BE49-F238E27FC236}">
                  <a16:creationId xmlns:a16="http://schemas.microsoft.com/office/drawing/2014/main" id="{41A1F0D7-7FC8-4DF6-8B32-C582C812A4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414838"/>
              <a:ext cx="9144000" cy="1825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9BE54DE3-600E-4F30-86FF-AFD9A57090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7578" y="1280278"/>
            <a:ext cx="1480428" cy="203364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DD15187-54E4-4EBD-870F-79A12BC307D9}"/>
              </a:ext>
            </a:extLst>
          </p:cNvPr>
          <p:cNvSpPr/>
          <p:nvPr/>
        </p:nvSpPr>
        <p:spPr>
          <a:xfrm>
            <a:off x="9725113" y="3544083"/>
            <a:ext cx="23928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the correct Sonar Head when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performing the Test</a:t>
            </a:r>
          </a:p>
        </p:txBody>
      </p:sp>
    </p:spTree>
    <p:extLst>
      <p:ext uri="{BB962C8B-B14F-4D97-AF65-F5344CB8AC3E}">
        <p14:creationId xmlns:p14="http://schemas.microsoft.com/office/powerpoint/2010/main" val="47320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Dual Head MBES Test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8D9DEE0-59B6-4CFA-9797-687AC42A13F0}"/>
              </a:ext>
            </a:extLst>
          </p:cNvPr>
          <p:cNvGrpSpPr/>
          <p:nvPr/>
        </p:nvGrpSpPr>
        <p:grpSpPr>
          <a:xfrm>
            <a:off x="538384" y="239283"/>
            <a:ext cx="8614161" cy="5621942"/>
            <a:chOff x="0" y="179388"/>
            <a:chExt cx="9144000" cy="6286500"/>
          </a:xfrm>
        </p:grpSpPr>
        <p:pic>
          <p:nvPicPr>
            <p:cNvPr id="8" name="Picture 6" descr="Dual Head Roll Test.jpg">
              <a:extLst>
                <a:ext uri="{FF2B5EF4-FFF2-40B4-BE49-F238E27FC236}">
                  <a16:creationId xmlns:a16="http://schemas.microsoft.com/office/drawing/2014/main" id="{7DF6B936-9325-4618-81BC-F2457A259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" y="1895475"/>
              <a:ext cx="4235450" cy="2524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" descr="Dual Head Yaw Test.jpg">
              <a:extLst>
                <a:ext uri="{FF2B5EF4-FFF2-40B4-BE49-F238E27FC236}">
                  <a16:creationId xmlns:a16="http://schemas.microsoft.com/office/drawing/2014/main" id="{1F3F081F-DC91-41FE-8ED1-D6FFA5D12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6775" y="179388"/>
              <a:ext cx="4287838" cy="4235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9" descr="Interferometric Yaw Overlap.jpg">
              <a:extLst>
                <a:ext uri="{FF2B5EF4-FFF2-40B4-BE49-F238E27FC236}">
                  <a16:creationId xmlns:a16="http://schemas.microsoft.com/office/drawing/2014/main" id="{9CDAC556-7CA9-40D0-9B6E-4591B15CF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524375"/>
              <a:ext cx="9144000" cy="1941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59300D3E-60DC-4F73-9F58-426ADBBA59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88254" y="931269"/>
            <a:ext cx="1485900" cy="212407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E3F6C04-E3EE-443D-9F7E-A5201D815E41}"/>
              </a:ext>
            </a:extLst>
          </p:cNvPr>
          <p:cNvSpPr/>
          <p:nvPr/>
        </p:nvSpPr>
        <p:spPr>
          <a:xfrm>
            <a:off x="9534792" y="3272838"/>
            <a:ext cx="239282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the correct Sonar Head when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performing the Test</a:t>
            </a:r>
          </a:p>
        </p:txBody>
      </p:sp>
    </p:spTree>
    <p:extLst>
      <p:ext uri="{BB962C8B-B14F-4D97-AF65-F5344CB8AC3E}">
        <p14:creationId xmlns:p14="http://schemas.microsoft.com/office/powerpoint/2010/main" val="16905830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LiDAR Patch Test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361107" y="941978"/>
            <a:ext cx="57898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best patch is a parking lot with light posts.  If you need to test in water, find a day marker or piling out of water.</a:t>
            </a:r>
          </a:p>
        </p:txBody>
      </p:sp>
      <p:graphicFrame>
        <p:nvGraphicFramePr>
          <p:cNvPr id="5" name="Object 12">
            <a:extLst>
              <a:ext uri="{FF2B5EF4-FFF2-40B4-BE49-F238E27FC236}">
                <a16:creationId xmlns:a16="http://schemas.microsoft.com/office/drawing/2014/main" id="{7348815F-9C05-44A7-A6F8-A82C0D7447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7618362"/>
              </p:ext>
            </p:extLst>
          </p:nvPr>
        </p:nvGraphicFramePr>
        <p:xfrm>
          <a:off x="6833570" y="312483"/>
          <a:ext cx="5051068" cy="421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4334480" imgH="3619048" progId="Paint.Picture">
                  <p:embed/>
                </p:oleObj>
              </mc:Choice>
              <mc:Fallback>
                <p:oleObj name="Bitmap Image" r:id="rId2" imgW="4334480" imgH="3619048" progId="Paint.Picture">
                  <p:embed/>
                  <p:pic>
                    <p:nvPicPr>
                      <p:cNvPr id="5" name="Object 12">
                        <a:extLst>
                          <a:ext uri="{FF2B5EF4-FFF2-40B4-BE49-F238E27FC236}">
                            <a16:creationId xmlns:a16="http://schemas.microsoft.com/office/drawing/2014/main" id="{7348815F-9C05-44A7-A6F8-A82C0D7447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3570" y="312483"/>
                        <a:ext cx="5051068" cy="4216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9" descr="optech 2">
            <a:extLst>
              <a:ext uri="{FF2B5EF4-FFF2-40B4-BE49-F238E27FC236}">
                <a16:creationId xmlns:a16="http://schemas.microsoft.com/office/drawing/2014/main" id="{E9B6955A-9286-4030-BFE3-35AB3C24E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97" y="2246877"/>
            <a:ext cx="5338504" cy="323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BBDE30-02A2-48E8-B989-20CC78FC2F2B}"/>
              </a:ext>
            </a:extLst>
          </p:cNvPr>
          <p:cNvSpPr/>
          <p:nvPr/>
        </p:nvSpPr>
        <p:spPr>
          <a:xfrm>
            <a:off x="1381572" y="5513717"/>
            <a:ext cx="407474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HYPACK® DATA FROM Teledyne-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Optech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ILRIS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scanner.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D1876E-7A43-4088-B50A-EA7FAB9AF2C2}"/>
              </a:ext>
            </a:extLst>
          </p:cNvPr>
          <p:cNvSpPr txBox="1"/>
          <p:nvPr/>
        </p:nvSpPr>
        <p:spPr>
          <a:xfrm>
            <a:off x="6964154" y="4700187"/>
            <a:ext cx="46061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Line pairs A-C or B-D can be compared for all alignments; Roll, Pitch and Yaw.</a:t>
            </a:r>
          </a:p>
        </p:txBody>
      </p:sp>
    </p:spTree>
    <p:extLst>
      <p:ext uri="{BB962C8B-B14F-4D97-AF65-F5344CB8AC3E}">
        <p14:creationId xmlns:p14="http://schemas.microsoft.com/office/powerpoint/2010/main" val="13018432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LiDAR Patch Test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362632" y="713775"/>
            <a:ext cx="600398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LIDAR Patch testing runs the ’angular’ tests are run in ‘reverse’ order: Yaw, Roll, then Pitch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Yaw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orients the four (4) halves 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	      of the Light Pole and its base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levels the flat surface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Pitch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makes the Light Pole vertical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AB4B1E8-81AA-48EF-8ABD-5E5C4DBAB1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1737" y="713775"/>
            <a:ext cx="5031291" cy="21333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3084FD-7127-4CDF-884C-0259D178A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20" y="3045775"/>
            <a:ext cx="3228975" cy="28003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52AAE77-41AB-467D-B506-DC4D6BE6F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0983" y="3045775"/>
            <a:ext cx="3669424" cy="28003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4FA68AE-7D16-41BF-B63B-8498EC07AC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8991" y="3043362"/>
            <a:ext cx="3659039" cy="2800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466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Test</a:t>
            </a:r>
          </a:p>
        </p:txBody>
      </p:sp>
    </p:spTree>
    <p:extLst>
      <p:ext uri="{BB962C8B-B14F-4D97-AF65-F5344CB8AC3E}">
        <p14:creationId xmlns:p14="http://schemas.microsoft.com/office/powerpoint/2010/main" val="257700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How to Make a Reference Surface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320" y="795928"/>
            <a:ext cx="111193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Location  -  Small area with a flat, uniform bottom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46F5575-3450-4D20-A50C-D6459466D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20" y="1749585"/>
            <a:ext cx="3043751" cy="3510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CC55588-E580-48E5-8A63-6FCB39FA50A0}"/>
              </a:ext>
            </a:extLst>
          </p:cNvPr>
          <p:cNvSpPr/>
          <p:nvPr/>
        </p:nvSpPr>
        <p:spPr>
          <a:xfrm>
            <a:off x="3813762" y="1258010"/>
            <a:ext cx="73554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Preparation and Data Collection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Two sets of 9 parallel lines crossing at 90 degrees. 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( 9 parallel lines allows for 150 degree Swath Width Test)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Line Spacing (Separation) = Water Depth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Collect data at ONLY a 90 degree Swath (if possible)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Survey at low or high tide to minimize vertical errors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SV cast immediately before data collection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0CAC1B-FD2D-4E7D-BB4A-F4DD9322266B}"/>
              </a:ext>
            </a:extLst>
          </p:cNvPr>
          <p:cNvSpPr/>
          <p:nvPr/>
        </p:nvSpPr>
        <p:spPr>
          <a:xfrm>
            <a:off x="3813762" y="4064593"/>
            <a:ext cx="735545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Processing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Reference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MTX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with 1’ x 1’ cells.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Edit in MBMAX64.  Filter to +/- 45 degrees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Careful removal of remaining flyers.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Save to XYZ.  One point per cell, average, min 3 points/cell</a:t>
            </a:r>
          </a:p>
        </p:txBody>
      </p:sp>
    </p:spTree>
    <p:extLst>
      <p:ext uri="{BB962C8B-B14F-4D97-AF65-F5344CB8AC3E}">
        <p14:creationId xmlns:p14="http://schemas.microsoft.com/office/powerpoint/2010/main" val="277776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Patch Test</a:t>
            </a:r>
          </a:p>
        </p:txBody>
      </p:sp>
    </p:spTree>
    <p:extLst>
      <p:ext uri="{BB962C8B-B14F-4D97-AF65-F5344CB8AC3E}">
        <p14:creationId xmlns:p14="http://schemas.microsoft.com/office/powerpoint/2010/main" val="7681955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Check Lines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320" y="920621"/>
            <a:ext cx="789192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Reference Surface need only be done once.  The check lines are run periodically to test system performance.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Data Collection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Run the ‘middle’ lines of each set of perpendicular lines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(These lines are shown in red over the Reference Survey.)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 Swath Width to the ‘widest’ that you want to test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(150 degrees = 7.4 times coverage, hence, the 9 lines)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Processing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Edit in MBMAX64 using the reference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MTX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from before and with the normal corrections (tide, SV).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 NOT apply Angle Filters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Very ‘minimally’ remove flyers  We want test just how ‘repeatable’ ALL the beams are, without removing too many points.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After editing we’re ready for the Beam Angle Test.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594005-679F-460F-90BF-1DB7E20391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5330" y="1680806"/>
            <a:ext cx="2419350" cy="25050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9440F5A-E302-4023-A57C-561DBE0EABD5}"/>
              </a:ext>
            </a:extLst>
          </p:cNvPr>
          <p:cNvSpPr/>
          <p:nvPr/>
        </p:nvSpPr>
        <p:spPr>
          <a:xfrm>
            <a:off x="10117803" y="4364441"/>
            <a:ext cx="10771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Check lines</a:t>
            </a:r>
          </a:p>
        </p:txBody>
      </p:sp>
    </p:spTree>
    <p:extLst>
      <p:ext uri="{BB962C8B-B14F-4D97-AF65-F5344CB8AC3E}">
        <p14:creationId xmlns:p14="http://schemas.microsoft.com/office/powerpoint/2010/main" val="99956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Beam Angle Test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702931"/>
            <a:ext cx="107253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With check lines loaded, run the beam angle test and open the reference XYZ to start test.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7F759F-8E7D-42DB-BF12-1E717DE12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4262" y="1258395"/>
            <a:ext cx="2415216" cy="2973837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6E12B342-924C-4DD1-9DFE-8970A8B728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06" b="55330"/>
          <a:stretch>
            <a:fillRect/>
          </a:stretch>
        </p:blipFill>
        <p:spPr bwMode="auto">
          <a:xfrm>
            <a:off x="508378" y="2825244"/>
            <a:ext cx="2979361" cy="312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FD7B43F3-BCA9-42D3-AFF5-748EC6CBDD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806" b="55330"/>
          <a:stretch>
            <a:fillRect/>
          </a:stretch>
        </p:blipFill>
        <p:spPr bwMode="auto">
          <a:xfrm>
            <a:off x="3813934" y="2825244"/>
            <a:ext cx="2979361" cy="311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789594-73E2-4F39-83C9-54650767B9DE}"/>
              </a:ext>
            </a:extLst>
          </p:cNvPr>
          <p:cNvSpPr/>
          <p:nvPr/>
        </p:nvSpPr>
        <p:spPr>
          <a:xfrm>
            <a:off x="482848" y="1591353"/>
            <a:ext cx="30304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Comparison tab is the overall result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o’s show ‘repeatability’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x’s show ‘bias’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5A70A44-DD79-4914-86A2-E342E3E6EAE1}"/>
              </a:ext>
            </a:extLst>
          </p:cNvPr>
          <p:cNvSpPr/>
          <p:nvPr/>
        </p:nvSpPr>
        <p:spPr>
          <a:xfrm>
            <a:off x="3762875" y="2128202"/>
            <a:ext cx="30304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Details tab is result at specific angle range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C1BE232-2CD1-4158-9419-0635701B2B44}"/>
              </a:ext>
            </a:extLst>
          </p:cNvPr>
          <p:cNvSpPr/>
          <p:nvPr/>
        </p:nvSpPr>
        <p:spPr>
          <a:xfrm>
            <a:off x="457082" y="1058340"/>
            <a:ext cx="107253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All stats are based on reference depth minus check.</a:t>
            </a:r>
          </a:p>
        </p:txBody>
      </p:sp>
    </p:spTree>
    <p:extLst>
      <p:ext uri="{BB962C8B-B14F-4D97-AF65-F5344CB8AC3E}">
        <p14:creationId xmlns:p14="http://schemas.microsoft.com/office/powerpoint/2010/main" val="2211966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New Beam Angle Test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559870" y="1384883"/>
            <a:ext cx="628531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Improvements vs. the original test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Option to show angles relative to vertical.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Breaks out Port vs Starboard Beams  (+/- angles)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Before, combined both sides and showed averaged values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Additional </a:t>
            </a:r>
            <a:r>
              <a:rPr lang="en-US" sz="2000" b="1" dirty="0">
                <a:solidFill>
                  <a:srgbClr val="00B050"/>
                </a:solidFill>
              </a:rPr>
              <a:t>GREEN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line = 95% confidence +/- bias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SHOM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style QC report.  A nice summary.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6141E2-C440-45D3-9519-19F3DD688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5738" y="562430"/>
            <a:ext cx="4606339" cy="512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797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Multibeam – Single Beam Comparison</a:t>
            </a:r>
          </a:p>
        </p:txBody>
      </p:sp>
    </p:spTree>
    <p:extLst>
      <p:ext uri="{BB962C8B-B14F-4D97-AF65-F5344CB8AC3E}">
        <p14:creationId xmlns:p14="http://schemas.microsoft.com/office/powerpoint/2010/main" val="20495064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3234463" cy="603122"/>
          </a:xfrm>
        </p:spPr>
        <p:txBody>
          <a:bodyPr/>
          <a:lstStyle/>
          <a:p>
            <a:r>
              <a:rPr lang="en-US" dirty="0"/>
              <a:t>Reference Surface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713775"/>
            <a:ext cx="76010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Simple.  Reuse the same one used for beam angle testing.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5C19DAD6-037E-4F15-B4EA-12279270F5A4}"/>
              </a:ext>
            </a:extLst>
          </p:cNvPr>
          <p:cNvSpPr txBox="1">
            <a:spLocks/>
          </p:cNvSpPr>
          <p:nvPr/>
        </p:nvSpPr>
        <p:spPr>
          <a:xfrm>
            <a:off x="457082" y="1381707"/>
            <a:ext cx="11277598" cy="603122"/>
          </a:xfrm>
          <a:prstGeom prst="rect">
            <a:avLst/>
          </a:prstGeom>
        </p:spPr>
        <p:txBody>
          <a:bodyPr/>
          <a:lstStyle>
            <a:lvl1pPr algn="l" defTabSz="608013" rtl="0" eaLnBrk="1" fontAlgn="base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bg2"/>
                </a:solidFill>
                <a:latin typeface="Arial"/>
                <a:ea typeface="ヒラギノ角ゴ Pro W3" charset="0"/>
                <a:cs typeface="Arial"/>
              </a:defRPr>
            </a:lvl1pPr>
            <a:lvl2pPr algn="l" defTabSz="608013" rtl="0" eaLnBrk="1" fontAlgn="base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53565A"/>
                </a:solidFill>
                <a:latin typeface="Arial" pitchFamily="34" charset="0"/>
                <a:ea typeface="ヒラギノ角ゴ Pro W3" charset="0"/>
                <a:cs typeface="Arial" pitchFamily="34" charset="0"/>
              </a:defRPr>
            </a:lvl2pPr>
            <a:lvl3pPr algn="l" defTabSz="608013" rtl="0" eaLnBrk="1" fontAlgn="base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53565A"/>
                </a:solidFill>
                <a:latin typeface="Arial" pitchFamily="34" charset="0"/>
                <a:ea typeface="ヒラギノ角ゴ Pro W3" charset="0"/>
                <a:cs typeface="Arial" pitchFamily="34" charset="0"/>
              </a:defRPr>
            </a:lvl3pPr>
            <a:lvl4pPr algn="l" defTabSz="608013" rtl="0" eaLnBrk="1" fontAlgn="base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53565A"/>
                </a:solidFill>
                <a:latin typeface="Arial" pitchFamily="34" charset="0"/>
                <a:ea typeface="ヒラギノ角ゴ Pro W3" charset="0"/>
                <a:cs typeface="Arial" pitchFamily="34" charset="0"/>
              </a:defRPr>
            </a:lvl4pPr>
            <a:lvl5pPr algn="l" defTabSz="608013" rtl="0" eaLnBrk="1" fontAlgn="base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53565A"/>
                </a:solidFill>
                <a:latin typeface="Arial" pitchFamily="34" charset="0"/>
                <a:ea typeface="ヒラギノ角ゴ Pro W3" charset="0"/>
                <a:cs typeface="Arial" pitchFamily="34" charset="0"/>
              </a:defRPr>
            </a:lvl5pPr>
            <a:lvl6pPr marL="609458" algn="l" defTabSz="609458" rtl="0" eaLnBrk="1" fontAlgn="base" hangingPunct="1">
              <a:lnSpc>
                <a:spcPts val="3866"/>
              </a:lnSpc>
              <a:spcBef>
                <a:spcPct val="0"/>
              </a:spcBef>
              <a:spcAft>
                <a:spcPct val="0"/>
              </a:spcAft>
              <a:defRPr sz="3732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1218915" algn="l" defTabSz="609458" rtl="0" eaLnBrk="1" fontAlgn="base" hangingPunct="1">
              <a:lnSpc>
                <a:spcPts val="3866"/>
              </a:lnSpc>
              <a:spcBef>
                <a:spcPct val="0"/>
              </a:spcBef>
              <a:spcAft>
                <a:spcPct val="0"/>
              </a:spcAft>
              <a:defRPr sz="3732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828373" algn="l" defTabSz="609458" rtl="0" eaLnBrk="1" fontAlgn="base" hangingPunct="1">
              <a:lnSpc>
                <a:spcPts val="3866"/>
              </a:lnSpc>
              <a:spcBef>
                <a:spcPct val="0"/>
              </a:spcBef>
              <a:spcAft>
                <a:spcPct val="0"/>
              </a:spcAft>
              <a:defRPr sz="3732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2437830" algn="l" defTabSz="609458" rtl="0" eaLnBrk="1" fontAlgn="base" hangingPunct="1">
              <a:lnSpc>
                <a:spcPts val="3866"/>
              </a:lnSpc>
              <a:spcBef>
                <a:spcPct val="0"/>
              </a:spcBef>
              <a:spcAft>
                <a:spcPct val="0"/>
              </a:spcAft>
              <a:defRPr sz="3732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dirty="0"/>
              <a:t>Check Lines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2F98F4-1F7E-4BFD-A1E1-A2EF842F241B}"/>
              </a:ext>
            </a:extLst>
          </p:cNvPr>
          <p:cNvSpPr/>
          <p:nvPr/>
        </p:nvSpPr>
        <p:spPr>
          <a:xfrm>
            <a:off x="457082" y="1873020"/>
            <a:ext cx="79947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Run the same ‘middle’, just with a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singlebeam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echosounder.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Process to corrected XYZ using HYPACK® </a:t>
            </a:r>
            <a:r>
              <a:rPr lang="en-US" sz="20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SBMAX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or SBMAX64.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A0C07AAD-1AEF-49FB-98C1-8FB292D88E03}"/>
              </a:ext>
            </a:extLst>
          </p:cNvPr>
          <p:cNvSpPr txBox="1">
            <a:spLocks/>
          </p:cNvSpPr>
          <p:nvPr/>
        </p:nvSpPr>
        <p:spPr>
          <a:xfrm>
            <a:off x="452400" y="2967455"/>
            <a:ext cx="3679082" cy="603122"/>
          </a:xfrm>
          <a:prstGeom prst="rect">
            <a:avLst/>
          </a:prstGeom>
        </p:spPr>
        <p:txBody>
          <a:bodyPr/>
          <a:lstStyle>
            <a:lvl1pPr algn="l" defTabSz="608013" rtl="0" eaLnBrk="1" fontAlgn="base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bg2"/>
                </a:solidFill>
                <a:latin typeface="Arial"/>
                <a:ea typeface="ヒラギノ角ゴ Pro W3" charset="0"/>
                <a:cs typeface="Arial"/>
              </a:defRPr>
            </a:lvl1pPr>
            <a:lvl2pPr algn="l" defTabSz="608013" rtl="0" eaLnBrk="1" fontAlgn="base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53565A"/>
                </a:solidFill>
                <a:latin typeface="Arial" pitchFamily="34" charset="0"/>
                <a:ea typeface="ヒラギノ角ゴ Pro W3" charset="0"/>
                <a:cs typeface="Arial" pitchFamily="34" charset="0"/>
              </a:defRPr>
            </a:lvl2pPr>
            <a:lvl3pPr algn="l" defTabSz="608013" rtl="0" eaLnBrk="1" fontAlgn="base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53565A"/>
                </a:solidFill>
                <a:latin typeface="Arial" pitchFamily="34" charset="0"/>
                <a:ea typeface="ヒラギノ角ゴ Pro W3" charset="0"/>
                <a:cs typeface="Arial" pitchFamily="34" charset="0"/>
              </a:defRPr>
            </a:lvl3pPr>
            <a:lvl4pPr algn="l" defTabSz="608013" rtl="0" eaLnBrk="1" fontAlgn="base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53565A"/>
                </a:solidFill>
                <a:latin typeface="Arial" pitchFamily="34" charset="0"/>
                <a:ea typeface="ヒラギノ角ゴ Pro W3" charset="0"/>
                <a:cs typeface="Arial" pitchFamily="34" charset="0"/>
              </a:defRPr>
            </a:lvl4pPr>
            <a:lvl5pPr algn="l" defTabSz="608013" rtl="0" eaLnBrk="1" fontAlgn="base" hangingPunct="1">
              <a:lnSpc>
                <a:spcPts val="29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53565A"/>
                </a:solidFill>
                <a:latin typeface="Arial" pitchFamily="34" charset="0"/>
                <a:ea typeface="ヒラギノ角ゴ Pro W3" charset="0"/>
                <a:cs typeface="Arial" pitchFamily="34" charset="0"/>
              </a:defRPr>
            </a:lvl5pPr>
            <a:lvl6pPr marL="609458" algn="l" defTabSz="609458" rtl="0" eaLnBrk="1" fontAlgn="base" hangingPunct="1">
              <a:lnSpc>
                <a:spcPts val="3866"/>
              </a:lnSpc>
              <a:spcBef>
                <a:spcPct val="0"/>
              </a:spcBef>
              <a:spcAft>
                <a:spcPct val="0"/>
              </a:spcAft>
              <a:defRPr sz="3732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1218915" algn="l" defTabSz="609458" rtl="0" eaLnBrk="1" fontAlgn="base" hangingPunct="1">
              <a:lnSpc>
                <a:spcPts val="3866"/>
              </a:lnSpc>
              <a:spcBef>
                <a:spcPct val="0"/>
              </a:spcBef>
              <a:spcAft>
                <a:spcPct val="0"/>
              </a:spcAft>
              <a:defRPr sz="3732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828373" algn="l" defTabSz="609458" rtl="0" eaLnBrk="1" fontAlgn="base" hangingPunct="1">
              <a:lnSpc>
                <a:spcPts val="3866"/>
              </a:lnSpc>
              <a:spcBef>
                <a:spcPct val="0"/>
              </a:spcBef>
              <a:spcAft>
                <a:spcPct val="0"/>
              </a:spcAft>
              <a:defRPr sz="3732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2437830" algn="l" defTabSz="609458" rtl="0" eaLnBrk="1" fontAlgn="base" hangingPunct="1">
              <a:lnSpc>
                <a:spcPts val="3866"/>
              </a:lnSpc>
              <a:spcBef>
                <a:spcPct val="0"/>
              </a:spcBef>
              <a:spcAft>
                <a:spcPct val="0"/>
              </a:spcAft>
              <a:defRPr sz="3732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dirty="0"/>
              <a:t>Check Line Statistics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14C061-BA66-40AA-BB7C-379A89B8FADB}"/>
              </a:ext>
            </a:extLst>
          </p:cNvPr>
          <p:cNvSpPr/>
          <p:nvPr/>
        </p:nvSpPr>
        <p:spPr>
          <a:xfrm>
            <a:off x="452400" y="3563532"/>
            <a:ext cx="39952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Load the SB Check Lines XYZ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Tools &gt; Check Line Statistics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Open the Reference XYZ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C4B167-F065-479A-A40F-473379B43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7274" y="376400"/>
            <a:ext cx="2497406" cy="321685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BB92222-E8BB-4B62-8FE4-062D03415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0641" y="2671104"/>
            <a:ext cx="3241581" cy="347312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5265BAE-F4CD-4308-B4ED-6879C888DE37}"/>
              </a:ext>
            </a:extLst>
          </p:cNvPr>
          <p:cNvSpPr/>
          <p:nvPr/>
        </p:nvSpPr>
        <p:spPr>
          <a:xfrm>
            <a:off x="8058149" y="4407665"/>
            <a:ext cx="34359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is a good test. 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Mean Difference = Bias = 0.02’</a:t>
            </a:r>
          </a:p>
        </p:txBody>
      </p:sp>
    </p:spTree>
    <p:extLst>
      <p:ext uri="{BB962C8B-B14F-4D97-AF65-F5344CB8AC3E}">
        <p14:creationId xmlns:p14="http://schemas.microsoft.com/office/powerpoint/2010/main" val="30866523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4681" y="2181836"/>
            <a:ext cx="7547113" cy="1080879"/>
          </a:xfrm>
        </p:spPr>
        <p:txBody>
          <a:bodyPr/>
          <a:lstStyle/>
          <a:p>
            <a:r>
              <a:rPr lang="en-US" dirty="0"/>
              <a:t>Thank You !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253460" y="4204698"/>
            <a:ext cx="8142645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 ( Historical Sessions )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Live Chat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on Youtube.com 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  ( Newer Sessions ) 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</a:t>
            </a:r>
            <a:r>
              <a:rPr lang="en-US" sz="1600" dirty="0" err="1">
                <a:solidFill>
                  <a:schemeClr val="bg1"/>
                </a:solidFill>
                <a:latin typeface="Arial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Ustream</a:t>
            </a:r>
            <a:endParaRPr lang="en-US" sz="1600" dirty="0">
              <a:solidFill>
                <a:schemeClr val="bg1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600" dirty="0">
              <a:solidFill>
                <a:schemeClr val="bg1"/>
              </a:solidFill>
              <a:latin typeface="Arial"/>
              <a:ea typeface="+mn-ea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SUPPORT Site 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						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HYPACK Website</a:t>
            </a:r>
            <a:r>
              <a:rPr lang="en-US" sz="1600" dirty="0">
                <a:solidFill>
                  <a:schemeClr val="bg1"/>
                </a:solidFill>
                <a:latin typeface="Arial"/>
                <a:ea typeface="+mn-ea"/>
              </a:rPr>
              <a:t>		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prstClr val="black">
                  <a:lumMod val="65000"/>
                  <a:lumOff val="35000"/>
                </a:prstClr>
              </a:buClr>
            </a:pPr>
            <a:endParaRPr lang="en-US" sz="1400" dirty="0">
              <a:solidFill>
                <a:prstClr val="black">
                  <a:lumMod val="65000"/>
                  <a:lumOff val="35000"/>
                </a:prstClr>
              </a:solidFill>
              <a:latin typeface="Arial"/>
              <a:ea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506" y="3767253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chemeClr val="bg1"/>
                </a:solidFill>
                <a:latin typeface="Arial"/>
                <a:ea typeface="+mn-ea"/>
              </a:rPr>
              <a:t>Links to more information: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193765" y="2108552"/>
            <a:ext cx="34958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b="1" u="sng" dirty="0">
                <a:solidFill>
                  <a:prstClr val="white"/>
                </a:solidFill>
                <a:latin typeface="Arial"/>
                <a:ea typeface="+mn-ea"/>
              </a:rPr>
              <a:t>Contact Us: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Sales@HYPACK.com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Help@HYPACK.com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  <a:latin typeface="Arial"/>
              <a:ea typeface="+mn-ea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prstClr val="white"/>
                </a:solidFill>
                <a:latin typeface="Arial"/>
                <a:ea typeface="+mn-ea"/>
              </a:rPr>
              <a:t>(860) 635 - 1500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25665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Why Patch Test?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36C63DE-34AC-433F-AE46-0664B71F4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80" y="1556698"/>
            <a:ext cx="4813658" cy="14890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143F65-1028-40FC-9D47-16BE587C1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80" y="3248649"/>
            <a:ext cx="4813658" cy="153939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3730122" y="498931"/>
            <a:ext cx="71144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Multibeam and Lidar systems are very directional.  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Small angular alignment errors lead to large data errors.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769017-A8C6-4936-AA25-34B53BF88BBF}"/>
              </a:ext>
            </a:extLst>
          </p:cNvPr>
          <p:cNvSpPr/>
          <p:nvPr/>
        </p:nvSpPr>
        <p:spPr>
          <a:xfrm>
            <a:off x="5270741" y="1873790"/>
            <a:ext cx="66079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Cross section from two survey lines that overlap well: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Correct Roll offset = Angularly aligned = No Roll bias.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3581B44-136C-45C8-A531-9C670B27871B}"/>
              </a:ext>
            </a:extLst>
          </p:cNvPr>
          <p:cNvSpPr/>
          <p:nvPr/>
        </p:nvSpPr>
        <p:spPr>
          <a:xfrm>
            <a:off x="5270741" y="3266988"/>
            <a:ext cx="62623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Cross section from two survey lines with poor overlap: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Incorrect Roll offset = Angularly misaligned = Significant Roll bias.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93A6B5-0AE8-4525-9D54-9E97E291904C}"/>
              </a:ext>
            </a:extLst>
          </p:cNvPr>
          <p:cNvSpPr/>
          <p:nvPr/>
        </p:nvSpPr>
        <p:spPr>
          <a:xfrm>
            <a:off x="457082" y="4954368"/>
            <a:ext cx="108262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Patch Testing finds correct Roll, Pitch and Yaw offsets (misalignment angles).  </a:t>
            </a: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Also corrects for Position system Latency. </a:t>
            </a:r>
          </a:p>
        </p:txBody>
      </p:sp>
    </p:spTree>
    <p:extLst>
      <p:ext uri="{BB962C8B-B14F-4D97-AF65-F5344CB8AC3E}">
        <p14:creationId xmlns:p14="http://schemas.microsoft.com/office/powerpoint/2010/main" val="1586721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Patch Test Location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3" y="729612"/>
            <a:ext cx="64982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Finding a proper location can be difficult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 Test 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 A reasonably flat and level bottom is needed. (As seen in previous slide)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Pitch, Yaw, and Latency Test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-  An area of bottom with variable terrain changes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769017-A8C6-4936-AA25-34B53BF88BBF}"/>
              </a:ext>
            </a:extLst>
          </p:cNvPr>
          <p:cNvSpPr/>
          <p:nvPr/>
        </p:nvSpPr>
        <p:spPr>
          <a:xfrm>
            <a:off x="1966653" y="5728278"/>
            <a:ext cx="3600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has everything.  Perfect.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93A6B5-0AE8-4525-9D54-9E97E291904C}"/>
              </a:ext>
            </a:extLst>
          </p:cNvPr>
          <p:cNvSpPr/>
          <p:nvPr/>
        </p:nvSpPr>
        <p:spPr>
          <a:xfrm>
            <a:off x="7494663" y="3920933"/>
            <a:ext cx="43327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Channel with side slope works well.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 aware the traveling perpendicular to the current, will cause problems with obtaining proper overlap.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5050AF-DEEF-446D-BCD3-F37139DFE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13" y="2692510"/>
            <a:ext cx="6376959" cy="3035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3A228B3-8C8D-4DA0-B400-67D87B72E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354" y="605998"/>
            <a:ext cx="4048782" cy="314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84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Planning and Running Survey Lines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082" y="805812"/>
            <a:ext cx="113634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Basic survey line layout for single head MBES.  This line geometry doubles any alignment errors.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769017-A8C6-4936-AA25-34B53BF88BBF}"/>
              </a:ext>
            </a:extLst>
          </p:cNvPr>
          <p:cNvSpPr/>
          <p:nvPr/>
        </p:nvSpPr>
        <p:spPr>
          <a:xfrm>
            <a:off x="6757987" y="1452562"/>
            <a:ext cx="523398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 Test:  A-B both directions, survey speed.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Pitch Test:  C-D both directions, survey speed.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Yaw Test:  C-D and E-F, same direction, survey speed.  Offset = ½ average depth.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Latency Test:  C-D, same direction, high then low speed.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6612FF-8720-4CAA-B890-579DBEBB3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" y="1452562"/>
            <a:ext cx="6124575" cy="326707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5EFF001-C876-4E83-A3BA-1B3E1A9C1186}"/>
              </a:ext>
            </a:extLst>
          </p:cNvPr>
          <p:cNvSpPr/>
          <p:nvPr/>
        </p:nvSpPr>
        <p:spPr>
          <a:xfrm>
            <a:off x="609482" y="5073012"/>
            <a:ext cx="108262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is the basic line layout.  With experience you will find short cuts.  For example, line C-D could be extended for roll testing also.</a:t>
            </a:r>
          </a:p>
        </p:txBody>
      </p:sp>
    </p:spTree>
    <p:extLst>
      <p:ext uri="{BB962C8B-B14F-4D97-AF65-F5344CB8AC3E}">
        <p14:creationId xmlns:p14="http://schemas.microsoft.com/office/powerpoint/2010/main" val="42858812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Cross Sections and Why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722892" y="922473"/>
            <a:ext cx="107462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Line geometry and survey are intended to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double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alignment errors when cut in cross section.</a:t>
            </a:r>
          </a:p>
          <a:p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Roll cross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sections are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taken across track.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Pitch, Yaw and Latency cross sections are taken along track.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MBMAX64 processing picks the proper cross section when lines are loaded in pairs.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769017-A8C6-4936-AA25-34B53BF88BBF}"/>
              </a:ext>
            </a:extLst>
          </p:cNvPr>
          <p:cNvSpPr/>
          <p:nvPr/>
        </p:nvSpPr>
        <p:spPr>
          <a:xfrm>
            <a:off x="6331187" y="6043124"/>
            <a:ext cx="31783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A-B Cross Section views.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DA2A5E2-DCBB-4B47-B970-489C891D0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9" y="2762388"/>
            <a:ext cx="7916600" cy="31655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1C9037-998B-4123-AF90-809E0387FD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4594" y="2770000"/>
            <a:ext cx="3988429" cy="3165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544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MBMAX64 Patch Test</a:t>
            </a:r>
          </a:p>
        </p:txBody>
      </p:sp>
    </p:spTree>
    <p:extLst>
      <p:ext uri="{BB962C8B-B14F-4D97-AF65-F5344CB8AC3E}">
        <p14:creationId xmlns:p14="http://schemas.microsoft.com/office/powerpoint/2010/main" val="931141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320" y="110653"/>
            <a:ext cx="11277598" cy="603122"/>
          </a:xfrm>
        </p:spPr>
        <p:txBody>
          <a:bodyPr/>
          <a:lstStyle/>
          <a:p>
            <a:r>
              <a:rPr lang="en-US" dirty="0"/>
              <a:t>How to Load Files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F30050-63BB-4DD6-984F-23DE2FF8BBE1}"/>
              </a:ext>
            </a:extLst>
          </p:cNvPr>
          <p:cNvSpPr/>
          <p:nvPr/>
        </p:nvSpPr>
        <p:spPr>
          <a:xfrm>
            <a:off x="457320" y="796287"/>
            <a:ext cx="114584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Files may be loaded in pairs or the entire survey may be loaded at once.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D60FF4-D417-4B37-BC51-1BBEF65C10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20" y="1357373"/>
            <a:ext cx="2920660" cy="18907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5C178E-DEC4-46D2-AD1C-6093B4DC48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20" y="3504311"/>
            <a:ext cx="2920660" cy="21200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A5F1A04-2559-404E-8A80-B48161169E90}"/>
              </a:ext>
            </a:extLst>
          </p:cNvPr>
          <p:cNvSpPr/>
          <p:nvPr/>
        </p:nvSpPr>
        <p:spPr>
          <a:xfrm>
            <a:off x="3524250" y="1357373"/>
            <a:ext cx="74485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Loading just the Roll Test.  Loading files in pairs is good when you are new at this.  The testing process may be easier to keep track of.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A3C56F-B77A-410D-9AF7-D049B7DE0B70}"/>
              </a:ext>
            </a:extLst>
          </p:cNvPr>
          <p:cNvSpPr/>
          <p:nvPr/>
        </p:nvSpPr>
        <p:spPr>
          <a:xfrm>
            <a:off x="3524249" y="3504311"/>
            <a:ext cx="50365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Loading the entire test.  An efficient way of working.  Requires somewhat advanced MBMAX64 skills to switch between Stages 1 and 2.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FAC055-F6C4-4515-A4CA-847FA87F0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4022" y="3429000"/>
            <a:ext cx="2583444" cy="173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106555"/>
      </p:ext>
    </p:extLst>
  </p:cSld>
  <p:clrMapOvr>
    <a:masterClrMapping/>
  </p:clrMapOvr>
</p:sld>
</file>

<file path=ppt/theme/theme1.xml><?xml version="1.0" encoding="utf-8"?>
<a:theme xmlns:a="http://schemas.openxmlformats.org/drawingml/2006/main" name="Jerrys Theme">
  <a:themeElements>
    <a:clrScheme name="Xylem">
      <a:dk1>
        <a:sysClr val="windowText" lastClr="000000"/>
      </a:dk1>
      <a:lt1>
        <a:sysClr val="window" lastClr="FFFFFF"/>
      </a:lt1>
      <a:dk2>
        <a:srgbClr val="008C95"/>
      </a:dk2>
      <a:lt2>
        <a:srgbClr val="0085AD"/>
      </a:lt2>
      <a:accent1>
        <a:srgbClr val="009A44"/>
      </a:accent1>
      <a:accent2>
        <a:srgbClr val="0072CE"/>
      </a:accent2>
      <a:accent3>
        <a:srgbClr val="615E9B"/>
      </a:accent3>
      <a:accent4>
        <a:srgbClr val="E57200"/>
      </a:accent4>
      <a:accent5>
        <a:srgbClr val="BF0D3E"/>
      </a:accent5>
      <a:accent6>
        <a:srgbClr val="001A70"/>
      </a:accent6>
      <a:hlink>
        <a:srgbClr val="7A6855"/>
      </a:hlink>
      <a:folHlink>
        <a:srgbClr val="0085A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Jerrys Theme" id="{34DCF403-205E-4DCF-9EAF-A8EEA50C4074}" vid="{F5A2F787-8A64-4E85-AD44-6651DC6A517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382AE6178ED54FB088AFCCFF3742D5" ma:contentTypeVersion="15" ma:contentTypeDescription="Create a new document." ma:contentTypeScope="" ma:versionID="6e6a18a447b1f1d1e31faa64d873d6c6">
  <xsd:schema xmlns:xsd="http://www.w3.org/2001/XMLSchema" xmlns:xs="http://www.w3.org/2001/XMLSchema" xmlns:p="http://schemas.microsoft.com/office/2006/metadata/properties" xmlns:ns2="24a8e0cc-0db5-4542-95ff-113fbb9da4d2" xmlns:ns3="http://schemas.microsoft.com/sharepoint/v4" xmlns:ns4="10a023fd-628c-4b7c-aec2-a17c8104e729" targetNamespace="http://schemas.microsoft.com/office/2006/metadata/properties" ma:root="true" ma:fieldsID="4cd4662af577c8bff5d9b5caaea07cc5" ns2:_="" ns3:_="" ns4:_="">
    <xsd:import namespace="24a8e0cc-0db5-4542-95ff-113fbb9da4d2"/>
    <xsd:import namespace="http://schemas.microsoft.com/sharepoint/v4"/>
    <xsd:import namespace="10a023fd-628c-4b7c-aec2-a17c8104e7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3:IconOverlay" minOccurs="0"/>
                <xsd:element ref="ns4:SharedWithUsers" minOccurs="0"/>
                <xsd:element ref="ns4:SharedWithDetails" minOccurs="0"/>
                <xsd:element ref="ns2:lcf76f155ced4ddcb4097134ff3c332f" minOccurs="0"/>
                <xsd:element ref="ns4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a8e0cc-0db5-4542-95ff-113fbb9da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1934200a-e575-48ad-97ba-4b0c9caf94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4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023fd-628c-4b7c-aec2-a17c8104e729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ea79faac-8985-4fc8-8ddf-db27648643c5}" ma:internalName="TaxCatchAll" ma:showField="CatchAllData" ma:web="10a023fd-628c-4b7c-aec2-a17c8104e7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conOverlay xmlns="http://schemas.microsoft.com/sharepoint/v4" xsi:nil="true"/>
    <lcf76f155ced4ddcb4097134ff3c332f xmlns="24a8e0cc-0db5-4542-95ff-113fbb9da4d2">
      <Terms xmlns="http://schemas.microsoft.com/office/infopath/2007/PartnerControls"/>
    </lcf76f155ced4ddcb4097134ff3c332f>
    <TaxCatchAll xmlns="10a023fd-628c-4b7c-aec2-a17c8104e729" xsi:nil="true"/>
  </documentManagement>
</p:properties>
</file>

<file path=customXml/itemProps1.xml><?xml version="1.0" encoding="utf-8"?>
<ds:datastoreItem xmlns:ds="http://schemas.openxmlformats.org/officeDocument/2006/customXml" ds:itemID="{C6E30078-E109-43C7-A557-E1560D49DF3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CF0146-540B-4514-A42B-84E65F6AA6D1}"/>
</file>

<file path=customXml/itemProps3.xml><?xml version="1.0" encoding="utf-8"?>
<ds:datastoreItem xmlns:ds="http://schemas.openxmlformats.org/officeDocument/2006/customXml" ds:itemID="{3029F276-0A49-46F5-85AE-9D003CCCB6AB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Jerrys Theme</Template>
  <TotalTime>1267</TotalTime>
  <Words>2364</Words>
  <Application>Microsoft Office PowerPoint</Application>
  <PresentationFormat>Widescreen</PresentationFormat>
  <Paragraphs>310</Paragraphs>
  <Slides>35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Lucida Grande</vt:lpstr>
      <vt:lpstr>Verdana</vt:lpstr>
      <vt:lpstr>Jerrys Theme</vt:lpstr>
      <vt:lpstr>Bitmap Image</vt:lpstr>
      <vt:lpstr>MBES – Patch and Performance Testing</vt:lpstr>
      <vt:lpstr>Objectives of this session</vt:lpstr>
      <vt:lpstr>Understanding the Patch Test</vt:lpstr>
      <vt:lpstr>Why Patch Test?</vt:lpstr>
      <vt:lpstr>Patch Test Location</vt:lpstr>
      <vt:lpstr>Planning and Running Survey Lines</vt:lpstr>
      <vt:lpstr>Cross Sections and Why</vt:lpstr>
      <vt:lpstr>MBMAX64 Patch Test</vt:lpstr>
      <vt:lpstr>How to Load Files</vt:lpstr>
      <vt:lpstr>Introduction to the Patch Test Window</vt:lpstr>
      <vt:lpstr>How to Run a Test</vt:lpstr>
      <vt:lpstr>How to Interpret Results</vt:lpstr>
      <vt:lpstr>Using Patch Test History</vt:lpstr>
      <vt:lpstr>Run Examples</vt:lpstr>
      <vt:lpstr>Order is Important</vt:lpstr>
      <vt:lpstr>Auto Cross Sections</vt:lpstr>
      <vt:lpstr>Manual Cross Sections</vt:lpstr>
      <vt:lpstr>Latency Test</vt:lpstr>
      <vt:lpstr>Roll Test</vt:lpstr>
      <vt:lpstr>Pitch Test</vt:lpstr>
      <vt:lpstr>Yaw Test</vt:lpstr>
      <vt:lpstr>Modifications for Dual Head and LiDAR</vt:lpstr>
      <vt:lpstr>Dual Head MBES Test</vt:lpstr>
      <vt:lpstr>Dual Head MBES Test</vt:lpstr>
      <vt:lpstr>Dual Head MBES Test</vt:lpstr>
      <vt:lpstr>LiDAR Patch Test</vt:lpstr>
      <vt:lpstr>LiDAR Patch Test</vt:lpstr>
      <vt:lpstr>Performance Test</vt:lpstr>
      <vt:lpstr>How to Make a Reference Surface</vt:lpstr>
      <vt:lpstr>Check Lines</vt:lpstr>
      <vt:lpstr>Beam Angle Test</vt:lpstr>
      <vt:lpstr>New Beam Angle Test</vt:lpstr>
      <vt:lpstr>Multibeam – Single Beam Comparison</vt:lpstr>
      <vt:lpstr>Reference Surface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Sensor Theory  Understanding the Hardware</dc:title>
  <dc:creator>Knisley, Jerry - Xylem</dc:creator>
  <cp:lastModifiedBy>Knisley, Jerry - Xylem</cp:lastModifiedBy>
  <cp:revision>102</cp:revision>
  <cp:lastPrinted>2020-11-25T20:40:09Z</cp:lastPrinted>
  <dcterms:created xsi:type="dcterms:W3CDTF">2020-11-16T17:33:24Z</dcterms:created>
  <dcterms:modified xsi:type="dcterms:W3CDTF">2021-12-29T20:03:54Z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0x010100FE382AE6178ED54FB088AFCCFF3742D5</vt:lpwstr>
  </property>
</Properties>
</file>