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8"/>
  </p:notesMasterIdLst>
  <p:sldIdLst>
    <p:sldId id="293" r:id="rId5"/>
    <p:sldId id="298" r:id="rId6"/>
    <p:sldId id="299" r:id="rId7"/>
    <p:sldId id="300" r:id="rId8"/>
    <p:sldId id="301" r:id="rId9"/>
    <p:sldId id="302" r:id="rId10"/>
    <p:sldId id="303" r:id="rId11"/>
    <p:sldId id="304" r:id="rId12"/>
    <p:sldId id="305" r:id="rId13"/>
    <p:sldId id="306" r:id="rId14"/>
    <p:sldId id="340" r:id="rId15"/>
    <p:sldId id="342" r:id="rId16"/>
    <p:sldId id="343" r:id="rId17"/>
    <p:sldId id="344" r:id="rId18"/>
    <p:sldId id="345" r:id="rId19"/>
    <p:sldId id="346" r:id="rId20"/>
    <p:sldId id="347" r:id="rId21"/>
    <p:sldId id="360" r:id="rId22"/>
    <p:sldId id="348" r:id="rId23"/>
    <p:sldId id="349" r:id="rId24"/>
    <p:sldId id="350" r:id="rId25"/>
    <p:sldId id="351" r:id="rId26"/>
    <p:sldId id="352" r:id="rId27"/>
    <p:sldId id="353" r:id="rId28"/>
    <p:sldId id="354" r:id="rId29"/>
    <p:sldId id="355" r:id="rId30"/>
    <p:sldId id="356" r:id="rId31"/>
    <p:sldId id="357" r:id="rId32"/>
    <p:sldId id="307" r:id="rId33"/>
    <p:sldId id="311" r:id="rId34"/>
    <p:sldId id="312" r:id="rId35"/>
    <p:sldId id="313" r:id="rId36"/>
    <p:sldId id="308" r:id="rId37"/>
    <p:sldId id="309" r:id="rId38"/>
    <p:sldId id="358" r:id="rId39"/>
    <p:sldId id="314" r:id="rId40"/>
    <p:sldId id="315" r:id="rId41"/>
    <p:sldId id="361" r:id="rId42"/>
    <p:sldId id="341" r:id="rId43"/>
    <p:sldId id="316" r:id="rId44"/>
    <p:sldId id="317" r:id="rId45"/>
    <p:sldId id="318" r:id="rId46"/>
    <p:sldId id="319" r:id="rId47"/>
    <p:sldId id="320" r:id="rId48"/>
    <p:sldId id="321" r:id="rId49"/>
    <p:sldId id="338" r:id="rId50"/>
    <p:sldId id="337" r:id="rId51"/>
    <p:sldId id="322" r:id="rId52"/>
    <p:sldId id="323" r:id="rId53"/>
    <p:sldId id="324" r:id="rId54"/>
    <p:sldId id="325" r:id="rId55"/>
    <p:sldId id="326" r:id="rId56"/>
    <p:sldId id="327" r:id="rId57"/>
    <p:sldId id="328" r:id="rId58"/>
    <p:sldId id="329" r:id="rId59"/>
    <p:sldId id="330" r:id="rId60"/>
    <p:sldId id="331" r:id="rId61"/>
    <p:sldId id="332" r:id="rId62"/>
    <p:sldId id="333" r:id="rId63"/>
    <p:sldId id="334" r:id="rId64"/>
    <p:sldId id="335" r:id="rId65"/>
    <p:sldId id="336" r:id="rId66"/>
    <p:sldId id="359" r:id="rId67"/>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C4"/>
    <a:srgbClr val="0087AC"/>
    <a:srgbClr val="00ACE2"/>
    <a:srgbClr val="2818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BD5741-8EAC-47BF-9F51-DA354CD6FAB2}" v="4" dt="2022-09-29T16:14:40.2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90" y="37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F3516E-E5E1-49FB-89C3-4370E8BDDCBA}"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BDD05-6BDF-4676-AFC0-67F4F96B7D75}" type="slidenum">
              <a:rPr lang="en-US" smtClean="0"/>
              <a:t>‹#›</a:t>
            </a:fld>
            <a:endParaRPr lang="en-US"/>
          </a:p>
        </p:txBody>
      </p:sp>
    </p:spTree>
    <p:extLst>
      <p:ext uri="{BB962C8B-B14F-4D97-AF65-F5344CB8AC3E}">
        <p14:creationId xmlns:p14="http://schemas.microsoft.com/office/powerpoint/2010/main" val="1092346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ChangeArrowheads="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anose="020B0604020202020204" pitchFamily="34" charset="0"/>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7053E3B-83F1-4384-BE40-6075FC5E4F5D}" type="slidenum">
              <a:rPr lang="en-US" altLang="en-US">
                <a:latin typeface="Arial" panose="020B0604020202020204" pitchFamily="34" charset="0"/>
              </a:rPr>
              <a:pPr/>
              <a:t>2</a:t>
            </a:fld>
            <a:endParaRPr lang="en-US" altLang="en-US">
              <a:latin typeface="Arial" panose="020B0604020202020204" pitchFamily="34" charset="0"/>
            </a:endParaRPr>
          </a:p>
        </p:txBody>
      </p:sp>
    </p:spTree>
    <p:extLst>
      <p:ext uri="{BB962C8B-B14F-4D97-AF65-F5344CB8AC3E}">
        <p14:creationId xmlns:p14="http://schemas.microsoft.com/office/powerpoint/2010/main" val="1982289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ChangeArrowheads="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69709642-80DD-4A76-ACA9-169FB9AC9FAA}" type="slidenum">
              <a:rPr lang="en-US" altLang="en-US" b="0">
                <a:latin typeface="Times New Roman" panose="02020603050405020304" pitchFamily="18" charset="0"/>
              </a:rPr>
              <a:pPr/>
              <a:t>11</a:t>
            </a:fld>
            <a:endParaRPr lang="en-US" altLang="en-US" b="0">
              <a:latin typeface="Times New Roman" panose="02020603050405020304" pitchFamily="18" charset="0"/>
            </a:endParaRPr>
          </a:p>
        </p:txBody>
      </p:sp>
    </p:spTree>
    <p:extLst>
      <p:ext uri="{BB962C8B-B14F-4D97-AF65-F5344CB8AC3E}">
        <p14:creationId xmlns:p14="http://schemas.microsoft.com/office/powerpoint/2010/main" val="3390752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ChangeArrowheads="1" noTextEdit="1"/>
          </p:cNvSpPr>
          <p:nvPr>
            <p:ph type="sldImg"/>
          </p:nvPr>
        </p:nvSpPr>
        <p:spPr>
          <a:ln/>
        </p:spPr>
      </p:sp>
      <p:sp>
        <p:nvSpPr>
          <p:cNvPr id="39939" name="Notes Placeholder 2"/>
          <p:cNvSpPr>
            <a:spLocks noGrp="1"/>
          </p:cNvSpPr>
          <p:nvPr>
            <p:ph type="body" idx="1"/>
          </p:nvPr>
        </p:nvSpPr>
        <p:spPr>
          <a:xfrm>
            <a:off x="708025" y="4278313"/>
            <a:ext cx="5661025" cy="4051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9940"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E372944F-7FB2-4E2D-AF69-558F484275D8}" type="slidenum">
              <a:rPr lang="en-US" altLang="en-US" sz="1200" b="0"/>
              <a:pPr algn="r" eaLnBrk="1" hangingPunct="1"/>
              <a:t>12</a:t>
            </a:fld>
            <a:endParaRPr lang="en-US" altLang="en-US" sz="1200" b="0"/>
          </a:p>
        </p:txBody>
      </p:sp>
    </p:spTree>
    <p:extLst>
      <p:ext uri="{BB962C8B-B14F-4D97-AF65-F5344CB8AC3E}">
        <p14:creationId xmlns:p14="http://schemas.microsoft.com/office/powerpoint/2010/main" val="2000948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a:ln/>
        </p:spPr>
      </p:sp>
      <p:sp>
        <p:nvSpPr>
          <p:cNvPr id="41987" name="Notes Placeholder 2"/>
          <p:cNvSpPr>
            <a:spLocks noGrp="1"/>
          </p:cNvSpPr>
          <p:nvPr>
            <p:ph type="body" idx="1"/>
          </p:nvPr>
        </p:nvSpPr>
        <p:spPr>
          <a:xfrm>
            <a:off x="708025" y="4278313"/>
            <a:ext cx="5661025" cy="4051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1988"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DBBAEA6D-D9DF-4CD7-9E50-314367E073E7}" type="slidenum">
              <a:rPr lang="en-US" altLang="en-US" sz="1200" b="0"/>
              <a:pPr algn="r" eaLnBrk="1" hangingPunct="1"/>
              <a:t>13</a:t>
            </a:fld>
            <a:endParaRPr lang="en-US" altLang="en-US" sz="1200" b="0"/>
          </a:p>
        </p:txBody>
      </p:sp>
    </p:spTree>
    <p:extLst>
      <p:ext uri="{BB962C8B-B14F-4D97-AF65-F5344CB8AC3E}">
        <p14:creationId xmlns:p14="http://schemas.microsoft.com/office/powerpoint/2010/main" val="2996136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4036" name="Slide Number Placeholder 3"/>
          <p:cNvSpPr txBox="1">
            <a:spLocks noGrp="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7E0A536B-E479-437A-9B9B-F51DA5D30EB8}" type="slidenum">
              <a:rPr lang="en-US" altLang="en-US" sz="1200" b="0">
                <a:latin typeface="Times New Roman" panose="02020603050405020304" pitchFamily="18" charset="0"/>
              </a:rPr>
              <a:pPr algn="r" eaLnBrk="1" hangingPunct="1"/>
              <a:t>14</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563500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6084" name="Slide Number Placeholder 3"/>
          <p:cNvSpPr txBox="1">
            <a:spLocks noGrp="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89F1060F-D63D-4823-878A-BAEECED7AB29}" type="slidenum">
              <a:rPr lang="en-US" altLang="en-US" sz="1200" b="0">
                <a:latin typeface="Times New Roman" panose="02020603050405020304" pitchFamily="18" charset="0"/>
              </a:rPr>
              <a:pPr algn="r" eaLnBrk="1" hangingPunct="1"/>
              <a:t>15</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803531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8132" name="Slide Number Placeholder 3"/>
          <p:cNvSpPr txBox="1">
            <a:spLocks noGrp="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984B92B5-AEBF-4F06-AAFD-60AEE88611D6}" type="slidenum">
              <a:rPr lang="en-US" altLang="en-US" sz="1200" b="0">
                <a:latin typeface="Times New Roman" panose="02020603050405020304" pitchFamily="18" charset="0"/>
              </a:rPr>
              <a:pPr algn="r" eaLnBrk="1" hangingPunct="1"/>
              <a:t>16</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3584486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50180" name="Slide Number Placeholder 3"/>
          <p:cNvSpPr txBox="1">
            <a:spLocks noGrp="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AAC46515-1569-4C40-9A0F-07C391E7A6C5}" type="slidenum">
              <a:rPr lang="en-US" altLang="en-US" sz="1200" b="0">
                <a:latin typeface="Times New Roman" panose="02020603050405020304" pitchFamily="18" charset="0"/>
              </a:rPr>
              <a:pPr algn="r" eaLnBrk="1" hangingPunct="1"/>
              <a:t>17</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423707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4036" name="Slide Number Placeholder 3"/>
          <p:cNvSpPr txBox="1">
            <a:spLocks noGrp="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7E0A536B-E479-437A-9B9B-F51DA5D30EB8}" type="slidenum">
              <a:rPr lang="en-US" altLang="en-US" sz="1200" b="0">
                <a:latin typeface="Times New Roman" panose="02020603050405020304" pitchFamily="18" charset="0"/>
              </a:rPr>
              <a:pPr algn="r" eaLnBrk="1" hangingPunct="1"/>
              <a:t>18</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1830228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9FB634A8-E77D-4FA6-AECD-DB6B2B0C9E72}" type="slidenum">
              <a:rPr lang="en-US" altLang="en-US" sz="1200" b="0">
                <a:latin typeface="Times New Roman" panose="02020603050405020304" pitchFamily="18" charset="0"/>
              </a:rPr>
              <a:pPr algn="r" eaLnBrk="1" hangingPunct="1"/>
              <a:t>19</a:t>
            </a:fld>
            <a:endParaRPr lang="en-US" altLang="en-US" sz="1200" b="0">
              <a:latin typeface="Times New Roman" panose="02020603050405020304"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164960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ChangeArrowheads="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54276" name="Slide Number Placeholder 3"/>
          <p:cNvSpPr txBox="1">
            <a:spLocks noGrp="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43F641D6-3332-40D4-BEF7-19888EDBC898}" type="slidenum">
              <a:rPr lang="en-US" altLang="en-US" sz="1200" b="0">
                <a:latin typeface="Times New Roman" panose="02020603050405020304" pitchFamily="18" charset="0"/>
              </a:rPr>
              <a:pPr algn="r" eaLnBrk="1" hangingPunct="1"/>
              <a:t>20</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129799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DED55B5-1DC3-443E-8FBD-2F1B9E345708}" type="slidenum">
              <a:rPr lang="en-US" altLang="en-US">
                <a:latin typeface="Arial" panose="020B0604020202020204" pitchFamily="34" charset="0"/>
              </a:rPr>
              <a:pPr/>
              <a:t>3</a:t>
            </a:fld>
            <a:endParaRPr lang="en-US" altLang="en-US">
              <a:latin typeface="Arial" panose="020B0604020202020204" pitchFamily="34" charset="0"/>
            </a:endParaRPr>
          </a:p>
        </p:txBody>
      </p:sp>
    </p:spTree>
    <p:extLst>
      <p:ext uri="{BB962C8B-B14F-4D97-AF65-F5344CB8AC3E}">
        <p14:creationId xmlns:p14="http://schemas.microsoft.com/office/powerpoint/2010/main" val="3767735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D8EE4E05-5315-4E03-AADC-18DEC897331B}" type="slidenum">
              <a:rPr lang="en-US" altLang="en-US" b="0">
                <a:latin typeface="Times New Roman" panose="02020603050405020304" pitchFamily="18" charset="0"/>
              </a:rPr>
              <a:pPr/>
              <a:t>21</a:t>
            </a:fld>
            <a:endParaRPr lang="en-US" altLang="en-US" b="0">
              <a:latin typeface="Times New Roman" panose="02020603050405020304"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191488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3FE15D67-F191-4084-B028-40C21D2FC945}" type="slidenum">
              <a:rPr lang="en-US" altLang="en-US" b="0">
                <a:latin typeface="Times New Roman" panose="02020603050405020304" pitchFamily="18" charset="0"/>
              </a:rPr>
              <a:pPr/>
              <a:t>22</a:t>
            </a:fld>
            <a:endParaRPr lang="en-US" altLang="en-US" b="0">
              <a:latin typeface="Times New Roman" panose="02020603050405020304"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606783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6A442E7E-E90B-4DA5-833F-4496FD902946}" type="slidenum">
              <a:rPr lang="en-US" altLang="en-US" sz="1200" b="0">
                <a:latin typeface="Times New Roman" panose="02020603050405020304" pitchFamily="18" charset="0"/>
              </a:rPr>
              <a:pPr algn="r" eaLnBrk="1" hangingPunct="1"/>
              <a:t>23</a:t>
            </a:fld>
            <a:endParaRPr lang="en-US" altLang="en-US" sz="1200" b="0">
              <a:latin typeface="Times New Roman" panose="02020603050405020304"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91141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93F7560B-3568-48EC-83C4-C04FBAF4B981}" type="slidenum">
              <a:rPr lang="en-US" altLang="en-US" b="0">
                <a:latin typeface="Times New Roman" panose="02020603050405020304" pitchFamily="18" charset="0"/>
              </a:rPr>
              <a:pPr/>
              <a:t>24</a:t>
            </a:fld>
            <a:endParaRPr lang="en-US" altLang="en-US" b="0">
              <a:latin typeface="Times New Roman" panose="02020603050405020304"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403501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5195FE46-EE48-45F9-B6CD-68C470A91684}" type="slidenum">
              <a:rPr lang="en-US" altLang="en-US" b="0">
                <a:latin typeface="Times New Roman" panose="02020603050405020304" pitchFamily="18" charset="0"/>
              </a:rPr>
              <a:pPr/>
              <a:t>25</a:t>
            </a:fld>
            <a:endParaRPr lang="en-US" altLang="en-US" b="0">
              <a:latin typeface="Times New Roman" panose="02020603050405020304"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070132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20C9F41E-4CFA-4511-80CA-6129304885A1}" type="slidenum">
              <a:rPr lang="en-US" altLang="en-US" b="0">
                <a:latin typeface="Times New Roman" panose="02020603050405020304" pitchFamily="18" charset="0"/>
              </a:rPr>
              <a:pPr/>
              <a:t>26</a:t>
            </a:fld>
            <a:endParaRPr lang="en-US" altLang="en-US" b="0">
              <a:latin typeface="Times New Roman" panose="02020603050405020304"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5366355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C9E6470C-A953-48F0-A205-37E35B10FDD6}" type="slidenum">
              <a:rPr lang="en-US" altLang="en-US" b="0">
                <a:latin typeface="Times New Roman" panose="02020603050405020304" pitchFamily="18" charset="0"/>
              </a:rPr>
              <a:pPr/>
              <a:t>27</a:t>
            </a:fld>
            <a:endParaRPr lang="en-US" altLang="en-US" b="0">
              <a:latin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741018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4010025" y="8553450"/>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73" tIns="47037" rIns="94073" bIns="47037" anchor="b"/>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fld id="{4877FA1C-C828-45DC-A310-332D537769FC}" type="slidenum">
              <a:rPr lang="en-US" altLang="en-US" sz="1200" b="0">
                <a:latin typeface="Times New Roman" panose="02020603050405020304" pitchFamily="18" charset="0"/>
              </a:rPr>
              <a:pPr algn="r" eaLnBrk="1" hangingPunct="1"/>
              <a:t>28</a:t>
            </a:fld>
            <a:endParaRPr lang="en-US" altLang="en-US" sz="1200" b="0">
              <a:latin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 have a note about saving the changes.  Last year’s slide says to save the changes [meaning click the Yes button when the prg asks to save changes] and gives the full path to the Hysweep.ini.  That seems more clear/exact.  There was a note on that slide [changes saved to Hysweep.ini] but this is another I don’t remember what he wanted different.</a:t>
            </a:r>
          </a:p>
        </p:txBody>
      </p:sp>
    </p:spTree>
    <p:extLst>
      <p:ext uri="{BB962C8B-B14F-4D97-AF65-F5344CB8AC3E}">
        <p14:creationId xmlns:p14="http://schemas.microsoft.com/office/powerpoint/2010/main" val="31161421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50180"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B9DFBA70-89A6-4CCB-82C0-C294C5596671}" type="slidenum">
              <a:rPr lang="en-US" altLang="en-US" sz="1200">
                <a:latin typeface="Arial" panose="020B0604020202020204" pitchFamily="34" charset="0"/>
              </a:rPr>
              <a:pPr algn="r" eaLnBrk="1" hangingPunct="1"/>
              <a:t>29</a:t>
            </a:fld>
            <a:endParaRPr lang="en-US" altLang="en-US" sz="1200">
              <a:latin typeface="Arial" panose="020B0604020202020204" pitchFamily="34" charset="0"/>
            </a:endParaRPr>
          </a:p>
        </p:txBody>
      </p:sp>
    </p:spTree>
    <p:extLst>
      <p:ext uri="{BB962C8B-B14F-4D97-AF65-F5344CB8AC3E}">
        <p14:creationId xmlns:p14="http://schemas.microsoft.com/office/powerpoint/2010/main" val="18122816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ChangeArrowheads="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0A66111-F715-4FD5-9B95-1740DC58D935}" type="slidenum">
              <a:rPr lang="en-US" altLang="en-US">
                <a:latin typeface="Times New Roman" panose="02020603050405020304" pitchFamily="18" charset="0"/>
              </a:rPr>
              <a:pPr/>
              <a:t>30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655463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ChangeArrowheads="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FECDA3D-DA38-4809-9383-407D6924D768}" type="slidenum">
              <a:rPr lang="en-US" altLang="en-US">
                <a:latin typeface="Arial" panose="020B0604020202020204" pitchFamily="34" charset="0"/>
              </a:rPr>
              <a:pPr/>
              <a:t>4</a:t>
            </a:fld>
            <a:endParaRPr lang="en-US" altLang="en-US">
              <a:latin typeface="Arial" panose="020B0604020202020204" pitchFamily="34" charset="0"/>
            </a:endParaRPr>
          </a:p>
        </p:txBody>
      </p:sp>
    </p:spTree>
    <p:extLst>
      <p:ext uri="{BB962C8B-B14F-4D97-AF65-F5344CB8AC3E}">
        <p14:creationId xmlns:p14="http://schemas.microsoft.com/office/powerpoint/2010/main" val="5954269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ChangeArrowheads="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CAD7F7A-DF98-4FA3-9039-EA3C5AEE34C9}" type="slidenum">
              <a:rPr lang="en-US" altLang="en-US">
                <a:latin typeface="Times New Roman" panose="02020603050405020304" pitchFamily="18" charset="0"/>
              </a:rPr>
              <a:pPr/>
              <a:t>31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1140313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F131BF6-09D3-4CB2-916C-D44BD1382790}" type="slidenum">
              <a:rPr lang="en-US" altLang="en-US">
                <a:latin typeface="Times New Roman" panose="02020603050405020304" pitchFamily="18" charset="0"/>
              </a:rPr>
              <a:pPr/>
              <a:t>32</a:t>
            </a:fld>
            <a:endParaRPr lang="en-US" altLang="en-US">
              <a:latin typeface="Times New Roman" panose="02020603050405020304"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3516734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52228"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D851DCD-0E88-4DD5-90AE-B5C68B0CB70B}" type="slidenum">
              <a:rPr lang="en-US" altLang="en-US" sz="1200">
                <a:latin typeface="Arial" panose="020B0604020202020204" pitchFamily="34" charset="0"/>
              </a:rPr>
              <a:pPr algn="r" eaLnBrk="1" hangingPunct="1"/>
              <a:t>33</a:t>
            </a:fld>
            <a:endParaRPr lang="en-US" altLang="en-US" sz="1200">
              <a:latin typeface="Arial" panose="020B0604020202020204" pitchFamily="34" charset="0"/>
            </a:endParaRPr>
          </a:p>
        </p:txBody>
      </p:sp>
    </p:spTree>
    <p:extLst>
      <p:ext uri="{BB962C8B-B14F-4D97-AF65-F5344CB8AC3E}">
        <p14:creationId xmlns:p14="http://schemas.microsoft.com/office/powerpoint/2010/main" val="760285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ChangeArrowheads="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54276"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0A94B88A-642D-4BD6-BE54-9065918953E2}" type="slidenum">
              <a:rPr lang="en-US" altLang="en-US" sz="1200">
                <a:latin typeface="Arial" panose="020B0604020202020204" pitchFamily="34" charset="0"/>
              </a:rPr>
              <a:pPr algn="r" eaLnBrk="1" hangingPunct="1"/>
              <a:t>34</a:t>
            </a:fld>
            <a:endParaRPr lang="en-US" altLang="en-US" sz="1200">
              <a:latin typeface="Arial" panose="020B0604020202020204" pitchFamily="34" charset="0"/>
            </a:endParaRPr>
          </a:p>
        </p:txBody>
      </p:sp>
    </p:spTree>
    <p:extLst>
      <p:ext uri="{BB962C8B-B14F-4D97-AF65-F5344CB8AC3E}">
        <p14:creationId xmlns:p14="http://schemas.microsoft.com/office/powerpoint/2010/main" val="2866261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F131BF6-09D3-4CB2-916C-D44BD1382790}" type="slidenum">
              <a:rPr lang="en-US" altLang="en-US">
                <a:latin typeface="Times New Roman" panose="02020603050405020304" pitchFamily="18" charset="0"/>
              </a:rPr>
              <a:pPr/>
              <a:t>35</a:t>
            </a:fld>
            <a:endParaRPr lang="en-US" altLang="en-US">
              <a:latin typeface="Times New Roman" panose="02020603050405020304"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9699051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19683304-A3C8-49AF-A989-668ECD3DF682}" type="slidenum">
              <a:rPr lang="en-US" altLang="en-US" sz="1200">
                <a:latin typeface="Times New Roman" panose="02020603050405020304" pitchFamily="18" charset="0"/>
              </a:rPr>
              <a:pPr algn="r" eaLnBrk="1" hangingPunct="1"/>
              <a:t>36</a:t>
            </a:fld>
            <a:endParaRPr lang="en-US" altLang="en-US" sz="1200">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890788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A9986143-1CFD-44CE-8A16-1B100B20200E}" type="slidenum">
              <a:rPr lang="en-US" altLang="en-US" sz="1200">
                <a:latin typeface="Times New Roman" panose="02020603050405020304" pitchFamily="18" charset="0"/>
              </a:rPr>
              <a:pPr algn="r" eaLnBrk="1" hangingPunct="1"/>
              <a:t>37</a:t>
            </a:fld>
            <a:endParaRPr lang="en-US" altLang="en-US" sz="1200">
              <a:latin typeface="Times New Roman" panose="02020603050405020304"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57080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A9986143-1CFD-44CE-8A16-1B100B20200E}" type="slidenum">
              <a:rPr lang="en-US" altLang="en-US" sz="1200">
                <a:latin typeface="Times New Roman" panose="02020603050405020304" pitchFamily="18" charset="0"/>
              </a:rPr>
              <a:pPr algn="r" eaLnBrk="1" hangingPunct="1"/>
              <a:t>38</a:t>
            </a:fld>
            <a:endParaRPr lang="en-US" altLang="en-US" sz="1200">
              <a:latin typeface="Times New Roman" panose="02020603050405020304"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325237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1388">
              <a:defRPr b="1">
                <a:solidFill>
                  <a:schemeClr val="tx1"/>
                </a:solidFill>
                <a:latin typeface="Arial" panose="020B0604020202020204" pitchFamily="34" charset="0"/>
              </a:defRPr>
            </a:lvl1pPr>
            <a:lvl2pPr marL="742950" indent="-285750" defTabSz="941388">
              <a:defRPr b="1">
                <a:solidFill>
                  <a:schemeClr val="tx1"/>
                </a:solidFill>
                <a:latin typeface="Arial" panose="020B0604020202020204" pitchFamily="34" charset="0"/>
              </a:defRPr>
            </a:lvl2pPr>
            <a:lvl3pPr marL="1143000" indent="-228600" defTabSz="941388">
              <a:defRPr b="1">
                <a:solidFill>
                  <a:schemeClr val="tx1"/>
                </a:solidFill>
                <a:latin typeface="Arial" panose="020B0604020202020204" pitchFamily="34" charset="0"/>
              </a:defRPr>
            </a:lvl3pPr>
            <a:lvl4pPr marL="1600200" indent="-228600" defTabSz="941388">
              <a:defRPr b="1">
                <a:solidFill>
                  <a:schemeClr val="tx1"/>
                </a:solidFill>
                <a:latin typeface="Arial" panose="020B0604020202020204" pitchFamily="34" charset="0"/>
              </a:defRPr>
            </a:lvl4pPr>
            <a:lvl5pPr marL="2057400" indent="-228600" defTabSz="941388">
              <a:defRPr b="1">
                <a:solidFill>
                  <a:schemeClr val="tx1"/>
                </a:solidFill>
                <a:latin typeface="Arial" panose="020B0604020202020204" pitchFamily="34" charset="0"/>
              </a:defRPr>
            </a:lvl5pPr>
            <a:lvl6pPr marL="2514600" indent="-228600" defTabSz="941388" eaLnBrk="0" fontAlgn="base" hangingPunct="0">
              <a:spcBef>
                <a:spcPct val="0"/>
              </a:spcBef>
              <a:spcAft>
                <a:spcPct val="0"/>
              </a:spcAft>
              <a:defRPr b="1">
                <a:solidFill>
                  <a:schemeClr val="tx1"/>
                </a:solidFill>
                <a:latin typeface="Arial" panose="020B0604020202020204" pitchFamily="34" charset="0"/>
              </a:defRPr>
            </a:lvl6pPr>
            <a:lvl7pPr marL="2971800" indent="-228600" defTabSz="941388" eaLnBrk="0" fontAlgn="base" hangingPunct="0">
              <a:spcBef>
                <a:spcPct val="0"/>
              </a:spcBef>
              <a:spcAft>
                <a:spcPct val="0"/>
              </a:spcAft>
              <a:defRPr b="1">
                <a:solidFill>
                  <a:schemeClr val="tx1"/>
                </a:solidFill>
                <a:latin typeface="Arial" panose="020B0604020202020204" pitchFamily="34" charset="0"/>
              </a:defRPr>
            </a:lvl7pPr>
            <a:lvl8pPr marL="3429000" indent="-228600" defTabSz="941388" eaLnBrk="0" fontAlgn="base" hangingPunct="0">
              <a:spcBef>
                <a:spcPct val="0"/>
              </a:spcBef>
              <a:spcAft>
                <a:spcPct val="0"/>
              </a:spcAft>
              <a:defRPr b="1">
                <a:solidFill>
                  <a:schemeClr val="tx1"/>
                </a:solidFill>
                <a:latin typeface="Arial" panose="020B0604020202020204" pitchFamily="34" charset="0"/>
              </a:defRPr>
            </a:lvl8pPr>
            <a:lvl9pPr marL="3886200" indent="-228600" defTabSz="941388" eaLnBrk="0" fontAlgn="base" hangingPunct="0">
              <a:spcBef>
                <a:spcPct val="0"/>
              </a:spcBef>
              <a:spcAft>
                <a:spcPct val="0"/>
              </a:spcAft>
              <a:defRPr b="1">
                <a:solidFill>
                  <a:schemeClr val="tx1"/>
                </a:solidFill>
                <a:latin typeface="Arial" panose="020B0604020202020204" pitchFamily="34" charset="0"/>
              </a:defRPr>
            </a:lvl9pPr>
          </a:lstStyle>
          <a:p>
            <a:fld id="{4983C50D-1CDE-43BB-866E-F281F0834CB2}" type="slidenum">
              <a:rPr lang="en-US" altLang="en-US" b="0">
                <a:latin typeface="Times New Roman" panose="02020603050405020304" pitchFamily="18" charset="0"/>
              </a:rPr>
              <a:pPr/>
              <a:t>39</a:t>
            </a:fld>
            <a:endParaRPr lang="en-US" altLang="en-US" b="0">
              <a:latin typeface="Times New Roman" panose="02020603050405020304" pitchFamily="1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3795479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ACBC8F6-382F-47C9-B944-FBBBFC4C304E}" type="slidenum">
              <a:rPr lang="en-US" altLang="en-US">
                <a:latin typeface="Times New Roman" panose="02020603050405020304" pitchFamily="18" charset="0"/>
              </a:rPr>
              <a:pPr/>
              <a:t>40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638136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ChangeArrowheads="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37892"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DC1AD05E-F5F2-4C6C-986B-8215102D7AE3}" type="slidenum">
              <a:rPr lang="en-US" altLang="en-US" sz="1200">
                <a:latin typeface="Arial" panose="020B0604020202020204" pitchFamily="34" charset="0"/>
              </a:rPr>
              <a:pPr algn="r" eaLnBrk="1" hangingPunct="1"/>
              <a:t>5</a:t>
            </a:fld>
            <a:endParaRPr lang="en-US" altLang="en-US" sz="1200">
              <a:latin typeface="Arial" panose="020B0604020202020204" pitchFamily="34" charset="0"/>
            </a:endParaRPr>
          </a:p>
        </p:txBody>
      </p:sp>
    </p:spTree>
    <p:extLst>
      <p:ext uri="{BB962C8B-B14F-4D97-AF65-F5344CB8AC3E}">
        <p14:creationId xmlns:p14="http://schemas.microsoft.com/office/powerpoint/2010/main" val="1725288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A448B0F-4D96-4508-9ECC-A1F8028524AF}" type="slidenum">
              <a:rPr lang="en-US" altLang="en-US">
                <a:latin typeface="Times New Roman" panose="02020603050405020304" pitchFamily="18" charset="0"/>
              </a:rPr>
              <a:pPr/>
              <a:t>41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655079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B8842C53-7F71-4CD3-8F54-BE9AE58F0B65}" type="slidenum">
              <a:rPr lang="en-US" altLang="en-US" sz="1200">
                <a:latin typeface="Times New Roman" panose="02020603050405020304" pitchFamily="18" charset="0"/>
              </a:rPr>
              <a:pPr algn="r" eaLnBrk="1" hangingPunct="1"/>
              <a:t>42</a:t>
            </a:fld>
            <a:endParaRPr lang="en-US" altLang="en-US" sz="1200">
              <a:latin typeface="Times New Roman" panose="02020603050405020304"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3162119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921D9544-89EB-4A8A-B8EB-E2A2A6355C4A}" type="slidenum">
              <a:rPr lang="en-US" altLang="en-US" sz="1200">
                <a:latin typeface="Times New Roman" panose="02020603050405020304" pitchFamily="18" charset="0"/>
              </a:rPr>
              <a:pPr algn="r" eaLnBrk="1" hangingPunct="1"/>
              <a:t>45</a:t>
            </a:fld>
            <a:endParaRPr lang="en-US" altLang="en-US" sz="1200">
              <a:latin typeface="Times New Roman" panose="02020603050405020304"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3728976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ChangeArrowheads="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3FB74DE-E4F1-4CB3-AC1F-895F7A8143A5}" type="slidenum">
              <a:rPr lang="en-US" altLang="en-US">
                <a:latin typeface="Times New Roman" panose="02020603050405020304" pitchFamily="18" charset="0"/>
              </a:rPr>
              <a:pPr/>
              <a:t>48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667437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C8E6B5B-A7E3-4E35-9004-4D440EFC7F58}" type="slidenum">
              <a:rPr lang="en-US" altLang="en-US" sz="1200">
                <a:latin typeface="Times New Roman" panose="02020603050405020304" pitchFamily="18" charset="0"/>
              </a:rPr>
              <a:pPr algn="r" eaLnBrk="1" hangingPunct="1"/>
              <a:t>49</a:t>
            </a:fld>
            <a:endParaRPr lang="en-US" altLang="en-US" sz="1200">
              <a:latin typeface="Times New Roman" panose="02020603050405020304"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4707468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66393D9E-9F6C-4AA8-95FE-71FB6247DFFE}" type="slidenum">
              <a:rPr lang="en-US" altLang="en-US" sz="1200">
                <a:latin typeface="Times New Roman" panose="02020603050405020304" pitchFamily="18" charset="0"/>
              </a:rPr>
              <a:pPr algn="r" eaLnBrk="1" hangingPunct="1"/>
              <a:t>50</a:t>
            </a:fld>
            <a:endParaRPr lang="en-US" altLang="en-US" sz="1200">
              <a:latin typeface="Times New Roman" panose="02020603050405020304"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586271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21876535-7FC0-4081-B491-06B458A96501}" type="slidenum">
              <a:rPr lang="en-US" altLang="en-US" sz="1200">
                <a:latin typeface="Times New Roman" panose="02020603050405020304" pitchFamily="18" charset="0"/>
              </a:rPr>
              <a:pPr algn="r" eaLnBrk="1" hangingPunct="1"/>
              <a:t>51</a:t>
            </a:fld>
            <a:endParaRPr lang="en-US" altLang="en-US" sz="1200">
              <a:latin typeface="Times New Roman" panose="02020603050405020304"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9044594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DCB42CB8-47BC-437A-83DB-03EB0358927C}" type="slidenum">
              <a:rPr lang="en-US" altLang="en-US" sz="1200">
                <a:latin typeface="Times New Roman" panose="02020603050405020304" pitchFamily="18" charset="0"/>
              </a:rPr>
              <a:pPr algn="r" eaLnBrk="1" hangingPunct="1"/>
              <a:t>52</a:t>
            </a:fld>
            <a:endParaRPr lang="en-US" altLang="en-US" sz="1200">
              <a:latin typeface="Times New Roman" panose="02020603050405020304"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9611359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6200" y="86614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EBD88FCE-1627-4289-808C-B35589BB2381}" type="slidenum">
              <a:rPr lang="en-US" altLang="en-US" sz="1200">
                <a:latin typeface="Times New Roman" panose="02020603050405020304" pitchFamily="18" charset="0"/>
              </a:rPr>
              <a:pPr algn="r" eaLnBrk="1" hangingPunct="1"/>
              <a:t>53</a:t>
            </a:fld>
            <a:endParaRPr lang="en-US" altLang="en-US" sz="1200">
              <a:latin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8363413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2271721-BAAA-486B-9EE0-72AA6C05ED7C}" type="slidenum">
              <a:rPr lang="en-US" altLang="en-US">
                <a:latin typeface="Times New Roman" panose="02020603050405020304" pitchFamily="18" charset="0"/>
              </a:rPr>
              <a:pPr/>
              <a:t>54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182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ChangeArrowheads="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39940"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A35B6F74-2C24-459D-9519-8433CDE0E223}" type="slidenum">
              <a:rPr lang="en-US" altLang="en-US" sz="1200">
                <a:latin typeface="Arial" panose="020B0604020202020204" pitchFamily="34" charset="0"/>
              </a:rPr>
              <a:pPr algn="r" eaLnBrk="1" hangingPunct="1"/>
              <a:t>6</a:t>
            </a:fld>
            <a:endParaRPr lang="en-US" altLang="en-US" sz="1200">
              <a:latin typeface="Arial" panose="020B0604020202020204" pitchFamily="34" charset="0"/>
            </a:endParaRPr>
          </a:p>
        </p:txBody>
      </p:sp>
    </p:spTree>
    <p:extLst>
      <p:ext uri="{BB962C8B-B14F-4D97-AF65-F5344CB8AC3E}">
        <p14:creationId xmlns:p14="http://schemas.microsoft.com/office/powerpoint/2010/main" val="3846561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ChangeArrowheads="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C213AA3-9AAD-4DF8-8E44-E8B85609196A}" type="slidenum">
              <a:rPr lang="en-US" altLang="en-US">
                <a:latin typeface="Times New Roman" panose="02020603050405020304" pitchFamily="18" charset="0"/>
              </a:rPr>
              <a:pPr/>
              <a:t>55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9420578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A8D8516-AD9F-4CF9-8AC7-AD2A5B4EBB3B}" type="slidenum">
              <a:rPr lang="en-US" altLang="en-US">
                <a:latin typeface="Times New Roman" panose="02020603050405020304" pitchFamily="18" charset="0"/>
              </a:rPr>
              <a:pPr/>
              <a:t>56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9350810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ChangeArrowheads="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1ECC827-3727-4F1B-A5A0-7E794B0CE763}" type="slidenum">
              <a:rPr lang="en-US" altLang="en-US">
                <a:latin typeface="Times New Roman" panose="02020603050405020304" pitchFamily="18" charset="0"/>
              </a:rPr>
              <a:pPr/>
              <a:t>57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8789288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ChangeArrowheads="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926AAA5-D546-4341-98E7-8695A8A2C94A}" type="slidenum">
              <a:rPr lang="en-US" altLang="en-US">
                <a:latin typeface="Times New Roman" panose="02020603050405020304" pitchFamily="18" charset="0"/>
              </a:rPr>
              <a:pPr/>
              <a:t>58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240042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ChangeArrowheads="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C6EC57A-9C47-4FEC-BBCC-236E005D6DC0}" type="slidenum">
              <a:rPr lang="en-US" altLang="en-US">
                <a:latin typeface="Times New Roman" panose="02020603050405020304" pitchFamily="18" charset="0"/>
              </a:rPr>
              <a:pPr/>
              <a:t>59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0201779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ChangeArrowheads="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4733CCB-C577-489D-926F-F86F757BC093}" type="slidenum">
              <a:rPr lang="en-US" altLang="en-US">
                <a:latin typeface="Times New Roman" panose="02020603050405020304" pitchFamily="18" charset="0"/>
              </a:rPr>
              <a:pPr/>
              <a:t>60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296412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ChangeArrowheads="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00F2461-2FFD-4CB2-B565-B4F069EEEFA6}" type="slidenum">
              <a:rPr lang="en-US" altLang="en-US">
                <a:latin typeface="Times New Roman" panose="02020603050405020304" pitchFamily="18" charset="0"/>
              </a:rPr>
              <a:pPr/>
              <a:t>61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1773456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ChangeArrowheads="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1C19CE0-2B4E-4185-A01B-FBBFC885B04B}" type="slidenum">
              <a:rPr lang="en-US" altLang="en-US">
                <a:latin typeface="Times New Roman" panose="02020603050405020304" pitchFamily="18" charset="0"/>
              </a:rPr>
              <a:pPr/>
              <a:t>62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66302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41988"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3B474585-60D2-4AAF-AF52-2A68E185E643}" type="slidenum">
              <a:rPr lang="en-US" altLang="en-US" sz="1200">
                <a:latin typeface="Arial" panose="020B0604020202020204" pitchFamily="34" charset="0"/>
              </a:rPr>
              <a:pPr algn="r" eaLnBrk="1" hangingPunct="1"/>
              <a:t>7</a:t>
            </a:fld>
            <a:endParaRPr lang="en-US" altLang="en-US" sz="1200">
              <a:latin typeface="Arial" panose="020B0604020202020204" pitchFamily="34" charset="0"/>
            </a:endParaRPr>
          </a:p>
        </p:txBody>
      </p:sp>
    </p:spTree>
    <p:extLst>
      <p:ext uri="{BB962C8B-B14F-4D97-AF65-F5344CB8AC3E}">
        <p14:creationId xmlns:p14="http://schemas.microsoft.com/office/powerpoint/2010/main" val="816179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44036"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BFE6F4D4-1452-489F-85A8-88C107FAF6FE}" type="slidenum">
              <a:rPr lang="en-US" altLang="en-US" sz="1200">
                <a:latin typeface="Arial" panose="020B0604020202020204" pitchFamily="34" charset="0"/>
              </a:rPr>
              <a:pPr algn="r" eaLnBrk="1" hangingPunct="1"/>
              <a:t>8</a:t>
            </a:fld>
            <a:endParaRPr lang="en-US" altLang="en-US" sz="1200">
              <a:latin typeface="Arial" panose="020B0604020202020204" pitchFamily="34" charset="0"/>
            </a:endParaRPr>
          </a:p>
        </p:txBody>
      </p:sp>
    </p:spTree>
    <p:extLst>
      <p:ext uri="{BB962C8B-B14F-4D97-AF65-F5344CB8AC3E}">
        <p14:creationId xmlns:p14="http://schemas.microsoft.com/office/powerpoint/2010/main" val="3004952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46084"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46C9357-53E7-4291-A2C1-C7141679B34B}" type="slidenum">
              <a:rPr lang="en-US" altLang="en-US" sz="1200">
                <a:latin typeface="Arial" panose="020B0604020202020204" pitchFamily="34" charset="0"/>
              </a:rPr>
              <a:pPr algn="r" eaLnBrk="1" hangingPunct="1"/>
              <a:t>9</a:t>
            </a:fld>
            <a:endParaRPr lang="en-US" altLang="en-US" sz="1200">
              <a:latin typeface="Arial" panose="020B0604020202020204" pitchFamily="34" charset="0"/>
            </a:endParaRPr>
          </a:p>
        </p:txBody>
      </p:sp>
    </p:spTree>
    <p:extLst>
      <p:ext uri="{BB962C8B-B14F-4D97-AF65-F5344CB8AC3E}">
        <p14:creationId xmlns:p14="http://schemas.microsoft.com/office/powerpoint/2010/main" val="478949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48132" name="Slide Number Placeholder 3"/>
          <p:cNvSpPr txBox="1">
            <a:spLocks noGrp="1"/>
          </p:cNvSpPr>
          <p:nvPr/>
        </p:nvSpPr>
        <p:spPr bwMode="auto">
          <a:xfrm>
            <a:off x="4008438" y="8551863"/>
            <a:ext cx="30670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CAC3D80-6479-4168-8DE1-437CD42A8662}" type="slidenum">
              <a:rPr lang="en-US" altLang="en-US" sz="1200">
                <a:latin typeface="Arial" panose="020B0604020202020204" pitchFamily="34" charset="0"/>
              </a:rPr>
              <a:pPr algn="r" eaLnBrk="1" hangingPunct="1"/>
              <a:t>10</a:t>
            </a:fld>
            <a:endParaRPr lang="en-US" altLang="en-US" sz="1200">
              <a:latin typeface="Arial" panose="020B0604020202020204" pitchFamily="34" charset="0"/>
            </a:endParaRPr>
          </a:p>
        </p:txBody>
      </p:sp>
    </p:spTree>
    <p:extLst>
      <p:ext uri="{BB962C8B-B14F-4D97-AF65-F5344CB8AC3E}">
        <p14:creationId xmlns:p14="http://schemas.microsoft.com/office/powerpoint/2010/main" val="29858248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endParaRPr lang="en-US" dirty="0"/>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1405444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AA9DB8-0C28-3641-BEED-8EE8DF37E6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3"/>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3046233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grpSp>
        <p:nvGrpSpPr>
          <p:cNvPr id="4" name="Group 3">
            <a:extLst>
              <a:ext uri="{FF2B5EF4-FFF2-40B4-BE49-F238E27FC236}">
                <a16:creationId xmlns:a16="http://schemas.microsoft.com/office/drawing/2014/main" id="{8A9E068C-86AA-4DD5-A6DE-2E7AEEA1EC52}"/>
              </a:ext>
            </a:extLst>
          </p:cNvPr>
          <p:cNvGrpSpPr/>
          <p:nvPr/>
        </p:nvGrpSpPr>
        <p:grpSpPr>
          <a:xfrm>
            <a:off x="924040" y="5970906"/>
            <a:ext cx="4132575" cy="721244"/>
            <a:chOff x="923799" y="5970906"/>
            <a:chExt cx="4131499" cy="721244"/>
          </a:xfrm>
        </p:grpSpPr>
        <p:sp>
          <p:nvSpPr>
            <p:cNvPr id="10" name="TextBox 9">
              <a:extLst>
                <a:ext uri="{FF2B5EF4-FFF2-40B4-BE49-F238E27FC236}">
                  <a16:creationId xmlns:a16="http://schemas.microsoft.com/office/drawing/2014/main" id="{04CCA375-A32C-46B6-A215-78E7CF95773C}"/>
                </a:ext>
              </a:extLst>
            </p:cNvPr>
            <p:cNvSpPr txBox="1"/>
            <p:nvPr/>
          </p:nvSpPr>
          <p:spPr>
            <a:xfrm>
              <a:off x="1631278" y="6146910"/>
              <a:ext cx="3424020" cy="369236"/>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3" name="Picture 2" descr="A picture containing drawing, table&#10;&#10;Description automatically generated">
              <a:extLst>
                <a:ext uri="{FF2B5EF4-FFF2-40B4-BE49-F238E27FC236}">
                  <a16:creationId xmlns:a16="http://schemas.microsoft.com/office/drawing/2014/main" id="{A29F4626-A68C-45B6-B1A4-161E33459B64}"/>
                </a:ext>
              </a:extLst>
            </p:cNvPr>
            <p:cNvPicPr>
              <a:picLocks noChangeAspect="1"/>
            </p:cNvPicPr>
            <p:nvPr/>
          </p:nvPicPr>
          <p:blipFill rotWithShape="1">
            <a:blip r:embed="rId5"/>
            <a:srcRect r="60893"/>
            <a:stretch/>
          </p:blipFill>
          <p:spPr>
            <a:xfrm>
              <a:off x="923799" y="5970906"/>
              <a:ext cx="707479" cy="721244"/>
            </a:xfrm>
            <a:prstGeom prst="rect">
              <a:avLst/>
            </a:prstGeom>
          </p:spPr>
        </p:pic>
      </p:grpSp>
    </p:spTree>
    <p:extLst>
      <p:ext uri="{BB962C8B-B14F-4D97-AF65-F5344CB8AC3E}">
        <p14:creationId xmlns:p14="http://schemas.microsoft.com/office/powerpoint/2010/main" val="329864500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5.png"/><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7.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61.png"/><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62.png"/><Relationship Id="rId5" Type="http://schemas.openxmlformats.org/officeDocument/2006/relationships/oleObject" Target="../embeddings/oleObject9.bin"/><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png"/><Relationship Id="rId4" Type="http://schemas.openxmlformats.org/officeDocument/2006/relationships/oleObject" Target="../embeddings/oleObject1.bin"/><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4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notesSlide" Target="../notesSlides/notesSlide42.xml"/><Relationship Id="rId7" Type="http://schemas.openxmlformats.org/officeDocument/2006/relationships/image" Target="../media/image95.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93.png"/><Relationship Id="rId5" Type="http://schemas.openxmlformats.org/officeDocument/2006/relationships/oleObject" Target="../embeddings/oleObject10.bin"/><Relationship Id="rId4" Type="http://schemas.openxmlformats.org/officeDocument/2006/relationships/image" Target="../media/image94.png"/></Relationships>
</file>

<file path=ppt/slides/_rels/slide4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2.xml"/><Relationship Id="rId4" Type="http://schemas.openxmlformats.org/officeDocument/2006/relationships/hyperlink" Target="https://journals.lib.unb.ca/index.php/ihr/article/view/23178"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99.png"/><Relationship Id="rId4" Type="http://schemas.openxmlformats.org/officeDocument/2006/relationships/notesSlide" Target="../notesSlides/notesSlide43.xml"/></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50.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5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5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oleObject" Target="../embeddings/oleObject4.bin"/><Relationship Id="rId9"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6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support.hypack.com/support/visitor/index.php?/LiveChat/Chat/Request/_sessionID=uldLlWxjCstAadc8e3e434ecaff6151a1935473db5d95454bce6ryxs99pjTF5daVD6sRxXwWj9eGb/_proactive=0/_filterDepartmentID=/_randomNumber=20/_fullName=/_email=/_promptType=chat" TargetMode="External"/><Relationship Id="rId2" Type="http://schemas.openxmlformats.org/officeDocument/2006/relationships/hyperlink" Target="https://www.youtube.com/user/HYPACK2013/videos" TargetMode="External"/><Relationship Id="rId1" Type="http://schemas.openxmlformats.org/officeDocument/2006/relationships/slideLayout" Target="../slideLayouts/slideLayout1.xml"/><Relationship Id="rId6" Type="http://schemas.openxmlformats.org/officeDocument/2006/relationships/hyperlink" Target="http://www.hypack.com/" TargetMode="External"/><Relationship Id="rId5" Type="http://schemas.openxmlformats.org/officeDocument/2006/relationships/hyperlink" Target="http://www.ustream.tv/channel/hypack" TargetMode="External"/><Relationship Id="rId4" Type="http://schemas.openxmlformats.org/officeDocument/2006/relationships/hyperlink" Target="https://www.youtube.com/channel/UCOzhxa2gkVQD3ArsKVXiXnQ"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MBES – Data Collection </a:t>
            </a:r>
            <a:endParaRPr lang="en-US" sz="2400" dirty="0"/>
          </a:p>
        </p:txBody>
      </p:sp>
      <p:pic>
        <p:nvPicPr>
          <p:cNvPr id="11" name="Picture Placeholder 10"/>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6684" b="6684"/>
          <a:stretch>
            <a:fillRect/>
          </a:stretch>
        </p:blipFill>
        <p:spPr>
          <a:xfrm>
            <a:off x="0" y="4114800"/>
            <a:ext cx="12192000" cy="2743200"/>
          </a:xfrm>
        </p:spPr>
      </p:pic>
    </p:spTree>
    <p:extLst>
      <p:ext uri="{BB962C8B-B14F-4D97-AF65-F5344CB8AC3E}">
        <p14:creationId xmlns:p14="http://schemas.microsoft.com/office/powerpoint/2010/main" val="907050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EDB22-2A92-4543-B2E7-1AE2001C8C0C}"/>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Installation</a:t>
            </a:r>
            <a:endParaRPr lang="en-US" dirty="0"/>
          </a:p>
        </p:txBody>
      </p:sp>
      <p:sp>
        <p:nvSpPr>
          <p:cNvPr id="16390" name="Text Box 6">
            <a:extLst>
              <a:ext uri="{FF2B5EF4-FFF2-40B4-BE49-F238E27FC236}">
                <a16:creationId xmlns:a16="http://schemas.microsoft.com/office/drawing/2014/main" id="{B957C6CC-9E34-4FB1-9B16-651F510FB856}"/>
              </a:ext>
            </a:extLst>
          </p:cNvPr>
          <p:cNvSpPr txBox="1">
            <a:spLocks noChangeArrowheads="1"/>
          </p:cNvSpPr>
          <p:nvPr/>
        </p:nvSpPr>
        <p:spPr bwMode="auto">
          <a:xfrm>
            <a:off x="1546142" y="5400287"/>
            <a:ext cx="8579434" cy="769441"/>
          </a:xfrm>
          <a:prstGeom prst="rect">
            <a:avLst/>
          </a:prstGeom>
          <a:noFill/>
          <a:ln w="9525">
            <a:noFill/>
            <a:miter lim="800000"/>
            <a:headEnd/>
            <a:tailEnd/>
          </a:ln>
        </p:spPr>
        <p:txBody>
          <a:bodyPr wrap="square">
            <a:spAutoFit/>
          </a:bodyPr>
          <a:lstStyle/>
          <a:p>
            <a:pPr>
              <a:spcBef>
                <a:spcPct val="50000"/>
              </a:spcBef>
              <a:defRPr/>
            </a:pPr>
            <a:r>
              <a:rPr lang="en-US" sz="2000" dirty="0">
                <a:solidFill>
                  <a:schemeClr val="tx1">
                    <a:lumMod val="75000"/>
                    <a:lumOff val="25000"/>
                  </a:schemeClr>
                </a:solidFill>
                <a:latin typeface="+mn-lt"/>
              </a:rPr>
              <a:t>Motion Sensor: </a:t>
            </a:r>
            <a:r>
              <a:rPr lang="en-US" sz="1600" dirty="0">
                <a:solidFill>
                  <a:srgbClr val="098DB4"/>
                </a:solidFill>
                <a:latin typeface="+mn-lt"/>
              </a:rPr>
              <a:t>Mount at boat CG.  Alternate location: As close as possible to boat CG.</a:t>
            </a:r>
          </a:p>
          <a:p>
            <a:pPr>
              <a:spcBef>
                <a:spcPct val="50000"/>
              </a:spcBef>
              <a:defRPr/>
            </a:pPr>
            <a:r>
              <a:rPr lang="en-US" sz="1600" dirty="0">
                <a:solidFill>
                  <a:srgbClr val="098DB4"/>
                </a:solidFill>
                <a:latin typeface="+mn-lt"/>
              </a:rPr>
              <a:t>				Integrated MRU at the Sonar is becoming commonplace.</a:t>
            </a:r>
          </a:p>
        </p:txBody>
      </p:sp>
      <p:sp>
        <p:nvSpPr>
          <p:cNvPr id="16391" name="Text Box 7">
            <a:extLst>
              <a:ext uri="{FF2B5EF4-FFF2-40B4-BE49-F238E27FC236}">
                <a16:creationId xmlns:a16="http://schemas.microsoft.com/office/drawing/2014/main" id="{F44D9261-A5A9-4771-BC40-1FAB108093E4}"/>
              </a:ext>
            </a:extLst>
          </p:cNvPr>
          <p:cNvSpPr txBox="1">
            <a:spLocks noChangeArrowheads="1"/>
          </p:cNvSpPr>
          <p:nvPr/>
        </p:nvSpPr>
        <p:spPr bwMode="auto">
          <a:xfrm>
            <a:off x="1546142" y="4058494"/>
            <a:ext cx="8458200" cy="1370012"/>
          </a:xfrm>
          <a:prstGeom prst="rect">
            <a:avLst/>
          </a:prstGeom>
          <a:noFill/>
          <a:ln w="9525">
            <a:noFill/>
            <a:miter lim="800000"/>
            <a:headEnd/>
            <a:tailEnd/>
          </a:ln>
        </p:spPr>
        <p:txBody>
          <a:bodyPr>
            <a:spAutoFit/>
          </a:bodyPr>
          <a:lstStyle/>
          <a:p>
            <a:pPr>
              <a:spcBef>
                <a:spcPct val="50000"/>
              </a:spcBef>
              <a:defRPr/>
            </a:pPr>
            <a:r>
              <a:rPr lang="en-US" sz="2000" dirty="0">
                <a:solidFill>
                  <a:schemeClr val="tx1">
                    <a:lumMod val="75000"/>
                    <a:lumOff val="25000"/>
                  </a:schemeClr>
                </a:solidFill>
                <a:latin typeface="+mn-lt"/>
              </a:rPr>
              <a:t>Sonar mounting (in order of preference </a:t>
            </a:r>
            <a:r>
              <a:rPr lang="en-US" sz="2000" i="1" dirty="0">
                <a:solidFill>
                  <a:schemeClr val="tx1">
                    <a:lumMod val="75000"/>
                    <a:lumOff val="25000"/>
                  </a:schemeClr>
                </a:solidFill>
                <a:latin typeface="+mn-lt"/>
              </a:rPr>
              <a:t>for data quality</a:t>
            </a:r>
            <a:r>
              <a:rPr lang="en-US" sz="2000" dirty="0">
                <a:solidFill>
                  <a:schemeClr val="tx1">
                    <a:lumMod val="75000"/>
                    <a:lumOff val="25000"/>
                  </a:schemeClr>
                </a:solidFill>
                <a:latin typeface="+mn-lt"/>
              </a:rPr>
              <a:t>):</a:t>
            </a:r>
          </a:p>
          <a:p>
            <a:pPr>
              <a:spcBef>
                <a:spcPts val="600"/>
              </a:spcBef>
              <a:buFontTx/>
              <a:buChar char="•"/>
              <a:defRPr/>
            </a:pPr>
            <a:r>
              <a:rPr lang="en-US" sz="1600" dirty="0">
                <a:solidFill>
                  <a:srgbClr val="098DB4"/>
                </a:solidFill>
                <a:latin typeface="+mn-lt"/>
              </a:rPr>
              <a:t> Hull mount at boat CG </a:t>
            </a:r>
          </a:p>
          <a:p>
            <a:pPr>
              <a:spcBef>
                <a:spcPts val="600"/>
              </a:spcBef>
              <a:buFontTx/>
              <a:buChar char="•"/>
              <a:defRPr/>
            </a:pPr>
            <a:r>
              <a:rPr lang="en-US" sz="1600" dirty="0">
                <a:solidFill>
                  <a:srgbClr val="098DB4"/>
                </a:solidFill>
                <a:latin typeface="+mn-lt"/>
              </a:rPr>
              <a:t> Moon pool at boat CG</a:t>
            </a:r>
          </a:p>
          <a:p>
            <a:pPr>
              <a:spcBef>
                <a:spcPts val="600"/>
              </a:spcBef>
              <a:buFontTx/>
              <a:buChar char="•"/>
              <a:defRPr/>
            </a:pPr>
            <a:r>
              <a:rPr lang="en-US" sz="1600" dirty="0">
                <a:solidFill>
                  <a:srgbClr val="098DB4"/>
                </a:solidFill>
                <a:latin typeface="+mn-lt"/>
              </a:rPr>
              <a:t> Pole mount; bow or over the side</a:t>
            </a:r>
          </a:p>
        </p:txBody>
      </p:sp>
      <p:pic>
        <p:nvPicPr>
          <p:cNvPr id="47109" name="Picture 5" descr="pic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5875" y="88545"/>
            <a:ext cx="4312444" cy="34485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8" name="Text Box 15">
            <a:extLst>
              <a:ext uri="{FF2B5EF4-FFF2-40B4-BE49-F238E27FC236}">
                <a16:creationId xmlns:a16="http://schemas.microsoft.com/office/drawing/2014/main" id="{E86EE908-E486-4C95-BCA3-10370B3622FC}"/>
              </a:ext>
            </a:extLst>
          </p:cNvPr>
          <p:cNvSpPr txBox="1">
            <a:spLocks noChangeArrowheads="1"/>
          </p:cNvSpPr>
          <p:nvPr/>
        </p:nvSpPr>
        <p:spPr bwMode="auto">
          <a:xfrm>
            <a:off x="740056" y="3616732"/>
            <a:ext cx="1049530" cy="307777"/>
          </a:xfrm>
          <a:prstGeom prst="rect">
            <a:avLst/>
          </a:prstGeom>
          <a:noFill/>
          <a:ln w="9525">
            <a:noFill/>
            <a:miter lim="800000"/>
            <a:headEnd/>
            <a:tailEnd/>
          </a:ln>
        </p:spPr>
        <p:txBody>
          <a:bodyPr wrap="square">
            <a:spAutoFit/>
          </a:bodyPr>
          <a:lstStyle/>
          <a:p>
            <a:pPr algn="ctr">
              <a:spcBef>
                <a:spcPct val="50000"/>
              </a:spcBef>
              <a:defRPr/>
            </a:pPr>
            <a:r>
              <a:rPr lang="en-US" sz="1400" dirty="0">
                <a:latin typeface="+mn-lt"/>
              </a:rPr>
              <a:t>Hull Mount</a:t>
            </a:r>
          </a:p>
        </p:txBody>
      </p:sp>
      <p:sp>
        <p:nvSpPr>
          <p:cNvPr id="30729" name="Text Box 16">
            <a:extLst>
              <a:ext uri="{FF2B5EF4-FFF2-40B4-BE49-F238E27FC236}">
                <a16:creationId xmlns:a16="http://schemas.microsoft.com/office/drawing/2014/main" id="{63B1AE86-AC40-4CF0-BF77-5F3974AABB1D}"/>
              </a:ext>
            </a:extLst>
          </p:cNvPr>
          <p:cNvSpPr txBox="1">
            <a:spLocks noChangeArrowheads="1"/>
          </p:cNvSpPr>
          <p:nvPr/>
        </p:nvSpPr>
        <p:spPr bwMode="auto">
          <a:xfrm>
            <a:off x="5237412" y="3604724"/>
            <a:ext cx="2590800" cy="304800"/>
          </a:xfrm>
          <a:prstGeom prst="rect">
            <a:avLst/>
          </a:prstGeom>
          <a:noFill/>
          <a:ln w="9525">
            <a:noFill/>
            <a:miter lim="800000"/>
            <a:headEnd/>
            <a:tailEnd/>
          </a:ln>
        </p:spPr>
        <p:txBody>
          <a:bodyPr>
            <a:spAutoFit/>
          </a:bodyPr>
          <a:lstStyle/>
          <a:p>
            <a:pPr algn="ctr">
              <a:spcBef>
                <a:spcPct val="50000"/>
              </a:spcBef>
              <a:defRPr/>
            </a:pPr>
            <a:r>
              <a:rPr lang="en-US" sz="1400" dirty="0">
                <a:latin typeface="+mn-lt"/>
              </a:rPr>
              <a:t>Pole Mount: Bow</a:t>
            </a:r>
          </a:p>
        </p:txBody>
      </p:sp>
      <p:sp>
        <p:nvSpPr>
          <p:cNvPr id="30730" name="Text Box 18">
            <a:extLst>
              <a:ext uri="{FF2B5EF4-FFF2-40B4-BE49-F238E27FC236}">
                <a16:creationId xmlns:a16="http://schemas.microsoft.com/office/drawing/2014/main" id="{6365E40A-9791-4682-AD88-49C689D7C9E0}"/>
              </a:ext>
            </a:extLst>
          </p:cNvPr>
          <p:cNvSpPr txBox="1">
            <a:spLocks noChangeArrowheads="1"/>
          </p:cNvSpPr>
          <p:nvPr/>
        </p:nvSpPr>
        <p:spPr bwMode="auto">
          <a:xfrm>
            <a:off x="2466753" y="3606386"/>
            <a:ext cx="2743200" cy="304800"/>
          </a:xfrm>
          <a:prstGeom prst="rect">
            <a:avLst/>
          </a:prstGeom>
          <a:noFill/>
          <a:ln w="9525">
            <a:noFill/>
            <a:miter lim="800000"/>
            <a:headEnd/>
            <a:tailEnd/>
          </a:ln>
        </p:spPr>
        <p:txBody>
          <a:bodyPr>
            <a:spAutoFit/>
          </a:bodyPr>
          <a:lstStyle/>
          <a:p>
            <a:pPr algn="ctr">
              <a:spcBef>
                <a:spcPct val="50000"/>
              </a:spcBef>
              <a:defRPr/>
            </a:pPr>
            <a:r>
              <a:rPr lang="en-US" sz="1400" dirty="0">
                <a:latin typeface="+mn-lt"/>
              </a:rPr>
              <a:t>Pole Mount: Over the Side</a:t>
            </a:r>
          </a:p>
        </p:txBody>
      </p:sp>
      <p:pic>
        <p:nvPicPr>
          <p:cNvPr id="8" name="Picture 7">
            <a:extLst>
              <a:ext uri="{FF2B5EF4-FFF2-40B4-BE49-F238E27FC236}">
                <a16:creationId xmlns:a16="http://schemas.microsoft.com/office/drawing/2014/main" id="{300379BC-6F2F-417D-94F2-66F4C45EC4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816626" y="635052"/>
            <a:ext cx="3316596" cy="2487447"/>
          </a:xfrm>
          <a:prstGeom prst="rect">
            <a:avLst/>
          </a:prstGeom>
        </p:spPr>
      </p:pic>
      <p:pic>
        <p:nvPicPr>
          <p:cNvPr id="10" name="Picture 9">
            <a:extLst>
              <a:ext uri="{FF2B5EF4-FFF2-40B4-BE49-F238E27FC236}">
                <a16:creationId xmlns:a16="http://schemas.microsoft.com/office/drawing/2014/main" id="{55421720-4642-43C4-9100-E0E2ECF8C4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03919" y="972397"/>
            <a:ext cx="2937911" cy="2203433"/>
          </a:xfrm>
          <a:prstGeom prst="rect">
            <a:avLst/>
          </a:prstGeom>
        </p:spPr>
      </p:pic>
      <p:sp>
        <p:nvSpPr>
          <p:cNvPr id="19" name="Text Box 15">
            <a:extLst>
              <a:ext uri="{FF2B5EF4-FFF2-40B4-BE49-F238E27FC236}">
                <a16:creationId xmlns:a16="http://schemas.microsoft.com/office/drawing/2014/main" id="{03A04C1D-D04E-4505-967E-B9B8CEDC11EB}"/>
              </a:ext>
            </a:extLst>
          </p:cNvPr>
          <p:cNvSpPr txBox="1">
            <a:spLocks noChangeArrowheads="1"/>
          </p:cNvSpPr>
          <p:nvPr/>
        </p:nvSpPr>
        <p:spPr bwMode="auto">
          <a:xfrm>
            <a:off x="9315230" y="3615603"/>
            <a:ext cx="1049530" cy="307777"/>
          </a:xfrm>
          <a:prstGeom prst="rect">
            <a:avLst/>
          </a:prstGeom>
          <a:noFill/>
          <a:ln w="9525">
            <a:noFill/>
            <a:miter lim="800000"/>
            <a:headEnd/>
            <a:tailEnd/>
          </a:ln>
        </p:spPr>
        <p:txBody>
          <a:bodyPr wrap="square">
            <a:spAutoFit/>
          </a:bodyPr>
          <a:lstStyle/>
          <a:p>
            <a:pPr algn="ctr">
              <a:spcBef>
                <a:spcPct val="50000"/>
              </a:spcBef>
              <a:defRPr/>
            </a:pPr>
            <a:r>
              <a:rPr lang="en-US" sz="1400" dirty="0">
                <a:latin typeface="+mn-lt"/>
              </a:rPr>
              <a:t>Moon Pool</a:t>
            </a:r>
          </a:p>
        </p:txBody>
      </p:sp>
      <p:pic>
        <p:nvPicPr>
          <p:cNvPr id="4" name="Picture 3">
            <a:extLst>
              <a:ext uri="{FF2B5EF4-FFF2-40B4-BE49-F238E27FC236}">
                <a16:creationId xmlns:a16="http://schemas.microsoft.com/office/drawing/2014/main" id="{46408BC6-578C-4D0C-8CE4-9699B56A46FE}"/>
              </a:ext>
            </a:extLst>
          </p:cNvPr>
          <p:cNvPicPr>
            <a:picLocks noChangeAspect="1"/>
          </p:cNvPicPr>
          <p:nvPr/>
        </p:nvPicPr>
        <p:blipFill>
          <a:blip r:embed="rId6"/>
          <a:stretch>
            <a:fillRect/>
          </a:stretch>
        </p:blipFill>
        <p:spPr>
          <a:xfrm>
            <a:off x="2523979" y="329516"/>
            <a:ext cx="2649994" cy="3207558"/>
          </a:xfrm>
          <a:prstGeom prst="rect">
            <a:avLst/>
          </a:prstGeom>
        </p:spPr>
      </p:pic>
    </p:spTree>
    <p:extLst>
      <p:ext uri="{BB962C8B-B14F-4D97-AF65-F5344CB8AC3E}">
        <p14:creationId xmlns:p14="http://schemas.microsoft.com/office/powerpoint/2010/main" val="140377925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extLst>
            <a:ext uri="{91240B29-F687-4F45-9708-019B960494DF}">
              <a14:hiddenLine xmlns:a14="http://schemas.microsoft.com/office/drawing/2010/main" w="57150">
                <a:solidFill>
                  <a:srgbClr val="000000"/>
                </a:solidFill>
                <a:miter lim="800000"/>
                <a:headEnd/>
                <a:tailEnd/>
              </a14:hiddenLine>
            </a:ext>
          </a:extLst>
        </p:spPr>
        <p:txBody>
          <a:bodyPr/>
          <a:lstStyle/>
          <a:p>
            <a:pPr eaLnBrk="1" hangingPunct="1"/>
            <a:r>
              <a:rPr lang="en-US" altLang="en-US" sz="3600" b="1">
                <a:latin typeface="Arial" panose="020B0604020202020204" pitchFamily="34" charset="0"/>
                <a:cs typeface="Arial" panose="020B0604020202020204" pitchFamily="34" charset="0"/>
              </a:rPr>
              <a:t>HYSWEEP</a:t>
            </a:r>
            <a:r>
              <a:rPr lang="en-US" altLang="en-US" sz="3600" b="1" baseline="30000">
                <a:latin typeface="Arial" panose="020B0604020202020204" pitchFamily="34" charset="0"/>
                <a:cs typeface="Arial" panose="020B0604020202020204" pitchFamily="34" charset="0"/>
              </a:rPr>
              <a:t>®</a:t>
            </a:r>
            <a:r>
              <a:rPr lang="en-US" altLang="en-US" sz="3600" b="1">
                <a:latin typeface="Arial" panose="020B0604020202020204" pitchFamily="34" charset="0"/>
                <a:cs typeface="Arial" panose="020B0604020202020204" pitchFamily="34" charset="0"/>
              </a:rPr>
              <a:t> HARDWARE</a:t>
            </a:r>
          </a:p>
        </p:txBody>
      </p:sp>
    </p:spTree>
    <p:extLst>
      <p:ext uri="{BB962C8B-B14F-4D97-AF65-F5344CB8AC3E}">
        <p14:creationId xmlns:p14="http://schemas.microsoft.com/office/powerpoint/2010/main" val="4152473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E798-7B59-48ED-9B0D-38FF83A5BB17}"/>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Sensor Interfacing</a:t>
            </a:r>
            <a:endParaRPr lang="en-US" dirty="0"/>
          </a:p>
        </p:txBody>
      </p:sp>
      <p:sp>
        <p:nvSpPr>
          <p:cNvPr id="1031" name="Text Box 6">
            <a:extLst>
              <a:ext uri="{FF2B5EF4-FFF2-40B4-BE49-F238E27FC236}">
                <a16:creationId xmlns:a16="http://schemas.microsoft.com/office/drawing/2014/main" id="{91B73F37-7D36-4EED-9EB2-6B833C2780C0}"/>
              </a:ext>
            </a:extLst>
          </p:cNvPr>
          <p:cNvSpPr txBox="1">
            <a:spLocks noChangeArrowheads="1"/>
          </p:cNvSpPr>
          <p:nvPr/>
        </p:nvSpPr>
        <p:spPr bwMode="auto">
          <a:xfrm>
            <a:off x="457080" y="867763"/>
            <a:ext cx="10002371" cy="1237262"/>
          </a:xfrm>
          <a:prstGeom prst="rect">
            <a:avLst/>
          </a:prstGeom>
          <a:noFill/>
          <a:ln w="9525">
            <a:noFill/>
            <a:miter lim="800000"/>
            <a:headEnd/>
            <a:tailEnd/>
          </a:ln>
        </p:spPr>
        <p:txBody>
          <a:bodyPr wrap="square">
            <a:spAutoFit/>
          </a:bodyPr>
          <a:lstStyle/>
          <a:p>
            <a:pPr>
              <a:lnSpc>
                <a:spcPct val="85000"/>
              </a:lnSpc>
              <a:spcBef>
                <a:spcPct val="50000"/>
              </a:spcBef>
              <a:defRPr/>
            </a:pPr>
            <a:r>
              <a:rPr lang="en-US" sz="2400" b="1" dirty="0">
                <a:solidFill>
                  <a:schemeClr val="tx1">
                    <a:lumMod val="65000"/>
                    <a:lumOff val="35000"/>
                  </a:schemeClr>
                </a:solidFill>
                <a:latin typeface="+mn-lt"/>
              </a:rPr>
              <a:t>Bringing in the data</a:t>
            </a:r>
          </a:p>
          <a:p>
            <a:pPr>
              <a:spcBef>
                <a:spcPct val="50000"/>
              </a:spcBef>
              <a:buFontTx/>
              <a:buChar char="•"/>
              <a:defRPr/>
            </a:pPr>
            <a:r>
              <a:rPr lang="en-US" dirty="0">
                <a:solidFill>
                  <a:schemeClr val="tx1">
                    <a:lumMod val="65000"/>
                    <a:lumOff val="35000"/>
                  </a:schemeClr>
                </a:solidFill>
                <a:latin typeface="+mn-lt"/>
              </a:rPr>
              <a:t> </a:t>
            </a:r>
            <a:r>
              <a:rPr lang="en-US" b="1" dirty="0">
                <a:solidFill>
                  <a:schemeClr val="tx1">
                    <a:lumMod val="65000"/>
                    <a:lumOff val="35000"/>
                  </a:schemeClr>
                </a:solidFill>
                <a:latin typeface="+mn-lt"/>
              </a:rPr>
              <a:t>Network</a:t>
            </a:r>
            <a:r>
              <a:rPr lang="en-US" dirty="0">
                <a:solidFill>
                  <a:schemeClr val="tx1">
                    <a:lumMod val="65000"/>
                    <a:lumOff val="35000"/>
                  </a:schemeClr>
                </a:solidFill>
                <a:latin typeface="+mn-lt"/>
              </a:rPr>
              <a:t>:  </a:t>
            </a:r>
            <a:r>
              <a:rPr lang="en-US" b="0" dirty="0">
                <a:solidFill>
                  <a:schemeClr val="tx1">
                    <a:lumMod val="65000"/>
                    <a:lumOff val="35000"/>
                  </a:schemeClr>
                </a:solidFill>
                <a:latin typeface="+mn-lt"/>
              </a:rPr>
              <a:t>For high volume data like multibeam.  Data is received with UTC time tag.</a:t>
            </a:r>
          </a:p>
          <a:p>
            <a:pPr>
              <a:spcBef>
                <a:spcPct val="50000"/>
              </a:spcBef>
              <a:buFontTx/>
              <a:buChar char="•"/>
              <a:defRPr/>
            </a:pPr>
            <a:r>
              <a:rPr lang="en-US" dirty="0">
                <a:solidFill>
                  <a:schemeClr val="tx1">
                    <a:lumMod val="65000"/>
                    <a:lumOff val="35000"/>
                  </a:schemeClr>
                </a:solidFill>
                <a:latin typeface="+mn-lt"/>
              </a:rPr>
              <a:t> </a:t>
            </a:r>
            <a:r>
              <a:rPr lang="en-US" b="1" dirty="0">
                <a:solidFill>
                  <a:schemeClr val="tx1">
                    <a:lumMod val="65000"/>
                    <a:lumOff val="35000"/>
                  </a:schemeClr>
                </a:solidFill>
                <a:latin typeface="+mn-lt"/>
              </a:rPr>
              <a:t>Serial RS-232</a:t>
            </a:r>
            <a:r>
              <a:rPr lang="en-US" dirty="0">
                <a:solidFill>
                  <a:schemeClr val="tx1">
                    <a:lumMod val="65000"/>
                    <a:lumOff val="35000"/>
                  </a:schemeClr>
                </a:solidFill>
                <a:latin typeface="+mn-lt"/>
              </a:rPr>
              <a:t>:  </a:t>
            </a:r>
            <a:r>
              <a:rPr lang="en-US" b="0" dirty="0">
                <a:solidFill>
                  <a:schemeClr val="tx1">
                    <a:lumMod val="65000"/>
                    <a:lumOff val="35000"/>
                  </a:schemeClr>
                </a:solidFill>
                <a:latin typeface="+mn-lt"/>
              </a:rPr>
              <a:t>For lower data volume like GPS.</a:t>
            </a:r>
          </a:p>
        </p:txBody>
      </p:sp>
      <p:sp>
        <p:nvSpPr>
          <p:cNvPr id="1032" name="Text Box 11">
            <a:extLst>
              <a:ext uri="{FF2B5EF4-FFF2-40B4-BE49-F238E27FC236}">
                <a16:creationId xmlns:a16="http://schemas.microsoft.com/office/drawing/2014/main" id="{302538A0-82F7-4143-91F7-F94D12F5504D}"/>
              </a:ext>
            </a:extLst>
          </p:cNvPr>
          <p:cNvSpPr txBox="1">
            <a:spLocks noChangeArrowheads="1"/>
          </p:cNvSpPr>
          <p:nvPr/>
        </p:nvSpPr>
        <p:spPr bwMode="auto">
          <a:xfrm>
            <a:off x="457080" y="2181224"/>
            <a:ext cx="11355690" cy="2899255"/>
          </a:xfrm>
          <a:prstGeom prst="rect">
            <a:avLst/>
          </a:prstGeom>
          <a:noFill/>
          <a:ln w="9525">
            <a:noFill/>
            <a:miter lim="800000"/>
            <a:headEnd/>
            <a:tailEnd/>
          </a:ln>
        </p:spPr>
        <p:txBody>
          <a:bodyPr wrap="square">
            <a:spAutoFit/>
          </a:bodyPr>
          <a:lstStyle/>
          <a:p>
            <a:pPr>
              <a:spcBef>
                <a:spcPct val="50000"/>
              </a:spcBef>
              <a:defRPr/>
            </a:pPr>
            <a:r>
              <a:rPr lang="en-US" sz="2400" b="1" dirty="0">
                <a:solidFill>
                  <a:schemeClr val="tx1">
                    <a:lumMod val="65000"/>
                    <a:lumOff val="35000"/>
                  </a:schemeClr>
                </a:solidFill>
                <a:latin typeface="+mn-lt"/>
              </a:rPr>
              <a:t>Time Tagging</a:t>
            </a:r>
          </a:p>
          <a:p>
            <a:pPr marL="285750" indent="-285750">
              <a:lnSpc>
                <a:spcPct val="95000"/>
              </a:lnSpc>
              <a:spcBef>
                <a:spcPct val="50000"/>
              </a:spcBef>
              <a:buFont typeface="Arial" panose="020B0604020202020204" pitchFamily="34" charset="0"/>
              <a:buChar char="•"/>
              <a:defRPr/>
            </a:pPr>
            <a:r>
              <a:rPr lang="en-US" b="1" i="1" dirty="0">
                <a:solidFill>
                  <a:srgbClr val="FF0000"/>
                </a:solidFill>
                <a:latin typeface="+mn-lt"/>
              </a:rPr>
              <a:t>Very Important</a:t>
            </a:r>
            <a:r>
              <a:rPr lang="en-US" i="1" dirty="0">
                <a:solidFill>
                  <a:srgbClr val="FF0000"/>
                </a:solidFill>
                <a:latin typeface="+mn-lt"/>
              </a:rPr>
              <a:t> </a:t>
            </a:r>
            <a:r>
              <a:rPr lang="en-US" i="1" dirty="0">
                <a:solidFill>
                  <a:schemeClr val="tx1">
                    <a:lumMod val="65000"/>
                    <a:lumOff val="35000"/>
                  </a:schemeClr>
                </a:solidFill>
                <a:latin typeface="+mn-lt"/>
              </a:rPr>
              <a:t>- </a:t>
            </a:r>
            <a:r>
              <a:rPr lang="en-US" b="0" dirty="0">
                <a:solidFill>
                  <a:schemeClr val="tx1">
                    <a:lumMod val="65000"/>
                    <a:lumOff val="35000"/>
                  </a:schemeClr>
                </a:solidFill>
                <a:latin typeface="+mn-lt"/>
              </a:rPr>
              <a:t>Device data are correlated by time tags.</a:t>
            </a:r>
          </a:p>
          <a:p>
            <a:pPr marL="285750" indent="-285750">
              <a:lnSpc>
                <a:spcPct val="95000"/>
              </a:lnSpc>
              <a:spcBef>
                <a:spcPct val="50000"/>
              </a:spcBef>
              <a:buFont typeface="Arial" panose="020B0604020202020204" pitchFamily="34" charset="0"/>
              <a:buChar char="•"/>
              <a:defRPr/>
            </a:pPr>
            <a:r>
              <a:rPr lang="en-US" b="0" dirty="0">
                <a:solidFill>
                  <a:schemeClr val="tx1">
                    <a:lumMod val="65000"/>
                    <a:lumOff val="35000"/>
                  </a:schemeClr>
                </a:solidFill>
                <a:latin typeface="+mn-lt"/>
              </a:rPr>
              <a:t>All devices </a:t>
            </a:r>
            <a:r>
              <a:rPr lang="en-US" b="1" u="sng" dirty="0">
                <a:solidFill>
                  <a:schemeClr val="tx1">
                    <a:lumMod val="65000"/>
                    <a:lumOff val="35000"/>
                  </a:schemeClr>
                </a:solidFill>
                <a:latin typeface="+mn-lt"/>
              </a:rPr>
              <a:t>must </a:t>
            </a:r>
            <a:r>
              <a:rPr lang="en-US" b="0" dirty="0">
                <a:solidFill>
                  <a:schemeClr val="tx1">
                    <a:lumMod val="65000"/>
                    <a:lumOff val="35000"/>
                  </a:schemeClr>
                </a:solidFill>
                <a:latin typeface="+mn-lt"/>
              </a:rPr>
              <a:t>use the same time base – UTC time or PC time.   </a:t>
            </a:r>
          </a:p>
          <a:p>
            <a:pPr>
              <a:lnSpc>
                <a:spcPct val="95000"/>
              </a:lnSpc>
              <a:spcBef>
                <a:spcPct val="50000"/>
              </a:spcBef>
              <a:defRPr/>
            </a:pPr>
            <a:r>
              <a:rPr lang="en-US" b="0" dirty="0">
                <a:solidFill>
                  <a:schemeClr val="tx1">
                    <a:lumMod val="65000"/>
                    <a:lumOff val="35000"/>
                  </a:schemeClr>
                </a:solidFill>
                <a:latin typeface="+mn-lt"/>
              </a:rPr>
              <a:t>     Without it, data will not be good</a:t>
            </a:r>
          </a:p>
          <a:p>
            <a:pPr marL="285750" indent="-285750">
              <a:spcBef>
                <a:spcPct val="50000"/>
              </a:spcBef>
              <a:buFont typeface="Arial" panose="020B0604020202020204" pitchFamily="34" charset="0"/>
              <a:buChar char="•"/>
              <a:defRPr/>
            </a:pPr>
            <a:r>
              <a:rPr lang="en-US" b="0" dirty="0">
                <a:solidFill>
                  <a:schemeClr val="tx1">
                    <a:lumMod val="65000"/>
                    <a:lumOff val="35000"/>
                  </a:schemeClr>
                </a:solidFill>
              </a:rPr>
              <a:t>Typically, Motion and Heading messages do not contain time tags. Data gets timed at arrival to COM port. </a:t>
            </a:r>
          </a:p>
          <a:p>
            <a:pPr marL="285750" indent="-285750">
              <a:spcBef>
                <a:spcPct val="50000"/>
              </a:spcBef>
              <a:buFont typeface="Arial" panose="020B0604020202020204" pitchFamily="34" charset="0"/>
              <a:buChar char="•"/>
              <a:defRPr/>
            </a:pPr>
            <a:r>
              <a:rPr lang="en-US" b="0" dirty="0">
                <a:solidFill>
                  <a:schemeClr val="tx1">
                    <a:lumMod val="65000"/>
                    <a:lumOff val="35000"/>
                  </a:schemeClr>
                </a:solidFill>
              </a:rPr>
              <a:t>Exception is GPS ($GPGGA has a UTC time tag) and Inertial Systems (embedded time tag in data packet).</a:t>
            </a:r>
          </a:p>
          <a:p>
            <a:pPr>
              <a:lnSpc>
                <a:spcPct val="95000"/>
              </a:lnSpc>
              <a:spcBef>
                <a:spcPct val="50000"/>
              </a:spcBef>
              <a:buFontTx/>
              <a:buChar char="•"/>
              <a:defRPr/>
            </a:pPr>
            <a:endParaRPr lang="en-US" b="0" dirty="0">
              <a:solidFill>
                <a:schemeClr val="tx1">
                  <a:lumMod val="65000"/>
                  <a:lumOff val="35000"/>
                </a:schemeClr>
              </a:solidFill>
              <a:latin typeface="+mn-lt"/>
            </a:endParaRPr>
          </a:p>
        </p:txBody>
      </p:sp>
      <p:grpSp>
        <p:nvGrpSpPr>
          <p:cNvPr id="38917" name="Group 2"/>
          <p:cNvGrpSpPr>
            <a:grpSpLocks/>
          </p:cNvGrpSpPr>
          <p:nvPr/>
        </p:nvGrpSpPr>
        <p:grpSpPr bwMode="auto">
          <a:xfrm>
            <a:off x="9941093" y="1307423"/>
            <a:ext cx="1681162" cy="2395537"/>
            <a:chOff x="6919913" y="1971675"/>
            <a:chExt cx="1681163" cy="2395538"/>
          </a:xfrm>
        </p:grpSpPr>
        <p:graphicFrame>
          <p:nvGraphicFramePr>
            <p:cNvPr id="38940" name="Object 16"/>
            <p:cNvGraphicFramePr>
              <a:graphicFrameLocks noChangeAspect="1"/>
            </p:cNvGraphicFramePr>
            <p:nvPr>
              <p:extLst>
                <p:ext uri="{D42A27DB-BD31-4B8C-83A1-F6EECF244321}">
                  <p14:modId xmlns:p14="http://schemas.microsoft.com/office/powerpoint/2010/main" val="473341930"/>
                </p:ext>
              </p:extLst>
            </p:nvPr>
          </p:nvGraphicFramePr>
          <p:xfrm>
            <a:off x="6919913" y="2686050"/>
            <a:ext cx="1681163" cy="1681163"/>
          </p:xfrm>
          <a:graphic>
            <a:graphicData uri="http://schemas.openxmlformats.org/presentationml/2006/ole">
              <mc:AlternateContent xmlns:mc="http://schemas.openxmlformats.org/markup-compatibility/2006">
                <mc:Choice xmlns:v="urn:schemas-microsoft-com:vml" Requires="v">
                  <p:oleObj spid="_x0000_s3074" name="Bitmap Image" r:id="rId4" imgW="4761905" imgH="4761905" progId="Paint.Picture">
                    <p:embed/>
                  </p:oleObj>
                </mc:Choice>
                <mc:Fallback>
                  <p:oleObj name="Bitmap Image" r:id="rId4" imgW="4761905" imgH="4761905" progId="Paint.Picture">
                    <p:embed/>
                    <p:pic>
                      <p:nvPicPr>
                        <p:cNvPr id="3894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9913" y="2686050"/>
                          <a:ext cx="1681163" cy="16811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Text Box 17">
              <a:extLst>
                <a:ext uri="{FF2B5EF4-FFF2-40B4-BE49-F238E27FC236}">
                  <a16:creationId xmlns:a16="http://schemas.microsoft.com/office/drawing/2014/main" id="{6073B86B-702D-4B10-AF57-F34148F00B59}"/>
                </a:ext>
              </a:extLst>
            </p:cNvPr>
            <p:cNvSpPr txBox="1">
              <a:spLocks noChangeArrowheads="1"/>
            </p:cNvSpPr>
            <p:nvPr/>
          </p:nvSpPr>
          <p:spPr bwMode="auto">
            <a:xfrm>
              <a:off x="6924675" y="1971675"/>
              <a:ext cx="1676401" cy="523875"/>
            </a:xfrm>
            <a:prstGeom prst="rect">
              <a:avLst/>
            </a:prstGeom>
            <a:noFill/>
            <a:ln w="9525">
              <a:noFill/>
              <a:miter lim="800000"/>
              <a:headEnd/>
              <a:tailEnd/>
            </a:ln>
          </p:spPr>
          <p:txBody>
            <a:bodyPr>
              <a:spAutoFit/>
            </a:bodyPr>
            <a:lstStyle/>
            <a:p>
              <a:pPr algn="ctr">
                <a:spcBef>
                  <a:spcPct val="50000"/>
                </a:spcBef>
                <a:defRPr/>
              </a:pPr>
              <a:r>
                <a:rPr lang="en-US" sz="1400" dirty="0">
                  <a:effectLst>
                    <a:outerShdw blurRad="38100" dist="38100" dir="2700000" algn="tl">
                      <a:srgbClr val="000000">
                        <a:alpha val="43137"/>
                      </a:srgbClr>
                    </a:outerShdw>
                  </a:effectLst>
                  <a:latin typeface="+mn-lt"/>
                </a:rPr>
                <a:t>Network and COM inputs</a:t>
              </a:r>
            </a:p>
          </p:txBody>
        </p:sp>
        <p:sp>
          <p:nvSpPr>
            <p:cNvPr id="38942" name="Line 18"/>
            <p:cNvSpPr>
              <a:spLocks noChangeShapeType="1"/>
            </p:cNvSpPr>
            <p:nvPr/>
          </p:nvSpPr>
          <p:spPr bwMode="auto">
            <a:xfrm>
              <a:off x="7235825" y="2495550"/>
              <a:ext cx="0" cy="38100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3" name="Line 19"/>
            <p:cNvSpPr>
              <a:spLocks noChangeShapeType="1"/>
            </p:cNvSpPr>
            <p:nvPr/>
          </p:nvSpPr>
          <p:spPr bwMode="auto">
            <a:xfrm>
              <a:off x="8302625" y="2495550"/>
              <a:ext cx="0" cy="38100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8918" name="Group 1"/>
          <p:cNvGrpSpPr>
            <a:grpSpLocks/>
          </p:cNvGrpSpPr>
          <p:nvPr/>
        </p:nvGrpSpPr>
        <p:grpSpPr bwMode="auto">
          <a:xfrm>
            <a:off x="2125329" y="4837208"/>
            <a:ext cx="7377112" cy="1219200"/>
            <a:chOff x="1066800" y="5029200"/>
            <a:chExt cx="7377113" cy="1219200"/>
          </a:xfrm>
        </p:grpSpPr>
        <p:sp>
          <p:nvSpPr>
            <p:cNvPr id="38919" name="Line 21"/>
            <p:cNvSpPr>
              <a:spLocks noChangeShapeType="1"/>
            </p:cNvSpPr>
            <p:nvPr/>
          </p:nvSpPr>
          <p:spPr bwMode="auto">
            <a:xfrm>
              <a:off x="1219200" y="5867400"/>
              <a:ext cx="67818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20" name="Line 22"/>
            <p:cNvSpPr>
              <a:spLocks noChangeShapeType="1"/>
            </p:cNvSpPr>
            <p:nvPr/>
          </p:nvSpPr>
          <p:spPr bwMode="auto">
            <a:xfrm>
              <a:off x="1752600" y="5715000"/>
              <a:ext cx="0" cy="152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21" name="Text Box 23"/>
            <p:cNvSpPr txBox="1">
              <a:spLocks noChangeArrowheads="1"/>
            </p:cNvSpPr>
            <p:nvPr/>
          </p:nvSpPr>
          <p:spPr bwMode="auto">
            <a:xfrm>
              <a:off x="1524000" y="5334000"/>
              <a:ext cx="5603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POS</a:t>
              </a:r>
            </a:p>
          </p:txBody>
        </p:sp>
        <p:sp>
          <p:nvSpPr>
            <p:cNvPr id="38922" name="Line 24"/>
            <p:cNvSpPr>
              <a:spLocks noChangeShapeType="1"/>
            </p:cNvSpPr>
            <p:nvPr/>
          </p:nvSpPr>
          <p:spPr bwMode="auto">
            <a:xfrm>
              <a:off x="6781800" y="5715000"/>
              <a:ext cx="0" cy="152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23" name="Text Box 25"/>
            <p:cNvSpPr txBox="1">
              <a:spLocks noChangeArrowheads="1"/>
            </p:cNvSpPr>
            <p:nvPr/>
          </p:nvSpPr>
          <p:spPr bwMode="auto">
            <a:xfrm>
              <a:off x="6553200" y="5334000"/>
              <a:ext cx="5603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POS</a:t>
              </a:r>
            </a:p>
          </p:txBody>
        </p:sp>
        <p:sp>
          <p:nvSpPr>
            <p:cNvPr id="38924" name="Line 26"/>
            <p:cNvSpPr>
              <a:spLocks noChangeShapeType="1"/>
            </p:cNvSpPr>
            <p:nvPr/>
          </p:nvSpPr>
          <p:spPr bwMode="auto">
            <a:xfrm>
              <a:off x="2438400" y="5334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25" name="Text Box 27"/>
            <p:cNvSpPr txBox="1">
              <a:spLocks noChangeArrowheads="1"/>
            </p:cNvSpPr>
            <p:nvPr/>
          </p:nvSpPr>
          <p:spPr bwMode="auto">
            <a:xfrm>
              <a:off x="2209800" y="5029200"/>
              <a:ext cx="450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MB</a:t>
              </a:r>
            </a:p>
          </p:txBody>
        </p:sp>
        <p:sp>
          <p:nvSpPr>
            <p:cNvPr id="38926" name="Line 28"/>
            <p:cNvSpPr>
              <a:spLocks noChangeShapeType="1"/>
            </p:cNvSpPr>
            <p:nvPr/>
          </p:nvSpPr>
          <p:spPr bwMode="auto">
            <a:xfrm>
              <a:off x="4730750" y="5334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27" name="Text Box 29"/>
            <p:cNvSpPr txBox="1">
              <a:spLocks noChangeArrowheads="1"/>
            </p:cNvSpPr>
            <p:nvPr/>
          </p:nvSpPr>
          <p:spPr bwMode="auto">
            <a:xfrm>
              <a:off x="4502150" y="5029200"/>
              <a:ext cx="450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MB</a:t>
              </a:r>
            </a:p>
          </p:txBody>
        </p:sp>
        <p:sp>
          <p:nvSpPr>
            <p:cNvPr id="38928" name="Line 30"/>
            <p:cNvSpPr>
              <a:spLocks noChangeShapeType="1"/>
            </p:cNvSpPr>
            <p:nvPr/>
          </p:nvSpPr>
          <p:spPr bwMode="auto">
            <a:xfrm>
              <a:off x="7467600" y="5334000"/>
              <a:ext cx="0" cy="5334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29" name="Text Box 31"/>
            <p:cNvSpPr txBox="1">
              <a:spLocks noChangeArrowheads="1"/>
            </p:cNvSpPr>
            <p:nvPr/>
          </p:nvSpPr>
          <p:spPr bwMode="auto">
            <a:xfrm>
              <a:off x="7239000" y="5029200"/>
              <a:ext cx="450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MB</a:t>
              </a:r>
            </a:p>
          </p:txBody>
        </p:sp>
        <p:sp>
          <p:nvSpPr>
            <p:cNvPr id="38930" name="Line 32"/>
            <p:cNvSpPr>
              <a:spLocks noChangeShapeType="1"/>
            </p:cNvSpPr>
            <p:nvPr/>
          </p:nvSpPr>
          <p:spPr bwMode="auto">
            <a:xfrm>
              <a:off x="1371600" y="5486400"/>
              <a:ext cx="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31" name="Text Box 33"/>
            <p:cNvSpPr txBox="1">
              <a:spLocks noChangeArrowheads="1"/>
            </p:cNvSpPr>
            <p:nvPr/>
          </p:nvSpPr>
          <p:spPr bwMode="auto">
            <a:xfrm>
              <a:off x="1066800" y="5181600"/>
              <a:ext cx="588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MRU</a:t>
              </a:r>
            </a:p>
          </p:txBody>
        </p:sp>
        <p:sp>
          <p:nvSpPr>
            <p:cNvPr id="38932" name="Line 34"/>
            <p:cNvSpPr>
              <a:spLocks noChangeShapeType="1"/>
            </p:cNvSpPr>
            <p:nvPr/>
          </p:nvSpPr>
          <p:spPr bwMode="auto">
            <a:xfrm>
              <a:off x="2992438" y="5486400"/>
              <a:ext cx="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33" name="Text Box 35"/>
            <p:cNvSpPr txBox="1">
              <a:spLocks noChangeArrowheads="1"/>
            </p:cNvSpPr>
            <p:nvPr/>
          </p:nvSpPr>
          <p:spPr bwMode="auto">
            <a:xfrm>
              <a:off x="2687638" y="5181600"/>
              <a:ext cx="5889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MRU</a:t>
              </a:r>
            </a:p>
          </p:txBody>
        </p:sp>
        <p:sp>
          <p:nvSpPr>
            <p:cNvPr id="38934" name="Line 36"/>
            <p:cNvSpPr>
              <a:spLocks noChangeShapeType="1"/>
            </p:cNvSpPr>
            <p:nvPr/>
          </p:nvSpPr>
          <p:spPr bwMode="auto">
            <a:xfrm>
              <a:off x="4211638" y="5486400"/>
              <a:ext cx="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35" name="Text Box 37"/>
            <p:cNvSpPr txBox="1">
              <a:spLocks noChangeArrowheads="1"/>
            </p:cNvSpPr>
            <p:nvPr/>
          </p:nvSpPr>
          <p:spPr bwMode="auto">
            <a:xfrm>
              <a:off x="3906838" y="5181600"/>
              <a:ext cx="5889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MRU</a:t>
              </a:r>
            </a:p>
          </p:txBody>
        </p:sp>
        <p:sp>
          <p:nvSpPr>
            <p:cNvPr id="38936" name="Line 38"/>
            <p:cNvSpPr>
              <a:spLocks noChangeShapeType="1"/>
            </p:cNvSpPr>
            <p:nvPr/>
          </p:nvSpPr>
          <p:spPr bwMode="auto">
            <a:xfrm>
              <a:off x="6116638" y="5486400"/>
              <a:ext cx="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38937" name="Text Box 39"/>
            <p:cNvSpPr txBox="1">
              <a:spLocks noChangeArrowheads="1"/>
            </p:cNvSpPr>
            <p:nvPr/>
          </p:nvSpPr>
          <p:spPr bwMode="auto">
            <a:xfrm>
              <a:off x="5811838" y="5181600"/>
              <a:ext cx="5889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MRU</a:t>
              </a:r>
            </a:p>
          </p:txBody>
        </p:sp>
        <p:sp>
          <p:nvSpPr>
            <p:cNvPr id="38938" name="Text Box 40"/>
            <p:cNvSpPr txBox="1">
              <a:spLocks noChangeArrowheads="1"/>
            </p:cNvSpPr>
            <p:nvPr/>
          </p:nvSpPr>
          <p:spPr bwMode="auto">
            <a:xfrm>
              <a:off x="7772400" y="5562600"/>
              <a:ext cx="6715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400" b="0">
                  <a:solidFill>
                    <a:schemeClr val="tx1">
                      <a:lumMod val="65000"/>
                      <a:lumOff val="35000"/>
                    </a:schemeClr>
                  </a:solidFill>
                </a:rPr>
                <a:t>+ time</a:t>
              </a:r>
            </a:p>
          </p:txBody>
        </p:sp>
        <p:sp>
          <p:nvSpPr>
            <p:cNvPr id="38939" name="Text Box 41"/>
            <p:cNvSpPr txBox="1">
              <a:spLocks noChangeArrowheads="1"/>
            </p:cNvSpPr>
            <p:nvPr/>
          </p:nvSpPr>
          <p:spPr bwMode="auto">
            <a:xfrm>
              <a:off x="1219200" y="5943600"/>
              <a:ext cx="6705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spcBef>
                  <a:spcPct val="50000"/>
                </a:spcBef>
              </a:pPr>
              <a:r>
                <a:rPr lang="en-US" altLang="en-US" sz="1400" b="0">
                  <a:solidFill>
                    <a:schemeClr val="tx1">
                      <a:lumMod val="65000"/>
                      <a:lumOff val="35000"/>
                    </a:schemeClr>
                  </a:solidFill>
                  <a:latin typeface="Verdana" panose="020B0604030504040204" pitchFamily="34" charset="0"/>
                </a:rPr>
                <a:t>Asynchronous data are correlated with time tags.</a:t>
              </a:r>
            </a:p>
          </p:txBody>
        </p:sp>
      </p:grpSp>
    </p:spTree>
    <p:extLst>
      <p:ext uri="{BB962C8B-B14F-4D97-AF65-F5344CB8AC3E}">
        <p14:creationId xmlns:p14="http://schemas.microsoft.com/office/powerpoint/2010/main" val="149955924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1A672-A1D4-4DD1-AC50-947DB906D448}"/>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Do I Need to Synch My Clock to UTC?</a:t>
            </a:r>
            <a:endParaRPr lang="en-US" dirty="0"/>
          </a:p>
        </p:txBody>
      </p:sp>
      <p:sp>
        <p:nvSpPr>
          <p:cNvPr id="1031" name="Text Box 6">
            <a:extLst>
              <a:ext uri="{FF2B5EF4-FFF2-40B4-BE49-F238E27FC236}">
                <a16:creationId xmlns:a16="http://schemas.microsoft.com/office/drawing/2014/main" id="{DC8322EA-C4F9-41B2-86AF-6780C3A64301}"/>
              </a:ext>
            </a:extLst>
          </p:cNvPr>
          <p:cNvSpPr txBox="1">
            <a:spLocks noChangeArrowheads="1"/>
          </p:cNvSpPr>
          <p:nvPr/>
        </p:nvSpPr>
        <p:spPr bwMode="auto">
          <a:xfrm>
            <a:off x="457320" y="1406908"/>
            <a:ext cx="11513975" cy="4418133"/>
          </a:xfrm>
          <a:prstGeom prst="rect">
            <a:avLst/>
          </a:prstGeom>
          <a:noFill/>
          <a:ln w="9525">
            <a:noFill/>
            <a:miter lim="800000"/>
            <a:headEnd/>
            <a:tailEnd/>
          </a:ln>
        </p:spPr>
        <p:txBody>
          <a:bodyPr wrap="square">
            <a:spAutoFit/>
          </a:bodyPr>
          <a:lstStyle/>
          <a:p>
            <a:pPr>
              <a:lnSpc>
                <a:spcPct val="85000"/>
              </a:lnSpc>
              <a:spcBef>
                <a:spcPct val="50000"/>
              </a:spcBef>
              <a:defRPr/>
            </a:pPr>
            <a:r>
              <a:rPr lang="en-US" sz="2400" dirty="0">
                <a:solidFill>
                  <a:schemeClr val="tx1">
                    <a:lumMod val="65000"/>
                    <a:lumOff val="35000"/>
                  </a:schemeClr>
                </a:solidFill>
                <a:latin typeface="+mn-lt"/>
              </a:rPr>
              <a:t>If you have a Positioning device that sends datagrams with UTC time stamps, AND devices that do NOT have embedded UTC time stamps, then the answer is:</a:t>
            </a:r>
          </a:p>
          <a:p>
            <a:pPr>
              <a:lnSpc>
                <a:spcPct val="85000"/>
              </a:lnSpc>
              <a:spcBef>
                <a:spcPct val="50000"/>
              </a:spcBef>
              <a:defRPr/>
            </a:pPr>
            <a:r>
              <a:rPr lang="en-US" sz="2000" dirty="0">
                <a:solidFill>
                  <a:srgbClr val="FFFF00"/>
                </a:solidFill>
                <a:latin typeface="+mn-lt"/>
              </a:rPr>
              <a:t>									</a:t>
            </a:r>
            <a:r>
              <a:rPr lang="en-US" sz="4800" dirty="0">
                <a:solidFill>
                  <a:srgbClr val="FF0000"/>
                </a:solidFill>
                <a:latin typeface="+mn-lt"/>
              </a:rPr>
              <a:t>Yes</a:t>
            </a:r>
            <a:endParaRPr lang="en-US" sz="3600" dirty="0">
              <a:solidFill>
                <a:srgbClr val="FF0000"/>
              </a:solidFill>
              <a:latin typeface="+mn-lt"/>
            </a:endParaRPr>
          </a:p>
          <a:p>
            <a:pPr>
              <a:lnSpc>
                <a:spcPct val="85000"/>
              </a:lnSpc>
              <a:spcBef>
                <a:spcPct val="50000"/>
              </a:spcBef>
              <a:defRPr/>
            </a:pPr>
            <a:endParaRPr lang="en-US" sz="2000" dirty="0">
              <a:solidFill>
                <a:schemeClr val="bg1"/>
              </a:solidFill>
              <a:latin typeface="+mn-lt"/>
            </a:endParaRPr>
          </a:p>
          <a:p>
            <a:pPr>
              <a:lnSpc>
                <a:spcPct val="85000"/>
              </a:lnSpc>
              <a:spcBef>
                <a:spcPct val="50000"/>
              </a:spcBef>
              <a:defRPr/>
            </a:pPr>
            <a:r>
              <a:rPr lang="en-US" sz="2000" dirty="0">
                <a:solidFill>
                  <a:srgbClr val="0090B9"/>
                </a:solidFill>
                <a:latin typeface="+mn-lt"/>
              </a:rPr>
              <a:t>Examples of when time synch to UTC is required:</a:t>
            </a:r>
          </a:p>
          <a:p>
            <a:pPr marL="285750" indent="-285750">
              <a:lnSpc>
                <a:spcPct val="85000"/>
              </a:lnSpc>
              <a:spcBef>
                <a:spcPct val="50000"/>
              </a:spcBef>
              <a:buFont typeface="Arial" panose="020B0604020202020204" pitchFamily="34" charset="0"/>
              <a:buChar char="•"/>
              <a:defRPr/>
            </a:pPr>
            <a:r>
              <a:rPr lang="en-US" b="0" dirty="0">
                <a:solidFill>
                  <a:schemeClr val="tx1">
                    <a:lumMod val="65000"/>
                    <a:lumOff val="35000"/>
                  </a:schemeClr>
                </a:solidFill>
                <a:latin typeface="+mn-lt"/>
              </a:rPr>
              <a:t>GPS (UTC), </a:t>
            </a:r>
            <a:r>
              <a:rPr lang="en-US" sz="2000" dirty="0" err="1">
                <a:solidFill>
                  <a:schemeClr val="tx1">
                    <a:lumMod val="65000"/>
                    <a:lumOff val="35000"/>
                  </a:schemeClr>
                </a:solidFill>
                <a:latin typeface="+mn-lt"/>
              </a:rPr>
              <a:t>Seabat</a:t>
            </a:r>
            <a:r>
              <a:rPr lang="en-US" sz="2000" dirty="0">
                <a:solidFill>
                  <a:schemeClr val="tx1">
                    <a:lumMod val="65000"/>
                    <a:lumOff val="35000"/>
                  </a:schemeClr>
                </a:solidFill>
                <a:latin typeface="+mn-lt"/>
              </a:rPr>
              <a:t> </a:t>
            </a:r>
            <a:r>
              <a:rPr lang="en-US" b="0" dirty="0">
                <a:solidFill>
                  <a:schemeClr val="tx1">
                    <a:lumMod val="65000"/>
                    <a:lumOff val="35000"/>
                  </a:schemeClr>
                </a:solidFill>
                <a:latin typeface="+mn-lt"/>
              </a:rPr>
              <a:t>(UTC), TSS DMS/05 (</a:t>
            </a:r>
            <a:r>
              <a:rPr lang="en-US" dirty="0">
                <a:solidFill>
                  <a:schemeClr val="tx1">
                    <a:lumMod val="65000"/>
                    <a:lumOff val="35000"/>
                  </a:schemeClr>
                </a:solidFill>
                <a:latin typeface="+mn-lt"/>
              </a:rPr>
              <a:t>No time sent</a:t>
            </a:r>
            <a:r>
              <a:rPr lang="en-US" b="0" dirty="0">
                <a:solidFill>
                  <a:schemeClr val="tx1">
                    <a:lumMod val="65000"/>
                    <a:lumOff val="35000"/>
                  </a:schemeClr>
                </a:solidFill>
                <a:latin typeface="+mn-lt"/>
              </a:rPr>
              <a:t>), Gyro (</a:t>
            </a:r>
            <a:r>
              <a:rPr lang="en-US" dirty="0">
                <a:solidFill>
                  <a:schemeClr val="tx1">
                    <a:lumMod val="65000"/>
                    <a:lumOff val="35000"/>
                  </a:schemeClr>
                </a:solidFill>
                <a:latin typeface="+mn-lt"/>
              </a:rPr>
              <a:t>No time sent</a:t>
            </a:r>
            <a:r>
              <a:rPr lang="en-US" b="0" dirty="0">
                <a:solidFill>
                  <a:schemeClr val="tx1">
                    <a:lumMod val="65000"/>
                    <a:lumOff val="35000"/>
                  </a:schemeClr>
                </a:solidFill>
                <a:latin typeface="+mn-lt"/>
              </a:rPr>
              <a:t>).</a:t>
            </a:r>
          </a:p>
          <a:p>
            <a:pPr marL="285750" indent="-285750">
              <a:lnSpc>
                <a:spcPct val="85000"/>
              </a:lnSpc>
              <a:spcBef>
                <a:spcPct val="50000"/>
              </a:spcBef>
              <a:buFont typeface="Arial" panose="020B0604020202020204" pitchFamily="34" charset="0"/>
              <a:buChar char="•"/>
              <a:defRPr/>
            </a:pPr>
            <a:r>
              <a:rPr lang="en-US" b="0" dirty="0">
                <a:solidFill>
                  <a:schemeClr val="tx1">
                    <a:lumMod val="65000"/>
                    <a:lumOff val="35000"/>
                  </a:schemeClr>
                </a:solidFill>
                <a:latin typeface="+mn-lt"/>
              </a:rPr>
              <a:t>POS/MV (UTC), </a:t>
            </a:r>
            <a:r>
              <a:rPr lang="en-US" b="0" dirty="0" err="1">
                <a:solidFill>
                  <a:schemeClr val="tx1">
                    <a:lumMod val="65000"/>
                    <a:lumOff val="35000"/>
                  </a:schemeClr>
                </a:solidFill>
                <a:latin typeface="+mn-lt"/>
              </a:rPr>
              <a:t>Seabat</a:t>
            </a:r>
            <a:r>
              <a:rPr lang="en-US" b="0" dirty="0">
                <a:solidFill>
                  <a:schemeClr val="tx1">
                    <a:lumMod val="65000"/>
                    <a:lumOff val="35000"/>
                  </a:schemeClr>
                </a:solidFill>
                <a:latin typeface="+mn-lt"/>
              </a:rPr>
              <a:t> (UTC), Single beam on a COM port (</a:t>
            </a:r>
            <a:r>
              <a:rPr lang="en-US" dirty="0">
                <a:solidFill>
                  <a:schemeClr val="tx1">
                    <a:lumMod val="65000"/>
                    <a:lumOff val="35000"/>
                  </a:schemeClr>
                </a:solidFill>
                <a:latin typeface="+mn-lt"/>
              </a:rPr>
              <a:t>No time sent</a:t>
            </a:r>
            <a:r>
              <a:rPr lang="en-US" b="0" dirty="0">
                <a:solidFill>
                  <a:schemeClr val="tx1">
                    <a:lumMod val="65000"/>
                    <a:lumOff val="35000"/>
                  </a:schemeClr>
                </a:solidFill>
                <a:latin typeface="+mn-lt"/>
              </a:rPr>
              <a:t>).</a:t>
            </a:r>
          </a:p>
          <a:p>
            <a:pPr marL="285750" indent="-285750">
              <a:lnSpc>
                <a:spcPct val="85000"/>
              </a:lnSpc>
              <a:spcBef>
                <a:spcPct val="50000"/>
              </a:spcBef>
              <a:buFont typeface="Arial" panose="020B0604020202020204" pitchFamily="34" charset="0"/>
              <a:buChar char="•"/>
              <a:defRPr/>
            </a:pPr>
            <a:r>
              <a:rPr lang="en-US" b="0" dirty="0">
                <a:solidFill>
                  <a:schemeClr val="tx1">
                    <a:lumMod val="65000"/>
                    <a:lumOff val="35000"/>
                  </a:schemeClr>
                </a:solidFill>
                <a:latin typeface="+mn-lt"/>
              </a:rPr>
              <a:t>Time Synchronization by GPS ZDA ONLY  =  +/- 10 – 30 </a:t>
            </a:r>
            <a:r>
              <a:rPr lang="en-US" b="0" dirty="0" err="1">
                <a:solidFill>
                  <a:schemeClr val="tx1">
                    <a:lumMod val="65000"/>
                    <a:lumOff val="35000"/>
                  </a:schemeClr>
                </a:solidFill>
                <a:latin typeface="+mn-lt"/>
              </a:rPr>
              <a:t>mSec</a:t>
            </a:r>
            <a:r>
              <a:rPr lang="en-US" b="0" dirty="0">
                <a:solidFill>
                  <a:schemeClr val="tx1">
                    <a:lumMod val="65000"/>
                    <a:lumOff val="35000"/>
                  </a:schemeClr>
                </a:solidFill>
                <a:latin typeface="+mn-lt"/>
              </a:rPr>
              <a:t> in Latency, however, it can be improved to </a:t>
            </a:r>
          </a:p>
          <a:p>
            <a:pPr>
              <a:lnSpc>
                <a:spcPct val="85000"/>
              </a:lnSpc>
              <a:spcBef>
                <a:spcPct val="50000"/>
              </a:spcBef>
              <a:defRPr/>
            </a:pPr>
            <a:r>
              <a:rPr lang="en-US" dirty="0">
                <a:solidFill>
                  <a:schemeClr val="tx1">
                    <a:lumMod val="65000"/>
                    <a:lumOff val="35000"/>
                  </a:schemeClr>
                </a:solidFill>
                <a:latin typeface="+mn-lt"/>
              </a:rPr>
              <a:t>	+</a:t>
            </a:r>
            <a:r>
              <a:rPr lang="en-US" b="0" dirty="0">
                <a:solidFill>
                  <a:schemeClr val="tx1">
                    <a:lumMod val="65000"/>
                    <a:lumOff val="35000"/>
                  </a:schemeClr>
                </a:solidFill>
                <a:latin typeface="+mn-lt"/>
              </a:rPr>
              <a:t>/- 1 – 5 </a:t>
            </a:r>
            <a:r>
              <a:rPr lang="en-US" b="0" dirty="0" err="1">
                <a:solidFill>
                  <a:schemeClr val="tx1">
                    <a:lumMod val="65000"/>
                    <a:lumOff val="35000"/>
                  </a:schemeClr>
                </a:solidFill>
                <a:latin typeface="+mn-lt"/>
              </a:rPr>
              <a:t>mSec</a:t>
            </a:r>
            <a:r>
              <a:rPr lang="en-US" b="0" dirty="0">
                <a:solidFill>
                  <a:schemeClr val="tx1">
                    <a:lumMod val="65000"/>
                    <a:lumOff val="35000"/>
                  </a:schemeClr>
                </a:solidFill>
                <a:latin typeface="+mn-lt"/>
              </a:rPr>
              <a:t> in Latency by using a HYPACK 1PPS Box.</a:t>
            </a:r>
          </a:p>
          <a:p>
            <a:pPr>
              <a:lnSpc>
                <a:spcPct val="85000"/>
              </a:lnSpc>
              <a:spcBef>
                <a:spcPct val="50000"/>
              </a:spcBef>
              <a:defRPr/>
            </a:pPr>
            <a:endParaRPr lang="en-US" sz="1600" dirty="0">
              <a:solidFill>
                <a:schemeClr val="accent2"/>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1769514168"/>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EE7B2B-0E0E-41D5-B144-47CC05A03A52}"/>
              </a:ext>
            </a:extLst>
          </p:cNvPr>
          <p:cNvSpPr>
            <a:spLocks noGrp="1"/>
          </p:cNvSpPr>
          <p:nvPr>
            <p:ph type="title"/>
          </p:nvPr>
        </p:nvSpPr>
        <p:spPr/>
        <p:txBody>
          <a:bodyPr/>
          <a:lstStyle/>
          <a:p>
            <a:r>
              <a:rPr lang="en-US" dirty="0" err="1"/>
              <a:t>Reson</a:t>
            </a:r>
            <a:r>
              <a:rPr lang="en-US" dirty="0"/>
              <a:t> </a:t>
            </a:r>
            <a:r>
              <a:rPr lang="en-US" dirty="0" err="1"/>
              <a:t>Seabat</a:t>
            </a:r>
            <a:r>
              <a:rPr lang="en-US" dirty="0"/>
              <a:t> 7125</a:t>
            </a:r>
          </a:p>
        </p:txBody>
      </p:sp>
      <p:grpSp>
        <p:nvGrpSpPr>
          <p:cNvPr id="6" name="Group 5">
            <a:extLst>
              <a:ext uri="{FF2B5EF4-FFF2-40B4-BE49-F238E27FC236}">
                <a16:creationId xmlns:a16="http://schemas.microsoft.com/office/drawing/2014/main" id="{64B13007-D037-4C46-9742-A6FB6F29D692}"/>
              </a:ext>
            </a:extLst>
          </p:cNvPr>
          <p:cNvGrpSpPr/>
          <p:nvPr/>
        </p:nvGrpSpPr>
        <p:grpSpPr>
          <a:xfrm>
            <a:off x="561533" y="813706"/>
            <a:ext cx="11068934" cy="4898104"/>
            <a:chOff x="665746" y="605158"/>
            <a:chExt cx="11068934" cy="4898104"/>
          </a:xfrm>
        </p:grpSpPr>
        <p:sp>
          <p:nvSpPr>
            <p:cNvPr id="23" name="Rectangle 22">
              <a:extLst>
                <a:ext uri="{FF2B5EF4-FFF2-40B4-BE49-F238E27FC236}">
                  <a16:creationId xmlns:a16="http://schemas.microsoft.com/office/drawing/2014/main" id="{2599CD17-3858-4DEE-BA96-FC80349C280F}"/>
                </a:ext>
              </a:extLst>
            </p:cNvPr>
            <p:cNvSpPr/>
            <p:nvPr/>
          </p:nvSpPr>
          <p:spPr>
            <a:xfrm>
              <a:off x="665746" y="605158"/>
              <a:ext cx="11068934" cy="4838779"/>
            </a:xfrm>
            <a:prstGeom prst="rect">
              <a:avLst/>
            </a:prstGeom>
            <a:solidFill>
              <a:schemeClr val="accent3">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600"/>
                </a:spcBef>
                <a:defRPr/>
              </a:pPr>
              <a:endParaRPr lang="en-US" sz="1200" dirty="0">
                <a:solidFill>
                  <a:srgbClr val="FFFFFF"/>
                </a:solidFill>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BDC92C11-4D29-4BC4-8E7A-FAD294BFF185}"/>
                </a:ext>
              </a:extLst>
            </p:cNvPr>
            <p:cNvSpPr/>
            <p:nvPr/>
          </p:nvSpPr>
          <p:spPr>
            <a:xfrm>
              <a:off x="757987" y="781260"/>
              <a:ext cx="3891423" cy="1038073"/>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dirty="0">
                  <a:solidFill>
                    <a:srgbClr val="FFFFFF"/>
                  </a:solidFill>
                  <a:effectLst>
                    <a:outerShdw blurRad="38100" dist="38100" dir="2700000" algn="tl">
                      <a:srgbClr val="000000">
                        <a:alpha val="43137"/>
                      </a:srgbClr>
                    </a:outerShdw>
                  </a:effectLst>
                </a:rPr>
                <a:t>HYPACK</a:t>
              </a:r>
              <a:r>
                <a:rPr lang="en-US" sz="2200" baseline="30000" dirty="0">
                  <a:solidFill>
                    <a:srgbClr val="FFFFFF"/>
                  </a:solidFill>
                  <a:effectLst>
                    <a:outerShdw blurRad="38100" dist="38100" dir="2700000" algn="tl">
                      <a:srgbClr val="000000">
                        <a:alpha val="43137"/>
                      </a:srgbClr>
                    </a:outerShdw>
                  </a:effectLst>
                </a:rPr>
                <a:t>®</a:t>
              </a:r>
              <a:r>
                <a:rPr lang="en-US" sz="2200" dirty="0">
                  <a:solidFill>
                    <a:srgbClr val="FFFFFF"/>
                  </a:solidFill>
                  <a:effectLst>
                    <a:outerShdw blurRad="38100" dist="38100" dir="2700000" algn="tl">
                      <a:srgbClr val="000000">
                        <a:alpha val="43137"/>
                      </a:srgbClr>
                    </a:outerShdw>
                  </a:effectLst>
                </a:rPr>
                <a:t>/ HYSWEEP</a:t>
              </a:r>
              <a:r>
                <a:rPr lang="en-US" sz="2200" baseline="30000" dirty="0">
                  <a:solidFill>
                    <a:srgbClr val="FFFFFF"/>
                  </a:solidFill>
                  <a:effectLst>
                    <a:outerShdw blurRad="38100" dist="38100" dir="2700000" algn="tl">
                      <a:srgbClr val="000000">
                        <a:alpha val="43137"/>
                      </a:srgbClr>
                    </a:outerShdw>
                  </a:effectLst>
                </a:rPr>
                <a:t>®  </a:t>
              </a:r>
              <a:r>
                <a:rPr lang="en-US" sz="2200" dirty="0">
                  <a:solidFill>
                    <a:srgbClr val="FFFFFF"/>
                  </a:solidFill>
                  <a:effectLst>
                    <a:outerShdw blurRad="38100" dist="38100" dir="2700000" algn="tl">
                      <a:srgbClr val="000000">
                        <a:alpha val="43137"/>
                      </a:srgbClr>
                    </a:outerShdw>
                  </a:effectLst>
                </a:rPr>
                <a:t>Computer</a:t>
              </a:r>
            </a:p>
          </p:txBody>
        </p:sp>
        <p:sp>
          <p:nvSpPr>
            <p:cNvPr id="15" name="Rounded Rectangle 14">
              <a:extLst>
                <a:ext uri="{FF2B5EF4-FFF2-40B4-BE49-F238E27FC236}">
                  <a16:creationId xmlns:a16="http://schemas.microsoft.com/office/drawing/2014/main" id="{F2F3E5B3-6464-4731-B58F-51204C1466B1}"/>
                </a:ext>
              </a:extLst>
            </p:cNvPr>
            <p:cNvSpPr/>
            <p:nvPr/>
          </p:nvSpPr>
          <p:spPr>
            <a:xfrm>
              <a:off x="8362115" y="2641140"/>
              <a:ext cx="3049721" cy="1245687"/>
            </a:xfrm>
            <a:prstGeom prst="roundRect">
              <a:avLst/>
            </a:prstGeom>
            <a:solidFill>
              <a:srgbClr val="8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POS/MV Inertial System</a:t>
              </a:r>
            </a:p>
          </p:txBody>
        </p:sp>
        <p:sp>
          <p:nvSpPr>
            <p:cNvPr id="25" name="Rounded Rectangle 24">
              <a:extLst>
                <a:ext uri="{FF2B5EF4-FFF2-40B4-BE49-F238E27FC236}">
                  <a16:creationId xmlns:a16="http://schemas.microsoft.com/office/drawing/2014/main" id="{DB5DDCD1-E959-4E0A-A243-D6EB6CDD4BC6}"/>
                </a:ext>
              </a:extLst>
            </p:cNvPr>
            <p:cNvSpPr/>
            <p:nvPr/>
          </p:nvSpPr>
          <p:spPr>
            <a:xfrm>
              <a:off x="8264108" y="849021"/>
              <a:ext cx="3136198" cy="1072676"/>
            </a:xfrm>
            <a:prstGeom prst="roundRect">
              <a:avLst/>
            </a:prstGeom>
            <a:solidFill>
              <a:srgbClr val="8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rgbClr val="FFFFFF"/>
                  </a:solidFill>
                  <a:effectLst>
                    <a:outerShdw blurRad="38100" dist="38100" dir="2700000" algn="tl">
                      <a:srgbClr val="000000">
                        <a:alpha val="43137"/>
                      </a:srgbClr>
                    </a:outerShdw>
                  </a:effectLst>
                </a:rPr>
                <a:t>Seabat</a:t>
              </a:r>
              <a:r>
                <a:rPr lang="en-US" sz="2400" dirty="0">
                  <a:solidFill>
                    <a:srgbClr val="FFFFFF"/>
                  </a:solidFill>
                  <a:effectLst>
                    <a:outerShdw blurRad="38100" dist="38100" dir="2700000" algn="tl">
                      <a:srgbClr val="000000">
                        <a:alpha val="43137"/>
                      </a:srgbClr>
                    </a:outerShdw>
                  </a:effectLst>
                </a:rPr>
                <a:t> 7125</a:t>
              </a:r>
            </a:p>
          </p:txBody>
        </p:sp>
        <p:cxnSp>
          <p:nvCxnSpPr>
            <p:cNvPr id="3" name="Straight Arrow Connector 45">
              <a:extLst>
                <a:ext uri="{FF2B5EF4-FFF2-40B4-BE49-F238E27FC236}">
                  <a16:creationId xmlns:a16="http://schemas.microsoft.com/office/drawing/2014/main" id="{C205D534-E093-4A3A-A8FF-020D672ECE9B}"/>
                </a:ext>
              </a:extLst>
            </p:cNvPr>
            <p:cNvCxnSpPr/>
            <p:nvPr/>
          </p:nvCxnSpPr>
          <p:spPr>
            <a:xfrm flipV="1">
              <a:off x="8817555" y="1921699"/>
              <a:ext cx="0" cy="68916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016" name="Straight Arrow Connector 28"/>
            <p:cNvCxnSpPr>
              <a:cxnSpLocks noChangeShapeType="1"/>
            </p:cNvCxnSpPr>
            <p:nvPr/>
          </p:nvCxnSpPr>
          <p:spPr bwMode="auto">
            <a:xfrm flipH="1">
              <a:off x="4741651" y="1091239"/>
              <a:ext cx="3487867" cy="0"/>
            </a:xfrm>
            <a:prstGeom prst="straightConnector1">
              <a:avLst/>
            </a:prstGeom>
            <a:noFill/>
            <a:ln w="38100" algn="ctr">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43017" name="Straight Arrow Connector 28"/>
            <p:cNvCxnSpPr>
              <a:cxnSpLocks noChangeShapeType="1"/>
            </p:cNvCxnSpPr>
            <p:nvPr/>
          </p:nvCxnSpPr>
          <p:spPr bwMode="auto">
            <a:xfrm rot="10800000">
              <a:off x="4741652" y="1603067"/>
              <a:ext cx="3585873" cy="1660916"/>
            </a:xfrm>
            <a:prstGeom prst="bentConnector3">
              <a:avLst>
                <a:gd name="adj1" fmla="val 40352"/>
              </a:avLst>
            </a:prstGeom>
            <a:noFill/>
            <a:ln w="38100" algn="ctr">
              <a:solidFill>
                <a:srgbClr val="0000FF"/>
              </a:solidFill>
              <a:round/>
              <a:headEnd/>
              <a:tailEnd type="arrow" w="med" len="med"/>
            </a:ln>
            <a:extLst>
              <a:ext uri="{909E8E84-426E-40DD-AFC4-6F175D3DCCD1}">
                <a14:hiddenFill xmlns:a14="http://schemas.microsoft.com/office/drawing/2010/main">
                  <a:noFill/>
                </a14:hiddenFill>
              </a:ext>
            </a:extLst>
          </p:spPr>
        </p:cxnSp>
        <p:sp>
          <p:nvSpPr>
            <p:cNvPr id="31764" name="TextBox 29">
              <a:extLst>
                <a:ext uri="{FF2B5EF4-FFF2-40B4-BE49-F238E27FC236}">
                  <a16:creationId xmlns:a16="http://schemas.microsoft.com/office/drawing/2014/main" id="{AFB68077-88C1-4B18-A582-716A6263A6A7}"/>
                </a:ext>
              </a:extLst>
            </p:cNvPr>
            <p:cNvSpPr txBox="1">
              <a:spLocks noChangeArrowheads="1"/>
            </p:cNvSpPr>
            <p:nvPr/>
          </p:nvSpPr>
          <p:spPr bwMode="auto">
            <a:xfrm>
              <a:off x="4741652" y="1634786"/>
              <a:ext cx="2202257" cy="1146205"/>
            </a:xfrm>
            <a:prstGeom prst="rect">
              <a:avLst/>
            </a:prstGeom>
            <a:noFill/>
            <a:ln w="9525">
              <a:noFill/>
              <a:miter lim="800000"/>
              <a:headEnd/>
              <a:tailEnd/>
            </a:ln>
          </p:spPr>
          <p:txBody>
            <a:bodyPr>
              <a:spAutoFit/>
            </a:bodyPr>
            <a:lstStyle/>
            <a:p>
              <a:pPr algn="r">
                <a:defRPr/>
              </a:pPr>
              <a:r>
                <a:rPr lang="en-US" sz="1600" dirty="0">
                  <a:solidFill>
                    <a:srgbClr val="FFFF00"/>
                  </a:solidFill>
                  <a:effectLst>
                    <a:outerShdw blurRad="38100" dist="38100" dir="2700000" algn="tl">
                      <a:srgbClr val="000000">
                        <a:alpha val="43137"/>
                      </a:srgbClr>
                    </a:outerShdw>
                  </a:effectLst>
                  <a:latin typeface="+mn-lt"/>
                </a:rPr>
                <a:t>Position, Time Sync, Heading, Motion</a:t>
              </a:r>
            </a:p>
            <a:p>
              <a:pPr algn="r">
                <a:defRPr/>
              </a:pPr>
              <a:r>
                <a:rPr lang="en-US" sz="1200" dirty="0">
                  <a:solidFill>
                    <a:srgbClr val="FFFF00"/>
                  </a:solidFill>
                  <a:effectLst>
                    <a:outerShdw blurRad="38100" dist="38100" dir="2700000" algn="tl">
                      <a:srgbClr val="000000">
                        <a:alpha val="43137"/>
                      </a:srgbClr>
                    </a:outerShdw>
                  </a:effectLst>
                </a:rPr>
                <a:t>Groups (3,7,10,20,102)</a:t>
              </a:r>
            </a:p>
            <a:p>
              <a:pPr algn="r">
                <a:defRPr/>
              </a:pPr>
              <a:endParaRPr lang="en-US" sz="1600" dirty="0">
                <a:solidFill>
                  <a:srgbClr val="FFFF00"/>
                </a:solidFill>
                <a:effectLst>
                  <a:outerShdw blurRad="38100" dist="38100" dir="2700000" algn="tl">
                    <a:srgbClr val="000000">
                      <a:alpha val="43137"/>
                    </a:srgbClr>
                  </a:outerShdw>
                </a:effectLst>
                <a:latin typeface="+mn-lt"/>
              </a:endParaRPr>
            </a:p>
          </p:txBody>
        </p:sp>
        <p:sp>
          <p:nvSpPr>
            <p:cNvPr id="31765" name="TextBox 29">
              <a:extLst>
                <a:ext uri="{FF2B5EF4-FFF2-40B4-BE49-F238E27FC236}">
                  <a16:creationId xmlns:a16="http://schemas.microsoft.com/office/drawing/2014/main" id="{B5D4B12F-D01E-4D71-80EC-E0E6796732D6}"/>
                </a:ext>
              </a:extLst>
            </p:cNvPr>
            <p:cNvSpPr txBox="1">
              <a:spLocks noChangeArrowheads="1"/>
            </p:cNvSpPr>
            <p:nvPr/>
          </p:nvSpPr>
          <p:spPr bwMode="auto">
            <a:xfrm>
              <a:off x="4964567" y="797120"/>
              <a:ext cx="3042035" cy="308538"/>
            </a:xfrm>
            <a:prstGeom prst="rect">
              <a:avLst/>
            </a:prstGeom>
            <a:noFill/>
            <a:ln w="9525">
              <a:noFill/>
              <a:miter lim="800000"/>
              <a:headEnd/>
              <a:tailEnd/>
            </a:ln>
          </p:spPr>
          <p:txBody>
            <a:bodyPr>
              <a:spAutoFit/>
            </a:bodyPr>
            <a:lstStyle/>
            <a:p>
              <a:pPr algn="ctr">
                <a:defRPr/>
              </a:pPr>
              <a:r>
                <a:rPr lang="en-US" sz="1600" dirty="0" err="1">
                  <a:solidFill>
                    <a:srgbClr val="FFFF00"/>
                  </a:solidFill>
                  <a:effectLst>
                    <a:outerShdw blurRad="38100" dist="38100" dir="2700000" algn="tl">
                      <a:srgbClr val="000000">
                        <a:alpha val="43137"/>
                      </a:srgbClr>
                    </a:outerShdw>
                  </a:effectLst>
                  <a:latin typeface="+mn-lt"/>
                </a:rPr>
                <a:t>Multibeam</a:t>
              </a:r>
              <a:r>
                <a:rPr lang="en-US" sz="1600" dirty="0">
                  <a:solidFill>
                    <a:srgbClr val="FFFF00"/>
                  </a:solidFill>
                  <a:effectLst>
                    <a:outerShdw blurRad="38100" dist="38100" dir="2700000" algn="tl">
                      <a:srgbClr val="000000">
                        <a:alpha val="43137"/>
                      </a:srgbClr>
                    </a:outerShdw>
                  </a:effectLst>
                  <a:latin typeface="+mn-lt"/>
                </a:rPr>
                <a:t> Data</a:t>
              </a:r>
            </a:p>
          </p:txBody>
        </p:sp>
        <p:sp>
          <p:nvSpPr>
            <p:cNvPr id="31766" name="TextBox 29">
              <a:extLst>
                <a:ext uri="{FF2B5EF4-FFF2-40B4-BE49-F238E27FC236}">
                  <a16:creationId xmlns:a16="http://schemas.microsoft.com/office/drawing/2014/main" id="{14B3896C-63EE-45E2-9D4D-506FA79F3B19}"/>
                </a:ext>
              </a:extLst>
            </p:cNvPr>
            <p:cNvSpPr txBox="1">
              <a:spLocks noChangeArrowheads="1"/>
            </p:cNvSpPr>
            <p:nvPr/>
          </p:nvSpPr>
          <p:spPr bwMode="auto">
            <a:xfrm>
              <a:off x="894429" y="3392301"/>
              <a:ext cx="5223153" cy="363325"/>
            </a:xfrm>
            <a:prstGeom prst="rect">
              <a:avLst/>
            </a:prstGeom>
            <a:noFill/>
            <a:ln w="9525">
              <a:noFill/>
              <a:miter lim="800000"/>
              <a:headEnd/>
              <a:tailEnd/>
            </a:ln>
          </p:spPr>
          <p:txBody>
            <a:bodyPr>
              <a:spAutoFit/>
            </a:bodyPr>
            <a:lstStyle/>
            <a:p>
              <a:pPr>
                <a:defRPr/>
              </a:pPr>
              <a:r>
                <a:rPr lang="en-US" sz="2000" dirty="0">
                  <a:solidFill>
                    <a:srgbClr val="FFFF00"/>
                  </a:solidFill>
                  <a:effectLst>
                    <a:outerShdw blurRad="38100" dist="38100" dir="2700000" algn="tl">
                      <a:srgbClr val="000000">
                        <a:alpha val="43137"/>
                      </a:srgbClr>
                    </a:outerShdw>
                  </a:effectLst>
                  <a:latin typeface="+mn-lt"/>
                </a:rPr>
                <a:t>HYPACK does NOT require 1PPS</a:t>
              </a:r>
            </a:p>
          </p:txBody>
        </p:sp>
        <p:cxnSp>
          <p:nvCxnSpPr>
            <p:cNvPr id="57" name="Straight Arrow Connector 45">
              <a:extLst>
                <a:ext uri="{FF2B5EF4-FFF2-40B4-BE49-F238E27FC236}">
                  <a16:creationId xmlns:a16="http://schemas.microsoft.com/office/drawing/2014/main" id="{6EF62479-0ED0-4F19-B3A1-D6C44C2DCECF}"/>
                </a:ext>
              </a:extLst>
            </p:cNvPr>
            <p:cNvCxnSpPr/>
            <p:nvPr/>
          </p:nvCxnSpPr>
          <p:spPr>
            <a:xfrm flipV="1">
              <a:off x="10794974" y="1933233"/>
              <a:ext cx="0" cy="6660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8" name="TextBox 29">
              <a:extLst>
                <a:ext uri="{FF2B5EF4-FFF2-40B4-BE49-F238E27FC236}">
                  <a16:creationId xmlns:a16="http://schemas.microsoft.com/office/drawing/2014/main" id="{F3C58E47-C8D4-4B35-ADF9-D47F99C62464}"/>
                </a:ext>
              </a:extLst>
            </p:cNvPr>
            <p:cNvSpPr txBox="1">
              <a:spLocks noChangeArrowheads="1"/>
            </p:cNvSpPr>
            <p:nvPr/>
          </p:nvSpPr>
          <p:spPr bwMode="auto">
            <a:xfrm>
              <a:off x="8264109" y="2198517"/>
              <a:ext cx="1049243" cy="307097"/>
            </a:xfrm>
            <a:prstGeom prst="rect">
              <a:avLst/>
            </a:prstGeom>
            <a:noFill/>
            <a:ln w="9525">
              <a:noFill/>
              <a:miter lim="800000"/>
              <a:headEnd/>
              <a:tailEnd/>
            </a:ln>
          </p:spPr>
          <p:txBody>
            <a:bodyPr>
              <a:spAutoFit/>
            </a:bodyPr>
            <a:lstStyle/>
            <a:p>
              <a:pPr algn="ctr">
                <a:defRPr/>
              </a:pPr>
              <a:r>
                <a:rPr lang="en-US" sz="1600" dirty="0">
                  <a:solidFill>
                    <a:srgbClr val="FFFF00"/>
                  </a:solidFill>
                  <a:effectLst>
                    <a:outerShdw blurRad="38100" dist="38100" dir="2700000" algn="tl">
                      <a:srgbClr val="000000">
                        <a:alpha val="43137"/>
                      </a:srgbClr>
                    </a:outerShdw>
                  </a:effectLst>
                  <a:latin typeface="+mn-lt"/>
                </a:rPr>
                <a:t>Motion</a:t>
              </a:r>
            </a:p>
          </p:txBody>
        </p:sp>
        <p:sp>
          <p:nvSpPr>
            <p:cNvPr id="62" name="Rectangle 61">
              <a:extLst>
                <a:ext uri="{FF2B5EF4-FFF2-40B4-BE49-F238E27FC236}">
                  <a16:creationId xmlns:a16="http://schemas.microsoft.com/office/drawing/2014/main" id="{1D664DDC-D1B5-45F3-B1EC-B69F4B0155A5}"/>
                </a:ext>
              </a:extLst>
            </p:cNvPr>
            <p:cNvSpPr/>
            <p:nvPr/>
          </p:nvSpPr>
          <p:spPr>
            <a:xfrm>
              <a:off x="1015495" y="2081734"/>
              <a:ext cx="2519336" cy="120387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FFFFFF"/>
                  </a:solidFill>
                </a:rPr>
                <a:t>Key</a:t>
              </a:r>
            </a:p>
            <a:p>
              <a:pPr>
                <a:spcAft>
                  <a:spcPts val="600"/>
                </a:spcAft>
                <a:tabLst>
                  <a:tab pos="685800" algn="l"/>
                </a:tabLst>
                <a:defRPr/>
              </a:pPr>
              <a:r>
                <a:rPr lang="en-US" dirty="0">
                  <a:solidFill>
                    <a:srgbClr val="FFFFFF"/>
                  </a:solidFill>
                  <a:effectLst>
                    <a:outerShdw blurRad="38100" dist="38100" dir="2700000" algn="tl">
                      <a:srgbClr val="000000">
                        <a:alpha val="43137"/>
                      </a:srgbClr>
                    </a:outerShdw>
                  </a:effectLst>
                </a:rPr>
                <a:t>	</a:t>
              </a:r>
              <a:r>
                <a:rPr lang="en-US" sz="1600" dirty="0">
                  <a:solidFill>
                    <a:srgbClr val="FFFFFF"/>
                  </a:solidFill>
                </a:rPr>
                <a:t>RS-232</a:t>
              </a:r>
            </a:p>
            <a:p>
              <a:pPr>
                <a:spcAft>
                  <a:spcPts val="600"/>
                </a:spcAft>
                <a:tabLst>
                  <a:tab pos="685800" algn="l"/>
                </a:tabLst>
                <a:defRPr/>
              </a:pPr>
              <a:r>
                <a:rPr lang="en-US" sz="1600" dirty="0">
                  <a:solidFill>
                    <a:srgbClr val="FFFFFF"/>
                  </a:solidFill>
                </a:rPr>
                <a:t>	Network</a:t>
              </a:r>
            </a:p>
            <a:p>
              <a:pPr>
                <a:spcAft>
                  <a:spcPts val="600"/>
                </a:spcAft>
                <a:tabLst>
                  <a:tab pos="685800" algn="l"/>
                </a:tabLst>
                <a:defRPr/>
              </a:pPr>
              <a:r>
                <a:rPr lang="en-US" sz="1600" dirty="0">
                  <a:solidFill>
                    <a:srgbClr val="FFFFFF"/>
                  </a:solidFill>
                </a:rPr>
                <a:t>	BNC (1 PPS)</a:t>
              </a:r>
            </a:p>
          </p:txBody>
        </p:sp>
        <p:cxnSp>
          <p:nvCxnSpPr>
            <p:cNvPr id="63" name="Straight Arrow Connector 45">
              <a:extLst>
                <a:ext uri="{FF2B5EF4-FFF2-40B4-BE49-F238E27FC236}">
                  <a16:creationId xmlns:a16="http://schemas.microsoft.com/office/drawing/2014/main" id="{D0788BF6-1DDE-478C-9DCC-981E52560CC0}"/>
                </a:ext>
              </a:extLst>
            </p:cNvPr>
            <p:cNvCxnSpPr/>
            <p:nvPr/>
          </p:nvCxnSpPr>
          <p:spPr>
            <a:xfrm>
              <a:off x="1144247" y="2682951"/>
              <a:ext cx="674513" cy="0"/>
            </a:xfrm>
            <a:prstGeom prst="straightConnector1">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67" name="Straight Arrow Connector 45">
              <a:extLst>
                <a:ext uri="{FF2B5EF4-FFF2-40B4-BE49-F238E27FC236}">
                  <a16:creationId xmlns:a16="http://schemas.microsoft.com/office/drawing/2014/main" id="{B21045B5-6154-4479-BD86-1E47C52342E5}"/>
                </a:ext>
              </a:extLst>
            </p:cNvPr>
            <p:cNvCxnSpPr/>
            <p:nvPr/>
          </p:nvCxnSpPr>
          <p:spPr>
            <a:xfrm>
              <a:off x="1144247" y="2959770"/>
              <a:ext cx="674513" cy="0"/>
            </a:xfrm>
            <a:prstGeom prst="straightConnector1">
              <a:avLst/>
            </a:prstGeom>
            <a:ln w="38100">
              <a:solidFill>
                <a:srgbClr val="0000FF"/>
              </a:solidFill>
              <a:tailEnd type="none"/>
            </a:ln>
          </p:spPr>
          <p:style>
            <a:lnRef idx="1">
              <a:schemeClr val="accent1"/>
            </a:lnRef>
            <a:fillRef idx="0">
              <a:schemeClr val="accent1"/>
            </a:fillRef>
            <a:effectRef idx="0">
              <a:schemeClr val="accent1"/>
            </a:effectRef>
            <a:fontRef idx="minor">
              <a:schemeClr val="tx1"/>
            </a:fontRef>
          </p:style>
        </p:cxnSp>
        <p:cxnSp>
          <p:nvCxnSpPr>
            <p:cNvPr id="68" name="Straight Arrow Connector 45">
              <a:extLst>
                <a:ext uri="{FF2B5EF4-FFF2-40B4-BE49-F238E27FC236}">
                  <a16:creationId xmlns:a16="http://schemas.microsoft.com/office/drawing/2014/main" id="{89B2EFB0-C776-4E2F-A612-D92786D552BF}"/>
                </a:ext>
              </a:extLst>
            </p:cNvPr>
            <p:cNvCxnSpPr/>
            <p:nvPr/>
          </p:nvCxnSpPr>
          <p:spPr>
            <a:xfrm>
              <a:off x="1144247" y="3236590"/>
              <a:ext cx="674513" cy="0"/>
            </a:xfrm>
            <a:prstGeom prst="straightConnector1">
              <a:avLst/>
            </a:prstGeom>
            <a:ln w="38100">
              <a:solidFill>
                <a:srgbClr val="CC00FF"/>
              </a:solidFill>
              <a:tailEnd type="none"/>
            </a:ln>
          </p:spPr>
          <p:style>
            <a:lnRef idx="1">
              <a:schemeClr val="accent1"/>
            </a:lnRef>
            <a:fillRef idx="0">
              <a:schemeClr val="accent1"/>
            </a:fillRef>
            <a:effectRef idx="0">
              <a:schemeClr val="accent1"/>
            </a:effectRef>
            <a:fontRef idx="minor">
              <a:schemeClr val="tx1"/>
            </a:fontRef>
          </p:style>
        </p:cxnSp>
        <p:pic>
          <p:nvPicPr>
            <p:cNvPr id="21524" name="Picture 21523">
              <a:extLst>
                <a:ext uri="{FF2B5EF4-FFF2-40B4-BE49-F238E27FC236}">
                  <a16:creationId xmlns:a16="http://schemas.microsoft.com/office/drawing/2014/main" id="{62659360-4F4A-4555-9A77-9342C2571994}"/>
                </a:ext>
              </a:extLst>
            </p:cNvPr>
            <p:cNvPicPr>
              <a:picLocks noChangeAspect="1"/>
            </p:cNvPicPr>
            <p:nvPr/>
          </p:nvPicPr>
          <p:blipFill>
            <a:blip r:embed="rId3"/>
            <a:stretch>
              <a:fillRect/>
            </a:stretch>
          </p:blipFill>
          <p:spPr>
            <a:xfrm>
              <a:off x="1005886" y="3992077"/>
              <a:ext cx="4504441" cy="1336517"/>
            </a:xfrm>
            <a:prstGeom prst="rect">
              <a:avLst/>
            </a:prstGeom>
            <a:ln w="38100">
              <a:solidFill>
                <a:schemeClr val="accent4">
                  <a:lumMod val="75000"/>
                </a:schemeClr>
              </a:solidFill>
            </a:ln>
          </p:spPr>
        </p:pic>
        <p:cxnSp>
          <p:nvCxnSpPr>
            <p:cNvPr id="32" name="Straight Arrow Connector 45">
              <a:extLst>
                <a:ext uri="{FF2B5EF4-FFF2-40B4-BE49-F238E27FC236}">
                  <a16:creationId xmlns:a16="http://schemas.microsoft.com/office/drawing/2014/main" id="{6884B697-5FFB-4545-9CAA-2C1A5699807F}"/>
                </a:ext>
              </a:extLst>
            </p:cNvPr>
            <p:cNvCxnSpPr/>
            <p:nvPr/>
          </p:nvCxnSpPr>
          <p:spPr>
            <a:xfrm flipV="1">
              <a:off x="9797617" y="1959184"/>
              <a:ext cx="0" cy="640145"/>
            </a:xfrm>
            <a:prstGeom prst="straightConnector1">
              <a:avLst/>
            </a:prstGeom>
            <a:ln w="38100">
              <a:solidFill>
                <a:srgbClr val="CC66FF"/>
              </a:solidFill>
              <a:tailEnd type="arrow"/>
            </a:ln>
          </p:spPr>
          <p:style>
            <a:lnRef idx="1">
              <a:schemeClr val="accent1"/>
            </a:lnRef>
            <a:fillRef idx="0">
              <a:schemeClr val="accent1"/>
            </a:fillRef>
            <a:effectRef idx="0">
              <a:schemeClr val="accent1"/>
            </a:effectRef>
            <a:fontRef idx="minor">
              <a:schemeClr val="tx1"/>
            </a:fontRef>
          </p:style>
        </p:cxnSp>
        <p:sp>
          <p:nvSpPr>
            <p:cNvPr id="61" name="TextBox 29">
              <a:extLst>
                <a:ext uri="{FF2B5EF4-FFF2-40B4-BE49-F238E27FC236}">
                  <a16:creationId xmlns:a16="http://schemas.microsoft.com/office/drawing/2014/main" id="{C6783E64-89B9-41FF-A459-83A953BB5693}"/>
                </a:ext>
              </a:extLst>
            </p:cNvPr>
            <p:cNvSpPr txBox="1">
              <a:spLocks noChangeArrowheads="1"/>
            </p:cNvSpPr>
            <p:nvPr/>
          </p:nvSpPr>
          <p:spPr bwMode="auto">
            <a:xfrm>
              <a:off x="9244171" y="2204284"/>
              <a:ext cx="974297" cy="307097"/>
            </a:xfrm>
            <a:prstGeom prst="rect">
              <a:avLst/>
            </a:prstGeom>
            <a:noFill/>
            <a:ln w="9525">
              <a:noFill/>
              <a:miter lim="800000"/>
              <a:headEnd/>
              <a:tailEnd/>
            </a:ln>
          </p:spPr>
          <p:txBody>
            <a:bodyPr>
              <a:spAutoFit/>
            </a:bodyPr>
            <a:lstStyle/>
            <a:p>
              <a:pPr algn="ctr">
                <a:defRPr/>
              </a:pPr>
              <a:r>
                <a:rPr lang="en-US" sz="1600" dirty="0">
                  <a:solidFill>
                    <a:srgbClr val="FFFF00"/>
                  </a:solidFill>
                  <a:effectLst>
                    <a:outerShdw blurRad="38100" dist="38100" dir="2700000" algn="tl">
                      <a:srgbClr val="000000">
                        <a:alpha val="43137"/>
                      </a:srgbClr>
                    </a:outerShdw>
                  </a:effectLst>
                  <a:latin typeface="+mn-lt"/>
                </a:rPr>
                <a:t>1 PPS</a:t>
              </a:r>
            </a:p>
          </p:txBody>
        </p:sp>
        <p:sp>
          <p:nvSpPr>
            <p:cNvPr id="31755" name="TextBox 29">
              <a:extLst>
                <a:ext uri="{FF2B5EF4-FFF2-40B4-BE49-F238E27FC236}">
                  <a16:creationId xmlns:a16="http://schemas.microsoft.com/office/drawing/2014/main" id="{B01E99B2-160E-41D8-B1B7-68121FED9735}"/>
                </a:ext>
              </a:extLst>
            </p:cNvPr>
            <p:cNvSpPr txBox="1">
              <a:spLocks noChangeArrowheads="1"/>
            </p:cNvSpPr>
            <p:nvPr/>
          </p:nvSpPr>
          <p:spPr bwMode="auto">
            <a:xfrm>
              <a:off x="10085871" y="2060107"/>
              <a:ext cx="1464328" cy="530571"/>
            </a:xfrm>
            <a:prstGeom prst="rect">
              <a:avLst/>
            </a:prstGeom>
            <a:noFill/>
            <a:ln w="9525">
              <a:noFill/>
              <a:miter lim="800000"/>
              <a:headEnd/>
              <a:tailEnd/>
            </a:ln>
          </p:spPr>
          <p:txBody>
            <a:bodyPr>
              <a:spAutoFit/>
            </a:bodyPr>
            <a:lstStyle/>
            <a:p>
              <a:pPr algn="ctr">
                <a:defRPr/>
              </a:pPr>
              <a:r>
                <a:rPr lang="en-US" sz="1600" dirty="0">
                  <a:solidFill>
                    <a:srgbClr val="FFFF00"/>
                  </a:solidFill>
                  <a:effectLst>
                    <a:outerShdw blurRad="38100" dist="38100" dir="2700000" algn="tl">
                      <a:srgbClr val="000000">
                        <a:alpha val="43137"/>
                      </a:srgbClr>
                    </a:outerShdw>
                  </a:effectLst>
                  <a:latin typeface="+mn-lt"/>
                </a:rPr>
                <a:t>Time Sync (ZDA)</a:t>
              </a:r>
            </a:p>
          </p:txBody>
        </p:sp>
        <p:sp>
          <p:nvSpPr>
            <p:cNvPr id="38" name="TextBox 29">
              <a:extLst>
                <a:ext uri="{FF2B5EF4-FFF2-40B4-BE49-F238E27FC236}">
                  <a16:creationId xmlns:a16="http://schemas.microsoft.com/office/drawing/2014/main" id="{D32E423A-8B2B-4D02-B0D9-3454943CD73F}"/>
                </a:ext>
              </a:extLst>
            </p:cNvPr>
            <p:cNvSpPr txBox="1">
              <a:spLocks noChangeArrowheads="1"/>
            </p:cNvSpPr>
            <p:nvPr/>
          </p:nvSpPr>
          <p:spPr bwMode="auto">
            <a:xfrm>
              <a:off x="5916661" y="3933602"/>
              <a:ext cx="5165503" cy="1569660"/>
            </a:xfrm>
            <a:prstGeom prst="rect">
              <a:avLst/>
            </a:prstGeom>
            <a:noFill/>
            <a:ln w="9525">
              <a:noFill/>
              <a:miter lim="800000"/>
              <a:headEnd/>
              <a:tailEnd/>
            </a:ln>
          </p:spPr>
          <p:txBody>
            <a:bodyPr>
              <a:spAutoFit/>
            </a:bodyPr>
            <a:lstStyle/>
            <a:p>
              <a:pPr>
                <a:defRPr/>
              </a:pPr>
              <a:r>
                <a:rPr lang="en-US" sz="1600" b="1" dirty="0">
                  <a:solidFill>
                    <a:srgbClr val="FF0000"/>
                  </a:solidFill>
                  <a:latin typeface="+mn-lt"/>
                </a:rPr>
                <a:t>Note: </a:t>
              </a:r>
              <a:r>
                <a:rPr lang="en-US" sz="1600" dirty="0">
                  <a:solidFill>
                    <a:schemeClr val="bg1"/>
                  </a:solidFill>
                  <a:latin typeface="+mn-lt"/>
                </a:rPr>
                <a:t>HYSWEEP.dll is not required. </a:t>
              </a:r>
            </a:p>
            <a:p>
              <a:pPr>
                <a:defRPr/>
              </a:pPr>
              <a:r>
                <a:rPr lang="en-US" sz="1600" dirty="0">
                  <a:solidFill>
                    <a:schemeClr val="bg1"/>
                  </a:solidFill>
                  <a:latin typeface="+mn-lt"/>
                </a:rPr>
                <a:t>However, can still be used to share motion and heading information with the SURVEY program. Without this driver the SURVEY, the NADIR Depth of the MB and the time series plot of motion data will be unavailable.   </a:t>
              </a:r>
            </a:p>
          </p:txBody>
        </p:sp>
      </p:grpSp>
    </p:spTree>
    <p:extLst>
      <p:ext uri="{BB962C8B-B14F-4D97-AF65-F5344CB8AC3E}">
        <p14:creationId xmlns:p14="http://schemas.microsoft.com/office/powerpoint/2010/main" val="2154865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B111E8-863A-477D-9BAA-B2E9FF7E8CCE}"/>
              </a:ext>
            </a:extLst>
          </p:cNvPr>
          <p:cNvSpPr>
            <a:spLocks noGrp="1"/>
          </p:cNvSpPr>
          <p:nvPr>
            <p:ph type="title"/>
          </p:nvPr>
        </p:nvSpPr>
        <p:spPr/>
        <p:txBody>
          <a:bodyPr/>
          <a:lstStyle/>
          <a:p>
            <a:r>
              <a:rPr lang="en-US" dirty="0"/>
              <a:t>Kongsberg EM3002</a:t>
            </a:r>
          </a:p>
        </p:txBody>
      </p:sp>
      <p:grpSp>
        <p:nvGrpSpPr>
          <p:cNvPr id="4" name="Group 3">
            <a:extLst>
              <a:ext uri="{FF2B5EF4-FFF2-40B4-BE49-F238E27FC236}">
                <a16:creationId xmlns:a16="http://schemas.microsoft.com/office/drawing/2014/main" id="{2AC0FAEB-5C54-4FD4-AF3A-0475E54005CC}"/>
              </a:ext>
            </a:extLst>
          </p:cNvPr>
          <p:cNvGrpSpPr/>
          <p:nvPr/>
        </p:nvGrpSpPr>
        <p:grpSpPr>
          <a:xfrm>
            <a:off x="536761" y="679586"/>
            <a:ext cx="11403973" cy="5244954"/>
            <a:chOff x="1524000" y="988787"/>
            <a:chExt cx="9144000" cy="5275033"/>
          </a:xfrm>
        </p:grpSpPr>
        <p:sp>
          <p:nvSpPr>
            <p:cNvPr id="26" name="Rectangle 25">
              <a:extLst>
                <a:ext uri="{FF2B5EF4-FFF2-40B4-BE49-F238E27FC236}">
                  <a16:creationId xmlns:a16="http://schemas.microsoft.com/office/drawing/2014/main" id="{95678E6F-CD05-4937-A622-F9A45514AAA0}"/>
                </a:ext>
              </a:extLst>
            </p:cNvPr>
            <p:cNvSpPr/>
            <p:nvPr/>
          </p:nvSpPr>
          <p:spPr>
            <a:xfrm>
              <a:off x="1524000" y="988787"/>
              <a:ext cx="9144000" cy="5275033"/>
            </a:xfrm>
            <a:prstGeom prst="rect">
              <a:avLst/>
            </a:prstGeom>
            <a:solidFill>
              <a:schemeClr val="accent3">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811" name="TextBox 29">
              <a:extLst>
                <a:ext uri="{FF2B5EF4-FFF2-40B4-BE49-F238E27FC236}">
                  <a16:creationId xmlns:a16="http://schemas.microsoft.com/office/drawing/2014/main" id="{42A4CDAF-F926-4A55-B226-AD97003C784E}"/>
                </a:ext>
              </a:extLst>
            </p:cNvPr>
            <p:cNvSpPr txBox="1">
              <a:spLocks noChangeArrowheads="1"/>
            </p:cNvSpPr>
            <p:nvPr/>
          </p:nvSpPr>
          <p:spPr bwMode="auto">
            <a:xfrm>
              <a:off x="4837114" y="1033463"/>
              <a:ext cx="1792287" cy="584200"/>
            </a:xfrm>
            <a:prstGeom prst="rect">
              <a:avLst/>
            </a:prstGeom>
            <a:noFill/>
            <a:ln w="9525">
              <a:noFill/>
              <a:miter lim="800000"/>
              <a:headEnd/>
              <a:tailEnd/>
            </a:ln>
          </p:spPr>
          <p:txBody>
            <a:bodyPr>
              <a:spAutoFit/>
            </a:bodyPr>
            <a:lstStyle/>
            <a:p>
              <a:pPr algn="ctr">
                <a:defRPr/>
              </a:pPr>
              <a:r>
                <a:rPr lang="en-US" sz="1600" dirty="0">
                  <a:solidFill>
                    <a:srgbClr val="FFFF00"/>
                  </a:solidFill>
                  <a:effectLst>
                    <a:outerShdw blurRad="38100" dist="38100" dir="2700000" algn="tl">
                      <a:srgbClr val="000000">
                        <a:alpha val="43137"/>
                      </a:srgbClr>
                    </a:outerShdw>
                  </a:effectLst>
                  <a:latin typeface="+mn-lt"/>
                </a:rPr>
                <a:t>Time-tagged Sonar, Heading &amp; HPR</a:t>
              </a:r>
            </a:p>
          </p:txBody>
        </p:sp>
        <p:sp>
          <p:nvSpPr>
            <p:cNvPr id="43" name="Rectangle 42">
              <a:extLst>
                <a:ext uri="{FF2B5EF4-FFF2-40B4-BE49-F238E27FC236}">
                  <a16:creationId xmlns:a16="http://schemas.microsoft.com/office/drawing/2014/main" id="{94F989B5-5A05-4C67-B87D-568E93D4C119}"/>
                </a:ext>
              </a:extLst>
            </p:cNvPr>
            <p:cNvSpPr/>
            <p:nvPr/>
          </p:nvSpPr>
          <p:spPr>
            <a:xfrm>
              <a:off x="1804988" y="1219200"/>
              <a:ext cx="3065462" cy="1143000"/>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HYPACK</a:t>
              </a:r>
              <a:r>
                <a:rPr lang="en-US" sz="2400" baseline="30000" dirty="0">
                  <a:solidFill>
                    <a:srgbClr val="FFFFFF"/>
                  </a:solidFill>
                  <a:effectLst>
                    <a:outerShdw blurRad="38100" dist="38100" dir="2700000" algn="tl">
                      <a:srgbClr val="000000">
                        <a:alpha val="43137"/>
                      </a:srgbClr>
                    </a:outerShdw>
                  </a:effectLst>
                </a:rPr>
                <a:t>®</a:t>
              </a:r>
              <a:r>
                <a:rPr lang="en-US" sz="2400" dirty="0">
                  <a:solidFill>
                    <a:srgbClr val="FFFFFF"/>
                  </a:solidFill>
                  <a:effectLst>
                    <a:outerShdw blurRad="38100" dist="38100" dir="2700000" algn="tl">
                      <a:srgbClr val="000000">
                        <a:alpha val="43137"/>
                      </a:srgbClr>
                    </a:outerShdw>
                  </a:effectLst>
                </a:rPr>
                <a:t>/ HYSWEEP</a:t>
              </a:r>
              <a:r>
                <a:rPr lang="en-US" sz="2400" baseline="30000" dirty="0">
                  <a:solidFill>
                    <a:srgbClr val="FFFFFF"/>
                  </a:solidFill>
                  <a:effectLst>
                    <a:outerShdw blurRad="38100" dist="38100" dir="2700000" algn="tl">
                      <a:srgbClr val="000000">
                        <a:alpha val="43137"/>
                      </a:srgbClr>
                    </a:outerShdw>
                  </a:effectLst>
                </a:rPr>
                <a:t>® </a:t>
              </a:r>
              <a:r>
                <a:rPr lang="en-US" sz="2400" dirty="0">
                  <a:solidFill>
                    <a:srgbClr val="FFFFFF"/>
                  </a:solidFill>
                  <a:effectLst>
                    <a:outerShdw blurRad="38100" dist="38100" dir="2700000" algn="tl">
                      <a:srgbClr val="000000">
                        <a:alpha val="43137"/>
                      </a:srgbClr>
                    </a:outerShdw>
                  </a:effectLst>
                </a:rPr>
                <a:t>Computer</a:t>
              </a:r>
            </a:p>
          </p:txBody>
        </p:sp>
        <p:sp>
          <p:nvSpPr>
            <p:cNvPr id="62" name="Rectangle 61">
              <a:extLst>
                <a:ext uri="{FF2B5EF4-FFF2-40B4-BE49-F238E27FC236}">
                  <a16:creationId xmlns:a16="http://schemas.microsoft.com/office/drawing/2014/main" id="{85588721-E892-4BA9-8398-C064691DDCC0}"/>
                </a:ext>
              </a:extLst>
            </p:cNvPr>
            <p:cNvSpPr/>
            <p:nvPr/>
          </p:nvSpPr>
          <p:spPr>
            <a:xfrm>
              <a:off x="1804988" y="2824163"/>
              <a:ext cx="2081212" cy="1325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FFFFFF"/>
                  </a:solidFill>
                </a:rPr>
                <a:t>Key</a:t>
              </a:r>
            </a:p>
            <a:p>
              <a:pPr>
                <a:spcAft>
                  <a:spcPts val="600"/>
                </a:spcAft>
                <a:tabLst>
                  <a:tab pos="685800" algn="l"/>
                </a:tabLst>
                <a:defRPr/>
              </a:pPr>
              <a:r>
                <a:rPr lang="en-US" dirty="0">
                  <a:solidFill>
                    <a:srgbClr val="FFFFFF"/>
                  </a:solidFill>
                  <a:effectLst>
                    <a:outerShdw blurRad="38100" dist="38100" dir="2700000" algn="tl">
                      <a:srgbClr val="000000">
                        <a:alpha val="43137"/>
                      </a:srgbClr>
                    </a:outerShdw>
                  </a:effectLst>
                </a:rPr>
                <a:t>	</a:t>
              </a:r>
              <a:r>
                <a:rPr lang="en-US" sz="1600" dirty="0">
                  <a:solidFill>
                    <a:srgbClr val="FFFFFF"/>
                  </a:solidFill>
                </a:rPr>
                <a:t>RS-232</a:t>
              </a:r>
            </a:p>
            <a:p>
              <a:pPr>
                <a:spcAft>
                  <a:spcPts val="600"/>
                </a:spcAft>
                <a:tabLst>
                  <a:tab pos="685800" algn="l"/>
                </a:tabLst>
                <a:defRPr/>
              </a:pPr>
              <a:r>
                <a:rPr lang="en-US" sz="1600" dirty="0">
                  <a:solidFill>
                    <a:srgbClr val="FFFFFF"/>
                  </a:solidFill>
                </a:rPr>
                <a:t>	Network</a:t>
              </a:r>
            </a:p>
            <a:p>
              <a:pPr>
                <a:spcAft>
                  <a:spcPts val="600"/>
                </a:spcAft>
                <a:tabLst>
                  <a:tab pos="685800" algn="l"/>
                </a:tabLst>
                <a:defRPr/>
              </a:pPr>
              <a:r>
                <a:rPr lang="en-US" sz="1600" dirty="0">
                  <a:solidFill>
                    <a:srgbClr val="FFFFFF"/>
                  </a:solidFill>
                </a:rPr>
                <a:t>	BNC (1 PPS)</a:t>
              </a:r>
            </a:p>
          </p:txBody>
        </p:sp>
        <p:cxnSp>
          <p:nvCxnSpPr>
            <p:cNvPr id="63" name="Straight Arrow Connector 45">
              <a:extLst>
                <a:ext uri="{FF2B5EF4-FFF2-40B4-BE49-F238E27FC236}">
                  <a16:creationId xmlns:a16="http://schemas.microsoft.com/office/drawing/2014/main" id="{804CC646-9FEC-4B88-85B3-B52919559187}"/>
                </a:ext>
              </a:extLst>
            </p:cNvPr>
            <p:cNvCxnSpPr>
              <a:cxnSpLocks/>
            </p:cNvCxnSpPr>
            <p:nvPr/>
          </p:nvCxnSpPr>
          <p:spPr>
            <a:xfrm>
              <a:off x="1919288" y="3276600"/>
              <a:ext cx="464958" cy="0"/>
            </a:xfrm>
            <a:prstGeom prst="straightConnector1">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64" name="Straight Arrow Connector 45">
              <a:extLst>
                <a:ext uri="{FF2B5EF4-FFF2-40B4-BE49-F238E27FC236}">
                  <a16:creationId xmlns:a16="http://schemas.microsoft.com/office/drawing/2014/main" id="{B18B8897-C1D2-4271-85A6-2B1EC378B6F7}"/>
                </a:ext>
              </a:extLst>
            </p:cNvPr>
            <p:cNvCxnSpPr>
              <a:cxnSpLocks/>
            </p:cNvCxnSpPr>
            <p:nvPr/>
          </p:nvCxnSpPr>
          <p:spPr>
            <a:xfrm>
              <a:off x="1919288" y="3581400"/>
              <a:ext cx="464958" cy="0"/>
            </a:xfrm>
            <a:prstGeom prst="straightConnector1">
              <a:avLst/>
            </a:prstGeom>
            <a:ln w="38100">
              <a:solidFill>
                <a:srgbClr val="0000FF"/>
              </a:solidFill>
              <a:tailEnd type="none"/>
            </a:ln>
          </p:spPr>
          <p:style>
            <a:lnRef idx="1">
              <a:schemeClr val="accent1"/>
            </a:lnRef>
            <a:fillRef idx="0">
              <a:schemeClr val="accent1"/>
            </a:fillRef>
            <a:effectRef idx="0">
              <a:schemeClr val="accent1"/>
            </a:effectRef>
            <a:fontRef idx="minor">
              <a:schemeClr val="tx1"/>
            </a:fontRef>
          </p:style>
        </p:cxnSp>
        <p:cxnSp>
          <p:nvCxnSpPr>
            <p:cNvPr id="65" name="Straight Arrow Connector 45">
              <a:extLst>
                <a:ext uri="{FF2B5EF4-FFF2-40B4-BE49-F238E27FC236}">
                  <a16:creationId xmlns:a16="http://schemas.microsoft.com/office/drawing/2014/main" id="{252AE8C4-BCD6-4790-9E64-FC8BA60B6296}"/>
                </a:ext>
              </a:extLst>
            </p:cNvPr>
            <p:cNvCxnSpPr>
              <a:cxnSpLocks/>
            </p:cNvCxnSpPr>
            <p:nvPr/>
          </p:nvCxnSpPr>
          <p:spPr>
            <a:xfrm>
              <a:off x="1919288" y="3886200"/>
              <a:ext cx="464958" cy="0"/>
            </a:xfrm>
            <a:prstGeom prst="straightConnector1">
              <a:avLst/>
            </a:prstGeom>
            <a:ln w="38100">
              <a:solidFill>
                <a:srgbClr val="CC00FF"/>
              </a:solidFill>
              <a:tailEnd type="none"/>
            </a:ln>
          </p:spPr>
          <p:style>
            <a:lnRef idx="1">
              <a:schemeClr val="accent1"/>
            </a:lnRef>
            <a:fillRef idx="0">
              <a:schemeClr val="accent1"/>
            </a:fillRef>
            <a:effectRef idx="0">
              <a:schemeClr val="accent1"/>
            </a:effectRef>
            <a:fontRef idx="minor">
              <a:schemeClr val="tx1"/>
            </a:fontRef>
          </p:style>
        </p:cxnSp>
        <p:sp>
          <p:nvSpPr>
            <p:cNvPr id="66" name="TextBox 29">
              <a:extLst>
                <a:ext uri="{FF2B5EF4-FFF2-40B4-BE49-F238E27FC236}">
                  <a16:creationId xmlns:a16="http://schemas.microsoft.com/office/drawing/2014/main" id="{C8941B31-0344-42E6-8D49-1B772061C6F0}"/>
                </a:ext>
              </a:extLst>
            </p:cNvPr>
            <p:cNvSpPr txBox="1">
              <a:spLocks noChangeArrowheads="1"/>
            </p:cNvSpPr>
            <p:nvPr/>
          </p:nvSpPr>
          <p:spPr bwMode="auto">
            <a:xfrm>
              <a:off x="1704976" y="4257675"/>
              <a:ext cx="7954963" cy="400050"/>
            </a:xfrm>
            <a:prstGeom prst="rect">
              <a:avLst/>
            </a:prstGeom>
            <a:noFill/>
            <a:ln w="9525">
              <a:noFill/>
              <a:miter lim="800000"/>
              <a:headEnd/>
              <a:tailEnd/>
            </a:ln>
          </p:spPr>
          <p:txBody>
            <a:bodyPr>
              <a:spAutoFit/>
            </a:bodyPr>
            <a:lstStyle/>
            <a:p>
              <a:pPr>
                <a:defRPr/>
              </a:pPr>
              <a:r>
                <a:rPr lang="en-US" sz="2000" dirty="0">
                  <a:solidFill>
                    <a:srgbClr val="FFFF00"/>
                  </a:solidFill>
                  <a:effectLst>
                    <a:outerShdw blurRad="38100" dist="38100" dir="2700000" algn="tl">
                      <a:srgbClr val="000000">
                        <a:alpha val="43137"/>
                      </a:srgbClr>
                    </a:outerShdw>
                  </a:effectLst>
                  <a:latin typeface="+mn-lt"/>
                </a:rPr>
                <a:t>HYPACK does NOT require 1PPS, but using 1PPS is recommended</a:t>
              </a:r>
            </a:p>
          </p:txBody>
        </p:sp>
        <p:cxnSp>
          <p:nvCxnSpPr>
            <p:cNvPr id="45067" name="Straight Arrow Connector 28"/>
            <p:cNvCxnSpPr>
              <a:cxnSpLocks noChangeShapeType="1"/>
              <a:stCxn id="9" idx="1"/>
            </p:cNvCxnSpPr>
            <p:nvPr/>
          </p:nvCxnSpPr>
          <p:spPr bwMode="auto">
            <a:xfrm rot="10800000">
              <a:off x="4891088" y="1992314"/>
              <a:ext cx="1814512" cy="1379537"/>
            </a:xfrm>
            <a:prstGeom prst="bentConnector3">
              <a:avLst>
                <a:gd name="adj1" fmla="val 5236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73" name="TextBox 29">
              <a:extLst>
                <a:ext uri="{FF2B5EF4-FFF2-40B4-BE49-F238E27FC236}">
                  <a16:creationId xmlns:a16="http://schemas.microsoft.com/office/drawing/2014/main" id="{12673F72-5924-4930-92A4-2254F3B9685E}"/>
                </a:ext>
              </a:extLst>
            </p:cNvPr>
            <p:cNvSpPr txBox="1">
              <a:spLocks noChangeArrowheads="1"/>
            </p:cNvSpPr>
            <p:nvPr/>
          </p:nvSpPr>
          <p:spPr bwMode="auto">
            <a:xfrm>
              <a:off x="4167188" y="2438400"/>
              <a:ext cx="1628776" cy="584200"/>
            </a:xfrm>
            <a:prstGeom prst="rect">
              <a:avLst/>
            </a:prstGeom>
            <a:noFill/>
            <a:ln w="9525">
              <a:noFill/>
              <a:miter lim="800000"/>
              <a:headEnd/>
              <a:tailEnd/>
            </a:ln>
          </p:spPr>
          <p:txBody>
            <a:bodyPr wrap="square">
              <a:spAutoFit/>
            </a:bodyPr>
            <a:lstStyle/>
            <a:p>
              <a:pPr algn="r">
                <a:defRPr/>
              </a:pPr>
              <a:r>
                <a:rPr lang="en-US" sz="1600" dirty="0">
                  <a:solidFill>
                    <a:srgbClr val="FFFF00"/>
                  </a:solidFill>
                  <a:effectLst>
                    <a:outerShdw blurRad="38100" dist="38100" dir="2700000" algn="tl">
                      <a:srgbClr val="000000">
                        <a:alpha val="43137"/>
                      </a:srgbClr>
                    </a:outerShdw>
                  </a:effectLst>
                  <a:latin typeface="+mn-lt"/>
                </a:rPr>
                <a:t>Position (GGA)  Time Sync (ZDA)</a:t>
              </a:r>
            </a:p>
          </p:txBody>
        </p:sp>
        <p:sp>
          <p:nvSpPr>
            <p:cNvPr id="9" name="Rounded Rectangle 24">
              <a:extLst>
                <a:ext uri="{FF2B5EF4-FFF2-40B4-BE49-F238E27FC236}">
                  <a16:creationId xmlns:a16="http://schemas.microsoft.com/office/drawing/2014/main" id="{304906D5-5C95-436B-94C2-CC898289BAAB}"/>
                </a:ext>
              </a:extLst>
            </p:cNvPr>
            <p:cNvSpPr/>
            <p:nvPr/>
          </p:nvSpPr>
          <p:spPr>
            <a:xfrm>
              <a:off x="6705600" y="3011488"/>
              <a:ext cx="1676400" cy="722312"/>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GPS</a:t>
              </a:r>
            </a:p>
          </p:txBody>
        </p:sp>
        <p:cxnSp>
          <p:nvCxnSpPr>
            <p:cNvPr id="106" name="Straight Arrow Connector 105">
              <a:extLst>
                <a:ext uri="{FF2B5EF4-FFF2-40B4-BE49-F238E27FC236}">
                  <a16:creationId xmlns:a16="http://schemas.microsoft.com/office/drawing/2014/main" id="{DB000BAB-D4B1-446E-8CFA-DFED81940977}"/>
                </a:ext>
              </a:extLst>
            </p:cNvPr>
            <p:cNvCxnSpPr>
              <a:cxnSpLocks/>
            </p:cNvCxnSpPr>
            <p:nvPr/>
          </p:nvCxnSpPr>
          <p:spPr>
            <a:xfrm flipV="1">
              <a:off x="5686426" y="1974852"/>
              <a:ext cx="1082871" cy="1587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949EFE3A-5594-4342-B23E-6F659EBC0E66}"/>
                </a:ext>
              </a:extLst>
            </p:cNvPr>
            <p:cNvCxnSpPr/>
            <p:nvPr/>
          </p:nvCxnSpPr>
          <p:spPr>
            <a:xfrm flipH="1">
              <a:off x="8693148" y="1959890"/>
              <a:ext cx="631825" cy="127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1" name="Picture 100">
              <a:extLst>
                <a:ext uri="{FF2B5EF4-FFF2-40B4-BE49-F238E27FC236}">
                  <a16:creationId xmlns:a16="http://schemas.microsoft.com/office/drawing/2014/main" id="{5D508D6C-E0C1-4696-8D76-8F56A4896794}"/>
                </a:ext>
              </a:extLst>
            </p:cNvPr>
            <p:cNvPicPr>
              <a:picLocks noChangeAspect="1"/>
            </p:cNvPicPr>
            <p:nvPr/>
          </p:nvPicPr>
          <p:blipFill rotWithShape="1">
            <a:blip r:embed="rId3"/>
            <a:srcRect l="2340" t="2950" r="3327" b="2652"/>
            <a:stretch/>
          </p:blipFill>
          <p:spPr>
            <a:xfrm>
              <a:off x="1919288" y="4730750"/>
              <a:ext cx="2484444" cy="1325037"/>
            </a:xfrm>
            <a:prstGeom prst="rect">
              <a:avLst/>
            </a:prstGeom>
            <a:noFill/>
            <a:ln w="38100">
              <a:solidFill>
                <a:schemeClr val="tx2">
                  <a:lumMod val="50000"/>
                </a:schemeClr>
              </a:solidFill>
            </a:ln>
          </p:spPr>
        </p:pic>
        <p:sp>
          <p:nvSpPr>
            <p:cNvPr id="12" name="Rounded Rectangle 24">
              <a:extLst>
                <a:ext uri="{FF2B5EF4-FFF2-40B4-BE49-F238E27FC236}">
                  <a16:creationId xmlns:a16="http://schemas.microsoft.com/office/drawing/2014/main" id="{783358C9-3FEB-4D64-B671-2FCC03661EE3}"/>
                </a:ext>
              </a:extLst>
            </p:cNvPr>
            <p:cNvSpPr/>
            <p:nvPr/>
          </p:nvSpPr>
          <p:spPr>
            <a:xfrm>
              <a:off x="9324973" y="1499284"/>
              <a:ext cx="1202738" cy="968375"/>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Heading &amp; HPR</a:t>
              </a:r>
            </a:p>
          </p:txBody>
        </p:sp>
        <p:cxnSp>
          <p:nvCxnSpPr>
            <p:cNvPr id="45076" name="Straight Arrow Connector 28"/>
            <p:cNvCxnSpPr>
              <a:cxnSpLocks noChangeShapeType="1"/>
            </p:cNvCxnSpPr>
            <p:nvPr/>
          </p:nvCxnSpPr>
          <p:spPr bwMode="auto">
            <a:xfrm flipH="1">
              <a:off x="4876800" y="1598614"/>
              <a:ext cx="1887538" cy="1587"/>
            </a:xfrm>
            <a:prstGeom prst="straightConnector1">
              <a:avLst/>
            </a:prstGeom>
            <a:noFill/>
            <a:ln w="38100" algn="ctr">
              <a:solidFill>
                <a:srgbClr val="0000FF"/>
              </a:solidFill>
              <a:round/>
              <a:headEnd/>
              <a:tailEnd type="arrow" w="med" len="med"/>
            </a:ln>
            <a:extLst>
              <a:ext uri="{909E8E84-426E-40DD-AFC4-6F175D3DCCD1}">
                <a14:hiddenFill xmlns:a14="http://schemas.microsoft.com/office/drawing/2010/main">
                  <a:noFill/>
                </a14:hiddenFill>
              </a:ext>
            </a:extLst>
          </p:spPr>
        </p:cxnSp>
        <p:sp>
          <p:nvSpPr>
            <p:cNvPr id="15" name="Rounded Rectangle 14">
              <a:extLst>
                <a:ext uri="{FF2B5EF4-FFF2-40B4-BE49-F238E27FC236}">
                  <a16:creationId xmlns:a16="http://schemas.microsoft.com/office/drawing/2014/main" id="{80FC9DAA-40A5-440C-958C-9007AD2106DE}"/>
                </a:ext>
              </a:extLst>
            </p:cNvPr>
            <p:cNvSpPr/>
            <p:nvPr/>
          </p:nvSpPr>
          <p:spPr>
            <a:xfrm>
              <a:off x="6800852" y="1108728"/>
              <a:ext cx="1905000" cy="1652845"/>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Kongsberg EM3002</a:t>
              </a:r>
            </a:p>
          </p:txBody>
        </p:sp>
        <p:sp>
          <p:nvSpPr>
            <p:cNvPr id="23" name="TextBox 29">
              <a:extLst>
                <a:ext uri="{FF2B5EF4-FFF2-40B4-BE49-F238E27FC236}">
                  <a16:creationId xmlns:a16="http://schemas.microsoft.com/office/drawing/2014/main" id="{1E8D9D76-4AC8-4A13-A79E-1271E3E66AA9}"/>
                </a:ext>
              </a:extLst>
            </p:cNvPr>
            <p:cNvSpPr txBox="1">
              <a:spLocks noChangeArrowheads="1"/>
            </p:cNvSpPr>
            <p:nvPr/>
          </p:nvSpPr>
          <p:spPr bwMode="auto">
            <a:xfrm>
              <a:off x="4564520" y="4859339"/>
              <a:ext cx="5570079" cy="1077218"/>
            </a:xfrm>
            <a:prstGeom prst="rect">
              <a:avLst/>
            </a:prstGeom>
            <a:noFill/>
            <a:ln w="9525">
              <a:noFill/>
              <a:miter lim="800000"/>
              <a:headEnd/>
              <a:tailEnd/>
            </a:ln>
          </p:spPr>
          <p:txBody>
            <a:bodyPr wrap="square">
              <a:spAutoFit/>
            </a:bodyPr>
            <a:lstStyle/>
            <a:p>
              <a:pPr>
                <a:defRPr/>
              </a:pPr>
              <a:r>
                <a:rPr lang="en-US" sz="1600" b="1" dirty="0">
                  <a:solidFill>
                    <a:srgbClr val="FF0000"/>
                  </a:solidFill>
                  <a:latin typeface="+mn-lt"/>
                </a:rPr>
                <a:t>Note: </a:t>
              </a:r>
              <a:r>
                <a:rPr lang="en-US" sz="1600" dirty="0">
                  <a:solidFill>
                    <a:schemeClr val="bg1"/>
                  </a:solidFill>
                  <a:latin typeface="+mn-lt"/>
                </a:rPr>
                <a:t>HYSWEEP.dll is not required. </a:t>
              </a:r>
            </a:p>
            <a:p>
              <a:pPr>
                <a:defRPr/>
              </a:pPr>
              <a:r>
                <a:rPr lang="en-US" sz="1600" dirty="0">
                  <a:solidFill>
                    <a:schemeClr val="bg1"/>
                  </a:solidFill>
                  <a:latin typeface="+mn-lt"/>
                </a:rPr>
                <a:t>However, can still be used to share motion and heading information with the SURVEY program. Without this driver the SURVEY, the NADIR Depth of the MB and the time series plot of motion data will be unavailable. </a:t>
              </a:r>
            </a:p>
          </p:txBody>
        </p:sp>
      </p:grpSp>
    </p:spTree>
    <p:extLst>
      <p:ext uri="{BB962C8B-B14F-4D97-AF65-F5344CB8AC3E}">
        <p14:creationId xmlns:p14="http://schemas.microsoft.com/office/powerpoint/2010/main" val="3803795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DD13DCA7-F4B5-4679-90FF-70A70C0F5DD1}"/>
              </a:ext>
            </a:extLst>
          </p:cNvPr>
          <p:cNvSpPr/>
          <p:nvPr/>
        </p:nvSpPr>
        <p:spPr>
          <a:xfrm>
            <a:off x="457082" y="847496"/>
            <a:ext cx="11333747" cy="4889730"/>
          </a:xfrm>
          <a:prstGeom prst="rect">
            <a:avLst/>
          </a:prstGeom>
          <a:solidFill>
            <a:schemeClr val="accent3">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itle 2">
            <a:extLst>
              <a:ext uri="{FF2B5EF4-FFF2-40B4-BE49-F238E27FC236}">
                <a16:creationId xmlns:a16="http://schemas.microsoft.com/office/drawing/2014/main" id="{4B27A5B6-ED45-43D0-8CAD-158708C755E1}"/>
              </a:ext>
            </a:extLst>
          </p:cNvPr>
          <p:cNvSpPr>
            <a:spLocks noGrp="1"/>
          </p:cNvSpPr>
          <p:nvPr>
            <p:ph type="title"/>
          </p:nvPr>
        </p:nvSpPr>
        <p:spPr/>
        <p:txBody>
          <a:bodyPr/>
          <a:lstStyle/>
          <a:p>
            <a:r>
              <a:rPr lang="en-US" dirty="0"/>
              <a:t>R2Sonic with 1PPS Box (example)</a:t>
            </a:r>
          </a:p>
        </p:txBody>
      </p:sp>
      <p:sp>
        <p:nvSpPr>
          <p:cNvPr id="34832" name="TextBox 29">
            <a:extLst>
              <a:ext uri="{FF2B5EF4-FFF2-40B4-BE49-F238E27FC236}">
                <a16:creationId xmlns:a16="http://schemas.microsoft.com/office/drawing/2014/main" id="{4A2AB088-F909-4E07-A33C-3BEB4421E2CB}"/>
              </a:ext>
            </a:extLst>
          </p:cNvPr>
          <p:cNvSpPr txBox="1">
            <a:spLocks noChangeArrowheads="1"/>
          </p:cNvSpPr>
          <p:nvPr/>
        </p:nvSpPr>
        <p:spPr bwMode="auto">
          <a:xfrm>
            <a:off x="4037012" y="4316413"/>
            <a:ext cx="7545385" cy="400110"/>
          </a:xfrm>
          <a:prstGeom prst="rect">
            <a:avLst/>
          </a:prstGeom>
          <a:noFill/>
          <a:ln w="9525">
            <a:noFill/>
            <a:miter lim="800000"/>
            <a:headEnd/>
            <a:tailEnd/>
          </a:ln>
        </p:spPr>
        <p:txBody>
          <a:bodyPr wrap="square">
            <a:spAutoFit/>
          </a:bodyPr>
          <a:lstStyle/>
          <a:p>
            <a:pPr>
              <a:defRPr/>
            </a:pPr>
            <a:r>
              <a:rPr lang="en-US" sz="2000" dirty="0">
                <a:solidFill>
                  <a:srgbClr val="FFFF00"/>
                </a:solidFill>
                <a:effectLst>
                  <a:outerShdw blurRad="38100" dist="38100" dir="2700000" algn="tl">
                    <a:srgbClr val="000000">
                      <a:alpha val="43137"/>
                    </a:srgbClr>
                  </a:outerShdw>
                </a:effectLst>
                <a:latin typeface="+mn-lt"/>
              </a:rPr>
              <a:t>HYPACK </a:t>
            </a:r>
            <a:r>
              <a:rPr lang="en-US" sz="2000" b="1" i="1" u="sng" dirty="0">
                <a:solidFill>
                  <a:srgbClr val="FFFF00"/>
                </a:solidFill>
                <a:effectLst>
                  <a:outerShdw blurRad="38100" dist="38100" dir="2700000" algn="tl">
                    <a:srgbClr val="000000">
                      <a:alpha val="43137"/>
                    </a:srgbClr>
                  </a:outerShdw>
                </a:effectLst>
                <a:latin typeface="+mn-lt"/>
              </a:rPr>
              <a:t>requires</a:t>
            </a:r>
            <a:r>
              <a:rPr lang="en-US" sz="2000" i="1" dirty="0">
                <a:solidFill>
                  <a:srgbClr val="FFFF00"/>
                </a:solidFill>
                <a:effectLst>
                  <a:outerShdw blurRad="38100" dist="38100" dir="2700000" algn="tl">
                    <a:srgbClr val="000000">
                      <a:alpha val="43137"/>
                    </a:srgbClr>
                  </a:outerShdw>
                </a:effectLst>
                <a:latin typeface="+mn-lt"/>
              </a:rPr>
              <a:t> </a:t>
            </a:r>
            <a:r>
              <a:rPr lang="en-US" sz="2000" dirty="0">
                <a:solidFill>
                  <a:srgbClr val="FFFF00"/>
                </a:solidFill>
                <a:effectLst>
                  <a:outerShdw blurRad="38100" dist="38100" dir="2700000" algn="tl">
                    <a:srgbClr val="000000">
                      <a:alpha val="43137"/>
                    </a:srgbClr>
                  </a:outerShdw>
                </a:effectLst>
                <a:latin typeface="+mn-lt"/>
              </a:rPr>
              <a:t>time sync shown with the optional PPS box</a:t>
            </a:r>
            <a:r>
              <a:rPr lang="en-US" sz="1600" dirty="0">
                <a:solidFill>
                  <a:srgbClr val="FFFF00"/>
                </a:solidFill>
                <a:effectLst>
                  <a:outerShdw blurRad="38100" dist="38100" dir="2700000" algn="tl">
                    <a:srgbClr val="000000">
                      <a:alpha val="43137"/>
                    </a:srgbClr>
                  </a:outerShdw>
                </a:effectLst>
                <a:latin typeface="+mn-lt"/>
              </a:rPr>
              <a:t>.</a:t>
            </a:r>
          </a:p>
        </p:txBody>
      </p:sp>
      <p:sp>
        <p:nvSpPr>
          <p:cNvPr id="32" name="Rectangle 31">
            <a:extLst>
              <a:ext uri="{FF2B5EF4-FFF2-40B4-BE49-F238E27FC236}">
                <a16:creationId xmlns:a16="http://schemas.microsoft.com/office/drawing/2014/main" id="{A98AE42B-CD61-4392-9312-F6BF0A770168}"/>
              </a:ext>
            </a:extLst>
          </p:cNvPr>
          <p:cNvSpPr/>
          <p:nvPr/>
        </p:nvSpPr>
        <p:spPr>
          <a:xfrm>
            <a:off x="1547814" y="1143000"/>
            <a:ext cx="3557587" cy="1066800"/>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HYPACK</a:t>
            </a:r>
            <a:r>
              <a:rPr lang="en-US" sz="2400" baseline="30000" dirty="0">
                <a:solidFill>
                  <a:srgbClr val="FFFFFF"/>
                </a:solidFill>
                <a:effectLst>
                  <a:outerShdw blurRad="38100" dist="38100" dir="2700000" algn="tl">
                    <a:srgbClr val="000000">
                      <a:alpha val="43137"/>
                    </a:srgbClr>
                  </a:outerShdw>
                </a:effectLst>
              </a:rPr>
              <a:t>®</a:t>
            </a:r>
            <a:r>
              <a:rPr lang="en-US" sz="2400" dirty="0">
                <a:solidFill>
                  <a:srgbClr val="FFFFFF"/>
                </a:solidFill>
                <a:effectLst>
                  <a:outerShdw blurRad="38100" dist="38100" dir="2700000" algn="tl">
                    <a:srgbClr val="000000">
                      <a:alpha val="43137"/>
                    </a:srgbClr>
                  </a:outerShdw>
                </a:effectLst>
              </a:rPr>
              <a:t>/ HYSWEEP</a:t>
            </a:r>
            <a:r>
              <a:rPr lang="en-US" sz="2400" baseline="30000" dirty="0">
                <a:solidFill>
                  <a:srgbClr val="FFFFFF"/>
                </a:solidFill>
                <a:effectLst>
                  <a:outerShdw blurRad="38100" dist="38100" dir="2700000" algn="tl">
                    <a:srgbClr val="000000">
                      <a:alpha val="43137"/>
                    </a:srgbClr>
                  </a:outerShdw>
                </a:effectLst>
              </a:rPr>
              <a:t>® </a:t>
            </a:r>
            <a:r>
              <a:rPr lang="en-US" sz="2400" dirty="0">
                <a:solidFill>
                  <a:srgbClr val="FFFFFF"/>
                </a:solidFill>
                <a:effectLst>
                  <a:outerShdw blurRad="38100" dist="38100" dir="2700000" algn="tl">
                    <a:srgbClr val="000000">
                      <a:alpha val="43137"/>
                    </a:srgbClr>
                  </a:outerShdw>
                </a:effectLst>
              </a:rPr>
              <a:t>Computer</a:t>
            </a:r>
          </a:p>
        </p:txBody>
      </p:sp>
      <p:sp>
        <p:nvSpPr>
          <p:cNvPr id="33" name="TextBox 29">
            <a:extLst>
              <a:ext uri="{FF2B5EF4-FFF2-40B4-BE49-F238E27FC236}">
                <a16:creationId xmlns:a16="http://schemas.microsoft.com/office/drawing/2014/main" id="{629128D7-2C5F-46F1-90E8-C1A2A4B6C604}"/>
              </a:ext>
            </a:extLst>
          </p:cNvPr>
          <p:cNvSpPr txBox="1">
            <a:spLocks noChangeArrowheads="1"/>
          </p:cNvSpPr>
          <p:nvPr/>
        </p:nvSpPr>
        <p:spPr bwMode="auto">
          <a:xfrm>
            <a:off x="4989514" y="1262064"/>
            <a:ext cx="1792287" cy="338137"/>
          </a:xfrm>
          <a:prstGeom prst="rect">
            <a:avLst/>
          </a:prstGeom>
          <a:noFill/>
          <a:ln w="9525">
            <a:noFill/>
            <a:miter lim="800000"/>
            <a:headEnd/>
            <a:tailEnd/>
          </a:ln>
        </p:spPr>
        <p:txBody>
          <a:bodyPr>
            <a:spAutoFit/>
          </a:bodyPr>
          <a:lstStyle/>
          <a:p>
            <a:pPr algn="ctr">
              <a:defRPr/>
            </a:pPr>
            <a:r>
              <a:rPr lang="en-US" sz="1600" dirty="0">
                <a:solidFill>
                  <a:srgbClr val="FFFF00"/>
                </a:solidFill>
                <a:effectLst>
                  <a:outerShdw blurRad="38100" dist="38100" dir="2700000" algn="tl">
                    <a:srgbClr val="000000">
                      <a:alpha val="43137"/>
                    </a:srgbClr>
                  </a:outerShdw>
                </a:effectLst>
                <a:latin typeface="+mn-lt"/>
              </a:rPr>
              <a:t>Sonar Data</a:t>
            </a:r>
          </a:p>
        </p:txBody>
      </p:sp>
      <p:cxnSp>
        <p:nvCxnSpPr>
          <p:cNvPr id="47111" name="Straight Arrow Connector 28"/>
          <p:cNvCxnSpPr>
            <a:cxnSpLocks noChangeShapeType="1"/>
          </p:cNvCxnSpPr>
          <p:nvPr/>
        </p:nvCxnSpPr>
        <p:spPr bwMode="auto">
          <a:xfrm flipH="1">
            <a:off x="5122864" y="1598614"/>
            <a:ext cx="1887537" cy="1587"/>
          </a:xfrm>
          <a:prstGeom prst="straightConnector1">
            <a:avLst/>
          </a:prstGeom>
          <a:noFill/>
          <a:ln w="38100" algn="ctr">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47112" name="Straight Arrow Connector 28"/>
          <p:cNvCxnSpPr>
            <a:cxnSpLocks noChangeShapeType="1"/>
          </p:cNvCxnSpPr>
          <p:nvPr/>
        </p:nvCxnSpPr>
        <p:spPr bwMode="auto">
          <a:xfrm flipH="1">
            <a:off x="8453438" y="1598613"/>
            <a:ext cx="1193800" cy="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68" name="Rectangle 67">
            <a:extLst>
              <a:ext uri="{FF2B5EF4-FFF2-40B4-BE49-F238E27FC236}">
                <a16:creationId xmlns:a16="http://schemas.microsoft.com/office/drawing/2014/main" id="{5DC4B637-1726-40CE-BD57-D62F020DD82E}"/>
              </a:ext>
            </a:extLst>
          </p:cNvPr>
          <p:cNvSpPr/>
          <p:nvPr/>
        </p:nvSpPr>
        <p:spPr>
          <a:xfrm>
            <a:off x="1557882" y="2379413"/>
            <a:ext cx="2081212" cy="1325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FFFFFF"/>
                </a:solidFill>
              </a:rPr>
              <a:t>Key</a:t>
            </a:r>
          </a:p>
          <a:p>
            <a:pPr>
              <a:spcAft>
                <a:spcPts val="600"/>
              </a:spcAft>
              <a:tabLst>
                <a:tab pos="685800" algn="l"/>
              </a:tabLst>
              <a:defRPr/>
            </a:pPr>
            <a:r>
              <a:rPr lang="en-US" dirty="0">
                <a:solidFill>
                  <a:srgbClr val="FFFFFF"/>
                </a:solidFill>
                <a:effectLst>
                  <a:outerShdw blurRad="38100" dist="38100" dir="2700000" algn="tl">
                    <a:srgbClr val="000000">
                      <a:alpha val="43137"/>
                    </a:srgbClr>
                  </a:outerShdw>
                </a:effectLst>
              </a:rPr>
              <a:t>	</a:t>
            </a:r>
            <a:r>
              <a:rPr lang="en-US" sz="1600" dirty="0">
                <a:solidFill>
                  <a:srgbClr val="FFFFFF"/>
                </a:solidFill>
              </a:rPr>
              <a:t>RS-232</a:t>
            </a:r>
          </a:p>
          <a:p>
            <a:pPr>
              <a:spcAft>
                <a:spcPts val="600"/>
              </a:spcAft>
              <a:tabLst>
                <a:tab pos="685800" algn="l"/>
              </a:tabLst>
              <a:defRPr/>
            </a:pPr>
            <a:r>
              <a:rPr lang="en-US" sz="1600" dirty="0">
                <a:solidFill>
                  <a:srgbClr val="FFFFFF"/>
                </a:solidFill>
              </a:rPr>
              <a:t>	Network</a:t>
            </a:r>
          </a:p>
          <a:p>
            <a:pPr>
              <a:spcAft>
                <a:spcPts val="600"/>
              </a:spcAft>
              <a:tabLst>
                <a:tab pos="685800" algn="l"/>
              </a:tabLst>
              <a:defRPr/>
            </a:pPr>
            <a:r>
              <a:rPr lang="en-US" sz="1600" dirty="0">
                <a:solidFill>
                  <a:srgbClr val="FFFFFF"/>
                </a:solidFill>
              </a:rPr>
              <a:t>	BNC (1 PPS)</a:t>
            </a:r>
          </a:p>
        </p:txBody>
      </p:sp>
      <p:cxnSp>
        <p:nvCxnSpPr>
          <p:cNvPr id="69" name="Straight Arrow Connector 45">
            <a:extLst>
              <a:ext uri="{FF2B5EF4-FFF2-40B4-BE49-F238E27FC236}">
                <a16:creationId xmlns:a16="http://schemas.microsoft.com/office/drawing/2014/main" id="{709D69B1-4FEB-4182-8967-A323153FBC57}"/>
              </a:ext>
            </a:extLst>
          </p:cNvPr>
          <p:cNvCxnSpPr/>
          <p:nvPr/>
        </p:nvCxnSpPr>
        <p:spPr>
          <a:xfrm>
            <a:off x="1704726" y="2889794"/>
            <a:ext cx="557212" cy="0"/>
          </a:xfrm>
          <a:prstGeom prst="straightConnector1">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70" name="Straight Arrow Connector 45">
            <a:extLst>
              <a:ext uri="{FF2B5EF4-FFF2-40B4-BE49-F238E27FC236}">
                <a16:creationId xmlns:a16="http://schemas.microsoft.com/office/drawing/2014/main" id="{4D45F247-E5D1-4452-BCDF-97145D7E1E0D}"/>
              </a:ext>
            </a:extLst>
          </p:cNvPr>
          <p:cNvCxnSpPr/>
          <p:nvPr/>
        </p:nvCxnSpPr>
        <p:spPr>
          <a:xfrm>
            <a:off x="1704726" y="3194594"/>
            <a:ext cx="557212" cy="0"/>
          </a:xfrm>
          <a:prstGeom prst="straightConnector1">
            <a:avLst/>
          </a:prstGeom>
          <a:ln w="38100">
            <a:solidFill>
              <a:srgbClr val="0000FF"/>
            </a:solidFill>
            <a:tailEnd type="none"/>
          </a:ln>
        </p:spPr>
        <p:style>
          <a:lnRef idx="1">
            <a:schemeClr val="accent1"/>
          </a:lnRef>
          <a:fillRef idx="0">
            <a:schemeClr val="accent1"/>
          </a:fillRef>
          <a:effectRef idx="0">
            <a:schemeClr val="accent1"/>
          </a:effectRef>
          <a:fontRef idx="minor">
            <a:schemeClr val="tx1"/>
          </a:fontRef>
        </p:style>
      </p:cxnSp>
      <p:cxnSp>
        <p:nvCxnSpPr>
          <p:cNvPr id="71" name="Straight Arrow Connector 45">
            <a:extLst>
              <a:ext uri="{FF2B5EF4-FFF2-40B4-BE49-F238E27FC236}">
                <a16:creationId xmlns:a16="http://schemas.microsoft.com/office/drawing/2014/main" id="{1452E17D-A8DD-4B4A-8EDD-5ED5502B689C}"/>
              </a:ext>
            </a:extLst>
          </p:cNvPr>
          <p:cNvCxnSpPr/>
          <p:nvPr/>
        </p:nvCxnSpPr>
        <p:spPr>
          <a:xfrm>
            <a:off x="1704726" y="3499394"/>
            <a:ext cx="557212" cy="0"/>
          </a:xfrm>
          <a:prstGeom prst="straightConnector1">
            <a:avLst/>
          </a:prstGeom>
          <a:ln w="38100">
            <a:solidFill>
              <a:srgbClr val="CC00FF"/>
            </a:solidFill>
            <a:tailEnd type="none"/>
          </a:ln>
        </p:spPr>
        <p:style>
          <a:lnRef idx="1">
            <a:schemeClr val="accent1"/>
          </a:lnRef>
          <a:fillRef idx="0">
            <a:schemeClr val="accent1"/>
          </a:fillRef>
          <a:effectRef idx="0">
            <a:schemeClr val="accent1"/>
          </a:effectRef>
          <a:fontRef idx="minor">
            <a:schemeClr val="tx1"/>
          </a:fontRef>
        </p:style>
      </p:cxnSp>
      <p:cxnSp>
        <p:nvCxnSpPr>
          <p:cNvPr id="47117" name="Straight Arrow Connector 28"/>
          <p:cNvCxnSpPr>
            <a:cxnSpLocks noChangeShapeType="1"/>
          </p:cNvCxnSpPr>
          <p:nvPr/>
        </p:nvCxnSpPr>
        <p:spPr bwMode="auto">
          <a:xfrm flipH="1">
            <a:off x="5986464" y="3733800"/>
            <a:ext cx="871537" cy="7938"/>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34830" name="TextBox 29">
            <a:extLst>
              <a:ext uri="{FF2B5EF4-FFF2-40B4-BE49-F238E27FC236}">
                <a16:creationId xmlns:a16="http://schemas.microsoft.com/office/drawing/2014/main" id="{4D0075EE-8EA5-4AFE-8861-445FD5651114}"/>
              </a:ext>
            </a:extLst>
          </p:cNvPr>
          <p:cNvSpPr txBox="1">
            <a:spLocks noChangeArrowheads="1"/>
          </p:cNvSpPr>
          <p:nvPr/>
        </p:nvSpPr>
        <p:spPr bwMode="auto">
          <a:xfrm>
            <a:off x="4094164" y="2286001"/>
            <a:ext cx="1697037" cy="1077913"/>
          </a:xfrm>
          <a:prstGeom prst="rect">
            <a:avLst/>
          </a:prstGeom>
          <a:noFill/>
          <a:ln w="9525">
            <a:noFill/>
            <a:miter lim="800000"/>
            <a:headEnd/>
            <a:tailEnd/>
          </a:ln>
        </p:spPr>
        <p:txBody>
          <a:bodyPr>
            <a:spAutoFit/>
          </a:bodyPr>
          <a:lstStyle/>
          <a:p>
            <a:pPr algn="r">
              <a:defRPr/>
            </a:pPr>
            <a:r>
              <a:rPr lang="en-US" sz="1600" dirty="0">
                <a:solidFill>
                  <a:srgbClr val="FFFF00"/>
                </a:solidFill>
                <a:effectLst>
                  <a:outerShdw blurRad="38100" dist="38100" dir="2700000" algn="tl">
                    <a:srgbClr val="000000">
                      <a:alpha val="43137"/>
                    </a:srgbClr>
                  </a:outerShdw>
                </a:effectLst>
                <a:latin typeface="+mn-lt"/>
              </a:rPr>
              <a:t>Position (GGA)</a:t>
            </a:r>
          </a:p>
          <a:p>
            <a:pPr algn="r">
              <a:defRPr/>
            </a:pPr>
            <a:r>
              <a:rPr lang="en-US" sz="1600" dirty="0">
                <a:solidFill>
                  <a:srgbClr val="FFFF00"/>
                </a:solidFill>
                <a:effectLst>
                  <a:outerShdw blurRad="38100" dist="38100" dir="2700000" algn="tl">
                    <a:srgbClr val="000000">
                      <a:alpha val="43137"/>
                    </a:srgbClr>
                  </a:outerShdw>
                </a:effectLst>
                <a:latin typeface="+mn-lt"/>
              </a:rPr>
              <a:t>Speed (VTG)</a:t>
            </a:r>
          </a:p>
          <a:p>
            <a:pPr algn="r">
              <a:defRPr/>
            </a:pPr>
            <a:r>
              <a:rPr lang="en-US" sz="1600" dirty="0">
                <a:solidFill>
                  <a:srgbClr val="FFFF00"/>
                </a:solidFill>
                <a:effectLst>
                  <a:outerShdw blurRad="38100" dist="38100" dir="2700000" algn="tl">
                    <a:srgbClr val="000000">
                      <a:alpha val="43137"/>
                    </a:srgbClr>
                  </a:outerShdw>
                </a:effectLst>
                <a:latin typeface="+mn-lt"/>
              </a:rPr>
              <a:t>Time Sync (ZDA)</a:t>
            </a:r>
          </a:p>
        </p:txBody>
      </p:sp>
      <p:sp>
        <p:nvSpPr>
          <p:cNvPr id="12" name="Rounded Rectangle 24">
            <a:extLst>
              <a:ext uri="{FF2B5EF4-FFF2-40B4-BE49-F238E27FC236}">
                <a16:creationId xmlns:a16="http://schemas.microsoft.com/office/drawing/2014/main" id="{B942C460-6311-44F2-BF2F-2106F5EC2DA4}"/>
              </a:ext>
            </a:extLst>
          </p:cNvPr>
          <p:cNvSpPr/>
          <p:nvPr/>
        </p:nvSpPr>
        <p:spPr>
          <a:xfrm>
            <a:off x="6759060" y="1120774"/>
            <a:ext cx="1747838" cy="12192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R2Sonic 2022/2024</a:t>
            </a:r>
          </a:p>
        </p:txBody>
      </p:sp>
      <p:cxnSp>
        <p:nvCxnSpPr>
          <p:cNvPr id="47120" name="Straight Arrow Connector 28"/>
          <p:cNvCxnSpPr>
            <a:cxnSpLocks noChangeShapeType="1"/>
            <a:stCxn id="25" idx="3"/>
            <a:endCxn id="6" idx="2"/>
          </p:cNvCxnSpPr>
          <p:nvPr/>
        </p:nvCxnSpPr>
        <p:spPr bwMode="auto">
          <a:xfrm flipV="1">
            <a:off x="8393114" y="2245009"/>
            <a:ext cx="2092324" cy="1107791"/>
          </a:xfrm>
          <a:prstGeom prst="bentConnector2">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88" name="TextBox 29">
            <a:extLst>
              <a:ext uri="{FF2B5EF4-FFF2-40B4-BE49-F238E27FC236}">
                <a16:creationId xmlns:a16="http://schemas.microsoft.com/office/drawing/2014/main" id="{AF875936-4CB4-4D5C-B7F1-ED07C3EAC7ED}"/>
              </a:ext>
            </a:extLst>
          </p:cNvPr>
          <p:cNvSpPr txBox="1">
            <a:spLocks noChangeArrowheads="1"/>
          </p:cNvSpPr>
          <p:nvPr/>
        </p:nvSpPr>
        <p:spPr bwMode="auto">
          <a:xfrm>
            <a:off x="4037013" y="4002089"/>
            <a:ext cx="2019300" cy="338137"/>
          </a:xfrm>
          <a:prstGeom prst="rect">
            <a:avLst/>
          </a:prstGeom>
          <a:noFill/>
          <a:ln w="9525">
            <a:noFill/>
            <a:miter lim="800000"/>
            <a:headEnd/>
            <a:tailEnd/>
          </a:ln>
        </p:spPr>
        <p:txBody>
          <a:bodyPr>
            <a:spAutoFit/>
          </a:bodyPr>
          <a:lstStyle/>
          <a:p>
            <a:pPr>
              <a:defRPr/>
            </a:pPr>
            <a:r>
              <a:rPr lang="en-US" sz="1600" dirty="0">
                <a:solidFill>
                  <a:srgbClr val="FFFF00"/>
                </a:solidFill>
                <a:effectLst>
                  <a:outerShdw blurRad="38100" dist="38100" dir="2700000" algn="tl">
                    <a:srgbClr val="000000">
                      <a:alpha val="43137"/>
                    </a:srgbClr>
                  </a:outerShdw>
                </a:effectLst>
                <a:latin typeface="+mn-lt"/>
              </a:rPr>
              <a:t>Heading</a:t>
            </a:r>
          </a:p>
        </p:txBody>
      </p:sp>
      <p:cxnSp>
        <p:nvCxnSpPr>
          <p:cNvPr id="89" name="Straight Arrow Connector 45">
            <a:extLst>
              <a:ext uri="{FF2B5EF4-FFF2-40B4-BE49-F238E27FC236}">
                <a16:creationId xmlns:a16="http://schemas.microsoft.com/office/drawing/2014/main" id="{B6982FDC-6F25-4671-AEA1-C37C97AC7975}"/>
              </a:ext>
            </a:extLst>
          </p:cNvPr>
          <p:cNvCxnSpPr>
            <a:stCxn id="12" idx="2"/>
            <a:endCxn id="25" idx="1"/>
          </p:cNvCxnSpPr>
          <p:nvPr/>
        </p:nvCxnSpPr>
        <p:spPr>
          <a:xfrm rot="5400000">
            <a:off x="6573977" y="2293799"/>
            <a:ext cx="1012826" cy="1105179"/>
          </a:xfrm>
          <a:prstGeom prst="bentConnector4">
            <a:avLst>
              <a:gd name="adj1" fmla="val 19906"/>
              <a:gd name="adj2" fmla="val 120684"/>
            </a:avLst>
          </a:prstGeom>
          <a:ln w="38100">
            <a:solidFill>
              <a:srgbClr val="CC00FF"/>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6" name="Rounded Rectangle 24">
            <a:extLst>
              <a:ext uri="{FF2B5EF4-FFF2-40B4-BE49-F238E27FC236}">
                <a16:creationId xmlns:a16="http://schemas.microsoft.com/office/drawing/2014/main" id="{311515A1-4B1D-44B6-B0CE-CF255881F1F9}"/>
              </a:ext>
            </a:extLst>
          </p:cNvPr>
          <p:cNvSpPr/>
          <p:nvPr/>
        </p:nvSpPr>
        <p:spPr>
          <a:xfrm>
            <a:off x="9647238" y="1025809"/>
            <a:ext cx="1676400" cy="12192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TSS DMS/05</a:t>
            </a:r>
          </a:p>
          <a:p>
            <a:pPr algn="ctr">
              <a:defRPr/>
            </a:pPr>
            <a:r>
              <a:rPr lang="en-US" sz="1600" dirty="0">
                <a:solidFill>
                  <a:srgbClr val="FFFF00"/>
                </a:solidFill>
                <a:effectLst>
                  <a:outerShdw blurRad="38100" dist="38100" dir="2700000" algn="tl">
                    <a:srgbClr val="000000">
                      <a:alpha val="43137"/>
                    </a:srgbClr>
                  </a:outerShdw>
                </a:effectLst>
              </a:rPr>
              <a:t>(HPR)</a:t>
            </a:r>
          </a:p>
        </p:txBody>
      </p:sp>
      <p:sp>
        <p:nvSpPr>
          <p:cNvPr id="118" name="TextBox 29">
            <a:extLst>
              <a:ext uri="{FF2B5EF4-FFF2-40B4-BE49-F238E27FC236}">
                <a16:creationId xmlns:a16="http://schemas.microsoft.com/office/drawing/2014/main" id="{7780A0E1-5AD9-4633-B203-4C66A87F84B7}"/>
              </a:ext>
            </a:extLst>
          </p:cNvPr>
          <p:cNvSpPr txBox="1">
            <a:spLocks noChangeArrowheads="1"/>
          </p:cNvSpPr>
          <p:nvPr/>
        </p:nvSpPr>
        <p:spPr bwMode="auto">
          <a:xfrm>
            <a:off x="9903618" y="2262186"/>
            <a:ext cx="1747838" cy="338138"/>
          </a:xfrm>
          <a:prstGeom prst="rect">
            <a:avLst/>
          </a:prstGeom>
          <a:noFill/>
          <a:ln w="9525">
            <a:noFill/>
            <a:miter lim="800000"/>
            <a:headEnd/>
            <a:tailEnd/>
          </a:ln>
        </p:spPr>
        <p:txBody>
          <a:bodyPr>
            <a:spAutoFit/>
          </a:bodyPr>
          <a:lstStyle/>
          <a:p>
            <a:pPr>
              <a:defRPr/>
            </a:pPr>
            <a:r>
              <a:rPr lang="en-US" sz="1600" dirty="0">
                <a:solidFill>
                  <a:srgbClr val="FFFF00"/>
                </a:solidFill>
                <a:effectLst>
                  <a:outerShdw blurRad="38100" dist="38100" dir="2700000" algn="tl">
                    <a:srgbClr val="000000">
                      <a:alpha val="43137"/>
                    </a:srgbClr>
                  </a:outerShdw>
                </a:effectLst>
                <a:latin typeface="+mn-lt"/>
              </a:rPr>
              <a:t>Motion (TSS)</a:t>
            </a:r>
          </a:p>
        </p:txBody>
      </p:sp>
      <p:cxnSp>
        <p:nvCxnSpPr>
          <p:cNvPr id="128" name="Straight Arrow Connector 45">
            <a:extLst>
              <a:ext uri="{FF2B5EF4-FFF2-40B4-BE49-F238E27FC236}">
                <a16:creationId xmlns:a16="http://schemas.microsoft.com/office/drawing/2014/main" id="{930458D1-6A69-485A-86FD-47745325F2A9}"/>
              </a:ext>
            </a:extLst>
          </p:cNvPr>
          <p:cNvCxnSpPr/>
          <p:nvPr/>
        </p:nvCxnSpPr>
        <p:spPr>
          <a:xfrm rot="10800000" flipV="1">
            <a:off x="4676775" y="1789114"/>
            <a:ext cx="2070100" cy="1716087"/>
          </a:xfrm>
          <a:prstGeom prst="bentConnector3">
            <a:avLst>
              <a:gd name="adj1" fmla="val 47452"/>
            </a:avLst>
          </a:prstGeom>
          <a:ln w="38100">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31" name="Rounded Rectangle 30">
            <a:extLst>
              <a:ext uri="{FF2B5EF4-FFF2-40B4-BE49-F238E27FC236}">
                <a16:creationId xmlns:a16="http://schemas.microsoft.com/office/drawing/2014/main" id="{698DA03D-1677-4AE2-A73F-9726AC2F01EF}"/>
              </a:ext>
            </a:extLst>
          </p:cNvPr>
          <p:cNvSpPr/>
          <p:nvPr/>
        </p:nvSpPr>
        <p:spPr>
          <a:xfrm>
            <a:off x="4572000" y="3340100"/>
            <a:ext cx="1371600" cy="5334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rgbClr val="FFFFFF"/>
                </a:solidFill>
                <a:effectLst>
                  <a:outerShdw blurRad="38100" dist="38100" dir="2700000" algn="tl">
                    <a:srgbClr val="000000">
                      <a:alpha val="43137"/>
                    </a:srgbClr>
                  </a:outerShdw>
                </a:effectLst>
              </a:rPr>
              <a:t>1PPS Box</a:t>
            </a:r>
          </a:p>
        </p:txBody>
      </p:sp>
      <p:cxnSp>
        <p:nvCxnSpPr>
          <p:cNvPr id="47128" name="Straight Arrow Connector 28"/>
          <p:cNvCxnSpPr>
            <a:cxnSpLocks noChangeShapeType="1"/>
          </p:cNvCxnSpPr>
          <p:nvPr/>
        </p:nvCxnSpPr>
        <p:spPr bwMode="auto">
          <a:xfrm flipH="1">
            <a:off x="5105401" y="1789112"/>
            <a:ext cx="685801" cy="16673"/>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25" name="Rounded Rectangle 24">
            <a:extLst>
              <a:ext uri="{FF2B5EF4-FFF2-40B4-BE49-F238E27FC236}">
                <a16:creationId xmlns:a16="http://schemas.microsoft.com/office/drawing/2014/main" id="{96D9AB0C-BCF4-4B2E-8D6E-3688434C6CC3}"/>
              </a:ext>
            </a:extLst>
          </p:cNvPr>
          <p:cNvSpPr/>
          <p:nvPr/>
        </p:nvSpPr>
        <p:spPr>
          <a:xfrm>
            <a:off x="6527801" y="2743200"/>
            <a:ext cx="1865313" cy="12192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GPS w/heading</a:t>
            </a:r>
          </a:p>
        </p:txBody>
      </p:sp>
      <p:pic>
        <p:nvPicPr>
          <p:cNvPr id="47130" name="Picture 15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2934" y="3867458"/>
            <a:ext cx="2076160" cy="1354292"/>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47131" name="Straight Arrow Connector 28"/>
          <p:cNvCxnSpPr>
            <a:cxnSpLocks noChangeShapeType="1"/>
          </p:cNvCxnSpPr>
          <p:nvPr/>
        </p:nvCxnSpPr>
        <p:spPr bwMode="auto">
          <a:xfrm rot="10800000">
            <a:off x="4037013" y="2236789"/>
            <a:ext cx="5662612" cy="2060575"/>
          </a:xfrm>
          <a:prstGeom prst="bentConnector3">
            <a:avLst>
              <a:gd name="adj1" fmla="val 99995"/>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6" name="Straight Arrow Connector 45">
            <a:extLst>
              <a:ext uri="{FF2B5EF4-FFF2-40B4-BE49-F238E27FC236}">
                <a16:creationId xmlns:a16="http://schemas.microsoft.com/office/drawing/2014/main" id="{C5884060-8287-42B5-A1CC-166AF675B10A}"/>
              </a:ext>
            </a:extLst>
          </p:cNvPr>
          <p:cNvCxnSpPr>
            <a:cxnSpLocks/>
          </p:cNvCxnSpPr>
          <p:nvPr/>
        </p:nvCxnSpPr>
        <p:spPr>
          <a:xfrm flipV="1">
            <a:off x="9699625" y="3352800"/>
            <a:ext cx="0" cy="944566"/>
          </a:xfrm>
          <a:prstGeom prst="straightConnector1">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37" name="TextBox 29">
            <a:extLst>
              <a:ext uri="{FF2B5EF4-FFF2-40B4-BE49-F238E27FC236}">
                <a16:creationId xmlns:a16="http://schemas.microsoft.com/office/drawing/2014/main" id="{F144BAEC-EAEE-4F94-9F87-916EC915CC75}"/>
              </a:ext>
            </a:extLst>
          </p:cNvPr>
          <p:cNvSpPr txBox="1">
            <a:spLocks noChangeArrowheads="1"/>
          </p:cNvSpPr>
          <p:nvPr/>
        </p:nvSpPr>
        <p:spPr bwMode="auto">
          <a:xfrm>
            <a:off x="5943600" y="2057401"/>
            <a:ext cx="673100" cy="346075"/>
          </a:xfrm>
          <a:prstGeom prst="rect">
            <a:avLst/>
          </a:prstGeom>
          <a:noFill/>
          <a:ln w="9525">
            <a:noFill/>
            <a:miter lim="800000"/>
            <a:headEnd/>
            <a:tailEnd/>
          </a:ln>
        </p:spPr>
        <p:txBody>
          <a:bodyPr>
            <a:spAutoFit/>
          </a:bodyPr>
          <a:lstStyle/>
          <a:p>
            <a:pPr algn="r">
              <a:defRPr/>
            </a:pPr>
            <a:r>
              <a:rPr lang="en-US" sz="1600" dirty="0">
                <a:solidFill>
                  <a:srgbClr val="FFFF00"/>
                </a:solidFill>
                <a:effectLst>
                  <a:outerShdw blurRad="38100" dist="38100" dir="2700000" algn="tl">
                    <a:srgbClr val="000000">
                      <a:alpha val="43137"/>
                    </a:srgbClr>
                  </a:outerShdw>
                </a:effectLst>
                <a:latin typeface="+mn-lt"/>
              </a:rPr>
              <a:t>PPS</a:t>
            </a:r>
          </a:p>
        </p:txBody>
      </p:sp>
      <p:sp>
        <p:nvSpPr>
          <p:cNvPr id="53" name="TextBox 29">
            <a:extLst>
              <a:ext uri="{FF2B5EF4-FFF2-40B4-BE49-F238E27FC236}">
                <a16:creationId xmlns:a16="http://schemas.microsoft.com/office/drawing/2014/main" id="{8D8436C0-95DB-4910-BDD9-8D7D42A76B9D}"/>
              </a:ext>
            </a:extLst>
          </p:cNvPr>
          <p:cNvSpPr txBox="1">
            <a:spLocks noChangeArrowheads="1"/>
          </p:cNvSpPr>
          <p:nvPr/>
        </p:nvSpPr>
        <p:spPr bwMode="auto">
          <a:xfrm>
            <a:off x="8318500" y="3062288"/>
            <a:ext cx="1525588" cy="831850"/>
          </a:xfrm>
          <a:prstGeom prst="rect">
            <a:avLst/>
          </a:prstGeom>
          <a:noFill/>
          <a:ln w="9525">
            <a:noFill/>
            <a:miter lim="800000"/>
            <a:headEnd/>
            <a:tailEnd/>
          </a:ln>
        </p:spPr>
        <p:txBody>
          <a:bodyPr>
            <a:spAutoFit/>
          </a:bodyPr>
          <a:lstStyle/>
          <a:p>
            <a:pPr>
              <a:defRPr/>
            </a:pPr>
            <a:r>
              <a:rPr lang="en-US" sz="1600" dirty="0">
                <a:solidFill>
                  <a:srgbClr val="FFFF00"/>
                </a:solidFill>
                <a:effectLst>
                  <a:outerShdw blurRad="38100" dist="38100" dir="2700000" algn="tl">
                    <a:srgbClr val="000000">
                      <a:alpha val="43137"/>
                    </a:srgbClr>
                  </a:outerShdw>
                </a:effectLst>
                <a:latin typeface="+mn-lt"/>
              </a:rPr>
              <a:t>To aid Motion (HDT, VTG &amp; GGA)</a:t>
            </a:r>
          </a:p>
        </p:txBody>
      </p:sp>
      <p:sp>
        <p:nvSpPr>
          <p:cNvPr id="34" name="TextBox 29">
            <a:extLst>
              <a:ext uri="{FF2B5EF4-FFF2-40B4-BE49-F238E27FC236}">
                <a16:creationId xmlns:a16="http://schemas.microsoft.com/office/drawing/2014/main" id="{CC604F1D-5B91-4375-80EA-8A1E88D71915}"/>
              </a:ext>
            </a:extLst>
          </p:cNvPr>
          <p:cNvSpPr txBox="1">
            <a:spLocks noChangeArrowheads="1"/>
          </p:cNvSpPr>
          <p:nvPr/>
        </p:nvSpPr>
        <p:spPr bwMode="auto">
          <a:xfrm>
            <a:off x="4037011" y="4704347"/>
            <a:ext cx="7826427" cy="954107"/>
          </a:xfrm>
          <a:prstGeom prst="rect">
            <a:avLst/>
          </a:prstGeom>
          <a:noFill/>
          <a:ln w="9525">
            <a:noFill/>
            <a:miter lim="800000"/>
            <a:headEnd/>
            <a:tailEnd/>
          </a:ln>
        </p:spPr>
        <p:txBody>
          <a:bodyPr wrap="square">
            <a:spAutoFit/>
          </a:bodyPr>
          <a:lstStyle/>
          <a:p>
            <a:pPr>
              <a:defRPr/>
            </a:pPr>
            <a:r>
              <a:rPr lang="en-US" sz="1400" b="1" dirty="0">
                <a:solidFill>
                  <a:srgbClr val="FF0000"/>
                </a:solidFill>
                <a:latin typeface="+mn-lt"/>
              </a:rPr>
              <a:t>Note: </a:t>
            </a:r>
            <a:r>
              <a:rPr lang="en-US" sz="1400" dirty="0">
                <a:solidFill>
                  <a:schemeClr val="bg1"/>
                </a:solidFill>
                <a:latin typeface="+mn-lt"/>
              </a:rPr>
              <a:t>HYSWEEP.dll is not required. </a:t>
            </a:r>
          </a:p>
          <a:p>
            <a:pPr>
              <a:defRPr/>
            </a:pPr>
            <a:r>
              <a:rPr lang="en-US" sz="1400" dirty="0">
                <a:solidFill>
                  <a:schemeClr val="bg1"/>
                </a:solidFill>
                <a:latin typeface="+mn-lt"/>
              </a:rPr>
              <a:t>However, can still be used to share motion and heading information with the SURVEY program. Without this driver the SURVEY, the NADIR Depth of the MB and the time series plot of motion data will be unavailable. </a:t>
            </a:r>
          </a:p>
        </p:txBody>
      </p:sp>
      <p:cxnSp>
        <p:nvCxnSpPr>
          <p:cNvPr id="43" name="Connector: Elbow 42">
            <a:extLst>
              <a:ext uri="{FF2B5EF4-FFF2-40B4-BE49-F238E27FC236}">
                <a16:creationId xmlns:a16="http://schemas.microsoft.com/office/drawing/2014/main" id="{D490588B-DE84-438A-9C4D-D2E5AF6956A5}"/>
              </a:ext>
            </a:extLst>
          </p:cNvPr>
          <p:cNvCxnSpPr>
            <a:cxnSpLocks/>
          </p:cNvCxnSpPr>
          <p:nvPr/>
        </p:nvCxnSpPr>
        <p:spPr>
          <a:xfrm rot="10800000" flipV="1">
            <a:off x="3394075" y="1033164"/>
            <a:ext cx="5785972" cy="206737"/>
          </a:xfrm>
          <a:prstGeom prst="bentConnector3">
            <a:avLst>
              <a:gd name="adj1" fmla="val 99984"/>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F2B58BC-23D5-47F9-BB8A-A3F6DE290141}"/>
              </a:ext>
            </a:extLst>
          </p:cNvPr>
          <p:cNvCxnSpPr>
            <a:cxnSpLocks/>
          </p:cNvCxnSpPr>
          <p:nvPr/>
        </p:nvCxnSpPr>
        <p:spPr>
          <a:xfrm>
            <a:off x="9180047" y="1033163"/>
            <a:ext cx="0" cy="560679"/>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9085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B8EC8FE5-F79F-4186-A44F-EAB59E820D59}"/>
              </a:ext>
            </a:extLst>
          </p:cNvPr>
          <p:cNvSpPr/>
          <p:nvPr/>
        </p:nvSpPr>
        <p:spPr>
          <a:xfrm>
            <a:off x="569495" y="665748"/>
            <a:ext cx="11165185" cy="5057080"/>
          </a:xfrm>
          <a:prstGeom prst="rect">
            <a:avLst/>
          </a:prstGeom>
          <a:solidFill>
            <a:schemeClr val="accent3">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itle 2">
            <a:extLst>
              <a:ext uri="{FF2B5EF4-FFF2-40B4-BE49-F238E27FC236}">
                <a16:creationId xmlns:a16="http://schemas.microsoft.com/office/drawing/2014/main" id="{6FB7CFDC-8EAD-438C-9B18-757A4B47B6F7}"/>
              </a:ext>
            </a:extLst>
          </p:cNvPr>
          <p:cNvSpPr>
            <a:spLocks noGrp="1"/>
          </p:cNvSpPr>
          <p:nvPr>
            <p:ph type="title"/>
          </p:nvPr>
        </p:nvSpPr>
        <p:spPr/>
        <p:txBody>
          <a:bodyPr/>
          <a:lstStyle/>
          <a:p>
            <a:r>
              <a:rPr lang="en-US" dirty="0" err="1"/>
              <a:t>Reson</a:t>
            </a:r>
            <a:r>
              <a:rPr lang="en-US" dirty="0"/>
              <a:t> 8101 with 1PPS Box:</a:t>
            </a:r>
          </a:p>
        </p:txBody>
      </p:sp>
      <p:sp>
        <p:nvSpPr>
          <p:cNvPr id="34832" name="TextBox 29">
            <a:extLst>
              <a:ext uri="{FF2B5EF4-FFF2-40B4-BE49-F238E27FC236}">
                <a16:creationId xmlns:a16="http://schemas.microsoft.com/office/drawing/2014/main" id="{6455E6C7-A439-4064-8A8D-F5A35411955B}"/>
              </a:ext>
            </a:extLst>
          </p:cNvPr>
          <p:cNvSpPr txBox="1">
            <a:spLocks noChangeArrowheads="1"/>
          </p:cNvSpPr>
          <p:nvPr/>
        </p:nvSpPr>
        <p:spPr bwMode="auto">
          <a:xfrm>
            <a:off x="3994068" y="4287837"/>
            <a:ext cx="7307179" cy="338554"/>
          </a:xfrm>
          <a:prstGeom prst="rect">
            <a:avLst/>
          </a:prstGeom>
          <a:noFill/>
          <a:ln w="9525">
            <a:noFill/>
            <a:miter lim="800000"/>
            <a:headEnd/>
            <a:tailEnd/>
          </a:ln>
        </p:spPr>
        <p:txBody>
          <a:bodyPr wrap="square">
            <a:spAutoFit/>
          </a:bodyPr>
          <a:lstStyle/>
          <a:p>
            <a:pPr>
              <a:defRPr/>
            </a:pPr>
            <a:r>
              <a:rPr lang="en-US" sz="1600" dirty="0">
                <a:solidFill>
                  <a:srgbClr val="FFFF00"/>
                </a:solidFill>
                <a:effectLst>
                  <a:outerShdw blurRad="38100" dist="38100" dir="2700000" algn="tl">
                    <a:srgbClr val="000000">
                      <a:alpha val="43137"/>
                    </a:srgbClr>
                  </a:outerShdw>
                </a:effectLst>
                <a:latin typeface="+mn-lt"/>
              </a:rPr>
              <a:t>HYPACK </a:t>
            </a:r>
            <a:r>
              <a:rPr lang="en-US" sz="1600" i="1" dirty="0">
                <a:solidFill>
                  <a:srgbClr val="FFFF00"/>
                </a:solidFill>
                <a:effectLst>
                  <a:outerShdw blurRad="38100" dist="38100" dir="2700000" algn="tl">
                    <a:srgbClr val="000000">
                      <a:alpha val="43137"/>
                    </a:srgbClr>
                  </a:outerShdw>
                </a:effectLst>
                <a:latin typeface="+mn-lt"/>
              </a:rPr>
              <a:t>requires </a:t>
            </a:r>
            <a:r>
              <a:rPr lang="en-US" sz="1600" dirty="0">
                <a:solidFill>
                  <a:srgbClr val="FFFF00"/>
                </a:solidFill>
                <a:effectLst>
                  <a:outerShdw blurRad="38100" dist="38100" dir="2700000" algn="tl">
                    <a:srgbClr val="000000">
                      <a:alpha val="43137"/>
                    </a:srgbClr>
                  </a:outerShdw>
                </a:effectLst>
                <a:latin typeface="+mn-lt"/>
              </a:rPr>
              <a:t>time sync and shown with the optional PPS box.</a:t>
            </a:r>
          </a:p>
        </p:txBody>
      </p:sp>
      <p:sp>
        <p:nvSpPr>
          <p:cNvPr id="34841" name="TextBox 29">
            <a:extLst>
              <a:ext uri="{FF2B5EF4-FFF2-40B4-BE49-F238E27FC236}">
                <a16:creationId xmlns:a16="http://schemas.microsoft.com/office/drawing/2014/main" id="{26509DC8-586F-4C94-ACE9-556CC65B685D}"/>
              </a:ext>
            </a:extLst>
          </p:cNvPr>
          <p:cNvSpPr txBox="1">
            <a:spLocks noChangeArrowheads="1"/>
          </p:cNvSpPr>
          <p:nvPr/>
        </p:nvSpPr>
        <p:spPr bwMode="auto">
          <a:xfrm>
            <a:off x="6507163" y="2328864"/>
            <a:ext cx="1350962" cy="338137"/>
          </a:xfrm>
          <a:prstGeom prst="rect">
            <a:avLst/>
          </a:prstGeom>
          <a:noFill/>
          <a:ln w="9525">
            <a:noFill/>
            <a:miter lim="800000"/>
            <a:headEnd/>
            <a:tailEnd/>
          </a:ln>
        </p:spPr>
        <p:txBody>
          <a:bodyPr>
            <a:spAutoFit/>
          </a:bodyPr>
          <a:lstStyle/>
          <a:p>
            <a:pPr>
              <a:defRPr/>
            </a:pPr>
            <a:r>
              <a:rPr lang="en-US" sz="1600" dirty="0">
                <a:solidFill>
                  <a:srgbClr val="FFFF00"/>
                </a:solidFill>
                <a:effectLst>
                  <a:outerShdw blurRad="38100" dist="38100" dir="2700000" algn="tl">
                    <a:srgbClr val="000000">
                      <a:alpha val="43137"/>
                    </a:srgbClr>
                  </a:outerShdw>
                </a:effectLst>
                <a:latin typeface="+mn-lt"/>
              </a:rPr>
              <a:t>Time Sync</a:t>
            </a:r>
          </a:p>
        </p:txBody>
      </p:sp>
      <p:sp>
        <p:nvSpPr>
          <p:cNvPr id="32" name="Rectangle 31">
            <a:extLst>
              <a:ext uri="{FF2B5EF4-FFF2-40B4-BE49-F238E27FC236}">
                <a16:creationId xmlns:a16="http://schemas.microsoft.com/office/drawing/2014/main" id="{7F90A48A-BADD-47D8-A62F-AD3029F8A144}"/>
              </a:ext>
            </a:extLst>
          </p:cNvPr>
          <p:cNvSpPr/>
          <p:nvPr/>
        </p:nvSpPr>
        <p:spPr>
          <a:xfrm>
            <a:off x="1547814" y="1143000"/>
            <a:ext cx="3557587" cy="1143000"/>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HYPACK</a:t>
            </a:r>
            <a:r>
              <a:rPr lang="en-US" sz="2400" baseline="30000" dirty="0">
                <a:solidFill>
                  <a:srgbClr val="FFFFFF"/>
                </a:solidFill>
                <a:effectLst>
                  <a:outerShdw blurRad="38100" dist="38100" dir="2700000" algn="tl">
                    <a:srgbClr val="000000">
                      <a:alpha val="43137"/>
                    </a:srgbClr>
                  </a:outerShdw>
                </a:effectLst>
              </a:rPr>
              <a:t>®</a:t>
            </a:r>
            <a:r>
              <a:rPr lang="en-US" sz="2400" dirty="0">
                <a:solidFill>
                  <a:srgbClr val="FFFFFF"/>
                </a:solidFill>
                <a:effectLst>
                  <a:outerShdw blurRad="38100" dist="38100" dir="2700000" algn="tl">
                    <a:srgbClr val="000000">
                      <a:alpha val="43137"/>
                    </a:srgbClr>
                  </a:outerShdw>
                </a:effectLst>
              </a:rPr>
              <a:t>/ HYSWEEP</a:t>
            </a:r>
            <a:r>
              <a:rPr lang="en-US" sz="2400" baseline="30000" dirty="0">
                <a:solidFill>
                  <a:srgbClr val="FFFFFF"/>
                </a:solidFill>
                <a:effectLst>
                  <a:outerShdw blurRad="38100" dist="38100" dir="2700000" algn="tl">
                    <a:srgbClr val="000000">
                      <a:alpha val="43137"/>
                    </a:srgbClr>
                  </a:outerShdw>
                </a:effectLst>
              </a:rPr>
              <a:t>® </a:t>
            </a:r>
            <a:r>
              <a:rPr lang="en-US" sz="2400" dirty="0">
                <a:solidFill>
                  <a:srgbClr val="FFFFFF"/>
                </a:solidFill>
                <a:effectLst>
                  <a:outerShdw blurRad="38100" dist="38100" dir="2700000" algn="tl">
                    <a:srgbClr val="000000">
                      <a:alpha val="43137"/>
                    </a:srgbClr>
                  </a:outerShdw>
                </a:effectLst>
              </a:rPr>
              <a:t>Computer</a:t>
            </a:r>
          </a:p>
        </p:txBody>
      </p:sp>
      <p:sp>
        <p:nvSpPr>
          <p:cNvPr id="33" name="TextBox 29">
            <a:extLst>
              <a:ext uri="{FF2B5EF4-FFF2-40B4-BE49-F238E27FC236}">
                <a16:creationId xmlns:a16="http://schemas.microsoft.com/office/drawing/2014/main" id="{9A63DC81-09E6-4B93-A6CC-9CE306E3D29B}"/>
              </a:ext>
            </a:extLst>
          </p:cNvPr>
          <p:cNvSpPr txBox="1">
            <a:spLocks noChangeArrowheads="1"/>
          </p:cNvSpPr>
          <p:nvPr/>
        </p:nvSpPr>
        <p:spPr bwMode="auto">
          <a:xfrm>
            <a:off x="5012575" y="1263011"/>
            <a:ext cx="1792287" cy="338137"/>
          </a:xfrm>
          <a:prstGeom prst="rect">
            <a:avLst/>
          </a:prstGeom>
          <a:noFill/>
          <a:ln w="9525">
            <a:noFill/>
            <a:miter lim="800000"/>
            <a:headEnd/>
            <a:tailEnd/>
          </a:ln>
        </p:spPr>
        <p:txBody>
          <a:bodyPr>
            <a:spAutoFit/>
          </a:bodyPr>
          <a:lstStyle/>
          <a:p>
            <a:pPr algn="ctr">
              <a:defRPr/>
            </a:pPr>
            <a:r>
              <a:rPr lang="en-US" sz="1600" dirty="0">
                <a:solidFill>
                  <a:srgbClr val="FFFF00"/>
                </a:solidFill>
                <a:effectLst>
                  <a:outerShdw blurRad="38100" dist="38100" dir="2700000" algn="tl">
                    <a:srgbClr val="000000">
                      <a:alpha val="43137"/>
                    </a:srgbClr>
                  </a:outerShdw>
                </a:effectLst>
                <a:latin typeface="+mn-lt"/>
              </a:rPr>
              <a:t>Sonar Data</a:t>
            </a:r>
          </a:p>
        </p:txBody>
      </p:sp>
      <p:cxnSp>
        <p:nvCxnSpPr>
          <p:cNvPr id="49160" name="Straight Arrow Connector 28"/>
          <p:cNvCxnSpPr>
            <a:cxnSpLocks noChangeShapeType="1"/>
          </p:cNvCxnSpPr>
          <p:nvPr/>
        </p:nvCxnSpPr>
        <p:spPr bwMode="auto">
          <a:xfrm flipH="1">
            <a:off x="5122864" y="1598614"/>
            <a:ext cx="1887537" cy="1587"/>
          </a:xfrm>
          <a:prstGeom prst="straightConnector1">
            <a:avLst/>
          </a:prstGeom>
          <a:noFill/>
          <a:ln w="38100" algn="ctr">
            <a:solidFill>
              <a:srgbClr val="0000FF"/>
            </a:solidFill>
            <a:round/>
            <a:headEnd/>
            <a:tailEnd type="arrow" w="med" len="med"/>
          </a:ln>
          <a:extLst>
            <a:ext uri="{909E8E84-426E-40DD-AFC4-6F175D3DCCD1}">
              <a14:hiddenFill xmlns:a14="http://schemas.microsoft.com/office/drawing/2010/main">
                <a:noFill/>
              </a14:hiddenFill>
            </a:ext>
          </a:extLst>
        </p:spPr>
      </p:cxnSp>
      <p:cxnSp>
        <p:nvCxnSpPr>
          <p:cNvPr id="49161" name="Straight Arrow Connector 28"/>
          <p:cNvCxnSpPr>
            <a:cxnSpLocks noChangeShapeType="1"/>
          </p:cNvCxnSpPr>
          <p:nvPr/>
        </p:nvCxnSpPr>
        <p:spPr bwMode="auto">
          <a:xfrm rot="10800000">
            <a:off x="6764338" y="1752600"/>
            <a:ext cx="12700" cy="1524000"/>
          </a:xfrm>
          <a:prstGeom prst="bentConnector4">
            <a:avLst>
              <a:gd name="adj1" fmla="val 3037495"/>
              <a:gd name="adj2" fmla="val 100000"/>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49162" name="Straight Arrow Connector 28"/>
          <p:cNvCxnSpPr>
            <a:cxnSpLocks noChangeShapeType="1"/>
          </p:cNvCxnSpPr>
          <p:nvPr/>
        </p:nvCxnSpPr>
        <p:spPr bwMode="auto">
          <a:xfrm flipH="1">
            <a:off x="8455025" y="1371600"/>
            <a:ext cx="463550" cy="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6" name="Rounded Rectangle 24">
            <a:extLst>
              <a:ext uri="{FF2B5EF4-FFF2-40B4-BE49-F238E27FC236}">
                <a16:creationId xmlns:a16="http://schemas.microsoft.com/office/drawing/2014/main" id="{953A38C6-A596-48B9-8F4C-3CBCBECC877E}"/>
              </a:ext>
            </a:extLst>
          </p:cNvPr>
          <p:cNvSpPr/>
          <p:nvPr/>
        </p:nvSpPr>
        <p:spPr>
          <a:xfrm>
            <a:off x="8861425" y="1066800"/>
            <a:ext cx="1676400" cy="12192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TSS DMS/05</a:t>
            </a:r>
          </a:p>
          <a:p>
            <a:pPr algn="ctr">
              <a:defRPr/>
            </a:pPr>
            <a:r>
              <a:rPr lang="en-US" sz="1600" dirty="0">
                <a:solidFill>
                  <a:srgbClr val="FFFF00"/>
                </a:solidFill>
                <a:effectLst>
                  <a:outerShdw blurRad="38100" dist="38100" dir="2700000" algn="tl">
                    <a:srgbClr val="000000">
                      <a:alpha val="43137"/>
                    </a:srgbClr>
                  </a:outerShdw>
                </a:effectLst>
              </a:rPr>
              <a:t>(HPR)</a:t>
            </a:r>
          </a:p>
        </p:txBody>
      </p:sp>
      <p:sp>
        <p:nvSpPr>
          <p:cNvPr id="9" name="Rounded Rectangle 24">
            <a:extLst>
              <a:ext uri="{FF2B5EF4-FFF2-40B4-BE49-F238E27FC236}">
                <a16:creationId xmlns:a16="http://schemas.microsoft.com/office/drawing/2014/main" id="{8E655DDF-F05B-446B-BD49-941FC9546A58}"/>
              </a:ext>
            </a:extLst>
          </p:cNvPr>
          <p:cNvSpPr/>
          <p:nvPr/>
        </p:nvSpPr>
        <p:spPr>
          <a:xfrm>
            <a:off x="8842375" y="2824165"/>
            <a:ext cx="1676400" cy="1492248"/>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SG Brown Gyro</a:t>
            </a:r>
          </a:p>
          <a:p>
            <a:pPr algn="ctr">
              <a:defRPr/>
            </a:pPr>
            <a:r>
              <a:rPr lang="en-US" sz="1600" dirty="0">
                <a:solidFill>
                  <a:srgbClr val="FFFF00"/>
                </a:solidFill>
                <a:effectLst>
                  <a:outerShdw blurRad="38100" dist="38100" dir="2700000" algn="tl">
                    <a:srgbClr val="000000">
                      <a:alpha val="43137"/>
                    </a:srgbClr>
                  </a:outerShdw>
                </a:effectLst>
              </a:rPr>
              <a:t>(HDT)</a:t>
            </a:r>
          </a:p>
        </p:txBody>
      </p:sp>
      <p:grpSp>
        <p:nvGrpSpPr>
          <p:cNvPr id="7" name="Group 6">
            <a:extLst>
              <a:ext uri="{FF2B5EF4-FFF2-40B4-BE49-F238E27FC236}">
                <a16:creationId xmlns:a16="http://schemas.microsoft.com/office/drawing/2014/main" id="{C9194C8A-C28B-438F-9F08-4675556E9EA8}"/>
              </a:ext>
            </a:extLst>
          </p:cNvPr>
          <p:cNvGrpSpPr/>
          <p:nvPr/>
        </p:nvGrpSpPr>
        <p:grpSpPr>
          <a:xfrm>
            <a:off x="1584117" y="2474081"/>
            <a:ext cx="2081212" cy="1325562"/>
            <a:chOff x="1804988" y="2824163"/>
            <a:chExt cx="2081212" cy="1325562"/>
          </a:xfrm>
        </p:grpSpPr>
        <p:sp>
          <p:nvSpPr>
            <p:cNvPr id="68" name="Rectangle 67">
              <a:extLst>
                <a:ext uri="{FF2B5EF4-FFF2-40B4-BE49-F238E27FC236}">
                  <a16:creationId xmlns:a16="http://schemas.microsoft.com/office/drawing/2014/main" id="{9835B780-6789-47F3-BE0E-DD4C528695E9}"/>
                </a:ext>
              </a:extLst>
            </p:cNvPr>
            <p:cNvSpPr/>
            <p:nvPr/>
          </p:nvSpPr>
          <p:spPr>
            <a:xfrm>
              <a:off x="1804988" y="2824163"/>
              <a:ext cx="2081212" cy="13255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rgbClr val="FFFFFF"/>
                  </a:solidFill>
                </a:rPr>
                <a:t>Key</a:t>
              </a:r>
            </a:p>
            <a:p>
              <a:pPr>
                <a:spcAft>
                  <a:spcPts val="600"/>
                </a:spcAft>
                <a:tabLst>
                  <a:tab pos="685800" algn="l"/>
                </a:tabLst>
                <a:defRPr/>
              </a:pPr>
              <a:r>
                <a:rPr lang="en-US" dirty="0">
                  <a:solidFill>
                    <a:srgbClr val="FFFFFF"/>
                  </a:solidFill>
                  <a:effectLst>
                    <a:outerShdw blurRad="38100" dist="38100" dir="2700000" algn="tl">
                      <a:srgbClr val="000000">
                        <a:alpha val="43137"/>
                      </a:srgbClr>
                    </a:outerShdw>
                  </a:effectLst>
                </a:rPr>
                <a:t>	</a:t>
              </a:r>
              <a:r>
                <a:rPr lang="en-US" sz="1600" dirty="0">
                  <a:solidFill>
                    <a:srgbClr val="FFFFFF"/>
                  </a:solidFill>
                </a:rPr>
                <a:t>RS-232</a:t>
              </a:r>
            </a:p>
            <a:p>
              <a:pPr>
                <a:spcAft>
                  <a:spcPts val="600"/>
                </a:spcAft>
                <a:tabLst>
                  <a:tab pos="685800" algn="l"/>
                </a:tabLst>
                <a:defRPr/>
              </a:pPr>
              <a:r>
                <a:rPr lang="en-US" sz="1600" dirty="0">
                  <a:solidFill>
                    <a:srgbClr val="FFFFFF"/>
                  </a:solidFill>
                </a:rPr>
                <a:t>	Network</a:t>
              </a:r>
            </a:p>
            <a:p>
              <a:pPr>
                <a:spcAft>
                  <a:spcPts val="600"/>
                </a:spcAft>
                <a:tabLst>
                  <a:tab pos="685800" algn="l"/>
                </a:tabLst>
                <a:defRPr/>
              </a:pPr>
              <a:r>
                <a:rPr lang="en-US" sz="1600" dirty="0">
                  <a:solidFill>
                    <a:srgbClr val="FFFFFF"/>
                  </a:solidFill>
                </a:rPr>
                <a:t>	BNC (1 PPS)</a:t>
              </a:r>
            </a:p>
          </p:txBody>
        </p:sp>
        <p:cxnSp>
          <p:nvCxnSpPr>
            <p:cNvPr id="69" name="Straight Arrow Connector 45">
              <a:extLst>
                <a:ext uri="{FF2B5EF4-FFF2-40B4-BE49-F238E27FC236}">
                  <a16:creationId xmlns:a16="http://schemas.microsoft.com/office/drawing/2014/main" id="{935F5595-5CB7-4B6B-85FC-CE389E2FC625}"/>
                </a:ext>
              </a:extLst>
            </p:cNvPr>
            <p:cNvCxnSpPr/>
            <p:nvPr/>
          </p:nvCxnSpPr>
          <p:spPr>
            <a:xfrm>
              <a:off x="1919288" y="3276600"/>
              <a:ext cx="557212" cy="0"/>
            </a:xfrm>
            <a:prstGeom prst="straightConnector1">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70" name="Straight Arrow Connector 45">
              <a:extLst>
                <a:ext uri="{FF2B5EF4-FFF2-40B4-BE49-F238E27FC236}">
                  <a16:creationId xmlns:a16="http://schemas.microsoft.com/office/drawing/2014/main" id="{52091388-2D20-4BBC-88BE-EBBC483E195C}"/>
                </a:ext>
              </a:extLst>
            </p:cNvPr>
            <p:cNvCxnSpPr/>
            <p:nvPr/>
          </p:nvCxnSpPr>
          <p:spPr>
            <a:xfrm>
              <a:off x="1919288" y="3581400"/>
              <a:ext cx="557212" cy="0"/>
            </a:xfrm>
            <a:prstGeom prst="straightConnector1">
              <a:avLst/>
            </a:prstGeom>
            <a:ln w="38100">
              <a:solidFill>
                <a:srgbClr val="0000FF"/>
              </a:solidFill>
              <a:tailEnd type="none"/>
            </a:ln>
          </p:spPr>
          <p:style>
            <a:lnRef idx="1">
              <a:schemeClr val="accent1"/>
            </a:lnRef>
            <a:fillRef idx="0">
              <a:schemeClr val="accent1"/>
            </a:fillRef>
            <a:effectRef idx="0">
              <a:schemeClr val="accent1"/>
            </a:effectRef>
            <a:fontRef idx="minor">
              <a:schemeClr val="tx1"/>
            </a:fontRef>
          </p:style>
        </p:cxnSp>
        <p:cxnSp>
          <p:nvCxnSpPr>
            <p:cNvPr id="71" name="Straight Arrow Connector 45">
              <a:extLst>
                <a:ext uri="{FF2B5EF4-FFF2-40B4-BE49-F238E27FC236}">
                  <a16:creationId xmlns:a16="http://schemas.microsoft.com/office/drawing/2014/main" id="{67960735-783C-43CF-957F-9C35ECF00B02}"/>
                </a:ext>
              </a:extLst>
            </p:cNvPr>
            <p:cNvCxnSpPr/>
            <p:nvPr/>
          </p:nvCxnSpPr>
          <p:spPr>
            <a:xfrm>
              <a:off x="1919288" y="3886200"/>
              <a:ext cx="557212" cy="0"/>
            </a:xfrm>
            <a:prstGeom prst="straightConnector1">
              <a:avLst/>
            </a:prstGeom>
            <a:ln w="38100">
              <a:solidFill>
                <a:srgbClr val="CC00FF"/>
              </a:solidFill>
              <a:tailEnd type="none"/>
            </a:ln>
          </p:spPr>
          <p:style>
            <a:lnRef idx="1">
              <a:schemeClr val="accent1"/>
            </a:lnRef>
            <a:fillRef idx="0">
              <a:schemeClr val="accent1"/>
            </a:fillRef>
            <a:effectRef idx="0">
              <a:schemeClr val="accent1"/>
            </a:effectRef>
            <a:fontRef idx="minor">
              <a:schemeClr val="tx1"/>
            </a:fontRef>
          </p:style>
        </p:cxnSp>
      </p:grpSp>
      <p:cxnSp>
        <p:nvCxnSpPr>
          <p:cNvPr id="49169" name="Straight Arrow Connector 28"/>
          <p:cNvCxnSpPr>
            <a:cxnSpLocks noChangeShapeType="1"/>
          </p:cNvCxnSpPr>
          <p:nvPr/>
        </p:nvCxnSpPr>
        <p:spPr bwMode="auto">
          <a:xfrm flipH="1" flipV="1">
            <a:off x="6078538" y="3602038"/>
            <a:ext cx="704850" cy="4762"/>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25" name="Rounded Rectangle 24">
            <a:extLst>
              <a:ext uri="{FF2B5EF4-FFF2-40B4-BE49-F238E27FC236}">
                <a16:creationId xmlns:a16="http://schemas.microsoft.com/office/drawing/2014/main" id="{6C42A821-5B9F-4E21-9968-C5E60906EEB5}"/>
              </a:ext>
            </a:extLst>
          </p:cNvPr>
          <p:cNvSpPr/>
          <p:nvPr/>
        </p:nvSpPr>
        <p:spPr>
          <a:xfrm>
            <a:off x="6764338" y="2743200"/>
            <a:ext cx="1676400" cy="12192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GPS</a:t>
            </a:r>
          </a:p>
        </p:txBody>
      </p:sp>
      <p:cxnSp>
        <p:nvCxnSpPr>
          <p:cNvPr id="49171" name="Straight Arrow Connector 28"/>
          <p:cNvCxnSpPr>
            <a:cxnSpLocks noChangeShapeType="1"/>
          </p:cNvCxnSpPr>
          <p:nvPr/>
        </p:nvCxnSpPr>
        <p:spPr bwMode="auto">
          <a:xfrm rot="16200000" flipV="1">
            <a:off x="3919539" y="2820989"/>
            <a:ext cx="1304925" cy="314325"/>
          </a:xfrm>
          <a:prstGeom prst="bentConnector3">
            <a:avLst>
              <a:gd name="adj1" fmla="val 722"/>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31" name="Rounded Rectangle 30">
            <a:extLst>
              <a:ext uri="{FF2B5EF4-FFF2-40B4-BE49-F238E27FC236}">
                <a16:creationId xmlns:a16="http://schemas.microsoft.com/office/drawing/2014/main" id="{74DB37EC-A3E4-4537-988F-E53E51A85804}"/>
              </a:ext>
            </a:extLst>
          </p:cNvPr>
          <p:cNvSpPr/>
          <p:nvPr/>
        </p:nvSpPr>
        <p:spPr>
          <a:xfrm>
            <a:off x="4706938" y="3340100"/>
            <a:ext cx="1371600" cy="5334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rgbClr val="FFFFFF"/>
                </a:solidFill>
                <a:effectLst>
                  <a:outerShdw blurRad="38100" dist="38100" dir="2700000" algn="tl">
                    <a:srgbClr val="000000">
                      <a:alpha val="43137"/>
                    </a:srgbClr>
                  </a:outerShdw>
                </a:effectLst>
              </a:rPr>
              <a:t>1PPS Box</a:t>
            </a:r>
          </a:p>
        </p:txBody>
      </p:sp>
      <p:sp>
        <p:nvSpPr>
          <p:cNvPr id="34830" name="TextBox 29">
            <a:extLst>
              <a:ext uri="{FF2B5EF4-FFF2-40B4-BE49-F238E27FC236}">
                <a16:creationId xmlns:a16="http://schemas.microsoft.com/office/drawing/2014/main" id="{AF1380DD-8C54-4B01-A743-351C5DFDA832}"/>
              </a:ext>
            </a:extLst>
          </p:cNvPr>
          <p:cNvSpPr txBox="1">
            <a:spLocks noChangeArrowheads="1"/>
          </p:cNvSpPr>
          <p:nvPr/>
        </p:nvSpPr>
        <p:spPr bwMode="auto">
          <a:xfrm>
            <a:off x="4564272" y="2735095"/>
            <a:ext cx="1963738" cy="585787"/>
          </a:xfrm>
          <a:prstGeom prst="rect">
            <a:avLst/>
          </a:prstGeom>
          <a:noFill/>
          <a:ln w="9525">
            <a:noFill/>
            <a:miter lim="800000"/>
            <a:headEnd/>
            <a:tailEnd/>
          </a:ln>
        </p:spPr>
        <p:txBody>
          <a:bodyPr>
            <a:spAutoFit/>
          </a:bodyPr>
          <a:lstStyle/>
          <a:p>
            <a:pPr>
              <a:defRPr/>
            </a:pPr>
            <a:r>
              <a:rPr lang="en-US" sz="1600" dirty="0">
                <a:solidFill>
                  <a:srgbClr val="FFFF00"/>
                </a:solidFill>
                <a:effectLst>
                  <a:outerShdw blurRad="38100" dist="38100" dir="2700000" algn="tl">
                    <a:srgbClr val="000000">
                      <a:alpha val="43137"/>
                    </a:srgbClr>
                  </a:outerShdw>
                </a:effectLst>
                <a:latin typeface="+mn-lt"/>
              </a:rPr>
              <a:t>Position (GGA) Time Sync (ZDA)</a:t>
            </a:r>
          </a:p>
        </p:txBody>
      </p:sp>
      <p:pic>
        <p:nvPicPr>
          <p:cNvPr id="23558" name="Picture 23557">
            <a:extLst>
              <a:ext uri="{FF2B5EF4-FFF2-40B4-BE49-F238E27FC236}">
                <a16:creationId xmlns:a16="http://schemas.microsoft.com/office/drawing/2014/main" id="{B11AE02E-92DA-418A-88F4-B07B75FF3043}"/>
              </a:ext>
            </a:extLst>
          </p:cNvPr>
          <p:cNvPicPr>
            <a:picLocks noChangeAspect="1"/>
          </p:cNvPicPr>
          <p:nvPr/>
        </p:nvPicPr>
        <p:blipFill rotWithShape="1">
          <a:blip r:embed="rId3"/>
          <a:srcRect l="267" t="2720" r="7124" b="4099"/>
          <a:stretch/>
        </p:blipFill>
        <p:spPr>
          <a:xfrm>
            <a:off x="1547814" y="3985816"/>
            <a:ext cx="2081209" cy="1281149"/>
          </a:xfrm>
          <a:prstGeom prst="rect">
            <a:avLst/>
          </a:prstGeom>
          <a:ln w="38100">
            <a:solidFill>
              <a:schemeClr val="accent4">
                <a:lumMod val="75000"/>
              </a:schemeClr>
            </a:solidFill>
          </a:ln>
        </p:spPr>
      </p:pic>
      <p:sp>
        <p:nvSpPr>
          <p:cNvPr id="12" name="Rounded Rectangle 24">
            <a:extLst>
              <a:ext uri="{FF2B5EF4-FFF2-40B4-BE49-F238E27FC236}">
                <a16:creationId xmlns:a16="http://schemas.microsoft.com/office/drawing/2014/main" id="{21593908-F57D-4AED-9AA8-BFC110C02CCA}"/>
              </a:ext>
            </a:extLst>
          </p:cNvPr>
          <p:cNvSpPr/>
          <p:nvPr/>
        </p:nvSpPr>
        <p:spPr>
          <a:xfrm>
            <a:off x="6783388" y="990600"/>
            <a:ext cx="1676400" cy="1219200"/>
          </a:xfrm>
          <a:prstGeom prst="roundRect">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rgbClr val="FFFFFF"/>
                </a:solidFill>
                <a:effectLst>
                  <a:outerShdw blurRad="38100" dist="38100" dir="2700000" algn="tl">
                    <a:srgbClr val="000000">
                      <a:alpha val="43137"/>
                    </a:srgbClr>
                  </a:outerShdw>
                </a:effectLst>
              </a:rPr>
              <a:t>Seabat</a:t>
            </a:r>
            <a:r>
              <a:rPr lang="en-US" sz="2400" dirty="0">
                <a:solidFill>
                  <a:srgbClr val="FFFFFF"/>
                </a:solidFill>
                <a:effectLst>
                  <a:outerShdw blurRad="38100" dist="38100" dir="2700000" algn="tl">
                    <a:srgbClr val="000000">
                      <a:alpha val="43137"/>
                    </a:srgbClr>
                  </a:outerShdw>
                </a:effectLst>
              </a:rPr>
              <a:t> 8101</a:t>
            </a:r>
          </a:p>
        </p:txBody>
      </p:sp>
      <p:cxnSp>
        <p:nvCxnSpPr>
          <p:cNvPr id="5" name="Straight Connector 4">
            <a:extLst>
              <a:ext uri="{FF2B5EF4-FFF2-40B4-BE49-F238E27FC236}">
                <a16:creationId xmlns:a16="http://schemas.microsoft.com/office/drawing/2014/main" id="{CAF30B74-079F-4DF5-90C9-8D7E667830A2}"/>
              </a:ext>
            </a:extLst>
          </p:cNvPr>
          <p:cNvCxnSpPr/>
          <p:nvPr/>
        </p:nvCxnSpPr>
        <p:spPr>
          <a:xfrm flipH="1">
            <a:off x="4114801" y="4149725"/>
            <a:ext cx="4746625"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588492D9-C8B4-4695-BA2C-D4D0FE2F1081}"/>
              </a:ext>
            </a:extLst>
          </p:cNvPr>
          <p:cNvCxnSpPr/>
          <p:nvPr/>
        </p:nvCxnSpPr>
        <p:spPr>
          <a:xfrm flipV="1">
            <a:off x="4114800" y="2328863"/>
            <a:ext cx="0" cy="1820862"/>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D5176E36-EA4A-4B84-9415-82E1A2C69C38}"/>
              </a:ext>
            </a:extLst>
          </p:cNvPr>
          <p:cNvCxnSpPr>
            <a:cxnSpLocks/>
            <a:stCxn id="9" idx="0"/>
          </p:cNvCxnSpPr>
          <p:nvPr/>
        </p:nvCxnSpPr>
        <p:spPr>
          <a:xfrm flipV="1">
            <a:off x="9680575" y="2286003"/>
            <a:ext cx="0" cy="538162"/>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F5747E9-FB2C-4782-8240-FC77122C1B44}"/>
              </a:ext>
            </a:extLst>
          </p:cNvPr>
          <p:cNvCxnSpPr/>
          <p:nvPr/>
        </p:nvCxnSpPr>
        <p:spPr>
          <a:xfrm flipV="1">
            <a:off x="8202613" y="2057401"/>
            <a:ext cx="658812" cy="722313"/>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9180" name="TextBox 19"/>
          <p:cNvSpPr txBox="1">
            <a:spLocks noChangeArrowheads="1"/>
          </p:cNvSpPr>
          <p:nvPr/>
        </p:nvSpPr>
        <p:spPr bwMode="auto">
          <a:xfrm>
            <a:off x="8648700" y="2386014"/>
            <a:ext cx="1169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600">
                <a:solidFill>
                  <a:srgbClr val="FFFF00"/>
                </a:solidFill>
              </a:rPr>
              <a:t>Aiding</a:t>
            </a:r>
          </a:p>
        </p:txBody>
      </p:sp>
      <p:sp>
        <p:nvSpPr>
          <p:cNvPr id="34" name="TextBox 29">
            <a:extLst>
              <a:ext uri="{FF2B5EF4-FFF2-40B4-BE49-F238E27FC236}">
                <a16:creationId xmlns:a16="http://schemas.microsoft.com/office/drawing/2014/main" id="{5AE26328-3B81-43CD-B2DF-6557725DDA72}"/>
              </a:ext>
            </a:extLst>
          </p:cNvPr>
          <p:cNvSpPr txBox="1">
            <a:spLocks noChangeArrowheads="1"/>
          </p:cNvSpPr>
          <p:nvPr/>
        </p:nvSpPr>
        <p:spPr bwMode="auto">
          <a:xfrm>
            <a:off x="3994068" y="4645609"/>
            <a:ext cx="7307179" cy="1077218"/>
          </a:xfrm>
          <a:prstGeom prst="rect">
            <a:avLst/>
          </a:prstGeom>
          <a:noFill/>
          <a:ln w="9525">
            <a:noFill/>
            <a:miter lim="800000"/>
            <a:headEnd/>
            <a:tailEnd/>
          </a:ln>
        </p:spPr>
        <p:txBody>
          <a:bodyPr wrap="square">
            <a:spAutoFit/>
          </a:bodyPr>
          <a:lstStyle/>
          <a:p>
            <a:pPr>
              <a:defRPr/>
            </a:pPr>
            <a:r>
              <a:rPr lang="en-US" sz="1600" b="1" dirty="0">
                <a:solidFill>
                  <a:srgbClr val="FF0000"/>
                </a:solidFill>
                <a:latin typeface="+mn-lt"/>
              </a:rPr>
              <a:t>Note: </a:t>
            </a:r>
            <a:r>
              <a:rPr lang="en-US" sz="1600" dirty="0">
                <a:solidFill>
                  <a:schemeClr val="bg1"/>
                </a:solidFill>
                <a:latin typeface="+mn-lt"/>
              </a:rPr>
              <a:t>HYSWEEP.dll is not required. </a:t>
            </a:r>
          </a:p>
          <a:p>
            <a:pPr>
              <a:defRPr/>
            </a:pPr>
            <a:r>
              <a:rPr lang="en-US" sz="1600" dirty="0">
                <a:solidFill>
                  <a:schemeClr val="bg1"/>
                </a:solidFill>
                <a:latin typeface="+mn-lt"/>
              </a:rPr>
              <a:t>However, can still be used to share motion and heading information with the SURVEY program. Without this driver the SURVEY, the NADIR Depth of the MB and the time series plot of motion data will be unavailable. </a:t>
            </a:r>
          </a:p>
        </p:txBody>
      </p:sp>
    </p:spTree>
    <p:extLst>
      <p:ext uri="{BB962C8B-B14F-4D97-AF65-F5344CB8AC3E}">
        <p14:creationId xmlns:p14="http://schemas.microsoft.com/office/powerpoint/2010/main" val="638392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EE7B2B-0E0E-41D5-B144-47CC05A03A52}"/>
              </a:ext>
            </a:extLst>
          </p:cNvPr>
          <p:cNvSpPr>
            <a:spLocks noGrp="1"/>
          </p:cNvSpPr>
          <p:nvPr>
            <p:ph type="title"/>
          </p:nvPr>
        </p:nvSpPr>
        <p:spPr/>
        <p:txBody>
          <a:bodyPr/>
          <a:lstStyle/>
          <a:p>
            <a:r>
              <a:rPr lang="en-US" dirty="0"/>
              <a:t>NORBIT </a:t>
            </a:r>
            <a:r>
              <a:rPr lang="en-US" dirty="0" err="1"/>
              <a:t>iWBMS</a:t>
            </a:r>
            <a:endParaRPr lang="en-US" dirty="0"/>
          </a:p>
        </p:txBody>
      </p:sp>
      <p:grpSp>
        <p:nvGrpSpPr>
          <p:cNvPr id="6" name="Group 5">
            <a:extLst>
              <a:ext uri="{FF2B5EF4-FFF2-40B4-BE49-F238E27FC236}">
                <a16:creationId xmlns:a16="http://schemas.microsoft.com/office/drawing/2014/main" id="{64B13007-D037-4C46-9742-A6FB6F29D692}"/>
              </a:ext>
            </a:extLst>
          </p:cNvPr>
          <p:cNvGrpSpPr/>
          <p:nvPr/>
        </p:nvGrpSpPr>
        <p:grpSpPr>
          <a:xfrm>
            <a:off x="561533" y="813706"/>
            <a:ext cx="11221595" cy="4865547"/>
            <a:chOff x="665746" y="605158"/>
            <a:chExt cx="11221595" cy="4865547"/>
          </a:xfrm>
        </p:grpSpPr>
        <p:sp>
          <p:nvSpPr>
            <p:cNvPr id="23" name="Rectangle 22">
              <a:extLst>
                <a:ext uri="{FF2B5EF4-FFF2-40B4-BE49-F238E27FC236}">
                  <a16:creationId xmlns:a16="http://schemas.microsoft.com/office/drawing/2014/main" id="{2599CD17-3858-4DEE-BA96-FC80349C280F}"/>
                </a:ext>
              </a:extLst>
            </p:cNvPr>
            <p:cNvSpPr/>
            <p:nvPr/>
          </p:nvSpPr>
          <p:spPr>
            <a:xfrm>
              <a:off x="665746" y="605158"/>
              <a:ext cx="11068934" cy="4838779"/>
            </a:xfrm>
            <a:prstGeom prst="rect">
              <a:avLst/>
            </a:prstGeom>
            <a:solidFill>
              <a:schemeClr val="accent3">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600"/>
                </a:spcBef>
                <a:defRPr/>
              </a:pPr>
              <a:endParaRPr lang="en-US" sz="1200" dirty="0">
                <a:solidFill>
                  <a:srgbClr val="FFFFFF"/>
                </a:solidFill>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BDC92C11-4D29-4BC4-8E7A-FAD294BFF185}"/>
                </a:ext>
              </a:extLst>
            </p:cNvPr>
            <p:cNvSpPr/>
            <p:nvPr/>
          </p:nvSpPr>
          <p:spPr>
            <a:xfrm>
              <a:off x="756451" y="1112310"/>
              <a:ext cx="3891423" cy="1038073"/>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dirty="0">
                  <a:solidFill>
                    <a:srgbClr val="FFFFFF"/>
                  </a:solidFill>
                  <a:effectLst>
                    <a:outerShdw blurRad="38100" dist="38100" dir="2700000" algn="tl">
                      <a:srgbClr val="000000">
                        <a:alpha val="43137"/>
                      </a:srgbClr>
                    </a:outerShdw>
                  </a:effectLst>
                </a:rPr>
                <a:t>HYPACK</a:t>
              </a:r>
              <a:r>
                <a:rPr lang="en-US" sz="2200" baseline="30000" dirty="0">
                  <a:solidFill>
                    <a:srgbClr val="FFFFFF"/>
                  </a:solidFill>
                  <a:effectLst>
                    <a:outerShdw blurRad="38100" dist="38100" dir="2700000" algn="tl">
                      <a:srgbClr val="000000">
                        <a:alpha val="43137"/>
                      </a:srgbClr>
                    </a:outerShdw>
                  </a:effectLst>
                </a:rPr>
                <a:t>®</a:t>
              </a:r>
              <a:r>
                <a:rPr lang="en-US" sz="2200" dirty="0">
                  <a:solidFill>
                    <a:srgbClr val="FFFFFF"/>
                  </a:solidFill>
                  <a:effectLst>
                    <a:outerShdw blurRad="38100" dist="38100" dir="2700000" algn="tl">
                      <a:srgbClr val="000000">
                        <a:alpha val="43137"/>
                      </a:srgbClr>
                    </a:outerShdw>
                  </a:effectLst>
                </a:rPr>
                <a:t>/ HYSWEEP</a:t>
              </a:r>
              <a:r>
                <a:rPr lang="en-US" sz="2200" baseline="30000" dirty="0">
                  <a:solidFill>
                    <a:srgbClr val="FFFFFF"/>
                  </a:solidFill>
                  <a:effectLst>
                    <a:outerShdw blurRad="38100" dist="38100" dir="2700000" algn="tl">
                      <a:srgbClr val="000000">
                        <a:alpha val="43137"/>
                      </a:srgbClr>
                    </a:outerShdw>
                  </a:effectLst>
                </a:rPr>
                <a:t>®  </a:t>
              </a:r>
              <a:r>
                <a:rPr lang="en-US" sz="2200" dirty="0">
                  <a:solidFill>
                    <a:srgbClr val="FFFFFF"/>
                  </a:solidFill>
                  <a:effectLst>
                    <a:outerShdw blurRad="38100" dist="38100" dir="2700000" algn="tl">
                      <a:srgbClr val="000000">
                        <a:alpha val="43137"/>
                      </a:srgbClr>
                    </a:outerShdw>
                  </a:effectLst>
                </a:rPr>
                <a:t>Computer</a:t>
              </a:r>
            </a:p>
          </p:txBody>
        </p:sp>
        <p:sp>
          <p:nvSpPr>
            <p:cNvPr id="25" name="Rounded Rectangle 24">
              <a:extLst>
                <a:ext uri="{FF2B5EF4-FFF2-40B4-BE49-F238E27FC236}">
                  <a16:creationId xmlns:a16="http://schemas.microsoft.com/office/drawing/2014/main" id="{DB5DDCD1-E959-4E0A-A243-D6EB6CDD4BC6}"/>
                </a:ext>
              </a:extLst>
            </p:cNvPr>
            <p:cNvSpPr/>
            <p:nvPr/>
          </p:nvSpPr>
          <p:spPr>
            <a:xfrm>
              <a:off x="8261324" y="839588"/>
              <a:ext cx="3136198" cy="1529125"/>
            </a:xfrm>
            <a:prstGeom prst="roundRect">
              <a:avLst/>
            </a:prstGeom>
            <a:solidFill>
              <a:srgbClr val="8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FFFFFF"/>
                  </a:solidFill>
                  <a:effectLst>
                    <a:outerShdw blurRad="38100" dist="38100" dir="2700000" algn="tl">
                      <a:srgbClr val="000000">
                        <a:alpha val="43137"/>
                      </a:srgbClr>
                    </a:outerShdw>
                  </a:effectLst>
                </a:rPr>
                <a:t>NORBIT </a:t>
              </a:r>
              <a:r>
                <a:rPr lang="en-US" sz="2400" dirty="0" err="1">
                  <a:solidFill>
                    <a:srgbClr val="FFFFFF"/>
                  </a:solidFill>
                  <a:effectLst>
                    <a:outerShdw blurRad="38100" dist="38100" dir="2700000" algn="tl">
                      <a:srgbClr val="000000">
                        <a:alpha val="43137"/>
                      </a:srgbClr>
                    </a:outerShdw>
                  </a:effectLst>
                </a:rPr>
                <a:t>iWBMS</a:t>
              </a:r>
              <a:endParaRPr lang="en-US" sz="2400" dirty="0">
                <a:solidFill>
                  <a:srgbClr val="FFFFFF"/>
                </a:solidFill>
                <a:effectLst>
                  <a:outerShdw blurRad="38100" dist="38100" dir="2700000" algn="tl">
                    <a:srgbClr val="000000">
                      <a:alpha val="43137"/>
                    </a:srgbClr>
                  </a:outerShdw>
                </a:effectLst>
              </a:endParaRPr>
            </a:p>
            <a:p>
              <a:pPr algn="ctr">
                <a:defRPr/>
              </a:pPr>
              <a:r>
                <a:rPr lang="en-US" sz="2400" dirty="0">
                  <a:solidFill>
                    <a:srgbClr val="FFFFFF"/>
                  </a:solidFill>
                  <a:effectLst>
                    <a:outerShdw blurRad="38100" dist="38100" dir="2700000" algn="tl">
                      <a:srgbClr val="000000">
                        <a:alpha val="43137"/>
                      </a:srgbClr>
                    </a:outerShdw>
                  </a:effectLst>
                </a:rPr>
                <a:t>(w/ integrated IMU)</a:t>
              </a:r>
            </a:p>
          </p:txBody>
        </p:sp>
        <p:cxnSp>
          <p:nvCxnSpPr>
            <p:cNvPr id="43016" name="Straight Arrow Connector 28"/>
            <p:cNvCxnSpPr>
              <a:cxnSpLocks noChangeShapeType="1"/>
            </p:cNvCxnSpPr>
            <p:nvPr/>
          </p:nvCxnSpPr>
          <p:spPr bwMode="auto">
            <a:xfrm flipH="1">
              <a:off x="4649410" y="1604151"/>
              <a:ext cx="3614504" cy="43461"/>
            </a:xfrm>
            <a:prstGeom prst="straightConnector1">
              <a:avLst/>
            </a:prstGeom>
            <a:noFill/>
            <a:ln w="38100" algn="ctr">
              <a:solidFill>
                <a:srgbClr val="0000FF"/>
              </a:solidFill>
              <a:round/>
              <a:headEnd/>
              <a:tailEnd type="arrow" w="med" len="med"/>
            </a:ln>
            <a:extLst>
              <a:ext uri="{909E8E84-426E-40DD-AFC4-6F175D3DCCD1}">
                <a14:hiddenFill xmlns:a14="http://schemas.microsoft.com/office/drawing/2010/main">
                  <a:noFill/>
                </a14:hiddenFill>
              </a:ext>
            </a:extLst>
          </p:spPr>
        </p:cxnSp>
        <p:sp>
          <p:nvSpPr>
            <p:cNvPr id="31764" name="TextBox 29">
              <a:extLst>
                <a:ext uri="{FF2B5EF4-FFF2-40B4-BE49-F238E27FC236}">
                  <a16:creationId xmlns:a16="http://schemas.microsoft.com/office/drawing/2014/main" id="{AFB68077-88C1-4B18-A582-716A6263A6A7}"/>
                </a:ext>
              </a:extLst>
            </p:cNvPr>
            <p:cNvSpPr txBox="1">
              <a:spLocks noChangeArrowheads="1"/>
            </p:cNvSpPr>
            <p:nvPr/>
          </p:nvSpPr>
          <p:spPr bwMode="auto">
            <a:xfrm>
              <a:off x="5651612" y="1062837"/>
              <a:ext cx="2202257" cy="584775"/>
            </a:xfrm>
            <a:prstGeom prst="rect">
              <a:avLst/>
            </a:prstGeom>
            <a:noFill/>
            <a:ln w="9525">
              <a:noFill/>
              <a:miter lim="800000"/>
              <a:headEnd/>
              <a:tailEnd/>
            </a:ln>
          </p:spPr>
          <p:txBody>
            <a:bodyPr>
              <a:spAutoFit/>
            </a:bodyPr>
            <a:lstStyle/>
            <a:p>
              <a:pPr>
                <a:defRPr/>
              </a:pPr>
              <a:r>
                <a:rPr lang="en-US" sz="1600" dirty="0">
                  <a:solidFill>
                    <a:srgbClr val="FFFF00"/>
                  </a:solidFill>
                  <a:effectLst>
                    <a:outerShdw blurRad="38100" dist="38100" dir="2700000" algn="tl">
                      <a:srgbClr val="000000">
                        <a:alpha val="43137"/>
                      </a:srgbClr>
                    </a:outerShdw>
                  </a:effectLst>
                  <a:latin typeface="+mn-lt"/>
                </a:rPr>
                <a:t>Position, Time Sync, Heading, Motion, Tide</a:t>
              </a:r>
            </a:p>
          </p:txBody>
        </p:sp>
        <p:sp>
          <p:nvSpPr>
            <p:cNvPr id="31765" name="TextBox 29">
              <a:extLst>
                <a:ext uri="{FF2B5EF4-FFF2-40B4-BE49-F238E27FC236}">
                  <a16:creationId xmlns:a16="http://schemas.microsoft.com/office/drawing/2014/main" id="{B5D4B12F-D01E-4D71-80EC-E0E6796732D6}"/>
                </a:ext>
              </a:extLst>
            </p:cNvPr>
            <p:cNvSpPr txBox="1">
              <a:spLocks noChangeArrowheads="1"/>
            </p:cNvSpPr>
            <p:nvPr/>
          </p:nvSpPr>
          <p:spPr bwMode="auto">
            <a:xfrm>
              <a:off x="4964567" y="797120"/>
              <a:ext cx="3042035" cy="308538"/>
            </a:xfrm>
            <a:prstGeom prst="rect">
              <a:avLst/>
            </a:prstGeom>
            <a:noFill/>
            <a:ln w="9525">
              <a:noFill/>
              <a:miter lim="800000"/>
              <a:headEnd/>
              <a:tailEnd/>
            </a:ln>
          </p:spPr>
          <p:txBody>
            <a:bodyPr>
              <a:spAutoFit/>
            </a:bodyPr>
            <a:lstStyle/>
            <a:p>
              <a:pPr algn="ctr">
                <a:defRPr/>
              </a:pPr>
              <a:r>
                <a:rPr lang="en-US" sz="1600" dirty="0" err="1">
                  <a:solidFill>
                    <a:srgbClr val="FFFF00"/>
                  </a:solidFill>
                  <a:effectLst>
                    <a:outerShdw blurRad="38100" dist="38100" dir="2700000" algn="tl">
                      <a:srgbClr val="000000">
                        <a:alpha val="43137"/>
                      </a:srgbClr>
                    </a:outerShdw>
                  </a:effectLst>
                  <a:latin typeface="+mn-lt"/>
                </a:rPr>
                <a:t>Multibeam</a:t>
              </a:r>
              <a:r>
                <a:rPr lang="en-US" sz="1600" dirty="0">
                  <a:solidFill>
                    <a:srgbClr val="FFFF00"/>
                  </a:solidFill>
                  <a:effectLst>
                    <a:outerShdw blurRad="38100" dist="38100" dir="2700000" algn="tl">
                      <a:srgbClr val="000000">
                        <a:alpha val="43137"/>
                      </a:srgbClr>
                    </a:outerShdw>
                  </a:effectLst>
                  <a:latin typeface="+mn-lt"/>
                </a:rPr>
                <a:t> Data</a:t>
              </a:r>
            </a:p>
          </p:txBody>
        </p:sp>
        <p:sp>
          <p:nvSpPr>
            <p:cNvPr id="31766" name="TextBox 29">
              <a:extLst>
                <a:ext uri="{FF2B5EF4-FFF2-40B4-BE49-F238E27FC236}">
                  <a16:creationId xmlns:a16="http://schemas.microsoft.com/office/drawing/2014/main" id="{14B3896C-63EE-45E2-9D4D-506FA79F3B19}"/>
                </a:ext>
              </a:extLst>
            </p:cNvPr>
            <p:cNvSpPr txBox="1">
              <a:spLocks noChangeArrowheads="1"/>
            </p:cNvSpPr>
            <p:nvPr/>
          </p:nvSpPr>
          <p:spPr bwMode="auto">
            <a:xfrm>
              <a:off x="4374741" y="2340378"/>
              <a:ext cx="4070138" cy="400110"/>
            </a:xfrm>
            <a:prstGeom prst="rect">
              <a:avLst/>
            </a:prstGeom>
            <a:noFill/>
            <a:ln w="9525">
              <a:noFill/>
              <a:miter lim="800000"/>
              <a:headEnd/>
              <a:tailEnd/>
            </a:ln>
          </p:spPr>
          <p:txBody>
            <a:bodyPr wrap="square">
              <a:spAutoFit/>
            </a:bodyPr>
            <a:lstStyle/>
            <a:p>
              <a:pPr>
                <a:defRPr/>
              </a:pPr>
              <a:r>
                <a:rPr lang="en-US" sz="2000" dirty="0">
                  <a:solidFill>
                    <a:srgbClr val="FFFF00"/>
                  </a:solidFill>
                  <a:effectLst>
                    <a:outerShdw blurRad="38100" dist="38100" dir="2700000" algn="tl">
                      <a:srgbClr val="000000">
                        <a:alpha val="43137"/>
                      </a:srgbClr>
                    </a:outerShdw>
                  </a:effectLst>
                  <a:latin typeface="+mn-lt"/>
                </a:rPr>
                <a:t>HYPACK does NOT require 1PPS</a:t>
              </a:r>
            </a:p>
          </p:txBody>
        </p:sp>
        <p:sp>
          <p:nvSpPr>
            <p:cNvPr id="31755" name="TextBox 29">
              <a:extLst>
                <a:ext uri="{FF2B5EF4-FFF2-40B4-BE49-F238E27FC236}">
                  <a16:creationId xmlns:a16="http://schemas.microsoft.com/office/drawing/2014/main" id="{B01E99B2-160E-41D8-B1B7-68121FED9735}"/>
                </a:ext>
              </a:extLst>
            </p:cNvPr>
            <p:cNvSpPr txBox="1">
              <a:spLocks noChangeArrowheads="1"/>
            </p:cNvSpPr>
            <p:nvPr/>
          </p:nvSpPr>
          <p:spPr bwMode="auto">
            <a:xfrm>
              <a:off x="10423013" y="4789486"/>
              <a:ext cx="1464328" cy="338554"/>
            </a:xfrm>
            <a:prstGeom prst="rect">
              <a:avLst/>
            </a:prstGeom>
            <a:noFill/>
            <a:ln w="9525">
              <a:noFill/>
              <a:miter lim="800000"/>
              <a:headEnd/>
              <a:tailEnd/>
            </a:ln>
          </p:spPr>
          <p:txBody>
            <a:bodyPr>
              <a:spAutoFit/>
            </a:bodyPr>
            <a:lstStyle/>
            <a:p>
              <a:pPr algn="ctr">
                <a:defRPr/>
              </a:pPr>
              <a:endParaRPr lang="en-US" sz="1600" dirty="0">
                <a:solidFill>
                  <a:srgbClr val="FFFF00"/>
                </a:solidFill>
                <a:effectLst>
                  <a:outerShdw blurRad="38100" dist="38100" dir="2700000" algn="tl">
                    <a:srgbClr val="000000">
                      <a:alpha val="43137"/>
                    </a:srgbClr>
                  </a:outerShdw>
                </a:effectLst>
                <a:latin typeface="+mn-lt"/>
              </a:endParaRPr>
            </a:p>
          </p:txBody>
        </p:sp>
        <p:sp>
          <p:nvSpPr>
            <p:cNvPr id="38" name="TextBox 29">
              <a:extLst>
                <a:ext uri="{FF2B5EF4-FFF2-40B4-BE49-F238E27FC236}">
                  <a16:creationId xmlns:a16="http://schemas.microsoft.com/office/drawing/2014/main" id="{D32E423A-8B2B-4D02-B0D9-3454943CD73F}"/>
                </a:ext>
              </a:extLst>
            </p:cNvPr>
            <p:cNvSpPr txBox="1">
              <a:spLocks noChangeArrowheads="1"/>
            </p:cNvSpPr>
            <p:nvPr/>
          </p:nvSpPr>
          <p:spPr bwMode="auto">
            <a:xfrm>
              <a:off x="732462" y="4393487"/>
              <a:ext cx="5677348" cy="1077218"/>
            </a:xfrm>
            <a:prstGeom prst="rect">
              <a:avLst/>
            </a:prstGeom>
            <a:noFill/>
            <a:ln w="9525">
              <a:noFill/>
              <a:miter lim="800000"/>
              <a:headEnd/>
              <a:tailEnd/>
            </a:ln>
          </p:spPr>
          <p:txBody>
            <a:bodyPr wrap="square">
              <a:spAutoFit/>
            </a:bodyPr>
            <a:lstStyle/>
            <a:p>
              <a:pPr>
                <a:defRPr/>
              </a:pPr>
              <a:r>
                <a:rPr lang="en-US" sz="1600" b="1" dirty="0">
                  <a:solidFill>
                    <a:srgbClr val="FF0000"/>
                  </a:solidFill>
                  <a:latin typeface="+mn-lt"/>
                </a:rPr>
                <a:t>Note: </a:t>
              </a:r>
              <a:r>
                <a:rPr lang="en-US" sz="1600" dirty="0">
                  <a:solidFill>
                    <a:srgbClr val="FFFF00"/>
                  </a:solidFill>
                  <a:latin typeface="+mn-lt"/>
                </a:rPr>
                <a:t>HYSWEEP_Extended.dll </a:t>
              </a:r>
              <a:r>
                <a:rPr lang="en-US" sz="1600" dirty="0">
                  <a:solidFill>
                    <a:schemeClr val="bg1"/>
                  </a:solidFill>
                  <a:latin typeface="+mn-lt"/>
                </a:rPr>
                <a:t>can also be used to ‘share’ Position, Tide, Motion, Heading and Nadir Depth information with the SURVEY program.  Primarily for Dredge Monitoring.</a:t>
              </a:r>
            </a:p>
            <a:p>
              <a:pPr>
                <a:defRPr/>
              </a:pPr>
              <a:r>
                <a:rPr lang="en-US" sz="1600" dirty="0">
                  <a:solidFill>
                    <a:schemeClr val="bg1"/>
                  </a:solidFill>
                  <a:latin typeface="+mn-lt"/>
                </a:rPr>
                <a:t>Not recommended for detailed surveying or precise timing.</a:t>
              </a:r>
            </a:p>
          </p:txBody>
        </p:sp>
      </p:grpSp>
      <p:pic>
        <p:nvPicPr>
          <p:cNvPr id="10" name="Picture 9">
            <a:extLst>
              <a:ext uri="{FF2B5EF4-FFF2-40B4-BE49-F238E27FC236}">
                <a16:creationId xmlns:a16="http://schemas.microsoft.com/office/drawing/2014/main" id="{BBD87DED-5522-4B5B-9764-8A4088781D9E}"/>
              </a:ext>
            </a:extLst>
          </p:cNvPr>
          <p:cNvPicPr>
            <a:picLocks noChangeAspect="1"/>
          </p:cNvPicPr>
          <p:nvPr/>
        </p:nvPicPr>
        <p:blipFill>
          <a:blip r:embed="rId3"/>
          <a:stretch>
            <a:fillRect/>
          </a:stretch>
        </p:blipFill>
        <p:spPr>
          <a:xfrm>
            <a:off x="6593569" y="3075754"/>
            <a:ext cx="2495550" cy="1762125"/>
          </a:xfrm>
          <a:prstGeom prst="rect">
            <a:avLst/>
          </a:prstGeom>
        </p:spPr>
      </p:pic>
      <p:pic>
        <p:nvPicPr>
          <p:cNvPr id="12" name="Picture 11">
            <a:extLst>
              <a:ext uri="{FF2B5EF4-FFF2-40B4-BE49-F238E27FC236}">
                <a16:creationId xmlns:a16="http://schemas.microsoft.com/office/drawing/2014/main" id="{6315C5EF-5CF2-4956-8232-BCA991CFC725}"/>
              </a:ext>
            </a:extLst>
          </p:cNvPr>
          <p:cNvPicPr>
            <a:picLocks noChangeAspect="1"/>
          </p:cNvPicPr>
          <p:nvPr/>
        </p:nvPicPr>
        <p:blipFill>
          <a:blip r:embed="rId4"/>
          <a:stretch>
            <a:fillRect/>
          </a:stretch>
        </p:blipFill>
        <p:spPr>
          <a:xfrm>
            <a:off x="9241780" y="3071619"/>
            <a:ext cx="2266950" cy="1743075"/>
          </a:xfrm>
          <a:prstGeom prst="rect">
            <a:avLst/>
          </a:prstGeom>
        </p:spPr>
      </p:pic>
      <p:pic>
        <p:nvPicPr>
          <p:cNvPr id="14" name="Picture 13">
            <a:extLst>
              <a:ext uri="{FF2B5EF4-FFF2-40B4-BE49-F238E27FC236}">
                <a16:creationId xmlns:a16="http://schemas.microsoft.com/office/drawing/2014/main" id="{126A3828-C438-46B3-A9DB-052B34B103DA}"/>
              </a:ext>
            </a:extLst>
          </p:cNvPr>
          <p:cNvPicPr>
            <a:picLocks noChangeAspect="1"/>
          </p:cNvPicPr>
          <p:nvPr/>
        </p:nvPicPr>
        <p:blipFill>
          <a:blip r:embed="rId5"/>
          <a:stretch>
            <a:fillRect/>
          </a:stretch>
        </p:blipFill>
        <p:spPr>
          <a:xfrm>
            <a:off x="683270" y="2980978"/>
            <a:ext cx="2495550" cy="1647825"/>
          </a:xfrm>
          <a:prstGeom prst="rect">
            <a:avLst/>
          </a:prstGeom>
        </p:spPr>
      </p:pic>
    </p:spTree>
    <p:extLst>
      <p:ext uri="{BB962C8B-B14F-4D97-AF65-F5344CB8AC3E}">
        <p14:creationId xmlns:p14="http://schemas.microsoft.com/office/powerpoint/2010/main" val="2678933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9" descr="Red Rog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0392" y="1937672"/>
            <a:ext cx="4148165" cy="21080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03" name="Picture 10" descr="RR-32LI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1780" y="110652"/>
            <a:ext cx="3450166"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a:extLst>
              <a:ext uri="{FF2B5EF4-FFF2-40B4-BE49-F238E27FC236}">
                <a16:creationId xmlns:a16="http://schemas.microsoft.com/office/drawing/2014/main" id="{938D0297-AB61-4BB5-8461-D1FA20667B0A}"/>
              </a:ext>
            </a:extLst>
          </p:cNvPr>
          <p:cNvSpPr>
            <a:spLocks noRot="1" noChangeArrowheads="1"/>
          </p:cNvSpPr>
          <p:nvPr/>
        </p:nvSpPr>
        <p:spPr bwMode="auto">
          <a:xfrm>
            <a:off x="1854200" y="-94456"/>
            <a:ext cx="5181600" cy="954088"/>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23557" name="Text Box 12">
            <a:extLst>
              <a:ext uri="{FF2B5EF4-FFF2-40B4-BE49-F238E27FC236}">
                <a16:creationId xmlns:a16="http://schemas.microsoft.com/office/drawing/2014/main" id="{A6B17A7D-FF3C-43AC-90EC-60E76346A547}"/>
              </a:ext>
            </a:extLst>
          </p:cNvPr>
          <p:cNvSpPr txBox="1">
            <a:spLocks noChangeArrowheads="1"/>
          </p:cNvSpPr>
          <p:nvPr/>
        </p:nvSpPr>
        <p:spPr bwMode="auto">
          <a:xfrm>
            <a:off x="457083" y="767950"/>
            <a:ext cx="7276861" cy="3277820"/>
          </a:xfrm>
          <a:prstGeom prst="rect">
            <a:avLst/>
          </a:prstGeom>
          <a:noFill/>
          <a:ln w="9525">
            <a:noFill/>
            <a:miter lim="800000"/>
            <a:headEnd/>
            <a:tailEnd/>
          </a:ln>
        </p:spPr>
        <p:txBody>
          <a:bodyPr wrap="square">
            <a:spAutoFit/>
          </a:bodyPr>
          <a:lstStyle/>
          <a:p>
            <a:pPr>
              <a:spcBef>
                <a:spcPct val="50000"/>
              </a:spcBef>
              <a:defRPr/>
            </a:pPr>
            <a:r>
              <a:rPr lang="en-US" dirty="0">
                <a:solidFill>
                  <a:srgbClr val="0090B9"/>
                </a:solidFill>
                <a:latin typeface="+mn-lt"/>
              </a:rPr>
              <a:t>Adjustment for:</a:t>
            </a:r>
          </a:p>
          <a:p>
            <a:pPr>
              <a:spcBef>
                <a:spcPct val="50000"/>
              </a:spcBef>
              <a:defRPr/>
            </a:pPr>
            <a:r>
              <a:rPr lang="en-US" dirty="0">
                <a:solidFill>
                  <a:srgbClr val="0090B9"/>
                </a:solidFill>
                <a:latin typeface="+mn-lt"/>
              </a:rPr>
              <a:t>Boat Origin (AKA Reference Point):  </a:t>
            </a:r>
            <a:r>
              <a:rPr lang="en-US" dirty="0">
                <a:solidFill>
                  <a:schemeClr val="tx1">
                    <a:lumMod val="75000"/>
                    <a:lumOff val="25000"/>
                  </a:schemeClr>
                </a:solidFill>
                <a:latin typeface="+mn-lt"/>
              </a:rPr>
              <a:t>Vessel Center of Gravity XY. Static waterline Z.</a:t>
            </a:r>
          </a:p>
          <a:p>
            <a:pPr>
              <a:spcBef>
                <a:spcPct val="50000"/>
              </a:spcBef>
              <a:defRPr/>
            </a:pPr>
            <a:r>
              <a:rPr lang="en-US" dirty="0">
                <a:solidFill>
                  <a:srgbClr val="0090B9"/>
                </a:solidFill>
                <a:latin typeface="+mn-lt"/>
              </a:rPr>
              <a:t>Device Location:  </a:t>
            </a:r>
            <a:r>
              <a:rPr lang="en-US" dirty="0">
                <a:solidFill>
                  <a:schemeClr val="tx1">
                    <a:lumMod val="75000"/>
                    <a:lumOff val="25000"/>
                  </a:schemeClr>
                </a:solidFill>
                <a:latin typeface="+mn-lt"/>
              </a:rPr>
              <a:t>Offsets in X (Starboard), Y (Forward) and Z (Vertical), as measured from boat origin.</a:t>
            </a:r>
          </a:p>
          <a:p>
            <a:pPr>
              <a:spcBef>
                <a:spcPct val="50000"/>
              </a:spcBef>
              <a:defRPr/>
            </a:pPr>
            <a:r>
              <a:rPr lang="en-US" dirty="0">
                <a:solidFill>
                  <a:srgbClr val="FF0000"/>
                </a:solidFill>
                <a:latin typeface="+mn-lt"/>
              </a:rPr>
              <a:t>(Be aware that X and Y are reversed in most Inertial systems)</a:t>
            </a:r>
          </a:p>
          <a:p>
            <a:pPr>
              <a:spcBef>
                <a:spcPct val="50000"/>
              </a:spcBef>
              <a:defRPr/>
            </a:pPr>
            <a:r>
              <a:rPr lang="en-US" dirty="0">
                <a:solidFill>
                  <a:srgbClr val="0090B9"/>
                </a:solidFill>
                <a:latin typeface="+mn-lt"/>
              </a:rPr>
              <a:t>Device Rotation:  </a:t>
            </a:r>
            <a:r>
              <a:rPr lang="en-US" dirty="0">
                <a:solidFill>
                  <a:schemeClr val="tx1">
                    <a:lumMod val="75000"/>
                    <a:lumOff val="25000"/>
                  </a:schemeClr>
                </a:solidFill>
                <a:latin typeface="+mn-lt"/>
              </a:rPr>
              <a:t>Pitch, Roll and Yaw orientation of directional devices such as multibeam sonar.</a:t>
            </a:r>
          </a:p>
          <a:p>
            <a:pPr>
              <a:spcBef>
                <a:spcPct val="50000"/>
              </a:spcBef>
              <a:defRPr/>
            </a:pPr>
            <a:r>
              <a:rPr lang="en-US" dirty="0">
                <a:solidFill>
                  <a:srgbClr val="0087AC"/>
                </a:solidFill>
                <a:latin typeface="+mn-lt"/>
              </a:rPr>
              <a:t>Device</a:t>
            </a:r>
            <a:r>
              <a:rPr lang="en-US" dirty="0">
                <a:solidFill>
                  <a:srgbClr val="0090B9"/>
                </a:solidFill>
                <a:latin typeface="+mn-lt"/>
              </a:rPr>
              <a:t> Latency:  </a:t>
            </a:r>
            <a:r>
              <a:rPr lang="en-US" dirty="0">
                <a:solidFill>
                  <a:schemeClr val="tx1">
                    <a:lumMod val="75000"/>
                    <a:lumOff val="25000"/>
                  </a:schemeClr>
                </a:solidFill>
                <a:latin typeface="+mn-lt"/>
              </a:rPr>
              <a:t>Time delay = data arrival time – data valid time.</a:t>
            </a:r>
          </a:p>
        </p:txBody>
      </p:sp>
      <p:sp>
        <p:nvSpPr>
          <p:cNvPr id="23558" name="Text Box 13">
            <a:extLst>
              <a:ext uri="{FF2B5EF4-FFF2-40B4-BE49-F238E27FC236}">
                <a16:creationId xmlns:a16="http://schemas.microsoft.com/office/drawing/2014/main" id="{260BA8AD-D4D0-4880-ADBE-ED069E7D8927}"/>
              </a:ext>
            </a:extLst>
          </p:cNvPr>
          <p:cNvSpPr txBox="1">
            <a:spLocks noChangeArrowheads="1"/>
          </p:cNvSpPr>
          <p:nvPr/>
        </p:nvSpPr>
        <p:spPr bwMode="auto">
          <a:xfrm>
            <a:off x="457083" y="4179825"/>
            <a:ext cx="4935313" cy="1630636"/>
          </a:xfrm>
          <a:prstGeom prst="rect">
            <a:avLst/>
          </a:prstGeom>
          <a:solidFill>
            <a:schemeClr val="bg1"/>
          </a:solidFill>
          <a:ln w="9525">
            <a:noFill/>
            <a:miter lim="800000"/>
            <a:headEnd/>
            <a:tailEnd/>
          </a:ln>
        </p:spPr>
        <p:txBody>
          <a:bodyPr anchor="ctr"/>
          <a:lstStyle/>
          <a:p>
            <a:pPr>
              <a:spcBef>
                <a:spcPct val="50000"/>
              </a:spcBef>
              <a:defRPr/>
            </a:pPr>
            <a:r>
              <a:rPr lang="en-US" dirty="0">
                <a:solidFill>
                  <a:srgbClr val="0095C4"/>
                </a:solidFill>
                <a:latin typeface="+mn-lt"/>
              </a:rPr>
              <a:t>Tracking Point</a:t>
            </a:r>
            <a:r>
              <a:rPr lang="en-US" b="0" dirty="0">
                <a:solidFill>
                  <a:srgbClr val="0095C4"/>
                </a:solidFill>
                <a:latin typeface="+mn-lt"/>
              </a:rPr>
              <a:t>:  </a:t>
            </a:r>
            <a:r>
              <a:rPr lang="en-US" b="0" dirty="0">
                <a:solidFill>
                  <a:schemeClr val="tx1">
                    <a:lumMod val="65000"/>
                    <a:lumOff val="35000"/>
                  </a:schemeClr>
                </a:solidFill>
                <a:latin typeface="+mn-lt"/>
              </a:rPr>
              <a:t>XY location of the sonar head.  Used to adjust the Left/Right indicator.  </a:t>
            </a:r>
          </a:p>
          <a:p>
            <a:pPr>
              <a:spcBef>
                <a:spcPct val="50000"/>
              </a:spcBef>
              <a:defRPr/>
            </a:pPr>
            <a:r>
              <a:rPr lang="en-US" b="0" dirty="0">
                <a:solidFill>
                  <a:schemeClr val="tx1">
                    <a:lumMod val="65000"/>
                    <a:lumOff val="35000"/>
                  </a:schemeClr>
                </a:solidFill>
                <a:latin typeface="+mn-lt"/>
              </a:rPr>
              <a:t>HYPACK HARDWARE – Boat - Mobile</a:t>
            </a:r>
          </a:p>
        </p:txBody>
      </p:sp>
      <p:sp>
        <p:nvSpPr>
          <p:cNvPr id="35847" name="Text Box 14">
            <a:extLst>
              <a:ext uri="{FF2B5EF4-FFF2-40B4-BE49-F238E27FC236}">
                <a16:creationId xmlns:a16="http://schemas.microsoft.com/office/drawing/2014/main" id="{DE120051-3FE1-4BCC-BC19-9C366D792F13}"/>
              </a:ext>
            </a:extLst>
          </p:cNvPr>
          <p:cNvSpPr txBox="1">
            <a:spLocks noChangeArrowheads="1"/>
          </p:cNvSpPr>
          <p:nvPr/>
        </p:nvSpPr>
        <p:spPr bwMode="auto">
          <a:xfrm>
            <a:off x="7747984" y="4010548"/>
            <a:ext cx="4312979" cy="338554"/>
          </a:xfrm>
          <a:prstGeom prst="rect">
            <a:avLst/>
          </a:prstGeom>
          <a:noFill/>
          <a:ln w="9525">
            <a:noFill/>
            <a:miter lim="800000"/>
            <a:headEnd/>
            <a:tailEnd/>
          </a:ln>
        </p:spPr>
        <p:txBody>
          <a:bodyPr wrap="square">
            <a:spAutoFit/>
          </a:bodyPr>
          <a:lstStyle/>
          <a:p>
            <a:pPr algn="ctr">
              <a:spcBef>
                <a:spcPct val="50000"/>
              </a:spcBef>
              <a:defRPr/>
            </a:pPr>
            <a:r>
              <a:rPr lang="en-US" sz="1600" dirty="0">
                <a:solidFill>
                  <a:srgbClr val="FF0000"/>
                </a:solidFill>
                <a:latin typeface="+mn-lt"/>
                <a:ea typeface="Verdana" panose="020B0604030504040204" pitchFamily="34" charset="0"/>
                <a:cs typeface="Verdana" panose="020B0604030504040204" pitchFamily="34" charset="0"/>
              </a:rPr>
              <a:t>“Red Rogers” and drawing (device locations).</a:t>
            </a:r>
          </a:p>
        </p:txBody>
      </p:sp>
      <p:sp>
        <p:nvSpPr>
          <p:cNvPr id="2" name="Title 1">
            <a:extLst>
              <a:ext uri="{FF2B5EF4-FFF2-40B4-BE49-F238E27FC236}">
                <a16:creationId xmlns:a16="http://schemas.microsoft.com/office/drawing/2014/main" id="{2EB81EAE-1384-4043-BF7E-5C7ED25FBC1E}"/>
              </a:ext>
            </a:extLst>
          </p:cNvPr>
          <p:cNvSpPr>
            <a:spLocks noGrp="1"/>
          </p:cNvSpPr>
          <p:nvPr>
            <p:ph type="title"/>
          </p:nvPr>
        </p:nvSpPr>
        <p:spPr/>
        <p:txBody>
          <a:bodyPr/>
          <a:lstStyle/>
          <a:p>
            <a:r>
              <a:rPr lang="en-US" dirty="0"/>
              <a:t>Offsets</a:t>
            </a:r>
          </a:p>
        </p:txBody>
      </p:sp>
      <p:pic>
        <p:nvPicPr>
          <p:cNvPr id="4" name="Picture 3">
            <a:extLst>
              <a:ext uri="{FF2B5EF4-FFF2-40B4-BE49-F238E27FC236}">
                <a16:creationId xmlns:a16="http://schemas.microsoft.com/office/drawing/2014/main" id="{03E9D74E-EBC3-410A-8C83-3093BCB52746}"/>
              </a:ext>
            </a:extLst>
          </p:cNvPr>
          <p:cNvPicPr>
            <a:picLocks noChangeAspect="1"/>
          </p:cNvPicPr>
          <p:nvPr/>
        </p:nvPicPr>
        <p:blipFill>
          <a:blip r:embed="rId5"/>
          <a:stretch>
            <a:fillRect/>
          </a:stretch>
        </p:blipFill>
        <p:spPr>
          <a:xfrm>
            <a:off x="5481681" y="4514696"/>
            <a:ext cx="4312979" cy="1795676"/>
          </a:xfrm>
          <a:prstGeom prst="rect">
            <a:avLst/>
          </a:prstGeom>
        </p:spPr>
      </p:pic>
    </p:spTree>
    <p:extLst>
      <p:ext uri="{BB962C8B-B14F-4D97-AF65-F5344CB8AC3E}">
        <p14:creationId xmlns:p14="http://schemas.microsoft.com/office/powerpoint/2010/main" val="3989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CC38B-7B31-4A81-A59D-13440BA60534}"/>
              </a:ext>
            </a:extLst>
          </p:cNvPr>
          <p:cNvSpPr>
            <a:spLocks noGrp="1"/>
          </p:cNvSpPr>
          <p:nvPr>
            <p:ph type="title"/>
          </p:nvPr>
        </p:nvSpPr>
        <p:spPr>
          <a:ln w="57150"/>
        </p:spPr>
        <p:txBody>
          <a:bodyPr rtlCol="0">
            <a:noAutofit/>
          </a:bodyPr>
          <a:lstStyle/>
          <a:p>
            <a:pPr fontAlgn="auto">
              <a:spcAft>
                <a:spcPts val="0"/>
              </a:spcAft>
              <a:defRPr/>
            </a:pPr>
            <a:r>
              <a:rPr lang="en-US" sz="3600" b="1" dirty="0">
                <a:effectLst>
                  <a:outerShdw blurRad="38100" dist="38100" dir="2700000" algn="tl">
                    <a:srgbClr val="000000">
                      <a:alpha val="43137"/>
                    </a:srgbClr>
                  </a:outerShdw>
                </a:effectLst>
              </a:rPr>
              <a:t>HYSWEEP</a:t>
            </a:r>
            <a:r>
              <a:rPr lang="en-US" sz="3600" b="1" baseline="30000" dirty="0">
                <a:effectLst>
                  <a:outerShdw blurRad="38100" dist="38100" dir="2700000" algn="tl">
                    <a:srgbClr val="000000">
                      <a:alpha val="43137"/>
                    </a:srgbClr>
                  </a:outerShdw>
                </a:effectLst>
              </a:rPr>
              <a:t>®</a:t>
            </a:r>
            <a:r>
              <a:rPr lang="en-US" sz="3600" b="1" dirty="0">
                <a:effectLst>
                  <a:outerShdw blurRad="38100" dist="38100" dir="2700000" algn="tl">
                    <a:srgbClr val="000000">
                      <a:alpha val="43137"/>
                    </a:srgbClr>
                  </a:outerShdw>
                </a:effectLst>
              </a:rPr>
              <a:t> Overview</a:t>
            </a:r>
          </a:p>
        </p:txBody>
      </p:sp>
    </p:spTree>
    <p:extLst>
      <p:ext uri="{BB962C8B-B14F-4D97-AF65-F5344CB8AC3E}">
        <p14:creationId xmlns:p14="http://schemas.microsoft.com/office/powerpoint/2010/main" val="784671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72" name="Rectangle 28"/>
          <p:cNvSpPr>
            <a:spLocks noRot="1" noChangeArrowheads="1"/>
          </p:cNvSpPr>
          <p:nvPr/>
        </p:nvSpPr>
        <p:spPr bwMode="auto">
          <a:xfrm>
            <a:off x="1350257" y="5357121"/>
            <a:ext cx="9726815" cy="46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US" altLang="en-US" sz="2000" b="0" dirty="0">
                <a:solidFill>
                  <a:schemeClr val="tx1">
                    <a:lumMod val="65000"/>
                    <a:lumOff val="35000"/>
                  </a:schemeClr>
                </a:solidFill>
              </a:rPr>
              <a:t>In this example, the MRU is at boat origin, tracking point is over the transducer.</a:t>
            </a:r>
          </a:p>
        </p:txBody>
      </p:sp>
      <p:grpSp>
        <p:nvGrpSpPr>
          <p:cNvPr id="4" name="Group 3"/>
          <p:cNvGrpSpPr/>
          <p:nvPr/>
        </p:nvGrpSpPr>
        <p:grpSpPr>
          <a:xfrm>
            <a:off x="1297346" y="606353"/>
            <a:ext cx="9063907" cy="4839761"/>
            <a:chOff x="838200" y="1143000"/>
            <a:chExt cx="7086600" cy="3976688"/>
          </a:xfrm>
        </p:grpSpPr>
        <p:pic>
          <p:nvPicPr>
            <p:cNvPr id="53250" name="Picture 4" descr="HARDWARE - Default Bo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43000"/>
              <a:ext cx="7086600" cy="39766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3251" name="Oval 5"/>
            <p:cNvSpPr>
              <a:spLocks noChangeArrowheads="1"/>
            </p:cNvSpPr>
            <p:nvPr/>
          </p:nvSpPr>
          <p:spPr bwMode="auto">
            <a:xfrm>
              <a:off x="2362200" y="3200400"/>
              <a:ext cx="152400" cy="152400"/>
            </a:xfrm>
            <a:prstGeom prst="ellipse">
              <a:avLst/>
            </a:prstGeom>
            <a:solidFill>
              <a:srgbClr val="009900"/>
            </a:solidFill>
            <a:ln w="9525">
              <a:solidFill>
                <a:srgbClr val="000000"/>
              </a:solidFill>
              <a:round/>
              <a:headEnd/>
              <a:tailEnd/>
            </a:ln>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US" altLang="en-US" b="0"/>
            </a:p>
          </p:txBody>
        </p:sp>
        <p:sp>
          <p:nvSpPr>
            <p:cNvPr id="53252" name="Line 6"/>
            <p:cNvSpPr>
              <a:spLocks noChangeShapeType="1"/>
            </p:cNvSpPr>
            <p:nvPr/>
          </p:nvSpPr>
          <p:spPr bwMode="auto">
            <a:xfrm>
              <a:off x="2438400" y="3276600"/>
              <a:ext cx="12954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53" name="Line 7"/>
            <p:cNvSpPr>
              <a:spLocks noChangeShapeType="1"/>
            </p:cNvSpPr>
            <p:nvPr/>
          </p:nvSpPr>
          <p:spPr bwMode="auto">
            <a:xfrm flipV="1">
              <a:off x="2438400" y="1600200"/>
              <a:ext cx="0" cy="16764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54" name="Rectangle 8"/>
            <p:cNvSpPr>
              <a:spLocks noChangeArrowheads="1"/>
            </p:cNvSpPr>
            <p:nvPr/>
          </p:nvSpPr>
          <p:spPr bwMode="auto">
            <a:xfrm>
              <a:off x="1447800" y="3657600"/>
              <a:ext cx="152400" cy="152400"/>
            </a:xfrm>
            <a:prstGeom prst="rect">
              <a:avLst/>
            </a:prstGeom>
            <a:solidFill>
              <a:srgbClr val="FF0000"/>
            </a:solidFill>
            <a:ln w="9525">
              <a:solidFill>
                <a:srgbClr val="000000"/>
              </a:solidFill>
              <a:miter lim="800000"/>
              <a:headEnd/>
              <a:tailEnd/>
            </a:ln>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US" altLang="en-US" b="0"/>
            </a:p>
          </p:txBody>
        </p:sp>
        <p:sp>
          <p:nvSpPr>
            <p:cNvPr id="53255" name="Line 9"/>
            <p:cNvSpPr>
              <a:spLocks noChangeShapeType="1"/>
            </p:cNvSpPr>
            <p:nvPr/>
          </p:nvSpPr>
          <p:spPr bwMode="auto">
            <a:xfrm>
              <a:off x="5867400" y="3429000"/>
              <a:ext cx="0" cy="11430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56" name="Rectangle 10"/>
            <p:cNvSpPr>
              <a:spLocks noChangeArrowheads="1"/>
            </p:cNvSpPr>
            <p:nvPr/>
          </p:nvSpPr>
          <p:spPr bwMode="auto">
            <a:xfrm>
              <a:off x="4724400" y="3810000"/>
              <a:ext cx="152400" cy="152400"/>
            </a:xfrm>
            <a:prstGeom prst="rect">
              <a:avLst/>
            </a:prstGeom>
            <a:solidFill>
              <a:srgbClr val="FF0000"/>
            </a:solidFill>
            <a:ln w="9525">
              <a:solidFill>
                <a:srgbClr val="000000"/>
              </a:solidFill>
              <a:miter lim="800000"/>
              <a:headEnd/>
              <a:tailEnd/>
            </a:ln>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US" altLang="en-US" b="0"/>
            </a:p>
          </p:txBody>
        </p:sp>
        <p:sp>
          <p:nvSpPr>
            <p:cNvPr id="53257" name="Oval 11"/>
            <p:cNvSpPr>
              <a:spLocks noChangeArrowheads="1"/>
            </p:cNvSpPr>
            <p:nvPr/>
          </p:nvSpPr>
          <p:spPr bwMode="auto">
            <a:xfrm>
              <a:off x="5791200" y="3505200"/>
              <a:ext cx="152400" cy="152400"/>
            </a:xfrm>
            <a:prstGeom prst="ellipse">
              <a:avLst/>
            </a:prstGeom>
            <a:solidFill>
              <a:srgbClr val="009900"/>
            </a:solidFill>
            <a:ln w="9525">
              <a:solidFill>
                <a:srgbClr val="000000"/>
              </a:solidFill>
              <a:round/>
              <a:headEnd/>
              <a:tailEnd/>
            </a:ln>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US" altLang="en-US" b="0"/>
            </a:p>
          </p:txBody>
        </p:sp>
        <p:sp>
          <p:nvSpPr>
            <p:cNvPr id="53258" name="Text Box 12"/>
            <p:cNvSpPr txBox="1">
              <a:spLocks noChangeArrowheads="1"/>
            </p:cNvSpPr>
            <p:nvPr/>
          </p:nvSpPr>
          <p:spPr bwMode="auto">
            <a:xfrm>
              <a:off x="1905000" y="29718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200">
                  <a:solidFill>
                    <a:srgbClr val="009900"/>
                  </a:solidFill>
                </a:rPr>
                <a:t>MRU</a:t>
              </a:r>
            </a:p>
          </p:txBody>
        </p:sp>
        <p:sp>
          <p:nvSpPr>
            <p:cNvPr id="53259" name="Text Box 13"/>
            <p:cNvSpPr txBox="1">
              <a:spLocks noChangeArrowheads="1"/>
            </p:cNvSpPr>
            <p:nvPr/>
          </p:nvSpPr>
          <p:spPr bwMode="auto">
            <a:xfrm>
              <a:off x="5257800" y="3200400"/>
              <a:ext cx="533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200">
                  <a:solidFill>
                    <a:srgbClr val="009900"/>
                  </a:solidFill>
                </a:rPr>
                <a:t>MRU</a:t>
              </a:r>
            </a:p>
          </p:txBody>
        </p:sp>
        <p:sp>
          <p:nvSpPr>
            <p:cNvPr id="53260" name="Text Box 14"/>
            <p:cNvSpPr txBox="1">
              <a:spLocks noChangeArrowheads="1"/>
            </p:cNvSpPr>
            <p:nvPr/>
          </p:nvSpPr>
          <p:spPr bwMode="auto">
            <a:xfrm>
              <a:off x="1066800" y="39624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200">
                  <a:solidFill>
                    <a:srgbClr val="FF0000"/>
                  </a:solidFill>
                </a:rPr>
                <a:t>Multibeam TRANSDUCER</a:t>
              </a:r>
            </a:p>
          </p:txBody>
        </p:sp>
        <p:sp>
          <p:nvSpPr>
            <p:cNvPr id="53261" name="Text Box 15"/>
            <p:cNvSpPr txBox="1">
              <a:spLocks noChangeArrowheads="1"/>
            </p:cNvSpPr>
            <p:nvPr/>
          </p:nvSpPr>
          <p:spPr bwMode="auto">
            <a:xfrm>
              <a:off x="4038600" y="41148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200">
                  <a:solidFill>
                    <a:srgbClr val="FF0000"/>
                  </a:solidFill>
                </a:rPr>
                <a:t>Multibeam TRANSDUCER</a:t>
              </a:r>
            </a:p>
          </p:txBody>
        </p:sp>
        <p:sp>
          <p:nvSpPr>
            <p:cNvPr id="53262" name="Line 16"/>
            <p:cNvSpPr>
              <a:spLocks noChangeShapeType="1"/>
            </p:cNvSpPr>
            <p:nvPr/>
          </p:nvSpPr>
          <p:spPr bwMode="auto">
            <a:xfrm flipV="1">
              <a:off x="5867400" y="3429000"/>
              <a:ext cx="1828800"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63" name="Line 17"/>
            <p:cNvSpPr>
              <a:spLocks noChangeShapeType="1"/>
            </p:cNvSpPr>
            <p:nvPr/>
          </p:nvSpPr>
          <p:spPr bwMode="auto">
            <a:xfrm flipV="1">
              <a:off x="5867400" y="2057400"/>
              <a:ext cx="0" cy="1676400"/>
            </a:xfrm>
            <a:prstGeom prst="line">
              <a:avLst/>
            </a:prstGeom>
            <a:noFill/>
            <a:ln w="5715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3264" name="Line 18"/>
            <p:cNvSpPr>
              <a:spLocks noChangeShapeType="1"/>
            </p:cNvSpPr>
            <p:nvPr/>
          </p:nvSpPr>
          <p:spPr bwMode="auto">
            <a:xfrm>
              <a:off x="5943600" y="3429000"/>
              <a:ext cx="45720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65" name="Line 20"/>
            <p:cNvSpPr>
              <a:spLocks noChangeShapeType="1"/>
            </p:cNvSpPr>
            <p:nvPr/>
          </p:nvSpPr>
          <p:spPr bwMode="auto">
            <a:xfrm>
              <a:off x="2438400" y="3276600"/>
              <a:ext cx="0" cy="45720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66" name="Line 21"/>
            <p:cNvSpPr>
              <a:spLocks noChangeShapeType="1"/>
            </p:cNvSpPr>
            <p:nvPr/>
          </p:nvSpPr>
          <p:spPr bwMode="auto">
            <a:xfrm>
              <a:off x="1600200" y="3733800"/>
              <a:ext cx="83820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4470" name="AutoShape 22">
              <a:extLst>
                <a:ext uri="{FF2B5EF4-FFF2-40B4-BE49-F238E27FC236}">
                  <a16:creationId xmlns:a16="http://schemas.microsoft.com/office/drawing/2014/main" id="{0DC864C9-EC8E-47C3-B9C2-DAA46BA924C3}"/>
                </a:ext>
              </a:extLst>
            </p:cNvPr>
            <p:cNvSpPr>
              <a:spLocks noChangeArrowheads="1"/>
            </p:cNvSpPr>
            <p:nvPr/>
          </p:nvSpPr>
          <p:spPr bwMode="auto">
            <a:xfrm>
              <a:off x="1295400" y="3581400"/>
              <a:ext cx="381000" cy="304800"/>
            </a:xfrm>
            <a:prstGeom prst="star5">
              <a:avLst/>
            </a:prstGeom>
            <a:solidFill>
              <a:srgbClr val="FFFF00"/>
            </a:solidFill>
            <a:ln w="9525">
              <a:solidFill>
                <a:srgbClr val="000000"/>
              </a:solidFill>
              <a:miter lim="800000"/>
              <a:headEnd/>
              <a:tailEnd/>
            </a:ln>
            <a:effectLst/>
          </p:spPr>
          <p:txBody>
            <a:bodyPr wrap="none" anchor="ctr"/>
            <a:lstStyle/>
            <a:p>
              <a:pPr>
                <a:defRPr/>
              </a:pPr>
              <a:endParaRPr lang="en-US" b="0">
                <a:latin typeface="Arial" charset="0"/>
              </a:endParaRPr>
            </a:p>
          </p:txBody>
        </p:sp>
        <p:sp>
          <p:nvSpPr>
            <p:cNvPr id="104471" name="Text Box 23">
              <a:extLst>
                <a:ext uri="{FF2B5EF4-FFF2-40B4-BE49-F238E27FC236}">
                  <a16:creationId xmlns:a16="http://schemas.microsoft.com/office/drawing/2014/main" id="{A6590D76-F73B-4AE6-93D3-C204449C9069}"/>
                </a:ext>
              </a:extLst>
            </p:cNvPr>
            <p:cNvSpPr txBox="1">
              <a:spLocks noChangeArrowheads="1"/>
            </p:cNvSpPr>
            <p:nvPr/>
          </p:nvSpPr>
          <p:spPr bwMode="auto">
            <a:xfrm>
              <a:off x="3352800" y="2819400"/>
              <a:ext cx="609600" cy="366713"/>
            </a:xfrm>
            <a:prstGeom prst="rect">
              <a:avLst/>
            </a:prstGeom>
            <a:noFill/>
            <a:ln w="9525">
              <a:noFill/>
              <a:miter lim="800000"/>
              <a:headEnd/>
              <a:tailEnd/>
            </a:ln>
            <a:effectLst/>
          </p:spPr>
          <p:txBody>
            <a:bodyPr>
              <a:spAutoFit/>
            </a:bodyPr>
            <a:lstStyle/>
            <a:p>
              <a:pPr>
                <a:spcBef>
                  <a:spcPct val="50000"/>
                </a:spcBef>
                <a:defRPr/>
              </a:pPr>
              <a:r>
                <a:rPr lang="en-US" dirty="0">
                  <a:solidFill>
                    <a:srgbClr val="FF0000"/>
                  </a:solidFill>
                  <a:effectLst>
                    <a:outerShdw blurRad="38100" dist="38100" dir="2700000" algn="tl">
                      <a:srgbClr val="000000"/>
                    </a:outerShdw>
                  </a:effectLst>
                  <a:latin typeface="Arial" charset="0"/>
                </a:rPr>
                <a:t>+X</a:t>
              </a:r>
            </a:p>
          </p:txBody>
        </p:sp>
        <p:sp>
          <p:nvSpPr>
            <p:cNvPr id="104472" name="Text Box 24">
              <a:extLst>
                <a:ext uri="{FF2B5EF4-FFF2-40B4-BE49-F238E27FC236}">
                  <a16:creationId xmlns:a16="http://schemas.microsoft.com/office/drawing/2014/main" id="{02743065-AFA1-46B8-AEDF-176C42C4052D}"/>
                </a:ext>
              </a:extLst>
            </p:cNvPr>
            <p:cNvSpPr txBox="1">
              <a:spLocks noChangeArrowheads="1"/>
            </p:cNvSpPr>
            <p:nvPr/>
          </p:nvSpPr>
          <p:spPr bwMode="auto">
            <a:xfrm>
              <a:off x="7086600" y="3595688"/>
              <a:ext cx="609600" cy="366712"/>
            </a:xfrm>
            <a:prstGeom prst="rect">
              <a:avLst/>
            </a:prstGeom>
            <a:noFill/>
            <a:ln w="9525">
              <a:noFill/>
              <a:miter lim="800000"/>
              <a:headEnd/>
              <a:tailEnd/>
            </a:ln>
            <a:effectLst/>
          </p:spPr>
          <p:txBody>
            <a:bodyPr>
              <a:spAutoFit/>
            </a:bodyPr>
            <a:lstStyle/>
            <a:p>
              <a:pPr>
                <a:spcBef>
                  <a:spcPct val="50000"/>
                </a:spcBef>
                <a:defRPr/>
              </a:pPr>
              <a:r>
                <a:rPr lang="en-US" dirty="0">
                  <a:solidFill>
                    <a:srgbClr val="FF0000"/>
                  </a:solidFill>
                  <a:effectLst>
                    <a:outerShdw blurRad="38100" dist="38100" dir="2700000" algn="tl">
                      <a:srgbClr val="000000"/>
                    </a:outerShdw>
                  </a:effectLst>
                  <a:latin typeface="Arial" charset="0"/>
                </a:rPr>
                <a:t>+X</a:t>
              </a:r>
            </a:p>
          </p:txBody>
        </p:sp>
        <p:sp>
          <p:nvSpPr>
            <p:cNvPr id="104473" name="Text Box 25">
              <a:extLst>
                <a:ext uri="{FF2B5EF4-FFF2-40B4-BE49-F238E27FC236}">
                  <a16:creationId xmlns:a16="http://schemas.microsoft.com/office/drawing/2014/main" id="{2F57FE02-3976-494D-AD07-804805CD86F5}"/>
                </a:ext>
              </a:extLst>
            </p:cNvPr>
            <p:cNvSpPr txBox="1">
              <a:spLocks noChangeArrowheads="1"/>
            </p:cNvSpPr>
            <p:nvPr/>
          </p:nvSpPr>
          <p:spPr bwMode="auto">
            <a:xfrm>
              <a:off x="2590800" y="1600200"/>
              <a:ext cx="609600" cy="366713"/>
            </a:xfrm>
            <a:prstGeom prst="rect">
              <a:avLst/>
            </a:prstGeom>
            <a:noFill/>
            <a:ln w="9525">
              <a:noFill/>
              <a:miter lim="800000"/>
              <a:headEnd/>
              <a:tailEnd/>
            </a:ln>
            <a:effectLst/>
          </p:spPr>
          <p:txBody>
            <a:bodyPr>
              <a:spAutoFit/>
            </a:bodyPr>
            <a:lstStyle/>
            <a:p>
              <a:pPr>
                <a:spcBef>
                  <a:spcPct val="50000"/>
                </a:spcBef>
                <a:defRPr/>
              </a:pPr>
              <a:r>
                <a:rPr lang="en-US" dirty="0">
                  <a:solidFill>
                    <a:srgbClr val="FF0000"/>
                  </a:solidFill>
                  <a:effectLst>
                    <a:outerShdw blurRad="38100" dist="38100" dir="2700000" algn="tl">
                      <a:srgbClr val="000000"/>
                    </a:outerShdw>
                  </a:effectLst>
                  <a:latin typeface="Arial" charset="0"/>
                </a:rPr>
                <a:t>+Y</a:t>
              </a:r>
            </a:p>
          </p:txBody>
        </p:sp>
        <p:sp>
          <p:nvSpPr>
            <p:cNvPr id="104474" name="Text Box 26">
              <a:extLst>
                <a:ext uri="{FF2B5EF4-FFF2-40B4-BE49-F238E27FC236}">
                  <a16:creationId xmlns:a16="http://schemas.microsoft.com/office/drawing/2014/main" id="{FD94679A-5EE8-4E19-8665-363BBF1D46BC}"/>
                </a:ext>
              </a:extLst>
            </p:cNvPr>
            <p:cNvSpPr txBox="1">
              <a:spLocks noChangeArrowheads="1"/>
            </p:cNvSpPr>
            <p:nvPr/>
          </p:nvSpPr>
          <p:spPr bwMode="auto">
            <a:xfrm>
              <a:off x="6096000" y="4267200"/>
              <a:ext cx="609600" cy="366713"/>
            </a:xfrm>
            <a:prstGeom prst="rect">
              <a:avLst/>
            </a:prstGeom>
            <a:noFill/>
            <a:ln w="9525">
              <a:noFill/>
              <a:miter lim="800000"/>
              <a:headEnd/>
              <a:tailEnd/>
            </a:ln>
            <a:effectLst/>
          </p:spPr>
          <p:txBody>
            <a:bodyPr>
              <a:spAutoFit/>
            </a:bodyPr>
            <a:lstStyle/>
            <a:p>
              <a:pPr>
                <a:spcBef>
                  <a:spcPct val="50000"/>
                </a:spcBef>
                <a:defRPr/>
              </a:pPr>
              <a:r>
                <a:rPr lang="en-US" dirty="0">
                  <a:solidFill>
                    <a:srgbClr val="FF0000"/>
                  </a:solidFill>
                  <a:effectLst>
                    <a:outerShdw blurRad="38100" dist="38100" dir="2700000" algn="tl">
                      <a:srgbClr val="000000"/>
                    </a:outerShdw>
                  </a:effectLst>
                  <a:latin typeface="Arial" charset="0"/>
                </a:rPr>
                <a:t>+Z</a:t>
              </a:r>
            </a:p>
          </p:txBody>
        </p:sp>
        <p:sp>
          <p:nvSpPr>
            <p:cNvPr id="29" name="AutoShape 22">
              <a:extLst>
                <a:ext uri="{FF2B5EF4-FFF2-40B4-BE49-F238E27FC236}">
                  <a16:creationId xmlns:a16="http://schemas.microsoft.com/office/drawing/2014/main" id="{E72A4979-065C-43CC-B167-4092D25EADA7}"/>
                </a:ext>
              </a:extLst>
            </p:cNvPr>
            <p:cNvSpPr>
              <a:spLocks noChangeArrowheads="1"/>
            </p:cNvSpPr>
            <p:nvPr/>
          </p:nvSpPr>
          <p:spPr bwMode="auto">
            <a:xfrm>
              <a:off x="4572000" y="3276600"/>
              <a:ext cx="381000" cy="304800"/>
            </a:xfrm>
            <a:prstGeom prst="star5">
              <a:avLst/>
            </a:prstGeom>
            <a:solidFill>
              <a:srgbClr val="FFFF00"/>
            </a:solidFill>
            <a:ln w="9525">
              <a:solidFill>
                <a:srgbClr val="000000"/>
              </a:solidFill>
              <a:miter lim="800000"/>
              <a:headEnd/>
              <a:tailEnd/>
            </a:ln>
            <a:effectLst/>
          </p:spPr>
          <p:txBody>
            <a:bodyPr wrap="none" anchor="ctr"/>
            <a:lstStyle/>
            <a:p>
              <a:pPr>
                <a:defRPr/>
              </a:pPr>
              <a:endParaRPr lang="en-US" b="0">
                <a:latin typeface="Arial" charset="0"/>
              </a:endParaRPr>
            </a:p>
          </p:txBody>
        </p:sp>
        <p:sp>
          <p:nvSpPr>
            <p:cNvPr id="25626" name="TextBox 29">
              <a:extLst>
                <a:ext uri="{FF2B5EF4-FFF2-40B4-BE49-F238E27FC236}">
                  <a16:creationId xmlns:a16="http://schemas.microsoft.com/office/drawing/2014/main" id="{BA6A352C-9DDC-4E0A-B407-C58D3439AF87}"/>
                </a:ext>
              </a:extLst>
            </p:cNvPr>
            <p:cNvSpPr txBox="1">
              <a:spLocks noChangeArrowheads="1"/>
            </p:cNvSpPr>
            <p:nvPr/>
          </p:nvSpPr>
          <p:spPr bwMode="auto">
            <a:xfrm>
              <a:off x="2476500" y="2405063"/>
              <a:ext cx="1219200" cy="738187"/>
            </a:xfrm>
            <a:prstGeom prst="rect">
              <a:avLst/>
            </a:prstGeom>
            <a:noFill/>
            <a:ln>
              <a:noFill/>
            </a:ln>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defRPr/>
              </a:pPr>
              <a:r>
                <a:rPr lang="en-US" altLang="en-US" sz="1400" b="0" dirty="0">
                  <a:solidFill>
                    <a:schemeClr val="bg1">
                      <a:lumMod val="50000"/>
                    </a:schemeClr>
                  </a:solidFill>
                </a:rPr>
                <a:t>Boat Reference System</a:t>
              </a:r>
            </a:p>
          </p:txBody>
        </p:sp>
        <p:sp>
          <p:nvSpPr>
            <p:cNvPr id="53275" name="TextBox 30"/>
            <p:cNvSpPr txBox="1">
              <a:spLocks noChangeArrowheads="1"/>
            </p:cNvSpPr>
            <p:nvPr/>
          </p:nvSpPr>
          <p:spPr bwMode="auto">
            <a:xfrm>
              <a:off x="914400" y="3151188"/>
              <a:ext cx="83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1200">
                  <a:solidFill>
                    <a:srgbClr val="FFFF00"/>
                  </a:solidFill>
                </a:rPr>
                <a:t>Tracking Point</a:t>
              </a:r>
            </a:p>
          </p:txBody>
        </p:sp>
      </p:grpSp>
      <p:sp>
        <p:nvSpPr>
          <p:cNvPr id="5122" name="Rectangle 2">
            <a:extLst>
              <a:ext uri="{FF2B5EF4-FFF2-40B4-BE49-F238E27FC236}">
                <a16:creationId xmlns:a16="http://schemas.microsoft.com/office/drawing/2014/main" id="{8F2D2275-A543-4F2C-9948-EC799F0013A4}"/>
              </a:ext>
            </a:extLst>
          </p:cNvPr>
          <p:cNvSpPr>
            <a:spLocks noRot="1" noChangeArrowheads="1"/>
          </p:cNvSpPr>
          <p:nvPr/>
        </p:nvSpPr>
        <p:spPr bwMode="auto">
          <a:xfrm>
            <a:off x="1828800" y="0"/>
            <a:ext cx="8001000" cy="966788"/>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2" name="Title 1">
            <a:extLst>
              <a:ext uri="{FF2B5EF4-FFF2-40B4-BE49-F238E27FC236}">
                <a16:creationId xmlns:a16="http://schemas.microsoft.com/office/drawing/2014/main" id="{70805E07-5CC2-4150-A3B0-77DA2E21616C}"/>
              </a:ext>
            </a:extLst>
          </p:cNvPr>
          <p:cNvSpPr>
            <a:spLocks noGrp="1"/>
          </p:cNvSpPr>
          <p:nvPr>
            <p:ph type="title"/>
          </p:nvPr>
        </p:nvSpPr>
        <p:spPr/>
        <p:txBody>
          <a:bodyPr/>
          <a:lstStyle/>
          <a:p>
            <a:r>
              <a:rPr lang="en-US" dirty="0"/>
              <a:t>Boat Origin &amp; Tracking Point</a:t>
            </a:r>
          </a:p>
        </p:txBody>
      </p:sp>
    </p:spTree>
    <p:extLst>
      <p:ext uri="{BB962C8B-B14F-4D97-AF65-F5344CB8AC3E}">
        <p14:creationId xmlns:p14="http://schemas.microsoft.com/office/powerpoint/2010/main" val="2955611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4984F25-DDA9-471C-9FAD-8B4A48EE7F1D}"/>
              </a:ext>
            </a:extLst>
          </p:cNvPr>
          <p:cNvSpPr>
            <a:spLocks noRot="1" noChangeArrowheads="1"/>
          </p:cNvSpPr>
          <p:nvPr/>
        </p:nvSpPr>
        <p:spPr bwMode="auto">
          <a:xfrm>
            <a:off x="1828800" y="0"/>
            <a:ext cx="6172200" cy="9906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2056" name="Text Box 22">
            <a:extLst>
              <a:ext uri="{FF2B5EF4-FFF2-40B4-BE49-F238E27FC236}">
                <a16:creationId xmlns:a16="http://schemas.microsoft.com/office/drawing/2014/main" id="{F9B88808-D2A9-4740-B5D1-B9702ECFCF7B}"/>
              </a:ext>
            </a:extLst>
          </p:cNvPr>
          <p:cNvSpPr txBox="1">
            <a:spLocks noChangeArrowheads="1"/>
          </p:cNvSpPr>
          <p:nvPr/>
        </p:nvSpPr>
        <p:spPr bwMode="auto">
          <a:xfrm>
            <a:off x="1828800" y="700170"/>
            <a:ext cx="9681529" cy="338554"/>
          </a:xfrm>
          <a:prstGeom prst="rect">
            <a:avLst/>
          </a:prstGeom>
          <a:noFill/>
          <a:ln w="9525">
            <a:noFill/>
            <a:miter lim="800000"/>
            <a:headEnd/>
            <a:tailEnd/>
          </a:ln>
        </p:spPr>
        <p:txBody>
          <a:bodyPr wrap="square">
            <a:spAutoFit/>
          </a:bodyPr>
          <a:lstStyle/>
          <a:p>
            <a:pPr>
              <a:spcBef>
                <a:spcPct val="50000"/>
              </a:spcBef>
              <a:defRPr/>
            </a:pPr>
            <a:r>
              <a:rPr lang="en-US" sz="1600" dirty="0">
                <a:solidFill>
                  <a:schemeClr val="tx1">
                    <a:lumMod val="65000"/>
                    <a:lumOff val="35000"/>
                  </a:schemeClr>
                </a:solidFill>
                <a:latin typeface="+mn-lt"/>
              </a:rPr>
              <a:t>Combined Hardware program will set the hardware for both HYPACK</a:t>
            </a:r>
            <a:r>
              <a:rPr lang="en-US" sz="1600" baseline="30000" dirty="0">
                <a:solidFill>
                  <a:schemeClr val="tx1">
                    <a:lumMod val="65000"/>
                    <a:lumOff val="35000"/>
                  </a:schemeClr>
                </a:solidFill>
                <a:latin typeface="+mn-lt"/>
              </a:rPr>
              <a:t>®</a:t>
            </a:r>
            <a:r>
              <a:rPr lang="en-US" sz="1600" dirty="0">
                <a:solidFill>
                  <a:schemeClr val="tx1">
                    <a:lumMod val="65000"/>
                    <a:lumOff val="35000"/>
                  </a:schemeClr>
                </a:solidFill>
                <a:latin typeface="+mn-lt"/>
              </a:rPr>
              <a:t> and HYSWEEP</a:t>
            </a:r>
            <a:r>
              <a:rPr lang="en-US" sz="1400" baseline="30000" dirty="0">
                <a:solidFill>
                  <a:schemeClr val="tx1">
                    <a:lumMod val="65000"/>
                    <a:lumOff val="35000"/>
                  </a:schemeClr>
                </a:solidFill>
                <a:latin typeface="+mn-lt"/>
              </a:rPr>
              <a:t>®</a:t>
            </a:r>
            <a:r>
              <a:rPr lang="en-US" sz="1400" dirty="0">
                <a:solidFill>
                  <a:schemeClr val="tx1">
                    <a:lumMod val="65000"/>
                    <a:lumOff val="35000"/>
                  </a:schemeClr>
                </a:solidFill>
                <a:latin typeface="+mn-lt"/>
              </a:rPr>
              <a:t>.</a:t>
            </a:r>
          </a:p>
        </p:txBody>
      </p:sp>
      <p:sp>
        <p:nvSpPr>
          <p:cNvPr id="3" name="Title 2">
            <a:extLst>
              <a:ext uri="{FF2B5EF4-FFF2-40B4-BE49-F238E27FC236}">
                <a16:creationId xmlns:a16="http://schemas.microsoft.com/office/drawing/2014/main" id="{D96110D8-A320-473D-B9A0-526AF179273D}"/>
              </a:ext>
            </a:extLst>
          </p:cNvPr>
          <p:cNvSpPr>
            <a:spLocks noGrp="1"/>
          </p:cNvSpPr>
          <p:nvPr>
            <p:ph type="title"/>
          </p:nvPr>
        </p:nvSpPr>
        <p:spPr/>
        <p:txBody>
          <a:bodyPr/>
          <a:lstStyle/>
          <a:p>
            <a:r>
              <a:rPr lang="en-US" dirty="0"/>
              <a:t>HYPACK® Hardware</a:t>
            </a:r>
            <a:br>
              <a:rPr lang="en-US" dirty="0"/>
            </a:br>
            <a:endParaRPr lang="en-US" dirty="0"/>
          </a:p>
        </p:txBody>
      </p:sp>
      <p:pic>
        <p:nvPicPr>
          <p:cNvPr id="6" name="Picture 5">
            <a:extLst>
              <a:ext uri="{FF2B5EF4-FFF2-40B4-BE49-F238E27FC236}">
                <a16:creationId xmlns:a16="http://schemas.microsoft.com/office/drawing/2014/main" id="{189F43B3-2759-4632-B698-BFC92C26F392}"/>
              </a:ext>
            </a:extLst>
          </p:cNvPr>
          <p:cNvPicPr>
            <a:picLocks noChangeAspect="1"/>
          </p:cNvPicPr>
          <p:nvPr/>
        </p:nvPicPr>
        <p:blipFill>
          <a:blip r:embed="rId3"/>
          <a:stretch>
            <a:fillRect/>
          </a:stretch>
        </p:blipFill>
        <p:spPr>
          <a:xfrm>
            <a:off x="2311826" y="1099665"/>
            <a:ext cx="9727589" cy="4835680"/>
          </a:xfrm>
          <a:prstGeom prst="rect">
            <a:avLst/>
          </a:prstGeom>
        </p:spPr>
      </p:pic>
      <p:sp>
        <p:nvSpPr>
          <p:cNvPr id="24" name="Text Box 15">
            <a:extLst>
              <a:ext uri="{FF2B5EF4-FFF2-40B4-BE49-F238E27FC236}">
                <a16:creationId xmlns:a16="http://schemas.microsoft.com/office/drawing/2014/main" id="{1B75E914-7A13-46E4-82F1-E728E96E4432}"/>
              </a:ext>
            </a:extLst>
          </p:cNvPr>
          <p:cNvSpPr txBox="1">
            <a:spLocks noChangeArrowheads="1"/>
          </p:cNvSpPr>
          <p:nvPr/>
        </p:nvSpPr>
        <p:spPr bwMode="auto">
          <a:xfrm>
            <a:off x="385820" y="4047778"/>
            <a:ext cx="4801477" cy="1446550"/>
          </a:xfrm>
          <a:prstGeom prst="rect">
            <a:avLst/>
          </a:prstGeom>
          <a:solidFill>
            <a:schemeClr val="bg1"/>
          </a:solidFill>
          <a:ln w="9525">
            <a:solidFill>
              <a:schemeClr val="tx1"/>
            </a:solidFill>
            <a:miter lim="800000"/>
            <a:headEnd/>
            <a:tailEnd/>
          </a:ln>
        </p:spPr>
        <p:txBody>
          <a:bodyPr wrap="square">
            <a:spAutoFit/>
          </a:bodyPr>
          <a:lstStyle/>
          <a:p>
            <a:pPr>
              <a:spcBef>
                <a:spcPts val="0"/>
              </a:spcBef>
              <a:buFontTx/>
              <a:buChar char="•"/>
              <a:defRPr/>
            </a:pPr>
            <a:r>
              <a:rPr lang="en-US" sz="1600" b="0" dirty="0">
                <a:solidFill>
                  <a:schemeClr val="tx1">
                    <a:lumMod val="65000"/>
                    <a:lumOff val="35000"/>
                  </a:schemeClr>
                </a:solidFill>
                <a:latin typeface="+mn-lt"/>
              </a:rPr>
              <a:t> System Tab: </a:t>
            </a:r>
          </a:p>
          <a:p>
            <a:pPr marL="571500" lvl="1" indent="-342900">
              <a:spcBef>
                <a:spcPts val="0"/>
              </a:spcBef>
              <a:buSzPct val="98000"/>
              <a:buFont typeface="Wingdings" pitchFamily="2" charset="2"/>
              <a:buChar char="§"/>
              <a:defRPr/>
            </a:pPr>
            <a:r>
              <a:rPr lang="en-US" sz="1600" b="0" dirty="0">
                <a:solidFill>
                  <a:schemeClr val="tx1">
                    <a:lumMod val="65000"/>
                    <a:lumOff val="35000"/>
                  </a:schemeClr>
                </a:solidFill>
                <a:latin typeface="+mn-lt"/>
              </a:rPr>
              <a:t>Include HYSWEEP Survey </a:t>
            </a:r>
          </a:p>
          <a:p>
            <a:pPr>
              <a:spcBef>
                <a:spcPct val="50000"/>
              </a:spcBef>
              <a:buFontTx/>
              <a:buChar char="•"/>
              <a:defRPr/>
            </a:pPr>
            <a:r>
              <a:rPr lang="en-US" sz="1600" b="0" dirty="0">
                <a:solidFill>
                  <a:schemeClr val="tx1">
                    <a:lumMod val="65000"/>
                    <a:lumOff val="35000"/>
                  </a:schemeClr>
                </a:solidFill>
                <a:latin typeface="+mn-lt"/>
              </a:rPr>
              <a:t> Main page:</a:t>
            </a:r>
          </a:p>
          <a:p>
            <a:pPr marL="571500" lvl="1" indent="-342900">
              <a:spcBef>
                <a:spcPts val="0"/>
              </a:spcBef>
              <a:buFont typeface="Wingdings" panose="05000000000000000000" pitchFamily="2" charset="2"/>
              <a:buChar char="§"/>
              <a:defRPr/>
            </a:pPr>
            <a:r>
              <a:rPr lang="en-US" sz="1600" b="0" dirty="0">
                <a:solidFill>
                  <a:schemeClr val="tx1">
                    <a:lumMod val="65000"/>
                    <a:lumOff val="35000"/>
                  </a:schemeClr>
                </a:solidFill>
                <a:latin typeface="+mn-lt"/>
              </a:rPr>
              <a:t>Configure HYPACK SURVEY (Boat) devices and then HYSWEEP SURVEY devices</a:t>
            </a:r>
          </a:p>
        </p:txBody>
      </p:sp>
    </p:spTree>
    <p:extLst>
      <p:ext uri="{BB962C8B-B14F-4D97-AF65-F5344CB8AC3E}">
        <p14:creationId xmlns:p14="http://schemas.microsoft.com/office/powerpoint/2010/main" val="138739934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Rectangle 10">
            <a:extLst>
              <a:ext uri="{FF2B5EF4-FFF2-40B4-BE49-F238E27FC236}">
                <a16:creationId xmlns:a16="http://schemas.microsoft.com/office/drawing/2014/main" id="{D175747B-66B1-43EC-9CDC-69A911F9DF3D}"/>
              </a:ext>
            </a:extLst>
          </p:cNvPr>
          <p:cNvSpPr>
            <a:spLocks noChangeArrowheads="1"/>
          </p:cNvSpPr>
          <p:nvPr/>
        </p:nvSpPr>
        <p:spPr bwMode="auto">
          <a:xfrm>
            <a:off x="1752600" y="3429000"/>
            <a:ext cx="5257800" cy="2819400"/>
          </a:xfrm>
          <a:prstGeom prst="rect">
            <a:avLst/>
          </a:prstGeom>
          <a:noFill/>
          <a:ln w="9525">
            <a:noFill/>
            <a:miter lim="800000"/>
            <a:headEnd/>
            <a:tailEnd/>
          </a:ln>
          <a:effectLst/>
        </p:spPr>
        <p:txBody>
          <a:bodyPr/>
          <a:lstStyle/>
          <a:p>
            <a:pPr marL="914400" lvl="1" indent="-457200" eaLnBrk="1" hangingPunct="1">
              <a:lnSpc>
                <a:spcPct val="90000"/>
              </a:lnSpc>
              <a:spcBef>
                <a:spcPct val="20000"/>
              </a:spcBef>
              <a:buClr>
                <a:schemeClr val="accent2"/>
              </a:buClr>
              <a:buSzPct val="70000"/>
              <a:defRPr/>
            </a:pPr>
            <a:endParaRPr lang="en-US" sz="2000" dirty="0">
              <a:effectLst>
                <a:outerShdw blurRad="38100" dist="38100" dir="2700000" algn="tl">
                  <a:srgbClr val="000000">
                    <a:alpha val="43137"/>
                  </a:srgbClr>
                </a:outerShdw>
              </a:effectLst>
            </a:endParaRPr>
          </a:p>
          <a:p>
            <a:pPr marL="914400" lvl="1" indent="-457200" eaLnBrk="1" hangingPunct="1">
              <a:lnSpc>
                <a:spcPct val="90000"/>
              </a:lnSpc>
              <a:spcBef>
                <a:spcPct val="20000"/>
              </a:spcBef>
              <a:buClr>
                <a:schemeClr val="accent2"/>
              </a:buClr>
              <a:buSzPct val="70000"/>
              <a:defRPr/>
            </a:pPr>
            <a:endParaRPr lang="en-US" sz="2000" dirty="0">
              <a:effectLst>
                <a:outerShdw blurRad="38100" dist="38100" dir="2700000" algn="tl">
                  <a:srgbClr val="000000">
                    <a:alpha val="43137"/>
                  </a:srgbClr>
                </a:outerShdw>
              </a:effectLst>
            </a:endParaRPr>
          </a:p>
        </p:txBody>
      </p:sp>
      <p:sp>
        <p:nvSpPr>
          <p:cNvPr id="5122" name="Rectangle 2">
            <a:extLst>
              <a:ext uri="{FF2B5EF4-FFF2-40B4-BE49-F238E27FC236}">
                <a16:creationId xmlns:a16="http://schemas.microsoft.com/office/drawing/2014/main" id="{68C6C2AF-51C2-4600-AB5B-4DC657180501}"/>
              </a:ext>
            </a:extLst>
          </p:cNvPr>
          <p:cNvSpPr>
            <a:spLocks noRot="1" noChangeArrowheads="1"/>
          </p:cNvSpPr>
          <p:nvPr/>
        </p:nvSpPr>
        <p:spPr bwMode="auto">
          <a:xfrm>
            <a:off x="1828800" y="1"/>
            <a:ext cx="8305800" cy="936625"/>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18439" name="Text Box 14">
            <a:extLst>
              <a:ext uri="{FF2B5EF4-FFF2-40B4-BE49-F238E27FC236}">
                <a16:creationId xmlns:a16="http://schemas.microsoft.com/office/drawing/2014/main" id="{ECCC0EC7-E7D8-4D36-9D2E-24CE8707E0E9}"/>
              </a:ext>
            </a:extLst>
          </p:cNvPr>
          <p:cNvSpPr txBox="1">
            <a:spLocks noChangeArrowheads="1"/>
          </p:cNvSpPr>
          <p:nvPr/>
        </p:nvSpPr>
        <p:spPr bwMode="auto">
          <a:xfrm>
            <a:off x="457082" y="680742"/>
            <a:ext cx="9062932" cy="4524315"/>
          </a:xfrm>
          <a:prstGeom prst="rect">
            <a:avLst/>
          </a:prstGeom>
          <a:noFill/>
          <a:ln w="9525">
            <a:noFill/>
            <a:miter lim="800000"/>
            <a:headEnd/>
            <a:tailEnd/>
          </a:ln>
        </p:spPr>
        <p:txBody>
          <a:bodyPr wrap="square">
            <a:spAutoFit/>
          </a:bodyPr>
          <a:lstStyle/>
          <a:p>
            <a:pPr>
              <a:spcBef>
                <a:spcPct val="50000"/>
              </a:spcBef>
              <a:defRPr/>
            </a:pPr>
            <a:r>
              <a:rPr lang="en-US" sz="2400" dirty="0">
                <a:solidFill>
                  <a:schemeClr val="tx1">
                    <a:lumMod val="65000"/>
                    <a:lumOff val="35000"/>
                  </a:schemeClr>
                </a:solidFill>
                <a:latin typeface="+mn-lt"/>
              </a:rPr>
              <a:t>Positioning Devices  (Heading and RTK Tide, as needed):</a:t>
            </a:r>
          </a:p>
          <a:p>
            <a:pPr>
              <a:spcBef>
                <a:spcPct val="50000"/>
              </a:spcBef>
              <a:defRPr/>
            </a:pPr>
            <a:r>
              <a:rPr lang="en-US" sz="1600" dirty="0">
                <a:solidFill>
                  <a:schemeClr val="bg2"/>
                </a:solidFill>
                <a:latin typeface="+mn-lt"/>
              </a:rPr>
              <a:t>GPS.DLL  </a:t>
            </a:r>
            <a:r>
              <a:rPr lang="en-US" sz="1600" dirty="0">
                <a:solidFill>
                  <a:schemeClr val="tx1">
                    <a:lumMod val="65000"/>
                    <a:lumOff val="35000"/>
                  </a:schemeClr>
                </a:solidFill>
                <a:latin typeface="+mn-lt"/>
              </a:rPr>
              <a:t>(just about any make and model)							COM Port or Network</a:t>
            </a:r>
            <a:endParaRPr lang="en-US" sz="1600" dirty="0">
              <a:solidFill>
                <a:schemeClr val="bg2"/>
              </a:solidFill>
              <a:latin typeface="+mn-lt"/>
            </a:endParaRPr>
          </a:p>
          <a:p>
            <a:pPr>
              <a:spcBef>
                <a:spcPct val="50000"/>
              </a:spcBef>
              <a:defRPr/>
            </a:pPr>
            <a:r>
              <a:rPr lang="en-US" sz="1600" dirty="0">
                <a:solidFill>
                  <a:schemeClr val="bg2"/>
                </a:solidFill>
                <a:latin typeface="+mn-lt"/>
              </a:rPr>
              <a:t>ADVANCEDNAVIGATION.DLL </a:t>
            </a:r>
            <a:r>
              <a:rPr lang="en-US" sz="1600" dirty="0">
                <a:solidFill>
                  <a:schemeClr val="tx1">
                    <a:lumMod val="65000"/>
                    <a:lumOff val="35000"/>
                  </a:schemeClr>
                </a:solidFill>
                <a:latin typeface="+mn-lt"/>
              </a:rPr>
              <a:t>(ANSS INS Systems)					Network</a:t>
            </a:r>
          </a:p>
          <a:p>
            <a:pPr>
              <a:spcBef>
                <a:spcPct val="50000"/>
              </a:spcBef>
              <a:defRPr/>
            </a:pPr>
            <a:r>
              <a:rPr lang="en-US" sz="1600" dirty="0">
                <a:solidFill>
                  <a:schemeClr val="bg2"/>
                </a:solidFill>
                <a:latin typeface="+mn-lt"/>
              </a:rPr>
              <a:t>POSMV.DLL</a:t>
            </a:r>
            <a:r>
              <a:rPr lang="en-US" sz="1600" dirty="0">
                <a:solidFill>
                  <a:schemeClr val="tx1">
                    <a:lumMod val="65000"/>
                    <a:lumOff val="35000"/>
                  </a:schemeClr>
                </a:solidFill>
                <a:latin typeface="+mn-lt"/>
              </a:rPr>
              <a:t>  (Applanix INS Systems)								Network</a:t>
            </a:r>
          </a:p>
          <a:p>
            <a:pPr>
              <a:spcBef>
                <a:spcPct val="50000"/>
              </a:spcBef>
              <a:defRPr/>
            </a:pPr>
            <a:r>
              <a:rPr lang="en-US" sz="1600" dirty="0">
                <a:solidFill>
                  <a:schemeClr val="bg2"/>
                </a:solidFill>
                <a:latin typeface="+mn-lt"/>
              </a:rPr>
              <a:t>F180.DLL</a:t>
            </a:r>
            <a:r>
              <a:rPr lang="en-US" sz="1600" dirty="0">
                <a:solidFill>
                  <a:schemeClr val="tx1">
                    <a:lumMod val="65000"/>
                    <a:lumOff val="35000"/>
                  </a:schemeClr>
                </a:solidFill>
                <a:latin typeface="+mn-lt"/>
              </a:rPr>
              <a:t>   (CODA F-series INS Systems)							Network</a:t>
            </a:r>
          </a:p>
          <a:p>
            <a:pPr>
              <a:spcBef>
                <a:spcPct val="50000"/>
              </a:spcBef>
              <a:defRPr/>
            </a:pPr>
            <a:r>
              <a:rPr lang="en-US" sz="1600" dirty="0">
                <a:solidFill>
                  <a:schemeClr val="bg2"/>
                </a:solidFill>
                <a:latin typeface="+mn-lt"/>
              </a:rPr>
              <a:t>HYSWEEP_EXTENDED.DLL</a:t>
            </a:r>
            <a:r>
              <a:rPr lang="en-US" sz="1600" dirty="0">
                <a:solidFill>
                  <a:schemeClr val="tx1">
                    <a:lumMod val="65000"/>
                    <a:lumOff val="35000"/>
                  </a:schemeClr>
                </a:solidFill>
                <a:latin typeface="+mn-lt"/>
              </a:rPr>
              <a:t>  (NORBIT INTEGRATED INS Systems)		Network</a:t>
            </a:r>
          </a:p>
          <a:p>
            <a:pPr>
              <a:spcBef>
                <a:spcPct val="50000"/>
              </a:spcBef>
              <a:defRPr/>
            </a:pPr>
            <a:r>
              <a:rPr lang="en-US" sz="1600" dirty="0">
                <a:solidFill>
                  <a:schemeClr val="bg2"/>
                </a:solidFill>
                <a:latin typeface="+mn-lt"/>
              </a:rPr>
              <a:t>IXSEA.DLL, PHINS.DLL, OCTANS.DLL</a:t>
            </a:r>
            <a:r>
              <a:rPr lang="en-US" sz="1600" dirty="0">
                <a:solidFill>
                  <a:schemeClr val="tx1">
                    <a:lumMod val="65000"/>
                    <a:lumOff val="35000"/>
                  </a:schemeClr>
                </a:solidFill>
                <a:latin typeface="+mn-lt"/>
              </a:rPr>
              <a:t>  (</a:t>
            </a:r>
            <a:r>
              <a:rPr lang="en-US" sz="1600" dirty="0" err="1">
                <a:solidFill>
                  <a:schemeClr val="tx1">
                    <a:lumMod val="65000"/>
                    <a:lumOff val="35000"/>
                  </a:schemeClr>
                </a:solidFill>
                <a:latin typeface="+mn-lt"/>
              </a:rPr>
              <a:t>iXBlue</a:t>
            </a:r>
            <a:r>
              <a:rPr lang="en-US" sz="1600" dirty="0">
                <a:solidFill>
                  <a:schemeClr val="tx1">
                    <a:lumMod val="65000"/>
                    <a:lumOff val="35000"/>
                  </a:schemeClr>
                </a:solidFill>
                <a:latin typeface="+mn-lt"/>
              </a:rPr>
              <a:t>/</a:t>
            </a:r>
            <a:r>
              <a:rPr lang="en-US" sz="1600" dirty="0" err="1">
                <a:solidFill>
                  <a:schemeClr val="tx1">
                    <a:lumMod val="65000"/>
                    <a:lumOff val="35000"/>
                  </a:schemeClr>
                </a:solidFill>
                <a:latin typeface="+mn-lt"/>
              </a:rPr>
              <a:t>iXSEA</a:t>
            </a:r>
            <a:r>
              <a:rPr lang="en-US" sz="1600" dirty="0">
                <a:solidFill>
                  <a:schemeClr val="tx1">
                    <a:lumMod val="65000"/>
                    <a:lumOff val="35000"/>
                  </a:schemeClr>
                </a:solidFill>
                <a:latin typeface="+mn-lt"/>
              </a:rPr>
              <a:t> INS Systems)		Network</a:t>
            </a:r>
          </a:p>
          <a:p>
            <a:pPr>
              <a:spcBef>
                <a:spcPct val="50000"/>
              </a:spcBef>
              <a:defRPr/>
            </a:pPr>
            <a:r>
              <a:rPr lang="en-US" sz="1600" dirty="0">
                <a:solidFill>
                  <a:schemeClr val="bg2"/>
                </a:solidFill>
                <a:latin typeface="+mn-lt"/>
              </a:rPr>
              <a:t>SEAPATH.DLL</a:t>
            </a:r>
            <a:r>
              <a:rPr lang="en-US" sz="1600" dirty="0">
                <a:solidFill>
                  <a:schemeClr val="tx1">
                    <a:lumMod val="65000"/>
                    <a:lumOff val="35000"/>
                  </a:schemeClr>
                </a:solidFill>
                <a:latin typeface="+mn-lt"/>
              </a:rPr>
              <a:t>  (Kongsberg INS Systems)							Network</a:t>
            </a:r>
          </a:p>
          <a:p>
            <a:pPr>
              <a:spcBef>
                <a:spcPct val="50000"/>
              </a:spcBef>
              <a:defRPr/>
            </a:pPr>
            <a:r>
              <a:rPr lang="en-US" sz="1600" dirty="0">
                <a:solidFill>
                  <a:schemeClr val="bg2"/>
                </a:solidFill>
                <a:latin typeface="+mn-lt"/>
              </a:rPr>
              <a:t>NOVATEL.DLL</a:t>
            </a:r>
            <a:r>
              <a:rPr lang="en-US" sz="1600" dirty="0">
                <a:solidFill>
                  <a:schemeClr val="tx1">
                    <a:lumMod val="65000"/>
                    <a:lumOff val="35000"/>
                  </a:schemeClr>
                </a:solidFill>
                <a:latin typeface="+mn-lt"/>
              </a:rPr>
              <a:t>  (Novatel INS Systems)								Network</a:t>
            </a:r>
          </a:p>
          <a:p>
            <a:pPr>
              <a:spcBef>
                <a:spcPct val="50000"/>
              </a:spcBef>
              <a:defRPr/>
            </a:pPr>
            <a:r>
              <a:rPr lang="en-US" sz="1600" dirty="0">
                <a:solidFill>
                  <a:schemeClr val="bg2"/>
                </a:solidFill>
                <a:latin typeface="+mn-lt"/>
              </a:rPr>
              <a:t>SBG.DLL</a:t>
            </a:r>
            <a:r>
              <a:rPr lang="en-US" sz="1600" dirty="0">
                <a:solidFill>
                  <a:schemeClr val="tx1">
                    <a:lumMod val="65000"/>
                    <a:lumOff val="35000"/>
                  </a:schemeClr>
                </a:solidFill>
                <a:latin typeface="+mn-lt"/>
              </a:rPr>
              <a:t>  (SBG INS Systems)									COM Port or Network</a:t>
            </a:r>
          </a:p>
          <a:p>
            <a:pPr>
              <a:spcBef>
                <a:spcPct val="50000"/>
              </a:spcBef>
              <a:defRPr/>
            </a:pPr>
            <a:r>
              <a:rPr lang="en-US" sz="1600" dirty="0">
                <a:solidFill>
                  <a:schemeClr val="bg2"/>
                </a:solidFill>
                <a:latin typeface="+mn-lt"/>
              </a:rPr>
              <a:t>SONARDYNE.DLL</a:t>
            </a:r>
            <a:r>
              <a:rPr lang="en-US" sz="1600" dirty="0">
                <a:solidFill>
                  <a:schemeClr val="tx1">
                    <a:lumMod val="65000"/>
                    <a:lumOff val="35000"/>
                  </a:schemeClr>
                </a:solidFill>
                <a:latin typeface="+mn-lt"/>
              </a:rPr>
              <a:t>  (Sonardyne INS Systems)						Network</a:t>
            </a:r>
          </a:p>
          <a:p>
            <a:pPr>
              <a:spcBef>
                <a:spcPct val="50000"/>
              </a:spcBef>
              <a:defRPr/>
            </a:pPr>
            <a:r>
              <a:rPr lang="en-US" sz="1600" dirty="0">
                <a:solidFill>
                  <a:schemeClr val="bg2"/>
                </a:solidFill>
                <a:latin typeface="+mn-lt"/>
              </a:rPr>
              <a:t>VECTORNAV.DLL</a:t>
            </a:r>
            <a:r>
              <a:rPr lang="en-US" sz="1600" dirty="0">
                <a:solidFill>
                  <a:schemeClr val="tx1">
                    <a:lumMod val="65000"/>
                    <a:lumOff val="35000"/>
                  </a:schemeClr>
                </a:solidFill>
                <a:latin typeface="+mn-lt"/>
              </a:rPr>
              <a:t>  (VectorNav INS Systems)							Network</a:t>
            </a:r>
          </a:p>
        </p:txBody>
      </p:sp>
      <p:sp>
        <p:nvSpPr>
          <p:cNvPr id="18440" name="Text Box 15">
            <a:extLst>
              <a:ext uri="{FF2B5EF4-FFF2-40B4-BE49-F238E27FC236}">
                <a16:creationId xmlns:a16="http://schemas.microsoft.com/office/drawing/2014/main" id="{75FB7DBC-1120-4D56-84A1-F6BB436624CA}"/>
              </a:ext>
            </a:extLst>
          </p:cNvPr>
          <p:cNvSpPr txBox="1">
            <a:spLocks noChangeArrowheads="1"/>
          </p:cNvSpPr>
          <p:nvPr/>
        </p:nvSpPr>
        <p:spPr bwMode="auto">
          <a:xfrm>
            <a:off x="2004969" y="5409951"/>
            <a:ext cx="4345497" cy="523220"/>
          </a:xfrm>
          <a:prstGeom prst="rect">
            <a:avLst/>
          </a:prstGeom>
          <a:solidFill>
            <a:schemeClr val="bg1"/>
          </a:solidFill>
          <a:ln w="9525">
            <a:noFill/>
            <a:miter lim="800000"/>
            <a:headEnd/>
            <a:tailEnd/>
          </a:ln>
        </p:spPr>
        <p:txBody>
          <a:bodyPr wrap="square">
            <a:spAutoFit/>
          </a:bodyPr>
          <a:lstStyle/>
          <a:p>
            <a:pPr>
              <a:spcBef>
                <a:spcPct val="50000"/>
              </a:spcBef>
              <a:buFontTx/>
              <a:buChar char="•"/>
              <a:defRPr/>
            </a:pPr>
            <a:r>
              <a:rPr lang="en-US" sz="1400" b="0" dirty="0">
                <a:solidFill>
                  <a:schemeClr val="tx1">
                    <a:lumMod val="75000"/>
                    <a:lumOff val="25000"/>
                  </a:schemeClr>
                </a:solidFill>
                <a:latin typeface="+mn-lt"/>
              </a:rPr>
              <a:t> Select ‘Time Synch’ option on the HYPACK configuration page (as needed).</a:t>
            </a:r>
          </a:p>
        </p:txBody>
      </p:sp>
      <p:pic>
        <p:nvPicPr>
          <p:cNvPr id="57350" name="Picture 1"/>
          <p:cNvPicPr>
            <a:picLocks noChangeAspect="1"/>
          </p:cNvPicPr>
          <p:nvPr/>
        </p:nvPicPr>
        <p:blipFill>
          <a:blip r:embed="rId3">
            <a:extLst>
              <a:ext uri="{28A0092B-C50C-407E-A947-70E740481C1C}">
                <a14:useLocalDpi xmlns:a14="http://schemas.microsoft.com/office/drawing/2010/main" val="0"/>
              </a:ext>
            </a:extLst>
          </a:blip>
          <a:srcRect l="24818" t="50568" r="31598" b="26956"/>
          <a:stretch>
            <a:fillRect/>
          </a:stretch>
        </p:blipFill>
        <p:spPr bwMode="auto">
          <a:xfrm>
            <a:off x="8305918" y="4829577"/>
            <a:ext cx="3736054" cy="1160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6FEB056-B0CE-49A5-BC75-0944410E625A}"/>
              </a:ext>
            </a:extLst>
          </p:cNvPr>
          <p:cNvSpPr>
            <a:spLocks noGrp="1"/>
          </p:cNvSpPr>
          <p:nvPr>
            <p:ph type="title"/>
          </p:nvPr>
        </p:nvSpPr>
        <p:spPr>
          <a:xfrm>
            <a:off x="457320" y="110652"/>
            <a:ext cx="11277598" cy="498948"/>
          </a:xfrm>
        </p:spPr>
        <p:txBody>
          <a:bodyPr/>
          <a:lstStyle/>
          <a:p>
            <a:r>
              <a:rPr lang="en-US" dirty="0"/>
              <a:t>HARDWARE  (HYPACK®  SURVEY)</a:t>
            </a:r>
          </a:p>
        </p:txBody>
      </p:sp>
    </p:spTree>
    <p:extLst>
      <p:ext uri="{BB962C8B-B14F-4D97-AF65-F5344CB8AC3E}">
        <p14:creationId xmlns:p14="http://schemas.microsoft.com/office/powerpoint/2010/main" val="651379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73B4F9B-F4C6-4B92-99C4-2033B5497C57}"/>
              </a:ext>
            </a:extLst>
          </p:cNvPr>
          <p:cNvSpPr>
            <a:spLocks noRot="1" noChangeArrowheads="1"/>
          </p:cNvSpPr>
          <p:nvPr/>
        </p:nvSpPr>
        <p:spPr bwMode="auto">
          <a:xfrm>
            <a:off x="1828800" y="0"/>
            <a:ext cx="7620000" cy="10160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47107" name="Text Box 9">
            <a:extLst>
              <a:ext uri="{FF2B5EF4-FFF2-40B4-BE49-F238E27FC236}">
                <a16:creationId xmlns:a16="http://schemas.microsoft.com/office/drawing/2014/main" id="{CB9365DC-B003-47EA-910E-0696B30852A3}"/>
              </a:ext>
            </a:extLst>
          </p:cNvPr>
          <p:cNvSpPr txBox="1">
            <a:spLocks noChangeArrowheads="1"/>
          </p:cNvSpPr>
          <p:nvPr/>
        </p:nvSpPr>
        <p:spPr bwMode="auto">
          <a:xfrm>
            <a:off x="457082" y="729628"/>
            <a:ext cx="8839200" cy="16158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buClr>
                <a:schemeClr val="tx1"/>
              </a:buClr>
              <a:defRPr/>
            </a:pPr>
            <a:r>
              <a:rPr lang="en-US" altLang="en-US" b="0" dirty="0">
                <a:solidFill>
                  <a:schemeClr val="tx1">
                    <a:lumMod val="65000"/>
                    <a:lumOff val="35000"/>
                  </a:schemeClr>
                </a:solidFill>
                <a:cs typeface="Arial" panose="020B0604020202020204" pitchFamily="34" charset="0"/>
              </a:rPr>
              <a:t>Configure the </a:t>
            </a:r>
            <a:r>
              <a:rPr lang="en-US" altLang="en-US" dirty="0">
                <a:solidFill>
                  <a:schemeClr val="tx1">
                    <a:lumMod val="65000"/>
                    <a:lumOff val="35000"/>
                  </a:schemeClr>
                </a:solidFill>
                <a:cs typeface="Arial" panose="020B0604020202020204" pitchFamily="34" charset="0"/>
              </a:rPr>
              <a:t>HYSWEEP</a:t>
            </a:r>
            <a:r>
              <a:rPr lang="en-US" altLang="en-US" baseline="30000" dirty="0">
                <a:solidFill>
                  <a:schemeClr val="tx1">
                    <a:lumMod val="65000"/>
                    <a:lumOff val="35000"/>
                  </a:schemeClr>
                </a:solidFill>
                <a:cs typeface="Arial" panose="020B0604020202020204" pitchFamily="34" charset="0"/>
              </a:rPr>
              <a:t>®</a:t>
            </a:r>
            <a:r>
              <a:rPr lang="en-US" altLang="en-US" dirty="0">
                <a:solidFill>
                  <a:schemeClr val="tx1">
                    <a:lumMod val="65000"/>
                    <a:lumOff val="35000"/>
                  </a:schemeClr>
                </a:solidFill>
                <a:cs typeface="Arial" panose="020B0604020202020204" pitchFamily="34" charset="0"/>
              </a:rPr>
              <a:t> Survey </a:t>
            </a:r>
            <a:r>
              <a:rPr lang="en-US" altLang="en-US" b="0" dirty="0">
                <a:solidFill>
                  <a:schemeClr val="tx1">
                    <a:lumMod val="65000"/>
                    <a:lumOff val="35000"/>
                  </a:schemeClr>
                </a:solidFill>
                <a:cs typeface="Arial" panose="020B0604020202020204" pitchFamily="34" charset="0"/>
              </a:rPr>
              <a:t>section for:</a:t>
            </a:r>
          </a:p>
          <a:p>
            <a:pPr marL="285750" indent="-285750">
              <a:spcBef>
                <a:spcPct val="50000"/>
              </a:spcBef>
              <a:buClr>
                <a:schemeClr val="tx1"/>
              </a:buClr>
              <a:buFont typeface="Arial" panose="020B0604020202020204" pitchFamily="34" charset="0"/>
              <a:buChar char="•"/>
              <a:defRPr/>
            </a:pPr>
            <a:r>
              <a:rPr lang="en-US" altLang="en-US" b="0" dirty="0">
                <a:solidFill>
                  <a:schemeClr val="tx1">
                    <a:lumMod val="65000"/>
                    <a:lumOff val="35000"/>
                  </a:schemeClr>
                </a:solidFill>
                <a:cs typeface="Arial" panose="020B0604020202020204" pitchFamily="34" charset="0"/>
              </a:rPr>
              <a:t>Multibeam, Motion sensor and Heading. </a:t>
            </a:r>
          </a:p>
          <a:p>
            <a:pPr>
              <a:spcBef>
                <a:spcPct val="50000"/>
              </a:spcBef>
              <a:buClr>
                <a:schemeClr val="tx1"/>
              </a:buClr>
              <a:defRPr/>
            </a:pPr>
            <a:r>
              <a:rPr lang="en-US" altLang="en-US" b="0" dirty="0">
                <a:solidFill>
                  <a:schemeClr val="tx1">
                    <a:lumMod val="65000"/>
                    <a:lumOff val="35000"/>
                  </a:schemeClr>
                </a:solidFill>
                <a:cs typeface="Arial" panose="020B0604020202020204" pitchFamily="34" charset="0"/>
              </a:rPr>
              <a:t>Select from Manufacturer/Model list and “Add” to the INSTALLED section.    </a:t>
            </a:r>
          </a:p>
          <a:p>
            <a:pPr>
              <a:spcBef>
                <a:spcPct val="50000"/>
              </a:spcBef>
              <a:buClr>
                <a:schemeClr val="tx1"/>
              </a:buClr>
              <a:defRPr/>
            </a:pPr>
            <a:r>
              <a:rPr lang="en-US" altLang="en-US" dirty="0">
                <a:solidFill>
                  <a:schemeClr val="tx1">
                    <a:lumMod val="65000"/>
                    <a:lumOff val="35000"/>
                  </a:schemeClr>
                </a:solidFill>
                <a:cs typeface="Arial" panose="020B0604020202020204" pitchFamily="34" charset="0"/>
              </a:rPr>
              <a:t>Note</a:t>
            </a:r>
            <a:r>
              <a:rPr lang="en-US" altLang="en-US" b="0" dirty="0">
                <a:solidFill>
                  <a:schemeClr val="tx1">
                    <a:lumMod val="65000"/>
                    <a:lumOff val="35000"/>
                  </a:schemeClr>
                </a:solidFill>
                <a:cs typeface="Arial" panose="020B0604020202020204" pitchFamily="34" charset="0"/>
              </a:rPr>
              <a:t>: Some multibeam systems may include MRU and Heading within their driver</a:t>
            </a:r>
          </a:p>
        </p:txBody>
      </p:sp>
      <p:sp>
        <p:nvSpPr>
          <p:cNvPr id="10" name="Text Box 20">
            <a:extLst>
              <a:ext uri="{FF2B5EF4-FFF2-40B4-BE49-F238E27FC236}">
                <a16:creationId xmlns:a16="http://schemas.microsoft.com/office/drawing/2014/main" id="{38FB7937-0A8E-409C-BF16-AB3AC02C2C99}"/>
              </a:ext>
            </a:extLst>
          </p:cNvPr>
          <p:cNvSpPr txBox="1">
            <a:spLocks noChangeArrowheads="1"/>
          </p:cNvSpPr>
          <p:nvPr/>
        </p:nvSpPr>
        <p:spPr bwMode="auto">
          <a:xfrm>
            <a:off x="7019140" y="3429000"/>
            <a:ext cx="3611829" cy="1061829"/>
          </a:xfrm>
          <a:prstGeom prst="rect">
            <a:avLst/>
          </a:prstGeom>
          <a:solidFill>
            <a:schemeClr val="bg1"/>
          </a:solidFill>
          <a:ln w="9525">
            <a:noFill/>
            <a:miter lim="800000"/>
            <a:headEnd/>
            <a:tailEnd/>
          </a:ln>
        </p:spPr>
        <p:txBody>
          <a:bodyPr wrap="square">
            <a:spAutoFit/>
          </a:bodyPr>
          <a:lstStyle/>
          <a:p>
            <a:pPr>
              <a:spcBef>
                <a:spcPct val="50000"/>
              </a:spcBef>
              <a:defRPr/>
            </a:pPr>
            <a:r>
              <a:rPr lang="en-US" sz="1400" dirty="0">
                <a:solidFill>
                  <a:schemeClr val="tx1">
                    <a:lumMod val="65000"/>
                    <a:lumOff val="35000"/>
                  </a:schemeClr>
                </a:solidFill>
                <a:latin typeface="+mn-lt"/>
              </a:rPr>
              <a:t>No HYPACK</a:t>
            </a:r>
            <a:r>
              <a:rPr lang="en-US" sz="1400" baseline="30000" dirty="0">
                <a:solidFill>
                  <a:schemeClr val="tx1">
                    <a:lumMod val="65000"/>
                    <a:lumOff val="35000"/>
                  </a:schemeClr>
                </a:solidFill>
                <a:latin typeface="+mn-lt"/>
              </a:rPr>
              <a:t>®</a:t>
            </a:r>
            <a:r>
              <a:rPr lang="en-US" sz="1400" dirty="0">
                <a:solidFill>
                  <a:schemeClr val="tx1">
                    <a:lumMod val="65000"/>
                    <a:lumOff val="35000"/>
                  </a:schemeClr>
                </a:solidFill>
                <a:latin typeface="+mn-lt"/>
              </a:rPr>
              <a:t> Navigation device under the HYWEEP Survey section. </a:t>
            </a:r>
          </a:p>
          <a:p>
            <a:pPr>
              <a:spcBef>
                <a:spcPct val="50000"/>
              </a:spcBef>
              <a:defRPr/>
            </a:pPr>
            <a:r>
              <a:rPr lang="en-US" sz="1400" dirty="0">
                <a:solidFill>
                  <a:schemeClr val="tx1">
                    <a:lumMod val="65000"/>
                    <a:lumOff val="35000"/>
                  </a:schemeClr>
                </a:solidFill>
                <a:latin typeface="+mn-lt"/>
              </a:rPr>
              <a:t>It is automatically included in the Hardware program.   </a:t>
            </a:r>
          </a:p>
        </p:txBody>
      </p:sp>
      <p:sp>
        <p:nvSpPr>
          <p:cNvPr id="2" name="Title 1">
            <a:extLst>
              <a:ext uri="{FF2B5EF4-FFF2-40B4-BE49-F238E27FC236}">
                <a16:creationId xmlns:a16="http://schemas.microsoft.com/office/drawing/2014/main" id="{0DF483B8-4C47-4B66-BD6D-191441A67D5C}"/>
              </a:ext>
            </a:extLst>
          </p:cNvPr>
          <p:cNvSpPr>
            <a:spLocks noGrp="1"/>
          </p:cNvSpPr>
          <p:nvPr>
            <p:ph type="title"/>
          </p:nvPr>
        </p:nvSpPr>
        <p:spPr/>
        <p:txBody>
          <a:bodyPr/>
          <a:lstStyle/>
          <a:p>
            <a:r>
              <a:rPr lang="en-US" dirty="0"/>
              <a:t>HARDWARE (Configure HYSWEEP®)</a:t>
            </a:r>
            <a:br>
              <a:rPr lang="en-US" dirty="0"/>
            </a:br>
            <a:endParaRPr lang="en-US" dirty="0"/>
          </a:p>
        </p:txBody>
      </p:sp>
      <p:pic>
        <p:nvPicPr>
          <p:cNvPr id="4" name="Picture 3">
            <a:extLst>
              <a:ext uri="{FF2B5EF4-FFF2-40B4-BE49-F238E27FC236}">
                <a16:creationId xmlns:a16="http://schemas.microsoft.com/office/drawing/2014/main" id="{0084BEE5-F84C-47F6-91ED-55E82C113380}"/>
              </a:ext>
            </a:extLst>
          </p:cNvPr>
          <p:cNvPicPr>
            <a:picLocks noChangeAspect="1"/>
          </p:cNvPicPr>
          <p:nvPr/>
        </p:nvPicPr>
        <p:blipFill>
          <a:blip r:embed="rId3"/>
          <a:stretch>
            <a:fillRect/>
          </a:stretch>
        </p:blipFill>
        <p:spPr>
          <a:xfrm>
            <a:off x="609600" y="2480441"/>
            <a:ext cx="6120475" cy="3316903"/>
          </a:xfrm>
          <a:prstGeom prst="rect">
            <a:avLst/>
          </a:prstGeom>
        </p:spPr>
      </p:pic>
    </p:spTree>
    <p:extLst>
      <p:ext uri="{BB962C8B-B14F-4D97-AF65-F5344CB8AC3E}">
        <p14:creationId xmlns:p14="http://schemas.microsoft.com/office/powerpoint/2010/main" val="615382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F4D2C31-23AA-4EA4-A42E-38174E269F5A}"/>
              </a:ext>
            </a:extLst>
          </p:cNvPr>
          <p:cNvSpPr>
            <a:spLocks noRot="1" noChangeArrowheads="1"/>
          </p:cNvSpPr>
          <p:nvPr/>
        </p:nvSpPr>
        <p:spPr bwMode="auto">
          <a:xfrm>
            <a:off x="1828800" y="0"/>
            <a:ext cx="7543800" cy="9906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3081" name="Text Box 23">
            <a:extLst>
              <a:ext uri="{FF2B5EF4-FFF2-40B4-BE49-F238E27FC236}">
                <a16:creationId xmlns:a16="http://schemas.microsoft.com/office/drawing/2014/main" id="{D43560D5-42F8-4656-87AA-74D6565F153E}"/>
              </a:ext>
            </a:extLst>
          </p:cNvPr>
          <p:cNvSpPr txBox="1">
            <a:spLocks noChangeArrowheads="1"/>
          </p:cNvSpPr>
          <p:nvPr/>
        </p:nvSpPr>
        <p:spPr bwMode="auto">
          <a:xfrm>
            <a:off x="457082" y="813848"/>
            <a:ext cx="11045107" cy="1708160"/>
          </a:xfrm>
          <a:prstGeom prst="rect">
            <a:avLst/>
          </a:prstGeom>
          <a:noFill/>
          <a:ln w="9525">
            <a:noFill/>
            <a:miter lim="800000"/>
            <a:headEnd/>
            <a:tailEnd/>
          </a:ln>
        </p:spPr>
        <p:txBody>
          <a:bodyPr wrap="square">
            <a:spAutoFit/>
          </a:bodyPr>
          <a:lstStyle/>
          <a:p>
            <a:pPr marL="176213" indent="-176213">
              <a:spcBef>
                <a:spcPct val="50000"/>
              </a:spcBef>
              <a:defRPr/>
            </a:pPr>
            <a:r>
              <a:rPr lang="en-US" sz="2400" dirty="0">
                <a:solidFill>
                  <a:schemeClr val="tx1">
                    <a:lumMod val="65000"/>
                    <a:lumOff val="35000"/>
                  </a:schemeClr>
                </a:solidFill>
                <a:latin typeface="+mn-lt"/>
              </a:rPr>
              <a:t>Connect:</a:t>
            </a:r>
          </a:p>
          <a:p>
            <a:pPr marL="176213" indent="-176213">
              <a:spcBef>
                <a:spcPct val="50000"/>
              </a:spcBef>
              <a:buFontTx/>
              <a:buChar char="•"/>
              <a:defRPr/>
            </a:pPr>
            <a:r>
              <a:rPr lang="en-US" sz="1600" dirty="0">
                <a:solidFill>
                  <a:schemeClr val="tx1">
                    <a:lumMod val="65000"/>
                    <a:lumOff val="35000"/>
                  </a:schemeClr>
                </a:solidFill>
                <a:latin typeface="+mn-lt"/>
              </a:rPr>
              <a:t> </a:t>
            </a:r>
            <a:r>
              <a:rPr lang="en-US" b="0" dirty="0">
                <a:solidFill>
                  <a:schemeClr val="tx1">
                    <a:lumMod val="65000"/>
                    <a:lumOff val="35000"/>
                  </a:schemeClr>
                </a:solidFill>
                <a:latin typeface="+mn-lt"/>
              </a:rPr>
              <a:t>Most sonars are network.  (Enter the correct Port # and Internet Address, if not correctly defaulted)</a:t>
            </a:r>
          </a:p>
          <a:p>
            <a:pPr marL="176213" indent="-176213">
              <a:spcBef>
                <a:spcPct val="50000"/>
              </a:spcBef>
              <a:buFontTx/>
              <a:buChar char="•"/>
              <a:defRPr/>
            </a:pPr>
            <a:r>
              <a:rPr lang="en-US" dirty="0">
                <a:solidFill>
                  <a:schemeClr val="tx1">
                    <a:lumMod val="65000"/>
                    <a:lumOff val="35000"/>
                  </a:schemeClr>
                </a:solidFill>
                <a:latin typeface="+mn-lt"/>
              </a:rPr>
              <a:t> TCP/IP devices ‘require’ the specific IP Address</a:t>
            </a:r>
            <a:endParaRPr lang="en-US" b="0" dirty="0">
              <a:solidFill>
                <a:schemeClr val="tx1">
                  <a:lumMod val="65000"/>
                  <a:lumOff val="35000"/>
                </a:schemeClr>
              </a:solidFill>
              <a:latin typeface="+mn-lt"/>
            </a:endParaRPr>
          </a:p>
          <a:p>
            <a:pPr marL="176213" indent="-176213">
              <a:spcBef>
                <a:spcPct val="50000"/>
              </a:spcBef>
              <a:buFontTx/>
              <a:buChar char="•"/>
              <a:defRPr/>
            </a:pPr>
            <a:r>
              <a:rPr lang="en-US" b="0" dirty="0">
                <a:solidFill>
                  <a:schemeClr val="tx1">
                    <a:lumMod val="65000"/>
                    <a:lumOff val="35000"/>
                  </a:schemeClr>
                </a:solidFill>
                <a:latin typeface="+mn-lt"/>
              </a:rPr>
              <a:t> Refer to “HYSWEEP Interfacing.pdf” for details  (C:\Hypack 20xx\Documentation)</a:t>
            </a:r>
          </a:p>
        </p:txBody>
      </p:sp>
      <p:sp>
        <p:nvSpPr>
          <p:cNvPr id="2" name="Title 1">
            <a:extLst>
              <a:ext uri="{FF2B5EF4-FFF2-40B4-BE49-F238E27FC236}">
                <a16:creationId xmlns:a16="http://schemas.microsoft.com/office/drawing/2014/main" id="{76FB4245-58C6-45FB-B24D-D98F15410981}"/>
              </a:ext>
            </a:extLst>
          </p:cNvPr>
          <p:cNvSpPr>
            <a:spLocks noGrp="1"/>
          </p:cNvSpPr>
          <p:nvPr>
            <p:ph type="title"/>
          </p:nvPr>
        </p:nvSpPr>
        <p:spPr/>
        <p:txBody>
          <a:bodyPr/>
          <a:lstStyle/>
          <a:p>
            <a:r>
              <a:rPr lang="en-US" dirty="0"/>
              <a:t>Multibeam Device</a:t>
            </a:r>
            <a:br>
              <a:rPr lang="en-US" dirty="0"/>
            </a:br>
            <a:endParaRPr lang="en-US" dirty="0"/>
          </a:p>
        </p:txBody>
      </p:sp>
      <p:pic>
        <p:nvPicPr>
          <p:cNvPr id="5" name="Picture 4">
            <a:extLst>
              <a:ext uri="{FF2B5EF4-FFF2-40B4-BE49-F238E27FC236}">
                <a16:creationId xmlns:a16="http://schemas.microsoft.com/office/drawing/2014/main" id="{555979E0-DD5B-46E5-B12D-AB547E166A28}"/>
              </a:ext>
            </a:extLst>
          </p:cNvPr>
          <p:cNvPicPr>
            <a:picLocks noChangeAspect="1"/>
          </p:cNvPicPr>
          <p:nvPr/>
        </p:nvPicPr>
        <p:blipFill>
          <a:blip r:embed="rId3"/>
          <a:stretch>
            <a:fillRect/>
          </a:stretch>
        </p:blipFill>
        <p:spPr>
          <a:xfrm>
            <a:off x="1828800" y="2522008"/>
            <a:ext cx="7199641" cy="3328282"/>
          </a:xfrm>
          <a:prstGeom prst="rect">
            <a:avLst/>
          </a:prstGeom>
        </p:spPr>
      </p:pic>
    </p:spTree>
    <p:extLst>
      <p:ext uri="{BB962C8B-B14F-4D97-AF65-F5344CB8AC3E}">
        <p14:creationId xmlns:p14="http://schemas.microsoft.com/office/powerpoint/2010/main" val="5228082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Rectangle 6">
            <a:extLst>
              <a:ext uri="{FF2B5EF4-FFF2-40B4-BE49-F238E27FC236}">
                <a16:creationId xmlns:a16="http://schemas.microsoft.com/office/drawing/2014/main" id="{A246E9A5-0BD8-4835-A830-9B452D4948FC}"/>
              </a:ext>
            </a:extLst>
          </p:cNvPr>
          <p:cNvSpPr>
            <a:spLocks noChangeArrowheads="1"/>
          </p:cNvSpPr>
          <p:nvPr/>
        </p:nvSpPr>
        <p:spPr bwMode="auto">
          <a:xfrm>
            <a:off x="1524000" y="3962400"/>
            <a:ext cx="4953000" cy="2057400"/>
          </a:xfrm>
          <a:prstGeom prst="rect">
            <a:avLst/>
          </a:prstGeom>
          <a:noFill/>
          <a:ln w="9525">
            <a:noFill/>
            <a:miter lim="800000"/>
            <a:headEnd/>
            <a:tailEnd/>
          </a:ln>
          <a:effectLst/>
        </p:spPr>
        <p:txBody>
          <a:bodyPr/>
          <a:lstStyle/>
          <a:p>
            <a:pPr marL="742950" lvl="1" indent="-285750" eaLnBrk="1" hangingPunct="1">
              <a:spcBef>
                <a:spcPct val="20000"/>
              </a:spcBef>
              <a:buClr>
                <a:schemeClr val="accent2"/>
              </a:buClr>
              <a:buSzPct val="70000"/>
              <a:buFont typeface="Wingdings" pitchFamily="2" charset="2"/>
              <a:buChar char="n"/>
              <a:defRPr/>
            </a:pPr>
            <a:endParaRPr lang="en-US" sz="2000">
              <a:effectLst>
                <a:outerShdw blurRad="38100" dist="38100" dir="2700000" algn="tl">
                  <a:srgbClr val="000000"/>
                </a:outerShdw>
              </a:effectLst>
            </a:endParaRPr>
          </a:p>
        </p:txBody>
      </p:sp>
      <p:sp>
        <p:nvSpPr>
          <p:cNvPr id="5122" name="Rectangle 2">
            <a:extLst>
              <a:ext uri="{FF2B5EF4-FFF2-40B4-BE49-F238E27FC236}">
                <a16:creationId xmlns:a16="http://schemas.microsoft.com/office/drawing/2014/main" id="{5CA778A7-4056-40AB-9142-B6ABB1F44789}"/>
              </a:ext>
            </a:extLst>
          </p:cNvPr>
          <p:cNvSpPr>
            <a:spLocks noRot="1" noChangeArrowheads="1"/>
          </p:cNvSpPr>
          <p:nvPr/>
        </p:nvSpPr>
        <p:spPr bwMode="auto">
          <a:xfrm>
            <a:off x="1828800" y="0"/>
            <a:ext cx="6858000" cy="9906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49156" name="Text Box 12">
            <a:extLst>
              <a:ext uri="{FF2B5EF4-FFF2-40B4-BE49-F238E27FC236}">
                <a16:creationId xmlns:a16="http://schemas.microsoft.com/office/drawing/2014/main" id="{F7492527-F364-4542-819C-C57C72C116A2}"/>
              </a:ext>
            </a:extLst>
          </p:cNvPr>
          <p:cNvSpPr txBox="1">
            <a:spLocks noChangeArrowheads="1"/>
          </p:cNvSpPr>
          <p:nvPr/>
        </p:nvSpPr>
        <p:spPr bwMode="auto">
          <a:xfrm>
            <a:off x="457201" y="910441"/>
            <a:ext cx="6200092" cy="3970318"/>
          </a:xfrm>
          <a:prstGeom prst="rect">
            <a:avLst/>
          </a:prstGeom>
          <a:noFill/>
          <a:ln>
            <a:noFill/>
          </a:ln>
        </p:spPr>
        <p:txBody>
          <a:bodyPr wrap="squar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buFontTx/>
              <a:buChar char="•"/>
              <a:defRPr/>
            </a:pPr>
            <a:r>
              <a:rPr lang="en-US" altLang="en-US" sz="2000" b="0" dirty="0">
                <a:solidFill>
                  <a:schemeClr val="tx1">
                    <a:lumMod val="65000"/>
                    <a:lumOff val="35000"/>
                  </a:schemeClr>
                </a:solidFill>
                <a:latin typeface="+mn-lt"/>
              </a:rPr>
              <a:t>  </a:t>
            </a:r>
            <a:r>
              <a:rPr lang="en-US" altLang="en-US" sz="1600" b="0" dirty="0">
                <a:solidFill>
                  <a:schemeClr val="tx1">
                    <a:lumMod val="65000"/>
                    <a:lumOff val="35000"/>
                  </a:schemeClr>
                </a:solidFill>
                <a:latin typeface="+mn-lt"/>
              </a:rPr>
              <a:t>Select </a:t>
            </a:r>
            <a:r>
              <a:rPr lang="en-US" altLang="en-US" sz="1600" dirty="0">
                <a:solidFill>
                  <a:schemeClr val="tx1">
                    <a:lumMod val="65000"/>
                    <a:lumOff val="35000"/>
                  </a:schemeClr>
                </a:solidFill>
                <a:latin typeface="+mn-lt"/>
              </a:rPr>
              <a:t>Sonar Head 1 </a:t>
            </a:r>
            <a:r>
              <a:rPr lang="en-US" altLang="en-US" sz="1600" b="0" dirty="0">
                <a:solidFill>
                  <a:schemeClr val="tx1">
                    <a:lumMod val="65000"/>
                    <a:lumOff val="35000"/>
                  </a:schemeClr>
                </a:solidFill>
                <a:latin typeface="+mn-lt"/>
              </a:rPr>
              <a:t>or </a:t>
            </a:r>
            <a:r>
              <a:rPr lang="en-US" altLang="en-US" sz="1600" dirty="0">
                <a:solidFill>
                  <a:schemeClr val="tx1">
                    <a:lumMod val="65000"/>
                    <a:lumOff val="35000"/>
                  </a:schemeClr>
                </a:solidFill>
                <a:latin typeface="+mn-lt"/>
              </a:rPr>
              <a:t>2</a:t>
            </a:r>
            <a:r>
              <a:rPr lang="en-US" altLang="en-US" sz="1600" b="0" dirty="0">
                <a:solidFill>
                  <a:schemeClr val="tx1">
                    <a:lumMod val="65000"/>
                    <a:lumOff val="35000"/>
                  </a:schemeClr>
                </a:solidFill>
                <a:latin typeface="+mn-lt"/>
              </a:rPr>
              <a:t>.</a:t>
            </a:r>
          </a:p>
          <a:p>
            <a:pPr>
              <a:spcBef>
                <a:spcPct val="50000"/>
              </a:spcBef>
              <a:buFontTx/>
              <a:buChar char="•"/>
              <a:defRPr/>
            </a:pPr>
            <a:endParaRPr lang="en-US" altLang="en-US" sz="1600" b="0" dirty="0">
              <a:solidFill>
                <a:schemeClr val="tx1">
                  <a:lumMod val="65000"/>
                  <a:lumOff val="35000"/>
                </a:schemeClr>
              </a:solidFill>
              <a:latin typeface="+mn-lt"/>
            </a:endParaRPr>
          </a:p>
          <a:p>
            <a:pPr>
              <a:spcBef>
                <a:spcPct val="50000"/>
              </a:spcBef>
              <a:buFontTx/>
              <a:buChar char="•"/>
              <a:defRPr/>
            </a:pPr>
            <a:r>
              <a:rPr lang="en-US" altLang="en-US" sz="1600" b="0" dirty="0">
                <a:solidFill>
                  <a:schemeClr val="tx1">
                    <a:lumMod val="65000"/>
                    <a:lumOff val="35000"/>
                  </a:schemeClr>
                </a:solidFill>
                <a:latin typeface="+mn-lt"/>
              </a:rPr>
              <a:t>  Enter </a:t>
            </a:r>
            <a:r>
              <a:rPr lang="en-US" altLang="en-US" sz="1600" dirty="0">
                <a:solidFill>
                  <a:schemeClr val="tx1">
                    <a:lumMod val="65000"/>
                    <a:lumOff val="35000"/>
                  </a:schemeClr>
                </a:solidFill>
                <a:latin typeface="+mn-lt"/>
              </a:rPr>
              <a:t>Location</a:t>
            </a:r>
            <a:r>
              <a:rPr lang="en-US" altLang="en-US" sz="1600" b="0" dirty="0">
                <a:solidFill>
                  <a:schemeClr val="tx1">
                    <a:lumMod val="65000"/>
                    <a:lumOff val="35000"/>
                  </a:schemeClr>
                </a:solidFill>
                <a:latin typeface="+mn-lt"/>
              </a:rPr>
              <a:t> offsets (Starboard, Forward, Vertical) as measured from Boat Reference Point.</a:t>
            </a:r>
          </a:p>
          <a:p>
            <a:pPr>
              <a:spcBef>
                <a:spcPct val="50000"/>
              </a:spcBef>
              <a:buFontTx/>
              <a:buChar char="•"/>
              <a:defRPr/>
            </a:pPr>
            <a:endParaRPr lang="en-US" altLang="en-US" sz="1600" b="0" dirty="0">
              <a:solidFill>
                <a:schemeClr val="tx1">
                  <a:lumMod val="65000"/>
                  <a:lumOff val="35000"/>
                </a:schemeClr>
              </a:solidFill>
              <a:latin typeface="+mn-lt"/>
            </a:endParaRPr>
          </a:p>
          <a:p>
            <a:pPr>
              <a:spcBef>
                <a:spcPct val="50000"/>
              </a:spcBef>
              <a:buFontTx/>
              <a:buChar char="•"/>
              <a:defRPr/>
            </a:pPr>
            <a:endParaRPr lang="en-US" altLang="en-US" sz="1600" b="0" dirty="0">
              <a:solidFill>
                <a:schemeClr val="tx1">
                  <a:lumMod val="65000"/>
                  <a:lumOff val="35000"/>
                </a:schemeClr>
              </a:solidFill>
              <a:latin typeface="+mn-lt"/>
            </a:endParaRPr>
          </a:p>
          <a:p>
            <a:pPr>
              <a:spcBef>
                <a:spcPct val="50000"/>
              </a:spcBef>
              <a:buFontTx/>
              <a:buChar char="•"/>
              <a:defRPr/>
            </a:pPr>
            <a:r>
              <a:rPr lang="en-US" altLang="en-US" sz="1600" b="0" dirty="0">
                <a:solidFill>
                  <a:schemeClr val="tx1">
                    <a:lumMod val="65000"/>
                    <a:lumOff val="35000"/>
                  </a:schemeClr>
                </a:solidFill>
                <a:latin typeface="+mn-lt"/>
              </a:rPr>
              <a:t>  Enter </a:t>
            </a:r>
            <a:r>
              <a:rPr lang="en-US" altLang="en-US" sz="1600" dirty="0">
                <a:solidFill>
                  <a:schemeClr val="tx1">
                    <a:lumMod val="65000"/>
                    <a:lumOff val="35000"/>
                  </a:schemeClr>
                </a:solidFill>
                <a:latin typeface="+mn-lt"/>
              </a:rPr>
              <a:t>Rotation</a:t>
            </a:r>
            <a:r>
              <a:rPr lang="en-US" altLang="en-US" sz="1600" b="0" dirty="0">
                <a:solidFill>
                  <a:schemeClr val="tx1">
                    <a:lumMod val="65000"/>
                    <a:lumOff val="35000"/>
                  </a:schemeClr>
                </a:solidFill>
                <a:latin typeface="+mn-lt"/>
              </a:rPr>
              <a:t> offsets (Yaw, Pitch, Roll) from Patch Test.</a:t>
            </a:r>
          </a:p>
          <a:p>
            <a:pPr>
              <a:spcBef>
                <a:spcPct val="50000"/>
              </a:spcBef>
              <a:buFontTx/>
              <a:buChar char="•"/>
              <a:defRPr/>
            </a:pPr>
            <a:endParaRPr lang="en-US" altLang="en-US" sz="1600" b="0" dirty="0">
              <a:solidFill>
                <a:schemeClr val="tx1">
                  <a:lumMod val="65000"/>
                  <a:lumOff val="35000"/>
                </a:schemeClr>
              </a:solidFill>
              <a:latin typeface="+mn-lt"/>
            </a:endParaRPr>
          </a:p>
          <a:p>
            <a:pPr>
              <a:spcBef>
                <a:spcPct val="50000"/>
              </a:spcBef>
              <a:buFontTx/>
              <a:buChar char="•"/>
              <a:defRPr/>
            </a:pPr>
            <a:endParaRPr lang="en-US" altLang="en-US" sz="1600" b="0" dirty="0">
              <a:solidFill>
                <a:schemeClr val="tx1">
                  <a:lumMod val="65000"/>
                  <a:lumOff val="35000"/>
                </a:schemeClr>
              </a:solidFill>
              <a:latin typeface="+mn-lt"/>
            </a:endParaRPr>
          </a:p>
          <a:p>
            <a:pPr>
              <a:spcBef>
                <a:spcPct val="50000"/>
              </a:spcBef>
              <a:buFontTx/>
              <a:buChar char="•"/>
              <a:defRPr/>
            </a:pPr>
            <a:r>
              <a:rPr lang="en-US" altLang="en-US" sz="1600" b="0" dirty="0">
                <a:solidFill>
                  <a:schemeClr val="tx1">
                    <a:lumMod val="65000"/>
                    <a:lumOff val="35000"/>
                  </a:schemeClr>
                </a:solidFill>
                <a:latin typeface="+mn-lt"/>
              </a:rPr>
              <a:t>  </a:t>
            </a:r>
            <a:r>
              <a:rPr lang="en-US" altLang="en-US" sz="1600" dirty="0">
                <a:solidFill>
                  <a:schemeClr val="tx1">
                    <a:lumMod val="65000"/>
                    <a:lumOff val="35000"/>
                  </a:schemeClr>
                </a:solidFill>
                <a:latin typeface="+mn-lt"/>
              </a:rPr>
              <a:t>Latency</a:t>
            </a:r>
            <a:r>
              <a:rPr lang="en-US" altLang="en-US" sz="1600" b="0" dirty="0">
                <a:solidFill>
                  <a:schemeClr val="tx1">
                    <a:lumMod val="65000"/>
                    <a:lumOff val="35000"/>
                  </a:schemeClr>
                </a:solidFill>
                <a:latin typeface="+mn-lt"/>
              </a:rPr>
              <a:t> should be 0.00.  </a:t>
            </a:r>
          </a:p>
          <a:p>
            <a:pPr>
              <a:spcBef>
                <a:spcPct val="50000"/>
              </a:spcBef>
              <a:defRPr/>
            </a:pPr>
            <a:r>
              <a:rPr lang="en-US" altLang="en-US" sz="1600" b="0" dirty="0">
                <a:solidFill>
                  <a:schemeClr val="tx1">
                    <a:lumMod val="65000"/>
                    <a:lumOff val="35000"/>
                  </a:schemeClr>
                </a:solidFill>
                <a:latin typeface="+mn-lt"/>
              </a:rPr>
              <a:t>(Navigation Latency is entered in the Positioning Device’s Offsets)</a:t>
            </a:r>
          </a:p>
        </p:txBody>
      </p:sp>
      <p:sp>
        <p:nvSpPr>
          <p:cNvPr id="2" name="Title 1">
            <a:extLst>
              <a:ext uri="{FF2B5EF4-FFF2-40B4-BE49-F238E27FC236}">
                <a16:creationId xmlns:a16="http://schemas.microsoft.com/office/drawing/2014/main" id="{84767DDD-60FD-46F9-93C8-8315C26450F8}"/>
              </a:ext>
            </a:extLst>
          </p:cNvPr>
          <p:cNvSpPr>
            <a:spLocks noGrp="1"/>
          </p:cNvSpPr>
          <p:nvPr>
            <p:ph type="title"/>
          </p:nvPr>
        </p:nvSpPr>
        <p:spPr>
          <a:xfrm>
            <a:off x="457201" y="170472"/>
            <a:ext cx="11277598" cy="989013"/>
          </a:xfrm>
        </p:spPr>
        <p:txBody>
          <a:bodyPr/>
          <a:lstStyle/>
          <a:p>
            <a:r>
              <a:rPr lang="en-US" dirty="0"/>
              <a:t>Multibeam Device – Offsets Tab</a:t>
            </a:r>
            <a:br>
              <a:rPr lang="en-US" dirty="0"/>
            </a:br>
            <a:endParaRPr lang="en-US" dirty="0"/>
          </a:p>
        </p:txBody>
      </p:sp>
      <p:pic>
        <p:nvPicPr>
          <p:cNvPr id="6" name="Picture 5">
            <a:extLst>
              <a:ext uri="{FF2B5EF4-FFF2-40B4-BE49-F238E27FC236}">
                <a16:creationId xmlns:a16="http://schemas.microsoft.com/office/drawing/2014/main" id="{436858ED-71EA-4369-9666-A893C717FEA7}"/>
              </a:ext>
            </a:extLst>
          </p:cNvPr>
          <p:cNvPicPr>
            <a:picLocks noChangeAspect="1"/>
          </p:cNvPicPr>
          <p:nvPr/>
        </p:nvPicPr>
        <p:blipFill>
          <a:blip r:embed="rId3"/>
          <a:stretch>
            <a:fillRect/>
          </a:stretch>
        </p:blipFill>
        <p:spPr>
          <a:xfrm>
            <a:off x="6797179" y="213952"/>
            <a:ext cx="4161675" cy="5701822"/>
          </a:xfrm>
          <a:prstGeom prst="rect">
            <a:avLst/>
          </a:prstGeom>
        </p:spPr>
      </p:pic>
    </p:spTree>
    <p:extLst>
      <p:ext uri="{BB962C8B-B14F-4D97-AF65-F5344CB8AC3E}">
        <p14:creationId xmlns:p14="http://schemas.microsoft.com/office/powerpoint/2010/main" val="331051207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Rectangle 6">
            <a:extLst>
              <a:ext uri="{FF2B5EF4-FFF2-40B4-BE49-F238E27FC236}">
                <a16:creationId xmlns:a16="http://schemas.microsoft.com/office/drawing/2014/main" id="{4AB5300A-5920-45AD-B2F5-88D2D7181774}"/>
              </a:ext>
            </a:extLst>
          </p:cNvPr>
          <p:cNvSpPr>
            <a:spLocks noChangeArrowheads="1"/>
          </p:cNvSpPr>
          <p:nvPr/>
        </p:nvSpPr>
        <p:spPr bwMode="auto">
          <a:xfrm>
            <a:off x="1524000" y="3962400"/>
            <a:ext cx="4953000" cy="2057400"/>
          </a:xfrm>
          <a:prstGeom prst="rect">
            <a:avLst/>
          </a:prstGeom>
          <a:noFill/>
          <a:ln w="9525">
            <a:noFill/>
            <a:miter lim="800000"/>
            <a:headEnd/>
            <a:tailEnd/>
          </a:ln>
          <a:effectLst/>
        </p:spPr>
        <p:txBody>
          <a:bodyPr/>
          <a:lstStyle/>
          <a:p>
            <a:pPr marL="742950" lvl="1" indent="-285750" eaLnBrk="1" hangingPunct="1">
              <a:spcBef>
                <a:spcPct val="20000"/>
              </a:spcBef>
              <a:buClr>
                <a:schemeClr val="accent2"/>
              </a:buClr>
              <a:buSzPct val="70000"/>
              <a:buFont typeface="Wingdings" pitchFamily="2" charset="2"/>
              <a:buChar char="n"/>
              <a:defRPr/>
            </a:pPr>
            <a:endParaRPr lang="en-US" sz="2000">
              <a:effectLst>
                <a:outerShdw blurRad="38100" dist="38100" dir="2700000" algn="tl">
                  <a:srgbClr val="000000"/>
                </a:outerShdw>
              </a:effectLst>
            </a:endParaRPr>
          </a:p>
        </p:txBody>
      </p:sp>
      <p:sp>
        <p:nvSpPr>
          <p:cNvPr id="5122" name="Rectangle 2">
            <a:extLst>
              <a:ext uri="{FF2B5EF4-FFF2-40B4-BE49-F238E27FC236}">
                <a16:creationId xmlns:a16="http://schemas.microsoft.com/office/drawing/2014/main" id="{5443432F-D522-4EC1-BC60-E98A6AD773CC}"/>
              </a:ext>
            </a:extLst>
          </p:cNvPr>
          <p:cNvSpPr>
            <a:spLocks noRot="1" noChangeArrowheads="1"/>
          </p:cNvSpPr>
          <p:nvPr/>
        </p:nvSpPr>
        <p:spPr bwMode="auto">
          <a:xfrm>
            <a:off x="1828800" y="0"/>
            <a:ext cx="8305800" cy="990600"/>
          </a:xfrm>
          <a:prstGeom prst="rect">
            <a:avLst/>
          </a:prstGeom>
          <a:noFill/>
          <a:ln w="9525">
            <a:noFill/>
            <a:miter lim="800000"/>
            <a:headEnd/>
            <a:tailEnd/>
          </a:ln>
        </p:spPr>
        <p:txBody>
          <a:bodyPr anchor="ctr"/>
          <a:lstStyle/>
          <a:p>
            <a:pPr eaLnBrk="1" hangingPunct="1">
              <a:defRPr/>
            </a:pPr>
            <a:endParaRPr lang="en-US" sz="3000" dirty="0">
              <a:solidFill>
                <a:schemeClr val="bg1"/>
              </a:solidFill>
              <a:latin typeface="+mj-lt"/>
            </a:endParaRPr>
          </a:p>
        </p:txBody>
      </p:sp>
      <p:sp>
        <p:nvSpPr>
          <p:cNvPr id="49156" name="Text Box 12">
            <a:extLst>
              <a:ext uri="{FF2B5EF4-FFF2-40B4-BE49-F238E27FC236}">
                <a16:creationId xmlns:a16="http://schemas.microsoft.com/office/drawing/2014/main" id="{661761B7-E524-4688-9304-E29055EBE5E4}"/>
              </a:ext>
            </a:extLst>
          </p:cNvPr>
          <p:cNvSpPr txBox="1">
            <a:spLocks noChangeArrowheads="1"/>
          </p:cNvSpPr>
          <p:nvPr/>
        </p:nvSpPr>
        <p:spPr bwMode="auto">
          <a:xfrm>
            <a:off x="989851" y="990600"/>
            <a:ext cx="4953000" cy="923330"/>
          </a:xfrm>
          <a:prstGeom prst="rect">
            <a:avLst/>
          </a:prstGeom>
          <a:noFill/>
          <a:ln>
            <a:noFill/>
          </a:ln>
        </p:spPr>
        <p:txBody>
          <a:bodyPr wrap="squar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defRPr/>
            </a:pPr>
            <a:r>
              <a:rPr lang="en-US" altLang="en-US" b="0" dirty="0">
                <a:solidFill>
                  <a:schemeClr val="tx1">
                    <a:lumMod val="65000"/>
                    <a:lumOff val="35000"/>
                  </a:schemeClr>
                </a:solidFill>
                <a:latin typeface="+mn-lt"/>
              </a:rPr>
              <a:t>For multibeam sonars that include the Motion Sensor data embedded in their data packets, select  </a:t>
            </a:r>
            <a:r>
              <a:rPr lang="en-US" altLang="en-US" dirty="0">
                <a:solidFill>
                  <a:schemeClr val="tx1">
                    <a:lumMod val="65000"/>
                    <a:lumOff val="35000"/>
                  </a:schemeClr>
                </a:solidFill>
                <a:latin typeface="+mn-lt"/>
              </a:rPr>
              <a:t>MRU Offsets </a:t>
            </a:r>
            <a:r>
              <a:rPr lang="en-US" altLang="en-US" b="0" dirty="0">
                <a:solidFill>
                  <a:schemeClr val="tx1">
                    <a:lumMod val="65000"/>
                    <a:lumOff val="35000"/>
                  </a:schemeClr>
                </a:solidFill>
                <a:latin typeface="+mn-lt"/>
              </a:rPr>
              <a:t>from the pulldown menu:</a:t>
            </a:r>
          </a:p>
        </p:txBody>
      </p:sp>
      <p:sp>
        <p:nvSpPr>
          <p:cNvPr id="2" name="Rectangle 1">
            <a:extLst>
              <a:ext uri="{FF2B5EF4-FFF2-40B4-BE49-F238E27FC236}">
                <a16:creationId xmlns:a16="http://schemas.microsoft.com/office/drawing/2014/main" id="{446CDD4F-F54E-4C76-A3CA-2E595788E8E3}"/>
              </a:ext>
            </a:extLst>
          </p:cNvPr>
          <p:cNvSpPr/>
          <p:nvPr/>
        </p:nvSpPr>
        <p:spPr>
          <a:xfrm>
            <a:off x="989851" y="2218211"/>
            <a:ext cx="6906463" cy="3416320"/>
          </a:xfrm>
          <a:prstGeom prst="rect">
            <a:avLst/>
          </a:prstGeom>
        </p:spPr>
        <p:txBody>
          <a:bodyPr wrap="square">
            <a:spAutoFit/>
          </a:bodyPr>
          <a:lstStyle/>
          <a:p>
            <a:pPr>
              <a:spcBef>
                <a:spcPct val="50000"/>
              </a:spcBef>
              <a:buFontTx/>
              <a:buChar char="•"/>
              <a:defRPr/>
            </a:pPr>
            <a:r>
              <a:rPr lang="en-US" altLang="en-US" sz="1800" b="0" dirty="0">
                <a:solidFill>
                  <a:schemeClr val="tx1">
                    <a:lumMod val="65000"/>
                    <a:lumOff val="35000"/>
                  </a:schemeClr>
                </a:solidFill>
                <a:latin typeface="+mn-lt"/>
              </a:rPr>
              <a:t>  Enter </a:t>
            </a:r>
            <a:r>
              <a:rPr lang="en-US" altLang="en-US" sz="1800" b="1" dirty="0">
                <a:solidFill>
                  <a:schemeClr val="tx1">
                    <a:lumMod val="65000"/>
                    <a:lumOff val="35000"/>
                  </a:schemeClr>
                </a:solidFill>
                <a:latin typeface="+mn-lt"/>
              </a:rPr>
              <a:t>Location</a:t>
            </a:r>
            <a:r>
              <a:rPr lang="en-US" altLang="en-US" sz="1800" b="0" dirty="0">
                <a:solidFill>
                  <a:schemeClr val="tx1">
                    <a:lumMod val="65000"/>
                    <a:lumOff val="35000"/>
                  </a:schemeClr>
                </a:solidFill>
                <a:latin typeface="+mn-lt"/>
              </a:rPr>
              <a:t> offsets (Starboard, Forward, Vertical) as measured from Boat Reference Point.</a:t>
            </a:r>
          </a:p>
          <a:p>
            <a:pPr>
              <a:spcBef>
                <a:spcPct val="50000"/>
              </a:spcBef>
              <a:buFontTx/>
              <a:buChar char="•"/>
              <a:defRPr/>
            </a:pPr>
            <a:endParaRPr lang="en-US" altLang="en-US" dirty="0">
              <a:solidFill>
                <a:schemeClr val="tx1">
                  <a:lumMod val="65000"/>
                  <a:lumOff val="35000"/>
                </a:schemeClr>
              </a:solidFill>
              <a:latin typeface="+mn-lt"/>
            </a:endParaRPr>
          </a:p>
          <a:p>
            <a:pPr>
              <a:spcBef>
                <a:spcPct val="50000"/>
              </a:spcBef>
              <a:buFontTx/>
              <a:buChar char="•"/>
              <a:defRPr/>
            </a:pPr>
            <a:endParaRPr lang="en-US" altLang="en-US" sz="1800" b="0" dirty="0">
              <a:solidFill>
                <a:schemeClr val="tx1">
                  <a:lumMod val="65000"/>
                  <a:lumOff val="35000"/>
                </a:schemeClr>
              </a:solidFill>
              <a:latin typeface="+mn-lt"/>
            </a:endParaRPr>
          </a:p>
          <a:p>
            <a:pPr>
              <a:spcBef>
                <a:spcPct val="50000"/>
              </a:spcBef>
              <a:buFontTx/>
              <a:buChar char="•"/>
              <a:defRPr/>
            </a:pPr>
            <a:r>
              <a:rPr lang="en-US" altLang="en-US" sz="1800" b="0" dirty="0">
                <a:solidFill>
                  <a:schemeClr val="tx1">
                    <a:lumMod val="65000"/>
                    <a:lumOff val="35000"/>
                  </a:schemeClr>
                </a:solidFill>
                <a:latin typeface="+mn-lt"/>
              </a:rPr>
              <a:t>  Enter </a:t>
            </a:r>
            <a:r>
              <a:rPr lang="en-US" altLang="en-US" sz="1800" b="1" dirty="0">
                <a:solidFill>
                  <a:schemeClr val="tx1">
                    <a:lumMod val="65000"/>
                    <a:lumOff val="35000"/>
                  </a:schemeClr>
                </a:solidFill>
                <a:latin typeface="+mn-lt"/>
              </a:rPr>
              <a:t>Rotation</a:t>
            </a:r>
            <a:r>
              <a:rPr lang="en-US" altLang="en-US" sz="1800" b="0" dirty="0">
                <a:solidFill>
                  <a:schemeClr val="tx1">
                    <a:lumMod val="65000"/>
                    <a:lumOff val="35000"/>
                  </a:schemeClr>
                </a:solidFill>
                <a:latin typeface="+mn-lt"/>
              </a:rPr>
              <a:t> offsets (Yaw, Pitch, Roll) from Patch Test.</a:t>
            </a:r>
          </a:p>
          <a:p>
            <a:pPr>
              <a:spcBef>
                <a:spcPct val="50000"/>
              </a:spcBef>
              <a:buFontTx/>
              <a:buChar char="•"/>
              <a:defRPr/>
            </a:pPr>
            <a:endParaRPr lang="en-US" altLang="en-US" dirty="0">
              <a:solidFill>
                <a:schemeClr val="tx1">
                  <a:lumMod val="65000"/>
                  <a:lumOff val="35000"/>
                </a:schemeClr>
              </a:solidFill>
              <a:latin typeface="+mn-lt"/>
            </a:endParaRPr>
          </a:p>
          <a:p>
            <a:pPr>
              <a:spcBef>
                <a:spcPct val="50000"/>
              </a:spcBef>
              <a:buFontTx/>
              <a:buChar char="•"/>
              <a:defRPr/>
            </a:pPr>
            <a:endParaRPr lang="en-US" altLang="en-US" sz="1800" b="0" dirty="0">
              <a:solidFill>
                <a:schemeClr val="tx1">
                  <a:lumMod val="65000"/>
                  <a:lumOff val="35000"/>
                </a:schemeClr>
              </a:solidFill>
              <a:latin typeface="+mn-lt"/>
            </a:endParaRPr>
          </a:p>
          <a:p>
            <a:pPr>
              <a:spcBef>
                <a:spcPct val="50000"/>
              </a:spcBef>
              <a:buFontTx/>
              <a:buChar char="•"/>
              <a:defRPr/>
            </a:pPr>
            <a:r>
              <a:rPr lang="en-US" altLang="en-US" sz="1800" b="0" dirty="0">
                <a:solidFill>
                  <a:schemeClr val="tx1">
                    <a:lumMod val="65000"/>
                    <a:lumOff val="35000"/>
                  </a:schemeClr>
                </a:solidFill>
                <a:latin typeface="+mn-lt"/>
              </a:rPr>
              <a:t>  </a:t>
            </a:r>
            <a:r>
              <a:rPr lang="en-US" altLang="en-US" sz="1800" b="1" dirty="0">
                <a:solidFill>
                  <a:schemeClr val="tx1">
                    <a:lumMod val="65000"/>
                    <a:lumOff val="35000"/>
                  </a:schemeClr>
                </a:solidFill>
                <a:latin typeface="+mn-lt"/>
              </a:rPr>
              <a:t>Latency</a:t>
            </a:r>
            <a:r>
              <a:rPr lang="en-US" altLang="en-US" sz="1800" b="0" dirty="0">
                <a:solidFill>
                  <a:schemeClr val="tx1">
                    <a:lumMod val="65000"/>
                    <a:lumOff val="35000"/>
                  </a:schemeClr>
                </a:solidFill>
                <a:latin typeface="+mn-lt"/>
              </a:rPr>
              <a:t> should be 0.00, unless otherwise stated by the manufacturer.  </a:t>
            </a:r>
          </a:p>
        </p:txBody>
      </p:sp>
      <p:sp>
        <p:nvSpPr>
          <p:cNvPr id="3" name="Title 2">
            <a:extLst>
              <a:ext uri="{FF2B5EF4-FFF2-40B4-BE49-F238E27FC236}">
                <a16:creationId xmlns:a16="http://schemas.microsoft.com/office/drawing/2014/main" id="{A8CCE949-B2E2-4E8E-8C47-3C451160C741}"/>
              </a:ext>
            </a:extLst>
          </p:cNvPr>
          <p:cNvSpPr>
            <a:spLocks noGrp="1"/>
          </p:cNvSpPr>
          <p:nvPr>
            <p:ph type="title"/>
          </p:nvPr>
        </p:nvSpPr>
        <p:spPr>
          <a:xfrm>
            <a:off x="457320" y="110652"/>
            <a:ext cx="11277598" cy="575667"/>
          </a:xfrm>
        </p:spPr>
        <p:txBody>
          <a:bodyPr/>
          <a:lstStyle/>
          <a:p>
            <a:r>
              <a:rPr lang="en-US" dirty="0"/>
              <a:t>Multibeam Device – Offsets Tab  (continued)</a:t>
            </a:r>
          </a:p>
        </p:txBody>
      </p:sp>
      <p:pic>
        <p:nvPicPr>
          <p:cNvPr id="7" name="Picture 6">
            <a:extLst>
              <a:ext uri="{FF2B5EF4-FFF2-40B4-BE49-F238E27FC236}">
                <a16:creationId xmlns:a16="http://schemas.microsoft.com/office/drawing/2014/main" id="{485758B0-9607-46B1-B539-5B0041FD9AC7}"/>
              </a:ext>
            </a:extLst>
          </p:cNvPr>
          <p:cNvPicPr>
            <a:picLocks noChangeAspect="1"/>
          </p:cNvPicPr>
          <p:nvPr/>
        </p:nvPicPr>
        <p:blipFill>
          <a:blip r:embed="rId3"/>
          <a:stretch>
            <a:fillRect/>
          </a:stretch>
        </p:blipFill>
        <p:spPr>
          <a:xfrm>
            <a:off x="8004199" y="686319"/>
            <a:ext cx="3304455" cy="5063823"/>
          </a:xfrm>
          <a:prstGeom prst="rect">
            <a:avLst/>
          </a:prstGeom>
        </p:spPr>
      </p:pic>
    </p:spTree>
    <p:extLst>
      <p:ext uri="{BB962C8B-B14F-4D97-AF65-F5344CB8AC3E}">
        <p14:creationId xmlns:p14="http://schemas.microsoft.com/office/powerpoint/2010/main" val="77231609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4B0B7C7-17DE-475A-A2E2-75F4B73D07E4}"/>
              </a:ext>
            </a:extLst>
          </p:cNvPr>
          <p:cNvSpPr>
            <a:spLocks noRot="1" noChangeArrowheads="1"/>
          </p:cNvSpPr>
          <p:nvPr/>
        </p:nvSpPr>
        <p:spPr bwMode="auto">
          <a:xfrm>
            <a:off x="1828800" y="0"/>
            <a:ext cx="6934200" cy="9906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4103" name="Text Box 12">
            <a:extLst>
              <a:ext uri="{FF2B5EF4-FFF2-40B4-BE49-F238E27FC236}">
                <a16:creationId xmlns:a16="http://schemas.microsoft.com/office/drawing/2014/main" id="{42C3E5B8-51A5-4C23-98AF-D507F8A01A25}"/>
              </a:ext>
            </a:extLst>
          </p:cNvPr>
          <p:cNvSpPr txBox="1">
            <a:spLocks noChangeArrowheads="1"/>
          </p:cNvSpPr>
          <p:nvPr/>
        </p:nvSpPr>
        <p:spPr bwMode="auto">
          <a:xfrm>
            <a:off x="457082" y="753206"/>
            <a:ext cx="9246906" cy="2031325"/>
          </a:xfrm>
          <a:prstGeom prst="rect">
            <a:avLst/>
          </a:prstGeom>
          <a:noFill/>
          <a:ln w="9525">
            <a:noFill/>
            <a:miter lim="800000"/>
            <a:headEnd/>
            <a:tailEnd/>
          </a:ln>
        </p:spPr>
        <p:txBody>
          <a:bodyPr wrap="square">
            <a:spAutoFit/>
          </a:bodyPr>
          <a:lstStyle/>
          <a:p>
            <a:pPr>
              <a:spcBef>
                <a:spcPct val="50000"/>
              </a:spcBef>
              <a:defRPr/>
            </a:pPr>
            <a:r>
              <a:rPr lang="en-US" dirty="0">
                <a:solidFill>
                  <a:schemeClr val="bg2"/>
                </a:solidFill>
                <a:latin typeface="+mn-lt"/>
              </a:rPr>
              <a:t>Devices:</a:t>
            </a:r>
          </a:p>
          <a:p>
            <a:pPr>
              <a:spcBef>
                <a:spcPct val="50000"/>
              </a:spcBef>
              <a:defRPr/>
            </a:pPr>
            <a:r>
              <a:rPr lang="en-US" b="0" dirty="0">
                <a:solidFill>
                  <a:schemeClr val="tx1">
                    <a:lumMod val="75000"/>
                    <a:lumOff val="25000"/>
                  </a:schemeClr>
                </a:solidFill>
                <a:latin typeface="+mn-lt"/>
              </a:rPr>
              <a:t>Select the driver, if listed.  If not…</a:t>
            </a:r>
          </a:p>
          <a:p>
            <a:pPr marL="742950" lvl="1" indent="-285750">
              <a:spcBef>
                <a:spcPct val="50000"/>
              </a:spcBef>
              <a:buFont typeface="Arial" panose="020B0604020202020204" pitchFamily="34" charset="0"/>
              <a:buChar char="•"/>
              <a:defRPr/>
            </a:pPr>
            <a:r>
              <a:rPr lang="en-US" b="0" dirty="0">
                <a:solidFill>
                  <a:srgbClr val="0090B9"/>
                </a:solidFill>
                <a:latin typeface="+mn-lt"/>
              </a:rPr>
              <a:t>The “TSS1” message is standard for Heave, Pitch and Roll (</a:t>
            </a:r>
            <a:r>
              <a:rPr lang="en-US" b="1" dirty="0">
                <a:solidFill>
                  <a:srgbClr val="0090B9"/>
                </a:solidFill>
                <a:latin typeface="+mn-lt"/>
              </a:rPr>
              <a:t>TSS DMS </a:t>
            </a:r>
            <a:r>
              <a:rPr lang="en-US" b="0" dirty="0">
                <a:solidFill>
                  <a:srgbClr val="0090B9"/>
                </a:solidFill>
                <a:latin typeface="+mn-lt"/>
              </a:rPr>
              <a:t>driver).</a:t>
            </a:r>
          </a:p>
          <a:p>
            <a:pPr marL="742950" lvl="1" indent="-285750">
              <a:spcBef>
                <a:spcPct val="50000"/>
              </a:spcBef>
              <a:buFont typeface="Arial" panose="020B0604020202020204" pitchFamily="34" charset="0"/>
              <a:buChar char="•"/>
              <a:defRPr/>
            </a:pPr>
            <a:r>
              <a:rPr lang="en-US" b="0" dirty="0">
                <a:solidFill>
                  <a:srgbClr val="0090B9"/>
                </a:solidFill>
                <a:latin typeface="+mn-lt"/>
              </a:rPr>
              <a:t>The NMEA “HDT” message is standard for Heading (</a:t>
            </a:r>
            <a:r>
              <a:rPr lang="en-US" b="1" dirty="0">
                <a:solidFill>
                  <a:srgbClr val="0090B9"/>
                </a:solidFill>
                <a:latin typeface="+mn-lt"/>
              </a:rPr>
              <a:t>NMEA-0183 Gyro </a:t>
            </a:r>
            <a:r>
              <a:rPr lang="en-US" b="0" dirty="0">
                <a:solidFill>
                  <a:srgbClr val="0090B9"/>
                </a:solidFill>
                <a:latin typeface="+mn-lt"/>
              </a:rPr>
              <a:t>driver).</a:t>
            </a:r>
          </a:p>
          <a:p>
            <a:pPr marL="742950" lvl="1" indent="-285750">
              <a:spcBef>
                <a:spcPct val="50000"/>
              </a:spcBef>
              <a:buFont typeface="Arial" panose="020B0604020202020204" pitchFamily="34" charset="0"/>
              <a:buChar char="•"/>
              <a:defRPr/>
            </a:pPr>
            <a:r>
              <a:rPr lang="en-US" b="0" dirty="0">
                <a:solidFill>
                  <a:srgbClr val="0090B9"/>
                </a:solidFill>
                <a:latin typeface="+mn-lt"/>
              </a:rPr>
              <a:t>The </a:t>
            </a:r>
            <a:r>
              <a:rPr lang="en-US" b="1" dirty="0">
                <a:solidFill>
                  <a:srgbClr val="0090B9"/>
                </a:solidFill>
                <a:latin typeface="+mn-lt"/>
              </a:rPr>
              <a:t>Generic Attitude </a:t>
            </a:r>
            <a:r>
              <a:rPr lang="en-US" dirty="0">
                <a:solidFill>
                  <a:srgbClr val="0090B9"/>
                </a:solidFill>
                <a:latin typeface="+mn-lt"/>
              </a:rPr>
              <a:t>driver </a:t>
            </a:r>
            <a:r>
              <a:rPr lang="en-US" b="0" dirty="0">
                <a:solidFill>
                  <a:srgbClr val="0090B9"/>
                </a:solidFill>
                <a:latin typeface="+mn-lt"/>
              </a:rPr>
              <a:t>can be configured to parse ASCII datagrams</a:t>
            </a:r>
          </a:p>
        </p:txBody>
      </p:sp>
      <p:sp>
        <p:nvSpPr>
          <p:cNvPr id="4104" name="Text Box 13">
            <a:extLst>
              <a:ext uri="{FF2B5EF4-FFF2-40B4-BE49-F238E27FC236}">
                <a16:creationId xmlns:a16="http://schemas.microsoft.com/office/drawing/2014/main" id="{E49C40AD-AF8D-46D5-B8FD-E2A2AFD8211A}"/>
              </a:ext>
            </a:extLst>
          </p:cNvPr>
          <p:cNvSpPr txBox="1">
            <a:spLocks noChangeArrowheads="1"/>
          </p:cNvSpPr>
          <p:nvPr/>
        </p:nvSpPr>
        <p:spPr bwMode="auto">
          <a:xfrm>
            <a:off x="457082" y="2882761"/>
            <a:ext cx="8610600" cy="784830"/>
          </a:xfrm>
          <a:prstGeom prst="rect">
            <a:avLst/>
          </a:prstGeom>
          <a:solidFill>
            <a:schemeClr val="bg1"/>
          </a:solidFill>
          <a:ln w="9525">
            <a:noFill/>
            <a:miter lim="800000"/>
            <a:headEnd/>
            <a:tailEnd/>
          </a:ln>
        </p:spPr>
        <p:txBody>
          <a:bodyPr>
            <a:spAutoFit/>
          </a:bodyPr>
          <a:lstStyle/>
          <a:p>
            <a:pPr>
              <a:spcBef>
                <a:spcPct val="50000"/>
              </a:spcBef>
              <a:defRPr/>
            </a:pPr>
            <a:r>
              <a:rPr lang="en-US" dirty="0">
                <a:solidFill>
                  <a:schemeClr val="bg2"/>
                </a:solidFill>
                <a:latin typeface="+mn-lt"/>
              </a:rPr>
              <a:t>Connect:</a:t>
            </a:r>
          </a:p>
          <a:p>
            <a:pPr>
              <a:spcBef>
                <a:spcPct val="50000"/>
              </a:spcBef>
              <a:defRPr/>
            </a:pPr>
            <a:r>
              <a:rPr lang="en-US" b="0" dirty="0">
                <a:solidFill>
                  <a:schemeClr val="tx1">
                    <a:lumMod val="75000"/>
                    <a:lumOff val="25000"/>
                  </a:schemeClr>
                </a:solidFill>
                <a:latin typeface="+mn-lt"/>
              </a:rPr>
              <a:t>Enter Network or COM settings.  (Consult the “HYSWEEP Interfacing.pdf”.)</a:t>
            </a:r>
          </a:p>
        </p:txBody>
      </p:sp>
      <p:sp>
        <p:nvSpPr>
          <p:cNvPr id="4105" name="Text Box 14">
            <a:extLst>
              <a:ext uri="{FF2B5EF4-FFF2-40B4-BE49-F238E27FC236}">
                <a16:creationId xmlns:a16="http://schemas.microsoft.com/office/drawing/2014/main" id="{F7EB3DB0-64AA-4E7E-9548-BF2B286A5374}"/>
              </a:ext>
            </a:extLst>
          </p:cNvPr>
          <p:cNvSpPr txBox="1">
            <a:spLocks noChangeArrowheads="1"/>
          </p:cNvSpPr>
          <p:nvPr/>
        </p:nvSpPr>
        <p:spPr bwMode="auto">
          <a:xfrm>
            <a:off x="457082" y="3898612"/>
            <a:ext cx="11734918" cy="1892826"/>
          </a:xfrm>
          <a:prstGeom prst="rect">
            <a:avLst/>
          </a:prstGeom>
          <a:solidFill>
            <a:schemeClr val="bg1"/>
          </a:solidFill>
          <a:ln w="9525">
            <a:noFill/>
            <a:miter lim="800000"/>
            <a:headEnd/>
            <a:tailEnd/>
          </a:ln>
        </p:spPr>
        <p:txBody>
          <a:bodyPr wrap="square">
            <a:spAutoFit/>
          </a:bodyPr>
          <a:lstStyle/>
          <a:p>
            <a:pPr>
              <a:spcBef>
                <a:spcPct val="50000"/>
              </a:spcBef>
              <a:defRPr/>
            </a:pPr>
            <a:r>
              <a:rPr lang="en-US" dirty="0">
                <a:solidFill>
                  <a:schemeClr val="bg2"/>
                </a:solidFill>
                <a:latin typeface="+mn-lt"/>
              </a:rPr>
              <a:t>Offsets:</a:t>
            </a:r>
          </a:p>
          <a:p>
            <a:pPr>
              <a:spcBef>
                <a:spcPct val="50000"/>
              </a:spcBef>
              <a:defRPr/>
            </a:pPr>
            <a:r>
              <a:rPr lang="en-US" b="0" dirty="0">
                <a:solidFill>
                  <a:schemeClr val="tx1">
                    <a:lumMod val="75000"/>
                    <a:lumOff val="25000"/>
                  </a:schemeClr>
                </a:solidFill>
                <a:latin typeface="+mn-lt"/>
              </a:rPr>
              <a:t>MRU Location offsets measured from boat reference.</a:t>
            </a:r>
          </a:p>
          <a:p>
            <a:pPr>
              <a:spcBef>
                <a:spcPct val="50000"/>
              </a:spcBef>
              <a:defRPr/>
            </a:pPr>
            <a:r>
              <a:rPr lang="en-US" b="0" dirty="0">
                <a:solidFill>
                  <a:schemeClr val="tx1">
                    <a:lumMod val="75000"/>
                    <a:lumOff val="25000"/>
                  </a:schemeClr>
                </a:solidFill>
                <a:latin typeface="+mn-lt"/>
              </a:rPr>
              <a:t>MRU Rotation offsets can be used to “zero” Pitch and Roll. </a:t>
            </a:r>
          </a:p>
          <a:p>
            <a:pPr>
              <a:spcBef>
                <a:spcPct val="50000"/>
              </a:spcBef>
              <a:defRPr/>
            </a:pPr>
            <a:r>
              <a:rPr lang="en-US" sz="1200" b="1" dirty="0">
                <a:solidFill>
                  <a:srgbClr val="FF0000"/>
                </a:solidFill>
                <a:latin typeface="+mn-lt"/>
              </a:rPr>
              <a:t>(https://www.hypack.com/File%20Library/Resource%20Library/Technical%20Notes/11_2017/HYSWEEP-Angular-Offsets---Static-Pitch-and-Roll.pdf)</a:t>
            </a:r>
          </a:p>
          <a:p>
            <a:pPr>
              <a:spcBef>
                <a:spcPct val="50000"/>
              </a:spcBef>
              <a:defRPr/>
            </a:pPr>
            <a:r>
              <a:rPr lang="en-US" b="0" dirty="0">
                <a:solidFill>
                  <a:schemeClr val="tx1">
                    <a:lumMod val="75000"/>
                    <a:lumOff val="25000"/>
                  </a:schemeClr>
                </a:solidFill>
                <a:latin typeface="+mn-lt"/>
              </a:rPr>
              <a:t>Heading Rotation (Magnetic Declination) offset (Yaw) can be used to correct to Grid North.</a:t>
            </a:r>
          </a:p>
        </p:txBody>
      </p:sp>
      <p:sp>
        <p:nvSpPr>
          <p:cNvPr id="2" name="Title 1">
            <a:extLst>
              <a:ext uri="{FF2B5EF4-FFF2-40B4-BE49-F238E27FC236}">
                <a16:creationId xmlns:a16="http://schemas.microsoft.com/office/drawing/2014/main" id="{2AC83CCC-EC81-461A-B0F0-60285DEB16F2}"/>
              </a:ext>
            </a:extLst>
          </p:cNvPr>
          <p:cNvSpPr>
            <a:spLocks noGrp="1"/>
          </p:cNvSpPr>
          <p:nvPr>
            <p:ph type="title"/>
          </p:nvPr>
        </p:nvSpPr>
        <p:spPr/>
        <p:txBody>
          <a:bodyPr/>
          <a:lstStyle/>
          <a:p>
            <a:r>
              <a:rPr lang="en-US" dirty="0"/>
              <a:t>Motion and Heading Sensors</a:t>
            </a:r>
            <a:br>
              <a:rPr lang="en-US" dirty="0"/>
            </a:br>
            <a:endParaRPr lang="en-US" dirty="0"/>
          </a:p>
        </p:txBody>
      </p:sp>
    </p:spTree>
    <p:extLst>
      <p:ext uri="{BB962C8B-B14F-4D97-AF65-F5344CB8AC3E}">
        <p14:creationId xmlns:p14="http://schemas.microsoft.com/office/powerpoint/2010/main" val="3543617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079DEC4-283C-4D9E-9823-A4EB8395B850}"/>
              </a:ext>
            </a:extLst>
          </p:cNvPr>
          <p:cNvSpPr>
            <a:spLocks noRot="1" noChangeArrowheads="1"/>
          </p:cNvSpPr>
          <p:nvPr/>
        </p:nvSpPr>
        <p:spPr bwMode="auto">
          <a:xfrm>
            <a:off x="1828800" y="14288"/>
            <a:ext cx="7391400" cy="976312"/>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j-lt"/>
            </a:endParaRPr>
          </a:p>
        </p:txBody>
      </p:sp>
      <p:sp>
        <p:nvSpPr>
          <p:cNvPr id="22534" name="Text Box 10">
            <a:extLst>
              <a:ext uri="{FF2B5EF4-FFF2-40B4-BE49-F238E27FC236}">
                <a16:creationId xmlns:a16="http://schemas.microsoft.com/office/drawing/2014/main" id="{B09989E6-B5F8-4DEF-AE2F-C8409379A6CA}"/>
              </a:ext>
            </a:extLst>
          </p:cNvPr>
          <p:cNvSpPr txBox="1">
            <a:spLocks noChangeArrowheads="1"/>
          </p:cNvSpPr>
          <p:nvPr/>
        </p:nvSpPr>
        <p:spPr bwMode="auto">
          <a:xfrm>
            <a:off x="6673516" y="1723672"/>
            <a:ext cx="3800328" cy="1015663"/>
          </a:xfrm>
          <a:prstGeom prst="rect">
            <a:avLst/>
          </a:prstGeom>
          <a:solidFill>
            <a:schemeClr val="bg1"/>
          </a:solidFill>
          <a:ln w="9525">
            <a:noFill/>
            <a:miter lim="800000"/>
            <a:headEnd/>
            <a:tailEnd/>
          </a:ln>
        </p:spPr>
        <p:txBody>
          <a:bodyPr wrap="square">
            <a:spAutoFit/>
          </a:bodyPr>
          <a:lstStyle/>
          <a:p>
            <a:pPr>
              <a:spcBef>
                <a:spcPct val="50000"/>
              </a:spcBef>
              <a:defRPr/>
            </a:pPr>
            <a:r>
              <a:rPr lang="en-US" sz="2000" dirty="0">
                <a:solidFill>
                  <a:schemeClr val="tx1">
                    <a:lumMod val="65000"/>
                    <a:lumOff val="35000"/>
                  </a:schemeClr>
                </a:solidFill>
                <a:latin typeface="+mn-lt"/>
              </a:rPr>
              <a:t>CONNECT Tab:  Use COM Test and Network test to verify sensor is sending data</a:t>
            </a:r>
          </a:p>
        </p:txBody>
      </p:sp>
      <p:sp>
        <p:nvSpPr>
          <p:cNvPr id="22535" name="Text Box 11">
            <a:extLst>
              <a:ext uri="{FF2B5EF4-FFF2-40B4-BE49-F238E27FC236}">
                <a16:creationId xmlns:a16="http://schemas.microsoft.com/office/drawing/2014/main" id="{C595A720-4185-4A4B-B1C9-AE9026DFA003}"/>
              </a:ext>
            </a:extLst>
          </p:cNvPr>
          <p:cNvSpPr txBox="1">
            <a:spLocks noChangeArrowheads="1"/>
          </p:cNvSpPr>
          <p:nvPr/>
        </p:nvSpPr>
        <p:spPr bwMode="auto">
          <a:xfrm>
            <a:off x="6673516" y="3878650"/>
            <a:ext cx="4315326" cy="1631216"/>
          </a:xfrm>
          <a:prstGeom prst="rect">
            <a:avLst/>
          </a:prstGeom>
          <a:solidFill>
            <a:schemeClr val="bg1"/>
          </a:solidFill>
          <a:ln w="9525">
            <a:noFill/>
            <a:miter lim="800000"/>
            <a:headEnd/>
            <a:tailEnd/>
          </a:ln>
        </p:spPr>
        <p:txBody>
          <a:bodyPr wrap="square">
            <a:spAutoFit/>
          </a:bodyPr>
          <a:lstStyle/>
          <a:p>
            <a:pPr>
              <a:spcBef>
                <a:spcPct val="50000"/>
              </a:spcBef>
              <a:defRPr/>
            </a:pPr>
            <a:r>
              <a:rPr lang="en-US" sz="2000" dirty="0">
                <a:solidFill>
                  <a:schemeClr val="tx1">
                    <a:lumMod val="65000"/>
                    <a:lumOff val="35000"/>
                  </a:schemeClr>
                </a:solidFill>
                <a:latin typeface="+mn-lt"/>
              </a:rPr>
              <a:t>Alternate Hardware Configurations:</a:t>
            </a:r>
          </a:p>
          <a:p>
            <a:pPr>
              <a:defRPr/>
            </a:pPr>
            <a:endParaRPr lang="en-US" sz="2000" dirty="0">
              <a:solidFill>
                <a:schemeClr val="tx1">
                  <a:lumMod val="65000"/>
                  <a:lumOff val="35000"/>
                </a:schemeClr>
              </a:solidFill>
              <a:latin typeface="+mn-lt"/>
            </a:endParaRPr>
          </a:p>
          <a:p>
            <a:pPr>
              <a:defRPr/>
            </a:pPr>
            <a:r>
              <a:rPr lang="en-US" sz="2000" dirty="0">
                <a:solidFill>
                  <a:schemeClr val="tx1">
                    <a:lumMod val="65000"/>
                    <a:lumOff val="35000"/>
                  </a:schemeClr>
                </a:solidFill>
                <a:latin typeface="+mn-lt"/>
              </a:rPr>
              <a:t>Open and Save alternate configurations using the IMPORT and EXPORT</a:t>
            </a:r>
          </a:p>
        </p:txBody>
      </p:sp>
      <p:sp>
        <p:nvSpPr>
          <p:cNvPr id="2" name="Title 1">
            <a:extLst>
              <a:ext uri="{FF2B5EF4-FFF2-40B4-BE49-F238E27FC236}">
                <a16:creationId xmlns:a16="http://schemas.microsoft.com/office/drawing/2014/main" id="{D04CF11A-C792-429B-B172-1487A2C03F97}"/>
              </a:ext>
            </a:extLst>
          </p:cNvPr>
          <p:cNvSpPr>
            <a:spLocks noGrp="1"/>
          </p:cNvSpPr>
          <p:nvPr>
            <p:ph type="title"/>
          </p:nvPr>
        </p:nvSpPr>
        <p:spPr/>
        <p:txBody>
          <a:bodyPr/>
          <a:lstStyle/>
          <a:p>
            <a:r>
              <a:rPr lang="en-US" dirty="0"/>
              <a:t>Testing and Saving…</a:t>
            </a:r>
            <a:br>
              <a:rPr lang="en-US" dirty="0"/>
            </a:br>
            <a:endParaRPr lang="en-US" dirty="0"/>
          </a:p>
        </p:txBody>
      </p:sp>
      <p:pic>
        <p:nvPicPr>
          <p:cNvPr id="4" name="Picture 3">
            <a:extLst>
              <a:ext uri="{FF2B5EF4-FFF2-40B4-BE49-F238E27FC236}">
                <a16:creationId xmlns:a16="http://schemas.microsoft.com/office/drawing/2014/main" id="{0FE42303-A405-4D03-983B-45085FB0F039}"/>
              </a:ext>
            </a:extLst>
          </p:cNvPr>
          <p:cNvPicPr>
            <a:picLocks noChangeAspect="1"/>
          </p:cNvPicPr>
          <p:nvPr/>
        </p:nvPicPr>
        <p:blipFill>
          <a:blip r:embed="rId3"/>
          <a:stretch>
            <a:fillRect/>
          </a:stretch>
        </p:blipFill>
        <p:spPr>
          <a:xfrm>
            <a:off x="457082" y="715992"/>
            <a:ext cx="5991920" cy="2713008"/>
          </a:xfrm>
          <a:prstGeom prst="rect">
            <a:avLst/>
          </a:prstGeom>
        </p:spPr>
      </p:pic>
      <p:pic>
        <p:nvPicPr>
          <p:cNvPr id="6" name="Picture 5">
            <a:extLst>
              <a:ext uri="{FF2B5EF4-FFF2-40B4-BE49-F238E27FC236}">
                <a16:creationId xmlns:a16="http://schemas.microsoft.com/office/drawing/2014/main" id="{C14413A8-4083-4C67-8F58-BD820228C685}"/>
              </a:ext>
            </a:extLst>
          </p:cNvPr>
          <p:cNvPicPr>
            <a:picLocks noChangeAspect="1"/>
          </p:cNvPicPr>
          <p:nvPr/>
        </p:nvPicPr>
        <p:blipFill>
          <a:blip r:embed="rId4"/>
          <a:stretch>
            <a:fillRect/>
          </a:stretch>
        </p:blipFill>
        <p:spPr>
          <a:xfrm>
            <a:off x="2781092" y="3792279"/>
            <a:ext cx="2972215" cy="1991003"/>
          </a:xfrm>
          <a:prstGeom prst="rect">
            <a:avLst/>
          </a:prstGeom>
        </p:spPr>
      </p:pic>
    </p:spTree>
    <p:extLst>
      <p:ext uri="{BB962C8B-B14F-4D97-AF65-F5344CB8AC3E}">
        <p14:creationId xmlns:p14="http://schemas.microsoft.com/office/powerpoint/2010/main" val="92499116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0BFFC21-C7E5-4754-84B7-7E5C4BD315FB}"/>
              </a:ext>
            </a:extLst>
          </p:cNvPr>
          <p:cNvSpPr/>
          <p:nvPr/>
        </p:nvSpPr>
        <p:spPr>
          <a:xfrm>
            <a:off x="6096000" y="1600200"/>
            <a:ext cx="4114800" cy="4572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effectLst>
                <a:outerShdw blurRad="38100" dist="38100" dir="2700000" algn="tl">
                  <a:srgbClr val="000000">
                    <a:alpha val="43137"/>
                  </a:srgbClr>
                </a:outerShdw>
              </a:effectLst>
            </a:endParaRPr>
          </a:p>
        </p:txBody>
      </p:sp>
      <p:sp>
        <p:nvSpPr>
          <p:cNvPr id="15" name="Rectangle 14">
            <a:extLst>
              <a:ext uri="{FF2B5EF4-FFF2-40B4-BE49-F238E27FC236}">
                <a16:creationId xmlns:a16="http://schemas.microsoft.com/office/drawing/2014/main" id="{1C0CC4BF-6778-4B83-A93E-0F5DAD0225DC}"/>
              </a:ext>
            </a:extLst>
          </p:cNvPr>
          <p:cNvSpPr/>
          <p:nvPr/>
        </p:nvSpPr>
        <p:spPr>
          <a:xfrm>
            <a:off x="1828800" y="1600200"/>
            <a:ext cx="4114800" cy="4572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effectLst>
                <a:outerShdw blurRad="38100" dist="38100" dir="2700000" algn="tl">
                  <a:srgbClr val="000000">
                    <a:alpha val="43137"/>
                  </a:srgbClr>
                </a:outerShdw>
              </a:effectLst>
            </a:endParaRPr>
          </a:p>
        </p:txBody>
      </p:sp>
      <p:sp>
        <p:nvSpPr>
          <p:cNvPr id="2" name="Title 1">
            <a:extLst>
              <a:ext uri="{FF2B5EF4-FFF2-40B4-BE49-F238E27FC236}">
                <a16:creationId xmlns:a16="http://schemas.microsoft.com/office/drawing/2014/main" id="{B5CCCF89-B4EF-434B-AF3A-4CF003C72A61}"/>
              </a:ext>
            </a:extLst>
          </p:cNvPr>
          <p:cNvSpPr>
            <a:spLocks noGrp="1"/>
          </p:cNvSpPr>
          <p:nvPr>
            <p:ph type="title"/>
          </p:nvPr>
        </p:nvSpPr>
        <p:spPr/>
        <p:txBody>
          <a:bodyPr/>
          <a:lstStyle/>
          <a:p>
            <a:r>
              <a:rPr lang="en-US" dirty="0"/>
              <a:t>Calibration Tools</a:t>
            </a:r>
          </a:p>
        </p:txBody>
      </p:sp>
      <p:sp>
        <p:nvSpPr>
          <p:cNvPr id="17414" name="Text Box 6">
            <a:extLst>
              <a:ext uri="{FF2B5EF4-FFF2-40B4-BE49-F238E27FC236}">
                <a16:creationId xmlns:a16="http://schemas.microsoft.com/office/drawing/2014/main" id="{3162FFA8-C149-4E31-9142-FE5A3F3E6ACE}"/>
              </a:ext>
            </a:extLst>
          </p:cNvPr>
          <p:cNvSpPr txBox="1">
            <a:spLocks noChangeArrowheads="1"/>
          </p:cNvSpPr>
          <p:nvPr/>
        </p:nvSpPr>
        <p:spPr bwMode="auto">
          <a:xfrm>
            <a:off x="516501" y="1241867"/>
            <a:ext cx="5115457" cy="1754326"/>
          </a:xfrm>
          <a:prstGeom prst="rect">
            <a:avLst/>
          </a:prstGeom>
          <a:noFill/>
          <a:ln w="9525">
            <a:noFill/>
            <a:miter lim="800000"/>
            <a:headEnd/>
            <a:tailEnd/>
          </a:ln>
        </p:spPr>
        <p:txBody>
          <a:bodyPr wrap="square">
            <a:spAutoFit/>
          </a:bodyPr>
          <a:lstStyle/>
          <a:p>
            <a:pPr>
              <a:spcBef>
                <a:spcPct val="50000"/>
              </a:spcBef>
              <a:defRPr/>
            </a:pPr>
            <a:r>
              <a:rPr lang="en-US" sz="2000" b="1" dirty="0">
                <a:solidFill>
                  <a:schemeClr val="bg2"/>
                </a:solidFill>
                <a:latin typeface="+mn-lt"/>
              </a:rPr>
              <a:t>HYSWEEP</a:t>
            </a:r>
            <a:r>
              <a:rPr lang="en-US" sz="2000" b="1" baseline="30000" dirty="0">
                <a:solidFill>
                  <a:schemeClr val="bg2"/>
                </a:solidFill>
                <a:latin typeface="+mn-lt"/>
              </a:rPr>
              <a:t>®</a:t>
            </a:r>
            <a:r>
              <a:rPr lang="en-US" sz="2000" b="1" dirty="0">
                <a:solidFill>
                  <a:schemeClr val="bg2"/>
                </a:solidFill>
                <a:latin typeface="+mn-lt"/>
              </a:rPr>
              <a:t> Patch Test</a:t>
            </a:r>
          </a:p>
          <a:p>
            <a:pPr>
              <a:spcBef>
                <a:spcPct val="50000"/>
              </a:spcBef>
              <a:defRPr/>
            </a:pPr>
            <a:r>
              <a:rPr lang="en-US" sz="1600" dirty="0">
                <a:solidFill>
                  <a:schemeClr val="tx1">
                    <a:lumMod val="65000"/>
                    <a:lumOff val="35000"/>
                  </a:schemeClr>
                </a:solidFill>
                <a:latin typeface="+mn-lt"/>
              </a:rPr>
              <a:t>Roll, Pitch, and Yaw angular alignments.  </a:t>
            </a:r>
          </a:p>
          <a:p>
            <a:pPr>
              <a:spcBef>
                <a:spcPct val="50000"/>
              </a:spcBef>
              <a:defRPr/>
            </a:pPr>
            <a:r>
              <a:rPr lang="en-US" sz="1600" dirty="0">
                <a:solidFill>
                  <a:schemeClr val="tx1">
                    <a:lumMod val="65000"/>
                    <a:lumOff val="35000"/>
                  </a:schemeClr>
                </a:solidFill>
                <a:latin typeface="+mn-lt"/>
              </a:rPr>
              <a:t>Determine the orientation of the sonar, with respect to the MRU and Heading devices.</a:t>
            </a:r>
          </a:p>
          <a:p>
            <a:pPr>
              <a:spcBef>
                <a:spcPct val="50000"/>
              </a:spcBef>
              <a:defRPr/>
            </a:pPr>
            <a:r>
              <a:rPr lang="en-US" sz="1600" dirty="0">
                <a:solidFill>
                  <a:schemeClr val="tx1">
                    <a:lumMod val="65000"/>
                    <a:lumOff val="35000"/>
                  </a:schemeClr>
                </a:solidFill>
                <a:latin typeface="+mn-lt"/>
              </a:rPr>
              <a:t>Account for GPS Latency, if needed.</a:t>
            </a:r>
          </a:p>
        </p:txBody>
      </p:sp>
      <p:sp>
        <p:nvSpPr>
          <p:cNvPr id="17415" name="Text Box 7">
            <a:extLst>
              <a:ext uri="{FF2B5EF4-FFF2-40B4-BE49-F238E27FC236}">
                <a16:creationId xmlns:a16="http://schemas.microsoft.com/office/drawing/2014/main" id="{E4B97FF3-87EF-4DF3-976A-B61DE740AFE4}"/>
              </a:ext>
            </a:extLst>
          </p:cNvPr>
          <p:cNvSpPr txBox="1">
            <a:spLocks noChangeArrowheads="1"/>
          </p:cNvSpPr>
          <p:nvPr/>
        </p:nvSpPr>
        <p:spPr bwMode="auto">
          <a:xfrm>
            <a:off x="7238999" y="220437"/>
            <a:ext cx="4682384" cy="769441"/>
          </a:xfrm>
          <a:prstGeom prst="rect">
            <a:avLst/>
          </a:prstGeom>
          <a:noFill/>
          <a:ln w="9525">
            <a:noFill/>
            <a:miter lim="800000"/>
            <a:headEnd/>
            <a:tailEnd/>
          </a:ln>
        </p:spPr>
        <p:txBody>
          <a:bodyPr wrap="square">
            <a:spAutoFit/>
          </a:bodyPr>
          <a:lstStyle/>
          <a:p>
            <a:pPr>
              <a:spcBef>
                <a:spcPct val="50000"/>
              </a:spcBef>
              <a:defRPr/>
            </a:pPr>
            <a:r>
              <a:rPr lang="en-US" sz="2000" b="1" dirty="0">
                <a:solidFill>
                  <a:schemeClr val="bg2"/>
                </a:solidFill>
                <a:latin typeface="+mn-lt"/>
              </a:rPr>
              <a:t>HYSWEEP</a:t>
            </a:r>
            <a:r>
              <a:rPr lang="en-US" sz="2000" b="1" baseline="30000" dirty="0">
                <a:solidFill>
                  <a:schemeClr val="bg2"/>
                </a:solidFill>
                <a:latin typeface="+mn-lt"/>
              </a:rPr>
              <a:t>®</a:t>
            </a:r>
            <a:r>
              <a:rPr lang="en-US" sz="2000" b="1" dirty="0">
                <a:solidFill>
                  <a:schemeClr val="bg2"/>
                </a:solidFill>
                <a:latin typeface="+mn-lt"/>
              </a:rPr>
              <a:t> Bar Check</a:t>
            </a:r>
          </a:p>
          <a:p>
            <a:pPr>
              <a:spcBef>
                <a:spcPct val="50000"/>
              </a:spcBef>
              <a:defRPr/>
            </a:pPr>
            <a:r>
              <a:rPr lang="en-US" sz="1600" dirty="0">
                <a:solidFill>
                  <a:schemeClr val="tx1">
                    <a:lumMod val="65000"/>
                    <a:lumOff val="35000"/>
                  </a:schemeClr>
                </a:solidFill>
                <a:latin typeface="+mn-lt"/>
              </a:rPr>
              <a:t>Much like single beam - verify draft measurement.</a:t>
            </a:r>
          </a:p>
        </p:txBody>
      </p:sp>
      <p:sp>
        <p:nvSpPr>
          <p:cNvPr id="22535" name="Text Box 11">
            <a:extLst>
              <a:ext uri="{FF2B5EF4-FFF2-40B4-BE49-F238E27FC236}">
                <a16:creationId xmlns:a16="http://schemas.microsoft.com/office/drawing/2014/main" id="{1A7473B9-629D-425E-878C-2236528CEDFC}"/>
              </a:ext>
            </a:extLst>
          </p:cNvPr>
          <p:cNvSpPr txBox="1">
            <a:spLocks noChangeArrowheads="1"/>
          </p:cNvSpPr>
          <p:nvPr/>
        </p:nvSpPr>
        <p:spPr bwMode="auto">
          <a:xfrm>
            <a:off x="457082" y="635471"/>
            <a:ext cx="5174876" cy="461963"/>
          </a:xfrm>
          <a:prstGeom prst="rect">
            <a:avLst/>
          </a:prstGeom>
          <a:noFill/>
          <a:ln w="9525">
            <a:noFill/>
            <a:miter lim="800000"/>
            <a:headEnd/>
            <a:tailEnd/>
          </a:ln>
        </p:spPr>
        <p:txBody>
          <a:bodyPr wrap="square">
            <a:spAutoFit/>
          </a:bodyPr>
          <a:lstStyle/>
          <a:p>
            <a:pPr>
              <a:spcBef>
                <a:spcPct val="50000"/>
              </a:spcBef>
              <a:defRPr/>
            </a:pPr>
            <a:r>
              <a:rPr lang="en-US" sz="2400" dirty="0">
                <a:solidFill>
                  <a:schemeClr val="tx1">
                    <a:lumMod val="65000"/>
                    <a:lumOff val="35000"/>
                  </a:schemeClr>
                </a:solidFill>
                <a:latin typeface="+mn-lt"/>
              </a:rPr>
              <a:t>Multibeam systems need calibration!</a:t>
            </a:r>
          </a:p>
        </p:txBody>
      </p:sp>
      <p:pic>
        <p:nvPicPr>
          <p:cNvPr id="49160" name="Picture 4" descr="102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116" y="3138395"/>
            <a:ext cx="4227359" cy="2628434"/>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585" name="Text Box 13">
            <a:extLst>
              <a:ext uri="{FF2B5EF4-FFF2-40B4-BE49-F238E27FC236}">
                <a16:creationId xmlns:a16="http://schemas.microsoft.com/office/drawing/2014/main" id="{ED4E92B9-A774-4C0A-9E3A-5D2B255E82C2}"/>
              </a:ext>
            </a:extLst>
          </p:cNvPr>
          <p:cNvSpPr txBox="1">
            <a:spLocks noChangeArrowheads="1"/>
          </p:cNvSpPr>
          <p:nvPr/>
        </p:nvSpPr>
        <p:spPr bwMode="auto">
          <a:xfrm>
            <a:off x="1328495" y="5817187"/>
            <a:ext cx="3276600" cy="307975"/>
          </a:xfrm>
          <a:prstGeom prst="rect">
            <a:avLst/>
          </a:prstGeom>
          <a:noFill/>
          <a:ln>
            <a:noFill/>
          </a:ln>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lgn="ctr">
              <a:spcBef>
                <a:spcPct val="50000"/>
              </a:spcBef>
              <a:defRPr/>
            </a:pPr>
            <a:r>
              <a:rPr lang="en-US" altLang="en-US" sz="1400" dirty="0">
                <a:solidFill>
                  <a:schemeClr val="tx1">
                    <a:lumMod val="65000"/>
                    <a:lumOff val="35000"/>
                  </a:schemeClr>
                </a:solidFill>
                <a:latin typeface="+mn-lt"/>
              </a:rPr>
              <a:t>Why we need to Patch test.</a:t>
            </a:r>
          </a:p>
        </p:txBody>
      </p:sp>
      <p:sp>
        <p:nvSpPr>
          <p:cNvPr id="24587" name="Text Box 16">
            <a:extLst>
              <a:ext uri="{FF2B5EF4-FFF2-40B4-BE49-F238E27FC236}">
                <a16:creationId xmlns:a16="http://schemas.microsoft.com/office/drawing/2014/main" id="{2F0B7139-6B4C-4F6E-B752-14E18104AB00}"/>
              </a:ext>
            </a:extLst>
          </p:cNvPr>
          <p:cNvSpPr txBox="1">
            <a:spLocks noChangeArrowheads="1"/>
          </p:cNvSpPr>
          <p:nvPr/>
        </p:nvSpPr>
        <p:spPr bwMode="auto">
          <a:xfrm>
            <a:off x="8072571" y="6172200"/>
            <a:ext cx="1686726" cy="307975"/>
          </a:xfrm>
          <a:prstGeom prst="rect">
            <a:avLst/>
          </a:prstGeom>
          <a:no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65000"/>
                    <a:lumOff val="35000"/>
                  </a:schemeClr>
                </a:solidFill>
                <a:latin typeface="+mn-lt"/>
              </a:rPr>
              <a:t>Bar check window.</a:t>
            </a:r>
          </a:p>
        </p:txBody>
      </p:sp>
      <p:pic>
        <p:nvPicPr>
          <p:cNvPr id="4" name="Picture 3">
            <a:extLst>
              <a:ext uri="{FF2B5EF4-FFF2-40B4-BE49-F238E27FC236}">
                <a16:creationId xmlns:a16="http://schemas.microsoft.com/office/drawing/2014/main" id="{61219F25-4D84-49E3-92E8-24A9A126CD1F}"/>
              </a:ext>
            </a:extLst>
          </p:cNvPr>
          <p:cNvPicPr>
            <a:picLocks noChangeAspect="1"/>
          </p:cNvPicPr>
          <p:nvPr/>
        </p:nvPicPr>
        <p:blipFill>
          <a:blip r:embed="rId4"/>
          <a:stretch>
            <a:fillRect/>
          </a:stretch>
        </p:blipFill>
        <p:spPr>
          <a:xfrm>
            <a:off x="7516844" y="1036268"/>
            <a:ext cx="4126694" cy="4966290"/>
          </a:xfrm>
          <a:prstGeom prst="rect">
            <a:avLst/>
          </a:prstGeom>
        </p:spPr>
      </p:pic>
    </p:spTree>
    <p:extLst>
      <p:ext uri="{BB962C8B-B14F-4D97-AF65-F5344CB8AC3E}">
        <p14:creationId xmlns:p14="http://schemas.microsoft.com/office/powerpoint/2010/main" val="405968951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9D4D70-6900-49F4-B96C-9E1DF0CF41E3}"/>
              </a:ext>
            </a:extLst>
          </p:cNvPr>
          <p:cNvSpPr>
            <a:spLocks noGrp="1"/>
          </p:cNvSpPr>
          <p:nvPr>
            <p:ph type="title"/>
          </p:nvPr>
        </p:nvSpPr>
        <p:spPr/>
        <p:txBody>
          <a:bodyPr/>
          <a:lstStyle/>
          <a:p>
            <a:r>
              <a:rPr lang="en-US" dirty="0"/>
              <a:t>HYSWEEP</a:t>
            </a:r>
            <a:r>
              <a:rPr lang="en-US" baseline="30000" dirty="0"/>
              <a:t>®</a:t>
            </a:r>
            <a:r>
              <a:rPr lang="en-US" dirty="0"/>
              <a:t> Overview</a:t>
            </a:r>
          </a:p>
        </p:txBody>
      </p:sp>
      <p:pic>
        <p:nvPicPr>
          <p:cNvPr id="32770" name="Picture 3" descr="pic010"/>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a:xfrm>
            <a:off x="0" y="1295400"/>
            <a:ext cx="4705350" cy="3759200"/>
          </a:xfrm>
          <a:noFill/>
          <a:ln w="19050">
            <a:solidFill>
              <a:srgbClr val="000000"/>
            </a:solidFill>
            <a:miter lim="800000"/>
            <a:headEnd/>
            <a:tailEnd/>
          </a:ln>
        </p:spPr>
      </p:pic>
      <p:sp>
        <p:nvSpPr>
          <p:cNvPr id="26628" name="Text Box 5">
            <a:extLst>
              <a:ext uri="{FF2B5EF4-FFF2-40B4-BE49-F238E27FC236}">
                <a16:creationId xmlns:a16="http://schemas.microsoft.com/office/drawing/2014/main" id="{10C4C190-A80F-4637-A9D7-453605758111}"/>
              </a:ext>
            </a:extLst>
          </p:cNvPr>
          <p:cNvSpPr txBox="1">
            <a:spLocks noChangeArrowheads="1"/>
          </p:cNvSpPr>
          <p:nvPr/>
        </p:nvSpPr>
        <p:spPr bwMode="auto">
          <a:xfrm>
            <a:off x="2000251" y="5054601"/>
            <a:ext cx="4208463" cy="307975"/>
          </a:xfrm>
          <a:prstGeom prst="rect">
            <a:avLst/>
          </a:prstGeom>
          <a:noFill/>
          <a:ln w="9525">
            <a:noFill/>
            <a:miter lim="800000"/>
            <a:headEnd/>
            <a:tailEnd/>
          </a:ln>
        </p:spPr>
        <p:txBody>
          <a:bodyPr>
            <a:spAutoFit/>
          </a:bodyPr>
          <a:lstStyle/>
          <a:p>
            <a:pPr>
              <a:spcBef>
                <a:spcPct val="50000"/>
              </a:spcBef>
              <a:defRPr/>
            </a:pPr>
            <a:r>
              <a:rPr lang="en-US" sz="1400" dirty="0">
                <a:solidFill>
                  <a:schemeClr val="tx1">
                    <a:lumMod val="65000"/>
                    <a:lumOff val="35000"/>
                  </a:schemeClr>
                </a:solidFill>
                <a:latin typeface="+mn-lt"/>
              </a:rPr>
              <a:t>S/V </a:t>
            </a:r>
            <a:r>
              <a:rPr lang="en-US" sz="1400" dirty="0" err="1">
                <a:solidFill>
                  <a:schemeClr val="tx1">
                    <a:lumMod val="65000"/>
                    <a:lumOff val="35000"/>
                  </a:schemeClr>
                </a:solidFill>
                <a:latin typeface="+mn-lt"/>
              </a:rPr>
              <a:t>Bufe</a:t>
            </a:r>
            <a:r>
              <a:rPr lang="en-US" sz="1400" dirty="0">
                <a:solidFill>
                  <a:schemeClr val="tx1">
                    <a:lumMod val="65000"/>
                    <a:lumOff val="35000"/>
                  </a:schemeClr>
                </a:solidFill>
                <a:latin typeface="+mn-lt"/>
              </a:rPr>
              <a:t> - USACE Sault Ste. Marie Area Office</a:t>
            </a:r>
          </a:p>
        </p:txBody>
      </p:sp>
      <p:sp>
        <p:nvSpPr>
          <p:cNvPr id="26629" name="Text Box 6">
            <a:extLst>
              <a:ext uri="{FF2B5EF4-FFF2-40B4-BE49-F238E27FC236}">
                <a16:creationId xmlns:a16="http://schemas.microsoft.com/office/drawing/2014/main" id="{AB639C41-6F31-4A72-BC4C-7EE8D765CFC9}"/>
              </a:ext>
            </a:extLst>
          </p:cNvPr>
          <p:cNvSpPr txBox="1">
            <a:spLocks noChangeArrowheads="1"/>
          </p:cNvSpPr>
          <p:nvPr/>
        </p:nvSpPr>
        <p:spPr bwMode="auto">
          <a:xfrm>
            <a:off x="7010401" y="2089150"/>
            <a:ext cx="3317875" cy="336550"/>
          </a:xfrm>
          <a:prstGeom prst="rect">
            <a:avLst/>
          </a:prstGeom>
          <a:noFill/>
          <a:ln w="9525">
            <a:noFill/>
            <a:miter lim="800000"/>
            <a:headEnd/>
            <a:tailEnd/>
          </a:ln>
        </p:spPr>
        <p:txBody>
          <a:bodyPr>
            <a:spAutoFit/>
          </a:bodyPr>
          <a:lstStyle/>
          <a:p>
            <a:pPr>
              <a:spcBef>
                <a:spcPct val="50000"/>
              </a:spcBef>
              <a:defRPr/>
            </a:pPr>
            <a:r>
              <a:rPr lang="en-US" sz="1600" dirty="0">
                <a:solidFill>
                  <a:schemeClr val="tx1">
                    <a:lumMod val="65000"/>
                    <a:lumOff val="35000"/>
                  </a:schemeClr>
                </a:solidFill>
                <a:latin typeface="+mn-lt"/>
              </a:rPr>
              <a:t>Full Coverage Survey of a DC3.</a:t>
            </a:r>
          </a:p>
        </p:txBody>
      </p:sp>
      <p:pic>
        <p:nvPicPr>
          <p:cNvPr id="9" name="Plan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bwMode="auto">
          <a:xfrm>
            <a:off x="6690463" y="2554942"/>
            <a:ext cx="3721950" cy="316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pic010">
            <a:extLst>
              <a:ext uri="{FF2B5EF4-FFF2-40B4-BE49-F238E27FC236}">
                <a16:creationId xmlns:a16="http://schemas.microsoft.com/office/drawing/2014/main" id="{27DB7318-51E7-417C-810A-1D12D1DA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390650" y="1155441"/>
            <a:ext cx="4705350" cy="3759200"/>
          </a:xfrm>
          <a:prstGeom prst="rect">
            <a:avLst/>
          </a:prstGeom>
          <a:noFill/>
          <a:ln w="19050">
            <a:solidFill>
              <a:srgbClr val="000000"/>
            </a:solidFill>
            <a:miter lim="800000"/>
            <a:headEnd/>
            <a:tailEnd/>
          </a:ln>
        </p:spPr>
      </p:pic>
    </p:spTree>
    <p:extLst>
      <p:ext uri="{BB962C8B-B14F-4D97-AF65-F5344CB8AC3E}">
        <p14:creationId xmlns:p14="http://schemas.microsoft.com/office/powerpoint/2010/main" val="38779618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5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D40C9-FDA1-4FE1-81D3-9F52DFEAE388}"/>
              </a:ext>
            </a:extLst>
          </p:cNvPr>
          <p:cNvSpPr>
            <a:spLocks noGrp="1"/>
          </p:cNvSpPr>
          <p:nvPr>
            <p:ph type="title"/>
          </p:nvPr>
        </p:nvSpPr>
        <p:spPr>
          <a:ln w="38100"/>
        </p:spPr>
        <p:txBody>
          <a:bodyPr rtlCol="0">
            <a:noAutofit/>
          </a:bodyPr>
          <a:lstStyle/>
          <a:p>
            <a:pPr fontAlgn="auto">
              <a:spcAft>
                <a:spcPts val="0"/>
              </a:spcAft>
              <a:defRPr/>
            </a:pPr>
            <a:r>
              <a:rPr lang="en-US" sz="3600" b="1" dirty="0">
                <a:effectLst>
                  <a:outerShdw blurRad="38100" dist="38100" dir="2700000" algn="tl">
                    <a:srgbClr val="000000">
                      <a:alpha val="43137"/>
                    </a:srgbClr>
                  </a:outerShdw>
                </a:effectLst>
              </a:rPr>
              <a:t>HYSWEEP</a:t>
            </a:r>
            <a:r>
              <a:rPr lang="en-US" sz="3600" b="1" baseline="30000" dirty="0">
                <a:effectLst>
                  <a:outerShdw blurRad="38100" dist="38100" dir="2700000" algn="tl">
                    <a:srgbClr val="000000">
                      <a:alpha val="43137"/>
                    </a:srgbClr>
                  </a:outerShdw>
                </a:effectLst>
              </a:rPr>
              <a:t>®</a:t>
            </a:r>
            <a:r>
              <a:rPr lang="en-US" sz="3600" b="1" dirty="0">
                <a:effectLst>
                  <a:outerShdw blurRad="38100" dist="38100" dir="2700000" algn="tl">
                    <a:srgbClr val="000000">
                      <a:alpha val="43137"/>
                    </a:srgbClr>
                  </a:outerShdw>
                </a:effectLst>
              </a:rPr>
              <a:t> SURVEY</a:t>
            </a:r>
          </a:p>
        </p:txBody>
      </p:sp>
    </p:spTree>
    <p:extLst>
      <p:ext uri="{BB962C8B-B14F-4D97-AF65-F5344CB8AC3E}">
        <p14:creationId xmlns:p14="http://schemas.microsoft.com/office/powerpoint/2010/main" val="796820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HYSWEEPSurvey">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5"/>
          <a:srcRect/>
          <a:stretch>
            <a:fillRect/>
          </a:stretch>
        </p:blipFill>
        <p:spPr bwMode="auto">
          <a:xfrm>
            <a:off x="5429206" y="266379"/>
            <a:ext cx="6438653" cy="51488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7892" name="Text Box 12">
            <a:extLst>
              <a:ext uri="{FF2B5EF4-FFF2-40B4-BE49-F238E27FC236}">
                <a16:creationId xmlns:a16="http://schemas.microsoft.com/office/drawing/2014/main" id="{8C55D8E5-219E-4866-B338-D005F8F92976}"/>
              </a:ext>
            </a:extLst>
          </p:cNvPr>
          <p:cNvSpPr txBox="1">
            <a:spLocks noChangeArrowheads="1"/>
          </p:cNvSpPr>
          <p:nvPr/>
        </p:nvSpPr>
        <p:spPr bwMode="auto">
          <a:xfrm>
            <a:off x="457082" y="1099665"/>
            <a:ext cx="4192997"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400" b="1" dirty="0">
                <a:solidFill>
                  <a:schemeClr val="tx1">
                    <a:lumMod val="75000"/>
                    <a:lumOff val="25000"/>
                  </a:schemeClr>
                </a:solidFill>
                <a:latin typeface="+mn-lt"/>
              </a:rPr>
              <a:t>Multibeam Survey Program</a:t>
            </a:r>
          </a:p>
          <a:p>
            <a:pPr marL="342900" indent="-342900">
              <a:spcBef>
                <a:spcPct val="50000"/>
              </a:spcBef>
              <a:buFont typeface="Arial" panose="020B0604020202020204" pitchFamily="34" charset="0"/>
              <a:buChar char="•"/>
              <a:defRPr/>
            </a:pPr>
            <a:r>
              <a:rPr lang="en-US" altLang="en-US" sz="2000" dirty="0">
                <a:solidFill>
                  <a:schemeClr val="tx1">
                    <a:lumMod val="75000"/>
                    <a:lumOff val="25000"/>
                  </a:schemeClr>
                </a:solidFill>
                <a:latin typeface="+mn-lt"/>
              </a:rPr>
              <a:t>Collects and logs multibeam and support sensors.</a:t>
            </a:r>
          </a:p>
          <a:p>
            <a:pPr marL="342900" indent="-342900">
              <a:spcBef>
                <a:spcPct val="50000"/>
              </a:spcBef>
              <a:buFont typeface="Arial" panose="020B0604020202020204" pitchFamily="34" charset="0"/>
              <a:buChar char="•"/>
              <a:defRPr/>
            </a:pPr>
            <a:r>
              <a:rPr lang="en-US" altLang="en-US" sz="2000" dirty="0">
                <a:solidFill>
                  <a:schemeClr val="tx1">
                    <a:lumMod val="75000"/>
                    <a:lumOff val="25000"/>
                  </a:schemeClr>
                </a:solidFill>
                <a:latin typeface="+mn-lt"/>
              </a:rPr>
              <a:t>Displays are Real-time corrected and provide QC info.</a:t>
            </a:r>
          </a:p>
        </p:txBody>
      </p:sp>
      <p:sp>
        <p:nvSpPr>
          <p:cNvPr id="2" name="Title 1">
            <a:extLst>
              <a:ext uri="{FF2B5EF4-FFF2-40B4-BE49-F238E27FC236}">
                <a16:creationId xmlns:a16="http://schemas.microsoft.com/office/drawing/2014/main" id="{28EA9609-B570-41B7-9128-43F55EA56862}"/>
              </a:ext>
            </a:extLst>
          </p:cNvPr>
          <p:cNvSpPr>
            <a:spLocks noGrp="1"/>
          </p:cNvSpPr>
          <p:nvPr>
            <p:ph type="title"/>
          </p:nvPr>
        </p:nvSpPr>
        <p:spPr/>
        <p:txBody>
          <a:bodyPr/>
          <a:lstStyle/>
          <a:p>
            <a:r>
              <a:rPr lang="en-US" dirty="0"/>
              <a:t>HYSWEEP® Survey</a:t>
            </a:r>
            <a:br>
              <a:rPr lang="en-US" dirty="0"/>
            </a:br>
            <a:endParaRPr lang="en-US" dirty="0"/>
          </a:p>
        </p:txBody>
      </p:sp>
      <p:sp>
        <p:nvSpPr>
          <p:cNvPr id="3" name="TextBox 2">
            <a:extLst>
              <a:ext uri="{FF2B5EF4-FFF2-40B4-BE49-F238E27FC236}">
                <a16:creationId xmlns:a16="http://schemas.microsoft.com/office/drawing/2014/main" id="{1A0F225B-DEE1-42C6-9CD9-ED1146329E5E}"/>
              </a:ext>
            </a:extLst>
          </p:cNvPr>
          <p:cNvSpPr txBox="1"/>
          <p:nvPr/>
        </p:nvSpPr>
        <p:spPr>
          <a:xfrm>
            <a:off x="457081" y="5042210"/>
            <a:ext cx="11410777" cy="892552"/>
          </a:xfrm>
          <a:prstGeom prst="rect">
            <a:avLst/>
          </a:prstGeom>
          <a:noFill/>
        </p:spPr>
        <p:txBody>
          <a:bodyPr wrap="square" rtlCol="0">
            <a:spAutoFit/>
          </a:bodyPr>
          <a:lstStyle/>
          <a:p>
            <a:r>
              <a:rPr lang="en-US" dirty="0"/>
              <a:t>For Simulation and Survey Practice:</a:t>
            </a:r>
          </a:p>
          <a:p>
            <a:endParaRPr lang="en-US" dirty="0"/>
          </a:p>
          <a:p>
            <a:r>
              <a:rPr lang="en-US" sz="1600" dirty="0">
                <a:solidFill>
                  <a:srgbClr val="FF0000"/>
                </a:solidFill>
              </a:rPr>
              <a:t>https://www.hypack.com/File%20Library/Sounding%20Better%20Newsletter/2014/MB-Simulation_Playback_Automtx.pdf</a:t>
            </a:r>
          </a:p>
        </p:txBody>
      </p:sp>
    </p:spTree>
    <p:extLst>
      <p:ext uri="{BB962C8B-B14F-4D97-AF65-F5344CB8AC3E}">
        <p14:creationId xmlns:p14="http://schemas.microsoft.com/office/powerpoint/2010/main" val="653620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3833" fill="hold"/>
                                        <p:tgtEl>
                                          <p:spTgt spid="513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Prev" delay="0">
                      <p:tgtEl>
                        <p:sldTgt/>
                      </p:tgtEl>
                    </p:cond>
                  </p:endCondLst>
                </p:cTn>
                <p:tgtEl>
                  <p:spTgt spid="5130"/>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3261AAE-C080-42A0-AB14-DFFFA88A9AFD}"/>
              </a:ext>
            </a:extLst>
          </p:cNvPr>
          <p:cNvSpPr>
            <a:spLocks noRot="1" noChangeArrowheads="1"/>
          </p:cNvSpPr>
          <p:nvPr/>
        </p:nvSpPr>
        <p:spPr bwMode="auto">
          <a:xfrm>
            <a:off x="1670050" y="1"/>
            <a:ext cx="6877050" cy="944563"/>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0963" name="Text Box 20">
            <a:extLst>
              <a:ext uri="{FF2B5EF4-FFF2-40B4-BE49-F238E27FC236}">
                <a16:creationId xmlns:a16="http://schemas.microsoft.com/office/drawing/2014/main" id="{2F2EB244-0B88-4F87-8032-C32175947268}"/>
              </a:ext>
            </a:extLst>
          </p:cNvPr>
          <p:cNvSpPr txBox="1">
            <a:spLocks noChangeArrowheads="1"/>
          </p:cNvSpPr>
          <p:nvPr/>
        </p:nvSpPr>
        <p:spPr bwMode="auto">
          <a:xfrm>
            <a:off x="457083" y="1092201"/>
            <a:ext cx="5192832"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ts val="600"/>
              </a:spcBef>
              <a:defRPr/>
            </a:pPr>
            <a:r>
              <a:rPr lang="en-US" altLang="en-US" sz="2000" b="1" dirty="0">
                <a:solidFill>
                  <a:srgbClr val="098DB4"/>
                </a:solidFill>
                <a:latin typeface="+mj-lt"/>
              </a:rPr>
              <a:t>Survey Preparation:</a:t>
            </a:r>
          </a:p>
          <a:p>
            <a:pPr marL="285750" indent="-285750">
              <a:spcBef>
                <a:spcPts val="600"/>
              </a:spcBef>
              <a:buFont typeface="Arial" panose="020B0604020202020204" pitchFamily="34" charset="0"/>
              <a:buChar char="•"/>
              <a:defRPr/>
            </a:pPr>
            <a:r>
              <a:rPr lang="en-US" altLang="en-US" dirty="0">
                <a:latin typeface="+mj-lt"/>
              </a:rPr>
              <a:t>Geodetic parameters and HYPACK</a:t>
            </a:r>
            <a:r>
              <a:rPr lang="en-US" altLang="en-US" baseline="30000" dirty="0">
                <a:latin typeface="+mj-lt"/>
              </a:rPr>
              <a:t>®</a:t>
            </a:r>
            <a:r>
              <a:rPr lang="en-US" altLang="en-US" dirty="0">
                <a:latin typeface="+mj-lt"/>
              </a:rPr>
              <a:t> and HYSWEEP</a:t>
            </a:r>
            <a:r>
              <a:rPr lang="en-US" altLang="en-US" baseline="30000" dirty="0">
                <a:latin typeface="+mj-lt"/>
              </a:rPr>
              <a:t>®</a:t>
            </a:r>
            <a:r>
              <a:rPr lang="en-US" altLang="en-US" dirty="0">
                <a:latin typeface="+mj-lt"/>
              </a:rPr>
              <a:t> hardware configuration</a:t>
            </a:r>
          </a:p>
          <a:p>
            <a:pPr marL="285750" indent="-285750">
              <a:spcBef>
                <a:spcPts val="600"/>
              </a:spcBef>
              <a:buFont typeface="Arial" panose="020B0604020202020204" pitchFamily="34" charset="0"/>
              <a:buChar char="•"/>
              <a:defRPr/>
            </a:pPr>
            <a:r>
              <a:rPr lang="en-US" altLang="en-US" dirty="0">
                <a:latin typeface="+mj-lt"/>
              </a:rPr>
              <a:t>Planned lines or matrix for navigation</a:t>
            </a:r>
          </a:p>
          <a:p>
            <a:pPr marL="285750" indent="-285750">
              <a:spcBef>
                <a:spcPts val="600"/>
              </a:spcBef>
              <a:buFont typeface="Arial" panose="020B0604020202020204" pitchFamily="34" charset="0"/>
              <a:buChar char="•"/>
              <a:defRPr/>
            </a:pPr>
            <a:r>
              <a:rPr lang="en-US" altLang="en-US" dirty="0">
                <a:latin typeface="+mj-lt"/>
              </a:rPr>
              <a:t>Pre-set TPU parameters in the TPU EDITOR if you want to use Total Propagated Uncertainty</a:t>
            </a:r>
          </a:p>
          <a:p>
            <a:pPr marL="285750" indent="-285750">
              <a:spcBef>
                <a:spcPts val="600"/>
              </a:spcBef>
              <a:buFont typeface="Arial" panose="020B0604020202020204" pitchFamily="34" charset="0"/>
              <a:buChar char="•"/>
              <a:defRPr/>
            </a:pPr>
            <a:r>
              <a:rPr lang="en-US" altLang="en-US" dirty="0">
                <a:latin typeface="+mj-lt"/>
              </a:rPr>
              <a:t>Create Sound Velocity and Tide file to be used during survey</a:t>
            </a:r>
          </a:p>
        </p:txBody>
      </p:sp>
      <p:sp>
        <p:nvSpPr>
          <p:cNvPr id="40964" name="Text Box 23">
            <a:extLst>
              <a:ext uri="{FF2B5EF4-FFF2-40B4-BE49-F238E27FC236}">
                <a16:creationId xmlns:a16="http://schemas.microsoft.com/office/drawing/2014/main" id="{B6344624-2601-492B-854F-1D63FBB7720C}"/>
              </a:ext>
            </a:extLst>
          </p:cNvPr>
          <p:cNvSpPr txBox="1">
            <a:spLocks noChangeArrowheads="1"/>
          </p:cNvSpPr>
          <p:nvPr/>
        </p:nvSpPr>
        <p:spPr bwMode="auto">
          <a:xfrm>
            <a:off x="5820113" y="4663274"/>
            <a:ext cx="429077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defRPr/>
            </a:pPr>
            <a:r>
              <a:rPr lang="en-US" altLang="en-US" sz="2000" b="1" dirty="0">
                <a:solidFill>
                  <a:srgbClr val="098DB4"/>
                </a:solidFill>
                <a:latin typeface="+mj-lt"/>
              </a:rPr>
              <a:t>Launch Survey:</a:t>
            </a:r>
          </a:p>
          <a:p>
            <a:pPr marL="285750" indent="-285750">
              <a:spcBef>
                <a:spcPct val="50000"/>
              </a:spcBef>
              <a:buFont typeface="Arial" panose="020B0604020202020204" pitchFamily="34" charset="0"/>
              <a:buChar char="•"/>
              <a:defRPr/>
            </a:pPr>
            <a:r>
              <a:rPr lang="en-US" altLang="en-US" sz="1600" dirty="0">
                <a:latin typeface="+mj-lt"/>
              </a:rPr>
              <a:t>Use menu to run HYPACK</a:t>
            </a:r>
            <a:r>
              <a:rPr lang="en-US" altLang="en-US" sz="1600" baseline="30000" dirty="0">
                <a:latin typeface="+mj-lt"/>
              </a:rPr>
              <a:t>®</a:t>
            </a:r>
            <a:r>
              <a:rPr lang="en-US" altLang="en-US" sz="1600" dirty="0">
                <a:latin typeface="+mj-lt"/>
              </a:rPr>
              <a:t> SURVEY and HYSWEEP</a:t>
            </a:r>
            <a:r>
              <a:rPr lang="en-US" altLang="en-US" sz="1600" baseline="30000" dirty="0">
                <a:latin typeface="+mj-lt"/>
              </a:rPr>
              <a:t>®</a:t>
            </a:r>
            <a:r>
              <a:rPr lang="en-US" altLang="en-US" sz="1600" dirty="0">
                <a:latin typeface="+mj-lt"/>
              </a:rPr>
              <a:t> SURVEY together.</a:t>
            </a:r>
          </a:p>
          <a:p>
            <a:pPr marL="285750" indent="-285750">
              <a:spcBef>
                <a:spcPct val="50000"/>
              </a:spcBef>
              <a:buFont typeface="Arial" panose="020B0604020202020204" pitchFamily="34" charset="0"/>
              <a:buChar char="•"/>
              <a:defRPr/>
            </a:pPr>
            <a:r>
              <a:rPr lang="en-US" altLang="en-US" sz="1600" dirty="0">
                <a:latin typeface="+mj-lt"/>
              </a:rPr>
              <a:t>Use Smart Launch icon to run both.</a:t>
            </a:r>
            <a:endParaRPr lang="en-US" altLang="en-US" sz="1600" dirty="0">
              <a:latin typeface="Verdana" pitchFamily="34" charset="0"/>
            </a:endParaRPr>
          </a:p>
        </p:txBody>
      </p:sp>
      <p:graphicFrame>
        <p:nvGraphicFramePr>
          <p:cNvPr id="40965" name="Object 25"/>
          <p:cNvGraphicFramePr>
            <a:graphicFrameLocks noChangeAspect="1"/>
          </p:cNvGraphicFramePr>
          <p:nvPr>
            <p:extLst>
              <p:ext uri="{D42A27DB-BD31-4B8C-83A1-F6EECF244321}">
                <p14:modId xmlns:p14="http://schemas.microsoft.com/office/powerpoint/2010/main" val="3122688947"/>
              </p:ext>
            </p:extLst>
          </p:nvPr>
        </p:nvGraphicFramePr>
        <p:xfrm>
          <a:off x="5820113" y="1092916"/>
          <a:ext cx="4621213" cy="3271838"/>
        </p:xfrm>
        <a:graphic>
          <a:graphicData uri="http://schemas.openxmlformats.org/presentationml/2006/ole">
            <mc:AlternateContent xmlns:mc="http://schemas.openxmlformats.org/markup-compatibility/2006">
              <mc:Choice xmlns:v="urn:schemas-microsoft-com:vml" Requires="v">
                <p:oleObj spid="_x0000_s4098" name="Bitmap Image" r:id="rId4" imgW="7419048" imgH="5257143" progId="Paint.Picture">
                  <p:embed/>
                </p:oleObj>
              </mc:Choice>
              <mc:Fallback>
                <p:oleObj name="Bitmap Image" r:id="rId4" imgW="7419048" imgH="5257143" progId="Paint.Picture">
                  <p:embed/>
                  <p:pic>
                    <p:nvPicPr>
                      <p:cNvPr id="40965"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0113" y="1092916"/>
                        <a:ext cx="4621213"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66" name="Text Box 26">
            <a:extLst>
              <a:ext uri="{FF2B5EF4-FFF2-40B4-BE49-F238E27FC236}">
                <a16:creationId xmlns:a16="http://schemas.microsoft.com/office/drawing/2014/main" id="{63B27AAA-618C-4823-8797-1641553FA6FE}"/>
              </a:ext>
            </a:extLst>
          </p:cNvPr>
          <p:cNvSpPr txBox="1">
            <a:spLocks noChangeArrowheads="1"/>
          </p:cNvSpPr>
          <p:nvPr/>
        </p:nvSpPr>
        <p:spPr bwMode="auto">
          <a:xfrm>
            <a:off x="8547100" y="4550832"/>
            <a:ext cx="1682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defRPr/>
            </a:pPr>
            <a:r>
              <a:rPr lang="en-US" altLang="en-US" sz="1400" b="1" dirty="0">
                <a:solidFill>
                  <a:schemeClr val="tx1">
                    <a:lumMod val="65000"/>
                    <a:lumOff val="35000"/>
                  </a:schemeClr>
                </a:solidFill>
                <a:latin typeface="+mj-lt"/>
              </a:rPr>
              <a:t>TPU setup</a:t>
            </a:r>
          </a:p>
        </p:txBody>
      </p:sp>
      <p:pic>
        <p:nvPicPr>
          <p:cNvPr id="2" name="Picture 1">
            <a:extLst>
              <a:ext uri="{FF2B5EF4-FFF2-40B4-BE49-F238E27FC236}">
                <a16:creationId xmlns:a16="http://schemas.microsoft.com/office/drawing/2014/main" id="{5FE951EE-DC20-4B49-A24D-51B6A3453CFC}"/>
              </a:ext>
            </a:extLst>
          </p:cNvPr>
          <p:cNvPicPr>
            <a:picLocks noChangeAspect="1"/>
          </p:cNvPicPr>
          <p:nvPr/>
        </p:nvPicPr>
        <p:blipFill>
          <a:blip r:embed="rId6"/>
          <a:stretch>
            <a:fillRect/>
          </a:stretch>
        </p:blipFill>
        <p:spPr>
          <a:xfrm>
            <a:off x="813383" y="3739079"/>
            <a:ext cx="2831518" cy="2137140"/>
          </a:xfrm>
          <a:prstGeom prst="rect">
            <a:avLst/>
          </a:prstGeom>
        </p:spPr>
      </p:pic>
      <p:pic>
        <p:nvPicPr>
          <p:cNvPr id="3" name="Picture 2">
            <a:extLst>
              <a:ext uri="{FF2B5EF4-FFF2-40B4-BE49-F238E27FC236}">
                <a16:creationId xmlns:a16="http://schemas.microsoft.com/office/drawing/2014/main" id="{4B3EA508-EC86-48D9-9DF4-1B017AA3B3DB}"/>
              </a:ext>
            </a:extLst>
          </p:cNvPr>
          <p:cNvPicPr>
            <a:picLocks noChangeAspect="1"/>
          </p:cNvPicPr>
          <p:nvPr/>
        </p:nvPicPr>
        <p:blipFill>
          <a:blip r:embed="rId7"/>
          <a:stretch>
            <a:fillRect/>
          </a:stretch>
        </p:blipFill>
        <p:spPr>
          <a:xfrm>
            <a:off x="4446925" y="5457119"/>
            <a:ext cx="504825" cy="419100"/>
          </a:xfrm>
          <a:prstGeom prst="rect">
            <a:avLst/>
          </a:prstGeom>
        </p:spPr>
      </p:pic>
      <p:cxnSp>
        <p:nvCxnSpPr>
          <p:cNvPr id="7" name="Straight Arrow Connector 6">
            <a:extLst>
              <a:ext uri="{FF2B5EF4-FFF2-40B4-BE49-F238E27FC236}">
                <a16:creationId xmlns:a16="http://schemas.microsoft.com/office/drawing/2014/main" id="{88A8E3A7-9182-41C4-85CD-EAD0109D6EAC}"/>
              </a:ext>
            </a:extLst>
          </p:cNvPr>
          <p:cNvCxnSpPr>
            <a:cxnSpLocks/>
          </p:cNvCxnSpPr>
          <p:nvPr/>
        </p:nvCxnSpPr>
        <p:spPr>
          <a:xfrm>
            <a:off x="3295593" y="4422049"/>
            <a:ext cx="2524520" cy="7435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7FA6FBDF-F2FF-445C-8946-FA63CDE7A80F}"/>
              </a:ext>
            </a:extLst>
          </p:cNvPr>
          <p:cNvCxnSpPr>
            <a:cxnSpLocks/>
            <a:stCxn id="3" idx="3"/>
          </p:cNvCxnSpPr>
          <p:nvPr/>
        </p:nvCxnSpPr>
        <p:spPr>
          <a:xfrm>
            <a:off x="4951750" y="5666669"/>
            <a:ext cx="927682" cy="18185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5630F307-36F2-4EE9-8444-BACD3228896E}"/>
              </a:ext>
            </a:extLst>
          </p:cNvPr>
          <p:cNvSpPr>
            <a:spLocks noGrp="1"/>
          </p:cNvSpPr>
          <p:nvPr>
            <p:ph type="title"/>
          </p:nvPr>
        </p:nvSpPr>
        <p:spPr>
          <a:xfrm>
            <a:off x="457320" y="110653"/>
            <a:ext cx="3789940" cy="480438"/>
          </a:xfrm>
        </p:spPr>
        <p:txBody>
          <a:bodyPr/>
          <a:lstStyle/>
          <a:p>
            <a:r>
              <a:rPr lang="en-US" dirty="0"/>
              <a:t>HYSWEEP® Survey</a:t>
            </a:r>
            <a:br>
              <a:rPr lang="en-US" dirty="0"/>
            </a:br>
            <a:endParaRPr lang="en-US" dirty="0"/>
          </a:p>
        </p:txBody>
      </p:sp>
    </p:spTree>
    <p:extLst>
      <p:ext uri="{BB962C8B-B14F-4D97-AF65-F5344CB8AC3E}">
        <p14:creationId xmlns:p14="http://schemas.microsoft.com/office/powerpoint/2010/main" val="117976735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AFD18-54DA-4FB2-9E63-735F9386326B}"/>
              </a:ext>
            </a:extLst>
          </p:cNvPr>
          <p:cNvSpPr>
            <a:spLocks noGrp="1"/>
          </p:cNvSpPr>
          <p:nvPr>
            <p:ph type="title"/>
          </p:nvPr>
        </p:nvSpPr>
        <p:spPr/>
        <p:txBody>
          <a:bodyPr/>
          <a:lstStyle/>
          <a:p>
            <a:r>
              <a:rPr lang="en-US" dirty="0"/>
              <a:t>Survey Preparation</a:t>
            </a:r>
          </a:p>
        </p:txBody>
      </p:sp>
      <p:sp>
        <p:nvSpPr>
          <p:cNvPr id="4103" name="Text Box 6">
            <a:extLst>
              <a:ext uri="{FF2B5EF4-FFF2-40B4-BE49-F238E27FC236}">
                <a16:creationId xmlns:a16="http://schemas.microsoft.com/office/drawing/2014/main" id="{43EFB34A-CAEE-4AD1-823F-959C4BAC5552}"/>
              </a:ext>
            </a:extLst>
          </p:cNvPr>
          <p:cNvSpPr txBox="1">
            <a:spLocks noChangeArrowheads="1"/>
          </p:cNvSpPr>
          <p:nvPr/>
        </p:nvSpPr>
        <p:spPr bwMode="auto">
          <a:xfrm>
            <a:off x="783364" y="789385"/>
            <a:ext cx="4800600" cy="1292225"/>
          </a:xfrm>
          <a:prstGeom prst="rect">
            <a:avLst/>
          </a:prstGeom>
          <a:noFill/>
          <a:ln w="9525">
            <a:noFill/>
            <a:miter lim="800000"/>
            <a:headEnd/>
            <a:tailEnd/>
          </a:ln>
        </p:spPr>
        <p:txBody>
          <a:bodyPr>
            <a:spAutoFit/>
          </a:bodyPr>
          <a:lstStyle/>
          <a:p>
            <a:pPr>
              <a:spcBef>
                <a:spcPct val="50000"/>
              </a:spcBef>
              <a:defRPr/>
            </a:pPr>
            <a:r>
              <a:rPr lang="en-US" sz="2000" b="1" dirty="0">
                <a:solidFill>
                  <a:schemeClr val="bg2"/>
                </a:solidFill>
                <a:latin typeface="+mn-lt"/>
              </a:rPr>
              <a:t>Planned Survey Lines</a:t>
            </a:r>
          </a:p>
          <a:p>
            <a:pPr>
              <a:spcBef>
                <a:spcPts val="600"/>
              </a:spcBef>
              <a:buFontTx/>
              <a:buChar char="•"/>
              <a:defRPr/>
            </a:pPr>
            <a:r>
              <a:rPr lang="en-US" sz="1600" dirty="0">
                <a:solidFill>
                  <a:schemeClr val="tx1">
                    <a:lumMod val="75000"/>
                    <a:lumOff val="25000"/>
                  </a:schemeClr>
                </a:solidFill>
                <a:latin typeface="+mn-lt"/>
              </a:rPr>
              <a:t> Make parallel lines spaced for target coverage.</a:t>
            </a:r>
          </a:p>
          <a:p>
            <a:pPr>
              <a:spcBef>
                <a:spcPts val="600"/>
              </a:spcBef>
              <a:buFontTx/>
              <a:buChar char="•"/>
              <a:defRPr/>
            </a:pPr>
            <a:r>
              <a:rPr lang="en-US" sz="1600" dirty="0">
                <a:solidFill>
                  <a:schemeClr val="tx1">
                    <a:lumMod val="75000"/>
                    <a:lumOff val="25000"/>
                  </a:schemeClr>
                </a:solidFill>
                <a:latin typeface="+mn-lt"/>
              </a:rPr>
              <a:t> Sometimes difficult with multibeam, as coverage changes with depth.</a:t>
            </a:r>
          </a:p>
        </p:txBody>
      </p:sp>
      <p:sp>
        <p:nvSpPr>
          <p:cNvPr id="4104" name="Text Box 7">
            <a:extLst>
              <a:ext uri="{FF2B5EF4-FFF2-40B4-BE49-F238E27FC236}">
                <a16:creationId xmlns:a16="http://schemas.microsoft.com/office/drawing/2014/main" id="{DACA3769-90F7-4F34-8447-29BD16D68D74}"/>
              </a:ext>
            </a:extLst>
          </p:cNvPr>
          <p:cNvSpPr txBox="1">
            <a:spLocks noChangeArrowheads="1"/>
          </p:cNvSpPr>
          <p:nvPr/>
        </p:nvSpPr>
        <p:spPr bwMode="auto">
          <a:xfrm>
            <a:off x="6477712" y="788948"/>
            <a:ext cx="4930924" cy="1292662"/>
          </a:xfrm>
          <a:prstGeom prst="rect">
            <a:avLst/>
          </a:prstGeom>
          <a:noFill/>
          <a:ln w="9525">
            <a:noFill/>
            <a:miter lim="800000"/>
            <a:headEnd/>
            <a:tailEnd/>
          </a:ln>
        </p:spPr>
        <p:txBody>
          <a:bodyPr wrap="square">
            <a:spAutoFit/>
          </a:bodyPr>
          <a:lstStyle/>
          <a:p>
            <a:pPr>
              <a:spcBef>
                <a:spcPct val="50000"/>
              </a:spcBef>
              <a:defRPr/>
            </a:pPr>
            <a:r>
              <a:rPr lang="en-US" sz="2000" b="1" dirty="0">
                <a:solidFill>
                  <a:schemeClr val="bg2"/>
                </a:solidFill>
                <a:latin typeface="+mn-lt"/>
              </a:rPr>
              <a:t>Coverage Matrix</a:t>
            </a:r>
          </a:p>
          <a:p>
            <a:pPr>
              <a:spcBef>
                <a:spcPts val="600"/>
              </a:spcBef>
              <a:buFontTx/>
              <a:buChar char="•"/>
              <a:defRPr/>
            </a:pPr>
            <a:r>
              <a:rPr lang="en-US" sz="1600" dirty="0">
                <a:solidFill>
                  <a:schemeClr val="tx1">
                    <a:lumMod val="75000"/>
                    <a:lumOff val="25000"/>
                  </a:schemeClr>
                </a:solidFill>
                <a:latin typeface="+mn-lt"/>
              </a:rPr>
              <a:t> Alternative to planned lines.</a:t>
            </a:r>
          </a:p>
          <a:p>
            <a:pPr>
              <a:spcBef>
                <a:spcPts val="600"/>
              </a:spcBef>
              <a:buFontTx/>
              <a:buChar char="•"/>
              <a:defRPr/>
            </a:pPr>
            <a:r>
              <a:rPr lang="en-US" sz="1600" dirty="0">
                <a:solidFill>
                  <a:schemeClr val="tx1">
                    <a:lumMod val="75000"/>
                    <a:lumOff val="25000"/>
                  </a:schemeClr>
                </a:solidFill>
                <a:latin typeface="+mn-lt"/>
              </a:rPr>
              <a:t> “Mow the Grass” and ‘paint the bottom’ to assure proper overlap and 100% </a:t>
            </a:r>
            <a:r>
              <a:rPr lang="en-US" sz="1600" dirty="0" err="1">
                <a:solidFill>
                  <a:schemeClr val="tx1">
                    <a:lumMod val="75000"/>
                    <a:lumOff val="25000"/>
                  </a:schemeClr>
                </a:solidFill>
                <a:latin typeface="+mn-lt"/>
              </a:rPr>
              <a:t>ensonification</a:t>
            </a:r>
            <a:r>
              <a:rPr lang="en-US" sz="1600" dirty="0">
                <a:solidFill>
                  <a:schemeClr val="tx1">
                    <a:lumMod val="75000"/>
                    <a:lumOff val="25000"/>
                  </a:schemeClr>
                </a:solidFill>
                <a:latin typeface="+mn-lt"/>
              </a:rPr>
              <a:t> is achieved.</a:t>
            </a:r>
          </a:p>
        </p:txBody>
      </p:sp>
      <p:graphicFrame>
        <p:nvGraphicFramePr>
          <p:cNvPr id="51205" name="Object 12"/>
          <p:cNvGraphicFramePr>
            <a:graphicFrameLocks noChangeAspect="1"/>
          </p:cNvGraphicFramePr>
          <p:nvPr>
            <p:extLst>
              <p:ext uri="{D42A27DB-BD31-4B8C-83A1-F6EECF244321}">
                <p14:modId xmlns:p14="http://schemas.microsoft.com/office/powerpoint/2010/main" val="3842674214"/>
              </p:ext>
            </p:extLst>
          </p:nvPr>
        </p:nvGraphicFramePr>
        <p:xfrm>
          <a:off x="1881500" y="2230351"/>
          <a:ext cx="7595786" cy="3502043"/>
        </p:xfrm>
        <a:graphic>
          <a:graphicData uri="http://schemas.openxmlformats.org/presentationml/2006/ole">
            <mc:AlternateContent xmlns:mc="http://schemas.openxmlformats.org/markup-compatibility/2006">
              <mc:Choice xmlns:v="urn:schemas-microsoft-com:vml" Requires="v">
                <p:oleObj spid="_x0000_s5122" name="Bitmap Image" r:id="rId4" imgW="7811590" imgH="3600000" progId="Paint.Picture">
                  <p:embed/>
                </p:oleObj>
              </mc:Choice>
              <mc:Fallback>
                <p:oleObj name="Bitmap Image" r:id="rId4" imgW="7811590" imgH="3600000" progId="Paint.Picture">
                  <p:embed/>
                  <p:pic>
                    <p:nvPicPr>
                      <p:cNvPr id="51205"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1500" y="2230351"/>
                        <a:ext cx="7595786" cy="3502043"/>
                      </a:xfrm>
                      <a:prstGeom prst="rect">
                        <a:avLst/>
                      </a:prstGeom>
                      <a:noFill/>
                      <a:ln w="9525">
                        <a:solidFill>
                          <a:schemeClr val="tx1"/>
                        </a:solidFill>
                        <a:miter lim="800000"/>
                        <a:headEnd/>
                        <a:tailEnd/>
                      </a:ln>
                      <a:effectLst/>
                    </p:spPr>
                  </p:pic>
                </p:oleObj>
              </mc:Fallback>
            </mc:AlternateContent>
          </a:graphicData>
        </a:graphic>
      </p:graphicFrame>
      <p:sp>
        <p:nvSpPr>
          <p:cNvPr id="4102" name="Text Box 13">
            <a:extLst>
              <a:ext uri="{FF2B5EF4-FFF2-40B4-BE49-F238E27FC236}">
                <a16:creationId xmlns:a16="http://schemas.microsoft.com/office/drawing/2014/main" id="{0CFA9570-B4DE-44FE-A17D-69BD23A1418C}"/>
              </a:ext>
            </a:extLst>
          </p:cNvPr>
          <p:cNvSpPr txBox="1">
            <a:spLocks noChangeArrowheads="1"/>
          </p:cNvSpPr>
          <p:nvPr/>
        </p:nvSpPr>
        <p:spPr bwMode="auto">
          <a:xfrm>
            <a:off x="2300243" y="5881135"/>
            <a:ext cx="7010400" cy="307975"/>
          </a:xfrm>
          <a:prstGeom prst="rect">
            <a:avLst/>
          </a:prstGeom>
          <a:noFill/>
          <a:ln>
            <a:noFill/>
          </a:ln>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75000"/>
                    <a:lumOff val="25000"/>
                  </a:schemeClr>
                </a:solidFill>
                <a:latin typeface="+mn-lt"/>
              </a:rPr>
              <a:t>Large depth changes make line planning difficult.  Alternative is “Mowing the Grass”.</a:t>
            </a:r>
          </a:p>
        </p:txBody>
      </p:sp>
    </p:spTree>
    <p:extLst>
      <p:ext uri="{BB962C8B-B14F-4D97-AF65-F5344CB8AC3E}">
        <p14:creationId xmlns:p14="http://schemas.microsoft.com/office/powerpoint/2010/main" val="1930312814"/>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FA0DA-7B45-4A23-BE45-6AF744C06155}"/>
              </a:ext>
            </a:extLst>
          </p:cNvPr>
          <p:cNvSpPr>
            <a:spLocks noGrp="1"/>
          </p:cNvSpPr>
          <p:nvPr>
            <p:ph type="title"/>
          </p:nvPr>
        </p:nvSpPr>
        <p:spPr/>
        <p:txBody>
          <a:bodyPr/>
          <a:lstStyle/>
          <a:p>
            <a:r>
              <a:rPr lang="en-US" dirty="0"/>
              <a:t>HYSWEEP® Survey</a:t>
            </a:r>
          </a:p>
        </p:txBody>
      </p:sp>
      <p:sp>
        <p:nvSpPr>
          <p:cNvPr id="5127" name="Text Box 6">
            <a:extLst>
              <a:ext uri="{FF2B5EF4-FFF2-40B4-BE49-F238E27FC236}">
                <a16:creationId xmlns:a16="http://schemas.microsoft.com/office/drawing/2014/main" id="{C90B666D-F794-4CE7-860E-FD05C20CD2E4}"/>
              </a:ext>
            </a:extLst>
          </p:cNvPr>
          <p:cNvSpPr txBox="1">
            <a:spLocks noChangeArrowheads="1"/>
          </p:cNvSpPr>
          <p:nvPr/>
        </p:nvSpPr>
        <p:spPr bwMode="auto">
          <a:xfrm>
            <a:off x="842736" y="3979107"/>
            <a:ext cx="5029200" cy="1923604"/>
          </a:xfrm>
          <a:prstGeom prst="rect">
            <a:avLst/>
          </a:prstGeom>
          <a:noFill/>
          <a:ln w="9525">
            <a:noFill/>
            <a:miter lim="800000"/>
            <a:headEnd/>
            <a:tailEnd/>
          </a:ln>
        </p:spPr>
        <p:txBody>
          <a:bodyPr>
            <a:spAutoFit/>
          </a:bodyPr>
          <a:lstStyle/>
          <a:p>
            <a:pPr>
              <a:spcBef>
                <a:spcPct val="50000"/>
              </a:spcBef>
              <a:defRPr/>
            </a:pPr>
            <a:r>
              <a:rPr lang="en-US" sz="2000" b="1" dirty="0">
                <a:solidFill>
                  <a:schemeClr val="tx1">
                    <a:lumMod val="65000"/>
                    <a:lumOff val="35000"/>
                  </a:schemeClr>
                </a:solidFill>
                <a:latin typeface="+mn-lt"/>
              </a:rPr>
              <a:t>Features</a:t>
            </a:r>
          </a:p>
          <a:p>
            <a:pPr marL="285750" indent="-285750">
              <a:spcBef>
                <a:spcPct val="50000"/>
              </a:spcBef>
              <a:buFont typeface="Arial" panose="020B0604020202020204" pitchFamily="34" charset="0"/>
              <a:buChar char="•"/>
              <a:defRPr/>
            </a:pPr>
            <a:r>
              <a:rPr lang="en-US" dirty="0">
                <a:solidFill>
                  <a:srgbClr val="098DB4"/>
                </a:solidFill>
                <a:latin typeface="+mn-lt"/>
              </a:rPr>
              <a:t>Data collection and logging.  </a:t>
            </a:r>
          </a:p>
          <a:p>
            <a:pPr marL="285750" indent="-285750">
              <a:spcBef>
                <a:spcPct val="50000"/>
              </a:spcBef>
              <a:buFont typeface="Arial" panose="020B0604020202020204" pitchFamily="34" charset="0"/>
              <a:buChar char="•"/>
              <a:defRPr/>
            </a:pPr>
            <a:r>
              <a:rPr lang="en-US" dirty="0">
                <a:solidFill>
                  <a:srgbClr val="098DB4"/>
                </a:solidFill>
                <a:latin typeface="+mn-lt"/>
              </a:rPr>
              <a:t>Targeting and coverage mapping.  </a:t>
            </a:r>
          </a:p>
          <a:p>
            <a:pPr marL="285750" indent="-285750">
              <a:spcBef>
                <a:spcPct val="50000"/>
              </a:spcBef>
              <a:buFont typeface="Arial" panose="020B0604020202020204" pitchFamily="34" charset="0"/>
              <a:buChar char="•"/>
              <a:defRPr/>
            </a:pPr>
            <a:r>
              <a:rPr lang="en-US" dirty="0">
                <a:solidFill>
                  <a:srgbClr val="098DB4"/>
                </a:solidFill>
                <a:latin typeface="+mn-lt"/>
              </a:rPr>
              <a:t>TPU and other QC checks visible in over 30 real time displays</a:t>
            </a:r>
          </a:p>
        </p:txBody>
      </p:sp>
      <p:sp>
        <p:nvSpPr>
          <p:cNvPr id="5128" name="Text Box 7">
            <a:extLst>
              <a:ext uri="{FF2B5EF4-FFF2-40B4-BE49-F238E27FC236}">
                <a16:creationId xmlns:a16="http://schemas.microsoft.com/office/drawing/2014/main" id="{320DF950-15D6-472E-8AFD-46DB72F13A76}"/>
              </a:ext>
            </a:extLst>
          </p:cNvPr>
          <p:cNvSpPr txBox="1">
            <a:spLocks noChangeArrowheads="1"/>
          </p:cNvSpPr>
          <p:nvPr/>
        </p:nvSpPr>
        <p:spPr bwMode="auto">
          <a:xfrm>
            <a:off x="6599498" y="3979107"/>
            <a:ext cx="5321885" cy="1738938"/>
          </a:xfrm>
          <a:prstGeom prst="rect">
            <a:avLst/>
          </a:prstGeom>
          <a:noFill/>
          <a:ln w="9525">
            <a:noFill/>
            <a:miter lim="800000"/>
            <a:headEnd/>
            <a:tailEnd/>
          </a:ln>
        </p:spPr>
        <p:txBody>
          <a:bodyPr wrap="square">
            <a:spAutoFit/>
          </a:bodyPr>
          <a:lstStyle/>
          <a:p>
            <a:pPr>
              <a:spcBef>
                <a:spcPct val="50000"/>
              </a:spcBef>
              <a:defRPr/>
            </a:pPr>
            <a:r>
              <a:rPr lang="en-US" sz="2000" b="1" dirty="0">
                <a:solidFill>
                  <a:schemeClr val="tx1">
                    <a:lumMod val="65000"/>
                    <a:lumOff val="35000"/>
                  </a:schemeClr>
                </a:solidFill>
                <a:latin typeface="+mn-lt"/>
              </a:rPr>
              <a:t>Refraction Errors seen in real time</a:t>
            </a:r>
          </a:p>
          <a:p>
            <a:pPr marL="285750" indent="-285750">
              <a:spcBef>
                <a:spcPts val="600"/>
              </a:spcBef>
              <a:buFont typeface="Arial" panose="020B0604020202020204" pitchFamily="34" charset="0"/>
              <a:buChar char="•"/>
              <a:defRPr/>
            </a:pPr>
            <a:r>
              <a:rPr lang="en-US" dirty="0">
                <a:solidFill>
                  <a:srgbClr val="098DB4"/>
                </a:solidFill>
                <a:latin typeface="+mn-lt"/>
              </a:rPr>
              <a:t>Refraction occurs at changes in sound velocity.</a:t>
            </a:r>
          </a:p>
          <a:p>
            <a:pPr marL="285750" indent="-285750">
              <a:spcBef>
                <a:spcPts val="600"/>
              </a:spcBef>
              <a:buFont typeface="Arial" panose="020B0604020202020204" pitchFamily="34" charset="0"/>
              <a:buChar char="•"/>
              <a:defRPr/>
            </a:pPr>
            <a:r>
              <a:rPr lang="en-US" dirty="0">
                <a:solidFill>
                  <a:srgbClr val="098DB4"/>
                </a:solidFill>
                <a:latin typeface="+mn-lt"/>
              </a:rPr>
              <a:t>Errors when SV profile doesn’t match conditions – estuaries can be troublesome.</a:t>
            </a:r>
          </a:p>
          <a:p>
            <a:pPr marL="285750" indent="-285750">
              <a:spcBef>
                <a:spcPts val="600"/>
              </a:spcBef>
              <a:buFont typeface="Arial" panose="020B0604020202020204" pitchFamily="34" charset="0"/>
              <a:buChar char="•"/>
              <a:defRPr/>
            </a:pPr>
            <a:r>
              <a:rPr lang="en-US" dirty="0">
                <a:solidFill>
                  <a:srgbClr val="098DB4"/>
                </a:solidFill>
                <a:latin typeface="+mn-lt"/>
              </a:rPr>
              <a:t>Look for ‘smiling’ or ‘frowning’ sweeps.</a:t>
            </a:r>
          </a:p>
        </p:txBody>
      </p:sp>
      <p:pic>
        <p:nvPicPr>
          <p:cNvPr id="53253"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70" y="635902"/>
            <a:ext cx="4902437" cy="2914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3254" name="Object 14"/>
          <p:cNvGraphicFramePr>
            <a:graphicFrameLocks noChangeAspect="1"/>
          </p:cNvGraphicFramePr>
          <p:nvPr/>
        </p:nvGraphicFramePr>
        <p:xfrm>
          <a:off x="6599498" y="607075"/>
          <a:ext cx="4680491" cy="2815676"/>
        </p:xfrm>
        <a:graphic>
          <a:graphicData uri="http://schemas.openxmlformats.org/presentationml/2006/ole">
            <mc:AlternateContent xmlns:mc="http://schemas.openxmlformats.org/markup-compatibility/2006">
              <mc:Choice xmlns:v="urn:schemas-microsoft-com:vml" Requires="v">
                <p:oleObj spid="_x0000_s6146" name="Bitmap Image" r:id="rId5" imgW="5811061" imgH="3495238" progId="Paint.Picture">
                  <p:embed/>
                </p:oleObj>
              </mc:Choice>
              <mc:Fallback>
                <p:oleObj name="Bitmap Image" r:id="rId5" imgW="5811061" imgH="3495238" progId="Paint.Picture">
                  <p:embed/>
                  <p:pic>
                    <p:nvPicPr>
                      <p:cNvPr id="53254"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9498" y="607075"/>
                        <a:ext cx="4680491" cy="2815676"/>
                      </a:xfrm>
                      <a:prstGeom prst="rect">
                        <a:avLst/>
                      </a:prstGeom>
                      <a:noFill/>
                      <a:ln w="19050">
                        <a:solidFill>
                          <a:schemeClr val="tx1"/>
                        </a:solidFill>
                        <a:miter lim="800000"/>
                        <a:headEnd/>
                        <a:tailEnd/>
                      </a:ln>
                      <a:effectLst/>
                    </p:spPr>
                  </p:pic>
                </p:oleObj>
              </mc:Fallback>
            </mc:AlternateContent>
          </a:graphicData>
        </a:graphic>
      </p:graphicFrame>
      <p:sp>
        <p:nvSpPr>
          <p:cNvPr id="3" name="Text Box 15">
            <a:extLst>
              <a:ext uri="{FF2B5EF4-FFF2-40B4-BE49-F238E27FC236}">
                <a16:creationId xmlns:a16="http://schemas.microsoft.com/office/drawing/2014/main" id="{47A0636F-D237-49CF-A8A3-DB2E550C06E6}"/>
              </a:ext>
            </a:extLst>
          </p:cNvPr>
          <p:cNvSpPr txBox="1">
            <a:spLocks noChangeArrowheads="1"/>
          </p:cNvSpPr>
          <p:nvPr/>
        </p:nvSpPr>
        <p:spPr bwMode="auto">
          <a:xfrm>
            <a:off x="7409947" y="3435250"/>
            <a:ext cx="3584049" cy="307777"/>
          </a:xfrm>
          <a:prstGeom prst="rect">
            <a:avLst/>
          </a:prstGeom>
          <a:no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latin typeface="+mn-lt"/>
              </a:rPr>
              <a:t>Same take-off angle, different ray paths.</a:t>
            </a:r>
          </a:p>
        </p:txBody>
      </p:sp>
      <p:sp>
        <p:nvSpPr>
          <p:cNvPr id="5129" name="Text Box 18">
            <a:extLst>
              <a:ext uri="{FF2B5EF4-FFF2-40B4-BE49-F238E27FC236}">
                <a16:creationId xmlns:a16="http://schemas.microsoft.com/office/drawing/2014/main" id="{0D626762-48A3-40CA-8C73-F2F1155D3D03}"/>
              </a:ext>
            </a:extLst>
          </p:cNvPr>
          <p:cNvSpPr txBox="1">
            <a:spLocks noChangeArrowheads="1"/>
          </p:cNvSpPr>
          <p:nvPr/>
        </p:nvSpPr>
        <p:spPr bwMode="auto">
          <a:xfrm>
            <a:off x="1725307" y="3550016"/>
            <a:ext cx="3126511" cy="307777"/>
          </a:xfrm>
          <a:prstGeom prst="rect">
            <a:avLst/>
          </a:prstGeom>
          <a:no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latin typeface="+mn-lt"/>
              </a:rPr>
              <a:t>HYSWEEP® 3-D Seafloor</a:t>
            </a:r>
          </a:p>
        </p:txBody>
      </p:sp>
    </p:spTree>
    <p:extLst>
      <p:ext uri="{BB962C8B-B14F-4D97-AF65-F5344CB8AC3E}">
        <p14:creationId xmlns:p14="http://schemas.microsoft.com/office/powerpoint/2010/main" val="141076906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3261AAE-C080-42A0-AB14-DFFFA88A9AFD}"/>
              </a:ext>
            </a:extLst>
          </p:cNvPr>
          <p:cNvSpPr>
            <a:spLocks noRot="1" noChangeArrowheads="1"/>
          </p:cNvSpPr>
          <p:nvPr/>
        </p:nvSpPr>
        <p:spPr bwMode="auto">
          <a:xfrm>
            <a:off x="1670050" y="1"/>
            <a:ext cx="6877050" cy="944563"/>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0963" name="Text Box 20">
            <a:extLst>
              <a:ext uri="{FF2B5EF4-FFF2-40B4-BE49-F238E27FC236}">
                <a16:creationId xmlns:a16="http://schemas.microsoft.com/office/drawing/2014/main" id="{2F2EB244-0B88-4F87-8032-C32175947268}"/>
              </a:ext>
            </a:extLst>
          </p:cNvPr>
          <p:cNvSpPr txBox="1">
            <a:spLocks noChangeArrowheads="1"/>
          </p:cNvSpPr>
          <p:nvPr/>
        </p:nvSpPr>
        <p:spPr bwMode="auto">
          <a:xfrm>
            <a:off x="380407" y="4130568"/>
            <a:ext cx="355065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ts val="600"/>
              </a:spcBef>
              <a:defRPr/>
            </a:pPr>
            <a:r>
              <a:rPr lang="en-US" altLang="en-US" dirty="0">
                <a:latin typeface="+mn-lt"/>
              </a:rPr>
              <a:t>Launch Auto Processing before data collection begins, preferably before launching SURVEY.  </a:t>
            </a:r>
          </a:p>
        </p:txBody>
      </p:sp>
      <p:pic>
        <p:nvPicPr>
          <p:cNvPr id="4" name="Picture 3">
            <a:extLst>
              <a:ext uri="{FF2B5EF4-FFF2-40B4-BE49-F238E27FC236}">
                <a16:creationId xmlns:a16="http://schemas.microsoft.com/office/drawing/2014/main" id="{485F72F5-F2A0-4CE3-A0E8-699A01EC7003}"/>
              </a:ext>
            </a:extLst>
          </p:cNvPr>
          <p:cNvPicPr>
            <a:picLocks noChangeAspect="1"/>
          </p:cNvPicPr>
          <p:nvPr/>
        </p:nvPicPr>
        <p:blipFill>
          <a:blip r:embed="rId3"/>
          <a:stretch>
            <a:fillRect/>
          </a:stretch>
        </p:blipFill>
        <p:spPr>
          <a:xfrm>
            <a:off x="457320" y="1589788"/>
            <a:ext cx="3134293" cy="2269365"/>
          </a:xfrm>
          <a:prstGeom prst="rect">
            <a:avLst/>
          </a:prstGeom>
          <a:ln>
            <a:solidFill>
              <a:schemeClr val="tx1"/>
            </a:solidFill>
          </a:ln>
        </p:spPr>
      </p:pic>
      <p:pic>
        <p:nvPicPr>
          <p:cNvPr id="5" name="Picture 4">
            <a:extLst>
              <a:ext uri="{FF2B5EF4-FFF2-40B4-BE49-F238E27FC236}">
                <a16:creationId xmlns:a16="http://schemas.microsoft.com/office/drawing/2014/main" id="{2E27BAC6-0538-489F-BA70-980679A4EC26}"/>
              </a:ext>
            </a:extLst>
          </p:cNvPr>
          <p:cNvPicPr>
            <a:picLocks noChangeAspect="1"/>
          </p:cNvPicPr>
          <p:nvPr/>
        </p:nvPicPr>
        <p:blipFill>
          <a:blip r:embed="rId4"/>
          <a:stretch>
            <a:fillRect/>
          </a:stretch>
        </p:blipFill>
        <p:spPr>
          <a:xfrm>
            <a:off x="4891910" y="1604777"/>
            <a:ext cx="3067039" cy="1114525"/>
          </a:xfrm>
          <a:prstGeom prst="rect">
            <a:avLst/>
          </a:prstGeom>
          <a:ln>
            <a:solidFill>
              <a:schemeClr val="accent1"/>
            </a:solidFill>
          </a:ln>
        </p:spPr>
      </p:pic>
      <p:pic>
        <p:nvPicPr>
          <p:cNvPr id="6" name="Picture 5">
            <a:extLst>
              <a:ext uri="{FF2B5EF4-FFF2-40B4-BE49-F238E27FC236}">
                <a16:creationId xmlns:a16="http://schemas.microsoft.com/office/drawing/2014/main" id="{E484AD82-26DF-44F9-9877-C8D2727D8F52}"/>
              </a:ext>
            </a:extLst>
          </p:cNvPr>
          <p:cNvPicPr>
            <a:picLocks noChangeAspect="1"/>
          </p:cNvPicPr>
          <p:nvPr/>
        </p:nvPicPr>
        <p:blipFill>
          <a:blip r:embed="rId5"/>
          <a:stretch>
            <a:fillRect/>
          </a:stretch>
        </p:blipFill>
        <p:spPr>
          <a:xfrm>
            <a:off x="4891910" y="3183052"/>
            <a:ext cx="5001889" cy="1692228"/>
          </a:xfrm>
          <a:prstGeom prst="rect">
            <a:avLst/>
          </a:prstGeom>
          <a:ln>
            <a:solidFill>
              <a:schemeClr val="accent1"/>
            </a:solidFill>
          </a:ln>
        </p:spPr>
      </p:pic>
      <p:sp>
        <p:nvSpPr>
          <p:cNvPr id="14" name="Text Box 23">
            <a:extLst>
              <a:ext uri="{FF2B5EF4-FFF2-40B4-BE49-F238E27FC236}">
                <a16:creationId xmlns:a16="http://schemas.microsoft.com/office/drawing/2014/main" id="{7726E06B-651B-423A-B737-147820A890F1}"/>
              </a:ext>
            </a:extLst>
          </p:cNvPr>
          <p:cNvSpPr txBox="1">
            <a:spLocks noChangeArrowheads="1"/>
          </p:cNvSpPr>
          <p:nvPr/>
        </p:nvSpPr>
        <p:spPr bwMode="auto">
          <a:xfrm>
            <a:off x="8227062" y="1588222"/>
            <a:ext cx="363988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defRPr/>
            </a:pPr>
            <a:r>
              <a:rPr lang="en-US" altLang="en-US" sz="1600" b="1" dirty="0">
                <a:solidFill>
                  <a:srgbClr val="6E6259"/>
                </a:solidFill>
                <a:latin typeface="+mn-lt"/>
              </a:rPr>
              <a:t>Yes:  </a:t>
            </a:r>
            <a:r>
              <a:rPr lang="en-US" altLang="en-US" sz="1600" dirty="0">
                <a:solidFill>
                  <a:srgbClr val="6E6259"/>
                </a:solidFill>
                <a:latin typeface="+mn-lt"/>
              </a:rPr>
              <a:t>Use this first time to select devices and setup filters.</a:t>
            </a:r>
          </a:p>
          <a:p>
            <a:pPr>
              <a:spcBef>
                <a:spcPct val="50000"/>
              </a:spcBef>
              <a:defRPr/>
            </a:pPr>
            <a:r>
              <a:rPr lang="en-US" altLang="en-US" sz="1600" b="1" dirty="0">
                <a:solidFill>
                  <a:srgbClr val="6E6259"/>
                </a:solidFill>
                <a:latin typeface="+mn-lt"/>
              </a:rPr>
              <a:t>No:  </a:t>
            </a:r>
            <a:r>
              <a:rPr lang="en-US" altLang="en-US" sz="1600" dirty="0">
                <a:solidFill>
                  <a:srgbClr val="6E6259"/>
                </a:solidFill>
                <a:latin typeface="+mn-lt"/>
              </a:rPr>
              <a:t>Use when there are no changes in device or filter settings.</a:t>
            </a:r>
          </a:p>
        </p:txBody>
      </p:sp>
      <p:sp>
        <p:nvSpPr>
          <p:cNvPr id="15" name="Text Box 23">
            <a:extLst>
              <a:ext uri="{FF2B5EF4-FFF2-40B4-BE49-F238E27FC236}">
                <a16:creationId xmlns:a16="http://schemas.microsoft.com/office/drawing/2014/main" id="{B984CC11-E47C-4D03-9807-AD39729DB835}"/>
              </a:ext>
            </a:extLst>
          </p:cNvPr>
          <p:cNvSpPr txBox="1">
            <a:spLocks noChangeArrowheads="1"/>
          </p:cNvSpPr>
          <p:nvPr/>
        </p:nvSpPr>
        <p:spPr bwMode="auto">
          <a:xfrm>
            <a:off x="4802738" y="5027039"/>
            <a:ext cx="724683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defRPr/>
            </a:pPr>
            <a:r>
              <a:rPr lang="en-US" altLang="en-US" sz="1600" b="1" dirty="0">
                <a:solidFill>
                  <a:srgbClr val="6E6259"/>
                </a:solidFill>
                <a:latin typeface="+mn-lt"/>
              </a:rPr>
              <a:t>Yes:  </a:t>
            </a:r>
            <a:r>
              <a:rPr lang="en-US" altLang="en-US" sz="1600" dirty="0">
                <a:solidFill>
                  <a:srgbClr val="6E6259"/>
                </a:solidFill>
                <a:latin typeface="+mn-lt"/>
              </a:rPr>
              <a:t>Loads, filters and saves survey files on end  logging.  Resets memory for the next file.</a:t>
            </a:r>
          </a:p>
          <a:p>
            <a:pPr>
              <a:spcBef>
                <a:spcPct val="50000"/>
              </a:spcBef>
              <a:defRPr/>
            </a:pPr>
            <a:r>
              <a:rPr lang="en-US" altLang="en-US" sz="1600" b="1" dirty="0">
                <a:solidFill>
                  <a:srgbClr val="6E6259"/>
                </a:solidFill>
                <a:latin typeface="+mn-lt"/>
              </a:rPr>
              <a:t>No:  </a:t>
            </a:r>
            <a:r>
              <a:rPr lang="en-US" altLang="en-US" sz="1600" dirty="0">
                <a:solidFill>
                  <a:srgbClr val="6E6259"/>
                </a:solidFill>
                <a:latin typeface="+mn-lt"/>
              </a:rPr>
              <a:t>As above except files are retained in memory for coverage mapping.</a:t>
            </a:r>
          </a:p>
        </p:txBody>
      </p:sp>
      <p:sp>
        <p:nvSpPr>
          <p:cNvPr id="2" name="Title 1">
            <a:extLst>
              <a:ext uri="{FF2B5EF4-FFF2-40B4-BE49-F238E27FC236}">
                <a16:creationId xmlns:a16="http://schemas.microsoft.com/office/drawing/2014/main" id="{02A6F63F-EBA9-4A5B-8876-CB9830762756}"/>
              </a:ext>
            </a:extLst>
          </p:cNvPr>
          <p:cNvSpPr>
            <a:spLocks noGrp="1"/>
          </p:cNvSpPr>
          <p:nvPr>
            <p:ph type="title"/>
          </p:nvPr>
        </p:nvSpPr>
        <p:spPr>
          <a:xfrm>
            <a:off x="457320" y="110652"/>
            <a:ext cx="4537139" cy="485427"/>
          </a:xfrm>
        </p:spPr>
        <p:txBody>
          <a:bodyPr/>
          <a:lstStyle/>
          <a:p>
            <a:r>
              <a:rPr lang="en-US" dirty="0"/>
              <a:t>Multibeam Auto Processing  </a:t>
            </a:r>
          </a:p>
        </p:txBody>
      </p:sp>
      <p:sp>
        <p:nvSpPr>
          <p:cNvPr id="3" name="TextBox 2">
            <a:extLst>
              <a:ext uri="{FF2B5EF4-FFF2-40B4-BE49-F238E27FC236}">
                <a16:creationId xmlns:a16="http://schemas.microsoft.com/office/drawing/2014/main" id="{69801982-E1C2-4376-96F2-2987B212D332}"/>
              </a:ext>
            </a:extLst>
          </p:cNvPr>
          <p:cNvSpPr txBox="1"/>
          <p:nvPr/>
        </p:nvSpPr>
        <p:spPr>
          <a:xfrm>
            <a:off x="457320" y="692733"/>
            <a:ext cx="11237720" cy="646331"/>
          </a:xfrm>
          <a:prstGeom prst="rect">
            <a:avLst/>
          </a:prstGeom>
          <a:noFill/>
        </p:spPr>
        <p:txBody>
          <a:bodyPr wrap="square" rtlCol="0">
            <a:spAutoFit/>
          </a:bodyPr>
          <a:lstStyle/>
          <a:p>
            <a:r>
              <a:rPr lang="en-US" dirty="0"/>
              <a:t>Allows surveyor to ‘set’ pre-filtering processing parameters, so that a preliminary, Final data set can be ready, immediately after the Survey has been collected.</a:t>
            </a:r>
          </a:p>
        </p:txBody>
      </p:sp>
    </p:spTree>
    <p:extLst>
      <p:ext uri="{BB962C8B-B14F-4D97-AF65-F5344CB8AC3E}">
        <p14:creationId xmlns:p14="http://schemas.microsoft.com/office/powerpoint/2010/main" val="129035864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A71E23F-E78D-411C-85CC-67720320B463}"/>
              </a:ext>
            </a:extLst>
          </p:cNvPr>
          <p:cNvSpPr>
            <a:spLocks noRot="1" noChangeArrowheads="1"/>
          </p:cNvSpPr>
          <p:nvPr/>
        </p:nvSpPr>
        <p:spPr bwMode="auto">
          <a:xfrm>
            <a:off x="1706564" y="0"/>
            <a:ext cx="6950075" cy="97155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grpSp>
        <p:nvGrpSpPr>
          <p:cNvPr id="3" name="Group 2">
            <a:extLst>
              <a:ext uri="{FF2B5EF4-FFF2-40B4-BE49-F238E27FC236}">
                <a16:creationId xmlns:a16="http://schemas.microsoft.com/office/drawing/2014/main" id="{A15F8B90-9ACD-4D94-9558-8C7D64C18F90}"/>
              </a:ext>
            </a:extLst>
          </p:cNvPr>
          <p:cNvGrpSpPr/>
          <p:nvPr/>
        </p:nvGrpSpPr>
        <p:grpSpPr>
          <a:xfrm>
            <a:off x="935665" y="672905"/>
            <a:ext cx="10818498" cy="3918729"/>
            <a:chOff x="1208380" y="781328"/>
            <a:chExt cx="10818498" cy="3918729"/>
          </a:xfrm>
        </p:grpSpPr>
        <p:sp>
          <p:nvSpPr>
            <p:cNvPr id="38915" name="Text Box 6">
              <a:extLst>
                <a:ext uri="{FF2B5EF4-FFF2-40B4-BE49-F238E27FC236}">
                  <a16:creationId xmlns:a16="http://schemas.microsoft.com/office/drawing/2014/main" id="{22203782-2C7D-4B33-9A40-542B7A349374}"/>
                </a:ext>
              </a:extLst>
            </p:cNvPr>
            <p:cNvSpPr txBox="1">
              <a:spLocks noChangeArrowheads="1"/>
            </p:cNvSpPr>
            <p:nvPr/>
          </p:nvSpPr>
          <p:spPr bwMode="auto">
            <a:xfrm>
              <a:off x="1208380" y="1794990"/>
              <a:ext cx="2662740"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tx1">
                      <a:lumMod val="65000"/>
                      <a:lumOff val="35000"/>
                    </a:schemeClr>
                  </a:solidFill>
                  <a:latin typeface="+mn-lt"/>
                </a:rPr>
                <a:t>Alarm Indicators</a:t>
              </a:r>
              <a:endParaRPr lang="en-US" altLang="en-US" sz="1600" dirty="0">
                <a:solidFill>
                  <a:schemeClr val="tx1">
                    <a:lumMod val="65000"/>
                    <a:lumOff val="35000"/>
                  </a:schemeClr>
                </a:solidFill>
                <a:latin typeface="+mn-lt"/>
              </a:endParaRPr>
            </a:p>
            <a:p>
              <a:pPr>
                <a:spcBef>
                  <a:spcPct val="50000"/>
                </a:spcBef>
                <a:buFont typeface="Wingdings" panose="05000000000000000000" pitchFamily="2" charset="2"/>
                <a:buChar char="Ø"/>
                <a:defRPr/>
              </a:pPr>
              <a:r>
                <a:rPr lang="en-US" altLang="en-US" sz="1600" dirty="0">
                  <a:solidFill>
                    <a:schemeClr val="tx1">
                      <a:lumMod val="65000"/>
                      <a:lumOff val="35000"/>
                    </a:schemeClr>
                  </a:solidFill>
                  <a:latin typeface="+mn-lt"/>
                </a:rPr>
                <a:t>  </a:t>
              </a:r>
              <a:r>
                <a:rPr lang="en-US" altLang="en-US" sz="1600" dirty="0">
                  <a:highlight>
                    <a:srgbClr val="00FF00"/>
                  </a:highlight>
                  <a:latin typeface="+mn-lt"/>
                </a:rPr>
                <a:t>Green</a:t>
              </a:r>
              <a:r>
                <a:rPr lang="en-US" altLang="en-US" sz="1600" b="1" dirty="0">
                  <a:solidFill>
                    <a:schemeClr val="accent1"/>
                  </a:solidFill>
                  <a:latin typeface="+mn-lt"/>
                </a:rPr>
                <a:t> </a:t>
              </a:r>
              <a:r>
                <a:rPr lang="en-US" altLang="en-US" sz="1600" dirty="0">
                  <a:solidFill>
                    <a:schemeClr val="tx1">
                      <a:lumMod val="65000"/>
                      <a:lumOff val="35000"/>
                    </a:schemeClr>
                  </a:solidFill>
                  <a:latin typeface="+mn-lt"/>
                </a:rPr>
                <a:t>= OK.</a:t>
              </a:r>
            </a:p>
            <a:p>
              <a:pPr>
                <a:spcBef>
                  <a:spcPct val="50000"/>
                </a:spcBef>
                <a:buFont typeface="Wingdings" panose="05000000000000000000" pitchFamily="2" charset="2"/>
                <a:buChar char="Ø"/>
                <a:defRPr/>
              </a:pPr>
              <a:r>
                <a:rPr lang="en-US" altLang="en-US" sz="1600" dirty="0">
                  <a:solidFill>
                    <a:schemeClr val="tx1">
                      <a:lumMod val="65000"/>
                      <a:lumOff val="35000"/>
                    </a:schemeClr>
                  </a:solidFill>
                  <a:latin typeface="+mn-lt"/>
                </a:rPr>
                <a:t>  </a:t>
              </a:r>
              <a:r>
                <a:rPr lang="en-US" altLang="en-US" sz="1600" dirty="0">
                  <a:solidFill>
                    <a:schemeClr val="tx1">
                      <a:lumMod val="65000"/>
                      <a:lumOff val="35000"/>
                    </a:schemeClr>
                  </a:solidFill>
                  <a:highlight>
                    <a:srgbClr val="FFFF00"/>
                  </a:highlight>
                  <a:latin typeface="+mn-lt"/>
                </a:rPr>
                <a:t>Yellow</a:t>
              </a:r>
              <a:r>
                <a:rPr lang="en-US" altLang="en-US" sz="1600" dirty="0">
                  <a:solidFill>
                    <a:schemeClr val="tx1">
                      <a:lumMod val="65000"/>
                      <a:lumOff val="35000"/>
                    </a:schemeClr>
                  </a:solidFill>
                  <a:latin typeface="+mn-lt"/>
                </a:rPr>
                <a:t> = Something’s     	           not right here.</a:t>
              </a:r>
            </a:p>
            <a:p>
              <a:pPr>
                <a:spcBef>
                  <a:spcPct val="50000"/>
                </a:spcBef>
                <a:buFont typeface="Wingdings" panose="05000000000000000000" pitchFamily="2" charset="2"/>
                <a:buChar char="Ø"/>
                <a:defRPr/>
              </a:pPr>
              <a:r>
                <a:rPr lang="en-US" altLang="en-US" sz="1600" dirty="0">
                  <a:solidFill>
                    <a:schemeClr val="tx1">
                      <a:lumMod val="65000"/>
                      <a:lumOff val="35000"/>
                    </a:schemeClr>
                  </a:solidFill>
                  <a:latin typeface="+mn-lt"/>
                </a:rPr>
                <a:t>  </a:t>
              </a:r>
              <a:r>
                <a:rPr lang="en-US" altLang="en-US" sz="1600" dirty="0">
                  <a:highlight>
                    <a:srgbClr val="FF0000"/>
                  </a:highlight>
                  <a:latin typeface="+mn-lt"/>
                </a:rPr>
                <a:t>Red</a:t>
              </a:r>
              <a:r>
                <a:rPr lang="en-US" altLang="en-US" sz="1600" dirty="0">
                  <a:solidFill>
                    <a:schemeClr val="tx1">
                      <a:lumMod val="65000"/>
                      <a:lumOff val="35000"/>
                    </a:schemeClr>
                  </a:solidFill>
                  <a:latin typeface="+mn-lt"/>
                </a:rPr>
                <a:t> = Look Out!</a:t>
              </a:r>
            </a:p>
            <a:p>
              <a:pPr>
                <a:spcBef>
                  <a:spcPct val="50000"/>
                </a:spcBef>
                <a:defRPr/>
              </a:pPr>
              <a:r>
                <a:rPr lang="en-US" altLang="en-US" sz="1600" dirty="0">
                  <a:solidFill>
                    <a:schemeClr val="tx1">
                      <a:lumMod val="65000"/>
                      <a:lumOff val="35000"/>
                    </a:schemeClr>
                  </a:solidFill>
                  <a:latin typeface="+mn-lt"/>
                </a:rPr>
                <a:t>(Click on the ‘button’ to read the Alarm details)</a:t>
              </a:r>
              <a:endParaRPr lang="en-US" altLang="en-US" sz="2000" dirty="0">
                <a:solidFill>
                  <a:schemeClr val="tx1">
                    <a:lumMod val="65000"/>
                    <a:lumOff val="35000"/>
                  </a:schemeClr>
                </a:solidFill>
                <a:latin typeface="+mn-lt"/>
              </a:endParaRPr>
            </a:p>
          </p:txBody>
        </p:sp>
        <p:sp>
          <p:nvSpPr>
            <p:cNvPr id="38916" name="Text Box 10">
              <a:extLst>
                <a:ext uri="{FF2B5EF4-FFF2-40B4-BE49-F238E27FC236}">
                  <a16:creationId xmlns:a16="http://schemas.microsoft.com/office/drawing/2014/main" id="{C446F8EF-A2BE-46D9-8E01-2E1F9E345A32}"/>
                </a:ext>
              </a:extLst>
            </p:cNvPr>
            <p:cNvSpPr txBox="1">
              <a:spLocks noChangeArrowheads="1"/>
            </p:cNvSpPr>
            <p:nvPr/>
          </p:nvSpPr>
          <p:spPr bwMode="auto">
            <a:xfrm>
              <a:off x="10161566" y="2421661"/>
              <a:ext cx="18653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dirty="0">
                  <a:solidFill>
                    <a:schemeClr val="tx1">
                      <a:lumMod val="65000"/>
                      <a:lumOff val="35000"/>
                    </a:schemeClr>
                  </a:solidFill>
                  <a:latin typeface="+mn-lt"/>
                </a:rPr>
                <a:t>Various system measurements updated once a second.</a:t>
              </a:r>
            </a:p>
          </p:txBody>
        </p:sp>
        <p:pic>
          <p:nvPicPr>
            <p:cNvPr id="4301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2708" y="1318740"/>
              <a:ext cx="5374890" cy="281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20">
              <a:extLst>
                <a:ext uri="{FF2B5EF4-FFF2-40B4-BE49-F238E27FC236}">
                  <a16:creationId xmlns:a16="http://schemas.microsoft.com/office/drawing/2014/main" id="{C8994FB9-CB24-443F-9A62-72DE2054242F}"/>
                </a:ext>
              </a:extLst>
            </p:cNvPr>
            <p:cNvSpPr txBox="1">
              <a:spLocks noChangeArrowheads="1"/>
            </p:cNvSpPr>
            <p:nvPr/>
          </p:nvSpPr>
          <p:spPr bwMode="auto">
            <a:xfrm>
              <a:off x="6140287" y="781328"/>
              <a:ext cx="42433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dirty="0">
                  <a:solidFill>
                    <a:schemeClr val="tx1">
                      <a:lumMod val="65000"/>
                      <a:lumOff val="35000"/>
                    </a:schemeClr>
                  </a:solidFill>
                  <a:latin typeface="+mn-lt"/>
                </a:rPr>
                <a:t>Data Filename or “Offline” in title area.</a:t>
              </a:r>
            </a:p>
          </p:txBody>
        </p:sp>
        <p:sp>
          <p:nvSpPr>
            <p:cNvPr id="43015" name="Line 22"/>
            <p:cNvSpPr>
              <a:spLocks noChangeShapeType="1"/>
            </p:cNvSpPr>
            <p:nvPr/>
          </p:nvSpPr>
          <p:spPr bwMode="auto">
            <a:xfrm>
              <a:off x="3358356" y="2234728"/>
              <a:ext cx="622300" cy="144463"/>
            </a:xfrm>
            <a:prstGeom prst="line">
              <a:avLst/>
            </a:prstGeom>
            <a:noFill/>
            <a:ln w="28575">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6" name="Line 23"/>
            <p:cNvSpPr>
              <a:spLocks noChangeShapeType="1"/>
            </p:cNvSpPr>
            <p:nvPr/>
          </p:nvSpPr>
          <p:spPr bwMode="auto">
            <a:xfrm>
              <a:off x="10012253" y="2421661"/>
              <a:ext cx="0" cy="1243013"/>
            </a:xfrm>
            <a:prstGeom prst="line">
              <a:avLst/>
            </a:prstGeom>
            <a:noFill/>
            <a:ln w="38100">
              <a:solidFill>
                <a:schemeClr val="tx1">
                  <a:lumMod val="65000"/>
                  <a:lumOff val="35000"/>
                </a:schemeClr>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1" name="Text Box 24">
              <a:extLst>
                <a:ext uri="{FF2B5EF4-FFF2-40B4-BE49-F238E27FC236}">
                  <a16:creationId xmlns:a16="http://schemas.microsoft.com/office/drawing/2014/main" id="{112605A2-9D57-42D2-B91A-8C23EB7CC226}"/>
                </a:ext>
              </a:extLst>
            </p:cNvPr>
            <p:cNvSpPr txBox="1">
              <a:spLocks noChangeArrowheads="1"/>
            </p:cNvSpPr>
            <p:nvPr/>
          </p:nvSpPr>
          <p:spPr bwMode="auto">
            <a:xfrm>
              <a:off x="4909385" y="4361503"/>
              <a:ext cx="46815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dirty="0">
                  <a:solidFill>
                    <a:schemeClr val="tx1">
                      <a:lumMod val="65000"/>
                      <a:lumOff val="35000"/>
                    </a:schemeClr>
                  </a:solidFill>
                  <a:latin typeface="+mn-lt"/>
                </a:rPr>
                <a:t>Select Boat or </a:t>
              </a:r>
              <a:r>
                <a:rPr lang="en-US" altLang="en-US" sz="1600" dirty="0" err="1">
                  <a:solidFill>
                    <a:schemeClr val="tx1">
                      <a:lumMod val="65000"/>
                      <a:lumOff val="35000"/>
                    </a:schemeClr>
                  </a:solidFill>
                  <a:latin typeface="+mn-lt"/>
                </a:rPr>
                <a:t>Towfish</a:t>
              </a:r>
              <a:r>
                <a:rPr lang="en-US" altLang="en-US" sz="1600" dirty="0">
                  <a:solidFill>
                    <a:schemeClr val="tx1">
                      <a:lumMod val="65000"/>
                      <a:lumOff val="35000"/>
                    </a:schemeClr>
                  </a:solidFill>
                  <a:latin typeface="+mn-lt"/>
                </a:rPr>
                <a:t> for display of sensor data.</a:t>
              </a:r>
            </a:p>
          </p:txBody>
        </p:sp>
        <p:sp>
          <p:nvSpPr>
            <p:cNvPr id="43018" name="Line 28"/>
            <p:cNvSpPr>
              <a:spLocks noChangeShapeType="1"/>
            </p:cNvSpPr>
            <p:nvPr/>
          </p:nvSpPr>
          <p:spPr bwMode="auto">
            <a:xfrm>
              <a:off x="7104530" y="1070716"/>
              <a:ext cx="0" cy="184150"/>
            </a:xfrm>
            <a:prstGeom prst="line">
              <a:avLst/>
            </a:prstGeom>
            <a:noFill/>
            <a:ln w="28575">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9" name="Line 29"/>
            <p:cNvSpPr>
              <a:spLocks noChangeShapeType="1"/>
            </p:cNvSpPr>
            <p:nvPr/>
          </p:nvSpPr>
          <p:spPr bwMode="auto">
            <a:xfrm flipH="1" flipV="1">
              <a:off x="5365450" y="4196890"/>
              <a:ext cx="461469" cy="210758"/>
            </a:xfrm>
            <a:prstGeom prst="line">
              <a:avLst/>
            </a:prstGeom>
            <a:noFill/>
            <a:ln w="28575">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0" name="Line 30"/>
            <p:cNvSpPr>
              <a:spLocks noChangeShapeType="1"/>
            </p:cNvSpPr>
            <p:nvPr/>
          </p:nvSpPr>
          <p:spPr bwMode="auto">
            <a:xfrm flipV="1">
              <a:off x="6884530" y="4170165"/>
              <a:ext cx="256373" cy="210759"/>
            </a:xfrm>
            <a:prstGeom prst="line">
              <a:avLst/>
            </a:prstGeom>
            <a:noFill/>
            <a:ln w="28575">
              <a:solidFill>
                <a:schemeClr val="tx1">
                  <a:lumMod val="65000"/>
                  <a:lumOff val="3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5376" name="Text Box 31">
            <a:extLst>
              <a:ext uri="{FF2B5EF4-FFF2-40B4-BE49-F238E27FC236}">
                <a16:creationId xmlns:a16="http://schemas.microsoft.com/office/drawing/2014/main" id="{1E0E0B0E-5DA0-469F-9D07-5C106DFF4102}"/>
              </a:ext>
            </a:extLst>
          </p:cNvPr>
          <p:cNvSpPr txBox="1">
            <a:spLocks noChangeArrowheads="1"/>
          </p:cNvSpPr>
          <p:nvPr/>
        </p:nvSpPr>
        <p:spPr bwMode="auto">
          <a:xfrm>
            <a:off x="1329867" y="4570559"/>
            <a:ext cx="8448675" cy="1138238"/>
          </a:xfrm>
          <a:prstGeom prst="rect">
            <a:avLst/>
          </a:prstGeom>
          <a:noFill/>
          <a:ln w="9525">
            <a:solidFill>
              <a:schemeClr val="bg1"/>
            </a:solidFill>
            <a:miter lim="800000"/>
            <a:headEnd/>
            <a:tailEnd/>
          </a:ln>
        </p:spPr>
        <p:txBody>
          <a:bodyPr>
            <a:spAutoFit/>
          </a:bodyPr>
          <a:lstStyle/>
          <a:p>
            <a:pPr>
              <a:spcBef>
                <a:spcPct val="50000"/>
              </a:spcBef>
              <a:defRPr/>
            </a:pPr>
            <a:r>
              <a:rPr lang="en-US" sz="2000" dirty="0">
                <a:solidFill>
                  <a:schemeClr val="tx1">
                    <a:lumMod val="65000"/>
                    <a:lumOff val="35000"/>
                  </a:schemeClr>
                </a:solidFill>
                <a:latin typeface="+mn-lt"/>
              </a:rPr>
              <a:t>Typical Alarms:</a:t>
            </a:r>
          </a:p>
          <a:p>
            <a:pPr>
              <a:spcBef>
                <a:spcPct val="50000"/>
              </a:spcBef>
              <a:buFontTx/>
              <a:buChar char="•"/>
              <a:defRPr/>
            </a:pPr>
            <a:r>
              <a:rPr lang="en-US" sz="1600" dirty="0">
                <a:solidFill>
                  <a:schemeClr val="tx1">
                    <a:lumMod val="65000"/>
                    <a:lumOff val="35000"/>
                  </a:schemeClr>
                </a:solidFill>
                <a:latin typeface="+mn-lt"/>
              </a:rPr>
              <a:t>  Devices:  Timeout, COM or Network port open error, checksum error.</a:t>
            </a:r>
          </a:p>
          <a:p>
            <a:pPr>
              <a:spcBef>
                <a:spcPct val="50000"/>
              </a:spcBef>
              <a:buFontTx/>
              <a:buChar char="•"/>
              <a:defRPr/>
            </a:pPr>
            <a:r>
              <a:rPr lang="en-US" sz="1600" dirty="0">
                <a:solidFill>
                  <a:schemeClr val="tx1">
                    <a:lumMod val="65000"/>
                    <a:lumOff val="35000"/>
                  </a:schemeClr>
                </a:solidFill>
                <a:latin typeface="+mn-lt"/>
              </a:rPr>
              <a:t>  QC:  Heave drift, SV profile no longer valid (doesn’t match the sensor).</a:t>
            </a:r>
          </a:p>
        </p:txBody>
      </p:sp>
      <p:sp>
        <p:nvSpPr>
          <p:cNvPr id="2" name="Title 1">
            <a:extLst>
              <a:ext uri="{FF2B5EF4-FFF2-40B4-BE49-F238E27FC236}">
                <a16:creationId xmlns:a16="http://schemas.microsoft.com/office/drawing/2014/main" id="{5792BCBE-71BA-4B0D-AF89-54E60E83DAB5}"/>
              </a:ext>
            </a:extLst>
          </p:cNvPr>
          <p:cNvSpPr>
            <a:spLocks noGrp="1"/>
          </p:cNvSpPr>
          <p:nvPr>
            <p:ph type="title"/>
          </p:nvPr>
        </p:nvSpPr>
        <p:spPr/>
        <p:txBody>
          <a:bodyPr/>
          <a:lstStyle/>
          <a:p>
            <a:r>
              <a:rPr lang="en-US" dirty="0"/>
              <a:t>HYSWEEP® Main Window</a:t>
            </a:r>
            <a:br>
              <a:rPr lang="en-US" dirty="0"/>
            </a:br>
            <a:endParaRPr lang="en-US" dirty="0"/>
          </a:p>
        </p:txBody>
      </p:sp>
    </p:spTree>
    <p:extLst>
      <p:ext uri="{BB962C8B-B14F-4D97-AF65-F5344CB8AC3E}">
        <p14:creationId xmlns:p14="http://schemas.microsoft.com/office/powerpoint/2010/main" val="148347927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1FECD62-B7AC-4DFD-B001-B26082B9AEDF}"/>
              </a:ext>
            </a:extLst>
          </p:cNvPr>
          <p:cNvSpPr>
            <a:spLocks noRot="1" noChangeArrowheads="1"/>
          </p:cNvSpPr>
          <p:nvPr/>
        </p:nvSpPr>
        <p:spPr bwMode="auto">
          <a:xfrm>
            <a:off x="1779589" y="1"/>
            <a:ext cx="6473825" cy="993775"/>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39947" name="Text Box 31">
            <a:extLst>
              <a:ext uri="{FF2B5EF4-FFF2-40B4-BE49-F238E27FC236}">
                <a16:creationId xmlns:a16="http://schemas.microsoft.com/office/drawing/2014/main" id="{C633FC6D-34FB-47EA-9F0C-955A82B19F67}"/>
              </a:ext>
            </a:extLst>
          </p:cNvPr>
          <p:cNvSpPr txBox="1">
            <a:spLocks noChangeArrowheads="1"/>
          </p:cNvSpPr>
          <p:nvPr/>
        </p:nvSpPr>
        <p:spPr bwMode="auto">
          <a:xfrm>
            <a:off x="457320" y="1150238"/>
            <a:ext cx="3066859" cy="33855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ct val="50000"/>
              </a:spcBef>
              <a:buFont typeface="Arial" panose="020B0604020202020204" pitchFamily="34" charset="0"/>
              <a:buChar char="•"/>
              <a:defRPr/>
            </a:pPr>
            <a:r>
              <a:rPr lang="en-US" altLang="en-US" sz="1600" dirty="0">
                <a:solidFill>
                  <a:schemeClr val="bg2"/>
                </a:solidFill>
                <a:latin typeface="+mn-lt"/>
              </a:rPr>
              <a:t>Set Depth and Angle Limits.</a:t>
            </a:r>
          </a:p>
        </p:txBody>
      </p:sp>
      <p:sp>
        <p:nvSpPr>
          <p:cNvPr id="39948" name="Text Box 32">
            <a:extLst>
              <a:ext uri="{FF2B5EF4-FFF2-40B4-BE49-F238E27FC236}">
                <a16:creationId xmlns:a16="http://schemas.microsoft.com/office/drawing/2014/main" id="{55B80941-5846-4B77-A33C-426305555BFC}"/>
              </a:ext>
            </a:extLst>
          </p:cNvPr>
          <p:cNvSpPr txBox="1">
            <a:spLocks noChangeArrowheads="1"/>
          </p:cNvSpPr>
          <p:nvPr/>
        </p:nvSpPr>
        <p:spPr bwMode="auto">
          <a:xfrm>
            <a:off x="467205" y="5087025"/>
            <a:ext cx="11453679"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rgbClr val="FF0000"/>
                </a:solidFill>
                <a:latin typeface="+mn-lt"/>
              </a:rPr>
              <a:t>Important NOTE:  </a:t>
            </a:r>
            <a:r>
              <a:rPr lang="en-US" altLang="en-US" sz="1600" dirty="0">
                <a:solidFill>
                  <a:schemeClr val="tx1">
                    <a:lumMod val="65000"/>
                    <a:lumOff val="35000"/>
                  </a:schemeClr>
                </a:solidFill>
                <a:latin typeface="+mn-lt"/>
              </a:rPr>
              <a:t>The ‘View Options’  ONLY affect the ‘display of the Real Time data’.  It does NOT affect the ‘actual data’ that is being collected.  Even if you incorrectly set one of these options, you will NOT affect the data being stored in the files.</a:t>
            </a:r>
          </a:p>
        </p:txBody>
      </p:sp>
      <p:sp>
        <p:nvSpPr>
          <p:cNvPr id="2" name="Title 1">
            <a:extLst>
              <a:ext uri="{FF2B5EF4-FFF2-40B4-BE49-F238E27FC236}">
                <a16:creationId xmlns:a16="http://schemas.microsoft.com/office/drawing/2014/main" id="{04158273-7C26-4C8D-8580-9DF1BA91DF21}"/>
              </a:ext>
            </a:extLst>
          </p:cNvPr>
          <p:cNvSpPr>
            <a:spLocks noGrp="1"/>
          </p:cNvSpPr>
          <p:nvPr>
            <p:ph type="title"/>
          </p:nvPr>
        </p:nvSpPr>
        <p:spPr>
          <a:xfrm>
            <a:off x="457321" y="257384"/>
            <a:ext cx="3584841" cy="479008"/>
          </a:xfrm>
        </p:spPr>
        <p:txBody>
          <a:bodyPr/>
          <a:lstStyle/>
          <a:p>
            <a:r>
              <a:rPr lang="en-US" dirty="0"/>
              <a:t>View Options  (F9)</a:t>
            </a:r>
            <a:br>
              <a:rPr lang="en-US" dirty="0"/>
            </a:br>
            <a:endParaRPr lang="en-US" dirty="0"/>
          </a:p>
        </p:txBody>
      </p:sp>
      <p:pic>
        <p:nvPicPr>
          <p:cNvPr id="4" name="Picture 3">
            <a:extLst>
              <a:ext uri="{FF2B5EF4-FFF2-40B4-BE49-F238E27FC236}">
                <a16:creationId xmlns:a16="http://schemas.microsoft.com/office/drawing/2014/main" id="{74EF8B1B-6140-4169-A83C-7FAE25E1AE22}"/>
              </a:ext>
            </a:extLst>
          </p:cNvPr>
          <p:cNvPicPr>
            <a:picLocks noChangeAspect="1"/>
          </p:cNvPicPr>
          <p:nvPr/>
        </p:nvPicPr>
        <p:blipFill>
          <a:blip r:embed="rId3"/>
          <a:stretch>
            <a:fillRect/>
          </a:stretch>
        </p:blipFill>
        <p:spPr>
          <a:xfrm>
            <a:off x="555365" y="1805081"/>
            <a:ext cx="3584842" cy="3073591"/>
          </a:xfrm>
          <a:prstGeom prst="rect">
            <a:avLst/>
          </a:prstGeom>
        </p:spPr>
      </p:pic>
      <p:pic>
        <p:nvPicPr>
          <p:cNvPr id="6" name="Picture 5">
            <a:extLst>
              <a:ext uri="{FF2B5EF4-FFF2-40B4-BE49-F238E27FC236}">
                <a16:creationId xmlns:a16="http://schemas.microsoft.com/office/drawing/2014/main" id="{825769BB-8531-4A66-9BA3-E408A9CC8AA2}"/>
              </a:ext>
            </a:extLst>
          </p:cNvPr>
          <p:cNvPicPr>
            <a:picLocks noChangeAspect="1"/>
          </p:cNvPicPr>
          <p:nvPr/>
        </p:nvPicPr>
        <p:blipFill>
          <a:blip r:embed="rId4"/>
          <a:stretch>
            <a:fillRect/>
          </a:stretch>
        </p:blipFill>
        <p:spPr>
          <a:xfrm>
            <a:off x="4303578" y="1799853"/>
            <a:ext cx="3584843" cy="3078819"/>
          </a:xfrm>
          <a:prstGeom prst="rect">
            <a:avLst/>
          </a:prstGeom>
        </p:spPr>
      </p:pic>
      <p:sp>
        <p:nvSpPr>
          <p:cNvPr id="21" name="Text Box 31">
            <a:extLst>
              <a:ext uri="{FF2B5EF4-FFF2-40B4-BE49-F238E27FC236}">
                <a16:creationId xmlns:a16="http://schemas.microsoft.com/office/drawing/2014/main" id="{FA7D0F7C-3511-4813-BC57-2E2A2978E6D6}"/>
              </a:ext>
            </a:extLst>
          </p:cNvPr>
          <p:cNvSpPr txBox="1">
            <a:spLocks noChangeArrowheads="1"/>
          </p:cNvSpPr>
          <p:nvPr/>
        </p:nvSpPr>
        <p:spPr bwMode="auto">
          <a:xfrm>
            <a:off x="4152351" y="1150238"/>
            <a:ext cx="3584843" cy="33855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ct val="50000"/>
              </a:spcBef>
              <a:buFont typeface="Arial" panose="020B0604020202020204" pitchFamily="34" charset="0"/>
              <a:buChar char="•"/>
              <a:defRPr/>
            </a:pPr>
            <a:r>
              <a:rPr lang="en-US" altLang="en-US" sz="1600" dirty="0">
                <a:solidFill>
                  <a:schemeClr val="bg2"/>
                </a:solidFill>
                <a:latin typeface="+mn-lt"/>
              </a:rPr>
              <a:t>Select Different Window Displays.</a:t>
            </a:r>
          </a:p>
        </p:txBody>
      </p:sp>
      <p:pic>
        <p:nvPicPr>
          <p:cNvPr id="9" name="Picture 8">
            <a:extLst>
              <a:ext uri="{FF2B5EF4-FFF2-40B4-BE49-F238E27FC236}">
                <a16:creationId xmlns:a16="http://schemas.microsoft.com/office/drawing/2014/main" id="{1E03011B-6044-4B4A-A5EC-70DA3D9514D8}"/>
              </a:ext>
            </a:extLst>
          </p:cNvPr>
          <p:cNvPicPr>
            <a:picLocks noChangeAspect="1"/>
          </p:cNvPicPr>
          <p:nvPr/>
        </p:nvPicPr>
        <p:blipFill>
          <a:blip r:embed="rId5"/>
          <a:stretch>
            <a:fillRect/>
          </a:stretch>
        </p:blipFill>
        <p:spPr>
          <a:xfrm>
            <a:off x="8051792" y="1799853"/>
            <a:ext cx="3584843" cy="3072722"/>
          </a:xfrm>
          <a:prstGeom prst="rect">
            <a:avLst/>
          </a:prstGeom>
        </p:spPr>
      </p:pic>
      <p:sp>
        <p:nvSpPr>
          <p:cNvPr id="24" name="Text Box 31">
            <a:extLst>
              <a:ext uri="{FF2B5EF4-FFF2-40B4-BE49-F238E27FC236}">
                <a16:creationId xmlns:a16="http://schemas.microsoft.com/office/drawing/2014/main" id="{98588BFC-D25E-4497-966C-3C5F4C3547FB}"/>
              </a:ext>
            </a:extLst>
          </p:cNvPr>
          <p:cNvSpPr txBox="1">
            <a:spLocks noChangeArrowheads="1"/>
          </p:cNvSpPr>
          <p:nvPr/>
        </p:nvSpPr>
        <p:spPr bwMode="auto">
          <a:xfrm>
            <a:off x="7953747" y="1104427"/>
            <a:ext cx="3584843"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ct val="50000"/>
              </a:spcBef>
              <a:buFont typeface="Arial" panose="020B0604020202020204" pitchFamily="34" charset="0"/>
              <a:buChar char="•"/>
              <a:defRPr/>
            </a:pPr>
            <a:r>
              <a:rPr lang="en-US" altLang="en-US" sz="1600" dirty="0">
                <a:solidFill>
                  <a:schemeClr val="bg2"/>
                </a:solidFill>
                <a:latin typeface="+mn-lt"/>
              </a:rPr>
              <a:t>Select and Set Different QC Tests and Alarms.</a:t>
            </a:r>
          </a:p>
        </p:txBody>
      </p:sp>
      <p:sp>
        <p:nvSpPr>
          <p:cNvPr id="10" name="Rectangle 9">
            <a:extLst>
              <a:ext uri="{FF2B5EF4-FFF2-40B4-BE49-F238E27FC236}">
                <a16:creationId xmlns:a16="http://schemas.microsoft.com/office/drawing/2014/main" id="{CE4DC52F-9B71-4188-81CF-6F8E36B6DA0C}"/>
              </a:ext>
            </a:extLst>
          </p:cNvPr>
          <p:cNvSpPr/>
          <p:nvPr/>
        </p:nvSpPr>
        <p:spPr>
          <a:xfrm>
            <a:off x="397148" y="5013840"/>
            <a:ext cx="11453679" cy="752030"/>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1484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1FECD62-B7AC-4DFD-B001-B26082B9AEDF}"/>
              </a:ext>
            </a:extLst>
          </p:cNvPr>
          <p:cNvSpPr>
            <a:spLocks noRot="1" noChangeArrowheads="1"/>
          </p:cNvSpPr>
          <p:nvPr/>
        </p:nvSpPr>
        <p:spPr bwMode="auto">
          <a:xfrm>
            <a:off x="1779589" y="1"/>
            <a:ext cx="6473825" cy="993775"/>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39947" name="Text Box 31">
            <a:extLst>
              <a:ext uri="{FF2B5EF4-FFF2-40B4-BE49-F238E27FC236}">
                <a16:creationId xmlns:a16="http://schemas.microsoft.com/office/drawing/2014/main" id="{C633FC6D-34FB-47EA-9F0C-955A82B19F67}"/>
              </a:ext>
            </a:extLst>
          </p:cNvPr>
          <p:cNvSpPr txBox="1">
            <a:spLocks noChangeArrowheads="1"/>
          </p:cNvSpPr>
          <p:nvPr/>
        </p:nvSpPr>
        <p:spPr bwMode="auto">
          <a:xfrm>
            <a:off x="457320" y="1150238"/>
            <a:ext cx="3066859"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ct val="50000"/>
              </a:spcBef>
              <a:buFont typeface="Arial" panose="020B0604020202020204" pitchFamily="34" charset="0"/>
              <a:buChar char="•"/>
              <a:defRPr/>
            </a:pPr>
            <a:r>
              <a:rPr lang="en-US" altLang="en-US" sz="1600" dirty="0">
                <a:solidFill>
                  <a:schemeClr val="bg2"/>
                </a:solidFill>
                <a:latin typeface="+mn-lt"/>
              </a:rPr>
              <a:t>Select which Coverages to Display.</a:t>
            </a:r>
          </a:p>
        </p:txBody>
      </p:sp>
      <p:sp>
        <p:nvSpPr>
          <p:cNvPr id="2" name="Title 1">
            <a:extLst>
              <a:ext uri="{FF2B5EF4-FFF2-40B4-BE49-F238E27FC236}">
                <a16:creationId xmlns:a16="http://schemas.microsoft.com/office/drawing/2014/main" id="{04158273-7C26-4C8D-8580-9DF1BA91DF21}"/>
              </a:ext>
            </a:extLst>
          </p:cNvPr>
          <p:cNvSpPr>
            <a:spLocks noGrp="1"/>
          </p:cNvSpPr>
          <p:nvPr>
            <p:ph type="title"/>
          </p:nvPr>
        </p:nvSpPr>
        <p:spPr>
          <a:xfrm>
            <a:off x="457321" y="257384"/>
            <a:ext cx="5943479" cy="479008"/>
          </a:xfrm>
        </p:spPr>
        <p:txBody>
          <a:bodyPr/>
          <a:lstStyle/>
          <a:p>
            <a:r>
              <a:rPr lang="en-US" dirty="0"/>
              <a:t>View Options  (F9)   (Continued)</a:t>
            </a:r>
            <a:br>
              <a:rPr lang="en-US" dirty="0"/>
            </a:br>
            <a:endParaRPr lang="en-US" dirty="0"/>
          </a:p>
        </p:txBody>
      </p:sp>
      <p:sp>
        <p:nvSpPr>
          <p:cNvPr id="21" name="Text Box 31">
            <a:extLst>
              <a:ext uri="{FF2B5EF4-FFF2-40B4-BE49-F238E27FC236}">
                <a16:creationId xmlns:a16="http://schemas.microsoft.com/office/drawing/2014/main" id="{FA7D0F7C-3511-4813-BC57-2E2A2978E6D6}"/>
              </a:ext>
            </a:extLst>
          </p:cNvPr>
          <p:cNvSpPr txBox="1">
            <a:spLocks noChangeArrowheads="1"/>
          </p:cNvSpPr>
          <p:nvPr/>
        </p:nvSpPr>
        <p:spPr bwMode="auto">
          <a:xfrm>
            <a:off x="4152351" y="1150238"/>
            <a:ext cx="3584843"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ct val="50000"/>
              </a:spcBef>
              <a:buFont typeface="Arial" panose="020B0604020202020204" pitchFamily="34" charset="0"/>
              <a:buChar char="•"/>
              <a:defRPr/>
            </a:pPr>
            <a:r>
              <a:rPr lang="en-US" altLang="en-US" sz="1600" dirty="0">
                <a:solidFill>
                  <a:schemeClr val="bg2"/>
                </a:solidFill>
                <a:latin typeface="+mn-lt"/>
              </a:rPr>
              <a:t>Select which corrections to apply in Real Time.</a:t>
            </a:r>
          </a:p>
        </p:txBody>
      </p:sp>
      <p:sp>
        <p:nvSpPr>
          <p:cNvPr id="24" name="Text Box 31">
            <a:extLst>
              <a:ext uri="{FF2B5EF4-FFF2-40B4-BE49-F238E27FC236}">
                <a16:creationId xmlns:a16="http://schemas.microsoft.com/office/drawing/2014/main" id="{98588BFC-D25E-4497-966C-3C5F4C3547FB}"/>
              </a:ext>
            </a:extLst>
          </p:cNvPr>
          <p:cNvSpPr txBox="1">
            <a:spLocks noChangeArrowheads="1"/>
          </p:cNvSpPr>
          <p:nvPr/>
        </p:nvSpPr>
        <p:spPr bwMode="auto">
          <a:xfrm>
            <a:off x="7953747" y="1104427"/>
            <a:ext cx="3584843"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285750" indent="-285750">
              <a:spcBef>
                <a:spcPct val="50000"/>
              </a:spcBef>
              <a:buFont typeface="Arial" panose="020B0604020202020204" pitchFamily="34" charset="0"/>
              <a:buChar char="•"/>
              <a:defRPr/>
            </a:pPr>
            <a:r>
              <a:rPr lang="en-US" altLang="en-US" sz="1600" dirty="0">
                <a:solidFill>
                  <a:schemeClr val="bg2"/>
                </a:solidFill>
                <a:latin typeface="+mn-lt"/>
              </a:rPr>
              <a:t>Select and Set Different Laser Filters</a:t>
            </a:r>
          </a:p>
        </p:txBody>
      </p:sp>
      <p:pic>
        <p:nvPicPr>
          <p:cNvPr id="5" name="Picture 4">
            <a:extLst>
              <a:ext uri="{FF2B5EF4-FFF2-40B4-BE49-F238E27FC236}">
                <a16:creationId xmlns:a16="http://schemas.microsoft.com/office/drawing/2014/main" id="{B7CC5862-F7E9-4990-B1B4-B5A5249019C8}"/>
              </a:ext>
            </a:extLst>
          </p:cNvPr>
          <p:cNvPicPr>
            <a:picLocks noChangeAspect="1"/>
          </p:cNvPicPr>
          <p:nvPr/>
        </p:nvPicPr>
        <p:blipFill>
          <a:blip r:embed="rId3"/>
          <a:stretch>
            <a:fillRect/>
          </a:stretch>
        </p:blipFill>
        <p:spPr>
          <a:xfrm>
            <a:off x="403336" y="1752968"/>
            <a:ext cx="3745504" cy="3216802"/>
          </a:xfrm>
          <a:prstGeom prst="rect">
            <a:avLst/>
          </a:prstGeom>
        </p:spPr>
      </p:pic>
      <p:pic>
        <p:nvPicPr>
          <p:cNvPr id="11" name="Picture 10">
            <a:extLst>
              <a:ext uri="{FF2B5EF4-FFF2-40B4-BE49-F238E27FC236}">
                <a16:creationId xmlns:a16="http://schemas.microsoft.com/office/drawing/2014/main" id="{0C96A886-F970-4E7D-8DEA-A6E48C3949B2}"/>
              </a:ext>
            </a:extLst>
          </p:cNvPr>
          <p:cNvPicPr>
            <a:picLocks noChangeAspect="1"/>
          </p:cNvPicPr>
          <p:nvPr/>
        </p:nvPicPr>
        <p:blipFill>
          <a:blip r:embed="rId4"/>
          <a:stretch>
            <a:fillRect/>
          </a:stretch>
        </p:blipFill>
        <p:spPr>
          <a:xfrm>
            <a:off x="4282331" y="1747644"/>
            <a:ext cx="3723922" cy="3191933"/>
          </a:xfrm>
          <a:prstGeom prst="rect">
            <a:avLst/>
          </a:prstGeom>
        </p:spPr>
      </p:pic>
      <p:pic>
        <p:nvPicPr>
          <p:cNvPr id="13" name="Picture 12">
            <a:extLst>
              <a:ext uri="{FF2B5EF4-FFF2-40B4-BE49-F238E27FC236}">
                <a16:creationId xmlns:a16="http://schemas.microsoft.com/office/drawing/2014/main" id="{CAF1A2A8-6C29-4D07-934B-085134240479}"/>
              </a:ext>
            </a:extLst>
          </p:cNvPr>
          <p:cNvPicPr>
            <a:picLocks noChangeAspect="1"/>
          </p:cNvPicPr>
          <p:nvPr/>
        </p:nvPicPr>
        <p:blipFill>
          <a:blip r:embed="rId5"/>
          <a:stretch>
            <a:fillRect/>
          </a:stretch>
        </p:blipFill>
        <p:spPr>
          <a:xfrm>
            <a:off x="8139744" y="1735013"/>
            <a:ext cx="3721819" cy="3191933"/>
          </a:xfrm>
          <a:prstGeom prst="rect">
            <a:avLst/>
          </a:prstGeom>
        </p:spPr>
      </p:pic>
      <p:sp>
        <p:nvSpPr>
          <p:cNvPr id="22" name="Rectangle 21">
            <a:extLst>
              <a:ext uri="{FF2B5EF4-FFF2-40B4-BE49-F238E27FC236}">
                <a16:creationId xmlns:a16="http://schemas.microsoft.com/office/drawing/2014/main" id="{1BE16969-1D65-4485-8DF8-1A4ED494BCBC}"/>
              </a:ext>
            </a:extLst>
          </p:cNvPr>
          <p:cNvSpPr/>
          <p:nvPr/>
        </p:nvSpPr>
        <p:spPr>
          <a:xfrm>
            <a:off x="403336" y="5078119"/>
            <a:ext cx="11453679" cy="752030"/>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 Box 32">
            <a:extLst>
              <a:ext uri="{FF2B5EF4-FFF2-40B4-BE49-F238E27FC236}">
                <a16:creationId xmlns:a16="http://schemas.microsoft.com/office/drawing/2014/main" id="{BD2777DB-B17E-4804-87F7-9BAD53AEFB42}"/>
              </a:ext>
            </a:extLst>
          </p:cNvPr>
          <p:cNvSpPr txBox="1">
            <a:spLocks noChangeArrowheads="1"/>
          </p:cNvSpPr>
          <p:nvPr/>
        </p:nvSpPr>
        <p:spPr bwMode="auto">
          <a:xfrm>
            <a:off x="417452" y="5168798"/>
            <a:ext cx="11453679" cy="58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rgbClr val="FF0000"/>
                </a:solidFill>
                <a:latin typeface="+mn-lt"/>
              </a:rPr>
              <a:t>Important NOTE:  </a:t>
            </a:r>
            <a:r>
              <a:rPr lang="en-US" altLang="en-US" sz="1600" dirty="0">
                <a:solidFill>
                  <a:schemeClr val="tx1">
                    <a:lumMod val="65000"/>
                    <a:lumOff val="35000"/>
                  </a:schemeClr>
                </a:solidFill>
                <a:latin typeface="+mn-lt"/>
              </a:rPr>
              <a:t>The ‘View Options’  ONLY affect the ‘display of the Real Time data’.  It does NOT affect the ‘actual data’ that is being collected.  Even if you incorrectly set one of these options, you will NOT affect the data being stored in the files.</a:t>
            </a:r>
          </a:p>
        </p:txBody>
      </p:sp>
    </p:spTree>
    <p:extLst>
      <p:ext uri="{BB962C8B-B14F-4D97-AF65-F5344CB8AC3E}">
        <p14:creationId xmlns:p14="http://schemas.microsoft.com/office/powerpoint/2010/main" val="71311219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A323D10-9D32-4B57-8C67-A619AF1A539C}"/>
              </a:ext>
            </a:extLst>
          </p:cNvPr>
          <p:cNvSpPr/>
          <p:nvPr/>
        </p:nvSpPr>
        <p:spPr>
          <a:xfrm>
            <a:off x="1524000" y="685800"/>
            <a:ext cx="9144000" cy="6172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a:solidFill>
                <a:schemeClr val="tx1">
                  <a:lumMod val="75000"/>
                  <a:lumOff val="25000"/>
                </a:schemeClr>
              </a:solidFill>
            </a:endParaRPr>
          </a:p>
        </p:txBody>
      </p:sp>
      <p:sp>
        <p:nvSpPr>
          <p:cNvPr id="2" name="Title 1">
            <a:extLst>
              <a:ext uri="{FF2B5EF4-FFF2-40B4-BE49-F238E27FC236}">
                <a16:creationId xmlns:a16="http://schemas.microsoft.com/office/drawing/2014/main" id="{7CE1A36A-F768-47FB-A2D8-F13618DB8B04}"/>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HYSWEEP</a:t>
            </a:r>
            <a:r>
              <a:rPr lang="en-US" altLang="en-US" baseline="30000"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Survey  (over 30 Display windows)</a:t>
            </a:r>
            <a:endParaRPr lang="en-US" dirty="0"/>
          </a:p>
        </p:txBody>
      </p:sp>
      <p:pic>
        <p:nvPicPr>
          <p:cNvPr id="4" name="Picture 3">
            <a:extLst>
              <a:ext uri="{FF2B5EF4-FFF2-40B4-BE49-F238E27FC236}">
                <a16:creationId xmlns:a16="http://schemas.microsoft.com/office/drawing/2014/main" id="{A7062786-54B3-4F8B-8996-E7F627B1C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324" y="714967"/>
            <a:ext cx="3190929" cy="4955991"/>
          </a:xfrm>
          <a:prstGeom prst="rect">
            <a:avLst/>
          </a:prstGeom>
        </p:spPr>
      </p:pic>
      <p:pic>
        <p:nvPicPr>
          <p:cNvPr id="6" name="Picture 5">
            <a:extLst>
              <a:ext uri="{FF2B5EF4-FFF2-40B4-BE49-F238E27FC236}">
                <a16:creationId xmlns:a16="http://schemas.microsoft.com/office/drawing/2014/main" id="{3590F065-FA25-4F60-9D1E-D2C2048EC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0380" y="463299"/>
            <a:ext cx="3920455" cy="2105378"/>
          </a:xfrm>
          <a:prstGeom prst="rect">
            <a:avLst/>
          </a:prstGeom>
        </p:spPr>
      </p:pic>
      <p:pic>
        <p:nvPicPr>
          <p:cNvPr id="8" name="Picture 7" descr="Graphical user interface, chart, surface chart&#10;&#10;Description automatically generated">
            <a:extLst>
              <a:ext uri="{FF2B5EF4-FFF2-40B4-BE49-F238E27FC236}">
                <a16:creationId xmlns:a16="http://schemas.microsoft.com/office/drawing/2014/main" id="{BE36BC8B-B345-4FBE-B2F5-F599F2E076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4106" y="714967"/>
            <a:ext cx="4220130" cy="2710455"/>
          </a:xfrm>
          <a:prstGeom prst="rect">
            <a:avLst/>
          </a:prstGeom>
        </p:spPr>
      </p:pic>
      <p:pic>
        <p:nvPicPr>
          <p:cNvPr id="12" name="Picture 11" descr="A screenshot of a computer&#10;&#10;Description automatically generated with medium confidence">
            <a:extLst>
              <a:ext uri="{FF2B5EF4-FFF2-40B4-BE49-F238E27FC236}">
                <a16:creationId xmlns:a16="http://schemas.microsoft.com/office/drawing/2014/main" id="{9909BA0B-D9E9-4637-AC24-34148A0387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8001" y="2627455"/>
            <a:ext cx="3892834" cy="2028258"/>
          </a:xfrm>
          <a:prstGeom prst="rect">
            <a:avLst/>
          </a:prstGeom>
        </p:spPr>
      </p:pic>
      <p:pic>
        <p:nvPicPr>
          <p:cNvPr id="14" name="Picture 13" descr="Text&#10;&#10;Description automatically generated">
            <a:extLst>
              <a:ext uri="{FF2B5EF4-FFF2-40B4-BE49-F238E27FC236}">
                <a16:creationId xmlns:a16="http://schemas.microsoft.com/office/drawing/2014/main" id="{483D6604-3AAC-43CE-BE25-74185CC08F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01848" y="4740056"/>
            <a:ext cx="1535165" cy="1129231"/>
          </a:xfrm>
          <a:prstGeom prst="rect">
            <a:avLst/>
          </a:prstGeom>
        </p:spPr>
      </p:pic>
      <p:pic>
        <p:nvPicPr>
          <p:cNvPr id="21" name="Picture 20" descr="Chart&#10;&#10;Description automatically generated">
            <a:extLst>
              <a:ext uri="{FF2B5EF4-FFF2-40B4-BE49-F238E27FC236}">
                <a16:creationId xmlns:a16="http://schemas.microsoft.com/office/drawing/2014/main" id="{96E1ED90-15B7-4D81-BB0C-11AA588EA8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38001" y="4726954"/>
            <a:ext cx="2061646" cy="1346766"/>
          </a:xfrm>
          <a:prstGeom prst="rect">
            <a:avLst/>
          </a:prstGeom>
        </p:spPr>
      </p:pic>
      <p:pic>
        <p:nvPicPr>
          <p:cNvPr id="25" name="Picture 24">
            <a:extLst>
              <a:ext uri="{FF2B5EF4-FFF2-40B4-BE49-F238E27FC236}">
                <a16:creationId xmlns:a16="http://schemas.microsoft.com/office/drawing/2014/main" id="{75274A5B-DD4E-4027-939C-C459E8AEFB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04107" y="3428999"/>
            <a:ext cx="4220130" cy="2002379"/>
          </a:xfrm>
          <a:prstGeom prst="rect">
            <a:avLst/>
          </a:prstGeom>
        </p:spPr>
      </p:pic>
      <p:pic>
        <p:nvPicPr>
          <p:cNvPr id="27" name="Picture 26" descr="Chart&#10;&#10;Description automatically generated">
            <a:extLst>
              <a:ext uri="{FF2B5EF4-FFF2-40B4-BE49-F238E27FC236}">
                <a16:creationId xmlns:a16="http://schemas.microsoft.com/office/drawing/2014/main" id="{5A8C9F1F-EF00-4523-A354-232C8082D05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56554" y="5449229"/>
            <a:ext cx="2804934" cy="1139379"/>
          </a:xfrm>
          <a:prstGeom prst="rect">
            <a:avLst/>
          </a:prstGeom>
        </p:spPr>
      </p:pic>
    </p:spTree>
    <p:extLst>
      <p:ext uri="{BB962C8B-B14F-4D97-AF65-F5344CB8AC3E}">
        <p14:creationId xmlns:p14="http://schemas.microsoft.com/office/powerpoint/2010/main" val="1262854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557CE3-8FC8-4051-9BFD-5C8B2E8439E6}"/>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Multibeam vs. Single Beam</a:t>
            </a:r>
            <a:endParaRPr lang="en-US" dirty="0"/>
          </a:p>
        </p:txBody>
      </p:sp>
      <p:graphicFrame>
        <p:nvGraphicFramePr>
          <p:cNvPr id="34819" name="Object 13"/>
          <p:cNvGraphicFramePr>
            <a:graphicFrameLocks noChangeAspect="1"/>
          </p:cNvGraphicFramePr>
          <p:nvPr>
            <p:extLst>
              <p:ext uri="{D42A27DB-BD31-4B8C-83A1-F6EECF244321}">
                <p14:modId xmlns:p14="http://schemas.microsoft.com/office/powerpoint/2010/main" val="3314980697"/>
              </p:ext>
            </p:extLst>
          </p:nvPr>
        </p:nvGraphicFramePr>
        <p:xfrm>
          <a:off x="4422429" y="3823671"/>
          <a:ext cx="2434113" cy="2101815"/>
        </p:xfrm>
        <a:graphic>
          <a:graphicData uri="http://schemas.openxmlformats.org/presentationml/2006/ole">
            <mc:AlternateContent xmlns:mc="http://schemas.openxmlformats.org/markup-compatibility/2006">
              <mc:Choice xmlns:v="urn:schemas-microsoft-com:vml" Requires="v">
                <p:oleObj spid="_x0000_s1026" name="Bitmap Image" r:id="rId4" imgW="4791744" imgH="4180952" progId="Paint.Picture">
                  <p:embed/>
                </p:oleObj>
              </mc:Choice>
              <mc:Fallback>
                <p:oleObj name="Bitmap Image" r:id="rId4" imgW="4791744" imgH="4180952" progId="Paint.Picture">
                  <p:embed/>
                  <p:pic>
                    <p:nvPicPr>
                      <p:cNvPr id="34819"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2429" y="3823671"/>
                        <a:ext cx="2434113" cy="2101815"/>
                      </a:xfrm>
                      <a:prstGeom prst="rect">
                        <a:avLst/>
                      </a:prstGeom>
                      <a:noFill/>
                      <a:ln w="19050">
                        <a:solidFill>
                          <a:srgbClr val="000000"/>
                        </a:solidFill>
                        <a:miter lim="800000"/>
                        <a:headEnd/>
                        <a:tailEnd/>
                      </a:ln>
                      <a:effectLst/>
                    </p:spPr>
                  </p:pic>
                </p:oleObj>
              </mc:Fallback>
            </mc:AlternateContent>
          </a:graphicData>
        </a:graphic>
      </p:graphicFrame>
      <p:graphicFrame>
        <p:nvGraphicFramePr>
          <p:cNvPr id="34820" name="Object 11"/>
          <p:cNvGraphicFramePr>
            <a:graphicFrameLocks noChangeAspect="1"/>
          </p:cNvGraphicFramePr>
          <p:nvPr>
            <p:extLst>
              <p:ext uri="{D42A27DB-BD31-4B8C-83A1-F6EECF244321}">
                <p14:modId xmlns:p14="http://schemas.microsoft.com/office/powerpoint/2010/main" val="4275077486"/>
              </p:ext>
            </p:extLst>
          </p:nvPr>
        </p:nvGraphicFramePr>
        <p:xfrm>
          <a:off x="569865" y="3823671"/>
          <a:ext cx="2434113" cy="2117514"/>
        </p:xfrm>
        <a:graphic>
          <a:graphicData uri="http://schemas.openxmlformats.org/presentationml/2006/ole">
            <mc:AlternateContent xmlns:mc="http://schemas.openxmlformats.org/markup-compatibility/2006">
              <mc:Choice xmlns:v="urn:schemas-microsoft-com:vml" Requires="v">
                <p:oleObj spid="_x0000_s1027" name="Bitmap Image" r:id="rId6" imgW="4761905" imgH="4142857" progId="Paint.Picture">
                  <p:embed/>
                </p:oleObj>
              </mc:Choice>
              <mc:Fallback>
                <p:oleObj name="Bitmap Image" r:id="rId6" imgW="4761905" imgH="4142857" progId="Paint.Picture">
                  <p:embed/>
                  <p:pic>
                    <p:nvPicPr>
                      <p:cNvPr id="3482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865" y="3823671"/>
                        <a:ext cx="2434113" cy="2117514"/>
                      </a:xfrm>
                      <a:prstGeom prst="rect">
                        <a:avLst/>
                      </a:prstGeom>
                      <a:noFill/>
                      <a:ln w="19050">
                        <a:solidFill>
                          <a:srgbClr val="000000"/>
                        </a:solidFill>
                        <a:miter lim="800000"/>
                        <a:headEnd/>
                        <a:tailEnd/>
                      </a:ln>
                      <a:effectLst/>
                    </p:spPr>
                  </p:pic>
                </p:oleObj>
              </mc:Fallback>
            </mc:AlternateContent>
          </a:graphicData>
        </a:graphic>
      </p:graphicFrame>
      <p:sp>
        <p:nvSpPr>
          <p:cNvPr id="15365" name="Text Box 14">
            <a:extLst>
              <a:ext uri="{FF2B5EF4-FFF2-40B4-BE49-F238E27FC236}">
                <a16:creationId xmlns:a16="http://schemas.microsoft.com/office/drawing/2014/main" id="{1E358AF6-C8D7-4C30-88A0-BF7E20E9DBC4}"/>
              </a:ext>
            </a:extLst>
          </p:cNvPr>
          <p:cNvSpPr txBox="1">
            <a:spLocks noChangeArrowheads="1"/>
          </p:cNvSpPr>
          <p:nvPr/>
        </p:nvSpPr>
        <p:spPr bwMode="auto">
          <a:xfrm>
            <a:off x="457081" y="731221"/>
            <a:ext cx="6533897" cy="1308100"/>
          </a:xfrm>
          <a:prstGeom prst="rect">
            <a:avLst/>
          </a:prstGeom>
          <a:noFill/>
          <a:ln w="9525">
            <a:noFill/>
            <a:miter lim="800000"/>
            <a:headEnd/>
            <a:tailEnd/>
          </a:ln>
        </p:spPr>
        <p:txBody>
          <a:bodyPr wrap="square">
            <a:spAutoFit/>
          </a:bodyPr>
          <a:lstStyle/>
          <a:p>
            <a:pPr>
              <a:spcBef>
                <a:spcPts val="0"/>
              </a:spcBef>
              <a:defRPr/>
            </a:pPr>
            <a:r>
              <a:rPr lang="en-US" altLang="en-US" sz="2000" b="1" dirty="0">
                <a:solidFill>
                  <a:schemeClr val="bg2"/>
                </a:solidFill>
                <a:latin typeface="+mn-lt"/>
              </a:rPr>
              <a:t>The Good:</a:t>
            </a:r>
          </a:p>
          <a:p>
            <a:pPr>
              <a:spcBef>
                <a:spcPts val="600"/>
              </a:spcBef>
              <a:defRPr/>
            </a:pPr>
            <a:r>
              <a:rPr lang="en-US" altLang="en-US" dirty="0">
                <a:solidFill>
                  <a:schemeClr val="tx1">
                    <a:lumMod val="65000"/>
                    <a:lumOff val="35000"/>
                  </a:schemeClr>
                </a:solidFill>
                <a:latin typeface="+mn-lt"/>
              </a:rPr>
              <a:t>Saves time: Multibeam provides high resolution and full coverage of the seafloor. The data is more accurate for volume computations.</a:t>
            </a:r>
          </a:p>
        </p:txBody>
      </p:sp>
      <p:sp>
        <p:nvSpPr>
          <p:cNvPr id="15366" name="Text Box 15">
            <a:extLst>
              <a:ext uri="{FF2B5EF4-FFF2-40B4-BE49-F238E27FC236}">
                <a16:creationId xmlns:a16="http://schemas.microsoft.com/office/drawing/2014/main" id="{BD1EC372-051F-42BE-B339-6A767F578980}"/>
              </a:ext>
            </a:extLst>
          </p:cNvPr>
          <p:cNvSpPr txBox="1">
            <a:spLocks noChangeArrowheads="1"/>
          </p:cNvSpPr>
          <p:nvPr/>
        </p:nvSpPr>
        <p:spPr bwMode="auto">
          <a:xfrm>
            <a:off x="457082" y="2039321"/>
            <a:ext cx="6387166" cy="1030288"/>
          </a:xfrm>
          <a:prstGeom prst="rect">
            <a:avLst/>
          </a:prstGeom>
          <a:noFill/>
          <a:ln w="9525">
            <a:noFill/>
            <a:miter lim="800000"/>
            <a:headEnd/>
            <a:tailEnd/>
          </a:ln>
        </p:spPr>
        <p:txBody>
          <a:bodyPr wrap="square">
            <a:spAutoFit/>
          </a:bodyPr>
          <a:lstStyle/>
          <a:p>
            <a:pPr>
              <a:spcBef>
                <a:spcPct val="50000"/>
              </a:spcBef>
              <a:defRPr/>
            </a:pPr>
            <a:r>
              <a:rPr lang="en-US" altLang="en-US" sz="2000" b="1" dirty="0">
                <a:solidFill>
                  <a:schemeClr val="bg2"/>
                </a:solidFill>
                <a:latin typeface="+mn-lt"/>
              </a:rPr>
              <a:t>The Bad:</a:t>
            </a:r>
          </a:p>
          <a:p>
            <a:pPr>
              <a:spcBef>
                <a:spcPts val="600"/>
              </a:spcBef>
              <a:defRPr/>
            </a:pPr>
            <a:r>
              <a:rPr lang="en-US" altLang="en-US" dirty="0">
                <a:solidFill>
                  <a:schemeClr val="tx1">
                    <a:lumMod val="65000"/>
                    <a:lumOff val="35000"/>
                  </a:schemeClr>
                </a:solidFill>
                <a:latin typeface="+mn-lt"/>
              </a:rPr>
              <a:t>More data to work with but takes more time to process. With additional sensors needed, there are more  error sources</a:t>
            </a:r>
            <a:r>
              <a:rPr lang="en-US" altLang="en-US" sz="1600" dirty="0">
                <a:solidFill>
                  <a:schemeClr val="tx1">
                    <a:lumMod val="65000"/>
                    <a:lumOff val="35000"/>
                  </a:schemeClr>
                </a:solidFill>
                <a:latin typeface="+mn-lt"/>
              </a:rPr>
              <a:t>.</a:t>
            </a:r>
          </a:p>
        </p:txBody>
      </p:sp>
      <p:sp>
        <p:nvSpPr>
          <p:cNvPr id="1032" name="Text Box 16">
            <a:extLst>
              <a:ext uri="{FF2B5EF4-FFF2-40B4-BE49-F238E27FC236}">
                <a16:creationId xmlns:a16="http://schemas.microsoft.com/office/drawing/2014/main" id="{4F126E7C-769B-4A7F-B357-F1ACE1EF0487}"/>
              </a:ext>
            </a:extLst>
          </p:cNvPr>
          <p:cNvSpPr txBox="1">
            <a:spLocks noChangeArrowheads="1"/>
          </p:cNvSpPr>
          <p:nvPr/>
        </p:nvSpPr>
        <p:spPr bwMode="auto">
          <a:xfrm>
            <a:off x="7118199" y="4310431"/>
            <a:ext cx="4489499" cy="830997"/>
          </a:xfrm>
          <a:prstGeom prst="rect">
            <a:avLst/>
          </a:prstGeom>
          <a:noFill/>
          <a:ln w="9525">
            <a:noFill/>
            <a:miter lim="800000"/>
            <a:headEnd/>
            <a:tailEnd/>
          </a:ln>
        </p:spPr>
        <p:txBody>
          <a:bodyPr wrap="square">
            <a:spAutoFit/>
          </a:bodyPr>
          <a:lstStyle/>
          <a:p>
            <a:pPr>
              <a:spcBef>
                <a:spcPct val="50000"/>
              </a:spcBef>
              <a:defRPr/>
            </a:pPr>
            <a:r>
              <a:rPr lang="en-US" sz="1600" dirty="0">
                <a:solidFill>
                  <a:schemeClr val="tx1">
                    <a:lumMod val="65000"/>
                    <a:lumOff val="35000"/>
                  </a:schemeClr>
                </a:solidFill>
                <a:latin typeface="+mn-lt"/>
              </a:rPr>
              <a:t>Example of using a Multibeam where previous work was with single beam sonar. An Obstruction was easily missed</a:t>
            </a:r>
          </a:p>
        </p:txBody>
      </p:sp>
      <p:graphicFrame>
        <p:nvGraphicFramePr>
          <p:cNvPr id="34824" name="Object 19"/>
          <p:cNvGraphicFramePr>
            <a:graphicFrameLocks noChangeAspect="1"/>
          </p:cNvGraphicFramePr>
          <p:nvPr>
            <p:extLst>
              <p:ext uri="{D42A27DB-BD31-4B8C-83A1-F6EECF244321}">
                <p14:modId xmlns:p14="http://schemas.microsoft.com/office/powerpoint/2010/main" val="2110060255"/>
              </p:ext>
            </p:extLst>
          </p:nvPr>
        </p:nvGraphicFramePr>
        <p:xfrm>
          <a:off x="7118199" y="871463"/>
          <a:ext cx="4489499" cy="3338147"/>
        </p:xfrm>
        <a:graphic>
          <a:graphicData uri="http://schemas.openxmlformats.org/presentationml/2006/ole">
            <mc:AlternateContent xmlns:mc="http://schemas.openxmlformats.org/markup-compatibility/2006">
              <mc:Choice xmlns:v="urn:schemas-microsoft-com:vml" Requires="v">
                <p:oleObj spid="_x0000_s1028" name="Bitmap Image" r:id="rId8" imgW="6916115" imgH="5144218" progId="Paint.Picture">
                  <p:embed/>
                </p:oleObj>
              </mc:Choice>
              <mc:Fallback>
                <p:oleObj name="Bitmap Image" r:id="rId8" imgW="6916115" imgH="5144218" progId="Paint.Picture">
                  <p:embed/>
                  <p:pic>
                    <p:nvPicPr>
                      <p:cNvPr id="34824" name="Object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18199" y="871463"/>
                        <a:ext cx="4489499" cy="3338147"/>
                      </a:xfrm>
                      <a:prstGeom prst="rect">
                        <a:avLst/>
                      </a:prstGeom>
                      <a:noFill/>
                      <a:ln w="19050">
                        <a:solidFill>
                          <a:schemeClr val="tx1"/>
                        </a:solidFill>
                        <a:miter lim="800000"/>
                        <a:headEnd/>
                        <a:tailEnd/>
                      </a:ln>
                    </p:spPr>
                  </p:pic>
                </p:oleObj>
              </mc:Fallback>
            </mc:AlternateContent>
          </a:graphicData>
        </a:graphic>
      </p:graphicFrame>
      <p:sp>
        <p:nvSpPr>
          <p:cNvPr id="2" name="Text Box 20">
            <a:extLst>
              <a:ext uri="{FF2B5EF4-FFF2-40B4-BE49-F238E27FC236}">
                <a16:creationId xmlns:a16="http://schemas.microsoft.com/office/drawing/2014/main" id="{724BDF6A-D9BD-44B4-80C3-E982C91F0779}"/>
              </a:ext>
            </a:extLst>
          </p:cNvPr>
          <p:cNvSpPr txBox="1">
            <a:spLocks noChangeArrowheads="1"/>
          </p:cNvSpPr>
          <p:nvPr/>
        </p:nvSpPr>
        <p:spPr bwMode="auto">
          <a:xfrm>
            <a:off x="457082" y="3069609"/>
            <a:ext cx="5721350" cy="754062"/>
          </a:xfrm>
          <a:prstGeom prst="rect">
            <a:avLst/>
          </a:prstGeom>
          <a:noFill/>
          <a:ln w="9525">
            <a:noFill/>
            <a:miter lim="800000"/>
            <a:headEnd/>
            <a:tailEnd/>
          </a:ln>
        </p:spPr>
        <p:txBody>
          <a:bodyPr>
            <a:spAutoFit/>
          </a:bodyPr>
          <a:lstStyle/>
          <a:p>
            <a:pPr>
              <a:spcBef>
                <a:spcPct val="50000"/>
              </a:spcBef>
              <a:defRPr/>
            </a:pPr>
            <a:r>
              <a:rPr lang="en-US" sz="2000" b="1" dirty="0">
                <a:solidFill>
                  <a:schemeClr val="bg2"/>
                </a:solidFill>
                <a:latin typeface="+mn-lt"/>
              </a:rPr>
              <a:t>The Ugly:  </a:t>
            </a:r>
          </a:p>
          <a:p>
            <a:pPr>
              <a:spcBef>
                <a:spcPts val="600"/>
              </a:spcBef>
              <a:defRPr/>
            </a:pPr>
            <a:r>
              <a:rPr lang="en-US" dirty="0">
                <a:solidFill>
                  <a:schemeClr val="tx1">
                    <a:lumMod val="65000"/>
                    <a:lumOff val="35000"/>
                  </a:schemeClr>
                </a:solidFill>
                <a:latin typeface="+mn-lt"/>
              </a:rPr>
              <a:t>Plane is lost entirely in </a:t>
            </a:r>
            <a:r>
              <a:rPr lang="en-US" dirty="0" err="1">
                <a:solidFill>
                  <a:schemeClr val="tx1">
                    <a:lumMod val="65000"/>
                    <a:lumOff val="35000"/>
                  </a:schemeClr>
                </a:solidFill>
                <a:latin typeface="+mn-lt"/>
              </a:rPr>
              <a:t>singlebeam</a:t>
            </a:r>
            <a:r>
              <a:rPr lang="en-US" dirty="0">
                <a:solidFill>
                  <a:schemeClr val="tx1">
                    <a:lumMod val="65000"/>
                    <a:lumOff val="35000"/>
                  </a:schemeClr>
                </a:solidFill>
                <a:latin typeface="+mn-lt"/>
              </a:rPr>
              <a:t> contours</a:t>
            </a:r>
            <a:r>
              <a:rPr lang="en-US" sz="1600" dirty="0">
                <a:solidFill>
                  <a:schemeClr val="tx1">
                    <a:lumMod val="65000"/>
                    <a:lumOff val="35000"/>
                  </a:schemeClr>
                </a:solidFill>
                <a:latin typeface="+mn-lt"/>
              </a:rPr>
              <a:t>.</a:t>
            </a:r>
          </a:p>
        </p:txBody>
      </p:sp>
      <p:sp>
        <p:nvSpPr>
          <p:cNvPr id="4" name="TextBox 3">
            <a:extLst>
              <a:ext uri="{FF2B5EF4-FFF2-40B4-BE49-F238E27FC236}">
                <a16:creationId xmlns:a16="http://schemas.microsoft.com/office/drawing/2014/main" id="{3DB4E5E0-9121-4413-B391-CF85F9BA6367}"/>
              </a:ext>
            </a:extLst>
          </p:cNvPr>
          <p:cNvSpPr txBox="1"/>
          <p:nvPr/>
        </p:nvSpPr>
        <p:spPr>
          <a:xfrm>
            <a:off x="3151313" y="4179427"/>
            <a:ext cx="1145432" cy="1169551"/>
          </a:xfrm>
          <a:prstGeom prst="rect">
            <a:avLst/>
          </a:prstGeom>
          <a:noFill/>
        </p:spPr>
        <p:txBody>
          <a:bodyPr wrap="square" rtlCol="0">
            <a:spAutoFit/>
          </a:bodyPr>
          <a:lstStyle/>
          <a:p>
            <a:r>
              <a:rPr lang="en-US" sz="1400" dirty="0"/>
              <a:t>Multibeam</a:t>
            </a:r>
          </a:p>
          <a:p>
            <a:endParaRPr lang="en-US" sz="1400" dirty="0"/>
          </a:p>
          <a:p>
            <a:r>
              <a:rPr lang="en-US" sz="1400" dirty="0"/>
              <a:t>     </a:t>
            </a:r>
          </a:p>
          <a:p>
            <a:endParaRPr lang="en-US" sz="1400" dirty="0"/>
          </a:p>
          <a:p>
            <a:r>
              <a:rPr lang="en-US" sz="1400" dirty="0"/>
              <a:t>Singlebeam</a:t>
            </a:r>
          </a:p>
        </p:txBody>
      </p:sp>
      <p:sp>
        <p:nvSpPr>
          <p:cNvPr id="5" name="Arrow: Right 4">
            <a:extLst>
              <a:ext uri="{FF2B5EF4-FFF2-40B4-BE49-F238E27FC236}">
                <a16:creationId xmlns:a16="http://schemas.microsoft.com/office/drawing/2014/main" id="{4C8D749C-02D2-4736-AF19-751A73E94428}"/>
              </a:ext>
            </a:extLst>
          </p:cNvPr>
          <p:cNvSpPr/>
          <p:nvPr/>
        </p:nvSpPr>
        <p:spPr>
          <a:xfrm>
            <a:off x="3292366" y="5317126"/>
            <a:ext cx="778647" cy="3557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6F06C67F-6EF3-4229-B5F9-EA2A5788C1A1}"/>
              </a:ext>
            </a:extLst>
          </p:cNvPr>
          <p:cNvSpPr/>
          <p:nvPr/>
        </p:nvSpPr>
        <p:spPr>
          <a:xfrm>
            <a:off x="3292366" y="4471332"/>
            <a:ext cx="704336" cy="32390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99243"/>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CE3B094-12F1-4094-A948-8FA97CA04BAB}"/>
              </a:ext>
            </a:extLst>
          </p:cNvPr>
          <p:cNvSpPr>
            <a:spLocks noRot="1" noChangeArrowheads="1"/>
          </p:cNvSpPr>
          <p:nvPr/>
        </p:nvSpPr>
        <p:spPr bwMode="auto">
          <a:xfrm>
            <a:off x="1889125" y="45244"/>
            <a:ext cx="7023100" cy="9779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0965" name="Text Box 13">
            <a:extLst>
              <a:ext uri="{FF2B5EF4-FFF2-40B4-BE49-F238E27FC236}">
                <a16:creationId xmlns:a16="http://schemas.microsoft.com/office/drawing/2014/main" id="{03A2B93E-0B60-49CD-A364-CC661369C108}"/>
              </a:ext>
            </a:extLst>
          </p:cNvPr>
          <p:cNvSpPr txBox="1">
            <a:spLocks noChangeArrowheads="1"/>
          </p:cNvSpPr>
          <p:nvPr/>
        </p:nvSpPr>
        <p:spPr bwMode="auto">
          <a:xfrm>
            <a:off x="793750" y="1088552"/>
            <a:ext cx="4606925" cy="22463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bg2"/>
                </a:solidFill>
                <a:latin typeface="+mn-lt"/>
              </a:rPr>
              <a:t>Profile Window</a:t>
            </a:r>
          </a:p>
          <a:p>
            <a:pPr>
              <a:spcBef>
                <a:spcPct val="50000"/>
              </a:spcBef>
              <a:buFontTx/>
              <a:buChar char="•"/>
              <a:defRPr/>
            </a:pPr>
            <a:r>
              <a:rPr lang="en-US" altLang="en-US" sz="1600" dirty="0">
                <a:solidFill>
                  <a:schemeClr val="tx1">
                    <a:lumMod val="65000"/>
                    <a:lumOff val="35000"/>
                  </a:schemeClr>
                </a:solidFill>
                <a:latin typeface="+mn-lt"/>
              </a:rPr>
              <a:t>  Single sweep from aft looking forward.</a:t>
            </a:r>
          </a:p>
          <a:p>
            <a:pPr>
              <a:spcBef>
                <a:spcPct val="50000"/>
              </a:spcBef>
              <a:buFontTx/>
              <a:buChar char="•"/>
              <a:defRPr/>
            </a:pPr>
            <a:r>
              <a:rPr lang="en-US" altLang="en-US" sz="1600" dirty="0">
                <a:solidFill>
                  <a:schemeClr val="tx1">
                    <a:lumMod val="65000"/>
                    <a:lumOff val="35000"/>
                  </a:schemeClr>
                </a:solidFill>
                <a:latin typeface="+mn-lt"/>
              </a:rPr>
              <a:t>  Color coding can be based on beam quality.</a:t>
            </a:r>
          </a:p>
          <a:p>
            <a:pPr>
              <a:spcBef>
                <a:spcPct val="50000"/>
              </a:spcBef>
              <a:buFontTx/>
              <a:buChar char="•"/>
              <a:defRPr/>
            </a:pPr>
            <a:r>
              <a:rPr lang="en-US" altLang="en-US" sz="1600" dirty="0">
                <a:solidFill>
                  <a:schemeClr val="tx1">
                    <a:lumMod val="65000"/>
                    <a:lumOff val="35000"/>
                  </a:schemeClr>
                </a:solidFill>
                <a:latin typeface="+mn-lt"/>
              </a:rPr>
              <a:t>  Useful QC.</a:t>
            </a:r>
          </a:p>
          <a:p>
            <a:pPr>
              <a:spcBef>
                <a:spcPct val="50000"/>
              </a:spcBef>
              <a:buFontTx/>
              <a:buChar char="•"/>
              <a:defRPr/>
            </a:pPr>
            <a:r>
              <a:rPr lang="en-US" altLang="en-US" sz="1600" dirty="0">
                <a:solidFill>
                  <a:schemeClr val="tx1">
                    <a:lumMod val="65000"/>
                    <a:lumOff val="35000"/>
                  </a:schemeClr>
                </a:solidFill>
                <a:latin typeface="+mn-lt"/>
              </a:rPr>
              <a:t>  Swath Width at top.</a:t>
            </a:r>
          </a:p>
          <a:p>
            <a:pPr>
              <a:spcBef>
                <a:spcPct val="50000"/>
              </a:spcBef>
              <a:buFontTx/>
              <a:buChar char="•"/>
              <a:defRPr/>
            </a:pPr>
            <a:r>
              <a:rPr lang="en-US" altLang="en-US" sz="1600" dirty="0">
                <a:solidFill>
                  <a:schemeClr val="tx1">
                    <a:lumMod val="65000"/>
                    <a:lumOff val="35000"/>
                  </a:schemeClr>
                </a:solidFill>
                <a:latin typeface="+mn-lt"/>
              </a:rPr>
              <a:t>  User defined scale for depth and swath</a:t>
            </a:r>
          </a:p>
        </p:txBody>
      </p:sp>
      <p:sp>
        <p:nvSpPr>
          <p:cNvPr id="40966" name="Text Box 15">
            <a:extLst>
              <a:ext uri="{FF2B5EF4-FFF2-40B4-BE49-F238E27FC236}">
                <a16:creationId xmlns:a16="http://schemas.microsoft.com/office/drawing/2014/main" id="{2DAA40A5-AE03-440A-A927-CAC12DEC989E}"/>
              </a:ext>
            </a:extLst>
          </p:cNvPr>
          <p:cNvSpPr txBox="1">
            <a:spLocks noChangeArrowheads="1"/>
          </p:cNvSpPr>
          <p:nvPr/>
        </p:nvSpPr>
        <p:spPr bwMode="auto">
          <a:xfrm>
            <a:off x="793750" y="3610390"/>
            <a:ext cx="4892675" cy="18780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Garamond" panose="02020404030301010803" pitchFamily="18" charset="0"/>
              </a:defRPr>
            </a:lvl1pPr>
            <a:lvl2pPr>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bg2"/>
                </a:solidFill>
                <a:latin typeface="+mn-lt"/>
              </a:rPr>
              <a:t>3-D Seafloor Window</a:t>
            </a:r>
          </a:p>
          <a:p>
            <a:pPr>
              <a:spcBef>
                <a:spcPct val="50000"/>
              </a:spcBef>
              <a:buFontTx/>
              <a:buChar char="•"/>
              <a:defRPr/>
            </a:pPr>
            <a:r>
              <a:rPr lang="en-US" altLang="en-US" sz="1600" dirty="0">
                <a:solidFill>
                  <a:schemeClr val="tx1">
                    <a:lumMod val="65000"/>
                    <a:lumOff val="35000"/>
                  </a:schemeClr>
                </a:solidFill>
                <a:latin typeface="+mn-lt"/>
              </a:rPr>
              <a:t>  Styles:  Wire frame + solid / color TIN</a:t>
            </a:r>
          </a:p>
          <a:p>
            <a:pPr>
              <a:spcBef>
                <a:spcPct val="50000"/>
              </a:spcBef>
              <a:buFontTx/>
              <a:buChar char="•"/>
              <a:defRPr/>
            </a:pPr>
            <a:r>
              <a:rPr lang="en-US" altLang="en-US" sz="1600" dirty="0">
                <a:solidFill>
                  <a:schemeClr val="tx1">
                    <a:lumMod val="65000"/>
                    <a:lumOff val="35000"/>
                  </a:schemeClr>
                </a:solidFill>
                <a:latin typeface="+mn-lt"/>
              </a:rPr>
              <a:t>  Individual Sounding Points </a:t>
            </a:r>
          </a:p>
          <a:p>
            <a:pPr>
              <a:spcBef>
                <a:spcPct val="50000"/>
              </a:spcBef>
              <a:buFontTx/>
              <a:buChar char="•"/>
              <a:defRPr/>
            </a:pPr>
            <a:r>
              <a:rPr lang="en-US" altLang="en-US" sz="1600" dirty="0">
                <a:solidFill>
                  <a:schemeClr val="tx1">
                    <a:lumMod val="65000"/>
                    <a:lumOff val="35000"/>
                  </a:schemeClr>
                </a:solidFill>
                <a:latin typeface="+mn-lt"/>
              </a:rPr>
              <a:t>  Mouse targeting and measurement.</a:t>
            </a:r>
          </a:p>
          <a:p>
            <a:pPr>
              <a:spcBef>
                <a:spcPct val="50000"/>
              </a:spcBef>
              <a:buFontTx/>
              <a:buChar char="•"/>
              <a:defRPr/>
            </a:pPr>
            <a:r>
              <a:rPr lang="en-US" altLang="en-US" sz="1600" dirty="0">
                <a:solidFill>
                  <a:schemeClr val="tx1">
                    <a:lumMod val="65000"/>
                    <a:lumOff val="35000"/>
                  </a:schemeClr>
                </a:solidFill>
                <a:latin typeface="+mn-lt"/>
              </a:rPr>
              <a:t>  Great tool for bottom visualization.</a:t>
            </a:r>
          </a:p>
        </p:txBody>
      </p:sp>
      <p:pic>
        <p:nvPicPr>
          <p:cNvPr id="4710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4427" y="471641"/>
            <a:ext cx="3819956" cy="2705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1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617" y="3253203"/>
            <a:ext cx="2707788" cy="235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4B5BEDEE-5E6B-45A6-8C87-3BF6FD2B2CF9}"/>
              </a:ext>
            </a:extLst>
          </p:cNvPr>
          <p:cNvSpPr>
            <a:spLocks noGrp="1"/>
          </p:cNvSpPr>
          <p:nvPr>
            <p:ph type="title"/>
          </p:nvPr>
        </p:nvSpPr>
        <p:spPr/>
        <p:txBody>
          <a:bodyPr/>
          <a:lstStyle/>
          <a:p>
            <a:r>
              <a:rPr lang="en-US" dirty="0"/>
              <a:t>Profile and 3-D Seafloor</a:t>
            </a:r>
            <a:br>
              <a:rPr lang="en-US" dirty="0"/>
            </a:br>
            <a:endParaRPr lang="en-US" dirty="0"/>
          </a:p>
        </p:txBody>
      </p:sp>
      <p:pic>
        <p:nvPicPr>
          <p:cNvPr id="6" name="Picture 5">
            <a:extLst>
              <a:ext uri="{FF2B5EF4-FFF2-40B4-BE49-F238E27FC236}">
                <a16:creationId xmlns:a16="http://schemas.microsoft.com/office/drawing/2014/main" id="{E2856E1B-68FD-46C5-B4FB-6149C8004518}"/>
              </a:ext>
            </a:extLst>
          </p:cNvPr>
          <p:cNvPicPr>
            <a:picLocks noChangeAspect="1"/>
          </p:cNvPicPr>
          <p:nvPr/>
        </p:nvPicPr>
        <p:blipFill>
          <a:blip r:embed="rId5"/>
          <a:stretch>
            <a:fillRect/>
          </a:stretch>
        </p:blipFill>
        <p:spPr>
          <a:xfrm>
            <a:off x="7800992" y="3253203"/>
            <a:ext cx="3819956" cy="2354940"/>
          </a:xfrm>
          <a:prstGeom prst="rect">
            <a:avLst/>
          </a:prstGeom>
        </p:spPr>
      </p:pic>
    </p:spTree>
    <p:extLst>
      <p:ext uri="{BB962C8B-B14F-4D97-AF65-F5344CB8AC3E}">
        <p14:creationId xmlns:p14="http://schemas.microsoft.com/office/powerpoint/2010/main" val="287361333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A6F691D-7326-4224-92D1-8A72067C616B}"/>
              </a:ext>
            </a:extLst>
          </p:cNvPr>
          <p:cNvSpPr>
            <a:spLocks noRot="1" noChangeArrowheads="1"/>
          </p:cNvSpPr>
          <p:nvPr/>
        </p:nvSpPr>
        <p:spPr bwMode="auto">
          <a:xfrm>
            <a:off x="1706564" y="0"/>
            <a:ext cx="6035675" cy="99695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1988" name="Text Box 13">
            <a:extLst>
              <a:ext uri="{FF2B5EF4-FFF2-40B4-BE49-F238E27FC236}">
                <a16:creationId xmlns:a16="http://schemas.microsoft.com/office/drawing/2014/main" id="{386AEB1F-71FF-4F71-890B-C0B8673EDD9F}"/>
              </a:ext>
            </a:extLst>
          </p:cNvPr>
          <p:cNvSpPr txBox="1">
            <a:spLocks noChangeArrowheads="1"/>
          </p:cNvSpPr>
          <p:nvPr/>
        </p:nvSpPr>
        <p:spPr bwMode="auto">
          <a:xfrm>
            <a:off x="599658" y="783029"/>
            <a:ext cx="5924550" cy="1138237"/>
          </a:xfrm>
          <a:prstGeom prst="rect">
            <a:avLst/>
          </a:prstGeom>
          <a:noFill/>
          <a:ln w="9525">
            <a:noFill/>
            <a:miter lim="800000"/>
            <a:headEnd/>
            <a:tailEnd/>
          </a:ln>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bg2"/>
                </a:solidFill>
                <a:latin typeface="+mn-lt"/>
              </a:rPr>
              <a:t>Multibeam Waterfall</a:t>
            </a:r>
          </a:p>
          <a:p>
            <a:pPr>
              <a:spcBef>
                <a:spcPct val="50000"/>
              </a:spcBef>
              <a:buFontTx/>
              <a:buChar char="•"/>
              <a:defRPr/>
            </a:pPr>
            <a:r>
              <a:rPr lang="en-US" altLang="en-US" sz="1600" dirty="0">
                <a:solidFill>
                  <a:schemeClr val="tx1">
                    <a:lumMod val="65000"/>
                    <a:lumOff val="35000"/>
                  </a:schemeClr>
                </a:solidFill>
                <a:latin typeface="+mn-lt"/>
              </a:rPr>
              <a:t>  Color or solid TIN display.</a:t>
            </a:r>
          </a:p>
          <a:p>
            <a:pPr>
              <a:spcBef>
                <a:spcPct val="50000"/>
              </a:spcBef>
              <a:buFontTx/>
              <a:buChar char="•"/>
              <a:defRPr/>
            </a:pPr>
            <a:r>
              <a:rPr lang="en-US" altLang="en-US" sz="1600" dirty="0">
                <a:solidFill>
                  <a:schemeClr val="tx1">
                    <a:lumMod val="65000"/>
                    <a:lumOff val="35000"/>
                  </a:schemeClr>
                </a:solidFill>
                <a:latin typeface="+mn-lt"/>
              </a:rPr>
              <a:t>  Good for visualization, targeting and comparison to </a:t>
            </a:r>
            <a:r>
              <a:rPr lang="en-US" altLang="en-US" sz="1600" dirty="0" err="1">
                <a:solidFill>
                  <a:schemeClr val="tx1">
                    <a:lumMod val="65000"/>
                    <a:lumOff val="35000"/>
                  </a:schemeClr>
                </a:solidFill>
                <a:latin typeface="+mn-lt"/>
              </a:rPr>
              <a:t>sidescan</a:t>
            </a:r>
            <a:r>
              <a:rPr lang="en-US" altLang="en-US" sz="1600" dirty="0">
                <a:solidFill>
                  <a:schemeClr val="tx1">
                    <a:lumMod val="65000"/>
                    <a:lumOff val="35000"/>
                  </a:schemeClr>
                </a:solidFill>
                <a:latin typeface="+mn-lt"/>
              </a:rPr>
              <a:t>.</a:t>
            </a:r>
          </a:p>
        </p:txBody>
      </p:sp>
      <p:sp>
        <p:nvSpPr>
          <p:cNvPr id="41989" name="Text Box 15">
            <a:extLst>
              <a:ext uri="{FF2B5EF4-FFF2-40B4-BE49-F238E27FC236}">
                <a16:creationId xmlns:a16="http://schemas.microsoft.com/office/drawing/2014/main" id="{7732227C-94E9-4D08-B25E-F086900A1C67}"/>
              </a:ext>
            </a:extLst>
          </p:cNvPr>
          <p:cNvSpPr txBox="1">
            <a:spLocks noChangeArrowheads="1"/>
          </p:cNvSpPr>
          <p:nvPr/>
        </p:nvSpPr>
        <p:spPr bwMode="auto">
          <a:xfrm>
            <a:off x="599658" y="1964277"/>
            <a:ext cx="3110749" cy="200054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bg2"/>
                </a:solidFill>
                <a:latin typeface="+mn-lt"/>
              </a:rPr>
              <a:t>Intensity Waterfall</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Imagery.  No depth info.</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Average backscatter (one sample per sounding) or snippets (many samples).</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Apply TVG Gains</a:t>
            </a:r>
          </a:p>
        </p:txBody>
      </p:sp>
      <p:sp>
        <p:nvSpPr>
          <p:cNvPr id="41990" name="Text Box 16">
            <a:extLst>
              <a:ext uri="{FF2B5EF4-FFF2-40B4-BE49-F238E27FC236}">
                <a16:creationId xmlns:a16="http://schemas.microsoft.com/office/drawing/2014/main" id="{7EBB8655-359E-48BF-AFBB-25CF2F0D04F3}"/>
              </a:ext>
            </a:extLst>
          </p:cNvPr>
          <p:cNvSpPr txBox="1">
            <a:spLocks noChangeArrowheads="1"/>
          </p:cNvSpPr>
          <p:nvPr/>
        </p:nvSpPr>
        <p:spPr bwMode="auto">
          <a:xfrm>
            <a:off x="599658" y="4202949"/>
            <a:ext cx="5338762" cy="1138237"/>
          </a:xfrm>
          <a:prstGeom prst="rect">
            <a:avLst/>
          </a:prstGeom>
          <a:noFill/>
          <a:ln w="9525">
            <a:solidFill>
              <a:schemeClr val="bg1"/>
            </a:solidFill>
            <a:miter lim="800000"/>
            <a:headEnd/>
            <a:tailEnd/>
          </a:ln>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err="1">
                <a:solidFill>
                  <a:schemeClr val="bg2"/>
                </a:solidFill>
                <a:latin typeface="+mn-lt"/>
              </a:rPr>
              <a:t>Sidescan</a:t>
            </a:r>
            <a:r>
              <a:rPr lang="en-US" altLang="en-US" sz="2000" dirty="0">
                <a:solidFill>
                  <a:schemeClr val="bg2"/>
                </a:solidFill>
                <a:latin typeface="+mn-lt"/>
              </a:rPr>
              <a:t> Waterfall</a:t>
            </a:r>
          </a:p>
          <a:p>
            <a:pPr>
              <a:spcBef>
                <a:spcPct val="50000"/>
              </a:spcBef>
              <a:buFontTx/>
              <a:buChar char="•"/>
              <a:defRPr/>
            </a:pPr>
            <a:r>
              <a:rPr lang="en-US" altLang="en-US" sz="1600" dirty="0">
                <a:solidFill>
                  <a:schemeClr val="tx1">
                    <a:lumMod val="65000"/>
                    <a:lumOff val="35000"/>
                  </a:schemeClr>
                </a:solidFill>
                <a:latin typeface="+mn-lt"/>
              </a:rPr>
              <a:t>  </a:t>
            </a:r>
            <a:r>
              <a:rPr lang="en-US" altLang="en-US" sz="1600" dirty="0" err="1">
                <a:solidFill>
                  <a:schemeClr val="tx1">
                    <a:lumMod val="65000"/>
                    <a:lumOff val="35000"/>
                  </a:schemeClr>
                </a:solidFill>
                <a:latin typeface="+mn-lt"/>
              </a:rPr>
              <a:t>Sidescan</a:t>
            </a:r>
            <a:r>
              <a:rPr lang="en-US" altLang="en-US" sz="1600" dirty="0">
                <a:solidFill>
                  <a:schemeClr val="tx1">
                    <a:lumMod val="65000"/>
                    <a:lumOff val="35000"/>
                  </a:schemeClr>
                </a:solidFill>
                <a:latin typeface="+mn-lt"/>
              </a:rPr>
              <a:t> data from the multibeam.</a:t>
            </a:r>
          </a:p>
          <a:p>
            <a:pPr>
              <a:spcBef>
                <a:spcPct val="50000"/>
              </a:spcBef>
              <a:buFontTx/>
              <a:buChar char="•"/>
              <a:defRPr/>
            </a:pPr>
            <a:r>
              <a:rPr lang="en-US" altLang="en-US" sz="1600" dirty="0">
                <a:solidFill>
                  <a:schemeClr val="tx1">
                    <a:lumMod val="65000"/>
                    <a:lumOff val="35000"/>
                  </a:schemeClr>
                </a:solidFill>
                <a:latin typeface="+mn-lt"/>
              </a:rPr>
              <a:t>  Full image control; colors, gains, bottom tracking, etc.</a:t>
            </a:r>
          </a:p>
        </p:txBody>
      </p:sp>
      <p:pic>
        <p:nvPicPr>
          <p:cNvPr id="4915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9464" y="368233"/>
            <a:ext cx="2858067" cy="2391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159"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9464" y="2864124"/>
            <a:ext cx="2858067" cy="301667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916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3945" y="2181764"/>
            <a:ext cx="3048536" cy="2625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C2DC0E44-7E0B-4D0D-ABBB-844605128AA2}"/>
              </a:ext>
            </a:extLst>
          </p:cNvPr>
          <p:cNvSpPr>
            <a:spLocks noGrp="1"/>
          </p:cNvSpPr>
          <p:nvPr>
            <p:ph type="title"/>
          </p:nvPr>
        </p:nvSpPr>
        <p:spPr/>
        <p:txBody>
          <a:bodyPr/>
          <a:lstStyle/>
          <a:p>
            <a:r>
              <a:rPr lang="en-US" dirty="0"/>
              <a:t>Waterfall Windows</a:t>
            </a:r>
            <a:br>
              <a:rPr lang="en-US" dirty="0"/>
            </a:br>
            <a:endParaRPr lang="en-US" dirty="0"/>
          </a:p>
        </p:txBody>
      </p:sp>
    </p:spTree>
    <p:extLst>
      <p:ext uri="{BB962C8B-B14F-4D97-AF65-F5344CB8AC3E}">
        <p14:creationId xmlns:p14="http://schemas.microsoft.com/office/powerpoint/2010/main" val="304201313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9B068D1-D41A-424F-9C01-B4BB032BA59E}"/>
              </a:ext>
            </a:extLst>
          </p:cNvPr>
          <p:cNvSpPr>
            <a:spLocks noRot="1" noChangeArrowheads="1"/>
          </p:cNvSpPr>
          <p:nvPr/>
        </p:nvSpPr>
        <p:spPr bwMode="auto">
          <a:xfrm>
            <a:off x="1706563" y="0"/>
            <a:ext cx="6437312" cy="9779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3011" name="Text Box 6">
            <a:extLst>
              <a:ext uri="{FF2B5EF4-FFF2-40B4-BE49-F238E27FC236}">
                <a16:creationId xmlns:a16="http://schemas.microsoft.com/office/drawing/2014/main" id="{0B455A9C-DFD8-4BBB-BD08-8309E7F22D5E}"/>
              </a:ext>
            </a:extLst>
          </p:cNvPr>
          <p:cNvSpPr txBox="1">
            <a:spLocks noChangeArrowheads="1"/>
          </p:cNvSpPr>
          <p:nvPr/>
        </p:nvSpPr>
        <p:spPr bwMode="auto">
          <a:xfrm>
            <a:off x="527468" y="605158"/>
            <a:ext cx="8055058" cy="3046988"/>
          </a:xfrm>
          <a:prstGeom prst="rect">
            <a:avLst/>
          </a:prstGeom>
          <a:solidFill>
            <a:schemeClr val="bg1"/>
          </a:solidFill>
          <a:ln w="9525">
            <a:solidFill>
              <a:schemeClr val="bg1"/>
            </a:solidFill>
            <a:miter lim="800000"/>
            <a:headEnd/>
            <a:tailEnd/>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chemeClr val="tx1">
                    <a:lumMod val="65000"/>
                    <a:lumOff val="35000"/>
                  </a:schemeClr>
                </a:solidFill>
                <a:latin typeface="+mn-lt"/>
              </a:rPr>
              <a:t>Processing the raw data from interferometry (bathymetric </a:t>
            </a:r>
            <a:r>
              <a:rPr lang="en-US" altLang="en-US" sz="1600" b="1" dirty="0" err="1">
                <a:solidFill>
                  <a:schemeClr val="tx1">
                    <a:lumMod val="65000"/>
                    <a:lumOff val="35000"/>
                  </a:schemeClr>
                </a:solidFill>
                <a:latin typeface="+mn-lt"/>
              </a:rPr>
              <a:t>sidescan</a:t>
            </a:r>
            <a:r>
              <a:rPr lang="en-US" altLang="en-US" sz="1600" b="1" dirty="0">
                <a:solidFill>
                  <a:schemeClr val="tx1">
                    <a:lumMod val="65000"/>
                    <a:lumOff val="35000"/>
                  </a:schemeClr>
                </a:solidFill>
                <a:latin typeface="+mn-lt"/>
              </a:rPr>
              <a:t>) systems</a:t>
            </a:r>
          </a:p>
          <a:p>
            <a:pPr>
              <a:spcBef>
                <a:spcPct val="50000"/>
              </a:spcBef>
              <a:defRPr/>
            </a:pPr>
            <a:r>
              <a:rPr lang="en-US" altLang="en-US" sz="1600" dirty="0">
                <a:solidFill>
                  <a:schemeClr val="tx1">
                    <a:lumMod val="65000"/>
                    <a:lumOff val="35000"/>
                  </a:schemeClr>
                </a:solidFill>
                <a:latin typeface="+mn-lt"/>
              </a:rPr>
              <a:t>Select from many raw data filters.  For example:</a:t>
            </a:r>
          </a:p>
          <a:p>
            <a:pPr lvl="1">
              <a:spcBef>
                <a:spcPct val="50000"/>
              </a:spcBef>
              <a:buFont typeface="Wingdings" panose="05000000000000000000" pitchFamily="2" charset="2"/>
              <a:buChar char="Ø"/>
              <a:defRPr/>
            </a:pPr>
            <a:r>
              <a:rPr lang="en-US" altLang="en-US" sz="1600" dirty="0">
                <a:solidFill>
                  <a:schemeClr val="tx1">
                    <a:lumMod val="65000"/>
                    <a:lumOff val="35000"/>
                  </a:schemeClr>
                </a:solidFill>
                <a:latin typeface="+mn-lt"/>
              </a:rPr>
              <a:t>Filter by Intensity:  Simple filter - rejects data outside intensity limits.</a:t>
            </a:r>
          </a:p>
          <a:p>
            <a:pPr lvl="1">
              <a:spcBef>
                <a:spcPct val="50000"/>
              </a:spcBef>
              <a:buFont typeface="Wingdings" panose="05000000000000000000" pitchFamily="2" charset="2"/>
              <a:buChar char="Ø"/>
              <a:defRPr/>
            </a:pPr>
            <a:r>
              <a:rPr lang="en-US" altLang="en-US" sz="1600" dirty="0">
                <a:solidFill>
                  <a:schemeClr val="tx1">
                    <a:lumMod val="65000"/>
                    <a:lumOff val="35000"/>
                  </a:schemeClr>
                </a:solidFill>
                <a:latin typeface="+mn-lt"/>
              </a:rPr>
              <a:t>Filter Along Track:  More complex – gating filter based on along track history.</a:t>
            </a:r>
          </a:p>
          <a:p>
            <a:pPr>
              <a:spcBef>
                <a:spcPct val="50000"/>
              </a:spcBef>
              <a:defRPr/>
            </a:pPr>
            <a:r>
              <a:rPr lang="en-US" altLang="en-US" sz="1600" dirty="0">
                <a:solidFill>
                  <a:schemeClr val="tx1">
                    <a:lumMod val="65000"/>
                    <a:lumOff val="35000"/>
                  </a:schemeClr>
                </a:solidFill>
                <a:latin typeface="+mn-lt"/>
              </a:rPr>
              <a:t>Select beamforming method and settings</a:t>
            </a:r>
          </a:p>
          <a:p>
            <a:pPr lvl="1">
              <a:spcBef>
                <a:spcPct val="50000"/>
              </a:spcBef>
              <a:buFont typeface="Wingdings" panose="05000000000000000000" pitchFamily="2" charset="2"/>
              <a:buChar char="Ø"/>
              <a:defRPr/>
            </a:pPr>
            <a:r>
              <a:rPr lang="en-US" altLang="en-US" sz="1600" dirty="0">
                <a:solidFill>
                  <a:schemeClr val="tx1">
                    <a:lumMod val="65000"/>
                    <a:lumOff val="35000"/>
                  </a:schemeClr>
                </a:solidFill>
                <a:latin typeface="+mn-lt"/>
              </a:rPr>
              <a:t>Bin size and Max Width:  Beam footprint and total swath width.  Use this to manage file size and edit time.</a:t>
            </a:r>
          </a:p>
          <a:p>
            <a:pPr>
              <a:spcBef>
                <a:spcPct val="50000"/>
              </a:spcBef>
              <a:defRPr/>
            </a:pPr>
            <a:r>
              <a:rPr lang="en-US" altLang="en-US" sz="1600" dirty="0">
                <a:solidFill>
                  <a:schemeClr val="tx1">
                    <a:lumMod val="65000"/>
                    <a:lumOff val="35000"/>
                  </a:schemeClr>
                </a:solidFill>
                <a:latin typeface="+mn-lt"/>
              </a:rPr>
              <a:t>Alternately, you can use simple </a:t>
            </a:r>
            <a:r>
              <a:rPr lang="en-US" altLang="en-US" sz="1600" dirty="0" err="1">
                <a:solidFill>
                  <a:schemeClr val="tx1">
                    <a:lumMod val="65000"/>
                    <a:lumOff val="35000"/>
                  </a:schemeClr>
                </a:solidFill>
                <a:latin typeface="+mn-lt"/>
              </a:rPr>
              <a:t>downsample</a:t>
            </a:r>
            <a:r>
              <a:rPr lang="en-US" altLang="en-US" sz="1600" dirty="0">
                <a:solidFill>
                  <a:schemeClr val="tx1">
                    <a:lumMod val="65000"/>
                    <a:lumOff val="35000"/>
                  </a:schemeClr>
                </a:solidFill>
                <a:latin typeface="+mn-lt"/>
              </a:rPr>
              <a:t> and store a maximum of 1440 points per ping - very large files.</a:t>
            </a:r>
          </a:p>
        </p:txBody>
      </p:sp>
      <p:pic>
        <p:nvPicPr>
          <p:cNvPr id="51204"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5827" y="605158"/>
            <a:ext cx="2468705" cy="3913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14">
            <a:extLst>
              <a:ext uri="{FF2B5EF4-FFF2-40B4-BE49-F238E27FC236}">
                <a16:creationId xmlns:a16="http://schemas.microsoft.com/office/drawing/2014/main" id="{7A2543E8-A6C9-44B4-9BD4-099FC1AC2734}"/>
              </a:ext>
            </a:extLst>
          </p:cNvPr>
          <p:cNvSpPr txBox="1">
            <a:spLocks noChangeArrowheads="1"/>
          </p:cNvSpPr>
          <p:nvPr/>
        </p:nvSpPr>
        <p:spPr bwMode="auto">
          <a:xfrm>
            <a:off x="9209533" y="4644329"/>
            <a:ext cx="2525385" cy="738664"/>
          </a:xfrm>
          <a:prstGeom prst="rect">
            <a:avLst/>
          </a:prstGeom>
          <a:noFill/>
          <a:ln w="9525">
            <a:solidFill>
              <a:schemeClr val="bg1"/>
            </a:solidFill>
            <a:miter lim="800000"/>
            <a:headEnd/>
            <a:tailEnd/>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bg2"/>
                </a:solidFill>
                <a:latin typeface="+mn-lt"/>
              </a:rPr>
              <a:t>Interferometry Window:  </a:t>
            </a:r>
            <a:r>
              <a:rPr lang="en-US" altLang="en-US" sz="1400" dirty="0">
                <a:solidFill>
                  <a:schemeClr val="tx1">
                    <a:lumMod val="65000"/>
                    <a:lumOff val="35000"/>
                  </a:schemeClr>
                </a:solidFill>
                <a:latin typeface="+mn-lt"/>
              </a:rPr>
              <a:t>Combines filter limits, raw data and beams.</a:t>
            </a:r>
          </a:p>
        </p:txBody>
      </p:sp>
      <p:pic>
        <p:nvPicPr>
          <p:cNvPr id="51206"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250" y="3652146"/>
            <a:ext cx="5110539" cy="24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C5A24C38-746A-48AC-996F-817985E59CB0}"/>
              </a:ext>
            </a:extLst>
          </p:cNvPr>
          <p:cNvSpPr>
            <a:spLocks noGrp="1"/>
          </p:cNvSpPr>
          <p:nvPr>
            <p:ph type="title"/>
          </p:nvPr>
        </p:nvSpPr>
        <p:spPr/>
        <p:txBody>
          <a:bodyPr/>
          <a:lstStyle/>
          <a:p>
            <a:r>
              <a:rPr lang="en-US" dirty="0"/>
              <a:t>Interferometry</a:t>
            </a:r>
            <a:br>
              <a:rPr lang="en-US" dirty="0"/>
            </a:br>
            <a:endParaRPr lang="en-US" dirty="0"/>
          </a:p>
        </p:txBody>
      </p:sp>
    </p:spTree>
    <p:extLst>
      <p:ext uri="{BB962C8B-B14F-4D97-AF65-F5344CB8AC3E}">
        <p14:creationId xmlns:p14="http://schemas.microsoft.com/office/powerpoint/2010/main" val="52374067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F68EC6B-2A55-41D6-A047-7667A3ACB2E0}"/>
              </a:ext>
            </a:extLst>
          </p:cNvPr>
          <p:cNvSpPr>
            <a:spLocks noRot="1" noChangeArrowheads="1"/>
          </p:cNvSpPr>
          <p:nvPr/>
        </p:nvSpPr>
        <p:spPr bwMode="auto">
          <a:xfrm>
            <a:off x="1689101" y="3176"/>
            <a:ext cx="7332663" cy="974725"/>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pic>
        <p:nvPicPr>
          <p:cNvPr id="532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5524" y="605158"/>
            <a:ext cx="5720396" cy="3008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73" y="2964893"/>
            <a:ext cx="5814162" cy="292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DADDF6B-AA5C-44CF-B43E-1A143D8101A7}"/>
              </a:ext>
            </a:extLst>
          </p:cNvPr>
          <p:cNvSpPr>
            <a:spLocks noGrp="1"/>
          </p:cNvSpPr>
          <p:nvPr>
            <p:ph type="title"/>
          </p:nvPr>
        </p:nvSpPr>
        <p:spPr/>
        <p:txBody>
          <a:bodyPr/>
          <a:lstStyle/>
          <a:p>
            <a:r>
              <a:rPr lang="en-US" dirty="0"/>
              <a:t>Laser Scanner Data (Topo)</a:t>
            </a:r>
            <a:br>
              <a:rPr lang="en-US" dirty="0"/>
            </a:br>
            <a:endParaRPr lang="en-US" dirty="0"/>
          </a:p>
        </p:txBody>
      </p:sp>
      <p:sp>
        <p:nvSpPr>
          <p:cNvPr id="8" name="Content Placeholder 9">
            <a:extLst>
              <a:ext uri="{FF2B5EF4-FFF2-40B4-BE49-F238E27FC236}">
                <a16:creationId xmlns:a16="http://schemas.microsoft.com/office/drawing/2014/main" id="{0CC18CA3-D7C0-49D0-8397-168269249BF1}"/>
              </a:ext>
            </a:extLst>
          </p:cNvPr>
          <p:cNvSpPr txBox="1">
            <a:spLocks/>
          </p:cNvSpPr>
          <p:nvPr/>
        </p:nvSpPr>
        <p:spPr>
          <a:xfrm>
            <a:off x="523048" y="953433"/>
            <a:ext cx="5491474" cy="2426368"/>
          </a:xfrm>
          <a:prstGeom prst="rect">
            <a:avLst/>
          </a:prstGeom>
          <a:noFill/>
          <a:ln>
            <a:solidFill>
              <a:schemeClr val="bg1"/>
            </a:solidFill>
            <a:miter lim="800000"/>
            <a:headEnd/>
            <a:tailEnd/>
          </a:ln>
        </p:spPr>
        <p:txBody>
          <a:bodyPr>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285750" indent="-285750">
              <a:buClrTx/>
              <a:buFont typeface="Arial" panose="020B0604020202020204" pitchFamily="34" charset="0"/>
              <a:buChar char="•"/>
              <a:defRPr/>
            </a:pPr>
            <a:r>
              <a:rPr lang="en-US" altLang="en-US" sz="2000" dirty="0">
                <a:solidFill>
                  <a:schemeClr val="tx1">
                    <a:lumMod val="65000"/>
                    <a:lumOff val="35000"/>
                  </a:schemeClr>
                </a:solidFill>
                <a:latin typeface="+mn-lt"/>
                <a:cs typeface="Arial" panose="020B0604020202020204" pitchFamily="34" charset="0"/>
              </a:rPr>
              <a:t>Inside HSX data is stored in new message type (TOP)</a:t>
            </a:r>
          </a:p>
          <a:p>
            <a:pPr marL="285750" indent="-285750">
              <a:buClrTx/>
              <a:buFont typeface="Arial" panose="020B0604020202020204" pitchFamily="34" charset="0"/>
              <a:buChar char="•"/>
              <a:defRPr/>
            </a:pPr>
            <a:r>
              <a:rPr lang="en-US" altLang="en-US" sz="2000" dirty="0">
                <a:solidFill>
                  <a:schemeClr val="tx1">
                    <a:lumMod val="65000"/>
                    <a:lumOff val="35000"/>
                  </a:schemeClr>
                </a:solidFill>
                <a:latin typeface="+mn-lt"/>
                <a:cs typeface="Arial" panose="020B0604020202020204" pitchFamily="34" charset="0"/>
              </a:rPr>
              <a:t>Can run concurrent with a multibeam sonar</a:t>
            </a:r>
          </a:p>
          <a:p>
            <a:pPr marL="285750" indent="-285750">
              <a:buClrTx/>
              <a:buFont typeface="Arial" panose="020B0604020202020204" pitchFamily="34" charset="0"/>
              <a:buChar char="•"/>
              <a:defRPr/>
            </a:pPr>
            <a:r>
              <a:rPr lang="en-US" altLang="en-US" sz="2000" dirty="0">
                <a:solidFill>
                  <a:schemeClr val="tx1">
                    <a:lumMod val="65000"/>
                    <a:lumOff val="35000"/>
                  </a:schemeClr>
                </a:solidFill>
                <a:latin typeface="+mn-lt"/>
                <a:cs typeface="Arial" panose="020B0604020202020204" pitchFamily="34" charset="0"/>
              </a:rPr>
              <a:t>Works with Velodyne, Optech, Leica,  Carlson/Merlin, RIEGL and more</a:t>
            </a:r>
          </a:p>
        </p:txBody>
      </p:sp>
    </p:spTree>
    <p:extLst>
      <p:ext uri="{BB962C8B-B14F-4D97-AF65-F5344CB8AC3E}">
        <p14:creationId xmlns:p14="http://schemas.microsoft.com/office/powerpoint/2010/main" val="998489323"/>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76FF237-FAE9-44A3-8383-727B5AFD59E5}"/>
              </a:ext>
            </a:extLst>
          </p:cNvPr>
          <p:cNvSpPr>
            <a:spLocks noRot="1" noChangeArrowheads="1"/>
          </p:cNvSpPr>
          <p:nvPr/>
        </p:nvSpPr>
        <p:spPr bwMode="auto">
          <a:xfrm>
            <a:off x="1689100" y="3176"/>
            <a:ext cx="6967538" cy="974725"/>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7" name="Text Box 31">
            <a:extLst>
              <a:ext uri="{FF2B5EF4-FFF2-40B4-BE49-F238E27FC236}">
                <a16:creationId xmlns:a16="http://schemas.microsoft.com/office/drawing/2014/main" id="{17A6AAEC-0C56-4424-A67A-360CF4265300}"/>
              </a:ext>
            </a:extLst>
          </p:cNvPr>
          <p:cNvSpPr txBox="1">
            <a:spLocks noChangeArrowheads="1"/>
          </p:cNvSpPr>
          <p:nvPr/>
        </p:nvSpPr>
        <p:spPr bwMode="auto">
          <a:xfrm>
            <a:off x="457083" y="977901"/>
            <a:ext cx="4123464" cy="455509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Fully corrected – sound speed, tide, motion, etc.</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Simultaneous Multibeam + Topo Laser data.</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Selectable 3D boat shapes</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User defined number of points, (default is 4,000,000)</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Tiltable and Rotatable</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Take ‘still shot’ BMP’s</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Create Targets of objects</a:t>
            </a:r>
          </a:p>
          <a:p>
            <a:pPr marL="342900" indent="-342900">
              <a:spcBef>
                <a:spcPct val="50000"/>
              </a:spcBef>
              <a:buFont typeface="Arial" panose="020B0604020202020204" pitchFamily="34" charset="0"/>
              <a:buChar char="•"/>
              <a:defRPr/>
            </a:pPr>
            <a:r>
              <a:rPr lang="en-US" altLang="en-US" sz="2000" dirty="0">
                <a:solidFill>
                  <a:schemeClr val="tx1">
                    <a:lumMod val="65000"/>
                    <a:lumOff val="35000"/>
                  </a:schemeClr>
                </a:solidFill>
                <a:latin typeface="+mn-lt"/>
              </a:rPr>
              <a:t>Measure between points</a:t>
            </a:r>
          </a:p>
        </p:txBody>
      </p:sp>
      <p:sp>
        <p:nvSpPr>
          <p:cNvPr id="2" name="Title 1">
            <a:extLst>
              <a:ext uri="{FF2B5EF4-FFF2-40B4-BE49-F238E27FC236}">
                <a16:creationId xmlns:a16="http://schemas.microsoft.com/office/drawing/2014/main" id="{7502D506-3BDC-453C-94C8-33CE6DD655FC}"/>
              </a:ext>
            </a:extLst>
          </p:cNvPr>
          <p:cNvSpPr>
            <a:spLocks noGrp="1"/>
          </p:cNvSpPr>
          <p:nvPr>
            <p:ph type="title"/>
          </p:nvPr>
        </p:nvSpPr>
        <p:spPr/>
        <p:txBody>
          <a:bodyPr/>
          <a:lstStyle/>
          <a:p>
            <a:r>
              <a:rPr lang="en-US" dirty="0"/>
              <a:t>HYPACK® Real Time Cloud</a:t>
            </a:r>
            <a:br>
              <a:rPr lang="en-US" dirty="0"/>
            </a:br>
            <a:endParaRPr lang="en-US" dirty="0"/>
          </a:p>
        </p:txBody>
      </p:sp>
      <p:pic>
        <p:nvPicPr>
          <p:cNvPr id="4" name="Picture 3">
            <a:extLst>
              <a:ext uri="{FF2B5EF4-FFF2-40B4-BE49-F238E27FC236}">
                <a16:creationId xmlns:a16="http://schemas.microsoft.com/office/drawing/2014/main" id="{4582FCED-1F40-4A1C-A6D6-499D9E931971}"/>
              </a:ext>
            </a:extLst>
          </p:cNvPr>
          <p:cNvPicPr>
            <a:picLocks noChangeAspect="1"/>
          </p:cNvPicPr>
          <p:nvPr/>
        </p:nvPicPr>
        <p:blipFill>
          <a:blip r:embed="rId2"/>
          <a:stretch>
            <a:fillRect/>
          </a:stretch>
        </p:blipFill>
        <p:spPr>
          <a:xfrm>
            <a:off x="4922378" y="659223"/>
            <a:ext cx="6967601" cy="5280183"/>
          </a:xfrm>
          <a:prstGeom prst="rect">
            <a:avLst/>
          </a:prstGeom>
        </p:spPr>
      </p:pic>
    </p:spTree>
    <p:extLst>
      <p:ext uri="{BB962C8B-B14F-4D97-AF65-F5344CB8AC3E}">
        <p14:creationId xmlns:p14="http://schemas.microsoft.com/office/powerpoint/2010/main" val="2280490177"/>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3E5F2EC-E924-49B8-AB30-CF627F428A0B}"/>
              </a:ext>
            </a:extLst>
          </p:cNvPr>
          <p:cNvSpPr>
            <a:spLocks noRot="1" noChangeArrowheads="1"/>
          </p:cNvSpPr>
          <p:nvPr/>
        </p:nvSpPr>
        <p:spPr bwMode="auto">
          <a:xfrm>
            <a:off x="1706563" y="0"/>
            <a:ext cx="7315200" cy="941388"/>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2053" name="Text Box 6">
            <a:extLst>
              <a:ext uri="{FF2B5EF4-FFF2-40B4-BE49-F238E27FC236}">
                <a16:creationId xmlns:a16="http://schemas.microsoft.com/office/drawing/2014/main" id="{680660F7-2CA6-44B5-9CD2-FD137924F729}"/>
              </a:ext>
            </a:extLst>
          </p:cNvPr>
          <p:cNvSpPr txBox="1">
            <a:spLocks noChangeArrowheads="1"/>
          </p:cNvSpPr>
          <p:nvPr/>
        </p:nvSpPr>
        <p:spPr bwMode="auto">
          <a:xfrm>
            <a:off x="457083" y="4445402"/>
            <a:ext cx="5078630" cy="1384995"/>
          </a:xfrm>
          <a:prstGeom prst="rect">
            <a:avLst/>
          </a:prstGeom>
          <a:noFill/>
          <a:ln w="9525">
            <a:noFill/>
            <a:miter lim="800000"/>
            <a:headEnd/>
            <a:tailEnd/>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tx1">
                    <a:lumMod val="65000"/>
                    <a:lumOff val="35000"/>
                  </a:schemeClr>
                </a:solidFill>
                <a:latin typeface="+mn-lt"/>
              </a:rPr>
              <a:t>QC Test Window</a:t>
            </a:r>
          </a:p>
          <a:p>
            <a:pPr>
              <a:spcBef>
                <a:spcPct val="50000"/>
              </a:spcBef>
              <a:buFontTx/>
              <a:buChar char="•"/>
              <a:defRPr/>
            </a:pPr>
            <a:r>
              <a:rPr lang="en-US" altLang="en-US" sz="1600" dirty="0">
                <a:solidFill>
                  <a:schemeClr val="tx1">
                    <a:lumMod val="65000"/>
                    <a:lumOff val="35000"/>
                  </a:schemeClr>
                </a:solidFill>
                <a:latin typeface="+mn-lt"/>
              </a:rPr>
              <a:t>  Select from four test displays.</a:t>
            </a:r>
          </a:p>
          <a:p>
            <a:pPr>
              <a:spcBef>
                <a:spcPct val="50000"/>
              </a:spcBef>
              <a:buFontTx/>
              <a:buChar char="•"/>
              <a:defRPr/>
            </a:pPr>
            <a:r>
              <a:rPr lang="en-US" altLang="en-US" sz="1600" dirty="0">
                <a:solidFill>
                  <a:schemeClr val="tx1">
                    <a:lumMod val="65000"/>
                    <a:lumOff val="35000"/>
                  </a:schemeClr>
                </a:solidFill>
                <a:latin typeface="+mn-lt"/>
              </a:rPr>
              <a:t>  “</a:t>
            </a:r>
            <a:r>
              <a:rPr lang="en-US" altLang="en-US" sz="1600" b="1" dirty="0">
                <a:solidFill>
                  <a:schemeClr val="tx1">
                    <a:lumMod val="65000"/>
                    <a:lumOff val="35000"/>
                  </a:schemeClr>
                </a:solidFill>
                <a:latin typeface="+mn-lt"/>
              </a:rPr>
              <a:t>Std. Deviation by Beam</a:t>
            </a:r>
            <a:r>
              <a:rPr lang="en-US" altLang="en-US" sz="1600" dirty="0">
                <a:solidFill>
                  <a:schemeClr val="tx1">
                    <a:lumMod val="65000"/>
                    <a:lumOff val="35000"/>
                  </a:schemeClr>
                </a:solidFill>
                <a:latin typeface="+mn-lt"/>
              </a:rPr>
              <a:t>” is a nice estimation if the bottom is reasonably flat.</a:t>
            </a:r>
          </a:p>
        </p:txBody>
      </p:sp>
      <p:pic>
        <p:nvPicPr>
          <p:cNvPr id="5530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311506"/>
            <a:ext cx="3442143" cy="204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12">
            <a:extLst>
              <a:ext uri="{FF2B5EF4-FFF2-40B4-BE49-F238E27FC236}">
                <a16:creationId xmlns:a16="http://schemas.microsoft.com/office/drawing/2014/main" id="{973CB499-CD07-412E-8BE2-EBF52E93A79C}"/>
              </a:ext>
            </a:extLst>
          </p:cNvPr>
          <p:cNvSpPr txBox="1">
            <a:spLocks noChangeArrowheads="1"/>
          </p:cNvSpPr>
          <p:nvPr/>
        </p:nvSpPr>
        <p:spPr bwMode="auto">
          <a:xfrm>
            <a:off x="457083" y="819721"/>
            <a:ext cx="3525258" cy="1877437"/>
          </a:xfrm>
          <a:prstGeom prst="rect">
            <a:avLst/>
          </a:prstGeom>
          <a:solidFill>
            <a:schemeClr val="bg1"/>
          </a:solidFill>
          <a:ln w="9525">
            <a:solidFill>
              <a:schemeClr val="bg1"/>
            </a:solidFill>
            <a:miter lim="800000"/>
            <a:headEnd/>
            <a:tailEnd/>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tx1">
                    <a:lumMod val="65000"/>
                    <a:lumOff val="35000"/>
                  </a:schemeClr>
                </a:solidFill>
                <a:latin typeface="+mn-lt"/>
              </a:rPr>
              <a:t>Some Useful Alarms</a:t>
            </a:r>
          </a:p>
          <a:p>
            <a:pPr>
              <a:spcBef>
                <a:spcPct val="50000"/>
              </a:spcBef>
              <a:buFontTx/>
              <a:buChar char="•"/>
              <a:defRPr/>
            </a:pPr>
            <a:r>
              <a:rPr lang="en-US" altLang="en-US" sz="1600" dirty="0">
                <a:solidFill>
                  <a:schemeClr val="tx1">
                    <a:lumMod val="65000"/>
                    <a:lumOff val="35000"/>
                  </a:schemeClr>
                </a:solidFill>
                <a:latin typeface="+mn-lt"/>
              </a:rPr>
              <a:t>  </a:t>
            </a:r>
            <a:r>
              <a:rPr lang="en-US" altLang="en-US" sz="1600" b="1" dirty="0">
                <a:solidFill>
                  <a:schemeClr val="tx1">
                    <a:lumMod val="65000"/>
                    <a:lumOff val="35000"/>
                  </a:schemeClr>
                </a:solidFill>
                <a:latin typeface="+mn-lt"/>
              </a:rPr>
              <a:t>Heave Drift</a:t>
            </a:r>
            <a:r>
              <a:rPr lang="en-US" altLang="en-US" sz="1600" dirty="0">
                <a:solidFill>
                  <a:schemeClr val="tx1">
                    <a:lumMod val="65000"/>
                    <a:lumOff val="35000"/>
                  </a:schemeClr>
                </a:solidFill>
                <a:latin typeface="+mn-lt"/>
              </a:rPr>
              <a:t>:  Alarm if average heave exceeds threshold.</a:t>
            </a:r>
          </a:p>
          <a:p>
            <a:pPr>
              <a:spcBef>
                <a:spcPct val="50000"/>
              </a:spcBef>
              <a:buFontTx/>
              <a:buChar char="•"/>
              <a:defRPr/>
            </a:pPr>
            <a:r>
              <a:rPr lang="en-US" altLang="en-US" sz="1600" dirty="0">
                <a:solidFill>
                  <a:schemeClr val="tx1">
                    <a:lumMod val="65000"/>
                    <a:lumOff val="35000"/>
                  </a:schemeClr>
                </a:solidFill>
                <a:latin typeface="+mn-lt"/>
              </a:rPr>
              <a:t>  </a:t>
            </a:r>
            <a:r>
              <a:rPr lang="en-US" altLang="en-US" sz="1600" b="1" dirty="0">
                <a:solidFill>
                  <a:schemeClr val="tx1">
                    <a:lumMod val="65000"/>
                    <a:lumOff val="35000"/>
                  </a:schemeClr>
                </a:solidFill>
                <a:latin typeface="+mn-lt"/>
              </a:rPr>
              <a:t>SV Profile Minus Sensor Difference:  </a:t>
            </a:r>
            <a:r>
              <a:rPr lang="en-US" altLang="en-US" sz="1600" dirty="0">
                <a:solidFill>
                  <a:schemeClr val="tx1">
                    <a:lumMod val="65000"/>
                    <a:lumOff val="35000"/>
                  </a:schemeClr>
                </a:solidFill>
                <a:latin typeface="+mn-lt"/>
              </a:rPr>
              <a:t>Alarm if difference exceeds threshold.</a:t>
            </a:r>
          </a:p>
        </p:txBody>
      </p:sp>
      <p:graphicFrame>
        <p:nvGraphicFramePr>
          <p:cNvPr id="55302" name="Object 13"/>
          <p:cNvGraphicFramePr>
            <a:graphicFrameLocks noChangeAspect="1"/>
          </p:cNvGraphicFramePr>
          <p:nvPr>
            <p:extLst>
              <p:ext uri="{D42A27DB-BD31-4B8C-83A1-F6EECF244321}">
                <p14:modId xmlns:p14="http://schemas.microsoft.com/office/powerpoint/2010/main" val="1132166874"/>
              </p:ext>
            </p:extLst>
          </p:nvPr>
        </p:nvGraphicFramePr>
        <p:xfrm>
          <a:off x="8596136" y="234773"/>
          <a:ext cx="3370263" cy="2225675"/>
        </p:xfrm>
        <a:graphic>
          <a:graphicData uri="http://schemas.openxmlformats.org/presentationml/2006/ole">
            <mc:AlternateContent xmlns:mc="http://schemas.openxmlformats.org/markup-compatibility/2006">
              <mc:Choice xmlns:v="urn:schemas-microsoft-com:vml" Requires="v">
                <p:oleObj spid="_x0000_s7170" name="Bitmap Image" r:id="rId5" imgW="3115110" imgH="2057143" progId="Paint.Picture">
                  <p:embed/>
                </p:oleObj>
              </mc:Choice>
              <mc:Fallback>
                <p:oleObj name="Bitmap Image" r:id="rId5" imgW="3115110" imgH="2057143" progId="Paint.Picture">
                  <p:embed/>
                  <p:pic>
                    <p:nvPicPr>
                      <p:cNvPr id="55302"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6136" y="234773"/>
                        <a:ext cx="3370263" cy="2225675"/>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6" name="Text Box 14">
            <a:extLst>
              <a:ext uri="{FF2B5EF4-FFF2-40B4-BE49-F238E27FC236}">
                <a16:creationId xmlns:a16="http://schemas.microsoft.com/office/drawing/2014/main" id="{E524EC05-CDB9-4FED-9493-EC0665B2E9BB}"/>
              </a:ext>
            </a:extLst>
          </p:cNvPr>
          <p:cNvSpPr txBox="1">
            <a:spLocks noChangeArrowheads="1"/>
          </p:cNvSpPr>
          <p:nvPr/>
        </p:nvSpPr>
        <p:spPr bwMode="auto">
          <a:xfrm>
            <a:off x="9069967" y="2580333"/>
            <a:ext cx="2422599" cy="336550"/>
          </a:xfrm>
          <a:prstGeom prst="rect">
            <a:avLst/>
          </a:prstGeom>
          <a:solidFill>
            <a:schemeClr val="bg1"/>
          </a:solidFill>
          <a:ln w="9525">
            <a:solidFill>
              <a:schemeClr val="bg1"/>
            </a:solidFill>
            <a:miter lim="800000"/>
            <a:headEnd/>
            <a:tailEnd/>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dirty="0">
                <a:solidFill>
                  <a:schemeClr val="tx1">
                    <a:lumMod val="65000"/>
                    <a:lumOff val="35000"/>
                  </a:schemeClr>
                </a:solidFill>
                <a:latin typeface="+mn-lt"/>
              </a:rPr>
              <a:t>Evidence of heave drift.</a:t>
            </a:r>
          </a:p>
        </p:txBody>
      </p:sp>
      <p:pic>
        <p:nvPicPr>
          <p:cNvPr id="55305"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8170" y="836242"/>
            <a:ext cx="4431491" cy="1710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id="{12E871E6-B130-4C58-8102-A264E0E68685}"/>
              </a:ext>
            </a:extLst>
          </p:cNvPr>
          <p:cNvSpPr txBox="1"/>
          <p:nvPr/>
        </p:nvSpPr>
        <p:spPr>
          <a:xfrm>
            <a:off x="457083" y="2795040"/>
            <a:ext cx="3584575" cy="954087"/>
          </a:xfrm>
          <a:prstGeom prst="rect">
            <a:avLst/>
          </a:prstGeom>
          <a:noFill/>
        </p:spPr>
        <p:txBody>
          <a:bodyPr>
            <a:spAutoFit/>
          </a:bodyPr>
          <a:lstStyle/>
          <a:p>
            <a:pPr marL="285750" indent="-285750">
              <a:buFont typeface="Arial" panose="020B0604020202020204" pitchFamily="34" charset="0"/>
              <a:buChar char="•"/>
              <a:defRPr/>
            </a:pPr>
            <a:r>
              <a:rPr lang="en-US" sz="1600" b="1" dirty="0">
                <a:solidFill>
                  <a:schemeClr val="tx1">
                    <a:lumMod val="65000"/>
                    <a:lumOff val="35000"/>
                  </a:schemeClr>
                </a:solidFill>
                <a:latin typeface="+mn-lt"/>
              </a:rPr>
              <a:t>Min/Max Sonar SV Probe Limits</a:t>
            </a:r>
          </a:p>
          <a:p>
            <a:pPr marL="285750" indent="-285750">
              <a:buFont typeface="Arial" panose="020B0604020202020204" pitchFamily="34" charset="0"/>
              <a:buChar char="•"/>
              <a:defRPr/>
            </a:pPr>
            <a:endParaRPr lang="en-US" sz="1600" dirty="0">
              <a:solidFill>
                <a:schemeClr val="tx1">
                  <a:lumMod val="65000"/>
                  <a:lumOff val="35000"/>
                </a:schemeClr>
              </a:solidFill>
              <a:latin typeface="+mn-lt"/>
            </a:endParaRPr>
          </a:p>
          <a:p>
            <a:pPr>
              <a:defRPr/>
            </a:pPr>
            <a:r>
              <a:rPr lang="en-US" sz="1200" dirty="0">
                <a:solidFill>
                  <a:schemeClr val="tx1">
                    <a:lumMod val="65000"/>
                    <a:lumOff val="35000"/>
                  </a:schemeClr>
                </a:solidFill>
                <a:latin typeface="+mn-lt"/>
              </a:rPr>
              <a:t>(Warning that your Probe may be fowled with debris or reading a significant SV change)</a:t>
            </a:r>
          </a:p>
        </p:txBody>
      </p:sp>
      <p:sp>
        <p:nvSpPr>
          <p:cNvPr id="3" name="Title 2">
            <a:extLst>
              <a:ext uri="{FF2B5EF4-FFF2-40B4-BE49-F238E27FC236}">
                <a16:creationId xmlns:a16="http://schemas.microsoft.com/office/drawing/2014/main" id="{4612E483-6D99-4ED1-BEB6-E6CB89E44136}"/>
              </a:ext>
            </a:extLst>
          </p:cNvPr>
          <p:cNvSpPr>
            <a:spLocks noGrp="1"/>
          </p:cNvSpPr>
          <p:nvPr>
            <p:ph type="title"/>
          </p:nvPr>
        </p:nvSpPr>
        <p:spPr/>
        <p:txBody>
          <a:bodyPr/>
          <a:lstStyle/>
          <a:p>
            <a:r>
              <a:rPr lang="en-US" dirty="0"/>
              <a:t>HYSWEEP® SURVEY QC Tests</a:t>
            </a:r>
            <a:br>
              <a:rPr lang="en-US" dirty="0"/>
            </a:br>
            <a:endParaRPr lang="en-US" dirty="0"/>
          </a:p>
        </p:txBody>
      </p:sp>
      <p:pic>
        <p:nvPicPr>
          <p:cNvPr id="12" name="Picture 11" descr="Chart&#10;&#10;Description automatically generated">
            <a:extLst>
              <a:ext uri="{FF2B5EF4-FFF2-40B4-BE49-F238E27FC236}">
                <a16:creationId xmlns:a16="http://schemas.microsoft.com/office/drawing/2014/main" id="{9A0B91AA-8CF6-49C5-B80C-9A0C884410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2298" y="2689682"/>
            <a:ext cx="3917363" cy="1478636"/>
          </a:xfrm>
          <a:prstGeom prst="rect">
            <a:avLst/>
          </a:prstGeom>
        </p:spPr>
      </p:pic>
    </p:spTree>
    <p:extLst>
      <p:ext uri="{BB962C8B-B14F-4D97-AF65-F5344CB8AC3E}">
        <p14:creationId xmlns:p14="http://schemas.microsoft.com/office/powerpoint/2010/main" val="141968874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7ADB9-15A0-4E7D-B13F-E2DA04303434}"/>
              </a:ext>
            </a:extLst>
          </p:cNvPr>
          <p:cNvSpPr>
            <a:spLocks noGrp="1"/>
          </p:cNvSpPr>
          <p:nvPr>
            <p:ph type="title"/>
          </p:nvPr>
        </p:nvSpPr>
        <p:spPr/>
        <p:txBody>
          <a:bodyPr/>
          <a:lstStyle/>
          <a:p>
            <a:r>
              <a:rPr lang="en-US" dirty="0"/>
              <a:t>TPU – What is it?</a:t>
            </a:r>
          </a:p>
        </p:txBody>
      </p:sp>
      <p:sp>
        <p:nvSpPr>
          <p:cNvPr id="3" name="Content Placeholder 2">
            <a:extLst>
              <a:ext uri="{FF2B5EF4-FFF2-40B4-BE49-F238E27FC236}">
                <a16:creationId xmlns:a16="http://schemas.microsoft.com/office/drawing/2014/main" id="{C6C7554E-14E2-42E8-8EFA-18318996C5D0}"/>
              </a:ext>
            </a:extLst>
          </p:cNvPr>
          <p:cNvSpPr>
            <a:spLocks noGrp="1"/>
          </p:cNvSpPr>
          <p:nvPr>
            <p:ph idx="4294967295"/>
          </p:nvPr>
        </p:nvSpPr>
        <p:spPr>
          <a:xfrm>
            <a:off x="1259187" y="951163"/>
            <a:ext cx="4691063" cy="4691063"/>
          </a:xfrm>
        </p:spPr>
        <p:txBody>
          <a:bodyPr>
            <a:normAutofit fontScale="92500" lnSpcReduction="10000"/>
          </a:bodyPr>
          <a:lstStyle/>
          <a:p>
            <a:pPr>
              <a:defRPr/>
            </a:pPr>
            <a:r>
              <a:rPr lang="en-US" b="1" dirty="0">
                <a:solidFill>
                  <a:schemeClr val="bg2"/>
                </a:solidFill>
              </a:rPr>
              <a:t>Total Propagated Uncertainty</a:t>
            </a:r>
          </a:p>
          <a:p>
            <a:pPr marL="342900" indent="-342900">
              <a:buClr>
                <a:schemeClr val="tx1">
                  <a:lumMod val="65000"/>
                  <a:lumOff val="35000"/>
                </a:schemeClr>
              </a:buClr>
              <a:buFont typeface="Arial" panose="020B0604020202020204" pitchFamily="34" charset="0"/>
              <a:buChar char="•"/>
              <a:defRPr/>
            </a:pPr>
            <a:r>
              <a:rPr lang="en-US" sz="1800" dirty="0">
                <a:solidFill>
                  <a:schemeClr val="tx1">
                    <a:lumMod val="65000"/>
                    <a:lumOff val="35000"/>
                  </a:schemeClr>
                </a:solidFill>
              </a:rPr>
              <a:t>A method to account for all sources of measurement uncertainty in a sounding</a:t>
            </a:r>
          </a:p>
          <a:p>
            <a:pPr marL="479425" lvl="1" indent="-342900">
              <a:buClr>
                <a:schemeClr val="tx1">
                  <a:lumMod val="65000"/>
                  <a:lumOff val="35000"/>
                </a:schemeClr>
              </a:buClr>
              <a:defRPr/>
            </a:pPr>
            <a:r>
              <a:rPr lang="en-US" sz="1800" dirty="0">
                <a:solidFill>
                  <a:schemeClr val="tx1">
                    <a:lumMod val="65000"/>
                    <a:lumOff val="35000"/>
                  </a:schemeClr>
                </a:solidFill>
              </a:rPr>
              <a:t>Echosounder uncertainties</a:t>
            </a:r>
          </a:p>
          <a:p>
            <a:pPr marL="479425" lvl="1" indent="-342900">
              <a:buClr>
                <a:schemeClr val="tx1">
                  <a:lumMod val="65000"/>
                  <a:lumOff val="35000"/>
                </a:schemeClr>
              </a:buClr>
              <a:defRPr/>
            </a:pPr>
            <a:r>
              <a:rPr lang="en-US" sz="1800" dirty="0">
                <a:solidFill>
                  <a:schemeClr val="tx1">
                    <a:lumMod val="65000"/>
                    <a:lumOff val="35000"/>
                  </a:schemeClr>
                </a:solidFill>
              </a:rPr>
              <a:t>GPS accuracy</a:t>
            </a:r>
          </a:p>
          <a:p>
            <a:pPr marL="479425" lvl="1" indent="-342900">
              <a:buClr>
                <a:schemeClr val="tx1">
                  <a:lumMod val="65000"/>
                  <a:lumOff val="35000"/>
                </a:schemeClr>
              </a:buClr>
              <a:defRPr/>
            </a:pPr>
            <a:r>
              <a:rPr lang="en-US" sz="1800" dirty="0">
                <a:solidFill>
                  <a:schemeClr val="tx1">
                    <a:lumMod val="65000"/>
                    <a:lumOff val="35000"/>
                  </a:schemeClr>
                </a:solidFill>
              </a:rPr>
              <a:t>Motion sensor accuracy</a:t>
            </a:r>
          </a:p>
          <a:p>
            <a:pPr marL="479425" lvl="1" indent="-342900">
              <a:buClr>
                <a:schemeClr val="tx1">
                  <a:lumMod val="65000"/>
                  <a:lumOff val="35000"/>
                </a:schemeClr>
              </a:buClr>
              <a:defRPr/>
            </a:pPr>
            <a:r>
              <a:rPr lang="en-US" sz="1800" dirty="0">
                <a:solidFill>
                  <a:schemeClr val="tx1">
                    <a:lumMod val="65000"/>
                    <a:lumOff val="35000"/>
                  </a:schemeClr>
                </a:solidFill>
              </a:rPr>
              <a:t>Offset measurements</a:t>
            </a:r>
          </a:p>
          <a:p>
            <a:pPr marL="479425" lvl="1" indent="-342900">
              <a:buClr>
                <a:schemeClr val="tx1">
                  <a:lumMod val="65000"/>
                  <a:lumOff val="35000"/>
                </a:schemeClr>
              </a:buClr>
              <a:defRPr/>
            </a:pPr>
            <a:r>
              <a:rPr lang="en-US" sz="1800" dirty="0">
                <a:solidFill>
                  <a:schemeClr val="tx1">
                    <a:lumMod val="65000"/>
                    <a:lumOff val="35000"/>
                  </a:schemeClr>
                </a:solidFill>
              </a:rPr>
              <a:t>Sound velocity profile corrections</a:t>
            </a:r>
          </a:p>
          <a:p>
            <a:pPr marL="479425" lvl="1" indent="-342900">
              <a:buClr>
                <a:schemeClr val="tx1">
                  <a:lumMod val="65000"/>
                  <a:lumOff val="35000"/>
                </a:schemeClr>
              </a:buClr>
              <a:defRPr/>
            </a:pPr>
            <a:endParaRPr lang="en-US" sz="1800" dirty="0">
              <a:solidFill>
                <a:schemeClr val="tx1">
                  <a:lumMod val="65000"/>
                  <a:lumOff val="35000"/>
                </a:schemeClr>
              </a:solidFill>
            </a:endParaRPr>
          </a:p>
          <a:p>
            <a:pPr>
              <a:buClr>
                <a:schemeClr val="tx1">
                  <a:lumMod val="65000"/>
                  <a:lumOff val="35000"/>
                </a:schemeClr>
              </a:buClr>
              <a:defRPr/>
            </a:pPr>
            <a:r>
              <a:rPr lang="en-US" b="1" dirty="0">
                <a:solidFill>
                  <a:schemeClr val="bg2"/>
                </a:solidFill>
              </a:rPr>
              <a:t>Three major components</a:t>
            </a:r>
          </a:p>
          <a:p>
            <a:pPr marL="479425" lvl="1" indent="-342900">
              <a:buClr>
                <a:schemeClr val="tx1">
                  <a:lumMod val="65000"/>
                  <a:lumOff val="35000"/>
                </a:schemeClr>
              </a:buClr>
              <a:defRPr/>
            </a:pPr>
            <a:r>
              <a:rPr lang="en-US" dirty="0">
                <a:solidFill>
                  <a:schemeClr val="tx1">
                    <a:lumMod val="65000"/>
                    <a:lumOff val="35000"/>
                  </a:schemeClr>
                </a:solidFill>
              </a:rPr>
              <a:t>TVU – Vertical only</a:t>
            </a:r>
          </a:p>
          <a:p>
            <a:pPr marL="479425" lvl="1" indent="-342900">
              <a:buClr>
                <a:schemeClr val="tx1">
                  <a:lumMod val="65000"/>
                  <a:lumOff val="35000"/>
                </a:schemeClr>
              </a:buClr>
              <a:defRPr/>
            </a:pPr>
            <a:r>
              <a:rPr lang="en-US" dirty="0">
                <a:solidFill>
                  <a:schemeClr val="tx1">
                    <a:lumMod val="65000"/>
                    <a:lumOff val="35000"/>
                  </a:schemeClr>
                </a:solidFill>
              </a:rPr>
              <a:t>THU – Horizontal only</a:t>
            </a:r>
          </a:p>
          <a:p>
            <a:pPr marL="479425" lvl="1" indent="-342900">
              <a:buClr>
                <a:schemeClr val="tx1">
                  <a:lumMod val="65000"/>
                  <a:lumOff val="35000"/>
                </a:schemeClr>
              </a:buClr>
              <a:defRPr/>
            </a:pPr>
            <a:r>
              <a:rPr lang="en-US" dirty="0">
                <a:solidFill>
                  <a:schemeClr val="tx1">
                    <a:lumMod val="65000"/>
                    <a:lumOff val="35000"/>
                  </a:schemeClr>
                </a:solidFill>
              </a:rPr>
              <a:t>Target Detection Size Limit</a:t>
            </a:r>
          </a:p>
          <a:p>
            <a:pPr marL="615950" lvl="2" indent="-342900">
              <a:buClr>
                <a:schemeClr val="tx1">
                  <a:lumMod val="65000"/>
                  <a:lumOff val="35000"/>
                </a:schemeClr>
              </a:buClr>
              <a:defRPr/>
            </a:pPr>
            <a:r>
              <a:rPr lang="en-US" dirty="0">
                <a:solidFill>
                  <a:schemeClr val="tx1">
                    <a:lumMod val="65000"/>
                    <a:lumOff val="35000"/>
                  </a:schemeClr>
                </a:solidFill>
              </a:rPr>
              <a:t>Smallest target that can reliably be detected</a:t>
            </a:r>
          </a:p>
        </p:txBody>
      </p:sp>
      <p:pic>
        <p:nvPicPr>
          <p:cNvPr id="30724" name="Content Placeholder 5"/>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8763000" y="1535113"/>
            <a:ext cx="3429000" cy="2070100"/>
          </a:xfrm>
        </p:spPr>
      </p:pic>
      <p:pic>
        <p:nvPicPr>
          <p:cNvPr id="307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5028" y="1099665"/>
            <a:ext cx="6335550" cy="3631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7" name="TextBox 6"/>
          <p:cNvSpPr txBox="1">
            <a:spLocks noChangeArrowheads="1"/>
          </p:cNvSpPr>
          <p:nvPr/>
        </p:nvSpPr>
        <p:spPr bwMode="auto">
          <a:xfrm>
            <a:off x="7548263" y="4997073"/>
            <a:ext cx="33845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800" dirty="0">
                <a:hlinkClick r:id="rId4"/>
              </a:rPr>
              <a:t>Hare, Rob. "Depth and Position Error Budgets for Multibeam </a:t>
            </a:r>
            <a:r>
              <a:rPr lang="en-US" altLang="en-US" sz="800" dirty="0" err="1">
                <a:hlinkClick r:id="rId4"/>
              </a:rPr>
              <a:t>Echosounding</a:t>
            </a:r>
            <a:r>
              <a:rPr lang="en-US" altLang="en-US" sz="800" dirty="0">
                <a:hlinkClick r:id="rId4"/>
              </a:rPr>
              <a:t>." </a:t>
            </a:r>
            <a:r>
              <a:rPr lang="en-US" altLang="en-US" sz="800" i="1" dirty="0">
                <a:hlinkClick r:id="rId4"/>
              </a:rPr>
              <a:t>The International Hydrographic Review</a:t>
            </a:r>
            <a:r>
              <a:rPr lang="en-US" altLang="en-US" sz="800" dirty="0">
                <a:hlinkClick r:id="rId4"/>
              </a:rPr>
              <a:t> 72.2 (2015).</a:t>
            </a:r>
            <a:endParaRPr lang="en-US" altLang="en-US" sz="800" dirty="0"/>
          </a:p>
        </p:txBody>
      </p:sp>
    </p:spTree>
    <p:extLst>
      <p:ext uri="{BB962C8B-B14F-4D97-AF65-F5344CB8AC3E}">
        <p14:creationId xmlns:p14="http://schemas.microsoft.com/office/powerpoint/2010/main" val="13949715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06769-FB3E-4B1B-AB40-53EB62A90C7D}"/>
              </a:ext>
            </a:extLst>
          </p:cNvPr>
          <p:cNvSpPr>
            <a:spLocks noGrp="1"/>
          </p:cNvSpPr>
          <p:nvPr>
            <p:ph type="title"/>
          </p:nvPr>
        </p:nvSpPr>
        <p:spPr/>
        <p:txBody>
          <a:bodyPr/>
          <a:lstStyle/>
          <a:p>
            <a:r>
              <a:rPr lang="en-US" dirty="0"/>
              <a:t>TPU in Real Time</a:t>
            </a:r>
          </a:p>
        </p:txBody>
      </p:sp>
      <p:sp>
        <p:nvSpPr>
          <p:cNvPr id="36868" name="Content Placeholder 2"/>
          <p:cNvSpPr txBox="1">
            <a:spLocks/>
          </p:cNvSpPr>
          <p:nvPr/>
        </p:nvSpPr>
        <p:spPr bwMode="auto">
          <a:xfrm>
            <a:off x="7263885" y="1343819"/>
            <a:ext cx="4719568" cy="417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spcAft>
                <a:spcPts val="600"/>
              </a:spcAft>
              <a:buClr>
                <a:schemeClr val="bg2"/>
              </a:buClr>
              <a:buFont typeface="Arial" panose="020B0604020202020204" pitchFamily="34" charset="0"/>
              <a:defRPr sz="2200">
                <a:solidFill>
                  <a:schemeClr val="tx1"/>
                </a:solidFill>
                <a:latin typeface="Arial" panose="020B0604020202020204" pitchFamily="34" charset="0"/>
                <a:cs typeface="Arial" panose="020B0604020202020204" pitchFamily="34" charset="0"/>
              </a:defRPr>
            </a:lvl1pPr>
            <a:lvl2pPr marL="136525" indent="-136525" defTabSz="457200">
              <a:spcAft>
                <a:spcPts val="400"/>
              </a:spcAft>
              <a:buClr>
                <a:schemeClr val="tx1"/>
              </a:buClr>
              <a:buSzPct val="100000"/>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273050" indent="-136525" defTabSz="457200">
              <a:spcAft>
                <a:spcPts val="400"/>
              </a:spcAft>
              <a:buFont typeface="Lucida Grande"/>
              <a:buChar char="-"/>
              <a:defRPr>
                <a:solidFill>
                  <a:schemeClr val="tx1"/>
                </a:solidFill>
                <a:latin typeface="Arial" panose="020B0604020202020204" pitchFamily="34" charset="0"/>
                <a:cs typeface="Arial" panose="020B0604020202020204" pitchFamily="34" charset="0"/>
              </a:defRPr>
            </a:lvl3pPr>
            <a:lvl4pPr marL="411163" indent="-136525" defTabSz="457200">
              <a:spcAft>
                <a:spcPts val="40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547688" indent="-136525" defTabSz="457200">
              <a:spcAft>
                <a:spcPts val="400"/>
              </a:spcAft>
              <a:buFont typeface="Lucida Grande"/>
              <a:buChar char="-"/>
              <a:defRPr sz="1600">
                <a:solidFill>
                  <a:schemeClr val="tx1"/>
                </a:solidFill>
                <a:latin typeface="Arial" panose="020B0604020202020204" pitchFamily="34" charset="0"/>
                <a:cs typeface="Arial" panose="020B0604020202020204" pitchFamily="34" charset="0"/>
              </a:defRPr>
            </a:lvl5pPr>
            <a:lvl6pPr marL="1004888" indent="-136525" defTabSz="457200" eaLnBrk="0" fontAlgn="base" hangingPunct="0">
              <a:spcBef>
                <a:spcPct val="0"/>
              </a:spcBef>
              <a:spcAft>
                <a:spcPts val="400"/>
              </a:spcAft>
              <a:buFont typeface="Lucida Grande"/>
              <a:buChar char="-"/>
              <a:defRPr sz="1600">
                <a:solidFill>
                  <a:schemeClr val="tx1"/>
                </a:solidFill>
                <a:latin typeface="Arial" panose="020B0604020202020204" pitchFamily="34" charset="0"/>
                <a:cs typeface="Arial" panose="020B0604020202020204" pitchFamily="34" charset="0"/>
              </a:defRPr>
            </a:lvl6pPr>
            <a:lvl7pPr marL="1462088" indent="-136525" defTabSz="457200" eaLnBrk="0" fontAlgn="base" hangingPunct="0">
              <a:spcBef>
                <a:spcPct val="0"/>
              </a:spcBef>
              <a:spcAft>
                <a:spcPts val="400"/>
              </a:spcAft>
              <a:buFont typeface="Lucida Grande"/>
              <a:buChar char="-"/>
              <a:defRPr sz="1600">
                <a:solidFill>
                  <a:schemeClr val="tx1"/>
                </a:solidFill>
                <a:latin typeface="Arial" panose="020B0604020202020204" pitchFamily="34" charset="0"/>
                <a:cs typeface="Arial" panose="020B0604020202020204" pitchFamily="34" charset="0"/>
              </a:defRPr>
            </a:lvl7pPr>
            <a:lvl8pPr marL="1919288" indent="-136525" defTabSz="457200" eaLnBrk="0" fontAlgn="base" hangingPunct="0">
              <a:spcBef>
                <a:spcPct val="0"/>
              </a:spcBef>
              <a:spcAft>
                <a:spcPts val="400"/>
              </a:spcAft>
              <a:buFont typeface="Lucida Grande"/>
              <a:buChar char="-"/>
              <a:defRPr sz="1600">
                <a:solidFill>
                  <a:schemeClr val="tx1"/>
                </a:solidFill>
                <a:latin typeface="Arial" panose="020B0604020202020204" pitchFamily="34" charset="0"/>
                <a:cs typeface="Arial" panose="020B0604020202020204" pitchFamily="34" charset="0"/>
              </a:defRPr>
            </a:lvl8pPr>
            <a:lvl9pPr marL="2376488" indent="-136525" defTabSz="457200" eaLnBrk="0" fontAlgn="base" hangingPunct="0">
              <a:spcBef>
                <a:spcPct val="0"/>
              </a:spcBef>
              <a:spcAft>
                <a:spcPts val="400"/>
              </a:spcAft>
              <a:buFont typeface="Lucida Grande"/>
              <a:buChar char="-"/>
              <a:defRPr sz="1600">
                <a:solidFill>
                  <a:schemeClr val="tx1"/>
                </a:solidFill>
                <a:latin typeface="Arial" panose="020B0604020202020204" pitchFamily="34" charset="0"/>
                <a:cs typeface="Arial" panose="020B0604020202020204" pitchFamily="34" charset="0"/>
              </a:defRPr>
            </a:lvl9pPr>
          </a:lstStyle>
          <a:p>
            <a:pPr eaLnBrk="1" hangingPunct="1">
              <a:spcAft>
                <a:spcPct val="0"/>
              </a:spcAft>
              <a:buClr>
                <a:schemeClr val="tx1"/>
              </a:buClr>
            </a:pPr>
            <a:r>
              <a:rPr lang="en-US" altLang="en-US" sz="2000" dirty="0">
                <a:solidFill>
                  <a:schemeClr val="tx1">
                    <a:lumMod val="65000"/>
                    <a:lumOff val="35000"/>
                  </a:schemeClr>
                </a:solidFill>
              </a:rPr>
              <a:t>In real time, HYSWEEP® SURVEY can display graphs of the Depth and Position Uncertainty, along with the Minimum Target Detection Size.</a:t>
            </a:r>
          </a:p>
          <a:p>
            <a:pPr eaLnBrk="1" hangingPunct="1">
              <a:spcAft>
                <a:spcPct val="0"/>
              </a:spcAft>
              <a:buClr>
                <a:schemeClr val="tx1"/>
              </a:buClr>
            </a:pPr>
            <a:endParaRPr lang="en-US" altLang="en-US" sz="2000" dirty="0">
              <a:solidFill>
                <a:schemeClr val="tx1">
                  <a:lumMod val="65000"/>
                  <a:lumOff val="35000"/>
                </a:schemeClr>
              </a:solidFill>
            </a:endParaRPr>
          </a:p>
          <a:p>
            <a:pPr eaLnBrk="1" hangingPunct="1">
              <a:spcAft>
                <a:spcPct val="0"/>
              </a:spcAft>
              <a:buClr>
                <a:schemeClr val="tx1"/>
              </a:buClr>
            </a:pPr>
            <a:r>
              <a:rPr lang="en-US" altLang="en-US" sz="2000" dirty="0">
                <a:solidFill>
                  <a:schemeClr val="tx1">
                    <a:lumMod val="65000"/>
                    <a:lumOff val="35000"/>
                  </a:schemeClr>
                </a:solidFill>
              </a:rPr>
              <a:t>Non-compliant soundings can be excluded from the coverage matrix</a:t>
            </a:r>
          </a:p>
        </p:txBody>
      </p:sp>
      <p:pic>
        <p:nvPicPr>
          <p:cNvPr id="3686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4" y="689979"/>
            <a:ext cx="6293646" cy="514934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505631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2011 HYSWEEP SURVEY TPU Window">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bwMode="auto">
          <a:xfrm>
            <a:off x="6096000" y="1183439"/>
            <a:ext cx="4125479" cy="438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D6AB0AA7-0D3E-43D8-AC1A-EF31C79F258E}"/>
              </a:ext>
            </a:extLst>
          </p:cNvPr>
          <p:cNvSpPr>
            <a:spLocks noGrp="1"/>
          </p:cNvSpPr>
          <p:nvPr>
            <p:ph type="title"/>
          </p:nvPr>
        </p:nvSpPr>
        <p:spPr/>
        <p:txBody>
          <a:bodyPr/>
          <a:lstStyle/>
          <a:p>
            <a:r>
              <a:rPr lang="en-US" dirty="0"/>
              <a:t>TPU Windows</a:t>
            </a:r>
          </a:p>
        </p:txBody>
      </p:sp>
      <p:sp>
        <p:nvSpPr>
          <p:cNvPr id="45061" name="TextBox 12">
            <a:extLst>
              <a:ext uri="{FF2B5EF4-FFF2-40B4-BE49-F238E27FC236}">
                <a16:creationId xmlns:a16="http://schemas.microsoft.com/office/drawing/2014/main" id="{B8E180FA-6239-4BDF-A9A9-273C672EE5B1}"/>
              </a:ext>
            </a:extLst>
          </p:cNvPr>
          <p:cNvSpPr txBox="1">
            <a:spLocks noChangeArrowheads="1"/>
          </p:cNvSpPr>
          <p:nvPr/>
        </p:nvSpPr>
        <p:spPr bwMode="auto">
          <a:xfrm>
            <a:off x="6826751" y="613164"/>
            <a:ext cx="1860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defRPr/>
            </a:pPr>
            <a:r>
              <a:rPr lang="en-US" altLang="en-US" sz="1400" dirty="0">
                <a:solidFill>
                  <a:schemeClr val="tx1">
                    <a:lumMod val="75000"/>
                    <a:lumOff val="25000"/>
                  </a:schemeClr>
                </a:solidFill>
                <a:latin typeface="+mn-lt"/>
              </a:rPr>
              <a:t>Select survey criteria</a:t>
            </a:r>
          </a:p>
        </p:txBody>
      </p:sp>
      <p:cxnSp>
        <p:nvCxnSpPr>
          <p:cNvPr id="15" name="Straight Arrow Connector 14">
            <a:extLst>
              <a:ext uri="{FF2B5EF4-FFF2-40B4-BE49-F238E27FC236}">
                <a16:creationId xmlns:a16="http://schemas.microsoft.com/office/drawing/2014/main" id="{F3457191-F265-4864-ADDB-CEA4907F8132}"/>
              </a:ext>
            </a:extLst>
          </p:cNvPr>
          <p:cNvCxnSpPr>
            <a:cxnSpLocks/>
          </p:cNvCxnSpPr>
          <p:nvPr/>
        </p:nvCxnSpPr>
        <p:spPr>
          <a:xfrm flipH="1">
            <a:off x="7411409" y="919580"/>
            <a:ext cx="345617" cy="7969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F6AD83B0-D8B9-429E-A098-173C771AA8FF}"/>
              </a:ext>
            </a:extLst>
          </p:cNvPr>
          <p:cNvSpPr txBox="1">
            <a:spLocks/>
          </p:cNvSpPr>
          <p:nvPr/>
        </p:nvSpPr>
        <p:spPr>
          <a:xfrm>
            <a:off x="741993" y="805473"/>
            <a:ext cx="4038600" cy="4965700"/>
          </a:xfrm>
          <a:prstGeom prst="rect">
            <a:avLst/>
          </a:prstGeom>
          <a:solidFill>
            <a:schemeClr val="bg1"/>
          </a:solidFill>
          <a:ln>
            <a:solidFill>
              <a:schemeClr val="bg1"/>
            </a:solidFill>
          </a:ln>
        </p:spPr>
        <p:txBody>
          <a:bodyPr rtlCol="0">
            <a:normAutofit lnSpcReduction="10000"/>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fontAlgn="auto">
              <a:lnSpc>
                <a:spcPct val="90000"/>
              </a:lnSpc>
              <a:buClr>
                <a:schemeClr val="tx1">
                  <a:lumMod val="65000"/>
                  <a:lumOff val="35000"/>
                </a:schemeClr>
              </a:buClr>
              <a:defRPr/>
            </a:pPr>
            <a:r>
              <a:rPr lang="en-US" altLang="en-US" sz="1600" dirty="0">
                <a:solidFill>
                  <a:schemeClr val="tx1">
                    <a:lumMod val="65000"/>
                    <a:lumOff val="35000"/>
                  </a:schemeClr>
                </a:solidFill>
                <a:latin typeface="+mn-lt"/>
              </a:rPr>
              <a:t>Parameters are entered in the HYPACK SHELL under:</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 EDITORS – TPU Editor </a:t>
            </a:r>
          </a:p>
          <a:p>
            <a:pPr marL="788353" lvl="1" indent="-285750" fontAlgn="auto">
              <a:lnSpc>
                <a:spcPct val="90000"/>
              </a:lnSpc>
              <a:spcBef>
                <a:spcPts val="0"/>
              </a:spcBef>
              <a:buClr>
                <a:schemeClr val="tx1">
                  <a:lumMod val="65000"/>
                  <a:lumOff val="35000"/>
                </a:schemeClr>
              </a:buClr>
              <a:defRPr/>
            </a:pPr>
            <a:endParaRPr lang="en-US" altLang="en-US" sz="1600" dirty="0">
              <a:solidFill>
                <a:schemeClr val="tx1">
                  <a:lumMod val="65000"/>
                  <a:lumOff val="35000"/>
                </a:schemeClr>
              </a:solidFill>
              <a:latin typeface="+mn-lt"/>
            </a:endParaRPr>
          </a:p>
          <a:p>
            <a:pPr fontAlgn="auto">
              <a:lnSpc>
                <a:spcPct val="90000"/>
              </a:lnSpc>
              <a:buClr>
                <a:schemeClr val="tx1">
                  <a:lumMod val="65000"/>
                  <a:lumOff val="35000"/>
                </a:schemeClr>
              </a:buClr>
              <a:defRPr/>
            </a:pPr>
            <a:r>
              <a:rPr lang="en-US" altLang="en-US" sz="1600" dirty="0">
                <a:solidFill>
                  <a:schemeClr val="tx1">
                    <a:lumMod val="65000"/>
                    <a:lumOff val="35000"/>
                  </a:schemeClr>
                </a:solidFill>
                <a:latin typeface="+mn-lt"/>
              </a:rPr>
              <a:t>Based on the TPU Parameters and real time sounding info, you can calculate and display:</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Total Sounding Uncertainty (Vertical)</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Total Positioning Uncertainty (Horizontal)</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Target Size Limit Value</a:t>
            </a:r>
          </a:p>
          <a:p>
            <a:pPr marL="788353" lvl="1" indent="-285750" fontAlgn="auto">
              <a:lnSpc>
                <a:spcPct val="90000"/>
              </a:lnSpc>
              <a:spcBef>
                <a:spcPts val="0"/>
              </a:spcBef>
              <a:buClr>
                <a:schemeClr val="tx1">
                  <a:lumMod val="65000"/>
                  <a:lumOff val="35000"/>
                </a:schemeClr>
              </a:buClr>
              <a:defRPr/>
            </a:pPr>
            <a:endParaRPr lang="en-US" altLang="en-US" sz="1600" dirty="0">
              <a:solidFill>
                <a:schemeClr val="tx1">
                  <a:lumMod val="65000"/>
                  <a:lumOff val="35000"/>
                </a:schemeClr>
              </a:solidFill>
              <a:latin typeface="+mn-lt"/>
            </a:endParaRPr>
          </a:p>
          <a:p>
            <a:pPr fontAlgn="auto">
              <a:lnSpc>
                <a:spcPct val="90000"/>
              </a:lnSpc>
              <a:buClr>
                <a:schemeClr val="tx1">
                  <a:lumMod val="65000"/>
                  <a:lumOff val="35000"/>
                </a:schemeClr>
              </a:buClr>
              <a:defRPr/>
            </a:pPr>
            <a:r>
              <a:rPr lang="en-US" altLang="en-US" sz="1600" dirty="0">
                <a:solidFill>
                  <a:schemeClr val="tx1">
                    <a:lumMod val="65000"/>
                    <a:lumOff val="35000"/>
                  </a:schemeClr>
                </a:solidFill>
                <a:latin typeface="+mn-lt"/>
              </a:rPr>
              <a:t>Can display against:</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IHO Special Order Requirements</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IHO 1</a:t>
            </a:r>
            <a:r>
              <a:rPr lang="en-US" altLang="en-US" sz="1600" baseline="30000" dirty="0">
                <a:solidFill>
                  <a:schemeClr val="tx1">
                    <a:lumMod val="65000"/>
                    <a:lumOff val="35000"/>
                  </a:schemeClr>
                </a:solidFill>
                <a:latin typeface="+mn-lt"/>
              </a:rPr>
              <a:t>st</a:t>
            </a:r>
            <a:r>
              <a:rPr lang="en-US" altLang="en-US" sz="1600" dirty="0">
                <a:solidFill>
                  <a:schemeClr val="tx1">
                    <a:lumMod val="65000"/>
                    <a:lumOff val="35000"/>
                  </a:schemeClr>
                </a:solidFill>
                <a:latin typeface="+mn-lt"/>
              </a:rPr>
              <a:t> Order Requirements</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USACE Hard Bottom Requirements</a:t>
            </a:r>
          </a:p>
          <a:p>
            <a:pPr marL="788353" lvl="1" indent="-285750" fontAlgn="auto">
              <a:lnSpc>
                <a:spcPct val="90000"/>
              </a:lnSpc>
              <a:spcBef>
                <a:spcPts val="0"/>
              </a:spcBef>
              <a:buClr>
                <a:schemeClr val="tx1">
                  <a:lumMod val="65000"/>
                  <a:lumOff val="35000"/>
                </a:schemeClr>
              </a:buClr>
              <a:defRPr/>
            </a:pPr>
            <a:r>
              <a:rPr lang="en-US" altLang="en-US" sz="1600" dirty="0">
                <a:solidFill>
                  <a:schemeClr val="tx1">
                    <a:lumMod val="65000"/>
                    <a:lumOff val="35000"/>
                  </a:schemeClr>
                </a:solidFill>
                <a:latin typeface="+mn-lt"/>
              </a:rPr>
              <a:t>USACE Soft Bottom Requirements</a:t>
            </a:r>
          </a:p>
        </p:txBody>
      </p:sp>
    </p:spTree>
    <p:extLst>
      <p:ext uri="{BB962C8B-B14F-4D97-AF65-F5344CB8AC3E}">
        <p14:creationId xmlns:p14="http://schemas.microsoft.com/office/powerpoint/2010/main" val="26691047"/>
      </p:ext>
    </p:extLst>
  </p:cSld>
  <p:clrMapOvr>
    <a:masterClrMapping/>
  </p:clrMapOvr>
  <p:transition/>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19"/>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A822D217-BC13-4DDC-8E02-FFE708BEA4CB}"/>
              </a:ext>
            </a:extLst>
          </p:cNvPr>
          <p:cNvSpPr>
            <a:spLocks noRot="1" noChangeArrowheads="1"/>
          </p:cNvSpPr>
          <p:nvPr/>
        </p:nvSpPr>
        <p:spPr bwMode="auto">
          <a:xfrm>
            <a:off x="1706563" y="0"/>
            <a:ext cx="6108700" cy="1011238"/>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20486" name="Text Box 6">
            <a:extLst>
              <a:ext uri="{FF2B5EF4-FFF2-40B4-BE49-F238E27FC236}">
                <a16:creationId xmlns:a16="http://schemas.microsoft.com/office/drawing/2014/main" id="{5967B3CA-719D-410E-A461-DF975DE0D24E}"/>
              </a:ext>
            </a:extLst>
          </p:cNvPr>
          <p:cNvSpPr txBox="1">
            <a:spLocks noChangeArrowheads="1"/>
          </p:cNvSpPr>
          <p:nvPr/>
        </p:nvSpPr>
        <p:spPr bwMode="auto">
          <a:xfrm>
            <a:off x="1129807" y="3685675"/>
            <a:ext cx="9666615" cy="2462213"/>
          </a:xfrm>
          <a:prstGeom prst="rect">
            <a:avLst/>
          </a:prstGeom>
          <a:noFill/>
          <a:ln w="9525">
            <a:noFill/>
            <a:miter lim="800000"/>
            <a:headEnd/>
            <a:tailEnd/>
          </a:ln>
        </p:spPr>
        <p:txBody>
          <a:bodyPr wrap="square">
            <a:spAutoFit/>
          </a:bodyPr>
          <a:lstStyle/>
          <a:p>
            <a:pPr>
              <a:spcBef>
                <a:spcPct val="50000"/>
              </a:spcBef>
              <a:defRPr/>
            </a:pPr>
            <a:r>
              <a:rPr lang="en-US" sz="1400" dirty="0">
                <a:solidFill>
                  <a:schemeClr val="tx1">
                    <a:lumMod val="65000"/>
                    <a:lumOff val="35000"/>
                  </a:schemeClr>
                </a:solidFill>
                <a:latin typeface="+mn-lt"/>
              </a:rPr>
              <a:t>Show Multibeam Coverage Four Ways</a:t>
            </a:r>
          </a:p>
          <a:p>
            <a:pPr marL="342900" indent="-342900">
              <a:spcBef>
                <a:spcPct val="50000"/>
              </a:spcBef>
              <a:buFont typeface="+mj-lt"/>
              <a:buAutoNum type="arabicPeriod"/>
              <a:defRPr/>
            </a:pPr>
            <a:r>
              <a:rPr lang="en-US" sz="1400" dirty="0">
                <a:solidFill>
                  <a:schemeClr val="tx1">
                    <a:lumMod val="65000"/>
                    <a:lumOff val="35000"/>
                  </a:schemeClr>
                </a:solidFill>
                <a:latin typeface="+mn-lt"/>
              </a:rPr>
              <a:t>Multibeam Coverage in HYSWEEP</a:t>
            </a:r>
            <a:r>
              <a:rPr lang="en-US" sz="1400" baseline="30000" dirty="0">
                <a:solidFill>
                  <a:schemeClr val="tx1">
                    <a:lumMod val="65000"/>
                    <a:lumOff val="35000"/>
                  </a:schemeClr>
                </a:solidFill>
                <a:latin typeface="+mn-lt"/>
              </a:rPr>
              <a:t>®:</a:t>
            </a:r>
            <a:r>
              <a:rPr lang="en-US" sz="1400" dirty="0">
                <a:solidFill>
                  <a:schemeClr val="tx1">
                    <a:lumMod val="65000"/>
                    <a:lumOff val="35000"/>
                  </a:schemeClr>
                </a:solidFill>
                <a:latin typeface="+mn-lt"/>
              </a:rPr>
              <a:t>  Fast and easy ‘stick’ plot.  No setup is required.  Great for showing overlap.</a:t>
            </a:r>
          </a:p>
          <a:p>
            <a:pPr marL="342900" indent="-342900">
              <a:spcBef>
                <a:spcPct val="50000"/>
              </a:spcBef>
              <a:buFont typeface="+mj-lt"/>
              <a:buAutoNum type="arabicPeriod"/>
              <a:defRPr/>
            </a:pPr>
            <a:r>
              <a:rPr lang="en-US" sz="1400" dirty="0">
                <a:solidFill>
                  <a:schemeClr val="tx1">
                    <a:lumMod val="65000"/>
                    <a:lumOff val="35000"/>
                  </a:schemeClr>
                </a:solidFill>
                <a:latin typeface="+mn-lt"/>
              </a:rPr>
              <a:t>Filled matrix in HYSWEEP</a:t>
            </a:r>
            <a:r>
              <a:rPr lang="en-US" sz="1400" baseline="30000" dirty="0">
                <a:solidFill>
                  <a:schemeClr val="tx1">
                    <a:lumMod val="65000"/>
                    <a:lumOff val="35000"/>
                  </a:schemeClr>
                </a:solidFill>
                <a:latin typeface="+mn-lt"/>
              </a:rPr>
              <a:t>®</a:t>
            </a:r>
            <a:r>
              <a:rPr lang="en-US" sz="1400" dirty="0">
                <a:solidFill>
                  <a:schemeClr val="tx1">
                    <a:lumMod val="65000"/>
                    <a:lumOff val="35000"/>
                  </a:schemeClr>
                </a:solidFill>
                <a:latin typeface="+mn-lt"/>
              </a:rPr>
              <a:t>:  Cut cross sections through the matrix and track overlap QC.</a:t>
            </a:r>
          </a:p>
          <a:p>
            <a:pPr marL="342900" indent="-342900">
              <a:spcBef>
                <a:spcPct val="50000"/>
              </a:spcBef>
              <a:buFont typeface="+mj-lt"/>
              <a:buAutoNum type="arabicPeriod"/>
              <a:defRPr/>
            </a:pPr>
            <a:r>
              <a:rPr lang="en-US" sz="1400" dirty="0">
                <a:solidFill>
                  <a:schemeClr val="tx1">
                    <a:lumMod val="65000"/>
                    <a:lumOff val="35000"/>
                  </a:schemeClr>
                </a:solidFill>
                <a:latin typeface="+mn-lt"/>
              </a:rPr>
              <a:t>User-defined matrix in HYPACK</a:t>
            </a:r>
            <a:r>
              <a:rPr lang="en-US" sz="1400" baseline="30000" dirty="0">
                <a:solidFill>
                  <a:schemeClr val="tx1">
                    <a:lumMod val="65000"/>
                    <a:lumOff val="35000"/>
                  </a:schemeClr>
                </a:solidFill>
                <a:latin typeface="+mn-lt"/>
              </a:rPr>
              <a:t>®</a:t>
            </a:r>
            <a:r>
              <a:rPr lang="en-US" sz="1400" dirty="0">
                <a:solidFill>
                  <a:schemeClr val="tx1">
                    <a:lumMod val="65000"/>
                    <a:lumOff val="35000"/>
                  </a:schemeClr>
                </a:solidFill>
                <a:latin typeface="+mn-lt"/>
              </a:rPr>
              <a:t>:  Overlay on background files.  No sections or QC.</a:t>
            </a:r>
          </a:p>
          <a:p>
            <a:pPr marL="342900" indent="-342900">
              <a:spcBef>
                <a:spcPct val="50000"/>
              </a:spcBef>
              <a:buFont typeface="+mj-lt"/>
              <a:buAutoNum type="arabicPeriod"/>
              <a:defRPr/>
            </a:pPr>
            <a:r>
              <a:rPr lang="en-US" sz="1400" dirty="0">
                <a:solidFill>
                  <a:schemeClr val="tx1">
                    <a:lumMod val="65000"/>
                    <a:lumOff val="35000"/>
                  </a:schemeClr>
                </a:solidFill>
                <a:latin typeface="+mn-lt"/>
              </a:rPr>
              <a:t>Auto matrix in HYPACK</a:t>
            </a:r>
            <a:r>
              <a:rPr lang="en-US" sz="1400" baseline="30000" dirty="0">
                <a:solidFill>
                  <a:schemeClr val="tx1">
                    <a:lumMod val="65000"/>
                    <a:lumOff val="35000"/>
                  </a:schemeClr>
                </a:solidFill>
                <a:latin typeface="+mn-lt"/>
              </a:rPr>
              <a:t>®</a:t>
            </a:r>
            <a:r>
              <a:rPr lang="en-US" sz="1400" dirty="0">
                <a:solidFill>
                  <a:schemeClr val="tx1">
                    <a:lumMod val="65000"/>
                    <a:lumOff val="35000"/>
                  </a:schemeClr>
                </a:solidFill>
                <a:latin typeface="+mn-lt"/>
              </a:rPr>
              <a:t>: </a:t>
            </a:r>
            <a:r>
              <a:rPr lang="en-US" altLang="en-US" sz="1400" dirty="0">
                <a:solidFill>
                  <a:schemeClr val="tx1">
                    <a:lumMod val="65000"/>
                    <a:lumOff val="35000"/>
                  </a:schemeClr>
                </a:solidFill>
                <a:latin typeface="+mn-lt"/>
                <a:cs typeface="Arial" charset="0"/>
              </a:rPr>
              <a:t>Automatic matrix creation in HYPACK SURVEY.  No need to create a Matrix before starting survey.  MTX files will only be shown in HYPACK SURVEY.</a:t>
            </a:r>
          </a:p>
          <a:p>
            <a:pPr>
              <a:spcBef>
                <a:spcPct val="50000"/>
              </a:spcBef>
              <a:defRPr/>
            </a:pPr>
            <a:r>
              <a:rPr lang="en-US" sz="1400" dirty="0">
                <a:solidFill>
                  <a:schemeClr val="tx1">
                    <a:lumMod val="65000"/>
                    <a:lumOff val="35000"/>
                  </a:schemeClr>
                </a:solidFill>
                <a:latin typeface="+mn-lt"/>
              </a:rPr>
              <a:t>(Use View Options and Matrix Options to configure the coverage map.)</a:t>
            </a:r>
          </a:p>
          <a:p>
            <a:pPr>
              <a:spcBef>
                <a:spcPct val="50000"/>
              </a:spcBef>
              <a:defRPr/>
            </a:pPr>
            <a:endParaRPr lang="en-US" sz="1400" dirty="0">
              <a:solidFill>
                <a:schemeClr val="tx1">
                  <a:lumMod val="65000"/>
                  <a:lumOff val="35000"/>
                </a:schemeClr>
              </a:solidFill>
              <a:latin typeface="+mn-lt"/>
            </a:endParaRPr>
          </a:p>
        </p:txBody>
      </p:sp>
      <p:grpSp>
        <p:nvGrpSpPr>
          <p:cNvPr id="3" name="Group 2">
            <a:extLst>
              <a:ext uri="{FF2B5EF4-FFF2-40B4-BE49-F238E27FC236}">
                <a16:creationId xmlns:a16="http://schemas.microsoft.com/office/drawing/2014/main" id="{45FD3C63-09C1-4451-9686-CFF4F11ADF9E}"/>
              </a:ext>
            </a:extLst>
          </p:cNvPr>
          <p:cNvGrpSpPr/>
          <p:nvPr/>
        </p:nvGrpSpPr>
        <p:grpSpPr>
          <a:xfrm>
            <a:off x="502978" y="610720"/>
            <a:ext cx="10353619" cy="2927053"/>
            <a:chOff x="511851" y="1524511"/>
            <a:chExt cx="10353619" cy="2927053"/>
          </a:xfrm>
        </p:grpSpPr>
        <p:pic>
          <p:nvPicPr>
            <p:cNvPr id="59396"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7014" y="1526065"/>
              <a:ext cx="3117613" cy="251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851" y="1526064"/>
              <a:ext cx="3116731" cy="251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1220" y="1524511"/>
              <a:ext cx="2801529" cy="2515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Text Box 14">
              <a:extLst>
                <a:ext uri="{FF2B5EF4-FFF2-40B4-BE49-F238E27FC236}">
                  <a16:creationId xmlns:a16="http://schemas.microsoft.com/office/drawing/2014/main" id="{C690E8C7-C21D-4B29-8B40-4F94B6873820}"/>
                </a:ext>
              </a:extLst>
            </p:cNvPr>
            <p:cNvSpPr txBox="1">
              <a:spLocks noChangeArrowheads="1"/>
            </p:cNvSpPr>
            <p:nvPr/>
          </p:nvSpPr>
          <p:spPr bwMode="auto">
            <a:xfrm>
              <a:off x="808153" y="4143589"/>
              <a:ext cx="2524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75000"/>
                      <a:lumOff val="25000"/>
                    </a:schemeClr>
                  </a:solidFill>
                  <a:latin typeface="+mn-lt"/>
                </a:rPr>
                <a:t>(1) HYSWEEP® Coverage</a:t>
              </a:r>
            </a:p>
          </p:txBody>
        </p:sp>
        <p:sp>
          <p:nvSpPr>
            <p:cNvPr id="46088" name="Text Box 15">
              <a:extLst>
                <a:ext uri="{FF2B5EF4-FFF2-40B4-BE49-F238E27FC236}">
                  <a16:creationId xmlns:a16="http://schemas.microsoft.com/office/drawing/2014/main" id="{BDC17E4D-1BF2-4124-B840-F80FD0C7F6C6}"/>
                </a:ext>
              </a:extLst>
            </p:cNvPr>
            <p:cNvSpPr txBox="1">
              <a:spLocks noChangeArrowheads="1"/>
            </p:cNvSpPr>
            <p:nvPr/>
          </p:nvSpPr>
          <p:spPr bwMode="auto">
            <a:xfrm>
              <a:off x="4493208" y="4143589"/>
              <a:ext cx="2667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75000"/>
                      <a:lumOff val="25000"/>
                    </a:schemeClr>
                  </a:solidFill>
                  <a:latin typeface="+mn-lt"/>
                </a:rPr>
                <a:t>(2) HYSWEEP® Filled Matrix</a:t>
              </a:r>
            </a:p>
          </p:txBody>
        </p:sp>
        <p:sp>
          <p:nvSpPr>
            <p:cNvPr id="46089" name="Text Box 16">
              <a:extLst>
                <a:ext uri="{FF2B5EF4-FFF2-40B4-BE49-F238E27FC236}">
                  <a16:creationId xmlns:a16="http://schemas.microsoft.com/office/drawing/2014/main" id="{A36E63CE-70B1-431D-BB1B-A9F985E60392}"/>
                </a:ext>
              </a:extLst>
            </p:cNvPr>
            <p:cNvSpPr txBox="1">
              <a:spLocks noChangeArrowheads="1"/>
            </p:cNvSpPr>
            <p:nvPr/>
          </p:nvSpPr>
          <p:spPr bwMode="auto">
            <a:xfrm>
              <a:off x="7976220" y="4143589"/>
              <a:ext cx="2889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75000"/>
                      <a:lumOff val="25000"/>
                    </a:schemeClr>
                  </a:solidFill>
                  <a:latin typeface="+mn-lt"/>
                </a:rPr>
                <a:t>(3-4) HYPACK® Filled Matrix</a:t>
              </a:r>
            </a:p>
          </p:txBody>
        </p:sp>
      </p:grpSp>
      <p:sp>
        <p:nvSpPr>
          <p:cNvPr id="2" name="Title 1">
            <a:extLst>
              <a:ext uri="{FF2B5EF4-FFF2-40B4-BE49-F238E27FC236}">
                <a16:creationId xmlns:a16="http://schemas.microsoft.com/office/drawing/2014/main" id="{6502660E-29CB-41BD-8F4E-E28A7993E832}"/>
              </a:ext>
            </a:extLst>
          </p:cNvPr>
          <p:cNvSpPr>
            <a:spLocks noGrp="1"/>
          </p:cNvSpPr>
          <p:nvPr>
            <p:ph type="title"/>
          </p:nvPr>
        </p:nvSpPr>
        <p:spPr/>
        <p:txBody>
          <a:bodyPr/>
          <a:lstStyle/>
          <a:p>
            <a:r>
              <a:rPr lang="en-US" dirty="0"/>
              <a:t>Coverage Map</a:t>
            </a:r>
            <a:br>
              <a:rPr lang="en-US" dirty="0"/>
            </a:br>
            <a:endParaRPr lang="en-US" dirty="0"/>
          </a:p>
        </p:txBody>
      </p:sp>
    </p:spTree>
    <p:extLst>
      <p:ext uri="{BB962C8B-B14F-4D97-AF65-F5344CB8AC3E}">
        <p14:creationId xmlns:p14="http://schemas.microsoft.com/office/powerpoint/2010/main" val="45366754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7724" y="563751"/>
            <a:ext cx="2217369" cy="1777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18739" y="2529901"/>
            <a:ext cx="2217368" cy="1696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9923BD0-3237-4BA9-9AA9-75134F966363}"/>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Multibeam Sonar Types</a:t>
            </a:r>
            <a:endParaRPr lang="en-US" dirty="0"/>
          </a:p>
        </p:txBody>
      </p:sp>
      <p:sp>
        <p:nvSpPr>
          <p:cNvPr id="2055" name="Text Box 8">
            <a:extLst>
              <a:ext uri="{FF2B5EF4-FFF2-40B4-BE49-F238E27FC236}">
                <a16:creationId xmlns:a16="http://schemas.microsoft.com/office/drawing/2014/main" id="{5A7A54B5-FCF0-453B-997A-7CEF5E320FD3}"/>
              </a:ext>
            </a:extLst>
          </p:cNvPr>
          <p:cNvSpPr txBox="1">
            <a:spLocks noChangeArrowheads="1"/>
          </p:cNvSpPr>
          <p:nvPr/>
        </p:nvSpPr>
        <p:spPr bwMode="auto">
          <a:xfrm>
            <a:off x="457082" y="739141"/>
            <a:ext cx="4066792" cy="1600438"/>
          </a:xfrm>
          <a:prstGeom prst="rect">
            <a:avLst/>
          </a:prstGeom>
          <a:solidFill>
            <a:schemeClr val="bg1"/>
          </a:solidFill>
          <a:ln w="9525">
            <a:noFill/>
            <a:miter lim="800000"/>
            <a:headEnd/>
            <a:tailEnd/>
          </a:ln>
        </p:spPr>
        <p:txBody>
          <a:bodyPr wrap="square">
            <a:spAutoFit/>
          </a:bodyPr>
          <a:lstStyle/>
          <a:p>
            <a:pPr>
              <a:spcBef>
                <a:spcPct val="50000"/>
              </a:spcBef>
              <a:defRPr/>
            </a:pPr>
            <a:r>
              <a:rPr lang="en-US" b="1" dirty="0" err="1">
                <a:solidFill>
                  <a:schemeClr val="bg2"/>
                </a:solidFill>
                <a:latin typeface="+mn-lt"/>
              </a:rPr>
              <a:t>Beamforming</a:t>
            </a:r>
            <a:r>
              <a:rPr lang="en-US" b="1" dirty="0">
                <a:solidFill>
                  <a:schemeClr val="bg2"/>
                </a:solidFill>
                <a:latin typeface="+mn-lt"/>
              </a:rPr>
              <a:t> Systems:</a:t>
            </a:r>
          </a:p>
          <a:p>
            <a:pPr>
              <a:spcBef>
                <a:spcPct val="50000"/>
              </a:spcBef>
              <a:defRPr/>
            </a:pPr>
            <a:r>
              <a:rPr lang="en-US" sz="1600" dirty="0">
                <a:solidFill>
                  <a:schemeClr val="tx1">
                    <a:lumMod val="65000"/>
                    <a:lumOff val="35000"/>
                  </a:schemeClr>
                </a:solidFill>
                <a:latin typeface="+mn-lt"/>
              </a:rPr>
              <a:t>Forms beams using an array of transducer elements.</a:t>
            </a:r>
          </a:p>
          <a:p>
            <a:pPr>
              <a:spcBef>
                <a:spcPct val="50000"/>
              </a:spcBef>
              <a:defRPr/>
            </a:pPr>
            <a:r>
              <a:rPr lang="en-US" sz="1600" dirty="0">
                <a:solidFill>
                  <a:schemeClr val="tx1">
                    <a:lumMod val="65000"/>
                    <a:lumOff val="35000"/>
                  </a:schemeClr>
                </a:solidFill>
                <a:latin typeface="+mn-lt"/>
              </a:rPr>
              <a:t>Each beam has a Maximum Response Angle, giving the direction of the beam.</a:t>
            </a:r>
          </a:p>
        </p:txBody>
      </p:sp>
      <p:sp>
        <p:nvSpPr>
          <p:cNvPr id="2056" name="Text Box 9">
            <a:extLst>
              <a:ext uri="{FF2B5EF4-FFF2-40B4-BE49-F238E27FC236}">
                <a16:creationId xmlns:a16="http://schemas.microsoft.com/office/drawing/2014/main" id="{3CEE838E-66AE-4756-A831-40D2580E0BD6}"/>
              </a:ext>
            </a:extLst>
          </p:cNvPr>
          <p:cNvSpPr txBox="1">
            <a:spLocks noChangeArrowheads="1"/>
          </p:cNvSpPr>
          <p:nvPr/>
        </p:nvSpPr>
        <p:spPr bwMode="auto">
          <a:xfrm>
            <a:off x="494931" y="2599894"/>
            <a:ext cx="3014662" cy="1508105"/>
          </a:xfrm>
          <a:prstGeom prst="rect">
            <a:avLst/>
          </a:prstGeom>
          <a:solidFill>
            <a:schemeClr val="bg1"/>
          </a:solidFill>
          <a:ln w="9525">
            <a:noFill/>
            <a:miter lim="800000"/>
            <a:headEnd/>
            <a:tailEnd/>
          </a:ln>
        </p:spPr>
        <p:txBody>
          <a:bodyPr>
            <a:spAutoFit/>
          </a:bodyPr>
          <a:lstStyle/>
          <a:p>
            <a:pPr>
              <a:spcBef>
                <a:spcPct val="50000"/>
              </a:spcBef>
              <a:defRPr/>
            </a:pPr>
            <a:r>
              <a:rPr lang="en-US" b="1" dirty="0">
                <a:solidFill>
                  <a:schemeClr val="bg2"/>
                </a:solidFill>
                <a:latin typeface="+mn-lt"/>
              </a:rPr>
              <a:t>Interferometric Systems</a:t>
            </a:r>
            <a:r>
              <a:rPr lang="en-US" sz="2000" dirty="0">
                <a:solidFill>
                  <a:schemeClr val="bg2"/>
                </a:solidFill>
                <a:latin typeface="+mn-lt"/>
              </a:rPr>
              <a:t>:</a:t>
            </a:r>
          </a:p>
          <a:p>
            <a:pPr>
              <a:spcBef>
                <a:spcPct val="50000"/>
              </a:spcBef>
              <a:defRPr/>
            </a:pPr>
            <a:r>
              <a:rPr lang="en-US" dirty="0">
                <a:solidFill>
                  <a:schemeClr val="tx1">
                    <a:lumMod val="65000"/>
                    <a:lumOff val="35000"/>
                  </a:schemeClr>
                </a:solidFill>
                <a:latin typeface="+mn-lt"/>
              </a:rPr>
              <a:t>AKA ‘bathymetric </a:t>
            </a:r>
            <a:r>
              <a:rPr lang="en-US" dirty="0" err="1">
                <a:solidFill>
                  <a:schemeClr val="tx1">
                    <a:lumMod val="65000"/>
                    <a:lumOff val="35000"/>
                  </a:schemeClr>
                </a:solidFill>
                <a:latin typeface="+mn-lt"/>
              </a:rPr>
              <a:t>sidescan</a:t>
            </a:r>
            <a:r>
              <a:rPr lang="en-US" dirty="0">
                <a:solidFill>
                  <a:schemeClr val="tx1">
                    <a:lumMod val="65000"/>
                    <a:lumOff val="35000"/>
                  </a:schemeClr>
                </a:solidFill>
                <a:latin typeface="+mn-lt"/>
              </a:rPr>
              <a:t>’.  </a:t>
            </a:r>
          </a:p>
          <a:p>
            <a:pPr>
              <a:spcBef>
                <a:spcPct val="50000"/>
              </a:spcBef>
              <a:defRPr/>
            </a:pPr>
            <a:r>
              <a:rPr lang="en-US" dirty="0">
                <a:solidFill>
                  <a:schemeClr val="tx1">
                    <a:lumMod val="65000"/>
                    <a:lumOff val="35000"/>
                  </a:schemeClr>
                </a:solidFill>
                <a:latin typeface="+mn-lt"/>
              </a:rPr>
              <a:t>Forms beams from phase angle of backscatter.</a:t>
            </a:r>
          </a:p>
        </p:txBody>
      </p:sp>
      <p:sp>
        <p:nvSpPr>
          <p:cNvPr id="2057" name="Text Box 10">
            <a:extLst>
              <a:ext uri="{FF2B5EF4-FFF2-40B4-BE49-F238E27FC236}">
                <a16:creationId xmlns:a16="http://schemas.microsoft.com/office/drawing/2014/main" id="{598D27B5-92B9-4F93-8CB3-55043A606BB0}"/>
              </a:ext>
            </a:extLst>
          </p:cNvPr>
          <p:cNvSpPr txBox="1">
            <a:spLocks noChangeArrowheads="1"/>
          </p:cNvSpPr>
          <p:nvPr/>
        </p:nvSpPr>
        <p:spPr bwMode="auto">
          <a:xfrm>
            <a:off x="494931" y="4705329"/>
            <a:ext cx="3677652" cy="1061829"/>
          </a:xfrm>
          <a:prstGeom prst="rect">
            <a:avLst/>
          </a:prstGeom>
          <a:solidFill>
            <a:schemeClr val="bg1"/>
          </a:solidFill>
          <a:ln w="9525">
            <a:noFill/>
            <a:miter lim="800000"/>
            <a:headEnd/>
            <a:tailEnd/>
          </a:ln>
        </p:spPr>
        <p:txBody>
          <a:bodyPr wrap="square">
            <a:spAutoFit/>
          </a:bodyPr>
          <a:lstStyle/>
          <a:p>
            <a:pPr>
              <a:spcBef>
                <a:spcPct val="50000"/>
              </a:spcBef>
              <a:defRPr/>
            </a:pPr>
            <a:r>
              <a:rPr lang="en-US" b="1" dirty="0">
                <a:solidFill>
                  <a:schemeClr val="bg2"/>
                </a:solidFill>
                <a:latin typeface="+mn-lt"/>
              </a:rPr>
              <a:t>Multiple Transducer Systems:</a:t>
            </a:r>
          </a:p>
          <a:p>
            <a:pPr>
              <a:spcBef>
                <a:spcPct val="50000"/>
              </a:spcBef>
              <a:defRPr/>
            </a:pPr>
            <a:r>
              <a:rPr lang="en-US" dirty="0">
                <a:solidFill>
                  <a:schemeClr val="tx1">
                    <a:lumMod val="65000"/>
                    <a:lumOff val="35000"/>
                  </a:schemeClr>
                </a:solidFill>
                <a:latin typeface="+mn-lt"/>
              </a:rPr>
              <a:t>Widely spaced Singlebeam transducers pointing down</a:t>
            </a:r>
            <a:r>
              <a:rPr lang="en-US" sz="1600" dirty="0">
                <a:solidFill>
                  <a:schemeClr val="tx1">
                    <a:lumMod val="65000"/>
                    <a:lumOff val="35000"/>
                  </a:schemeClr>
                </a:solidFill>
                <a:latin typeface="+mn-lt"/>
              </a:rPr>
              <a:t>.</a:t>
            </a:r>
          </a:p>
        </p:txBody>
      </p:sp>
      <p:pic>
        <p:nvPicPr>
          <p:cNvPr id="36872" name="Picture 15" descr="Svyboa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724" y="4365313"/>
            <a:ext cx="2173639" cy="177762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93" name="Text Box 16">
            <a:extLst>
              <a:ext uri="{FF2B5EF4-FFF2-40B4-BE49-F238E27FC236}">
                <a16:creationId xmlns:a16="http://schemas.microsoft.com/office/drawing/2014/main" id="{F20BFB73-A836-4458-96E5-06A9E693E911}"/>
              </a:ext>
            </a:extLst>
          </p:cNvPr>
          <p:cNvSpPr txBox="1">
            <a:spLocks noChangeArrowheads="1"/>
          </p:cNvSpPr>
          <p:nvPr/>
        </p:nvSpPr>
        <p:spPr bwMode="auto">
          <a:xfrm>
            <a:off x="5019217" y="1914732"/>
            <a:ext cx="1447800" cy="307975"/>
          </a:xfrm>
          <a:prstGeom prst="rect">
            <a:avLst/>
          </a:prstGeom>
          <a:solidFill>
            <a:schemeClr val="accent3">
              <a:lumMod val="10000"/>
            </a:schemeClr>
          </a:solidFill>
          <a:ln w="9525">
            <a:solidFill>
              <a:schemeClr val="tx1"/>
            </a:solidFill>
            <a:miter lim="800000"/>
            <a:headEnd/>
            <a:tailEnd/>
          </a:ln>
        </p:spPr>
        <p:txBody>
          <a:bodyPr>
            <a:spAutoFit/>
          </a:bodyPr>
          <a:lstStyle/>
          <a:p>
            <a:pPr algn="ctr">
              <a:spcBef>
                <a:spcPct val="50000"/>
              </a:spcBef>
              <a:defRPr/>
            </a:pPr>
            <a:r>
              <a:rPr lang="en-US" altLang="en-US" sz="1400" dirty="0">
                <a:solidFill>
                  <a:srgbClr val="FFFF66"/>
                </a:solidFill>
                <a:latin typeface="+mn-lt"/>
              </a:rPr>
              <a:t>Seabat T50-P</a:t>
            </a:r>
          </a:p>
        </p:txBody>
      </p:sp>
      <p:sp>
        <p:nvSpPr>
          <p:cNvPr id="16394" name="Text Box 17">
            <a:extLst>
              <a:ext uri="{FF2B5EF4-FFF2-40B4-BE49-F238E27FC236}">
                <a16:creationId xmlns:a16="http://schemas.microsoft.com/office/drawing/2014/main" id="{A4E944D0-E343-400A-B87A-BE99CE8C8EDB}"/>
              </a:ext>
            </a:extLst>
          </p:cNvPr>
          <p:cNvSpPr txBox="1">
            <a:spLocks noChangeArrowheads="1"/>
          </p:cNvSpPr>
          <p:nvPr/>
        </p:nvSpPr>
        <p:spPr bwMode="auto">
          <a:xfrm>
            <a:off x="4737708" y="3695284"/>
            <a:ext cx="2057400" cy="304800"/>
          </a:xfrm>
          <a:prstGeom prst="rect">
            <a:avLst/>
          </a:prstGeom>
          <a:solidFill>
            <a:schemeClr val="accent3">
              <a:lumMod val="10000"/>
            </a:schemeClr>
          </a:solidFill>
          <a:ln w="9525">
            <a:solidFill>
              <a:schemeClr val="tx1"/>
            </a:solidFill>
            <a:miter lim="800000"/>
            <a:headEnd/>
            <a:tailEnd/>
          </a:ln>
        </p:spPr>
        <p:txBody>
          <a:bodyPr>
            <a:spAutoFit/>
          </a:bodyPr>
          <a:lstStyle/>
          <a:p>
            <a:pPr algn="ctr">
              <a:spcBef>
                <a:spcPct val="50000"/>
              </a:spcBef>
              <a:defRPr/>
            </a:pPr>
            <a:r>
              <a:rPr lang="en-US" altLang="en-US" sz="1400" dirty="0" err="1">
                <a:solidFill>
                  <a:srgbClr val="FFFF66"/>
                </a:solidFill>
                <a:latin typeface="+mn-lt"/>
              </a:rPr>
              <a:t>Edgetech</a:t>
            </a:r>
            <a:r>
              <a:rPr lang="en-US" altLang="en-US" sz="1400" dirty="0">
                <a:solidFill>
                  <a:srgbClr val="FFFF66"/>
                </a:solidFill>
                <a:latin typeface="+mn-lt"/>
              </a:rPr>
              <a:t> 6205</a:t>
            </a:r>
          </a:p>
        </p:txBody>
      </p:sp>
      <p:sp>
        <p:nvSpPr>
          <p:cNvPr id="2059" name="Text Box 18">
            <a:extLst>
              <a:ext uri="{FF2B5EF4-FFF2-40B4-BE49-F238E27FC236}">
                <a16:creationId xmlns:a16="http://schemas.microsoft.com/office/drawing/2014/main" id="{F775379A-9C9E-43D1-897D-280AD162D95B}"/>
              </a:ext>
            </a:extLst>
          </p:cNvPr>
          <p:cNvSpPr txBox="1">
            <a:spLocks noChangeArrowheads="1"/>
          </p:cNvSpPr>
          <p:nvPr/>
        </p:nvSpPr>
        <p:spPr bwMode="auto">
          <a:xfrm>
            <a:off x="4657724" y="5838134"/>
            <a:ext cx="2133600" cy="304800"/>
          </a:xfrm>
          <a:prstGeom prst="rect">
            <a:avLst/>
          </a:prstGeom>
          <a:solidFill>
            <a:schemeClr val="tx1"/>
          </a:solidFill>
          <a:ln>
            <a:noFill/>
          </a:ln>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lgn="ctr">
              <a:spcBef>
                <a:spcPct val="50000"/>
              </a:spcBef>
              <a:defRPr/>
            </a:pPr>
            <a:r>
              <a:rPr lang="en-US" altLang="en-US" sz="1400" dirty="0">
                <a:solidFill>
                  <a:srgbClr val="FFFF00"/>
                </a:solidFill>
                <a:latin typeface="+mn-lt"/>
              </a:rPr>
              <a:t>Ross Sweep System</a:t>
            </a:r>
          </a:p>
        </p:txBody>
      </p:sp>
      <p:pic>
        <p:nvPicPr>
          <p:cNvPr id="6" name="Picture 5">
            <a:extLst>
              <a:ext uri="{FF2B5EF4-FFF2-40B4-BE49-F238E27FC236}">
                <a16:creationId xmlns:a16="http://schemas.microsoft.com/office/drawing/2014/main" id="{3ED0FBED-BF71-4347-8B42-3D4531D84D8E}"/>
              </a:ext>
            </a:extLst>
          </p:cNvPr>
          <p:cNvPicPr>
            <a:picLocks noChangeAspect="1"/>
          </p:cNvPicPr>
          <p:nvPr/>
        </p:nvPicPr>
        <p:blipFill>
          <a:blip r:embed="rId6"/>
          <a:stretch>
            <a:fillRect/>
          </a:stretch>
        </p:blipFill>
        <p:spPr>
          <a:xfrm>
            <a:off x="7488756" y="617785"/>
            <a:ext cx="4380012" cy="3055008"/>
          </a:xfrm>
          <a:prstGeom prst="rect">
            <a:avLst/>
          </a:prstGeom>
        </p:spPr>
      </p:pic>
      <p:sp>
        <p:nvSpPr>
          <p:cNvPr id="12" name="Text Box 9">
            <a:extLst>
              <a:ext uri="{FF2B5EF4-FFF2-40B4-BE49-F238E27FC236}">
                <a16:creationId xmlns:a16="http://schemas.microsoft.com/office/drawing/2014/main" id="{5CF57480-1EF9-44BA-B4E4-64BFFD35383F}"/>
              </a:ext>
            </a:extLst>
          </p:cNvPr>
          <p:cNvSpPr txBox="1">
            <a:spLocks noChangeArrowheads="1"/>
          </p:cNvSpPr>
          <p:nvPr/>
        </p:nvSpPr>
        <p:spPr bwMode="auto">
          <a:xfrm>
            <a:off x="7432158" y="496210"/>
            <a:ext cx="1924493" cy="1092607"/>
          </a:xfrm>
          <a:prstGeom prst="rect">
            <a:avLst/>
          </a:prstGeom>
          <a:solidFill>
            <a:schemeClr val="bg1"/>
          </a:solidFill>
          <a:ln w="9525">
            <a:noFill/>
            <a:miter lim="800000"/>
            <a:headEnd/>
            <a:tailEnd/>
          </a:ln>
        </p:spPr>
        <p:txBody>
          <a:bodyPr wrap="square">
            <a:spAutoFit/>
          </a:bodyPr>
          <a:lstStyle/>
          <a:p>
            <a:pPr>
              <a:spcBef>
                <a:spcPct val="50000"/>
              </a:spcBef>
              <a:defRPr/>
            </a:pPr>
            <a:r>
              <a:rPr lang="en-US" b="1" dirty="0">
                <a:solidFill>
                  <a:schemeClr val="bg2"/>
                </a:solidFill>
                <a:latin typeface="+mn-lt"/>
              </a:rPr>
              <a:t>ADCP Systems</a:t>
            </a:r>
            <a:r>
              <a:rPr lang="en-US" sz="2000" dirty="0">
                <a:solidFill>
                  <a:schemeClr val="bg2"/>
                </a:solidFill>
                <a:latin typeface="+mn-lt"/>
              </a:rPr>
              <a:t>:</a:t>
            </a:r>
          </a:p>
          <a:p>
            <a:pPr>
              <a:spcBef>
                <a:spcPct val="50000"/>
              </a:spcBef>
              <a:defRPr/>
            </a:pPr>
            <a:r>
              <a:rPr lang="en-US" dirty="0">
                <a:solidFill>
                  <a:schemeClr val="tx1">
                    <a:lumMod val="65000"/>
                    <a:lumOff val="35000"/>
                  </a:schemeClr>
                </a:solidFill>
                <a:latin typeface="+mn-lt"/>
              </a:rPr>
              <a:t>Angular-set transducers</a:t>
            </a:r>
          </a:p>
        </p:txBody>
      </p:sp>
      <p:sp>
        <p:nvSpPr>
          <p:cNvPr id="16" name="Text Box 17">
            <a:extLst>
              <a:ext uri="{FF2B5EF4-FFF2-40B4-BE49-F238E27FC236}">
                <a16:creationId xmlns:a16="http://schemas.microsoft.com/office/drawing/2014/main" id="{2139A89F-AA58-4901-AE82-211D19D27C75}"/>
              </a:ext>
            </a:extLst>
          </p:cNvPr>
          <p:cNvSpPr txBox="1">
            <a:spLocks noChangeArrowheads="1"/>
          </p:cNvSpPr>
          <p:nvPr/>
        </p:nvSpPr>
        <p:spPr bwMode="auto">
          <a:xfrm>
            <a:off x="7875515" y="3429000"/>
            <a:ext cx="1283881" cy="304800"/>
          </a:xfrm>
          <a:prstGeom prst="rect">
            <a:avLst/>
          </a:prstGeom>
          <a:solidFill>
            <a:schemeClr val="accent3">
              <a:lumMod val="10000"/>
            </a:schemeClr>
          </a:solidFill>
          <a:ln w="9525">
            <a:solidFill>
              <a:schemeClr val="tx1"/>
            </a:solidFill>
            <a:miter lim="800000"/>
            <a:headEnd/>
            <a:tailEnd/>
          </a:ln>
        </p:spPr>
        <p:txBody>
          <a:bodyPr wrap="square">
            <a:spAutoFit/>
          </a:bodyPr>
          <a:lstStyle/>
          <a:p>
            <a:pPr algn="ctr">
              <a:spcBef>
                <a:spcPct val="50000"/>
              </a:spcBef>
              <a:defRPr/>
            </a:pPr>
            <a:r>
              <a:rPr lang="en-US" altLang="en-US" sz="1400" dirty="0">
                <a:solidFill>
                  <a:srgbClr val="FFFF66"/>
                </a:solidFill>
                <a:latin typeface="+mn-lt"/>
              </a:rPr>
              <a:t>SonTek M9</a:t>
            </a:r>
          </a:p>
        </p:txBody>
      </p:sp>
      <p:sp>
        <p:nvSpPr>
          <p:cNvPr id="19" name="Text Box 9">
            <a:extLst>
              <a:ext uri="{FF2B5EF4-FFF2-40B4-BE49-F238E27FC236}">
                <a16:creationId xmlns:a16="http://schemas.microsoft.com/office/drawing/2014/main" id="{4C8AE369-29EA-40A0-8F1A-F40A9E9677AC}"/>
              </a:ext>
            </a:extLst>
          </p:cNvPr>
          <p:cNvSpPr txBox="1">
            <a:spLocks noChangeArrowheads="1"/>
          </p:cNvSpPr>
          <p:nvPr/>
        </p:nvSpPr>
        <p:spPr bwMode="auto">
          <a:xfrm>
            <a:off x="7488757" y="4014548"/>
            <a:ext cx="4380011" cy="769441"/>
          </a:xfrm>
          <a:prstGeom prst="rect">
            <a:avLst/>
          </a:prstGeom>
          <a:solidFill>
            <a:schemeClr val="bg1"/>
          </a:solidFill>
          <a:ln w="9525">
            <a:noFill/>
            <a:miter lim="800000"/>
            <a:headEnd/>
            <a:tailEnd/>
          </a:ln>
        </p:spPr>
        <p:txBody>
          <a:bodyPr wrap="square">
            <a:spAutoFit/>
          </a:bodyPr>
          <a:lstStyle/>
          <a:p>
            <a:pPr>
              <a:spcBef>
                <a:spcPct val="50000"/>
              </a:spcBef>
              <a:defRPr/>
            </a:pPr>
            <a:r>
              <a:rPr lang="en-US" b="1" dirty="0">
                <a:solidFill>
                  <a:schemeClr val="bg2"/>
                </a:solidFill>
                <a:latin typeface="+mn-lt"/>
              </a:rPr>
              <a:t>CAATI Systems</a:t>
            </a:r>
            <a:r>
              <a:rPr lang="en-US" sz="2000" dirty="0">
                <a:solidFill>
                  <a:schemeClr val="bg2"/>
                </a:solidFill>
                <a:latin typeface="+mn-lt"/>
              </a:rPr>
              <a:t>:</a:t>
            </a:r>
          </a:p>
          <a:p>
            <a:pPr>
              <a:spcBef>
                <a:spcPct val="50000"/>
              </a:spcBef>
              <a:defRPr/>
            </a:pPr>
            <a:r>
              <a:rPr lang="en-US" sz="1600" dirty="0">
                <a:solidFill>
                  <a:schemeClr val="tx1">
                    <a:lumMod val="65000"/>
                    <a:lumOff val="35000"/>
                  </a:schemeClr>
                </a:solidFill>
                <a:latin typeface="+mn-lt"/>
              </a:rPr>
              <a:t>Computed Angle-of-Arrival Transient Imaging.  </a:t>
            </a:r>
          </a:p>
        </p:txBody>
      </p:sp>
      <p:pic>
        <p:nvPicPr>
          <p:cNvPr id="14" name="Picture 13">
            <a:extLst>
              <a:ext uri="{FF2B5EF4-FFF2-40B4-BE49-F238E27FC236}">
                <a16:creationId xmlns:a16="http://schemas.microsoft.com/office/drawing/2014/main" id="{3950D3C2-181A-4EB0-BD56-BCCA14D64EE4}"/>
              </a:ext>
            </a:extLst>
          </p:cNvPr>
          <p:cNvPicPr>
            <a:picLocks noChangeAspect="1"/>
          </p:cNvPicPr>
          <p:nvPr/>
        </p:nvPicPr>
        <p:blipFill>
          <a:blip r:embed="rId7"/>
          <a:stretch>
            <a:fillRect/>
          </a:stretch>
        </p:blipFill>
        <p:spPr>
          <a:xfrm>
            <a:off x="7463565" y="4880344"/>
            <a:ext cx="4390398" cy="1196079"/>
          </a:xfrm>
          <a:prstGeom prst="rect">
            <a:avLst/>
          </a:prstGeom>
        </p:spPr>
      </p:pic>
      <p:sp>
        <p:nvSpPr>
          <p:cNvPr id="24" name="Text Box 17">
            <a:extLst>
              <a:ext uri="{FF2B5EF4-FFF2-40B4-BE49-F238E27FC236}">
                <a16:creationId xmlns:a16="http://schemas.microsoft.com/office/drawing/2014/main" id="{C7E3AB1B-9FE7-4BAA-9C73-946885DC1338}"/>
              </a:ext>
            </a:extLst>
          </p:cNvPr>
          <p:cNvSpPr txBox="1">
            <a:spLocks noChangeArrowheads="1"/>
          </p:cNvSpPr>
          <p:nvPr/>
        </p:nvSpPr>
        <p:spPr bwMode="auto">
          <a:xfrm>
            <a:off x="7488756" y="4973344"/>
            <a:ext cx="2057400" cy="304800"/>
          </a:xfrm>
          <a:prstGeom prst="rect">
            <a:avLst/>
          </a:prstGeom>
          <a:solidFill>
            <a:schemeClr val="accent3">
              <a:lumMod val="10000"/>
            </a:schemeClr>
          </a:solidFill>
          <a:ln w="9525">
            <a:solidFill>
              <a:schemeClr val="tx1"/>
            </a:solidFill>
            <a:miter lim="800000"/>
            <a:headEnd/>
            <a:tailEnd/>
          </a:ln>
        </p:spPr>
        <p:txBody>
          <a:bodyPr>
            <a:spAutoFit/>
          </a:bodyPr>
          <a:lstStyle/>
          <a:p>
            <a:pPr algn="ctr">
              <a:spcBef>
                <a:spcPct val="50000"/>
              </a:spcBef>
              <a:defRPr/>
            </a:pPr>
            <a:r>
              <a:rPr lang="en-US" altLang="en-US" sz="1400" dirty="0">
                <a:solidFill>
                  <a:srgbClr val="FFFF66"/>
                </a:solidFill>
                <a:latin typeface="+mn-lt"/>
              </a:rPr>
              <a:t>PING 3DSS-iDX-450</a:t>
            </a:r>
          </a:p>
        </p:txBody>
      </p:sp>
    </p:spTree>
    <p:extLst>
      <p:ext uri="{BB962C8B-B14F-4D97-AF65-F5344CB8AC3E}">
        <p14:creationId xmlns:p14="http://schemas.microsoft.com/office/powerpoint/2010/main" val="3266630635"/>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0EA61CF-7A84-4D39-8BC0-CFFBEBF2FC0E}"/>
              </a:ext>
            </a:extLst>
          </p:cNvPr>
          <p:cNvSpPr>
            <a:spLocks noRot="1" noChangeArrowheads="1"/>
          </p:cNvSpPr>
          <p:nvPr/>
        </p:nvSpPr>
        <p:spPr bwMode="auto">
          <a:xfrm>
            <a:off x="1706564" y="1"/>
            <a:ext cx="4791075" cy="995363"/>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grpSp>
        <p:nvGrpSpPr>
          <p:cNvPr id="3" name="Group 2">
            <a:extLst>
              <a:ext uri="{FF2B5EF4-FFF2-40B4-BE49-F238E27FC236}">
                <a16:creationId xmlns:a16="http://schemas.microsoft.com/office/drawing/2014/main" id="{5A6C540E-3D6B-4187-8BF5-047A75D07F0B}"/>
              </a:ext>
            </a:extLst>
          </p:cNvPr>
          <p:cNvGrpSpPr/>
          <p:nvPr/>
        </p:nvGrpSpPr>
        <p:grpSpPr>
          <a:xfrm>
            <a:off x="457082" y="830925"/>
            <a:ext cx="11189605" cy="5091704"/>
            <a:chOff x="218110" y="1418822"/>
            <a:chExt cx="11348533" cy="5196151"/>
          </a:xfrm>
        </p:grpSpPr>
        <p:sp>
          <p:nvSpPr>
            <p:cNvPr id="47107" name="Text Box 6">
              <a:extLst>
                <a:ext uri="{FF2B5EF4-FFF2-40B4-BE49-F238E27FC236}">
                  <a16:creationId xmlns:a16="http://schemas.microsoft.com/office/drawing/2014/main" id="{EE78532F-FB17-435A-96A6-D8176C3E7E98}"/>
                </a:ext>
              </a:extLst>
            </p:cNvPr>
            <p:cNvSpPr txBox="1">
              <a:spLocks noChangeArrowheads="1"/>
            </p:cNvSpPr>
            <p:nvPr/>
          </p:nvSpPr>
          <p:spPr bwMode="auto">
            <a:xfrm>
              <a:off x="4114336" y="1418822"/>
              <a:ext cx="2670175"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chemeClr val="bg2"/>
                  </a:solidFill>
                  <a:latin typeface="+mn-lt"/>
                </a:rPr>
                <a:t>Nadir Depth 1 and 2</a:t>
              </a:r>
            </a:p>
            <a:p>
              <a:pPr>
                <a:spcBef>
                  <a:spcPct val="50000"/>
                </a:spcBef>
                <a:defRPr/>
              </a:pPr>
              <a:r>
                <a:rPr lang="en-US" altLang="en-US" sz="1600" dirty="0">
                  <a:solidFill>
                    <a:schemeClr val="tx1">
                      <a:lumMod val="65000"/>
                      <a:lumOff val="35000"/>
                    </a:schemeClr>
                  </a:solidFill>
                  <a:latin typeface="+mn-lt"/>
                </a:rPr>
                <a:t>Distance between your expensive sonar head and the bottom - turns </a:t>
              </a:r>
              <a:r>
                <a:rPr lang="en-US" altLang="en-US" sz="1600" b="1" dirty="0">
                  <a:solidFill>
                    <a:srgbClr val="FF0000"/>
                  </a:solidFill>
                  <a:latin typeface="+mn-lt"/>
                </a:rPr>
                <a:t>RED</a:t>
              </a:r>
              <a:r>
                <a:rPr lang="en-US" altLang="en-US" sz="1600" dirty="0">
                  <a:solidFill>
                    <a:srgbClr val="FF0000"/>
                  </a:solidFill>
                  <a:latin typeface="+mn-lt"/>
                </a:rPr>
                <a:t> </a:t>
              </a:r>
              <a:r>
                <a:rPr lang="en-US" altLang="en-US" sz="1600" dirty="0">
                  <a:solidFill>
                    <a:schemeClr val="tx1">
                      <a:lumMod val="65000"/>
                      <a:lumOff val="35000"/>
                    </a:schemeClr>
                  </a:solidFill>
                  <a:latin typeface="+mn-lt"/>
                </a:rPr>
                <a:t>when too shallow.</a:t>
              </a:r>
            </a:p>
          </p:txBody>
        </p:sp>
        <p:pic>
          <p:nvPicPr>
            <p:cNvPr id="61444"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10" y="1505834"/>
              <a:ext cx="1785295" cy="109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15">
              <a:extLst>
                <a:ext uri="{FF2B5EF4-FFF2-40B4-BE49-F238E27FC236}">
                  <a16:creationId xmlns:a16="http://schemas.microsoft.com/office/drawing/2014/main" id="{DF373FCC-7441-4E8C-845E-55748F733F25}"/>
                </a:ext>
              </a:extLst>
            </p:cNvPr>
            <p:cNvSpPr txBox="1">
              <a:spLocks noChangeArrowheads="1"/>
            </p:cNvSpPr>
            <p:nvPr/>
          </p:nvSpPr>
          <p:spPr bwMode="auto">
            <a:xfrm>
              <a:off x="661307" y="5587665"/>
              <a:ext cx="51791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chemeClr val="bg2"/>
                  </a:solidFill>
                  <a:latin typeface="+mn-lt"/>
                </a:rPr>
                <a:t>Time Series</a:t>
              </a:r>
              <a:r>
                <a:rPr lang="en-US" altLang="en-US" sz="1600" dirty="0">
                  <a:solidFill>
                    <a:schemeClr val="bg2"/>
                  </a:solidFill>
                  <a:latin typeface="+mn-lt"/>
                </a:rPr>
                <a:t>:</a:t>
              </a:r>
            </a:p>
            <a:p>
              <a:pPr>
                <a:spcBef>
                  <a:spcPct val="50000"/>
                </a:spcBef>
                <a:defRPr/>
              </a:pPr>
              <a:r>
                <a:rPr lang="en-US" altLang="en-US" sz="1600" dirty="0">
                  <a:solidFill>
                    <a:schemeClr val="tx1">
                      <a:lumMod val="65000"/>
                      <a:lumOff val="35000"/>
                    </a:schemeClr>
                  </a:solidFill>
                  <a:latin typeface="+mn-lt"/>
                </a:rPr>
                <a:t>Track Heave, Surface SV and RTK Tide in Real Time. Great for showing problems, as they happen.</a:t>
              </a:r>
            </a:p>
          </p:txBody>
        </p:sp>
        <p:pic>
          <p:nvPicPr>
            <p:cNvPr id="61446"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6593" y="3302575"/>
              <a:ext cx="3929299" cy="2525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Text Box 17">
              <a:extLst>
                <a:ext uri="{FF2B5EF4-FFF2-40B4-BE49-F238E27FC236}">
                  <a16:creationId xmlns:a16="http://schemas.microsoft.com/office/drawing/2014/main" id="{AE5154FB-C184-4C0A-BEE1-6745E7A384F4}"/>
                </a:ext>
              </a:extLst>
            </p:cNvPr>
            <p:cNvSpPr txBox="1">
              <a:spLocks noChangeArrowheads="1"/>
            </p:cNvSpPr>
            <p:nvPr/>
          </p:nvSpPr>
          <p:spPr bwMode="auto">
            <a:xfrm>
              <a:off x="6895744" y="5907087"/>
              <a:ext cx="369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chemeClr val="bg2"/>
                  </a:solidFill>
                  <a:latin typeface="+mn-lt"/>
                </a:rPr>
                <a:t>Shore View</a:t>
              </a:r>
            </a:p>
            <a:p>
              <a:pPr>
                <a:spcBef>
                  <a:spcPct val="50000"/>
                </a:spcBef>
                <a:defRPr/>
              </a:pPr>
              <a:r>
                <a:rPr lang="en-US" altLang="en-US" sz="1600" dirty="0">
                  <a:solidFill>
                    <a:schemeClr val="tx1">
                      <a:lumMod val="65000"/>
                      <a:lumOff val="35000"/>
                    </a:schemeClr>
                  </a:solidFill>
                  <a:latin typeface="+mn-lt"/>
                </a:rPr>
                <a:t>Laser scanner topographic display.</a:t>
              </a:r>
            </a:p>
          </p:txBody>
        </p:sp>
        <p:pic>
          <p:nvPicPr>
            <p:cNvPr id="61448"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2463" y="1505834"/>
              <a:ext cx="18288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Text Box 15">
              <a:extLst>
                <a:ext uri="{FF2B5EF4-FFF2-40B4-BE49-F238E27FC236}">
                  <a16:creationId xmlns:a16="http://schemas.microsoft.com/office/drawing/2014/main" id="{8D7E2330-6B49-4E78-A775-3DED5C5B70BF}"/>
                </a:ext>
              </a:extLst>
            </p:cNvPr>
            <p:cNvSpPr txBox="1">
              <a:spLocks noChangeArrowheads="1"/>
            </p:cNvSpPr>
            <p:nvPr/>
          </p:nvSpPr>
          <p:spPr bwMode="auto">
            <a:xfrm>
              <a:off x="9409697" y="1446443"/>
              <a:ext cx="215694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600" b="1" dirty="0">
                  <a:solidFill>
                    <a:schemeClr val="bg2"/>
                  </a:solidFill>
                  <a:latin typeface="+mn-lt"/>
                </a:rPr>
                <a:t>Graphical HPR</a:t>
              </a:r>
              <a:r>
                <a:rPr lang="en-US" altLang="en-US" sz="1600" b="1" dirty="0">
                  <a:solidFill>
                    <a:schemeClr val="tx1">
                      <a:lumMod val="65000"/>
                      <a:lumOff val="35000"/>
                    </a:schemeClr>
                  </a:solidFill>
                  <a:latin typeface="+mn-lt"/>
                </a:rPr>
                <a:t>:</a:t>
              </a:r>
            </a:p>
            <a:p>
              <a:pPr>
                <a:spcBef>
                  <a:spcPct val="50000"/>
                </a:spcBef>
                <a:defRPr/>
              </a:pPr>
              <a:r>
                <a:rPr lang="en-US" altLang="en-US" sz="1600" dirty="0">
                  <a:solidFill>
                    <a:schemeClr val="tx1">
                      <a:lumMod val="65000"/>
                      <a:lumOff val="35000"/>
                    </a:schemeClr>
                  </a:solidFill>
                  <a:latin typeface="+mn-lt"/>
                </a:rPr>
                <a:t>Heading, Pitch, Roll and Heave.  Cockpit style display.</a:t>
              </a:r>
            </a:p>
          </p:txBody>
        </p:sp>
        <p:pic>
          <p:nvPicPr>
            <p:cNvPr id="61450"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307" y="3386466"/>
              <a:ext cx="4700596"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a:extLst>
              <a:ext uri="{FF2B5EF4-FFF2-40B4-BE49-F238E27FC236}">
                <a16:creationId xmlns:a16="http://schemas.microsoft.com/office/drawing/2014/main" id="{8CC07FC7-ED7B-429A-BE22-10558D7502ED}"/>
              </a:ext>
            </a:extLst>
          </p:cNvPr>
          <p:cNvSpPr>
            <a:spLocks noGrp="1"/>
          </p:cNvSpPr>
          <p:nvPr>
            <p:ph type="title"/>
          </p:nvPr>
        </p:nvSpPr>
        <p:spPr/>
        <p:txBody>
          <a:bodyPr/>
          <a:lstStyle/>
          <a:p>
            <a:r>
              <a:rPr lang="en-US" dirty="0"/>
              <a:t>Other Windows      </a:t>
            </a:r>
            <a:r>
              <a:rPr lang="en-US" dirty="0">
                <a:solidFill>
                  <a:srgbClr val="FF0000"/>
                </a:solidFill>
              </a:rPr>
              <a:t>(ENLARGE SCREEN CAPS)</a:t>
            </a:r>
            <a:br>
              <a:rPr lang="en-US" dirty="0"/>
            </a:br>
            <a:endParaRPr lang="en-US" dirty="0"/>
          </a:p>
        </p:txBody>
      </p:sp>
      <p:pic>
        <p:nvPicPr>
          <p:cNvPr id="13" name="Picture 12" descr="Text&#10;&#10;Description automatically generated">
            <a:extLst>
              <a:ext uri="{FF2B5EF4-FFF2-40B4-BE49-F238E27FC236}">
                <a16:creationId xmlns:a16="http://schemas.microsoft.com/office/drawing/2014/main" id="{7DEBE069-154B-4DEB-9FBC-7A1CFE1BF5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13030" y="916188"/>
            <a:ext cx="1535165" cy="1129231"/>
          </a:xfrm>
          <a:prstGeom prst="rect">
            <a:avLst/>
          </a:prstGeom>
        </p:spPr>
      </p:pic>
    </p:spTree>
    <p:extLst>
      <p:ext uri="{BB962C8B-B14F-4D97-AF65-F5344CB8AC3E}">
        <p14:creationId xmlns:p14="http://schemas.microsoft.com/office/powerpoint/2010/main" val="282451861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04A7F85-0EF3-4C2C-BC9F-68FF1F7C3680}"/>
              </a:ext>
            </a:extLst>
          </p:cNvPr>
          <p:cNvSpPr>
            <a:spLocks noRot="1" noChangeArrowheads="1"/>
          </p:cNvSpPr>
          <p:nvPr/>
        </p:nvSpPr>
        <p:spPr bwMode="auto">
          <a:xfrm>
            <a:off x="1706563" y="1"/>
            <a:ext cx="5522912" cy="1014413"/>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8131" name="Text Box 6">
            <a:extLst>
              <a:ext uri="{FF2B5EF4-FFF2-40B4-BE49-F238E27FC236}">
                <a16:creationId xmlns:a16="http://schemas.microsoft.com/office/drawing/2014/main" id="{4BB89D6C-5F9C-49FF-BDE2-0758632C7001}"/>
              </a:ext>
            </a:extLst>
          </p:cNvPr>
          <p:cNvSpPr txBox="1">
            <a:spLocks noChangeArrowheads="1"/>
          </p:cNvSpPr>
          <p:nvPr/>
        </p:nvSpPr>
        <p:spPr bwMode="auto">
          <a:xfrm>
            <a:off x="581606" y="671342"/>
            <a:ext cx="6523584"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bg2"/>
                </a:solidFill>
                <a:latin typeface="+mn-lt"/>
              </a:rPr>
              <a:t>Sound Velocity</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Type in depth and sound speed data or,</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Import the profile from file or</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Receive automatically from MVP.</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The profile is applied in Survey for real time QC.  Also saved for post-processing.</a:t>
            </a:r>
          </a:p>
        </p:txBody>
      </p:sp>
      <p:sp>
        <p:nvSpPr>
          <p:cNvPr id="48132" name="Text Box 13">
            <a:extLst>
              <a:ext uri="{FF2B5EF4-FFF2-40B4-BE49-F238E27FC236}">
                <a16:creationId xmlns:a16="http://schemas.microsoft.com/office/drawing/2014/main" id="{8CD5D674-1F45-4079-AA58-53C92B557C0E}"/>
              </a:ext>
            </a:extLst>
          </p:cNvPr>
          <p:cNvSpPr txBox="1">
            <a:spLocks noChangeArrowheads="1"/>
          </p:cNvSpPr>
          <p:nvPr/>
        </p:nvSpPr>
        <p:spPr bwMode="auto">
          <a:xfrm>
            <a:off x="743293" y="4676354"/>
            <a:ext cx="9049896"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2000" dirty="0">
                <a:solidFill>
                  <a:schemeClr val="bg2"/>
                </a:solidFill>
                <a:latin typeface="+mn-lt"/>
              </a:rPr>
              <a:t>Squat and Settlement</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Enter a table of draft adjustment vs. speed.</a:t>
            </a:r>
          </a:p>
          <a:p>
            <a:pPr marL="285750" indent="-285750">
              <a:spcBef>
                <a:spcPct val="50000"/>
              </a:spcBef>
              <a:buFont typeface="Arial" panose="020B0604020202020204" pitchFamily="34" charset="0"/>
              <a:buChar char="•"/>
              <a:defRPr/>
            </a:pPr>
            <a:r>
              <a:rPr lang="en-US" altLang="en-US" sz="1600" dirty="0">
                <a:solidFill>
                  <a:schemeClr val="tx1">
                    <a:lumMod val="65000"/>
                    <a:lumOff val="35000"/>
                  </a:schemeClr>
                </a:solidFill>
                <a:latin typeface="+mn-lt"/>
              </a:rPr>
              <a:t>Draft lookup is based on speed over ground, which does not account for current</a:t>
            </a:r>
          </a:p>
        </p:txBody>
      </p:sp>
      <p:pic>
        <p:nvPicPr>
          <p:cNvPr id="63493"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9475" y="1042873"/>
            <a:ext cx="420528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17">
            <a:extLst>
              <a:ext uri="{FF2B5EF4-FFF2-40B4-BE49-F238E27FC236}">
                <a16:creationId xmlns:a16="http://schemas.microsoft.com/office/drawing/2014/main" id="{F6553DBB-360D-4126-97C6-064A06AF6C63}"/>
              </a:ext>
            </a:extLst>
          </p:cNvPr>
          <p:cNvSpPr txBox="1">
            <a:spLocks noChangeArrowheads="1"/>
          </p:cNvSpPr>
          <p:nvPr/>
        </p:nvSpPr>
        <p:spPr bwMode="auto">
          <a:xfrm>
            <a:off x="7649368" y="4767469"/>
            <a:ext cx="3365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65000"/>
                    <a:lumOff val="35000"/>
                  </a:schemeClr>
                </a:solidFill>
                <a:latin typeface="+mn-lt"/>
              </a:rPr>
              <a:t>HYSWEEP® Sound Velocity Editor</a:t>
            </a:r>
          </a:p>
        </p:txBody>
      </p:sp>
      <p:pic>
        <p:nvPicPr>
          <p:cNvPr id="6349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489" y="2775796"/>
            <a:ext cx="760412"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83E72796-0FCC-4902-A02A-633243192670}"/>
              </a:ext>
            </a:extLst>
          </p:cNvPr>
          <p:cNvSpPr txBox="1"/>
          <p:nvPr/>
        </p:nvSpPr>
        <p:spPr>
          <a:xfrm>
            <a:off x="2225054" y="3400189"/>
            <a:ext cx="3288377" cy="584775"/>
          </a:xfrm>
          <a:prstGeom prst="rect">
            <a:avLst/>
          </a:prstGeom>
          <a:noFill/>
        </p:spPr>
        <p:txBody>
          <a:bodyPr wrap="square">
            <a:spAutoFit/>
          </a:bodyPr>
          <a:lstStyle/>
          <a:p>
            <a:pPr>
              <a:defRPr/>
            </a:pPr>
            <a:r>
              <a:rPr lang="en-US" sz="1600" dirty="0">
                <a:solidFill>
                  <a:schemeClr val="tx1">
                    <a:lumMod val="65000"/>
                    <a:lumOff val="35000"/>
                  </a:schemeClr>
                </a:solidFill>
                <a:latin typeface="+mn-lt"/>
              </a:rPr>
              <a:t>SONTEK CASTAWAY SV Probe.  Simplified Bluetooth Upload.</a:t>
            </a:r>
          </a:p>
        </p:txBody>
      </p:sp>
      <p:sp>
        <p:nvSpPr>
          <p:cNvPr id="2" name="Title 1">
            <a:extLst>
              <a:ext uri="{FF2B5EF4-FFF2-40B4-BE49-F238E27FC236}">
                <a16:creationId xmlns:a16="http://schemas.microsoft.com/office/drawing/2014/main" id="{ECF8C0E8-B40B-474E-B9B9-685E0D727A5D}"/>
              </a:ext>
            </a:extLst>
          </p:cNvPr>
          <p:cNvSpPr>
            <a:spLocks noGrp="1"/>
          </p:cNvSpPr>
          <p:nvPr>
            <p:ph type="title"/>
          </p:nvPr>
        </p:nvSpPr>
        <p:spPr/>
        <p:txBody>
          <a:bodyPr/>
          <a:lstStyle/>
          <a:p>
            <a:r>
              <a:rPr lang="en-US" dirty="0"/>
              <a:t>Corrections</a:t>
            </a:r>
            <a:br>
              <a:rPr lang="en-US" dirty="0"/>
            </a:br>
            <a:endParaRPr lang="en-US" dirty="0"/>
          </a:p>
        </p:txBody>
      </p:sp>
    </p:spTree>
    <p:extLst>
      <p:ext uri="{BB962C8B-B14F-4D97-AF65-F5344CB8AC3E}">
        <p14:creationId xmlns:p14="http://schemas.microsoft.com/office/powerpoint/2010/main" val="2250913279"/>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CF12521-8DC3-47B4-BA4A-E4AA8E91A8D3}"/>
              </a:ext>
            </a:extLst>
          </p:cNvPr>
          <p:cNvSpPr>
            <a:spLocks noRot="1" noChangeArrowheads="1"/>
          </p:cNvSpPr>
          <p:nvPr/>
        </p:nvSpPr>
        <p:spPr bwMode="auto">
          <a:xfrm>
            <a:off x="1801020" y="9526"/>
            <a:ext cx="6510337" cy="1000125"/>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4103" name="Text Box 6">
            <a:extLst>
              <a:ext uri="{FF2B5EF4-FFF2-40B4-BE49-F238E27FC236}">
                <a16:creationId xmlns:a16="http://schemas.microsoft.com/office/drawing/2014/main" id="{A44B9A1B-F84D-40EB-9533-1D1559525B22}"/>
              </a:ext>
            </a:extLst>
          </p:cNvPr>
          <p:cNvSpPr txBox="1">
            <a:spLocks noChangeArrowheads="1"/>
          </p:cNvSpPr>
          <p:nvPr/>
        </p:nvSpPr>
        <p:spPr bwMode="auto">
          <a:xfrm>
            <a:off x="551656" y="880827"/>
            <a:ext cx="4446588" cy="1292225"/>
          </a:xfrm>
          <a:prstGeom prst="rect">
            <a:avLst/>
          </a:prstGeom>
          <a:noFill/>
          <a:ln w="9525">
            <a:noFill/>
            <a:miter lim="800000"/>
            <a:headEnd/>
            <a:tailEnd/>
          </a:ln>
        </p:spPr>
        <p:txBody>
          <a:bodyPr>
            <a:spAutoFit/>
          </a:bodyPr>
          <a:lstStyle/>
          <a:p>
            <a:pPr>
              <a:spcBef>
                <a:spcPts val="600"/>
              </a:spcBef>
              <a:defRPr/>
            </a:pPr>
            <a:r>
              <a:rPr lang="en-US" sz="2000" dirty="0">
                <a:solidFill>
                  <a:schemeClr val="bg2"/>
                </a:solidFill>
                <a:latin typeface="+mn-lt"/>
              </a:rPr>
              <a:t>HYPACK</a:t>
            </a:r>
            <a:r>
              <a:rPr lang="en-US" sz="2000" baseline="30000" dirty="0">
                <a:solidFill>
                  <a:schemeClr val="bg2"/>
                </a:solidFill>
                <a:latin typeface="+mn-lt"/>
              </a:rPr>
              <a:t>®</a:t>
            </a:r>
            <a:r>
              <a:rPr lang="en-US" sz="2000" dirty="0">
                <a:solidFill>
                  <a:schemeClr val="bg2"/>
                </a:solidFill>
                <a:latin typeface="+mn-lt"/>
              </a:rPr>
              <a:t> Commands</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Ctrl-S to Start, Ctrl-E to End logging.</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Data logged to ASCII *.HSX file by HYSWEEP</a:t>
            </a:r>
            <a:r>
              <a:rPr lang="en-US" sz="1600" baseline="30000" dirty="0">
                <a:solidFill>
                  <a:schemeClr val="tx1">
                    <a:lumMod val="65000"/>
                    <a:lumOff val="35000"/>
                  </a:schemeClr>
                </a:solidFill>
                <a:latin typeface="+mn-lt"/>
              </a:rPr>
              <a:t>®</a:t>
            </a:r>
            <a:r>
              <a:rPr lang="en-US" sz="1600" dirty="0">
                <a:solidFill>
                  <a:schemeClr val="tx1">
                    <a:lumMod val="65000"/>
                    <a:lumOff val="35000"/>
                  </a:schemeClr>
                </a:solidFill>
                <a:latin typeface="+mn-lt"/>
              </a:rPr>
              <a:t> Survey.</a:t>
            </a:r>
          </a:p>
        </p:txBody>
      </p:sp>
      <p:sp>
        <p:nvSpPr>
          <p:cNvPr id="4105" name="Text Box 10">
            <a:extLst>
              <a:ext uri="{FF2B5EF4-FFF2-40B4-BE49-F238E27FC236}">
                <a16:creationId xmlns:a16="http://schemas.microsoft.com/office/drawing/2014/main" id="{AD6CFC3B-C512-41D5-BD37-5C123884A0A9}"/>
              </a:ext>
            </a:extLst>
          </p:cNvPr>
          <p:cNvSpPr txBox="1">
            <a:spLocks noChangeArrowheads="1"/>
          </p:cNvSpPr>
          <p:nvPr/>
        </p:nvSpPr>
        <p:spPr bwMode="auto">
          <a:xfrm>
            <a:off x="551656" y="3927476"/>
            <a:ext cx="7424738" cy="1862048"/>
          </a:xfrm>
          <a:prstGeom prst="rect">
            <a:avLst/>
          </a:prstGeom>
          <a:noFill/>
          <a:ln w="9525">
            <a:noFill/>
            <a:miter lim="800000"/>
            <a:headEnd/>
            <a:tailEnd/>
          </a:ln>
        </p:spPr>
        <p:txBody>
          <a:bodyPr>
            <a:spAutoFit/>
          </a:bodyPr>
          <a:lstStyle/>
          <a:p>
            <a:pPr>
              <a:spcBef>
                <a:spcPts val="600"/>
              </a:spcBef>
              <a:defRPr/>
            </a:pPr>
            <a:r>
              <a:rPr lang="en-US" sz="2000" dirty="0">
                <a:solidFill>
                  <a:schemeClr val="bg2"/>
                </a:solidFill>
                <a:latin typeface="+mn-lt"/>
              </a:rPr>
              <a:t>Two Data Files per Survey Line</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Same root name (e.g., 002_1116), different extension (HSX and RAW).</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HSX logged by HYSWEEP</a:t>
            </a:r>
            <a:r>
              <a:rPr lang="en-US" sz="1600" baseline="30000" dirty="0">
                <a:solidFill>
                  <a:schemeClr val="tx1">
                    <a:lumMod val="65000"/>
                    <a:lumOff val="35000"/>
                  </a:schemeClr>
                </a:solidFill>
                <a:latin typeface="+mn-lt"/>
              </a:rPr>
              <a:t>®</a:t>
            </a:r>
            <a:r>
              <a:rPr lang="en-US" sz="1600" dirty="0">
                <a:solidFill>
                  <a:schemeClr val="tx1">
                    <a:lumMod val="65000"/>
                    <a:lumOff val="35000"/>
                  </a:schemeClr>
                </a:solidFill>
                <a:latin typeface="+mn-lt"/>
              </a:rPr>
              <a:t> Survey:  All data required to process multibeam.  Offsets, soundings, positions, motion and heading data, tide, draft, SV …</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RAW logged by HYPACK</a:t>
            </a:r>
            <a:r>
              <a:rPr lang="en-US" sz="1600" baseline="30000" dirty="0">
                <a:solidFill>
                  <a:schemeClr val="tx1">
                    <a:lumMod val="65000"/>
                    <a:lumOff val="35000"/>
                  </a:schemeClr>
                </a:solidFill>
                <a:latin typeface="+mn-lt"/>
              </a:rPr>
              <a:t>®</a:t>
            </a:r>
            <a:r>
              <a:rPr lang="en-US" sz="1600" dirty="0">
                <a:solidFill>
                  <a:schemeClr val="tx1">
                    <a:lumMod val="65000"/>
                    <a:lumOff val="35000"/>
                  </a:schemeClr>
                </a:solidFill>
                <a:latin typeface="+mn-lt"/>
              </a:rPr>
              <a:t> Survey:  Navigation and detailed position information.</a:t>
            </a:r>
          </a:p>
        </p:txBody>
      </p:sp>
      <p:pic>
        <p:nvPicPr>
          <p:cNvPr id="6554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3758" y="538162"/>
            <a:ext cx="4023656" cy="167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Line 11">
            <a:extLst>
              <a:ext uri="{FF2B5EF4-FFF2-40B4-BE49-F238E27FC236}">
                <a16:creationId xmlns:a16="http://schemas.microsoft.com/office/drawing/2014/main" id="{7A4818C1-E1F1-4F8E-A98F-CDD0051F5113}"/>
              </a:ext>
            </a:extLst>
          </p:cNvPr>
          <p:cNvSpPr>
            <a:spLocks noChangeShapeType="1"/>
          </p:cNvSpPr>
          <p:nvPr/>
        </p:nvSpPr>
        <p:spPr bwMode="auto">
          <a:xfrm flipV="1">
            <a:off x="3457713" y="1068476"/>
            <a:ext cx="3694113" cy="4381"/>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US">
              <a:solidFill>
                <a:schemeClr val="bg1">
                  <a:lumMod val="75000"/>
                </a:schemeClr>
              </a:solidFill>
              <a:latin typeface="+mn-lt"/>
            </a:endParaRPr>
          </a:p>
        </p:txBody>
      </p:sp>
      <p:sp>
        <p:nvSpPr>
          <p:cNvPr id="11" name="TextBox 10">
            <a:extLst>
              <a:ext uri="{FF2B5EF4-FFF2-40B4-BE49-F238E27FC236}">
                <a16:creationId xmlns:a16="http://schemas.microsoft.com/office/drawing/2014/main" id="{3CD7E48D-FE31-4678-8989-BB716071CB9E}"/>
              </a:ext>
            </a:extLst>
          </p:cNvPr>
          <p:cNvSpPr txBox="1"/>
          <p:nvPr/>
        </p:nvSpPr>
        <p:spPr>
          <a:xfrm>
            <a:off x="551656" y="2268627"/>
            <a:ext cx="4316413" cy="1616075"/>
          </a:xfrm>
          <a:prstGeom prst="rect">
            <a:avLst/>
          </a:prstGeom>
          <a:noFill/>
          <a:ln>
            <a:noFill/>
          </a:ln>
        </p:spPr>
        <p:txBody>
          <a:bodyPr>
            <a:spAutoFit/>
          </a:bodyPr>
          <a:lstStyle/>
          <a:p>
            <a:pPr>
              <a:spcBef>
                <a:spcPts val="600"/>
              </a:spcBef>
              <a:defRPr/>
            </a:pPr>
            <a:r>
              <a:rPr lang="en-US" sz="2000" dirty="0">
                <a:solidFill>
                  <a:schemeClr val="bg2"/>
                </a:solidFill>
                <a:latin typeface="+mn-lt"/>
              </a:rPr>
              <a:t>Logging Options</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File Overlap to avoid gaps between files..</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Custom Logging folder selection.</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TOP message.  For logging &gt; 1440 shots per </a:t>
            </a:r>
            <a:r>
              <a:rPr lang="en-US" sz="1600" dirty="0" err="1">
                <a:solidFill>
                  <a:schemeClr val="tx1">
                    <a:lumMod val="65000"/>
                    <a:lumOff val="35000"/>
                  </a:schemeClr>
                </a:solidFill>
                <a:latin typeface="+mn-lt"/>
              </a:rPr>
              <a:t>topo</a:t>
            </a:r>
            <a:r>
              <a:rPr lang="en-US" sz="1600" dirty="0">
                <a:solidFill>
                  <a:schemeClr val="tx1">
                    <a:lumMod val="65000"/>
                    <a:lumOff val="35000"/>
                  </a:schemeClr>
                </a:solidFill>
                <a:latin typeface="+mn-lt"/>
              </a:rPr>
              <a:t> laser scan.</a:t>
            </a:r>
          </a:p>
        </p:txBody>
      </p:sp>
      <p:pic>
        <p:nvPicPr>
          <p:cNvPr id="6554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93758" y="2315649"/>
            <a:ext cx="4099893" cy="167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2F611DB-31D2-4EB3-AEE0-B28B1BAABF48}"/>
              </a:ext>
            </a:extLst>
          </p:cNvPr>
          <p:cNvSpPr>
            <a:spLocks noGrp="1"/>
          </p:cNvSpPr>
          <p:nvPr>
            <p:ph type="title"/>
          </p:nvPr>
        </p:nvSpPr>
        <p:spPr/>
        <p:txBody>
          <a:bodyPr/>
          <a:lstStyle/>
          <a:p>
            <a:r>
              <a:rPr lang="en-US" dirty="0"/>
              <a:t>Logging Data</a:t>
            </a:r>
            <a:br>
              <a:rPr lang="en-US" dirty="0"/>
            </a:br>
            <a:endParaRPr lang="en-US" dirty="0"/>
          </a:p>
        </p:txBody>
      </p:sp>
    </p:spTree>
    <p:extLst>
      <p:ext uri="{BB962C8B-B14F-4D97-AF65-F5344CB8AC3E}">
        <p14:creationId xmlns:p14="http://schemas.microsoft.com/office/powerpoint/2010/main" val="384212454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86D6148-4A0C-465B-9E46-045E5CC37FE3}"/>
              </a:ext>
            </a:extLst>
          </p:cNvPr>
          <p:cNvSpPr>
            <a:spLocks noRot="1" noChangeArrowheads="1"/>
          </p:cNvSpPr>
          <p:nvPr/>
        </p:nvSpPr>
        <p:spPr bwMode="auto">
          <a:xfrm>
            <a:off x="1706563" y="0"/>
            <a:ext cx="6546850" cy="977900"/>
          </a:xfrm>
          <a:prstGeom prst="rect">
            <a:avLst/>
          </a:prstGeom>
          <a:noFill/>
          <a:ln w="9525">
            <a:noFill/>
            <a:miter lim="800000"/>
            <a:headEnd/>
            <a:tailEnd/>
          </a:ln>
        </p:spPr>
        <p:txBody>
          <a:bodyPr anchor="ctr"/>
          <a:lstStyle/>
          <a:p>
            <a:pPr eaLnBrk="1" hangingPunct="1">
              <a:defRPr/>
            </a:pPr>
            <a:endParaRPr lang="en-US" sz="3200" dirty="0">
              <a:solidFill>
                <a:schemeClr val="bg1"/>
              </a:solidFill>
              <a:latin typeface="+mn-lt"/>
            </a:endParaRPr>
          </a:p>
        </p:txBody>
      </p:sp>
      <p:sp>
        <p:nvSpPr>
          <p:cNvPr id="22534" name="Text Box 6">
            <a:extLst>
              <a:ext uri="{FF2B5EF4-FFF2-40B4-BE49-F238E27FC236}">
                <a16:creationId xmlns:a16="http://schemas.microsoft.com/office/drawing/2014/main" id="{4E63A994-5D2E-429B-B870-8B0618769F68}"/>
              </a:ext>
            </a:extLst>
          </p:cNvPr>
          <p:cNvSpPr txBox="1">
            <a:spLocks noChangeArrowheads="1"/>
          </p:cNvSpPr>
          <p:nvPr/>
        </p:nvSpPr>
        <p:spPr bwMode="auto">
          <a:xfrm>
            <a:off x="5013409" y="858952"/>
            <a:ext cx="6546850" cy="1015663"/>
          </a:xfrm>
          <a:prstGeom prst="rect">
            <a:avLst/>
          </a:prstGeom>
          <a:noFill/>
          <a:ln w="9525">
            <a:noFill/>
            <a:miter lim="800000"/>
            <a:headEnd/>
            <a:tailEnd/>
          </a:ln>
        </p:spPr>
        <p:txBody>
          <a:bodyPr wrap="square">
            <a:spAutoFit/>
          </a:bodyPr>
          <a:lstStyle/>
          <a:p>
            <a:pPr>
              <a:spcBef>
                <a:spcPts val="600"/>
              </a:spcBef>
              <a:defRPr/>
            </a:pPr>
            <a:r>
              <a:rPr lang="en-US" b="1" dirty="0">
                <a:solidFill>
                  <a:schemeClr val="bg2"/>
                </a:solidFill>
                <a:latin typeface="+mn-lt"/>
              </a:rPr>
              <a:t>Setup</a:t>
            </a:r>
          </a:p>
          <a:p>
            <a:pPr>
              <a:spcBef>
                <a:spcPts val="600"/>
              </a:spcBef>
              <a:defRPr/>
            </a:pPr>
            <a:r>
              <a:rPr lang="en-US" sz="1600" dirty="0">
                <a:solidFill>
                  <a:schemeClr val="tx1">
                    <a:lumMod val="65000"/>
                    <a:lumOff val="35000"/>
                  </a:schemeClr>
                </a:solidFill>
                <a:latin typeface="+mn-lt"/>
              </a:rPr>
              <a:t>+/- Depth Gate:  Soundings outside bar depth +/- the gate are ignored.</a:t>
            </a:r>
          </a:p>
          <a:p>
            <a:pPr>
              <a:spcBef>
                <a:spcPts val="600"/>
              </a:spcBef>
              <a:defRPr/>
            </a:pPr>
            <a:r>
              <a:rPr lang="en-US" sz="1600" dirty="0">
                <a:solidFill>
                  <a:schemeClr val="tx1">
                    <a:lumMod val="65000"/>
                    <a:lumOff val="35000"/>
                  </a:schemeClr>
                </a:solidFill>
                <a:latin typeface="+mn-lt"/>
              </a:rPr>
              <a:t>+/- Angle Limit:  Soundings with beam angle outside limits are ignored.</a:t>
            </a:r>
          </a:p>
        </p:txBody>
      </p:sp>
      <p:sp>
        <p:nvSpPr>
          <p:cNvPr id="22536" name="Text Box 11">
            <a:extLst>
              <a:ext uri="{FF2B5EF4-FFF2-40B4-BE49-F238E27FC236}">
                <a16:creationId xmlns:a16="http://schemas.microsoft.com/office/drawing/2014/main" id="{07B1A814-DDC1-4C6E-8D5B-99CA39501925}"/>
              </a:ext>
            </a:extLst>
          </p:cNvPr>
          <p:cNvSpPr txBox="1">
            <a:spLocks noChangeArrowheads="1"/>
          </p:cNvSpPr>
          <p:nvPr/>
        </p:nvSpPr>
        <p:spPr bwMode="auto">
          <a:xfrm>
            <a:off x="5013409" y="1989534"/>
            <a:ext cx="5789278" cy="2877711"/>
          </a:xfrm>
          <a:prstGeom prst="rect">
            <a:avLst/>
          </a:prstGeom>
          <a:noFill/>
          <a:ln w="9525">
            <a:noFill/>
            <a:miter lim="800000"/>
            <a:headEnd/>
            <a:tailEnd/>
          </a:ln>
        </p:spPr>
        <p:txBody>
          <a:bodyPr wrap="square">
            <a:spAutoFit/>
          </a:bodyPr>
          <a:lstStyle/>
          <a:p>
            <a:pPr>
              <a:spcBef>
                <a:spcPts val="600"/>
              </a:spcBef>
              <a:defRPr/>
            </a:pPr>
            <a:r>
              <a:rPr lang="en-US" b="1" dirty="0">
                <a:solidFill>
                  <a:schemeClr val="bg2"/>
                </a:solidFill>
                <a:latin typeface="+mn-lt"/>
              </a:rPr>
              <a:t>Running The Test</a:t>
            </a:r>
          </a:p>
          <a:p>
            <a:pPr>
              <a:spcBef>
                <a:spcPts val="600"/>
              </a:spcBef>
              <a:defRPr/>
            </a:pPr>
            <a:r>
              <a:rPr lang="en-US" sz="1600" dirty="0">
                <a:solidFill>
                  <a:schemeClr val="tx1">
                    <a:lumMod val="65000"/>
                    <a:lumOff val="35000"/>
                  </a:schemeClr>
                </a:solidFill>
                <a:latin typeface="+mn-lt"/>
              </a:rPr>
              <a:t>Run Bar Check from the Tools menu.</a:t>
            </a:r>
          </a:p>
          <a:p>
            <a:pPr>
              <a:spcBef>
                <a:spcPts val="600"/>
              </a:spcBef>
              <a:defRPr/>
            </a:pPr>
            <a:r>
              <a:rPr lang="en-US" sz="1600" dirty="0">
                <a:solidFill>
                  <a:schemeClr val="tx1">
                    <a:lumMod val="65000"/>
                    <a:lumOff val="35000"/>
                  </a:schemeClr>
                </a:solidFill>
                <a:latin typeface="+mn-lt"/>
              </a:rPr>
              <a:t>Click “Reset Barcheck.txt” to clear the report.</a:t>
            </a:r>
          </a:p>
          <a:p>
            <a:pPr lvl="1">
              <a:spcBef>
                <a:spcPts val="600"/>
              </a:spcBef>
              <a:buFont typeface="Wingdings" pitchFamily="2" charset="2"/>
              <a:buChar char="Ø"/>
              <a:defRPr/>
            </a:pPr>
            <a:r>
              <a:rPr lang="en-US" sz="1600" dirty="0">
                <a:solidFill>
                  <a:schemeClr val="tx1">
                    <a:lumMod val="65000"/>
                    <a:lumOff val="35000"/>
                  </a:schemeClr>
                </a:solidFill>
                <a:latin typeface="+mn-lt"/>
              </a:rPr>
              <a:t>Lower the bar and enter Bar Depth.</a:t>
            </a:r>
          </a:p>
          <a:p>
            <a:pPr lvl="1">
              <a:spcBef>
                <a:spcPts val="600"/>
              </a:spcBef>
              <a:buFont typeface="Wingdings" pitchFamily="2" charset="2"/>
              <a:buChar char="Ø"/>
              <a:defRPr/>
            </a:pPr>
            <a:r>
              <a:rPr lang="en-US" sz="1600" dirty="0">
                <a:solidFill>
                  <a:schemeClr val="tx1">
                    <a:lumMod val="65000"/>
                    <a:lumOff val="35000"/>
                  </a:schemeClr>
                </a:solidFill>
                <a:latin typeface="+mn-lt"/>
              </a:rPr>
              <a:t>When Measured Depth stabilizes, click “Save Depth”.</a:t>
            </a:r>
          </a:p>
          <a:p>
            <a:pPr lvl="1">
              <a:spcBef>
                <a:spcPts val="600"/>
              </a:spcBef>
              <a:buFont typeface="Wingdings" pitchFamily="2" charset="2"/>
              <a:buChar char="Ø"/>
              <a:defRPr/>
            </a:pPr>
            <a:r>
              <a:rPr lang="en-US" sz="1600" dirty="0">
                <a:solidFill>
                  <a:schemeClr val="tx1">
                    <a:lumMod val="65000"/>
                    <a:lumOff val="35000"/>
                  </a:schemeClr>
                </a:solidFill>
                <a:latin typeface="+mn-lt"/>
              </a:rPr>
              <a:t>Repeat for each bar depth.</a:t>
            </a:r>
          </a:p>
          <a:p>
            <a:pPr lvl="1">
              <a:spcBef>
                <a:spcPts val="600"/>
              </a:spcBef>
              <a:buFont typeface="Wingdings" pitchFamily="2" charset="2"/>
              <a:buChar char="Ø"/>
              <a:defRPr/>
            </a:pPr>
            <a:r>
              <a:rPr lang="en-US" sz="1600" dirty="0">
                <a:solidFill>
                  <a:schemeClr val="tx1">
                    <a:lumMod val="65000"/>
                    <a:lumOff val="35000"/>
                  </a:schemeClr>
                </a:solidFill>
                <a:latin typeface="+mn-lt"/>
              </a:rPr>
              <a:t>Adjust Sonar Draft if needed.</a:t>
            </a:r>
          </a:p>
          <a:p>
            <a:pPr>
              <a:spcBef>
                <a:spcPts val="600"/>
              </a:spcBef>
              <a:defRPr/>
            </a:pPr>
            <a:r>
              <a:rPr lang="en-US" sz="1600" dirty="0">
                <a:solidFill>
                  <a:schemeClr val="tx1">
                    <a:lumMod val="65000"/>
                    <a:lumOff val="35000"/>
                  </a:schemeClr>
                </a:solidFill>
                <a:latin typeface="+mn-lt"/>
              </a:rPr>
              <a:t>When done, click “Barcheck.txt” to view or print the report.   Option to save Sonar Draft to HYSWEEP.INI on exit.</a:t>
            </a:r>
          </a:p>
        </p:txBody>
      </p:sp>
      <p:sp>
        <p:nvSpPr>
          <p:cNvPr id="31750" name="Text Box 12">
            <a:extLst>
              <a:ext uri="{FF2B5EF4-FFF2-40B4-BE49-F238E27FC236}">
                <a16:creationId xmlns:a16="http://schemas.microsoft.com/office/drawing/2014/main" id="{9D16D81F-F816-422D-AAC4-3322A03670BC}"/>
              </a:ext>
            </a:extLst>
          </p:cNvPr>
          <p:cNvSpPr txBox="1">
            <a:spLocks noChangeArrowheads="1"/>
          </p:cNvSpPr>
          <p:nvPr/>
        </p:nvSpPr>
        <p:spPr bwMode="auto">
          <a:xfrm>
            <a:off x="631741" y="5314227"/>
            <a:ext cx="3803650" cy="523875"/>
          </a:xfrm>
          <a:prstGeom prst="rect">
            <a:avLst/>
          </a:prstGeom>
          <a:noFill/>
          <a:ln w="9525">
            <a:noFill/>
            <a:miter lim="800000"/>
            <a:headEnd/>
            <a:tailEnd/>
          </a:ln>
        </p:spPr>
        <p:txBody>
          <a:bodyPr>
            <a:spAutoFit/>
          </a:bodyPr>
          <a:lstStyle/>
          <a:p>
            <a:pPr>
              <a:spcBef>
                <a:spcPct val="50000"/>
              </a:spcBef>
              <a:defRPr/>
            </a:pPr>
            <a:r>
              <a:rPr lang="en-US" altLang="en-US" sz="1400" dirty="0">
                <a:solidFill>
                  <a:schemeClr val="tx1">
                    <a:lumMod val="65000"/>
                    <a:lumOff val="35000"/>
                  </a:schemeClr>
                </a:solidFill>
                <a:latin typeface="+mn-lt"/>
              </a:rPr>
              <a:t>Bar Check averages depths for three seconds then saves and graphs the result.</a:t>
            </a:r>
          </a:p>
        </p:txBody>
      </p:sp>
      <p:pic>
        <p:nvPicPr>
          <p:cNvPr id="6759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741" y="914526"/>
            <a:ext cx="3636335" cy="434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2866B4F4-7A94-4D54-AFE7-96258A74A545}"/>
              </a:ext>
            </a:extLst>
          </p:cNvPr>
          <p:cNvSpPr>
            <a:spLocks noGrp="1"/>
          </p:cNvSpPr>
          <p:nvPr>
            <p:ph type="title"/>
          </p:nvPr>
        </p:nvSpPr>
        <p:spPr>
          <a:xfrm>
            <a:off x="457320" y="110652"/>
            <a:ext cx="4071951" cy="444825"/>
          </a:xfrm>
        </p:spPr>
        <p:txBody>
          <a:bodyPr/>
          <a:lstStyle/>
          <a:p>
            <a:r>
              <a:rPr lang="en-US" dirty="0"/>
              <a:t>HYSWEEP® Bar Check </a:t>
            </a:r>
            <a:br>
              <a:rPr lang="en-US" dirty="0"/>
            </a:br>
            <a:endParaRPr lang="en-US" dirty="0"/>
          </a:p>
        </p:txBody>
      </p:sp>
      <p:sp>
        <p:nvSpPr>
          <p:cNvPr id="3" name="TextBox 2">
            <a:extLst>
              <a:ext uri="{FF2B5EF4-FFF2-40B4-BE49-F238E27FC236}">
                <a16:creationId xmlns:a16="http://schemas.microsoft.com/office/drawing/2014/main" id="{CA9F7DDA-6F55-45BB-A599-632BAF50A412}"/>
              </a:ext>
            </a:extLst>
          </p:cNvPr>
          <p:cNvSpPr txBox="1"/>
          <p:nvPr/>
        </p:nvSpPr>
        <p:spPr>
          <a:xfrm>
            <a:off x="4982150" y="4999428"/>
            <a:ext cx="7067420" cy="830997"/>
          </a:xfrm>
          <a:prstGeom prst="rect">
            <a:avLst/>
          </a:prstGeom>
          <a:noFill/>
        </p:spPr>
        <p:txBody>
          <a:bodyPr wrap="square" rtlCol="0">
            <a:spAutoFit/>
          </a:bodyPr>
          <a:lstStyle/>
          <a:p>
            <a:pPr>
              <a:spcBef>
                <a:spcPts val="600"/>
              </a:spcBef>
              <a:defRPr/>
            </a:pPr>
            <a:r>
              <a:rPr lang="en-US" sz="1600" b="1" dirty="0">
                <a:solidFill>
                  <a:srgbClr val="FF0000"/>
                </a:solidFill>
                <a:latin typeface="+mn-lt"/>
              </a:rPr>
              <a:t>Important NOTE:  </a:t>
            </a:r>
            <a:r>
              <a:rPr lang="en-US" sz="1600" dirty="0">
                <a:solidFill>
                  <a:schemeClr val="tx1">
                    <a:lumMod val="65000"/>
                    <a:lumOff val="35000"/>
                  </a:schemeClr>
                </a:solidFill>
                <a:latin typeface="+mn-lt"/>
              </a:rPr>
              <a:t>Takes Pitch and Roll of the Vessel into account, which is why the ‘Pitch Average’ and ‘Roll Average’ are displayed, so that you can figure out what ‘Offset values’ to plug into Hardware, for the MRU device.</a:t>
            </a:r>
          </a:p>
        </p:txBody>
      </p:sp>
    </p:spTree>
    <p:extLst>
      <p:ext uri="{BB962C8B-B14F-4D97-AF65-F5344CB8AC3E}">
        <p14:creationId xmlns:p14="http://schemas.microsoft.com/office/powerpoint/2010/main" val="1093574368"/>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1">
            <a:extLst>
              <a:ext uri="{FF2B5EF4-FFF2-40B4-BE49-F238E27FC236}">
                <a16:creationId xmlns:a16="http://schemas.microsoft.com/office/drawing/2014/main" id="{BB8A29AC-CF0E-42DD-8248-6B2A0F65FE93}"/>
              </a:ext>
            </a:extLst>
          </p:cNvPr>
          <p:cNvSpPr txBox="1">
            <a:spLocks noChangeArrowheads="1"/>
          </p:cNvSpPr>
          <p:nvPr/>
        </p:nvSpPr>
        <p:spPr bwMode="auto">
          <a:xfrm>
            <a:off x="761751" y="5212151"/>
            <a:ext cx="8804275"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defRPr/>
            </a:pPr>
            <a:r>
              <a:rPr lang="en-US" altLang="en-US" sz="1400" dirty="0">
                <a:solidFill>
                  <a:schemeClr val="tx1">
                    <a:lumMod val="65000"/>
                    <a:lumOff val="35000"/>
                  </a:schemeClr>
                </a:solidFill>
                <a:latin typeface="+mn-lt"/>
              </a:rPr>
              <a:t>HYSWEEP</a:t>
            </a:r>
            <a:r>
              <a:rPr lang="en-US" altLang="en-US" sz="1400" baseline="30000" dirty="0">
                <a:solidFill>
                  <a:schemeClr val="tx1">
                    <a:lumMod val="65000"/>
                    <a:lumOff val="35000"/>
                  </a:schemeClr>
                </a:solidFill>
                <a:latin typeface="+mn-lt"/>
              </a:rPr>
              <a:t>®</a:t>
            </a:r>
            <a:r>
              <a:rPr lang="en-US" altLang="en-US" sz="1400" dirty="0">
                <a:solidFill>
                  <a:schemeClr val="tx1">
                    <a:lumMod val="65000"/>
                    <a:lumOff val="35000"/>
                  </a:schemeClr>
                </a:solidFill>
                <a:latin typeface="+mn-lt"/>
              </a:rPr>
              <a:t> SURVEY can replay HSX files by clicking ‘File – Playback’</a:t>
            </a:r>
          </a:p>
        </p:txBody>
      </p:sp>
      <p:sp>
        <p:nvSpPr>
          <p:cNvPr id="52227" name="Rectangle 2">
            <a:extLst>
              <a:ext uri="{FF2B5EF4-FFF2-40B4-BE49-F238E27FC236}">
                <a16:creationId xmlns:a16="http://schemas.microsoft.com/office/drawing/2014/main" id="{0B52C960-6047-40E1-9827-09C65FF3AC53}"/>
              </a:ext>
            </a:extLst>
          </p:cNvPr>
          <p:cNvSpPr>
            <a:spLocks noRot="1" noChangeArrowheads="1"/>
          </p:cNvSpPr>
          <p:nvPr/>
        </p:nvSpPr>
        <p:spPr bwMode="auto">
          <a:xfrm>
            <a:off x="1706563" y="0"/>
            <a:ext cx="7351712"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endParaRPr lang="en-US" altLang="en-US" sz="3200" dirty="0">
              <a:solidFill>
                <a:schemeClr val="bg1"/>
              </a:solidFill>
              <a:latin typeface="+mj-lt"/>
            </a:endParaRPr>
          </a:p>
        </p:txBody>
      </p:sp>
      <p:pic>
        <p:nvPicPr>
          <p:cNvPr id="6963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8952" y="2297864"/>
            <a:ext cx="2241550"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751" y="861286"/>
            <a:ext cx="6000750"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54266104-DBF6-4103-8555-A0C87DEDC124}"/>
              </a:ext>
            </a:extLst>
          </p:cNvPr>
          <p:cNvSpPr>
            <a:spLocks noGrp="1"/>
          </p:cNvSpPr>
          <p:nvPr>
            <p:ph type="title"/>
          </p:nvPr>
        </p:nvSpPr>
        <p:spPr/>
        <p:txBody>
          <a:bodyPr/>
          <a:lstStyle/>
          <a:p>
            <a:r>
              <a:rPr lang="en-US" dirty="0"/>
              <a:t>HYSWEEP® Playback</a:t>
            </a:r>
            <a:br>
              <a:rPr lang="en-US" dirty="0"/>
            </a:br>
            <a:endParaRPr lang="en-US" dirty="0"/>
          </a:p>
        </p:txBody>
      </p:sp>
    </p:spTree>
    <p:extLst>
      <p:ext uri="{BB962C8B-B14F-4D97-AF65-F5344CB8AC3E}">
        <p14:creationId xmlns:p14="http://schemas.microsoft.com/office/powerpoint/2010/main" val="4268294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1BE56-E54D-4596-8D9E-00989BA86189}"/>
              </a:ext>
            </a:extLst>
          </p:cNvPr>
          <p:cNvSpPr>
            <a:spLocks noGrp="1"/>
          </p:cNvSpPr>
          <p:nvPr>
            <p:ph type="title"/>
          </p:nvPr>
        </p:nvSpPr>
        <p:spPr>
          <a:ln w="38100"/>
        </p:spPr>
        <p:txBody>
          <a:bodyPr rtlCol="0">
            <a:noAutofit/>
          </a:bodyPr>
          <a:lstStyle/>
          <a:p>
            <a:pPr fontAlgn="auto">
              <a:lnSpc>
                <a:spcPct val="100000"/>
              </a:lnSpc>
              <a:spcAft>
                <a:spcPts val="0"/>
              </a:spcAft>
              <a:defRPr/>
            </a:pPr>
            <a:r>
              <a:rPr lang="en-US" sz="3600" b="1" dirty="0">
                <a:effectLst>
                  <a:outerShdw blurRad="38100" dist="38100" dir="2700000" algn="tl">
                    <a:srgbClr val="000000">
                      <a:alpha val="43137"/>
                    </a:srgbClr>
                  </a:outerShdw>
                </a:effectLst>
              </a:rPr>
              <a:t>HYSWEEP® Water Column</a:t>
            </a:r>
          </a:p>
        </p:txBody>
      </p:sp>
    </p:spTree>
    <p:extLst>
      <p:ext uri="{BB962C8B-B14F-4D97-AF65-F5344CB8AC3E}">
        <p14:creationId xmlns:p14="http://schemas.microsoft.com/office/powerpoint/2010/main" val="38858739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39BA228A-7D9F-43A2-ABB5-43571FD08DFC}"/>
              </a:ext>
            </a:extLst>
          </p:cNvPr>
          <p:cNvSpPr txBox="1">
            <a:spLocks noChangeArrowheads="1"/>
          </p:cNvSpPr>
          <p:nvPr/>
        </p:nvSpPr>
        <p:spPr bwMode="auto">
          <a:xfrm>
            <a:off x="8568527" y="1804070"/>
            <a:ext cx="3429769" cy="2616101"/>
          </a:xfrm>
          <a:prstGeom prst="rect">
            <a:avLst/>
          </a:prstGeom>
          <a:noFill/>
          <a:ln w="9525">
            <a:noFill/>
            <a:miter lim="800000"/>
            <a:headEnd/>
            <a:tailEnd/>
          </a:ln>
        </p:spPr>
        <p:txBody>
          <a:bodyPr wrap="square">
            <a:spAutoFit/>
          </a:bodyPr>
          <a:lstStyle/>
          <a:p>
            <a:pPr>
              <a:spcBef>
                <a:spcPts val="600"/>
              </a:spcBef>
              <a:defRPr/>
            </a:pPr>
            <a:r>
              <a:rPr lang="en-US" sz="1600" dirty="0">
                <a:solidFill>
                  <a:schemeClr val="tx1">
                    <a:lumMod val="65000"/>
                    <a:lumOff val="35000"/>
                  </a:schemeClr>
                </a:solidFill>
                <a:latin typeface="+mn-lt"/>
              </a:rPr>
              <a:t>Multibeam Backscatter Throughout the Water Column.</a:t>
            </a:r>
          </a:p>
          <a:p>
            <a:pPr>
              <a:spcBef>
                <a:spcPts val="600"/>
              </a:spcBef>
              <a:defRPr/>
            </a:pPr>
            <a:endParaRPr lang="en-US" sz="1600" dirty="0">
              <a:solidFill>
                <a:schemeClr val="tx1">
                  <a:lumMod val="65000"/>
                  <a:lumOff val="35000"/>
                </a:schemeClr>
              </a:solidFill>
              <a:latin typeface="+mn-lt"/>
            </a:endParaRP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Use HYSWEEP® Water Column Logger to log the data.</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Playback Program for quick replay and exam.</a:t>
            </a:r>
          </a:p>
          <a:p>
            <a:pPr marL="285750" indent="-285750">
              <a:spcBef>
                <a:spcPts val="600"/>
              </a:spcBef>
              <a:buFont typeface="Arial" panose="020B0604020202020204" pitchFamily="34" charset="0"/>
              <a:buChar char="•"/>
              <a:defRPr/>
            </a:pPr>
            <a:r>
              <a:rPr lang="en-US" sz="1600" dirty="0">
                <a:solidFill>
                  <a:schemeClr val="tx1">
                    <a:lumMod val="65000"/>
                    <a:lumOff val="35000"/>
                  </a:schemeClr>
                </a:solidFill>
                <a:latin typeface="+mn-lt"/>
              </a:rPr>
              <a:t>You can re-digitize soundings in MBMAX64.</a:t>
            </a:r>
          </a:p>
        </p:txBody>
      </p:sp>
      <p:pic>
        <p:nvPicPr>
          <p:cNvPr id="3379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825" y="956384"/>
            <a:ext cx="7930324" cy="4311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10D9D946-C046-4845-B230-F8DE109BD39D}"/>
              </a:ext>
            </a:extLst>
          </p:cNvPr>
          <p:cNvSpPr>
            <a:spLocks noGrp="1"/>
          </p:cNvSpPr>
          <p:nvPr>
            <p:ph type="title"/>
          </p:nvPr>
        </p:nvSpPr>
        <p:spPr/>
        <p:txBody>
          <a:bodyPr/>
          <a:lstStyle/>
          <a:p>
            <a:r>
              <a:rPr lang="en-US" dirty="0"/>
              <a:t>Water Column Data </a:t>
            </a:r>
            <a:br>
              <a:rPr lang="en-US" dirty="0"/>
            </a:br>
            <a:endParaRPr lang="en-US" dirty="0"/>
          </a:p>
        </p:txBody>
      </p:sp>
    </p:spTree>
    <p:extLst>
      <p:ext uri="{BB962C8B-B14F-4D97-AF65-F5344CB8AC3E}">
        <p14:creationId xmlns:p14="http://schemas.microsoft.com/office/powerpoint/2010/main" val="40048860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4" name="Text Box 12">
            <a:extLst>
              <a:ext uri="{FF2B5EF4-FFF2-40B4-BE49-F238E27FC236}">
                <a16:creationId xmlns:a16="http://schemas.microsoft.com/office/drawing/2014/main" id="{D12B8EA9-DF03-4AD7-B032-6D3AEEF7F716}"/>
              </a:ext>
            </a:extLst>
          </p:cNvPr>
          <p:cNvSpPr txBox="1">
            <a:spLocks noChangeArrowheads="1"/>
          </p:cNvSpPr>
          <p:nvPr/>
        </p:nvSpPr>
        <p:spPr bwMode="auto">
          <a:xfrm>
            <a:off x="574508" y="1099665"/>
            <a:ext cx="4902200" cy="2539157"/>
          </a:xfrm>
          <a:prstGeom prst="rect">
            <a:avLst/>
          </a:prstGeom>
          <a:noFill/>
          <a:ln w="9525">
            <a:noFill/>
            <a:miter lim="800000"/>
            <a:headEnd/>
            <a:tailEnd/>
          </a:ln>
        </p:spPr>
        <p:txBody>
          <a:bodyPr>
            <a:spAutoFit/>
          </a:bodyPr>
          <a:lstStyle/>
          <a:p>
            <a:pPr>
              <a:spcBef>
                <a:spcPts val="600"/>
              </a:spcBef>
              <a:defRPr/>
            </a:pPr>
            <a:r>
              <a:rPr lang="en-US" sz="2400" dirty="0">
                <a:solidFill>
                  <a:schemeClr val="bg2"/>
                </a:solidFill>
                <a:latin typeface="+mn-lt"/>
              </a:rPr>
              <a:t>HYPACK® Hardware Setup</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Water Column is Supported for R2Sonic, Reason, and NORBIT Multibeam Systems.</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Configure Sonar for Normal Bathymetry then,</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Check the Box in Driver Setup.</a:t>
            </a:r>
          </a:p>
        </p:txBody>
      </p:sp>
      <p:pic>
        <p:nvPicPr>
          <p:cNvPr id="3584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48090" y="2811149"/>
            <a:ext cx="2492670" cy="312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DB783CB2-8D4A-4C1C-BA89-BB27E7C19791}"/>
              </a:ext>
            </a:extLst>
          </p:cNvPr>
          <p:cNvCxnSpPr>
            <a:cxnSpLocks/>
          </p:cNvCxnSpPr>
          <p:nvPr/>
        </p:nvCxnSpPr>
        <p:spPr>
          <a:xfrm>
            <a:off x="4567133" y="3431662"/>
            <a:ext cx="3743424" cy="1422349"/>
          </a:xfrm>
          <a:prstGeom prst="straightConnector1">
            <a:avLst/>
          </a:prstGeom>
          <a:ln>
            <a:solidFill>
              <a:srgbClr val="FF0000"/>
            </a:solidFill>
            <a:tailEnd type="triangle"/>
          </a:ln>
        </p:spPr>
        <p:style>
          <a:lnRef idx="2">
            <a:schemeClr val="accent3"/>
          </a:lnRef>
          <a:fillRef idx="0">
            <a:schemeClr val="accent3"/>
          </a:fillRef>
          <a:effectRef idx="1">
            <a:schemeClr val="accent3"/>
          </a:effectRef>
          <a:fontRef idx="minor">
            <a:schemeClr val="tx1"/>
          </a:fontRef>
        </p:style>
      </p:cxnSp>
      <p:sp>
        <p:nvSpPr>
          <p:cNvPr id="15" name="Text Box 12">
            <a:extLst>
              <a:ext uri="{FF2B5EF4-FFF2-40B4-BE49-F238E27FC236}">
                <a16:creationId xmlns:a16="http://schemas.microsoft.com/office/drawing/2014/main" id="{9C6962CB-AC21-4934-9BCE-536469FF1791}"/>
              </a:ext>
            </a:extLst>
          </p:cNvPr>
          <p:cNvSpPr txBox="1">
            <a:spLocks noChangeArrowheads="1"/>
          </p:cNvSpPr>
          <p:nvPr/>
        </p:nvSpPr>
        <p:spPr bwMode="auto">
          <a:xfrm>
            <a:off x="983582" y="3878514"/>
            <a:ext cx="3621088" cy="1308100"/>
          </a:xfrm>
          <a:prstGeom prst="rect">
            <a:avLst/>
          </a:prstGeom>
          <a:noFill/>
          <a:ln w="9525">
            <a:noFill/>
            <a:miter lim="800000"/>
            <a:headEnd/>
            <a:tailEnd/>
          </a:ln>
        </p:spPr>
        <p:txBody>
          <a:bodyPr>
            <a:spAutoFit/>
          </a:bodyPr>
          <a:lstStyle/>
          <a:p>
            <a:pPr>
              <a:spcBef>
                <a:spcPct val="50000"/>
              </a:spcBef>
              <a:defRPr/>
            </a:pPr>
            <a:r>
              <a:rPr lang="en-US" sz="2400" dirty="0">
                <a:solidFill>
                  <a:schemeClr val="bg2"/>
                </a:solidFill>
                <a:latin typeface="+mn-lt"/>
              </a:rPr>
              <a:t>Logging File Types:</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R2Sonic:  *.R2S</a:t>
            </a:r>
          </a:p>
          <a:p>
            <a:pPr marL="342900" indent="-342900">
              <a:spcBef>
                <a:spcPct val="50000"/>
              </a:spcBef>
              <a:buFont typeface="Arial" panose="020B0604020202020204" pitchFamily="34" charset="0"/>
              <a:buChar char="•"/>
              <a:defRPr/>
            </a:pPr>
            <a:r>
              <a:rPr lang="en-US" sz="2000" dirty="0" err="1">
                <a:solidFill>
                  <a:schemeClr val="tx1">
                    <a:lumMod val="65000"/>
                    <a:lumOff val="35000"/>
                  </a:schemeClr>
                </a:solidFill>
                <a:latin typeface="+mn-lt"/>
              </a:rPr>
              <a:t>Reson</a:t>
            </a:r>
            <a:r>
              <a:rPr lang="en-US" sz="2000" dirty="0">
                <a:solidFill>
                  <a:schemeClr val="tx1">
                    <a:lumMod val="65000"/>
                    <a:lumOff val="35000"/>
                  </a:schemeClr>
                </a:solidFill>
                <a:latin typeface="+mn-lt"/>
              </a:rPr>
              <a:t>, NORBIT:  *.7K</a:t>
            </a:r>
          </a:p>
        </p:txBody>
      </p:sp>
      <p:sp>
        <p:nvSpPr>
          <p:cNvPr id="2" name="Title 1">
            <a:extLst>
              <a:ext uri="{FF2B5EF4-FFF2-40B4-BE49-F238E27FC236}">
                <a16:creationId xmlns:a16="http://schemas.microsoft.com/office/drawing/2014/main" id="{AB9142BC-A53A-4488-9B88-769D14C9BD8F}"/>
              </a:ext>
            </a:extLst>
          </p:cNvPr>
          <p:cNvSpPr>
            <a:spLocks noGrp="1"/>
          </p:cNvSpPr>
          <p:nvPr>
            <p:ph type="title"/>
          </p:nvPr>
        </p:nvSpPr>
        <p:spPr/>
        <p:txBody>
          <a:bodyPr/>
          <a:lstStyle/>
          <a:p>
            <a:r>
              <a:rPr lang="en-US" dirty="0"/>
              <a:t>Hardware Configuration</a:t>
            </a:r>
            <a:br>
              <a:rPr lang="en-US" dirty="0"/>
            </a:br>
            <a:endParaRPr lang="en-US" dirty="0"/>
          </a:p>
        </p:txBody>
      </p:sp>
      <p:pic>
        <p:nvPicPr>
          <p:cNvPr id="5" name="Picture 4">
            <a:extLst>
              <a:ext uri="{FF2B5EF4-FFF2-40B4-BE49-F238E27FC236}">
                <a16:creationId xmlns:a16="http://schemas.microsoft.com/office/drawing/2014/main" id="{BBF32B60-4B81-4E1A-946B-B12E7098DEDA}"/>
              </a:ext>
            </a:extLst>
          </p:cNvPr>
          <p:cNvPicPr>
            <a:picLocks noChangeAspect="1"/>
          </p:cNvPicPr>
          <p:nvPr/>
        </p:nvPicPr>
        <p:blipFill>
          <a:blip r:embed="rId4"/>
          <a:stretch>
            <a:fillRect/>
          </a:stretch>
        </p:blipFill>
        <p:spPr>
          <a:xfrm>
            <a:off x="5980355" y="533250"/>
            <a:ext cx="4660405" cy="2160733"/>
          </a:xfrm>
          <a:prstGeom prst="rect">
            <a:avLst/>
          </a:prstGeom>
        </p:spPr>
      </p:pic>
      <p:sp>
        <p:nvSpPr>
          <p:cNvPr id="9" name="Rectangle 8">
            <a:extLst>
              <a:ext uri="{FF2B5EF4-FFF2-40B4-BE49-F238E27FC236}">
                <a16:creationId xmlns:a16="http://schemas.microsoft.com/office/drawing/2014/main" id="{6B30143F-3DA5-4D37-B5F1-3F474286C835}"/>
              </a:ext>
            </a:extLst>
          </p:cNvPr>
          <p:cNvSpPr/>
          <p:nvPr/>
        </p:nvSpPr>
        <p:spPr>
          <a:xfrm>
            <a:off x="8148090" y="1339357"/>
            <a:ext cx="1158280" cy="301436"/>
          </a:xfrm>
          <a:prstGeom prst="rect">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40CCCB0-4448-4802-A0FD-A7DE80C3A73A}"/>
              </a:ext>
            </a:extLst>
          </p:cNvPr>
          <p:cNvCxnSpPr>
            <a:cxnSpLocks/>
          </p:cNvCxnSpPr>
          <p:nvPr/>
        </p:nvCxnSpPr>
        <p:spPr>
          <a:xfrm flipV="1">
            <a:off x="4567133" y="1640793"/>
            <a:ext cx="3576132" cy="17882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22013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7158" y="770912"/>
            <a:ext cx="6364288" cy="3627437"/>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Text Box 12">
            <a:extLst>
              <a:ext uri="{FF2B5EF4-FFF2-40B4-BE49-F238E27FC236}">
                <a16:creationId xmlns:a16="http://schemas.microsoft.com/office/drawing/2014/main" id="{323E9EDC-3952-41D7-ABAC-7AF7AECA2214}"/>
              </a:ext>
            </a:extLst>
          </p:cNvPr>
          <p:cNvSpPr txBox="1">
            <a:spLocks noChangeArrowheads="1"/>
          </p:cNvSpPr>
          <p:nvPr/>
        </p:nvSpPr>
        <p:spPr bwMode="auto">
          <a:xfrm>
            <a:off x="2039855" y="4582779"/>
            <a:ext cx="8924925" cy="1554162"/>
          </a:xfrm>
          <a:prstGeom prst="rect">
            <a:avLst/>
          </a:prstGeom>
          <a:noFill/>
          <a:ln w="9525">
            <a:noFill/>
            <a:miter lim="800000"/>
            <a:headEnd/>
            <a:tailEnd/>
          </a:ln>
        </p:spPr>
        <p:txBody>
          <a:bodyPr>
            <a:spAutoFit/>
          </a:bodyPr>
          <a:lstStyle/>
          <a:p>
            <a:pPr>
              <a:spcBef>
                <a:spcPts val="600"/>
              </a:spcBef>
              <a:buFontTx/>
              <a:buChar char="•"/>
              <a:defRPr/>
            </a:pPr>
            <a:r>
              <a:rPr lang="en-US" sz="2000" dirty="0">
                <a:solidFill>
                  <a:schemeClr val="tx1">
                    <a:lumMod val="65000"/>
                    <a:lumOff val="35000"/>
                  </a:schemeClr>
                </a:solidFill>
                <a:latin typeface="+mn-lt"/>
              </a:rPr>
              <a:t>  Logger Runs Automatically with HYPACK® and HYSWEEP® Survey.</a:t>
            </a:r>
          </a:p>
          <a:p>
            <a:pPr>
              <a:spcBef>
                <a:spcPts val="600"/>
              </a:spcBef>
              <a:buFontTx/>
              <a:buChar char="•"/>
              <a:defRPr/>
            </a:pPr>
            <a:r>
              <a:rPr lang="en-US" sz="2000" dirty="0">
                <a:solidFill>
                  <a:schemeClr val="tx1">
                    <a:lumMod val="65000"/>
                    <a:lumOff val="35000"/>
                  </a:schemeClr>
                </a:solidFill>
                <a:latin typeface="+mn-lt"/>
              </a:rPr>
              <a:t>  Real Time Display and Color Configuration.</a:t>
            </a:r>
          </a:p>
          <a:p>
            <a:pPr>
              <a:spcBef>
                <a:spcPts val="600"/>
              </a:spcBef>
              <a:buFontTx/>
              <a:buChar char="•"/>
              <a:defRPr/>
            </a:pPr>
            <a:r>
              <a:rPr lang="en-US" sz="2000" dirty="0">
                <a:solidFill>
                  <a:schemeClr val="tx1">
                    <a:lumMod val="65000"/>
                    <a:lumOff val="35000"/>
                  </a:schemeClr>
                </a:solidFill>
                <a:latin typeface="+mn-lt"/>
              </a:rPr>
              <a:t>  Continuous and On Demand Logging.</a:t>
            </a:r>
          </a:p>
          <a:p>
            <a:pPr>
              <a:spcBef>
                <a:spcPts val="600"/>
              </a:spcBef>
              <a:buFontTx/>
              <a:buChar char="•"/>
              <a:defRPr/>
            </a:pPr>
            <a:r>
              <a:rPr lang="en-US" sz="2000" dirty="0">
                <a:solidFill>
                  <a:schemeClr val="tx1">
                    <a:lumMod val="65000"/>
                    <a:lumOff val="35000"/>
                  </a:schemeClr>
                </a:solidFill>
                <a:latin typeface="+mn-lt"/>
              </a:rPr>
              <a:t>  Alarms.  (For Example; </a:t>
            </a:r>
            <a:r>
              <a:rPr lang="en-US" sz="2000" i="1" dirty="0">
                <a:solidFill>
                  <a:schemeClr val="tx1">
                    <a:lumMod val="65000"/>
                    <a:lumOff val="35000"/>
                  </a:schemeClr>
                </a:solidFill>
                <a:latin typeface="+mn-lt"/>
              </a:rPr>
              <a:t>Low Disk Space</a:t>
            </a:r>
            <a:r>
              <a:rPr lang="en-US" sz="2000" dirty="0">
                <a:solidFill>
                  <a:schemeClr val="tx1">
                    <a:lumMod val="65000"/>
                    <a:lumOff val="35000"/>
                  </a:schemeClr>
                </a:solidFill>
                <a:latin typeface="+mn-lt"/>
              </a:rPr>
              <a:t>)</a:t>
            </a:r>
          </a:p>
        </p:txBody>
      </p:sp>
      <p:sp>
        <p:nvSpPr>
          <p:cNvPr id="9" name="Text Box 6">
            <a:extLst>
              <a:ext uri="{FF2B5EF4-FFF2-40B4-BE49-F238E27FC236}">
                <a16:creationId xmlns:a16="http://schemas.microsoft.com/office/drawing/2014/main" id="{77A1DC60-4CB4-40C1-99CB-2E09EB8A6E80}"/>
              </a:ext>
            </a:extLst>
          </p:cNvPr>
          <p:cNvSpPr txBox="1">
            <a:spLocks noChangeArrowheads="1"/>
          </p:cNvSpPr>
          <p:nvPr/>
        </p:nvSpPr>
        <p:spPr bwMode="auto">
          <a:xfrm>
            <a:off x="8586705" y="1769729"/>
            <a:ext cx="2232025" cy="1016000"/>
          </a:xfrm>
          <a:prstGeom prst="rect">
            <a:avLst/>
          </a:prstGeom>
          <a:noFill/>
          <a:ln w="9525">
            <a:noFill/>
            <a:miter lim="800000"/>
            <a:headEnd/>
            <a:tailEnd/>
          </a:ln>
        </p:spPr>
        <p:txBody>
          <a:bodyPr>
            <a:spAutoFit/>
          </a:bodyPr>
          <a:lstStyle/>
          <a:p>
            <a:pPr>
              <a:spcBef>
                <a:spcPct val="50000"/>
              </a:spcBef>
              <a:defRPr/>
            </a:pPr>
            <a:r>
              <a:rPr lang="en-US" sz="2000" dirty="0">
                <a:solidFill>
                  <a:schemeClr val="tx1">
                    <a:lumMod val="65000"/>
                    <a:lumOff val="35000"/>
                  </a:schemeClr>
                </a:solidFill>
                <a:latin typeface="+mn-lt"/>
              </a:rPr>
              <a:t>Typical Data Rate = Two Giga Bytes per Minute.</a:t>
            </a:r>
          </a:p>
        </p:txBody>
      </p:sp>
      <p:sp>
        <p:nvSpPr>
          <p:cNvPr id="2" name="Title 1">
            <a:extLst>
              <a:ext uri="{FF2B5EF4-FFF2-40B4-BE49-F238E27FC236}">
                <a16:creationId xmlns:a16="http://schemas.microsoft.com/office/drawing/2014/main" id="{FD78FA0E-0380-40BF-8F4F-55E14E4C3782}"/>
              </a:ext>
            </a:extLst>
          </p:cNvPr>
          <p:cNvSpPr>
            <a:spLocks noGrp="1"/>
          </p:cNvSpPr>
          <p:nvPr>
            <p:ph type="title"/>
          </p:nvPr>
        </p:nvSpPr>
        <p:spPr/>
        <p:txBody>
          <a:bodyPr/>
          <a:lstStyle/>
          <a:p>
            <a:r>
              <a:rPr lang="en-US" dirty="0"/>
              <a:t>HYSWEEP® Water Column Logger</a:t>
            </a:r>
            <a:br>
              <a:rPr lang="en-US" dirty="0"/>
            </a:br>
            <a:endParaRPr lang="en-US" dirty="0"/>
          </a:p>
        </p:txBody>
      </p:sp>
    </p:spTree>
    <p:extLst>
      <p:ext uri="{BB962C8B-B14F-4D97-AF65-F5344CB8AC3E}">
        <p14:creationId xmlns:p14="http://schemas.microsoft.com/office/powerpoint/2010/main" val="7586644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4" name="Text Box 12">
            <a:extLst>
              <a:ext uri="{FF2B5EF4-FFF2-40B4-BE49-F238E27FC236}">
                <a16:creationId xmlns:a16="http://schemas.microsoft.com/office/drawing/2014/main" id="{C1FC5ACC-9D19-4EA4-887B-A765C7789770}"/>
              </a:ext>
            </a:extLst>
          </p:cNvPr>
          <p:cNvSpPr txBox="1">
            <a:spLocks noChangeArrowheads="1"/>
          </p:cNvSpPr>
          <p:nvPr/>
        </p:nvSpPr>
        <p:spPr bwMode="auto">
          <a:xfrm>
            <a:off x="631925" y="1380583"/>
            <a:ext cx="5780418" cy="3170099"/>
          </a:xfrm>
          <a:prstGeom prst="rect">
            <a:avLst/>
          </a:prstGeom>
          <a:noFill/>
          <a:ln w="9525">
            <a:noFill/>
            <a:miter lim="800000"/>
            <a:headEnd/>
            <a:tailEnd/>
          </a:ln>
        </p:spPr>
        <p:txBody>
          <a:bodyPr wrap="square">
            <a:spAutoFit/>
          </a:bodyPr>
          <a:lstStyle/>
          <a:p>
            <a:pPr marL="342900" indent="-342900">
              <a:spcBef>
                <a:spcPts val="600"/>
              </a:spcBef>
              <a:buFont typeface="Arial" panose="020B0604020202020204" pitchFamily="34" charset="0"/>
              <a:buChar char="•"/>
              <a:defRPr/>
            </a:pPr>
            <a:r>
              <a:rPr lang="en-US" sz="2000" dirty="0">
                <a:solidFill>
                  <a:schemeClr val="bg2"/>
                </a:solidFill>
                <a:latin typeface="+mn-lt"/>
              </a:rPr>
              <a:t>Amplitude Graph:  </a:t>
            </a:r>
            <a:r>
              <a:rPr lang="en-US" sz="2000" dirty="0">
                <a:solidFill>
                  <a:schemeClr val="tx1">
                    <a:lumMod val="65000"/>
                    <a:lumOff val="35000"/>
                  </a:schemeClr>
                </a:solidFill>
                <a:latin typeface="+mn-lt"/>
              </a:rPr>
              <a:t>Backscatter Amplitude of the Nadir Beam.  </a:t>
            </a:r>
          </a:p>
          <a:p>
            <a:pPr marL="342900" indent="-342900">
              <a:spcBef>
                <a:spcPts val="600"/>
              </a:spcBef>
              <a:buFont typeface="Arial" panose="020B0604020202020204" pitchFamily="34" charset="0"/>
              <a:buChar char="•"/>
              <a:defRPr/>
            </a:pPr>
            <a:r>
              <a:rPr lang="en-US" sz="2000" dirty="0">
                <a:solidFill>
                  <a:schemeClr val="bg2"/>
                </a:solidFill>
                <a:latin typeface="+mn-lt"/>
              </a:rPr>
              <a:t>Graph Max:  </a:t>
            </a:r>
            <a:r>
              <a:rPr lang="en-US" sz="2000" dirty="0">
                <a:solidFill>
                  <a:schemeClr val="tx1">
                    <a:lumMod val="65000"/>
                    <a:lumOff val="35000"/>
                  </a:schemeClr>
                </a:solidFill>
                <a:latin typeface="+mn-lt"/>
              </a:rPr>
              <a:t>Set scale limit of the amplitude graph.</a:t>
            </a:r>
          </a:p>
          <a:p>
            <a:pPr marL="342900" indent="-342900">
              <a:spcBef>
                <a:spcPts val="600"/>
              </a:spcBef>
              <a:buFont typeface="Arial" panose="020B0604020202020204" pitchFamily="34" charset="0"/>
              <a:buChar char="•"/>
              <a:defRPr/>
            </a:pPr>
            <a:r>
              <a:rPr lang="en-US" sz="2000" dirty="0">
                <a:solidFill>
                  <a:schemeClr val="bg2"/>
                </a:solidFill>
                <a:latin typeface="+mn-lt"/>
              </a:rPr>
              <a:t>Color Max = Color Saturation Limit:  </a:t>
            </a:r>
            <a:r>
              <a:rPr lang="en-US" sz="2000" dirty="0">
                <a:solidFill>
                  <a:schemeClr val="tx1">
                    <a:lumMod val="65000"/>
                    <a:lumOff val="35000"/>
                  </a:schemeClr>
                </a:solidFill>
                <a:latin typeface="+mn-lt"/>
              </a:rPr>
              <a:t>Any amplitude &gt; this setting is shown in Red.</a:t>
            </a:r>
          </a:p>
          <a:p>
            <a:pPr marL="342900" indent="-342900">
              <a:spcBef>
                <a:spcPts val="600"/>
              </a:spcBef>
              <a:buFont typeface="Arial" panose="020B0604020202020204" pitchFamily="34" charset="0"/>
              <a:buChar char="•"/>
              <a:defRPr/>
            </a:pPr>
            <a:r>
              <a:rPr lang="en-US" sz="2000" dirty="0">
                <a:solidFill>
                  <a:schemeClr val="bg2"/>
                </a:solidFill>
                <a:latin typeface="+mn-lt"/>
              </a:rPr>
              <a:t>Dot Size:  </a:t>
            </a:r>
            <a:r>
              <a:rPr lang="en-US" sz="2000" dirty="0">
                <a:solidFill>
                  <a:schemeClr val="tx1">
                    <a:lumMod val="65000"/>
                    <a:lumOff val="35000"/>
                  </a:schemeClr>
                </a:solidFill>
                <a:latin typeface="+mn-lt"/>
              </a:rPr>
              <a:t>Of individual samples.</a:t>
            </a:r>
          </a:p>
          <a:p>
            <a:pPr marL="342900" indent="-342900">
              <a:spcBef>
                <a:spcPts val="600"/>
              </a:spcBef>
              <a:buFont typeface="Arial" panose="020B0604020202020204" pitchFamily="34" charset="0"/>
              <a:buChar char="•"/>
              <a:defRPr/>
            </a:pPr>
            <a:r>
              <a:rPr lang="en-US" sz="2000" dirty="0">
                <a:solidFill>
                  <a:schemeClr val="bg2"/>
                </a:solidFill>
                <a:latin typeface="+mn-lt"/>
              </a:rPr>
              <a:t>Soundings:  </a:t>
            </a:r>
            <a:r>
              <a:rPr lang="en-US" sz="2000" dirty="0">
                <a:solidFill>
                  <a:schemeClr val="tx1">
                    <a:lumMod val="65000"/>
                    <a:lumOff val="35000"/>
                  </a:schemeClr>
                </a:solidFill>
                <a:latin typeface="+mn-lt"/>
              </a:rPr>
              <a:t>Check this to overlay soundings in white.</a:t>
            </a:r>
          </a:p>
        </p:txBody>
      </p:sp>
      <p:grpSp>
        <p:nvGrpSpPr>
          <p:cNvPr id="3" name="Group 2">
            <a:extLst>
              <a:ext uri="{FF2B5EF4-FFF2-40B4-BE49-F238E27FC236}">
                <a16:creationId xmlns:a16="http://schemas.microsoft.com/office/drawing/2014/main" id="{C4086339-2BC5-4E85-94FE-D79C45C126DD}"/>
              </a:ext>
            </a:extLst>
          </p:cNvPr>
          <p:cNvGrpSpPr/>
          <p:nvPr/>
        </p:nvGrpSpPr>
        <p:grpSpPr>
          <a:xfrm>
            <a:off x="6412343" y="1103676"/>
            <a:ext cx="4302125" cy="4217738"/>
            <a:chOff x="6075458" y="1733801"/>
            <a:chExt cx="4302125" cy="4217738"/>
          </a:xfrm>
        </p:grpSpPr>
        <p:pic>
          <p:nvPicPr>
            <p:cNvPr id="3994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3808" y="1733801"/>
              <a:ext cx="353377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2">
              <a:extLst>
                <a:ext uri="{FF2B5EF4-FFF2-40B4-BE49-F238E27FC236}">
                  <a16:creationId xmlns:a16="http://schemas.microsoft.com/office/drawing/2014/main" id="{443738D9-1A49-45B7-A5FF-BF4EEEA5A10A}"/>
                </a:ext>
              </a:extLst>
            </p:cNvPr>
            <p:cNvSpPr txBox="1">
              <a:spLocks noChangeArrowheads="1"/>
            </p:cNvSpPr>
            <p:nvPr/>
          </p:nvSpPr>
          <p:spPr bwMode="auto">
            <a:xfrm>
              <a:off x="6075458" y="5305426"/>
              <a:ext cx="4302125" cy="646113"/>
            </a:xfrm>
            <a:prstGeom prst="rect">
              <a:avLst/>
            </a:prstGeom>
            <a:noFill/>
            <a:ln w="9525">
              <a:noFill/>
              <a:miter lim="800000"/>
              <a:headEnd/>
              <a:tailEnd/>
            </a:ln>
          </p:spPr>
          <p:txBody>
            <a:bodyPr>
              <a:spAutoFit/>
            </a:bodyPr>
            <a:lstStyle/>
            <a:p>
              <a:pPr>
                <a:spcBef>
                  <a:spcPct val="50000"/>
                </a:spcBef>
                <a:defRPr/>
              </a:pPr>
              <a:r>
                <a:rPr lang="en-US" dirty="0">
                  <a:solidFill>
                    <a:schemeClr val="tx1">
                      <a:lumMod val="65000"/>
                      <a:lumOff val="35000"/>
                    </a:schemeClr>
                  </a:solidFill>
                  <a:latin typeface="+mn-lt"/>
                </a:rPr>
                <a:t>Click and Drag the Blue Bar to quickly change the Color Saturation limit.</a:t>
              </a:r>
            </a:p>
          </p:txBody>
        </p:sp>
        <p:cxnSp>
          <p:nvCxnSpPr>
            <p:cNvPr id="7" name="Straight Arrow Connector 6">
              <a:extLst>
                <a:ext uri="{FF2B5EF4-FFF2-40B4-BE49-F238E27FC236}">
                  <a16:creationId xmlns:a16="http://schemas.microsoft.com/office/drawing/2014/main" id="{DF981FAE-16D0-4183-A066-C32B7039BC5E}"/>
                </a:ext>
              </a:extLst>
            </p:cNvPr>
            <p:cNvCxnSpPr/>
            <p:nvPr/>
          </p:nvCxnSpPr>
          <p:spPr>
            <a:xfrm flipV="1">
              <a:off x="7705725" y="2605088"/>
              <a:ext cx="0" cy="2451100"/>
            </a:xfrm>
            <a:prstGeom prst="straightConnector1">
              <a:avLst/>
            </a:prstGeom>
            <a:ln>
              <a:solidFill>
                <a:srgbClr val="FF0000"/>
              </a:solidFill>
              <a:tailEnd type="triangle"/>
            </a:ln>
          </p:spPr>
          <p:style>
            <a:lnRef idx="2">
              <a:schemeClr val="accent3"/>
            </a:lnRef>
            <a:fillRef idx="0">
              <a:schemeClr val="accent3"/>
            </a:fillRef>
            <a:effectRef idx="1">
              <a:schemeClr val="accent3"/>
            </a:effectRef>
            <a:fontRef idx="minor">
              <a:schemeClr val="tx1"/>
            </a:fontRef>
          </p:style>
        </p:cxnSp>
      </p:grpSp>
      <p:sp>
        <p:nvSpPr>
          <p:cNvPr id="2" name="Title 1">
            <a:extLst>
              <a:ext uri="{FF2B5EF4-FFF2-40B4-BE49-F238E27FC236}">
                <a16:creationId xmlns:a16="http://schemas.microsoft.com/office/drawing/2014/main" id="{3DD5AB1C-9177-41A4-A492-6CCC3F7DE384}"/>
              </a:ext>
            </a:extLst>
          </p:cNvPr>
          <p:cNvSpPr>
            <a:spLocks noGrp="1"/>
          </p:cNvSpPr>
          <p:nvPr>
            <p:ph type="title"/>
          </p:nvPr>
        </p:nvSpPr>
        <p:spPr/>
        <p:txBody>
          <a:bodyPr/>
          <a:lstStyle/>
          <a:p>
            <a:r>
              <a:rPr lang="en-US" dirty="0"/>
              <a:t>WC Logger – Color and Display Settings</a:t>
            </a:r>
            <a:br>
              <a:rPr lang="en-US" dirty="0"/>
            </a:br>
            <a:endParaRPr lang="en-US" dirty="0"/>
          </a:p>
        </p:txBody>
      </p:sp>
    </p:spTree>
    <p:extLst>
      <p:ext uri="{BB962C8B-B14F-4D97-AF65-F5344CB8AC3E}">
        <p14:creationId xmlns:p14="http://schemas.microsoft.com/office/powerpoint/2010/main" val="3968543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16"/>
          <p:cNvGraphicFramePr>
            <a:graphicFrameLocks noChangeAspect="1"/>
          </p:cNvGraphicFramePr>
          <p:nvPr>
            <p:extLst>
              <p:ext uri="{D42A27DB-BD31-4B8C-83A1-F6EECF244321}">
                <p14:modId xmlns:p14="http://schemas.microsoft.com/office/powerpoint/2010/main" val="3003425443"/>
              </p:ext>
            </p:extLst>
          </p:nvPr>
        </p:nvGraphicFramePr>
        <p:xfrm>
          <a:off x="709835" y="971410"/>
          <a:ext cx="4495800" cy="2209800"/>
        </p:xfrm>
        <a:graphic>
          <a:graphicData uri="http://schemas.openxmlformats.org/presentationml/2006/ole">
            <mc:AlternateContent xmlns:mc="http://schemas.openxmlformats.org/markup-compatibility/2006">
              <mc:Choice xmlns:v="urn:schemas-microsoft-com:vml" Requires="v">
                <p:oleObj spid="_x0000_s2050" name="Bitmap Image" r:id="rId4" imgW="6354062" imgH="3076190" progId="Paint.Picture">
                  <p:embed/>
                </p:oleObj>
              </mc:Choice>
              <mc:Fallback>
                <p:oleObj name="Bitmap Image" r:id="rId4" imgW="6354062" imgH="3076190" progId="Paint.Picture">
                  <p:embed/>
                  <p:pic>
                    <p:nvPicPr>
                      <p:cNvPr id="38914"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835" y="971410"/>
                        <a:ext cx="4495800" cy="2209800"/>
                      </a:xfrm>
                      <a:prstGeom prst="rect">
                        <a:avLst/>
                      </a:prstGeom>
                      <a:noFill/>
                      <a:ln>
                        <a:noFill/>
                      </a:ln>
                      <a:effectLst/>
                    </p:spPr>
                  </p:pic>
                </p:oleObj>
              </mc:Fallback>
            </mc:AlternateContent>
          </a:graphicData>
        </a:graphic>
      </p:graphicFrame>
      <p:sp>
        <p:nvSpPr>
          <p:cNvPr id="2" name="Title 1">
            <a:extLst>
              <a:ext uri="{FF2B5EF4-FFF2-40B4-BE49-F238E27FC236}">
                <a16:creationId xmlns:a16="http://schemas.microsoft.com/office/drawing/2014/main" id="{24CD2FC9-79B4-4F37-AB71-12F05ABEFB67}"/>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Support Sensors</a:t>
            </a:r>
            <a:endParaRPr lang="en-US" dirty="0"/>
          </a:p>
        </p:txBody>
      </p:sp>
      <p:sp>
        <p:nvSpPr>
          <p:cNvPr id="3081" name="Text Box 7">
            <a:extLst>
              <a:ext uri="{FF2B5EF4-FFF2-40B4-BE49-F238E27FC236}">
                <a16:creationId xmlns:a16="http://schemas.microsoft.com/office/drawing/2014/main" id="{66B8834C-1D13-475E-8C76-3B681D3EE4D1}"/>
              </a:ext>
            </a:extLst>
          </p:cNvPr>
          <p:cNvSpPr txBox="1">
            <a:spLocks noChangeArrowheads="1"/>
          </p:cNvSpPr>
          <p:nvPr/>
        </p:nvSpPr>
        <p:spPr bwMode="auto">
          <a:xfrm>
            <a:off x="709835" y="2868027"/>
            <a:ext cx="4495800" cy="307975"/>
          </a:xfrm>
          <a:prstGeom prst="rect">
            <a:avLst/>
          </a:prstGeom>
          <a:solidFill>
            <a:schemeClr val="tx1">
              <a:lumMod val="75000"/>
              <a:lumOff val="25000"/>
            </a:schemeClr>
          </a:solidFill>
          <a:ln w="9525">
            <a:noFill/>
            <a:miter lim="800000"/>
            <a:headEnd/>
            <a:tailEnd/>
          </a:ln>
        </p:spPr>
        <p:txBody>
          <a:bodyPr>
            <a:spAutoFit/>
          </a:bodyPr>
          <a:lstStyle/>
          <a:p>
            <a:pPr>
              <a:spcBef>
                <a:spcPct val="50000"/>
              </a:spcBef>
              <a:defRPr/>
            </a:pPr>
            <a:r>
              <a:rPr lang="en-US" sz="1400" b="1" dirty="0">
                <a:solidFill>
                  <a:srgbClr val="FFC000"/>
                </a:solidFill>
                <a:latin typeface="+mn-lt"/>
              </a:rPr>
              <a:t>Heading:  </a:t>
            </a:r>
            <a:r>
              <a:rPr lang="en-US" sz="1400" dirty="0">
                <a:solidFill>
                  <a:schemeClr val="bg1"/>
                </a:solidFill>
                <a:latin typeface="+mn-lt"/>
              </a:rPr>
              <a:t>Using a gyro or dual GPS antenna array. </a:t>
            </a:r>
          </a:p>
        </p:txBody>
      </p:sp>
      <p:grpSp>
        <p:nvGrpSpPr>
          <p:cNvPr id="3" name="Group 2">
            <a:extLst>
              <a:ext uri="{FF2B5EF4-FFF2-40B4-BE49-F238E27FC236}">
                <a16:creationId xmlns:a16="http://schemas.microsoft.com/office/drawing/2014/main" id="{D3013210-0FFC-44EA-8DC7-A099B44C586F}"/>
              </a:ext>
            </a:extLst>
          </p:cNvPr>
          <p:cNvGrpSpPr/>
          <p:nvPr/>
        </p:nvGrpSpPr>
        <p:grpSpPr>
          <a:xfrm>
            <a:off x="702177" y="3220998"/>
            <a:ext cx="4503458" cy="2665592"/>
            <a:chOff x="1813813" y="3802716"/>
            <a:chExt cx="4407157" cy="2665592"/>
          </a:xfrm>
        </p:grpSpPr>
        <p:graphicFrame>
          <p:nvGraphicFramePr>
            <p:cNvPr id="38918" name="Object 17"/>
            <p:cNvGraphicFramePr>
              <a:graphicFrameLocks noChangeAspect="1"/>
            </p:cNvGraphicFramePr>
            <p:nvPr>
              <p:extLst>
                <p:ext uri="{D42A27DB-BD31-4B8C-83A1-F6EECF244321}">
                  <p14:modId xmlns:p14="http://schemas.microsoft.com/office/powerpoint/2010/main" val="2761783238"/>
                </p:ext>
              </p:extLst>
            </p:nvPr>
          </p:nvGraphicFramePr>
          <p:xfrm>
            <a:off x="3387283" y="3802716"/>
            <a:ext cx="2833687" cy="2438400"/>
          </p:xfrm>
          <a:graphic>
            <a:graphicData uri="http://schemas.openxmlformats.org/presentationml/2006/ole">
              <mc:AlternateContent xmlns:mc="http://schemas.openxmlformats.org/markup-compatibility/2006">
                <mc:Choice xmlns:v="urn:schemas-microsoft-com:vml" Requires="v">
                  <p:oleObj spid="_x0000_s2051" name="Bitmap Image" r:id="rId6" imgW="1724266" imgH="1295238" progId="Paint.Picture">
                    <p:embed/>
                  </p:oleObj>
                </mc:Choice>
                <mc:Fallback>
                  <p:oleObj name="Bitmap Image" r:id="rId6" imgW="1724266" imgH="1295238" progId="Paint.Picture">
                    <p:embed/>
                    <p:pic>
                      <p:nvPicPr>
                        <p:cNvPr id="38918"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87283" y="3802716"/>
                          <a:ext cx="283368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8919" name="Picture 15" descr="TSS-DMS-05-PHOT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1307" y="3802716"/>
              <a:ext cx="1960562" cy="243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80" name="Text Box 6">
              <a:extLst>
                <a:ext uri="{FF2B5EF4-FFF2-40B4-BE49-F238E27FC236}">
                  <a16:creationId xmlns:a16="http://schemas.microsoft.com/office/drawing/2014/main" id="{AEEF08CA-5C32-424B-AC56-1E87EE03F50D}"/>
                </a:ext>
              </a:extLst>
            </p:cNvPr>
            <p:cNvSpPr txBox="1">
              <a:spLocks noChangeArrowheads="1"/>
            </p:cNvSpPr>
            <p:nvPr/>
          </p:nvSpPr>
          <p:spPr bwMode="auto">
            <a:xfrm>
              <a:off x="1813813" y="5791200"/>
              <a:ext cx="4399663" cy="677108"/>
            </a:xfrm>
            <a:prstGeom prst="rect">
              <a:avLst/>
            </a:prstGeom>
            <a:solidFill>
              <a:schemeClr val="tx1">
                <a:lumMod val="75000"/>
                <a:lumOff val="25000"/>
              </a:schemeClr>
            </a:solidFill>
            <a:ln w="9525">
              <a:noFill/>
              <a:miter lim="800000"/>
              <a:headEnd/>
              <a:tailEnd/>
            </a:ln>
          </p:spPr>
          <p:txBody>
            <a:bodyPr wrap="square">
              <a:spAutoFit/>
            </a:bodyPr>
            <a:lstStyle/>
            <a:p>
              <a:pPr>
                <a:spcBef>
                  <a:spcPct val="50000"/>
                </a:spcBef>
                <a:defRPr/>
              </a:pPr>
              <a:r>
                <a:rPr lang="en-US" sz="1400" b="1" dirty="0">
                  <a:solidFill>
                    <a:srgbClr val="FFC000"/>
                  </a:solidFill>
                  <a:latin typeface="+mn-lt"/>
                </a:rPr>
                <a:t>Motion reference (MRU / IMU): </a:t>
              </a:r>
            </a:p>
            <a:p>
              <a:pPr>
                <a:spcBef>
                  <a:spcPct val="50000"/>
                </a:spcBef>
                <a:defRPr/>
              </a:pPr>
              <a:r>
                <a:rPr lang="en-US" sz="1400" dirty="0">
                  <a:solidFill>
                    <a:schemeClr val="bg1"/>
                  </a:solidFill>
                  <a:latin typeface="+mn-lt"/>
                </a:rPr>
                <a:t>Measures boat heave, pitch and roll</a:t>
              </a:r>
              <a:r>
                <a:rPr lang="en-US" sz="1600" dirty="0">
                  <a:solidFill>
                    <a:schemeClr val="bg1"/>
                  </a:solidFill>
                  <a:latin typeface="+mn-lt"/>
                </a:rPr>
                <a:t>.</a:t>
              </a:r>
            </a:p>
          </p:txBody>
        </p:sp>
      </p:grpSp>
      <p:sp>
        <p:nvSpPr>
          <p:cNvPr id="3082" name="Text Box 8">
            <a:extLst>
              <a:ext uri="{FF2B5EF4-FFF2-40B4-BE49-F238E27FC236}">
                <a16:creationId xmlns:a16="http://schemas.microsoft.com/office/drawing/2014/main" id="{0B0BEAED-52C9-4701-AD66-634606201ABC}"/>
              </a:ext>
            </a:extLst>
          </p:cNvPr>
          <p:cNvSpPr txBox="1">
            <a:spLocks noChangeArrowheads="1"/>
          </p:cNvSpPr>
          <p:nvPr/>
        </p:nvSpPr>
        <p:spPr bwMode="auto">
          <a:xfrm>
            <a:off x="6411981" y="2390973"/>
            <a:ext cx="4760495" cy="954107"/>
          </a:xfrm>
          <a:prstGeom prst="rect">
            <a:avLst/>
          </a:prstGeom>
          <a:solidFill>
            <a:schemeClr val="tx1">
              <a:lumMod val="75000"/>
              <a:lumOff val="25000"/>
            </a:schemeClr>
          </a:solidFill>
          <a:ln w="9525">
            <a:noFill/>
            <a:miter lim="800000"/>
            <a:headEnd/>
            <a:tailEnd/>
          </a:ln>
        </p:spPr>
        <p:txBody>
          <a:bodyPr>
            <a:spAutoFit/>
          </a:bodyPr>
          <a:lstStyle/>
          <a:p>
            <a:pPr>
              <a:spcBef>
                <a:spcPct val="50000"/>
              </a:spcBef>
              <a:defRPr/>
            </a:pPr>
            <a:r>
              <a:rPr lang="en-US" sz="1400" b="1" dirty="0">
                <a:solidFill>
                  <a:srgbClr val="FFC000"/>
                </a:solidFill>
                <a:latin typeface="+mn-lt"/>
              </a:rPr>
              <a:t>Sound Speed Sensor &amp; Profiler:</a:t>
            </a:r>
          </a:p>
          <a:p>
            <a:pPr>
              <a:spcBef>
                <a:spcPct val="50000"/>
              </a:spcBef>
              <a:defRPr/>
            </a:pPr>
            <a:r>
              <a:rPr lang="en-US" sz="1400" dirty="0">
                <a:solidFill>
                  <a:schemeClr val="bg1"/>
                </a:solidFill>
                <a:latin typeface="+mn-lt"/>
              </a:rPr>
              <a:t>Sensor:  Sound speed at sonar head.</a:t>
            </a:r>
          </a:p>
          <a:p>
            <a:pPr>
              <a:spcBef>
                <a:spcPct val="50000"/>
              </a:spcBef>
              <a:defRPr/>
            </a:pPr>
            <a:r>
              <a:rPr lang="en-US" sz="1400" dirty="0">
                <a:solidFill>
                  <a:schemeClr val="bg1"/>
                </a:solidFill>
                <a:latin typeface="+mn-lt"/>
              </a:rPr>
              <a:t>Profiler: Sound speed through water column.</a:t>
            </a:r>
          </a:p>
        </p:txBody>
      </p:sp>
      <p:pic>
        <p:nvPicPr>
          <p:cNvPr id="6" name="Picture 5">
            <a:extLst>
              <a:ext uri="{FF2B5EF4-FFF2-40B4-BE49-F238E27FC236}">
                <a16:creationId xmlns:a16="http://schemas.microsoft.com/office/drawing/2014/main" id="{429D6EBE-C8B5-471A-9C08-8ABDD78A2B93}"/>
              </a:ext>
            </a:extLst>
          </p:cNvPr>
          <p:cNvPicPr>
            <a:picLocks noChangeAspect="1"/>
          </p:cNvPicPr>
          <p:nvPr/>
        </p:nvPicPr>
        <p:blipFill>
          <a:blip r:embed="rId9"/>
          <a:stretch>
            <a:fillRect/>
          </a:stretch>
        </p:blipFill>
        <p:spPr>
          <a:xfrm>
            <a:off x="6411981" y="3429000"/>
            <a:ext cx="4779475" cy="2623915"/>
          </a:xfrm>
          <a:prstGeom prst="rect">
            <a:avLst/>
          </a:prstGeom>
        </p:spPr>
      </p:pic>
      <p:pic>
        <p:nvPicPr>
          <p:cNvPr id="8" name="Picture 7">
            <a:extLst>
              <a:ext uri="{FF2B5EF4-FFF2-40B4-BE49-F238E27FC236}">
                <a16:creationId xmlns:a16="http://schemas.microsoft.com/office/drawing/2014/main" id="{04583AD2-8BF4-4165-8E98-532579CFB128}"/>
              </a:ext>
            </a:extLst>
          </p:cNvPr>
          <p:cNvPicPr>
            <a:picLocks noChangeAspect="1"/>
          </p:cNvPicPr>
          <p:nvPr/>
        </p:nvPicPr>
        <p:blipFill>
          <a:blip r:embed="rId10"/>
          <a:stretch>
            <a:fillRect/>
          </a:stretch>
        </p:blipFill>
        <p:spPr>
          <a:xfrm>
            <a:off x="6411981" y="481431"/>
            <a:ext cx="4756611" cy="1823118"/>
          </a:xfrm>
          <a:prstGeom prst="rect">
            <a:avLst/>
          </a:prstGeom>
        </p:spPr>
      </p:pic>
    </p:spTree>
    <p:extLst>
      <p:ext uri="{BB962C8B-B14F-4D97-AF65-F5344CB8AC3E}">
        <p14:creationId xmlns:p14="http://schemas.microsoft.com/office/powerpoint/2010/main" val="2704621835"/>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2">
            <a:extLst>
              <a:ext uri="{FF2B5EF4-FFF2-40B4-BE49-F238E27FC236}">
                <a16:creationId xmlns:a16="http://schemas.microsoft.com/office/drawing/2014/main" id="{B045110D-0BCC-425B-98F1-6893BAE3A020}"/>
              </a:ext>
            </a:extLst>
          </p:cNvPr>
          <p:cNvSpPr txBox="1">
            <a:spLocks noChangeArrowheads="1"/>
          </p:cNvSpPr>
          <p:nvPr/>
        </p:nvSpPr>
        <p:spPr bwMode="auto">
          <a:xfrm>
            <a:off x="676860" y="1529897"/>
            <a:ext cx="4689224" cy="3016210"/>
          </a:xfrm>
          <a:prstGeom prst="rect">
            <a:avLst/>
          </a:prstGeom>
          <a:noFill/>
          <a:ln w="9525">
            <a:noFill/>
            <a:miter lim="800000"/>
            <a:headEnd/>
            <a:tailEnd/>
          </a:ln>
        </p:spPr>
        <p:txBody>
          <a:bodyPr wrap="square">
            <a:spAutoFit/>
          </a:bodyPr>
          <a:lstStyle/>
          <a:p>
            <a:pPr marL="342900" indent="-342900">
              <a:spcBef>
                <a:spcPct val="50000"/>
              </a:spcBef>
              <a:buFont typeface="Arial" panose="020B0604020202020204" pitchFamily="34" charset="0"/>
              <a:buChar char="•"/>
              <a:defRPr/>
            </a:pPr>
            <a:r>
              <a:rPr lang="en-US" sz="2000" dirty="0">
                <a:solidFill>
                  <a:schemeClr val="tx1">
                    <a:lumMod val="65000"/>
                    <a:lumOff val="35000"/>
                  </a:schemeClr>
                </a:solidFill>
                <a:latin typeface="+mn-lt"/>
              </a:rPr>
              <a:t>Find this in Logging Options</a:t>
            </a:r>
          </a:p>
          <a:p>
            <a:pPr marL="342900" indent="-342900">
              <a:spcBef>
                <a:spcPct val="50000"/>
              </a:spcBef>
              <a:buFont typeface="Arial" panose="020B0604020202020204" pitchFamily="34" charset="0"/>
              <a:buChar char="•"/>
              <a:defRPr/>
            </a:pPr>
            <a:r>
              <a:rPr lang="en-US" sz="2000" dirty="0">
                <a:solidFill>
                  <a:schemeClr val="tx1">
                    <a:lumMod val="65000"/>
                    <a:lumOff val="35000"/>
                  </a:schemeClr>
                </a:solidFill>
                <a:latin typeface="+mn-lt"/>
              </a:rPr>
              <a:t>Number of seconds of WC data saved in program memory.</a:t>
            </a:r>
          </a:p>
          <a:p>
            <a:pPr marL="342900" indent="-342900">
              <a:spcBef>
                <a:spcPct val="50000"/>
              </a:spcBef>
              <a:buFont typeface="Arial" panose="020B0604020202020204" pitchFamily="34" charset="0"/>
              <a:buChar char="•"/>
              <a:defRPr/>
            </a:pPr>
            <a:r>
              <a:rPr lang="en-US" sz="2000" dirty="0">
                <a:solidFill>
                  <a:schemeClr val="tx1">
                    <a:lumMod val="65000"/>
                    <a:lumOff val="35000"/>
                  </a:schemeClr>
                </a:solidFill>
                <a:latin typeface="+mn-lt"/>
              </a:rPr>
              <a:t>Gives the surveyor some leeway with On Demand Logging.</a:t>
            </a:r>
          </a:p>
          <a:p>
            <a:pPr marL="342900" indent="-342900">
              <a:spcBef>
                <a:spcPct val="50000"/>
              </a:spcBef>
              <a:buFont typeface="Arial" panose="020B0604020202020204" pitchFamily="34" charset="0"/>
              <a:buChar char="•"/>
              <a:defRPr/>
            </a:pPr>
            <a:r>
              <a:rPr lang="en-US" sz="2000" dirty="0">
                <a:solidFill>
                  <a:schemeClr val="tx1">
                    <a:lumMod val="65000"/>
                    <a:lumOff val="35000"/>
                  </a:schemeClr>
                </a:solidFill>
                <a:latin typeface="+mn-lt"/>
              </a:rPr>
              <a:t>Equals the number of seconds between (1) spotting a feature and (2) clicking the Logging button. </a:t>
            </a:r>
          </a:p>
        </p:txBody>
      </p:sp>
      <p:pic>
        <p:nvPicPr>
          <p:cNvPr id="4198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3656" y="1099665"/>
            <a:ext cx="5873750" cy="19383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Text Box 12">
            <a:extLst>
              <a:ext uri="{FF2B5EF4-FFF2-40B4-BE49-F238E27FC236}">
                <a16:creationId xmlns:a16="http://schemas.microsoft.com/office/drawing/2014/main" id="{E1A03673-633C-4234-8A7A-10019C9A6220}"/>
              </a:ext>
            </a:extLst>
          </p:cNvPr>
          <p:cNvSpPr txBox="1">
            <a:spLocks noChangeArrowheads="1"/>
          </p:cNvSpPr>
          <p:nvPr/>
        </p:nvSpPr>
        <p:spPr bwMode="auto">
          <a:xfrm>
            <a:off x="6356270" y="3209451"/>
            <a:ext cx="5291137" cy="1892300"/>
          </a:xfrm>
          <a:prstGeom prst="rect">
            <a:avLst/>
          </a:prstGeom>
          <a:noFill/>
          <a:ln w="9525">
            <a:noFill/>
            <a:miter lim="800000"/>
            <a:headEnd/>
            <a:tailEnd/>
          </a:ln>
        </p:spPr>
        <p:txBody>
          <a:bodyPr>
            <a:spAutoFit/>
          </a:bodyPr>
          <a:lstStyle/>
          <a:p>
            <a:pPr marL="342900" indent="-342900">
              <a:spcBef>
                <a:spcPct val="50000"/>
              </a:spcBef>
              <a:buFont typeface="Wingdings" panose="05000000000000000000" pitchFamily="2" charset="2"/>
              <a:buChar char="Ø"/>
              <a:defRPr/>
            </a:pPr>
            <a:r>
              <a:rPr lang="en-US" dirty="0">
                <a:solidFill>
                  <a:schemeClr val="tx1">
                    <a:lumMod val="65000"/>
                    <a:lumOff val="35000"/>
                  </a:schemeClr>
                </a:solidFill>
                <a:latin typeface="+mn-lt"/>
              </a:rPr>
              <a:t>Pings per Second:  Filled in by program.</a:t>
            </a:r>
          </a:p>
          <a:p>
            <a:pPr marL="342900" indent="-342900">
              <a:spcBef>
                <a:spcPct val="50000"/>
              </a:spcBef>
              <a:buFont typeface="Wingdings" panose="05000000000000000000" pitchFamily="2" charset="2"/>
              <a:buChar char="Ø"/>
              <a:defRPr/>
            </a:pPr>
            <a:r>
              <a:rPr lang="en-US" dirty="0">
                <a:solidFill>
                  <a:schemeClr val="tx1">
                    <a:lumMod val="65000"/>
                    <a:lumOff val="35000"/>
                  </a:schemeClr>
                </a:solidFill>
                <a:latin typeface="+mn-lt"/>
              </a:rPr>
              <a:t>Bytes per Ping:  Filled in by program.</a:t>
            </a:r>
          </a:p>
          <a:p>
            <a:pPr marL="342900" indent="-342900">
              <a:spcBef>
                <a:spcPct val="50000"/>
              </a:spcBef>
              <a:buFont typeface="Wingdings" panose="05000000000000000000" pitchFamily="2" charset="2"/>
              <a:buChar char="Ø"/>
              <a:defRPr/>
            </a:pPr>
            <a:r>
              <a:rPr lang="en-US" dirty="0">
                <a:solidFill>
                  <a:schemeClr val="tx1">
                    <a:lumMod val="65000"/>
                    <a:lumOff val="35000"/>
                  </a:schemeClr>
                </a:solidFill>
                <a:latin typeface="+mn-lt"/>
              </a:rPr>
              <a:t>Buffer Size (MB):  Entered by the surveyor.</a:t>
            </a:r>
          </a:p>
          <a:p>
            <a:pPr marL="342900" indent="-342900">
              <a:spcBef>
                <a:spcPct val="50000"/>
              </a:spcBef>
              <a:buFont typeface="Wingdings" panose="05000000000000000000" pitchFamily="2" charset="2"/>
              <a:buChar char="Ø"/>
              <a:defRPr/>
            </a:pPr>
            <a:r>
              <a:rPr lang="en-US" dirty="0">
                <a:solidFill>
                  <a:schemeClr val="tx1">
                    <a:lumMod val="65000"/>
                    <a:lumOff val="35000"/>
                  </a:schemeClr>
                </a:solidFill>
                <a:latin typeface="+mn-lt"/>
              </a:rPr>
              <a:t>Buffer Time in Seconds:  Calculated by the program.</a:t>
            </a:r>
          </a:p>
        </p:txBody>
      </p:sp>
      <p:sp>
        <p:nvSpPr>
          <p:cNvPr id="2" name="Title 1">
            <a:extLst>
              <a:ext uri="{FF2B5EF4-FFF2-40B4-BE49-F238E27FC236}">
                <a16:creationId xmlns:a16="http://schemas.microsoft.com/office/drawing/2014/main" id="{3908AA11-3388-4014-A200-93CBC08EA7A2}"/>
              </a:ext>
            </a:extLst>
          </p:cNvPr>
          <p:cNvSpPr>
            <a:spLocks noGrp="1"/>
          </p:cNvSpPr>
          <p:nvPr>
            <p:ph type="title"/>
          </p:nvPr>
        </p:nvSpPr>
        <p:spPr/>
        <p:txBody>
          <a:bodyPr/>
          <a:lstStyle/>
          <a:p>
            <a:r>
              <a:rPr lang="en-US" dirty="0"/>
              <a:t>WC Logger – Ping Buffering</a:t>
            </a:r>
            <a:br>
              <a:rPr lang="en-US" dirty="0"/>
            </a:br>
            <a:endParaRPr lang="en-US" dirty="0"/>
          </a:p>
        </p:txBody>
      </p:sp>
    </p:spTree>
    <p:extLst>
      <p:ext uri="{BB962C8B-B14F-4D97-AF65-F5344CB8AC3E}">
        <p14:creationId xmlns:p14="http://schemas.microsoft.com/office/powerpoint/2010/main" val="35015187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58C2ACF-4A53-4622-A315-347CC310F72F}"/>
              </a:ext>
            </a:extLst>
          </p:cNvPr>
          <p:cNvGrpSpPr/>
          <p:nvPr/>
        </p:nvGrpSpPr>
        <p:grpSpPr>
          <a:xfrm>
            <a:off x="1654174" y="1052512"/>
            <a:ext cx="8883651" cy="4752975"/>
            <a:chOff x="1784350" y="1441450"/>
            <a:chExt cx="8883651" cy="4752975"/>
          </a:xfrm>
        </p:grpSpPr>
        <p:sp>
          <p:nvSpPr>
            <p:cNvPr id="14344" name="Text Box 12">
              <a:extLst>
                <a:ext uri="{FF2B5EF4-FFF2-40B4-BE49-F238E27FC236}">
                  <a16:creationId xmlns:a16="http://schemas.microsoft.com/office/drawing/2014/main" id="{16BF4851-B50F-4185-B529-E5CAF87786B4}"/>
                </a:ext>
              </a:extLst>
            </p:cNvPr>
            <p:cNvSpPr txBox="1">
              <a:spLocks noChangeArrowheads="1"/>
            </p:cNvSpPr>
            <p:nvPr/>
          </p:nvSpPr>
          <p:spPr bwMode="auto">
            <a:xfrm>
              <a:off x="1828801" y="1441450"/>
              <a:ext cx="3776663" cy="1169988"/>
            </a:xfrm>
            <a:prstGeom prst="rect">
              <a:avLst/>
            </a:prstGeom>
            <a:noFill/>
            <a:ln w="9525">
              <a:noFill/>
              <a:miter lim="800000"/>
              <a:headEnd/>
              <a:tailEnd/>
            </a:ln>
          </p:spPr>
          <p:txBody>
            <a:bodyPr>
              <a:spAutoFit/>
            </a:bodyPr>
            <a:lstStyle/>
            <a:p>
              <a:pPr>
                <a:spcBef>
                  <a:spcPct val="50000"/>
                </a:spcBef>
                <a:defRPr/>
              </a:pPr>
              <a:r>
                <a:rPr lang="en-US" sz="2000" b="1" dirty="0">
                  <a:solidFill>
                    <a:schemeClr val="bg2"/>
                  </a:solidFill>
                  <a:latin typeface="+mn-lt"/>
                </a:rPr>
                <a:t>Automatic Mode</a:t>
              </a:r>
            </a:p>
            <a:p>
              <a:pPr marL="342900" indent="-342900">
                <a:spcBef>
                  <a:spcPct val="50000"/>
                </a:spcBef>
                <a:buFont typeface="Arial" panose="020B0604020202020204" pitchFamily="34" charset="0"/>
                <a:buChar char="•"/>
                <a:defRPr/>
              </a:pPr>
              <a:r>
                <a:rPr lang="en-US" sz="2000" dirty="0">
                  <a:solidFill>
                    <a:schemeClr val="tx1">
                      <a:lumMod val="65000"/>
                      <a:lumOff val="35000"/>
                    </a:schemeClr>
                  </a:solidFill>
                  <a:latin typeface="+mn-lt"/>
                </a:rPr>
                <a:t>WC Logging mirrors HYPACK® Survey.</a:t>
              </a:r>
            </a:p>
          </p:txBody>
        </p:sp>
        <p:pic>
          <p:nvPicPr>
            <p:cNvPr id="4403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19276" y="2679700"/>
              <a:ext cx="28098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4350" y="4032250"/>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94589" y="2693989"/>
              <a:ext cx="27908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80300" y="4010025"/>
              <a:ext cx="28194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08875" y="5356225"/>
              <a:ext cx="281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2">
              <a:extLst>
                <a:ext uri="{FF2B5EF4-FFF2-40B4-BE49-F238E27FC236}">
                  <a16:creationId xmlns:a16="http://schemas.microsoft.com/office/drawing/2014/main" id="{E8824965-A95B-4E21-8648-978F6EBBA639}"/>
                </a:ext>
              </a:extLst>
            </p:cNvPr>
            <p:cNvSpPr txBox="1">
              <a:spLocks noChangeArrowheads="1"/>
            </p:cNvSpPr>
            <p:nvPr/>
          </p:nvSpPr>
          <p:spPr bwMode="auto">
            <a:xfrm>
              <a:off x="7375526" y="1441451"/>
              <a:ext cx="3292475" cy="1169987"/>
            </a:xfrm>
            <a:prstGeom prst="rect">
              <a:avLst/>
            </a:prstGeom>
            <a:noFill/>
            <a:ln w="9525">
              <a:noFill/>
              <a:miter lim="800000"/>
              <a:headEnd/>
              <a:tailEnd/>
            </a:ln>
          </p:spPr>
          <p:txBody>
            <a:bodyPr>
              <a:spAutoFit/>
            </a:bodyPr>
            <a:lstStyle/>
            <a:p>
              <a:pPr>
                <a:spcBef>
                  <a:spcPct val="50000"/>
                </a:spcBef>
                <a:defRPr/>
              </a:pPr>
              <a:r>
                <a:rPr lang="en-US" sz="2000" b="1" dirty="0">
                  <a:solidFill>
                    <a:schemeClr val="bg2"/>
                  </a:solidFill>
                  <a:latin typeface="+mn-lt"/>
                </a:rPr>
                <a:t>On Demand Mode</a:t>
              </a:r>
            </a:p>
            <a:p>
              <a:pPr marL="342900" indent="-342900">
                <a:spcBef>
                  <a:spcPct val="50000"/>
                </a:spcBef>
                <a:buFont typeface="Arial" panose="020B0604020202020204" pitchFamily="34" charset="0"/>
                <a:buChar char="•"/>
                <a:defRPr/>
              </a:pPr>
              <a:r>
                <a:rPr lang="en-US" sz="2000" dirty="0">
                  <a:solidFill>
                    <a:schemeClr val="tx1">
                      <a:lumMod val="65000"/>
                      <a:lumOff val="35000"/>
                    </a:schemeClr>
                  </a:solidFill>
                  <a:latin typeface="+mn-lt"/>
                </a:rPr>
                <a:t>Only Logs areas of interest.</a:t>
              </a:r>
            </a:p>
          </p:txBody>
        </p:sp>
        <p:cxnSp>
          <p:nvCxnSpPr>
            <p:cNvPr id="13" name="Straight Arrow Connector 12">
              <a:extLst>
                <a:ext uri="{FF2B5EF4-FFF2-40B4-BE49-F238E27FC236}">
                  <a16:creationId xmlns:a16="http://schemas.microsoft.com/office/drawing/2014/main" id="{DF667B60-78AB-4653-937B-A8BEA091BA50}"/>
                </a:ext>
              </a:extLst>
            </p:cNvPr>
            <p:cNvCxnSpPr/>
            <p:nvPr/>
          </p:nvCxnSpPr>
          <p:spPr>
            <a:xfrm>
              <a:off x="3227388" y="3522664"/>
              <a:ext cx="0" cy="479425"/>
            </a:xfrm>
            <a:prstGeom prst="straightConnector1">
              <a:avLst/>
            </a:prstGeom>
            <a:ln>
              <a:solidFill>
                <a:srgbClr val="FF0000"/>
              </a:solidFill>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7" name="Straight Arrow Connector 16">
              <a:extLst>
                <a:ext uri="{FF2B5EF4-FFF2-40B4-BE49-F238E27FC236}">
                  <a16:creationId xmlns:a16="http://schemas.microsoft.com/office/drawing/2014/main" id="{0BCC95A5-030E-4628-8834-B0B1ED309BE5}"/>
                </a:ext>
              </a:extLst>
            </p:cNvPr>
            <p:cNvCxnSpPr/>
            <p:nvPr/>
          </p:nvCxnSpPr>
          <p:spPr>
            <a:xfrm>
              <a:off x="8904288" y="3522664"/>
              <a:ext cx="0" cy="479425"/>
            </a:xfrm>
            <a:prstGeom prst="straightConnector1">
              <a:avLst/>
            </a:prstGeom>
            <a:ln>
              <a:solidFill>
                <a:srgbClr val="FF0000"/>
              </a:solidFill>
              <a:headEnd type="triangle"/>
              <a:tailEnd type="triangle"/>
            </a:ln>
          </p:spPr>
          <p:style>
            <a:lnRef idx="3">
              <a:schemeClr val="accent3"/>
            </a:lnRef>
            <a:fillRef idx="0">
              <a:schemeClr val="accent3"/>
            </a:fillRef>
            <a:effectRef idx="2">
              <a:schemeClr val="accent3"/>
            </a:effectRef>
            <a:fontRef idx="minor">
              <a:schemeClr val="tx1"/>
            </a:fontRef>
          </p:style>
        </p:cxnSp>
        <p:sp>
          <p:nvSpPr>
            <p:cNvPr id="15" name="TextBox 14">
              <a:extLst>
                <a:ext uri="{FF2B5EF4-FFF2-40B4-BE49-F238E27FC236}">
                  <a16:creationId xmlns:a16="http://schemas.microsoft.com/office/drawing/2014/main" id="{FF9342BA-F74F-4F07-AE3C-CB636C7EDAC1}"/>
                </a:ext>
              </a:extLst>
            </p:cNvPr>
            <p:cNvSpPr txBox="1"/>
            <p:nvPr/>
          </p:nvSpPr>
          <p:spPr>
            <a:xfrm>
              <a:off x="3362326" y="3567113"/>
              <a:ext cx="5376863" cy="400050"/>
            </a:xfrm>
            <a:prstGeom prst="rect">
              <a:avLst/>
            </a:prstGeom>
            <a:noFill/>
          </p:spPr>
          <p:txBody>
            <a:bodyPr>
              <a:spAutoFit/>
            </a:bodyPr>
            <a:lstStyle/>
            <a:p>
              <a:pPr algn="ctr">
                <a:defRPr/>
              </a:pPr>
              <a:r>
                <a:rPr lang="en-US" sz="2000" dirty="0">
                  <a:solidFill>
                    <a:schemeClr val="tx1">
                      <a:lumMod val="65000"/>
                      <a:lumOff val="35000"/>
                    </a:schemeClr>
                  </a:solidFill>
                  <a:latin typeface="+mn-lt"/>
                </a:rPr>
                <a:t>HYPACK® Start / End Logging</a:t>
              </a:r>
            </a:p>
          </p:txBody>
        </p:sp>
        <p:cxnSp>
          <p:nvCxnSpPr>
            <p:cNvPr id="19" name="Straight Arrow Connector 18">
              <a:extLst>
                <a:ext uri="{FF2B5EF4-FFF2-40B4-BE49-F238E27FC236}">
                  <a16:creationId xmlns:a16="http://schemas.microsoft.com/office/drawing/2014/main" id="{8A7A08C5-0AFE-434D-9500-689B17818AE7}"/>
                </a:ext>
              </a:extLst>
            </p:cNvPr>
            <p:cNvCxnSpPr/>
            <p:nvPr/>
          </p:nvCxnSpPr>
          <p:spPr>
            <a:xfrm>
              <a:off x="8904288" y="4867276"/>
              <a:ext cx="0" cy="479425"/>
            </a:xfrm>
            <a:prstGeom prst="straightConnector1">
              <a:avLst/>
            </a:prstGeom>
            <a:ln>
              <a:solidFill>
                <a:srgbClr val="FF0000"/>
              </a:solidFill>
              <a:headEnd type="triangle"/>
              <a:tailEnd type="triangle"/>
            </a:ln>
          </p:spPr>
          <p:style>
            <a:lnRef idx="3">
              <a:schemeClr val="accent3"/>
            </a:lnRef>
            <a:fillRef idx="0">
              <a:schemeClr val="accent3"/>
            </a:fillRef>
            <a:effectRef idx="2">
              <a:schemeClr val="accent3"/>
            </a:effectRef>
            <a:fontRef idx="minor">
              <a:schemeClr val="tx1"/>
            </a:fontRef>
          </p:style>
        </p:cxnSp>
        <p:sp>
          <p:nvSpPr>
            <p:cNvPr id="20" name="TextBox 19">
              <a:extLst>
                <a:ext uri="{FF2B5EF4-FFF2-40B4-BE49-F238E27FC236}">
                  <a16:creationId xmlns:a16="http://schemas.microsoft.com/office/drawing/2014/main" id="{2E2AEC9B-2416-4049-A17F-ED4A43973C26}"/>
                </a:ext>
              </a:extLst>
            </p:cNvPr>
            <p:cNvSpPr txBox="1"/>
            <p:nvPr/>
          </p:nvSpPr>
          <p:spPr>
            <a:xfrm>
              <a:off x="4835899" y="4921251"/>
              <a:ext cx="3621088" cy="400050"/>
            </a:xfrm>
            <a:prstGeom prst="rect">
              <a:avLst/>
            </a:prstGeom>
            <a:noFill/>
          </p:spPr>
          <p:txBody>
            <a:bodyPr>
              <a:spAutoFit/>
            </a:bodyPr>
            <a:lstStyle/>
            <a:p>
              <a:pPr algn="r">
                <a:defRPr/>
              </a:pPr>
              <a:r>
                <a:rPr lang="en-US" sz="2000" dirty="0">
                  <a:solidFill>
                    <a:schemeClr val="tx1">
                      <a:lumMod val="65000"/>
                      <a:lumOff val="35000"/>
                    </a:schemeClr>
                  </a:solidFill>
                  <a:latin typeface="+mn-lt"/>
                </a:rPr>
                <a:t>WC Logging Button</a:t>
              </a:r>
            </a:p>
          </p:txBody>
        </p:sp>
      </p:grpSp>
      <p:sp>
        <p:nvSpPr>
          <p:cNvPr id="2" name="Title 1">
            <a:extLst>
              <a:ext uri="{FF2B5EF4-FFF2-40B4-BE49-F238E27FC236}">
                <a16:creationId xmlns:a16="http://schemas.microsoft.com/office/drawing/2014/main" id="{799432F3-1D7A-475F-94E9-1D5E31EA6CAB}"/>
              </a:ext>
            </a:extLst>
          </p:cNvPr>
          <p:cNvSpPr>
            <a:spLocks noGrp="1"/>
          </p:cNvSpPr>
          <p:nvPr>
            <p:ph type="title"/>
          </p:nvPr>
        </p:nvSpPr>
        <p:spPr/>
        <p:txBody>
          <a:bodyPr/>
          <a:lstStyle/>
          <a:p>
            <a:r>
              <a:rPr lang="en-US" dirty="0"/>
              <a:t>WC Logger – Data Logging</a:t>
            </a:r>
            <a:br>
              <a:rPr lang="en-US" dirty="0"/>
            </a:br>
            <a:endParaRPr lang="en-US" dirty="0"/>
          </a:p>
        </p:txBody>
      </p:sp>
    </p:spTree>
    <p:extLst>
      <p:ext uri="{BB962C8B-B14F-4D97-AF65-F5344CB8AC3E}">
        <p14:creationId xmlns:p14="http://schemas.microsoft.com/office/powerpoint/2010/main" val="29372136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4" name="Text Box 12">
            <a:extLst>
              <a:ext uri="{FF2B5EF4-FFF2-40B4-BE49-F238E27FC236}">
                <a16:creationId xmlns:a16="http://schemas.microsoft.com/office/drawing/2014/main" id="{375A888E-7CB6-4B34-BE15-1EFCEA66FEC1}"/>
              </a:ext>
            </a:extLst>
          </p:cNvPr>
          <p:cNvSpPr txBox="1">
            <a:spLocks noChangeArrowheads="1"/>
          </p:cNvSpPr>
          <p:nvPr/>
        </p:nvSpPr>
        <p:spPr bwMode="auto">
          <a:xfrm>
            <a:off x="2000240" y="4523201"/>
            <a:ext cx="4279900" cy="1477962"/>
          </a:xfrm>
          <a:prstGeom prst="rect">
            <a:avLst/>
          </a:prstGeom>
          <a:noFill/>
          <a:ln w="9525">
            <a:noFill/>
            <a:miter lim="800000"/>
            <a:headEnd/>
            <a:tailEnd/>
          </a:ln>
        </p:spPr>
        <p:txBody>
          <a:bodyPr>
            <a:spAutoFit/>
          </a:bodyPr>
          <a:lstStyle/>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Quick survey review.</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Play / Pause / Fast buttons and shortcut keys.</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Display setup like WC Survey.</a:t>
            </a:r>
          </a:p>
        </p:txBody>
      </p:sp>
      <p:pic>
        <p:nvPicPr>
          <p:cNvPr id="4608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7614" y="656798"/>
            <a:ext cx="6218238" cy="368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2">
            <a:extLst>
              <a:ext uri="{FF2B5EF4-FFF2-40B4-BE49-F238E27FC236}">
                <a16:creationId xmlns:a16="http://schemas.microsoft.com/office/drawing/2014/main" id="{C98E9C80-87C1-4E02-BF81-7FD3014CCD66}"/>
              </a:ext>
            </a:extLst>
          </p:cNvPr>
          <p:cNvSpPr txBox="1">
            <a:spLocks noChangeArrowheads="1"/>
          </p:cNvSpPr>
          <p:nvPr/>
        </p:nvSpPr>
        <p:spPr bwMode="auto">
          <a:xfrm>
            <a:off x="6430020" y="4433554"/>
            <a:ext cx="4278312" cy="1477962"/>
          </a:xfrm>
          <a:prstGeom prst="rect">
            <a:avLst/>
          </a:prstGeom>
          <a:noFill/>
          <a:ln w="9525">
            <a:noFill/>
            <a:miter lim="800000"/>
            <a:headEnd/>
            <a:tailEnd/>
          </a:ln>
        </p:spPr>
        <p:txBody>
          <a:bodyPr>
            <a:spAutoFit/>
          </a:bodyPr>
          <a:lstStyle/>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Thumbnail map for referencing.</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HYPACK® Targets.</a:t>
            </a:r>
          </a:p>
          <a:p>
            <a:pPr marL="342900" indent="-342900">
              <a:spcBef>
                <a:spcPts val="600"/>
              </a:spcBef>
              <a:buFont typeface="Arial" panose="020B0604020202020204" pitchFamily="34" charset="0"/>
              <a:buChar char="•"/>
              <a:defRPr/>
            </a:pPr>
            <a:r>
              <a:rPr lang="en-US" sz="2000" dirty="0">
                <a:solidFill>
                  <a:schemeClr val="tx1">
                    <a:lumMod val="65000"/>
                    <a:lumOff val="35000"/>
                  </a:schemeClr>
                </a:solidFill>
                <a:latin typeface="+mn-lt"/>
              </a:rPr>
              <a:t>Flag points for MBMAX64 editor search.</a:t>
            </a:r>
          </a:p>
        </p:txBody>
      </p:sp>
      <p:sp>
        <p:nvSpPr>
          <p:cNvPr id="2" name="Title 1">
            <a:extLst>
              <a:ext uri="{FF2B5EF4-FFF2-40B4-BE49-F238E27FC236}">
                <a16:creationId xmlns:a16="http://schemas.microsoft.com/office/drawing/2014/main" id="{98E464C7-D4CB-4D55-BF3A-6B80844D0819}"/>
              </a:ext>
            </a:extLst>
          </p:cNvPr>
          <p:cNvSpPr>
            <a:spLocks noGrp="1"/>
          </p:cNvSpPr>
          <p:nvPr>
            <p:ph type="title"/>
          </p:nvPr>
        </p:nvSpPr>
        <p:spPr/>
        <p:txBody>
          <a:bodyPr/>
          <a:lstStyle/>
          <a:p>
            <a:r>
              <a:rPr lang="en-US" dirty="0"/>
              <a:t>Water Column Playback</a:t>
            </a:r>
            <a:br>
              <a:rPr lang="en-US" dirty="0"/>
            </a:br>
            <a:endParaRPr lang="en-US" dirty="0"/>
          </a:p>
        </p:txBody>
      </p:sp>
    </p:spTree>
    <p:extLst>
      <p:ext uri="{BB962C8B-B14F-4D97-AF65-F5344CB8AC3E}">
        <p14:creationId xmlns:p14="http://schemas.microsoft.com/office/powerpoint/2010/main" val="29248757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4681" y="2181836"/>
            <a:ext cx="7547113" cy="1080879"/>
          </a:xfrm>
        </p:spPr>
        <p:txBody>
          <a:bodyPr/>
          <a:lstStyle/>
          <a:p>
            <a:r>
              <a:rPr lang="en-US" dirty="0"/>
              <a:t>Thank You !</a:t>
            </a:r>
            <a:endParaRPr lang="en-US" sz="2400" dirty="0"/>
          </a:p>
        </p:txBody>
      </p:sp>
      <p:sp>
        <p:nvSpPr>
          <p:cNvPr id="6" name="Rectangle 5"/>
          <p:cNvSpPr/>
          <p:nvPr/>
        </p:nvSpPr>
        <p:spPr>
          <a:xfrm>
            <a:off x="253460" y="4204698"/>
            <a:ext cx="8142645" cy="1538883"/>
          </a:xfrm>
          <a:prstGeom prst="rect">
            <a:avLst/>
          </a:prstGeom>
          <a:noFill/>
        </p:spPr>
        <p:txBody>
          <a:bodyPr wrap="square">
            <a:spAutoFit/>
          </a:bodyPr>
          <a:lstStyle/>
          <a:p>
            <a:pPr eaLnBrk="1" fontAlgn="auto" hangingPunct="1">
              <a:spcBef>
                <a:spcPts val="0"/>
              </a:spcBef>
              <a:spcAft>
                <a:spcPts val="0"/>
              </a:spcAft>
              <a:buClr>
                <a:prstClr val="black">
                  <a:lumMod val="65000"/>
                  <a:lumOff val="35000"/>
                </a:prstClr>
              </a:buClr>
            </a:pPr>
            <a:r>
              <a:rPr lang="en-US" sz="1600" dirty="0">
                <a:solidFill>
                  <a:schemeClr val="bg1"/>
                </a:solidFill>
                <a:latin typeface="Arial"/>
                <a:ea typeface="+mn-ea"/>
                <a:hlinkClick r:id="rId2">
                  <a:extLst>
                    <a:ext uri="{A12FA001-AC4F-418D-AE19-62706E023703}">
                      <ahyp:hlinkClr xmlns:ahyp="http://schemas.microsoft.com/office/drawing/2018/hyperlinkcolor" val="tx"/>
                    </a:ext>
                  </a:extLst>
                </a:hlinkClick>
              </a:rPr>
              <a:t>HYPACK on Youtube.com</a:t>
            </a:r>
            <a:r>
              <a:rPr lang="en-US" sz="1600" dirty="0">
                <a:solidFill>
                  <a:schemeClr val="bg1"/>
                </a:solidFill>
                <a:latin typeface="Arial"/>
                <a:ea typeface="+mn-ea"/>
              </a:rPr>
              <a:t>  ( Historical Sessions )		</a:t>
            </a:r>
            <a:r>
              <a:rPr lang="en-US" sz="1600" dirty="0">
                <a:solidFill>
                  <a:schemeClr val="bg1"/>
                </a:solidFill>
                <a:latin typeface="Arial"/>
                <a:ea typeface="+mn-ea"/>
                <a:hlinkClick r:id="rId3">
                  <a:extLst>
                    <a:ext uri="{A12FA001-AC4F-418D-AE19-62706E023703}">
                      <ahyp:hlinkClr xmlns:ahyp="http://schemas.microsoft.com/office/drawing/2018/hyperlinkcolor" val="tx"/>
                    </a:ext>
                  </a:extLst>
                </a:hlinkClick>
              </a:rPr>
              <a:t>HYPACK Live Chat</a:t>
            </a:r>
            <a:r>
              <a:rPr lang="en-US" sz="1600" dirty="0">
                <a:solidFill>
                  <a:schemeClr val="bg1"/>
                </a:solidFill>
                <a:latin typeface="Arial"/>
                <a:ea typeface="+mn-ea"/>
              </a:rPr>
              <a:t> </a:t>
            </a:r>
          </a:p>
          <a:p>
            <a:pPr eaLnBrk="1" fontAlgn="auto" hangingPunct="1">
              <a:spcBef>
                <a:spcPts val="0"/>
              </a:spcBef>
              <a:spcAft>
                <a:spcPts val="0"/>
              </a:spcAft>
              <a:buClr>
                <a:prstClr val="black">
                  <a:lumMod val="65000"/>
                  <a:lumOff val="35000"/>
                </a:prstClr>
              </a:buClr>
            </a:pPr>
            <a:endParaRPr lang="en-US" sz="1600" dirty="0">
              <a:solidFill>
                <a:schemeClr val="bg1"/>
              </a:solidFill>
              <a:latin typeface="Arial"/>
              <a:ea typeface="+mn-ea"/>
            </a:endParaRPr>
          </a:p>
          <a:p>
            <a:pPr eaLnBrk="1" fontAlgn="auto" hangingPunct="1">
              <a:spcBef>
                <a:spcPts val="0"/>
              </a:spcBef>
              <a:spcAft>
                <a:spcPts val="0"/>
              </a:spcAft>
              <a:buClr>
                <a:prstClr val="black">
                  <a:lumMod val="65000"/>
                  <a:lumOff val="35000"/>
                </a:prstClr>
              </a:buClr>
            </a:pPr>
            <a:r>
              <a:rPr lang="en-US" sz="1600" dirty="0">
                <a:solidFill>
                  <a:schemeClr val="bg1"/>
                </a:solidFill>
                <a:latin typeface="Arial"/>
                <a:ea typeface="+mn-ea"/>
                <a:hlinkClick r:id="rId4">
                  <a:extLst>
                    <a:ext uri="{A12FA001-AC4F-418D-AE19-62706E023703}">
                      <ahyp:hlinkClr xmlns:ahyp="http://schemas.microsoft.com/office/drawing/2018/hyperlinkcolor" val="tx"/>
                    </a:ext>
                  </a:extLst>
                </a:hlinkClick>
              </a:rPr>
              <a:t>HYPACK on Youtube.com </a:t>
            </a:r>
            <a:r>
              <a:rPr lang="en-US" sz="1600" dirty="0">
                <a:solidFill>
                  <a:schemeClr val="bg1"/>
                </a:solidFill>
                <a:latin typeface="Arial"/>
                <a:ea typeface="+mn-ea"/>
              </a:rPr>
              <a:t>  ( Newer Sessions ) 		</a:t>
            </a:r>
            <a:r>
              <a:rPr lang="en-US" sz="1600" dirty="0">
                <a:solidFill>
                  <a:schemeClr val="bg1"/>
                </a:solidFill>
                <a:latin typeface="Arial"/>
                <a:ea typeface="+mn-ea"/>
                <a:hlinkClick r:id="rId5">
                  <a:extLst>
                    <a:ext uri="{A12FA001-AC4F-418D-AE19-62706E023703}">
                      <ahyp:hlinkClr xmlns:ahyp="http://schemas.microsoft.com/office/drawing/2018/hyperlinkcolor" val="tx"/>
                    </a:ext>
                  </a:extLst>
                </a:hlinkClick>
              </a:rPr>
              <a:t>HYPACK </a:t>
            </a:r>
            <a:r>
              <a:rPr lang="en-US" sz="1600" dirty="0" err="1">
                <a:solidFill>
                  <a:schemeClr val="bg1"/>
                </a:solidFill>
                <a:latin typeface="Arial"/>
                <a:ea typeface="+mn-ea"/>
                <a:hlinkClick r:id="rId5">
                  <a:extLst>
                    <a:ext uri="{A12FA001-AC4F-418D-AE19-62706E023703}">
                      <ahyp:hlinkClr xmlns:ahyp="http://schemas.microsoft.com/office/drawing/2018/hyperlinkcolor" val="tx"/>
                    </a:ext>
                  </a:extLst>
                </a:hlinkClick>
              </a:rPr>
              <a:t>Ustream</a:t>
            </a:r>
            <a:endParaRPr lang="en-US" sz="1600" dirty="0">
              <a:solidFill>
                <a:schemeClr val="bg1"/>
              </a:solidFill>
              <a:latin typeface="Arial"/>
              <a:ea typeface="+mn-ea"/>
            </a:endParaRPr>
          </a:p>
          <a:p>
            <a:pPr eaLnBrk="1" fontAlgn="auto" hangingPunct="1">
              <a:spcBef>
                <a:spcPts val="0"/>
              </a:spcBef>
              <a:spcAft>
                <a:spcPts val="0"/>
              </a:spcAft>
              <a:buClr>
                <a:prstClr val="black">
                  <a:lumMod val="65000"/>
                  <a:lumOff val="35000"/>
                </a:prstClr>
              </a:buClr>
            </a:pPr>
            <a:endParaRPr lang="en-US" sz="1600" dirty="0">
              <a:solidFill>
                <a:schemeClr val="bg1"/>
              </a:solidFill>
              <a:latin typeface="Arial"/>
              <a:ea typeface="+mn-ea"/>
              <a:hlinkClick r:id="" action="ppaction://noaction">
                <a:extLst>
                  <a:ext uri="{A12FA001-AC4F-418D-AE19-62706E023703}">
                    <ahyp:hlinkClr xmlns:ahyp="http://schemas.microsoft.com/office/drawing/2018/hyperlinkcolor" val="tx"/>
                  </a:ext>
                </a:extLst>
              </a:hlinkClick>
            </a:endParaRPr>
          </a:p>
          <a:p>
            <a:pPr eaLnBrk="1" fontAlgn="auto" hangingPunct="1">
              <a:spcBef>
                <a:spcPts val="0"/>
              </a:spcBef>
              <a:spcAft>
                <a:spcPts val="0"/>
              </a:spcAft>
              <a:buClr>
                <a:prstClr val="black">
                  <a:lumMod val="65000"/>
                  <a:lumOff val="35000"/>
                </a:prstClr>
              </a:buClr>
            </a:pPr>
            <a:r>
              <a:rPr lang="en-US" sz="1600" dirty="0">
                <a:solidFill>
                  <a:schemeClr val="bg1"/>
                </a:solidFill>
                <a:latin typeface="Arial"/>
                <a:ea typeface="+mn-ea"/>
                <a:hlinkClick r:id="" action="ppaction://noaction">
                  <a:extLst>
                    <a:ext uri="{A12FA001-AC4F-418D-AE19-62706E023703}">
                      <ahyp:hlinkClr xmlns:ahyp="http://schemas.microsoft.com/office/drawing/2018/hyperlinkcolor" val="tx"/>
                    </a:ext>
                  </a:extLst>
                </a:hlinkClick>
              </a:rPr>
              <a:t>HYPACK SUPPORT Site </a:t>
            </a:r>
            <a:r>
              <a:rPr lang="en-US" sz="1600" dirty="0">
                <a:solidFill>
                  <a:schemeClr val="bg1"/>
                </a:solidFill>
                <a:latin typeface="Arial"/>
                <a:ea typeface="+mn-ea"/>
              </a:rPr>
              <a:t>						</a:t>
            </a:r>
            <a:r>
              <a:rPr lang="en-US" sz="1600" dirty="0">
                <a:solidFill>
                  <a:schemeClr val="bg1"/>
                </a:solidFill>
                <a:latin typeface="Arial"/>
                <a:ea typeface="+mn-ea"/>
                <a:hlinkClick r:id="rId6">
                  <a:extLst>
                    <a:ext uri="{A12FA001-AC4F-418D-AE19-62706E023703}">
                      <ahyp:hlinkClr xmlns:ahyp="http://schemas.microsoft.com/office/drawing/2018/hyperlinkcolor" val="tx"/>
                    </a:ext>
                  </a:extLst>
                </a:hlinkClick>
              </a:rPr>
              <a:t>HYPACK Website</a:t>
            </a:r>
            <a:r>
              <a:rPr lang="en-US" sz="1600" dirty="0">
                <a:solidFill>
                  <a:schemeClr val="bg1"/>
                </a:solidFill>
                <a:latin typeface="Arial"/>
                <a:ea typeface="+mn-ea"/>
              </a:rPr>
              <a:t>		</a:t>
            </a:r>
          </a:p>
          <a:p>
            <a:pPr eaLnBrk="1" fontAlgn="auto" hangingPunct="1">
              <a:spcBef>
                <a:spcPts val="0"/>
              </a:spcBef>
              <a:spcAft>
                <a:spcPts val="0"/>
              </a:spcAft>
              <a:buClr>
                <a:prstClr val="black">
                  <a:lumMod val="65000"/>
                  <a:lumOff val="35000"/>
                </a:prstClr>
              </a:buClr>
            </a:pPr>
            <a:endParaRPr lang="en-US" sz="1400" dirty="0">
              <a:solidFill>
                <a:prstClr val="black">
                  <a:lumMod val="65000"/>
                  <a:lumOff val="35000"/>
                </a:prstClr>
              </a:solidFill>
              <a:latin typeface="Arial"/>
              <a:ea typeface="+mn-ea"/>
            </a:endParaRPr>
          </a:p>
        </p:txBody>
      </p:sp>
      <p:sp>
        <p:nvSpPr>
          <p:cNvPr id="3" name="TextBox 2"/>
          <p:cNvSpPr txBox="1"/>
          <p:nvPr/>
        </p:nvSpPr>
        <p:spPr>
          <a:xfrm>
            <a:off x="241506" y="3767253"/>
            <a:ext cx="3108543" cy="369332"/>
          </a:xfrm>
          <a:prstGeom prst="rect">
            <a:avLst/>
          </a:prstGeom>
          <a:noFill/>
        </p:spPr>
        <p:txBody>
          <a:bodyPr wrap="none" rtlCol="0">
            <a:spAutoFit/>
          </a:bodyPr>
          <a:lstStyle/>
          <a:p>
            <a:pPr eaLnBrk="1" fontAlgn="auto" hangingPunct="1">
              <a:spcBef>
                <a:spcPts val="0"/>
              </a:spcBef>
              <a:spcAft>
                <a:spcPts val="0"/>
              </a:spcAft>
            </a:pPr>
            <a:r>
              <a:rPr lang="en-US" b="1" dirty="0">
                <a:solidFill>
                  <a:schemeClr val="bg1"/>
                </a:solidFill>
                <a:latin typeface="Arial"/>
                <a:ea typeface="+mn-ea"/>
              </a:rPr>
              <a:t>Links to more information:</a:t>
            </a:r>
          </a:p>
        </p:txBody>
      </p:sp>
      <p:sp>
        <p:nvSpPr>
          <p:cNvPr id="5" name="TextBox 4"/>
          <p:cNvSpPr txBox="1"/>
          <p:nvPr/>
        </p:nvSpPr>
        <p:spPr>
          <a:xfrm>
            <a:off x="8193765" y="2108552"/>
            <a:ext cx="3495847" cy="2308324"/>
          </a:xfrm>
          <a:prstGeom prst="rect">
            <a:avLst/>
          </a:prstGeom>
          <a:noFill/>
        </p:spPr>
        <p:txBody>
          <a:bodyPr wrap="square" rtlCol="0">
            <a:spAutoFit/>
          </a:bodyPr>
          <a:lstStyle/>
          <a:p>
            <a:pPr eaLnBrk="1" fontAlgn="auto" hangingPunct="1">
              <a:spcBef>
                <a:spcPts val="0"/>
              </a:spcBef>
              <a:spcAft>
                <a:spcPts val="0"/>
              </a:spcAft>
            </a:pPr>
            <a:r>
              <a:rPr lang="en-US" b="1" u="sng" dirty="0">
                <a:solidFill>
                  <a:prstClr val="white"/>
                </a:solidFill>
                <a:latin typeface="Arial"/>
                <a:ea typeface="+mn-ea"/>
              </a:rPr>
              <a:t>Contact Us:</a:t>
            </a:r>
          </a:p>
          <a:p>
            <a:pPr eaLnBrk="1" fontAlgn="auto" hangingPunct="1">
              <a:spcBef>
                <a:spcPts val="0"/>
              </a:spcBef>
              <a:spcAft>
                <a:spcPts val="0"/>
              </a:spcAft>
            </a:pPr>
            <a:endParaRPr lang="en-US" dirty="0">
              <a:solidFill>
                <a:prstClr val="black"/>
              </a:solidFill>
              <a:latin typeface="Arial"/>
              <a:ea typeface="+mn-ea"/>
            </a:endParaRPr>
          </a:p>
          <a:p>
            <a:pPr eaLnBrk="1" fontAlgn="auto" hangingPunct="1">
              <a:spcBef>
                <a:spcPts val="0"/>
              </a:spcBef>
              <a:spcAft>
                <a:spcPts val="0"/>
              </a:spcAft>
            </a:pPr>
            <a:r>
              <a:rPr lang="en-US" dirty="0">
                <a:solidFill>
                  <a:prstClr val="white"/>
                </a:solidFill>
                <a:latin typeface="Arial"/>
                <a:ea typeface="+mn-ea"/>
              </a:rPr>
              <a:t>Sales@HYPACK.com</a:t>
            </a:r>
          </a:p>
          <a:p>
            <a:pPr eaLnBrk="1" fontAlgn="auto" hangingPunct="1">
              <a:spcBef>
                <a:spcPts val="0"/>
              </a:spcBef>
              <a:spcAft>
                <a:spcPts val="0"/>
              </a:spcAft>
            </a:pPr>
            <a:endParaRPr lang="en-US" dirty="0">
              <a:solidFill>
                <a:prstClr val="white"/>
              </a:solidFill>
              <a:latin typeface="Arial"/>
              <a:ea typeface="+mn-ea"/>
            </a:endParaRPr>
          </a:p>
          <a:p>
            <a:pPr eaLnBrk="1" fontAlgn="auto" hangingPunct="1">
              <a:spcBef>
                <a:spcPts val="0"/>
              </a:spcBef>
              <a:spcAft>
                <a:spcPts val="0"/>
              </a:spcAft>
            </a:pPr>
            <a:r>
              <a:rPr lang="en-US" dirty="0">
                <a:solidFill>
                  <a:prstClr val="white"/>
                </a:solidFill>
                <a:latin typeface="Arial"/>
                <a:ea typeface="+mn-ea"/>
              </a:rPr>
              <a:t>Help@HYPACK.com</a:t>
            </a:r>
          </a:p>
          <a:p>
            <a:pPr eaLnBrk="1" fontAlgn="auto" hangingPunct="1">
              <a:spcBef>
                <a:spcPts val="0"/>
              </a:spcBef>
              <a:spcAft>
                <a:spcPts val="0"/>
              </a:spcAft>
            </a:pPr>
            <a:endParaRPr lang="en-US" dirty="0">
              <a:solidFill>
                <a:prstClr val="white"/>
              </a:solidFill>
              <a:latin typeface="Arial"/>
              <a:ea typeface="+mn-ea"/>
            </a:endParaRPr>
          </a:p>
          <a:p>
            <a:pPr eaLnBrk="1" fontAlgn="auto" hangingPunct="1">
              <a:spcBef>
                <a:spcPts val="0"/>
              </a:spcBef>
              <a:spcAft>
                <a:spcPts val="0"/>
              </a:spcAft>
            </a:pPr>
            <a:r>
              <a:rPr lang="en-US" dirty="0">
                <a:solidFill>
                  <a:prstClr val="white"/>
                </a:solidFill>
                <a:latin typeface="Arial"/>
                <a:ea typeface="+mn-ea"/>
              </a:rPr>
              <a:t>(860) 635 - 1500</a:t>
            </a:r>
          </a:p>
          <a:p>
            <a:pPr eaLnBrk="1" fontAlgn="auto" hangingPunct="1">
              <a:spcBef>
                <a:spcPts val="0"/>
              </a:spcBef>
              <a:spcAft>
                <a:spcPts val="0"/>
              </a:spcAft>
            </a:pPr>
            <a:endParaRPr lang="en-US" dirty="0">
              <a:solidFill>
                <a:prstClr val="black"/>
              </a:solidFill>
              <a:latin typeface="Arial"/>
              <a:ea typeface="+mn-ea"/>
            </a:endParaRPr>
          </a:p>
        </p:txBody>
      </p:sp>
    </p:spTree>
    <p:extLst>
      <p:ext uri="{BB962C8B-B14F-4D97-AF65-F5344CB8AC3E}">
        <p14:creationId xmlns:p14="http://schemas.microsoft.com/office/powerpoint/2010/main" val="2261479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ED85A4-875F-4820-9136-FF00329541C4}"/>
              </a:ext>
            </a:extLst>
          </p:cNvPr>
          <p:cNvSpPr/>
          <p:nvPr/>
        </p:nvSpPr>
        <p:spPr>
          <a:xfrm>
            <a:off x="1503363" y="990600"/>
            <a:ext cx="9144001" cy="5486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a:extLst>
              <a:ext uri="{FF2B5EF4-FFF2-40B4-BE49-F238E27FC236}">
                <a16:creationId xmlns:a16="http://schemas.microsoft.com/office/drawing/2014/main" id="{6BE56140-9532-429B-9683-F5D9BA1B90F4}"/>
              </a:ext>
            </a:extLst>
          </p:cNvPr>
          <p:cNvSpPr>
            <a:spLocks noGrp="1"/>
          </p:cNvSpPr>
          <p:nvPr>
            <p:ph type="title"/>
          </p:nvPr>
        </p:nvSpPr>
        <p:spPr/>
        <p:txBody>
          <a:bodyPr/>
          <a:lstStyle/>
          <a:p>
            <a:r>
              <a:rPr lang="en-US" dirty="0"/>
              <a:t>HYSWEEP</a:t>
            </a:r>
            <a:r>
              <a:rPr lang="en-US" baseline="30000" dirty="0"/>
              <a:t>®</a:t>
            </a:r>
            <a:r>
              <a:rPr lang="en-US" dirty="0"/>
              <a:t> MB Interfaces</a:t>
            </a:r>
          </a:p>
        </p:txBody>
      </p:sp>
      <p:sp>
        <p:nvSpPr>
          <p:cNvPr id="20484" name="Text Box 6">
            <a:extLst>
              <a:ext uri="{FF2B5EF4-FFF2-40B4-BE49-F238E27FC236}">
                <a16:creationId xmlns:a16="http://schemas.microsoft.com/office/drawing/2014/main" id="{D9F877D2-DD68-4CA5-8DEE-1AD3C83619F6}"/>
              </a:ext>
            </a:extLst>
          </p:cNvPr>
          <p:cNvSpPr txBox="1">
            <a:spLocks noChangeArrowheads="1"/>
          </p:cNvSpPr>
          <p:nvPr/>
        </p:nvSpPr>
        <p:spPr bwMode="auto">
          <a:xfrm>
            <a:off x="200526" y="1228725"/>
            <a:ext cx="5959642" cy="3862596"/>
          </a:xfrm>
          <a:prstGeom prst="rect">
            <a:avLst/>
          </a:prstGeom>
          <a:no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buFontTx/>
              <a:buChar char="•"/>
              <a:defRPr/>
            </a:pPr>
            <a:r>
              <a:rPr lang="en-US" altLang="en-US" sz="1400" dirty="0">
                <a:solidFill>
                  <a:srgbClr val="0070C0"/>
                </a:solidFill>
                <a:latin typeface="+mn-lt"/>
              </a:rPr>
              <a:t> </a:t>
            </a:r>
            <a:r>
              <a:rPr lang="en-US" altLang="en-US" sz="1400" b="1" dirty="0">
                <a:solidFill>
                  <a:srgbClr val="0070C0"/>
                </a:solidFill>
                <a:latin typeface="+mn-lt"/>
              </a:rPr>
              <a:t>Atlas</a:t>
            </a:r>
            <a:r>
              <a:rPr lang="en-US" altLang="en-US" sz="1400" dirty="0">
                <a:solidFill>
                  <a:srgbClr val="0070C0"/>
                </a:solidFill>
                <a:latin typeface="+mn-lt"/>
              </a:rPr>
              <a:t>: </a:t>
            </a:r>
            <a:r>
              <a:rPr lang="en-US" altLang="en-US" sz="1400" dirty="0" err="1">
                <a:solidFill>
                  <a:schemeClr val="tx1">
                    <a:lumMod val="65000"/>
                    <a:lumOff val="35000"/>
                  </a:schemeClr>
                </a:solidFill>
                <a:latin typeface="+mn-lt"/>
              </a:rPr>
              <a:t>Bomasweep</a:t>
            </a:r>
            <a:r>
              <a:rPr lang="en-US" altLang="en-US" sz="1400" dirty="0">
                <a:solidFill>
                  <a:schemeClr val="tx1">
                    <a:lumMod val="65000"/>
                    <a:lumOff val="35000"/>
                  </a:schemeClr>
                </a:solidFill>
                <a:latin typeface="+mn-lt"/>
              </a:rPr>
              <a:t>, </a:t>
            </a:r>
            <a:r>
              <a:rPr lang="en-US" altLang="en-US" sz="1400" dirty="0" err="1">
                <a:solidFill>
                  <a:schemeClr val="tx1">
                    <a:lumMod val="65000"/>
                    <a:lumOff val="35000"/>
                  </a:schemeClr>
                </a:solidFill>
                <a:latin typeface="+mn-lt"/>
              </a:rPr>
              <a:t>Fansweep</a:t>
            </a:r>
            <a:r>
              <a:rPr lang="en-US" altLang="en-US" sz="1400" dirty="0">
                <a:solidFill>
                  <a:schemeClr val="tx1">
                    <a:lumMod val="65000"/>
                    <a:lumOff val="35000"/>
                  </a:schemeClr>
                </a:solidFill>
                <a:latin typeface="+mn-lt"/>
              </a:rPr>
              <a:t>, </a:t>
            </a:r>
            <a:r>
              <a:rPr lang="en-US" altLang="en-US" sz="1400" dirty="0" err="1">
                <a:solidFill>
                  <a:schemeClr val="tx1">
                    <a:lumMod val="65000"/>
                    <a:lumOff val="35000"/>
                  </a:schemeClr>
                </a:solidFill>
                <a:latin typeface="+mn-lt"/>
              </a:rPr>
              <a:t>Hydrosweep</a:t>
            </a:r>
            <a:r>
              <a:rPr lang="en-US" altLang="en-US" sz="1400" dirty="0">
                <a:solidFill>
                  <a:schemeClr val="tx1">
                    <a:lumMod val="65000"/>
                    <a:lumOff val="35000"/>
                  </a:schemeClr>
                </a:solidFill>
                <a:latin typeface="+mn-lt"/>
              </a:rPr>
              <a:t> MD2, MD/30, MD/50, DS.</a:t>
            </a:r>
          </a:p>
          <a:p>
            <a:pPr>
              <a:spcBef>
                <a:spcPct val="50000"/>
              </a:spcBef>
              <a:buFontTx/>
              <a:buChar char="•"/>
              <a:defRPr/>
            </a:pPr>
            <a:r>
              <a:rPr lang="en-US" altLang="en-US" sz="1400" dirty="0">
                <a:solidFill>
                  <a:srgbClr val="0070C0"/>
                </a:solidFill>
                <a:latin typeface="+mn-lt"/>
              </a:rPr>
              <a:t> </a:t>
            </a:r>
            <a:r>
              <a:rPr lang="en-US" altLang="en-US" sz="1400" b="1" dirty="0">
                <a:solidFill>
                  <a:srgbClr val="0070C0"/>
                </a:solidFill>
                <a:latin typeface="+mn-lt"/>
              </a:rPr>
              <a:t>Benthos</a:t>
            </a:r>
            <a:r>
              <a:rPr lang="en-US" altLang="en-US" sz="1400" dirty="0">
                <a:solidFill>
                  <a:srgbClr val="0070C0"/>
                </a:solidFill>
                <a:latin typeface="+mn-lt"/>
              </a:rPr>
              <a:t>: </a:t>
            </a:r>
            <a:r>
              <a:rPr lang="en-US" altLang="en-US" sz="1400" dirty="0">
                <a:solidFill>
                  <a:schemeClr val="tx1">
                    <a:lumMod val="65000"/>
                    <a:lumOff val="35000"/>
                  </a:schemeClr>
                </a:solidFill>
                <a:latin typeface="+mn-lt"/>
              </a:rPr>
              <a:t>C3D.</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BlueView</a:t>
            </a:r>
            <a:r>
              <a:rPr lang="en-US" altLang="en-US" sz="1400" dirty="0">
                <a:solidFill>
                  <a:srgbClr val="0070C0"/>
                </a:solidFill>
                <a:latin typeface="+mn-lt"/>
              </a:rPr>
              <a:t>: </a:t>
            </a:r>
            <a:r>
              <a:rPr lang="en-US" altLang="en-US" sz="1400" dirty="0">
                <a:solidFill>
                  <a:schemeClr val="tx1">
                    <a:lumMod val="65000"/>
                    <a:lumOff val="35000"/>
                  </a:schemeClr>
                </a:solidFill>
                <a:latin typeface="+mn-lt"/>
              </a:rPr>
              <a:t>MB2250/1350, BV5000.</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EdgeTech</a:t>
            </a:r>
            <a:r>
              <a:rPr lang="en-US" altLang="en-US" sz="1400" dirty="0">
                <a:solidFill>
                  <a:srgbClr val="0070C0"/>
                </a:solidFill>
                <a:latin typeface="+mn-lt"/>
              </a:rPr>
              <a:t>: </a:t>
            </a:r>
            <a:r>
              <a:rPr lang="en-US" altLang="en-US" sz="1400" dirty="0">
                <a:solidFill>
                  <a:schemeClr val="tx1">
                    <a:lumMod val="65000"/>
                    <a:lumOff val="35000"/>
                  </a:schemeClr>
                </a:solidFill>
                <a:latin typeface="+mn-lt"/>
              </a:rPr>
              <a:t>2205, 4600/6205.</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Furuno</a:t>
            </a:r>
            <a:r>
              <a:rPr lang="en-US" altLang="en-US" sz="1400" dirty="0">
                <a:solidFill>
                  <a:srgbClr val="0070C0"/>
                </a:solidFill>
                <a:latin typeface="+mn-lt"/>
              </a:rPr>
              <a:t>: </a:t>
            </a:r>
            <a:r>
              <a:rPr lang="en-US" altLang="en-US" sz="1400" dirty="0">
                <a:solidFill>
                  <a:schemeClr val="tx1">
                    <a:lumMod val="65000"/>
                    <a:lumOff val="35000"/>
                  </a:schemeClr>
                </a:solidFill>
                <a:latin typeface="+mn-lt"/>
              </a:rPr>
              <a:t>HS Series.</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GeoAcoustics</a:t>
            </a:r>
            <a:r>
              <a:rPr lang="en-US" altLang="en-US" sz="1400" dirty="0">
                <a:solidFill>
                  <a:schemeClr val="tx1">
                    <a:lumMod val="65000"/>
                    <a:lumOff val="35000"/>
                  </a:schemeClr>
                </a:solidFill>
                <a:latin typeface="+mn-lt"/>
              </a:rPr>
              <a:t>: </a:t>
            </a:r>
            <a:r>
              <a:rPr lang="en-US" altLang="en-US" sz="1400" dirty="0" err="1">
                <a:solidFill>
                  <a:schemeClr val="tx1">
                    <a:lumMod val="65000"/>
                    <a:lumOff val="35000"/>
                  </a:schemeClr>
                </a:solidFill>
                <a:latin typeface="+mn-lt"/>
              </a:rPr>
              <a:t>GeoSwath</a:t>
            </a:r>
            <a:r>
              <a:rPr lang="en-US" altLang="en-US" sz="1400" dirty="0">
                <a:solidFill>
                  <a:schemeClr val="tx1">
                    <a:lumMod val="65000"/>
                    <a:lumOff val="35000"/>
                  </a:schemeClr>
                </a:solidFill>
                <a:latin typeface="+mn-lt"/>
              </a:rPr>
              <a:t>.</a:t>
            </a:r>
          </a:p>
          <a:p>
            <a:pPr>
              <a:spcBef>
                <a:spcPct val="50000"/>
              </a:spcBef>
              <a:buFontTx/>
              <a:buChar char="•"/>
              <a:defRPr/>
            </a:pPr>
            <a:r>
              <a:rPr lang="en-US" altLang="en-US" sz="1400" b="1" dirty="0">
                <a:solidFill>
                  <a:srgbClr val="0070C0"/>
                </a:solidFill>
                <a:latin typeface="+mn-lt"/>
              </a:rPr>
              <a:t> </a:t>
            </a:r>
            <a:r>
              <a:rPr lang="en-US" altLang="en-US" sz="1400" b="1" dirty="0" err="1">
                <a:solidFill>
                  <a:srgbClr val="0070C0"/>
                </a:solidFill>
                <a:latin typeface="+mn-lt"/>
              </a:rPr>
              <a:t>Ibeam</a:t>
            </a:r>
            <a:r>
              <a:rPr lang="en-US" altLang="en-US" sz="1400" b="1" dirty="0">
                <a:solidFill>
                  <a:srgbClr val="0070C0"/>
                </a:solidFill>
                <a:latin typeface="+mn-lt"/>
              </a:rPr>
              <a:t> </a:t>
            </a:r>
            <a:r>
              <a:rPr lang="en-US" altLang="en-US" sz="1400" dirty="0">
                <a:solidFill>
                  <a:schemeClr val="tx1">
                    <a:lumMod val="65000"/>
                    <a:lumOff val="35000"/>
                  </a:schemeClr>
                </a:solidFill>
                <a:latin typeface="+mn-lt"/>
              </a:rPr>
              <a:t>Multibeam</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Imagenex</a:t>
            </a:r>
            <a:r>
              <a:rPr lang="en-US" altLang="en-US" sz="1400" dirty="0">
                <a:solidFill>
                  <a:srgbClr val="0070C0"/>
                </a:solidFill>
                <a:latin typeface="+mn-lt"/>
              </a:rPr>
              <a:t>: </a:t>
            </a:r>
            <a:r>
              <a:rPr lang="en-US" altLang="en-US" sz="1400" dirty="0">
                <a:solidFill>
                  <a:schemeClr val="tx1">
                    <a:lumMod val="65000"/>
                    <a:lumOff val="35000"/>
                  </a:schemeClr>
                </a:solidFill>
                <a:latin typeface="+mn-lt"/>
              </a:rPr>
              <a:t>Delta T, DT100/101 SIR, Dual Delta T</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IS Tech </a:t>
            </a:r>
            <a:r>
              <a:rPr lang="en-US" altLang="en-US" sz="1400" dirty="0">
                <a:solidFill>
                  <a:schemeClr val="tx1">
                    <a:lumMod val="65000"/>
                    <a:lumOff val="35000"/>
                  </a:schemeClr>
                </a:solidFill>
                <a:latin typeface="+mn-lt"/>
              </a:rPr>
              <a:t>Multibeam </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Kongsberg</a:t>
            </a:r>
            <a:r>
              <a:rPr lang="en-US" altLang="en-US" sz="1400" dirty="0">
                <a:solidFill>
                  <a:srgbClr val="0070C0"/>
                </a:solidFill>
                <a:latin typeface="+mn-lt"/>
              </a:rPr>
              <a:t>: </a:t>
            </a:r>
            <a:r>
              <a:rPr lang="en-US" altLang="en-US" sz="1400" dirty="0">
                <a:solidFill>
                  <a:schemeClr val="tx1">
                    <a:lumMod val="65000"/>
                    <a:lumOff val="35000"/>
                  </a:schemeClr>
                </a:solidFill>
                <a:latin typeface="+mn-lt"/>
              </a:rPr>
              <a:t>MS1000, M3</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Klein</a:t>
            </a:r>
            <a:r>
              <a:rPr lang="en-US" altLang="en-US" sz="1400" dirty="0">
                <a:solidFill>
                  <a:srgbClr val="0070C0"/>
                </a:solidFill>
                <a:latin typeface="+mn-lt"/>
              </a:rPr>
              <a:t>: </a:t>
            </a:r>
            <a:r>
              <a:rPr lang="en-US" altLang="en-US" sz="1400" dirty="0">
                <a:solidFill>
                  <a:schemeClr val="tx1">
                    <a:lumMod val="65000"/>
                    <a:lumOff val="35000"/>
                  </a:schemeClr>
                </a:solidFill>
                <a:latin typeface="+mn-lt"/>
              </a:rPr>
              <a:t>5000, </a:t>
            </a:r>
            <a:r>
              <a:rPr lang="en-US" altLang="en-US" sz="1400" dirty="0" err="1">
                <a:solidFill>
                  <a:schemeClr val="tx1">
                    <a:lumMod val="65000"/>
                    <a:lumOff val="35000"/>
                  </a:schemeClr>
                </a:solidFill>
                <a:latin typeface="+mn-lt"/>
              </a:rPr>
              <a:t>Hydrochart</a:t>
            </a:r>
            <a:r>
              <a:rPr lang="en-US" altLang="en-US" sz="1400" dirty="0">
                <a:solidFill>
                  <a:schemeClr val="tx1">
                    <a:lumMod val="65000"/>
                    <a:lumOff val="35000"/>
                  </a:schemeClr>
                </a:solidFill>
                <a:latin typeface="+mn-lt"/>
              </a:rPr>
              <a:t> 3500</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Norbit</a:t>
            </a:r>
            <a:r>
              <a:rPr lang="en-US" altLang="en-US" sz="1400" dirty="0">
                <a:solidFill>
                  <a:srgbClr val="0070C0"/>
                </a:solidFill>
                <a:latin typeface="+mn-lt"/>
              </a:rPr>
              <a:t>: </a:t>
            </a:r>
            <a:r>
              <a:rPr lang="en-US" altLang="en-US" sz="1400" dirty="0">
                <a:solidFill>
                  <a:schemeClr val="tx1">
                    <a:lumMod val="65000"/>
                    <a:lumOff val="35000"/>
                  </a:schemeClr>
                </a:solidFill>
                <a:latin typeface="+mn-lt"/>
              </a:rPr>
              <a:t>WBMS single and dual head, WINGHEAD</a:t>
            </a:r>
          </a:p>
        </p:txBody>
      </p:sp>
      <p:sp>
        <p:nvSpPr>
          <p:cNvPr id="20485" name="Text Box 7">
            <a:extLst>
              <a:ext uri="{FF2B5EF4-FFF2-40B4-BE49-F238E27FC236}">
                <a16:creationId xmlns:a16="http://schemas.microsoft.com/office/drawing/2014/main" id="{5A76AF03-514C-4CF3-8989-A0D3B1D76294}"/>
              </a:ext>
            </a:extLst>
          </p:cNvPr>
          <p:cNvSpPr txBox="1">
            <a:spLocks noChangeArrowheads="1"/>
          </p:cNvSpPr>
          <p:nvPr/>
        </p:nvSpPr>
        <p:spPr bwMode="auto">
          <a:xfrm>
            <a:off x="6031684" y="1228725"/>
            <a:ext cx="6160316" cy="4508927"/>
          </a:xfrm>
          <a:prstGeom prst="rect">
            <a:avLst/>
          </a:prstGeom>
          <a:no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Odom</a:t>
            </a:r>
            <a:r>
              <a:rPr lang="en-US" altLang="en-US" sz="1400" dirty="0">
                <a:solidFill>
                  <a:srgbClr val="0070C0"/>
                </a:solidFill>
                <a:latin typeface="+mn-lt"/>
              </a:rPr>
              <a:t>:  </a:t>
            </a:r>
            <a:r>
              <a:rPr lang="en-US" altLang="en-US" sz="1400" dirty="0">
                <a:solidFill>
                  <a:schemeClr val="tx1">
                    <a:lumMod val="65000"/>
                    <a:lumOff val="35000"/>
                  </a:schemeClr>
                </a:solidFill>
                <a:latin typeface="+mn-lt"/>
              </a:rPr>
              <a:t>ES3, Dual ES3, </a:t>
            </a:r>
            <a:r>
              <a:rPr lang="en-US" altLang="en-US" sz="1400" dirty="0" err="1">
                <a:solidFill>
                  <a:schemeClr val="tx1">
                    <a:lumMod val="65000"/>
                    <a:lumOff val="35000"/>
                  </a:schemeClr>
                </a:solidFill>
                <a:latin typeface="+mn-lt"/>
              </a:rPr>
              <a:t>Echoscan</a:t>
            </a:r>
            <a:r>
              <a:rPr lang="en-US" altLang="en-US" sz="1400" dirty="0">
                <a:solidFill>
                  <a:schemeClr val="tx1">
                    <a:lumMod val="65000"/>
                    <a:lumOff val="35000"/>
                  </a:schemeClr>
                </a:solidFill>
                <a:latin typeface="+mn-lt"/>
              </a:rPr>
              <a:t> II, </a:t>
            </a:r>
            <a:r>
              <a:rPr lang="en-US" altLang="en-US" sz="1400" dirty="0" err="1">
                <a:solidFill>
                  <a:schemeClr val="tx1">
                    <a:lumMod val="65000"/>
                    <a:lumOff val="35000"/>
                  </a:schemeClr>
                </a:solidFill>
                <a:latin typeface="+mn-lt"/>
              </a:rPr>
              <a:t>Miniscan</a:t>
            </a:r>
            <a:r>
              <a:rPr lang="en-US" altLang="en-US" sz="1400" dirty="0">
                <a:solidFill>
                  <a:schemeClr val="tx1">
                    <a:lumMod val="65000"/>
                    <a:lumOff val="35000"/>
                  </a:schemeClr>
                </a:solidFill>
                <a:latin typeface="+mn-lt"/>
              </a:rPr>
              <a:t>, MB1 (dual),         	      	           	       MB2 (Dual)</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Picotech</a:t>
            </a:r>
            <a:r>
              <a:rPr lang="en-US" altLang="en-US" sz="1400" dirty="0">
                <a:solidFill>
                  <a:srgbClr val="0070C0"/>
                </a:solidFill>
                <a:latin typeface="+mn-lt"/>
              </a:rPr>
              <a:t>:  </a:t>
            </a:r>
            <a:r>
              <a:rPr lang="en-US" altLang="en-US" sz="1400" dirty="0" err="1">
                <a:solidFill>
                  <a:schemeClr val="tx1">
                    <a:lumMod val="65000"/>
                    <a:lumOff val="35000"/>
                  </a:schemeClr>
                </a:solidFill>
                <a:latin typeface="+mn-lt"/>
              </a:rPr>
              <a:t>PicoMBES</a:t>
            </a:r>
            <a:endParaRPr lang="en-US" altLang="en-US" sz="1400" dirty="0">
              <a:solidFill>
                <a:schemeClr val="tx1">
                  <a:lumMod val="65000"/>
                  <a:lumOff val="35000"/>
                </a:schemeClr>
              </a:solidFill>
              <a:latin typeface="+mn-lt"/>
            </a:endParaRP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Ping DSP: </a:t>
            </a:r>
            <a:r>
              <a:rPr lang="en-US" altLang="en-US" sz="1400" dirty="0">
                <a:solidFill>
                  <a:schemeClr val="tx1">
                    <a:lumMod val="65000"/>
                    <a:lumOff val="35000"/>
                  </a:schemeClr>
                </a:solidFill>
                <a:latin typeface="+mn-lt"/>
              </a:rPr>
              <a:t>3DSS-DX, 3DSS-iDX</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R2Sonic</a:t>
            </a:r>
            <a:r>
              <a:rPr lang="en-US" altLang="en-US" sz="1400" dirty="0">
                <a:solidFill>
                  <a:srgbClr val="0070C0"/>
                </a:solidFill>
                <a:latin typeface="+mn-lt"/>
              </a:rPr>
              <a:t>:  </a:t>
            </a:r>
            <a:r>
              <a:rPr lang="en-US" altLang="en-US" sz="1400" dirty="0">
                <a:solidFill>
                  <a:schemeClr val="tx1">
                    <a:lumMod val="65000"/>
                    <a:lumOff val="35000"/>
                  </a:schemeClr>
                </a:solidFill>
                <a:latin typeface="+mn-lt"/>
              </a:rPr>
              <a:t>SONIC 2020, 2022, 2024, 2026 (Dual – All).</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Reson</a:t>
            </a:r>
            <a:r>
              <a:rPr lang="en-US" altLang="en-US" sz="1400" dirty="0">
                <a:solidFill>
                  <a:srgbClr val="0070C0"/>
                </a:solidFill>
                <a:latin typeface="+mn-lt"/>
              </a:rPr>
              <a:t>: </a:t>
            </a:r>
            <a:r>
              <a:rPr lang="en-US" altLang="en-US" sz="1400" dirty="0">
                <a:solidFill>
                  <a:schemeClr val="tx1">
                    <a:lumMod val="65000"/>
                    <a:lumOff val="35000"/>
                  </a:schemeClr>
                </a:solidFill>
                <a:latin typeface="+mn-lt"/>
              </a:rPr>
              <a:t>Seabat 71xx, 81xx, 900x, T20P, T50P/R (Dual – All)</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Ross</a:t>
            </a:r>
            <a:r>
              <a:rPr lang="en-US" altLang="en-US" sz="1400" dirty="0">
                <a:solidFill>
                  <a:srgbClr val="0070C0"/>
                </a:solidFill>
                <a:latin typeface="+mn-lt"/>
              </a:rPr>
              <a:t>: </a:t>
            </a:r>
            <a:r>
              <a:rPr lang="en-US" altLang="en-US" sz="1400" dirty="0">
                <a:solidFill>
                  <a:schemeClr val="tx1">
                    <a:lumMod val="65000"/>
                    <a:lumOff val="35000"/>
                  </a:schemeClr>
                </a:solidFill>
                <a:latin typeface="+mn-lt"/>
              </a:rPr>
              <a:t>Smart Sweep.</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SEA</a:t>
            </a:r>
            <a:r>
              <a:rPr lang="en-US" altLang="en-US" sz="1400" dirty="0">
                <a:solidFill>
                  <a:srgbClr val="0070C0"/>
                </a:solidFill>
                <a:latin typeface="+mn-lt"/>
              </a:rPr>
              <a:t>: </a:t>
            </a:r>
            <a:r>
              <a:rPr lang="en-US" altLang="en-US" sz="1400" dirty="0" err="1">
                <a:solidFill>
                  <a:schemeClr val="tx1">
                    <a:lumMod val="65000"/>
                    <a:lumOff val="35000"/>
                  </a:schemeClr>
                </a:solidFill>
                <a:latin typeface="+mn-lt"/>
              </a:rPr>
              <a:t>Bathyswath</a:t>
            </a:r>
            <a:r>
              <a:rPr lang="en-US" altLang="en-US" sz="1400" dirty="0">
                <a:solidFill>
                  <a:schemeClr val="tx1">
                    <a:lumMod val="65000"/>
                    <a:lumOff val="35000"/>
                  </a:schemeClr>
                </a:solidFill>
                <a:latin typeface="+mn-lt"/>
              </a:rPr>
              <a:t>, </a:t>
            </a:r>
            <a:r>
              <a:rPr lang="en-US" altLang="en-US" sz="1400" dirty="0" err="1">
                <a:solidFill>
                  <a:schemeClr val="tx1">
                    <a:lumMod val="65000"/>
                    <a:lumOff val="35000"/>
                  </a:schemeClr>
                </a:solidFill>
                <a:latin typeface="+mn-lt"/>
              </a:rPr>
              <a:t>SWATHplus</a:t>
            </a:r>
            <a:r>
              <a:rPr lang="en-US" altLang="en-US" sz="1400" dirty="0">
                <a:solidFill>
                  <a:schemeClr val="tx1">
                    <a:lumMod val="65000"/>
                    <a:lumOff val="35000"/>
                  </a:schemeClr>
                </a:solidFill>
                <a:latin typeface="+mn-lt"/>
              </a:rPr>
              <a:t>.</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Seabeam</a:t>
            </a:r>
            <a:r>
              <a:rPr lang="en-US" altLang="en-US" sz="1400" dirty="0">
                <a:solidFill>
                  <a:srgbClr val="0070C0"/>
                </a:solidFill>
                <a:latin typeface="+mn-lt"/>
              </a:rPr>
              <a:t>: </a:t>
            </a:r>
            <a:r>
              <a:rPr lang="en-US" altLang="en-US" sz="1400" dirty="0">
                <a:solidFill>
                  <a:schemeClr val="tx1">
                    <a:lumMod val="65000"/>
                    <a:lumOff val="35000"/>
                  </a:schemeClr>
                </a:solidFill>
                <a:latin typeface="+mn-lt"/>
              </a:rPr>
              <a:t>2100, SB1000 Series, 3000 Series.</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Simrad</a:t>
            </a:r>
            <a:r>
              <a:rPr lang="en-US" altLang="en-US" sz="1400" b="1" dirty="0">
                <a:solidFill>
                  <a:srgbClr val="0070C0"/>
                </a:solidFill>
                <a:latin typeface="+mn-lt"/>
              </a:rPr>
              <a:t> (Kongsberg)</a:t>
            </a:r>
            <a:r>
              <a:rPr lang="en-US" altLang="en-US" sz="1400" dirty="0">
                <a:solidFill>
                  <a:srgbClr val="0070C0"/>
                </a:solidFill>
                <a:latin typeface="+mn-lt"/>
              </a:rPr>
              <a:t>: </a:t>
            </a:r>
            <a:r>
              <a:rPr lang="en-US" altLang="en-US" sz="1400" dirty="0">
                <a:solidFill>
                  <a:schemeClr val="tx1">
                    <a:lumMod val="65000"/>
                    <a:lumOff val="35000"/>
                  </a:schemeClr>
                </a:solidFill>
                <a:latin typeface="+mn-lt"/>
              </a:rPr>
              <a:t>EM 302, 710, 1002, 2000, 2040(c),							2040 Dual Head, 3000, 3002, 3002 Dual Head, 				         SM2000, ME70   (ALL &amp; KMALL formats)</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err="1">
                <a:solidFill>
                  <a:srgbClr val="0070C0"/>
                </a:solidFill>
                <a:latin typeface="+mn-lt"/>
              </a:rPr>
              <a:t>SonTek</a:t>
            </a:r>
            <a:r>
              <a:rPr lang="en-US" altLang="en-US" sz="1400" dirty="0">
                <a:solidFill>
                  <a:srgbClr val="0070C0"/>
                </a:solidFill>
                <a:latin typeface="+mn-lt"/>
              </a:rPr>
              <a:t>:  </a:t>
            </a:r>
            <a:r>
              <a:rPr lang="en-US" altLang="en-US" sz="1400" dirty="0">
                <a:solidFill>
                  <a:schemeClr val="tx1">
                    <a:lumMod val="65000"/>
                    <a:lumOff val="35000"/>
                  </a:schemeClr>
                </a:solidFill>
                <a:latin typeface="+mn-lt"/>
              </a:rPr>
              <a:t>M9 HydroSurveyor</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Tritech</a:t>
            </a:r>
            <a:r>
              <a:rPr lang="en-US" altLang="en-US" sz="1400" dirty="0">
                <a:solidFill>
                  <a:srgbClr val="0070C0"/>
                </a:solidFill>
                <a:latin typeface="+mn-lt"/>
              </a:rPr>
              <a:t>: </a:t>
            </a:r>
            <a:r>
              <a:rPr lang="en-US" altLang="en-US" sz="1400" dirty="0" err="1">
                <a:solidFill>
                  <a:schemeClr val="tx1">
                    <a:lumMod val="65000"/>
                    <a:lumOff val="35000"/>
                  </a:schemeClr>
                </a:solidFill>
                <a:latin typeface="+mn-lt"/>
              </a:rPr>
              <a:t>SeaKing</a:t>
            </a:r>
            <a:r>
              <a:rPr lang="en-US" altLang="en-US" sz="1400" dirty="0">
                <a:solidFill>
                  <a:schemeClr val="tx1">
                    <a:lumMod val="65000"/>
                    <a:lumOff val="35000"/>
                  </a:schemeClr>
                </a:solidFill>
                <a:latin typeface="+mn-lt"/>
              </a:rPr>
              <a:t>.</a:t>
            </a:r>
          </a:p>
          <a:p>
            <a:pPr>
              <a:spcBef>
                <a:spcPct val="50000"/>
              </a:spcBef>
              <a:buFontTx/>
              <a:buChar char="•"/>
              <a:defRPr/>
            </a:pPr>
            <a:r>
              <a:rPr lang="en-US" altLang="en-US" sz="1400" dirty="0">
                <a:solidFill>
                  <a:schemeClr val="tx1">
                    <a:lumMod val="65000"/>
                    <a:lumOff val="35000"/>
                  </a:schemeClr>
                </a:solidFill>
                <a:latin typeface="+mn-lt"/>
              </a:rPr>
              <a:t> </a:t>
            </a:r>
            <a:r>
              <a:rPr lang="en-US" altLang="en-US" sz="1400" b="1" dirty="0">
                <a:solidFill>
                  <a:srgbClr val="0070C0"/>
                </a:solidFill>
                <a:latin typeface="+mn-lt"/>
              </a:rPr>
              <a:t>WASSP</a:t>
            </a:r>
            <a:r>
              <a:rPr lang="en-US" altLang="en-US" sz="1400" dirty="0">
                <a:solidFill>
                  <a:srgbClr val="0070C0"/>
                </a:solidFill>
                <a:latin typeface="+mn-lt"/>
              </a:rPr>
              <a:t>: </a:t>
            </a:r>
            <a:r>
              <a:rPr lang="en-US" altLang="en-US" sz="1400" dirty="0">
                <a:solidFill>
                  <a:schemeClr val="tx1">
                    <a:lumMod val="65000"/>
                    <a:lumOff val="35000"/>
                  </a:schemeClr>
                </a:solidFill>
                <a:latin typeface="+mn-lt"/>
              </a:rPr>
              <a:t>Multibeam, DRX</a:t>
            </a:r>
          </a:p>
        </p:txBody>
      </p:sp>
      <p:sp>
        <p:nvSpPr>
          <p:cNvPr id="14345" name="Rectangle 9">
            <a:extLst>
              <a:ext uri="{FF2B5EF4-FFF2-40B4-BE49-F238E27FC236}">
                <a16:creationId xmlns:a16="http://schemas.microsoft.com/office/drawing/2014/main" id="{B9F34C5E-4AB7-4A58-8202-63548DF59910}"/>
              </a:ext>
            </a:extLst>
          </p:cNvPr>
          <p:cNvSpPr>
            <a:spLocks noChangeArrowheads="1"/>
          </p:cNvSpPr>
          <p:nvPr/>
        </p:nvSpPr>
        <p:spPr bwMode="auto">
          <a:xfrm>
            <a:off x="373730" y="699615"/>
            <a:ext cx="6553200" cy="400050"/>
          </a:xfrm>
          <a:prstGeom prst="rect">
            <a:avLst/>
          </a:prstGeom>
          <a:noFill/>
          <a:ln w="9525">
            <a:noFill/>
            <a:miter lim="800000"/>
            <a:headEnd/>
            <a:tailEnd/>
          </a:ln>
          <a:effectLst/>
        </p:spPr>
        <p:txBody>
          <a:bodyPr>
            <a:spAutoFit/>
          </a:bodyPr>
          <a:lstStyle/>
          <a:p>
            <a:pPr>
              <a:defRPr/>
            </a:pPr>
            <a:r>
              <a:rPr lang="en-US" sz="2000" b="1" dirty="0" err="1">
                <a:solidFill>
                  <a:schemeClr val="bg2"/>
                </a:solidFill>
                <a:latin typeface="+mn-lt"/>
              </a:rPr>
              <a:t>Multibeam</a:t>
            </a:r>
            <a:r>
              <a:rPr lang="en-US" sz="2000" b="1" dirty="0">
                <a:solidFill>
                  <a:schemeClr val="bg2"/>
                </a:solidFill>
                <a:latin typeface="+mn-lt"/>
              </a:rPr>
              <a:t> Sonars Available in HYSWEEP</a:t>
            </a:r>
            <a:r>
              <a:rPr lang="en-US" sz="2000" b="1" baseline="30000" dirty="0">
                <a:solidFill>
                  <a:schemeClr val="bg2"/>
                </a:solidFill>
                <a:latin typeface="+mn-lt"/>
              </a:rPr>
              <a:t>®</a:t>
            </a:r>
            <a:r>
              <a:rPr lang="en-US" sz="2000" b="1" dirty="0">
                <a:solidFill>
                  <a:schemeClr val="bg2"/>
                </a:solidFill>
                <a:latin typeface="+mn-lt"/>
              </a:rPr>
              <a:t>:</a:t>
            </a:r>
          </a:p>
        </p:txBody>
      </p:sp>
      <p:sp>
        <p:nvSpPr>
          <p:cNvPr id="6" name="TextBox 5">
            <a:extLst>
              <a:ext uri="{FF2B5EF4-FFF2-40B4-BE49-F238E27FC236}">
                <a16:creationId xmlns:a16="http://schemas.microsoft.com/office/drawing/2014/main" id="{EAE44690-3026-400F-A191-02945881D54B}"/>
              </a:ext>
            </a:extLst>
          </p:cNvPr>
          <p:cNvSpPr txBox="1"/>
          <p:nvPr/>
        </p:nvSpPr>
        <p:spPr>
          <a:xfrm>
            <a:off x="373730" y="5306764"/>
            <a:ext cx="5786438" cy="584200"/>
          </a:xfrm>
          <a:prstGeom prst="rect">
            <a:avLst/>
          </a:prstGeom>
          <a:noFill/>
          <a:ln>
            <a:noFill/>
          </a:ln>
        </p:spPr>
        <p:txBody>
          <a:bodyPr>
            <a:spAutoFit/>
          </a:bodyPr>
          <a:lstStyle/>
          <a:p>
            <a:pPr>
              <a:defRPr/>
            </a:pPr>
            <a:r>
              <a:rPr lang="en-US" sz="1600" b="1" dirty="0">
                <a:solidFill>
                  <a:schemeClr val="tx1">
                    <a:lumMod val="65000"/>
                    <a:lumOff val="35000"/>
                  </a:schemeClr>
                </a:solidFill>
                <a:latin typeface="+mn-lt"/>
              </a:rPr>
              <a:t>At last count, 50 different multibeam and multiple transducer systems are supported.</a:t>
            </a:r>
          </a:p>
        </p:txBody>
      </p:sp>
    </p:spTree>
    <p:extLst>
      <p:ext uri="{BB962C8B-B14F-4D97-AF65-F5344CB8AC3E}">
        <p14:creationId xmlns:p14="http://schemas.microsoft.com/office/powerpoint/2010/main" val="73454904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1A85B-F155-42F7-866F-551F6D43FE3B}"/>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HYSWEEP</a:t>
            </a:r>
            <a:r>
              <a:rPr lang="en-US" altLang="en-US" baseline="30000" dirty="0">
                <a:latin typeface="Verdana" panose="020B0604030504040204" pitchFamily="34" charset="0"/>
                <a:cs typeface="Arial" panose="020B0604020202020204" pitchFamily="34" charset="0"/>
              </a:rPr>
              <a:t>®</a:t>
            </a:r>
            <a:r>
              <a:rPr lang="en-US" altLang="en-US" dirty="0">
                <a:latin typeface="Verdana" panose="020B0604030504040204" pitchFamily="34" charset="0"/>
                <a:cs typeface="Arial" panose="020B0604020202020204" pitchFamily="34" charset="0"/>
              </a:rPr>
              <a:t> Topographic Lasers</a:t>
            </a:r>
            <a:endParaRPr lang="en-US" dirty="0"/>
          </a:p>
        </p:txBody>
      </p:sp>
      <p:sp>
        <p:nvSpPr>
          <p:cNvPr id="28675" name="Text Box 7">
            <a:extLst>
              <a:ext uri="{FF2B5EF4-FFF2-40B4-BE49-F238E27FC236}">
                <a16:creationId xmlns:a16="http://schemas.microsoft.com/office/drawing/2014/main" id="{7D6A67B8-FFBF-4FB7-AEC9-459A17955C43}"/>
              </a:ext>
            </a:extLst>
          </p:cNvPr>
          <p:cNvSpPr txBox="1">
            <a:spLocks noChangeArrowheads="1"/>
          </p:cNvSpPr>
          <p:nvPr/>
        </p:nvSpPr>
        <p:spPr bwMode="auto">
          <a:xfrm>
            <a:off x="6826898" y="180767"/>
            <a:ext cx="4799618" cy="4108817"/>
          </a:xfrm>
          <a:prstGeom prst="rect">
            <a:avLst/>
          </a:prstGeom>
          <a:noFill/>
          <a:ln w="19050">
            <a:noFill/>
            <a:miter lim="800000"/>
            <a:headEnd/>
            <a:tailEnd/>
          </a:ln>
        </p:spPr>
        <p:txBody>
          <a:bodyPr wrap="square">
            <a:spAutoFit/>
          </a:bodyPr>
          <a:lstStyle/>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2G Robotics </a:t>
            </a:r>
            <a:r>
              <a:rPr lang="en-US" dirty="0">
                <a:solidFill>
                  <a:schemeClr val="tx1">
                    <a:lumMod val="75000"/>
                    <a:lumOff val="25000"/>
                  </a:schemeClr>
                </a:solidFill>
                <a:latin typeface="+mn-lt"/>
              </a:rPr>
              <a:t>ULS-500</a:t>
            </a:r>
          </a:p>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Leica:  </a:t>
            </a:r>
            <a:r>
              <a:rPr lang="en-US" dirty="0">
                <a:solidFill>
                  <a:schemeClr val="tx1">
                    <a:lumMod val="75000"/>
                    <a:lumOff val="25000"/>
                  </a:schemeClr>
                </a:solidFill>
                <a:latin typeface="+mn-lt"/>
              </a:rPr>
              <a:t>P20/P15/P30/P16, P40, P50</a:t>
            </a:r>
          </a:p>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Newton</a:t>
            </a:r>
            <a:r>
              <a:rPr lang="en-US" dirty="0">
                <a:solidFill>
                  <a:schemeClr val="tx1">
                    <a:lumMod val="75000"/>
                    <a:lumOff val="25000"/>
                  </a:schemeClr>
                </a:solidFill>
                <a:latin typeface="+mn-lt"/>
              </a:rPr>
              <a:t> Laser (Beta)  </a:t>
            </a:r>
          </a:p>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Optech:  </a:t>
            </a:r>
            <a:r>
              <a:rPr lang="en-US" dirty="0">
                <a:solidFill>
                  <a:schemeClr val="tx1">
                    <a:lumMod val="75000"/>
                    <a:lumOff val="25000"/>
                  </a:schemeClr>
                </a:solidFill>
                <a:latin typeface="+mn-lt"/>
              </a:rPr>
              <a:t>ILRIS, Polaris</a:t>
            </a:r>
          </a:p>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Ouster</a:t>
            </a:r>
            <a:r>
              <a:rPr lang="en-US" dirty="0">
                <a:solidFill>
                  <a:schemeClr val="tx1">
                    <a:lumMod val="75000"/>
                    <a:lumOff val="25000"/>
                  </a:schemeClr>
                </a:solidFill>
                <a:latin typeface="+mn-lt"/>
              </a:rPr>
              <a:t> OS-1</a:t>
            </a:r>
          </a:p>
          <a:p>
            <a:pPr>
              <a:spcBef>
                <a:spcPct val="50000"/>
              </a:spcBef>
              <a:buFontTx/>
              <a:buChar char="•"/>
              <a:defRPr/>
            </a:pPr>
            <a:r>
              <a:rPr lang="en-US" dirty="0">
                <a:solidFill>
                  <a:schemeClr val="tx1">
                    <a:lumMod val="75000"/>
                    <a:lumOff val="25000"/>
                  </a:schemeClr>
                </a:solidFill>
                <a:latin typeface="+mn-lt"/>
              </a:rPr>
              <a:t>  </a:t>
            </a:r>
            <a:r>
              <a:rPr lang="en-US" b="1" dirty="0" err="1">
                <a:solidFill>
                  <a:srgbClr val="0070C0"/>
                </a:solidFill>
                <a:latin typeface="+mn-lt"/>
              </a:rPr>
              <a:t>Quanergy</a:t>
            </a:r>
            <a:r>
              <a:rPr lang="en-US" dirty="0">
                <a:solidFill>
                  <a:schemeClr val="tx1">
                    <a:lumMod val="75000"/>
                    <a:lumOff val="25000"/>
                  </a:schemeClr>
                </a:solidFill>
                <a:latin typeface="+mn-lt"/>
              </a:rPr>
              <a:t> M8 Beta (Horizontal &amp; Vertical)</a:t>
            </a:r>
          </a:p>
          <a:p>
            <a:pPr>
              <a:spcBef>
                <a:spcPct val="50000"/>
              </a:spcBef>
              <a:buFontTx/>
              <a:buChar char="•"/>
              <a:defRPr/>
            </a:pPr>
            <a:r>
              <a:rPr lang="en-US" dirty="0">
                <a:solidFill>
                  <a:schemeClr val="tx1">
                    <a:lumMod val="65000"/>
                    <a:lumOff val="35000"/>
                  </a:schemeClr>
                </a:solidFill>
                <a:latin typeface="+mn-lt"/>
              </a:rPr>
              <a:t>  </a:t>
            </a:r>
            <a:r>
              <a:rPr lang="en-US" b="1" dirty="0">
                <a:solidFill>
                  <a:srgbClr val="0070C0"/>
                </a:solidFill>
                <a:latin typeface="+mn-lt"/>
              </a:rPr>
              <a:t>Renishaw/Carlson:  </a:t>
            </a:r>
            <a:r>
              <a:rPr lang="en-US" dirty="0">
                <a:solidFill>
                  <a:schemeClr val="tx1">
                    <a:lumMod val="75000"/>
                    <a:lumOff val="25000"/>
                  </a:schemeClr>
                </a:solidFill>
                <a:latin typeface="+mn-lt"/>
              </a:rPr>
              <a:t>Dynascan &amp; Merlin</a:t>
            </a:r>
          </a:p>
          <a:p>
            <a:pPr>
              <a:spcBef>
                <a:spcPct val="50000"/>
              </a:spcBef>
              <a:buFontTx/>
              <a:buChar char="•"/>
              <a:defRPr/>
            </a:pPr>
            <a:r>
              <a:rPr lang="en-US" dirty="0">
                <a:solidFill>
                  <a:srgbClr val="0070C0"/>
                </a:solidFill>
                <a:latin typeface="+mn-lt"/>
              </a:rPr>
              <a:t>  </a:t>
            </a:r>
            <a:r>
              <a:rPr lang="en-US" b="1" dirty="0">
                <a:solidFill>
                  <a:srgbClr val="0070C0"/>
                </a:solidFill>
                <a:latin typeface="+mn-lt"/>
              </a:rPr>
              <a:t>RIEGL:  </a:t>
            </a:r>
            <a:r>
              <a:rPr lang="en-US" dirty="0">
                <a:solidFill>
                  <a:schemeClr val="tx1">
                    <a:lumMod val="75000"/>
                    <a:lumOff val="25000"/>
                  </a:schemeClr>
                </a:solidFill>
                <a:latin typeface="+mn-lt"/>
              </a:rPr>
              <a:t>LMS and V Series, </a:t>
            </a:r>
            <a:r>
              <a:rPr lang="en-US" dirty="0" err="1">
                <a:solidFill>
                  <a:schemeClr val="tx1">
                    <a:lumMod val="75000"/>
                    <a:lumOff val="25000"/>
                  </a:schemeClr>
                </a:solidFill>
                <a:latin typeface="+mn-lt"/>
              </a:rPr>
              <a:t>miniVUX</a:t>
            </a:r>
            <a:endParaRPr lang="en-US" dirty="0">
              <a:solidFill>
                <a:schemeClr val="tx1">
                  <a:lumMod val="75000"/>
                  <a:lumOff val="25000"/>
                </a:schemeClr>
              </a:solidFill>
              <a:latin typeface="+mn-lt"/>
            </a:endParaRPr>
          </a:p>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Trimble:  </a:t>
            </a:r>
            <a:r>
              <a:rPr lang="en-US" dirty="0">
                <a:solidFill>
                  <a:schemeClr val="tx1">
                    <a:lumMod val="75000"/>
                    <a:lumOff val="25000"/>
                  </a:schemeClr>
                </a:solidFill>
                <a:latin typeface="+mn-lt"/>
              </a:rPr>
              <a:t>MX2</a:t>
            </a:r>
          </a:p>
          <a:p>
            <a:pPr>
              <a:spcBef>
                <a:spcPct val="50000"/>
              </a:spcBef>
              <a:buFontTx/>
              <a:buChar char="•"/>
              <a:defRPr/>
            </a:pPr>
            <a:r>
              <a:rPr lang="en-US" dirty="0">
                <a:solidFill>
                  <a:schemeClr val="tx1">
                    <a:lumMod val="75000"/>
                    <a:lumOff val="25000"/>
                  </a:schemeClr>
                </a:solidFill>
                <a:latin typeface="+mn-lt"/>
              </a:rPr>
              <a:t>  </a:t>
            </a:r>
            <a:r>
              <a:rPr lang="en-US" b="1" dirty="0">
                <a:solidFill>
                  <a:srgbClr val="0070C0"/>
                </a:solidFill>
                <a:latin typeface="+mn-lt"/>
              </a:rPr>
              <a:t>Velodyne:  </a:t>
            </a:r>
            <a:r>
              <a:rPr lang="en-US" dirty="0">
                <a:solidFill>
                  <a:schemeClr val="tx1">
                    <a:lumMod val="75000"/>
                    <a:lumOff val="25000"/>
                  </a:schemeClr>
                </a:solidFill>
                <a:latin typeface="+mn-lt"/>
              </a:rPr>
              <a:t>VLP-16 (Hi Res)/32, HDL-32E</a:t>
            </a:r>
          </a:p>
        </p:txBody>
      </p:sp>
      <p:sp>
        <p:nvSpPr>
          <p:cNvPr id="46088" name="Rectangle 8">
            <a:extLst>
              <a:ext uri="{FF2B5EF4-FFF2-40B4-BE49-F238E27FC236}">
                <a16:creationId xmlns:a16="http://schemas.microsoft.com/office/drawing/2014/main" id="{34EDD2F1-2C76-41DC-851A-DD4402C1C177}"/>
              </a:ext>
            </a:extLst>
          </p:cNvPr>
          <p:cNvSpPr>
            <a:spLocks noChangeArrowheads="1"/>
          </p:cNvSpPr>
          <p:nvPr/>
        </p:nvSpPr>
        <p:spPr bwMode="auto">
          <a:xfrm>
            <a:off x="1828800" y="1371601"/>
            <a:ext cx="2895600" cy="396875"/>
          </a:xfrm>
          <a:prstGeom prst="rect">
            <a:avLst/>
          </a:prstGeom>
          <a:noFill/>
          <a:ln w="9525">
            <a:noFill/>
            <a:miter lim="800000"/>
            <a:headEnd/>
            <a:tailEnd/>
          </a:ln>
          <a:effectLst/>
        </p:spPr>
        <p:txBody>
          <a:bodyPr>
            <a:spAutoFit/>
          </a:bodyPr>
          <a:lstStyle/>
          <a:p>
            <a:pPr algn="ctr">
              <a:spcBef>
                <a:spcPct val="50000"/>
              </a:spcBef>
              <a:defRPr/>
            </a:pPr>
            <a:r>
              <a:rPr lang="en-US" sz="2000" b="1" dirty="0">
                <a:solidFill>
                  <a:srgbClr val="0000FF"/>
                </a:solidFill>
                <a:latin typeface="+mn-lt"/>
              </a:rPr>
              <a:t>Laser Scanners:</a:t>
            </a:r>
          </a:p>
        </p:txBody>
      </p:sp>
      <p:grpSp>
        <p:nvGrpSpPr>
          <p:cNvPr id="4" name="Group 3">
            <a:extLst>
              <a:ext uri="{FF2B5EF4-FFF2-40B4-BE49-F238E27FC236}">
                <a16:creationId xmlns:a16="http://schemas.microsoft.com/office/drawing/2014/main" id="{95735EDF-46BD-4209-BFE7-F28461FC350D}"/>
              </a:ext>
            </a:extLst>
          </p:cNvPr>
          <p:cNvGrpSpPr/>
          <p:nvPr/>
        </p:nvGrpSpPr>
        <p:grpSpPr>
          <a:xfrm>
            <a:off x="4032584" y="3878848"/>
            <a:ext cx="1562100" cy="2033588"/>
            <a:chOff x="5219700" y="4432300"/>
            <a:chExt cx="1562100" cy="2033588"/>
          </a:xfrm>
        </p:grpSpPr>
        <p:pic>
          <p:nvPicPr>
            <p:cNvPr id="4301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4432300"/>
              <a:ext cx="1562100" cy="1836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6870" name="TextBox 9">
              <a:extLst>
                <a:ext uri="{FF2B5EF4-FFF2-40B4-BE49-F238E27FC236}">
                  <a16:creationId xmlns:a16="http://schemas.microsoft.com/office/drawing/2014/main" id="{79838735-8D51-4805-9D2E-18372F9114AB}"/>
                </a:ext>
              </a:extLst>
            </p:cNvPr>
            <p:cNvSpPr txBox="1">
              <a:spLocks noChangeArrowheads="1"/>
            </p:cNvSpPr>
            <p:nvPr/>
          </p:nvSpPr>
          <p:spPr bwMode="auto">
            <a:xfrm>
              <a:off x="5219700" y="6157913"/>
              <a:ext cx="1562100" cy="307975"/>
            </a:xfrm>
            <a:prstGeom prst="rect">
              <a:avLst/>
            </a:prstGeom>
            <a:solidFill>
              <a:schemeClr val="tx1">
                <a:lumMod val="75000"/>
                <a:lumOff val="25000"/>
              </a:schemeClr>
            </a:solid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defRPr/>
              </a:pPr>
              <a:r>
                <a:rPr lang="en-US" altLang="en-US" sz="1400" dirty="0">
                  <a:solidFill>
                    <a:schemeClr val="bg1"/>
                  </a:solidFill>
                  <a:latin typeface="Arial" panose="020B0604020202020204" pitchFamily="34" charset="0"/>
                  <a:cs typeface="Arial" panose="020B0604020202020204" pitchFamily="34" charset="0"/>
                </a:rPr>
                <a:t>REIGL V-Series</a:t>
              </a:r>
            </a:p>
          </p:txBody>
        </p:sp>
      </p:grpSp>
      <p:pic>
        <p:nvPicPr>
          <p:cNvPr id="43015" name="Picture 14" descr="C:\Temp\optech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484" y="707553"/>
            <a:ext cx="50292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7962B509-BBFA-426D-8A42-4E4FDE76B820}"/>
              </a:ext>
            </a:extLst>
          </p:cNvPr>
          <p:cNvGrpSpPr/>
          <p:nvPr/>
        </p:nvGrpSpPr>
        <p:grpSpPr>
          <a:xfrm>
            <a:off x="565484" y="3874086"/>
            <a:ext cx="3048000" cy="2038350"/>
            <a:chOff x="1752600" y="4427539"/>
            <a:chExt cx="3048000" cy="2038350"/>
          </a:xfrm>
        </p:grpSpPr>
        <p:pic>
          <p:nvPicPr>
            <p:cNvPr id="43017" name="Picture 15" descr="Merlin in harbou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4427539"/>
              <a:ext cx="30480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12">
              <a:extLst>
                <a:ext uri="{FF2B5EF4-FFF2-40B4-BE49-F238E27FC236}">
                  <a16:creationId xmlns:a16="http://schemas.microsoft.com/office/drawing/2014/main" id="{83FAA17C-BC6E-4BCD-91C9-9FAE837A8702}"/>
                </a:ext>
              </a:extLst>
            </p:cNvPr>
            <p:cNvSpPr txBox="1">
              <a:spLocks noChangeArrowheads="1"/>
            </p:cNvSpPr>
            <p:nvPr/>
          </p:nvSpPr>
          <p:spPr bwMode="auto">
            <a:xfrm>
              <a:off x="1752600" y="6157914"/>
              <a:ext cx="3048000" cy="307975"/>
            </a:xfrm>
            <a:prstGeom prst="rect">
              <a:avLst/>
            </a:prstGeom>
            <a:solidFill>
              <a:schemeClr val="tx1">
                <a:lumMod val="75000"/>
                <a:lumOff val="25000"/>
              </a:schemeClr>
            </a:solid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defRPr/>
              </a:pPr>
              <a:r>
                <a:rPr lang="en-US" altLang="en-US" sz="1400" dirty="0">
                  <a:solidFill>
                    <a:schemeClr val="bg1"/>
                  </a:solidFill>
                  <a:latin typeface="Arial" panose="020B0604020202020204" pitchFamily="34" charset="0"/>
                  <a:cs typeface="Arial" panose="020B0604020202020204" pitchFamily="34" charset="0"/>
                </a:rPr>
                <a:t>Renishaw Merlin</a:t>
              </a:r>
            </a:p>
          </p:txBody>
        </p:sp>
      </p:grpSp>
      <p:grpSp>
        <p:nvGrpSpPr>
          <p:cNvPr id="5" name="Group 4">
            <a:extLst>
              <a:ext uri="{FF2B5EF4-FFF2-40B4-BE49-F238E27FC236}">
                <a16:creationId xmlns:a16="http://schemas.microsoft.com/office/drawing/2014/main" id="{70584ACA-3756-4E67-B4C5-CDE434C103C2}"/>
              </a:ext>
            </a:extLst>
          </p:cNvPr>
          <p:cNvGrpSpPr/>
          <p:nvPr/>
        </p:nvGrpSpPr>
        <p:grpSpPr>
          <a:xfrm>
            <a:off x="6232038" y="4395158"/>
            <a:ext cx="3049587" cy="2282075"/>
            <a:chOff x="6878639" y="4141788"/>
            <a:chExt cx="3049587" cy="2282075"/>
          </a:xfrm>
        </p:grpSpPr>
        <p:pic>
          <p:nvPicPr>
            <p:cNvPr id="43016" name="Picture 13" descr="im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8639" y="4141788"/>
              <a:ext cx="304958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10">
              <a:extLst>
                <a:ext uri="{FF2B5EF4-FFF2-40B4-BE49-F238E27FC236}">
                  <a16:creationId xmlns:a16="http://schemas.microsoft.com/office/drawing/2014/main" id="{EE998585-95A8-4E8B-8705-DD5B8988B33B}"/>
                </a:ext>
              </a:extLst>
            </p:cNvPr>
            <p:cNvSpPr txBox="1">
              <a:spLocks noChangeArrowheads="1"/>
            </p:cNvSpPr>
            <p:nvPr/>
          </p:nvSpPr>
          <p:spPr bwMode="auto">
            <a:xfrm>
              <a:off x="7433355" y="6115888"/>
              <a:ext cx="2309393" cy="307975"/>
            </a:xfrm>
            <a:prstGeom prst="rect">
              <a:avLst/>
            </a:prstGeom>
            <a:solidFill>
              <a:schemeClr val="tx1">
                <a:lumMod val="75000"/>
                <a:lumOff val="25000"/>
              </a:schemeClr>
            </a:solidFill>
            <a:ln>
              <a:noFill/>
            </a:ln>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defRPr/>
              </a:pPr>
              <a:r>
                <a:rPr lang="en-US" altLang="en-US" sz="1400" dirty="0" err="1">
                  <a:solidFill>
                    <a:schemeClr val="bg1"/>
                  </a:solidFill>
                  <a:latin typeface="Arial" panose="020B0604020202020204" pitchFamily="34" charset="0"/>
                  <a:cs typeface="Arial" panose="020B0604020202020204" pitchFamily="34" charset="0"/>
                </a:rPr>
                <a:t>Velodyne</a:t>
              </a:r>
              <a:r>
                <a:rPr lang="en-US" altLang="en-US" sz="1400" dirty="0">
                  <a:solidFill>
                    <a:schemeClr val="bg1"/>
                  </a:solidFill>
                  <a:latin typeface="Arial" panose="020B0604020202020204" pitchFamily="34" charset="0"/>
                  <a:cs typeface="Arial" panose="020B0604020202020204" pitchFamily="34" charset="0"/>
                </a:rPr>
                <a:t> VLP-16</a:t>
              </a:r>
            </a:p>
          </p:txBody>
        </p:sp>
      </p:grpSp>
      <p:pic>
        <p:nvPicPr>
          <p:cNvPr id="11" name="Picture 10">
            <a:extLst>
              <a:ext uri="{FF2B5EF4-FFF2-40B4-BE49-F238E27FC236}">
                <a16:creationId xmlns:a16="http://schemas.microsoft.com/office/drawing/2014/main" id="{8B7F7F86-C6D9-4080-94BD-DB5492C90A44}"/>
              </a:ext>
            </a:extLst>
          </p:cNvPr>
          <p:cNvPicPr>
            <a:picLocks noChangeAspect="1"/>
          </p:cNvPicPr>
          <p:nvPr/>
        </p:nvPicPr>
        <p:blipFill>
          <a:blip r:embed="rId7"/>
          <a:stretch>
            <a:fillRect/>
          </a:stretch>
        </p:blipFill>
        <p:spPr>
          <a:xfrm>
            <a:off x="9918979" y="4585121"/>
            <a:ext cx="1838325" cy="1457325"/>
          </a:xfrm>
          <a:prstGeom prst="rect">
            <a:avLst/>
          </a:prstGeom>
        </p:spPr>
      </p:pic>
    </p:spTree>
    <p:extLst>
      <p:ext uri="{BB962C8B-B14F-4D97-AF65-F5344CB8AC3E}">
        <p14:creationId xmlns:p14="http://schemas.microsoft.com/office/powerpoint/2010/main" val="118763861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98E24-86D1-43D5-A0B5-446260DC1046}"/>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HYSWEEP</a:t>
            </a:r>
            <a:r>
              <a:rPr lang="en-US" altLang="en-US" baseline="30000" dirty="0">
                <a:latin typeface="Arial" panose="020B0604020202020204" pitchFamily="34" charset="0"/>
                <a:cs typeface="Arial" panose="020B0604020202020204" pitchFamily="34" charset="0"/>
              </a:rPr>
              <a:t>®</a:t>
            </a:r>
            <a:r>
              <a:rPr lang="en-US" altLang="en-US" dirty="0">
                <a:latin typeface="Arial" panose="020B0604020202020204" pitchFamily="34" charset="0"/>
                <a:cs typeface="Arial" panose="020B0604020202020204" pitchFamily="34" charset="0"/>
              </a:rPr>
              <a:t> Driver Reference</a:t>
            </a:r>
            <a:endParaRPr lang="en-US" dirty="0"/>
          </a:p>
        </p:txBody>
      </p:sp>
      <p:sp>
        <p:nvSpPr>
          <p:cNvPr id="20483" name="Text Box 7">
            <a:extLst>
              <a:ext uri="{FF2B5EF4-FFF2-40B4-BE49-F238E27FC236}">
                <a16:creationId xmlns:a16="http://schemas.microsoft.com/office/drawing/2014/main" id="{10C23257-CDFF-4414-A734-93EB29D002B4}"/>
              </a:ext>
            </a:extLst>
          </p:cNvPr>
          <p:cNvSpPr txBox="1">
            <a:spLocks noChangeArrowheads="1"/>
          </p:cNvSpPr>
          <p:nvPr/>
        </p:nvSpPr>
        <p:spPr bwMode="auto">
          <a:xfrm>
            <a:off x="660139" y="901227"/>
            <a:ext cx="6541640" cy="5186035"/>
          </a:xfrm>
          <a:prstGeom prst="rect">
            <a:avLst/>
          </a:prstGeom>
          <a:noFill/>
          <a:ln w="19050">
            <a:noFill/>
            <a:miter lim="800000"/>
            <a:headEnd/>
            <a:tailEnd/>
          </a:ln>
        </p:spPr>
        <p:txBody>
          <a:bodyPr wrap="square">
            <a:spAutoFit/>
          </a:bodyPr>
          <a:lstStyle/>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Advanced Navigation</a:t>
            </a:r>
            <a:r>
              <a:rPr lang="en-US" altLang="en-US" sz="1600" dirty="0">
                <a:solidFill>
                  <a:srgbClr val="0070C0"/>
                </a:solidFill>
                <a:latin typeface="+mn-lt"/>
              </a:rPr>
              <a:t>: </a:t>
            </a:r>
            <a:r>
              <a:rPr lang="en-US" altLang="en-US" sz="1600" dirty="0">
                <a:solidFill>
                  <a:schemeClr val="tx1">
                    <a:lumMod val="65000"/>
                    <a:lumOff val="35000"/>
                  </a:schemeClr>
                </a:solidFill>
              </a:rPr>
              <a:t>Spatial, Spatial Dual, Spatial FOG Dual, etc.</a:t>
            </a:r>
          </a:p>
          <a:p>
            <a:pPr>
              <a:spcBef>
                <a:spcPts val="600"/>
              </a:spcBef>
              <a:buFontTx/>
              <a:buChar char="•"/>
              <a:defRPr/>
            </a:pPr>
            <a:r>
              <a:rPr lang="en-US" altLang="en-US" sz="1600" dirty="0">
                <a:solidFill>
                  <a:schemeClr val="tx1">
                    <a:lumMod val="65000"/>
                    <a:lumOff val="35000"/>
                  </a:schemeClr>
                </a:solidFill>
                <a:latin typeface="+mn-lt"/>
              </a:rPr>
              <a:t> </a:t>
            </a:r>
            <a:r>
              <a:rPr lang="en-US" altLang="en-US" sz="1600" b="1" dirty="0">
                <a:solidFill>
                  <a:srgbClr val="0070C0"/>
                </a:solidFill>
                <a:latin typeface="+mn-lt"/>
              </a:rPr>
              <a:t>AML:</a:t>
            </a:r>
            <a:r>
              <a:rPr lang="en-US" altLang="en-US" sz="1600" dirty="0">
                <a:solidFill>
                  <a:srgbClr val="0070C0"/>
                </a:solidFill>
                <a:latin typeface="+mn-lt"/>
              </a:rPr>
              <a:t>  </a:t>
            </a:r>
            <a:r>
              <a:rPr lang="en-US" altLang="en-US" sz="1600" dirty="0">
                <a:solidFill>
                  <a:schemeClr val="tx1">
                    <a:lumMod val="65000"/>
                    <a:lumOff val="35000"/>
                  </a:schemeClr>
                </a:solidFill>
                <a:latin typeface="+mn-lt"/>
              </a:rPr>
              <a:t>AML-3, AML-6</a:t>
            </a:r>
          </a:p>
          <a:p>
            <a:pPr>
              <a:spcBef>
                <a:spcPts val="600"/>
              </a:spcBef>
              <a:buFontTx/>
              <a:buChar char="•"/>
              <a:defRPr/>
            </a:pPr>
            <a:r>
              <a:rPr lang="en-US" altLang="en-US" sz="1600" b="1" dirty="0">
                <a:solidFill>
                  <a:schemeClr val="bg2"/>
                </a:solidFill>
              </a:rPr>
              <a:t> </a:t>
            </a:r>
            <a:r>
              <a:rPr lang="en-US" altLang="en-US" sz="1600" b="1" dirty="0" err="1">
                <a:solidFill>
                  <a:srgbClr val="0070C0"/>
                </a:solidFill>
              </a:rPr>
              <a:t>Applanix</a:t>
            </a:r>
            <a:r>
              <a:rPr lang="en-US" altLang="en-US" sz="1600" dirty="0">
                <a:solidFill>
                  <a:srgbClr val="0070C0"/>
                </a:solidFill>
              </a:rPr>
              <a:t>: </a:t>
            </a:r>
            <a:r>
              <a:rPr lang="en-US" altLang="en-US" sz="1600" dirty="0">
                <a:solidFill>
                  <a:schemeClr val="tx1">
                    <a:lumMod val="65000"/>
                    <a:lumOff val="35000"/>
                  </a:schemeClr>
                </a:solidFill>
              </a:rPr>
              <a:t>POS/MV, (Ocean, Wave, and Surf Master Models).</a:t>
            </a:r>
            <a:endParaRPr lang="en-US" altLang="en-US" sz="1600" dirty="0">
              <a:solidFill>
                <a:schemeClr val="tx1">
                  <a:lumMod val="65000"/>
                  <a:lumOff val="35000"/>
                </a:schemeClr>
              </a:solidFill>
              <a:latin typeface="+mn-lt"/>
            </a:endParaRP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Coda Octopus: </a:t>
            </a:r>
            <a:r>
              <a:rPr lang="en-US" altLang="en-US" sz="1600" dirty="0">
                <a:solidFill>
                  <a:schemeClr val="tx1">
                    <a:lumMod val="65000"/>
                    <a:lumOff val="35000"/>
                  </a:schemeClr>
                </a:solidFill>
                <a:latin typeface="+mn-lt"/>
              </a:rPr>
              <a:t>F180.</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IXSEA</a:t>
            </a:r>
            <a:r>
              <a:rPr lang="en-US" altLang="en-US" sz="1600" dirty="0">
                <a:solidFill>
                  <a:srgbClr val="0070C0"/>
                </a:solidFill>
                <a:latin typeface="+mn-lt"/>
              </a:rPr>
              <a:t>: </a:t>
            </a:r>
            <a:r>
              <a:rPr lang="en-US" altLang="en-US" sz="1600" dirty="0">
                <a:solidFill>
                  <a:schemeClr val="tx1">
                    <a:lumMod val="65000"/>
                    <a:lumOff val="35000"/>
                  </a:schemeClr>
                </a:solidFill>
                <a:latin typeface="+mn-lt"/>
              </a:rPr>
              <a:t>OCTANS, PHINS, </a:t>
            </a:r>
            <a:r>
              <a:rPr lang="en-US" altLang="en-US" sz="1600" dirty="0" err="1">
                <a:solidFill>
                  <a:schemeClr val="tx1">
                    <a:lumMod val="65000"/>
                    <a:lumOff val="35000"/>
                  </a:schemeClr>
                </a:solidFill>
                <a:latin typeface="+mn-lt"/>
              </a:rPr>
              <a:t>Hydrins</a:t>
            </a:r>
            <a:r>
              <a:rPr lang="en-US" altLang="en-US" sz="1600" dirty="0">
                <a:solidFill>
                  <a:schemeClr val="tx1">
                    <a:lumMod val="65000"/>
                    <a:lumOff val="35000"/>
                  </a:schemeClr>
                </a:solidFill>
                <a:latin typeface="+mn-lt"/>
              </a:rPr>
              <a:t>.</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JAE: </a:t>
            </a:r>
            <a:r>
              <a:rPr lang="en-US" altLang="en-US" sz="1600" dirty="0">
                <a:solidFill>
                  <a:schemeClr val="tx1">
                    <a:lumMod val="65000"/>
                    <a:lumOff val="35000"/>
                  </a:schemeClr>
                </a:solidFill>
                <a:latin typeface="+mn-lt"/>
              </a:rPr>
              <a:t>JM7531.</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KVH</a:t>
            </a:r>
            <a:r>
              <a:rPr lang="en-US" altLang="en-US" sz="1600" dirty="0">
                <a:solidFill>
                  <a:srgbClr val="0070C0"/>
                </a:solidFill>
                <a:latin typeface="+mn-lt"/>
              </a:rPr>
              <a:t>: </a:t>
            </a:r>
            <a:r>
              <a:rPr lang="en-US" altLang="en-US" sz="1600" dirty="0" err="1">
                <a:solidFill>
                  <a:schemeClr val="tx1">
                    <a:lumMod val="65000"/>
                    <a:lumOff val="35000"/>
                  </a:schemeClr>
                </a:solidFill>
                <a:latin typeface="+mn-lt"/>
              </a:rPr>
              <a:t>Gyrotrac</a:t>
            </a:r>
            <a:r>
              <a:rPr lang="en-US" altLang="en-US" sz="1600" dirty="0">
                <a:solidFill>
                  <a:schemeClr val="tx1">
                    <a:lumMod val="65000"/>
                    <a:lumOff val="35000"/>
                  </a:schemeClr>
                </a:solidFill>
                <a:latin typeface="+mn-lt"/>
              </a:rPr>
              <a:t>.</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Novatel</a:t>
            </a:r>
            <a:r>
              <a:rPr lang="en-US" altLang="en-US" sz="1600" dirty="0">
                <a:solidFill>
                  <a:schemeClr val="bg2"/>
                </a:solidFill>
                <a:latin typeface="+mn-lt"/>
              </a:rPr>
              <a:t>: </a:t>
            </a:r>
            <a:r>
              <a:rPr lang="en-US" altLang="en-US" sz="1600" dirty="0">
                <a:solidFill>
                  <a:schemeClr val="tx1">
                    <a:lumMod val="65000"/>
                    <a:lumOff val="35000"/>
                  </a:schemeClr>
                </a:solidFill>
                <a:latin typeface="+mn-lt"/>
              </a:rPr>
              <a:t>SPAN</a:t>
            </a:r>
          </a:p>
          <a:p>
            <a:pPr>
              <a:spcBef>
                <a:spcPts val="600"/>
              </a:spcBef>
              <a:buFontTx/>
              <a:buChar char="•"/>
              <a:defRPr/>
            </a:pPr>
            <a:r>
              <a:rPr lang="en-US" altLang="en-US" sz="1600" b="1" dirty="0">
                <a:solidFill>
                  <a:schemeClr val="bg2"/>
                </a:solidFill>
                <a:latin typeface="+mn-lt"/>
              </a:rPr>
              <a:t> </a:t>
            </a:r>
            <a:r>
              <a:rPr lang="en-US" altLang="en-US" sz="1600" b="1" dirty="0" err="1">
                <a:solidFill>
                  <a:srgbClr val="0070C0"/>
                </a:solidFill>
                <a:latin typeface="+mn-lt"/>
              </a:rPr>
              <a:t>Odim</a:t>
            </a:r>
            <a:r>
              <a:rPr lang="en-US" altLang="en-US" sz="1600" dirty="0">
                <a:solidFill>
                  <a:srgbClr val="0070C0"/>
                </a:solidFill>
                <a:latin typeface="+mn-lt"/>
              </a:rPr>
              <a:t>: </a:t>
            </a:r>
            <a:r>
              <a:rPr lang="en-US" altLang="en-US" sz="1600" dirty="0">
                <a:solidFill>
                  <a:schemeClr val="tx1">
                    <a:lumMod val="65000"/>
                    <a:lumOff val="35000"/>
                  </a:schemeClr>
                </a:solidFill>
                <a:latin typeface="+mn-lt"/>
              </a:rPr>
              <a:t>MVP (Moving Velocity Profiler - HYPACK Survey driver).</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SBG</a:t>
            </a:r>
            <a:r>
              <a:rPr lang="en-US" altLang="en-US" sz="1600" dirty="0">
                <a:solidFill>
                  <a:srgbClr val="0070C0"/>
                </a:solidFill>
                <a:latin typeface="+mn-lt"/>
              </a:rPr>
              <a:t>:  </a:t>
            </a:r>
            <a:r>
              <a:rPr lang="en-US" altLang="en-US" sz="1600" dirty="0">
                <a:solidFill>
                  <a:schemeClr val="tx1">
                    <a:lumMod val="65000"/>
                    <a:lumOff val="35000"/>
                  </a:schemeClr>
                </a:solidFill>
                <a:latin typeface="+mn-lt"/>
              </a:rPr>
              <a:t>Ellipse, Ekinox and Apogee Models</a:t>
            </a:r>
          </a:p>
          <a:p>
            <a:pPr>
              <a:spcBef>
                <a:spcPts val="600"/>
              </a:spcBef>
              <a:buFontTx/>
              <a:buChar char="•"/>
              <a:defRPr/>
            </a:pPr>
            <a:r>
              <a:rPr lang="en-US" altLang="en-US" sz="1600" b="1" dirty="0">
                <a:solidFill>
                  <a:schemeClr val="bg2"/>
                </a:solidFill>
                <a:latin typeface="+mn-lt"/>
              </a:rPr>
              <a:t> </a:t>
            </a:r>
            <a:r>
              <a:rPr lang="en-US" altLang="en-US" sz="1600" b="1" dirty="0" err="1">
                <a:solidFill>
                  <a:srgbClr val="0070C0"/>
                </a:solidFill>
                <a:latin typeface="+mn-lt"/>
              </a:rPr>
              <a:t>Seatex</a:t>
            </a:r>
            <a:r>
              <a:rPr lang="en-US" altLang="en-US" sz="1600" dirty="0">
                <a:solidFill>
                  <a:srgbClr val="0070C0"/>
                </a:solidFill>
                <a:latin typeface="+mn-lt"/>
              </a:rPr>
              <a:t>: </a:t>
            </a:r>
            <a:r>
              <a:rPr lang="en-US" altLang="en-US" sz="1600" dirty="0" err="1">
                <a:solidFill>
                  <a:schemeClr val="tx1">
                    <a:lumMod val="65000"/>
                    <a:lumOff val="35000"/>
                  </a:schemeClr>
                </a:solidFill>
                <a:latin typeface="+mn-lt"/>
              </a:rPr>
              <a:t>MRUx</a:t>
            </a:r>
            <a:r>
              <a:rPr lang="en-US" altLang="en-US" sz="1600" dirty="0">
                <a:solidFill>
                  <a:schemeClr val="tx1">
                    <a:lumMod val="65000"/>
                    <a:lumOff val="35000"/>
                  </a:schemeClr>
                </a:solidFill>
                <a:latin typeface="+mn-lt"/>
              </a:rPr>
              <a:t>.</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SG Brown</a:t>
            </a:r>
            <a:r>
              <a:rPr lang="en-US" altLang="en-US" sz="1600" dirty="0">
                <a:solidFill>
                  <a:srgbClr val="0070C0"/>
                </a:solidFill>
                <a:latin typeface="+mn-lt"/>
              </a:rPr>
              <a:t>: </a:t>
            </a:r>
            <a:r>
              <a:rPr lang="en-US" altLang="en-US" sz="1600" dirty="0">
                <a:solidFill>
                  <a:schemeClr val="tx1">
                    <a:lumMod val="65000"/>
                    <a:lumOff val="35000"/>
                  </a:schemeClr>
                </a:solidFill>
                <a:latin typeface="+mn-lt"/>
              </a:rPr>
              <a:t>1000S.</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Sontek </a:t>
            </a:r>
            <a:r>
              <a:rPr lang="en-US" altLang="en-US" sz="1600" dirty="0">
                <a:solidFill>
                  <a:schemeClr val="tx1">
                    <a:lumMod val="65000"/>
                    <a:lumOff val="35000"/>
                  </a:schemeClr>
                </a:solidFill>
                <a:latin typeface="+mn-lt"/>
              </a:rPr>
              <a:t>YSI Castaway</a:t>
            </a:r>
          </a:p>
          <a:p>
            <a:pPr>
              <a:spcBef>
                <a:spcPts val="600"/>
              </a:spcBef>
              <a:buFontTx/>
              <a:buChar char="•"/>
              <a:defRPr/>
            </a:pPr>
            <a:r>
              <a:rPr lang="en-US" altLang="en-US" sz="1600" b="1" dirty="0">
                <a:solidFill>
                  <a:schemeClr val="bg2"/>
                </a:solidFill>
                <a:latin typeface="+mn-lt"/>
              </a:rPr>
              <a:t> </a:t>
            </a:r>
            <a:r>
              <a:rPr lang="en-US" altLang="en-US" sz="1600" b="1" dirty="0">
                <a:solidFill>
                  <a:srgbClr val="0070C0"/>
                </a:solidFill>
                <a:latin typeface="+mn-lt"/>
              </a:rPr>
              <a:t>TSS</a:t>
            </a:r>
            <a:r>
              <a:rPr lang="en-US" altLang="en-US" sz="1600" dirty="0">
                <a:solidFill>
                  <a:srgbClr val="0070C0"/>
                </a:solidFill>
                <a:latin typeface="+mn-lt"/>
              </a:rPr>
              <a:t>: </a:t>
            </a:r>
            <a:r>
              <a:rPr lang="en-US" altLang="en-US" sz="1600" dirty="0">
                <a:solidFill>
                  <a:schemeClr val="tx1">
                    <a:lumMod val="65000"/>
                    <a:lumOff val="35000"/>
                  </a:schemeClr>
                </a:solidFill>
                <a:latin typeface="+mn-lt"/>
              </a:rPr>
              <a:t>335B, DMS.</a:t>
            </a:r>
          </a:p>
          <a:p>
            <a:pPr>
              <a:spcBef>
                <a:spcPts val="600"/>
              </a:spcBef>
              <a:buFontTx/>
              <a:buChar char="•"/>
              <a:defRPr/>
            </a:pPr>
            <a:r>
              <a:rPr lang="en-US" altLang="en-US" sz="1600" dirty="0">
                <a:solidFill>
                  <a:schemeClr val="tx1">
                    <a:lumMod val="65000"/>
                    <a:lumOff val="35000"/>
                  </a:schemeClr>
                </a:solidFill>
                <a:latin typeface="+mn-lt"/>
              </a:rPr>
              <a:t> </a:t>
            </a:r>
            <a:r>
              <a:rPr lang="en-US" altLang="en-US" sz="1600" b="1" dirty="0" err="1">
                <a:solidFill>
                  <a:srgbClr val="0070C0"/>
                </a:solidFill>
                <a:latin typeface="+mn-lt"/>
              </a:rPr>
              <a:t>Valeport</a:t>
            </a:r>
            <a:r>
              <a:rPr lang="en-US" altLang="en-US" sz="1600" dirty="0">
                <a:solidFill>
                  <a:srgbClr val="0070C0"/>
                </a:solidFill>
                <a:latin typeface="+mn-lt"/>
              </a:rPr>
              <a:t>: </a:t>
            </a:r>
            <a:r>
              <a:rPr lang="en-US" altLang="en-US" sz="1600" dirty="0">
                <a:solidFill>
                  <a:schemeClr val="tx1">
                    <a:lumMod val="65000"/>
                    <a:lumOff val="35000"/>
                  </a:schemeClr>
                </a:solidFill>
                <a:latin typeface="+mn-lt"/>
              </a:rPr>
              <a:t>Swift CTD.</a:t>
            </a:r>
          </a:p>
          <a:p>
            <a:pPr>
              <a:spcBef>
                <a:spcPts val="600"/>
              </a:spcBef>
              <a:buFontTx/>
              <a:buChar char="•"/>
              <a:defRPr/>
            </a:pPr>
            <a:r>
              <a:rPr lang="en-US" altLang="en-US" sz="1600" dirty="0">
                <a:solidFill>
                  <a:srgbClr val="0070C0"/>
                </a:solidFill>
                <a:latin typeface="+mn-lt"/>
              </a:rPr>
              <a:t> *** </a:t>
            </a:r>
            <a:r>
              <a:rPr lang="en-US" altLang="en-US" sz="1600" dirty="0">
                <a:solidFill>
                  <a:schemeClr val="tx1">
                    <a:lumMod val="65000"/>
                    <a:lumOff val="35000"/>
                  </a:schemeClr>
                </a:solidFill>
                <a:latin typeface="+mn-lt"/>
              </a:rPr>
              <a:t>- Other sensors available via the generic and NMEA drivers.</a:t>
            </a:r>
          </a:p>
        </p:txBody>
      </p:sp>
      <p:sp>
        <p:nvSpPr>
          <p:cNvPr id="46088" name="Rectangle 8">
            <a:extLst>
              <a:ext uri="{FF2B5EF4-FFF2-40B4-BE49-F238E27FC236}">
                <a16:creationId xmlns:a16="http://schemas.microsoft.com/office/drawing/2014/main" id="{86E17AFC-B03A-42AD-821A-83DAEC3B4252}"/>
              </a:ext>
            </a:extLst>
          </p:cNvPr>
          <p:cNvSpPr>
            <a:spLocks noChangeArrowheads="1"/>
          </p:cNvSpPr>
          <p:nvPr/>
        </p:nvSpPr>
        <p:spPr bwMode="auto">
          <a:xfrm>
            <a:off x="467983" y="605158"/>
            <a:ext cx="5257800" cy="396875"/>
          </a:xfrm>
          <a:prstGeom prst="rect">
            <a:avLst/>
          </a:prstGeom>
          <a:noFill/>
          <a:ln w="9525">
            <a:noFill/>
            <a:miter lim="800000"/>
            <a:headEnd/>
            <a:tailEnd/>
          </a:ln>
          <a:effectLst/>
        </p:spPr>
        <p:txBody>
          <a:bodyPr>
            <a:spAutoFit/>
          </a:bodyPr>
          <a:lstStyle/>
          <a:p>
            <a:pPr>
              <a:spcBef>
                <a:spcPct val="50000"/>
              </a:spcBef>
              <a:defRPr/>
            </a:pPr>
            <a:r>
              <a:rPr lang="en-US" sz="2000" b="1" dirty="0">
                <a:solidFill>
                  <a:schemeClr val="bg2"/>
                </a:solidFill>
                <a:latin typeface="+mn-lt"/>
              </a:rPr>
              <a:t>Motion / Heading / Other Sensors:</a:t>
            </a:r>
          </a:p>
        </p:txBody>
      </p:sp>
      <p:grpSp>
        <p:nvGrpSpPr>
          <p:cNvPr id="8" name="Group 7">
            <a:extLst>
              <a:ext uri="{FF2B5EF4-FFF2-40B4-BE49-F238E27FC236}">
                <a16:creationId xmlns:a16="http://schemas.microsoft.com/office/drawing/2014/main" id="{9FABC274-35D3-4059-84D1-055D4BE6BBCD}"/>
              </a:ext>
            </a:extLst>
          </p:cNvPr>
          <p:cNvGrpSpPr/>
          <p:nvPr/>
        </p:nvGrpSpPr>
        <p:grpSpPr>
          <a:xfrm>
            <a:off x="7354629" y="901227"/>
            <a:ext cx="4682994" cy="4695079"/>
            <a:chOff x="7439689" y="67661"/>
            <a:chExt cx="4682994" cy="4695079"/>
          </a:xfrm>
        </p:grpSpPr>
        <p:pic>
          <p:nvPicPr>
            <p:cNvPr id="450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9658" y="193580"/>
              <a:ext cx="1572452" cy="345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7E122C3-9B9F-4795-B86A-189AA5147A0F}"/>
                </a:ext>
              </a:extLst>
            </p:cNvPr>
            <p:cNvSpPr txBox="1"/>
            <p:nvPr/>
          </p:nvSpPr>
          <p:spPr>
            <a:xfrm>
              <a:off x="7439689" y="4238865"/>
              <a:ext cx="1672389" cy="523875"/>
            </a:xfrm>
            <a:prstGeom prst="rect">
              <a:avLst/>
            </a:prstGeom>
            <a:noFill/>
          </p:spPr>
          <p:txBody>
            <a:bodyPr wrap="square">
              <a:spAutoFit/>
            </a:bodyPr>
            <a:lstStyle/>
            <a:p>
              <a:pPr>
                <a:defRPr/>
              </a:pPr>
              <a:r>
                <a:rPr lang="en-US" sz="1400" dirty="0" err="1">
                  <a:solidFill>
                    <a:schemeClr val="tx1">
                      <a:lumMod val="65000"/>
                      <a:lumOff val="35000"/>
                    </a:schemeClr>
                  </a:solidFill>
                  <a:latin typeface="+mj-lt"/>
                </a:rPr>
                <a:t>Sontek</a:t>
              </a:r>
              <a:r>
                <a:rPr lang="en-US" sz="1400" dirty="0">
                  <a:solidFill>
                    <a:schemeClr val="tx1">
                      <a:lumMod val="65000"/>
                      <a:lumOff val="35000"/>
                    </a:schemeClr>
                  </a:solidFill>
                  <a:latin typeface="+mj-lt"/>
                </a:rPr>
                <a:t> Castaway</a:t>
              </a:r>
            </a:p>
            <a:p>
              <a:pPr>
                <a:defRPr/>
              </a:pPr>
              <a:r>
                <a:rPr lang="en-US" sz="1400" dirty="0">
                  <a:solidFill>
                    <a:schemeClr val="tx1">
                      <a:lumMod val="65000"/>
                      <a:lumOff val="35000"/>
                    </a:schemeClr>
                  </a:solidFill>
                  <a:latin typeface="+mj-lt"/>
                </a:rPr>
                <a:t>CTD/SV Probe</a:t>
              </a:r>
            </a:p>
          </p:txBody>
        </p:sp>
        <p:pic>
          <p:nvPicPr>
            <p:cNvPr id="4" name="Picture 3">
              <a:extLst>
                <a:ext uri="{FF2B5EF4-FFF2-40B4-BE49-F238E27FC236}">
                  <a16:creationId xmlns:a16="http://schemas.microsoft.com/office/drawing/2014/main" id="{4BBED07E-B501-4B24-8638-9916EE06EE06}"/>
                </a:ext>
              </a:extLst>
            </p:cNvPr>
            <p:cNvPicPr>
              <a:picLocks noChangeAspect="1"/>
            </p:cNvPicPr>
            <p:nvPr/>
          </p:nvPicPr>
          <p:blipFill>
            <a:blip r:embed="rId4"/>
            <a:stretch>
              <a:fillRect/>
            </a:stretch>
          </p:blipFill>
          <p:spPr>
            <a:xfrm>
              <a:off x="9569838" y="67661"/>
              <a:ext cx="828675" cy="3705225"/>
            </a:xfrm>
            <a:prstGeom prst="rect">
              <a:avLst/>
            </a:prstGeom>
          </p:spPr>
        </p:pic>
        <p:pic>
          <p:nvPicPr>
            <p:cNvPr id="7" name="Picture 6">
              <a:extLst>
                <a:ext uri="{FF2B5EF4-FFF2-40B4-BE49-F238E27FC236}">
                  <a16:creationId xmlns:a16="http://schemas.microsoft.com/office/drawing/2014/main" id="{9E7D2B34-A0FD-4F24-A8E5-D30D256060F0}"/>
                </a:ext>
              </a:extLst>
            </p:cNvPr>
            <p:cNvPicPr>
              <a:picLocks noChangeAspect="1"/>
            </p:cNvPicPr>
            <p:nvPr/>
          </p:nvPicPr>
          <p:blipFill>
            <a:blip r:embed="rId5"/>
            <a:stretch>
              <a:fillRect/>
            </a:stretch>
          </p:blipFill>
          <p:spPr>
            <a:xfrm>
              <a:off x="11088525" y="343886"/>
              <a:ext cx="798922" cy="3429000"/>
            </a:xfrm>
            <a:prstGeom prst="rect">
              <a:avLst/>
            </a:prstGeom>
          </p:spPr>
        </p:pic>
        <p:sp>
          <p:nvSpPr>
            <p:cNvPr id="11" name="TextBox 10">
              <a:extLst>
                <a:ext uri="{FF2B5EF4-FFF2-40B4-BE49-F238E27FC236}">
                  <a16:creationId xmlns:a16="http://schemas.microsoft.com/office/drawing/2014/main" id="{E8417114-421C-4164-82EA-89541FE67A67}"/>
                </a:ext>
              </a:extLst>
            </p:cNvPr>
            <p:cNvSpPr txBox="1"/>
            <p:nvPr/>
          </p:nvSpPr>
          <p:spPr>
            <a:xfrm>
              <a:off x="9229196" y="4238863"/>
              <a:ext cx="1388185" cy="523875"/>
            </a:xfrm>
            <a:prstGeom prst="rect">
              <a:avLst/>
            </a:prstGeom>
            <a:noFill/>
          </p:spPr>
          <p:txBody>
            <a:bodyPr wrap="square">
              <a:spAutoFit/>
            </a:bodyPr>
            <a:lstStyle/>
            <a:p>
              <a:pPr>
                <a:defRPr/>
              </a:pPr>
              <a:r>
                <a:rPr lang="en-US" sz="1400" dirty="0">
                  <a:solidFill>
                    <a:schemeClr val="tx1">
                      <a:lumMod val="65000"/>
                      <a:lumOff val="35000"/>
                    </a:schemeClr>
                  </a:solidFill>
                  <a:latin typeface="+mj-lt"/>
                </a:rPr>
                <a:t>AML AML-3</a:t>
              </a:r>
            </a:p>
            <a:p>
              <a:pPr>
                <a:defRPr/>
              </a:pPr>
              <a:r>
                <a:rPr lang="en-US" sz="1400" dirty="0">
                  <a:solidFill>
                    <a:schemeClr val="tx1">
                      <a:lumMod val="65000"/>
                      <a:lumOff val="35000"/>
                    </a:schemeClr>
                  </a:solidFill>
                  <a:latin typeface="+mj-lt"/>
                </a:rPr>
                <a:t>CTD/SV Probe</a:t>
              </a:r>
            </a:p>
          </p:txBody>
        </p:sp>
        <p:sp>
          <p:nvSpPr>
            <p:cNvPr id="12" name="TextBox 11">
              <a:extLst>
                <a:ext uri="{FF2B5EF4-FFF2-40B4-BE49-F238E27FC236}">
                  <a16:creationId xmlns:a16="http://schemas.microsoft.com/office/drawing/2014/main" id="{654ABCD6-5CEB-498A-A59F-C52F1EF9633F}"/>
                </a:ext>
              </a:extLst>
            </p:cNvPr>
            <p:cNvSpPr txBox="1"/>
            <p:nvPr/>
          </p:nvSpPr>
          <p:spPr>
            <a:xfrm>
              <a:off x="10734499" y="4238863"/>
              <a:ext cx="1388184" cy="523220"/>
            </a:xfrm>
            <a:prstGeom prst="rect">
              <a:avLst/>
            </a:prstGeom>
            <a:noFill/>
          </p:spPr>
          <p:txBody>
            <a:bodyPr wrap="square">
              <a:spAutoFit/>
            </a:bodyPr>
            <a:lstStyle/>
            <a:p>
              <a:pPr>
                <a:defRPr/>
              </a:pPr>
              <a:r>
                <a:rPr lang="en-US" sz="1400" dirty="0" err="1">
                  <a:solidFill>
                    <a:schemeClr val="tx1">
                      <a:lumMod val="65000"/>
                      <a:lumOff val="35000"/>
                    </a:schemeClr>
                  </a:solidFill>
                  <a:latin typeface="+mj-lt"/>
                </a:rPr>
                <a:t>Valeport</a:t>
              </a:r>
              <a:r>
                <a:rPr lang="en-US" sz="1400" dirty="0">
                  <a:solidFill>
                    <a:schemeClr val="tx1">
                      <a:lumMod val="65000"/>
                      <a:lumOff val="35000"/>
                    </a:schemeClr>
                  </a:solidFill>
                  <a:latin typeface="+mj-lt"/>
                </a:rPr>
                <a:t> Swift CTD/SV Probe</a:t>
              </a:r>
            </a:p>
          </p:txBody>
        </p:sp>
      </p:grpSp>
    </p:spTree>
    <p:extLst>
      <p:ext uri="{BB962C8B-B14F-4D97-AF65-F5344CB8AC3E}">
        <p14:creationId xmlns:p14="http://schemas.microsoft.com/office/powerpoint/2010/main" val="750792956"/>
      </p:ext>
    </p:extLst>
  </p:cSld>
  <p:clrMapOvr>
    <a:masterClrMapping/>
  </p:clrMapOvr>
  <p:transition spd="slow"/>
</p:sld>
</file>

<file path=ppt/theme/theme1.xml><?xml version="1.0" encoding="utf-8"?>
<a:theme xmlns:a="http://schemas.openxmlformats.org/drawingml/2006/main" name="Jerrys Them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Jerrys Theme" id="{34DCF403-205E-4DCF-9EAF-A8EEA50C4074}" vid="{F5A2F787-8A64-4E85-AD44-6651DC6A51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24a8e0cc-0db5-4542-95ff-113fbb9da4d2">
      <Terms xmlns="http://schemas.microsoft.com/office/infopath/2007/PartnerControls"/>
    </lcf76f155ced4ddcb4097134ff3c332f>
    <TaxCatchAll xmlns="10a023fd-628c-4b7c-aec2-a17c8104e72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382AE6178ED54FB088AFCCFF3742D5" ma:contentTypeVersion="15" ma:contentTypeDescription="Create a new document." ma:contentTypeScope="" ma:versionID="6e6a18a447b1f1d1e31faa64d873d6c6">
  <xsd:schema xmlns:xsd="http://www.w3.org/2001/XMLSchema" xmlns:xs="http://www.w3.org/2001/XMLSchema" xmlns:p="http://schemas.microsoft.com/office/2006/metadata/properties" xmlns:ns2="24a8e0cc-0db5-4542-95ff-113fbb9da4d2" xmlns:ns3="http://schemas.microsoft.com/sharepoint/v4" xmlns:ns4="10a023fd-628c-4b7c-aec2-a17c8104e729" targetNamespace="http://schemas.microsoft.com/office/2006/metadata/properties" ma:root="true" ma:fieldsID="4cd4662af577c8bff5d9b5caaea07cc5" ns2:_="" ns3:_="" ns4:_="">
    <xsd:import namespace="24a8e0cc-0db5-4542-95ff-113fbb9da4d2"/>
    <xsd:import namespace="http://schemas.microsoft.com/sharepoint/v4"/>
    <xsd:import namespace="10a023fd-628c-4b7c-aec2-a17c8104e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3:IconOverlay" minOccurs="0"/>
                <xsd:element ref="ns4:SharedWithUsers" minOccurs="0"/>
                <xsd:element ref="ns4:SharedWithDetails" minOccurs="0"/>
                <xsd:element ref="ns2:lcf76f155ced4ddcb4097134ff3c332f" minOccurs="0"/>
                <xsd:element ref="ns4: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a8e0cc-0db5-4542-95ff-113fbb9da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934200a-e575-48ad-97ba-4b0c9caf94d9"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023fd-628c-4b7c-aec2-a17c8104e72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a79faac-8985-4fc8-8ddf-db27648643c5}" ma:internalName="TaxCatchAll" ma:showField="CatchAllData" ma:web="10a023fd-628c-4b7c-aec2-a17c8104e7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83AF72-80B7-4149-8EFB-B68AF36E1EA8}">
  <ds:schemaRefs>
    <ds:schemaRef ds:uri="http://schemas.microsoft.com/sharepoint/v3/contenttype/forms"/>
  </ds:schemaRefs>
</ds:datastoreItem>
</file>

<file path=customXml/itemProps2.xml><?xml version="1.0" encoding="utf-8"?>
<ds:datastoreItem xmlns:ds="http://schemas.openxmlformats.org/officeDocument/2006/customXml" ds:itemID="{29020449-89FF-4FC2-9514-B097553B28FC}">
  <ds:schemaRefs>
    <ds:schemaRef ds:uri="http://www.w3.org/XML/1998/namespace"/>
    <ds:schemaRef ds:uri="http://purl.org/dc/elements/1.1/"/>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10a023fd-628c-4b7c-aec2-a17c8104e729"/>
    <ds:schemaRef ds:uri="http://schemas.microsoft.com/sharepoint/v4"/>
    <ds:schemaRef ds:uri="24a8e0cc-0db5-4542-95ff-113fbb9da4d2"/>
    <ds:schemaRef ds:uri="http://purl.org/dc/terms/"/>
  </ds:schemaRefs>
</ds:datastoreItem>
</file>

<file path=customXml/itemProps3.xml><?xml version="1.0" encoding="utf-8"?>
<ds:datastoreItem xmlns:ds="http://schemas.openxmlformats.org/officeDocument/2006/customXml" ds:itemID="{15B554D5-BC72-41CC-883D-97900D9135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a8e0cc-0db5-4542-95ff-113fbb9da4d2"/>
    <ds:schemaRef ds:uri="http://schemas.microsoft.com/sharepoint/v4"/>
    <ds:schemaRef ds:uri="10a023fd-628c-4b7c-aec2-a17c8104e7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Jerrys Theme</Template>
  <TotalTime>8540</TotalTime>
  <Words>5103</Words>
  <Application>Microsoft Office PowerPoint</Application>
  <PresentationFormat>Widescreen</PresentationFormat>
  <Paragraphs>673</Paragraphs>
  <Slides>63</Slides>
  <Notes>57</Notes>
  <HiddenSlides>0</HiddenSlides>
  <MMClips>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1" baseType="lpstr">
      <vt:lpstr>Arial</vt:lpstr>
      <vt:lpstr>Calibri</vt:lpstr>
      <vt:lpstr>Lucida Grande</vt:lpstr>
      <vt:lpstr>Times New Roman</vt:lpstr>
      <vt:lpstr>Verdana</vt:lpstr>
      <vt:lpstr>Wingdings</vt:lpstr>
      <vt:lpstr>Jerrys Theme</vt:lpstr>
      <vt:lpstr>Bitmap Image</vt:lpstr>
      <vt:lpstr>MBES – Data Collection </vt:lpstr>
      <vt:lpstr>HYSWEEP® Overview</vt:lpstr>
      <vt:lpstr>HYSWEEP® Overview</vt:lpstr>
      <vt:lpstr>Multibeam vs. Single Beam</vt:lpstr>
      <vt:lpstr>Multibeam Sonar Types</vt:lpstr>
      <vt:lpstr>Support Sensors</vt:lpstr>
      <vt:lpstr>HYSWEEP® MB Interfaces</vt:lpstr>
      <vt:lpstr>HYSWEEP® Topographic Lasers</vt:lpstr>
      <vt:lpstr>HYSWEEP® Driver Reference</vt:lpstr>
      <vt:lpstr>Installation</vt:lpstr>
      <vt:lpstr>HYSWEEP® HARDWARE</vt:lpstr>
      <vt:lpstr>Sensor Interfacing</vt:lpstr>
      <vt:lpstr>Do I Need to Synch My Clock to UTC?</vt:lpstr>
      <vt:lpstr>Reson Seabat 7125</vt:lpstr>
      <vt:lpstr>Kongsberg EM3002</vt:lpstr>
      <vt:lpstr>R2Sonic with 1PPS Box (example)</vt:lpstr>
      <vt:lpstr>Reson 8101 with 1PPS Box:</vt:lpstr>
      <vt:lpstr>NORBIT iWBMS</vt:lpstr>
      <vt:lpstr>Offsets</vt:lpstr>
      <vt:lpstr>Boat Origin &amp; Tracking Point</vt:lpstr>
      <vt:lpstr>HYPACK® Hardware </vt:lpstr>
      <vt:lpstr>HARDWARE  (HYPACK®  SURVEY)</vt:lpstr>
      <vt:lpstr>HARDWARE (Configure HYSWEEP®) </vt:lpstr>
      <vt:lpstr>Multibeam Device </vt:lpstr>
      <vt:lpstr>Multibeam Device – Offsets Tab </vt:lpstr>
      <vt:lpstr>Multibeam Device – Offsets Tab  (continued)</vt:lpstr>
      <vt:lpstr>Motion and Heading Sensors </vt:lpstr>
      <vt:lpstr>Testing and Saving… </vt:lpstr>
      <vt:lpstr>Calibration Tools</vt:lpstr>
      <vt:lpstr>HYSWEEP® SURVEY</vt:lpstr>
      <vt:lpstr>HYSWEEP® Survey </vt:lpstr>
      <vt:lpstr>HYSWEEP® Survey </vt:lpstr>
      <vt:lpstr>Survey Preparation</vt:lpstr>
      <vt:lpstr>HYSWEEP® Survey</vt:lpstr>
      <vt:lpstr>Multibeam Auto Processing  </vt:lpstr>
      <vt:lpstr>HYSWEEP® Main Window </vt:lpstr>
      <vt:lpstr>View Options  (F9) </vt:lpstr>
      <vt:lpstr>View Options  (F9)   (Continued) </vt:lpstr>
      <vt:lpstr>HYSWEEP® Survey  (over 30 Display windows)</vt:lpstr>
      <vt:lpstr>Profile and 3-D Seafloor </vt:lpstr>
      <vt:lpstr>Waterfall Windows </vt:lpstr>
      <vt:lpstr>Interferometry </vt:lpstr>
      <vt:lpstr>Laser Scanner Data (Topo) </vt:lpstr>
      <vt:lpstr>HYPACK® Real Time Cloud </vt:lpstr>
      <vt:lpstr>HYSWEEP® SURVEY QC Tests </vt:lpstr>
      <vt:lpstr>TPU – What is it?</vt:lpstr>
      <vt:lpstr>TPU in Real Time</vt:lpstr>
      <vt:lpstr>TPU Windows</vt:lpstr>
      <vt:lpstr>Coverage Map </vt:lpstr>
      <vt:lpstr>Other Windows      (ENLARGE SCREEN CAPS) </vt:lpstr>
      <vt:lpstr>Corrections </vt:lpstr>
      <vt:lpstr>Logging Data </vt:lpstr>
      <vt:lpstr>HYSWEEP® Bar Check  </vt:lpstr>
      <vt:lpstr>HYSWEEP® Playback </vt:lpstr>
      <vt:lpstr>HYSWEEP® Water Column</vt:lpstr>
      <vt:lpstr>Water Column Data  </vt:lpstr>
      <vt:lpstr>Hardware Configuration </vt:lpstr>
      <vt:lpstr>HYSWEEP® Water Column Logger </vt:lpstr>
      <vt:lpstr>WC Logger – Color and Display Settings </vt:lpstr>
      <vt:lpstr>WC Logger – Ping Buffering </vt:lpstr>
      <vt:lpstr>WC Logger – Data Logging </vt:lpstr>
      <vt:lpstr>Water Column Playback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Knisley, Jerry - Xylem</dc:creator>
  <cp:lastModifiedBy>Decastro, Calandria - Xylem</cp:lastModifiedBy>
  <cp:revision>28</cp:revision>
  <dcterms:created xsi:type="dcterms:W3CDTF">2020-11-13T14:50:20Z</dcterms:created>
  <dcterms:modified xsi:type="dcterms:W3CDTF">2022-09-29T16:15:24Z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0x010100FE382AE6178ED54FB088AFCCFF3742D5</vt:lpwstr>
  </property>
</Properties>
</file>