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07"/>
  </p:notesMasterIdLst>
  <p:sldIdLst>
    <p:sldId id="293" r:id="rId5"/>
    <p:sldId id="399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20" r:id="rId27"/>
    <p:sldId id="321" r:id="rId28"/>
    <p:sldId id="322" r:id="rId29"/>
    <p:sldId id="323" r:id="rId30"/>
    <p:sldId id="324" r:id="rId31"/>
    <p:sldId id="418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333" r:id="rId41"/>
    <p:sldId id="334" r:id="rId42"/>
    <p:sldId id="335" r:id="rId43"/>
    <p:sldId id="336" r:id="rId44"/>
    <p:sldId id="411" r:id="rId45"/>
    <p:sldId id="337" r:id="rId46"/>
    <p:sldId id="338" r:id="rId47"/>
    <p:sldId id="339" r:id="rId48"/>
    <p:sldId id="408" r:id="rId49"/>
    <p:sldId id="340" r:id="rId50"/>
    <p:sldId id="341" r:id="rId51"/>
    <p:sldId id="342" r:id="rId52"/>
    <p:sldId id="344" r:id="rId53"/>
    <p:sldId id="406" r:id="rId54"/>
    <p:sldId id="345" r:id="rId55"/>
    <p:sldId id="346" r:id="rId56"/>
    <p:sldId id="347" r:id="rId57"/>
    <p:sldId id="348" r:id="rId58"/>
    <p:sldId id="349" r:id="rId59"/>
    <p:sldId id="400" r:id="rId60"/>
    <p:sldId id="350" r:id="rId61"/>
    <p:sldId id="351" r:id="rId62"/>
    <p:sldId id="352" r:id="rId63"/>
    <p:sldId id="353" r:id="rId64"/>
    <p:sldId id="354" r:id="rId65"/>
    <p:sldId id="403" r:id="rId66"/>
    <p:sldId id="355" r:id="rId67"/>
    <p:sldId id="422" r:id="rId68"/>
    <p:sldId id="356" r:id="rId69"/>
    <p:sldId id="357" r:id="rId70"/>
    <p:sldId id="358" r:id="rId71"/>
    <p:sldId id="359" r:id="rId72"/>
    <p:sldId id="423" r:id="rId73"/>
    <p:sldId id="360" r:id="rId74"/>
    <p:sldId id="361" r:id="rId75"/>
    <p:sldId id="362" r:id="rId76"/>
    <p:sldId id="409" r:id="rId77"/>
    <p:sldId id="363" r:id="rId78"/>
    <p:sldId id="421" r:id="rId79"/>
    <p:sldId id="364" r:id="rId80"/>
    <p:sldId id="419" r:id="rId81"/>
    <p:sldId id="370" r:id="rId82"/>
    <p:sldId id="371" r:id="rId83"/>
    <p:sldId id="372" r:id="rId84"/>
    <p:sldId id="401" r:id="rId85"/>
    <p:sldId id="378" r:id="rId86"/>
    <p:sldId id="380" r:id="rId87"/>
    <p:sldId id="381" r:id="rId88"/>
    <p:sldId id="365" r:id="rId89"/>
    <p:sldId id="366" r:id="rId90"/>
    <p:sldId id="367" r:id="rId91"/>
    <p:sldId id="368" r:id="rId92"/>
    <p:sldId id="397" r:id="rId93"/>
    <p:sldId id="412" r:id="rId94"/>
    <p:sldId id="369" r:id="rId95"/>
    <p:sldId id="420" r:id="rId96"/>
    <p:sldId id="416" r:id="rId97"/>
    <p:sldId id="417" r:id="rId98"/>
    <p:sldId id="414" r:id="rId99"/>
    <p:sldId id="415" r:id="rId100"/>
    <p:sldId id="404" r:id="rId101"/>
    <p:sldId id="373" r:id="rId102"/>
    <p:sldId id="374" r:id="rId103"/>
    <p:sldId id="375" r:id="rId104"/>
    <p:sldId id="413" r:id="rId105"/>
    <p:sldId id="410" r:id="rId106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3259B0-4BEA-4B9D-AA8E-85EE0B10A9E2}" v="19" dt="2022-09-29T20:19:56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517" autoAdjust="0"/>
  </p:normalViewPr>
  <p:slideViewPr>
    <p:cSldViewPr snapToGrid="0">
      <p:cViewPr varScale="1">
        <p:scale>
          <a:sx n="97" d="100"/>
          <a:sy n="97" d="100"/>
        </p:scale>
        <p:origin x="90" y="198"/>
      </p:cViewPr>
      <p:guideLst/>
    </p:cSldViewPr>
  </p:slideViewPr>
  <p:outlineViewPr>
    <p:cViewPr>
      <p:scale>
        <a:sx n="33" d="100"/>
        <a:sy n="33" d="100"/>
      </p:scale>
      <p:origin x="0" y="-891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microsoft.com/office/2016/11/relationships/changesInfo" Target="changesInfos/changesInfo1.xml"/><Relationship Id="rId16" Type="http://schemas.openxmlformats.org/officeDocument/2006/relationships/slide" Target="slides/slide12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microsoft.com/office/2015/10/relationships/revisionInfo" Target="revisionInfo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presProps" Target="pres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viewProps" Target="viewProp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castro, Calandria - Xylem" userId="f2dd0ad7-6e25-4c85-a617-859f06aeba74" providerId="ADAL" clId="{723259B0-4BEA-4B9D-AA8E-85EE0B10A9E2}"/>
    <pc:docChg chg="custSel addSld modSld sldOrd">
      <pc:chgData name="Decastro, Calandria - Xylem" userId="f2dd0ad7-6e25-4c85-a617-859f06aeba74" providerId="ADAL" clId="{723259B0-4BEA-4B9D-AA8E-85EE0B10A9E2}" dt="2022-09-29T20:20:10.380" v="32" actId="1076"/>
      <pc:docMkLst>
        <pc:docMk/>
      </pc:docMkLst>
      <pc:sldChg chg="addSp delSp modSp ord modAnim">
        <pc:chgData name="Decastro, Calandria - Xylem" userId="f2dd0ad7-6e25-4c85-a617-859f06aeba74" providerId="ADAL" clId="{723259B0-4BEA-4B9D-AA8E-85EE0B10A9E2}" dt="2022-09-29T20:17:32.226" v="23" actId="1076"/>
        <pc:sldMkLst>
          <pc:docMk/>
          <pc:sldMk cId="2092436972" sldId="356"/>
        </pc:sldMkLst>
        <pc:spChg chg="del">
          <ac:chgData name="Decastro, Calandria - Xylem" userId="f2dd0ad7-6e25-4c85-a617-859f06aeba74" providerId="ADAL" clId="{723259B0-4BEA-4B9D-AA8E-85EE0B10A9E2}" dt="2022-09-29T20:17:27.284" v="21" actId="478"/>
          <ac:spMkLst>
            <pc:docMk/>
            <pc:sldMk cId="2092436972" sldId="356"/>
            <ac:spMk id="5" creationId="{9A31401B-2655-4344-BFFD-EFDE5C267CFB}"/>
          </ac:spMkLst>
        </pc:spChg>
        <pc:spChg chg="del">
          <ac:chgData name="Decastro, Calandria - Xylem" userId="f2dd0ad7-6e25-4c85-a617-859f06aeba74" providerId="ADAL" clId="{723259B0-4BEA-4B9D-AA8E-85EE0B10A9E2}" dt="2022-09-29T20:17:24.403" v="19" actId="478"/>
          <ac:spMkLst>
            <pc:docMk/>
            <pc:sldMk cId="2092436972" sldId="356"/>
            <ac:spMk id="10" creationId="{E14F1917-FCCC-45BC-ABC2-31D4B4C9E8E1}"/>
          </ac:spMkLst>
        </pc:spChg>
        <pc:spChg chg="del">
          <ac:chgData name="Decastro, Calandria - Xylem" userId="f2dd0ad7-6e25-4c85-a617-859f06aeba74" providerId="ADAL" clId="{723259B0-4BEA-4B9D-AA8E-85EE0B10A9E2}" dt="2022-09-29T20:17:22.875" v="18" actId="478"/>
          <ac:spMkLst>
            <pc:docMk/>
            <pc:sldMk cId="2092436972" sldId="356"/>
            <ac:spMk id="67588" creationId="{4A8C90DA-ED4D-4D29-B368-6ADE84AEB435}"/>
          </ac:spMkLst>
        </pc:spChg>
        <pc:picChg chg="add mod">
          <ac:chgData name="Decastro, Calandria - Xylem" userId="f2dd0ad7-6e25-4c85-a617-859f06aeba74" providerId="ADAL" clId="{723259B0-4BEA-4B9D-AA8E-85EE0B10A9E2}" dt="2022-09-29T20:17:32.226" v="23" actId="1076"/>
          <ac:picMkLst>
            <pc:docMk/>
            <pc:sldMk cId="2092436972" sldId="356"/>
            <ac:picMk id="3" creationId="{29974893-71C9-47AB-A358-7BEDD4726824}"/>
          </ac:picMkLst>
        </pc:picChg>
        <pc:picChg chg="del">
          <ac:chgData name="Decastro, Calandria - Xylem" userId="f2dd0ad7-6e25-4c85-a617-859f06aeba74" providerId="ADAL" clId="{723259B0-4BEA-4B9D-AA8E-85EE0B10A9E2}" dt="2022-09-29T20:15:41.328" v="14" actId="478"/>
          <ac:picMkLst>
            <pc:docMk/>
            <pc:sldMk cId="2092436972" sldId="356"/>
            <ac:picMk id="8" creationId="{00000000-0000-0000-0000-000000000000}"/>
          </ac:picMkLst>
        </pc:picChg>
        <pc:picChg chg="del">
          <ac:chgData name="Decastro, Calandria - Xylem" userId="f2dd0ad7-6e25-4c85-a617-859f06aeba74" providerId="ADAL" clId="{723259B0-4BEA-4B9D-AA8E-85EE0B10A9E2}" dt="2022-09-29T20:15:41.852" v="15" actId="478"/>
          <ac:picMkLst>
            <pc:docMk/>
            <pc:sldMk cId="2092436972" sldId="356"/>
            <ac:picMk id="146438" creationId="{00000000-0000-0000-0000-000000000000}"/>
          </ac:picMkLst>
        </pc:picChg>
      </pc:sldChg>
      <pc:sldChg chg="addSp delSp modSp modAnim">
        <pc:chgData name="Decastro, Calandria - Xylem" userId="f2dd0ad7-6e25-4c85-a617-859f06aeba74" providerId="ADAL" clId="{723259B0-4BEA-4B9D-AA8E-85EE0B10A9E2}" dt="2022-09-29T20:20:10.380" v="32" actId="1076"/>
        <pc:sldMkLst>
          <pc:docMk/>
          <pc:sldMk cId="57600557" sldId="360"/>
        </pc:sldMkLst>
        <pc:spChg chg="del">
          <ac:chgData name="Decastro, Calandria - Xylem" userId="f2dd0ad7-6e25-4c85-a617-859f06aeba74" providerId="ADAL" clId="{723259B0-4BEA-4B9D-AA8E-85EE0B10A9E2}" dt="2022-09-29T20:18:08.468" v="27" actId="478"/>
          <ac:spMkLst>
            <pc:docMk/>
            <pc:sldMk cId="57600557" sldId="360"/>
            <ac:spMk id="5122" creationId="{6A195EFA-E859-4D40-8BB9-FD9F636858E7}"/>
          </ac:spMkLst>
        </pc:spChg>
        <pc:spChg chg="del">
          <ac:chgData name="Decastro, Calandria - Xylem" userId="f2dd0ad7-6e25-4c85-a617-859f06aeba74" providerId="ADAL" clId="{723259B0-4BEA-4B9D-AA8E-85EE0B10A9E2}" dt="2022-09-29T20:18:08.468" v="27" actId="478"/>
          <ac:spMkLst>
            <pc:docMk/>
            <pc:sldMk cId="57600557" sldId="360"/>
            <ac:spMk id="91140" creationId="{DB73AD68-DFE7-43EA-9DCF-9CBC91824676}"/>
          </ac:spMkLst>
        </pc:spChg>
        <pc:spChg chg="del">
          <ac:chgData name="Decastro, Calandria - Xylem" userId="f2dd0ad7-6e25-4c85-a617-859f06aeba74" providerId="ADAL" clId="{723259B0-4BEA-4B9D-AA8E-85EE0B10A9E2}" dt="2022-09-29T20:18:08.468" v="27" actId="478"/>
          <ac:spMkLst>
            <pc:docMk/>
            <pc:sldMk cId="57600557" sldId="360"/>
            <ac:spMk id="91142" creationId="{64FD0CE7-A1BD-4A41-B8CA-CB9B6887E8DF}"/>
          </ac:spMkLst>
        </pc:spChg>
        <pc:picChg chg="add mod">
          <ac:chgData name="Decastro, Calandria - Xylem" userId="f2dd0ad7-6e25-4c85-a617-859f06aeba74" providerId="ADAL" clId="{723259B0-4BEA-4B9D-AA8E-85EE0B10A9E2}" dt="2022-09-29T20:20:10.380" v="32" actId="1076"/>
          <ac:picMkLst>
            <pc:docMk/>
            <pc:sldMk cId="57600557" sldId="360"/>
            <ac:picMk id="4" creationId="{0B59CC97-74C5-4366-B8E5-9662ECC68C66}"/>
          </ac:picMkLst>
        </pc:picChg>
        <pc:picChg chg="del">
          <ac:chgData name="Decastro, Calandria - Xylem" userId="f2dd0ad7-6e25-4c85-a617-859f06aeba74" providerId="ADAL" clId="{723259B0-4BEA-4B9D-AA8E-85EE0B10A9E2}" dt="2022-09-29T20:18:08.468" v="27" actId="478"/>
          <ac:picMkLst>
            <pc:docMk/>
            <pc:sldMk cId="57600557" sldId="360"/>
            <ac:picMk id="11" creationId="{00000000-0000-0000-0000-000000000000}"/>
          </ac:picMkLst>
        </pc:picChg>
        <pc:picChg chg="del">
          <ac:chgData name="Decastro, Calandria - Xylem" userId="f2dd0ad7-6e25-4c85-a617-859f06aeba74" providerId="ADAL" clId="{723259B0-4BEA-4B9D-AA8E-85EE0B10A9E2}" dt="2022-09-29T20:18:08.468" v="27" actId="478"/>
          <ac:picMkLst>
            <pc:docMk/>
            <pc:sldMk cId="57600557" sldId="360"/>
            <ac:picMk id="154627" creationId="{00000000-0000-0000-0000-000000000000}"/>
          </ac:picMkLst>
        </pc:picChg>
        <pc:picChg chg="del">
          <ac:chgData name="Decastro, Calandria - Xylem" userId="f2dd0ad7-6e25-4c85-a617-859f06aeba74" providerId="ADAL" clId="{723259B0-4BEA-4B9D-AA8E-85EE0B10A9E2}" dt="2022-09-29T20:18:08.468" v="27" actId="478"/>
          <ac:picMkLst>
            <pc:docMk/>
            <pc:sldMk cId="57600557" sldId="360"/>
            <ac:picMk id="154629" creationId="{00000000-0000-0000-0000-000000000000}"/>
          </ac:picMkLst>
        </pc:picChg>
        <pc:cxnChg chg="del">
          <ac:chgData name="Decastro, Calandria - Xylem" userId="f2dd0ad7-6e25-4c85-a617-859f06aeba74" providerId="ADAL" clId="{723259B0-4BEA-4B9D-AA8E-85EE0B10A9E2}" dt="2022-09-29T20:18:08.468" v="27" actId="478"/>
          <ac:cxnSpMkLst>
            <pc:docMk/>
            <pc:sldMk cId="57600557" sldId="360"/>
            <ac:cxnSpMk id="3" creationId="{63860DC1-85ED-4123-80E5-6E6706E27CA9}"/>
          </ac:cxnSpMkLst>
        </pc:cxnChg>
      </pc:sldChg>
      <pc:sldChg chg="delSp modAnim">
        <pc:chgData name="Decastro, Calandria - Xylem" userId="f2dd0ad7-6e25-4c85-a617-859f06aeba74" providerId="ADAL" clId="{723259B0-4BEA-4B9D-AA8E-85EE0B10A9E2}" dt="2022-09-29T20:11:46.923" v="2" actId="478"/>
        <pc:sldMkLst>
          <pc:docMk/>
          <pc:sldMk cId="252818030" sldId="363"/>
        </pc:sldMkLst>
        <pc:picChg chg="del">
          <ac:chgData name="Decastro, Calandria - Xylem" userId="f2dd0ad7-6e25-4c85-a617-859f06aeba74" providerId="ADAL" clId="{723259B0-4BEA-4B9D-AA8E-85EE0B10A9E2}" dt="2022-09-29T20:11:46.923" v="2" actId="478"/>
          <ac:picMkLst>
            <pc:docMk/>
            <pc:sldMk cId="252818030" sldId="363"/>
            <ac:picMk id="7" creationId="{00000000-0000-0000-0000-000000000000}"/>
          </ac:picMkLst>
        </pc:picChg>
      </pc:sldChg>
      <pc:sldChg chg="addSp delSp modSp add modAnim">
        <pc:chgData name="Decastro, Calandria - Xylem" userId="f2dd0ad7-6e25-4c85-a617-859f06aeba74" providerId="ADAL" clId="{723259B0-4BEA-4B9D-AA8E-85EE0B10A9E2}" dt="2022-09-29T20:14:10.554" v="10" actId="1076"/>
        <pc:sldMkLst>
          <pc:docMk/>
          <pc:sldMk cId="3036484417" sldId="421"/>
        </pc:sldMkLst>
        <pc:picChg chg="add mod">
          <ac:chgData name="Decastro, Calandria - Xylem" userId="f2dd0ad7-6e25-4c85-a617-859f06aeba74" providerId="ADAL" clId="{723259B0-4BEA-4B9D-AA8E-85EE0B10A9E2}" dt="2022-09-29T20:14:10.554" v="10" actId="1076"/>
          <ac:picMkLst>
            <pc:docMk/>
            <pc:sldMk cId="3036484417" sldId="421"/>
            <ac:picMk id="3" creationId="{F118EAE7-E98D-4C91-A7F0-F434467D6CED}"/>
          </ac:picMkLst>
        </pc:picChg>
        <pc:picChg chg="del">
          <ac:chgData name="Decastro, Calandria - Xylem" userId="f2dd0ad7-6e25-4c85-a617-859f06aeba74" providerId="ADAL" clId="{723259B0-4BEA-4B9D-AA8E-85EE0B10A9E2}" dt="2022-09-29T20:11:57.873" v="5" actId="478"/>
          <ac:picMkLst>
            <pc:docMk/>
            <pc:sldMk cId="3036484417" sldId="421"/>
            <ac:picMk id="160771" creationId="{00000000-0000-0000-0000-000000000000}"/>
          </ac:picMkLst>
        </pc:picChg>
        <pc:picChg chg="del">
          <ac:chgData name="Decastro, Calandria - Xylem" userId="f2dd0ad7-6e25-4c85-a617-859f06aeba74" providerId="ADAL" clId="{723259B0-4BEA-4B9D-AA8E-85EE0B10A9E2}" dt="2022-09-29T20:11:52.758" v="4" actId="478"/>
          <ac:picMkLst>
            <pc:docMk/>
            <pc:sldMk cId="3036484417" sldId="421"/>
            <ac:picMk id="160773" creationId="{00000000-0000-0000-0000-000000000000}"/>
          </ac:picMkLst>
        </pc:picChg>
      </pc:sldChg>
      <pc:sldChg chg="delSp add modAnim">
        <pc:chgData name="Decastro, Calandria - Xylem" userId="f2dd0ad7-6e25-4c85-a617-859f06aeba74" providerId="ADAL" clId="{723259B0-4BEA-4B9D-AA8E-85EE0B10A9E2}" dt="2022-09-29T20:15:33.358" v="12" actId="478"/>
        <pc:sldMkLst>
          <pc:docMk/>
          <pc:sldMk cId="1922916231" sldId="422"/>
        </pc:sldMkLst>
        <pc:picChg chg="del">
          <ac:chgData name="Decastro, Calandria - Xylem" userId="f2dd0ad7-6e25-4c85-a617-859f06aeba74" providerId="ADAL" clId="{723259B0-4BEA-4B9D-AA8E-85EE0B10A9E2}" dt="2022-09-29T20:15:33.358" v="12" actId="478"/>
          <ac:picMkLst>
            <pc:docMk/>
            <pc:sldMk cId="1922916231" sldId="422"/>
            <ac:picMk id="8" creationId="{00000000-0000-0000-0000-000000000000}"/>
          </ac:picMkLst>
        </pc:picChg>
      </pc:sldChg>
      <pc:sldChg chg="delSp add ord modAnim">
        <pc:chgData name="Decastro, Calandria - Xylem" userId="f2dd0ad7-6e25-4c85-a617-859f06aeba74" providerId="ADAL" clId="{723259B0-4BEA-4B9D-AA8E-85EE0B10A9E2}" dt="2022-09-29T20:17:47.090" v="26"/>
        <pc:sldMkLst>
          <pc:docMk/>
          <pc:sldMk cId="1952905906" sldId="423"/>
        </pc:sldMkLst>
        <pc:picChg chg="del">
          <ac:chgData name="Decastro, Calandria - Xylem" userId="f2dd0ad7-6e25-4c85-a617-859f06aeba74" providerId="ADAL" clId="{723259B0-4BEA-4B9D-AA8E-85EE0B10A9E2}" dt="2022-09-29T20:17:45.293" v="25" actId="478"/>
          <ac:picMkLst>
            <pc:docMk/>
            <pc:sldMk cId="1952905906" sldId="423"/>
            <ac:picMk id="11" creationId="{00000000-0000-0000-0000-000000000000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07DCF-166B-4204-B14A-5EC9D1BB2A8F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917A2-97CA-491D-B538-A1D7D2AD8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8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22147" indent="-277749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10996" indent="-222199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555394" indent="-222199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1999793" indent="-222199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444191" indent="-2221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888590" indent="-2221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332988" indent="-2221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777386" indent="-2221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5833BF94-8DE8-4729-B708-2A600FDDEFC7}" type="slidenum">
              <a:rPr lang="en-US" altLang="en-US">
                <a:latin typeface="Times New Roman" pitchFamily="18" charset="0"/>
              </a:rPr>
              <a:pPr/>
              <a:t>3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35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1204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15591348-BDB3-4534-B056-151CC2853A94}" type="slidenum">
              <a:rPr lang="en-US" altLang="en-US" sz="1200">
                <a:latin typeface="Times New Roman" pitchFamily="18" charset="0"/>
              </a:rPr>
              <a:pPr algn="r" eaLnBrk="1" hangingPunct="1"/>
              <a:t>12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218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3252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B8BC414F-A56F-4DAA-ABDC-03DD7A7E7CB7}" type="slidenum">
              <a:rPr lang="en-US" altLang="en-US" sz="1200">
                <a:latin typeface="Times New Roman" pitchFamily="18" charset="0"/>
              </a:rPr>
              <a:pPr algn="r" eaLnBrk="1" hangingPunct="1"/>
              <a:t>13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346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76021932-2231-484D-9800-F58CD5C435BB}" type="slidenum">
              <a:rPr lang="en-US" altLang="en-US" sz="1200">
                <a:latin typeface="Times New Roman" pitchFamily="18" charset="0"/>
              </a:rPr>
              <a:pPr algn="r" eaLnBrk="1" hangingPunct="1"/>
              <a:t>14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528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FE220E02-3E79-4DEA-B8EC-6C0E8CBAE616}" type="slidenum">
              <a:rPr lang="en-US" altLang="en-US" sz="1200">
                <a:latin typeface="Times New Roman" pitchFamily="18" charset="0"/>
              </a:rPr>
              <a:pPr algn="r" eaLnBrk="1" hangingPunct="1"/>
              <a:t>15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202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9396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B251E2B3-BC01-4CC5-A122-25DDB7125B4F}" type="slidenum">
              <a:rPr lang="en-US" altLang="en-US" sz="1200">
                <a:latin typeface="Times New Roman" pitchFamily="18" charset="0"/>
              </a:rPr>
              <a:pPr algn="r" eaLnBrk="1" hangingPunct="1"/>
              <a:t>16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01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44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2943EECE-2905-4D65-8603-EB040C958138}" type="slidenum">
              <a:rPr lang="en-US" altLang="en-US" sz="1200">
                <a:latin typeface="Times New Roman" pitchFamily="18" charset="0"/>
              </a:rPr>
              <a:pPr algn="r" eaLnBrk="1" hangingPunct="1"/>
              <a:t>17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910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D73734C0-5B05-4C26-B3C9-ED18CF5C8CA7}" type="slidenum">
              <a:rPr lang="en-US" altLang="en-US" sz="1200">
                <a:latin typeface="Times New Roman" pitchFamily="18" charset="0"/>
              </a:rPr>
              <a:pPr algn="r" eaLnBrk="1" hangingPunct="1"/>
              <a:t>18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0303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5540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D4E6685C-33D1-4762-8CC0-AC26CB0BDDAD}" type="slidenum">
              <a:rPr lang="en-US" altLang="en-US" sz="1200">
                <a:latin typeface="Times New Roman" pitchFamily="18" charset="0"/>
              </a:rPr>
              <a:pPr algn="r" eaLnBrk="1" hangingPunct="1"/>
              <a:t>19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514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7588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0D53B882-B328-484A-878B-58AE6BE13788}" type="slidenum">
              <a:rPr lang="en-US" altLang="en-US" sz="1200">
                <a:latin typeface="Times New Roman" pitchFamily="18" charset="0"/>
              </a:rPr>
              <a:pPr algn="r" eaLnBrk="1" hangingPunct="1"/>
              <a:t>20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6055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9636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BC38AA75-9FF9-42D1-8C3E-726B155281B4}" type="slidenum">
              <a:rPr lang="en-US" altLang="en-US" sz="1200">
                <a:latin typeface="Times New Roman" pitchFamily="18" charset="0"/>
              </a:rPr>
              <a:pPr algn="r" eaLnBrk="1" hangingPunct="1"/>
              <a:t>21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629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4701721B-9348-43C2-B28F-6F4D1B8A4A14}" type="slidenum">
              <a:rPr lang="en-US" altLang="en-US" sz="1200">
                <a:latin typeface="Times New Roman" pitchFamily="18" charset="0"/>
              </a:rPr>
              <a:pPr algn="r" eaLnBrk="1" hangingPunct="1"/>
              <a:t>4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41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1684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213A7ED8-EA13-41AA-98FC-0AA042A00923}" type="slidenum">
              <a:rPr lang="en-US" altLang="en-US" sz="1200">
                <a:latin typeface="Times New Roman" pitchFamily="18" charset="0"/>
              </a:rPr>
              <a:pPr algn="r" eaLnBrk="1" hangingPunct="1"/>
              <a:t>22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278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45A30FF3-8694-433A-9D52-96692750E92C}" type="slidenum">
              <a:rPr lang="en-US" altLang="en-US" sz="1200">
                <a:latin typeface="Times New Roman" pitchFamily="18" charset="0"/>
              </a:rPr>
              <a:pPr algn="r" eaLnBrk="1" hangingPunct="1"/>
              <a:t>23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791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6804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E4A448E6-6C07-480D-BA2D-33F73EFDA2EA}" type="slidenum">
              <a:rPr lang="en-US" altLang="en-US" sz="1200">
                <a:latin typeface="Times New Roman" pitchFamily="18" charset="0"/>
              </a:rPr>
              <a:pPr algn="r" eaLnBrk="1" hangingPunct="1"/>
              <a:t>24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6059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8852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4A7D2B09-F51E-44C6-BB62-1F270FC9AC0C}" type="slidenum">
              <a:rPr lang="en-US" altLang="en-US" sz="1200">
                <a:latin typeface="Times New Roman" pitchFamily="18" charset="0"/>
              </a:rPr>
              <a:pPr algn="r" eaLnBrk="1" hangingPunct="1"/>
              <a:t>25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3557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0900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508FC090-B9ED-4F86-A35E-2AAAE99BA289}" type="slidenum">
              <a:rPr lang="en-US" altLang="en-US" sz="1200">
                <a:latin typeface="Times New Roman" pitchFamily="18" charset="0"/>
              </a:rPr>
              <a:pPr algn="r" eaLnBrk="1" hangingPunct="1"/>
              <a:t>26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260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2948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EFC0C82A-C1FC-44B5-AA58-5087A2D8DB9F}" type="slidenum">
              <a:rPr lang="en-US" altLang="en-US" sz="1200">
                <a:latin typeface="Times New Roman" pitchFamily="18" charset="0"/>
              </a:rPr>
              <a:pPr algn="r" eaLnBrk="1" hangingPunct="1"/>
              <a:t>27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7343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2948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EFC0C82A-C1FC-44B5-AA58-5087A2D8DB9F}" type="slidenum">
              <a:rPr lang="en-US" altLang="en-US" sz="1200">
                <a:latin typeface="Times New Roman" pitchFamily="18" charset="0"/>
              </a:rPr>
              <a:pPr algn="r" eaLnBrk="1" hangingPunct="1"/>
              <a:t>28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1582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4996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B923E8D2-A6E9-450A-B9CC-44D03FC66A48}" type="slidenum">
              <a:rPr lang="en-US" altLang="en-US" sz="1200">
                <a:latin typeface="Times New Roman" pitchFamily="18" charset="0"/>
              </a:rPr>
              <a:pPr algn="r" eaLnBrk="1" hangingPunct="1"/>
              <a:t>29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178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1A24C64D-5C4F-465B-A50D-FC4734C03CD0}" type="slidenum">
              <a:rPr lang="en-US" altLang="en-US" sz="1200">
                <a:latin typeface="Times New Roman" pitchFamily="18" charset="0"/>
              </a:rPr>
              <a:pPr algn="r" eaLnBrk="1" hangingPunct="1"/>
              <a:t>30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2609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9092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F415653D-2F0E-4605-AE8C-6BE97DA6D283}" type="slidenum">
              <a:rPr lang="en-US" altLang="en-US" sz="1200">
                <a:latin typeface="Times New Roman" pitchFamily="18" charset="0"/>
              </a:rPr>
              <a:pPr algn="r" eaLnBrk="1" hangingPunct="1"/>
              <a:t>31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201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6868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6972146C-26E3-4458-9894-5E13D2113422}" type="slidenum">
              <a:rPr lang="en-US" altLang="en-US" sz="1200">
                <a:latin typeface="Times New Roman" pitchFamily="18" charset="0"/>
              </a:rPr>
              <a:pPr algn="r" eaLnBrk="1" hangingPunct="1"/>
              <a:t>5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5675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1140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B67140B3-7866-4413-8F67-99D8C23D4151}" type="slidenum">
              <a:rPr lang="en-US" altLang="en-US" sz="1200">
                <a:latin typeface="Times New Roman" pitchFamily="18" charset="0"/>
              </a:rPr>
              <a:pPr algn="r" eaLnBrk="1" hangingPunct="1"/>
              <a:t>32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381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3188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3A4D1659-1B98-47D2-A97D-C56A679AA379}" type="slidenum">
              <a:rPr lang="en-US" altLang="en-US" sz="1200">
                <a:latin typeface="Times New Roman" pitchFamily="18" charset="0"/>
              </a:rPr>
              <a:pPr algn="r" eaLnBrk="1" hangingPunct="1"/>
              <a:t>33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7712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5236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43CADB1C-7D99-44AD-95D3-46690729C27E}" type="slidenum">
              <a:rPr lang="en-US" altLang="en-US" sz="1200">
                <a:latin typeface="Times New Roman" pitchFamily="18" charset="0"/>
              </a:rPr>
              <a:pPr algn="r" eaLnBrk="1" hangingPunct="1"/>
              <a:t>34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0632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7284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BD5C1F1F-F739-4707-A612-774B3329EA40}" type="slidenum">
              <a:rPr lang="en-US" altLang="en-US" sz="1200">
                <a:latin typeface="Times New Roman" pitchFamily="18" charset="0"/>
              </a:rPr>
              <a:pPr algn="r" eaLnBrk="1" hangingPunct="1"/>
              <a:t>35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9814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9332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D55BB168-578C-4561-ABD4-1E94B426A023}" type="slidenum">
              <a:rPr lang="en-US" altLang="en-US" sz="1200">
                <a:latin typeface="Times New Roman" pitchFamily="18" charset="0"/>
              </a:rPr>
              <a:pPr algn="r" eaLnBrk="1" hangingPunct="1"/>
              <a:t>36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684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1380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2B60F28F-1BDF-4DB1-AB76-1371A2A7844F}" type="slidenum">
              <a:rPr lang="en-US" altLang="en-US" sz="1200">
                <a:latin typeface="Times New Roman" pitchFamily="18" charset="0"/>
              </a:rPr>
              <a:pPr algn="r" eaLnBrk="1" hangingPunct="1"/>
              <a:t>37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7337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3428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7AF07D5D-A8B4-4189-8A94-2F03B4246E51}" type="slidenum">
              <a:rPr lang="en-US" altLang="en-US" sz="1200">
                <a:latin typeface="Times New Roman" pitchFamily="18" charset="0"/>
              </a:rPr>
              <a:pPr algn="r" eaLnBrk="1" hangingPunct="1"/>
              <a:t>38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954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5476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2F4C195F-F099-4D82-A051-B00417226D58}" type="slidenum">
              <a:rPr lang="en-US" altLang="en-US" sz="1200">
                <a:latin typeface="Times New Roman" pitchFamily="18" charset="0"/>
              </a:rPr>
              <a:pPr algn="r" eaLnBrk="1" hangingPunct="1"/>
              <a:t>39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4004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7524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ACEC3786-A694-4C2B-A677-44150E07B3AC}" type="slidenum">
              <a:rPr lang="en-US" altLang="en-US" sz="1200">
                <a:latin typeface="Times New Roman" pitchFamily="18" charset="0"/>
              </a:rPr>
              <a:pPr algn="r" eaLnBrk="1" hangingPunct="1"/>
              <a:t>40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1412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9572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C5C93DED-54D6-41D8-AD5D-7EA4F7755D89}" type="slidenum">
              <a:rPr lang="en-US" altLang="en-US" sz="1200">
                <a:latin typeface="Times New Roman" pitchFamily="18" charset="0"/>
              </a:rPr>
              <a:pPr algn="r" eaLnBrk="1" hangingPunct="1"/>
              <a:t>41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177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8916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A717CC8E-57E9-4CE5-AAE6-D0ECD53220D0}" type="slidenum">
              <a:rPr lang="en-US" altLang="en-US" sz="1200">
                <a:latin typeface="Times New Roman" pitchFamily="18" charset="0"/>
              </a:rPr>
              <a:pPr algn="r" eaLnBrk="1" hangingPunct="1"/>
              <a:t>6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549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9572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C5C93DED-54D6-41D8-AD5D-7EA4F7755D89}" type="slidenum">
              <a:rPr lang="en-US" altLang="en-US" sz="1200">
                <a:latin typeface="Times New Roman" pitchFamily="18" charset="0"/>
              </a:rPr>
              <a:pPr algn="r" eaLnBrk="1" hangingPunct="1"/>
              <a:t>42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5479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11620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E2F8EBE2-7C66-467D-A7AF-A564F76FD99F}" type="slidenum">
              <a:rPr lang="en-US" altLang="en-US" sz="1200">
                <a:latin typeface="Times New Roman" pitchFamily="18" charset="0"/>
              </a:rPr>
              <a:pPr algn="r" eaLnBrk="1" hangingPunct="1"/>
              <a:t>43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3066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13668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B938C446-D256-448B-9B24-504B7852A7A2}" type="slidenum">
              <a:rPr lang="en-US" altLang="en-US" sz="1200">
                <a:latin typeface="Times New Roman" pitchFamily="18" charset="0"/>
              </a:rPr>
              <a:pPr algn="r" eaLnBrk="1" hangingPunct="1"/>
              <a:t>44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3522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8825" indent="-2921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8400" indent="-23336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5125" indent="-23336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03438" indent="-23336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0638" indent="-2333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17838" indent="-2333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75038" indent="-2333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32238" indent="-2333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2B57FB-9E65-4559-9910-762D2CB6CE94}" type="slidenum">
              <a:rPr lang="en-US" altLang="en-US" sz="1200" b="0"/>
              <a:pPr/>
              <a:t>45</a:t>
            </a:fld>
            <a:endParaRPr lang="en-US" altLang="en-US" sz="1200" b="0"/>
          </a:p>
        </p:txBody>
      </p:sp>
    </p:spTree>
    <p:extLst>
      <p:ext uri="{BB962C8B-B14F-4D97-AF65-F5344CB8AC3E}">
        <p14:creationId xmlns:p14="http://schemas.microsoft.com/office/powerpoint/2010/main" val="41725999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15716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3E174F33-3C20-46E4-B919-21D15AC2F318}" type="slidenum">
              <a:rPr lang="en-US" altLang="en-US" sz="1200">
                <a:latin typeface="Times New Roman" pitchFamily="18" charset="0"/>
              </a:rPr>
              <a:pPr algn="r" eaLnBrk="1" hangingPunct="1"/>
              <a:t>46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8489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17764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F8E51424-15FC-4C8B-A617-C78B73B55796}" type="slidenum">
              <a:rPr lang="en-US" altLang="en-US" sz="1200">
                <a:latin typeface="Times New Roman" pitchFamily="18" charset="0"/>
              </a:rPr>
              <a:pPr algn="r" eaLnBrk="1" hangingPunct="1"/>
              <a:t>47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0399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19812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5E697E45-E4CD-4957-8613-AC6F06FDF843}" type="slidenum">
              <a:rPr lang="en-US" altLang="en-US" sz="1200">
                <a:latin typeface="Times New Roman" pitchFamily="18" charset="0"/>
              </a:rPr>
              <a:pPr algn="r" eaLnBrk="1" hangingPunct="1"/>
              <a:t>48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6300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884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DAC4F437-A0BC-4A7B-A6B3-40A4345761D6}" type="slidenum">
              <a:rPr lang="en-US" altLang="en-US" sz="1200">
                <a:latin typeface="Times New Roman" pitchFamily="18" charset="0"/>
              </a:rPr>
              <a:pPr algn="r" eaLnBrk="1" hangingPunct="1"/>
              <a:t>49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815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884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DAC4F437-A0BC-4A7B-A6B3-40A4345761D6}" type="slidenum">
              <a:rPr lang="en-US" altLang="en-US" sz="1200">
                <a:latin typeface="Times New Roman" pitchFamily="18" charset="0"/>
              </a:rPr>
              <a:pPr algn="r" eaLnBrk="1" hangingPunct="1"/>
              <a:t>50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2991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4932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4F09F75C-9629-4ED2-8202-EECB91408B51}" type="slidenum">
              <a:rPr lang="en-US" altLang="en-US" sz="1200">
                <a:latin typeface="Times New Roman" pitchFamily="18" charset="0"/>
              </a:rPr>
              <a:pPr algn="r" eaLnBrk="1" hangingPunct="1"/>
              <a:t>51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404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0964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F3996407-9EC9-4F00-8440-A82E02475928}" type="slidenum">
              <a:rPr lang="en-US" altLang="en-US" sz="1200">
                <a:latin typeface="Times New Roman" pitchFamily="18" charset="0"/>
              </a:rPr>
              <a:pPr algn="r" eaLnBrk="1" hangingPunct="1"/>
              <a:t>7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4607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6980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11ABCCCD-48E0-47A6-91C3-33F16774492F}" type="slidenum">
              <a:rPr lang="en-US" altLang="en-US" sz="1200">
                <a:latin typeface="Times New Roman" pitchFamily="18" charset="0"/>
              </a:rPr>
              <a:pPr algn="r" eaLnBrk="1" hangingPunct="1"/>
              <a:t>52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2556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9028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B7016D83-5A23-47D4-B34C-BC238498146D}" type="slidenum">
              <a:rPr lang="en-US" altLang="en-US" sz="1200">
                <a:latin typeface="Times New Roman" pitchFamily="18" charset="0"/>
              </a:rPr>
              <a:pPr algn="r" eaLnBrk="1" hangingPunct="1"/>
              <a:t>53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1681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31076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385053D2-AE2A-4749-9AA5-BA530D19736A}" type="slidenum">
              <a:rPr lang="en-US" altLang="en-US" sz="1200">
                <a:latin typeface="Times New Roman" pitchFamily="18" charset="0"/>
              </a:rPr>
              <a:pPr algn="r" eaLnBrk="1" hangingPunct="1"/>
              <a:t>54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6777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33124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271313E6-7F36-4752-A0EF-0A0BBDE9C33F}" type="slidenum">
              <a:rPr lang="en-US" altLang="en-US" sz="1200">
                <a:latin typeface="Times New Roman" pitchFamily="18" charset="0"/>
              </a:rPr>
              <a:pPr algn="r" eaLnBrk="1" hangingPunct="1"/>
              <a:t>55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2951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35172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4437E774-CE2E-4C3D-B5AB-D13809D453E3}" type="slidenum">
              <a:rPr lang="en-US" altLang="en-US" sz="1200">
                <a:latin typeface="Times New Roman" pitchFamily="18" charset="0"/>
              </a:rPr>
              <a:pPr algn="r" eaLnBrk="1" hangingPunct="1"/>
              <a:t>57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317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37220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7BB74C6C-5F2D-4375-AA36-B4F25C379BC0}" type="slidenum">
              <a:rPr lang="en-US" altLang="en-US" sz="1200">
                <a:latin typeface="Times New Roman" pitchFamily="18" charset="0"/>
              </a:rPr>
              <a:pPr algn="r" eaLnBrk="1" hangingPunct="1"/>
              <a:t>58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4112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39268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51E63A71-194B-4550-A767-5872C0B53393}" type="slidenum">
              <a:rPr lang="en-US" altLang="en-US" sz="1200">
                <a:latin typeface="Times New Roman" pitchFamily="18" charset="0"/>
              </a:rPr>
              <a:pPr algn="r" eaLnBrk="1" hangingPunct="1"/>
              <a:t>59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8158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41316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9EE18699-C999-408C-B6BA-E6CE04E30E7E}" type="slidenum">
              <a:rPr lang="en-US" altLang="en-US" sz="1200">
                <a:latin typeface="Times New Roman" pitchFamily="18" charset="0"/>
              </a:rPr>
              <a:pPr algn="r" eaLnBrk="1" hangingPunct="1"/>
              <a:t>60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5652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43364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97934541-D539-49BF-BA4C-67FA266ACC21}" type="slidenum">
              <a:rPr lang="en-US" altLang="en-US" sz="1200">
                <a:latin typeface="Times New Roman" pitchFamily="18" charset="0"/>
              </a:rPr>
              <a:pPr algn="r" eaLnBrk="1" hangingPunct="1"/>
              <a:t>61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11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45412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D46FE660-3D86-4C1E-8E2C-019279C9E5EB}" type="slidenum">
              <a:rPr lang="en-US" altLang="en-US" sz="1200">
                <a:latin typeface="Times New Roman" pitchFamily="18" charset="0"/>
              </a:rPr>
              <a:pPr algn="r" eaLnBrk="1" hangingPunct="1"/>
              <a:t>63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517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3012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3398AE5C-2E80-420F-96D2-9BEA6F6EF224}" type="slidenum">
              <a:rPr lang="en-US" altLang="en-US" sz="1200">
                <a:latin typeface="Times New Roman" pitchFamily="18" charset="0"/>
              </a:rPr>
              <a:pPr algn="r" eaLnBrk="1" hangingPunct="1"/>
              <a:t>8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55400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47460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55BC870C-7422-44E2-ABC8-15AFBCA58586}" type="slidenum">
              <a:rPr lang="en-US" altLang="en-US" sz="1200">
                <a:latin typeface="Times New Roman" pitchFamily="18" charset="0"/>
              </a:rPr>
              <a:pPr algn="r" eaLnBrk="1" hangingPunct="1"/>
              <a:t>64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9867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47460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55BC870C-7422-44E2-ABC8-15AFBCA58586}" type="slidenum">
              <a:rPr lang="en-US" altLang="en-US" sz="1200">
                <a:latin typeface="Times New Roman" pitchFamily="18" charset="0"/>
              </a:rPr>
              <a:pPr algn="r" eaLnBrk="1" hangingPunct="1"/>
              <a:t>65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1921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49508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869A39CB-C042-4E84-87FD-2859D241057F}" type="slidenum">
              <a:rPr lang="en-US" altLang="en-US" sz="1200">
                <a:latin typeface="Times New Roman" pitchFamily="18" charset="0"/>
              </a:rPr>
              <a:pPr algn="r" eaLnBrk="1" hangingPunct="1"/>
              <a:t>66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37456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51556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458A1869-BE45-4AFC-BA54-16AE487602FF}" type="slidenum">
              <a:rPr lang="en-US" altLang="en-US" sz="1200">
                <a:latin typeface="Times New Roman" pitchFamily="18" charset="0"/>
              </a:rPr>
              <a:pPr algn="r" eaLnBrk="1" hangingPunct="1"/>
              <a:t>67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4419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53604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3A48867F-9393-49B9-AE8A-54BC4CFDFCFF}" type="slidenum">
              <a:rPr lang="en-US" altLang="en-US" sz="1200">
                <a:latin typeface="Times New Roman" pitchFamily="18" charset="0"/>
              </a:rPr>
              <a:pPr algn="r" eaLnBrk="1" hangingPunct="1"/>
              <a:t>68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393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55652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71AC418B-E9B5-493D-8431-47B5AEBD9ECE}" type="slidenum">
              <a:rPr lang="en-US" altLang="en-US" sz="1200">
                <a:latin typeface="Times New Roman" pitchFamily="18" charset="0"/>
              </a:rPr>
              <a:pPr algn="r" eaLnBrk="1" hangingPunct="1"/>
              <a:t>69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2826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55652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71AC418B-E9B5-493D-8431-47B5AEBD9ECE}" type="slidenum">
              <a:rPr lang="en-US" altLang="en-US" sz="1200">
                <a:latin typeface="Times New Roman" pitchFamily="18" charset="0"/>
              </a:rPr>
              <a:pPr algn="r" eaLnBrk="1" hangingPunct="1"/>
              <a:t>70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1793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57700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B74FDC64-6DBF-4F29-B917-D5C2580D2530}" type="slidenum">
              <a:rPr lang="en-US" altLang="en-US" sz="1200">
                <a:latin typeface="Times New Roman" pitchFamily="18" charset="0"/>
              </a:rPr>
              <a:pPr algn="r" eaLnBrk="1" hangingPunct="1"/>
              <a:t>71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90924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59748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12834D0B-359C-45E1-BB9C-FD2AF2C86FCD}" type="slidenum">
              <a:rPr lang="en-US" altLang="en-US" sz="1200">
                <a:latin typeface="Times New Roman" pitchFamily="18" charset="0"/>
              </a:rPr>
              <a:pPr algn="r" eaLnBrk="1" hangingPunct="1"/>
              <a:t>72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29123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55652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71AC418B-E9B5-493D-8431-47B5AEBD9ECE}" type="slidenum">
              <a:rPr lang="en-US" altLang="en-US" sz="1200">
                <a:latin typeface="Times New Roman" pitchFamily="18" charset="0"/>
              </a:rPr>
              <a:pPr algn="r" eaLnBrk="1" hangingPunct="1"/>
              <a:t>73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74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420ADE81-7094-4567-B866-D61B21203075}" type="slidenum">
              <a:rPr lang="en-US" altLang="en-US" sz="1200">
                <a:latin typeface="Times New Roman" pitchFamily="18" charset="0"/>
              </a:rPr>
              <a:pPr algn="r" eaLnBrk="1" hangingPunct="1"/>
              <a:t>9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3474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1796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3F3790A5-9ED3-40CF-977F-8643C9E23C31}" type="slidenum">
              <a:rPr lang="en-US" altLang="en-US" sz="1200">
                <a:latin typeface="Times New Roman" pitchFamily="18" charset="0"/>
              </a:rPr>
              <a:pPr algn="r" eaLnBrk="1" hangingPunct="1"/>
              <a:t>74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58764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1796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3F3790A5-9ED3-40CF-977F-8643C9E23C31}" type="slidenum">
              <a:rPr lang="en-US" altLang="en-US" sz="1200">
                <a:latin typeface="Times New Roman" pitchFamily="18" charset="0"/>
              </a:rPr>
              <a:pPr algn="r" eaLnBrk="1" hangingPunct="1"/>
              <a:t>75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42035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72036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6967684F-ECF7-4D92-82E3-0BA1216FC5BB}" type="slidenum">
              <a:rPr lang="en-US" altLang="en-US" sz="1200">
                <a:latin typeface="Times New Roman" pitchFamily="18" charset="0"/>
              </a:rPr>
              <a:pPr algn="r" eaLnBrk="1" hangingPunct="1"/>
              <a:t>78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3827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74084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11021776-C6D0-451C-BC42-E301E3E44A3D}" type="slidenum">
              <a:rPr lang="en-US" altLang="en-US" sz="1200">
                <a:latin typeface="Times New Roman" pitchFamily="18" charset="0"/>
              </a:rPr>
              <a:pPr algn="r" eaLnBrk="1" hangingPunct="1"/>
              <a:t>79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92652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76132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CE839165-38DF-4CFD-BB68-F8B5F184CE38}" type="slidenum">
              <a:rPr lang="en-US" altLang="en-US" sz="1200">
                <a:latin typeface="Times New Roman" pitchFamily="18" charset="0"/>
              </a:rPr>
              <a:pPr algn="r" eaLnBrk="1" hangingPunct="1"/>
              <a:t>80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00215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8F6E4FC5-C42F-4F92-B842-68D2EE095DEB}" type="slidenum">
              <a:rPr lang="en-US" altLang="en-US">
                <a:latin typeface="Times New Roman" pitchFamily="18" charset="0"/>
              </a:rPr>
              <a:pPr/>
              <a:t>82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544162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6F6F9BF1-D074-4A66-8465-970167CF3646}" type="slidenum">
              <a:rPr lang="en-US" altLang="en-US">
                <a:latin typeface="Times New Roman" pitchFamily="18" charset="0"/>
              </a:rPr>
              <a:pPr/>
              <a:t>83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56787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8E8F7885-5F2E-48EC-B897-E06890C7B2CD}" type="slidenum">
              <a:rPr lang="en-US" altLang="en-US">
                <a:latin typeface="Times New Roman" pitchFamily="18" charset="0"/>
              </a:rPr>
              <a:pPr/>
              <a:t>84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18345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7940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57008698-15D5-4109-8DB4-4BF6EEC3AB07}" type="slidenum">
              <a:rPr lang="en-US" altLang="en-US" sz="1200">
                <a:latin typeface="Times New Roman" pitchFamily="18" charset="0"/>
              </a:rPr>
              <a:pPr algn="r" eaLnBrk="1" hangingPunct="1"/>
              <a:t>88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8106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D16322C7-C900-4BF0-A73E-A33DDA959F6C}" type="slidenum">
              <a:rPr lang="en-US" altLang="en-US">
                <a:latin typeface="Times New Roman" pitchFamily="18" charset="0"/>
              </a:rPr>
              <a:pPr/>
              <a:t>89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930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7108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EF8344EB-3A5F-4BD1-B181-63620BD2CA5A}" type="slidenum">
              <a:rPr lang="en-US" altLang="en-US" sz="1200">
                <a:latin typeface="Times New Roman" pitchFamily="18" charset="0"/>
              </a:rPr>
              <a:pPr algn="r" eaLnBrk="1" hangingPunct="1"/>
              <a:t>10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71165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9988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E5FA80EE-D9F0-4817-977E-16BEE27B275A}" type="slidenum">
              <a:rPr lang="en-US" altLang="en-US" sz="1200">
                <a:latin typeface="Times New Roman" pitchFamily="18" charset="0"/>
              </a:rPr>
              <a:pPr algn="r" eaLnBrk="1" hangingPunct="1"/>
              <a:t>91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39445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9988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E5FA80EE-D9F0-4817-977E-16BEE27B275A}" type="slidenum">
              <a:rPr lang="en-US" altLang="en-US" sz="1200">
                <a:latin typeface="Times New Roman" pitchFamily="18" charset="0"/>
              </a:rPr>
              <a:pPr algn="r" eaLnBrk="1" hangingPunct="1"/>
              <a:t>92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0749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9988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E5FA80EE-D9F0-4817-977E-16BEE27B275A}" type="slidenum">
              <a:rPr lang="en-US" altLang="en-US" sz="1200">
                <a:latin typeface="Times New Roman" pitchFamily="18" charset="0"/>
              </a:rPr>
              <a:pPr algn="r" eaLnBrk="1" hangingPunct="1"/>
              <a:t>93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44958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9988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E5FA80EE-D9F0-4817-977E-16BEE27B275A}" type="slidenum">
              <a:rPr lang="en-US" altLang="en-US" sz="1200">
                <a:latin typeface="Times New Roman" pitchFamily="18" charset="0"/>
              </a:rPr>
              <a:pPr algn="r" eaLnBrk="1" hangingPunct="1"/>
              <a:t>94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3270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9988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E5FA80EE-D9F0-4817-977E-16BEE27B275A}" type="slidenum">
              <a:rPr lang="en-US" altLang="en-US" sz="1200">
                <a:latin typeface="Times New Roman" pitchFamily="18" charset="0"/>
              </a:rPr>
              <a:pPr algn="r" eaLnBrk="1" hangingPunct="1"/>
              <a:t>96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39522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78180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6202BEBF-3951-4D21-A497-D4673A7AF720}" type="slidenum">
              <a:rPr lang="en-US" altLang="en-US" sz="1200">
                <a:latin typeface="Times New Roman" pitchFamily="18" charset="0"/>
              </a:rPr>
              <a:pPr algn="r" eaLnBrk="1" hangingPunct="1"/>
              <a:t>98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36818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80228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5735258C-9B13-4B19-BFAF-CDE4425EF486}" type="slidenum">
              <a:rPr lang="en-US" altLang="en-US" sz="1200">
                <a:latin typeface="Times New Roman" pitchFamily="18" charset="0"/>
              </a:rPr>
              <a:pPr algn="r" eaLnBrk="1" hangingPunct="1"/>
              <a:t>99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04105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82276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28DC6886-4DB4-4082-8A01-77AAB4C8933B}" type="slidenum">
              <a:rPr lang="en-US" altLang="en-US" sz="1200">
                <a:latin typeface="Times New Roman" pitchFamily="18" charset="0"/>
              </a:rPr>
              <a:pPr algn="r" eaLnBrk="1" hangingPunct="1"/>
              <a:t>100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2611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82276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28DC6886-4DB4-4082-8A01-77AAB4C8933B}" type="slidenum">
              <a:rPr lang="en-US" altLang="en-US" sz="1200">
                <a:latin typeface="Times New Roman" pitchFamily="18" charset="0"/>
              </a:rPr>
              <a:pPr algn="r" eaLnBrk="1" hangingPunct="1"/>
              <a:t>101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322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9156" name="Slide Number Placeholder 3"/>
          <p:cNvSpPr txBox="1">
            <a:spLocks noGrp="1"/>
          </p:cNvSpPr>
          <p:nvPr/>
        </p:nvSpPr>
        <p:spPr bwMode="auto">
          <a:xfrm>
            <a:off x="3885892" y="8686181"/>
            <a:ext cx="2972108" cy="4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8" tIns="45285" rIns="90568" bIns="45285"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9F70EFA0-E78A-46F1-B20C-ED5E07E1A5BF}" type="slidenum">
              <a:rPr lang="en-US" altLang="en-US" sz="1200">
                <a:latin typeface="Times New Roman" pitchFamily="18" charset="0"/>
              </a:rPr>
              <a:pPr algn="r" eaLnBrk="1" hangingPunct="1"/>
              <a:t>11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118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-Purp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2941984"/>
            <a:ext cx="7549079" cy="2743200"/>
          </a:xfrm>
          <a:prstGeom prst="rect">
            <a:avLst/>
          </a:prstGeom>
        </p:spPr>
        <p:txBody>
          <a:bodyPr tIns="0" bIns="0" rtlCol="0" anchor="b" anchorCtr="0">
            <a:noAutofit/>
          </a:bodyPr>
          <a:lstStyle>
            <a:lvl1pPr>
              <a:lnSpc>
                <a:spcPct val="80000"/>
              </a:lnSpc>
              <a:defRPr lang="en-US" sz="60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D7A56-0967-D442-92A0-85A847FD6B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97880"/>
            <a:ext cx="11903000" cy="64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19" y="402336"/>
            <a:ext cx="1829276" cy="645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3A769E-7BA6-40F8-9174-818ACE5F72AD}"/>
              </a:ext>
            </a:extLst>
          </p:cNvPr>
          <p:cNvSpPr txBox="1"/>
          <p:nvPr/>
        </p:nvSpPr>
        <p:spPr>
          <a:xfrm>
            <a:off x="1631703" y="6146910"/>
            <a:ext cx="3424912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HYPACK 2022 – Training Event</a:t>
            </a:r>
          </a:p>
        </p:txBody>
      </p:sp>
      <p:pic>
        <p:nvPicPr>
          <p:cNvPr id="14" name="Picture 13" descr="A picture containing cup&#10;&#10;Description automatically generated">
            <a:extLst>
              <a:ext uri="{FF2B5EF4-FFF2-40B4-BE49-F238E27FC236}">
                <a16:creationId xmlns:a16="http://schemas.microsoft.com/office/drawing/2014/main" id="{35CE9B9A-6D40-4024-904F-16C6EBF90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946" y="5997278"/>
            <a:ext cx="773757" cy="76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92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AA9DB8-0C28-3641-BEED-8EE8DF37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3"/>
          <a:stretch/>
        </p:blipFill>
        <p:spPr>
          <a:xfrm>
            <a:off x="789478" y="6099659"/>
            <a:ext cx="11113522" cy="647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0667AA-22B6-324D-A947-DB04F2668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044" y="6263439"/>
            <a:ext cx="1371957" cy="4839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F4FA756-AEE3-47B7-89C9-EBBF6D668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20" y="110652"/>
            <a:ext cx="11277598" cy="989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01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Bell Gossett (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297" y="1600200"/>
            <a:ext cx="6254913" cy="4690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2F8E5-1108-0A46-83A0-852BF6A1A5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168895" y="1600201"/>
            <a:ext cx="4572000" cy="3778873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70808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Bell Gos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358"/>
            <a:ext cx="12190728" cy="6857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96" y="2514601"/>
            <a:ext cx="10363200" cy="1362075"/>
          </a:xfrm>
        </p:spPr>
        <p:txBody>
          <a:bodyPr vert="horz" lIns="0" tIns="45720" rIns="0" bIns="45720" rtlCol="0" anchor="t" anchorCtr="0">
            <a:noAutofit/>
          </a:bodyPr>
          <a:lstStyle>
            <a:lvl1pPr>
              <a:lnSpc>
                <a:spcPts val="6500"/>
              </a:lnSpc>
              <a:defRPr lang="en-US" sz="4600" b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5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F2F8E5-1108-0A46-83A0-852BF6A1A5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" y="283464"/>
            <a:ext cx="3065677" cy="87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76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E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75701D7-5245-4D59-AD48-7E68E0FD46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6BBDEBC-3449-47F4-A2EE-640B6CC6C4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79179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1" y="73025"/>
            <a:ext cx="109728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7784" y="914400"/>
            <a:ext cx="5518149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133" y="914400"/>
            <a:ext cx="55202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F9F86-0DE5-4F53-9165-BE5C8D07E3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0077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B140E-97B4-4C06-9C84-86B1BEC0B245}" type="datetime1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07AE5-A500-4F91-82AD-55DF27B18A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23734" y="6200775"/>
            <a:ext cx="4944533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HYPACK® 2011 Training Seminar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ECE32-F03D-4AFF-A60F-85062E071F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3B433F-D69F-4AC3-8F3A-EF440EB20C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84761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Bell Gossett (title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2F8E5-1108-0A46-83A0-852BF6A1A5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9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2BE7CB-04AA-4542-9200-874B58C6CC0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3"/>
          <a:stretch/>
        </p:blipFill>
        <p:spPr>
          <a:xfrm>
            <a:off x="789478" y="6099659"/>
            <a:ext cx="11113522" cy="6477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9E068C-86AA-4DD5-A6DE-2E7AEEA1EC52}"/>
              </a:ext>
            </a:extLst>
          </p:cNvPr>
          <p:cNvGrpSpPr/>
          <p:nvPr/>
        </p:nvGrpSpPr>
        <p:grpSpPr>
          <a:xfrm>
            <a:off x="924040" y="5970906"/>
            <a:ext cx="4132575" cy="721244"/>
            <a:chOff x="923799" y="5970906"/>
            <a:chExt cx="4131499" cy="7212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CCA375-A32C-46B6-A215-78E7CF95773C}"/>
                </a:ext>
              </a:extLst>
            </p:cNvPr>
            <p:cNvSpPr txBox="1"/>
            <p:nvPr/>
          </p:nvSpPr>
          <p:spPr>
            <a:xfrm>
              <a:off x="1631278" y="6146910"/>
              <a:ext cx="3424020" cy="3692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HYPACK 2022 – Training Event</a:t>
              </a:r>
            </a:p>
          </p:txBody>
        </p:sp>
        <p:pic>
          <p:nvPicPr>
            <p:cNvPr id="3" name="Picture 2" descr="A picture containing drawing, table&#10;&#10;Description automatically generated">
              <a:extLst>
                <a:ext uri="{FF2B5EF4-FFF2-40B4-BE49-F238E27FC236}">
                  <a16:creationId xmlns:a16="http://schemas.microsoft.com/office/drawing/2014/main" id="{A29F4626-A68C-45B6-B1A4-161E33459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60893"/>
            <a:stretch/>
          </p:blipFill>
          <p:spPr>
            <a:xfrm>
              <a:off x="923799" y="5970906"/>
              <a:ext cx="707479" cy="721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590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txStyles>
    <p:titleStyle>
      <a:lvl1pPr algn="l" defTabSz="608013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/>
          <a:ea typeface="ヒラギノ角ゴ Pro W3" charset="0"/>
          <a:cs typeface="Arial"/>
        </a:defRPr>
      </a:lvl1pPr>
      <a:lvl2pPr algn="l" defTabSz="608013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800">
          <a:solidFill>
            <a:srgbClr val="53565A"/>
          </a:solidFill>
          <a:latin typeface="Arial" pitchFamily="34" charset="0"/>
          <a:ea typeface="ヒラギノ角ゴ Pro W3" charset="0"/>
          <a:cs typeface="Arial" pitchFamily="34" charset="0"/>
        </a:defRPr>
      </a:lvl2pPr>
      <a:lvl3pPr algn="l" defTabSz="608013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800">
          <a:solidFill>
            <a:srgbClr val="53565A"/>
          </a:solidFill>
          <a:latin typeface="Arial" pitchFamily="34" charset="0"/>
          <a:ea typeface="ヒラギノ角ゴ Pro W3" charset="0"/>
          <a:cs typeface="Arial" pitchFamily="34" charset="0"/>
        </a:defRPr>
      </a:lvl3pPr>
      <a:lvl4pPr algn="l" defTabSz="608013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800">
          <a:solidFill>
            <a:srgbClr val="53565A"/>
          </a:solidFill>
          <a:latin typeface="Arial" pitchFamily="34" charset="0"/>
          <a:ea typeface="ヒラギノ角ゴ Pro W3" charset="0"/>
          <a:cs typeface="Arial" pitchFamily="34" charset="0"/>
        </a:defRPr>
      </a:lvl4pPr>
      <a:lvl5pPr algn="l" defTabSz="608013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800">
          <a:solidFill>
            <a:srgbClr val="53565A"/>
          </a:solidFill>
          <a:latin typeface="Arial" pitchFamily="34" charset="0"/>
          <a:ea typeface="ヒラギノ角ゴ Pro W3" charset="0"/>
          <a:cs typeface="Arial" pitchFamily="34" charset="0"/>
        </a:defRPr>
      </a:lvl5pPr>
      <a:lvl6pPr marL="609458" algn="l" defTabSz="609458" rtl="0" eaLnBrk="1" fontAlgn="base" hangingPunct="1">
        <a:lnSpc>
          <a:spcPts val="3866"/>
        </a:lnSpc>
        <a:spcBef>
          <a:spcPct val="0"/>
        </a:spcBef>
        <a:spcAft>
          <a:spcPct val="0"/>
        </a:spcAft>
        <a:defRPr sz="3732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1218915" algn="l" defTabSz="609458" rtl="0" eaLnBrk="1" fontAlgn="base" hangingPunct="1">
        <a:lnSpc>
          <a:spcPts val="3866"/>
        </a:lnSpc>
        <a:spcBef>
          <a:spcPct val="0"/>
        </a:spcBef>
        <a:spcAft>
          <a:spcPct val="0"/>
        </a:spcAft>
        <a:defRPr sz="3732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828373" algn="l" defTabSz="609458" rtl="0" eaLnBrk="1" fontAlgn="base" hangingPunct="1">
        <a:lnSpc>
          <a:spcPts val="3866"/>
        </a:lnSpc>
        <a:spcBef>
          <a:spcPct val="0"/>
        </a:spcBef>
        <a:spcAft>
          <a:spcPct val="0"/>
        </a:spcAft>
        <a:defRPr sz="3732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2437830" algn="l" defTabSz="609458" rtl="0" eaLnBrk="1" fontAlgn="base" hangingPunct="1">
        <a:lnSpc>
          <a:spcPts val="3866"/>
        </a:lnSpc>
        <a:spcBef>
          <a:spcPct val="0"/>
        </a:spcBef>
        <a:spcAft>
          <a:spcPct val="0"/>
        </a:spcAft>
        <a:defRPr sz="3732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0" indent="0" algn="l" defTabSz="608013" rtl="0" eaLnBrk="1" fontAlgn="base" hangingPunct="1">
        <a:spcBef>
          <a:spcPct val="0"/>
        </a:spcBef>
        <a:spcAft>
          <a:spcPts val="800"/>
        </a:spcAft>
        <a:buClr>
          <a:schemeClr val="bg2"/>
        </a:buClr>
        <a:buFont typeface="Arial" charset="0"/>
        <a:defRPr sz="2200" kern="1200">
          <a:solidFill>
            <a:schemeClr val="tx1"/>
          </a:solidFill>
          <a:latin typeface="Arial"/>
          <a:ea typeface="ヒラギノ角ゴ Pro W3" charset="0"/>
          <a:cs typeface="Arial"/>
        </a:defRPr>
      </a:lvl1pPr>
      <a:lvl2pPr marL="180975" indent="-180975" algn="l" defTabSz="608013" rtl="0" eaLnBrk="1" fontAlgn="base" hangingPunct="1">
        <a:spcBef>
          <a:spcPct val="0"/>
        </a:spcBef>
        <a:spcAft>
          <a:spcPts val="538"/>
        </a:spcAft>
        <a:buClrTx/>
        <a:buSzPct val="100000"/>
        <a:buFont typeface="Arial" charset="0"/>
        <a:buChar char="•"/>
        <a:defRPr sz="2000" kern="1200">
          <a:solidFill>
            <a:schemeClr val="tx1"/>
          </a:solidFill>
          <a:latin typeface="Arial"/>
          <a:ea typeface="Arial" charset="0"/>
          <a:cs typeface="Arial"/>
        </a:defRPr>
      </a:lvl2pPr>
      <a:lvl3pPr marL="363538" indent="-180975" algn="l" defTabSz="608013" rtl="0" eaLnBrk="1" fontAlgn="base" hangingPunct="1">
        <a:spcBef>
          <a:spcPct val="0"/>
        </a:spcBef>
        <a:spcAft>
          <a:spcPts val="538"/>
        </a:spcAft>
        <a:buFont typeface="Lucida Grande" charset="0"/>
        <a:buChar char="-"/>
        <a:defRPr kern="1200">
          <a:solidFill>
            <a:schemeClr val="tx1"/>
          </a:solidFill>
          <a:latin typeface="Arial"/>
          <a:ea typeface="Arial" charset="0"/>
          <a:cs typeface="Arial"/>
        </a:defRPr>
      </a:lvl3pPr>
      <a:lvl4pPr marL="547688" indent="-180975" algn="l" defTabSz="608013" rtl="0" eaLnBrk="1" fontAlgn="base" hangingPunct="1">
        <a:spcBef>
          <a:spcPct val="0"/>
        </a:spcBef>
        <a:spcAft>
          <a:spcPts val="538"/>
        </a:spcAft>
        <a:buFont typeface="Arial" charset="0"/>
        <a:buChar char="•"/>
        <a:defRPr sz="1600" kern="1200">
          <a:solidFill>
            <a:schemeClr val="tx1"/>
          </a:solidFill>
          <a:latin typeface="Arial"/>
          <a:ea typeface="Arial" charset="0"/>
          <a:cs typeface="Arial"/>
        </a:defRPr>
      </a:lvl4pPr>
      <a:lvl5pPr marL="728663" indent="-180975" algn="l" defTabSz="608013" rtl="0" eaLnBrk="1" fontAlgn="base" hangingPunct="1">
        <a:spcBef>
          <a:spcPct val="0"/>
        </a:spcBef>
        <a:spcAft>
          <a:spcPts val="538"/>
        </a:spcAft>
        <a:buFont typeface="Lucida Grande" charset="0"/>
        <a:buChar char="-"/>
        <a:defRPr sz="1600" kern="1200">
          <a:solidFill>
            <a:schemeClr val="tx1"/>
          </a:solidFill>
          <a:latin typeface="Arial"/>
          <a:ea typeface="Arial" charset="0"/>
          <a:cs typeface="Arial"/>
        </a:defRPr>
      </a:lvl5pPr>
      <a:lvl6pPr marL="3352018" indent="-304729" algn="l" defTabSz="60945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75" indent="-304729" algn="l" defTabSz="60945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933" indent="-304729" algn="l" defTabSz="60945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91" indent="-304729" algn="l" defTabSz="60945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5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58" algn="l" defTabSz="60945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915" algn="l" defTabSz="60945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73" algn="l" defTabSz="60945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830" algn="l" defTabSz="60945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89" algn="l" defTabSz="60945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747" algn="l" defTabSz="60945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204" algn="l" defTabSz="60945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662" algn="l" defTabSz="60945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hypack.com/support/visitor/index.php?/LiveChat/Chat/Request/_sessionID=uldLlWxjCstAadc8e3e434ecaff6151a1935473db5d95454bce6ryxs99pjTF5daVD6sRxXwWj9eGb/_proactive=0/_filterDepartmentID=/_randomNumber=20/_fullName=/_email=/_promptType=chat" TargetMode="External"/><Relationship Id="rId2" Type="http://schemas.openxmlformats.org/officeDocument/2006/relationships/hyperlink" Target="https://www.youtube.com/user/HYPACK2013/video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hypack.com/" TargetMode="External"/><Relationship Id="rId5" Type="http://schemas.openxmlformats.org/officeDocument/2006/relationships/hyperlink" Target="http://www.ustream.tv/channel/hypack" TargetMode="External"/><Relationship Id="rId4" Type="http://schemas.openxmlformats.org/officeDocument/2006/relationships/hyperlink" Target="https://www.youtube.com/channel/UCOzhxa2gkVQD3ArsKVXiXnQ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3.png"/><Relationship Id="rId4" Type="http://schemas.openxmlformats.org/officeDocument/2006/relationships/notesSlide" Target="../notesSlides/notesSlide6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1.png"/><Relationship Id="rId4" Type="http://schemas.openxmlformats.org/officeDocument/2006/relationships/notesSlide" Target="../notesSlides/notesSlide6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0.png"/><Relationship Id="rId4" Type="http://schemas.openxmlformats.org/officeDocument/2006/relationships/notesSlide" Target="../notesSlides/notesSlide7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5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MBES – Data Processing</a:t>
            </a:r>
            <a:endParaRPr lang="en-US" sz="2400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4" b="6684"/>
          <a:stretch>
            <a:fillRect/>
          </a:stretch>
        </p:blipFill>
        <p:spPr>
          <a:xfrm>
            <a:off x="0" y="4114800"/>
            <a:ext cx="12192000" cy="2743200"/>
          </a:xfrm>
        </p:spPr>
      </p:pic>
    </p:spTree>
    <p:extLst>
      <p:ext uri="{BB962C8B-B14F-4D97-AF65-F5344CB8AC3E}">
        <p14:creationId xmlns:p14="http://schemas.microsoft.com/office/powerpoint/2010/main" val="907050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D23AD9D-1F0D-4E2D-A822-AB7EEB35E5C3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1"/>
            <a:ext cx="82804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843" name="Text Box 11">
            <a:extLst>
              <a:ext uri="{FF2B5EF4-FFF2-40B4-BE49-F238E27FC236}">
                <a16:creationId xmlns:a16="http://schemas.microsoft.com/office/drawing/2014/main" id="{2C92AEBE-3BAB-4FE4-973C-54262011C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920" y="1944267"/>
            <a:ext cx="45275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Edit: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Auto Cell Size:  </a:t>
            </a: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best fit to get 25 - 50 Points Per Cell.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Enter Cell Size</a:t>
            </a: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:  in work units. Cells are square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Auto Cloud Size:  </a:t>
            </a: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~250,000 Points / Cloud Section.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Enter Cloud Size:  </a:t>
            </a: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For Square Sections.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Auto Size to Data:  </a:t>
            </a: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Fit MTX to Survey.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Rotate to Survey Line:  </a:t>
            </a: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Align MTX with First Survey Line.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Use HYPACK MTX File:  </a:t>
            </a: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Cell Settings From MTX File.  Use this when you are doing a Performance Test!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33" y="780538"/>
            <a:ext cx="6489980" cy="102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414" y="2128714"/>
            <a:ext cx="5303504" cy="373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242ADC-2FB9-447C-B645-07BF11E58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Tab, Matrix Settings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422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5AB5D91-EFE9-4526-8531-9EFCD9A41264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0"/>
            <a:ext cx="86058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1251" name="Text Box 14">
            <a:extLst>
              <a:ext uri="{FF2B5EF4-FFF2-40B4-BE49-F238E27FC236}">
                <a16:creationId xmlns:a16="http://schemas.microsoft.com/office/drawing/2014/main" id="{6B6D93B0-5D63-4C83-9C33-778FEAEA3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0640" y="735278"/>
            <a:ext cx="4077709" cy="11326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Save to XYZ or HYPACK MTX Format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Actual XY or Cell Center (XYZ Format)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MTX Selection:  Cell depth or statistic selected from MBMAX64 matrix.</a:t>
            </a:r>
            <a:endParaRPr lang="en-US" altLang="en-US" sz="1600" dirty="0">
              <a:solidFill>
                <a:srgbClr val="0091BB"/>
              </a:solidFill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5ED2BF-11DA-4884-904D-0CFFC7DC4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Saving: One Point per Cell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D2A65-3BA5-40B1-964A-7112AFE7B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52" y="735278"/>
            <a:ext cx="7040880" cy="407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BB0DF-B020-4776-B126-8F8A9AE39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330" y="2165667"/>
            <a:ext cx="3009900" cy="34004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2120455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5AB5D91-EFE9-4526-8531-9EFCD9A41264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0"/>
            <a:ext cx="86058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1251" name="Text Box 14">
            <a:extLst>
              <a:ext uri="{FF2B5EF4-FFF2-40B4-BE49-F238E27FC236}">
                <a16:creationId xmlns:a16="http://schemas.microsoft.com/office/drawing/2014/main" id="{6B6D93B0-5D63-4C83-9C33-778FEAEA3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0154" y="5450943"/>
            <a:ext cx="6330822" cy="3139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Obnoxious coloring reminds you to save.</a:t>
            </a:r>
            <a:endParaRPr lang="en-US" altLang="en-US" sz="1600" dirty="0">
              <a:solidFill>
                <a:srgbClr val="0091BB"/>
              </a:solidFill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5ED2BF-11DA-4884-904D-0CFFC7DC4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Save Reminder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5D3F1-2B15-4FEC-9B65-8B2750903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821" y="1016000"/>
            <a:ext cx="7301697" cy="43571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116C0F-EF2F-4718-B6EB-963C5B536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26" y="815703"/>
            <a:ext cx="3390900" cy="2105025"/>
          </a:xfrm>
          <a:prstGeom prst="rect">
            <a:avLst/>
          </a:prstGeom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E9665273-619D-48EA-9A26-582CAAB28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482" y="3051732"/>
            <a:ext cx="3437921" cy="10556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Enter the number of minutes between reminders.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You can also have the program Beep at you!</a:t>
            </a:r>
          </a:p>
        </p:txBody>
      </p:sp>
    </p:spTree>
    <p:extLst>
      <p:ext uri="{BB962C8B-B14F-4D97-AF65-F5344CB8AC3E}">
        <p14:creationId xmlns:p14="http://schemas.microsoft.com/office/powerpoint/2010/main" val="18898373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4681" y="2181836"/>
            <a:ext cx="7547113" cy="1080879"/>
          </a:xfrm>
        </p:spPr>
        <p:txBody>
          <a:bodyPr/>
          <a:lstStyle/>
          <a:p>
            <a:r>
              <a:rPr lang="en-US" dirty="0"/>
              <a:t>Thank You !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53460" y="4204698"/>
            <a:ext cx="8142645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</a:pPr>
            <a:r>
              <a:rPr lang="en-US" sz="1600" dirty="0">
                <a:solidFill>
                  <a:schemeClr val="bg1"/>
                </a:solidFill>
                <a:latin typeface="Arial"/>
                <a:ea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HYPACK on Youtube.com</a:t>
            </a:r>
            <a:r>
              <a:rPr lang="en-US" sz="1600" dirty="0">
                <a:solidFill>
                  <a:schemeClr val="bg1"/>
                </a:solidFill>
                <a:latin typeface="Arial"/>
                <a:ea typeface="+mn-ea"/>
              </a:rPr>
              <a:t>  ( Historical Sessions )		</a:t>
            </a:r>
            <a:r>
              <a:rPr lang="en-US" sz="1600" dirty="0">
                <a:solidFill>
                  <a:schemeClr val="bg1"/>
                </a:solidFill>
                <a:latin typeface="Arial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HYPACK Live Chat</a:t>
            </a:r>
            <a:r>
              <a:rPr lang="en-US" sz="1600" dirty="0">
                <a:solidFill>
                  <a:schemeClr val="bg1"/>
                </a:solidFill>
                <a:latin typeface="Arial"/>
                <a:ea typeface="+mn-ea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</a:pPr>
            <a:endParaRPr lang="en-US" sz="1600" dirty="0">
              <a:solidFill>
                <a:schemeClr val="bg1"/>
              </a:solidFill>
              <a:latin typeface="Arial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</a:pPr>
            <a:r>
              <a:rPr lang="en-US" sz="1600" dirty="0">
                <a:solidFill>
                  <a:schemeClr val="bg1"/>
                </a:solidFill>
                <a:latin typeface="Arial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HYPACK on Youtube.com </a:t>
            </a:r>
            <a:r>
              <a:rPr lang="en-US" sz="1600" dirty="0">
                <a:solidFill>
                  <a:schemeClr val="bg1"/>
                </a:solidFill>
                <a:latin typeface="Arial"/>
                <a:ea typeface="+mn-ea"/>
              </a:rPr>
              <a:t>  ( Newer Sessions ) 		</a:t>
            </a:r>
            <a:r>
              <a:rPr lang="en-US" sz="1600" dirty="0">
                <a:solidFill>
                  <a:schemeClr val="bg1"/>
                </a:solidFill>
                <a:latin typeface="Arial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HYPACK </a:t>
            </a:r>
            <a:r>
              <a:rPr lang="en-US" sz="1600" dirty="0" err="1">
                <a:solidFill>
                  <a:schemeClr val="bg1"/>
                </a:solidFill>
                <a:latin typeface="Arial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Ustream</a:t>
            </a:r>
            <a:endParaRPr lang="en-US" sz="1600" dirty="0">
              <a:solidFill>
                <a:schemeClr val="bg1"/>
              </a:solidFill>
              <a:latin typeface="Arial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</a:pPr>
            <a:endParaRPr lang="en-US" sz="1600" dirty="0">
              <a:solidFill>
                <a:schemeClr val="bg1"/>
              </a:solidFill>
              <a:latin typeface="Arial"/>
              <a:ea typeface="+mn-ea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</a:pPr>
            <a:r>
              <a:rPr lang="en-US" sz="1600" dirty="0">
                <a:solidFill>
                  <a:schemeClr val="bg1"/>
                </a:solidFill>
                <a:latin typeface="Arial"/>
                <a:ea typeface="+mn-ea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HYPACK SUPPORT Site </a:t>
            </a:r>
            <a:r>
              <a:rPr lang="en-US" sz="1600" dirty="0">
                <a:solidFill>
                  <a:schemeClr val="bg1"/>
                </a:solidFill>
                <a:latin typeface="Arial"/>
                <a:ea typeface="+mn-ea"/>
              </a:rPr>
              <a:t>						</a:t>
            </a:r>
            <a:r>
              <a:rPr lang="en-US" sz="1600" dirty="0">
                <a:solidFill>
                  <a:schemeClr val="bg1"/>
                </a:solidFill>
                <a:latin typeface="Arial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HYPACK Website</a:t>
            </a:r>
            <a:r>
              <a:rPr lang="en-US" sz="1600" dirty="0">
                <a:solidFill>
                  <a:schemeClr val="bg1"/>
                </a:solidFill>
                <a:latin typeface="Arial"/>
                <a:ea typeface="+mn-ea"/>
              </a:rPr>
              <a:t>	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</a:pPr>
            <a:endParaRPr lang="en-US" sz="1400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ea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506" y="3767253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Arial"/>
                <a:ea typeface="+mn-ea"/>
              </a:rPr>
              <a:t>Links to more information: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93765" y="2108552"/>
            <a:ext cx="34958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prstClr val="white"/>
                </a:solidFill>
                <a:latin typeface="Arial"/>
                <a:ea typeface="+mn-ea"/>
              </a:rPr>
              <a:t>Contact Us: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Arial"/>
                <a:ea typeface="+mn-ea"/>
              </a:rPr>
              <a:t>Sales@HYPACK.com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Arial"/>
                <a:ea typeface="+mn-ea"/>
              </a:rPr>
              <a:t>Help@HYPACK.com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Arial"/>
                <a:ea typeface="+mn-ea"/>
              </a:rPr>
              <a:t>(860) 635 - 1500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61479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40C8760-379E-410D-B619-7E2CECF13728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1"/>
            <a:ext cx="8029575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531" name="Text Box 11">
            <a:extLst>
              <a:ext uri="{FF2B5EF4-FFF2-40B4-BE49-F238E27FC236}">
                <a16:creationId xmlns:a16="http://schemas.microsoft.com/office/drawing/2014/main" id="{8BD4736D-C287-4AAC-B40D-AC9720CEF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562" y="2904889"/>
            <a:ext cx="5754325" cy="2631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1085850" indent="-34290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Enable TPU calculations if needed.  TPU is required for CUBE.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TPU = Total Propagated Uncertainty.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Survey Accuracy Standard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0091BB"/>
                </a:solidFill>
                <a:latin typeface="+mn-lt"/>
              </a:rPr>
              <a:t>IHO Orders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0091BB"/>
                </a:solidFill>
                <a:latin typeface="+mn-lt"/>
              </a:rPr>
              <a:t>USACE Hard and Soft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Click ‘TPU Editor’ to change Settings.</a:t>
            </a:r>
          </a:p>
        </p:txBody>
      </p:sp>
      <p:pic>
        <p:nvPicPr>
          <p:cNvPr id="4813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37" y="760971"/>
            <a:ext cx="32480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12" y="760971"/>
            <a:ext cx="3324225" cy="428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E4F2609-0A53-4154-A94C-FB6A80967A67}"/>
              </a:ext>
            </a:extLst>
          </p:cNvPr>
          <p:cNvCxnSpPr>
            <a:cxnSpLocks/>
          </p:cNvCxnSpPr>
          <p:nvPr/>
        </p:nvCxnSpPr>
        <p:spPr>
          <a:xfrm>
            <a:off x="4189651" y="2020331"/>
            <a:ext cx="2458076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9CB287C-38A3-45D7-B6E0-F2B230272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Tab, TPU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457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6DE09CC-6903-4240-9474-86F4EE32EAF5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1"/>
            <a:ext cx="81375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531" name="Text Box 11">
            <a:extLst>
              <a:ext uri="{FF2B5EF4-FFF2-40B4-BE49-F238E27FC236}">
                <a16:creationId xmlns:a16="http://schemas.microsoft.com/office/drawing/2014/main" id="{218224F9-02E6-419F-94BF-39E9436C1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385889"/>
            <a:ext cx="4572000" cy="4478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1085850" indent="-34290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Auto Stage 2 Goes Directly to Depth Editing. Select option after loading files.</a:t>
            </a:r>
          </a:p>
          <a:p>
            <a:pPr lvl="1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en-US" altLang="en-US" dirty="0">
                <a:solidFill>
                  <a:srgbClr val="0091BB"/>
                </a:solidFill>
                <a:latin typeface="+mn-lt"/>
              </a:rPr>
              <a:t>No Stop at Raw Data Stage.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Apply Filters:  Automatically Applies Position, Tide and Depth Filters.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POSPac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and True Heave Adjustments:  Automatically Applies </a:t>
            </a:r>
            <a:r>
              <a:rPr lang="en-US" alt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Applanix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Post Processing files.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742950" lvl="1" indent="0">
              <a:spcBef>
                <a:spcPts val="600"/>
              </a:spcBef>
              <a:defRPr/>
            </a:pPr>
            <a:r>
              <a:rPr lang="en-US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Note: 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If using this option, edits from Phase 1 can still be performed</a:t>
            </a:r>
          </a:p>
        </p:txBody>
      </p:sp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906" y="2544962"/>
            <a:ext cx="4019924" cy="21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3C169F-B184-44ED-872C-68B5B4957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Tab, Auto Processing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309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72433D8-EC3E-4B09-B9F4-AADA107B8991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1"/>
            <a:ext cx="777716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915" name="Text Box 11">
            <a:extLst>
              <a:ext uri="{FF2B5EF4-FFF2-40B4-BE49-F238E27FC236}">
                <a16:creationId xmlns:a16="http://schemas.microsoft.com/office/drawing/2014/main" id="{026AEBB2-A1E2-47CA-A335-CAF698796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202" y="1954212"/>
            <a:ext cx="5821362" cy="1277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The File List is Active in Corrections, Devices and Processing Tabs.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Select Survey Files First, Apply Settings Second.  </a:t>
            </a:r>
            <a:r>
              <a:rPr lang="en-US" alt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Order is Important!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1233489"/>
            <a:ext cx="25717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11">
            <a:extLst>
              <a:ext uri="{FF2B5EF4-FFF2-40B4-BE49-F238E27FC236}">
                <a16:creationId xmlns:a16="http://schemas.microsoft.com/office/drawing/2014/main" id="{5DA7E68C-79F2-4DBA-8CC9-E76AC47E7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592" y="4241800"/>
            <a:ext cx="8857409" cy="1784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Example 1:  A Single Tide File for the Entire Survey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  </a:t>
            </a:r>
            <a:r>
              <a:rPr lang="en-US" altLang="en-US" dirty="0">
                <a:solidFill>
                  <a:srgbClr val="0091BB"/>
                </a:solidFill>
                <a:latin typeface="Verdana" panose="020B0604030504040204" pitchFamily="34" charset="0"/>
              </a:rPr>
              <a:t>Select All Survey Files, Then Open the Tide File.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Example 2:  Survey Requires Tide Files 1 and 2.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  </a:t>
            </a:r>
            <a:r>
              <a:rPr lang="en-US" altLang="en-US" dirty="0">
                <a:solidFill>
                  <a:srgbClr val="0091BB"/>
                </a:solidFill>
                <a:latin typeface="Verdana" panose="020B0604030504040204" pitchFamily="34" charset="0"/>
              </a:rPr>
              <a:t>Select Survey Files That Use the 1st Tide File Then Open FILE1.TID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dirty="0">
                <a:solidFill>
                  <a:srgbClr val="0091BB"/>
                </a:solidFill>
                <a:latin typeface="Verdana" panose="020B0604030504040204" pitchFamily="34" charset="0"/>
              </a:rPr>
              <a:t>  Select Survey Files That Use the 2nd Tide File Then Open FILE2.TID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E5892-D4D6-4628-B481-EAFB6C18E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Parameters, File List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911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C023A83-59B6-4DE4-947F-94B7EBF298F8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12914" y="0"/>
            <a:ext cx="5138737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939" name="Text Box 11">
            <a:extLst>
              <a:ext uri="{FF2B5EF4-FFF2-40B4-BE49-F238E27FC236}">
                <a16:creationId xmlns:a16="http://schemas.microsoft.com/office/drawing/2014/main" id="{E7129FCC-BA45-4E8F-999E-A6DD13ABC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598" y="2727005"/>
            <a:ext cx="8820150" cy="1354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Set Correction:  </a:t>
            </a:r>
            <a:r>
              <a:rPr lang="en-US" altLang="en-US" dirty="0">
                <a:solidFill>
                  <a:srgbClr val="0091BB"/>
                </a:solidFill>
                <a:latin typeface="Verdana" panose="020B0604030504040204" pitchFamily="34" charset="0"/>
              </a:rPr>
              <a:t>To Use This, Check the Box and Enter a Correction Value for the Entire File.  Set to 0.0 to remove tides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TID File:  </a:t>
            </a:r>
            <a:r>
              <a:rPr lang="en-US" altLang="en-US" dirty="0">
                <a:solidFill>
                  <a:srgbClr val="0091BB"/>
                </a:solidFill>
                <a:latin typeface="Verdana" panose="020B0604030504040204" pitchFamily="34" charset="0"/>
              </a:rPr>
              <a:t>Select a TID File.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X:  </a:t>
            </a:r>
            <a:r>
              <a:rPr lang="en-US" altLang="en-US" dirty="0">
                <a:solidFill>
                  <a:srgbClr val="0091BB"/>
                </a:solidFill>
                <a:latin typeface="Verdana" panose="020B0604030504040204" pitchFamily="34" charset="0"/>
              </a:rPr>
              <a:t>Remove TID File.</a:t>
            </a:r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4" y="947738"/>
            <a:ext cx="49228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11">
            <a:extLst>
              <a:ext uri="{FF2B5EF4-FFF2-40B4-BE49-F238E27FC236}">
                <a16:creationId xmlns:a16="http://schemas.microsoft.com/office/drawing/2014/main" id="{CF5BB0C4-0355-4244-9D92-DB6C47EB0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650" y="1773238"/>
            <a:ext cx="3563938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Corrections are Applied to Selected Survey File(s)  </a:t>
            </a:r>
          </a:p>
        </p:txBody>
      </p:sp>
      <p:sp>
        <p:nvSpPr>
          <p:cNvPr id="39942" name="Text Box 11">
            <a:extLst>
              <a:ext uri="{FF2B5EF4-FFF2-40B4-BE49-F238E27FC236}">
                <a16:creationId xmlns:a16="http://schemas.microsoft.com/office/drawing/2014/main" id="{188BE468-0688-455F-AC83-190657594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598" y="4388797"/>
            <a:ext cx="7921625" cy="1431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Priority – MBMAX64 Will </a:t>
            </a: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Never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 Double Correct for Tide:</a:t>
            </a:r>
          </a:p>
          <a:p>
            <a:pPr>
              <a:spcBef>
                <a:spcPts val="600"/>
              </a:spcBef>
              <a:buFontTx/>
              <a:buAutoNum type="arabicPeriod"/>
              <a:defRPr/>
            </a:pPr>
            <a:r>
              <a:rPr lang="en-US" altLang="en-US" dirty="0">
                <a:solidFill>
                  <a:srgbClr val="0091BB"/>
                </a:solidFill>
                <a:latin typeface="Verdana" panose="020B0604030504040204" pitchFamily="34" charset="0"/>
              </a:rPr>
              <a:t>  Set Correction.</a:t>
            </a:r>
          </a:p>
          <a:p>
            <a:pPr>
              <a:spcBef>
                <a:spcPts val="600"/>
              </a:spcBef>
              <a:buFontTx/>
              <a:buAutoNum type="arabicPeriod"/>
              <a:defRPr/>
            </a:pPr>
            <a:r>
              <a:rPr lang="en-US" altLang="en-US" dirty="0">
                <a:solidFill>
                  <a:srgbClr val="0091BB"/>
                </a:solidFill>
                <a:latin typeface="Verdana" panose="020B0604030504040204" pitchFamily="34" charset="0"/>
              </a:rPr>
              <a:t>  TID File.</a:t>
            </a:r>
          </a:p>
          <a:p>
            <a:pPr>
              <a:spcBef>
                <a:spcPts val="600"/>
              </a:spcBef>
              <a:buFontTx/>
              <a:buAutoNum type="arabicPeriod"/>
              <a:defRPr/>
            </a:pPr>
            <a:r>
              <a:rPr lang="en-US" altLang="en-US" dirty="0">
                <a:solidFill>
                  <a:srgbClr val="0091BB"/>
                </a:solidFill>
                <a:latin typeface="Verdana" panose="020B0604030504040204" pitchFamily="34" charset="0"/>
              </a:rPr>
              <a:t>  Tide Data From Survey File.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5AD3D-4077-49A4-A5BF-35D00A9D5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Corrections Tab, Tides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524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76746B6-88B7-44FE-86CF-8EEA6CF5AE17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0"/>
            <a:ext cx="83534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963" name="Text Box 11">
            <a:extLst>
              <a:ext uri="{FF2B5EF4-FFF2-40B4-BE49-F238E27FC236}">
                <a16:creationId xmlns:a16="http://schemas.microsoft.com/office/drawing/2014/main" id="{E2100ECD-FEC6-410D-8F5E-78C30C3AF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0326" y="831629"/>
            <a:ext cx="4230688" cy="163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VEL File:  </a:t>
            </a:r>
            <a:r>
              <a:rPr lang="en-US" altLang="en-US" dirty="0">
                <a:solidFill>
                  <a:srgbClr val="0091BB"/>
                </a:solidFill>
                <a:latin typeface="Verdana" panose="020B0604030504040204" pitchFamily="34" charset="0"/>
              </a:rPr>
              <a:t>Select One or More VEL (SV Profile) Files.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X:  </a:t>
            </a:r>
            <a:r>
              <a:rPr lang="en-US" altLang="en-US" dirty="0">
                <a:solidFill>
                  <a:srgbClr val="0091BB"/>
                </a:solidFill>
                <a:latin typeface="Verdana" panose="020B0604030504040204" pitchFamily="34" charset="0"/>
              </a:rPr>
              <a:t>Remove VEL File.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Echo sounder Setting is Not Required for Multibeam.</a:t>
            </a:r>
          </a:p>
        </p:txBody>
      </p:sp>
      <p:sp>
        <p:nvSpPr>
          <p:cNvPr id="40964" name="Text Box 11">
            <a:extLst>
              <a:ext uri="{FF2B5EF4-FFF2-40B4-BE49-F238E27FC236}">
                <a16:creationId xmlns:a16="http://schemas.microsoft.com/office/drawing/2014/main" id="{FC4258F6-D3DC-4E7E-8064-F54EFFBC1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939" y="2900835"/>
            <a:ext cx="3394075" cy="2740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Enter Cast Time and Date for Multiple Files.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Enter Cast Time, Date and Position for Third Interpolation Option (Time and Position).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In HYPACK</a:t>
            </a:r>
            <a:r>
              <a:rPr lang="en-US" alt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®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 2017 VEL Files May Contain Time, Date and Position.</a:t>
            </a:r>
          </a:p>
        </p:txBody>
      </p:sp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883764"/>
            <a:ext cx="43846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C12077D-35B8-46B8-8D21-221784924E87}"/>
              </a:ext>
            </a:extLst>
          </p:cNvPr>
          <p:cNvCxnSpPr/>
          <p:nvPr/>
        </p:nvCxnSpPr>
        <p:spPr>
          <a:xfrm flipV="1">
            <a:off x="5267326" y="3897313"/>
            <a:ext cx="720725" cy="863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567461"/>
            <a:ext cx="5373688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7F41E1-0706-4E97-87D3-F9A07276D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Corrections Tab, Sound Velocity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884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3708100-E887-4D2D-8AB3-FFD9918EAFAD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1"/>
            <a:ext cx="81375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987" name="Text Box 11">
            <a:extLst>
              <a:ext uri="{FF2B5EF4-FFF2-40B4-BE49-F238E27FC236}">
                <a16:creationId xmlns:a16="http://schemas.microsoft.com/office/drawing/2014/main" id="{D8F42D2B-4DBB-49E9-AFC6-42D795932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957" y="981076"/>
            <a:ext cx="7164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Corrections are Applied to Selected Survey File(s)  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512569"/>
            <a:ext cx="7559675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11">
            <a:extLst>
              <a:ext uri="{FF2B5EF4-FFF2-40B4-BE49-F238E27FC236}">
                <a16:creationId xmlns:a16="http://schemas.microsoft.com/office/drawing/2014/main" id="{30EC1F85-491A-466E-BF8E-7BB66A6DB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9371" y="3090224"/>
            <a:ext cx="6516687" cy="2554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2"/>
                </a:solidFill>
                <a:latin typeface="Verdana" panose="020B0604030504040204" pitchFamily="34" charset="0"/>
              </a:rPr>
              <a:t>Set Correction:  </a:t>
            </a: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To Use This, Check the Box and Enter a Squat and Settlement Correction Value for the Entire File.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2"/>
                </a:solidFill>
                <a:latin typeface="Verdana" panose="020B0604030504040204" pitchFamily="34" charset="0"/>
              </a:rPr>
              <a:t>Priority: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AutoNum type="arabicPeriod"/>
              <a:defRPr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  Set Correction.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AutoNum type="arabicPeriod"/>
              <a:defRPr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  Draft Data From Survey File.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4B4A39-9B27-4FCB-B562-F59B76A9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Corrections Tab, Draft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898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BBE3ECE-35D0-496A-A8E1-E9E3B25095DD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0"/>
            <a:ext cx="7416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011" name="Text Box 11">
            <a:extLst>
              <a:ext uri="{FF2B5EF4-FFF2-40B4-BE49-F238E27FC236}">
                <a16:creationId xmlns:a16="http://schemas.microsoft.com/office/drawing/2014/main" id="{4086603C-7911-4330-A9A7-00BEDDC47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075" y="1550989"/>
            <a:ext cx="3816350" cy="197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One Page Summary  of Device Selections and Offsets.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Use Edit… Buttons to Make Changes.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Patch Test Offsets for each file (values for dual head system when applicable)</a:t>
            </a: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3012" name="Text Box 11">
            <a:extLst>
              <a:ext uri="{FF2B5EF4-FFF2-40B4-BE49-F238E27FC236}">
                <a16:creationId xmlns:a16="http://schemas.microsoft.com/office/drawing/2014/main" id="{FD175684-DEFB-4B9D-BCCC-CF36C9287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414" y="3644901"/>
            <a:ext cx="3811587" cy="2124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68580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Alternate Offsets Method Override Settings Found in Survey Files</a:t>
            </a:r>
            <a:endParaRPr lang="en-US" altLang="en-US" sz="1600" dirty="0">
              <a:solidFill>
                <a:srgbClr val="0091BB"/>
              </a:solidFill>
              <a:latin typeface="+mn-lt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Device Selections and Offsets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Load and Save Configuration: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Load Offsets From Boat Configuration File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Option to always use this file</a:t>
            </a:r>
          </a:p>
        </p:txBody>
      </p:sp>
      <p:pic>
        <p:nvPicPr>
          <p:cNvPr id="604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327" y="1016000"/>
            <a:ext cx="4938713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11"/>
          <p:cNvSpPr txBox="1">
            <a:spLocks noChangeArrowheads="1"/>
          </p:cNvSpPr>
          <p:nvPr/>
        </p:nvSpPr>
        <p:spPr bwMode="auto">
          <a:xfrm>
            <a:off x="2044140" y="3521075"/>
            <a:ext cx="12604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dirty="0">
                <a:solidFill>
                  <a:srgbClr val="C00000"/>
                </a:solidFill>
                <a:latin typeface="Verdana" pitchFamily="34" charset="0"/>
              </a:rPr>
              <a:t>Settings are Applied to Selected Survey File(s)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059EB4-0A10-4A52-ADFB-FBAC40AD1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Tab, Summary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813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3540C6B-0FF0-41BD-B1F4-D15D91934649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1"/>
            <a:ext cx="813752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4035" name="Text Box 11">
            <a:extLst>
              <a:ext uri="{FF2B5EF4-FFF2-40B4-BE49-F238E27FC236}">
                <a16:creationId xmlns:a16="http://schemas.microsoft.com/office/drawing/2014/main" id="{4719C6B8-2889-4129-BC8D-69910E6D8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4751386"/>
            <a:ext cx="50307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Settings are Applied to Selected Survey File(s)  </a:t>
            </a:r>
          </a:p>
        </p:txBody>
      </p:sp>
      <p:sp>
        <p:nvSpPr>
          <p:cNvPr id="44036" name="Text Box 11">
            <a:extLst>
              <a:ext uri="{FF2B5EF4-FFF2-40B4-BE49-F238E27FC236}">
                <a16:creationId xmlns:a16="http://schemas.microsoft.com/office/drawing/2014/main" id="{D066103E-8BE6-4029-BC3A-4542B2426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1" y="1057275"/>
            <a:ext cx="3563938" cy="163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Use Drop Down Lists to Select Devices.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Enter Relevant Offsets.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If using RTK Tides, enable setting</a:t>
            </a:r>
          </a:p>
        </p:txBody>
      </p:sp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807" y="935037"/>
            <a:ext cx="5137150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 Box 11">
            <a:extLst>
              <a:ext uri="{FF2B5EF4-FFF2-40B4-BE49-F238E27FC236}">
                <a16:creationId xmlns:a16="http://schemas.microsoft.com/office/drawing/2014/main" id="{70F066BD-0A2A-4FBF-BD47-41237BAA7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8651" y="5278436"/>
            <a:ext cx="3311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MRU adjustments (if needed)</a:t>
            </a:r>
          </a:p>
        </p:txBody>
      </p:sp>
      <p:pic>
        <p:nvPicPr>
          <p:cNvPr id="6247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1" y="3317874"/>
            <a:ext cx="345757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B7263C1-4513-4EC8-AAB5-AD9A2B88DD1B}"/>
              </a:ext>
            </a:extLst>
          </p:cNvPr>
          <p:cNvCxnSpPr>
            <a:stCxn id="44038" idx="3"/>
          </p:cNvCxnSpPr>
          <p:nvPr/>
        </p:nvCxnSpPr>
        <p:spPr>
          <a:xfrm flipV="1">
            <a:off x="6480176" y="5457824"/>
            <a:ext cx="504825" cy="63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E8F6653-91C5-4202-87AB-B8E5A226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Devices and Offsets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51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9A9CE01-21EF-4A5A-9BC2-3C0166766323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1"/>
            <a:ext cx="633730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059" name="Text Box 11">
            <a:extLst>
              <a:ext uri="{FF2B5EF4-FFF2-40B4-BE49-F238E27FC236}">
                <a16:creationId xmlns:a16="http://schemas.microsoft.com/office/drawing/2014/main" id="{447773D4-5681-4368-92C6-87725046C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413" y="3900448"/>
            <a:ext cx="8104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Settings are Applied to Selected Survey File(s)  </a:t>
            </a:r>
          </a:p>
        </p:txBody>
      </p:sp>
      <p:sp>
        <p:nvSpPr>
          <p:cNvPr id="45060" name="Text Box 11">
            <a:extLst>
              <a:ext uri="{FF2B5EF4-FFF2-40B4-BE49-F238E27FC236}">
                <a16:creationId xmlns:a16="http://schemas.microsoft.com/office/drawing/2014/main" id="{3EF32BD9-9F01-4B07-9E87-06FB7652F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413" y="4300498"/>
            <a:ext cx="4967288" cy="1431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Enter Patch Test Results: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dirty="0">
                <a:solidFill>
                  <a:srgbClr val="0091BB"/>
                </a:solidFill>
                <a:latin typeface="+mn-lt"/>
              </a:rPr>
              <a:t>  Sonar – Yaw, Pitch and Roll.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dirty="0">
                <a:solidFill>
                  <a:srgbClr val="0091BB"/>
                </a:solidFill>
                <a:latin typeface="+mn-lt"/>
              </a:rPr>
              <a:t>  Heads 1 and 2 if Dual Head System.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dirty="0">
                <a:solidFill>
                  <a:srgbClr val="0091BB"/>
                </a:solidFill>
                <a:latin typeface="+mn-lt"/>
              </a:rPr>
              <a:t>  GPS Latency.</a:t>
            </a:r>
          </a:p>
        </p:txBody>
      </p:sp>
      <p:pic>
        <p:nvPicPr>
          <p:cNvPr id="645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839" y="1074265"/>
            <a:ext cx="7571067" cy="261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3C6C76-C696-4B4A-AF80-FC488FC3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Patch Test Offsets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404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Multibeam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626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BEF26E22-6471-4384-989B-ED0CBFFC1A60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1"/>
            <a:ext cx="70215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6083" name="Text Box 11">
            <a:extLst>
              <a:ext uri="{FF2B5EF4-FFF2-40B4-BE49-F238E27FC236}">
                <a16:creationId xmlns:a16="http://schemas.microsoft.com/office/drawing/2014/main" id="{68E2817E-BEE2-464D-A0A2-76849FDAB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06" y="2885592"/>
            <a:ext cx="7177519" cy="2823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Use RTK Tide Heave: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Ignore MRU Heave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Use MRU Heave: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Heave Correction From MRU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Correct Induced Heave: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Required When MRU is Not Mounted at Boat Reference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Remove Heave Drift: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Apply Averaging to “Fix” Heave Drift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Avoid Double Heave: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When RTK Tide and MRU Both Measure Heave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Average to Remove Heave: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Use Averaging to Remove Heave From RTK Tide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Merge Tides With Heave: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Use Heave to Fill Gaps Between RTK Tide Points</a:t>
            </a: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" y="782639"/>
            <a:ext cx="4567238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425" y="2856704"/>
            <a:ext cx="385127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11">
            <a:extLst>
              <a:ext uri="{FF2B5EF4-FFF2-40B4-BE49-F238E27FC236}">
                <a16:creationId xmlns:a16="http://schemas.microsoft.com/office/drawing/2014/main" id="{FA9BDEDB-C0FD-4D74-BB5C-41803B3BF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4788" y="1148558"/>
            <a:ext cx="4105275" cy="1231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Summary of Settings Used For Heave Correction.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Click Heave… to Change.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Applied to Selected Survey File(s).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C2E13-E7C6-4410-872E-54B3FF20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Tab, Heave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341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F641001-149E-4814-B151-3D08FE180625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1"/>
            <a:ext cx="72374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749" name="Text Box 11">
            <a:extLst>
              <a:ext uri="{FF2B5EF4-FFF2-40B4-BE49-F238E27FC236}">
                <a16:creationId xmlns:a16="http://schemas.microsoft.com/office/drawing/2014/main" id="{B728DA9A-A0DA-4820-BB3E-63B6CEE2C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471" y="820545"/>
            <a:ext cx="3917950" cy="1354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Summary of Sonar Processing.</a:t>
            </a:r>
          </a:p>
          <a:p>
            <a:pPr marL="285750" indent="-285750">
              <a:spcBef>
                <a:spcPts val="600"/>
              </a:spcBef>
              <a:buFontTx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Click Sonar… to Change.</a:t>
            </a:r>
          </a:p>
          <a:p>
            <a:pPr marL="285750" indent="-285750">
              <a:spcBef>
                <a:spcPts val="600"/>
              </a:spcBef>
              <a:buFontTx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Applied to Selected Survey File(s).  </a:t>
            </a:r>
          </a:p>
        </p:txBody>
      </p:sp>
      <p:sp>
        <p:nvSpPr>
          <p:cNvPr id="31751" name="Text Box 11">
            <a:extLst>
              <a:ext uri="{FF2B5EF4-FFF2-40B4-BE49-F238E27FC236}">
                <a16:creationId xmlns:a16="http://schemas.microsoft.com/office/drawing/2014/main" id="{CFB9DCB1-2308-4C08-9E97-FC4B83397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014" y="2453912"/>
            <a:ext cx="5485992" cy="34317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Sonar ID:  From Hardware Setup.</a:t>
            </a:r>
          </a:p>
          <a:p>
            <a:pPr marL="285750" indent="-285750">
              <a:spcBef>
                <a:spcPts val="600"/>
              </a:spcBef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Adjust SVP Every Ping:  Set Top of Profile Using SV From Sonar.  Sometimes makes things better, sometimes makes things worse.</a:t>
            </a:r>
          </a:p>
          <a:p>
            <a:pPr marL="285750" indent="-285750">
              <a:spcBef>
                <a:spcPts val="600"/>
              </a:spcBef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Apply Grid Convergence:  Adjusts heading data from true north (inertial system) to grid north.</a:t>
            </a:r>
          </a:p>
          <a:p>
            <a:pPr marL="285750" indent="-285750">
              <a:spcBef>
                <a:spcPts val="600"/>
              </a:spcBef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 Tracing:  Corrections For Ray Path Through Water.</a:t>
            </a:r>
          </a:p>
          <a:p>
            <a:pPr marL="685800" lvl="1" indent="-28575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j-lt"/>
              </a:rPr>
              <a:t>Line Method:  Fast.  Best For Shallow Water.</a:t>
            </a:r>
          </a:p>
          <a:p>
            <a:pPr marL="685800" lvl="1" indent="-28575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j-lt"/>
              </a:rPr>
              <a:t>Arc Method:  Best For Deep Water.</a:t>
            </a:r>
          </a:p>
          <a:p>
            <a:pPr marL="685800" lvl="1" indent="-28575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j-lt"/>
              </a:rPr>
              <a:t>Auto Select:  Program Decides Which Method is Appropriate.</a:t>
            </a:r>
          </a:p>
          <a:p>
            <a:pPr marL="285750" indent="-285750">
              <a:spcBef>
                <a:spcPts val="600"/>
              </a:spcBef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Presort:  Non-intuitive Data Thinning.  Removes Selected Percentage of Pings. (better to use other methods)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3D6E19-7F17-40B8-9DF6-46E4EFC7E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Tab, Sonar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51F7F-EDF5-4A3E-BFCF-0285256FB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95" y="820545"/>
            <a:ext cx="4533900" cy="121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702169-C20B-43ED-8211-24A241C74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794" y="2417253"/>
            <a:ext cx="533400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5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7ADC3DE-EBF7-41B4-8012-949EFB1EBD7F}"/>
              </a:ext>
            </a:extLst>
          </p:cNvPr>
          <p:cNvSpPr/>
          <p:nvPr/>
        </p:nvSpPr>
        <p:spPr>
          <a:xfrm>
            <a:off x="1524000" y="657226"/>
            <a:ext cx="9144000" cy="6200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C6712870-FEA6-41BE-8F59-130899B18788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1"/>
            <a:ext cx="74168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59F81C-78C5-46DD-B548-1D7E289A3F27}"/>
              </a:ext>
            </a:extLst>
          </p:cNvPr>
          <p:cNvGrpSpPr/>
          <p:nvPr/>
        </p:nvGrpSpPr>
        <p:grpSpPr>
          <a:xfrm>
            <a:off x="1703388" y="865981"/>
            <a:ext cx="8448165" cy="5126038"/>
            <a:chOff x="1955541" y="1196975"/>
            <a:chExt cx="8448165" cy="5126038"/>
          </a:xfrm>
        </p:grpSpPr>
        <p:sp>
          <p:nvSpPr>
            <p:cNvPr id="48132" name="Text Box 11">
              <a:extLst>
                <a:ext uri="{FF2B5EF4-FFF2-40B4-BE49-F238E27FC236}">
                  <a16:creationId xmlns:a16="http://schemas.microsoft.com/office/drawing/2014/main" id="{DD036D02-F757-4714-860F-85D5C192F0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1700" y="1196975"/>
              <a:ext cx="74168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ts val="600"/>
                </a:spcBef>
                <a:defRPr/>
              </a:pPr>
              <a:r>
                <a:rPr lang="en-US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Top Panel:  </a:t>
              </a:r>
              <a:r>
                <a:rPr lang="en-US" altLang="en-US" sz="1600" dirty="0">
                  <a:solidFill>
                    <a:srgbClr val="0091BB"/>
                  </a:solidFill>
                  <a:latin typeface="+mn-lt"/>
                </a:rPr>
                <a:t>Applies to the Survey Window and Data Only.</a:t>
              </a:r>
            </a:p>
          </p:txBody>
        </p:sp>
        <p:sp>
          <p:nvSpPr>
            <p:cNvPr id="33797" name="Text Box 11">
              <a:extLst>
                <a:ext uri="{FF2B5EF4-FFF2-40B4-BE49-F238E27FC236}">
                  <a16:creationId xmlns:a16="http://schemas.microsoft.com/office/drawing/2014/main" id="{A27FF69E-F052-42AD-80EF-2958EE0A24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5541" y="1700808"/>
              <a:ext cx="430887" cy="4104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>
              <a:spAutoFit/>
            </a:bodyPr>
            <a:lstStyle/>
            <a:p>
              <a:pPr>
                <a:spcBef>
                  <a:spcPts val="600"/>
                </a:spcBef>
                <a:defRPr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Left Panel:  </a:t>
              </a:r>
              <a:r>
                <a:rPr lang="en-US" sz="1600" dirty="0">
                  <a:solidFill>
                    <a:srgbClr val="0091BB"/>
                  </a:solidFill>
                  <a:latin typeface="+mn-lt"/>
                </a:rPr>
                <a:t>Applies to All Windows and Data</a:t>
              </a:r>
            </a:p>
          </p:txBody>
        </p:sp>
        <p:sp>
          <p:nvSpPr>
            <p:cNvPr id="48134" name="Text Box 11">
              <a:extLst>
                <a:ext uri="{FF2B5EF4-FFF2-40B4-BE49-F238E27FC236}">
                  <a16:creationId xmlns:a16="http://schemas.microsoft.com/office/drawing/2014/main" id="{B429538A-6D00-4905-9746-2FAF744F7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3501" y="5984875"/>
              <a:ext cx="691197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ts val="600"/>
                </a:spcBef>
                <a:defRPr/>
              </a:pPr>
              <a:r>
                <a:rPr lang="en-US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Status Bar:  </a:t>
              </a:r>
              <a:r>
                <a:rPr lang="en-US" altLang="en-US" sz="1600" dirty="0">
                  <a:solidFill>
                    <a:srgbClr val="0091BB"/>
                  </a:solidFill>
                  <a:latin typeface="+mn-lt"/>
                </a:rPr>
                <a:t>Point Data and Measurement Between Points.</a:t>
              </a:r>
            </a:p>
          </p:txBody>
        </p:sp>
        <p:sp>
          <p:nvSpPr>
            <p:cNvPr id="33799" name="Text Box 11">
              <a:extLst>
                <a:ext uri="{FF2B5EF4-FFF2-40B4-BE49-F238E27FC236}">
                  <a16:creationId xmlns:a16="http://schemas.microsoft.com/office/drawing/2014/main" id="{1D37B1BC-4B20-4366-837D-FF9C361707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80376" y="1808820"/>
              <a:ext cx="923330" cy="3758406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>
              <a:spAutoFit/>
            </a:bodyPr>
            <a:lstStyle>
              <a:lvl1pPr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ts val="600"/>
                </a:spcBef>
                <a:defRPr/>
              </a:pPr>
              <a:r>
                <a:rPr lang="en-US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Survey Window:</a:t>
              </a:r>
            </a:p>
            <a:p>
              <a:pPr>
                <a:spcBef>
                  <a:spcPct val="0"/>
                </a:spcBef>
                <a:buFontTx/>
                <a:buChar char="•"/>
                <a:defRPr/>
              </a:pPr>
              <a:r>
                <a:rPr lang="en-US" altLang="en-US" sz="1600" dirty="0">
                  <a:solidFill>
                    <a:srgbClr val="0091BB"/>
                  </a:solidFill>
                  <a:latin typeface="+mn-lt"/>
                </a:rPr>
                <a:t> Tracklines in Stage 1.</a:t>
              </a:r>
            </a:p>
            <a:p>
              <a:pPr>
                <a:spcBef>
                  <a:spcPct val="0"/>
                </a:spcBef>
                <a:buFontTx/>
                <a:buChar char="•"/>
                <a:defRPr/>
              </a:pPr>
              <a:r>
                <a:rPr lang="en-US" altLang="en-US" sz="1600" dirty="0">
                  <a:solidFill>
                    <a:srgbClr val="0091BB"/>
                  </a:solidFill>
                  <a:latin typeface="+mn-lt"/>
                </a:rPr>
                <a:t> Survey Matrix in Stage 2.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16DE5C-CEF7-4876-8F80-3D34340D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MBMAX64 Layout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26645-D141-47F2-91F5-59A4DB46F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310" y="1308420"/>
            <a:ext cx="64960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60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308F3B3-4CCE-48B6-B804-3242D5EAA70F}"/>
              </a:ext>
            </a:extLst>
          </p:cNvPr>
          <p:cNvSpPr/>
          <p:nvPr/>
        </p:nvSpPr>
        <p:spPr>
          <a:xfrm>
            <a:off x="1524000" y="800100"/>
            <a:ext cx="9144000" cy="536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373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571626"/>
            <a:ext cx="2652713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>
            <a:extLst>
              <a:ext uri="{FF2B5EF4-FFF2-40B4-BE49-F238E27FC236}">
                <a16:creationId xmlns:a16="http://schemas.microsoft.com/office/drawing/2014/main" id="{DC2A8B83-12C9-4D85-82C7-0B8DA575CB04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0"/>
            <a:ext cx="7237412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0181" name="Text Box 11">
            <a:extLst>
              <a:ext uri="{FF2B5EF4-FFF2-40B4-BE49-F238E27FC236}">
                <a16:creationId xmlns:a16="http://schemas.microsoft.com/office/drawing/2014/main" id="{E310138D-F98A-4992-BADF-5F3D49B63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26" y="1566863"/>
            <a:ext cx="2555875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Buttons:</a:t>
            </a:r>
            <a:endParaRPr lang="en-US" altLang="en-US" sz="1400" dirty="0">
              <a:solidFill>
                <a:srgbClr val="0091BB"/>
              </a:solidFill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Load Survey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Go To Stage 2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Save Survey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Edit Read Parameters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Save Geo Tiff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Report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CUBE processing</a:t>
            </a:r>
          </a:p>
        </p:txBody>
      </p:sp>
      <p:sp>
        <p:nvSpPr>
          <p:cNvPr id="50182" name="Text Box 11">
            <a:extLst>
              <a:ext uri="{FF2B5EF4-FFF2-40B4-BE49-F238E27FC236}">
                <a16:creationId xmlns:a16="http://schemas.microsoft.com/office/drawing/2014/main" id="{8014FC14-D31B-4FA8-A4D8-7E35F573D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164" y="4221164"/>
            <a:ext cx="24844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File List and Selected Files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File Number and Name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Asterisk at Modified Files.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(2) At Stage 2 Files.</a:t>
            </a:r>
          </a:p>
        </p:txBody>
      </p:sp>
      <p:sp>
        <p:nvSpPr>
          <p:cNvPr id="50183" name="Text Box 11">
            <a:extLst>
              <a:ext uri="{FF2B5EF4-FFF2-40B4-BE49-F238E27FC236}">
                <a16:creationId xmlns:a16="http://schemas.microsoft.com/office/drawing/2014/main" id="{3BC0798A-2EBB-4E50-8750-515135EC2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6" y="2527300"/>
            <a:ext cx="2411413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More Buttons:</a:t>
            </a:r>
            <a:endParaRPr lang="en-US" altLang="en-US" sz="1400" dirty="0">
              <a:solidFill>
                <a:srgbClr val="0091BB"/>
              </a:solidFill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Select All Files 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Next File Down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Previous File Up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Remove File From Survey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C0ACB34-9546-4176-8D9E-1B5FCEB15628}"/>
              </a:ext>
            </a:extLst>
          </p:cNvPr>
          <p:cNvCxnSpPr/>
          <p:nvPr/>
        </p:nvCxnSpPr>
        <p:spPr>
          <a:xfrm flipH="1" flipV="1">
            <a:off x="7358064" y="2000250"/>
            <a:ext cx="733425" cy="904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B832E7B-593E-4DD8-A8FA-7A82980543AB}"/>
              </a:ext>
            </a:extLst>
          </p:cNvPr>
          <p:cNvCxnSpPr/>
          <p:nvPr/>
        </p:nvCxnSpPr>
        <p:spPr>
          <a:xfrm>
            <a:off x="3489325" y="2705101"/>
            <a:ext cx="1295400" cy="222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6" name="Text Box 11">
            <a:extLst>
              <a:ext uri="{FF2B5EF4-FFF2-40B4-BE49-F238E27FC236}">
                <a16:creationId xmlns:a16="http://schemas.microsoft.com/office/drawing/2014/main" id="{D64DEB7E-C33D-42AC-95EC-85044D53D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138" y="1468439"/>
            <a:ext cx="2074862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Useful Option:  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Draw Select or All Survey Files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D945F83-4C80-4060-B779-036AD196934E}"/>
              </a:ext>
            </a:extLst>
          </p:cNvPr>
          <p:cNvCxnSpPr/>
          <p:nvPr/>
        </p:nvCxnSpPr>
        <p:spPr>
          <a:xfrm>
            <a:off x="3897313" y="1717676"/>
            <a:ext cx="652462" cy="7016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8" name="Text Box 11">
            <a:extLst>
              <a:ext uri="{FF2B5EF4-FFF2-40B4-BE49-F238E27FC236}">
                <a16:creationId xmlns:a16="http://schemas.microsoft.com/office/drawing/2014/main" id="{A89FEC54-33F5-4A63-A383-421FC99C3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26" y="3697289"/>
            <a:ext cx="2555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Select Stage 1 or 2 File List (Advanced Mode)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2BBFE5A-C2F9-4CC1-83EA-33C2C7D0573B}"/>
              </a:ext>
            </a:extLst>
          </p:cNvPr>
          <p:cNvCxnSpPr>
            <a:stCxn id="50188" idx="1"/>
          </p:cNvCxnSpPr>
          <p:nvPr/>
        </p:nvCxnSpPr>
        <p:spPr>
          <a:xfrm flipH="1" flipV="1">
            <a:off x="7394575" y="2287589"/>
            <a:ext cx="717550" cy="16716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F5CE971-3388-482C-A611-69566C0F3ED5}"/>
              </a:ext>
            </a:extLst>
          </p:cNvPr>
          <p:cNvCxnSpPr/>
          <p:nvPr/>
        </p:nvCxnSpPr>
        <p:spPr>
          <a:xfrm flipV="1">
            <a:off x="4351339" y="3787776"/>
            <a:ext cx="630237" cy="7207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1" name="Text Box 11">
            <a:extLst>
              <a:ext uri="{FF2B5EF4-FFF2-40B4-BE49-F238E27FC236}">
                <a16:creationId xmlns:a16="http://schemas.microsoft.com/office/drawing/2014/main" id="{A70C6876-353D-4022-B484-FB890D0E7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9638" y="4508500"/>
            <a:ext cx="467836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File List Is Used For: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Display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Time Series Windows.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Cloud, Profile And Cell Windows</a:t>
            </a: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Filtering.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Adjustments.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66C73-8CED-481D-A7FB-7643EFFA5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Panel, Survey Files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57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225BFD0-EA00-4420-8D0D-993D90A21A9B}"/>
              </a:ext>
            </a:extLst>
          </p:cNvPr>
          <p:cNvSpPr/>
          <p:nvPr/>
        </p:nvSpPr>
        <p:spPr>
          <a:xfrm>
            <a:off x="1524000" y="657225"/>
            <a:ext cx="9144000" cy="5543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577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756239"/>
            <a:ext cx="3152775" cy="4924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2">
            <a:extLst>
              <a:ext uri="{FF2B5EF4-FFF2-40B4-BE49-F238E27FC236}">
                <a16:creationId xmlns:a16="http://schemas.microsoft.com/office/drawing/2014/main" id="{85DA653F-2B70-4827-A6A8-C93B5718B04F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17675" y="30164"/>
            <a:ext cx="7907338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1206" name="Text Box 11">
            <a:extLst>
              <a:ext uri="{FF2B5EF4-FFF2-40B4-BE49-F238E27FC236}">
                <a16:creationId xmlns:a16="http://schemas.microsoft.com/office/drawing/2014/main" id="{49F59C9D-A644-44AA-AD72-408C0E339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363" y="892764"/>
            <a:ext cx="2016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View windows for data, time series, sounding and imagery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059140D-7D0D-4097-8DA7-AC1D97D76E51}"/>
              </a:ext>
            </a:extLst>
          </p:cNvPr>
          <p:cNvCxnSpPr/>
          <p:nvPr/>
        </p:nvCxnSpPr>
        <p:spPr>
          <a:xfrm flipH="1">
            <a:off x="7189787" y="1491251"/>
            <a:ext cx="360362" cy="0"/>
          </a:xfrm>
          <a:prstGeom prst="straightConnector1">
            <a:avLst/>
          </a:prstGeom>
          <a:ln w="28575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9" name="Text Box 11">
            <a:extLst>
              <a:ext uri="{FF2B5EF4-FFF2-40B4-BE49-F238E27FC236}">
                <a16:creationId xmlns:a16="http://schemas.microsoft.com/office/drawing/2014/main" id="{634CA37B-7AE3-4BB8-8E9D-939AE125B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838" y="1418227"/>
            <a:ext cx="2249487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Editing Tools:  Mouse Pointer Shows Selected Tool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Measure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Lasso Select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Block Select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Line Select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Eraser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Tilt / Rotate (Grab Hand)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Zoom Window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A27E340-4E37-4FC7-A3B5-2B031F815420}"/>
              </a:ext>
            </a:extLst>
          </p:cNvPr>
          <p:cNvCxnSpPr/>
          <p:nvPr/>
        </p:nvCxnSpPr>
        <p:spPr>
          <a:xfrm flipH="1">
            <a:off x="7694613" y="2570752"/>
            <a:ext cx="452437" cy="142875"/>
          </a:xfrm>
          <a:prstGeom prst="straightConnector1">
            <a:avLst/>
          </a:prstGeom>
          <a:ln w="28575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1" name="Text Box 11">
            <a:extLst>
              <a:ext uri="{FF2B5EF4-FFF2-40B4-BE49-F238E27FC236}">
                <a16:creationId xmlns:a16="http://schemas.microsoft.com/office/drawing/2014/main" id="{A5BE0118-D3CF-4117-A6E5-72B3D08F4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3537539"/>
            <a:ext cx="238442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Buttons: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Search and Filter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Find Next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Very Useful Undo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Color Settings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Up to Date –when tab is colored in RED indicates the changes have not been applied yet</a:t>
            </a:r>
          </a:p>
        </p:txBody>
      </p:sp>
      <p:sp>
        <p:nvSpPr>
          <p:cNvPr id="51212" name="Text Box 11">
            <a:extLst>
              <a:ext uri="{FF2B5EF4-FFF2-40B4-BE49-F238E27FC236}">
                <a16:creationId xmlns:a16="http://schemas.microsoft.com/office/drawing/2014/main" id="{04E26151-EDB7-4DC9-8688-EEA72417C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1674" y="4685301"/>
            <a:ext cx="2039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Select for Floating Toolbar </a:t>
            </a:r>
          </a:p>
        </p:txBody>
      </p:sp>
      <p:sp>
        <p:nvSpPr>
          <p:cNvPr id="51213" name="Text Box 11">
            <a:extLst>
              <a:ext uri="{FF2B5EF4-FFF2-40B4-BE49-F238E27FC236}">
                <a16:creationId xmlns:a16="http://schemas.microsoft.com/office/drawing/2014/main" id="{C379C911-8C37-4026-ACB9-1E2588361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962" y="5666377"/>
            <a:ext cx="2686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Progress Indicator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4C2055D-A6CD-4EBB-851D-5EF8EF50BE75}"/>
              </a:ext>
            </a:extLst>
          </p:cNvPr>
          <p:cNvCxnSpPr/>
          <p:nvPr/>
        </p:nvCxnSpPr>
        <p:spPr>
          <a:xfrm>
            <a:off x="3876675" y="1465851"/>
            <a:ext cx="690563" cy="0"/>
          </a:xfrm>
          <a:prstGeom prst="straightConnector1">
            <a:avLst/>
          </a:prstGeom>
          <a:ln w="28575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AF5FE90-ACFB-4A23-BD74-A948366C64BD}"/>
              </a:ext>
            </a:extLst>
          </p:cNvPr>
          <p:cNvCxnSpPr/>
          <p:nvPr/>
        </p:nvCxnSpPr>
        <p:spPr>
          <a:xfrm>
            <a:off x="3625849" y="3039064"/>
            <a:ext cx="941388" cy="498475"/>
          </a:xfrm>
          <a:prstGeom prst="straightConnector1">
            <a:avLst/>
          </a:prstGeom>
          <a:ln w="28575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F67A13C-CBC6-46F7-AACD-ECC116311AB9}"/>
              </a:ext>
            </a:extLst>
          </p:cNvPr>
          <p:cNvCxnSpPr/>
          <p:nvPr/>
        </p:nvCxnSpPr>
        <p:spPr>
          <a:xfrm>
            <a:off x="3913187" y="4405901"/>
            <a:ext cx="690562" cy="0"/>
          </a:xfrm>
          <a:prstGeom prst="straightConnector1">
            <a:avLst/>
          </a:prstGeom>
          <a:ln w="28575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1F31B84-55E7-4C53-8A53-99CAFDD80D44}"/>
              </a:ext>
            </a:extLst>
          </p:cNvPr>
          <p:cNvCxnSpPr/>
          <p:nvPr/>
        </p:nvCxnSpPr>
        <p:spPr>
          <a:xfrm flipV="1">
            <a:off x="5389562" y="5450476"/>
            <a:ext cx="0" cy="271462"/>
          </a:xfrm>
          <a:prstGeom prst="straightConnector1">
            <a:avLst/>
          </a:prstGeom>
          <a:ln w="28575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AAE9156-511B-4B21-8A6A-793B46FA191F}"/>
              </a:ext>
            </a:extLst>
          </p:cNvPr>
          <p:cNvCxnSpPr/>
          <p:nvPr/>
        </p:nvCxnSpPr>
        <p:spPr>
          <a:xfrm flipH="1" flipV="1">
            <a:off x="7186612" y="4072526"/>
            <a:ext cx="1090612" cy="169862"/>
          </a:xfrm>
          <a:prstGeom prst="straightConnector1">
            <a:avLst/>
          </a:prstGeom>
          <a:ln w="28575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4BCFE3-1911-42B0-86DB-0CF32FFAA2C9}"/>
              </a:ext>
            </a:extLst>
          </p:cNvPr>
          <p:cNvCxnSpPr/>
          <p:nvPr/>
        </p:nvCxnSpPr>
        <p:spPr>
          <a:xfrm flipH="1">
            <a:off x="6397624" y="4802777"/>
            <a:ext cx="1924050" cy="3175"/>
          </a:xfrm>
          <a:prstGeom prst="straightConnector1">
            <a:avLst/>
          </a:prstGeom>
          <a:ln w="28575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8D8219C-8052-4A43-A9B0-2EFA7E631521}"/>
              </a:ext>
            </a:extLst>
          </p:cNvPr>
          <p:cNvCxnSpPr/>
          <p:nvPr/>
        </p:nvCxnSpPr>
        <p:spPr>
          <a:xfrm flipH="1">
            <a:off x="6064250" y="4802776"/>
            <a:ext cx="2257425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1784A4-CD8B-459A-9740-9236FAF81FA3}"/>
              </a:ext>
            </a:extLst>
          </p:cNvPr>
          <p:cNvCxnSpPr/>
          <p:nvPr/>
        </p:nvCxnSpPr>
        <p:spPr>
          <a:xfrm flipH="1">
            <a:off x="7550150" y="1872251"/>
            <a:ext cx="727075" cy="69850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5D9D8D7-0A59-4164-813F-9B7295C9140F}"/>
              </a:ext>
            </a:extLst>
          </p:cNvPr>
          <p:cNvSpPr/>
          <p:nvPr/>
        </p:nvSpPr>
        <p:spPr>
          <a:xfrm>
            <a:off x="4748212" y="2519951"/>
            <a:ext cx="2787650" cy="519112"/>
          </a:xfrm>
          <a:prstGeom prst="rect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ACBCEC-B352-4114-AFD8-992AE68E8844}"/>
              </a:ext>
            </a:extLst>
          </p:cNvPr>
          <p:cNvSpPr/>
          <p:nvPr/>
        </p:nvSpPr>
        <p:spPr>
          <a:xfrm>
            <a:off x="4819649" y="4180476"/>
            <a:ext cx="2787650" cy="519112"/>
          </a:xfrm>
          <a:prstGeom prst="rect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4046195-DABB-47F6-A89D-3471A393668D}"/>
              </a:ext>
            </a:extLst>
          </p:cNvPr>
          <p:cNvCxnSpPr>
            <a:endCxn id="26" idx="1"/>
          </p:cNvCxnSpPr>
          <p:nvPr/>
        </p:nvCxnSpPr>
        <p:spPr>
          <a:xfrm flipV="1">
            <a:off x="3748087" y="4439238"/>
            <a:ext cx="1071562" cy="1428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34832E5A-C3E0-40BE-919C-E61B681D38B2}"/>
              </a:ext>
            </a:extLst>
          </p:cNvPr>
          <p:cNvSpPr/>
          <p:nvPr/>
        </p:nvSpPr>
        <p:spPr>
          <a:xfrm>
            <a:off x="4735512" y="967376"/>
            <a:ext cx="2959100" cy="1416050"/>
          </a:xfrm>
          <a:prstGeom prst="rect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B043298-0A8A-4E29-BEFB-604BA18C5D00}"/>
              </a:ext>
            </a:extLst>
          </p:cNvPr>
          <p:cNvCxnSpPr/>
          <p:nvPr/>
        </p:nvCxnSpPr>
        <p:spPr>
          <a:xfrm flipV="1">
            <a:off x="3636962" y="1529351"/>
            <a:ext cx="1071562" cy="1270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AF9B782-1DF4-427A-B795-7AE1E45D1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Panel, Editing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366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439CC6-5E8D-4EDD-9879-E027982468B1}"/>
              </a:ext>
            </a:extLst>
          </p:cNvPr>
          <p:cNvSpPr/>
          <p:nvPr/>
        </p:nvSpPr>
        <p:spPr>
          <a:xfrm>
            <a:off x="1524000" y="1277938"/>
            <a:ext cx="9144000" cy="5580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335A65FE-63F5-4123-8A45-77FC419E9C21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0"/>
            <a:ext cx="8424862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2228" name="Text Box 11">
            <a:extLst>
              <a:ext uri="{FF2B5EF4-FFF2-40B4-BE49-F238E27FC236}">
                <a16:creationId xmlns:a16="http://schemas.microsoft.com/office/drawing/2014/main" id="{ED2A2524-E215-47CF-9D0A-41AD7131B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1428" y="1095538"/>
            <a:ext cx="4321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Three Selection Tools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Lasso:  Free Form Border Selects Points.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Block:  Block Rectangle Selects Points.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Line: Select Points Above or Below the Line.</a:t>
            </a:r>
          </a:p>
        </p:txBody>
      </p:sp>
      <p:pic>
        <p:nvPicPr>
          <p:cNvPr id="778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852650"/>
            <a:ext cx="427513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 Box 11">
            <a:extLst>
              <a:ext uri="{FF2B5EF4-FFF2-40B4-BE49-F238E27FC236}">
                <a16:creationId xmlns:a16="http://schemas.microsoft.com/office/drawing/2014/main" id="{9F04F6C1-24E4-4FCC-B2C2-428CD260F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790" y="2985135"/>
            <a:ext cx="85312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Fast Delete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Checked:  Deletes Selected Points Immediately.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Unchecked:  Requires Delete Button or Keyboard Delete.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Undo Fixes Mistakes.</a:t>
            </a:r>
          </a:p>
          <a:p>
            <a:pPr lvl="1">
              <a:defRPr/>
            </a:pPr>
            <a:endParaRPr lang="en-US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Inside / Outside: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For Lasso and Block Selection.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Above / Below: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For Line Selection.</a:t>
            </a:r>
          </a:p>
        </p:txBody>
      </p:sp>
      <p:sp>
        <p:nvSpPr>
          <p:cNvPr id="52231" name="Text Box 11">
            <a:extLst>
              <a:ext uri="{FF2B5EF4-FFF2-40B4-BE49-F238E27FC236}">
                <a16:creationId xmlns:a16="http://schemas.microsoft.com/office/drawing/2014/main" id="{5AADD498-541B-42BE-AE64-CD80DE396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862" y="4723349"/>
            <a:ext cx="42497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Use Selection For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Delete Selection.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Filter and Undelete Selection.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Golden Soundings</a:t>
            </a:r>
          </a:p>
        </p:txBody>
      </p:sp>
      <p:sp>
        <p:nvSpPr>
          <p:cNvPr id="52233" name="Text Box 11">
            <a:extLst>
              <a:ext uri="{FF2B5EF4-FFF2-40B4-BE49-F238E27FC236}">
                <a16:creationId xmlns:a16="http://schemas.microsoft.com/office/drawing/2014/main" id="{3DBA9036-5F14-4FD3-8153-3F2880014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0647" y="4698149"/>
            <a:ext cx="3419475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defRPr/>
            </a:pPr>
            <a:r>
              <a:rPr lang="en-US" alt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Make Editing Easier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:  </a:t>
            </a:r>
            <a:r>
              <a:rPr lang="en-US" alt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Shift+Left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Click in Edit Windows to Toggle Between Grab Hand and Selection Tool.</a:t>
            </a:r>
          </a:p>
        </p:txBody>
      </p:sp>
      <p:pic>
        <p:nvPicPr>
          <p:cNvPr id="7783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027" y="4698149"/>
            <a:ext cx="4667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9BEF0-B2CD-4AFA-915C-2EB22597E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Panel – Selection Tools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788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136864B-DF56-4049-8FBC-0AD24903291F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1"/>
            <a:ext cx="69850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3251" name="Text Box 11">
            <a:extLst>
              <a:ext uri="{FF2B5EF4-FFF2-40B4-BE49-F238E27FC236}">
                <a16:creationId xmlns:a16="http://schemas.microsoft.com/office/drawing/2014/main" id="{EFBF57A0-9463-416B-B025-9984DD84E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888" y="944564"/>
            <a:ext cx="5589269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Mirrors the Left Panel Toolbox.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Place The Toolbar Next To The Window You Are Editing – Profile, Sweep, etc.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Floats to 2</a:t>
            </a:r>
            <a:r>
              <a:rPr lang="en-US" alt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nd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3</a:t>
            </a:r>
            <a:r>
              <a:rPr lang="en-US" alt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rd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.. 6</a:t>
            </a:r>
            <a:r>
              <a:rPr lang="en-US" alt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th - 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Any Monitor Connected To The Computer.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Always Stays On Top of Edit Windows.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Control-T Shortcut.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83D338-36BA-4690-9002-F35D10A14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Floating Toolbar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6F2675-A092-455F-B534-8D9D4C758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4" y="944564"/>
            <a:ext cx="4417695" cy="432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80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4A12297-F8BF-4C70-BE87-AA28070660E6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0"/>
            <a:ext cx="7416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275" name="Text Box 11">
            <a:extLst>
              <a:ext uri="{FF2B5EF4-FFF2-40B4-BE49-F238E27FC236}">
                <a16:creationId xmlns:a16="http://schemas.microsoft.com/office/drawing/2014/main" id="{D32B939E-05DC-4D01-A654-800453002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19876"/>
            <a:ext cx="7135811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Edit Buttons (Across):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</a:t>
            </a: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Delete Point or Selection.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 Filter Window or Selection.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 Undelete Point or Selection.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 Drop a Point Flag.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 Zoom Extents.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 Set Current Cloud Section – Checked or Unchecked.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 Map View.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 Profile View.</a:t>
            </a:r>
          </a:p>
        </p:txBody>
      </p:sp>
      <p:sp>
        <p:nvSpPr>
          <p:cNvPr id="38917" name="Text Box 11">
            <a:extLst>
              <a:ext uri="{FF2B5EF4-FFF2-40B4-BE49-F238E27FC236}">
                <a16:creationId xmlns:a16="http://schemas.microsoft.com/office/drawing/2014/main" id="{DD63491F-74C3-4284-8D32-0DED5A144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4374289"/>
            <a:ext cx="4248150" cy="1354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Edit Mode: 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Track lines or Cells. Select one for editing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91BB"/>
                </a:solidFill>
                <a:latin typeface="+mn-lt"/>
              </a:rPr>
              <a:t>Cloud:  Cloud popup window.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91BB"/>
                </a:solidFill>
                <a:latin typeface="+mn-lt"/>
              </a:rPr>
              <a:t>Wrench:  Cut Patch Test / Profile Cross Section.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00706B-970F-41CB-9D75-A69532437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Panel - Editing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01384-CB0F-4B6E-877B-B8E9DF30B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358" y="3128200"/>
            <a:ext cx="33147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25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4A12297-F8BF-4C70-BE87-AA28070660E6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0"/>
            <a:ext cx="7416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277" name="Text Box 11">
            <a:extLst>
              <a:ext uri="{FF2B5EF4-FFF2-40B4-BE49-F238E27FC236}">
                <a16:creationId xmlns:a16="http://schemas.microsoft.com/office/drawing/2014/main" id="{44187EE9-67A7-4EA6-9443-3F124062F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600" y="4358640"/>
            <a:ext cx="511810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Matrix Display</a:t>
            </a:r>
          </a:p>
          <a:p>
            <a:pPr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Selection: Median, Average, Count, Z Range, etc.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Style:  Drawing Style (Points, Lines, Model, etc.)  Dots Draw Fastest!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Transparency:  Of Cells.</a:t>
            </a:r>
          </a:p>
        </p:txBody>
      </p:sp>
      <p:sp>
        <p:nvSpPr>
          <p:cNvPr id="54278" name="Text Box 11">
            <a:extLst>
              <a:ext uri="{FF2B5EF4-FFF2-40B4-BE49-F238E27FC236}">
                <a16:creationId xmlns:a16="http://schemas.microsoft.com/office/drawing/2014/main" id="{68E77BA2-7AA1-40EE-931F-B32077238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720" y="773167"/>
            <a:ext cx="5118100" cy="455509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Show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Charts – Duplicates Shell project files. 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Tracklines – Survey track lines.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Targets – HYPACK target database.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Cells – MBMAX64 matrix cells. 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Color Bar- Color scale bar at right.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Checked Cells – Red=unchecked, Green=checked.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Cloud Sections – Outlines the cloud sections.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Cursor/Cross Hairs – Cursor (Stage 1) or Cross Hairs (Stage 2)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Channel Plan – PLN file if selected in the File menu.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Direction Arrows – Direction of survey track lines.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Flags – Point flags and golden soundings.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Matrix Outline – MBMAX64 matrix border.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SVP Casts – Location of casts if available.</a:t>
            </a:r>
          </a:p>
          <a:p>
            <a:pP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Sweep Window Data Border – Border of points edited in the Sweep Window.  Useful for bathymetry, not for LiDAR.</a:t>
            </a:r>
            <a:endParaRPr lang="en-US" altLang="en-US" sz="1600" dirty="0">
              <a:solidFill>
                <a:srgbClr val="0091BB"/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00706B-970F-41CB-9D75-A69532437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Panel - Display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966830-B71E-4C1D-A17F-C65D99B65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0" y="773167"/>
            <a:ext cx="61722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63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082CAB1-7EB8-462D-B3CB-07A23F66083F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0"/>
            <a:ext cx="7561262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5299" name="Text Box 11">
            <a:extLst>
              <a:ext uri="{FF2B5EF4-FFF2-40B4-BE49-F238E27FC236}">
                <a16:creationId xmlns:a16="http://schemas.microsoft.com/office/drawing/2014/main" id="{FB1216B1-7949-40AE-89A3-2C45300BD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81" y="973138"/>
            <a:ext cx="6988747" cy="723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Mouse Actions and Keyboard Shortcuts Used in Edit Windows.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Use Edit Menu to View the Cheat Sheet</a:t>
            </a:r>
          </a:p>
        </p:txBody>
      </p:sp>
      <p:pic>
        <p:nvPicPr>
          <p:cNvPr id="839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4717771"/>
            <a:ext cx="1229359" cy="104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11">
            <a:extLst>
              <a:ext uri="{FF2B5EF4-FFF2-40B4-BE49-F238E27FC236}">
                <a16:creationId xmlns:a16="http://schemas.microsoft.com/office/drawing/2014/main" id="{7FE1BDDA-F926-4143-838D-C663BD810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837" y="4930494"/>
            <a:ext cx="397033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“Space Navigator” 3D Mouse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992B257-1FEE-4080-904B-81EC36CD3559}"/>
              </a:ext>
            </a:extLst>
          </p:cNvPr>
          <p:cNvCxnSpPr>
            <a:cxnSpLocks/>
          </p:cNvCxnSpPr>
          <p:nvPr/>
        </p:nvCxnSpPr>
        <p:spPr>
          <a:xfrm flipH="1">
            <a:off x="2342606" y="5136868"/>
            <a:ext cx="1056231" cy="708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8397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1777398"/>
            <a:ext cx="4833938" cy="284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Text Box 11">
            <a:extLst>
              <a:ext uri="{FF2B5EF4-FFF2-40B4-BE49-F238E27FC236}">
                <a16:creationId xmlns:a16="http://schemas.microsoft.com/office/drawing/2014/main" id="{68857040-652E-4038-AEC0-3ACD41EA0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897" y="1413063"/>
            <a:ext cx="5286103" cy="40318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Mouse Highlights: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Left Click:  </a:t>
            </a: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Move Data Cursor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Shift Left Click:  </a:t>
            </a: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Toggle Edit Tool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Left Drag:  </a:t>
            </a: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Depends on Editing Tool - Measure, Select, Erase, Rotate/Tilt, Zoom Window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Drag Vertical:  Tilt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Drag Horizontal:  Rotate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Right Click:  </a:t>
            </a: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Popup Menu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Right Drag:  </a:t>
            </a: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Pan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Double Click:  </a:t>
            </a: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Center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Mouse Wheel:  </a:t>
            </a: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Zoom In/Out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Shift Wheel:  </a:t>
            </a: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Tilt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Control Wheel:  </a:t>
            </a: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Rotate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Control-Shift Wheel:  </a:t>
            </a: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Vertical Exaggeration</a:t>
            </a:r>
            <a:endParaRPr lang="en-US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36D92C-33CD-4C59-9CF1-75EE3AF92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Mouse &amp; Keyboard “Cheat Sheet”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147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F2136610-B2F7-4A34-A344-124191B5DA10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1"/>
            <a:ext cx="7777162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endParaRPr lang="en-US" alt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747" name="Text Box 11"/>
          <p:cNvSpPr txBox="1">
            <a:spLocks noChangeArrowheads="1"/>
          </p:cNvSpPr>
          <p:nvPr/>
        </p:nvSpPr>
        <p:spPr bwMode="auto">
          <a:xfrm>
            <a:off x="7128421" y="1055215"/>
            <a:ext cx="3635375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Easy user interface for Multibeam Editing and QC Testing.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Tide and SV Corrections.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Manual and Automatic data cleaning.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Patch and Performance Tests.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CUBE and CLOUD built in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64 Bit Technology Loads Larger Surveys, able to handle very large data sets).</a:t>
            </a:r>
            <a:endParaRPr lang="en-US" altLang="en-US" i="1" dirty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31748" name="Text Box 23"/>
          <p:cNvSpPr txBox="1">
            <a:spLocks noChangeArrowheads="1"/>
          </p:cNvSpPr>
          <p:nvPr/>
        </p:nvSpPr>
        <p:spPr bwMode="auto">
          <a:xfrm>
            <a:off x="2387600" y="5275264"/>
            <a:ext cx="381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91BB"/>
                </a:solidFill>
                <a:latin typeface="Verdana" pitchFamily="34" charset="0"/>
              </a:rPr>
              <a:t>MBMAX64 Survey Window.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9A08DF-CEA1-46A0-ABC2-DF11DE387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MBMAX64 Introduction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D343B-E508-42A8-9B87-0A676190F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82" y="807881"/>
            <a:ext cx="6551626" cy="431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58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7625921-4E3A-43C0-92BF-1536FD4EB853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0"/>
            <a:ext cx="795655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6323" name="Text Box 11">
            <a:extLst>
              <a:ext uri="{FF2B5EF4-FFF2-40B4-BE49-F238E27FC236}">
                <a16:creationId xmlns:a16="http://schemas.microsoft.com/office/drawing/2014/main" id="{574813F8-2F17-47FC-91D0-2AAFA0362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663" y="1024124"/>
            <a:ext cx="4889500" cy="984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Color by File:  Positions (and Depths in Stage 2).    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Color by GPS Mode:  Positions and RTK Tides.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Cycles Through Seven Colors Then Repeats.</a:t>
            </a:r>
          </a:p>
        </p:txBody>
      </p:sp>
      <p:pic>
        <p:nvPicPr>
          <p:cNvPr id="860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2500499"/>
            <a:ext cx="4018916" cy="275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78" y="2500499"/>
            <a:ext cx="4003674" cy="275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78" y="853468"/>
            <a:ext cx="40036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Text Box 11">
            <a:extLst>
              <a:ext uri="{FF2B5EF4-FFF2-40B4-BE49-F238E27FC236}">
                <a16:creationId xmlns:a16="http://schemas.microsoft.com/office/drawing/2014/main" id="{12CEB1BB-E6DF-4FBE-9AFE-D17A26857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952" y="5348662"/>
            <a:ext cx="356552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ts val="600"/>
              </a:spcBef>
              <a:defRPr/>
            </a:pPr>
            <a:r>
              <a:rPr lang="en-US" altLang="en-US" sz="1200" dirty="0">
                <a:solidFill>
                  <a:srgbClr val="0091BB"/>
                </a:solidFill>
                <a:latin typeface="+mn-lt"/>
              </a:rPr>
              <a:t>Position Colors by File.</a:t>
            </a:r>
          </a:p>
        </p:txBody>
      </p:sp>
      <p:sp>
        <p:nvSpPr>
          <p:cNvPr id="56328" name="Text Box 11">
            <a:extLst>
              <a:ext uri="{FF2B5EF4-FFF2-40B4-BE49-F238E27FC236}">
                <a16:creationId xmlns:a16="http://schemas.microsoft.com/office/drawing/2014/main" id="{008BFF6C-2167-4D8E-82AD-11D1CA3ED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054" y="5337129"/>
            <a:ext cx="3946525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ts val="600"/>
              </a:spcBef>
              <a:defRPr/>
            </a:pPr>
            <a:r>
              <a:rPr lang="en-US" altLang="en-US" sz="1200" dirty="0">
                <a:solidFill>
                  <a:srgbClr val="0091BB"/>
                </a:solidFill>
                <a:latin typeface="+mn-lt"/>
              </a:rPr>
              <a:t>Position Colors by GPS Mode Over Black Background.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9932C-F7CD-4DDC-A70E-BCF201DF4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Settings in Stage 1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627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9437B4E-B5BF-4B5C-B3CA-242B1DA3C6C1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0"/>
            <a:ext cx="76327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347" name="Text Box 11">
            <a:extLst>
              <a:ext uri="{FF2B5EF4-FFF2-40B4-BE49-F238E27FC236}">
                <a16:creationId xmlns:a16="http://schemas.microsoft.com/office/drawing/2014/main" id="{CF5C83F1-F513-4FEB-A3FE-1E8EA6292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332" y="1210317"/>
            <a:ext cx="45354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Use Edit Menu or Toolbar to Setup Filters. </a:t>
            </a:r>
          </a:p>
        </p:txBody>
      </p:sp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20" y="719138"/>
            <a:ext cx="4341812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20" y="2641602"/>
            <a:ext cx="4368800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11">
            <a:extLst>
              <a:ext uri="{FF2B5EF4-FFF2-40B4-BE49-F238E27FC236}">
                <a16:creationId xmlns:a16="http://schemas.microsoft.com/office/drawing/2014/main" id="{805C2E14-443D-48D8-B464-137FB4B22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332" y="1684979"/>
            <a:ext cx="4105275" cy="9079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Basic Tab:  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Speed Over Ground:  Filter on Boat Speed.  Good For Removing Large Position Spikes.</a:t>
            </a:r>
          </a:p>
        </p:txBody>
      </p:sp>
      <p:sp>
        <p:nvSpPr>
          <p:cNvPr id="57351" name="Text Box 11">
            <a:extLst>
              <a:ext uri="{FF2B5EF4-FFF2-40B4-BE49-F238E27FC236}">
                <a16:creationId xmlns:a16="http://schemas.microsoft.com/office/drawing/2014/main" id="{E70D4E1B-5BA1-40B4-9C6F-900DF3C49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331" y="3118492"/>
            <a:ext cx="4070350" cy="2200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GPS Tab:  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Filter Based on Status From GPS.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Example:  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Require GPS Mode 4 or 5 For Positions.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Require Mode 4 For Tides.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Require 5 Satellites for Either.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ED793D-2C28-4849-BB62-2C3A206FD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1 Filters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158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7203650-0619-4408-9C27-97406271C6DF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1"/>
            <a:ext cx="7921625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76" y="963614"/>
            <a:ext cx="5016500" cy="1871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350" y="2996826"/>
            <a:ext cx="5538787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 Box 11">
            <a:extLst>
              <a:ext uri="{FF2B5EF4-FFF2-40B4-BE49-F238E27FC236}">
                <a16:creationId xmlns:a16="http://schemas.microsoft.com/office/drawing/2014/main" id="{1B40051E-04C7-475B-BB1F-3745D8C98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104" y="1091408"/>
            <a:ext cx="4618805" cy="140038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Actions Tab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Filter All or Selected Files:  Depends on the File List.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Reset All:  If You Can’t Remember Which Filters are Enabled.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Count:  Number of Points Deleted.</a:t>
            </a:r>
          </a:p>
        </p:txBody>
      </p:sp>
      <p:sp>
        <p:nvSpPr>
          <p:cNvPr id="58374" name="Text Box 11">
            <a:extLst>
              <a:ext uri="{FF2B5EF4-FFF2-40B4-BE49-F238E27FC236}">
                <a16:creationId xmlns:a16="http://schemas.microsoft.com/office/drawing/2014/main" id="{E470773A-FF97-456F-B183-22F01E0C7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2137" y="3135735"/>
            <a:ext cx="4478273" cy="20621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Survey Window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Preview:  Yellow X’s Show Points Outside Limits.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Filter Button:  Apply Filters.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With Selection:  </a:t>
            </a:r>
          </a:p>
          <a:p>
            <a:pPr lvl="2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Filters Selected Points Only.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Without Selection:  </a:t>
            </a:r>
          </a:p>
          <a:p>
            <a:pPr lvl="2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Filters Entire Window.</a:t>
            </a:r>
          </a:p>
        </p:txBody>
      </p:sp>
      <p:sp>
        <p:nvSpPr>
          <p:cNvPr id="43015" name="Text Box 11">
            <a:extLst>
              <a:ext uri="{FF2B5EF4-FFF2-40B4-BE49-F238E27FC236}">
                <a16:creationId xmlns:a16="http://schemas.microsoft.com/office/drawing/2014/main" id="{0D656CFC-10DD-4ECC-A7BF-F9C7A12F9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0426" y="538401"/>
            <a:ext cx="8597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Two Ways To Apply The Filters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1A472-5756-4F18-9D79-C03D6D62C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 the Filters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318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DCCCE4D-F073-4B49-B361-C9F78309AEC5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4975" y="1"/>
            <a:ext cx="7920038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21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4" y="1099665"/>
            <a:ext cx="763270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11">
            <a:extLst>
              <a:ext uri="{FF2B5EF4-FFF2-40B4-BE49-F238E27FC236}">
                <a16:creationId xmlns:a16="http://schemas.microsoft.com/office/drawing/2014/main" id="{77D58EBA-0B35-4E13-82A2-DE51205F2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975" y="618652"/>
            <a:ext cx="837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RTK Tide Filtering With Preview</a:t>
            </a:r>
          </a:p>
        </p:txBody>
      </p:sp>
      <p:sp>
        <p:nvSpPr>
          <p:cNvPr id="59397" name="Text Box 11">
            <a:extLst>
              <a:ext uri="{FF2B5EF4-FFF2-40B4-BE49-F238E27FC236}">
                <a16:creationId xmlns:a16="http://schemas.microsoft.com/office/drawing/2014/main" id="{D586D190-71FC-40C3-9310-B4A572060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00" y="4336577"/>
            <a:ext cx="8474075" cy="984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Use Heave/Tide Editor.  View Menu or Left Panel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Filter Button:  Same Selection Rules as Position Filtering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Color by GPS Mode If It Is Helpful</a:t>
            </a:r>
          </a:p>
        </p:txBody>
      </p:sp>
      <p:sp>
        <p:nvSpPr>
          <p:cNvPr id="59398" name="Text Box 11">
            <a:extLst>
              <a:ext uri="{FF2B5EF4-FFF2-40B4-BE49-F238E27FC236}">
                <a16:creationId xmlns:a16="http://schemas.microsoft.com/office/drawing/2014/main" id="{FEFD1CEB-0FE9-4DB2-B9F6-BFE47221E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74" y="5508153"/>
            <a:ext cx="597693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Toolbar Lights Up If Manual Update Mode.  Click It To Update RTK Tides.</a:t>
            </a:r>
          </a:p>
        </p:txBody>
      </p:sp>
      <p:pic>
        <p:nvPicPr>
          <p:cNvPr id="9216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5436715"/>
            <a:ext cx="166211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8D885-7EF1-4956-9D98-E4DC5A557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 the Filters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825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811796-FE9B-43B7-8676-C0511372A837}"/>
              </a:ext>
            </a:extLst>
          </p:cNvPr>
          <p:cNvSpPr/>
          <p:nvPr/>
        </p:nvSpPr>
        <p:spPr>
          <a:xfrm>
            <a:off x="1524000" y="657226"/>
            <a:ext cx="9144000" cy="6200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A7D0814F-9AEC-4BDE-8DA6-0A387358B8C2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0"/>
            <a:ext cx="73453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421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4" y="1646239"/>
            <a:ext cx="534352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11">
            <a:extLst>
              <a:ext uri="{FF2B5EF4-FFF2-40B4-BE49-F238E27FC236}">
                <a16:creationId xmlns:a16="http://schemas.microsoft.com/office/drawing/2014/main" id="{82A44DDA-B0D9-4905-B9F1-62CACF299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0" y="892177"/>
            <a:ext cx="8597900" cy="723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Set radial button to Tracklines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Manual Editing:  </a:t>
            </a:r>
            <a:r>
              <a:rPr lang="en-US" altLang="en-US" dirty="0">
                <a:solidFill>
                  <a:srgbClr val="0091BB"/>
                </a:solidFill>
                <a:latin typeface="+mn-lt"/>
              </a:rPr>
              <a:t>Point by Point or Selection Tool.</a:t>
            </a:r>
          </a:p>
        </p:txBody>
      </p:sp>
      <p:sp>
        <p:nvSpPr>
          <p:cNvPr id="60422" name="Text Box 11">
            <a:extLst>
              <a:ext uri="{FF2B5EF4-FFF2-40B4-BE49-F238E27FC236}">
                <a16:creationId xmlns:a16="http://schemas.microsoft.com/office/drawing/2014/main" id="{B0962A56-FDDC-40D0-B9C1-9E971E184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0" y="4829175"/>
            <a:ext cx="8928100" cy="908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3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Point by Point:  </a:t>
            </a: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Very Simple.</a:t>
            </a:r>
          </a:p>
          <a:p>
            <a:pPr>
              <a:spcBef>
                <a:spcPts val="3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</a:t>
            </a: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Left Click Position Spike.</a:t>
            </a:r>
          </a:p>
          <a:p>
            <a:pPr>
              <a:spcBef>
                <a:spcPts val="3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  Delete Button or Keyboard Delete to Remove.</a:t>
            </a:r>
          </a:p>
        </p:txBody>
      </p:sp>
      <p:sp>
        <p:nvSpPr>
          <p:cNvPr id="60423" name="Text Box 11">
            <a:extLst>
              <a:ext uri="{FF2B5EF4-FFF2-40B4-BE49-F238E27FC236}">
                <a16:creationId xmlns:a16="http://schemas.microsoft.com/office/drawing/2014/main" id="{F3B0515A-B464-463C-969A-D96CE495E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1" y="1765302"/>
            <a:ext cx="3408363" cy="2746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3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Using a Selection Tool:  </a:t>
            </a:r>
          </a:p>
          <a:p>
            <a:pPr>
              <a:spcBef>
                <a:spcPts val="3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Choose Lasso, Block or Line Selection From Toolbar.</a:t>
            </a:r>
          </a:p>
          <a:p>
            <a:pPr>
              <a:spcBef>
                <a:spcPts val="3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Select Points to Remove.</a:t>
            </a:r>
          </a:p>
          <a:p>
            <a:pPr>
              <a:spcBef>
                <a:spcPts val="3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Fast Delete: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Checked:  Points Are Deleted Immediately.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Unchecked:  After Selection, Use Delete Button or Keyboard Delete</a:t>
            </a: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n-US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61506-85FD-4D8C-9C9E-9F92EFD32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 Positions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71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063" y="1210317"/>
            <a:ext cx="7596187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>
            <a:extLst>
              <a:ext uri="{FF2B5EF4-FFF2-40B4-BE49-F238E27FC236}">
                <a16:creationId xmlns:a16="http://schemas.microsoft.com/office/drawing/2014/main" id="{98F6A3CE-CA80-4211-B680-143F78C74B76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0"/>
            <a:ext cx="759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444" name="Text Box 11">
            <a:extLst>
              <a:ext uri="{FF2B5EF4-FFF2-40B4-BE49-F238E27FC236}">
                <a16:creationId xmlns:a16="http://schemas.microsoft.com/office/drawing/2014/main" id="{27C74565-878C-409C-AEDA-ECAFFE140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538" y="665804"/>
            <a:ext cx="847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Use Speed Editor.  View Menu or Left Panel.</a:t>
            </a:r>
          </a:p>
        </p:txBody>
      </p:sp>
      <p:sp>
        <p:nvSpPr>
          <p:cNvPr id="61445" name="Text Box 11">
            <a:extLst>
              <a:ext uri="{FF2B5EF4-FFF2-40B4-BE49-F238E27FC236}">
                <a16:creationId xmlns:a16="http://schemas.microsoft.com/office/drawing/2014/main" id="{2165015F-F77D-4DC0-8127-7D5239330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575" y="4553592"/>
            <a:ext cx="47529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Delete Point by Point or Selection.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Selection: 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 Line Selection  Can Be Useful in the Speed Editor.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 Remember to Select Above or Below. 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  You Can Use Keyboard “A” and “B” Keys.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50231C15-37E6-468D-B3B9-6FB76F614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163" y="4553592"/>
            <a:ext cx="501627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Delete Window (Seconds):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bg2"/>
                </a:solidFill>
                <a:latin typeface="+mn-lt"/>
              </a:rPr>
              <a:t>Insures all positions causing ‘spikes’ are  removed.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bg2"/>
                </a:solidFill>
                <a:latin typeface="+mn-lt"/>
              </a:rPr>
              <a:t>Loose rule of thumb:  Use 3x position update rate.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E64AED3-03E6-4BA5-A0DD-5706DBAEE688}"/>
              </a:ext>
            </a:extLst>
          </p:cNvPr>
          <p:cNvCxnSpPr/>
          <p:nvPr/>
        </p:nvCxnSpPr>
        <p:spPr>
          <a:xfrm flipH="1" flipV="1">
            <a:off x="4748349" y="1912938"/>
            <a:ext cx="1619250" cy="25685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64B5F8A-8CD4-43EC-ADDC-AE7907331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 Positions by Speed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4564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A373030-3EEB-47BD-972F-32A50364D34E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1"/>
            <a:ext cx="7056437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413329"/>
            <a:ext cx="6427787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11">
            <a:extLst>
              <a:ext uri="{FF2B5EF4-FFF2-40B4-BE49-F238E27FC236}">
                <a16:creationId xmlns:a16="http://schemas.microsoft.com/office/drawing/2014/main" id="{3DE60E75-950E-41AC-A72A-2CC337B94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086" y="862070"/>
            <a:ext cx="847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Use Heave/Tide Editor.  View Menu or Left Panel.</a:t>
            </a:r>
          </a:p>
        </p:txBody>
      </p:sp>
      <p:sp>
        <p:nvSpPr>
          <p:cNvPr id="62469" name="Text Box 11">
            <a:extLst>
              <a:ext uri="{FF2B5EF4-FFF2-40B4-BE49-F238E27FC236}">
                <a16:creationId xmlns:a16="http://schemas.microsoft.com/office/drawing/2014/main" id="{FB876179-4A3C-436A-A9B7-4ADFF8066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4206536"/>
            <a:ext cx="8474075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Delete Point by Point or Selection.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Selection:  Make Sure Only Tide is Shown.  We’re Editing Tide, Not Heave or Draft.</a:t>
            </a:r>
          </a:p>
        </p:txBody>
      </p:sp>
      <p:pic>
        <p:nvPicPr>
          <p:cNvPr id="983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5170943"/>
            <a:ext cx="18161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 Box 11">
            <a:extLst>
              <a:ext uri="{FF2B5EF4-FFF2-40B4-BE49-F238E27FC236}">
                <a16:creationId xmlns:a16="http://schemas.microsoft.com/office/drawing/2014/main" id="{9EFB8031-04BF-405A-8F91-A44D8EC3E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5066167"/>
            <a:ext cx="342106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Update Tides: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  No Need to Update Every Edit.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  Finish Tide Editing Then Update</a:t>
            </a: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</p:txBody>
      </p:sp>
      <p:sp>
        <p:nvSpPr>
          <p:cNvPr id="62472" name="Text Box 11">
            <a:extLst>
              <a:ext uri="{FF2B5EF4-FFF2-40B4-BE49-F238E27FC236}">
                <a16:creationId xmlns:a16="http://schemas.microsoft.com/office/drawing/2014/main" id="{1F7D1E5E-C411-44F9-96B6-5E6C6A095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564" y="1672093"/>
            <a:ext cx="2447925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Edit Window: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Shows Corrected and/or Raw Data.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Choose What You Want to See.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Auto / Manual Scale Options.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700909-6884-4202-B051-2CF18D509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 RTK Tides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127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A2C6513-3570-4220-9B01-C673D8E688FD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4975" y="1"/>
            <a:ext cx="8135938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03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210316"/>
            <a:ext cx="8630584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11">
            <a:extLst>
              <a:ext uri="{FF2B5EF4-FFF2-40B4-BE49-F238E27FC236}">
                <a16:creationId xmlns:a16="http://schemas.microsoft.com/office/drawing/2014/main" id="{2D61A191-3F9E-41EF-82E8-6993AE59E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975" y="699615"/>
            <a:ext cx="822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Use HPR Editor.  View Menu or Left Panel.</a:t>
            </a:r>
          </a:p>
        </p:txBody>
      </p:sp>
      <p:sp>
        <p:nvSpPr>
          <p:cNvPr id="63493" name="Text Box 11">
            <a:extLst>
              <a:ext uri="{FF2B5EF4-FFF2-40B4-BE49-F238E27FC236}">
                <a16:creationId xmlns:a16="http://schemas.microsoft.com/office/drawing/2014/main" id="{EA47E907-98F0-4525-92E2-EFFCC344C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976" y="4702815"/>
            <a:ext cx="88931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Shows File List Selected Files.  Can display one or all files in session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Quick Review Of All Files.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Auto / Manual Scale For Pitch and Roll.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Edit Point by Point or Selection if needed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AF5250-BB81-43EC-ABEE-3D42532FC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MRU and Heading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386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D93D831-6E3E-4823-AFD3-114F7C3BCBF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0"/>
            <a:ext cx="774065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40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530" y="847672"/>
            <a:ext cx="7207437" cy="270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11">
            <a:extLst>
              <a:ext uri="{FF2B5EF4-FFF2-40B4-BE49-F238E27FC236}">
                <a16:creationId xmlns:a16="http://schemas.microsoft.com/office/drawing/2014/main" id="{14373B13-25A1-4F5F-B988-17256B49F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527" y="3673528"/>
            <a:ext cx="847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Use SV Editor.  View Menu or Left Panel.</a:t>
            </a:r>
          </a:p>
        </p:txBody>
      </p:sp>
      <p:sp>
        <p:nvSpPr>
          <p:cNvPr id="64517" name="Text Box 11">
            <a:extLst>
              <a:ext uri="{FF2B5EF4-FFF2-40B4-BE49-F238E27FC236}">
                <a16:creationId xmlns:a16="http://schemas.microsoft.com/office/drawing/2014/main" id="{04335ECE-5166-464B-B490-DD1ABB77B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527" y="4006190"/>
            <a:ext cx="662473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Sensor: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Delete SV Spikes if Needed.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Automatically Removes Soundings associated with that SV point.</a:t>
            </a:r>
          </a:p>
        </p:txBody>
      </p:sp>
      <p:sp>
        <p:nvSpPr>
          <p:cNvPr id="64518" name="Text Box 11">
            <a:extLst>
              <a:ext uri="{FF2B5EF4-FFF2-40B4-BE49-F238E27FC236}">
                <a16:creationId xmlns:a16="http://schemas.microsoft.com/office/drawing/2014/main" id="{2B190660-89D1-4720-85B0-B0A7DE95B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526" y="5092675"/>
            <a:ext cx="530692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SVP:</a:t>
            </a:r>
            <a:endParaRPr lang="en-US" altLang="en-US" sz="1600" dirty="0">
              <a:solidFill>
                <a:srgbClr val="0091BB"/>
              </a:solidFill>
              <a:latin typeface="+mn-lt"/>
            </a:endParaRP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  Review Only.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  Shows Interpolation if Multiple SV Profiles.</a:t>
            </a:r>
          </a:p>
        </p:txBody>
      </p:sp>
      <p:pic>
        <p:nvPicPr>
          <p:cNvPr id="1024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530" y="3673528"/>
            <a:ext cx="17684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B6ED1E-1645-44C5-ACF1-ED99EFDF9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Velocity Review and Edit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0116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3C86B13-4DF5-44A2-9D58-858515B5447F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0"/>
            <a:ext cx="7777162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5539" name="Text Box 11">
            <a:extLst>
              <a:ext uri="{FF2B5EF4-FFF2-40B4-BE49-F238E27FC236}">
                <a16:creationId xmlns:a16="http://schemas.microsoft.com/office/drawing/2014/main" id="{1CB89043-AC70-44E4-B852-77B7A4C7B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48" y="888593"/>
            <a:ext cx="11051177" cy="457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300"/>
              </a:spcBef>
              <a:defRPr/>
            </a:pPr>
            <a:r>
              <a:rPr lang="en-U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Tide Adjustments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Centerline Method: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Interpolate Based On Distance Along Centerline.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3 Point Method: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Interpolate Between 3 Tide Stations.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Offset: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Add an Offset.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Invert: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Invert Tide Values.</a:t>
            </a:r>
          </a:p>
          <a:p>
            <a:pPr>
              <a:spcBef>
                <a:spcPts val="300"/>
              </a:spcBef>
              <a:buFontTx/>
              <a:buChar char="•"/>
              <a:defRPr/>
            </a:pPr>
            <a:endParaRPr lang="en-US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spcBef>
                <a:spcPts val="300"/>
              </a:spcBef>
              <a:defRPr/>
            </a:pPr>
            <a:r>
              <a:rPr lang="en-U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Heave Adjustments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POS MV True Heave / F180 </a:t>
            </a:r>
            <a:r>
              <a:rPr lang="en-US" altLang="en-US" sz="1600" dirty="0" err="1">
                <a:solidFill>
                  <a:schemeClr val="bg2"/>
                </a:solidFill>
                <a:latin typeface="+mn-lt"/>
              </a:rPr>
              <a:t>iheave</a:t>
            </a: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 / Novatel SPAN / SBG: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Replaces Raw Heave With Delayed Heave.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Remove Heave Drift: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Simple Averaging Method to Remove Drift.</a:t>
            </a:r>
          </a:p>
          <a:p>
            <a:pPr>
              <a:spcBef>
                <a:spcPts val="300"/>
              </a:spcBef>
              <a:buFontTx/>
              <a:buChar char="•"/>
              <a:defRPr/>
            </a:pPr>
            <a:endParaRPr lang="en-US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spcBef>
                <a:spcPts val="300"/>
              </a:spcBef>
              <a:defRPr/>
            </a:pPr>
            <a:r>
              <a:rPr lang="en-U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Position and RTK Tides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HYPACK RAW File: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Replace RTK Tide (and Positions) Using WGS84 Latitude, Longitude and Elevation From HYPACK Raw Files.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GPS Recalc: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Replace RTK tide (and positions) using WGS84 latitude, longitude and elevation from HSX files.</a:t>
            </a:r>
            <a:endParaRPr lang="en-US" altLang="en-US" sz="1600" dirty="0">
              <a:solidFill>
                <a:schemeClr val="bg2"/>
              </a:solidFill>
              <a:latin typeface="+mn-lt"/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 err="1">
                <a:solidFill>
                  <a:schemeClr val="bg2"/>
                </a:solidFill>
                <a:latin typeface="+mn-lt"/>
              </a:rPr>
              <a:t>POSPac</a:t>
            </a: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Replace Tide, Position, Pitch, Roll and Heading Using Applanix Post Processing.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GPS Adjustments: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Replace Tide and Position with PPK text file.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A9096B-14FF-4C4A-A108-0CD298B8D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1 Tools Menu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23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6985BCD6-64EB-4289-8252-2CEBC75A89FA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1"/>
            <a:ext cx="831691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endParaRPr lang="en-US" alt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699" name="Text Box 11">
            <a:extLst>
              <a:ext uri="{FF2B5EF4-FFF2-40B4-BE49-F238E27FC236}">
                <a16:creationId xmlns:a16="http://schemas.microsoft.com/office/drawing/2014/main" id="{3333A670-2827-465C-BDD1-3AB36E2DC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17" y="5137404"/>
            <a:ext cx="105298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To Launch - HYSWEEP Menu:  “HYSWEEP Editor – 64 Bit” or Use MBMAX Icon in HYPACK Shell (will default with 64-bit OS)</a:t>
            </a:r>
          </a:p>
        </p:txBody>
      </p:sp>
      <p:sp>
        <p:nvSpPr>
          <p:cNvPr id="29700" name="Text Box 11">
            <a:extLst>
              <a:ext uri="{FF2B5EF4-FFF2-40B4-BE49-F238E27FC236}">
                <a16:creationId xmlns:a16="http://schemas.microsoft.com/office/drawing/2014/main" id="{6C7BBE24-D715-468F-9C8F-726010388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5709" y="1074265"/>
            <a:ext cx="2582863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</a:rPr>
              <a:t>All Controls are on single window layout.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</a:endParaRP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</a:rPr>
              <a:t>Items that are greyed out indicate an operation is needed before using that function</a:t>
            </a:r>
          </a:p>
          <a:p>
            <a:pPr>
              <a:spcBef>
                <a:spcPts val="600"/>
              </a:spcBef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</a:endParaRP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</a:rPr>
              <a:t>Progress Bar      shows program running.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608884-302A-4514-8BC4-6937AE5DB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C18C7-CB51-4680-8E5A-AC0722B7F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99" y="801881"/>
            <a:ext cx="6300216" cy="414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91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289755F-67B7-4A25-892D-2A0C8D6466A4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0"/>
            <a:ext cx="8532812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6563" name="Text Box 11">
            <a:extLst>
              <a:ext uri="{FF2B5EF4-FFF2-40B4-BE49-F238E27FC236}">
                <a16:creationId xmlns:a16="http://schemas.microsoft.com/office/drawing/2014/main" id="{48B884BD-CE72-42FF-841D-029CA5682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863" y="1217139"/>
            <a:ext cx="42624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3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Open One or More True Heave Files.</a:t>
            </a:r>
          </a:p>
          <a:p>
            <a:pPr>
              <a:spcBef>
                <a:spcPts val="3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Enter Offset, Local to UTC Time.</a:t>
            </a:r>
          </a:p>
          <a:p>
            <a:pPr>
              <a:spcBef>
                <a:spcPts val="3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Use Adjust Button to Replace Heave.</a:t>
            </a:r>
          </a:p>
        </p:txBody>
      </p:sp>
      <p:pic>
        <p:nvPicPr>
          <p:cNvPr id="1065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849" y="1099665"/>
            <a:ext cx="4213225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84" y="2422052"/>
            <a:ext cx="51562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Text Box 11">
            <a:extLst>
              <a:ext uri="{FF2B5EF4-FFF2-40B4-BE49-F238E27FC236}">
                <a16:creationId xmlns:a16="http://schemas.microsoft.com/office/drawing/2014/main" id="{0D3EBB09-01C0-470A-BAF7-937C3A1D5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849" y="539278"/>
            <a:ext cx="8474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Use Heave Adjustments, POS/MV True Heave.</a:t>
            </a:r>
          </a:p>
        </p:txBody>
      </p:sp>
      <p:sp>
        <p:nvSpPr>
          <p:cNvPr id="66567" name="Text Box 11">
            <a:extLst>
              <a:ext uri="{FF2B5EF4-FFF2-40B4-BE49-F238E27FC236}">
                <a16:creationId xmlns:a16="http://schemas.microsoft.com/office/drawing/2014/main" id="{448AE90E-BEB7-4026-8117-35FD6F500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526" y="4244646"/>
            <a:ext cx="4543758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300"/>
              </a:spcBef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True Heave vs. Raw Heave in Heave / Tide Editor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True Heave in Blue.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Raw Heave in Red.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True Heave is Correct.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+mn-lt"/>
              </a:rPr>
              <a:t>What Does That Say About Raw Heave?  	</a:t>
            </a:r>
            <a:r>
              <a:rPr lang="en-US" alt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It’s not always right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68D195-3C60-4EE4-A474-895E7D9D4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POS/MV True Heave Adjustments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6474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3F0D751-5610-4C03-9781-18AD8AB9961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1"/>
            <a:ext cx="85328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85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729" y="981076"/>
            <a:ext cx="6286313" cy="266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11">
            <a:extLst>
              <a:ext uri="{FF2B5EF4-FFF2-40B4-BE49-F238E27FC236}">
                <a16:creationId xmlns:a16="http://schemas.microsoft.com/office/drawing/2014/main" id="{A34231F9-726E-4628-B307-6669727B9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729" y="564356"/>
            <a:ext cx="8474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Use Tools Menu, HYPACK Raw File Adjustments.</a:t>
            </a:r>
          </a:p>
        </p:txBody>
      </p:sp>
      <p:sp>
        <p:nvSpPr>
          <p:cNvPr id="67589" name="Text Box 11">
            <a:extLst>
              <a:ext uri="{FF2B5EF4-FFF2-40B4-BE49-F238E27FC236}">
                <a16:creationId xmlns:a16="http://schemas.microsoft.com/office/drawing/2014/main" id="{29B0FD3A-0988-4642-A430-CDD3DB860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729" y="3645741"/>
            <a:ext cx="8823325" cy="233910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300"/>
              </a:spcBef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Mainly to Recalculate RTK Tides.  Adjusts Positions as Well.</a:t>
            </a:r>
          </a:p>
          <a:p>
            <a:pPr>
              <a:spcBef>
                <a:spcPts val="300"/>
              </a:spcBef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Use Positions From RAW File:  Select Device, Enter Offsets Then Adjust X, Y.</a:t>
            </a:r>
          </a:p>
          <a:p>
            <a:pPr>
              <a:spcBef>
                <a:spcPts val="300"/>
              </a:spcBef>
              <a:defRPr/>
            </a:pPr>
            <a:endParaRPr lang="en-US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spcBef>
                <a:spcPts val="300"/>
              </a:spcBef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</a:t>
            </a:r>
            <a:r>
              <a:rPr lang="en-US" altLang="en-US" sz="1400" b="1" dirty="0">
                <a:solidFill>
                  <a:schemeClr val="bg2"/>
                </a:solidFill>
                <a:latin typeface="+mn-lt"/>
              </a:rPr>
              <a:t>Recalculate Positions Based on Project Geodesy:  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Starts with WGS84 Position From the RAW File.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Recalculates X, Y Using Current Geodetic Parameters.</a:t>
            </a:r>
            <a:endParaRPr lang="en-US" altLang="en-US" sz="1400" b="1" dirty="0">
              <a:solidFill>
                <a:schemeClr val="bg2"/>
              </a:solidFill>
              <a:latin typeface="+mn-lt"/>
            </a:endParaRPr>
          </a:p>
          <a:p>
            <a:pPr>
              <a:spcBef>
                <a:spcPts val="300"/>
              </a:spcBef>
              <a:buFontTx/>
              <a:buChar char="•"/>
              <a:defRPr/>
            </a:pPr>
            <a:r>
              <a:rPr lang="en-US" altLang="en-US" sz="1400" b="1" dirty="0">
                <a:solidFill>
                  <a:schemeClr val="bg2"/>
                </a:solidFill>
                <a:latin typeface="+mn-lt"/>
              </a:rPr>
              <a:t>  Recalculate RTK Tides: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Starts with WGS84 Position and Ellipsoid Elevation From the RAW File.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Recalculates RTK Tide Using Current Geodetic Parameters, KTD, </a:t>
            </a:r>
            <a:r>
              <a:rPr lang="en-US" alt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VDatum</a:t>
            </a: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etc.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6EF05-473C-40B9-BA08-88AA8892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HYPACK RAW File Adjustments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036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3F0D751-5610-4C03-9781-18AD8AB9961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618309" y="564356"/>
            <a:ext cx="4493622" cy="47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7588" name="Text Box 11">
            <a:extLst>
              <a:ext uri="{FF2B5EF4-FFF2-40B4-BE49-F238E27FC236}">
                <a16:creationId xmlns:a16="http://schemas.microsoft.com/office/drawing/2014/main" id="{A34231F9-726E-4628-B307-6669727B9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063" y="564356"/>
            <a:ext cx="383689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Use Tools Menu, GPS Recalc.</a:t>
            </a:r>
          </a:p>
        </p:txBody>
      </p:sp>
      <p:sp>
        <p:nvSpPr>
          <p:cNvPr id="67589" name="Text Box 11">
            <a:extLst>
              <a:ext uri="{FF2B5EF4-FFF2-40B4-BE49-F238E27FC236}">
                <a16:creationId xmlns:a16="http://schemas.microsoft.com/office/drawing/2014/main" id="{29B0FD3A-0988-4642-A430-CDD3DB860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817" y="5136337"/>
            <a:ext cx="9541012" cy="5616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Same as HYPACK RAW File Adjustments except GPS data comes from HSX files.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Requires logging in HYPACK 2021.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6EF05-473C-40B9-BA08-88AA8892B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20" y="110652"/>
            <a:ext cx="11277598" cy="542491"/>
          </a:xfrm>
        </p:spPr>
        <p:txBody>
          <a:bodyPr/>
          <a:lstStyle/>
          <a:p>
            <a:r>
              <a:rPr lang="en-US" dirty="0"/>
              <a:t>GPS Recalc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A7FB42-ACF6-41C0-B777-6E70445C0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17" y="1079865"/>
            <a:ext cx="6127254" cy="39017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2B23B0-818D-4D9A-9FA7-802C647CE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663" y="807914"/>
            <a:ext cx="5090023" cy="1109612"/>
          </a:xfrm>
          <a:prstGeom prst="rect">
            <a:avLst/>
          </a:prstGeom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2399A5F3-2BA2-49E7-9894-984C1BA11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1" y="2392378"/>
            <a:ext cx="402848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300"/>
              </a:spcBef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Navigation and Tide devices after GPS Recalc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213CAB9-C547-4DB7-AC88-2F634CDA2DAE}"/>
              </a:ext>
            </a:extLst>
          </p:cNvPr>
          <p:cNvCxnSpPr>
            <a:cxnSpLocks/>
          </p:cNvCxnSpPr>
          <p:nvPr/>
        </p:nvCxnSpPr>
        <p:spPr>
          <a:xfrm flipH="1" flipV="1">
            <a:off x="7463246" y="1222836"/>
            <a:ext cx="452348" cy="11747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C35DE28-94D1-4F1B-B4FA-296BB458A68D}"/>
              </a:ext>
            </a:extLst>
          </p:cNvPr>
          <p:cNvCxnSpPr>
            <a:cxnSpLocks/>
          </p:cNvCxnSpPr>
          <p:nvPr/>
        </p:nvCxnSpPr>
        <p:spPr>
          <a:xfrm flipV="1">
            <a:off x="8952157" y="1159971"/>
            <a:ext cx="514060" cy="12376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4209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114BD63-8E46-4E1A-812C-DB21A3A89139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690689" y="-26988"/>
            <a:ext cx="8474075" cy="100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8611" name="Text Box 11">
            <a:extLst>
              <a:ext uri="{FF2B5EF4-FFF2-40B4-BE49-F238E27FC236}">
                <a16:creationId xmlns:a16="http://schemas.microsoft.com/office/drawing/2014/main" id="{69BC758F-AF3B-479F-842C-8A435AAF0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782" y="731365"/>
            <a:ext cx="8474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Use Tools Menu, </a:t>
            </a:r>
            <a:r>
              <a:rPr lang="en-US" alt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POSPac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Adjustments.</a:t>
            </a:r>
          </a:p>
        </p:txBody>
      </p:sp>
      <p:sp>
        <p:nvSpPr>
          <p:cNvPr id="68612" name="Text Box 11">
            <a:extLst>
              <a:ext uri="{FF2B5EF4-FFF2-40B4-BE49-F238E27FC236}">
                <a16:creationId xmlns:a16="http://schemas.microsoft.com/office/drawing/2014/main" id="{AB7EA37C-44C8-410B-BA47-BA9D9BD02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781" y="1130805"/>
            <a:ext cx="6231408" cy="290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3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Make Sure Geodetic Parameters are Right.</a:t>
            </a:r>
          </a:p>
          <a:p>
            <a:pPr>
              <a:spcBef>
                <a:spcPts val="3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Open a </a:t>
            </a:r>
            <a:r>
              <a:rPr lang="en-US" alt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POSPac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File:  *.OUT.</a:t>
            </a:r>
          </a:p>
          <a:p>
            <a:pPr>
              <a:spcBef>
                <a:spcPts val="3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Select Data To Replace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Positions.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RTK Tides.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Heading.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Pitch and Roll.</a:t>
            </a:r>
          </a:p>
          <a:p>
            <a:pPr>
              <a:spcBef>
                <a:spcPts val="300"/>
              </a:spcBef>
              <a:buFontTx/>
              <a:buChar char="•"/>
              <a:defRPr/>
            </a:pPr>
            <a:r>
              <a:rPr lang="en-US" alt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POSPac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Does Not Replace Heave.</a:t>
            </a:r>
          </a:p>
          <a:p>
            <a:pPr>
              <a:spcBef>
                <a:spcPts val="3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Verify Device Offsets = IMU or Sensor 1 location.</a:t>
            </a:r>
          </a:p>
          <a:p>
            <a:pPr>
              <a:spcBef>
                <a:spcPts val="3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Click Adjust to Replace Data.</a:t>
            </a:r>
          </a:p>
        </p:txBody>
      </p:sp>
      <p:pic>
        <p:nvPicPr>
          <p:cNvPr id="1105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219" y="4031599"/>
            <a:ext cx="3652792" cy="152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 Box 11">
            <a:extLst>
              <a:ext uri="{FF2B5EF4-FFF2-40B4-BE49-F238E27FC236}">
                <a16:creationId xmlns:a16="http://schemas.microsoft.com/office/drawing/2014/main" id="{8F7C9A7D-7CFB-4542-B0E9-4F725D6EF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781" y="5507337"/>
            <a:ext cx="50692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ts val="300"/>
              </a:spcBef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Navigation and Tide Devices are Replaced With “POSPAC”.</a:t>
            </a:r>
          </a:p>
        </p:txBody>
      </p:sp>
      <p:pic>
        <p:nvPicPr>
          <p:cNvPr id="11059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444" y="850868"/>
            <a:ext cx="4751151" cy="487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B70C261-0C98-432E-B559-0AB85D0A8B9C}"/>
              </a:ext>
            </a:extLst>
          </p:cNvPr>
          <p:cNvCxnSpPr/>
          <p:nvPr/>
        </p:nvCxnSpPr>
        <p:spPr>
          <a:xfrm flipV="1">
            <a:off x="2535126" y="4264072"/>
            <a:ext cx="403411" cy="12930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2A0342-9EA3-4492-AAB8-369B035A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POSPac</a:t>
            </a:r>
            <a:r>
              <a:rPr lang="en-US" dirty="0"/>
              <a:t> Adjustments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572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E7B77F8-4464-4CF6-9AA2-DAAA886B0A21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9738" y="0"/>
            <a:ext cx="84899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2643" name="Text Box 11"/>
          <p:cNvSpPr txBox="1">
            <a:spLocks noChangeArrowheads="1"/>
          </p:cNvSpPr>
          <p:nvPr/>
        </p:nvSpPr>
        <p:spPr bwMode="auto">
          <a:xfrm>
            <a:off x="1507708" y="807453"/>
            <a:ext cx="8161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dirty="0">
                <a:latin typeface="Verdana" pitchFamily="34" charset="0"/>
              </a:rPr>
              <a:t>Use Tools Menu, SBET File Editor</a:t>
            </a:r>
          </a:p>
        </p:txBody>
      </p:sp>
      <p:sp>
        <p:nvSpPr>
          <p:cNvPr id="112644" name="Text Box 11"/>
          <p:cNvSpPr txBox="1">
            <a:spLocks noChangeArrowheads="1"/>
          </p:cNvSpPr>
          <p:nvPr/>
        </p:nvSpPr>
        <p:spPr bwMode="auto">
          <a:xfrm>
            <a:off x="1445795" y="5187367"/>
            <a:ext cx="71659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altLang="en-US">
                <a:latin typeface="Verdana" pitchFamily="34" charset="0"/>
              </a:rPr>
              <a:t>Clean and Save SBET files</a:t>
            </a:r>
          </a:p>
          <a:p>
            <a:pPr>
              <a:spcBef>
                <a:spcPts val="300"/>
              </a:spcBef>
            </a:pPr>
            <a:r>
              <a:rPr lang="en-US" altLang="en-US">
                <a:latin typeface="Verdana" pitchFamily="34" charset="0"/>
              </a:rPr>
              <a:t>True Heave Fills Gaps Between Interpolations</a:t>
            </a:r>
          </a:p>
          <a:p>
            <a:pPr>
              <a:spcBef>
                <a:spcPts val="300"/>
              </a:spcBef>
            </a:pPr>
            <a:r>
              <a:rPr lang="en-US" altLang="en-US">
                <a:latin typeface="Verdana" pitchFamily="34" charset="0"/>
              </a:rPr>
              <a:t> </a:t>
            </a:r>
          </a:p>
        </p:txBody>
      </p:sp>
      <p:pic>
        <p:nvPicPr>
          <p:cNvPr id="11264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707" y="1367841"/>
            <a:ext cx="8585200" cy="3600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20154A-A2B1-46A5-8A77-9DDBE0C29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SBET Editor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200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FB533-632D-4182-B622-7B19F62E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SBET Editor</a:t>
            </a:r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1678968" y="5038074"/>
            <a:ext cx="8486775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Compares the SBET elevations with the POSMV true heave elevations. 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Removes bad data and automatically superimposes the heave motion on the interpolation.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67" y="715692"/>
            <a:ext cx="502920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57" y="2607020"/>
            <a:ext cx="501173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1678967" y="2948761"/>
            <a:ext cx="3276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en-US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Image 1:  Original (before interpolation. 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6737981" y="4672138"/>
            <a:ext cx="2412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en-US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Image 2:  After interpolation </a:t>
            </a:r>
          </a:p>
        </p:txBody>
      </p:sp>
    </p:spTree>
    <p:extLst>
      <p:ext uri="{BB962C8B-B14F-4D97-AF65-F5344CB8AC3E}">
        <p14:creationId xmlns:p14="http://schemas.microsoft.com/office/powerpoint/2010/main" val="10446002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18BECE0-58BC-47F6-AFCE-38436B691227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17676" y="-14288"/>
            <a:ext cx="8374063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0659" name="Text Box 11">
            <a:extLst>
              <a:ext uri="{FF2B5EF4-FFF2-40B4-BE49-F238E27FC236}">
                <a16:creationId xmlns:a16="http://schemas.microsoft.com/office/drawing/2014/main" id="{F70B4F11-812B-4D77-8442-206286824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382" y="981075"/>
            <a:ext cx="4767262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Use Tools Menu, GPS Adjustments to Replace Position and Tide with PPK Data.</a:t>
            </a:r>
          </a:p>
        </p:txBody>
      </p:sp>
      <p:sp>
        <p:nvSpPr>
          <p:cNvPr id="53253" name="Text Box 11">
            <a:extLst>
              <a:ext uri="{FF2B5EF4-FFF2-40B4-BE49-F238E27FC236}">
                <a16:creationId xmlns:a16="http://schemas.microsoft.com/office/drawing/2014/main" id="{B1D464F0-7954-4A3A-BB39-450A998BB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382" y="1984016"/>
            <a:ext cx="5397123" cy="243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FontTx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Open PPK File.</a:t>
            </a:r>
          </a:p>
          <a:p>
            <a:pPr marL="285750" indent="-285750">
              <a:spcBef>
                <a:spcPts val="300"/>
              </a:spcBef>
              <a:buFontTx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Setup Parsing (selected fields, order, delimiters, etc.)</a:t>
            </a:r>
          </a:p>
          <a:p>
            <a:pPr marL="285750" indent="-285750">
              <a:spcBef>
                <a:spcPts val="300"/>
              </a:spcBef>
              <a:buFontTx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Check Device Offsets.</a:t>
            </a:r>
          </a:p>
          <a:p>
            <a:pPr marL="285750" indent="-285750">
              <a:spcBef>
                <a:spcPts val="300"/>
              </a:spcBef>
              <a:buFontTx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Enter Hour Difference.</a:t>
            </a:r>
          </a:p>
          <a:p>
            <a:pPr marL="285750" indent="-285750">
              <a:spcBef>
                <a:spcPts val="300"/>
              </a:spcBef>
              <a:buFontTx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Test Button shows parsing results.</a:t>
            </a:r>
          </a:p>
          <a:p>
            <a:pPr marL="285750" indent="-285750">
              <a:spcBef>
                <a:spcPts val="300"/>
              </a:spcBef>
              <a:buFontTx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Click Adjust to replace data.</a:t>
            </a:r>
          </a:p>
        </p:txBody>
      </p:sp>
      <p:pic>
        <p:nvPicPr>
          <p:cNvPr id="11469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45" y="887721"/>
            <a:ext cx="4767262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94EB90-4A56-4A1C-A01A-A74DD8591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 Adjustments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1094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D991E17-3F65-499D-A403-B3BBB69B1E39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0"/>
            <a:ext cx="84963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1683" name="Text Box 11">
            <a:extLst>
              <a:ext uri="{FF2B5EF4-FFF2-40B4-BE49-F238E27FC236}">
                <a16:creationId xmlns:a16="http://schemas.microsoft.com/office/drawing/2014/main" id="{E4308AF2-EDC8-4ABA-926A-F02CAB6EC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84" y="4246659"/>
            <a:ext cx="9879224" cy="17620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300"/>
              </a:spcBef>
              <a:defRPr/>
            </a:pPr>
            <a:r>
              <a:rPr lang="en-US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Show:</a:t>
            </a:r>
          </a:p>
          <a:p>
            <a:pPr marL="1028700" lvl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Raw Data, Heave</a:t>
            </a: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:  MRU Data.</a:t>
            </a:r>
          </a:p>
          <a:p>
            <a:pPr marL="1028700" lvl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Raw Data, Tide:  </a:t>
            </a: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GPS Data.</a:t>
            </a:r>
          </a:p>
          <a:p>
            <a:pPr marL="1028700" lvl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Correction, Heave:  </a:t>
            </a: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True Heave Data.</a:t>
            </a:r>
          </a:p>
          <a:p>
            <a:pPr marL="1028700" lvl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Manual Scaling:  </a:t>
            </a: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If Needed for Proper Overlay.</a:t>
            </a:r>
          </a:p>
          <a:p>
            <a:pPr marL="1028700" lvl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Invert Heave For Display:  </a:t>
            </a: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Change Sign of Heave Correction to Match Tide Correction.</a:t>
            </a:r>
          </a:p>
        </p:txBody>
      </p:sp>
      <p:pic>
        <p:nvPicPr>
          <p:cNvPr id="1167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" y="800156"/>
            <a:ext cx="5245136" cy="33376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2FD9B2-961A-4F15-9049-369E99E42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RTK Tides vs. MRU Heave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2644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11">
            <a:extLst>
              <a:ext uri="{FF2B5EF4-FFF2-40B4-BE49-F238E27FC236}">
                <a16:creationId xmlns:a16="http://schemas.microsoft.com/office/drawing/2014/main" id="{B6B5C4C5-0275-4256-ACCC-9F6395D88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82" y="778210"/>
            <a:ext cx="3889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Use File Menu or Button</a:t>
            </a:r>
          </a:p>
        </p:txBody>
      </p:sp>
      <p:sp>
        <p:nvSpPr>
          <p:cNvPr id="72708" name="Text Box 11">
            <a:extLst>
              <a:ext uri="{FF2B5EF4-FFF2-40B4-BE49-F238E27FC236}">
                <a16:creationId xmlns:a16="http://schemas.microsoft.com/office/drawing/2014/main" id="{8732E378-6D94-4432-B68C-D3C5EC978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7251" y="1251258"/>
            <a:ext cx="4483844" cy="396262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Progress Indicator:  </a:t>
            </a:r>
            <a:r>
              <a:rPr lang="en-US" altLang="en-US" dirty="0">
                <a:solidFill>
                  <a:srgbClr val="0091BB"/>
                </a:solidFill>
                <a:latin typeface="+mn-lt"/>
              </a:rPr>
              <a:t>Beam Calculations May Take a While.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Stage 2 Enables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dirty="0">
                <a:solidFill>
                  <a:srgbClr val="0091BB"/>
                </a:solidFill>
                <a:latin typeface="+mn-lt"/>
              </a:rPr>
              <a:t>Depth Editors.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dirty="0">
                <a:solidFill>
                  <a:srgbClr val="0091BB"/>
                </a:solidFill>
                <a:latin typeface="+mn-lt"/>
              </a:rPr>
              <a:t>Depth Filters.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Matrix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dirty="0">
                <a:solidFill>
                  <a:srgbClr val="0091BB"/>
                </a:solidFill>
                <a:latin typeface="+mn-lt"/>
              </a:rPr>
              <a:t>Filled Using Selection in the Top Panel.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dirty="0">
                <a:solidFill>
                  <a:srgbClr val="0091BB"/>
                </a:solidFill>
                <a:latin typeface="+mn-lt"/>
              </a:rPr>
              <a:t>Selection May be Changed at Any Time.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Stage 1 Editing:  </a:t>
            </a:r>
            <a:r>
              <a:rPr lang="en-US" altLang="en-US" dirty="0">
                <a:solidFill>
                  <a:srgbClr val="0091BB"/>
                </a:solidFill>
                <a:latin typeface="+mn-lt"/>
              </a:rPr>
              <a:t>Still Possible to make changes to sensor offsets, tide, SV, navigation, etc.</a:t>
            </a:r>
          </a:p>
        </p:txBody>
      </p:sp>
      <p:pic>
        <p:nvPicPr>
          <p:cNvPr id="11878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473" y="790883"/>
            <a:ext cx="555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26F374-69E5-43F1-A4D4-323DF97B3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2, Depth Editing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8DB2B-2647-40AC-B960-D8B784B80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35" y="1263931"/>
            <a:ext cx="6997700" cy="459064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748BAC8-715E-4AAA-8E11-A42AD7989203}"/>
              </a:ext>
            </a:extLst>
          </p:cNvPr>
          <p:cNvCxnSpPr>
            <a:cxnSpLocks/>
          </p:cNvCxnSpPr>
          <p:nvPr/>
        </p:nvCxnSpPr>
        <p:spPr>
          <a:xfrm flipH="1">
            <a:off x="1018903" y="1178259"/>
            <a:ext cx="2651879" cy="5889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1889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5EB6120-1518-4E95-A5FB-22A091C21252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1"/>
            <a:ext cx="8605837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4756" name="Text Box 11">
            <a:extLst>
              <a:ext uri="{FF2B5EF4-FFF2-40B4-BE49-F238E27FC236}">
                <a16:creationId xmlns:a16="http://schemas.microsoft.com/office/drawing/2014/main" id="{A51E6A3C-CEF4-49DC-8891-D1AA0318A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421" y="2159421"/>
            <a:ext cx="6471497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Normal Dot Size / Line Width: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For Edit Windows.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Project Level: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For Depth Level in Profile Window and Shoal Color Coding.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Target Radius: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For HYPACK Target Drawing.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Depth / Elevation Mode: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For XYZ Files.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Draw Using Cell Center: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May Improve Graphics in the Survey Window.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Lock in 2D: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Prevents Mouse From Tilting Model Display.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bg2"/>
                </a:solidFill>
                <a:latin typeface="+mn-lt"/>
              </a:rPr>
              <a:t>Reload HYPACK Charts: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Update With Latest HYPACK Settings.</a:t>
            </a:r>
          </a:p>
        </p:txBody>
      </p:sp>
      <p:sp>
        <p:nvSpPr>
          <p:cNvPr id="74758" name="Text Box 11">
            <a:extLst>
              <a:ext uri="{FF2B5EF4-FFF2-40B4-BE49-F238E27FC236}">
                <a16:creationId xmlns:a16="http://schemas.microsoft.com/office/drawing/2014/main" id="{2A4085AA-63BC-4251-A582-52E7FAC78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40" y="955677"/>
            <a:ext cx="42052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Use View Menu or Right Click Popup Menu.</a:t>
            </a:r>
          </a:p>
        </p:txBody>
      </p:sp>
      <p:pic>
        <p:nvPicPr>
          <p:cNvPr id="1218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9" y="1558739"/>
            <a:ext cx="4132262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028DC-D522-4294-A5A0-4F702E70F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Options and Lighting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853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262FA422-324C-4D2A-A366-DC6C6A635EC4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1"/>
            <a:ext cx="838835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endParaRPr lang="en-US" alt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724" name="Text Box 11">
            <a:extLst>
              <a:ext uri="{FF2B5EF4-FFF2-40B4-BE49-F238E27FC236}">
                <a16:creationId xmlns:a16="http://schemas.microsoft.com/office/drawing/2014/main" id="{E4C82733-1B11-47CD-93B4-FDAEA3FF8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1060214"/>
            <a:ext cx="30312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Update Mode – Updating the Survey After Changes. </a:t>
            </a:r>
          </a:p>
        </p:txBody>
      </p:sp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789780"/>
            <a:ext cx="555466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11">
            <a:extLst>
              <a:ext uri="{FF2B5EF4-FFF2-40B4-BE49-F238E27FC236}">
                <a16:creationId xmlns:a16="http://schemas.microsoft.com/office/drawing/2014/main" id="{7B0BD8D9-17C4-443E-84D3-6EE097E9E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3196" y="2971924"/>
            <a:ext cx="550862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Auto:  </a:t>
            </a:r>
            <a:r>
              <a:rPr lang="en-US" altLang="en-US" sz="1600" dirty="0">
                <a:solidFill>
                  <a:srgbClr val="0091BB"/>
                </a:solidFill>
                <a:latin typeface="Verdana" panose="020B0604030504040204" pitchFamily="34" charset="0"/>
              </a:rPr>
              <a:t>For Fast Computers / Small Surveys.  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Manual:  </a:t>
            </a:r>
            <a:r>
              <a:rPr lang="en-US" altLang="en-US" sz="1600" dirty="0">
                <a:solidFill>
                  <a:srgbClr val="0091BB"/>
                </a:solidFill>
                <a:latin typeface="Verdana" panose="020B0604030504040204" pitchFamily="34" charset="0"/>
              </a:rPr>
              <a:t>For Slower Computers / Large Surveys.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Use Update Cells to apply changes to data</a:t>
            </a:r>
          </a:p>
        </p:txBody>
      </p:sp>
      <p:sp>
        <p:nvSpPr>
          <p:cNvPr id="30727" name="Text Box 11">
            <a:extLst>
              <a:ext uri="{FF2B5EF4-FFF2-40B4-BE49-F238E27FC236}">
                <a16:creationId xmlns:a16="http://schemas.microsoft.com/office/drawing/2014/main" id="{26BD9004-B89E-49A2-A9DF-794D08DFC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5624514"/>
            <a:ext cx="337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Survey Data</a:t>
            </a:r>
          </a:p>
        </p:txBody>
      </p:sp>
      <p:pic>
        <p:nvPicPr>
          <p:cNvPr id="3584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" y="5116691"/>
            <a:ext cx="62198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2145683"/>
            <a:ext cx="353377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1">
            <a:extLst>
              <a:ext uri="{FF2B5EF4-FFF2-40B4-BE49-F238E27FC236}">
                <a16:creationId xmlns:a16="http://schemas.microsoft.com/office/drawing/2014/main" id="{A03A0756-0191-4126-99CE-E1D04A8C6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6035" y="5024230"/>
            <a:ext cx="4674627" cy="830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Delete Soundings Between Deleted Position Points:  No soundings will be saved when positions are deleted.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116593-B84B-4518-8992-57EB6C51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Editor Settings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9336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5EB6120-1518-4E95-A5FB-22A091C21252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1"/>
            <a:ext cx="8605837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955676"/>
            <a:ext cx="3810021" cy="489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89C7A3AE-1EAF-4FB1-B2F9-0FAC76D95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6306" y="3148013"/>
            <a:ext cx="4286250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3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Light Controls:  Location of the Light Source.</a:t>
            </a:r>
          </a:p>
          <a:p>
            <a:pPr>
              <a:spcBef>
                <a:spcPts val="3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Inclination:  </a:t>
            </a: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Vertical Angle.</a:t>
            </a:r>
          </a:p>
          <a:p>
            <a:pPr>
              <a:spcBef>
                <a:spcPts val="3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Rotation:  </a:t>
            </a: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Direction.</a:t>
            </a:r>
          </a:p>
          <a:p>
            <a:pPr>
              <a:spcBef>
                <a:spcPts val="3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The Moon:  </a:t>
            </a: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Click Here to Set the Location.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DBBA1-992F-4FA4-8268-6A75B829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Options and Lighting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8566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BC91588-26B6-45A1-94CD-90F57FBA4C78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1"/>
            <a:ext cx="81375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5779" name="Text Box 11">
            <a:extLst>
              <a:ext uri="{FF2B5EF4-FFF2-40B4-BE49-F238E27FC236}">
                <a16:creationId xmlns:a16="http://schemas.microsoft.com/office/drawing/2014/main" id="{563ED2A9-4FD3-488C-8685-514924BC5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356" y="627480"/>
            <a:ext cx="3943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Use View Menu, Right Click Popup Menu or Toolbar.</a:t>
            </a:r>
          </a:p>
        </p:txBody>
      </p:sp>
      <p:sp>
        <p:nvSpPr>
          <p:cNvPr id="75780" name="Text Box 11">
            <a:extLst>
              <a:ext uri="{FF2B5EF4-FFF2-40B4-BE49-F238E27FC236}">
                <a16:creationId xmlns:a16="http://schemas.microsoft.com/office/drawing/2014/main" id="{23AD65AB-8F4F-41D4-AF7F-0EF411B31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922" y="1210316"/>
            <a:ext cx="6293318" cy="45704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Palette for Depth Colors.  Select: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A Predefined MBMAX Palette.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Palette From HYPACK Color API.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Shoal Colors.  </a:t>
            </a:r>
            <a:r>
              <a:rPr lang="en-US" altLang="en-US" sz="1600" dirty="0">
                <a:solidFill>
                  <a:srgbClr val="FF0000"/>
                </a:solidFill>
                <a:latin typeface="+mn-lt"/>
              </a:rPr>
              <a:t>Red = Above</a:t>
            </a: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, </a:t>
            </a:r>
            <a:r>
              <a:rPr lang="en-US" altLang="en-US" sz="1600" dirty="0">
                <a:solidFill>
                  <a:srgbClr val="00B050"/>
                </a:solidFill>
                <a:latin typeface="+mn-lt"/>
              </a:rPr>
              <a:t>Green = Below Project Level.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Project Level:  For Shoal Palette.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Custom Colors:  Override defaults.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Export Colors:  Export *.</a:t>
            </a:r>
            <a:r>
              <a:rPr lang="en-US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HCF</a:t>
            </a: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using current depth colors.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Color By:  How Soundings Are Color Coded.  Many Options – Depth, Sonar Head, Beam Angle, etc.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Auto Scale Z Range:  Auto or Manual Z Limits.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Intensity:  Range for Intensity colors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TVU/THU:  Red = Above, Green = Below Maximum.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Matrix, Auto Scale:  For Matrix Statistics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Count Colors:  Points Per Cell.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Sigma Colors:  Cell Standard Deviation.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Z Range Colors:  Cell Vertical Range.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3AEA1-B748-417D-97F5-753DC2F38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Settings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8275FA-66B3-43B2-91B5-235792A0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56" y="1210316"/>
            <a:ext cx="44100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860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E42C8EF-1858-4737-8B19-DB6B2FD2912C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1"/>
            <a:ext cx="83534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6804" name="Text Box 11">
            <a:extLst>
              <a:ext uri="{FF2B5EF4-FFF2-40B4-BE49-F238E27FC236}">
                <a16:creationId xmlns:a16="http://schemas.microsoft.com/office/drawing/2014/main" id="{5DFFD3C2-FB16-49D2-97FA-674611799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339" y="5028986"/>
            <a:ext cx="3079381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indent="0"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Use This To Define Your Own Colors</a:t>
            </a:r>
          </a:p>
        </p:txBody>
      </p:sp>
      <p:pic>
        <p:nvPicPr>
          <p:cNvPr id="12595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18" y="648278"/>
            <a:ext cx="3320177" cy="429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6CACE2-6237-47C7-BE6C-6E97EC89D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/ Export Colors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780E0-ACF5-4168-BBFD-5B2B2BF6C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566" y="648278"/>
            <a:ext cx="2933700" cy="2981325"/>
          </a:xfrm>
          <a:prstGeom prst="rect">
            <a:avLst/>
          </a:prstGeom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4B89DBA5-CC75-43E6-B481-2748D124E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059" y="3698026"/>
            <a:ext cx="6721859" cy="253915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indent="0"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Really Useful!  Exports MBMAX64 depth colors for use in the HYPACK Shell and other programs.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Minimum, Maximum and Increment are the exact values used in MBMAX64.  You can adjust them as desired.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Export defaults to ‘</a:t>
            </a:r>
            <a:r>
              <a:rPr lang="en-US" alt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MBMAX_ColorRange.HCF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’ in the current project.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To use in the HYPACK Shell, go to the Sounding Colors tab and Select Color Table.</a:t>
            </a:r>
          </a:p>
        </p:txBody>
      </p:sp>
    </p:spTree>
    <p:extLst>
      <p:ext uri="{BB962C8B-B14F-4D97-AF65-F5344CB8AC3E}">
        <p14:creationId xmlns:p14="http://schemas.microsoft.com/office/powerpoint/2010/main" val="36807449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1B42259-281D-435E-9F43-808A60F8BD54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1"/>
            <a:ext cx="8461375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7827" name="Text Box 11">
            <a:extLst>
              <a:ext uri="{FF2B5EF4-FFF2-40B4-BE49-F238E27FC236}">
                <a16:creationId xmlns:a16="http://schemas.microsoft.com/office/drawing/2014/main" id="{2F67ED3A-C84E-442A-8206-BE1440D66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117" y="944564"/>
            <a:ext cx="5130800" cy="176971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Point Flags:  </a:t>
            </a: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Flag Questionable Soundings for Further Exam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Also Position, RTK Tide and MRU Points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Set / Reset in Edit Windows Using Flag Button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Find in Search, Compare in Multiple Edit Windows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Saved in HS2 Files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Export as Targets in Save Survey, Export Selection</a:t>
            </a:r>
          </a:p>
        </p:txBody>
      </p:sp>
      <p:sp>
        <p:nvSpPr>
          <p:cNvPr id="77828" name="Text Box 11">
            <a:extLst>
              <a:ext uri="{FF2B5EF4-FFF2-40B4-BE49-F238E27FC236}">
                <a16:creationId xmlns:a16="http://schemas.microsoft.com/office/drawing/2014/main" id="{99C3ED97-04BB-4BD5-9D4C-A5C06EBF7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1967" y="2886360"/>
            <a:ext cx="5060950" cy="1692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Checked Beams:  </a:t>
            </a: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Flag Beams That Have Been Checked (Inspected) in Edit Windows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Check / Uncheck in Edit Windows Using Check Button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Cloud, Profile, Cell and Survey Windows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Find Unchecked in Search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Saved in HS2 Files</a:t>
            </a:r>
          </a:p>
        </p:txBody>
      </p:sp>
      <p:sp>
        <p:nvSpPr>
          <p:cNvPr id="77829" name="Text Box 11">
            <a:extLst>
              <a:ext uri="{FF2B5EF4-FFF2-40B4-BE49-F238E27FC236}">
                <a16:creationId xmlns:a16="http://schemas.microsoft.com/office/drawing/2014/main" id="{65B6F83D-4C76-448D-8325-BE94B90F1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2606" y="4838856"/>
            <a:ext cx="4884737" cy="14779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Golden Soundings:  </a:t>
            </a: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Features Found in Editing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Set / Reset in Edit Window Using the Gold Button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Find Golden Soundings in Search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Golden Soundings Are </a:t>
            </a:r>
            <a:r>
              <a:rPr lang="en-US" alt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Not Deleted</a:t>
            </a: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Saved in HS2 Files</a:t>
            </a:r>
          </a:p>
        </p:txBody>
      </p:sp>
      <p:pic>
        <p:nvPicPr>
          <p:cNvPr id="1280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517" y="1340006"/>
            <a:ext cx="482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030" y="3091018"/>
            <a:ext cx="4699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742" y="993932"/>
            <a:ext cx="3049588" cy="2524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742" y="3556157"/>
            <a:ext cx="3049588" cy="233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1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043" y="4911882"/>
            <a:ext cx="4730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FAEA80-00F0-430B-A9D2-91A28098A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Flagging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9007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4AA264C-2905-4125-B0AE-45AA369ABE52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834734" y="0"/>
            <a:ext cx="864076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34" y="740529"/>
            <a:ext cx="4710113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11">
            <a:extLst>
              <a:ext uri="{FF2B5EF4-FFF2-40B4-BE49-F238E27FC236}">
                <a16:creationId xmlns:a16="http://schemas.microsoft.com/office/drawing/2014/main" id="{07BE4BB9-53B4-46A9-BF4E-2D6AEF829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0583" y="1571583"/>
            <a:ext cx="3924300" cy="155427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HYPACK Targets.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Verdana" panose="020B0604030504040204" pitchFamily="34" charset="0"/>
              </a:rPr>
              <a:t>Use File Menu, Show Targets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Verdana" panose="020B0604030504040204" pitchFamily="34" charset="0"/>
              </a:rPr>
              <a:t>Find Targets in Search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Verdana" panose="020B0604030504040204" pitchFamily="34" charset="0"/>
              </a:rPr>
              <a:t>View Targets in the Survey Window</a:t>
            </a:r>
          </a:p>
        </p:txBody>
      </p:sp>
      <p:pic>
        <p:nvPicPr>
          <p:cNvPr id="13005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123" y="3475791"/>
            <a:ext cx="2653348" cy="237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4" name="Text Box 11">
            <a:extLst>
              <a:ext uri="{FF2B5EF4-FFF2-40B4-BE49-F238E27FC236}">
                <a16:creationId xmlns:a16="http://schemas.microsoft.com/office/drawing/2014/main" id="{7FAB44DF-9762-48E7-A589-3419F8086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259" y="4529890"/>
            <a:ext cx="493077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Mark New Targets in Editing With the F5 Key.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F0711B-ABBB-4A8B-9492-C6B6F26EE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6636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0CCF880-0553-490E-B606-87C770BC3D73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0"/>
            <a:ext cx="838835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D67899EB-C59E-4E81-BF89-576CDA4B0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5385" y="1386607"/>
            <a:ext cx="4176999" cy="1785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Channel Limits are drawn in the Survey Window.</a:t>
            </a:r>
          </a:p>
          <a:p>
            <a:pPr>
              <a:spcBef>
                <a:spcPts val="600"/>
              </a:spcBef>
              <a:defRPr/>
            </a:pP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Channel Template is drawn in the Profile Windows. </a:t>
            </a:r>
          </a:p>
        </p:txBody>
      </p:sp>
      <p:sp>
        <p:nvSpPr>
          <p:cNvPr id="60422" name="Text Box 11">
            <a:extLst>
              <a:ext uri="{FF2B5EF4-FFF2-40B4-BE49-F238E27FC236}">
                <a16:creationId xmlns:a16="http://schemas.microsoft.com/office/drawing/2014/main" id="{E680159D-B639-4B7A-B084-F1626C341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82" y="622301"/>
            <a:ext cx="5119313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Use “Overlay Channel Plan” in the File menu.</a:t>
            </a:r>
          </a:p>
        </p:txBody>
      </p:sp>
      <p:pic>
        <p:nvPicPr>
          <p:cNvPr id="13210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906" y="1330036"/>
            <a:ext cx="4394388" cy="232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752159"/>
            <a:ext cx="5576802" cy="220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062537-D43F-4B70-962D-B36446D31D85}"/>
              </a:ext>
            </a:extLst>
          </p:cNvPr>
          <p:cNvCxnSpPr>
            <a:cxnSpLocks/>
          </p:cNvCxnSpPr>
          <p:nvPr/>
        </p:nvCxnSpPr>
        <p:spPr>
          <a:xfrm flipH="1">
            <a:off x="4589498" y="1680113"/>
            <a:ext cx="2305887" cy="8141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76A982-3894-4F6A-8BD8-F0CF07B5D48A}"/>
              </a:ext>
            </a:extLst>
          </p:cNvPr>
          <p:cNvCxnSpPr>
            <a:cxnSpLocks/>
          </p:cNvCxnSpPr>
          <p:nvPr/>
        </p:nvCxnSpPr>
        <p:spPr>
          <a:xfrm flipH="1">
            <a:off x="4150748" y="2844353"/>
            <a:ext cx="2744637" cy="22886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D0FEA0B-55A7-466B-B4B7-395C8D504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Channel Plan (CHN) Overlay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1832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Filters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09676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5A86D37-4A42-4EEF-AD38-E8943C03A54D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1"/>
            <a:ext cx="83883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414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96925"/>
            <a:ext cx="463867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11">
            <a:extLst>
              <a:ext uri="{FF2B5EF4-FFF2-40B4-BE49-F238E27FC236}">
                <a16:creationId xmlns:a16="http://schemas.microsoft.com/office/drawing/2014/main" id="{315CB2AC-6B3F-4006-9740-E09B2E9B0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096" y="1640378"/>
            <a:ext cx="5574001" cy="324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Min / Max Depth or Elevation:  Clearly  a Useful Filter. 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Beam Angle Limits: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dirty="0">
                <a:solidFill>
                  <a:srgbClr val="0091BB"/>
                </a:solidFill>
                <a:latin typeface="+mn-lt"/>
              </a:rPr>
              <a:t>Minimum:  For Interferometry – Weakest Beams Close to Nadir.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dirty="0">
                <a:solidFill>
                  <a:srgbClr val="0091BB"/>
                </a:solidFill>
                <a:latin typeface="+mn-lt"/>
              </a:rPr>
              <a:t>Maximum:  For Beam Formers – Weakest Beams Far From Nadir.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Horizontal Offset Limits:  works nicely when swath isn’t changing due to depth.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Range: Filter Using Sonar or Laser Range Limits.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4982DE-74DF-4527-A9A4-F4A8E09C0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Filters - Basic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1165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317D097-0775-4F68-8052-35FF823D9A0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0"/>
            <a:ext cx="84963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6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92" y="794358"/>
            <a:ext cx="4284879" cy="493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 Box 11">
            <a:extLst>
              <a:ext uri="{FF2B5EF4-FFF2-40B4-BE49-F238E27FC236}">
                <a16:creationId xmlns:a16="http://schemas.microsoft.com/office/drawing/2014/main" id="{E917B30C-4F8D-43CC-8073-03C101AEE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7481" y="1563391"/>
            <a:ext cx="5783526" cy="339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3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Over / Under Filter:  Called “Filter Overhang and Undercut Topography” in MBMAX 32. - Very Useful and Safe.</a:t>
            </a:r>
          </a:p>
          <a:p>
            <a:pPr>
              <a:spcBef>
                <a:spcPts val="3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Minimum Beam Quality: For Systems That Quality Code Beams.</a:t>
            </a:r>
            <a:endParaRPr lang="en-US" altLang="en-US" sz="1600" dirty="0">
              <a:solidFill>
                <a:srgbClr val="0091BB"/>
              </a:solidFill>
              <a:latin typeface="+mn-lt"/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Example:  </a:t>
            </a:r>
            <a:r>
              <a:rPr lang="en-US" altLang="en-US" sz="1600" dirty="0" err="1">
                <a:solidFill>
                  <a:srgbClr val="0091BB"/>
                </a:solidFill>
                <a:latin typeface="+mn-lt"/>
              </a:rPr>
              <a:t>Seabat</a:t>
            </a: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 “3” Code is Best.</a:t>
            </a:r>
          </a:p>
          <a:p>
            <a:pPr>
              <a:spcBef>
                <a:spcPts val="3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Remove Beams:  List of Beams Know to be Bad.</a:t>
            </a:r>
          </a:p>
          <a:p>
            <a:pPr>
              <a:spcBef>
                <a:spcPts val="3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Median: Replaces MBMAX 32 Spike Filter.</a:t>
            </a:r>
            <a:endParaRPr lang="en-US" altLang="en-US" sz="1600" dirty="0">
              <a:solidFill>
                <a:srgbClr val="0091BB"/>
              </a:solidFill>
              <a:latin typeface="+mn-lt"/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This is Better. Uses Beams Along and Across Track.</a:t>
            </a:r>
          </a:p>
          <a:p>
            <a:pPr>
              <a:spcBef>
                <a:spcPts val="300"/>
              </a:spcBef>
              <a:defRPr/>
            </a:pPr>
            <a:r>
              <a:rPr lang="en-US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Savitsky</a:t>
            </a: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– </a:t>
            </a:r>
            <a:r>
              <a:rPr lang="en-US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Golay</a:t>
            </a: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  Low Pass Filter Based on Curve Fitting.</a:t>
            </a:r>
            <a:endParaRPr lang="en-US" altLang="en-US" sz="1600" dirty="0">
              <a:solidFill>
                <a:srgbClr val="0091BB"/>
              </a:solidFill>
              <a:latin typeface="+mn-lt"/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Gate Size:  Allowable Distance From Curve.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Order:  Flexibility of Curve.  2 = Straight Line.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Window Size:  Number of Soundings Used in Curve Fit.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51859B-CEB8-446E-8ECB-638D04886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Filters - Sweep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0076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9674D19-324F-4532-A2A1-BD6DF130D5DA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1"/>
            <a:ext cx="83883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8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66" y="761207"/>
            <a:ext cx="4356100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759" y="3363457"/>
            <a:ext cx="4252913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Text Box 14">
            <a:extLst>
              <a:ext uri="{FF2B5EF4-FFF2-40B4-BE49-F238E27FC236}">
                <a16:creationId xmlns:a16="http://schemas.microsoft.com/office/drawing/2014/main" id="{A7B025AC-BDD7-4D84-99E3-FAE33DCFD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1578" y="1099665"/>
            <a:ext cx="5569527" cy="214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Select a Statistic to Represent Each Cell.  Median Works Well.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Select Limits Above and/or Below.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 Careful not to Over Filter.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Use Search to Locate Marginal Soundings, Then You Decide.</a:t>
            </a:r>
          </a:p>
        </p:txBody>
      </p:sp>
      <p:sp>
        <p:nvSpPr>
          <p:cNvPr id="82950" name="Text Box 11">
            <a:extLst>
              <a:ext uri="{FF2B5EF4-FFF2-40B4-BE49-F238E27FC236}">
                <a16:creationId xmlns:a16="http://schemas.microsoft.com/office/drawing/2014/main" id="{28F1D524-EDE0-4A77-8504-997088FCF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3052" y="4351949"/>
            <a:ext cx="1997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Matrix Filters in the Cell Window.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C5A2A1-0201-48D4-AD73-FFC8E93F5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Filters - Matrix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415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F4DAD07-1597-470F-A348-20C76A01A279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1"/>
            <a:ext cx="7380287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00" y="1099665"/>
            <a:ext cx="452596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00" y="2041053"/>
            <a:ext cx="45259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 Box 11">
            <a:extLst>
              <a:ext uri="{FF2B5EF4-FFF2-40B4-BE49-F238E27FC236}">
                <a16:creationId xmlns:a16="http://schemas.microsoft.com/office/drawing/2014/main" id="{3E38E30F-102A-428D-8B6A-10A746940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601" y="3874522"/>
            <a:ext cx="4429125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Example: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Load Raw Files From HSX_1029.LOG …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Saves HS2x to HS2x_1209.LOG.</a:t>
            </a:r>
          </a:p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Saves XYZ to XYZ_1209.LOG.</a:t>
            </a:r>
          </a:p>
        </p:txBody>
      </p:sp>
      <p:pic>
        <p:nvPicPr>
          <p:cNvPr id="3789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00" y="2664941"/>
            <a:ext cx="452596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1517DD-9474-4AF9-8FE1-CCF3629BF4E2}"/>
              </a:ext>
            </a:extLst>
          </p:cNvPr>
          <p:cNvSpPr txBox="1"/>
          <p:nvPr/>
        </p:nvSpPr>
        <p:spPr>
          <a:xfrm>
            <a:off x="5969042" y="949647"/>
            <a:ext cx="4137025" cy="5354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Custom Edit Folder:  Over-ride HYPACK Default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Time format:  Select the Display format.  Useful for correlating points in the HSX File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Other:</a:t>
            </a: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91BB"/>
                </a:solidFill>
                <a:latin typeface="+mn-lt"/>
              </a:rPr>
              <a:t>Include Type in Log File:</a:t>
            </a: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Useful way to identify LOG files</a:t>
            </a: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91BB"/>
                </a:solidFill>
                <a:latin typeface="+mn-lt"/>
              </a:rPr>
              <a:t>Link Golden Soundings to HYPACK Database:</a:t>
            </a: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Allows designated soundings to be used in the databases</a:t>
            </a: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91BB"/>
                </a:solidFill>
                <a:latin typeface="+mn-lt"/>
              </a:rPr>
              <a:t>New Style Open/Save:</a:t>
            </a: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Program sometimes gets stuck in memory using the New Style</a:t>
            </a: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887AFA-0425-4C1F-850D-C002DCF98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Editor Settings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6140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A60F306-72F7-4E3E-9DA1-689DE8F527B9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4976" y="1"/>
            <a:ext cx="2951163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0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703026"/>
            <a:ext cx="4491037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ext Box 11">
            <a:extLst>
              <a:ext uri="{FF2B5EF4-FFF2-40B4-BE49-F238E27FC236}">
                <a16:creationId xmlns:a16="http://schemas.microsoft.com/office/drawing/2014/main" id="{24E0ED89-B7F5-4D63-AB07-1708C68A9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399" y="944564"/>
            <a:ext cx="5613281" cy="453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Search Loaded Files For: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Point Flags.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HYPACK Targets: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91BB"/>
                </a:solidFill>
                <a:latin typeface="+mn-lt"/>
              </a:rPr>
              <a:t>Find Sounding Closest to Target.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91BB"/>
                </a:solidFill>
                <a:latin typeface="+mn-lt"/>
              </a:rPr>
              <a:t>Target Must be Inside Matrix.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Unchecked Beams.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Golden Soundings.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Cells With Sigma Above Limit.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Cells With Vertical Range Above Limit.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Hits Above Minimum Depth.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91BB"/>
                </a:solidFill>
                <a:latin typeface="+mn-lt"/>
              </a:rPr>
              <a:t>For Example:  Search For Cells With 3 Soundings Above the 42 Foot Project Level.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All Files Button:  Click to Begin Search.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5978C8-D19D-4C2C-9782-19DE8DED3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Only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976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C7C342D-229E-48F6-892A-08F6F628F77D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0"/>
            <a:ext cx="853281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4995" name="Text Box 14">
            <a:extLst>
              <a:ext uri="{FF2B5EF4-FFF2-40B4-BE49-F238E27FC236}">
                <a16:creationId xmlns:a16="http://schemas.microsoft.com/office/drawing/2014/main" id="{3A906032-6E8F-490D-80CE-E2BFC9DE4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081" y="661875"/>
            <a:ext cx="6906033" cy="513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Filter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Option to Filter All Files or Only Selected Files.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Reset All Turns Off Active Filters.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Count is Number of Points Filtered.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Search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Option to Search All or Selected Files.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Find Next / Back Continues Search.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Found:  Describes the Point That Was Found.  Golden Sounding for Example.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Save / Load Filters (new in HYPACK 2021).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Exclude Checked Beams:  Checked Beams are OK and Should be Ignored by Search and Filter.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Search / Filter Border (new in HYPACK 2021).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FEF7E-D2E7-4F6A-A86B-05D30DD78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and Filter - Actions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55173-B5AD-4779-A236-B84502F32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62" y="661875"/>
            <a:ext cx="4290619" cy="528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882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 THE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91271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0DB358F-EFFD-458E-A10C-6BCE9E38612C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-7938"/>
            <a:ext cx="817245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6019" name="Text Box 14">
            <a:extLst>
              <a:ext uri="{FF2B5EF4-FFF2-40B4-BE49-F238E27FC236}">
                <a16:creationId xmlns:a16="http://schemas.microsoft.com/office/drawing/2014/main" id="{4D44DEAC-266A-45F0-8B6B-A4DF68CDD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4767" y="1708079"/>
            <a:ext cx="3987827" cy="279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Example:  Delete “Down Spikes”.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View in Profile.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Some Vertical Exaggeration Might Help.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dirty="0">
                <a:solidFill>
                  <a:srgbClr val="0091BB"/>
                </a:solidFill>
                <a:latin typeface="+mn-lt"/>
              </a:rPr>
              <a:t>    (CTRL-right click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dirty="0">
                <a:solidFill>
                  <a:srgbClr val="0091BB"/>
                </a:solidFill>
                <a:latin typeface="+mn-lt"/>
              </a:rPr>
              <a:t>     and mouse)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Show Cell Maximum (or minimum for high points)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Line Selection and Delete Below.</a:t>
            </a:r>
          </a:p>
        </p:txBody>
      </p:sp>
      <p:sp>
        <p:nvSpPr>
          <p:cNvPr id="86020" name="Text Box 14">
            <a:extLst>
              <a:ext uri="{FF2B5EF4-FFF2-40B4-BE49-F238E27FC236}">
                <a16:creationId xmlns:a16="http://schemas.microsoft.com/office/drawing/2014/main" id="{25A40232-E4C3-4E5A-AE3E-30082C7E8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9507" y="5351363"/>
            <a:ext cx="82613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Kind of Tricky – Looking at Cells, but Editing Soundings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4D079D-066E-4CB3-963B-EBF81B6BA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 in the Survey Window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D9CE86-0C79-4C50-A289-272BFAC7D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16" y="792480"/>
            <a:ext cx="6562725" cy="431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108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71784D2-0C75-4466-A392-694A1E4239D7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0"/>
            <a:ext cx="817245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9A31401B-2655-4344-BFFD-EFDE5C267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151" y="794223"/>
            <a:ext cx="8802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Shows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Sections of a Single Survey Line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67588" name="Text Box 14">
            <a:extLst>
              <a:ext uri="{FF2B5EF4-FFF2-40B4-BE49-F238E27FC236}">
                <a16:creationId xmlns:a16="http://schemas.microsoft.com/office/drawing/2014/main" id="{4A8C90DA-ED4D-4D29-B368-6ADE84AEB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012" y="1678570"/>
            <a:ext cx="4895850" cy="297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Left Panel:  Display Setup - View Angle, Draw Style, Section Size, etc.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Top Panel:  Editing.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Manual Edit:  Point by Point (Slow) or Selection (Very Fast).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Filter Window or Selection.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Undelete Selection.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Scroll Through Sections With Arrows and Scroll Bar.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E14F1917-FCCC-45BC-ABC2-31D4B4C9E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151" y="4955760"/>
            <a:ext cx="6045171" cy="91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Example:  Delete “Multiples” From Bank Soundings.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</a:t>
            </a: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Choose Lasso Selection, Inside.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  Lasso the bad Soundings Then Delete</a:t>
            </a: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</p:txBody>
      </p:sp>
      <p:pic>
        <p:nvPicPr>
          <p:cNvPr id="14643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205384"/>
            <a:ext cx="5031018" cy="362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08A976-358C-4933-91CA-DE6D4C2E6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 in the Sweep Window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9162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71784D2-0C75-4466-A392-694A1E4239D7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0"/>
            <a:ext cx="817245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08A976-358C-4933-91CA-DE6D4C2E6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 in the Sweep Window</a:t>
            </a:r>
            <a:br>
              <a:rPr lang="en-US" dirty="0"/>
            </a:br>
            <a:endParaRPr lang="en-US" dirty="0"/>
          </a:p>
        </p:txBody>
      </p:sp>
      <p:pic>
        <p:nvPicPr>
          <p:cNvPr id="3" name="2013 MBMAX64  Sweep Windows">
            <a:hlinkClick r:id="" action="ppaction://media"/>
            <a:extLst>
              <a:ext uri="{FF2B5EF4-FFF2-40B4-BE49-F238E27FC236}">
                <a16:creationId xmlns:a16="http://schemas.microsoft.com/office/drawing/2014/main" id="{29974893-71C9-47AB-A358-7BEDD47268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066" y="1210317"/>
            <a:ext cx="10199868" cy="387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3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D852A29-FE7C-4CFF-A219-4660382D33B5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1"/>
            <a:ext cx="7993062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DE022F00-103E-4939-B6C7-F5DDC9AFE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263" y="1832908"/>
            <a:ext cx="4149034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Sweep Window 2: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Same Soundings With Different Display Settings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Otherwise, Identical to Sweep Window 1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F113E50B-ECC1-4220-8A57-90BC2B26B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359" y="4090871"/>
            <a:ext cx="4090843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Single Sweep Window: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Soundings From a Single Ping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Synchronized With Sweep Windows 1 and 2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Option to show Ray Paths</a:t>
            </a:r>
          </a:p>
        </p:txBody>
      </p:sp>
      <p:pic>
        <p:nvPicPr>
          <p:cNvPr id="1484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97" y="992131"/>
            <a:ext cx="4366727" cy="314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97" y="4293189"/>
            <a:ext cx="4624388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F6EAD2-BD49-4213-B6DC-CE311FF2C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2nd and Single Sweep Windows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7245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6AE32D2-D519-4B46-B7FD-8237466DCAC1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1"/>
            <a:ext cx="7885112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9093" name="Text Box 14">
            <a:extLst>
              <a:ext uri="{FF2B5EF4-FFF2-40B4-BE49-F238E27FC236}">
                <a16:creationId xmlns:a16="http://schemas.microsoft.com/office/drawing/2014/main" id="{2A28A2F8-F30B-445C-B529-E68E29FCE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82" y="1019057"/>
            <a:ext cx="8037512" cy="132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Choose From:  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Sidescan or Average Backscatter (Beam Intensity).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TVG Level and Color Saturation Limits (Slide Bars) to Optimize Display.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Object Cursor (Red Ellipse) Synchronized With Depth Windows.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75455" y="2073275"/>
            <a:ext cx="8664575" cy="3806825"/>
            <a:chOff x="179388" y="1663700"/>
            <a:chExt cx="8664575" cy="3806825"/>
          </a:xfrm>
        </p:grpSpPr>
        <p:pic>
          <p:nvPicPr>
            <p:cNvPr id="69635" name="Picture 2">
              <a:extLst>
                <a:ext uri="{FF2B5EF4-FFF2-40B4-BE49-F238E27FC236}">
                  <a16:creationId xmlns:a16="http://schemas.microsoft.com/office/drawing/2014/main" id="{7555B414-B1FC-4006-82AB-4C2A254BAA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388" y="2024063"/>
              <a:ext cx="7054850" cy="3446462"/>
            </a:xfrm>
            <a:prstGeom prst="rect">
              <a:avLst/>
            </a:prstGeom>
            <a:solidFill>
              <a:schemeClr val="accent3">
                <a:lumMod val="1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053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1613" y="1663700"/>
              <a:ext cx="3562350" cy="1909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E204E7F-5698-4FDA-B4A1-C253A276AD33}"/>
                </a:ext>
              </a:extLst>
            </p:cNvPr>
            <p:cNvCxnSpPr/>
            <p:nvPr/>
          </p:nvCxnSpPr>
          <p:spPr>
            <a:xfrm flipH="1">
              <a:off x="3033713" y="4068763"/>
              <a:ext cx="4392612" cy="11430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409CAE0-D937-467E-A078-2A2CD8F72F16}"/>
                </a:ext>
              </a:extLst>
            </p:cNvPr>
            <p:cNvCxnSpPr/>
            <p:nvPr/>
          </p:nvCxnSpPr>
          <p:spPr>
            <a:xfrm flipH="1" flipV="1">
              <a:off x="6815138" y="3175000"/>
              <a:ext cx="576262" cy="57150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096" name="Text Box 14">
            <a:extLst>
              <a:ext uri="{FF2B5EF4-FFF2-40B4-BE49-F238E27FC236}">
                <a16:creationId xmlns:a16="http://schemas.microsoft.com/office/drawing/2014/main" id="{4CF56028-E961-4941-A26A-EBCF10B98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2392" y="4289898"/>
            <a:ext cx="158908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Matching Up Bathy and Side Scan.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Example shows mussel beds on seafloor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F70BE7-2AA0-4B12-B51E-9CA1F4DB7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Imagery Window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0572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E95F66F-619F-4EBE-9603-B691BD13ED8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1"/>
            <a:ext cx="83534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0115" name="Text Box 14">
            <a:extLst>
              <a:ext uri="{FF2B5EF4-FFF2-40B4-BE49-F238E27FC236}">
                <a16:creationId xmlns:a16="http://schemas.microsoft.com/office/drawing/2014/main" id="{989D9B27-2EA0-49D3-9A90-8E9C1869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1869" y="1841027"/>
            <a:ext cx="6192837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Left Panel Display Settings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Profile Orientation: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How Section is Cut Through the Matrix.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Stacking:  Number of Cross Sections Shown.  Use Stacking to Speed Up Editing.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Scaling: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Auto Zoom:  Zoom Extents Every Profile.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Show: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Beams:  Draw Soundings.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Matrix Points:  Draw Matrix Points Over the Soundings.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Checked Beams:  Green = Checked, Red = Unchecked.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Project Level:  Reference Line at Project Depth Level.</a:t>
            </a:r>
            <a:endParaRPr lang="en-US" altLang="en-US" dirty="0">
              <a:solidFill>
                <a:srgbClr val="0091BB"/>
              </a:solidFill>
              <a:latin typeface="+mn-lt"/>
            </a:endParaRPr>
          </a:p>
        </p:txBody>
      </p:sp>
      <p:sp>
        <p:nvSpPr>
          <p:cNvPr id="90116" name="Text Box 14">
            <a:extLst>
              <a:ext uri="{FF2B5EF4-FFF2-40B4-BE49-F238E27FC236}">
                <a16:creationId xmlns:a16="http://schemas.microsoft.com/office/drawing/2014/main" id="{DE2C314C-694B-4616-AD96-C77CEFDA8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581" y="1091727"/>
            <a:ext cx="5878513" cy="640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Cross Sections Through The Survey Matrix.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Shows Multiple Files (Survey Lines).</a:t>
            </a:r>
          </a:p>
        </p:txBody>
      </p:sp>
      <p:pic>
        <p:nvPicPr>
          <p:cNvPr id="15258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84" y="858281"/>
            <a:ext cx="2381733" cy="490243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0D96CD-724D-4F58-8F3A-F272D46AB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Profile Window Setup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4716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A195EFA-E859-4D40-8BB9-FD9F636858E7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0"/>
            <a:ext cx="835342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4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3" y="812801"/>
            <a:ext cx="6597650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 Box 14">
            <a:extLst>
              <a:ext uri="{FF2B5EF4-FFF2-40B4-BE49-F238E27FC236}">
                <a16:creationId xmlns:a16="http://schemas.microsoft.com/office/drawing/2014/main" id="{DB73AD68-DFE7-43EA-9DCF-9CBC91824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885" y="4510088"/>
            <a:ext cx="8821738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Example:  Clean Profile With Line Selection and Fast Delete.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Drag Floating </a:t>
            </a: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Toolbar</a:t>
            </a: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to the Profile.  Choose Line Selection, Below and Fast Delete.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Clean Below, Then “A” Key, Then Clean Above.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Easy.  About 10 Seconds.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Update Cells in Floating Toolbar Now or Later.</a:t>
            </a:r>
          </a:p>
        </p:txBody>
      </p:sp>
      <p:pic>
        <p:nvPicPr>
          <p:cNvPr id="1546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954434"/>
            <a:ext cx="2648815" cy="27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Text Box 14">
            <a:extLst>
              <a:ext uri="{FF2B5EF4-FFF2-40B4-BE49-F238E27FC236}">
                <a16:creationId xmlns:a16="http://schemas.microsoft.com/office/drawing/2014/main" id="{64FD0CE7-A1BD-4A41-B8CA-CB9B6887E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496" y="3744394"/>
            <a:ext cx="3118253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Tx/>
              <a:buChar char="•"/>
              <a:defRPr/>
            </a:pPr>
            <a:r>
              <a:rPr lang="en-US" altLang="en-US" sz="1400" dirty="0">
                <a:solidFill>
                  <a:srgbClr val="FF0000"/>
                </a:solidFill>
                <a:latin typeface="+mn-lt"/>
              </a:rPr>
              <a:t>Red </a:t>
            </a: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Selection Line Means Fast Delete.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Use ESC Key to Cancel Mistakes.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3860DC1-85ED-4123-80E5-6E6706E27CA9}"/>
              </a:ext>
            </a:extLst>
          </p:cNvPr>
          <p:cNvCxnSpPr>
            <a:cxnSpLocks/>
          </p:cNvCxnSpPr>
          <p:nvPr/>
        </p:nvCxnSpPr>
        <p:spPr>
          <a:xfrm flipH="1" flipV="1">
            <a:off x="4829695" y="3318511"/>
            <a:ext cx="3359441" cy="48964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624C998-54CA-4634-855D-6BAF2E49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 in the Profile Window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905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889FA37-FD62-42BC-86D1-FF40E61F391C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0"/>
            <a:ext cx="7813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771" name="Text Box 11">
            <a:extLst>
              <a:ext uri="{FF2B5EF4-FFF2-40B4-BE49-F238E27FC236}">
                <a16:creationId xmlns:a16="http://schemas.microsoft.com/office/drawing/2014/main" id="{E92BB45A-14CC-4269-B76E-381201114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051" y="1125539"/>
            <a:ext cx="7267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Use File Menu, Load Survey or the Folder Button.</a:t>
            </a: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B38FB1B5-89ED-4F7C-8AD0-7ABB39EB2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0" y="1846263"/>
            <a:ext cx="4103688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Open Files: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*.HSX – </a:t>
            </a:r>
            <a:r>
              <a:rPr lang="en-US" altLang="en-US" sz="1600" dirty="0">
                <a:solidFill>
                  <a:srgbClr val="0091BB"/>
                </a:solidFill>
                <a:latin typeface="Verdana" panose="020B0604030504040204" pitchFamily="34" charset="0"/>
              </a:rPr>
              <a:t>HYSWEEP Survey Format.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*.HS2x – </a:t>
            </a:r>
            <a:r>
              <a:rPr lang="en-US" altLang="en-US" sz="1600" dirty="0">
                <a:solidFill>
                  <a:srgbClr val="0091BB"/>
                </a:solidFill>
                <a:latin typeface="Verdana" panose="020B0604030504040204" pitchFamily="34" charset="0"/>
              </a:rPr>
              <a:t>HYSWEEP Edit Format.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*.ALL &amp; *.KMALL – </a:t>
            </a:r>
            <a:r>
              <a:rPr lang="en-US" altLang="en-US" sz="1600" dirty="0">
                <a:solidFill>
                  <a:srgbClr val="0091BB"/>
                </a:solidFill>
                <a:latin typeface="Verdana" panose="020B0604030504040204" pitchFamily="34" charset="0"/>
              </a:rPr>
              <a:t>Kongsberg Raw Formats.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sz="1600" dirty="0">
                <a:latin typeface="Verdana" panose="020B0604030504040204" pitchFamily="34" charset="0"/>
              </a:rPr>
              <a:t>*.S7K </a:t>
            </a:r>
            <a:r>
              <a:rPr lang="en-US" altLang="en-US" sz="1600" dirty="0">
                <a:solidFill>
                  <a:srgbClr val="0091BB"/>
                </a:solidFill>
                <a:latin typeface="Verdana" panose="020B0604030504040204" pitchFamily="34" charset="0"/>
              </a:rPr>
              <a:t>– Reson Raw Format.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*.XYZ –</a:t>
            </a:r>
            <a:r>
              <a:rPr lang="en-US" altLang="en-US" sz="1600" dirty="0">
                <a:solidFill>
                  <a:srgbClr val="0091BB"/>
                </a:solidFill>
                <a:latin typeface="Verdana" panose="020B0604030504040204" pitchFamily="34" charset="0"/>
              </a:rPr>
              <a:t>ASCII XYZ Format.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*.LOG – </a:t>
            </a:r>
            <a:r>
              <a:rPr lang="en-US" altLang="en-US" sz="1600" dirty="0">
                <a:solidFill>
                  <a:srgbClr val="0091BB"/>
                </a:solidFill>
                <a:latin typeface="Verdana" panose="020B0604030504040204" pitchFamily="34" charset="0"/>
              </a:rPr>
              <a:t>HYPACK Catalog containing any of the Above.</a:t>
            </a:r>
          </a:p>
        </p:txBody>
      </p:sp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131889"/>
            <a:ext cx="3810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426" y="1846264"/>
            <a:ext cx="4496563" cy="412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11">
            <a:extLst>
              <a:ext uri="{FF2B5EF4-FFF2-40B4-BE49-F238E27FC236}">
                <a16:creationId xmlns:a16="http://schemas.microsoft.com/office/drawing/2014/main" id="{933CEC1D-7DAA-43F9-8DEB-A3BC37E45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1" y="4870451"/>
            <a:ext cx="3897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Catalog:  Select One or More Survey Files From HYPACK *.LOG.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4610233-F3B3-4AB0-A94B-81C17BE1DC3B}"/>
              </a:ext>
            </a:extLst>
          </p:cNvPr>
          <p:cNvCxnSpPr/>
          <p:nvPr/>
        </p:nvCxnSpPr>
        <p:spPr>
          <a:xfrm flipV="1">
            <a:off x="5340351" y="3790950"/>
            <a:ext cx="1908175" cy="11572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9C407C4-1D64-4A89-886E-D29B301A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 Files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8803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4C998-54CA-4634-855D-6BAF2E49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 in the Profile Window</a:t>
            </a:r>
            <a:br>
              <a:rPr lang="en-US" dirty="0"/>
            </a:br>
            <a:endParaRPr lang="en-US" dirty="0"/>
          </a:p>
        </p:txBody>
      </p:sp>
      <p:pic>
        <p:nvPicPr>
          <p:cNvPr id="4" name="2013 MBMAX64 Profile Window">
            <a:hlinkClick r:id="" action="ppaction://media"/>
            <a:extLst>
              <a:ext uri="{FF2B5EF4-FFF2-40B4-BE49-F238E27FC236}">
                <a16:creationId xmlns:a16="http://schemas.microsoft.com/office/drawing/2014/main" id="{0B59CC97-74C5-4366-B8E5-9662ECC68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082" y="998447"/>
            <a:ext cx="11278999" cy="429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032CCAB-9600-48A7-9047-84406A987CDC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1"/>
            <a:ext cx="817245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66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928" y="2519194"/>
            <a:ext cx="622935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6EEB861C-961B-4B31-ACC7-1911153C2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704" y="912981"/>
            <a:ext cx="72848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Example:  Clean Profile to Matrix Selection = Cell Median.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Choose Cell Median in MBMAX64 Top Panel.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Choose Matrix Points in Profile Left Panel.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Now We Can See Something.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Even With the Noise, Cell Median Finds the Bottom.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No Editing Needed!</a:t>
            </a:r>
          </a:p>
          <a:p>
            <a:pPr marL="457200" lvl="1" indent="0">
              <a:lnSpc>
                <a:spcPct val="90000"/>
              </a:lnSpc>
              <a:spcBef>
                <a:spcPts val="600"/>
              </a:spcBef>
              <a:defRPr/>
            </a:pPr>
            <a:endParaRPr lang="en-US" altLang="en-US" sz="16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496EF-862E-4D8F-A698-896348759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Points in Profile Window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3640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C27729F-DB5B-4008-9201-5B8202721753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1"/>
            <a:ext cx="8461375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3188" name="Text Box 14">
            <a:extLst>
              <a:ext uri="{FF2B5EF4-FFF2-40B4-BE49-F238E27FC236}">
                <a16:creationId xmlns:a16="http://schemas.microsoft.com/office/drawing/2014/main" id="{AE264990-D367-4C79-A440-6DDF47E93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783" y="2535915"/>
            <a:ext cx="4888244" cy="9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Profile Window: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Show Checked Beams in Display Settings.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Click Check Mark After Edit.</a:t>
            </a:r>
          </a:p>
        </p:txBody>
      </p:sp>
      <p:sp>
        <p:nvSpPr>
          <p:cNvPr id="93189" name="Text Box 14">
            <a:extLst>
              <a:ext uri="{FF2B5EF4-FFF2-40B4-BE49-F238E27FC236}">
                <a16:creationId xmlns:a16="http://schemas.microsoft.com/office/drawing/2014/main" id="{2FA35E5B-D49D-4018-B9C6-35008A7C2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689" y="4552137"/>
            <a:ext cx="5721075" cy="9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Survey Window: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Checked Cells (</a:t>
            </a:r>
            <a:r>
              <a:rPr lang="en-US" altLang="en-US" dirty="0">
                <a:solidFill>
                  <a:srgbClr val="00B050"/>
                </a:solidFill>
                <a:latin typeface="+mn-lt"/>
              </a:rPr>
              <a:t>Green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) Are Clean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Work Remains on Unchecked (</a:t>
            </a:r>
            <a:r>
              <a:rPr lang="en-US" altLang="en-US" dirty="0">
                <a:solidFill>
                  <a:srgbClr val="FF0000"/>
                </a:solidFill>
                <a:latin typeface="+mn-lt"/>
              </a:rPr>
              <a:t>Red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) Cells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48E5D7A5-F281-45F7-BD0D-C9D72FD8C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7304" y="1119568"/>
            <a:ext cx="2776537" cy="6477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Checked This and Decided it’s OK.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A509ED-DC5B-45A5-B68B-E8FC8C670940}"/>
              </a:ext>
            </a:extLst>
          </p:cNvPr>
          <p:cNvGrpSpPr/>
          <p:nvPr/>
        </p:nvGrpSpPr>
        <p:grpSpPr>
          <a:xfrm>
            <a:off x="868739" y="922368"/>
            <a:ext cx="6069013" cy="4705756"/>
            <a:chOff x="1774826" y="1212850"/>
            <a:chExt cx="6069013" cy="4705756"/>
          </a:xfrm>
        </p:grpSpPr>
        <p:pic>
          <p:nvPicPr>
            <p:cNvPr id="15872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4826" y="1212850"/>
              <a:ext cx="5508625" cy="303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BECB4015-2C45-4AE1-B876-581850433854}"/>
                </a:ext>
              </a:extLst>
            </p:cNvPr>
            <p:cNvCxnSpPr/>
            <p:nvPr/>
          </p:nvCxnSpPr>
          <p:spPr>
            <a:xfrm flipH="1">
              <a:off x="5581228" y="1804989"/>
              <a:ext cx="2262611" cy="117527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872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971" y="3708655"/>
              <a:ext cx="3208077" cy="22099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692611C-B52E-46C1-AC3C-598028519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Checking in Profile Window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8468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A195EFA-E859-4D40-8BB9-FD9F636858E7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0"/>
            <a:ext cx="835342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63DA5B-D896-431E-AEF4-6E26E8350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98" y="1137880"/>
            <a:ext cx="2633663" cy="9469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06F5D3-1AC1-41EA-B9EA-433539A7F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022" y="2557755"/>
            <a:ext cx="6884760" cy="28467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78BBFD9-7D05-4D97-A6C3-89699635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 in Profile Part 2, A-B Cross Section</a:t>
            </a:r>
            <a:br>
              <a:rPr lang="en-US" dirty="0"/>
            </a:b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9014DF-8B26-43DC-B003-EB84F3CD41B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815696" y="1083790"/>
            <a:ext cx="5389562" cy="11461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Cuts the profile anywhere you want.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Click on the Edit Tool.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Cut a Cross Section in the Survey Window.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B3D6BB-4DF0-463D-8F3D-4D751BAAE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98" y="2557755"/>
            <a:ext cx="1419225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31720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FDA04287-5C50-43C2-8FB4-26731A92A7D7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1"/>
            <a:ext cx="80645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endParaRPr lang="en-US" altLang="en-US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07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210316"/>
            <a:ext cx="5897563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 Box 14">
            <a:extLst>
              <a:ext uri="{FF2B5EF4-FFF2-40B4-BE49-F238E27FC236}">
                <a16:creationId xmlns:a16="http://schemas.microsoft.com/office/drawing/2014/main" id="{E980C676-212F-4E96-BA07-9B86A8F46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137" y="1390283"/>
            <a:ext cx="4559195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Point Cloud Editing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Great Visualization.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Delete by Points or </a:t>
            </a: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Selection</a:t>
            </a: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Editing is by Cloud Section.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Verdana" panose="020B0604030504040204" pitchFamily="34" charset="0"/>
              </a:rPr>
              <a:t>Set Section Size in Read Parameters.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Verdana" panose="020B0604030504040204" pitchFamily="34" charset="0"/>
              </a:rPr>
              <a:t>Change Size at any Time.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Filter and Undelete.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Point Flags and Golden Soundings.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Check Beams, Show Checked Beams.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Step Through Sections With Arrows or Scroll Bar.</a:t>
            </a:r>
          </a:p>
        </p:txBody>
      </p:sp>
      <p:pic>
        <p:nvPicPr>
          <p:cNvPr id="1607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68" y="2315903"/>
            <a:ext cx="2011362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F9C83F-02E3-45DE-BA37-EB583606C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 in the Cloud Window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180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FDA04287-5C50-43C2-8FB4-26731A92A7D7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1"/>
            <a:ext cx="80645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endParaRPr lang="en-US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4212" name="Text Box 14">
            <a:extLst>
              <a:ext uri="{FF2B5EF4-FFF2-40B4-BE49-F238E27FC236}">
                <a16:creationId xmlns:a16="http://schemas.microsoft.com/office/drawing/2014/main" id="{E980C676-212F-4E96-BA07-9B86A8F46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137" y="1390283"/>
            <a:ext cx="4559195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Point Cloud Editing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Great Visualization.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Delete by Points or </a:t>
            </a: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Selection</a:t>
            </a: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Editing is by Cloud Section.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Verdana" panose="020B0604030504040204" pitchFamily="34" charset="0"/>
              </a:rPr>
              <a:t>Set Section Size in Read Parameters.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91BB"/>
                </a:solidFill>
                <a:latin typeface="Verdana" panose="020B0604030504040204" pitchFamily="34" charset="0"/>
              </a:rPr>
              <a:t>Change Size at any Time.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Filter and Undelete.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Point Flags and Golden Soundings.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Check Beams, Show Checked Beams.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Step Through Sections With Arrows or Scroll Bar.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9C83F-02E3-45DE-BA37-EB583606C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 in the Cloud Window </a:t>
            </a:r>
            <a:br>
              <a:rPr lang="en-US" dirty="0"/>
            </a:br>
            <a:endParaRPr lang="en-US" dirty="0"/>
          </a:p>
        </p:txBody>
      </p:sp>
      <p:pic>
        <p:nvPicPr>
          <p:cNvPr id="3" name="2013 MBMAX64 Cloud Window">
            <a:hlinkClick r:id="" action="ppaction://media"/>
            <a:extLst>
              <a:ext uri="{FF2B5EF4-FFF2-40B4-BE49-F238E27FC236}">
                <a16:creationId xmlns:a16="http://schemas.microsoft.com/office/drawing/2014/main" id="{F118EAE7-E98D-4C91-A7F0-F434467D6C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320" y="1210316"/>
            <a:ext cx="6509890" cy="397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8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D70D2D-98A7-4094-9D9C-33BF7389E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 in the Cloud Popup Window</a:t>
            </a:r>
          </a:p>
        </p:txBody>
      </p:sp>
      <p:sp>
        <p:nvSpPr>
          <p:cNvPr id="162819" name="Text Placeholder 2">
            <a:extLst>
              <a:ext uri="{FF2B5EF4-FFF2-40B4-BE49-F238E27FC236}">
                <a16:creationId xmlns:a16="http://schemas.microsoft.com/office/drawing/2014/main" id="{63010DFD-4387-47A2-AB4D-B2013D3B9251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57081" y="722313"/>
            <a:ext cx="6758366" cy="989014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Cloud Popup Icon in MBMAX64 allows for use to drag any section of data and bring up cloud window for editing.  Great for inspecting just one section of the survey.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0A97EC-67C7-455B-AE13-2A63F7BC2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91" y="1921668"/>
            <a:ext cx="5106422" cy="4011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39DC1A-84E8-43B4-9EFD-65905E96B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972" y="1921668"/>
            <a:ext cx="5381210" cy="40114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889F65-0E13-4ACF-AAA0-A2D780E26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537" y="339091"/>
            <a:ext cx="33909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294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D70D2D-98A7-4094-9D9C-33BF738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20" y="110652"/>
            <a:ext cx="4911167" cy="989013"/>
          </a:xfrm>
        </p:spPr>
        <p:txBody>
          <a:bodyPr/>
          <a:lstStyle/>
          <a:p>
            <a:r>
              <a:rPr lang="en-US" dirty="0"/>
              <a:t>Cloud Popup Calibration</a:t>
            </a:r>
          </a:p>
        </p:txBody>
      </p:sp>
      <p:sp>
        <p:nvSpPr>
          <p:cNvPr id="162819" name="Text Placeholder 2">
            <a:extLst>
              <a:ext uri="{FF2B5EF4-FFF2-40B4-BE49-F238E27FC236}">
                <a16:creationId xmlns:a16="http://schemas.microsoft.com/office/drawing/2014/main" id="{63010DFD-4387-47A2-AB4D-B2013D3B9251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57319" y="764385"/>
            <a:ext cx="4531479" cy="481345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Manual Method.  New for HYPACK 2022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Step to change the angle step.  Default = 0.1 degree.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Up/Down to step Pitch, Roll or Yaw Angle.  Or enter an angle then click Adjust.</a:t>
            </a:r>
          </a:p>
          <a:p>
            <a:pPr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The visible cloud will recalculate to show points with angle changes. Repeat as often as needed.  Then: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Reset:  Resets to the angles you started with.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Test OK:  Accepts angle changes.  The entire survey will be updated, which you will see in Survey window matrix display.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C5943-2B07-4689-BFDB-17E65E3F0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615" y="1048865"/>
            <a:ext cx="6629066" cy="488457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6955DBE-618E-47A6-8726-744A9997EC5A}"/>
              </a:ext>
            </a:extLst>
          </p:cNvPr>
          <p:cNvSpPr txBox="1">
            <a:spLocks/>
          </p:cNvSpPr>
          <p:nvPr/>
        </p:nvSpPr>
        <p:spPr>
          <a:xfrm>
            <a:off x="5105615" y="589748"/>
            <a:ext cx="6466624" cy="459118"/>
          </a:xfrm>
        </p:spPr>
        <p:txBody>
          <a:bodyPr/>
          <a:lstStyle>
            <a:lvl1pPr marL="0" indent="0" algn="l" defTabSz="608013" rtl="0" eaLnBrk="1" fontAlgn="base" hangingPunct="1">
              <a:spcBef>
                <a:spcPct val="0"/>
              </a:spcBef>
              <a:spcAft>
                <a:spcPts val="800"/>
              </a:spcAft>
              <a:buClr>
                <a:schemeClr val="bg2"/>
              </a:buClr>
              <a:buFont typeface="Arial" charset="0"/>
              <a:defRPr sz="2200" kern="1200">
                <a:solidFill>
                  <a:schemeClr val="tx1"/>
                </a:solidFill>
                <a:latin typeface="Arial"/>
                <a:ea typeface="ヒラギノ角ゴ Pro W3" charset="0"/>
                <a:cs typeface="Arial"/>
              </a:defRPr>
            </a:lvl1pPr>
            <a:lvl2pPr marL="180975" indent="-180975" algn="l" defTabSz="608013" rtl="0" eaLnBrk="1" fontAlgn="base" hangingPunct="1">
              <a:spcBef>
                <a:spcPct val="0"/>
              </a:spcBef>
              <a:spcAft>
                <a:spcPts val="538"/>
              </a:spcAft>
              <a:buClrTx/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363538" indent="-180975" algn="l" defTabSz="608013" rtl="0" eaLnBrk="1" fontAlgn="base" hangingPunct="1">
              <a:spcBef>
                <a:spcPct val="0"/>
              </a:spcBef>
              <a:spcAft>
                <a:spcPts val="538"/>
              </a:spcAft>
              <a:buFont typeface="Lucida Grande" charset="0"/>
              <a:buChar char="-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547688" indent="-180975" algn="l" defTabSz="608013" rtl="0" eaLnBrk="1" fontAlgn="base" hangingPunct="1">
              <a:spcBef>
                <a:spcPct val="0"/>
              </a:spcBef>
              <a:spcAft>
                <a:spcPts val="538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728663" indent="-180975" algn="l" defTabSz="608013" rtl="0" eaLnBrk="1" fontAlgn="base" hangingPunct="1">
              <a:spcBef>
                <a:spcPct val="0"/>
              </a:spcBef>
              <a:spcAft>
                <a:spcPts val="538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3352018" indent="-304729" algn="l" defTabSz="60945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75" indent="-304729" algn="l" defTabSz="60945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933" indent="-304729" algn="l" defTabSz="60945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91" indent="-304729" algn="l" defTabSz="60945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Check the Calibration box to enable cloud calibration.</a:t>
            </a:r>
          </a:p>
        </p:txBody>
      </p:sp>
    </p:spTree>
    <p:extLst>
      <p:ext uri="{BB962C8B-B14F-4D97-AF65-F5344CB8AC3E}">
        <p14:creationId xmlns:p14="http://schemas.microsoft.com/office/powerpoint/2010/main" val="30103867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8F14AFA-081F-439C-89D0-9B69A9CB8B5A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1"/>
            <a:ext cx="871378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1011" name="Text Box 14">
            <a:extLst>
              <a:ext uri="{FF2B5EF4-FFF2-40B4-BE49-F238E27FC236}">
                <a16:creationId xmlns:a16="http://schemas.microsoft.com/office/drawing/2014/main" id="{9C76AD1E-4804-40A6-A5BE-429F185B6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5886" y="761833"/>
            <a:ext cx="66602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Synchronized With Edit Windows to show the currently selected sounding.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52498" y="1776781"/>
            <a:ext cx="557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Beam Number can be identified and used for filtering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52498" y="2494236"/>
            <a:ext cx="498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 and Angle Measurement from the sonar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52498" y="3377156"/>
            <a:ext cx="649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Corrections: MRU and other readings applied to this sounding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2E0C4E-FB3E-45DD-8748-49E2BBB1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Sounding Info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7A4D28-8FAC-4636-B7A2-2A7183B82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10" y="690155"/>
            <a:ext cx="2419427" cy="53021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A18A66-8F45-4FB5-983F-3EF19B19C47F}"/>
              </a:ext>
            </a:extLst>
          </p:cNvPr>
          <p:cNvSpPr txBox="1"/>
          <p:nvPr/>
        </p:nvSpPr>
        <p:spPr>
          <a:xfrm>
            <a:off x="3152498" y="4670945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Runtime settings from certain sonar systems</a:t>
            </a:r>
          </a:p>
        </p:txBody>
      </p:sp>
    </p:spTree>
    <p:extLst>
      <p:ext uri="{BB962C8B-B14F-4D97-AF65-F5344CB8AC3E}">
        <p14:creationId xmlns:p14="http://schemas.microsoft.com/office/powerpoint/2010/main" val="1920904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FEDE17B-BD00-4D74-972A-6B8CE2BBA04A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0"/>
            <a:ext cx="83883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3059" name="Text Box 14">
            <a:extLst>
              <a:ext uri="{FF2B5EF4-FFF2-40B4-BE49-F238E27FC236}">
                <a16:creationId xmlns:a16="http://schemas.microsoft.com/office/drawing/2014/main" id="{AC7527C4-57F1-44BC-9B02-64797391E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2903" y="5386026"/>
            <a:ext cx="61722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Camera Log Compares Laser Survey with GoPro Imagery.</a:t>
            </a:r>
          </a:p>
        </p:txBody>
      </p:sp>
      <p:pic>
        <p:nvPicPr>
          <p:cNvPr id="17306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36" y="717612"/>
            <a:ext cx="9053454" cy="463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C4DE42-313D-429F-907A-3FEDD64C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Log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214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6EEEBE7-6593-4CCA-AE5F-90BE681BD6DC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0"/>
            <a:ext cx="7921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j-lt"/>
              <a:ea typeface="Segoe UI Emoji" panose="020B0502040204020203" pitchFamily="34" charset="0"/>
            </a:endParaRPr>
          </a:p>
        </p:txBody>
      </p:sp>
      <p:sp>
        <p:nvSpPr>
          <p:cNvPr id="33795" name="Text Box 11">
            <a:extLst>
              <a:ext uri="{FF2B5EF4-FFF2-40B4-BE49-F238E27FC236}">
                <a16:creationId xmlns:a16="http://schemas.microsoft.com/office/drawing/2014/main" id="{627912EA-272B-4844-A0E3-271BB2C1B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510" y="3237001"/>
            <a:ext cx="8493125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Tabs: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bg2"/>
                </a:solidFill>
                <a:latin typeface="Verdana" panose="020B0604030504040204" pitchFamily="34" charset="0"/>
              </a:rPr>
              <a:t>Survey: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Applies to all loaded files.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bg2"/>
                </a:solidFill>
                <a:latin typeface="Verdana" panose="020B0604030504040204" pitchFamily="34" charset="0"/>
              </a:rPr>
              <a:t>Corrections: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  Tide, Sound Velocity and Dynamic Draft.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bg2"/>
                </a:solidFill>
                <a:latin typeface="Verdana" panose="020B0604030504040204" pitchFamily="34" charset="0"/>
              </a:rPr>
              <a:t>Devices: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  Device Selections and Offsets.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bg2"/>
                </a:solidFill>
                <a:latin typeface="Verdana" panose="020B0604030504040204" pitchFamily="34" charset="0"/>
              </a:rPr>
              <a:t>Processing: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Heave and Sonar Settings.</a:t>
            </a:r>
          </a:p>
        </p:txBody>
      </p:sp>
      <p:sp>
        <p:nvSpPr>
          <p:cNvPr id="33796" name="Text Box 11">
            <a:extLst>
              <a:ext uri="{FF2B5EF4-FFF2-40B4-BE49-F238E27FC236}">
                <a16:creationId xmlns:a16="http://schemas.microsoft.com/office/drawing/2014/main" id="{7BF8DBB7-10BF-49F6-A3FF-1AC8937F6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485" y="832498"/>
            <a:ext cx="6054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Everything Required to Process data from Multibeam sonars, Laser systems and interferometry systems</a:t>
            </a:r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271" y="2073924"/>
            <a:ext cx="85486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8F2D29-FC54-4D63-9BFE-E00E5A7DEC2E}"/>
              </a:ext>
            </a:extLst>
          </p:cNvPr>
          <p:cNvSpPr txBox="1"/>
          <p:nvPr/>
        </p:nvSpPr>
        <p:spPr>
          <a:xfrm>
            <a:off x="1604510" y="4890148"/>
            <a:ext cx="8682037" cy="11874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 MBMAX64:  Any of the Read Parameters can be updated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After Files are Loaded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ADECF-8795-4528-8E78-CE0AB2681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Parameters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1802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C1A6365-BBDD-4147-BD1A-3F45806E53C1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1"/>
            <a:ext cx="84613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510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98" y="802613"/>
            <a:ext cx="7041256" cy="42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4">
            <a:extLst>
              <a:ext uri="{FF2B5EF4-FFF2-40B4-BE49-F238E27FC236}">
                <a16:creationId xmlns:a16="http://schemas.microsoft.com/office/drawing/2014/main" id="{0882DDED-E4CA-44A3-8B22-F205778F0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479" y="5173695"/>
            <a:ext cx="6696075" cy="314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Sweep, Profile and Cloud Window – Different Views of the Same Point.</a:t>
            </a:r>
          </a:p>
        </p:txBody>
      </p:sp>
      <p:sp>
        <p:nvSpPr>
          <p:cNvPr id="175109" name="Text Box 14">
            <a:extLst>
              <a:ext uri="{FF2B5EF4-FFF2-40B4-BE49-F238E27FC236}">
                <a16:creationId xmlns:a16="http://schemas.microsoft.com/office/drawing/2014/main" id="{3ADB7FF5-C0B7-49F1-987D-EC62FAC17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9096" y="2053190"/>
            <a:ext cx="3875204" cy="23544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MBMAX64 Edit Windows are Completely Synchronized.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Compare: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Verdana" panose="020B0604030504040204" pitchFamily="34" charset="0"/>
              </a:rPr>
              <a:t>Position with Tide.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Verdana" panose="020B0604030504040204" pitchFamily="34" charset="0"/>
              </a:rPr>
              <a:t>Heave With Depth.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Verdana" panose="020B0604030504040204" pitchFamily="34" charset="0"/>
              </a:rPr>
              <a:t>Matrix With Soundings.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Verdana" panose="020B0604030504040204" pitchFamily="34" charset="0"/>
              </a:rPr>
              <a:t>Whatever You Want.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CBCD6D-4F3F-4FCD-AA60-FB1C76801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Sync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70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CUBE in MBMAX64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60863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itchFamily="34" charset="0"/>
                <a:cs typeface="Arial" pitchFamily="34" charset="0"/>
              </a:rPr>
              <a:t>CUBE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9BD8F8F-C2DA-4890-AA36-DE007A8B987D}"/>
              </a:ext>
            </a:extLst>
          </p:cNvPr>
          <p:cNvSpPr txBox="1">
            <a:spLocks noChangeArrowheads="1"/>
          </p:cNvSpPr>
          <p:nvPr/>
        </p:nvSpPr>
        <p:spPr>
          <a:xfrm>
            <a:off x="1429789" y="1099665"/>
            <a:ext cx="8382000" cy="4572000"/>
          </a:xfrm>
          <a:prstGeom prst="rect">
            <a:avLst/>
          </a:prstGeom>
        </p:spPr>
        <p:txBody>
          <a:bodyPr/>
          <a:lstStyle>
            <a:lvl1pPr marL="0" indent="0" algn="l" defTabSz="608013" rtl="0" eaLnBrk="1" fontAlgn="base" hangingPunct="1">
              <a:spcBef>
                <a:spcPct val="0"/>
              </a:spcBef>
              <a:spcAft>
                <a:spcPts val="800"/>
              </a:spcAft>
              <a:buClr>
                <a:schemeClr val="bg2"/>
              </a:buClr>
              <a:buFont typeface="Arial" charset="0"/>
              <a:defRPr sz="2200" kern="1200">
                <a:solidFill>
                  <a:schemeClr val="tx1"/>
                </a:solidFill>
                <a:latin typeface="Arial"/>
                <a:ea typeface="ヒラギノ角ゴ Pro W3" charset="0"/>
                <a:cs typeface="Arial"/>
              </a:defRPr>
            </a:lvl1pPr>
            <a:lvl2pPr marL="180975" indent="-180975" algn="l" defTabSz="608013" rtl="0" eaLnBrk="1" fontAlgn="base" hangingPunct="1">
              <a:spcBef>
                <a:spcPct val="0"/>
              </a:spcBef>
              <a:spcAft>
                <a:spcPts val="538"/>
              </a:spcAft>
              <a:buClrTx/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363538" indent="-180975" algn="l" defTabSz="608013" rtl="0" eaLnBrk="1" fontAlgn="base" hangingPunct="1">
              <a:spcBef>
                <a:spcPct val="0"/>
              </a:spcBef>
              <a:spcAft>
                <a:spcPts val="538"/>
              </a:spcAft>
              <a:buFont typeface="Lucida Grande" charset="0"/>
              <a:buChar char="-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547688" indent="-180975" algn="l" defTabSz="608013" rtl="0" eaLnBrk="1" fontAlgn="base" hangingPunct="1">
              <a:spcBef>
                <a:spcPct val="0"/>
              </a:spcBef>
              <a:spcAft>
                <a:spcPts val="538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728663" indent="-180975" algn="l" defTabSz="608013" rtl="0" eaLnBrk="1" fontAlgn="base" hangingPunct="1">
              <a:spcBef>
                <a:spcPct val="0"/>
              </a:spcBef>
              <a:spcAft>
                <a:spcPts val="538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3352018" indent="-304729" algn="l" defTabSz="60945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75" indent="-304729" algn="l" defTabSz="60945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933" indent="-304729" algn="l" defTabSz="60945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91" indent="-304729" algn="l" defTabSz="60945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					C</a:t>
            </a:r>
            <a:r>
              <a:rPr lang="en-US" altLang="en-US" sz="3200" b="1" dirty="0">
                <a:solidFill>
                  <a:srgbClr val="098D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ombined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					U</a:t>
            </a:r>
            <a:r>
              <a:rPr lang="en-US" altLang="en-US" sz="3200" b="1" dirty="0">
                <a:solidFill>
                  <a:srgbClr val="098D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ncertainty and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					B</a:t>
            </a:r>
            <a:r>
              <a:rPr lang="en-US" altLang="en-US" sz="3200" b="1" dirty="0">
                <a:solidFill>
                  <a:srgbClr val="098D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athymetric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					E</a:t>
            </a:r>
            <a:r>
              <a:rPr lang="en-US" altLang="en-US" sz="3200" b="1" dirty="0">
                <a:solidFill>
                  <a:srgbClr val="098D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stimator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endParaRPr lang="en-US" altLang="en-US" sz="2400" b="1" dirty="0">
              <a:solidFill>
                <a:srgbClr val="CCE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Intended to Speed Processing of Multibeam Data.</a:t>
            </a: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by Dr. Brian Calder of </a:t>
            </a:r>
            <a:r>
              <a:rPr lang="en-US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CCOM</a:t>
            </a: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-UNH.</a:t>
            </a: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 ‘statistical’  approach to cleaning multibeam data.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endParaRPr lang="en-US" altLang="en-US" sz="2400" b="1" dirty="0">
              <a:solidFill>
                <a:srgbClr val="CCE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7639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36D62-5F98-462F-B7E0-399A24FB8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CUBE Terminology</a:t>
            </a:r>
          </a:p>
        </p:txBody>
      </p:sp>
      <p:graphicFrame>
        <p:nvGraphicFramePr>
          <p:cNvPr id="112662" name="Group 22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948923205"/>
              </p:ext>
            </p:extLst>
          </p:nvPr>
        </p:nvGraphicFramePr>
        <p:xfrm>
          <a:off x="1828800" y="4802131"/>
          <a:ext cx="8686800" cy="1006475"/>
        </p:xfrm>
        <a:graphic>
          <a:graphicData uri="http://schemas.openxmlformats.org/drawingml/2006/table">
            <a:tbl>
              <a:tblPr/>
              <a:tblGrid>
                <a:gridCol w="1120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5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6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Note:</a:t>
                      </a:r>
                    </a:p>
                  </a:txBody>
                  <a:tcPr marT="45775" marB="457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charset="0"/>
                        </a:rPr>
                        <a:t>CUBE ‘hypotheses’ are not actual soundings, but are estimates of depth at each node, based upon the data points in the node’s neighborhood.</a:t>
                      </a:r>
                    </a:p>
                  </a:txBody>
                  <a:tcPr marT="45775" marB="457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5">
            <a:extLst>
              <a:ext uri="{FF2B5EF4-FFF2-40B4-BE49-F238E27FC236}">
                <a16:creationId xmlns:a16="http://schemas.microsoft.com/office/drawing/2014/main" id="{E79C3D08-BEE1-44D0-A128-5F16C0735B36}"/>
              </a:ext>
            </a:extLst>
          </p:cNvPr>
          <p:cNvSpPr txBox="1">
            <a:spLocks noChangeArrowheads="1"/>
          </p:cNvSpPr>
          <p:nvPr/>
        </p:nvSpPr>
        <p:spPr>
          <a:xfrm>
            <a:off x="1828800" y="1203190"/>
            <a:ext cx="8305800" cy="3429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08013" rtl="0" eaLnBrk="1" fontAlgn="base" hangingPunct="1">
              <a:spcBef>
                <a:spcPct val="0"/>
              </a:spcBef>
              <a:spcAft>
                <a:spcPts val="800"/>
              </a:spcAft>
              <a:buClr>
                <a:schemeClr val="bg2"/>
              </a:buClr>
              <a:buFont typeface="Arial" charset="0"/>
              <a:defRPr sz="2200" kern="1200">
                <a:solidFill>
                  <a:schemeClr val="tx1"/>
                </a:solidFill>
                <a:latin typeface="Arial"/>
                <a:ea typeface="ヒラギノ角ゴ Pro W3" charset="0"/>
                <a:cs typeface="Arial"/>
              </a:defRPr>
            </a:lvl1pPr>
            <a:lvl2pPr marL="180975" indent="-180975" algn="l" defTabSz="608013" rtl="0" eaLnBrk="1" fontAlgn="base" hangingPunct="1">
              <a:spcBef>
                <a:spcPct val="0"/>
              </a:spcBef>
              <a:spcAft>
                <a:spcPts val="538"/>
              </a:spcAft>
              <a:buClrTx/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363538" indent="-180975" algn="l" defTabSz="608013" rtl="0" eaLnBrk="1" fontAlgn="base" hangingPunct="1">
              <a:spcBef>
                <a:spcPct val="0"/>
              </a:spcBef>
              <a:spcAft>
                <a:spcPts val="538"/>
              </a:spcAft>
              <a:buFont typeface="Lucida Grande" charset="0"/>
              <a:buChar char="-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547688" indent="-180975" algn="l" defTabSz="608013" rtl="0" eaLnBrk="1" fontAlgn="base" hangingPunct="1">
              <a:spcBef>
                <a:spcPct val="0"/>
              </a:spcBef>
              <a:spcAft>
                <a:spcPts val="538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728663" indent="-180975" algn="l" defTabSz="608013" rtl="0" eaLnBrk="1" fontAlgn="base" hangingPunct="1">
              <a:spcBef>
                <a:spcPct val="0"/>
              </a:spcBef>
              <a:spcAft>
                <a:spcPts val="538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3352018" indent="-304729" algn="l" defTabSz="60945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75" indent="-304729" algn="l" defTabSz="60945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933" indent="-304729" algn="l" defTabSz="60945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91" indent="-304729" algn="l" defTabSz="60945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defRPr/>
            </a:pPr>
            <a:r>
              <a:rPr lang="en-US" altLang="en-US" sz="2400">
                <a:solidFill>
                  <a:srgbClr val="098D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CUBE Node: </a:t>
            </a:r>
          </a:p>
          <a:p>
            <a:pPr marL="480060" lvl="1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X-Y point where CUBE will make depth estimates based on the surrounding data points.</a:t>
            </a:r>
          </a:p>
          <a:p>
            <a:pPr marL="891540" lvl="4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CUBE Nodes are placed at fixed distances, resulting in a square grid.</a:t>
            </a:r>
          </a:p>
          <a:p>
            <a:pPr>
              <a:buClr>
                <a:schemeClr val="tx1"/>
              </a:buClr>
              <a:defRPr/>
            </a:pPr>
            <a:r>
              <a:rPr lang="en-US" altLang="en-US" sz="2400">
                <a:solidFill>
                  <a:srgbClr val="098D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HYPOTHESIS:  </a:t>
            </a:r>
          </a:p>
          <a:p>
            <a:pPr marL="480060" lvl="1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possible depth estimate at a node.</a:t>
            </a:r>
          </a:p>
          <a:p>
            <a:pPr marL="1074420" lvl="3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CUBE Node can have multiple depth estimates.</a:t>
            </a:r>
          </a:p>
          <a:p>
            <a:pPr>
              <a:buClr>
                <a:schemeClr val="tx1"/>
              </a:buClr>
              <a:defRPr/>
            </a:pPr>
            <a:r>
              <a:rPr lang="en-US" altLang="en-US" sz="2400">
                <a:solidFill>
                  <a:srgbClr val="098D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CUBE Neighborhood:  </a:t>
            </a:r>
          </a:p>
          <a:p>
            <a:pPr marL="480060" lvl="1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area surrounding a CUBE Node where depths can influence the ‘hypotheses’</a:t>
            </a: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9598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ED272C-4122-4E61-9F17-57151394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CUBE Grid and Neighborhoods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11929" y="806336"/>
            <a:ext cx="7911326" cy="3131868"/>
            <a:chOff x="152400" y="1447800"/>
            <a:chExt cx="7772400" cy="3429000"/>
          </a:xfrm>
        </p:grpSpPr>
        <p:sp>
          <p:nvSpPr>
            <p:cNvPr id="56" name="Rectangle 55"/>
            <p:cNvSpPr/>
            <p:nvPr/>
          </p:nvSpPr>
          <p:spPr>
            <a:xfrm>
              <a:off x="228600" y="1447800"/>
              <a:ext cx="7543800" cy="3429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Cloud 26"/>
            <p:cNvSpPr/>
            <p:nvPr/>
          </p:nvSpPr>
          <p:spPr>
            <a:xfrm>
              <a:off x="3048000" y="2209800"/>
              <a:ext cx="1828800" cy="1676400"/>
            </a:xfrm>
            <a:prstGeom prst="cloud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24000" y="2819400"/>
              <a:ext cx="304800" cy="304800"/>
            </a:xfrm>
            <a:prstGeom prst="ellipse">
              <a:avLst/>
            </a:prstGeom>
            <a:solidFill>
              <a:srgbClr val="16F82C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524000" y="3962400"/>
              <a:ext cx="304800" cy="304800"/>
            </a:xfrm>
            <a:prstGeom prst="ellipse">
              <a:avLst/>
            </a:prstGeom>
            <a:solidFill>
              <a:srgbClr val="16F82C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67000" y="2819400"/>
              <a:ext cx="304800" cy="304800"/>
            </a:xfrm>
            <a:prstGeom prst="ellipse">
              <a:avLst/>
            </a:prstGeom>
            <a:solidFill>
              <a:srgbClr val="16F82C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67000" y="3962400"/>
              <a:ext cx="304800" cy="304800"/>
            </a:xfrm>
            <a:prstGeom prst="ellipse">
              <a:avLst/>
            </a:prstGeom>
            <a:solidFill>
              <a:srgbClr val="16F82C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810000" y="2819400"/>
              <a:ext cx="304800" cy="304800"/>
            </a:xfrm>
            <a:prstGeom prst="ellipse">
              <a:avLst/>
            </a:prstGeom>
            <a:solidFill>
              <a:srgbClr val="16F82C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810000" y="3962400"/>
              <a:ext cx="304800" cy="304800"/>
            </a:xfrm>
            <a:prstGeom prst="ellipse">
              <a:avLst/>
            </a:prstGeom>
            <a:solidFill>
              <a:srgbClr val="16F82C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953000" y="2819400"/>
              <a:ext cx="304800" cy="304800"/>
            </a:xfrm>
            <a:prstGeom prst="ellipse">
              <a:avLst/>
            </a:prstGeom>
            <a:solidFill>
              <a:srgbClr val="16F82C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953000" y="3962400"/>
              <a:ext cx="304800" cy="304800"/>
            </a:xfrm>
            <a:prstGeom prst="ellipse">
              <a:avLst/>
            </a:prstGeom>
            <a:solidFill>
              <a:srgbClr val="16F82C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096000" y="1676400"/>
              <a:ext cx="304800" cy="304800"/>
            </a:xfrm>
            <a:prstGeom prst="ellipse">
              <a:avLst/>
            </a:prstGeom>
            <a:solidFill>
              <a:srgbClr val="16F82C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096000" y="2819400"/>
              <a:ext cx="304800" cy="304800"/>
            </a:xfrm>
            <a:prstGeom prst="ellipse">
              <a:avLst/>
            </a:prstGeom>
            <a:solidFill>
              <a:srgbClr val="16F82C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096000" y="3962400"/>
              <a:ext cx="304800" cy="304800"/>
            </a:xfrm>
            <a:prstGeom prst="ellipse">
              <a:avLst/>
            </a:prstGeom>
            <a:solidFill>
              <a:srgbClr val="16F82C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239000" y="1676400"/>
              <a:ext cx="304800" cy="304800"/>
            </a:xfrm>
            <a:prstGeom prst="ellipse">
              <a:avLst/>
            </a:prstGeom>
            <a:solidFill>
              <a:srgbClr val="16F82C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239000" y="2819400"/>
              <a:ext cx="304800" cy="304800"/>
            </a:xfrm>
            <a:prstGeom prst="ellipse">
              <a:avLst/>
            </a:prstGeom>
            <a:solidFill>
              <a:srgbClr val="16F82C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239000" y="3962400"/>
              <a:ext cx="304800" cy="304800"/>
            </a:xfrm>
            <a:prstGeom prst="ellipse">
              <a:avLst/>
            </a:prstGeom>
            <a:solidFill>
              <a:srgbClr val="16F82C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Flowchart: Connector 27"/>
            <p:cNvSpPr/>
            <p:nvPr/>
          </p:nvSpPr>
          <p:spPr>
            <a:xfrm>
              <a:off x="3429000" y="26670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Flowchart: Connector 28"/>
            <p:cNvSpPr/>
            <p:nvPr/>
          </p:nvSpPr>
          <p:spPr>
            <a:xfrm>
              <a:off x="3581400" y="28194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Flowchart: Connector 29"/>
            <p:cNvSpPr/>
            <p:nvPr/>
          </p:nvSpPr>
          <p:spPr>
            <a:xfrm>
              <a:off x="3733800" y="29718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Flowchart: Connector 30"/>
            <p:cNvSpPr/>
            <p:nvPr/>
          </p:nvSpPr>
          <p:spPr>
            <a:xfrm>
              <a:off x="3886200" y="31242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Flowchart: Connector 31"/>
            <p:cNvSpPr/>
            <p:nvPr/>
          </p:nvSpPr>
          <p:spPr>
            <a:xfrm>
              <a:off x="4038600" y="32766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Flowchart: Connector 32"/>
            <p:cNvSpPr/>
            <p:nvPr/>
          </p:nvSpPr>
          <p:spPr>
            <a:xfrm>
              <a:off x="4191000" y="34290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Flowchart: Connector 33"/>
            <p:cNvSpPr/>
            <p:nvPr/>
          </p:nvSpPr>
          <p:spPr>
            <a:xfrm>
              <a:off x="4343400" y="35814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Flowchart: Connector 34"/>
            <p:cNvSpPr/>
            <p:nvPr/>
          </p:nvSpPr>
          <p:spPr>
            <a:xfrm>
              <a:off x="3276600" y="25146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Flowchart: Connector 35"/>
            <p:cNvSpPr/>
            <p:nvPr/>
          </p:nvSpPr>
          <p:spPr>
            <a:xfrm>
              <a:off x="3810000" y="22860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Flowchart: Connector 36"/>
            <p:cNvSpPr/>
            <p:nvPr/>
          </p:nvSpPr>
          <p:spPr>
            <a:xfrm>
              <a:off x="3962400" y="24384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Flowchart: Connector 37"/>
            <p:cNvSpPr/>
            <p:nvPr/>
          </p:nvSpPr>
          <p:spPr>
            <a:xfrm>
              <a:off x="4114800" y="25908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4267200" y="27432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Flowchart: Connector 39"/>
            <p:cNvSpPr/>
            <p:nvPr/>
          </p:nvSpPr>
          <p:spPr>
            <a:xfrm>
              <a:off x="4419600" y="28956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4572000" y="30480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Flowchart: Connector 41"/>
            <p:cNvSpPr/>
            <p:nvPr/>
          </p:nvSpPr>
          <p:spPr>
            <a:xfrm>
              <a:off x="4419600" y="22860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Flowchart: Connector 42"/>
            <p:cNvSpPr/>
            <p:nvPr/>
          </p:nvSpPr>
          <p:spPr>
            <a:xfrm>
              <a:off x="4572000" y="24384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Flowchart: Connector 43"/>
            <p:cNvSpPr/>
            <p:nvPr/>
          </p:nvSpPr>
          <p:spPr>
            <a:xfrm>
              <a:off x="4724400" y="25908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Flowchart: Connector 44"/>
            <p:cNvSpPr/>
            <p:nvPr/>
          </p:nvSpPr>
          <p:spPr>
            <a:xfrm>
              <a:off x="3048000" y="29718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Flowchart: Connector 46"/>
            <p:cNvSpPr/>
            <p:nvPr/>
          </p:nvSpPr>
          <p:spPr>
            <a:xfrm>
              <a:off x="3200400" y="31242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Flowchart: Connector 47"/>
            <p:cNvSpPr/>
            <p:nvPr/>
          </p:nvSpPr>
          <p:spPr>
            <a:xfrm>
              <a:off x="3352800" y="32766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Flowchart: Connector 48"/>
            <p:cNvSpPr/>
            <p:nvPr/>
          </p:nvSpPr>
          <p:spPr>
            <a:xfrm>
              <a:off x="3505200" y="34290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Flowchart: Connector 49"/>
            <p:cNvSpPr/>
            <p:nvPr/>
          </p:nvSpPr>
          <p:spPr>
            <a:xfrm>
              <a:off x="3657600" y="35814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52400" y="1905000"/>
              <a:ext cx="1219200" cy="6430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latin typeface="+mn-lt"/>
                </a:rPr>
                <a:t>CUBE</a:t>
              </a:r>
            </a:p>
            <a:p>
              <a:pPr>
                <a:defRPr/>
              </a:pPr>
              <a:r>
                <a:rPr lang="en-US" sz="1600" b="1" dirty="0">
                  <a:latin typeface="+mn-lt"/>
                </a:rPr>
                <a:t>Nodes</a:t>
              </a: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V="1">
              <a:off x="914400" y="1905000"/>
              <a:ext cx="5334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838200" y="1828800"/>
              <a:ext cx="17526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838200" y="2209800"/>
              <a:ext cx="1752600" cy="609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838200" y="2286000"/>
              <a:ext cx="685800" cy="533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600200" y="3352800"/>
              <a:ext cx="1600200" cy="6430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98DB4"/>
                  </a:solidFill>
                  <a:latin typeface="+mn-lt"/>
                </a:rPr>
                <a:t>CUBE</a:t>
              </a:r>
            </a:p>
            <a:p>
              <a:pPr>
                <a:defRPr/>
              </a:pPr>
              <a:r>
                <a:rPr lang="en-US" sz="1600" b="1" dirty="0">
                  <a:solidFill>
                    <a:srgbClr val="098DB4"/>
                  </a:solidFill>
                  <a:latin typeface="+mn-lt"/>
                </a:rPr>
                <a:t>Neighborhood</a:t>
              </a: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flipV="1">
              <a:off x="2438400" y="3352800"/>
              <a:ext cx="609600" cy="15240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937" name="TextBox 63"/>
            <p:cNvSpPr txBox="1">
              <a:spLocks noChangeArrowheads="1"/>
            </p:cNvSpPr>
            <p:nvPr/>
          </p:nvSpPr>
          <p:spPr bwMode="auto">
            <a:xfrm>
              <a:off x="5029200" y="2057400"/>
              <a:ext cx="2895600" cy="372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r>
                <a:rPr lang="en-US" altLang="en-US" sz="1600" b="1">
                  <a:latin typeface="Arial" pitchFamily="34" charset="0"/>
                </a:rPr>
                <a:t>Data Points from HS2 File</a:t>
              </a:r>
            </a:p>
          </p:txBody>
        </p:sp>
        <p:cxnSp>
          <p:nvCxnSpPr>
            <p:cNvPr id="66" name="Straight Arrow Connector 65"/>
            <p:cNvCxnSpPr>
              <a:stCxn id="37937" idx="1"/>
            </p:cNvCxnSpPr>
            <p:nvPr/>
          </p:nvCxnSpPr>
          <p:spPr>
            <a:xfrm flipH="1">
              <a:off x="4495801" y="2243551"/>
              <a:ext cx="533400" cy="4244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37937" idx="1"/>
              <a:endCxn id="43" idx="7"/>
            </p:cNvCxnSpPr>
            <p:nvPr/>
          </p:nvCxnSpPr>
          <p:spPr>
            <a:xfrm flipH="1">
              <a:off x="4637041" y="2243551"/>
              <a:ext cx="392159" cy="20600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37937" idx="1"/>
            </p:cNvCxnSpPr>
            <p:nvPr/>
          </p:nvCxnSpPr>
          <p:spPr>
            <a:xfrm flipH="1">
              <a:off x="4800601" y="2243551"/>
              <a:ext cx="228599" cy="3472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1600200" y="1676400"/>
              <a:ext cx="304800" cy="304800"/>
            </a:xfrm>
            <a:prstGeom prst="ellipse">
              <a:avLst/>
            </a:prstGeom>
            <a:solidFill>
              <a:srgbClr val="16F82C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2743200" y="1676400"/>
              <a:ext cx="304800" cy="304800"/>
            </a:xfrm>
            <a:prstGeom prst="ellipse">
              <a:avLst/>
            </a:prstGeom>
            <a:solidFill>
              <a:srgbClr val="16F82C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886200" y="1676400"/>
              <a:ext cx="304800" cy="304800"/>
            </a:xfrm>
            <a:prstGeom prst="ellipse">
              <a:avLst/>
            </a:prstGeom>
            <a:solidFill>
              <a:srgbClr val="16F82C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029200" y="1676400"/>
              <a:ext cx="304800" cy="304800"/>
            </a:xfrm>
            <a:prstGeom prst="ellipse">
              <a:avLst/>
            </a:prstGeom>
            <a:solidFill>
              <a:srgbClr val="16F82C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420A1B87-1B64-43DD-B05C-4306D981307C}"/>
              </a:ext>
            </a:extLst>
          </p:cNvPr>
          <p:cNvSpPr txBox="1">
            <a:spLocks/>
          </p:cNvSpPr>
          <p:nvPr/>
        </p:nvSpPr>
        <p:spPr>
          <a:xfrm>
            <a:off x="1032232" y="4055583"/>
            <a:ext cx="10702686" cy="1803400"/>
          </a:xfrm>
          <a:prstGeom prst="rect">
            <a:avLst/>
          </a:prstGeom>
          <a:noFill/>
        </p:spPr>
        <p:txBody>
          <a:bodyPr/>
          <a:lstStyle>
            <a:lvl1pPr marL="0" indent="0" algn="l" defTabSz="608013" rtl="0" eaLnBrk="1" fontAlgn="base" hangingPunct="1">
              <a:spcBef>
                <a:spcPct val="0"/>
              </a:spcBef>
              <a:spcAft>
                <a:spcPts val="800"/>
              </a:spcAft>
              <a:buClr>
                <a:schemeClr val="bg2"/>
              </a:buClr>
              <a:buFont typeface="Arial" charset="0"/>
              <a:defRPr sz="2200" kern="1200">
                <a:solidFill>
                  <a:schemeClr val="tx1"/>
                </a:solidFill>
                <a:latin typeface="Arial"/>
                <a:ea typeface="ヒラギノ角ゴ Pro W3" charset="0"/>
                <a:cs typeface="Arial"/>
              </a:defRPr>
            </a:lvl1pPr>
            <a:lvl2pPr marL="180975" indent="-180975" algn="l" defTabSz="608013" rtl="0" eaLnBrk="1" fontAlgn="base" hangingPunct="1">
              <a:spcBef>
                <a:spcPct val="0"/>
              </a:spcBef>
              <a:spcAft>
                <a:spcPts val="538"/>
              </a:spcAft>
              <a:buClrTx/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363538" indent="-180975" algn="l" defTabSz="608013" rtl="0" eaLnBrk="1" fontAlgn="base" hangingPunct="1">
              <a:spcBef>
                <a:spcPct val="0"/>
              </a:spcBef>
              <a:spcAft>
                <a:spcPts val="538"/>
              </a:spcAft>
              <a:buFont typeface="Lucida Grande" charset="0"/>
              <a:buChar char="-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547688" indent="-180975" algn="l" defTabSz="608013" rtl="0" eaLnBrk="1" fontAlgn="base" hangingPunct="1">
              <a:spcBef>
                <a:spcPct val="0"/>
              </a:spcBef>
              <a:spcAft>
                <a:spcPts val="538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728663" indent="-180975" algn="l" defTabSz="608013" rtl="0" eaLnBrk="1" fontAlgn="base" hangingPunct="1">
              <a:spcBef>
                <a:spcPct val="0"/>
              </a:spcBef>
              <a:spcAft>
                <a:spcPts val="538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3352018" indent="-304729" algn="l" defTabSz="60945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75" indent="-304729" algn="l" defTabSz="60945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933" indent="-304729" algn="l" defTabSz="60945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91" indent="-304729" algn="l" defTabSz="60945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 series of CUBE nodes make a CUBE GRID.</a:t>
            </a: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Soundings about the neighborhood of each node are used to generate possible depth estimates for the node (Hypotheses).</a:t>
            </a: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If there are multiple depth estimates at a node, CUBE selects one based on your input parameters.</a:t>
            </a:r>
          </a:p>
        </p:txBody>
      </p:sp>
    </p:spTree>
    <p:extLst>
      <p:ext uri="{BB962C8B-B14F-4D97-AF65-F5344CB8AC3E}">
        <p14:creationId xmlns:p14="http://schemas.microsoft.com/office/powerpoint/2010/main" val="3353062096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EDDF18-4921-4AE4-BADC-53F5830D6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CUBE in MBMAX 64</a:t>
            </a:r>
          </a:p>
        </p:txBody>
      </p:sp>
      <p:sp>
        <p:nvSpPr>
          <p:cNvPr id="76803" name="Text Placeholder 2">
            <a:extLst>
              <a:ext uri="{FF2B5EF4-FFF2-40B4-BE49-F238E27FC236}">
                <a16:creationId xmlns:a16="http://schemas.microsoft.com/office/drawing/2014/main" id="{90829173-3006-47D1-AE33-A86714FBAFE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57082" y="941274"/>
            <a:ext cx="8345488" cy="411162"/>
          </a:xfrm>
          <a:ln>
            <a:noFill/>
            <a:tailEnd type="arrow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>
            <a:normAutofit fontScale="85000" lnSpcReduction="20000"/>
          </a:bodyPr>
          <a:lstStyle/>
          <a:p>
            <a:pPr fontAlgn="auto">
              <a:spcBef>
                <a:spcPts val="0"/>
              </a:spcBef>
              <a:defRPr/>
            </a:pPr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CUBE engine can run inside MBMAX 64</a:t>
            </a:r>
          </a:p>
          <a:p>
            <a:pPr fontAlgn="auto">
              <a:spcBef>
                <a:spcPts val="0"/>
              </a:spcBef>
              <a:defRPr/>
            </a:pPr>
            <a:endParaRPr lang="en-US" alt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auto">
              <a:spcBef>
                <a:spcPts val="0"/>
              </a:spcBef>
              <a:defRPr/>
            </a:pPr>
            <a:endParaRPr lang="en-US" altLang="en-US" dirty="0"/>
          </a:p>
          <a:p>
            <a:pPr fontAlgn="auto">
              <a:spcBef>
                <a:spcPts val="0"/>
              </a:spcBef>
              <a:defRPr/>
            </a:pPr>
            <a:endParaRPr lang="en-US" altLang="en-US" dirty="0"/>
          </a:p>
          <a:p>
            <a:pPr fontAlgn="auto">
              <a:spcBef>
                <a:spcPts val="0"/>
              </a:spcBef>
              <a:defRPr/>
            </a:pPr>
            <a:endParaRPr lang="en-US" altLang="en-US" dirty="0"/>
          </a:p>
          <a:p>
            <a:pPr fontAlgn="auto">
              <a:spcBef>
                <a:spcPts val="0"/>
              </a:spcBef>
              <a:defRPr/>
            </a:pPr>
            <a:endParaRPr lang="en-US" altLang="en-US" dirty="0"/>
          </a:p>
          <a:p>
            <a:pPr fontAlgn="auto">
              <a:spcBef>
                <a:spcPts val="0"/>
              </a:spcBef>
              <a:defRPr/>
            </a:pPr>
            <a:endParaRPr lang="en-US" altLang="en-US" dirty="0"/>
          </a:p>
          <a:p>
            <a:pPr fontAlgn="auto">
              <a:spcBef>
                <a:spcPts val="0"/>
              </a:spcBef>
              <a:defRPr/>
            </a:pPr>
            <a:endParaRPr lang="en-US" altLang="en-US" dirty="0"/>
          </a:p>
        </p:txBody>
      </p:sp>
      <p:pic>
        <p:nvPicPr>
          <p:cNvPr id="163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211" y="1560657"/>
            <a:ext cx="3159125" cy="925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19" y="2572020"/>
            <a:ext cx="3492500" cy="242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211" y="2917193"/>
            <a:ext cx="4514650" cy="252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E336E2C-7A0D-4BC1-BB1C-1F600DC5F359}"/>
              </a:ext>
            </a:extLst>
          </p:cNvPr>
          <p:cNvCxnSpPr>
            <a:cxnSpLocks/>
          </p:cNvCxnSpPr>
          <p:nvPr/>
        </p:nvCxnSpPr>
        <p:spPr>
          <a:xfrm flipH="1">
            <a:off x="2177322" y="2269375"/>
            <a:ext cx="1937962" cy="13152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54920" y="1560657"/>
            <a:ext cx="3492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Before starting: 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Need to set TPU calculations in Read Parameters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828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9767B3-FF23-4D9B-8C70-A2CFC9FDE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CUBE in MBMAX 64 – Part 2</a:t>
            </a:r>
          </a:p>
        </p:txBody>
      </p:sp>
      <p:sp>
        <p:nvSpPr>
          <p:cNvPr id="164867" name="Content Placeholder 4"/>
          <p:cNvSpPr>
            <a:spLocks noGrp="1"/>
          </p:cNvSpPr>
          <p:nvPr>
            <p:ph idx="4294967295"/>
          </p:nvPr>
        </p:nvSpPr>
        <p:spPr>
          <a:xfrm>
            <a:off x="1188345" y="5002327"/>
            <a:ext cx="8612360" cy="1125538"/>
          </a:xfrm>
        </p:spPr>
        <p:txBody>
          <a:bodyPr lIns="182880"/>
          <a:lstStyle/>
          <a:p>
            <a:pPr eaLnBrk="1" hangingPunct="1"/>
            <a:r>
              <a:rPr lang="en-U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CUBE engine will process data.  Note the selection for depths now include depth, uncertainty, count and ratio computed by CUBE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8D062-3620-4305-A79F-6240473EB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90" y="604050"/>
            <a:ext cx="6913510" cy="43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32090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ECEAED-5E63-45DA-923B-922EE2AD7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CUBE in MBMAX 64 – Part 3</a:t>
            </a:r>
          </a:p>
        </p:txBody>
      </p:sp>
      <p:sp>
        <p:nvSpPr>
          <p:cNvPr id="165891" name="Text Box 14">
            <a:extLst>
              <a:ext uri="{FF2B5EF4-FFF2-40B4-BE49-F238E27FC236}">
                <a16:creationId xmlns:a16="http://schemas.microsoft.com/office/drawing/2014/main" id="{C456B63C-ABB4-403E-B7D7-3230B798E50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770948" y="4113819"/>
            <a:ext cx="5962904" cy="1514475"/>
          </a:xfr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U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Cell Window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Tx/>
              <a:buChar char="•"/>
              <a:defRPr/>
            </a:pPr>
            <a:r>
              <a:rPr lang="en-U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 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Depth lines at CUBE depth and alternates.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 Std. Deviation in parentheses.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 Click alternate for new CUBE depth.</a:t>
            </a:r>
          </a:p>
        </p:txBody>
      </p:sp>
      <p:pic>
        <p:nvPicPr>
          <p:cNvPr id="16589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8" y="1099665"/>
            <a:ext cx="4350784" cy="278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90" y="1018995"/>
            <a:ext cx="5962904" cy="323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id="{32C2CA46-921A-40B9-8EB5-FDB7521F5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090" y="4480973"/>
            <a:ext cx="3905395" cy="91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Profile Windows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Bar at CUBE depth and alternates.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Click alternate for new CUBE depth.</a:t>
            </a:r>
          </a:p>
        </p:txBody>
      </p:sp>
    </p:spTree>
    <p:extLst>
      <p:ext uri="{BB962C8B-B14F-4D97-AF65-F5344CB8AC3E}">
        <p14:creationId xmlns:p14="http://schemas.microsoft.com/office/powerpoint/2010/main" val="2894182903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403E1E7-54A2-4434-BDFF-5A3D52A5C119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1"/>
            <a:ext cx="82804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69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9" y="1091727"/>
            <a:ext cx="6227668" cy="445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6" name="Text Box 14">
            <a:extLst>
              <a:ext uri="{FF2B5EF4-FFF2-40B4-BE49-F238E27FC236}">
                <a16:creationId xmlns:a16="http://schemas.microsoft.com/office/drawing/2014/main" id="{46B3A59D-4718-4493-A765-0D2A68803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201" y="2150998"/>
            <a:ext cx="4221030" cy="21113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Detailed Inspection of Cells and Soundings.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Cell Statistics.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Filter Limits When Viewing in Profile.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Familiar Edit and Flagging Options.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Navigate Cells With Scroll Bars.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DB43B-9F07-40CC-A4FB-AB4EE301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Window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4781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64903-11E2-4429-BFF3-C7CB58AD0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CUBE vs. Minimums and Maximums</a:t>
            </a:r>
          </a:p>
        </p:txBody>
      </p:sp>
      <p:graphicFrame>
        <p:nvGraphicFramePr>
          <p:cNvPr id="54275" name="Object 8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68623491"/>
              </p:ext>
            </p:extLst>
          </p:nvPr>
        </p:nvGraphicFramePr>
        <p:xfrm>
          <a:off x="564082" y="879647"/>
          <a:ext cx="11277598" cy="3056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4" imgW="8561905" imgH="3219899" progId="Paint.Picture">
                  <p:embed/>
                </p:oleObj>
              </mc:Choice>
              <mc:Fallback>
                <p:oleObj name="Bitmap Image" r:id="rId4" imgW="8561905" imgH="3219899" progId="Paint.Picture">
                  <p:embed/>
                  <p:pic>
                    <p:nvPicPr>
                      <p:cNvPr id="5427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082" y="879647"/>
                        <a:ext cx="11277598" cy="3056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6" name="Rectangle 10"/>
          <p:cNvSpPr>
            <a:spLocks noChangeArrowheads="1"/>
          </p:cNvSpPr>
          <p:nvPr/>
        </p:nvSpPr>
        <p:spPr bwMode="auto">
          <a:xfrm>
            <a:off x="566569" y="4122536"/>
            <a:ext cx="8229600" cy="914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SzPct val="70000"/>
              <a:buFont typeface="Wingdings" pitchFamily="2" charset="2"/>
              <a:buChar char="n"/>
            </a:pPr>
            <a:r>
              <a:rPr lang="en-US" altLang="en-US" sz="2400" b="1" dirty="0">
                <a:solidFill>
                  <a:srgbClr val="16F82C"/>
                </a:solidFill>
                <a:latin typeface="Arial" pitchFamily="34" charset="0"/>
              </a:rPr>
              <a:t>Green</a:t>
            </a:r>
            <a:r>
              <a:rPr lang="en-US" altLang="en-US" sz="2400" b="1" dirty="0">
                <a:solidFill>
                  <a:schemeClr val="bg1"/>
                </a:solidFill>
                <a:latin typeface="Arial" pitchFamily="34" charset="0"/>
              </a:rPr>
              <a:t>: </a:t>
            </a:r>
            <a:r>
              <a:rPr lang="en-US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Check Lines Processed in CUBE.</a:t>
            </a:r>
            <a:endParaRPr lang="en-US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SzPct val="70000"/>
              <a:buFont typeface="Wingdings" pitchFamily="2" charset="2"/>
              <a:buChar char="n"/>
            </a:pPr>
            <a:r>
              <a:rPr lang="en-US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Black: </a:t>
            </a:r>
            <a:r>
              <a:rPr lang="en-US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Processed Only in MBMAX:  Sorted for Min and Max.</a:t>
            </a:r>
            <a:endParaRPr lang="en-US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561" y="5060826"/>
            <a:ext cx="8229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FF"/>
                </a:solidFill>
                <a:latin typeface="+mn-lt"/>
              </a:rPr>
              <a:t>The HYCUBE surface usually resembles a smoothed </a:t>
            </a:r>
            <a:r>
              <a:rPr lang="en-US" sz="2000" b="1" i="1" dirty="0">
                <a:solidFill>
                  <a:srgbClr val="0000FF"/>
                </a:solidFill>
                <a:latin typeface="+mn-lt"/>
              </a:rPr>
              <a:t>median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surface.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96169" y="4047721"/>
            <a:ext cx="2938749" cy="169759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+mj-lt"/>
              </a:rPr>
              <a:t>Do not use CUBE if you are interested in the minimum depth over a rock or obstruction.</a:t>
            </a:r>
          </a:p>
        </p:txBody>
      </p:sp>
    </p:spTree>
    <p:extLst>
      <p:ext uri="{BB962C8B-B14F-4D97-AF65-F5344CB8AC3E}">
        <p14:creationId xmlns:p14="http://schemas.microsoft.com/office/powerpoint/2010/main" val="1276753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6FAE7B4-B01E-4D26-81A8-C741752BA8A0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8966"/>
            <a:ext cx="79216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821" name="Text Box 11">
            <a:extLst>
              <a:ext uri="{FF2B5EF4-FFF2-40B4-BE49-F238E27FC236}">
                <a16:creationId xmlns:a16="http://schemas.microsoft.com/office/drawing/2014/main" id="{0F17BF9A-227C-4D39-88E1-E40936CAA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2823935"/>
            <a:ext cx="414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Summary of Survey Info</a:t>
            </a:r>
          </a:p>
        </p:txBody>
      </p:sp>
      <p:pic>
        <p:nvPicPr>
          <p:cNvPr id="4403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75508"/>
            <a:ext cx="5845175" cy="18526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61" y="1361120"/>
            <a:ext cx="4833768" cy="413575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8" name="TextBox 4"/>
          <p:cNvSpPr txBox="1">
            <a:spLocks noChangeArrowheads="1"/>
          </p:cNvSpPr>
          <p:nvPr/>
        </p:nvSpPr>
        <p:spPr bwMode="auto">
          <a:xfrm flipH="1">
            <a:off x="1535113" y="3263671"/>
            <a:ext cx="4648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altLang="en-US" sz="1600" dirty="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Depth or Elevation:  </a:t>
            </a:r>
            <a:r>
              <a:rPr lang="en-US" alt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Select Your Work Mode.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1600" dirty="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Load Sidescan if Available</a:t>
            </a:r>
            <a:r>
              <a:rPr lang="en-US" alt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:  Useful for Editing. Can be viewed (only) in editing with Bathy data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1600" dirty="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Load Multidetect:  </a:t>
            </a:r>
            <a:r>
              <a:rPr lang="en-US" alt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For systems supporting multiple detections / beam.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1600" dirty="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Details:  </a:t>
            </a:r>
            <a:r>
              <a:rPr lang="en-US" alt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Click to see additional survey information (image on right).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1600" dirty="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Memory Test:  </a:t>
            </a:r>
            <a:r>
              <a:rPr lang="en-US" alt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Enough memory to load files?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ED9E75-9E1F-45D1-A42C-20E33E5B2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Tab, Survey Info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0435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eHydro and FEATURE DETECTION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21393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Rot="1" noChangeArrowheads="1"/>
          </p:cNvSpPr>
          <p:nvPr/>
        </p:nvSpPr>
        <p:spPr bwMode="auto">
          <a:xfrm>
            <a:off x="1703388" y="1"/>
            <a:ext cx="8424862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en-US" altLang="en-US" sz="32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18EACD-EB94-46AD-8250-52A0F5982FC0}"/>
              </a:ext>
            </a:extLst>
          </p:cNvPr>
          <p:cNvSpPr txBox="1"/>
          <p:nvPr/>
        </p:nvSpPr>
        <p:spPr>
          <a:xfrm>
            <a:off x="280851" y="632402"/>
            <a:ext cx="80031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Use Tools menu, USACE eHydro.</a:t>
            </a:r>
          </a:p>
          <a:p>
            <a:pPr>
              <a:defRPr/>
            </a:pPr>
            <a:endParaRPr lang="en-US" sz="2000" dirty="0">
              <a:latin typeface="+mn-lt"/>
            </a:endParaRPr>
          </a:p>
          <a:p>
            <a:pPr>
              <a:defRPr/>
            </a:pPr>
            <a:r>
              <a:rPr lang="en-US" sz="2000" dirty="0">
                <a:latin typeface="+mn-lt"/>
              </a:rPr>
              <a:t>Easy submission of survey data to eHydro.  (eHydro = US Army Corps of Engineers online survey database)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80310-3179-4486-968E-089A77B5D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20" y="110652"/>
            <a:ext cx="11277598" cy="669451"/>
          </a:xfrm>
        </p:spPr>
        <p:txBody>
          <a:bodyPr/>
          <a:lstStyle/>
          <a:p>
            <a:r>
              <a:rPr lang="en-US" dirty="0"/>
              <a:t>eHydro in MBMAX64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3C26ED-4561-4BFF-9413-894DDB84AAAE}"/>
              </a:ext>
            </a:extLst>
          </p:cNvPr>
          <p:cNvSpPr txBox="1"/>
          <p:nvPr/>
        </p:nvSpPr>
        <p:spPr>
          <a:xfrm>
            <a:off x="1578430" y="2221715"/>
            <a:ext cx="64822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Survey Naming Support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Select Project Area, eHydro Area and Survey Type from drop down lists.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Each district has it’s own project/area file:  </a:t>
            </a:r>
            <a:r>
              <a:rPr lang="en-US" sz="2000" i="1" dirty="0">
                <a:latin typeface="+mn-lt"/>
              </a:rPr>
              <a:t>eHydroProjectAreaExport.xml </a:t>
            </a:r>
            <a:r>
              <a:rPr lang="en-US" sz="2000" dirty="0">
                <a:latin typeface="+mn-lt"/>
              </a:rPr>
              <a:t>in the HYPACK root folder.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Survey Date filled automatically.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Metadata and Targets are accessed with the buttons.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C44EBD-D40B-48C6-95A7-24D92F817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375" y="445377"/>
            <a:ext cx="333375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412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Rot="1" noChangeArrowheads="1"/>
          </p:cNvSpPr>
          <p:nvPr/>
        </p:nvSpPr>
        <p:spPr bwMode="auto">
          <a:xfrm>
            <a:off x="1703388" y="1"/>
            <a:ext cx="8424862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en-US" altLang="en-US" sz="32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18EACD-EB94-46AD-8250-52A0F5982FC0}"/>
              </a:ext>
            </a:extLst>
          </p:cNvPr>
          <p:cNvSpPr txBox="1"/>
          <p:nvPr/>
        </p:nvSpPr>
        <p:spPr>
          <a:xfrm>
            <a:off x="531223" y="771395"/>
            <a:ext cx="83253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Limited metadata, the details come from HYPACK logged data.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80310-3179-4486-968E-089A77B5D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20" y="110652"/>
            <a:ext cx="11277598" cy="669451"/>
          </a:xfrm>
        </p:spPr>
        <p:txBody>
          <a:bodyPr/>
          <a:lstStyle/>
          <a:p>
            <a:r>
              <a:rPr lang="en-US" dirty="0"/>
              <a:t>eHydro Metadata</a:t>
            </a:r>
            <a:br>
              <a:rPr lang="en-US" dirty="0"/>
            </a:b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F334B6-28DD-4133-91B0-241F452A463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" y="1405698"/>
            <a:ext cx="2898805" cy="399797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2781D8-A4F2-4E26-8F34-4838D77357D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95" y="1396173"/>
            <a:ext cx="2705412" cy="40074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4750ED-18B7-46A7-945F-1BEC27AF4C7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80" y="1405698"/>
            <a:ext cx="2898806" cy="40074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012162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Rot="1" noChangeArrowheads="1"/>
          </p:cNvSpPr>
          <p:nvPr/>
        </p:nvSpPr>
        <p:spPr bwMode="auto">
          <a:xfrm>
            <a:off x="1703388" y="1"/>
            <a:ext cx="8424862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en-US" altLang="en-US" sz="32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18EACD-EB94-46AD-8250-52A0F5982FC0}"/>
              </a:ext>
            </a:extLst>
          </p:cNvPr>
          <p:cNvSpPr txBox="1"/>
          <p:nvPr/>
        </p:nvSpPr>
        <p:spPr>
          <a:xfrm>
            <a:off x="4626428" y="5061331"/>
            <a:ext cx="6615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eHydro XYZ naming options.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80310-3179-4486-968E-089A77B5D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20" y="110652"/>
            <a:ext cx="11277598" cy="669451"/>
          </a:xfrm>
        </p:spPr>
        <p:txBody>
          <a:bodyPr/>
          <a:lstStyle/>
          <a:p>
            <a:r>
              <a:rPr lang="en-US" dirty="0"/>
              <a:t>eHydro - Targets and XYZs</a:t>
            </a:r>
            <a:br>
              <a:rPr lang="en-US" dirty="0"/>
            </a:b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C05972-4906-4280-826A-0175335BEBC8}"/>
              </a:ext>
            </a:extLst>
          </p:cNvPr>
          <p:cNvSpPr txBox="1"/>
          <p:nvPr/>
        </p:nvSpPr>
        <p:spPr>
          <a:xfrm>
            <a:off x="566778" y="3166140"/>
            <a:ext cx="37613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Target selections for eHydro export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A618E9-AE0B-446C-A571-4E4F9A223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79" y="819228"/>
            <a:ext cx="3761381" cy="2346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E611E4-A798-431C-AED0-014B3B0CA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428" y="780103"/>
            <a:ext cx="7394121" cy="42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651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80310-3179-4486-968E-089A77B5D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20" y="110652"/>
            <a:ext cx="11277598" cy="669451"/>
          </a:xfrm>
        </p:spPr>
        <p:txBody>
          <a:bodyPr/>
          <a:lstStyle/>
          <a:p>
            <a:r>
              <a:rPr lang="en-US" dirty="0"/>
              <a:t>FEATURE DETECTION</a:t>
            </a:r>
            <a:br>
              <a:rPr lang="en-US" dirty="0"/>
            </a:b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C05972-4906-4280-826A-0175335BEBC8}"/>
              </a:ext>
            </a:extLst>
          </p:cNvPr>
          <p:cNvSpPr txBox="1"/>
          <p:nvPr/>
        </p:nvSpPr>
        <p:spPr>
          <a:xfrm>
            <a:off x="5704113" y="602261"/>
            <a:ext cx="635725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Combined Auto/Manual method for detecting bottom features</a:t>
            </a:r>
          </a:p>
          <a:p>
            <a:pPr>
              <a:defRPr/>
            </a:pPr>
            <a:endParaRPr lang="en-US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Enter target Height Above Bottom.  Enter Project Level if searching only for obstructions.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Select a Border to Include/Exclude sections.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Search / Save / Find Next feature.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Export features to the HYPACK Target Database.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n-lt"/>
            </a:endParaRPr>
          </a:p>
          <a:p>
            <a:pPr>
              <a:defRPr/>
            </a:pPr>
            <a:r>
              <a:rPr lang="en-US" sz="2000" dirty="0">
                <a:latin typeface="+mn-lt"/>
              </a:rPr>
              <a:t>Features are always saved to “FeatureDetect.CSV” in the project folder.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5A262-D55F-459A-9BD8-2111983C5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81" y="780103"/>
            <a:ext cx="4441691" cy="4741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8239F3-F54D-4478-916D-28381FE45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501" y="4178145"/>
            <a:ext cx="4606837" cy="207759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3FEA13-01D4-489D-9AE0-9A46B1147072}"/>
              </a:ext>
            </a:extLst>
          </p:cNvPr>
          <p:cNvCxnSpPr>
            <a:cxnSpLocks/>
          </p:cNvCxnSpPr>
          <p:nvPr/>
        </p:nvCxnSpPr>
        <p:spPr>
          <a:xfrm flipH="1">
            <a:off x="3300549" y="2647406"/>
            <a:ext cx="2403564" cy="174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A8412E-00FA-4F8C-9275-65E66F7A10B8}"/>
              </a:ext>
            </a:extLst>
          </p:cNvPr>
          <p:cNvCxnSpPr>
            <a:cxnSpLocks/>
          </p:cNvCxnSpPr>
          <p:nvPr/>
        </p:nvCxnSpPr>
        <p:spPr>
          <a:xfrm flipH="1">
            <a:off x="4781007" y="3013166"/>
            <a:ext cx="923106" cy="16372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72389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COLUMN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55030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Rot="1" noChangeArrowheads="1"/>
          </p:cNvSpPr>
          <p:nvPr/>
        </p:nvSpPr>
        <p:spPr bwMode="auto">
          <a:xfrm>
            <a:off x="1703388" y="1"/>
            <a:ext cx="8424862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en-US" altLang="en-US" sz="32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689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1" y="1210316"/>
            <a:ext cx="58769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18EACD-EB94-46AD-8250-52A0F5982FC0}"/>
              </a:ext>
            </a:extLst>
          </p:cNvPr>
          <p:cNvSpPr txBox="1"/>
          <p:nvPr/>
        </p:nvSpPr>
        <p:spPr>
          <a:xfrm>
            <a:off x="1577976" y="780103"/>
            <a:ext cx="60499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Overlay Soundings and </a:t>
            </a:r>
            <a:r>
              <a:rPr lang="en-US" sz="2000" dirty="0" err="1">
                <a:latin typeface="+mn-lt"/>
              </a:rPr>
              <a:t>Redigitize</a:t>
            </a:r>
            <a:endParaRPr lang="en-US" sz="2000" dirty="0">
              <a:latin typeface="+mn-lt"/>
            </a:endParaRPr>
          </a:p>
        </p:txBody>
      </p:sp>
      <p:sp>
        <p:nvSpPr>
          <p:cNvPr id="78852" name="Text Box 14">
            <a:extLst>
              <a:ext uri="{FF2B5EF4-FFF2-40B4-BE49-F238E27FC236}">
                <a16:creationId xmlns:a16="http://schemas.microsoft.com/office/drawing/2014/main" id="{5EF9BC35-1E20-4FA9-8AE8-A290EB66D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7450" y="1210317"/>
            <a:ext cx="2590800" cy="3317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dirty="0">
                <a:latin typeface="+mn-lt"/>
              </a:rPr>
              <a:t>Buttons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Start and end digitize mode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Undo digitizing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Search for more WC Data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latin typeface="+mn-lt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1600" dirty="0">
                <a:latin typeface="+mn-lt"/>
              </a:rPr>
              <a:t>Show WC Data and / or Soundings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endParaRPr lang="en-US" altLang="en-US" sz="1600" dirty="0">
              <a:latin typeface="+mn-lt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1600" dirty="0">
                <a:latin typeface="+mn-lt"/>
              </a:rPr>
              <a:t>Set color saturation limits in the Display section.</a:t>
            </a:r>
          </a:p>
        </p:txBody>
      </p:sp>
      <p:pic>
        <p:nvPicPr>
          <p:cNvPr id="16896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51" y="5085404"/>
            <a:ext cx="3097213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7" name="Text Box 14"/>
          <p:cNvSpPr txBox="1">
            <a:spLocks noChangeArrowheads="1"/>
          </p:cNvSpPr>
          <p:nvPr/>
        </p:nvSpPr>
        <p:spPr bwMode="auto">
          <a:xfrm>
            <a:off x="1868488" y="5120329"/>
            <a:ext cx="49085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en-US" sz="1600">
                <a:latin typeface="Verdana" pitchFamily="34" charset="0"/>
              </a:rPr>
              <a:t>Show WC Coverage in the Survey Window</a:t>
            </a:r>
            <a:endParaRPr lang="en-US" altLang="en-US" sz="1600">
              <a:solidFill>
                <a:srgbClr val="FFFF00"/>
              </a:solidFill>
              <a:latin typeface="Verdana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4087448-A3ED-40F3-BA90-F13B003EDC2A}"/>
              </a:ext>
            </a:extLst>
          </p:cNvPr>
          <p:cNvCxnSpPr/>
          <p:nvPr/>
        </p:nvCxnSpPr>
        <p:spPr>
          <a:xfrm>
            <a:off x="6380163" y="5298128"/>
            <a:ext cx="5969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E080310-3179-4486-968E-089A77B5D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Column Data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4418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SAVING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12610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94389BB-0812-4B41-BAEA-235ECC5752E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9" y="0"/>
            <a:ext cx="8461375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66DAC1D6-EF54-4B8E-8D91-549C83574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512" y="1071721"/>
            <a:ext cx="23223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Use File menu or the “World” Button.</a:t>
            </a:r>
          </a:p>
        </p:txBody>
      </p:sp>
      <p:pic>
        <p:nvPicPr>
          <p:cNvPr id="17715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37" y="1008062"/>
            <a:ext cx="6826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201" y="2482849"/>
            <a:ext cx="5276850" cy="3398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513" y="1155700"/>
            <a:ext cx="489585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5B5FECDF-846D-400C-99FD-9D6D692D1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851" y="1964369"/>
            <a:ext cx="25400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Save Options.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C23B6087-1EDF-4A4C-9627-A9806315C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8838" y="4127500"/>
            <a:ext cx="2922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Example TIF drawn in the HYPACK Shell</a:t>
            </a: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CE9F4E1-A4DB-4011-B73C-3B966A5E85B4}"/>
              </a:ext>
            </a:extLst>
          </p:cNvPr>
          <p:cNvCxnSpPr>
            <a:cxnSpLocks/>
          </p:cNvCxnSpPr>
          <p:nvPr/>
        </p:nvCxnSpPr>
        <p:spPr>
          <a:xfrm flipV="1">
            <a:off x="5511626" y="1846262"/>
            <a:ext cx="1455737" cy="3030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99F32BD-5FB3-4FD8-8EA3-FADCE5105AB5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7786514" y="4465637"/>
            <a:ext cx="822325" cy="12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1794E23-799C-4AB8-9A2D-3A62795D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Save TIF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19790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5A3C90A-3301-442A-AF53-FCF24C04D36C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03388" y="1"/>
            <a:ext cx="83883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9203" name="Text Box 14">
            <a:extLst>
              <a:ext uri="{FF2B5EF4-FFF2-40B4-BE49-F238E27FC236}">
                <a16:creationId xmlns:a16="http://schemas.microsoft.com/office/drawing/2014/main" id="{49CB1563-AF01-47AB-8AD6-2A0F9E9EA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81" y="4825892"/>
            <a:ext cx="7013561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6E6259"/>
                </a:solidFill>
                <a:latin typeface="+mn-lt"/>
              </a:rPr>
              <a:t>HS2x (64 bit): Preferred option for saving all points.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6E6259"/>
                </a:solidFill>
                <a:latin typeface="+mn-lt"/>
              </a:rPr>
              <a:t>HS2 (32 bit): Use for compatibility with MBMAX32.  Mostly obsolete.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6E6259"/>
                </a:solidFill>
                <a:latin typeface="+mn-lt"/>
              </a:rPr>
              <a:t>Append to File Names:  Nice Option to Save Different Versions of the Same Survey File.</a:t>
            </a:r>
          </a:p>
        </p:txBody>
      </p:sp>
      <p:sp>
        <p:nvSpPr>
          <p:cNvPr id="179204" name="Text Box 14">
            <a:extLst>
              <a:ext uri="{FF2B5EF4-FFF2-40B4-BE49-F238E27FC236}">
                <a16:creationId xmlns:a16="http://schemas.microsoft.com/office/drawing/2014/main" id="{3BDC85BA-94FF-4DF8-A6B4-C51382914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2784" y="571003"/>
            <a:ext cx="4497935" cy="3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Saving to XYZ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Quite a Few Save Options.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XYZ Selection: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Easting, Northing, Z (Of Course).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Latitude, Longitude, Z.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X, Y, Intensity.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X, Y, Surface SV.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solidFill>
                  <a:srgbClr val="0091BB"/>
                </a:solidFill>
                <a:latin typeface="+mn-lt"/>
              </a:rPr>
              <a:t>Etc.</a:t>
            </a: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Z Multiplier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Tx/>
              <a:buChar char="•"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Use Project Rounding Rules:  Applies depth rounding as per setup in HYPACK Shell.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defRPr/>
            </a:pPr>
            <a:endParaRPr lang="en-US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D526E1-ACC3-4F38-9EE4-39C025A4F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Saving Files, All Points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26A06-4058-4D82-BD9C-1D3E20E0D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2" y="637432"/>
            <a:ext cx="7040880" cy="407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59BD4B-08AE-45BC-8160-4694A1C73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988" y="4027526"/>
            <a:ext cx="3400425" cy="1733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id="{45D57963-A222-4C63-B0A9-17FCE4B93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9373" y="5862688"/>
            <a:ext cx="3495040" cy="3139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Rounding rule setup in the Shell </a:t>
            </a:r>
            <a:endParaRPr lang="en-US" altLang="en-US" sz="1600" dirty="0">
              <a:solidFill>
                <a:srgbClr val="0091BB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1039986"/>
      </p:ext>
    </p:extLst>
  </p:cSld>
  <p:clrMapOvr>
    <a:masterClrMapping/>
  </p:clrMapOvr>
</p:sld>
</file>

<file path=ppt/theme/theme1.xml><?xml version="1.0" encoding="utf-8"?>
<a:theme xmlns:a="http://schemas.openxmlformats.org/drawingml/2006/main" name="Jerrys Theme">
  <a:themeElements>
    <a:clrScheme name="Xylem">
      <a:dk1>
        <a:sysClr val="windowText" lastClr="000000"/>
      </a:dk1>
      <a:lt1>
        <a:sysClr val="window" lastClr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615E9B"/>
      </a:accent3>
      <a:accent4>
        <a:srgbClr val="E57200"/>
      </a:accent4>
      <a:accent5>
        <a:srgbClr val="BF0D3E"/>
      </a:accent5>
      <a:accent6>
        <a:srgbClr val="001A70"/>
      </a:accent6>
      <a:hlink>
        <a:srgbClr val="7A6855"/>
      </a:hlink>
      <a:folHlink>
        <a:srgbClr val="0085A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errys Theme" id="{34DCF403-205E-4DCF-9EAF-A8EEA50C4074}" vid="{F5A2F787-8A64-4E85-AD44-6651DC6A51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lcf76f155ced4ddcb4097134ff3c332f xmlns="24a8e0cc-0db5-4542-95ff-113fbb9da4d2">
      <Terms xmlns="http://schemas.microsoft.com/office/infopath/2007/PartnerControls"/>
    </lcf76f155ced4ddcb4097134ff3c332f>
    <TaxCatchAll xmlns="10a023fd-628c-4b7c-aec2-a17c8104e72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382AE6178ED54FB088AFCCFF3742D5" ma:contentTypeVersion="15" ma:contentTypeDescription="Create a new document." ma:contentTypeScope="" ma:versionID="6e6a18a447b1f1d1e31faa64d873d6c6">
  <xsd:schema xmlns:xsd="http://www.w3.org/2001/XMLSchema" xmlns:xs="http://www.w3.org/2001/XMLSchema" xmlns:p="http://schemas.microsoft.com/office/2006/metadata/properties" xmlns:ns2="24a8e0cc-0db5-4542-95ff-113fbb9da4d2" xmlns:ns3="http://schemas.microsoft.com/sharepoint/v4" xmlns:ns4="10a023fd-628c-4b7c-aec2-a17c8104e729" targetNamespace="http://schemas.microsoft.com/office/2006/metadata/properties" ma:root="true" ma:fieldsID="4cd4662af577c8bff5d9b5caaea07cc5" ns2:_="" ns3:_="" ns4:_="">
    <xsd:import namespace="24a8e0cc-0db5-4542-95ff-113fbb9da4d2"/>
    <xsd:import namespace="http://schemas.microsoft.com/sharepoint/v4"/>
    <xsd:import namespace="10a023fd-628c-4b7c-aec2-a17c8104e7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3:IconOverlay" minOccurs="0"/>
                <xsd:element ref="ns4:SharedWithUsers" minOccurs="0"/>
                <xsd:element ref="ns4:SharedWithDetails" minOccurs="0"/>
                <xsd:element ref="ns2:lcf76f155ced4ddcb4097134ff3c332f" minOccurs="0"/>
                <xsd:element ref="ns4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a8e0cc-0db5-4542-95ff-113fbb9da4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1934200a-e575-48ad-97ba-4b0c9caf94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4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023fd-628c-4b7c-aec2-a17c8104e72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ea79faac-8985-4fc8-8ddf-db27648643c5}" ma:internalName="TaxCatchAll" ma:showField="CatchAllData" ma:web="10a023fd-628c-4b7c-aec2-a17c8104e7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A038AC-4B1B-42A3-9366-C6D831A504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986583-F1FC-4DC1-9BE0-0C766D8534B6}">
  <ds:schemaRefs>
    <ds:schemaRef ds:uri="24a8e0cc-0db5-4542-95ff-113fbb9da4d2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10a023fd-628c-4b7c-aec2-a17c8104e729"/>
    <ds:schemaRef ds:uri="http://schemas.microsoft.com/sharepoint/v4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A8CD3C0-86FB-4750-9BF9-C5A4589FF6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a8e0cc-0db5-4542-95ff-113fbb9da4d2"/>
    <ds:schemaRef ds:uri="http://schemas.microsoft.com/sharepoint/v4"/>
    <ds:schemaRef ds:uri="10a023fd-628c-4b7c-aec2-a17c8104e7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Jerrys Theme</Template>
  <TotalTime>1992</TotalTime>
  <Words>6370</Words>
  <Application>Microsoft Office PowerPoint</Application>
  <PresentationFormat>Widescreen</PresentationFormat>
  <Paragraphs>932</Paragraphs>
  <Slides>102</Slides>
  <Notes>88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1" baseType="lpstr">
      <vt:lpstr>Arial</vt:lpstr>
      <vt:lpstr>Calibri</vt:lpstr>
      <vt:lpstr>Courier New</vt:lpstr>
      <vt:lpstr>Lucida Grande</vt:lpstr>
      <vt:lpstr>Times New Roman</vt:lpstr>
      <vt:lpstr>Verdana</vt:lpstr>
      <vt:lpstr>Wingdings</vt:lpstr>
      <vt:lpstr>Jerrys Theme</vt:lpstr>
      <vt:lpstr>Bitmap Image</vt:lpstr>
      <vt:lpstr>MBES – Data Processing</vt:lpstr>
      <vt:lpstr>Processing Multibeam Data</vt:lpstr>
      <vt:lpstr>MBMAX64 Introduction </vt:lpstr>
      <vt:lpstr>Getting Started </vt:lpstr>
      <vt:lpstr>Editor Settings </vt:lpstr>
      <vt:lpstr>Editor Settings </vt:lpstr>
      <vt:lpstr>Loading Files </vt:lpstr>
      <vt:lpstr>Read Parameters </vt:lpstr>
      <vt:lpstr>Survey Tab, Survey Info </vt:lpstr>
      <vt:lpstr>Survey Tab, Matrix Settings </vt:lpstr>
      <vt:lpstr>Survey Tab, TPU </vt:lpstr>
      <vt:lpstr>Survey Tab, Auto Processing </vt:lpstr>
      <vt:lpstr>Read Parameters, File List </vt:lpstr>
      <vt:lpstr>Corrections Tab, Tides </vt:lpstr>
      <vt:lpstr>Corrections Tab, Sound Velocity </vt:lpstr>
      <vt:lpstr>Corrections Tab, Draft </vt:lpstr>
      <vt:lpstr>Device Tab, Summary </vt:lpstr>
      <vt:lpstr>Devices and Offsets </vt:lpstr>
      <vt:lpstr>Patch Test Offsets </vt:lpstr>
      <vt:lpstr>Processing Tab, Heave </vt:lpstr>
      <vt:lpstr>Processing Tab, Sonar </vt:lpstr>
      <vt:lpstr>MBMAX64 Layout </vt:lpstr>
      <vt:lpstr>Left Panel, Survey Files </vt:lpstr>
      <vt:lpstr>Left Panel, Editing </vt:lpstr>
      <vt:lpstr>Left Panel – Selection Tools </vt:lpstr>
      <vt:lpstr>Floating Toolbar </vt:lpstr>
      <vt:lpstr>Top Panel - Editing </vt:lpstr>
      <vt:lpstr>Top Panel - Display </vt:lpstr>
      <vt:lpstr>Mouse &amp; Keyboard “Cheat Sheet” </vt:lpstr>
      <vt:lpstr>Color Settings in Stage 1 </vt:lpstr>
      <vt:lpstr>Stage 1 Filters </vt:lpstr>
      <vt:lpstr>Apply the Filters </vt:lpstr>
      <vt:lpstr>Apply the Filters </vt:lpstr>
      <vt:lpstr>Editing Positions </vt:lpstr>
      <vt:lpstr>Edit Positions by Speed </vt:lpstr>
      <vt:lpstr>Editing RTK Tides </vt:lpstr>
      <vt:lpstr>Review MRU and Heading </vt:lpstr>
      <vt:lpstr>Sound Velocity Review and Edit </vt:lpstr>
      <vt:lpstr>Stage 1 Tools Menu </vt:lpstr>
      <vt:lpstr>POS/MV True Heave Adjustments </vt:lpstr>
      <vt:lpstr>HYPACK RAW File Adjustments </vt:lpstr>
      <vt:lpstr>GPS Recalc </vt:lpstr>
      <vt:lpstr>POSPac Adjustments </vt:lpstr>
      <vt:lpstr>SBET Editor </vt:lpstr>
      <vt:lpstr>SBET Editor</vt:lpstr>
      <vt:lpstr>GPS Adjustments </vt:lpstr>
      <vt:lpstr>RTK Tides vs. MRU Heave </vt:lpstr>
      <vt:lpstr>Stage 2, Depth Editing </vt:lpstr>
      <vt:lpstr>View Options and Lighting </vt:lpstr>
      <vt:lpstr>View Options and Lighting </vt:lpstr>
      <vt:lpstr>Color Settings </vt:lpstr>
      <vt:lpstr>Custom / Export Colors </vt:lpstr>
      <vt:lpstr>Beam Flagging </vt:lpstr>
      <vt:lpstr>Targets </vt:lpstr>
      <vt:lpstr>Channel Plan (CHN) Overlay </vt:lpstr>
      <vt:lpstr>Understanding the Filters</vt:lpstr>
      <vt:lpstr>Depth Filters - Basic </vt:lpstr>
      <vt:lpstr>Depth Filters - Sweep </vt:lpstr>
      <vt:lpstr>Depth Filters - Matrix </vt:lpstr>
      <vt:lpstr>Search Only </vt:lpstr>
      <vt:lpstr>Search and Filter - Actions </vt:lpstr>
      <vt:lpstr>EDITING THE DATA</vt:lpstr>
      <vt:lpstr>Editing in the Survey Window  </vt:lpstr>
      <vt:lpstr>Editing in the Sweep Window </vt:lpstr>
      <vt:lpstr>Editing in the Sweep Window </vt:lpstr>
      <vt:lpstr>2nd and Single Sweep Windows  </vt:lpstr>
      <vt:lpstr>Imagery Window </vt:lpstr>
      <vt:lpstr>Profile Window Setup </vt:lpstr>
      <vt:lpstr>Editing in the Profile Window </vt:lpstr>
      <vt:lpstr>Editing in the Profile Window </vt:lpstr>
      <vt:lpstr>Matrix Points in Profile Window </vt:lpstr>
      <vt:lpstr>Beam Checking in Profile Window </vt:lpstr>
      <vt:lpstr>Editing in Profile Part 2, A-B Cross Section </vt:lpstr>
      <vt:lpstr>Editing in the Cloud Window  </vt:lpstr>
      <vt:lpstr>Editing in the Cloud Window  </vt:lpstr>
      <vt:lpstr>Editing in the Cloud Popup Window</vt:lpstr>
      <vt:lpstr>Cloud Popup Calibration</vt:lpstr>
      <vt:lpstr>Sounding Info </vt:lpstr>
      <vt:lpstr>Camera Log </vt:lpstr>
      <vt:lpstr>Window Sync </vt:lpstr>
      <vt:lpstr>CUBE in MBMAX64</vt:lpstr>
      <vt:lpstr>CUBE</vt:lpstr>
      <vt:lpstr>CUBE Terminology</vt:lpstr>
      <vt:lpstr>CUBE Grid and Neighborhoods</vt:lpstr>
      <vt:lpstr>Using CUBE in MBMAX 64</vt:lpstr>
      <vt:lpstr>CUBE in MBMAX 64 – Part 2</vt:lpstr>
      <vt:lpstr>CUBE in MBMAX 64 – Part 3</vt:lpstr>
      <vt:lpstr>Cell Window </vt:lpstr>
      <vt:lpstr>CUBE vs. Minimums and Maximums</vt:lpstr>
      <vt:lpstr>eHydro and FEATURE DETECTION </vt:lpstr>
      <vt:lpstr>eHydro in MBMAX64</vt:lpstr>
      <vt:lpstr>eHydro Metadata </vt:lpstr>
      <vt:lpstr>eHydro - Targets and XYZs </vt:lpstr>
      <vt:lpstr>FEATURE DETECTION </vt:lpstr>
      <vt:lpstr>WATER COLUMN </vt:lpstr>
      <vt:lpstr>Water Column Data </vt:lpstr>
      <vt:lpstr>SAVING DATA</vt:lpstr>
      <vt:lpstr>Save TIF </vt:lpstr>
      <vt:lpstr>Saving Files, All Points </vt:lpstr>
      <vt:lpstr>Saving: One Point per Cell </vt:lpstr>
      <vt:lpstr>Save Reminder 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MBES – Data Processing</dc:title>
  <dc:creator>Knisley, Jerry - Xylem</dc:creator>
  <cp:lastModifiedBy>Decastro, Calandria - Xylem</cp:lastModifiedBy>
  <cp:revision>69</cp:revision>
  <dcterms:created xsi:type="dcterms:W3CDTF">2020-11-13T18:55:09Z</dcterms:created>
  <dcterms:modified xsi:type="dcterms:W3CDTF">2022-09-29T20:20:11Z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0x010100FE382AE6178ED54FB088AFCCFF3742D5</vt:lpwstr>
  </property>
</Properties>
</file>