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5" r:id="rId1"/>
    <p:sldMasterId id="2147483825" r:id="rId2"/>
  </p:sldMasterIdLst>
  <p:notesMasterIdLst>
    <p:notesMasterId r:id="rId39"/>
  </p:notesMasterIdLst>
  <p:handoutMasterIdLst>
    <p:handoutMasterId r:id="rId40"/>
  </p:handoutMasterIdLst>
  <p:sldIdLst>
    <p:sldId id="293" r:id="rId3"/>
    <p:sldId id="294" r:id="rId4"/>
    <p:sldId id="323" r:id="rId5"/>
    <p:sldId id="295" r:id="rId6"/>
    <p:sldId id="324" r:id="rId7"/>
    <p:sldId id="328" r:id="rId8"/>
    <p:sldId id="302" r:id="rId9"/>
    <p:sldId id="300" r:id="rId10"/>
    <p:sldId id="301" r:id="rId11"/>
    <p:sldId id="299" r:id="rId12"/>
    <p:sldId id="305" r:id="rId13"/>
    <p:sldId id="297" r:id="rId14"/>
    <p:sldId id="296" r:id="rId15"/>
    <p:sldId id="298" r:id="rId16"/>
    <p:sldId id="325" r:id="rId17"/>
    <p:sldId id="327" r:id="rId18"/>
    <p:sldId id="329" r:id="rId19"/>
    <p:sldId id="311" r:id="rId20"/>
    <p:sldId id="312" r:id="rId21"/>
    <p:sldId id="313" r:id="rId22"/>
    <p:sldId id="314" r:id="rId23"/>
    <p:sldId id="315" r:id="rId24"/>
    <p:sldId id="316" r:id="rId25"/>
    <p:sldId id="317" r:id="rId26"/>
    <p:sldId id="318" r:id="rId27"/>
    <p:sldId id="319" r:id="rId28"/>
    <p:sldId id="320" r:id="rId29"/>
    <p:sldId id="321" r:id="rId30"/>
    <p:sldId id="322" r:id="rId31"/>
    <p:sldId id="308" r:id="rId32"/>
    <p:sldId id="310" r:id="rId33"/>
    <p:sldId id="309" r:id="rId34"/>
    <p:sldId id="304" r:id="rId35"/>
    <p:sldId id="303" r:id="rId36"/>
    <p:sldId id="306" r:id="rId37"/>
    <p:sldId id="307" r:id="rId3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178">
          <p15:clr>
            <a:srgbClr val="A4A3A4"/>
          </p15:clr>
        </p15:guide>
        <p15:guide id="2" orient="horz" pos="281">
          <p15:clr>
            <a:srgbClr val="A4A3A4"/>
          </p15:clr>
        </p15:guide>
        <p15:guide id="3" orient="horz" pos="689">
          <p15:clr>
            <a:srgbClr val="A4A3A4"/>
          </p15:clr>
        </p15:guide>
        <p15:guide id="4" pos="4728">
          <p15:clr>
            <a:srgbClr val="A4A3A4"/>
          </p15:clr>
        </p15:guide>
        <p15:guide id="5" pos="217">
          <p15:clr>
            <a:srgbClr val="A4A3A4"/>
          </p15:clr>
        </p15:guide>
        <p15:guide id="6" pos="5543">
          <p15:clr>
            <a:srgbClr val="A4A3A4"/>
          </p15:clr>
        </p15:guide>
        <p15:guide id="7" pos="409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B0000"/>
    <a:srgbClr val="61ACC9"/>
    <a:srgbClr val="93E4BE"/>
    <a:srgbClr val="8B3E74"/>
    <a:srgbClr val="5B14C4"/>
    <a:srgbClr val="E44589"/>
    <a:srgbClr val="53565A"/>
    <a:srgbClr val="0089B1"/>
    <a:srgbClr val="6E6259"/>
    <a:srgbClr val="0D739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760" autoAdjust="0"/>
    <p:restoredTop sz="95590" autoAdjust="0"/>
  </p:normalViewPr>
  <p:slideViewPr>
    <p:cSldViewPr snapToGrid="0">
      <p:cViewPr varScale="1">
        <p:scale>
          <a:sx n="112" d="100"/>
          <a:sy n="112" d="100"/>
        </p:scale>
        <p:origin x="-1584" y="-72"/>
      </p:cViewPr>
      <p:guideLst>
        <p:guide orient="horz" pos="4178"/>
        <p:guide orient="horz" pos="281"/>
        <p:guide orient="horz" pos="689"/>
        <p:guide pos="4728"/>
        <p:guide pos="217"/>
        <p:guide pos="5543"/>
        <p:guide pos="4097"/>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E7E2142-8310-5C4B-8DAA-924667C694BF}" type="datetimeFigureOut">
              <a:rPr lang="en-US" smtClean="0"/>
              <a:pPr/>
              <a:t>1/23/2020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066E32C-7160-FD44-A564-463931A37DED}" type="slidenum">
              <a:rPr lang="en-US" smtClean="0"/>
              <a:pPr/>
              <a:t>‹#›</a:t>
            </a:fld>
            <a:endParaRPr lang="en-US"/>
          </a:p>
        </p:txBody>
      </p:sp>
    </p:spTree>
    <p:extLst>
      <p:ext uri="{BB962C8B-B14F-4D97-AF65-F5344CB8AC3E}">
        <p14:creationId xmlns:p14="http://schemas.microsoft.com/office/powerpoint/2010/main" val="4341735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0BAC39-B150-0E40-9310-2632AB3BFCB3}" type="datetimeFigureOut">
              <a:rPr lang="en-US" smtClean="0"/>
              <a:pPr/>
              <a:t>1/23/2020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D3A5F2-2DF9-1D48-A4E2-5D75BCCC5106}" type="slidenum">
              <a:rPr lang="en-US" smtClean="0"/>
              <a:pPr/>
              <a:t>‹#›</a:t>
            </a:fld>
            <a:endParaRPr lang="en-US"/>
          </a:p>
        </p:txBody>
      </p:sp>
    </p:spTree>
    <p:extLst>
      <p:ext uri="{BB962C8B-B14F-4D97-AF65-F5344CB8AC3E}">
        <p14:creationId xmlns:p14="http://schemas.microsoft.com/office/powerpoint/2010/main" val="125823324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ChangeArrowheads="1" noTextEdit="1"/>
          </p:cNvSpPr>
          <p:nvPr>
            <p:ph type="sldImg"/>
          </p:nvPr>
        </p:nvSpPr>
        <p:spPr>
          <a:ln/>
        </p:spPr>
      </p:sp>
      <p:sp>
        <p:nvSpPr>
          <p:cNvPr id="35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ru-RU" altLang="en-US">
              <a:latin typeface="Arial" panose="020B0604020202020204" pitchFamily="34" charset="0"/>
            </a:endParaRPr>
          </a:p>
        </p:txBody>
      </p:sp>
      <p:sp>
        <p:nvSpPr>
          <p:cNvPr id="35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DFECDA3D-DA38-4809-9383-407D6924D768}" type="slidenum">
              <a:rPr>
                <a:latin typeface="Arial" panose="020B0604020202020204" pitchFamily="34" charset="0"/>
              </a:rPr>
              <a:pPr/>
              <a:t>2</a:t>
            </a:fld>
            <a:endParaRPr lang="ru-RU" altLang="en-US">
              <a:latin typeface="Arial" panose="020B0604020202020204" pitchFamily="34" charset="0"/>
            </a:endParaRPr>
          </a:p>
        </p:txBody>
      </p:sp>
    </p:spTree>
    <p:extLst>
      <p:ext uri="{BB962C8B-B14F-4D97-AF65-F5344CB8AC3E}">
        <p14:creationId xmlns:p14="http://schemas.microsoft.com/office/powerpoint/2010/main" val="37816938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ru-RU" altLang="en-US">
              <a:latin typeface="Arial" panose="020B0604020202020204" pitchFamily="34" charset="0"/>
            </a:endParaRPr>
          </a:p>
        </p:txBody>
      </p:sp>
      <p:sp>
        <p:nvSpPr>
          <p:cNvPr id="440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D6751B11-B0A3-4ED4-94CA-1CEE130D6481}" type="slidenum">
              <a:rPr b="0">
                <a:latin typeface="Arial" panose="020B0604020202020204" pitchFamily="34" charset="0"/>
              </a:rPr>
              <a:pPr/>
              <a:t>24</a:t>
            </a:fld>
            <a:endParaRPr lang="ru-RU" altLang="en-US" b="0">
              <a:latin typeface="Arial" panose="020B0604020202020204" pitchFamily="34" charset="0"/>
            </a:endParaRPr>
          </a:p>
        </p:txBody>
      </p:sp>
    </p:spTree>
    <p:extLst>
      <p:ext uri="{BB962C8B-B14F-4D97-AF65-F5344CB8AC3E}">
        <p14:creationId xmlns:p14="http://schemas.microsoft.com/office/powerpoint/2010/main" val="29298002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ru-RU" altLang="en-US">
              <a:latin typeface="Arial" panose="020B0604020202020204" pitchFamily="34" charset="0"/>
            </a:endParaRPr>
          </a:p>
        </p:txBody>
      </p:sp>
      <p:sp>
        <p:nvSpPr>
          <p:cNvPr id="450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5BB95C45-48D8-43F9-8C83-87D9A2B04EDF}" type="slidenum">
              <a:rPr b="0">
                <a:latin typeface="Arial" panose="020B0604020202020204" pitchFamily="34" charset="0"/>
              </a:rPr>
              <a:pPr/>
              <a:t>25</a:t>
            </a:fld>
            <a:endParaRPr lang="ru-RU" altLang="en-US" b="0">
              <a:latin typeface="Arial" panose="020B0604020202020204" pitchFamily="34" charset="0"/>
            </a:endParaRPr>
          </a:p>
        </p:txBody>
      </p:sp>
    </p:spTree>
    <p:extLst>
      <p:ext uri="{BB962C8B-B14F-4D97-AF65-F5344CB8AC3E}">
        <p14:creationId xmlns:p14="http://schemas.microsoft.com/office/powerpoint/2010/main" val="8774498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ru-RU" altLang="en-US">
              <a:latin typeface="Arial" panose="020B0604020202020204" pitchFamily="34" charset="0"/>
            </a:endParaRPr>
          </a:p>
        </p:txBody>
      </p:sp>
      <p:sp>
        <p:nvSpPr>
          <p:cNvPr id="460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F74420AA-641C-4FA7-8956-5FDF26128F4E}" type="slidenum">
              <a:rPr b="0">
                <a:latin typeface="Arial" panose="020B0604020202020204" pitchFamily="34" charset="0"/>
              </a:rPr>
              <a:pPr/>
              <a:t>26</a:t>
            </a:fld>
            <a:endParaRPr lang="ru-RU" altLang="en-US" b="0">
              <a:latin typeface="Arial" panose="020B0604020202020204" pitchFamily="34" charset="0"/>
            </a:endParaRPr>
          </a:p>
        </p:txBody>
      </p:sp>
    </p:spTree>
    <p:extLst>
      <p:ext uri="{BB962C8B-B14F-4D97-AF65-F5344CB8AC3E}">
        <p14:creationId xmlns:p14="http://schemas.microsoft.com/office/powerpoint/2010/main" val="37558698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ru-RU" altLang="en-US" dirty="0">
              <a:latin typeface="Arial" panose="020B0604020202020204" pitchFamily="34" charset="0"/>
            </a:endParaRPr>
          </a:p>
        </p:txBody>
      </p:sp>
      <p:sp>
        <p:nvSpPr>
          <p:cNvPr id="471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1DEF781C-6706-495F-8E61-D506B90BC661}" type="slidenum">
              <a:rPr b="0">
                <a:latin typeface="Arial" panose="020B0604020202020204" pitchFamily="34" charset="0"/>
              </a:rPr>
              <a:pPr/>
              <a:t>27</a:t>
            </a:fld>
            <a:endParaRPr lang="ru-RU" altLang="en-US" b="0">
              <a:latin typeface="Arial" panose="020B0604020202020204" pitchFamily="34" charset="0"/>
            </a:endParaRPr>
          </a:p>
        </p:txBody>
      </p:sp>
    </p:spTree>
    <p:extLst>
      <p:ext uri="{BB962C8B-B14F-4D97-AF65-F5344CB8AC3E}">
        <p14:creationId xmlns:p14="http://schemas.microsoft.com/office/powerpoint/2010/main" val="1307019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ru-RU" altLang="en-US">
              <a:latin typeface="Arial" panose="020B0604020202020204" pitchFamily="34" charset="0"/>
            </a:endParaRPr>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1B5342DB-C22C-4373-8B1F-F7003DAD4C60}" type="slidenum">
              <a:rPr b="0">
                <a:latin typeface="Arial" panose="020B0604020202020204" pitchFamily="34" charset="0"/>
              </a:rPr>
              <a:pPr/>
              <a:t>28</a:t>
            </a:fld>
            <a:endParaRPr lang="ru-RU" altLang="en-US" b="0">
              <a:latin typeface="Arial" panose="020B0604020202020204" pitchFamily="34" charset="0"/>
            </a:endParaRPr>
          </a:p>
        </p:txBody>
      </p:sp>
    </p:spTree>
    <p:extLst>
      <p:ext uri="{BB962C8B-B14F-4D97-AF65-F5344CB8AC3E}">
        <p14:creationId xmlns:p14="http://schemas.microsoft.com/office/powerpoint/2010/main" val="5143730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altLang="en-US">
              <a:latin typeface="Arial" panose="020B0604020202020204" pitchFamily="34" charset="0"/>
            </a:endParaRPr>
          </a:p>
        </p:txBody>
      </p:sp>
      <p:sp>
        <p:nvSpPr>
          <p:cNvPr id="49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A4BA21E3-B6C8-4F5B-9542-8F5D0A7F2C21}" type="slidenum">
              <a:rPr b="0">
                <a:latin typeface="Arial" panose="020B0604020202020204" pitchFamily="34" charset="0"/>
              </a:rPr>
              <a:pPr/>
              <a:t>29</a:t>
            </a:fld>
            <a:endParaRPr lang="ru-RU" altLang="en-US" b="0">
              <a:latin typeface="Arial" panose="020B0604020202020204" pitchFamily="34" charset="0"/>
            </a:endParaRPr>
          </a:p>
        </p:txBody>
      </p:sp>
    </p:spTree>
    <p:extLst>
      <p:ext uri="{BB962C8B-B14F-4D97-AF65-F5344CB8AC3E}">
        <p14:creationId xmlns:p14="http://schemas.microsoft.com/office/powerpoint/2010/main" val="35872224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altLang="en-US">
              <a:latin typeface="Arial" panose="020B0604020202020204" pitchFamily="34" charset="0"/>
            </a:endParaRPr>
          </a:p>
        </p:txBody>
      </p:sp>
      <p:sp>
        <p:nvSpPr>
          <p:cNvPr id="798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607C736C-6D2E-4CBD-9BD4-E47AE78B0ABB}" type="slidenum">
              <a:rPr>
                <a:latin typeface="Arial" panose="020B0604020202020204" pitchFamily="34" charset="0"/>
              </a:rPr>
              <a:pPr/>
              <a:t>31</a:t>
            </a:fld>
            <a:endParaRPr lang="ru-RU" altLang="en-US">
              <a:latin typeface="Arial" panose="020B0604020202020204" pitchFamily="34" charset="0"/>
            </a:endParaRPr>
          </a:p>
        </p:txBody>
      </p:sp>
    </p:spTree>
    <p:extLst>
      <p:ext uri="{BB962C8B-B14F-4D97-AF65-F5344CB8AC3E}">
        <p14:creationId xmlns:p14="http://schemas.microsoft.com/office/powerpoint/2010/main" val="28377623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rtl="0" eaLnBrk="1" hangingPunct="1"/>
            <a:r>
              <a:rPr lang="ru-RU" b="0" i="0" u="none" baseline="0"/>
              <a:t>Отметьте разность плотности данных при уменьшении луча.</a:t>
            </a:r>
          </a:p>
          <a:p>
            <a:pPr algn="l" rtl="0" eaLnBrk="1" hangingPunct="1"/>
            <a:endParaRPr lang="ru-RU" altLang="en-US"/>
          </a:p>
          <a:p>
            <a:pPr algn="l" rtl="0" eaLnBrk="1" hangingPunct="1"/>
            <a:r>
              <a:rPr lang="ru-RU" b="0" i="0" u="none" baseline="0"/>
              <a:t>Более высокое разрешение и точность по горизонтали и по вертикали.</a:t>
            </a:r>
          </a:p>
        </p:txBody>
      </p:sp>
    </p:spTree>
    <p:extLst>
      <p:ext uri="{BB962C8B-B14F-4D97-AF65-F5344CB8AC3E}">
        <p14:creationId xmlns:p14="http://schemas.microsoft.com/office/powerpoint/2010/main" val="8123584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1026"/>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Rectangle 1027"/>
          <p:cNvSpPr>
            <a:spLocks noGrp="1" noChangeArrowheads="1"/>
          </p:cNvSpPr>
          <p:nvPr>
            <p:ph type="body" idx="1"/>
          </p:nvPr>
        </p:nvSpPr>
        <p:spPr bwMode="auto">
          <a:xfrm>
            <a:off x="685800" y="4341813"/>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945" tIns="44973" rIns="89945" bIns="44973" numCol="1" anchor="t" anchorCtr="0" compatLnSpc="1">
            <a:prstTxWarp prst="textNoShape">
              <a:avLst/>
            </a:prstTxWarp>
          </a:bodyPr>
          <a:lstStyle/>
          <a:p>
            <a:pPr algn="l" rtl="0" eaLnBrk="1" hangingPunct="1"/>
            <a:r>
              <a:rPr lang="ru-RU" b="0" i="0" u="none" baseline="0"/>
              <a:t>С МЛЭ обычно не нужно ждать, пока пришвартованные суда уйдут, поскольку развертка МЛЭ может озвучить дно под судами.</a:t>
            </a:r>
          </a:p>
        </p:txBody>
      </p:sp>
    </p:spTree>
    <p:extLst>
      <p:ext uri="{BB962C8B-B14F-4D97-AF65-F5344CB8AC3E}">
        <p14:creationId xmlns:p14="http://schemas.microsoft.com/office/powerpoint/2010/main" val="31872673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algn="l" rtl="0"/>
            <a:fld id="{78D3A5F2-2DF9-1D48-A4E2-5D75BCCC5106}" type="slidenum">
              <a:rPr/>
              <a:pPr/>
              <a:t>12</a:t>
            </a:fld>
            <a:endParaRPr lang="ru-RU"/>
          </a:p>
        </p:txBody>
      </p:sp>
    </p:spTree>
    <p:extLst>
      <p:ext uri="{BB962C8B-B14F-4D97-AF65-F5344CB8AC3E}">
        <p14:creationId xmlns:p14="http://schemas.microsoft.com/office/powerpoint/2010/main" val="32798052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txBox="1">
            <a:spLocks noGrp="1" noChangeArrowheads="1"/>
          </p:cNvSpPr>
          <p:nvPr/>
        </p:nvSpPr>
        <p:spPr bwMode="auto">
          <a:xfrm>
            <a:off x="3886200" y="8661400"/>
            <a:ext cx="2971800"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r" rtl="0" eaLnBrk="1" hangingPunct="1"/>
            <a:fld id="{87793BCE-5FCC-47A2-A58C-B8E4EAA4BF22}" type="slidenum">
              <a:rPr sz="1200">
                <a:latin typeface="Times New Roman" panose="02020603050405020304" pitchFamily="18" charset="0"/>
              </a:rPr>
              <a:pPr algn="r" eaLnBrk="1" hangingPunct="1"/>
              <a:t>13</a:t>
            </a:fld>
            <a:endParaRPr lang="ru-RU" altLang="en-US" sz="1200">
              <a:latin typeface="Times New Roman" panose="02020603050405020304" pitchFamily="18" charset="0"/>
            </a:endParaRPr>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ru-RU" altLang="en-US"/>
          </a:p>
        </p:txBody>
      </p:sp>
    </p:spTree>
    <p:extLst>
      <p:ext uri="{BB962C8B-B14F-4D97-AF65-F5344CB8AC3E}">
        <p14:creationId xmlns:p14="http://schemas.microsoft.com/office/powerpoint/2010/main" val="35342973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rtl="0" eaLnBrk="1" hangingPunct="1">
              <a:spcBef>
                <a:spcPct val="0"/>
              </a:spcBef>
            </a:pPr>
            <a:endParaRPr lang="ru-RU" altLang="en-US"/>
          </a:p>
        </p:txBody>
      </p:sp>
      <p:sp>
        <p:nvSpPr>
          <p:cNvPr id="819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l" rtl="0"/>
            <a:fld id="{79252230-D6A3-42B5-AC3E-81BB266F8035}" type="slidenum">
              <a:rPr>
                <a:latin typeface="Calibri" panose="020F0502020204030204" pitchFamily="34" charset="0"/>
              </a:rPr>
              <a:pPr/>
              <a:t>17</a:t>
            </a:fld>
            <a:endParaRPr lang="ru-RU" altLang="en-US">
              <a:latin typeface="Calibri" panose="020F0502020204030204" pitchFamily="34" charset="0"/>
            </a:endParaRPr>
          </a:p>
        </p:txBody>
      </p:sp>
    </p:spTree>
    <p:extLst>
      <p:ext uri="{BB962C8B-B14F-4D97-AF65-F5344CB8AC3E}">
        <p14:creationId xmlns:p14="http://schemas.microsoft.com/office/powerpoint/2010/main" val="4445062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ru-RU" altLang="en-US">
              <a:latin typeface="Arial" panose="020B0604020202020204" pitchFamily="34" charset="0"/>
            </a:endParaRPr>
          </a:p>
        </p:txBody>
      </p:sp>
      <p:sp>
        <p:nvSpPr>
          <p:cNvPr id="409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E26C87FD-9C7A-4CC3-87F0-AD66CABAF012}" type="slidenum">
              <a:rPr b="0">
                <a:latin typeface="Arial" panose="020B0604020202020204" pitchFamily="34" charset="0"/>
              </a:rPr>
              <a:pPr/>
              <a:t>19</a:t>
            </a:fld>
            <a:endParaRPr lang="ru-RU" altLang="en-US" b="0">
              <a:latin typeface="Arial" panose="020B0604020202020204" pitchFamily="34" charset="0"/>
            </a:endParaRPr>
          </a:p>
        </p:txBody>
      </p:sp>
    </p:spTree>
    <p:extLst>
      <p:ext uri="{BB962C8B-B14F-4D97-AF65-F5344CB8AC3E}">
        <p14:creationId xmlns:p14="http://schemas.microsoft.com/office/powerpoint/2010/main" val="33559506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ru-RU" altLang="en-US">
              <a:latin typeface="Arial" panose="020B0604020202020204" pitchFamily="34" charset="0"/>
            </a:endParaRPr>
          </a:p>
        </p:txBody>
      </p:sp>
      <p:sp>
        <p:nvSpPr>
          <p:cNvPr id="419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D9E74DE8-0EBA-4FAA-83DC-71D47B5E9A51}" type="slidenum">
              <a:rPr b="0">
                <a:latin typeface="Arial" panose="020B0604020202020204" pitchFamily="34" charset="0"/>
              </a:rPr>
              <a:pPr/>
              <a:t>22</a:t>
            </a:fld>
            <a:endParaRPr lang="ru-RU" altLang="en-US" b="0">
              <a:latin typeface="Arial" panose="020B0604020202020204" pitchFamily="34" charset="0"/>
            </a:endParaRPr>
          </a:p>
        </p:txBody>
      </p:sp>
    </p:spTree>
    <p:extLst>
      <p:ext uri="{BB962C8B-B14F-4D97-AF65-F5344CB8AC3E}">
        <p14:creationId xmlns:p14="http://schemas.microsoft.com/office/powerpoint/2010/main" val="42595860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ru-RU" altLang="en-US">
              <a:latin typeface="Arial" panose="020B0604020202020204" pitchFamily="34" charset="0"/>
            </a:endParaRPr>
          </a:p>
        </p:txBody>
      </p:sp>
      <p:sp>
        <p:nvSpPr>
          <p:cNvPr id="430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9F45DA59-6E64-4870-82E4-B31D0E31BC9C}" type="slidenum">
              <a:rPr b="0">
                <a:latin typeface="Arial" panose="020B0604020202020204" pitchFamily="34" charset="0"/>
              </a:rPr>
              <a:pPr/>
              <a:t>23</a:t>
            </a:fld>
            <a:endParaRPr lang="ru-RU" altLang="en-US" b="0">
              <a:latin typeface="Arial" panose="020B0604020202020204" pitchFamily="34" charset="0"/>
            </a:endParaRPr>
          </a:p>
        </p:txBody>
      </p:sp>
    </p:spTree>
    <p:extLst>
      <p:ext uri="{BB962C8B-B14F-4D97-AF65-F5344CB8AC3E}">
        <p14:creationId xmlns:p14="http://schemas.microsoft.com/office/powerpoint/2010/main" val="146749826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Eco">
    <p:spTree>
      <p:nvGrpSpPr>
        <p:cNvPr id="1" name=""/>
        <p:cNvGrpSpPr/>
        <p:nvPr/>
      </p:nvGrpSpPr>
      <p:grpSpPr>
        <a:xfrm>
          <a:off x="0" y="0"/>
          <a:ext cx="0" cy="0"/>
          <a:chOff x="0" y="0"/>
          <a:chExt cx="0" cy="0"/>
        </a:xfrm>
      </p:grpSpPr>
      <p:pic>
        <p:nvPicPr>
          <p:cNvPr id="10" name="Picture 9" descr="blue-aqua title.png"/>
          <p:cNvPicPr>
            <a:picLocks noChangeAspect="1"/>
          </p:cNvPicPr>
          <p:nvPr userDrawn="1"/>
        </p:nvPicPr>
        <p:blipFill>
          <a:blip r:embed="rId2"/>
          <a:stretch>
            <a:fillRect/>
          </a:stretch>
        </p:blipFill>
        <p:spPr>
          <a:xfrm>
            <a:off x="0" y="585434"/>
            <a:ext cx="9143999" cy="3581400"/>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rgbClr val="53565A"/>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53565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3988" y="284334"/>
            <a:ext cx="2295525" cy="878288"/>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no photo)">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15696"/>
            <a:ext cx="9143046" cy="6241653"/>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Bell Gosset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33158901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Bell Gossett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Picture Placeholder 6"/>
          <p:cNvSpPr>
            <a:spLocks noGrp="1"/>
          </p:cNvSpPr>
          <p:nvPr>
            <p:ph type="pic" sz="quarter" idx="13"/>
          </p:nvPr>
        </p:nvSpPr>
        <p:spPr>
          <a:xfrm>
            <a:off x="5376671" y="1600200"/>
            <a:ext cx="3429000" cy="3778873"/>
          </a:xfrm>
          <a:solidFill>
            <a:schemeClr val="bg2">
              <a:lumMod val="20000"/>
              <a:lumOff val="80000"/>
            </a:schemeClr>
          </a:solidFill>
        </p:spPr>
        <p:txBody>
          <a:bodyPr/>
          <a:lstStyle/>
          <a:p>
            <a:r>
              <a:rPr lang="en-US"/>
              <a:t>Drag picture to placeholder or click icon to add</a:t>
            </a:r>
          </a:p>
        </p:txBody>
      </p:sp>
    </p:spTree>
    <p:extLst>
      <p:ext uri="{BB962C8B-B14F-4D97-AF65-F5344CB8AC3E}">
        <p14:creationId xmlns:p14="http://schemas.microsoft.com/office/powerpoint/2010/main" val="12530065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Bell Gossett (2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Slide Number Placeholder 6"/>
          <p:cNvSpPr>
            <a:spLocks noGrp="1"/>
          </p:cNvSpPr>
          <p:nvPr>
            <p:ph type="sldNum" sz="quarter" idx="12"/>
          </p:nvPr>
        </p:nvSpPr>
        <p:spPr/>
        <p:txBody>
          <a:bodyPr/>
          <a:lstStyle/>
          <a:p>
            <a:fld id="{50F2F8E5-1108-0A46-83A0-852BF6A1A522}" type="slidenum">
              <a:rPr lang="en-US" smtClean="0"/>
              <a:pPr/>
              <a:t>‹#›</a:t>
            </a:fld>
            <a:endParaRPr lang="en-US"/>
          </a:p>
        </p:txBody>
      </p:sp>
      <p:sp>
        <p:nvSpPr>
          <p:cNvPr id="6"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idx="13"/>
          </p:nvPr>
        </p:nvSpPr>
        <p:spPr>
          <a:xfrm>
            <a:off x="5376672" y="1600199"/>
            <a:ext cx="3429000" cy="469087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rot="5400000">
            <a:off x="2862072" y="3944145"/>
            <a:ext cx="4691512" cy="1588"/>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9193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Bell Gossett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Chart Placeholder 6"/>
          <p:cNvSpPr>
            <a:spLocks noGrp="1"/>
          </p:cNvSpPr>
          <p:nvPr>
            <p:ph type="chart" sz="quarter" idx="13"/>
          </p:nvPr>
        </p:nvSpPr>
        <p:spPr>
          <a:xfrm>
            <a:off x="347472" y="3090671"/>
            <a:ext cx="3200400" cy="3200400"/>
          </a:xfrm>
        </p:spPr>
        <p:txBody>
          <a:bodyPr/>
          <a:lstStyle>
            <a:lvl1pPr>
              <a:defRPr sz="1600">
                <a:solidFill>
                  <a:schemeClr val="tx1"/>
                </a:solidFill>
              </a:defRPr>
            </a:lvl1pPr>
          </a:lstStyle>
          <a:p>
            <a:r>
              <a:rPr lang="en-US"/>
              <a:t>Click icon to add chart</a:t>
            </a:r>
            <a:endParaRPr lang="en-US" dirty="0"/>
          </a:p>
        </p:txBody>
      </p:sp>
      <p:sp>
        <p:nvSpPr>
          <p:cNvPr id="8" name="Content Placeholder 2"/>
          <p:cNvSpPr>
            <a:spLocks noGrp="1"/>
          </p:cNvSpPr>
          <p:nvPr>
            <p:ph idx="15"/>
          </p:nvPr>
        </p:nvSpPr>
        <p:spPr>
          <a:xfrm>
            <a:off x="347472" y="1600199"/>
            <a:ext cx="8458200" cy="137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6"/>
          </p:nvPr>
        </p:nvSpPr>
        <p:spPr>
          <a:xfrm>
            <a:off x="3886200" y="3090672"/>
            <a:ext cx="4919472" cy="3200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p:cNvCxnSpPr/>
          <p:nvPr userDrawn="1"/>
        </p:nvCxnSpPr>
        <p:spPr>
          <a:xfrm flipV="1">
            <a:off x="347472" y="2971800"/>
            <a:ext cx="8458200" cy="9072"/>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15540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Bell Gossett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25146121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Divider Bell Gossett">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6" y="357"/>
            <a:ext cx="9143046" cy="6857285"/>
          </a:xfrm>
          <a:prstGeom prst="rect">
            <a:avLst/>
          </a:prstGeom>
        </p:spPr>
      </p:pic>
      <p:sp>
        <p:nvSpPr>
          <p:cNvPr id="2" name="Title 1"/>
          <p:cNvSpPr>
            <a:spLocks noGrp="1"/>
          </p:cNvSpPr>
          <p:nvPr>
            <p:ph type="title"/>
          </p:nvPr>
        </p:nvSpPr>
        <p:spPr>
          <a:xfrm>
            <a:off x="347472" y="2514600"/>
            <a:ext cx="7772400" cy="1362075"/>
          </a:xfrm>
        </p:spPr>
        <p:txBody>
          <a:bodyPr vert="horz" lIns="0" tIns="45720" rIns="0" bIns="45720" rtlCol="0" anchor="t" anchorCtr="0">
            <a:noAutofit/>
          </a:bodyPr>
          <a:lstStyle>
            <a:lvl1pPr>
              <a:lnSpc>
                <a:spcPts val="6500"/>
              </a:lnSpc>
              <a:defRPr lang="en-US" sz="4600" b="0" dirty="0">
                <a:solidFill>
                  <a:schemeClr val="bg1"/>
                </a:solidFill>
              </a:defRPr>
            </a:lvl1pPr>
          </a:lstStyle>
          <a:p>
            <a:pPr lvl="0">
              <a:lnSpc>
                <a:spcPts val="5000"/>
              </a:lnSpc>
            </a:pPr>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0F2F8E5-1108-0A46-83A0-852BF6A1A522}" type="slidenum">
              <a:rPr lang="en-US" smtClean="0"/>
              <a:pPr/>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7472" y="283464"/>
            <a:ext cx="2299258" cy="879716"/>
          </a:xfrm>
          <a:prstGeom prst="rect">
            <a:avLst/>
          </a:prstGeom>
        </p:spPr>
      </p:pic>
    </p:spTree>
    <p:extLst>
      <p:ext uri="{BB962C8B-B14F-4D97-AF65-F5344CB8AC3E}">
        <p14:creationId xmlns:p14="http://schemas.microsoft.com/office/powerpoint/2010/main" val="21154087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5748338" y="6400800"/>
            <a:ext cx="2057400" cy="365125"/>
          </a:xfrm>
          <a:prstGeom prst="rect">
            <a:avLst/>
          </a:prstGeom>
        </p:spPr>
        <p:txBody>
          <a:bodyPr/>
          <a:lstStyle>
            <a:lvl1pPr>
              <a:defRPr/>
            </a:lvl1pPr>
          </a:lstStyle>
          <a:p>
            <a:pPr>
              <a:defRPr/>
            </a:pPr>
            <a:fld id="{028C4315-0C5D-4B3D-AD82-54C90701EB74}" type="datetime1">
              <a:rPr lang="en-US"/>
              <a:pPr>
                <a:defRPr/>
              </a:pPr>
              <a:t>1/23/2020</a:t>
            </a:fld>
            <a:endParaRPr lang="en-US"/>
          </a:p>
        </p:txBody>
      </p:sp>
      <p:sp>
        <p:nvSpPr>
          <p:cNvPr id="3" name="Footer Placeholder 4"/>
          <p:cNvSpPr>
            <a:spLocks noGrp="1"/>
          </p:cNvSpPr>
          <p:nvPr>
            <p:ph type="ftr" sz="quarter" idx="11"/>
          </p:nvPr>
        </p:nvSpPr>
        <p:spPr>
          <a:xfrm>
            <a:off x="674688" y="6400800"/>
            <a:ext cx="5005387" cy="365125"/>
          </a:xfrm>
          <a:prstGeom prst="rect">
            <a:avLst/>
          </a:prstGeom>
        </p:spPr>
        <p:txBody>
          <a:bodyPr/>
          <a:lstStyle>
            <a:lvl1pPr>
              <a:defRPr/>
            </a:lvl1pPr>
          </a:lstStyle>
          <a:p>
            <a:pPr>
              <a:defRPr/>
            </a:pPr>
            <a:r>
              <a:rPr lang="en-US"/>
              <a:t>HYPACK - A Xylem Brand® </a:t>
            </a:r>
            <a:r>
              <a:rPr lang="en-US" err="1"/>
              <a:t>Multibeam</a:t>
            </a:r>
            <a:r>
              <a:rPr lang="en-US"/>
              <a:t> Training Seminar</a:t>
            </a:r>
          </a:p>
        </p:txBody>
      </p:sp>
      <p:sp>
        <p:nvSpPr>
          <p:cNvPr id="4" name="Slide Number Placeholder 5"/>
          <p:cNvSpPr>
            <a:spLocks noGrp="1"/>
          </p:cNvSpPr>
          <p:nvPr>
            <p:ph type="sldNum" sz="quarter" idx="12"/>
          </p:nvPr>
        </p:nvSpPr>
        <p:spPr/>
        <p:txBody>
          <a:bodyPr/>
          <a:lstStyle>
            <a:lvl1pPr>
              <a:defRPr/>
            </a:lvl1pPr>
          </a:lstStyle>
          <a:p>
            <a:fld id="{7A708A8E-FF59-4494-A951-396228165440}" type="slidenum">
              <a:rPr lang="en-US" altLang="en-US"/>
              <a:pPr/>
              <a:t>‹#›</a:t>
            </a:fld>
            <a:endParaRPr lang="en-US" altLang="en-US"/>
          </a:p>
        </p:txBody>
      </p:sp>
    </p:spTree>
    <p:extLst>
      <p:ext uri="{BB962C8B-B14F-4D97-AF65-F5344CB8AC3E}">
        <p14:creationId xmlns:p14="http://schemas.microsoft.com/office/powerpoint/2010/main" val="25866198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5748338" y="6400800"/>
            <a:ext cx="2057400" cy="365125"/>
          </a:xfrm>
          <a:prstGeom prst="rect">
            <a:avLst/>
          </a:prstGeom>
        </p:spPr>
        <p:txBody>
          <a:bodyPr/>
          <a:lstStyle>
            <a:lvl1pPr>
              <a:defRPr/>
            </a:lvl1pPr>
          </a:lstStyle>
          <a:p>
            <a:pPr>
              <a:defRPr/>
            </a:pPr>
            <a:fld id="{0E9C5CFE-1DDE-48EE-9FEE-DF85BB8F61D6}" type="datetime1">
              <a:rPr lang="en-US"/>
              <a:pPr>
                <a:defRPr/>
              </a:pPr>
              <a:t>1/23/2020</a:t>
            </a:fld>
            <a:endParaRPr lang="en-US"/>
          </a:p>
        </p:txBody>
      </p:sp>
      <p:sp>
        <p:nvSpPr>
          <p:cNvPr id="5" name="Footer Placeholder 4"/>
          <p:cNvSpPr>
            <a:spLocks noGrp="1"/>
          </p:cNvSpPr>
          <p:nvPr>
            <p:ph type="ftr" sz="quarter" idx="11"/>
          </p:nvPr>
        </p:nvSpPr>
        <p:spPr>
          <a:xfrm>
            <a:off x="674688" y="6400800"/>
            <a:ext cx="5005387" cy="365125"/>
          </a:xfrm>
          <a:prstGeom prst="rect">
            <a:avLst/>
          </a:prstGeom>
        </p:spPr>
        <p:txBody>
          <a:bodyPr/>
          <a:lstStyle>
            <a:lvl1pPr>
              <a:defRPr/>
            </a:lvl1pPr>
          </a:lstStyle>
          <a:p>
            <a:pPr>
              <a:defRPr/>
            </a:pPr>
            <a:r>
              <a:rPr lang="en-US"/>
              <a:t>HYPACK - A Xylem Brand® </a:t>
            </a:r>
            <a:r>
              <a:rPr lang="en-US" err="1"/>
              <a:t>Multibeam</a:t>
            </a:r>
            <a:r>
              <a:rPr lang="en-US"/>
              <a:t> Training Seminar</a:t>
            </a:r>
          </a:p>
        </p:txBody>
      </p:sp>
      <p:sp>
        <p:nvSpPr>
          <p:cNvPr id="6" name="Slide Number Placeholder 5"/>
          <p:cNvSpPr>
            <a:spLocks noGrp="1"/>
          </p:cNvSpPr>
          <p:nvPr>
            <p:ph type="sldNum" sz="quarter" idx="12"/>
          </p:nvPr>
        </p:nvSpPr>
        <p:spPr/>
        <p:txBody>
          <a:bodyPr/>
          <a:lstStyle>
            <a:lvl1pPr>
              <a:defRPr/>
            </a:lvl1pPr>
          </a:lstStyle>
          <a:p>
            <a:fld id="{0C6A2AE0-236E-4E0F-BBFB-C27991DD65E6}" type="slidenum">
              <a:rPr lang="en-US" altLang="en-US"/>
              <a:pPr/>
              <a:t>‹#›</a:t>
            </a:fld>
            <a:endParaRPr lang="en-US" altLang="en-US"/>
          </a:p>
        </p:txBody>
      </p:sp>
    </p:spTree>
    <p:extLst>
      <p:ext uri="{BB962C8B-B14F-4D97-AF65-F5344CB8AC3E}">
        <p14:creationId xmlns:p14="http://schemas.microsoft.com/office/powerpoint/2010/main" val="319082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Bell Gosset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3315890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Bell Gossett (photo)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Picture Placeholder 6"/>
          <p:cNvSpPr>
            <a:spLocks noGrp="1"/>
          </p:cNvSpPr>
          <p:nvPr>
            <p:ph type="pic" sz="quarter" idx="13"/>
          </p:nvPr>
        </p:nvSpPr>
        <p:spPr>
          <a:xfrm>
            <a:off x="5376671" y="1600200"/>
            <a:ext cx="3429000" cy="3778873"/>
          </a:xfrm>
          <a:solidFill>
            <a:schemeClr val="bg2">
              <a:lumMod val="20000"/>
              <a:lumOff val="80000"/>
            </a:schemeClr>
          </a:solidFill>
        </p:spPr>
        <p:txBody>
          <a:bodyPr/>
          <a:lstStyle/>
          <a:p>
            <a:r>
              <a:rPr lang="en-US"/>
              <a:t>Drag picture to placeholder or click icon to add</a:t>
            </a:r>
          </a:p>
        </p:txBody>
      </p:sp>
    </p:spTree>
    <p:extLst>
      <p:ext uri="{BB962C8B-B14F-4D97-AF65-F5344CB8AC3E}">
        <p14:creationId xmlns:p14="http://schemas.microsoft.com/office/powerpoint/2010/main" val="1253006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Bell Gossett (2 column)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Slide Number Placeholder 6"/>
          <p:cNvSpPr>
            <a:spLocks noGrp="1"/>
          </p:cNvSpPr>
          <p:nvPr>
            <p:ph type="sldNum" sz="quarter" idx="12"/>
          </p:nvPr>
        </p:nvSpPr>
        <p:spPr/>
        <p:txBody>
          <a:bodyPr/>
          <a:lstStyle/>
          <a:p>
            <a:fld id="{50F2F8E5-1108-0A46-83A0-852BF6A1A522}" type="slidenum">
              <a:rPr lang="en-US" smtClean="0"/>
              <a:pPr/>
              <a:t>‹#›</a:t>
            </a:fld>
            <a:endParaRPr lang="en-US"/>
          </a:p>
        </p:txBody>
      </p:sp>
      <p:sp>
        <p:nvSpPr>
          <p:cNvPr id="6"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idx="13"/>
          </p:nvPr>
        </p:nvSpPr>
        <p:spPr>
          <a:xfrm>
            <a:off x="5376672" y="1600199"/>
            <a:ext cx="3429000" cy="469087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rot="5400000">
            <a:off x="2862072" y="3944145"/>
            <a:ext cx="4691512" cy="1588"/>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9193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Bell Gossett (char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Chart Placeholder 6"/>
          <p:cNvSpPr>
            <a:spLocks noGrp="1"/>
          </p:cNvSpPr>
          <p:nvPr>
            <p:ph type="chart" sz="quarter" idx="13"/>
          </p:nvPr>
        </p:nvSpPr>
        <p:spPr>
          <a:xfrm>
            <a:off x="347472" y="3090671"/>
            <a:ext cx="3200400" cy="3200400"/>
          </a:xfrm>
        </p:spPr>
        <p:txBody>
          <a:bodyPr/>
          <a:lstStyle>
            <a:lvl1pPr>
              <a:defRPr sz="1600">
                <a:solidFill>
                  <a:schemeClr val="tx1"/>
                </a:solidFill>
              </a:defRPr>
            </a:lvl1pPr>
          </a:lstStyle>
          <a:p>
            <a:r>
              <a:rPr lang="en-US"/>
              <a:t>Click icon to add chart</a:t>
            </a:r>
            <a:endParaRPr lang="en-US" dirty="0"/>
          </a:p>
        </p:txBody>
      </p:sp>
      <p:sp>
        <p:nvSpPr>
          <p:cNvPr id="8" name="Content Placeholder 2"/>
          <p:cNvSpPr>
            <a:spLocks noGrp="1"/>
          </p:cNvSpPr>
          <p:nvPr>
            <p:ph idx="15"/>
          </p:nvPr>
        </p:nvSpPr>
        <p:spPr>
          <a:xfrm>
            <a:off x="347472" y="1600199"/>
            <a:ext cx="8458200" cy="137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6"/>
          </p:nvPr>
        </p:nvSpPr>
        <p:spPr>
          <a:xfrm>
            <a:off x="3886200" y="3090672"/>
            <a:ext cx="4919472" cy="3200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p:cNvCxnSpPr/>
          <p:nvPr userDrawn="1"/>
        </p:nvCxnSpPr>
        <p:spPr>
          <a:xfrm flipV="1">
            <a:off x="347472" y="2971800"/>
            <a:ext cx="8458200" cy="9072"/>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15540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Bell Gossett (title only)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2514612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Bell Gossett Eco">
    <p:spTree>
      <p:nvGrpSpPr>
        <p:cNvPr id="1" name=""/>
        <p:cNvGrpSpPr/>
        <p:nvPr/>
      </p:nvGrpSpPr>
      <p:grpSpPr>
        <a:xfrm>
          <a:off x="0" y="0"/>
          <a:ext cx="0" cy="0"/>
          <a:chOff x="0" y="0"/>
          <a:chExt cx="0" cy="0"/>
        </a:xfrm>
      </p:grpSpPr>
      <p:pic>
        <p:nvPicPr>
          <p:cNvPr id="8" name="Picture 7" descr="blue-aqua divider.png"/>
          <p:cNvPicPr>
            <a:picLocks noChangeAspect="1"/>
          </p:cNvPicPr>
          <p:nvPr userDrawn="1"/>
        </p:nvPicPr>
        <p:blipFill>
          <a:blip r:embed="rId2"/>
          <a:stretch>
            <a:fillRect/>
          </a:stretch>
        </p:blipFill>
        <p:spPr>
          <a:xfrm>
            <a:off x="476" y="357"/>
            <a:ext cx="9143047" cy="6857286"/>
          </a:xfrm>
          <a:prstGeom prst="rect">
            <a:avLst/>
          </a:prstGeom>
        </p:spPr>
      </p:pic>
      <p:sp>
        <p:nvSpPr>
          <p:cNvPr id="2" name="Title 1"/>
          <p:cNvSpPr>
            <a:spLocks noGrp="1"/>
          </p:cNvSpPr>
          <p:nvPr>
            <p:ph type="title"/>
          </p:nvPr>
        </p:nvSpPr>
        <p:spPr>
          <a:xfrm>
            <a:off x="347472" y="2514600"/>
            <a:ext cx="7772400" cy="1362075"/>
          </a:xfrm>
        </p:spPr>
        <p:txBody>
          <a:bodyPr vert="horz" lIns="0" tIns="45720" rIns="0" bIns="45720" rtlCol="0" anchor="t" anchorCtr="0">
            <a:noAutofit/>
          </a:bodyPr>
          <a:lstStyle>
            <a:lvl1pPr>
              <a:lnSpc>
                <a:spcPts val="6500"/>
              </a:lnSpc>
              <a:defRPr lang="en-US" sz="4600" b="0" dirty="0">
                <a:solidFill>
                  <a:srgbClr val="53565A"/>
                </a:solidFill>
              </a:defRPr>
            </a:lvl1pPr>
          </a:lstStyle>
          <a:p>
            <a:pPr lvl="0">
              <a:lnSpc>
                <a:spcPts val="5000"/>
              </a:lnSpc>
            </a:pPr>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rgbClr val="000000"/>
                </a:solidFill>
              </a:defRPr>
            </a:lvl1pPr>
          </a:lstStyle>
          <a:p>
            <a:fld id="{50F2F8E5-1108-0A46-83A0-852BF6A1A522}" type="slidenum">
              <a:rPr lang="en-US" smtClean="0"/>
              <a:pPr/>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4488" y="283464"/>
            <a:ext cx="2299258" cy="879716"/>
          </a:xfrm>
          <a:prstGeom prst="rect">
            <a:avLst/>
          </a:prstGeom>
        </p:spPr>
      </p:pic>
    </p:spTree>
    <p:extLst>
      <p:ext uri="{BB962C8B-B14F-4D97-AF65-F5344CB8AC3E}">
        <p14:creationId xmlns:p14="http://schemas.microsoft.com/office/powerpoint/2010/main" val="2115408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114799"/>
            <a:ext cx="9144000" cy="2743200"/>
          </a:xfrm>
          <a:solidFill>
            <a:srgbClr val="61ACC9"/>
          </a:solidFill>
          <a:ln>
            <a:noFill/>
          </a:ln>
        </p:spPr>
        <p:txBody>
          <a:bodyPr/>
          <a:lstStyle>
            <a:lvl1pPr>
              <a:defRPr>
                <a:solidFill>
                  <a:srgbClr val="FFFFFF"/>
                </a:solidFill>
              </a:defRPr>
            </a:lvl1pPr>
          </a:lstStyle>
          <a:p>
            <a:r>
              <a:rPr lang="en-US"/>
              <a:t>Drag picture to placeholder or click icon to add</a:t>
            </a:r>
            <a:endParaRPr lang="en-US" dirty="0"/>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616458"/>
            <a:ext cx="9143993" cy="3535677"/>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2 photo)">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114799"/>
            <a:ext cx="3507153" cy="2743200"/>
          </a:xfrm>
          <a:solidFill>
            <a:srgbClr val="61ACC9"/>
          </a:solidFill>
          <a:ln>
            <a:noFill/>
          </a:ln>
        </p:spPr>
        <p:txBody>
          <a:bodyPr/>
          <a:lstStyle>
            <a:lvl1pPr>
              <a:defRPr>
                <a:solidFill>
                  <a:srgbClr val="FFFFFF"/>
                </a:solidFill>
              </a:defRPr>
            </a:lvl1pPr>
          </a:lstStyle>
          <a:p>
            <a:r>
              <a:rPr lang="en-US"/>
              <a:t>Drag picture to placeholder or click icon to add</a:t>
            </a:r>
          </a:p>
        </p:txBody>
      </p:sp>
      <p:sp>
        <p:nvSpPr>
          <p:cNvPr id="12" name="Picture Placeholder 8"/>
          <p:cNvSpPr>
            <a:spLocks noGrp="1"/>
          </p:cNvSpPr>
          <p:nvPr>
            <p:ph type="pic" sz="quarter" idx="12"/>
          </p:nvPr>
        </p:nvSpPr>
        <p:spPr>
          <a:xfrm>
            <a:off x="3507153" y="4114799"/>
            <a:ext cx="5636847" cy="2743200"/>
          </a:xfrm>
          <a:solidFill>
            <a:srgbClr val="61ACC9"/>
          </a:solidFill>
          <a:ln>
            <a:noFill/>
          </a:ln>
        </p:spPr>
        <p:txBody>
          <a:bodyPr/>
          <a:lstStyle>
            <a:lvl1pPr>
              <a:defRPr>
                <a:solidFill>
                  <a:srgbClr val="FFFFFF"/>
                </a:solidFill>
              </a:defRPr>
            </a:lvl1pPr>
          </a:lstStyle>
          <a:p>
            <a:r>
              <a:rPr lang="en-US"/>
              <a:t>Drag picture to placeholder or click icon to add</a:t>
            </a:r>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616458"/>
            <a:ext cx="9143993" cy="3535677"/>
          </a:xfrm>
          <a:prstGeom prst="rect">
            <a:avLst/>
          </a:prstGeom>
        </p:spPr>
      </p:pic>
      <p:sp>
        <p:nvSpPr>
          <p:cNvPr id="17"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18"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9"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13" name="Picture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88195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image" Target="../media/image5.png"/><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descr="blue-aqua content header.png"/>
          <p:cNvPicPr>
            <a:picLocks noChangeAspect="1"/>
          </p:cNvPicPr>
          <p:nvPr userDrawn="1"/>
        </p:nvPicPr>
        <p:blipFill>
          <a:blip r:embed="rId9"/>
          <a:stretch>
            <a:fillRect/>
          </a:stretch>
        </p:blipFill>
        <p:spPr>
          <a:xfrm>
            <a:off x="0" y="0"/>
            <a:ext cx="9144000" cy="1514475"/>
          </a:xfrm>
          <a:prstGeom prst="rect">
            <a:avLst/>
          </a:prstGeom>
        </p:spPr>
      </p:pic>
      <p:sp>
        <p:nvSpPr>
          <p:cNvPr id="2" name="Title Placeholder 1"/>
          <p:cNvSpPr>
            <a:spLocks noGrp="1"/>
          </p:cNvSpPr>
          <p:nvPr>
            <p:ph type="title"/>
          </p:nvPr>
        </p:nvSpPr>
        <p:spPr>
          <a:xfrm>
            <a:off x="347472" y="0"/>
            <a:ext cx="6528671" cy="988786"/>
          </a:xfrm>
          <a:prstGeom prst="rect">
            <a:avLst/>
          </a:prstGeom>
        </p:spPr>
        <p:txBody>
          <a:bodyPr vert="horz" lIns="0" tIns="45720" rIns="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347472" y="1600200"/>
            <a:ext cx="8458200" cy="4690872"/>
          </a:xfrm>
          <a:prstGeom prst="rect">
            <a:avLst/>
          </a:prstGeom>
        </p:spPr>
        <p:txBody>
          <a:bodyPr vert="horz" lIns="0" tIns="0" rIns="0" bIns="0" rtlCol="0">
            <a:normAutofit/>
          </a:bodyPr>
          <a:lstStyle/>
          <a:p>
            <a:pPr lvl="0"/>
            <a:r>
              <a:rPr lang="en-US"/>
              <a:t>Click to edit Master text style</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47472" y="6404429"/>
            <a:ext cx="715108" cy="453571"/>
          </a:xfrm>
          <a:prstGeom prst="rect">
            <a:avLst/>
          </a:prstGeom>
        </p:spPr>
        <p:txBody>
          <a:bodyPr vert="horz" lIns="0" tIns="0" rIns="0" bIns="0" rtlCol="0" anchor="ctr" anchorCtr="0"/>
          <a:lstStyle>
            <a:lvl1pPr algn="l">
              <a:defRPr sz="1200">
                <a:solidFill>
                  <a:schemeClr val="tx1"/>
                </a:solidFill>
                <a:latin typeface="Arial"/>
                <a:cs typeface="Arial"/>
              </a:defRPr>
            </a:lvl1pPr>
          </a:lstStyle>
          <a:p>
            <a:fld id="{50F2F8E5-1108-0A46-83A0-852BF6A1A522}" type="slidenum">
              <a:rPr lang="en-US" smtClean="0"/>
              <a:pPr/>
              <a:t>‹#›</a:t>
            </a:fld>
            <a:endParaRPr lang="en-US" dirty="0"/>
          </a:p>
        </p:txBody>
      </p:sp>
      <p:pic>
        <p:nvPicPr>
          <p:cNvPr id="7" name="Picture 6"/>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7677692" y="6335142"/>
            <a:ext cx="1127569" cy="431418"/>
          </a:xfrm>
          <a:prstGeom prst="rect">
            <a:avLst/>
          </a:prstGeom>
        </p:spPr>
      </p:pic>
    </p:spTree>
    <p:extLst>
      <p:ext uri="{BB962C8B-B14F-4D97-AF65-F5344CB8AC3E}">
        <p14:creationId xmlns:p14="http://schemas.microsoft.com/office/powerpoint/2010/main" val="3544712800"/>
      </p:ext>
    </p:extLst>
  </p:cSld>
  <p:clrMap bg1="lt1" tx1="dk1" bg2="lt2" tx2="dk2" accent1="accent1" accent2="accent2" accent3="accent3" accent4="accent4" accent5="accent5" accent6="accent6" hlink="hlink" folHlink="folHlink"/>
  <p:sldLayoutIdLst>
    <p:sldLayoutId id="2147483836" r:id="rId1"/>
    <p:sldLayoutId id="2147483839" r:id="rId2"/>
    <p:sldLayoutId id="2147483840" r:id="rId3"/>
    <p:sldLayoutId id="2147483841" r:id="rId4"/>
    <p:sldLayoutId id="2147483842" r:id="rId5"/>
    <p:sldLayoutId id="2147483843" r:id="rId6"/>
    <p:sldLayoutId id="2147483844" r:id="rId7"/>
  </p:sldLayoutIdLst>
  <p:hf hdr="0" ftr="0" dt="0"/>
  <p:txStyles>
    <p:titleStyle>
      <a:lvl1pPr algn="l" defTabSz="457200" rtl="0" eaLnBrk="1" latinLnBrk="0" hangingPunct="1">
        <a:lnSpc>
          <a:spcPts val="2900"/>
        </a:lnSpc>
        <a:spcBef>
          <a:spcPct val="0"/>
        </a:spcBef>
        <a:buNone/>
        <a:defRPr sz="2800" b="0" kern="1200">
          <a:solidFill>
            <a:srgbClr val="53565A"/>
          </a:solidFill>
          <a:latin typeface="Arial"/>
          <a:ea typeface="+mj-ea"/>
          <a:cs typeface="Arial"/>
        </a:defRPr>
      </a:lvl1pPr>
    </p:titleStyle>
    <p:body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 y="2667"/>
            <a:ext cx="9143043" cy="1499459"/>
          </a:xfrm>
          <a:prstGeom prst="rect">
            <a:avLst/>
          </a:prstGeom>
        </p:spPr>
      </p:pic>
      <p:sp>
        <p:nvSpPr>
          <p:cNvPr id="2" name="Title Placeholder 1"/>
          <p:cNvSpPr>
            <a:spLocks noGrp="1"/>
          </p:cNvSpPr>
          <p:nvPr>
            <p:ph type="title"/>
          </p:nvPr>
        </p:nvSpPr>
        <p:spPr>
          <a:xfrm>
            <a:off x="347472" y="0"/>
            <a:ext cx="6528671" cy="988786"/>
          </a:xfrm>
          <a:prstGeom prst="rect">
            <a:avLst/>
          </a:prstGeom>
        </p:spPr>
        <p:txBody>
          <a:bodyPr vert="horz" lIns="0" tIns="45720" rIns="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347472" y="1600200"/>
            <a:ext cx="8458200" cy="4690872"/>
          </a:xfrm>
          <a:prstGeom prst="rect">
            <a:avLst/>
          </a:prstGeom>
        </p:spPr>
        <p:txBody>
          <a:bodyPr vert="horz" lIns="0" tIns="0" rIns="0" bIns="0" rtlCol="0">
            <a:normAutofit/>
          </a:bodyPr>
          <a:lstStyle/>
          <a:p>
            <a:pPr lvl="0"/>
            <a:r>
              <a:rPr lang="en-US"/>
              <a:t>Click to edit Master text style</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47472" y="6404429"/>
            <a:ext cx="715108" cy="453571"/>
          </a:xfrm>
          <a:prstGeom prst="rect">
            <a:avLst/>
          </a:prstGeom>
        </p:spPr>
        <p:txBody>
          <a:bodyPr vert="horz" lIns="0" tIns="0" rIns="0" bIns="0" rtlCol="0" anchor="ctr" anchorCtr="0"/>
          <a:lstStyle>
            <a:lvl1pPr algn="l">
              <a:defRPr sz="1200">
                <a:solidFill>
                  <a:schemeClr val="tx1"/>
                </a:solidFill>
                <a:latin typeface="Arial"/>
                <a:cs typeface="Arial"/>
              </a:defRPr>
            </a:lvl1pPr>
          </a:lstStyle>
          <a:p>
            <a:fld id="{50F2F8E5-1108-0A46-83A0-852BF6A1A522}" type="slidenum">
              <a:rPr lang="en-US" smtClean="0"/>
              <a:pPr/>
              <a:t>‹#›</a:t>
            </a:fld>
            <a:endParaRPr lang="en-US" dirty="0"/>
          </a:p>
        </p:txBody>
      </p:sp>
      <p:pic>
        <p:nvPicPr>
          <p:cNvPr id="7" name="Picture 6"/>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7671944" y="6335142"/>
            <a:ext cx="1127569" cy="431418"/>
          </a:xfrm>
          <a:prstGeom prst="rect">
            <a:avLst/>
          </a:prstGeom>
        </p:spPr>
      </p:pic>
    </p:spTree>
    <p:extLst>
      <p:ext uri="{BB962C8B-B14F-4D97-AF65-F5344CB8AC3E}">
        <p14:creationId xmlns:p14="http://schemas.microsoft.com/office/powerpoint/2010/main" val="3544712800"/>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45" r:id="rId10"/>
    <p:sldLayoutId id="2147483846" r:id="rId11"/>
  </p:sldLayoutIdLst>
  <p:hf hdr="0" ftr="0" dt="0"/>
  <p:txStyles>
    <p:titleStyle>
      <a:lvl1pPr algn="l" defTabSz="457200" rtl="0" eaLnBrk="1" latinLnBrk="0" hangingPunct="1">
        <a:lnSpc>
          <a:spcPts val="2900"/>
        </a:lnSpc>
        <a:spcBef>
          <a:spcPct val="0"/>
        </a:spcBef>
        <a:buNone/>
        <a:defRPr sz="2800" b="0" kern="1200">
          <a:solidFill>
            <a:schemeClr val="bg1"/>
          </a:solidFill>
          <a:latin typeface="Arial"/>
          <a:ea typeface="+mj-ea"/>
          <a:cs typeface="Arial"/>
        </a:defRPr>
      </a:lvl1pPr>
    </p:titleStyle>
    <p:body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15.xml"/><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5.xml"/><Relationship Id="rId1" Type="http://schemas.openxmlformats.org/officeDocument/2006/relationships/vmlDrawing" Target="../drawings/vmlDrawing2.vml"/><Relationship Id="rId4" Type="http://schemas.openxmlformats.org/officeDocument/2006/relationships/image" Target="../media/image30.wmf"/></Relationships>
</file>

<file path=ppt/slides/_rels/slide1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1.xml"/><Relationship Id="rId7" Type="http://schemas.openxmlformats.org/officeDocument/2006/relationships/image" Target="../media/image11.png"/><Relationship Id="rId2" Type="http://schemas.openxmlformats.org/officeDocument/2006/relationships/slideLayout" Target="../slideLayouts/slideLayout15.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0.png"/><Relationship Id="rId4" Type="http://schemas.openxmlformats.org/officeDocument/2006/relationships/oleObject" Target="../embeddings/oleObject1.bin"/><Relationship Id="rId9" Type="http://schemas.openxmlformats.org/officeDocument/2006/relationships/image" Target="../media/image12.png"/></Relationships>
</file>

<file path=ppt/slides/_rels/slide2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2.xml"/><Relationship Id="rId1" Type="http://schemas.openxmlformats.org/officeDocument/2006/relationships/slideLayout" Target="../slideLayouts/slideLayout15.xml"/><Relationship Id="rId4" Type="http://schemas.openxmlformats.org/officeDocument/2006/relationships/image" Target="../media/image36.jpeg"/></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5.xml"/><Relationship Id="rId1" Type="http://schemas.openxmlformats.org/officeDocument/2006/relationships/slideLayout" Target="../slideLayouts/slideLayout15.xml"/><Relationship Id="rId5" Type="http://schemas.openxmlformats.org/officeDocument/2006/relationships/image" Target="../media/image41.jpeg"/><Relationship Id="rId4" Type="http://schemas.openxmlformats.org/officeDocument/2006/relationships/image" Target="../media/image40.jpe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hyperlink" Target="https://support.hypack.com/support/visitor/index.php?/LiveChat/Chat/Request/_sessionID=uldLlWxjCstAadc8e3e434ecaff6151a1935473db5d95454bce6ryxs99pjTF5daVD6sRxXwWj9eGb/_proactive=0/_filterDepartmentID=/_randomNumber=20/_fullName=/_email=/_promptType=chat" TargetMode="External"/><Relationship Id="rId7" Type="http://schemas.openxmlformats.org/officeDocument/2006/relationships/hyperlink" Target="http://www.hypack.com/" TargetMode="External"/><Relationship Id="rId2" Type="http://schemas.openxmlformats.org/officeDocument/2006/relationships/hyperlink" Target="https://www.youtube.com/user/HYPACK2013/videos" TargetMode="External"/><Relationship Id="rId1" Type="http://schemas.openxmlformats.org/officeDocument/2006/relationships/slideLayout" Target="../slideLayouts/slideLayout8.xml"/><Relationship Id="rId6" Type="http://schemas.openxmlformats.org/officeDocument/2006/relationships/hyperlink" Target="http://support.hypack.com/" TargetMode="External"/><Relationship Id="rId5" Type="http://schemas.openxmlformats.org/officeDocument/2006/relationships/hyperlink" Target="http://www.ustream.tv/channel/hypack" TargetMode="External"/><Relationship Id="rId4" Type="http://schemas.openxmlformats.org/officeDocument/2006/relationships/hyperlink" Target="https://www.youtube.com/channel/UCOzhxa2gkVQD3ArsKVXiXnQ"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17.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18.xml"/><Relationship Id="rId5" Type="http://schemas.openxmlformats.org/officeDocument/2006/relationships/image" Target="../media/image22.pn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6684" b="6684"/>
          <a:stretch>
            <a:fillRect/>
          </a:stretch>
        </p:blipFill>
        <p:spPr/>
      </p:pic>
      <p:sp>
        <p:nvSpPr>
          <p:cNvPr id="4" name="Title 3"/>
          <p:cNvSpPr>
            <a:spLocks noGrp="1"/>
          </p:cNvSpPr>
          <p:nvPr>
            <p:ph type="ctrTitle"/>
          </p:nvPr>
        </p:nvSpPr>
        <p:spPr/>
        <p:txBody>
          <a:bodyPr/>
          <a:lstStyle/>
          <a:p>
            <a:pPr algn="l" rtl="0"/>
            <a:r>
              <a:rPr lang="ru-RU" b="0" i="0" u="none" baseline="0" dirty="0"/>
              <a:t>Движение вперед - </a:t>
            </a:r>
            <a:r>
              <a:rPr lang="ru-RU" b="0" i="0" u="none" baseline="0" dirty="0" smtClean="0"/>
              <a:t>к </a:t>
            </a:r>
            <a:r>
              <a:rPr lang="ru-RU" b="0" i="0" u="none" baseline="0" dirty="0"/>
              <a:t>МЛЭС</a:t>
            </a:r>
            <a:endParaRPr lang="ru-RU" sz="2400" dirty="0"/>
          </a:p>
        </p:txBody>
      </p:sp>
      <p:sp>
        <p:nvSpPr>
          <p:cNvPr id="2" name="Subtitle 1"/>
          <p:cNvSpPr>
            <a:spLocks noGrp="1"/>
          </p:cNvSpPr>
          <p:nvPr>
            <p:ph type="subTitle" idx="1"/>
          </p:nvPr>
        </p:nvSpPr>
        <p:spPr>
          <a:xfrm>
            <a:off x="424669" y="2867615"/>
            <a:ext cx="4138863" cy="422029"/>
          </a:xfrm>
        </p:spPr>
        <p:txBody>
          <a:bodyPr/>
          <a:lstStyle/>
          <a:p>
            <a:pPr algn="l" rtl="0"/>
            <a:r>
              <a:rPr lang="ru-RU" b="0" i="0" u="none" baseline="0" dirty="0"/>
              <a:t>Учебный Семинар HYPACK® 2020</a:t>
            </a:r>
          </a:p>
        </p:txBody>
      </p:sp>
      <p:sp>
        <p:nvSpPr>
          <p:cNvPr id="7" name="Content Placeholder 6"/>
          <p:cNvSpPr>
            <a:spLocks noGrp="1"/>
          </p:cNvSpPr>
          <p:nvPr>
            <p:ph sz="quarter" idx="11"/>
          </p:nvPr>
        </p:nvSpPr>
        <p:spPr/>
        <p:txBody>
          <a:bodyPr/>
          <a:lstStyle/>
          <a:p>
            <a:pPr algn="l" rtl="0"/>
            <a:r>
              <a:rPr lang="ru-RU" b="0" i="0" u="none" baseline="0"/>
              <a:t>Январь 2020</a:t>
            </a:r>
          </a:p>
        </p:txBody>
      </p:sp>
    </p:spTree>
    <p:extLst>
      <p:ext uri="{BB962C8B-B14F-4D97-AF65-F5344CB8AC3E}">
        <p14:creationId xmlns:p14="http://schemas.microsoft.com/office/powerpoint/2010/main" val="907050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ru-RU" b="0" i="0" u="none" baseline="0"/>
              <a:t>Сложность МЛЭС</a:t>
            </a:r>
          </a:p>
        </p:txBody>
      </p:sp>
      <p:sp>
        <p:nvSpPr>
          <p:cNvPr id="3" name="Slide Number Placeholder 2"/>
          <p:cNvSpPr>
            <a:spLocks noGrp="1"/>
          </p:cNvSpPr>
          <p:nvPr>
            <p:ph type="sldNum" sz="quarter" idx="12"/>
          </p:nvPr>
        </p:nvSpPr>
        <p:spPr/>
        <p:txBody>
          <a:bodyPr/>
          <a:lstStyle/>
          <a:p>
            <a:pPr algn="l" rtl="0"/>
            <a:fld id="{50F2F8E5-1108-0A46-83A0-852BF6A1A522}" type="slidenum">
              <a:rPr/>
              <a:pPr/>
              <a:t>10</a:t>
            </a:fld>
            <a:endParaRPr lang="ru-RU"/>
          </a:p>
        </p:txBody>
      </p:sp>
    </p:spTree>
    <p:extLst>
      <p:ext uri="{BB962C8B-B14F-4D97-AF65-F5344CB8AC3E}">
        <p14:creationId xmlns:p14="http://schemas.microsoft.com/office/powerpoint/2010/main" val="3368228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srcRect l="6206" t="17569" r="4801" b="32695"/>
          <a:stretch/>
        </p:blipFill>
        <p:spPr>
          <a:xfrm>
            <a:off x="5330614" y="3152775"/>
            <a:ext cx="3894068" cy="1508872"/>
          </a:xfrm>
          <a:prstGeom prst="rect">
            <a:avLst/>
          </a:prstGeom>
        </p:spPr>
      </p:pic>
      <p:sp>
        <p:nvSpPr>
          <p:cNvPr id="2" name="Title 1"/>
          <p:cNvSpPr>
            <a:spLocks noGrp="1"/>
          </p:cNvSpPr>
          <p:nvPr>
            <p:ph type="title"/>
          </p:nvPr>
        </p:nvSpPr>
        <p:spPr>
          <a:xfrm>
            <a:off x="347472" y="0"/>
            <a:ext cx="6425861" cy="988786"/>
          </a:xfrm>
        </p:spPr>
        <p:txBody>
          <a:bodyPr/>
          <a:lstStyle/>
          <a:p>
            <a:pPr algn="l" rtl="0"/>
            <a:r>
              <a:rPr lang="ru-RU" b="0" i="0" u="none" baseline="0" dirty="0"/>
              <a:t>Типы батиметрических сонаров</a:t>
            </a:r>
          </a:p>
        </p:txBody>
      </p:sp>
      <p:sp>
        <p:nvSpPr>
          <p:cNvPr id="6" name="Rectangle 5"/>
          <p:cNvSpPr/>
          <p:nvPr/>
        </p:nvSpPr>
        <p:spPr>
          <a:xfrm>
            <a:off x="347472" y="1091055"/>
            <a:ext cx="4983141" cy="5509200"/>
          </a:xfrm>
          <a:prstGeom prst="rect">
            <a:avLst/>
          </a:prstGeom>
        </p:spPr>
        <p:txBody>
          <a:bodyPr wrap="square">
            <a:spAutoFit/>
          </a:bodyPr>
          <a:lstStyle/>
          <a:p>
            <a:pPr marL="0" lvl="3" algn="l" rtl="0" fontAlgn="t"/>
            <a:r>
              <a:rPr lang="ru-RU" sz="1600" b="0" i="0" u="none" baseline="0">
                <a:solidFill>
                  <a:schemeClr val="tx1">
                    <a:lumMod val="65000"/>
                    <a:lumOff val="35000"/>
                  </a:schemeClr>
                </a:solidFill>
              </a:rPr>
              <a:t>МЛЭ измеряет множество глубин в окрестностях</a:t>
            </a:r>
          </a:p>
          <a:p>
            <a:pPr marL="0" lvl="3" algn="l" rtl="0" fontAlgn="t"/>
            <a:endParaRPr lang="ru-RU" sz="1600" dirty="0">
              <a:solidFill>
                <a:schemeClr val="tx1">
                  <a:lumMod val="65000"/>
                  <a:lumOff val="35000"/>
                </a:schemeClr>
              </a:solidFill>
            </a:endParaRPr>
          </a:p>
          <a:p>
            <a:pPr marL="0" lvl="3" algn="l" rtl="0" fontAlgn="t"/>
            <a:r>
              <a:rPr lang="ru-RU" sz="1600" b="0" i="0" u="none" baseline="0">
                <a:solidFill>
                  <a:schemeClr val="tx1">
                    <a:lumMod val="65000"/>
                    <a:lumOff val="35000"/>
                  </a:schemeClr>
                </a:solidFill>
              </a:rPr>
              <a:t>В чем различие между физическим формированием лучей и интерферометром?  </a:t>
            </a:r>
          </a:p>
          <a:p>
            <a:pPr marL="0" lvl="3" algn="l" rtl="0" fontAlgn="t"/>
            <a:endParaRPr lang="ru-RU" sz="1600" dirty="0">
              <a:solidFill>
                <a:schemeClr val="tx1">
                  <a:lumMod val="65000"/>
                  <a:lumOff val="35000"/>
                </a:schemeClr>
              </a:solidFill>
            </a:endParaRPr>
          </a:p>
          <a:p>
            <a:pPr marL="0" lvl="3" algn="l" rtl="0" fontAlgn="t"/>
            <a:r>
              <a:rPr lang="ru-RU" sz="1600" b="0" i="0" u="none" baseline="0">
                <a:solidFill>
                  <a:schemeClr val="tx1">
                    <a:lumMod val="65000"/>
                    <a:lumOff val="35000"/>
                  </a:schemeClr>
                </a:solidFill>
              </a:rPr>
              <a:t>Система с физическим формированием лучей использует метод амплитудного детектирования дна, аналогично однолучевому сонару. </a:t>
            </a:r>
          </a:p>
          <a:p>
            <a:pPr marL="0" lvl="3" algn="l" rtl="0" fontAlgn="t"/>
            <a:endParaRPr lang="ru-RU" sz="1600" dirty="0">
              <a:solidFill>
                <a:schemeClr val="tx1">
                  <a:lumMod val="65000"/>
                  <a:lumOff val="35000"/>
                </a:schemeClr>
              </a:solidFill>
            </a:endParaRPr>
          </a:p>
          <a:p>
            <a:pPr marL="0" lvl="3" algn="l" rtl="0" fontAlgn="t"/>
            <a:r>
              <a:rPr lang="ru-RU" sz="1600" b="0" i="0" u="none" baseline="0">
                <a:solidFill>
                  <a:schemeClr val="tx1">
                    <a:lumMod val="65000"/>
                    <a:lumOff val="35000"/>
                  </a:schemeClr>
                </a:solidFill>
              </a:rPr>
              <a:t>Интерферометрическая система использует фазовый метод детектирования путем определения сдвига по фазе сигнала поступающего на два и больше элементов акустической приемной решетки. </a:t>
            </a:r>
          </a:p>
          <a:p>
            <a:pPr marL="0" lvl="3" algn="l" rtl="0" fontAlgn="t"/>
            <a:endParaRPr lang="ru-RU" sz="1600" dirty="0">
              <a:solidFill>
                <a:schemeClr val="tx1">
                  <a:lumMod val="65000"/>
                  <a:lumOff val="35000"/>
                </a:schemeClr>
              </a:solidFill>
            </a:endParaRPr>
          </a:p>
          <a:p>
            <a:pPr marL="0" lvl="3" algn="l" rtl="0" fontAlgn="t"/>
            <a:r>
              <a:rPr lang="ru-RU" sz="1600" b="0" i="0" u="none" baseline="0">
                <a:solidFill>
                  <a:schemeClr val="tx1">
                    <a:lumMod val="65000"/>
                    <a:lumOff val="35000"/>
                  </a:schemeClr>
                </a:solidFill>
              </a:rPr>
              <a:t>В заключение, системы с формированием лучей измеряют диапазон для каждого угла, а интерферометры измеряют угол для каждого диапазона.  Метод детектирования физическим формированием лучей основан на амплитуде и фазе сигнала.  Интерферометр использует только измерение фазы сигнала.  </a:t>
            </a:r>
            <a:endParaRPr lang="ru-RU" dirty="0">
              <a:solidFill>
                <a:schemeClr val="tx1">
                  <a:lumMod val="65000"/>
                  <a:lumOff val="35000"/>
                </a:schemeClr>
              </a:solidFill>
            </a:endParaRPr>
          </a:p>
        </p:txBody>
      </p:sp>
      <p:pic>
        <p:nvPicPr>
          <p:cNvPr id="5" name="Picture 4"/>
          <p:cNvPicPr>
            <a:picLocks noChangeAspect="1"/>
          </p:cNvPicPr>
          <p:nvPr/>
        </p:nvPicPr>
        <p:blipFill>
          <a:blip r:embed="rId3"/>
          <a:stretch>
            <a:fillRect/>
          </a:stretch>
        </p:blipFill>
        <p:spPr>
          <a:xfrm>
            <a:off x="6479445" y="1284788"/>
            <a:ext cx="1596406" cy="2090074"/>
          </a:xfrm>
          <a:prstGeom prst="rect">
            <a:avLst/>
          </a:prstGeom>
        </p:spPr>
      </p:pic>
    </p:spTree>
    <p:extLst>
      <p:ext uri="{BB962C8B-B14F-4D97-AF65-F5344CB8AC3E}">
        <p14:creationId xmlns:p14="http://schemas.microsoft.com/office/powerpoint/2010/main" val="16237818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ru-RU" b="0" i="0" u="none" baseline="0"/>
              <a:t>Понимание трассировки луча</a:t>
            </a:r>
          </a:p>
        </p:txBody>
      </p:sp>
      <p:sp>
        <p:nvSpPr>
          <p:cNvPr id="3" name="Slide Number Placeholder 2"/>
          <p:cNvSpPr>
            <a:spLocks noGrp="1"/>
          </p:cNvSpPr>
          <p:nvPr>
            <p:ph type="sldNum" sz="quarter" idx="12"/>
          </p:nvPr>
        </p:nvSpPr>
        <p:spPr/>
        <p:txBody>
          <a:bodyPr/>
          <a:lstStyle/>
          <a:p>
            <a:pPr algn="l" rtl="0"/>
            <a:fld id="{50F2F8E5-1108-0A46-83A0-852BF6A1A522}" type="slidenum">
              <a:rPr/>
              <a:pPr/>
              <a:t>12</a:t>
            </a:fld>
            <a:endParaRPr lang="ru-RU"/>
          </a:p>
        </p:txBody>
      </p:sp>
      <p:grpSp>
        <p:nvGrpSpPr>
          <p:cNvPr id="35" name="Group 34"/>
          <p:cNvGrpSpPr/>
          <p:nvPr/>
        </p:nvGrpSpPr>
        <p:grpSpPr>
          <a:xfrm>
            <a:off x="347472" y="1483328"/>
            <a:ext cx="8148320" cy="4640362"/>
            <a:chOff x="514773" y="1212395"/>
            <a:chExt cx="8148320" cy="4640362"/>
          </a:xfrm>
        </p:grpSpPr>
        <p:sp>
          <p:nvSpPr>
            <p:cNvPr id="10" name="Rectangle 9"/>
            <p:cNvSpPr/>
            <p:nvPr/>
          </p:nvSpPr>
          <p:spPr>
            <a:xfrm>
              <a:off x="514773" y="4172529"/>
              <a:ext cx="8148320" cy="1112593"/>
            </a:xfrm>
            <a:prstGeom prst="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a:p>
          </p:txBody>
        </p:sp>
        <p:sp>
          <p:nvSpPr>
            <p:cNvPr id="4" name="Freeform 3"/>
            <p:cNvSpPr/>
            <p:nvPr/>
          </p:nvSpPr>
          <p:spPr>
            <a:xfrm>
              <a:off x="562187" y="2838027"/>
              <a:ext cx="8100906" cy="176566"/>
            </a:xfrm>
            <a:custGeom>
              <a:avLst/>
              <a:gdLst>
                <a:gd name="connsiteX0" fmla="*/ 0 w 8100906"/>
                <a:gd name="connsiteY0" fmla="*/ 155786 h 176566"/>
                <a:gd name="connsiteX1" fmla="*/ 54186 w 8100906"/>
                <a:gd name="connsiteY1" fmla="*/ 162560 h 176566"/>
                <a:gd name="connsiteX2" fmla="*/ 115146 w 8100906"/>
                <a:gd name="connsiteY2" fmla="*/ 142240 h 176566"/>
                <a:gd name="connsiteX3" fmla="*/ 149013 w 8100906"/>
                <a:gd name="connsiteY3" fmla="*/ 135466 h 176566"/>
                <a:gd name="connsiteX4" fmla="*/ 196426 w 8100906"/>
                <a:gd name="connsiteY4" fmla="*/ 128693 h 176566"/>
                <a:gd name="connsiteX5" fmla="*/ 237066 w 8100906"/>
                <a:gd name="connsiteY5" fmla="*/ 121920 h 176566"/>
                <a:gd name="connsiteX6" fmla="*/ 284480 w 8100906"/>
                <a:gd name="connsiteY6" fmla="*/ 115146 h 176566"/>
                <a:gd name="connsiteX7" fmla="*/ 318346 w 8100906"/>
                <a:gd name="connsiteY7" fmla="*/ 108373 h 176566"/>
                <a:gd name="connsiteX8" fmla="*/ 453813 w 8100906"/>
                <a:gd name="connsiteY8" fmla="*/ 101600 h 176566"/>
                <a:gd name="connsiteX9" fmla="*/ 501226 w 8100906"/>
                <a:gd name="connsiteY9" fmla="*/ 88053 h 176566"/>
                <a:gd name="connsiteX10" fmla="*/ 548640 w 8100906"/>
                <a:gd name="connsiteY10" fmla="*/ 60960 h 176566"/>
                <a:gd name="connsiteX11" fmla="*/ 582506 w 8100906"/>
                <a:gd name="connsiteY11" fmla="*/ 47413 h 176566"/>
                <a:gd name="connsiteX12" fmla="*/ 623146 w 8100906"/>
                <a:gd name="connsiteY12" fmla="*/ 33866 h 176566"/>
                <a:gd name="connsiteX13" fmla="*/ 684106 w 8100906"/>
                <a:gd name="connsiteY13" fmla="*/ 0 h 176566"/>
                <a:gd name="connsiteX14" fmla="*/ 792480 w 8100906"/>
                <a:gd name="connsiteY14" fmla="*/ 6773 h 176566"/>
                <a:gd name="connsiteX15" fmla="*/ 833120 w 8100906"/>
                <a:gd name="connsiteY15" fmla="*/ 27093 h 176566"/>
                <a:gd name="connsiteX16" fmla="*/ 860213 w 8100906"/>
                <a:gd name="connsiteY16" fmla="*/ 33866 h 176566"/>
                <a:gd name="connsiteX17" fmla="*/ 914400 w 8100906"/>
                <a:gd name="connsiteY17" fmla="*/ 54186 h 176566"/>
                <a:gd name="connsiteX18" fmla="*/ 975360 w 8100906"/>
                <a:gd name="connsiteY18" fmla="*/ 67733 h 176566"/>
                <a:gd name="connsiteX19" fmla="*/ 1029546 w 8100906"/>
                <a:gd name="connsiteY19" fmla="*/ 88053 h 176566"/>
                <a:gd name="connsiteX20" fmla="*/ 1083733 w 8100906"/>
                <a:gd name="connsiteY20" fmla="*/ 101600 h 176566"/>
                <a:gd name="connsiteX21" fmla="*/ 1131146 w 8100906"/>
                <a:gd name="connsiteY21" fmla="*/ 115146 h 176566"/>
                <a:gd name="connsiteX22" fmla="*/ 1151466 w 8100906"/>
                <a:gd name="connsiteY22" fmla="*/ 121920 h 176566"/>
                <a:gd name="connsiteX23" fmla="*/ 1225973 w 8100906"/>
                <a:gd name="connsiteY23" fmla="*/ 142240 h 176566"/>
                <a:gd name="connsiteX24" fmla="*/ 1320800 w 8100906"/>
                <a:gd name="connsiteY24" fmla="*/ 135466 h 176566"/>
                <a:gd name="connsiteX25" fmla="*/ 1429173 w 8100906"/>
                <a:gd name="connsiteY25" fmla="*/ 121920 h 176566"/>
                <a:gd name="connsiteX26" fmla="*/ 1571413 w 8100906"/>
                <a:gd name="connsiteY26" fmla="*/ 128693 h 176566"/>
                <a:gd name="connsiteX27" fmla="*/ 1598506 w 8100906"/>
                <a:gd name="connsiteY27" fmla="*/ 135466 h 176566"/>
                <a:gd name="connsiteX28" fmla="*/ 1639146 w 8100906"/>
                <a:gd name="connsiteY28" fmla="*/ 149013 h 176566"/>
                <a:gd name="connsiteX29" fmla="*/ 1713653 w 8100906"/>
                <a:gd name="connsiteY29" fmla="*/ 155786 h 176566"/>
                <a:gd name="connsiteX30" fmla="*/ 1747520 w 8100906"/>
                <a:gd name="connsiteY30" fmla="*/ 162560 h 176566"/>
                <a:gd name="connsiteX31" fmla="*/ 1774613 w 8100906"/>
                <a:gd name="connsiteY31" fmla="*/ 169333 h 176566"/>
                <a:gd name="connsiteX32" fmla="*/ 1835573 w 8100906"/>
                <a:gd name="connsiteY32" fmla="*/ 176106 h 176566"/>
                <a:gd name="connsiteX33" fmla="*/ 1977813 w 8100906"/>
                <a:gd name="connsiteY33" fmla="*/ 169333 h 176566"/>
                <a:gd name="connsiteX34" fmla="*/ 2052320 w 8100906"/>
                <a:gd name="connsiteY34" fmla="*/ 149013 h 176566"/>
                <a:gd name="connsiteX35" fmla="*/ 2086186 w 8100906"/>
                <a:gd name="connsiteY35" fmla="*/ 142240 h 176566"/>
                <a:gd name="connsiteX36" fmla="*/ 2255520 w 8100906"/>
                <a:gd name="connsiteY36" fmla="*/ 149013 h 176566"/>
                <a:gd name="connsiteX37" fmla="*/ 2309706 w 8100906"/>
                <a:gd name="connsiteY37" fmla="*/ 155786 h 176566"/>
                <a:gd name="connsiteX38" fmla="*/ 2404533 w 8100906"/>
                <a:gd name="connsiteY38" fmla="*/ 162560 h 176566"/>
                <a:gd name="connsiteX39" fmla="*/ 2479040 w 8100906"/>
                <a:gd name="connsiteY39" fmla="*/ 169333 h 176566"/>
                <a:gd name="connsiteX40" fmla="*/ 2512906 w 8100906"/>
                <a:gd name="connsiteY40" fmla="*/ 176106 h 176566"/>
                <a:gd name="connsiteX41" fmla="*/ 2736426 w 8100906"/>
                <a:gd name="connsiteY41" fmla="*/ 162560 h 176566"/>
                <a:gd name="connsiteX42" fmla="*/ 2777066 w 8100906"/>
                <a:gd name="connsiteY42" fmla="*/ 142240 h 176566"/>
                <a:gd name="connsiteX43" fmla="*/ 2831253 w 8100906"/>
                <a:gd name="connsiteY43" fmla="*/ 128693 h 176566"/>
                <a:gd name="connsiteX44" fmla="*/ 2878666 w 8100906"/>
                <a:gd name="connsiteY44" fmla="*/ 121920 h 176566"/>
                <a:gd name="connsiteX45" fmla="*/ 2912533 w 8100906"/>
                <a:gd name="connsiteY45" fmla="*/ 115146 h 176566"/>
                <a:gd name="connsiteX46" fmla="*/ 3020906 w 8100906"/>
                <a:gd name="connsiteY46" fmla="*/ 108373 h 176566"/>
                <a:gd name="connsiteX47" fmla="*/ 3495040 w 8100906"/>
                <a:gd name="connsiteY47" fmla="*/ 121920 h 176566"/>
                <a:gd name="connsiteX48" fmla="*/ 3603413 w 8100906"/>
                <a:gd name="connsiteY48" fmla="*/ 115146 h 176566"/>
                <a:gd name="connsiteX49" fmla="*/ 3745653 w 8100906"/>
                <a:gd name="connsiteY49" fmla="*/ 101600 h 176566"/>
                <a:gd name="connsiteX50" fmla="*/ 3833706 w 8100906"/>
                <a:gd name="connsiteY50" fmla="*/ 88053 h 176566"/>
                <a:gd name="connsiteX51" fmla="*/ 3860800 w 8100906"/>
                <a:gd name="connsiteY51" fmla="*/ 74506 h 176566"/>
                <a:gd name="connsiteX52" fmla="*/ 3887893 w 8100906"/>
                <a:gd name="connsiteY52" fmla="*/ 67733 h 176566"/>
                <a:gd name="connsiteX53" fmla="*/ 4192693 w 8100906"/>
                <a:gd name="connsiteY53" fmla="*/ 74506 h 176566"/>
                <a:gd name="connsiteX54" fmla="*/ 4267200 w 8100906"/>
                <a:gd name="connsiteY54" fmla="*/ 101600 h 176566"/>
                <a:gd name="connsiteX55" fmla="*/ 4287520 w 8100906"/>
                <a:gd name="connsiteY55" fmla="*/ 108373 h 176566"/>
                <a:gd name="connsiteX56" fmla="*/ 4321386 w 8100906"/>
                <a:gd name="connsiteY56" fmla="*/ 121920 h 176566"/>
                <a:gd name="connsiteX57" fmla="*/ 4348480 w 8100906"/>
                <a:gd name="connsiteY57" fmla="*/ 128693 h 176566"/>
                <a:gd name="connsiteX58" fmla="*/ 4368800 w 8100906"/>
                <a:gd name="connsiteY58" fmla="*/ 135466 h 176566"/>
                <a:gd name="connsiteX59" fmla="*/ 4389120 w 8100906"/>
                <a:gd name="connsiteY59" fmla="*/ 149013 h 176566"/>
                <a:gd name="connsiteX60" fmla="*/ 4599093 w 8100906"/>
                <a:gd name="connsiteY60" fmla="*/ 149013 h 176566"/>
                <a:gd name="connsiteX61" fmla="*/ 5323840 w 8100906"/>
                <a:gd name="connsiteY61" fmla="*/ 149013 h 176566"/>
                <a:gd name="connsiteX62" fmla="*/ 5350933 w 8100906"/>
                <a:gd name="connsiteY62" fmla="*/ 142240 h 176566"/>
                <a:gd name="connsiteX63" fmla="*/ 5438986 w 8100906"/>
                <a:gd name="connsiteY63" fmla="*/ 128693 h 176566"/>
                <a:gd name="connsiteX64" fmla="*/ 5486400 w 8100906"/>
                <a:gd name="connsiteY64" fmla="*/ 115146 h 176566"/>
                <a:gd name="connsiteX65" fmla="*/ 5513493 w 8100906"/>
                <a:gd name="connsiteY65" fmla="*/ 108373 h 176566"/>
                <a:gd name="connsiteX66" fmla="*/ 5601546 w 8100906"/>
                <a:gd name="connsiteY66" fmla="*/ 94826 h 176566"/>
                <a:gd name="connsiteX67" fmla="*/ 5764106 w 8100906"/>
                <a:gd name="connsiteY67" fmla="*/ 81280 h 176566"/>
                <a:gd name="connsiteX68" fmla="*/ 5845386 w 8100906"/>
                <a:gd name="connsiteY68" fmla="*/ 67733 h 176566"/>
                <a:gd name="connsiteX69" fmla="*/ 5872480 w 8100906"/>
                <a:gd name="connsiteY69" fmla="*/ 60960 h 176566"/>
                <a:gd name="connsiteX70" fmla="*/ 5946986 w 8100906"/>
                <a:gd name="connsiteY70" fmla="*/ 54186 h 176566"/>
                <a:gd name="connsiteX71" fmla="*/ 6461760 w 8100906"/>
                <a:gd name="connsiteY71" fmla="*/ 40640 h 176566"/>
                <a:gd name="connsiteX72" fmla="*/ 6515946 w 8100906"/>
                <a:gd name="connsiteY72" fmla="*/ 27093 h 176566"/>
                <a:gd name="connsiteX73" fmla="*/ 6556586 w 8100906"/>
                <a:gd name="connsiteY73" fmla="*/ 13546 h 176566"/>
                <a:gd name="connsiteX74" fmla="*/ 6610773 w 8100906"/>
                <a:gd name="connsiteY74" fmla="*/ 0 h 176566"/>
                <a:gd name="connsiteX75" fmla="*/ 6874933 w 8100906"/>
                <a:gd name="connsiteY75" fmla="*/ 6773 h 176566"/>
                <a:gd name="connsiteX76" fmla="*/ 6969760 w 8100906"/>
                <a:gd name="connsiteY76" fmla="*/ 20320 h 176566"/>
                <a:gd name="connsiteX77" fmla="*/ 7105226 w 8100906"/>
                <a:gd name="connsiteY77" fmla="*/ 27093 h 176566"/>
                <a:gd name="connsiteX78" fmla="*/ 7152640 w 8100906"/>
                <a:gd name="connsiteY78" fmla="*/ 33866 h 176566"/>
                <a:gd name="connsiteX79" fmla="*/ 7172960 w 8100906"/>
                <a:gd name="connsiteY79" fmla="*/ 47413 h 176566"/>
                <a:gd name="connsiteX80" fmla="*/ 7200053 w 8100906"/>
                <a:gd name="connsiteY80" fmla="*/ 54186 h 176566"/>
                <a:gd name="connsiteX81" fmla="*/ 7227146 w 8100906"/>
                <a:gd name="connsiteY81" fmla="*/ 67733 h 176566"/>
                <a:gd name="connsiteX82" fmla="*/ 7267786 w 8100906"/>
                <a:gd name="connsiteY82" fmla="*/ 74506 h 176566"/>
                <a:gd name="connsiteX83" fmla="*/ 7504853 w 8100906"/>
                <a:gd name="connsiteY83" fmla="*/ 81280 h 176566"/>
                <a:gd name="connsiteX84" fmla="*/ 7667413 w 8100906"/>
                <a:gd name="connsiteY84" fmla="*/ 74506 h 176566"/>
                <a:gd name="connsiteX85" fmla="*/ 7755466 w 8100906"/>
                <a:gd name="connsiteY85" fmla="*/ 67733 h 176566"/>
                <a:gd name="connsiteX86" fmla="*/ 8100906 w 8100906"/>
                <a:gd name="connsiteY86" fmla="*/ 60960 h 176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8100906" h="176566">
                  <a:moveTo>
                    <a:pt x="0" y="155786"/>
                  </a:moveTo>
                  <a:cubicBezTo>
                    <a:pt x="18062" y="158044"/>
                    <a:pt x="36108" y="164687"/>
                    <a:pt x="54186" y="162560"/>
                  </a:cubicBezTo>
                  <a:cubicBezTo>
                    <a:pt x="75458" y="160057"/>
                    <a:pt x="94551" y="148124"/>
                    <a:pt x="115146" y="142240"/>
                  </a:cubicBezTo>
                  <a:cubicBezTo>
                    <a:pt x="126216" y="139077"/>
                    <a:pt x="137657" y="137359"/>
                    <a:pt x="149013" y="135466"/>
                  </a:cubicBezTo>
                  <a:cubicBezTo>
                    <a:pt x="164761" y="132841"/>
                    <a:pt x="180647" y="131120"/>
                    <a:pt x="196426" y="128693"/>
                  </a:cubicBezTo>
                  <a:cubicBezTo>
                    <a:pt x="210000" y="126605"/>
                    <a:pt x="223492" y="124008"/>
                    <a:pt x="237066" y="121920"/>
                  </a:cubicBezTo>
                  <a:cubicBezTo>
                    <a:pt x="252845" y="119492"/>
                    <a:pt x="268732" y="117771"/>
                    <a:pt x="284480" y="115146"/>
                  </a:cubicBezTo>
                  <a:cubicBezTo>
                    <a:pt x="295836" y="113253"/>
                    <a:pt x="306870" y="109291"/>
                    <a:pt x="318346" y="108373"/>
                  </a:cubicBezTo>
                  <a:cubicBezTo>
                    <a:pt x="363414" y="104768"/>
                    <a:pt x="408657" y="103858"/>
                    <a:pt x="453813" y="101600"/>
                  </a:cubicBezTo>
                  <a:cubicBezTo>
                    <a:pt x="467555" y="98164"/>
                    <a:pt x="487627" y="93881"/>
                    <a:pt x="501226" y="88053"/>
                  </a:cubicBezTo>
                  <a:cubicBezTo>
                    <a:pt x="584330" y="52437"/>
                    <a:pt x="480633" y="94963"/>
                    <a:pt x="548640" y="60960"/>
                  </a:cubicBezTo>
                  <a:cubicBezTo>
                    <a:pt x="559515" y="55523"/>
                    <a:pt x="571080" y="51568"/>
                    <a:pt x="582506" y="47413"/>
                  </a:cubicBezTo>
                  <a:cubicBezTo>
                    <a:pt x="595926" y="42533"/>
                    <a:pt x="611265" y="41787"/>
                    <a:pt x="623146" y="33866"/>
                  </a:cubicBezTo>
                  <a:cubicBezTo>
                    <a:pt x="669727" y="2813"/>
                    <a:pt x="648340" y="11921"/>
                    <a:pt x="684106" y="0"/>
                  </a:cubicBezTo>
                  <a:cubicBezTo>
                    <a:pt x="720231" y="2258"/>
                    <a:pt x="756869" y="298"/>
                    <a:pt x="792480" y="6773"/>
                  </a:cubicBezTo>
                  <a:cubicBezTo>
                    <a:pt x="807381" y="9482"/>
                    <a:pt x="819058" y="21468"/>
                    <a:pt x="833120" y="27093"/>
                  </a:cubicBezTo>
                  <a:cubicBezTo>
                    <a:pt x="841763" y="30550"/>
                    <a:pt x="851382" y="30922"/>
                    <a:pt x="860213" y="33866"/>
                  </a:cubicBezTo>
                  <a:cubicBezTo>
                    <a:pt x="878514" y="39966"/>
                    <a:pt x="896099" y="48086"/>
                    <a:pt x="914400" y="54186"/>
                  </a:cubicBezTo>
                  <a:cubicBezTo>
                    <a:pt x="935272" y="61144"/>
                    <a:pt x="953871" y="62361"/>
                    <a:pt x="975360" y="67733"/>
                  </a:cubicBezTo>
                  <a:cubicBezTo>
                    <a:pt x="999258" y="73707"/>
                    <a:pt x="1002600" y="79762"/>
                    <a:pt x="1029546" y="88053"/>
                  </a:cubicBezTo>
                  <a:cubicBezTo>
                    <a:pt x="1047341" y="93529"/>
                    <a:pt x="1065831" y="96485"/>
                    <a:pt x="1083733" y="101600"/>
                  </a:cubicBezTo>
                  <a:lnTo>
                    <a:pt x="1131146" y="115146"/>
                  </a:lnTo>
                  <a:cubicBezTo>
                    <a:pt x="1137985" y="117198"/>
                    <a:pt x="1144578" y="120041"/>
                    <a:pt x="1151466" y="121920"/>
                  </a:cubicBezTo>
                  <a:cubicBezTo>
                    <a:pt x="1235497" y="144837"/>
                    <a:pt x="1179202" y="126648"/>
                    <a:pt x="1225973" y="142240"/>
                  </a:cubicBezTo>
                  <a:lnTo>
                    <a:pt x="1320800" y="135466"/>
                  </a:lnTo>
                  <a:cubicBezTo>
                    <a:pt x="1364436" y="131672"/>
                    <a:pt x="1387438" y="127882"/>
                    <a:pt x="1429173" y="121920"/>
                  </a:cubicBezTo>
                  <a:cubicBezTo>
                    <a:pt x="1476586" y="124178"/>
                    <a:pt x="1524097" y="124908"/>
                    <a:pt x="1571413" y="128693"/>
                  </a:cubicBezTo>
                  <a:cubicBezTo>
                    <a:pt x="1580692" y="129435"/>
                    <a:pt x="1589590" y="132791"/>
                    <a:pt x="1598506" y="135466"/>
                  </a:cubicBezTo>
                  <a:cubicBezTo>
                    <a:pt x="1612183" y="139569"/>
                    <a:pt x="1624925" y="147720"/>
                    <a:pt x="1639146" y="149013"/>
                  </a:cubicBezTo>
                  <a:lnTo>
                    <a:pt x="1713653" y="155786"/>
                  </a:lnTo>
                  <a:cubicBezTo>
                    <a:pt x="1724942" y="158044"/>
                    <a:pt x="1736282" y="160063"/>
                    <a:pt x="1747520" y="162560"/>
                  </a:cubicBezTo>
                  <a:cubicBezTo>
                    <a:pt x="1756607" y="164579"/>
                    <a:pt x="1765412" y="167918"/>
                    <a:pt x="1774613" y="169333"/>
                  </a:cubicBezTo>
                  <a:cubicBezTo>
                    <a:pt x="1794820" y="172442"/>
                    <a:pt x="1815253" y="173848"/>
                    <a:pt x="1835573" y="176106"/>
                  </a:cubicBezTo>
                  <a:cubicBezTo>
                    <a:pt x="1882986" y="173848"/>
                    <a:pt x="1930486" y="172973"/>
                    <a:pt x="1977813" y="169333"/>
                  </a:cubicBezTo>
                  <a:cubicBezTo>
                    <a:pt x="2022856" y="165868"/>
                    <a:pt x="2004264" y="158624"/>
                    <a:pt x="2052320" y="149013"/>
                  </a:cubicBezTo>
                  <a:lnTo>
                    <a:pt x="2086186" y="142240"/>
                  </a:lnTo>
                  <a:cubicBezTo>
                    <a:pt x="2142631" y="144498"/>
                    <a:pt x="2199134" y="145596"/>
                    <a:pt x="2255520" y="149013"/>
                  </a:cubicBezTo>
                  <a:cubicBezTo>
                    <a:pt x="2273689" y="150114"/>
                    <a:pt x="2291578" y="154138"/>
                    <a:pt x="2309706" y="155786"/>
                  </a:cubicBezTo>
                  <a:cubicBezTo>
                    <a:pt x="2341265" y="158655"/>
                    <a:pt x="2372944" y="160033"/>
                    <a:pt x="2404533" y="162560"/>
                  </a:cubicBezTo>
                  <a:cubicBezTo>
                    <a:pt x="2429392" y="164549"/>
                    <a:pt x="2454204" y="167075"/>
                    <a:pt x="2479040" y="169333"/>
                  </a:cubicBezTo>
                  <a:cubicBezTo>
                    <a:pt x="2490329" y="171591"/>
                    <a:pt x="2501394" y="176106"/>
                    <a:pt x="2512906" y="176106"/>
                  </a:cubicBezTo>
                  <a:cubicBezTo>
                    <a:pt x="2579915" y="176106"/>
                    <a:pt x="2664944" y="180431"/>
                    <a:pt x="2736426" y="162560"/>
                  </a:cubicBezTo>
                  <a:cubicBezTo>
                    <a:pt x="2805319" y="145336"/>
                    <a:pt x="2704230" y="168725"/>
                    <a:pt x="2777066" y="142240"/>
                  </a:cubicBezTo>
                  <a:cubicBezTo>
                    <a:pt x="2794563" y="135877"/>
                    <a:pt x="2812822" y="131326"/>
                    <a:pt x="2831253" y="128693"/>
                  </a:cubicBezTo>
                  <a:cubicBezTo>
                    <a:pt x="2847057" y="126435"/>
                    <a:pt x="2862918" y="124545"/>
                    <a:pt x="2878666" y="121920"/>
                  </a:cubicBezTo>
                  <a:cubicBezTo>
                    <a:pt x="2890022" y="120027"/>
                    <a:pt x="2901072" y="116238"/>
                    <a:pt x="2912533" y="115146"/>
                  </a:cubicBezTo>
                  <a:cubicBezTo>
                    <a:pt x="2948565" y="111714"/>
                    <a:pt x="2984782" y="110631"/>
                    <a:pt x="3020906" y="108373"/>
                  </a:cubicBezTo>
                  <a:lnTo>
                    <a:pt x="3495040" y="121920"/>
                  </a:lnTo>
                  <a:cubicBezTo>
                    <a:pt x="3531235" y="121920"/>
                    <a:pt x="3567289" y="117404"/>
                    <a:pt x="3603413" y="115146"/>
                  </a:cubicBezTo>
                  <a:cubicBezTo>
                    <a:pt x="3692468" y="100304"/>
                    <a:pt x="3593439" y="115438"/>
                    <a:pt x="3745653" y="101600"/>
                  </a:cubicBezTo>
                  <a:cubicBezTo>
                    <a:pt x="3764811" y="99858"/>
                    <a:pt x="3813320" y="91451"/>
                    <a:pt x="3833706" y="88053"/>
                  </a:cubicBezTo>
                  <a:cubicBezTo>
                    <a:pt x="3842737" y="83537"/>
                    <a:pt x="3851346" y="78051"/>
                    <a:pt x="3860800" y="74506"/>
                  </a:cubicBezTo>
                  <a:cubicBezTo>
                    <a:pt x="3869516" y="71237"/>
                    <a:pt x="3878584" y="67733"/>
                    <a:pt x="3887893" y="67733"/>
                  </a:cubicBezTo>
                  <a:cubicBezTo>
                    <a:pt x="3989518" y="67733"/>
                    <a:pt x="4091093" y="72248"/>
                    <a:pt x="4192693" y="74506"/>
                  </a:cubicBezTo>
                  <a:cubicBezTo>
                    <a:pt x="4309386" y="103680"/>
                    <a:pt x="4207512" y="71756"/>
                    <a:pt x="4267200" y="101600"/>
                  </a:cubicBezTo>
                  <a:cubicBezTo>
                    <a:pt x="4273586" y="104793"/>
                    <a:pt x="4280835" y="105866"/>
                    <a:pt x="4287520" y="108373"/>
                  </a:cubicBezTo>
                  <a:cubicBezTo>
                    <a:pt x="4298904" y="112642"/>
                    <a:pt x="4309852" y="118075"/>
                    <a:pt x="4321386" y="121920"/>
                  </a:cubicBezTo>
                  <a:cubicBezTo>
                    <a:pt x="4330218" y="124864"/>
                    <a:pt x="4339529" y="126136"/>
                    <a:pt x="4348480" y="128693"/>
                  </a:cubicBezTo>
                  <a:cubicBezTo>
                    <a:pt x="4355345" y="130654"/>
                    <a:pt x="4362027" y="133208"/>
                    <a:pt x="4368800" y="135466"/>
                  </a:cubicBezTo>
                  <a:cubicBezTo>
                    <a:pt x="4375573" y="139982"/>
                    <a:pt x="4381397" y="146439"/>
                    <a:pt x="4389120" y="149013"/>
                  </a:cubicBezTo>
                  <a:cubicBezTo>
                    <a:pt x="4442460" y="166793"/>
                    <a:pt x="4592992" y="149257"/>
                    <a:pt x="4599093" y="149013"/>
                  </a:cubicBezTo>
                  <a:cubicBezTo>
                    <a:pt x="4931770" y="154849"/>
                    <a:pt x="5002367" y="160919"/>
                    <a:pt x="5323840" y="149013"/>
                  </a:cubicBezTo>
                  <a:cubicBezTo>
                    <a:pt x="5333143" y="148668"/>
                    <a:pt x="5341805" y="144066"/>
                    <a:pt x="5350933" y="142240"/>
                  </a:cubicBezTo>
                  <a:cubicBezTo>
                    <a:pt x="5416419" y="129142"/>
                    <a:pt x="5367401" y="141708"/>
                    <a:pt x="5438986" y="128693"/>
                  </a:cubicBezTo>
                  <a:cubicBezTo>
                    <a:pt x="5468114" y="123397"/>
                    <a:pt x="5461001" y="122403"/>
                    <a:pt x="5486400" y="115146"/>
                  </a:cubicBezTo>
                  <a:cubicBezTo>
                    <a:pt x="5495351" y="112589"/>
                    <a:pt x="5504365" y="110199"/>
                    <a:pt x="5513493" y="108373"/>
                  </a:cubicBezTo>
                  <a:cubicBezTo>
                    <a:pt x="5528073" y="105457"/>
                    <a:pt x="5589137" y="96008"/>
                    <a:pt x="5601546" y="94826"/>
                  </a:cubicBezTo>
                  <a:cubicBezTo>
                    <a:pt x="5664425" y="88837"/>
                    <a:pt x="5703922" y="89487"/>
                    <a:pt x="5764106" y="81280"/>
                  </a:cubicBezTo>
                  <a:cubicBezTo>
                    <a:pt x="5791321" y="77569"/>
                    <a:pt x="5818739" y="74394"/>
                    <a:pt x="5845386" y="67733"/>
                  </a:cubicBezTo>
                  <a:cubicBezTo>
                    <a:pt x="5854417" y="65475"/>
                    <a:pt x="5863252" y="62190"/>
                    <a:pt x="5872480" y="60960"/>
                  </a:cubicBezTo>
                  <a:cubicBezTo>
                    <a:pt x="5897199" y="57664"/>
                    <a:pt x="5922134" y="56257"/>
                    <a:pt x="5946986" y="54186"/>
                  </a:cubicBezTo>
                  <a:cubicBezTo>
                    <a:pt x="6155013" y="36850"/>
                    <a:pt x="6111272" y="46203"/>
                    <a:pt x="6461760" y="40640"/>
                  </a:cubicBezTo>
                  <a:cubicBezTo>
                    <a:pt x="6479822" y="36124"/>
                    <a:pt x="6498284" y="32981"/>
                    <a:pt x="6515946" y="27093"/>
                  </a:cubicBezTo>
                  <a:cubicBezTo>
                    <a:pt x="6529493" y="22577"/>
                    <a:pt x="6542584" y="16346"/>
                    <a:pt x="6556586" y="13546"/>
                  </a:cubicBezTo>
                  <a:cubicBezTo>
                    <a:pt x="6597454" y="5373"/>
                    <a:pt x="6579531" y="10413"/>
                    <a:pt x="6610773" y="0"/>
                  </a:cubicBezTo>
                  <a:cubicBezTo>
                    <a:pt x="6698826" y="2258"/>
                    <a:pt x="6786991" y="1795"/>
                    <a:pt x="6874933" y="6773"/>
                  </a:cubicBezTo>
                  <a:cubicBezTo>
                    <a:pt x="6906812" y="8577"/>
                    <a:pt x="6937870" y="18726"/>
                    <a:pt x="6969760" y="20320"/>
                  </a:cubicBezTo>
                  <a:lnTo>
                    <a:pt x="7105226" y="27093"/>
                  </a:lnTo>
                  <a:cubicBezTo>
                    <a:pt x="7121031" y="29351"/>
                    <a:pt x="7137348" y="29279"/>
                    <a:pt x="7152640" y="33866"/>
                  </a:cubicBezTo>
                  <a:cubicBezTo>
                    <a:pt x="7160437" y="36205"/>
                    <a:pt x="7165478" y="44206"/>
                    <a:pt x="7172960" y="47413"/>
                  </a:cubicBezTo>
                  <a:cubicBezTo>
                    <a:pt x="7181516" y="51080"/>
                    <a:pt x="7191022" y="51928"/>
                    <a:pt x="7200053" y="54186"/>
                  </a:cubicBezTo>
                  <a:cubicBezTo>
                    <a:pt x="7209084" y="58702"/>
                    <a:pt x="7217475" y="64832"/>
                    <a:pt x="7227146" y="67733"/>
                  </a:cubicBezTo>
                  <a:cubicBezTo>
                    <a:pt x="7240300" y="71679"/>
                    <a:pt x="7254069" y="73837"/>
                    <a:pt x="7267786" y="74506"/>
                  </a:cubicBezTo>
                  <a:cubicBezTo>
                    <a:pt x="7346747" y="78358"/>
                    <a:pt x="7425831" y="79022"/>
                    <a:pt x="7504853" y="81280"/>
                  </a:cubicBezTo>
                  <a:lnTo>
                    <a:pt x="7667413" y="74506"/>
                  </a:lnTo>
                  <a:cubicBezTo>
                    <a:pt x="7696808" y="72917"/>
                    <a:pt x="7726044" y="68682"/>
                    <a:pt x="7755466" y="67733"/>
                  </a:cubicBezTo>
                  <a:cubicBezTo>
                    <a:pt x="7870575" y="64020"/>
                    <a:pt x="7985737" y="60960"/>
                    <a:pt x="8100906" y="60960"/>
                  </a:cubicBezTo>
                </a:path>
              </a:pathLst>
            </a:custGeom>
            <a:noFill/>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a:p>
          </p:txBody>
        </p:sp>
        <p:sp>
          <p:nvSpPr>
            <p:cNvPr id="6" name="Freeform 5"/>
            <p:cNvSpPr/>
            <p:nvPr/>
          </p:nvSpPr>
          <p:spPr>
            <a:xfrm>
              <a:off x="515991" y="4952434"/>
              <a:ext cx="8100906" cy="223520"/>
            </a:xfrm>
            <a:custGeom>
              <a:avLst/>
              <a:gdLst>
                <a:gd name="connsiteX0" fmla="*/ 0 w 7918026"/>
                <a:gd name="connsiteY0" fmla="*/ 60960 h 189653"/>
                <a:gd name="connsiteX1" fmla="*/ 67733 w 7918026"/>
                <a:gd name="connsiteY1" fmla="*/ 47413 h 189653"/>
                <a:gd name="connsiteX2" fmla="*/ 108373 w 7918026"/>
                <a:gd name="connsiteY2" fmla="*/ 40640 h 189653"/>
                <a:gd name="connsiteX3" fmla="*/ 149013 w 7918026"/>
                <a:gd name="connsiteY3" fmla="*/ 27093 h 189653"/>
                <a:gd name="connsiteX4" fmla="*/ 460586 w 7918026"/>
                <a:gd name="connsiteY4" fmla="*/ 6773 h 189653"/>
                <a:gd name="connsiteX5" fmla="*/ 643466 w 7918026"/>
                <a:gd name="connsiteY5" fmla="*/ 13547 h 189653"/>
                <a:gd name="connsiteX6" fmla="*/ 907626 w 7918026"/>
                <a:gd name="connsiteY6" fmla="*/ 33867 h 189653"/>
                <a:gd name="connsiteX7" fmla="*/ 961813 w 7918026"/>
                <a:gd name="connsiteY7" fmla="*/ 40640 h 189653"/>
                <a:gd name="connsiteX8" fmla="*/ 1009226 w 7918026"/>
                <a:gd name="connsiteY8" fmla="*/ 54187 h 189653"/>
                <a:gd name="connsiteX9" fmla="*/ 1029546 w 7918026"/>
                <a:gd name="connsiteY9" fmla="*/ 60960 h 189653"/>
                <a:gd name="connsiteX10" fmla="*/ 1232746 w 7918026"/>
                <a:gd name="connsiteY10" fmla="*/ 67733 h 189653"/>
                <a:gd name="connsiteX11" fmla="*/ 1950720 w 7918026"/>
                <a:gd name="connsiteY11" fmla="*/ 81280 h 189653"/>
                <a:gd name="connsiteX12" fmla="*/ 1971040 w 7918026"/>
                <a:gd name="connsiteY12" fmla="*/ 88053 h 189653"/>
                <a:gd name="connsiteX13" fmla="*/ 2025226 w 7918026"/>
                <a:gd name="connsiteY13" fmla="*/ 94827 h 189653"/>
                <a:gd name="connsiteX14" fmla="*/ 2059093 w 7918026"/>
                <a:gd name="connsiteY14" fmla="*/ 101600 h 189653"/>
                <a:gd name="connsiteX15" fmla="*/ 2167466 w 7918026"/>
                <a:gd name="connsiteY15" fmla="*/ 115147 h 189653"/>
                <a:gd name="connsiteX16" fmla="*/ 2248746 w 7918026"/>
                <a:gd name="connsiteY16" fmla="*/ 128693 h 189653"/>
                <a:gd name="connsiteX17" fmla="*/ 2587413 w 7918026"/>
                <a:gd name="connsiteY17" fmla="*/ 121920 h 189653"/>
                <a:gd name="connsiteX18" fmla="*/ 2993813 w 7918026"/>
                <a:gd name="connsiteY18" fmla="*/ 135467 h 189653"/>
                <a:gd name="connsiteX19" fmla="*/ 3434080 w 7918026"/>
                <a:gd name="connsiteY19" fmla="*/ 149013 h 189653"/>
                <a:gd name="connsiteX20" fmla="*/ 3583093 w 7918026"/>
                <a:gd name="connsiteY20" fmla="*/ 162560 h 189653"/>
                <a:gd name="connsiteX21" fmla="*/ 3664373 w 7918026"/>
                <a:gd name="connsiteY21" fmla="*/ 176107 h 189653"/>
                <a:gd name="connsiteX22" fmla="*/ 4158826 w 7918026"/>
                <a:gd name="connsiteY22" fmla="*/ 189653 h 189653"/>
                <a:gd name="connsiteX23" fmla="*/ 4612640 w 7918026"/>
                <a:gd name="connsiteY23" fmla="*/ 182880 h 189653"/>
                <a:gd name="connsiteX24" fmla="*/ 4748106 w 7918026"/>
                <a:gd name="connsiteY24" fmla="*/ 176107 h 189653"/>
                <a:gd name="connsiteX25" fmla="*/ 4842933 w 7918026"/>
                <a:gd name="connsiteY25" fmla="*/ 162560 h 189653"/>
                <a:gd name="connsiteX26" fmla="*/ 4897120 w 7918026"/>
                <a:gd name="connsiteY26" fmla="*/ 155787 h 189653"/>
                <a:gd name="connsiteX27" fmla="*/ 4991946 w 7918026"/>
                <a:gd name="connsiteY27" fmla="*/ 142240 h 189653"/>
                <a:gd name="connsiteX28" fmla="*/ 5174826 w 7918026"/>
                <a:gd name="connsiteY28" fmla="*/ 135467 h 189653"/>
                <a:gd name="connsiteX29" fmla="*/ 5384800 w 7918026"/>
                <a:gd name="connsiteY29" fmla="*/ 121920 h 189653"/>
                <a:gd name="connsiteX30" fmla="*/ 5540586 w 7918026"/>
                <a:gd name="connsiteY30" fmla="*/ 101600 h 189653"/>
                <a:gd name="connsiteX31" fmla="*/ 5588000 w 7918026"/>
                <a:gd name="connsiteY31" fmla="*/ 94827 h 189653"/>
                <a:gd name="connsiteX32" fmla="*/ 5892800 w 7918026"/>
                <a:gd name="connsiteY32" fmla="*/ 88053 h 189653"/>
                <a:gd name="connsiteX33" fmla="*/ 6021493 w 7918026"/>
                <a:gd name="connsiteY33" fmla="*/ 81280 h 189653"/>
                <a:gd name="connsiteX34" fmla="*/ 6062133 w 7918026"/>
                <a:gd name="connsiteY34" fmla="*/ 74507 h 189653"/>
                <a:gd name="connsiteX35" fmla="*/ 6570133 w 7918026"/>
                <a:gd name="connsiteY35" fmla="*/ 81280 h 189653"/>
                <a:gd name="connsiteX36" fmla="*/ 6678506 w 7918026"/>
                <a:gd name="connsiteY36" fmla="*/ 88053 h 189653"/>
                <a:gd name="connsiteX37" fmla="*/ 6725920 w 7918026"/>
                <a:gd name="connsiteY37" fmla="*/ 101600 h 189653"/>
                <a:gd name="connsiteX38" fmla="*/ 6841066 w 7918026"/>
                <a:gd name="connsiteY38" fmla="*/ 108373 h 189653"/>
                <a:gd name="connsiteX39" fmla="*/ 7294880 w 7918026"/>
                <a:gd name="connsiteY39" fmla="*/ 94827 h 189653"/>
                <a:gd name="connsiteX40" fmla="*/ 7342293 w 7918026"/>
                <a:gd name="connsiteY40" fmla="*/ 88053 h 189653"/>
                <a:gd name="connsiteX41" fmla="*/ 7410026 w 7918026"/>
                <a:gd name="connsiteY41" fmla="*/ 81280 h 189653"/>
                <a:gd name="connsiteX42" fmla="*/ 7498080 w 7918026"/>
                <a:gd name="connsiteY42" fmla="*/ 54187 h 189653"/>
                <a:gd name="connsiteX43" fmla="*/ 7545493 w 7918026"/>
                <a:gd name="connsiteY43" fmla="*/ 40640 h 189653"/>
                <a:gd name="connsiteX44" fmla="*/ 7714826 w 7918026"/>
                <a:gd name="connsiteY44" fmla="*/ 27093 h 189653"/>
                <a:gd name="connsiteX45" fmla="*/ 7796106 w 7918026"/>
                <a:gd name="connsiteY45" fmla="*/ 6773 h 189653"/>
                <a:gd name="connsiteX46" fmla="*/ 7816426 w 7918026"/>
                <a:gd name="connsiteY46" fmla="*/ 0 h 189653"/>
                <a:gd name="connsiteX47" fmla="*/ 7918026 w 7918026"/>
                <a:gd name="connsiteY47" fmla="*/ 6773 h 189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7918026" h="189653">
                  <a:moveTo>
                    <a:pt x="0" y="60960"/>
                  </a:moveTo>
                  <a:cubicBezTo>
                    <a:pt x="165514" y="37316"/>
                    <a:pt x="-17389" y="66329"/>
                    <a:pt x="67733" y="47413"/>
                  </a:cubicBezTo>
                  <a:cubicBezTo>
                    <a:pt x="81139" y="44434"/>
                    <a:pt x="95050" y="43971"/>
                    <a:pt x="108373" y="40640"/>
                  </a:cubicBezTo>
                  <a:cubicBezTo>
                    <a:pt x="122226" y="37177"/>
                    <a:pt x="134821" y="28670"/>
                    <a:pt x="149013" y="27093"/>
                  </a:cubicBezTo>
                  <a:cubicBezTo>
                    <a:pt x="333804" y="6562"/>
                    <a:pt x="230069" y="15007"/>
                    <a:pt x="460586" y="6773"/>
                  </a:cubicBezTo>
                  <a:lnTo>
                    <a:pt x="643466" y="13547"/>
                  </a:lnTo>
                  <a:cubicBezTo>
                    <a:pt x="687662" y="15958"/>
                    <a:pt x="837022" y="26435"/>
                    <a:pt x="907626" y="33867"/>
                  </a:cubicBezTo>
                  <a:cubicBezTo>
                    <a:pt x="925729" y="35773"/>
                    <a:pt x="943751" y="38382"/>
                    <a:pt x="961813" y="40640"/>
                  </a:cubicBezTo>
                  <a:cubicBezTo>
                    <a:pt x="1010533" y="56879"/>
                    <a:pt x="949692" y="37177"/>
                    <a:pt x="1009226" y="54187"/>
                  </a:cubicBezTo>
                  <a:cubicBezTo>
                    <a:pt x="1016091" y="56148"/>
                    <a:pt x="1022419" y="60528"/>
                    <a:pt x="1029546" y="60960"/>
                  </a:cubicBezTo>
                  <a:cubicBezTo>
                    <a:pt x="1097193" y="65060"/>
                    <a:pt x="1165013" y="65475"/>
                    <a:pt x="1232746" y="67733"/>
                  </a:cubicBezTo>
                  <a:cubicBezTo>
                    <a:pt x="1511616" y="102595"/>
                    <a:pt x="1206519" y="66544"/>
                    <a:pt x="1950720" y="81280"/>
                  </a:cubicBezTo>
                  <a:cubicBezTo>
                    <a:pt x="1957858" y="81421"/>
                    <a:pt x="1964015" y="86776"/>
                    <a:pt x="1971040" y="88053"/>
                  </a:cubicBezTo>
                  <a:cubicBezTo>
                    <a:pt x="1988949" y="91309"/>
                    <a:pt x="2007235" y="92059"/>
                    <a:pt x="2025226" y="94827"/>
                  </a:cubicBezTo>
                  <a:cubicBezTo>
                    <a:pt x="2036605" y="96578"/>
                    <a:pt x="2047696" y="99972"/>
                    <a:pt x="2059093" y="101600"/>
                  </a:cubicBezTo>
                  <a:cubicBezTo>
                    <a:pt x="2095133" y="106749"/>
                    <a:pt x="2132147" y="106318"/>
                    <a:pt x="2167466" y="115147"/>
                  </a:cubicBezTo>
                  <a:cubicBezTo>
                    <a:pt x="2212219" y="126334"/>
                    <a:pt x="2185323" y="120765"/>
                    <a:pt x="2248746" y="128693"/>
                  </a:cubicBezTo>
                  <a:cubicBezTo>
                    <a:pt x="2361635" y="126435"/>
                    <a:pt x="2474501" y="121920"/>
                    <a:pt x="2587413" y="121920"/>
                  </a:cubicBezTo>
                  <a:cubicBezTo>
                    <a:pt x="2809808" y="121920"/>
                    <a:pt x="2808132" y="129477"/>
                    <a:pt x="2993813" y="135467"/>
                  </a:cubicBezTo>
                  <a:cubicBezTo>
                    <a:pt x="3628365" y="155937"/>
                    <a:pt x="2982418" y="130947"/>
                    <a:pt x="3434080" y="149013"/>
                  </a:cubicBezTo>
                  <a:cubicBezTo>
                    <a:pt x="3571816" y="168692"/>
                    <a:pt x="3344969" y="137495"/>
                    <a:pt x="3583093" y="162560"/>
                  </a:cubicBezTo>
                  <a:cubicBezTo>
                    <a:pt x="3680962" y="172862"/>
                    <a:pt x="3497083" y="169911"/>
                    <a:pt x="3664373" y="176107"/>
                  </a:cubicBezTo>
                  <a:lnTo>
                    <a:pt x="4158826" y="189653"/>
                  </a:lnTo>
                  <a:lnTo>
                    <a:pt x="4612640" y="182880"/>
                  </a:lnTo>
                  <a:cubicBezTo>
                    <a:pt x="4657840" y="181841"/>
                    <a:pt x="4703069" y="180081"/>
                    <a:pt x="4748106" y="176107"/>
                  </a:cubicBezTo>
                  <a:cubicBezTo>
                    <a:pt x="4779912" y="173301"/>
                    <a:pt x="4811296" y="166874"/>
                    <a:pt x="4842933" y="162560"/>
                  </a:cubicBezTo>
                  <a:cubicBezTo>
                    <a:pt x="4860969" y="160101"/>
                    <a:pt x="4879084" y="158246"/>
                    <a:pt x="4897120" y="155787"/>
                  </a:cubicBezTo>
                  <a:cubicBezTo>
                    <a:pt x="4928757" y="151473"/>
                    <a:pt x="4960038" y="143422"/>
                    <a:pt x="4991946" y="142240"/>
                  </a:cubicBezTo>
                  <a:lnTo>
                    <a:pt x="5174826" y="135467"/>
                  </a:lnTo>
                  <a:cubicBezTo>
                    <a:pt x="5263893" y="113199"/>
                    <a:pt x="5174317" y="133613"/>
                    <a:pt x="5384800" y="121920"/>
                  </a:cubicBezTo>
                  <a:cubicBezTo>
                    <a:pt x="5418516" y="120047"/>
                    <a:pt x="5517629" y="104880"/>
                    <a:pt x="5540586" y="101600"/>
                  </a:cubicBezTo>
                  <a:cubicBezTo>
                    <a:pt x="5556391" y="99342"/>
                    <a:pt x="5572039" y="95182"/>
                    <a:pt x="5588000" y="94827"/>
                  </a:cubicBezTo>
                  <a:lnTo>
                    <a:pt x="5892800" y="88053"/>
                  </a:lnTo>
                  <a:cubicBezTo>
                    <a:pt x="5935698" y="85795"/>
                    <a:pt x="5978673" y="84705"/>
                    <a:pt x="6021493" y="81280"/>
                  </a:cubicBezTo>
                  <a:cubicBezTo>
                    <a:pt x="6035183" y="80185"/>
                    <a:pt x="6048399" y="74507"/>
                    <a:pt x="6062133" y="74507"/>
                  </a:cubicBezTo>
                  <a:cubicBezTo>
                    <a:pt x="6231481" y="74507"/>
                    <a:pt x="6400800" y="79022"/>
                    <a:pt x="6570133" y="81280"/>
                  </a:cubicBezTo>
                  <a:cubicBezTo>
                    <a:pt x="6606257" y="83538"/>
                    <a:pt x="6642615" y="83372"/>
                    <a:pt x="6678506" y="88053"/>
                  </a:cubicBezTo>
                  <a:cubicBezTo>
                    <a:pt x="6694805" y="90179"/>
                    <a:pt x="6709610" y="99561"/>
                    <a:pt x="6725920" y="101600"/>
                  </a:cubicBezTo>
                  <a:cubicBezTo>
                    <a:pt x="6764071" y="106369"/>
                    <a:pt x="6802684" y="106115"/>
                    <a:pt x="6841066" y="108373"/>
                  </a:cubicBezTo>
                  <a:cubicBezTo>
                    <a:pt x="6937995" y="106219"/>
                    <a:pt x="7170374" y="103414"/>
                    <a:pt x="7294880" y="94827"/>
                  </a:cubicBezTo>
                  <a:cubicBezTo>
                    <a:pt x="7310807" y="93729"/>
                    <a:pt x="7326438" y="89918"/>
                    <a:pt x="7342293" y="88053"/>
                  </a:cubicBezTo>
                  <a:cubicBezTo>
                    <a:pt x="7364828" y="85402"/>
                    <a:pt x="7387448" y="83538"/>
                    <a:pt x="7410026" y="81280"/>
                  </a:cubicBezTo>
                  <a:cubicBezTo>
                    <a:pt x="7562485" y="30460"/>
                    <a:pt x="7414277" y="78131"/>
                    <a:pt x="7498080" y="54187"/>
                  </a:cubicBezTo>
                  <a:cubicBezTo>
                    <a:pt x="7523478" y="46930"/>
                    <a:pt x="7516367" y="45935"/>
                    <a:pt x="7545493" y="40640"/>
                  </a:cubicBezTo>
                  <a:cubicBezTo>
                    <a:pt x="7606134" y="29615"/>
                    <a:pt x="7645970" y="30919"/>
                    <a:pt x="7714826" y="27093"/>
                  </a:cubicBezTo>
                  <a:cubicBezTo>
                    <a:pt x="7769554" y="17972"/>
                    <a:pt x="7742435" y="24663"/>
                    <a:pt x="7796106" y="6773"/>
                  </a:cubicBezTo>
                  <a:lnTo>
                    <a:pt x="7816426" y="0"/>
                  </a:lnTo>
                  <a:lnTo>
                    <a:pt x="7918026" y="6773"/>
                  </a:lnTo>
                </a:path>
              </a:pathLst>
            </a:cu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a:p>
          </p:txBody>
        </p:sp>
        <p:sp>
          <p:nvSpPr>
            <p:cNvPr id="7" name="Rectangle 6"/>
            <p:cNvSpPr/>
            <p:nvPr/>
          </p:nvSpPr>
          <p:spPr>
            <a:xfrm>
              <a:off x="514773" y="3440200"/>
              <a:ext cx="8148320" cy="392927"/>
            </a:xfrm>
            <a:prstGeom prst="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p>
          </p:txBody>
        </p:sp>
        <p:sp>
          <p:nvSpPr>
            <p:cNvPr id="8" name="TextBox 7"/>
            <p:cNvSpPr txBox="1"/>
            <p:nvPr/>
          </p:nvSpPr>
          <p:spPr>
            <a:xfrm>
              <a:off x="5946987" y="3042730"/>
              <a:ext cx="2249398" cy="369332"/>
            </a:xfrm>
            <a:prstGeom prst="rect">
              <a:avLst/>
            </a:prstGeom>
            <a:noFill/>
          </p:spPr>
          <p:txBody>
            <a:bodyPr wrap="none" rtlCol="0">
              <a:spAutoFit/>
            </a:bodyPr>
            <a:lstStyle/>
            <a:p>
              <a:pPr algn="l" rtl="0"/>
              <a:r>
                <a:rPr lang="ru-RU" b="0" i="0" u="none" baseline="0">
                  <a:solidFill>
                    <a:schemeClr val="tx1">
                      <a:lumMod val="65000"/>
                      <a:lumOff val="35000"/>
                    </a:schemeClr>
                  </a:solidFill>
                </a:rPr>
                <a:t>Высокая скорость звука</a:t>
              </a:r>
            </a:p>
          </p:txBody>
        </p:sp>
        <p:sp>
          <p:nvSpPr>
            <p:cNvPr id="9" name="TextBox 8"/>
            <p:cNvSpPr txBox="1"/>
            <p:nvPr/>
          </p:nvSpPr>
          <p:spPr>
            <a:xfrm>
              <a:off x="5946987" y="3413779"/>
              <a:ext cx="2198102" cy="369332"/>
            </a:xfrm>
            <a:prstGeom prst="rect">
              <a:avLst/>
            </a:prstGeom>
            <a:noFill/>
          </p:spPr>
          <p:txBody>
            <a:bodyPr wrap="none" rtlCol="0">
              <a:spAutoFit/>
            </a:bodyPr>
            <a:lstStyle/>
            <a:p>
              <a:pPr algn="l" rtl="0"/>
              <a:r>
                <a:rPr lang="ru-RU" b="0" i="0" u="none" baseline="0">
                  <a:solidFill>
                    <a:schemeClr val="tx1">
                      <a:lumMod val="65000"/>
                      <a:lumOff val="35000"/>
                    </a:schemeClr>
                  </a:solidFill>
                </a:rPr>
                <a:t>Низкая скорость звука</a:t>
              </a:r>
            </a:p>
          </p:txBody>
        </p:sp>
        <p:sp>
          <p:nvSpPr>
            <p:cNvPr id="11" name="TextBox 10"/>
            <p:cNvSpPr txBox="1"/>
            <p:nvPr/>
          </p:nvSpPr>
          <p:spPr>
            <a:xfrm>
              <a:off x="5946987" y="4359493"/>
              <a:ext cx="2403287" cy="369332"/>
            </a:xfrm>
            <a:prstGeom prst="rect">
              <a:avLst/>
            </a:prstGeom>
            <a:noFill/>
          </p:spPr>
          <p:txBody>
            <a:bodyPr wrap="none" rtlCol="0">
              <a:spAutoFit/>
            </a:bodyPr>
            <a:lstStyle/>
            <a:p>
              <a:pPr algn="l" rtl="0"/>
              <a:r>
                <a:rPr lang="ru-RU" b="0" i="0" u="none" baseline="0">
                  <a:solidFill>
                    <a:schemeClr val="tx1">
                      <a:lumMod val="65000"/>
                      <a:lumOff val="35000"/>
                    </a:schemeClr>
                  </a:solidFill>
                </a:rPr>
                <a:t>Более низкая скорость звука</a:t>
              </a:r>
            </a:p>
          </p:txBody>
        </p:sp>
        <p:sp>
          <p:nvSpPr>
            <p:cNvPr id="14" name="TextBox 13"/>
            <p:cNvSpPr txBox="1"/>
            <p:nvPr/>
          </p:nvSpPr>
          <p:spPr>
            <a:xfrm rot="3775893">
              <a:off x="3277520" y="4118088"/>
              <a:ext cx="1269643" cy="307777"/>
            </a:xfrm>
            <a:prstGeom prst="rect">
              <a:avLst/>
            </a:prstGeom>
            <a:noFill/>
          </p:spPr>
          <p:txBody>
            <a:bodyPr wrap="none" rtlCol="0">
              <a:spAutoFit/>
            </a:bodyPr>
            <a:lstStyle/>
            <a:p>
              <a:pPr algn="l" rtl="0"/>
              <a:r>
                <a:rPr lang="ru-RU" sz="1400" b="0" i="0" u="none" baseline="0">
                  <a:solidFill>
                    <a:schemeClr val="tx1">
                      <a:lumMod val="65000"/>
                      <a:lumOff val="35000"/>
                    </a:schemeClr>
                  </a:solidFill>
                </a:rPr>
                <a:t>Угол исходящего сигнала</a:t>
              </a:r>
            </a:p>
          </p:txBody>
        </p:sp>
        <p:cxnSp>
          <p:nvCxnSpPr>
            <p:cNvPr id="16" name="Straight Arrow Connector 15"/>
            <p:cNvCxnSpPr>
              <a:stCxn id="4" idx="40"/>
              <a:endCxn id="6" idx="20"/>
            </p:cNvCxnSpPr>
            <p:nvPr/>
          </p:nvCxnSpPr>
          <p:spPr>
            <a:xfrm>
              <a:off x="3075093" y="3014133"/>
              <a:ext cx="1106749" cy="2129890"/>
            </a:xfrm>
            <a:prstGeom prst="straightConnector1">
              <a:avLst/>
            </a:prstGeom>
            <a:ln>
              <a:prstDash val="sysDot"/>
              <a:tailEnd type="triangle"/>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a:stCxn id="4" idx="40"/>
            </p:cNvCxnSpPr>
            <p:nvPr/>
          </p:nvCxnSpPr>
          <p:spPr>
            <a:xfrm>
              <a:off x="3075093" y="3014133"/>
              <a:ext cx="223520" cy="426067"/>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3298613" y="3440200"/>
              <a:ext cx="38824" cy="428655"/>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5962011" y="3818249"/>
              <a:ext cx="2454583" cy="369332"/>
            </a:xfrm>
            <a:prstGeom prst="rect">
              <a:avLst/>
            </a:prstGeom>
            <a:noFill/>
          </p:spPr>
          <p:txBody>
            <a:bodyPr wrap="none" rtlCol="0">
              <a:spAutoFit/>
            </a:bodyPr>
            <a:lstStyle/>
            <a:p>
              <a:pPr algn="l" rtl="0"/>
              <a:r>
                <a:rPr lang="ru-RU" b="0" i="0" u="none" baseline="0">
                  <a:solidFill>
                    <a:schemeClr val="tx1">
                      <a:lumMod val="65000"/>
                      <a:lumOff val="35000"/>
                    </a:schemeClr>
                  </a:solidFill>
                </a:rPr>
                <a:t>Более высокая скорость звука</a:t>
              </a:r>
            </a:p>
          </p:txBody>
        </p:sp>
        <p:cxnSp>
          <p:nvCxnSpPr>
            <p:cNvPr id="23" name="Straight Connector 22"/>
            <p:cNvCxnSpPr/>
            <p:nvPr/>
          </p:nvCxnSpPr>
          <p:spPr>
            <a:xfrm>
              <a:off x="3337437" y="3868855"/>
              <a:ext cx="206430" cy="303674"/>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a:endCxn id="6" idx="18"/>
            </p:cNvCxnSpPr>
            <p:nvPr/>
          </p:nvCxnSpPr>
          <p:spPr>
            <a:xfrm>
              <a:off x="3543867" y="4172529"/>
              <a:ext cx="35084" cy="939563"/>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pic>
          <p:nvPicPr>
            <p:cNvPr id="30" name="Picture 29"/>
            <p:cNvPicPr>
              <a:picLocks noChangeAspect="1"/>
            </p:cNvPicPr>
            <p:nvPr/>
          </p:nvPicPr>
          <p:blipFill>
            <a:blip r:embed="rId3"/>
            <a:stretch>
              <a:fillRect/>
            </a:stretch>
          </p:blipFill>
          <p:spPr>
            <a:xfrm>
              <a:off x="2132515" y="1212395"/>
              <a:ext cx="1446436" cy="1888403"/>
            </a:xfrm>
            <a:prstGeom prst="rect">
              <a:avLst/>
            </a:prstGeom>
          </p:spPr>
        </p:pic>
        <p:sp>
          <p:nvSpPr>
            <p:cNvPr id="31" name="TextBox 30"/>
            <p:cNvSpPr txBox="1"/>
            <p:nvPr/>
          </p:nvSpPr>
          <p:spPr>
            <a:xfrm>
              <a:off x="616373" y="5483425"/>
              <a:ext cx="4305409" cy="369332"/>
            </a:xfrm>
            <a:prstGeom prst="rect">
              <a:avLst/>
            </a:prstGeom>
            <a:noFill/>
          </p:spPr>
          <p:txBody>
            <a:bodyPr wrap="none" rtlCol="0">
              <a:spAutoFit/>
            </a:bodyPr>
            <a:lstStyle/>
            <a:p>
              <a:pPr algn="l" rtl="0"/>
              <a:r>
                <a:rPr lang="ru-RU" b="0" i="0" u="none" baseline="0">
                  <a:solidFill>
                    <a:schemeClr val="tx1">
                      <a:lumMod val="65000"/>
                      <a:lumOff val="35000"/>
                    </a:schemeClr>
                  </a:solidFill>
                </a:rPr>
                <a:t>Истинная позиция и глубина сигнала</a:t>
              </a:r>
            </a:p>
          </p:txBody>
        </p:sp>
        <p:cxnSp>
          <p:nvCxnSpPr>
            <p:cNvPr id="33" name="Straight Arrow Connector 32"/>
            <p:cNvCxnSpPr>
              <a:endCxn id="6" idx="18"/>
            </p:cNvCxnSpPr>
            <p:nvPr/>
          </p:nvCxnSpPr>
          <p:spPr>
            <a:xfrm flipV="1">
              <a:off x="2855733" y="5112092"/>
              <a:ext cx="723218" cy="335605"/>
            </a:xfrm>
            <a:prstGeom prst="straightConnector1">
              <a:avLst/>
            </a:prstGeom>
            <a:ln>
              <a:solidFill>
                <a:schemeClr val="tx1">
                  <a:lumMod val="65000"/>
                  <a:lumOff val="35000"/>
                </a:schemeClr>
              </a:solidFill>
              <a:tailEnd type="triangle"/>
            </a:ln>
          </p:spPr>
          <p:style>
            <a:lnRef idx="2">
              <a:schemeClr val="accent1"/>
            </a:lnRef>
            <a:fillRef idx="0">
              <a:schemeClr val="accent1"/>
            </a:fillRef>
            <a:effectRef idx="1">
              <a:schemeClr val="accent1"/>
            </a:effectRef>
            <a:fontRef idx="minor">
              <a:schemeClr val="tx1"/>
            </a:fontRef>
          </p:style>
        </p:cxnSp>
      </p:grpSp>
      <p:sp>
        <p:nvSpPr>
          <p:cNvPr id="36" name="TextBox 35"/>
          <p:cNvSpPr txBox="1"/>
          <p:nvPr/>
        </p:nvSpPr>
        <p:spPr>
          <a:xfrm>
            <a:off x="4693906" y="1902479"/>
            <a:ext cx="4060490" cy="646331"/>
          </a:xfrm>
          <a:prstGeom prst="rect">
            <a:avLst/>
          </a:prstGeom>
          <a:noFill/>
        </p:spPr>
        <p:txBody>
          <a:bodyPr wrap="square" rtlCol="0">
            <a:spAutoFit/>
          </a:bodyPr>
          <a:lstStyle/>
          <a:p>
            <a:pPr algn="l" rtl="0"/>
            <a:r>
              <a:rPr lang="ru-RU" b="0" i="0" u="none" baseline="0">
                <a:solidFill>
                  <a:schemeClr val="tx1">
                    <a:lumMod val="65000"/>
                    <a:lumOff val="35000"/>
                  </a:schemeClr>
                </a:solidFill>
              </a:rPr>
              <a:t>Профиль скорости звука исправляет глубину </a:t>
            </a:r>
          </a:p>
        </p:txBody>
      </p:sp>
    </p:spTree>
    <p:extLst>
      <p:ext uri="{BB962C8B-B14F-4D97-AF65-F5344CB8AC3E}">
        <p14:creationId xmlns:p14="http://schemas.microsoft.com/office/powerpoint/2010/main" val="6638401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F04A7F85-0EF3-4C2C-BC9F-68FF1F7C3680}"/>
              </a:ext>
            </a:extLst>
          </p:cNvPr>
          <p:cNvSpPr>
            <a:spLocks noRot="1" noChangeArrowheads="1"/>
          </p:cNvSpPr>
          <p:nvPr/>
        </p:nvSpPr>
        <p:spPr bwMode="auto">
          <a:xfrm>
            <a:off x="182563" y="0"/>
            <a:ext cx="5522912" cy="1014413"/>
          </a:xfrm>
          <a:prstGeom prst="rect">
            <a:avLst/>
          </a:prstGeom>
          <a:noFill/>
          <a:ln w="9525">
            <a:noFill/>
            <a:miter lim="800000"/>
            <a:headEnd/>
            <a:tailEnd/>
          </a:ln>
        </p:spPr>
        <p:txBody>
          <a:bodyPr anchor="ctr"/>
          <a:lstStyle/>
          <a:p>
            <a:pPr algn="l" rtl="0" eaLnBrk="1" hangingPunct="1">
              <a:defRPr/>
            </a:pPr>
            <a:r>
              <a:rPr lang="ru-RU" sz="3200" b="0" i="0" u="none" baseline="0">
                <a:solidFill>
                  <a:schemeClr val="bg1"/>
                </a:solidFill>
                <a:latin typeface="+mn-lt"/>
              </a:rPr>
              <a:t>Поправки за скорость звука</a:t>
            </a:r>
          </a:p>
        </p:txBody>
      </p:sp>
      <p:sp>
        <p:nvSpPr>
          <p:cNvPr id="48131" name="Text Box 6">
            <a:extLst>
              <a:ext uri="{FF2B5EF4-FFF2-40B4-BE49-F238E27FC236}">
                <a16:creationId xmlns:a16="http://schemas.microsoft.com/office/drawing/2014/main" xmlns="" id="{4BB89D6C-5F9C-49FF-BDE2-0758632C7001}"/>
              </a:ext>
            </a:extLst>
          </p:cNvPr>
          <p:cNvSpPr txBox="1">
            <a:spLocks noChangeArrowheads="1"/>
          </p:cNvSpPr>
          <p:nvPr/>
        </p:nvSpPr>
        <p:spPr bwMode="auto">
          <a:xfrm>
            <a:off x="182563" y="1122363"/>
            <a:ext cx="4369117"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ct val="50000"/>
              </a:spcBef>
              <a:defRPr/>
            </a:pPr>
            <a:r>
              <a:rPr lang="ru-RU" sz="2000" b="0" i="0" u="none" baseline="0">
                <a:solidFill>
                  <a:schemeClr val="tx1">
                    <a:lumMod val="65000"/>
                    <a:lumOff val="35000"/>
                  </a:schemeClr>
                </a:solidFill>
                <a:latin typeface="+mn-lt"/>
              </a:rPr>
              <a:t>Скорость Звука</a:t>
            </a:r>
          </a:p>
          <a:p>
            <a:pPr marL="285750" indent="-285750" algn="l" rtl="0">
              <a:spcBef>
                <a:spcPct val="50000"/>
              </a:spcBef>
              <a:buFont typeface="Arial" panose="020B0604020202020204" pitchFamily="34" charset="0"/>
              <a:buChar char="•"/>
              <a:defRPr/>
            </a:pPr>
            <a:r>
              <a:rPr lang="ru-RU" sz="1600" b="0" i="0" u="none" baseline="0">
                <a:solidFill>
                  <a:schemeClr val="tx1">
                    <a:lumMod val="65000"/>
                    <a:lumOff val="35000"/>
                  </a:schemeClr>
                </a:solidFill>
                <a:latin typeface="+mn-lt"/>
              </a:rPr>
              <a:t>Введите глубину и скорость звука</a:t>
            </a:r>
          </a:p>
          <a:p>
            <a:pPr marL="285750" indent="-285750" algn="l" rtl="0">
              <a:spcBef>
                <a:spcPct val="50000"/>
              </a:spcBef>
              <a:buFont typeface="Arial" panose="020B0604020202020204" pitchFamily="34" charset="0"/>
              <a:buChar char="•"/>
              <a:defRPr/>
            </a:pPr>
            <a:r>
              <a:rPr lang="ru-RU" sz="1600" b="0" i="0" u="none" baseline="0">
                <a:solidFill>
                  <a:schemeClr val="tx1">
                    <a:lumMod val="65000"/>
                    <a:lumOff val="35000"/>
                  </a:schemeClr>
                </a:solidFill>
                <a:latin typeface="+mn-lt"/>
              </a:rPr>
              <a:t>Импортируйте профиль СЗ из текстового файла</a:t>
            </a:r>
          </a:p>
          <a:p>
            <a:pPr marL="285750" indent="-285750" algn="l" rtl="0">
              <a:spcBef>
                <a:spcPct val="50000"/>
              </a:spcBef>
              <a:buFont typeface="Arial" panose="020B0604020202020204" pitchFamily="34" charset="0"/>
              <a:buChar char="•"/>
              <a:defRPr/>
            </a:pPr>
            <a:r>
              <a:rPr lang="ru-RU" sz="1600" b="0" i="0" u="none" baseline="0">
                <a:solidFill>
                  <a:schemeClr val="tx1">
                    <a:lumMod val="65000"/>
                    <a:lumOff val="35000"/>
                  </a:schemeClr>
                </a:solidFill>
                <a:latin typeface="+mn-lt"/>
              </a:rPr>
              <a:t>Получите автоматически от MVP</a:t>
            </a:r>
          </a:p>
          <a:p>
            <a:pPr marL="285750" indent="-285750" algn="l" rtl="0">
              <a:spcBef>
                <a:spcPct val="50000"/>
              </a:spcBef>
              <a:buFont typeface="Arial" panose="020B0604020202020204" pitchFamily="34" charset="0"/>
              <a:buChar char="•"/>
              <a:defRPr/>
            </a:pPr>
            <a:r>
              <a:rPr lang="ru-RU" sz="1600" b="0" i="0" u="none" baseline="0">
                <a:solidFill>
                  <a:schemeClr val="tx1">
                    <a:lumMod val="65000"/>
                    <a:lumOff val="35000"/>
                  </a:schemeClr>
                </a:solidFill>
                <a:latin typeface="+mn-lt"/>
              </a:rPr>
              <a:t>Профиль будет применен в реальном времени для тестов качества.  </a:t>
            </a:r>
          </a:p>
        </p:txBody>
      </p:sp>
      <p:sp>
        <p:nvSpPr>
          <p:cNvPr id="48132" name="Text Box 13">
            <a:extLst>
              <a:ext uri="{FF2B5EF4-FFF2-40B4-BE49-F238E27FC236}">
                <a16:creationId xmlns:a16="http://schemas.microsoft.com/office/drawing/2014/main" xmlns="" id="{8CD5D674-1F45-4079-AA58-53C92B557C0E}"/>
              </a:ext>
            </a:extLst>
          </p:cNvPr>
          <p:cNvSpPr txBox="1">
            <a:spLocks noChangeArrowheads="1"/>
          </p:cNvSpPr>
          <p:nvPr/>
        </p:nvSpPr>
        <p:spPr bwMode="auto">
          <a:xfrm>
            <a:off x="284480" y="5425386"/>
            <a:ext cx="7643813" cy="113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ct val="50000"/>
              </a:spcBef>
              <a:defRPr/>
            </a:pPr>
            <a:r>
              <a:rPr lang="ru-RU" sz="2000" b="0" i="0" u="none" baseline="0">
                <a:solidFill>
                  <a:schemeClr val="tx1">
                    <a:lumMod val="65000"/>
                    <a:lumOff val="35000"/>
                  </a:schemeClr>
                </a:solidFill>
                <a:latin typeface="+mn-lt"/>
              </a:rPr>
              <a:t>Squat and Settlement / проседание судна на ходу</a:t>
            </a:r>
          </a:p>
          <a:p>
            <a:pPr algn="l" rtl="0">
              <a:spcBef>
                <a:spcPct val="50000"/>
              </a:spcBef>
              <a:defRPr/>
            </a:pPr>
            <a:r>
              <a:rPr lang="ru-RU" sz="1600" b="0" i="0" u="none" baseline="0">
                <a:solidFill>
                  <a:schemeClr val="tx1">
                    <a:lumMod val="65000"/>
                    <a:lumOff val="35000"/>
                  </a:schemeClr>
                </a:solidFill>
                <a:latin typeface="+mn-lt"/>
              </a:rPr>
              <a:t>Введите изменение осадки по скорости в таблице.</a:t>
            </a:r>
          </a:p>
          <a:p>
            <a:pPr algn="l" rtl="0">
              <a:spcBef>
                <a:spcPct val="50000"/>
              </a:spcBef>
              <a:defRPr/>
            </a:pPr>
            <a:r>
              <a:rPr lang="ru-RU" sz="1600" b="0" i="0" u="none" baseline="0">
                <a:solidFill>
                  <a:schemeClr val="tx1">
                    <a:lumMod val="65000"/>
                    <a:lumOff val="35000"/>
                  </a:schemeClr>
                </a:solidFill>
                <a:latin typeface="+mn-lt"/>
              </a:rPr>
              <a:t>Берется скорость над грунтом, т.е. не учитывается течение!</a:t>
            </a:r>
          </a:p>
        </p:txBody>
      </p:sp>
      <p:pic>
        <p:nvPicPr>
          <p:cNvPr id="63493"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8396" y="1313482"/>
            <a:ext cx="4068630" cy="3538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4" name="Text Box 17">
            <a:extLst>
              <a:ext uri="{FF2B5EF4-FFF2-40B4-BE49-F238E27FC236}">
                <a16:creationId xmlns:a16="http://schemas.microsoft.com/office/drawing/2014/main" xmlns="" id="{F6553DBB-360D-4126-97C6-064A06AF6C63}"/>
              </a:ext>
            </a:extLst>
          </p:cNvPr>
          <p:cNvSpPr txBox="1">
            <a:spLocks noChangeArrowheads="1"/>
          </p:cNvSpPr>
          <p:nvPr/>
        </p:nvSpPr>
        <p:spPr bwMode="auto">
          <a:xfrm>
            <a:off x="5298017" y="4987690"/>
            <a:ext cx="33655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ct val="50000"/>
              </a:spcBef>
              <a:defRPr/>
            </a:pPr>
            <a:r>
              <a:rPr lang="ru-RU" sz="1400" b="0" i="0" u="none" baseline="0">
                <a:solidFill>
                  <a:schemeClr val="tx1">
                    <a:lumMod val="75000"/>
                    <a:lumOff val="25000"/>
                  </a:schemeClr>
                </a:solidFill>
                <a:latin typeface="+mn-lt"/>
              </a:rPr>
              <a:t>Редактор профиля скорости звука в HYSWEEP®</a:t>
            </a:r>
          </a:p>
        </p:txBody>
      </p:sp>
      <p:pic>
        <p:nvPicPr>
          <p:cNvPr id="6349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5967" y="3458928"/>
            <a:ext cx="760412" cy="183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a16="http://schemas.microsoft.com/office/drawing/2014/main" xmlns="" id="{83E72796-0FCC-4902-A02A-633243192670}"/>
              </a:ext>
            </a:extLst>
          </p:cNvPr>
          <p:cNvSpPr txBox="1"/>
          <p:nvPr/>
        </p:nvSpPr>
        <p:spPr>
          <a:xfrm>
            <a:off x="2251763" y="3684352"/>
            <a:ext cx="1974850" cy="1077913"/>
          </a:xfrm>
          <a:prstGeom prst="rect">
            <a:avLst/>
          </a:prstGeom>
          <a:noFill/>
        </p:spPr>
        <p:txBody>
          <a:bodyPr>
            <a:spAutoFit/>
          </a:bodyPr>
          <a:lstStyle/>
          <a:p>
            <a:pPr algn="l" rtl="0">
              <a:defRPr/>
            </a:pPr>
            <a:r>
              <a:rPr lang="ru-RU" sz="1600" b="0" i="0" u="none" baseline="0">
                <a:solidFill>
                  <a:schemeClr val="tx1">
                    <a:lumMod val="65000"/>
                    <a:lumOff val="35000"/>
                  </a:schemeClr>
                </a:solidFill>
                <a:latin typeface="+mn-lt"/>
              </a:rPr>
              <a:t>ИПСЗ Sontek YSI Castaway  Простая загрузка профиля через Bluetooth</a:t>
            </a:r>
          </a:p>
        </p:txBody>
      </p:sp>
    </p:spTree>
    <p:extLst>
      <p:ext uri="{BB962C8B-B14F-4D97-AF65-F5344CB8AC3E}">
        <p14:creationId xmlns:p14="http://schemas.microsoft.com/office/powerpoint/2010/main" val="1668473724"/>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6528671" cy="988786"/>
          </a:xfrm>
        </p:spPr>
        <p:txBody>
          <a:bodyPr/>
          <a:lstStyle/>
          <a:p>
            <a:pPr algn="l" rtl="0"/>
            <a:r>
              <a:rPr lang="ru-RU" b="0" i="0" u="none" baseline="0"/>
              <a:t>Скорость звука - неверные значения</a:t>
            </a:r>
          </a:p>
        </p:txBody>
      </p:sp>
      <p:sp>
        <p:nvSpPr>
          <p:cNvPr id="3" name="Slide Number Placeholder 2"/>
          <p:cNvSpPr>
            <a:spLocks noGrp="1"/>
          </p:cNvSpPr>
          <p:nvPr>
            <p:ph type="sldNum" sz="quarter" idx="12"/>
          </p:nvPr>
        </p:nvSpPr>
        <p:spPr/>
        <p:txBody>
          <a:bodyPr/>
          <a:lstStyle/>
          <a:p>
            <a:pPr algn="l" rtl="0"/>
            <a:fld id="{50F2F8E5-1108-0A46-83A0-852BF6A1A522}" type="slidenum">
              <a:rPr/>
              <a:pPr/>
              <a:t>14</a:t>
            </a:fld>
            <a:endParaRPr lang="ru-RU"/>
          </a:p>
        </p:txBody>
      </p:sp>
      <p:pic>
        <p:nvPicPr>
          <p:cNvPr id="4" name="Picture 3"/>
          <p:cNvPicPr>
            <a:picLocks noChangeAspect="1"/>
          </p:cNvPicPr>
          <p:nvPr/>
        </p:nvPicPr>
        <p:blipFill>
          <a:blip r:embed="rId2"/>
          <a:stretch>
            <a:fillRect/>
          </a:stretch>
        </p:blipFill>
        <p:spPr>
          <a:xfrm>
            <a:off x="3439708" y="1601894"/>
            <a:ext cx="5570035" cy="4575386"/>
          </a:xfrm>
          <a:prstGeom prst="rect">
            <a:avLst/>
          </a:prstGeom>
        </p:spPr>
      </p:pic>
      <p:sp>
        <p:nvSpPr>
          <p:cNvPr id="5" name="TextBox 4"/>
          <p:cNvSpPr txBox="1"/>
          <p:nvPr/>
        </p:nvSpPr>
        <p:spPr>
          <a:xfrm>
            <a:off x="589282" y="2265446"/>
            <a:ext cx="2682240" cy="2062103"/>
          </a:xfrm>
          <a:prstGeom prst="rect">
            <a:avLst/>
          </a:prstGeom>
          <a:noFill/>
        </p:spPr>
        <p:txBody>
          <a:bodyPr wrap="square" rtlCol="0">
            <a:spAutoFit/>
          </a:bodyPr>
          <a:lstStyle/>
          <a:p>
            <a:pPr algn="l" rtl="0"/>
            <a:r>
              <a:rPr lang="ru-RU" sz="1600" b="0" i="0" u="none" baseline="0" dirty="0">
                <a:solidFill>
                  <a:schemeClr val="tx1">
                    <a:lumMod val="65000"/>
                    <a:lumOff val="35000"/>
                  </a:schemeClr>
                </a:solidFill>
              </a:rPr>
              <a:t>Использование неверной скорости звука приводит к погрешности глубины. </a:t>
            </a:r>
          </a:p>
          <a:p>
            <a:endParaRPr lang="ru-RU" sz="1600" dirty="0">
              <a:solidFill>
                <a:schemeClr val="tx1">
                  <a:lumMod val="65000"/>
                  <a:lumOff val="35000"/>
                </a:schemeClr>
              </a:solidFill>
            </a:endParaRPr>
          </a:p>
          <a:p>
            <a:pPr algn="l" rtl="0"/>
            <a:r>
              <a:rPr lang="ru-RU" sz="1600" b="0" i="0" u="none" baseline="0" dirty="0">
                <a:solidFill>
                  <a:schemeClr val="tx1">
                    <a:lumMod val="65000"/>
                    <a:lumOff val="35000"/>
                  </a:schemeClr>
                </a:solidFill>
              </a:rPr>
              <a:t>Такая погрешность возрастает с диапазоном и известна </a:t>
            </a:r>
            <a:r>
              <a:rPr lang="ru-RU" sz="1600" b="0" i="0" u="none" baseline="0" dirty="0" smtClean="0">
                <a:solidFill>
                  <a:schemeClr val="tx1">
                    <a:lumMod val="65000"/>
                    <a:lumOff val="35000"/>
                  </a:schemeClr>
                </a:solidFill>
              </a:rPr>
              <a:t>как </a:t>
            </a:r>
            <a:r>
              <a:rPr lang="ru-RU" sz="1600" b="0" i="0" u="none" baseline="0" dirty="0">
                <a:solidFill>
                  <a:schemeClr val="tx1">
                    <a:lumMod val="65000"/>
                    <a:lumOff val="35000"/>
                  </a:schemeClr>
                </a:solidFill>
              </a:rPr>
              <a:t>«улыбка» в данных МЛЭС. </a:t>
            </a:r>
          </a:p>
        </p:txBody>
      </p:sp>
    </p:spTree>
    <p:extLst>
      <p:ext uri="{BB962C8B-B14F-4D97-AF65-F5344CB8AC3E}">
        <p14:creationId xmlns:p14="http://schemas.microsoft.com/office/powerpoint/2010/main" val="18366324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ru-RU" b="0" i="0" u="none" baseline="0"/>
              <a:t>Установка датчика</a:t>
            </a:r>
          </a:p>
        </p:txBody>
      </p:sp>
      <p:sp>
        <p:nvSpPr>
          <p:cNvPr id="3" name="Slide Number Placeholder 2"/>
          <p:cNvSpPr>
            <a:spLocks noGrp="1"/>
          </p:cNvSpPr>
          <p:nvPr>
            <p:ph type="sldNum" sz="quarter" idx="12"/>
          </p:nvPr>
        </p:nvSpPr>
        <p:spPr/>
        <p:txBody>
          <a:bodyPr/>
          <a:lstStyle/>
          <a:p>
            <a:pPr algn="l" rtl="0"/>
            <a:fld id="{50F2F8E5-1108-0A46-83A0-852BF6A1A522}" type="slidenum">
              <a:rPr/>
              <a:pPr/>
              <a:t>15</a:t>
            </a:fld>
            <a:endParaRPr lang="ru-RU"/>
          </a:p>
        </p:txBody>
      </p:sp>
      <p:graphicFrame>
        <p:nvGraphicFramePr>
          <p:cNvPr id="4" name="Object 2"/>
          <p:cNvGraphicFramePr>
            <a:graphicFrameLocks noChangeAspect="1"/>
          </p:cNvGraphicFramePr>
          <p:nvPr>
            <p:extLst>
              <p:ext uri="{D42A27DB-BD31-4B8C-83A1-F6EECF244321}">
                <p14:modId xmlns:p14="http://schemas.microsoft.com/office/powerpoint/2010/main" val="2924198891"/>
              </p:ext>
            </p:extLst>
          </p:nvPr>
        </p:nvGraphicFramePr>
        <p:xfrm>
          <a:off x="772160" y="1393825"/>
          <a:ext cx="6553200" cy="4914900"/>
        </p:xfrm>
        <a:graphic>
          <a:graphicData uri="http://schemas.openxmlformats.org/presentationml/2006/ole">
            <mc:AlternateContent xmlns:mc="http://schemas.openxmlformats.org/markup-compatibility/2006">
              <mc:Choice xmlns:v="urn:schemas-microsoft-com:vml" Requires="v">
                <p:oleObj spid="_x0000_s2057" name="Clip" r:id="rId3" imgW="3946525" imgH="3970338" progId="MS_ClipArt_Gallery.5">
                  <p:embed/>
                </p:oleObj>
              </mc:Choice>
              <mc:Fallback>
                <p:oleObj name="Clip" r:id="rId3" imgW="3946525" imgH="3970338" progId="MS_ClipArt_Gallery.5">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2160" y="1393825"/>
                        <a:ext cx="6553200" cy="4914900"/>
                      </a:xfrm>
                      <a:prstGeom prst="rect">
                        <a:avLst/>
                      </a:prstGeom>
                      <a:noFill/>
                      <a:ln>
                        <a:noFill/>
                      </a:ln>
                      <a:effectLst/>
                    </p:spPr>
                  </p:pic>
                </p:oleObj>
              </mc:Fallback>
            </mc:AlternateContent>
          </a:graphicData>
        </a:graphic>
      </p:graphicFrame>
      <p:sp>
        <p:nvSpPr>
          <p:cNvPr id="5" name="TextBox 4"/>
          <p:cNvSpPr txBox="1"/>
          <p:nvPr/>
        </p:nvSpPr>
        <p:spPr>
          <a:xfrm>
            <a:off x="2011679" y="1998134"/>
            <a:ext cx="3867573" cy="646331"/>
          </a:xfrm>
          <a:prstGeom prst="rect">
            <a:avLst/>
          </a:prstGeom>
          <a:noFill/>
        </p:spPr>
        <p:txBody>
          <a:bodyPr wrap="square">
            <a:spAutoFit/>
          </a:bodyPr>
          <a:lstStyle/>
          <a:p>
            <a:pPr algn="ctr" rtl="0" eaLnBrk="1" hangingPunct="1">
              <a:defRPr/>
            </a:pPr>
            <a:r>
              <a:rPr lang="ru-RU" b="0" i="0" u="none" baseline="0">
                <a:solidFill>
                  <a:srgbClr val="FFFF00"/>
                </a:solidFill>
                <a:effectLst>
                  <a:outerShdw blurRad="38100" dist="38100" dir="2700000" algn="tl">
                    <a:srgbClr val="000000">
                      <a:alpha val="43137"/>
                    </a:srgbClr>
                  </a:outerShdw>
                </a:effectLst>
                <a:latin typeface="Arial" charset="0"/>
              </a:rPr>
              <a:t>Итак, где установить МЛЭС?</a:t>
            </a:r>
          </a:p>
        </p:txBody>
      </p:sp>
    </p:spTree>
    <p:extLst>
      <p:ext uri="{BB962C8B-B14F-4D97-AF65-F5344CB8AC3E}">
        <p14:creationId xmlns:p14="http://schemas.microsoft.com/office/powerpoint/2010/main" val="32156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ru-RU" b="0" i="0" u="none" baseline="0"/>
              <a:t>Базовая точка на судне (БТ) </a:t>
            </a:r>
          </a:p>
        </p:txBody>
      </p:sp>
      <p:sp>
        <p:nvSpPr>
          <p:cNvPr id="3" name="Slide Number Placeholder 2"/>
          <p:cNvSpPr>
            <a:spLocks noGrp="1"/>
          </p:cNvSpPr>
          <p:nvPr>
            <p:ph type="sldNum" sz="quarter" idx="12"/>
          </p:nvPr>
        </p:nvSpPr>
        <p:spPr/>
        <p:txBody>
          <a:bodyPr/>
          <a:lstStyle/>
          <a:p>
            <a:pPr algn="l" rtl="0"/>
            <a:fld id="{50F2F8E5-1108-0A46-83A0-852BF6A1A522}" type="slidenum">
              <a:rPr/>
              <a:pPr/>
              <a:t>16</a:t>
            </a:fld>
            <a:endParaRPr lang="ru-RU"/>
          </a:p>
        </p:txBody>
      </p:sp>
      <p:grpSp>
        <p:nvGrpSpPr>
          <p:cNvPr id="28" name="Group 27"/>
          <p:cNvGrpSpPr/>
          <p:nvPr/>
        </p:nvGrpSpPr>
        <p:grpSpPr>
          <a:xfrm>
            <a:off x="2330026" y="2349557"/>
            <a:ext cx="6644640" cy="4281657"/>
            <a:chOff x="1708941" y="1386053"/>
            <a:chExt cx="7331425" cy="5258227"/>
          </a:xfrm>
        </p:grpSpPr>
        <p:pic>
          <p:nvPicPr>
            <p:cNvPr id="6" name="Picture 5"/>
            <p:cNvPicPr>
              <a:picLocks noChangeAspect="1"/>
            </p:cNvPicPr>
            <p:nvPr/>
          </p:nvPicPr>
          <p:blipFill>
            <a:blip r:embed="rId2"/>
            <a:stretch>
              <a:fillRect/>
            </a:stretch>
          </p:blipFill>
          <p:spPr>
            <a:xfrm>
              <a:off x="1708941" y="1771259"/>
              <a:ext cx="7092879" cy="4404272"/>
            </a:xfrm>
            <a:prstGeom prst="rect">
              <a:avLst/>
            </a:prstGeom>
          </p:spPr>
        </p:pic>
        <p:cxnSp>
          <p:nvCxnSpPr>
            <p:cNvPr id="7" name="Straight Arrow Connector 6"/>
            <p:cNvCxnSpPr/>
            <p:nvPr/>
          </p:nvCxnSpPr>
          <p:spPr>
            <a:xfrm flipH="1">
              <a:off x="5695956" y="1802433"/>
              <a:ext cx="59223" cy="4499877"/>
            </a:xfrm>
            <a:prstGeom prst="straightConnector1">
              <a:avLst/>
            </a:prstGeom>
            <a:ln>
              <a:solidFill>
                <a:srgbClr val="FF0000"/>
              </a:solidFill>
              <a:prstDash val="dashDot"/>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flipV="1">
              <a:off x="2352113" y="3098354"/>
              <a:ext cx="5774242" cy="2560159"/>
            </a:xfrm>
            <a:prstGeom prst="straightConnector1">
              <a:avLst/>
            </a:prstGeom>
            <a:ln>
              <a:solidFill>
                <a:schemeClr val="bg2"/>
              </a:solidFill>
              <a:prstDash val="sysDash"/>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a:off x="3501254" y="3495621"/>
              <a:ext cx="4299973" cy="1308867"/>
            </a:xfrm>
            <a:prstGeom prst="straightConnector1">
              <a:avLst/>
            </a:prstGeom>
            <a:ln>
              <a:prstDash val="lgDashDot"/>
              <a:headEnd type="triangle"/>
              <a:tailEnd type="triangle"/>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5519704" y="1386053"/>
              <a:ext cx="479618" cy="369332"/>
            </a:xfrm>
            <a:prstGeom prst="rect">
              <a:avLst/>
            </a:prstGeom>
            <a:noFill/>
          </p:spPr>
          <p:txBody>
            <a:bodyPr wrap="none" rtlCol="0">
              <a:spAutoFit/>
            </a:bodyPr>
            <a:lstStyle/>
            <a:p>
              <a:pPr algn="l" rtl="0"/>
              <a:r>
                <a:rPr lang="ru-RU" b="0" i="0" u="none" baseline="0">
                  <a:solidFill>
                    <a:srgbClr val="FF0000"/>
                  </a:solidFill>
                </a:rPr>
                <a:t>Вверх</a:t>
              </a:r>
            </a:p>
          </p:txBody>
        </p:sp>
        <p:sp>
          <p:nvSpPr>
            <p:cNvPr id="15" name="TextBox 14"/>
            <p:cNvSpPr txBox="1"/>
            <p:nvPr/>
          </p:nvSpPr>
          <p:spPr>
            <a:xfrm>
              <a:off x="7842602" y="4704751"/>
              <a:ext cx="1197764" cy="369332"/>
            </a:xfrm>
            <a:prstGeom prst="rect">
              <a:avLst/>
            </a:prstGeom>
            <a:noFill/>
          </p:spPr>
          <p:txBody>
            <a:bodyPr wrap="none" rtlCol="0">
              <a:spAutoFit/>
            </a:bodyPr>
            <a:lstStyle/>
            <a:p>
              <a:pPr algn="l" rtl="0"/>
              <a:r>
                <a:rPr lang="ru-RU" b="0" i="0" u="none" baseline="0">
                  <a:solidFill>
                    <a:schemeClr val="accent1"/>
                  </a:solidFill>
                </a:rPr>
                <a:t>Вправо</a:t>
              </a:r>
            </a:p>
          </p:txBody>
        </p:sp>
        <p:sp>
          <p:nvSpPr>
            <p:cNvPr id="16" name="TextBox 15"/>
            <p:cNvSpPr txBox="1"/>
            <p:nvPr/>
          </p:nvSpPr>
          <p:spPr>
            <a:xfrm>
              <a:off x="1924892" y="5505329"/>
              <a:ext cx="466794" cy="369332"/>
            </a:xfrm>
            <a:prstGeom prst="rect">
              <a:avLst/>
            </a:prstGeom>
            <a:noFill/>
          </p:spPr>
          <p:txBody>
            <a:bodyPr wrap="none" rtlCol="0">
              <a:spAutoFit/>
            </a:bodyPr>
            <a:lstStyle/>
            <a:p>
              <a:pPr algn="l" rtl="0"/>
              <a:r>
                <a:rPr lang="ru-RU" b="0" i="0" u="none" baseline="0">
                  <a:solidFill>
                    <a:schemeClr val="bg2"/>
                  </a:solidFill>
                </a:rPr>
                <a:t>Назад</a:t>
              </a:r>
            </a:p>
          </p:txBody>
        </p:sp>
        <p:sp>
          <p:nvSpPr>
            <p:cNvPr id="17" name="Oval 16"/>
            <p:cNvSpPr/>
            <p:nvPr/>
          </p:nvSpPr>
          <p:spPr>
            <a:xfrm>
              <a:off x="5612200" y="4020547"/>
              <a:ext cx="244406" cy="259016"/>
            </a:xfrm>
            <a:prstGeom prst="ellipse">
              <a:avLst/>
            </a:prstGeom>
            <a:solidFill>
              <a:schemeClr val="accent5">
                <a:lumMod val="60000"/>
                <a:lumOff val="40000"/>
              </a:schemeClr>
            </a:solidFill>
            <a:ln>
              <a:solidFill>
                <a:schemeClr val="accent5">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a:p>
          </p:txBody>
        </p:sp>
        <p:sp>
          <p:nvSpPr>
            <p:cNvPr id="18" name="TextBox 17"/>
            <p:cNvSpPr txBox="1"/>
            <p:nvPr/>
          </p:nvSpPr>
          <p:spPr>
            <a:xfrm>
              <a:off x="5308670" y="6274948"/>
              <a:ext cx="774571" cy="369332"/>
            </a:xfrm>
            <a:prstGeom prst="rect">
              <a:avLst/>
            </a:prstGeom>
            <a:noFill/>
          </p:spPr>
          <p:txBody>
            <a:bodyPr wrap="none" rtlCol="0">
              <a:spAutoFit/>
            </a:bodyPr>
            <a:lstStyle/>
            <a:p>
              <a:pPr algn="l" rtl="0"/>
              <a:r>
                <a:rPr lang="ru-RU" b="0" i="0" u="none" baseline="0">
                  <a:solidFill>
                    <a:srgbClr val="FF0000"/>
                  </a:solidFill>
                </a:rPr>
                <a:t>Вниз</a:t>
              </a:r>
            </a:p>
          </p:txBody>
        </p:sp>
        <p:sp>
          <p:nvSpPr>
            <p:cNvPr id="19" name="TextBox 18"/>
            <p:cNvSpPr txBox="1"/>
            <p:nvPr/>
          </p:nvSpPr>
          <p:spPr>
            <a:xfrm>
              <a:off x="8082591" y="2811100"/>
              <a:ext cx="659155" cy="369332"/>
            </a:xfrm>
            <a:prstGeom prst="rect">
              <a:avLst/>
            </a:prstGeom>
            <a:noFill/>
          </p:spPr>
          <p:txBody>
            <a:bodyPr wrap="none" rtlCol="0">
              <a:spAutoFit/>
            </a:bodyPr>
            <a:lstStyle/>
            <a:p>
              <a:pPr algn="l" rtl="0"/>
              <a:r>
                <a:rPr lang="ru-RU" b="0" i="0" u="none" baseline="0">
                  <a:solidFill>
                    <a:schemeClr val="bg2"/>
                  </a:solidFill>
                </a:rPr>
                <a:t>Вперед</a:t>
              </a:r>
            </a:p>
          </p:txBody>
        </p:sp>
        <p:sp>
          <p:nvSpPr>
            <p:cNvPr id="20" name="TextBox 19"/>
            <p:cNvSpPr txBox="1"/>
            <p:nvPr/>
          </p:nvSpPr>
          <p:spPr>
            <a:xfrm>
              <a:off x="2893395" y="3211538"/>
              <a:ext cx="607859" cy="369332"/>
            </a:xfrm>
            <a:prstGeom prst="rect">
              <a:avLst/>
            </a:prstGeom>
            <a:noFill/>
          </p:spPr>
          <p:txBody>
            <a:bodyPr wrap="none" rtlCol="0">
              <a:spAutoFit/>
            </a:bodyPr>
            <a:lstStyle/>
            <a:p>
              <a:pPr algn="l" rtl="0"/>
              <a:r>
                <a:rPr lang="ru-RU" b="0" i="0" u="none" baseline="0">
                  <a:solidFill>
                    <a:schemeClr val="accent1"/>
                  </a:solidFill>
                </a:rPr>
                <a:t>Влево</a:t>
              </a:r>
            </a:p>
          </p:txBody>
        </p:sp>
      </p:grpSp>
      <p:sp>
        <p:nvSpPr>
          <p:cNvPr id="30" name="TextBox 29"/>
          <p:cNvSpPr txBox="1"/>
          <p:nvPr/>
        </p:nvSpPr>
        <p:spPr>
          <a:xfrm>
            <a:off x="6781256" y="2525725"/>
            <a:ext cx="1928733" cy="369332"/>
          </a:xfrm>
          <a:prstGeom prst="rect">
            <a:avLst/>
          </a:prstGeom>
          <a:noFill/>
        </p:spPr>
        <p:txBody>
          <a:bodyPr wrap="none" rtlCol="0">
            <a:spAutoFit/>
          </a:bodyPr>
          <a:lstStyle/>
          <a:p>
            <a:pPr algn="l" rtl="0"/>
            <a:r>
              <a:rPr lang="ru-RU" b="0" i="0" u="none" baseline="0">
                <a:solidFill>
                  <a:schemeClr val="accent5">
                    <a:lumMod val="60000"/>
                    <a:lumOff val="40000"/>
                  </a:schemeClr>
                </a:solidFill>
              </a:rPr>
              <a:t>Центр Тяжести судна</a:t>
            </a:r>
          </a:p>
        </p:txBody>
      </p:sp>
      <p:cxnSp>
        <p:nvCxnSpPr>
          <p:cNvPr id="31" name="Straight Arrow Connector 30"/>
          <p:cNvCxnSpPr/>
          <p:nvPr/>
        </p:nvCxnSpPr>
        <p:spPr>
          <a:xfrm flipH="1">
            <a:off x="6054301" y="2883883"/>
            <a:ext cx="1285923" cy="1600043"/>
          </a:xfrm>
          <a:prstGeom prst="straightConnector1">
            <a:avLst/>
          </a:prstGeom>
          <a:ln>
            <a:solidFill>
              <a:schemeClr val="accent5">
                <a:lumMod val="60000"/>
                <a:lumOff val="40000"/>
              </a:schemeClr>
            </a:solidFill>
            <a:tailEnd type="triangle"/>
          </a:ln>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338964" y="1363109"/>
            <a:ext cx="4343400" cy="2862322"/>
          </a:xfrm>
          <a:prstGeom prst="rect">
            <a:avLst/>
          </a:prstGeom>
          <a:noFill/>
        </p:spPr>
        <p:txBody>
          <a:bodyPr>
            <a:spAutoFit/>
          </a:bodyPr>
          <a:lstStyle/>
          <a:p>
            <a:pPr marL="342900" indent="-342900" algn="l" rtl="0" eaLnBrk="1" hangingPunct="1">
              <a:buFont typeface="+mj-lt"/>
              <a:buAutoNum type="arabicParenR"/>
              <a:defRPr/>
            </a:pPr>
            <a:r>
              <a:rPr lang="ru-RU" b="0" i="0" u="none" baseline="0">
                <a:solidFill>
                  <a:schemeClr val="tx1">
                    <a:lumMod val="65000"/>
                    <a:lumOff val="35000"/>
                  </a:schemeClr>
                </a:solidFill>
                <a:effectLst>
                  <a:outerShdw blurRad="38100" dist="38100" dir="2700000" algn="tl">
                    <a:srgbClr val="000000">
                      <a:alpha val="43137"/>
                    </a:srgbClr>
                  </a:outerShdw>
                </a:effectLst>
                <a:latin typeface="Arial" charset="0"/>
              </a:rPr>
              <a:t> Найдите центр тяжести судна (ЦТ)  </a:t>
            </a:r>
          </a:p>
          <a:p>
            <a:pPr marL="342900" indent="-342900" algn="l" rtl="0" eaLnBrk="1" hangingPunct="1">
              <a:buFont typeface="+mj-lt"/>
              <a:buAutoNum type="arabicParenR"/>
              <a:defRPr/>
            </a:pPr>
            <a:endParaRPr lang="ru-RU" dirty="0">
              <a:solidFill>
                <a:schemeClr val="tx1">
                  <a:lumMod val="65000"/>
                  <a:lumOff val="35000"/>
                </a:schemeClr>
              </a:solidFill>
              <a:effectLst>
                <a:outerShdw blurRad="38100" dist="38100" dir="2700000" algn="tl">
                  <a:srgbClr val="000000">
                    <a:alpha val="43137"/>
                  </a:srgbClr>
                </a:outerShdw>
              </a:effectLst>
              <a:latin typeface="Arial" charset="0"/>
            </a:endParaRPr>
          </a:p>
          <a:p>
            <a:pPr marL="342900" indent="-342900" algn="l" rtl="0" eaLnBrk="1" hangingPunct="1">
              <a:buFont typeface="+mj-lt"/>
              <a:buAutoNum type="arabicParenR"/>
              <a:defRPr/>
            </a:pPr>
            <a:r>
              <a:rPr lang="ru-RU" b="0" i="0" u="none" baseline="0">
                <a:solidFill>
                  <a:schemeClr val="tx1">
                    <a:lumMod val="65000"/>
                    <a:lumOff val="35000"/>
                  </a:schemeClr>
                </a:solidFill>
                <a:effectLst>
                  <a:outerShdw blurRad="38100" dist="38100" dir="2700000" algn="tl">
                    <a:srgbClr val="000000">
                      <a:alpha val="43137"/>
                    </a:srgbClr>
                  </a:outerShdw>
                </a:effectLst>
                <a:latin typeface="Arial" charset="0"/>
              </a:rPr>
              <a:t>Он важен для выполнения точных и повторяемых съемок.</a:t>
            </a:r>
          </a:p>
          <a:p>
            <a:pPr marL="342900" indent="-342900" algn="l" rtl="0" eaLnBrk="1" hangingPunct="1">
              <a:buFont typeface="+mj-lt"/>
              <a:buAutoNum type="arabicParenR"/>
              <a:defRPr/>
            </a:pPr>
            <a:endParaRPr lang="ru-RU" dirty="0">
              <a:solidFill>
                <a:schemeClr val="tx1">
                  <a:lumMod val="65000"/>
                  <a:lumOff val="35000"/>
                </a:schemeClr>
              </a:solidFill>
              <a:latin typeface="Arial" charset="0"/>
            </a:endParaRPr>
          </a:p>
          <a:p>
            <a:pPr marL="342900" indent="-342900" algn="l" rtl="0" eaLnBrk="1" hangingPunct="1">
              <a:buFont typeface="+mj-lt"/>
              <a:buAutoNum type="arabicParenR"/>
              <a:defRPr/>
            </a:pPr>
            <a:r>
              <a:rPr lang="ru-RU" b="0" i="0" u="none" baseline="0">
                <a:solidFill>
                  <a:schemeClr val="tx1">
                    <a:lumMod val="65000"/>
                    <a:lumOff val="35000"/>
                  </a:schemeClr>
                </a:solidFill>
                <a:effectLst>
                  <a:outerShdw blurRad="38100" dist="38100" dir="2700000" algn="tl">
                    <a:srgbClr val="000000">
                      <a:alpha val="43137"/>
                    </a:srgbClr>
                  </a:outerShdw>
                </a:effectLst>
                <a:latin typeface="Arial" charset="0"/>
              </a:rPr>
              <a:t>Понимание того, что ЦТ судна динамичный и его положение следует проверять. </a:t>
            </a:r>
          </a:p>
          <a:p>
            <a:pPr marL="342900" indent="-342900" algn="l" rtl="0" eaLnBrk="1" hangingPunct="1">
              <a:buFont typeface="+mj-lt"/>
              <a:buAutoNum type="arabicParenR"/>
              <a:defRPr/>
            </a:pPr>
            <a:endParaRPr lang="ru-RU" dirty="0">
              <a:solidFill>
                <a:schemeClr val="tx1">
                  <a:lumMod val="65000"/>
                  <a:lumOff val="35000"/>
                </a:schemeClr>
              </a:solidFill>
              <a:effectLst>
                <a:outerShdw blurRad="38100" dist="38100" dir="2700000" algn="tl">
                  <a:srgbClr val="000000">
                    <a:alpha val="43137"/>
                  </a:srgbClr>
                </a:outerShdw>
              </a:effectLst>
              <a:latin typeface="Arial" charset="0"/>
            </a:endParaRPr>
          </a:p>
        </p:txBody>
      </p:sp>
    </p:spTree>
    <p:extLst>
      <p:ext uri="{BB962C8B-B14F-4D97-AF65-F5344CB8AC3E}">
        <p14:creationId xmlns:p14="http://schemas.microsoft.com/office/powerpoint/2010/main" val="42399360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Slide Number Placeholder 3"/>
          <p:cNvSpPr>
            <a:spLocks noGrp="1"/>
          </p:cNvSpPr>
          <p:nvPr>
            <p:ph type="sldNum" sz="quarter" idx="12"/>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l" rtl="0"/>
            <a:fld id="{090285AB-424D-435D-897B-98FE5C7F7F51}" type="slidenum">
              <a:rPr sz="1200">
                <a:solidFill>
                  <a:srgbClr val="898989"/>
                </a:solidFill>
                <a:effectLst>
                  <a:outerShdw blurRad="38100" dist="38100" dir="2700000" algn="tl">
                    <a:srgbClr val="FFFFFF"/>
                  </a:outerShdw>
                </a:effectLst>
              </a:rPr>
              <a:pPr/>
              <a:t>17</a:t>
            </a:fld>
            <a:endParaRPr lang="ru-RU" altLang="en-US" sz="1200">
              <a:solidFill>
                <a:srgbClr val="898989"/>
              </a:solidFill>
              <a:effectLst>
                <a:outerShdw blurRad="38100" dist="38100" dir="2700000" algn="tl">
                  <a:srgbClr val="FFFFFF"/>
                </a:outerShdw>
              </a:effectLst>
            </a:endParaRPr>
          </a:p>
        </p:txBody>
      </p:sp>
      <p:sp>
        <p:nvSpPr>
          <p:cNvPr id="8" name="Rectangle 7"/>
          <p:cNvSpPr/>
          <p:nvPr/>
        </p:nvSpPr>
        <p:spPr>
          <a:xfrm>
            <a:off x="228600" y="1295400"/>
            <a:ext cx="8458200" cy="923925"/>
          </a:xfrm>
          <a:prstGeom prst="rect">
            <a:avLst/>
          </a:prstGeom>
        </p:spPr>
        <p:txBody>
          <a:bodyPr>
            <a:spAutoFit/>
          </a:bodyPr>
          <a:lstStyle/>
          <a:p>
            <a:pPr marL="342900" indent="-342900" algn="l" rtl="0" eaLnBrk="1" hangingPunct="1">
              <a:buFont typeface="+mj-lt"/>
              <a:buAutoNum type="arabicParenR"/>
              <a:defRPr/>
            </a:pPr>
            <a:r>
              <a:rPr lang="ru-RU" b="0" i="0" u="none" baseline="0">
                <a:solidFill>
                  <a:schemeClr val="tx1">
                    <a:lumMod val="65000"/>
                    <a:lumOff val="35000"/>
                  </a:schemeClr>
                </a:solidFill>
                <a:latin typeface="Arial" charset="0"/>
              </a:rPr>
              <a:t>Установите ДК как можно ближе к ЦТ судна.</a:t>
            </a:r>
          </a:p>
          <a:p>
            <a:pPr marL="342900" indent="-342900" algn="l" rtl="0" eaLnBrk="1" hangingPunct="1">
              <a:buFont typeface="+mj-lt"/>
              <a:buAutoNum type="arabicParenR"/>
              <a:defRPr/>
            </a:pPr>
            <a:endParaRPr lang="ru-RU" dirty="0">
              <a:solidFill>
                <a:schemeClr val="tx1">
                  <a:lumMod val="65000"/>
                  <a:lumOff val="35000"/>
                </a:schemeClr>
              </a:solidFill>
              <a:latin typeface="Arial" charset="0"/>
            </a:endParaRPr>
          </a:p>
          <a:p>
            <a:pPr marL="342900" indent="-342900" algn="l" rtl="0" eaLnBrk="1" hangingPunct="1">
              <a:buFont typeface="+mj-lt"/>
              <a:buAutoNum type="arabicParenR"/>
              <a:defRPr/>
            </a:pPr>
            <a:r>
              <a:rPr lang="ru-RU" b="0" i="0" u="none" baseline="0">
                <a:solidFill>
                  <a:schemeClr val="tx1">
                    <a:lumMod val="65000"/>
                    <a:lumOff val="35000"/>
                  </a:schemeClr>
                </a:solidFill>
                <a:latin typeface="Arial" charset="0"/>
              </a:rPr>
              <a:t>Установка МЛЭ (главная проблема -</a:t>
            </a:r>
            <a:r>
              <a:rPr lang="ru-RU" b="0" i="0" u="none" baseline="0">
                <a:solidFill>
                  <a:srgbClr val="FF0000"/>
                </a:solidFill>
                <a:latin typeface="Arial" charset="0"/>
              </a:rPr>
              <a:t>как можно более жесткое крепление</a:t>
            </a:r>
            <a:r>
              <a:rPr lang="ru-RU" b="0" i="0" u="none" baseline="0">
                <a:solidFill>
                  <a:schemeClr val="tx1">
                    <a:lumMod val="65000"/>
                    <a:lumOff val="35000"/>
                  </a:schemeClr>
                </a:solidFill>
                <a:latin typeface="Arial" charset="0"/>
              </a:rPr>
              <a:t>)</a:t>
            </a:r>
          </a:p>
        </p:txBody>
      </p:sp>
      <p:sp>
        <p:nvSpPr>
          <p:cNvPr id="10" name="Rectangle 9"/>
          <p:cNvSpPr/>
          <p:nvPr/>
        </p:nvSpPr>
        <p:spPr>
          <a:xfrm>
            <a:off x="533400" y="2286000"/>
            <a:ext cx="4343400" cy="1477328"/>
          </a:xfrm>
          <a:prstGeom prst="rect">
            <a:avLst/>
          </a:prstGeom>
        </p:spPr>
        <p:txBody>
          <a:bodyPr>
            <a:spAutoFit/>
          </a:bodyPr>
          <a:lstStyle/>
          <a:p>
            <a:pPr algn="l" rtl="0" eaLnBrk="1" hangingPunct="1">
              <a:defRPr/>
            </a:pPr>
            <a:r>
              <a:rPr lang="ru-RU" b="0" i="0" u="none" baseline="0">
                <a:solidFill>
                  <a:schemeClr val="tx1">
                    <a:lumMod val="65000"/>
                    <a:lumOff val="35000"/>
                  </a:schemeClr>
                </a:solidFill>
                <a:latin typeface="Arial" charset="0"/>
              </a:rPr>
              <a:t>В порядке предпочтения</a:t>
            </a:r>
          </a:p>
          <a:p>
            <a:pPr marL="285750" indent="-285750" algn="l" rtl="0" eaLnBrk="1" hangingPunct="1">
              <a:buFont typeface="Arial" panose="020B0604020202020204" pitchFamily="34" charset="0"/>
              <a:buChar char="•"/>
              <a:defRPr/>
            </a:pPr>
            <a:r>
              <a:rPr lang="ru-RU" b="0" i="0" u="none" baseline="0">
                <a:solidFill>
                  <a:schemeClr val="bg2"/>
                </a:solidFill>
                <a:latin typeface="Arial" charset="0"/>
              </a:rPr>
              <a:t>В киле в плоскости ЦТ судна.</a:t>
            </a:r>
          </a:p>
          <a:p>
            <a:pPr marL="285750" indent="-285750" algn="l" rtl="0" eaLnBrk="1" hangingPunct="1">
              <a:buFont typeface="Arial" panose="020B0604020202020204" pitchFamily="34" charset="0"/>
              <a:buChar char="•"/>
              <a:defRPr/>
            </a:pPr>
            <a:r>
              <a:rPr lang="ru-RU" b="0" i="0" u="none" baseline="0">
                <a:solidFill>
                  <a:schemeClr val="bg2"/>
                </a:solidFill>
                <a:latin typeface="Arial" charset="0"/>
              </a:rPr>
              <a:t>В шахте в плоскости ЦТ судна.</a:t>
            </a:r>
          </a:p>
          <a:p>
            <a:pPr marL="285750" indent="-285750" algn="l" rtl="0" eaLnBrk="1" hangingPunct="1">
              <a:buFont typeface="Arial" panose="020B0604020202020204" pitchFamily="34" charset="0"/>
              <a:buChar char="•"/>
              <a:defRPr/>
            </a:pPr>
            <a:r>
              <a:rPr lang="ru-RU" b="0" i="0" u="none" baseline="0">
                <a:solidFill>
                  <a:schemeClr val="bg2"/>
                </a:solidFill>
                <a:latin typeface="Arial" charset="0"/>
              </a:rPr>
              <a:t>На штанге, в киле, на носу</a:t>
            </a:r>
          </a:p>
          <a:p>
            <a:pPr marL="285750" indent="-285750" algn="l" rtl="0" eaLnBrk="1" hangingPunct="1">
              <a:buFont typeface="Arial" panose="020B0604020202020204" pitchFamily="34" charset="0"/>
              <a:buChar char="•"/>
              <a:defRPr/>
            </a:pPr>
            <a:r>
              <a:rPr lang="ru-RU" b="0" i="0" u="none" baseline="0">
                <a:solidFill>
                  <a:schemeClr val="bg2"/>
                </a:solidFill>
                <a:latin typeface="Arial" charset="0"/>
              </a:rPr>
              <a:t>Или на борту.</a:t>
            </a:r>
          </a:p>
        </p:txBody>
      </p:sp>
      <p:sp>
        <p:nvSpPr>
          <p:cNvPr id="11" name="TextBox 10"/>
          <p:cNvSpPr txBox="1"/>
          <p:nvPr/>
        </p:nvSpPr>
        <p:spPr>
          <a:xfrm>
            <a:off x="228600" y="4191000"/>
            <a:ext cx="8915400" cy="2032000"/>
          </a:xfrm>
          <a:prstGeom prst="rect">
            <a:avLst/>
          </a:prstGeom>
          <a:noFill/>
        </p:spPr>
        <p:txBody>
          <a:bodyPr>
            <a:spAutoFit/>
          </a:bodyPr>
          <a:lstStyle/>
          <a:p>
            <a:pPr marL="342900" indent="-342900" algn="l" rtl="0" eaLnBrk="1" hangingPunct="1">
              <a:buFontTx/>
              <a:buAutoNum type="arabicParenR" startAt="3"/>
              <a:defRPr/>
            </a:pPr>
            <a:r>
              <a:rPr lang="ru-RU" b="0" i="0" u="none" baseline="0">
                <a:solidFill>
                  <a:schemeClr val="tx1">
                    <a:lumMod val="65000"/>
                    <a:lumOff val="35000"/>
                  </a:schemeClr>
                </a:solidFill>
                <a:latin typeface="Arial" charset="0"/>
              </a:rPr>
              <a:t>Система позиционирования - разместите антенну GPS как можно выше и над ЦТ судна.  Альтернативная система позиционирования также должна иметь чистое небо (например, тахеометр)</a:t>
            </a:r>
          </a:p>
          <a:p>
            <a:pPr marL="342900" indent="-342900" algn="l" rtl="0" eaLnBrk="1" hangingPunct="1">
              <a:buFontTx/>
              <a:buAutoNum type="arabicParenR" startAt="3"/>
              <a:defRPr/>
            </a:pPr>
            <a:endParaRPr lang="ru-RU" dirty="0">
              <a:solidFill>
                <a:schemeClr val="tx1">
                  <a:lumMod val="65000"/>
                  <a:lumOff val="35000"/>
                </a:schemeClr>
              </a:solidFill>
              <a:latin typeface="Arial" charset="0"/>
            </a:endParaRPr>
          </a:p>
          <a:p>
            <a:pPr marL="342900" indent="-342900" algn="l" rtl="0" eaLnBrk="1" hangingPunct="1">
              <a:buFontTx/>
              <a:buAutoNum type="arabicParenR" startAt="3"/>
              <a:defRPr/>
            </a:pPr>
            <a:r>
              <a:rPr lang="ru-RU" b="0" i="0" u="none" baseline="0">
                <a:solidFill>
                  <a:schemeClr val="tx1">
                    <a:lumMod val="65000"/>
                    <a:lumOff val="35000"/>
                  </a:schemeClr>
                </a:solidFill>
                <a:latin typeface="Arial" charset="0"/>
              </a:rPr>
              <a:t>Курсоуказатель - местоположение не так критично, однако, точные измерения офсетов добавят к точности всей системы.</a:t>
            </a:r>
          </a:p>
          <a:p>
            <a:pPr marL="342900" indent="-342900" algn="l" rtl="0" eaLnBrk="1" hangingPunct="1">
              <a:defRPr/>
            </a:pPr>
            <a:endParaRPr lang="ru-RU" dirty="0">
              <a:solidFill>
                <a:schemeClr val="tx1">
                  <a:lumMod val="65000"/>
                  <a:lumOff val="35000"/>
                </a:schemeClr>
              </a:solidFill>
              <a:latin typeface="Arial" charset="0"/>
            </a:endParaRPr>
          </a:p>
        </p:txBody>
      </p:sp>
      <p:sp>
        <p:nvSpPr>
          <p:cNvPr id="13" name="TextBox 12"/>
          <p:cNvSpPr txBox="1"/>
          <p:nvPr/>
        </p:nvSpPr>
        <p:spPr>
          <a:xfrm>
            <a:off x="590974" y="93134"/>
            <a:ext cx="3124200" cy="708025"/>
          </a:xfrm>
          <a:prstGeom prst="rect">
            <a:avLst/>
          </a:prstGeom>
          <a:noFill/>
        </p:spPr>
        <p:txBody>
          <a:bodyPr>
            <a:spAutoFit/>
          </a:bodyPr>
          <a:lstStyle/>
          <a:p>
            <a:pPr algn="l" rtl="0" eaLnBrk="1" hangingPunct="1">
              <a:defRPr/>
            </a:pPr>
            <a:r>
              <a:rPr lang="ru-RU" sz="4000" b="0" i="0" u="none" baseline="0">
                <a:solidFill>
                  <a:schemeClr val="bg1"/>
                </a:solidFill>
                <a:latin typeface="Arial" charset="0"/>
              </a:rPr>
              <a:t>Установка</a:t>
            </a:r>
          </a:p>
        </p:txBody>
      </p:sp>
    </p:spTree>
    <p:extLst>
      <p:ext uri="{BB962C8B-B14F-4D97-AF65-F5344CB8AC3E}">
        <p14:creationId xmlns:p14="http://schemas.microsoft.com/office/powerpoint/2010/main" val="29926100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l" rtl="0"/>
            <a:r>
              <a:rPr lang="ru-RU" b="0" i="0" u="none" baseline="0"/>
              <a:t>Синхронизация часов</a:t>
            </a:r>
          </a:p>
        </p:txBody>
      </p:sp>
      <p:sp>
        <p:nvSpPr>
          <p:cNvPr id="4" name="Slide Number Placeholder 3"/>
          <p:cNvSpPr>
            <a:spLocks noGrp="1"/>
          </p:cNvSpPr>
          <p:nvPr>
            <p:ph type="sldNum" sz="quarter" idx="12"/>
          </p:nvPr>
        </p:nvSpPr>
        <p:spPr/>
        <p:txBody>
          <a:bodyPr/>
          <a:lstStyle/>
          <a:p>
            <a:pPr algn="l" rtl="0"/>
            <a:fld id="{50F2F8E5-1108-0A46-83A0-852BF6A1A522}" type="slidenum">
              <a:rPr/>
              <a:pPr/>
              <a:t>18</a:t>
            </a:fld>
            <a:endParaRPr lang="ru-RU"/>
          </a:p>
        </p:txBody>
      </p:sp>
      <p:sp>
        <p:nvSpPr>
          <p:cNvPr id="7" name="Oval 6">
            <a:hlinkClick r:id="rId2" action="ppaction://hlinksldjump"/>
          </p:cNvPr>
          <p:cNvSpPr/>
          <p:nvPr/>
        </p:nvSpPr>
        <p:spPr>
          <a:xfrm>
            <a:off x="347472" y="277091"/>
            <a:ext cx="864801" cy="879763"/>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a:p>
        </p:txBody>
      </p:sp>
    </p:spTree>
    <p:extLst>
      <p:ext uri="{BB962C8B-B14F-4D97-AF65-F5344CB8AC3E}">
        <p14:creationId xmlns:p14="http://schemas.microsoft.com/office/powerpoint/2010/main" val="42435273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rrowheads="1"/>
          </p:cNvSpPr>
          <p:nvPr>
            <p:ph type="title"/>
          </p:nvPr>
        </p:nvSpPr>
        <p:spPr/>
        <p:txBody>
          <a:bodyPr/>
          <a:lstStyle/>
          <a:p>
            <a:pPr marL="53975" algn="l" rtl="0" eaLnBrk="1" hangingPunct="1"/>
            <a:r>
              <a:rPr lang="ru-RU" sz="3200" b="0" i="0" u="none" baseline="0">
                <a:latin typeface="Arial" panose="020B0604020202020204" pitchFamily="34" charset="0"/>
                <a:cs typeface="Arial" panose="020B0604020202020204" pitchFamily="34" charset="0"/>
              </a:rPr>
              <a:t>Зачем нужна синхронизация</a:t>
            </a:r>
            <a:r>
              <a:rPr lang="ru-RU" sz="3600" b="0" i="0" u="none" baseline="0">
                <a:latin typeface="Arial" panose="020B0604020202020204" pitchFamily="34" charset="0"/>
                <a:cs typeface="Arial" panose="020B0604020202020204" pitchFamily="34" charset="0"/>
              </a:rPr>
              <a:t>?</a:t>
            </a:r>
          </a:p>
        </p:txBody>
      </p:sp>
      <p:sp>
        <p:nvSpPr>
          <p:cNvPr id="27651" name="Rectangle 3"/>
          <p:cNvSpPr>
            <a:spLocks noGrp="1" noChangeArrowheads="1"/>
          </p:cNvSpPr>
          <p:nvPr>
            <p:ph idx="4294967295"/>
          </p:nvPr>
        </p:nvSpPr>
        <p:spPr>
          <a:xfrm>
            <a:off x="609600" y="1761565"/>
            <a:ext cx="8229600" cy="3962400"/>
          </a:xfrm>
        </p:spPr>
        <p:txBody>
          <a:bodyPr>
            <a:normAutofit fontScale="92500" lnSpcReduction="10000"/>
          </a:bodyPr>
          <a:lstStyle/>
          <a:p>
            <a:pPr marL="342900" indent="-342900" algn="l" rtl="0" eaLnBrk="1" hangingPunct="1">
              <a:buClr>
                <a:schemeClr val="tx1">
                  <a:lumMod val="65000"/>
                  <a:lumOff val="35000"/>
                </a:schemeClr>
              </a:buClr>
              <a:buFont typeface="Arial" panose="020B0604020202020204" pitchFamily="34" charset="0"/>
              <a:buChar char="•"/>
            </a:pPr>
            <a:r>
              <a:rPr lang="ru-RU" sz="2400" b="0" i="0" u="none" baseline="0">
                <a:solidFill>
                  <a:schemeClr val="tx1">
                    <a:lumMod val="65000"/>
                    <a:lumOff val="35000"/>
                  </a:schemeClr>
                </a:solidFill>
                <a:latin typeface="Arial" panose="020B0604020202020204" pitchFamily="34" charset="0"/>
                <a:cs typeface="Arial" panose="020B0604020202020204" pitchFamily="34" charset="0"/>
              </a:rPr>
              <a:t>Следует синхронизировать данные, если у вас есть МЛЭ, передающий данные с метками времени UTC</a:t>
            </a:r>
          </a:p>
          <a:p>
            <a:pPr marL="342900" indent="-342900" algn="l" rtl="0" eaLnBrk="1" hangingPunct="1">
              <a:buClr>
                <a:schemeClr val="tx1">
                  <a:lumMod val="65000"/>
                  <a:lumOff val="35000"/>
                </a:schemeClr>
              </a:buClr>
              <a:buFont typeface="Arial" panose="020B0604020202020204" pitchFamily="34" charset="0"/>
              <a:buChar char="•"/>
            </a:pPr>
            <a:endParaRPr lang="ru-RU" altLang="en-US" sz="2400" dirty="0">
              <a:solidFill>
                <a:schemeClr val="tx1">
                  <a:lumMod val="65000"/>
                  <a:lumOff val="35000"/>
                </a:schemeClr>
              </a:solidFill>
              <a:latin typeface="Arial" panose="020B0604020202020204" pitchFamily="34" charset="0"/>
              <a:cs typeface="Arial" panose="020B0604020202020204" pitchFamily="34" charset="0"/>
            </a:endParaRPr>
          </a:p>
          <a:p>
            <a:pPr marL="342900" indent="-342900" algn="l" rtl="0" eaLnBrk="1" hangingPunct="1">
              <a:buClr>
                <a:schemeClr val="tx1">
                  <a:lumMod val="65000"/>
                  <a:lumOff val="35000"/>
                </a:schemeClr>
              </a:buClr>
              <a:buFont typeface="Arial" panose="020B0604020202020204" pitchFamily="34" charset="0"/>
              <a:buChar char="•"/>
            </a:pPr>
            <a:r>
              <a:rPr lang="ru-RU" sz="2400" b="0" i="0" u="none" baseline="0">
                <a:solidFill>
                  <a:schemeClr val="tx1">
                    <a:lumMod val="65000"/>
                    <a:lumOff val="35000"/>
                  </a:schemeClr>
                </a:solidFill>
                <a:latin typeface="Arial" panose="020B0604020202020204" pitchFamily="34" charset="0"/>
                <a:cs typeface="Arial" panose="020B0604020202020204" pitchFamily="34" charset="0"/>
              </a:rPr>
              <a:t>Выполняйте синхронизацию, если планируете исправлять вертикальную качку в пост обработке.</a:t>
            </a:r>
          </a:p>
          <a:p>
            <a:pPr marL="457200" indent="-457200" algn="l" rtl="0" eaLnBrk="1" hangingPunct="1">
              <a:buClr>
                <a:schemeClr val="tx1">
                  <a:lumMod val="65000"/>
                  <a:lumOff val="35000"/>
                </a:schemeClr>
              </a:buClr>
              <a:buFont typeface="Arial" panose="020B0604020202020204" pitchFamily="34" charset="0"/>
              <a:buChar char="•"/>
            </a:pPr>
            <a:endParaRPr lang="ru-RU" altLang="en-US" sz="2400" dirty="0">
              <a:solidFill>
                <a:schemeClr val="tx1">
                  <a:lumMod val="65000"/>
                  <a:lumOff val="35000"/>
                </a:schemeClr>
              </a:solidFill>
              <a:latin typeface="Arial" panose="020B0604020202020204" pitchFamily="34" charset="0"/>
              <a:cs typeface="Arial" panose="020B0604020202020204" pitchFamily="34" charset="0"/>
            </a:endParaRPr>
          </a:p>
          <a:p>
            <a:pPr marL="342900" indent="-342900" algn="l" rtl="0" eaLnBrk="1" hangingPunct="1">
              <a:buClr>
                <a:schemeClr val="tx1">
                  <a:lumMod val="65000"/>
                  <a:lumOff val="35000"/>
                </a:schemeClr>
              </a:buClr>
              <a:buFont typeface="Arial" panose="020B0604020202020204" pitchFamily="34" charset="0"/>
              <a:buChar char="•"/>
            </a:pPr>
            <a:r>
              <a:rPr lang="ru-RU" sz="2400" b="0" i="0" u="none" baseline="0">
                <a:solidFill>
                  <a:schemeClr val="tx1">
                    <a:lumMod val="65000"/>
                    <a:lumOff val="35000"/>
                  </a:schemeClr>
                </a:solidFill>
                <a:latin typeface="Arial" panose="020B0604020202020204" pitchFamily="34" charset="0"/>
                <a:cs typeface="Arial" panose="020B0604020202020204" pitchFamily="34" charset="0"/>
              </a:rPr>
              <a:t>Выполняйте синхронизацию, если планируете исправлять позиции GPS в пост обработке.</a:t>
            </a:r>
          </a:p>
          <a:p>
            <a:pPr marL="342900" indent="-342900" algn="l" rtl="0" eaLnBrk="1" hangingPunct="1">
              <a:buClr>
                <a:schemeClr val="tx1">
                  <a:lumMod val="65000"/>
                  <a:lumOff val="35000"/>
                </a:schemeClr>
              </a:buClr>
              <a:buFont typeface="Arial" panose="020B0604020202020204" pitchFamily="34" charset="0"/>
              <a:buChar char="•"/>
            </a:pPr>
            <a:endParaRPr lang="ru-RU" altLang="en-US" sz="2400" dirty="0">
              <a:solidFill>
                <a:schemeClr val="tx1">
                  <a:lumMod val="65000"/>
                  <a:lumOff val="35000"/>
                </a:schemeClr>
              </a:solidFill>
              <a:latin typeface="Arial" panose="020B0604020202020204" pitchFamily="34" charset="0"/>
              <a:cs typeface="Arial" panose="020B0604020202020204" pitchFamily="34" charset="0"/>
            </a:endParaRPr>
          </a:p>
          <a:p>
            <a:pPr marL="342900" indent="-342900" algn="l" rtl="0" eaLnBrk="1" hangingPunct="1">
              <a:buClr>
                <a:schemeClr val="tx1">
                  <a:lumMod val="65000"/>
                  <a:lumOff val="35000"/>
                </a:schemeClr>
              </a:buClr>
              <a:buFont typeface="Arial" panose="020B0604020202020204" pitchFamily="34" charset="0"/>
              <a:buChar char="•"/>
            </a:pPr>
            <a:r>
              <a:rPr lang="ru-RU" sz="2400" b="0" i="0" u="none" baseline="0">
                <a:solidFill>
                  <a:schemeClr val="tx1">
                    <a:lumMod val="65000"/>
                    <a:lumOff val="35000"/>
                  </a:schemeClr>
                </a:solidFill>
                <a:latin typeface="Arial" panose="020B0604020202020204" pitchFamily="34" charset="0"/>
                <a:cs typeface="Arial" panose="020B0604020202020204" pitchFamily="34" charset="0"/>
              </a:rPr>
              <a:t>Выполняйте синхронизацию, если используете данные топографических лазеров на БПЛА</a:t>
            </a:r>
          </a:p>
        </p:txBody>
      </p:sp>
    </p:spTree>
    <p:extLst>
      <p:ext uri="{BB962C8B-B14F-4D97-AF65-F5344CB8AC3E}">
        <p14:creationId xmlns:p14="http://schemas.microsoft.com/office/powerpoint/2010/main" val="31472884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p:cNvSpPr>
          <p:nvPr>
            <p:ph type="title"/>
          </p:nvPr>
        </p:nvSpPr>
        <p:spPr/>
        <p:txBody>
          <a:bodyPr/>
          <a:lstStyle/>
          <a:p>
            <a:pPr marL="53975" algn="l" rtl="0" eaLnBrk="1" hangingPunct="1"/>
            <a:r>
              <a:rPr lang="ru-RU" sz="3200" b="0" i="0" u="none" baseline="0">
                <a:latin typeface="Arial" panose="020B0604020202020204" pitchFamily="34" charset="0"/>
                <a:cs typeface="Arial" panose="020B0604020202020204" pitchFamily="34" charset="0"/>
              </a:rPr>
              <a:t>Сравнение МЛЭС и ОЛЭС</a:t>
            </a:r>
          </a:p>
        </p:txBody>
      </p:sp>
      <p:graphicFrame>
        <p:nvGraphicFramePr>
          <p:cNvPr id="34819" name="Object 13"/>
          <p:cNvGraphicFramePr>
            <a:graphicFrameLocks noChangeAspect="1"/>
          </p:cNvGraphicFramePr>
          <p:nvPr>
            <p:extLst>
              <p:ext uri="{D42A27DB-BD31-4B8C-83A1-F6EECF244321}">
                <p14:modId xmlns:p14="http://schemas.microsoft.com/office/powerpoint/2010/main" val="289558821"/>
              </p:ext>
            </p:extLst>
          </p:nvPr>
        </p:nvGraphicFramePr>
        <p:xfrm>
          <a:off x="3338512" y="4331206"/>
          <a:ext cx="2819400" cy="2460625"/>
        </p:xfrm>
        <a:graphic>
          <a:graphicData uri="http://schemas.openxmlformats.org/presentationml/2006/ole">
            <mc:AlternateContent xmlns:mc="http://schemas.openxmlformats.org/markup-compatibility/2006">
              <mc:Choice xmlns:v="urn:schemas-microsoft-com:vml" Requires="v">
                <p:oleObj spid="_x0000_s1056" name="Bitmap Image" r:id="rId4" imgW="4791744" imgH="4180952" progId="Paint.Picture">
                  <p:embed/>
                </p:oleObj>
              </mc:Choice>
              <mc:Fallback>
                <p:oleObj name="Bitmap Image" r:id="rId4" imgW="4791744" imgH="4180952"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38512" y="4331206"/>
                        <a:ext cx="2819400" cy="2460625"/>
                      </a:xfrm>
                      <a:prstGeom prst="rect">
                        <a:avLst/>
                      </a:prstGeom>
                      <a:noFill/>
                      <a:ln w="1905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4820" name="Object 11"/>
          <p:cNvGraphicFramePr>
            <a:graphicFrameLocks noChangeAspect="1"/>
          </p:cNvGraphicFramePr>
          <p:nvPr>
            <p:extLst>
              <p:ext uri="{D42A27DB-BD31-4B8C-83A1-F6EECF244321}">
                <p14:modId xmlns:p14="http://schemas.microsoft.com/office/powerpoint/2010/main" val="4284493213"/>
              </p:ext>
            </p:extLst>
          </p:nvPr>
        </p:nvGraphicFramePr>
        <p:xfrm>
          <a:off x="309562" y="4331206"/>
          <a:ext cx="2819400" cy="2452688"/>
        </p:xfrm>
        <a:graphic>
          <a:graphicData uri="http://schemas.openxmlformats.org/presentationml/2006/ole">
            <mc:AlternateContent xmlns:mc="http://schemas.openxmlformats.org/markup-compatibility/2006">
              <mc:Choice xmlns:v="urn:schemas-microsoft-com:vml" Requires="v">
                <p:oleObj spid="_x0000_s1057" name="Bitmap Image" r:id="rId6" imgW="4761905" imgH="4142857" progId="Paint.Picture">
                  <p:embed/>
                </p:oleObj>
              </mc:Choice>
              <mc:Fallback>
                <p:oleObj name="Bitmap Image" r:id="rId6" imgW="4761905" imgH="4142857" progId="Paint.Picture">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9562" y="4331206"/>
                        <a:ext cx="2819400" cy="2452688"/>
                      </a:xfrm>
                      <a:prstGeom prst="rect">
                        <a:avLst/>
                      </a:prstGeom>
                      <a:noFill/>
                      <a:ln w="1905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365" name="Text Box 14">
            <a:extLst>
              <a:ext uri="{FF2B5EF4-FFF2-40B4-BE49-F238E27FC236}">
                <a16:creationId xmlns:a16="http://schemas.microsoft.com/office/drawing/2014/main" xmlns="" id="{1E358AF6-C8D7-4C30-88A0-BF7E20E9DBC4}"/>
              </a:ext>
            </a:extLst>
          </p:cNvPr>
          <p:cNvSpPr txBox="1">
            <a:spLocks noChangeArrowheads="1"/>
          </p:cNvSpPr>
          <p:nvPr/>
        </p:nvSpPr>
        <p:spPr bwMode="auto">
          <a:xfrm>
            <a:off x="214312" y="953031"/>
            <a:ext cx="6248400" cy="1184940"/>
          </a:xfrm>
          <a:prstGeom prst="rect">
            <a:avLst/>
          </a:prstGeom>
          <a:noFill/>
          <a:ln w="9525">
            <a:noFill/>
            <a:miter lim="800000"/>
            <a:headEnd/>
            <a:tailEnd/>
          </a:ln>
        </p:spPr>
        <p:txBody>
          <a:bodyPr>
            <a:spAutoFit/>
          </a:bodyPr>
          <a:lstStyle/>
          <a:p>
            <a:pPr algn="l" rtl="0">
              <a:spcBef>
                <a:spcPts val="0"/>
              </a:spcBef>
              <a:defRPr/>
            </a:pPr>
            <a:r>
              <a:rPr lang="ru-RU" b="1" i="0" u="none" baseline="0">
                <a:solidFill>
                  <a:schemeClr val="bg2"/>
                </a:solidFill>
                <a:latin typeface="+mn-lt"/>
              </a:rPr>
              <a:t>Преимущества:</a:t>
            </a:r>
          </a:p>
          <a:p>
            <a:pPr algn="l" rtl="0">
              <a:spcBef>
                <a:spcPts val="600"/>
              </a:spcBef>
              <a:defRPr/>
            </a:pPr>
            <a:r>
              <a:rPr lang="ru-RU" sz="1600" b="0" i="0" u="none" baseline="0">
                <a:solidFill>
                  <a:schemeClr val="tx1">
                    <a:lumMod val="65000"/>
                    <a:lumOff val="35000"/>
                  </a:schemeClr>
                </a:solidFill>
                <a:latin typeface="+mn-lt"/>
              </a:rPr>
              <a:t>Экономия времени: MЛЭ предоставляет данные более высокого разрешения и полное покрытие дна. Более точные вычисления объемов.</a:t>
            </a:r>
          </a:p>
        </p:txBody>
      </p:sp>
      <p:sp>
        <p:nvSpPr>
          <p:cNvPr id="15366" name="Text Box 15">
            <a:extLst>
              <a:ext uri="{FF2B5EF4-FFF2-40B4-BE49-F238E27FC236}">
                <a16:creationId xmlns:a16="http://schemas.microsoft.com/office/drawing/2014/main" xmlns="" id="{BD1EC372-051F-42BE-B339-6A767F578980}"/>
              </a:ext>
            </a:extLst>
          </p:cNvPr>
          <p:cNvSpPr txBox="1">
            <a:spLocks noChangeArrowheads="1"/>
          </p:cNvSpPr>
          <p:nvPr/>
        </p:nvSpPr>
        <p:spPr bwMode="auto">
          <a:xfrm>
            <a:off x="222250" y="2240493"/>
            <a:ext cx="6105525" cy="1184940"/>
          </a:xfrm>
          <a:prstGeom prst="rect">
            <a:avLst/>
          </a:prstGeom>
          <a:noFill/>
          <a:ln w="9525">
            <a:noFill/>
            <a:miter lim="800000"/>
            <a:headEnd/>
            <a:tailEnd/>
          </a:ln>
        </p:spPr>
        <p:txBody>
          <a:bodyPr>
            <a:spAutoFit/>
          </a:bodyPr>
          <a:lstStyle/>
          <a:p>
            <a:pPr algn="l" rtl="0">
              <a:spcBef>
                <a:spcPct val="50000"/>
              </a:spcBef>
              <a:defRPr/>
            </a:pPr>
            <a:r>
              <a:rPr lang="ru-RU" b="1" i="0" u="none" baseline="0">
                <a:solidFill>
                  <a:schemeClr val="bg2"/>
                </a:solidFill>
                <a:latin typeface="+mn-lt"/>
              </a:rPr>
              <a:t>Недостатки:</a:t>
            </a:r>
          </a:p>
          <a:p>
            <a:pPr algn="l" rtl="0">
              <a:spcBef>
                <a:spcPts val="600"/>
              </a:spcBef>
              <a:defRPr/>
            </a:pPr>
            <a:r>
              <a:rPr lang="ru-RU" sz="1600" b="0" i="0" u="none" baseline="0">
                <a:solidFill>
                  <a:schemeClr val="tx1">
                    <a:lumMod val="65000"/>
                    <a:lumOff val="35000"/>
                  </a:schemeClr>
                </a:solidFill>
                <a:latin typeface="+mn-lt"/>
              </a:rPr>
              <a:t>Больший объем данных для обработки, т.е. увеличение продолжительности обработки. Возрастание источников погрешности в связи с наличием дополнительных датчиков</a:t>
            </a:r>
            <a:r>
              <a:rPr lang="ru-RU" sz="1400" b="0" i="0" u="none" baseline="0">
                <a:solidFill>
                  <a:schemeClr val="tx1">
                    <a:lumMod val="65000"/>
                    <a:lumOff val="35000"/>
                  </a:schemeClr>
                </a:solidFill>
                <a:latin typeface="+mn-lt"/>
              </a:rPr>
              <a:t>.</a:t>
            </a:r>
          </a:p>
        </p:txBody>
      </p:sp>
      <p:sp>
        <p:nvSpPr>
          <p:cNvPr id="1032" name="Text Box 16">
            <a:extLst>
              <a:ext uri="{FF2B5EF4-FFF2-40B4-BE49-F238E27FC236}">
                <a16:creationId xmlns:a16="http://schemas.microsoft.com/office/drawing/2014/main" xmlns="" id="{4F126E7C-769B-4A7F-B357-F1ACE1EF0487}"/>
              </a:ext>
            </a:extLst>
          </p:cNvPr>
          <p:cNvSpPr txBox="1">
            <a:spLocks noChangeArrowheads="1"/>
          </p:cNvSpPr>
          <p:nvPr/>
        </p:nvSpPr>
        <p:spPr bwMode="auto">
          <a:xfrm>
            <a:off x="6352054" y="3886415"/>
            <a:ext cx="2845453" cy="1169551"/>
          </a:xfrm>
          <a:prstGeom prst="rect">
            <a:avLst/>
          </a:prstGeom>
          <a:noFill/>
          <a:ln w="9525">
            <a:noFill/>
            <a:miter lim="800000"/>
            <a:headEnd/>
            <a:tailEnd/>
          </a:ln>
        </p:spPr>
        <p:txBody>
          <a:bodyPr wrap="square">
            <a:spAutoFit/>
          </a:bodyPr>
          <a:lstStyle/>
          <a:p>
            <a:pPr algn="l" rtl="0">
              <a:spcBef>
                <a:spcPct val="50000"/>
              </a:spcBef>
              <a:defRPr/>
            </a:pPr>
            <a:r>
              <a:rPr lang="ru-RU" sz="1400" b="0" i="0" u="none" baseline="0">
                <a:solidFill>
                  <a:schemeClr val="tx1">
                    <a:lumMod val="65000"/>
                    <a:lumOff val="35000"/>
                  </a:schemeClr>
                </a:solidFill>
                <a:latin typeface="+mn-lt"/>
              </a:rPr>
              <a:t>Пример съемки МЛЭ канала, ранее обследованным только ОЛЭ. Объект между профилями не был обнаружен ОЛЭ.</a:t>
            </a:r>
          </a:p>
        </p:txBody>
      </p:sp>
      <p:graphicFrame>
        <p:nvGraphicFramePr>
          <p:cNvPr id="34824" name="Object 19"/>
          <p:cNvGraphicFramePr>
            <a:graphicFrameLocks noChangeAspect="1"/>
          </p:cNvGraphicFramePr>
          <p:nvPr>
            <p:extLst/>
          </p:nvPr>
        </p:nvGraphicFramePr>
        <p:xfrm>
          <a:off x="6352054" y="1805503"/>
          <a:ext cx="2623577" cy="1950749"/>
        </p:xfrm>
        <a:graphic>
          <a:graphicData uri="http://schemas.openxmlformats.org/presentationml/2006/ole">
            <mc:AlternateContent xmlns:mc="http://schemas.openxmlformats.org/markup-compatibility/2006">
              <mc:Choice xmlns:v="urn:schemas-microsoft-com:vml" Requires="v">
                <p:oleObj spid="_x0000_s1058" name="Bitmap Image" r:id="rId8" imgW="6916115" imgH="5144218" progId="Paint.Picture">
                  <p:embed/>
                </p:oleObj>
              </mc:Choice>
              <mc:Fallback>
                <p:oleObj name="Bitmap Image" r:id="rId8" imgW="6916115" imgH="5144218" progId="Paint.Picture">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352054" y="1805503"/>
                        <a:ext cx="2623577" cy="1950749"/>
                      </a:xfrm>
                      <a:prstGeom prst="rect">
                        <a:avLst/>
                      </a:prstGeom>
                      <a:noFill/>
                      <a:ln w="19050">
                        <a:solidFill>
                          <a:schemeClr val="tx1"/>
                        </a:solidFill>
                        <a:miter lim="800000"/>
                        <a:headEnd/>
                        <a:tailEnd/>
                      </a:ln>
                    </p:spPr>
                  </p:pic>
                </p:oleObj>
              </mc:Fallback>
            </mc:AlternateContent>
          </a:graphicData>
        </a:graphic>
      </p:graphicFrame>
      <p:sp>
        <p:nvSpPr>
          <p:cNvPr id="2" name="Text Box 20">
            <a:extLst>
              <a:ext uri="{FF2B5EF4-FFF2-40B4-BE49-F238E27FC236}">
                <a16:creationId xmlns:a16="http://schemas.microsoft.com/office/drawing/2014/main" xmlns="" id="{724BDF6A-D9BD-44B4-80C3-E982C91F0779}"/>
              </a:ext>
            </a:extLst>
          </p:cNvPr>
          <p:cNvSpPr txBox="1">
            <a:spLocks noChangeArrowheads="1"/>
          </p:cNvSpPr>
          <p:nvPr/>
        </p:nvSpPr>
        <p:spPr bwMode="auto">
          <a:xfrm>
            <a:off x="268287" y="3392487"/>
            <a:ext cx="5721350" cy="938719"/>
          </a:xfrm>
          <a:prstGeom prst="rect">
            <a:avLst/>
          </a:prstGeom>
          <a:noFill/>
          <a:ln w="9525">
            <a:noFill/>
            <a:miter lim="800000"/>
            <a:headEnd/>
            <a:tailEnd/>
          </a:ln>
        </p:spPr>
        <p:txBody>
          <a:bodyPr>
            <a:spAutoFit/>
          </a:bodyPr>
          <a:lstStyle/>
          <a:p>
            <a:pPr algn="l" rtl="0">
              <a:spcBef>
                <a:spcPct val="50000"/>
              </a:spcBef>
              <a:defRPr/>
            </a:pPr>
            <a:r>
              <a:rPr lang="ru-RU" b="1" i="0" u="none" baseline="0" dirty="0">
                <a:solidFill>
                  <a:schemeClr val="bg2"/>
                </a:solidFill>
                <a:latin typeface="+mn-lt"/>
              </a:rPr>
              <a:t>Ужасно:  </a:t>
            </a:r>
          </a:p>
          <a:p>
            <a:pPr algn="l" rtl="0">
              <a:spcBef>
                <a:spcPts val="600"/>
              </a:spcBef>
              <a:defRPr/>
            </a:pPr>
            <a:r>
              <a:rPr lang="ru-RU" sz="1600" b="0" i="0" u="none" baseline="0" dirty="0">
                <a:solidFill>
                  <a:schemeClr val="tx1">
                    <a:lumMod val="65000"/>
                    <a:lumOff val="35000"/>
                  </a:schemeClr>
                </a:solidFill>
                <a:latin typeface="+mn-lt"/>
              </a:rPr>
              <a:t>По данным съемки ОЛЭ затонувший самолет невозможно идентифицировать</a:t>
            </a:r>
            <a:r>
              <a:rPr lang="ru-RU" sz="1400" b="0" i="0" u="none" baseline="0" dirty="0">
                <a:solidFill>
                  <a:schemeClr val="tx1">
                    <a:lumMod val="65000"/>
                    <a:lumOff val="35000"/>
                  </a:schemeClr>
                </a:solidFill>
                <a:latin typeface="+mn-lt"/>
              </a:rPr>
              <a:t>.</a:t>
            </a:r>
          </a:p>
        </p:txBody>
      </p:sp>
    </p:spTree>
    <p:extLst>
      <p:ext uri="{BB962C8B-B14F-4D97-AF65-F5344CB8AC3E}">
        <p14:creationId xmlns:p14="http://schemas.microsoft.com/office/powerpoint/2010/main" val="4005981800"/>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195263" y="0"/>
            <a:ext cx="8948737" cy="989013"/>
          </a:xfrm>
        </p:spPr>
        <p:txBody>
          <a:bodyPr/>
          <a:lstStyle/>
          <a:p>
            <a:pPr algn="l" rtl="0"/>
            <a:r>
              <a:rPr lang="ru-RU" sz="3200" b="0" i="0" u="none" baseline="0">
                <a:latin typeface="Arial" panose="020B0604020202020204" pitchFamily="34" charset="0"/>
                <a:cs typeface="Arial" panose="020B0604020202020204" pitchFamily="34" charset="0"/>
              </a:rPr>
              <a:t>Подготовка к синхронизации часов ПК</a:t>
            </a:r>
          </a:p>
        </p:txBody>
      </p:sp>
      <p:sp>
        <p:nvSpPr>
          <p:cNvPr id="28675"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FC6D6DAB-65AE-42AC-B82F-21F5956B312B}" type="slidenum">
              <a:rPr>
                <a:latin typeface="Arial" panose="020B0604020202020204" pitchFamily="34" charset="0"/>
              </a:rPr>
              <a:pPr/>
              <a:t>20</a:t>
            </a:fld>
            <a:endParaRPr lang="ru-RU" altLang="en-US">
              <a:latin typeface="Arial" panose="020B0604020202020204" pitchFamily="34" charset="0"/>
            </a:endParaRPr>
          </a:p>
        </p:txBody>
      </p:sp>
      <p:pic>
        <p:nvPicPr>
          <p:cNvPr id="111618" name="Picture 2"/>
          <p:cNvPicPr>
            <a:picLocks noChangeAspect="1" noChangeArrowheads="1"/>
          </p:cNvPicPr>
          <p:nvPr/>
        </p:nvPicPr>
        <p:blipFill>
          <a:blip r:embed="rId2"/>
          <a:srcRect/>
          <a:stretch>
            <a:fillRect/>
          </a:stretch>
        </p:blipFill>
        <p:spPr bwMode="auto">
          <a:xfrm>
            <a:off x="3733800" y="1770063"/>
            <a:ext cx="5072063" cy="37623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8677" name="TextBox 3"/>
          <p:cNvSpPr txBox="1">
            <a:spLocks noChangeArrowheads="1"/>
          </p:cNvSpPr>
          <p:nvPr/>
        </p:nvSpPr>
        <p:spPr bwMode="auto">
          <a:xfrm>
            <a:off x="347663" y="1188244"/>
            <a:ext cx="3352800"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itchFamily="18" charset="0"/>
              </a:defRPr>
            </a:lvl1pPr>
            <a:lvl2pPr marL="742950" indent="-285750">
              <a:defRPr b="1">
                <a:solidFill>
                  <a:schemeClr val="tx1"/>
                </a:solidFill>
                <a:latin typeface="Garamond" pitchFamily="18" charset="0"/>
              </a:defRPr>
            </a:lvl2pPr>
            <a:lvl3pPr marL="1143000" indent="-228600">
              <a:defRPr b="1">
                <a:solidFill>
                  <a:schemeClr val="tx1"/>
                </a:solidFill>
                <a:latin typeface="Garamond" pitchFamily="18" charset="0"/>
              </a:defRPr>
            </a:lvl3pPr>
            <a:lvl4pPr marL="1600200" indent="-228600">
              <a:defRPr b="1">
                <a:solidFill>
                  <a:schemeClr val="tx1"/>
                </a:solidFill>
                <a:latin typeface="Garamond" pitchFamily="18" charset="0"/>
              </a:defRPr>
            </a:lvl4pPr>
            <a:lvl5pPr marL="2057400" indent="-228600">
              <a:defRPr b="1">
                <a:solidFill>
                  <a:schemeClr val="tx1"/>
                </a:solidFill>
                <a:latin typeface="Garamond" pitchFamily="18" charset="0"/>
              </a:defRPr>
            </a:lvl5pPr>
            <a:lvl6pPr marL="2514600" indent="-228600" eaLnBrk="0" fontAlgn="base" hangingPunct="0">
              <a:spcBef>
                <a:spcPct val="0"/>
              </a:spcBef>
              <a:spcAft>
                <a:spcPct val="0"/>
              </a:spcAft>
              <a:defRPr b="1">
                <a:solidFill>
                  <a:schemeClr val="tx1"/>
                </a:solidFill>
                <a:latin typeface="Garamond" pitchFamily="18" charset="0"/>
              </a:defRPr>
            </a:lvl6pPr>
            <a:lvl7pPr marL="2971800" indent="-228600" eaLnBrk="0" fontAlgn="base" hangingPunct="0">
              <a:spcBef>
                <a:spcPct val="0"/>
              </a:spcBef>
              <a:spcAft>
                <a:spcPct val="0"/>
              </a:spcAft>
              <a:defRPr b="1">
                <a:solidFill>
                  <a:schemeClr val="tx1"/>
                </a:solidFill>
                <a:latin typeface="Garamond" pitchFamily="18" charset="0"/>
              </a:defRPr>
            </a:lvl7pPr>
            <a:lvl8pPr marL="3429000" indent="-228600" eaLnBrk="0" fontAlgn="base" hangingPunct="0">
              <a:spcBef>
                <a:spcPct val="0"/>
              </a:spcBef>
              <a:spcAft>
                <a:spcPct val="0"/>
              </a:spcAft>
              <a:defRPr b="1">
                <a:solidFill>
                  <a:schemeClr val="tx1"/>
                </a:solidFill>
                <a:latin typeface="Garamond" pitchFamily="18" charset="0"/>
              </a:defRPr>
            </a:lvl8pPr>
            <a:lvl9pPr marL="3886200" indent="-228600" eaLnBrk="0" fontAlgn="base" hangingPunct="0">
              <a:spcBef>
                <a:spcPct val="0"/>
              </a:spcBef>
              <a:spcAft>
                <a:spcPct val="0"/>
              </a:spcAft>
              <a:defRPr b="1">
                <a:solidFill>
                  <a:schemeClr val="tx1"/>
                </a:solidFill>
                <a:latin typeface="Garamond" pitchFamily="18" charset="0"/>
              </a:defRPr>
            </a:lvl9pPr>
          </a:lstStyle>
          <a:p>
            <a:pPr algn="l" rtl="0">
              <a:defRPr/>
            </a:pPr>
            <a:r>
              <a:rPr lang="ru-RU" sz="2000" b="0" i="0" u="none" baseline="0">
                <a:solidFill>
                  <a:schemeClr val="tx1">
                    <a:lumMod val="65000"/>
                    <a:lumOff val="35000"/>
                  </a:schemeClr>
                </a:solidFill>
                <a:latin typeface="+mj-lt"/>
              </a:rPr>
              <a:t>Функция синхронизации часов требует, чтобы ПК мог принимать изменения от других программ. </a:t>
            </a:r>
          </a:p>
          <a:p>
            <a:pPr algn="l" rtl="0">
              <a:defRPr/>
            </a:pPr>
            <a:endParaRPr lang="ru-RU" altLang="en-US" sz="2000" b="0" dirty="0">
              <a:solidFill>
                <a:schemeClr val="tx1">
                  <a:lumMod val="65000"/>
                  <a:lumOff val="35000"/>
                </a:schemeClr>
              </a:solidFill>
              <a:latin typeface="+mj-lt"/>
            </a:endParaRPr>
          </a:p>
          <a:p>
            <a:pPr algn="l" rtl="0">
              <a:defRPr/>
            </a:pPr>
            <a:r>
              <a:rPr lang="ru-RU" sz="2000" b="0" i="0" u="none" baseline="0">
                <a:solidFill>
                  <a:schemeClr val="tx1">
                    <a:lumMod val="65000"/>
                    <a:lumOff val="35000"/>
                  </a:schemeClr>
                </a:solidFill>
                <a:latin typeface="+mj-lt"/>
              </a:rPr>
              <a:t>Следует отключить User Account Control, что позволит ПО обновлять время ПК. </a:t>
            </a:r>
          </a:p>
          <a:p>
            <a:pPr algn="l" rtl="0">
              <a:defRPr/>
            </a:pPr>
            <a:endParaRPr lang="ru-RU" altLang="en-US" sz="2000" b="0" dirty="0">
              <a:solidFill>
                <a:schemeClr val="tx1">
                  <a:lumMod val="65000"/>
                  <a:lumOff val="35000"/>
                </a:schemeClr>
              </a:solidFill>
              <a:latin typeface="+mj-lt"/>
            </a:endParaRPr>
          </a:p>
          <a:p>
            <a:pPr algn="l" rtl="0">
              <a:defRPr/>
            </a:pPr>
            <a:r>
              <a:rPr lang="ru-RU" sz="2000" b="0" i="0" u="none" baseline="0">
                <a:solidFill>
                  <a:schemeClr val="tx1">
                    <a:lumMod val="65000"/>
                    <a:lumOff val="35000"/>
                  </a:schemeClr>
                </a:solidFill>
                <a:latin typeface="+mj-lt"/>
              </a:rPr>
              <a:t>Если не отключить эту настройку, Часы Veritime будут работать, но время ПК не будет изменяться. </a:t>
            </a:r>
          </a:p>
        </p:txBody>
      </p:sp>
    </p:spTree>
    <p:extLst>
      <p:ext uri="{BB962C8B-B14F-4D97-AF65-F5344CB8AC3E}">
        <p14:creationId xmlns:p14="http://schemas.microsoft.com/office/powerpoint/2010/main" val="24997494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347663" y="0"/>
            <a:ext cx="8186737" cy="989013"/>
          </a:xfrm>
        </p:spPr>
        <p:txBody>
          <a:bodyPr/>
          <a:lstStyle/>
          <a:p>
            <a:pPr algn="l" rtl="0"/>
            <a:r>
              <a:rPr lang="ru-RU" sz="3200" b="0" i="0" u="none" baseline="0">
                <a:latin typeface="Arial" panose="020B0604020202020204" pitchFamily="34" charset="0"/>
                <a:cs typeface="Arial" panose="020B0604020202020204" pitchFamily="34" charset="0"/>
              </a:rPr>
              <a:t>Как работает синхронизация часов</a:t>
            </a:r>
          </a:p>
        </p:txBody>
      </p:sp>
      <p:sp>
        <p:nvSpPr>
          <p:cNvPr id="29699"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A20BFB68-0ABC-4D26-8621-A09AF4125D23}" type="slidenum">
              <a:rPr>
                <a:latin typeface="Arial" panose="020B0604020202020204" pitchFamily="34" charset="0"/>
              </a:rPr>
              <a:pPr/>
              <a:t>21</a:t>
            </a:fld>
            <a:endParaRPr lang="ru-RU" altLang="en-US">
              <a:latin typeface="Arial" panose="020B0604020202020204" pitchFamily="34" charset="0"/>
            </a:endParaRPr>
          </a:p>
        </p:txBody>
      </p:sp>
      <p:grpSp>
        <p:nvGrpSpPr>
          <p:cNvPr id="29700" name="Group 22"/>
          <p:cNvGrpSpPr>
            <a:grpSpLocks/>
          </p:cNvGrpSpPr>
          <p:nvPr/>
        </p:nvGrpSpPr>
        <p:grpSpPr bwMode="auto">
          <a:xfrm>
            <a:off x="381000" y="1066800"/>
            <a:ext cx="7937500" cy="4419600"/>
            <a:chOff x="838200" y="1219200"/>
            <a:chExt cx="7937157" cy="4419600"/>
          </a:xfrm>
        </p:grpSpPr>
        <p:sp>
          <p:nvSpPr>
            <p:cNvPr id="4" name="Oval 3"/>
            <p:cNvSpPr/>
            <p:nvPr/>
          </p:nvSpPr>
          <p:spPr>
            <a:xfrm>
              <a:off x="1485872" y="1219200"/>
              <a:ext cx="1142951" cy="533400"/>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rtl="0">
                <a:defRPr/>
              </a:pPr>
              <a:r>
                <a:rPr lang="ru-RU" b="0" i="0" u="none" baseline="0"/>
                <a:t>GPS</a:t>
              </a:r>
            </a:p>
          </p:txBody>
        </p:sp>
        <p:sp>
          <p:nvSpPr>
            <p:cNvPr id="5" name="Rectangle 4"/>
            <p:cNvSpPr/>
            <p:nvPr/>
          </p:nvSpPr>
          <p:spPr>
            <a:xfrm>
              <a:off x="838200" y="2133600"/>
              <a:ext cx="4648200" cy="3505200"/>
            </a:xfrm>
            <a:prstGeom prst="rect">
              <a:avLst/>
            </a:prstGeom>
          </p:spPr>
          <p:style>
            <a:lnRef idx="0">
              <a:schemeClr val="accent2"/>
            </a:lnRef>
            <a:fillRef idx="3">
              <a:schemeClr val="accent2"/>
            </a:fillRef>
            <a:effectRef idx="3">
              <a:schemeClr val="accent2"/>
            </a:effectRef>
            <a:fontRef idx="minor">
              <a:schemeClr val="lt1"/>
            </a:fontRef>
          </p:style>
          <p:txBody>
            <a:bodyPr anchor="ctr"/>
            <a:lstStyle/>
            <a:p>
              <a:pPr algn="ctr" rtl="0">
                <a:defRPr/>
              </a:pPr>
              <a:endParaRPr lang="ru-RU" dirty="0"/>
            </a:p>
          </p:txBody>
        </p:sp>
        <p:sp>
          <p:nvSpPr>
            <p:cNvPr id="7" name="Rectangle 6"/>
            <p:cNvSpPr/>
            <p:nvPr/>
          </p:nvSpPr>
          <p:spPr>
            <a:xfrm>
              <a:off x="7010400" y="2667000"/>
              <a:ext cx="1764957" cy="2971800"/>
            </a:xfrm>
            <a:prstGeom prst="rect">
              <a:avLst/>
            </a:prstGeom>
          </p:spPr>
          <p:style>
            <a:lnRef idx="0">
              <a:schemeClr val="accent4"/>
            </a:lnRef>
            <a:fillRef idx="3">
              <a:schemeClr val="accent4"/>
            </a:fillRef>
            <a:effectRef idx="3">
              <a:schemeClr val="accent4"/>
            </a:effectRef>
            <a:fontRef idx="minor">
              <a:schemeClr val="lt1"/>
            </a:fontRef>
          </p:style>
          <p:txBody>
            <a:bodyPr anchor="ctr"/>
            <a:lstStyle/>
            <a:p>
              <a:pPr algn="ctr" rtl="0">
                <a:defRPr/>
              </a:pPr>
              <a:r>
                <a:rPr lang="ru-RU" b="0" i="0" u="none" baseline="0"/>
                <a:t>WINDOWS</a:t>
              </a:r>
            </a:p>
            <a:p>
              <a:pPr algn="ctr" rtl="0">
                <a:defRPr/>
              </a:pPr>
              <a:r>
                <a:rPr lang="ru-RU" b="0" i="0" u="none" baseline="0"/>
                <a:t>Время</a:t>
              </a:r>
            </a:p>
          </p:txBody>
        </p:sp>
        <p:cxnSp>
          <p:nvCxnSpPr>
            <p:cNvPr id="9" name="Straight Arrow Connector 8"/>
            <p:cNvCxnSpPr>
              <a:stCxn id="4" idx="4"/>
            </p:cNvCxnSpPr>
            <p:nvPr/>
          </p:nvCxnSpPr>
          <p:spPr>
            <a:xfrm>
              <a:off x="2057347" y="1752600"/>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a:off x="5086166" y="4152900"/>
              <a:ext cx="1923967"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9712" name="TextBox 11"/>
            <p:cNvSpPr txBox="1">
              <a:spLocks noChangeArrowheads="1"/>
            </p:cNvSpPr>
            <p:nvPr/>
          </p:nvSpPr>
          <p:spPr bwMode="auto">
            <a:xfrm>
              <a:off x="1104888" y="2322513"/>
              <a:ext cx="4076524"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itchFamily="18" charset="0"/>
                </a:defRPr>
              </a:lvl1pPr>
              <a:lvl2pPr marL="742950" indent="-285750">
                <a:defRPr b="1">
                  <a:solidFill>
                    <a:schemeClr val="tx1"/>
                  </a:solidFill>
                  <a:latin typeface="Garamond" pitchFamily="18" charset="0"/>
                </a:defRPr>
              </a:lvl2pPr>
              <a:lvl3pPr marL="1143000" indent="-228600">
                <a:defRPr b="1">
                  <a:solidFill>
                    <a:schemeClr val="tx1"/>
                  </a:solidFill>
                  <a:latin typeface="Garamond" pitchFamily="18" charset="0"/>
                </a:defRPr>
              </a:lvl3pPr>
              <a:lvl4pPr marL="1600200" indent="-228600">
                <a:defRPr b="1">
                  <a:solidFill>
                    <a:schemeClr val="tx1"/>
                  </a:solidFill>
                  <a:latin typeface="Garamond" pitchFamily="18" charset="0"/>
                </a:defRPr>
              </a:lvl4pPr>
              <a:lvl5pPr marL="2057400" indent="-228600">
                <a:defRPr b="1">
                  <a:solidFill>
                    <a:schemeClr val="tx1"/>
                  </a:solidFill>
                  <a:latin typeface="Garamond" pitchFamily="18" charset="0"/>
                </a:defRPr>
              </a:lvl5pPr>
              <a:lvl6pPr marL="2514600" indent="-228600" eaLnBrk="0" fontAlgn="base" hangingPunct="0">
                <a:spcBef>
                  <a:spcPct val="0"/>
                </a:spcBef>
                <a:spcAft>
                  <a:spcPct val="0"/>
                </a:spcAft>
                <a:defRPr b="1">
                  <a:solidFill>
                    <a:schemeClr val="tx1"/>
                  </a:solidFill>
                  <a:latin typeface="Garamond" pitchFamily="18" charset="0"/>
                </a:defRPr>
              </a:lvl6pPr>
              <a:lvl7pPr marL="2971800" indent="-228600" eaLnBrk="0" fontAlgn="base" hangingPunct="0">
                <a:spcBef>
                  <a:spcPct val="0"/>
                </a:spcBef>
                <a:spcAft>
                  <a:spcPct val="0"/>
                </a:spcAft>
                <a:defRPr b="1">
                  <a:solidFill>
                    <a:schemeClr val="tx1"/>
                  </a:solidFill>
                  <a:latin typeface="Garamond" pitchFamily="18" charset="0"/>
                </a:defRPr>
              </a:lvl7pPr>
              <a:lvl8pPr marL="3429000" indent="-228600" eaLnBrk="0" fontAlgn="base" hangingPunct="0">
                <a:spcBef>
                  <a:spcPct val="0"/>
                </a:spcBef>
                <a:spcAft>
                  <a:spcPct val="0"/>
                </a:spcAft>
                <a:defRPr b="1">
                  <a:solidFill>
                    <a:schemeClr val="tx1"/>
                  </a:solidFill>
                  <a:latin typeface="Garamond" pitchFamily="18" charset="0"/>
                </a:defRPr>
              </a:lvl8pPr>
              <a:lvl9pPr marL="3886200" indent="-228600" eaLnBrk="0" fontAlgn="base" hangingPunct="0">
                <a:spcBef>
                  <a:spcPct val="0"/>
                </a:spcBef>
                <a:spcAft>
                  <a:spcPct val="0"/>
                </a:spcAft>
                <a:defRPr b="1">
                  <a:solidFill>
                    <a:schemeClr val="tx1"/>
                  </a:solidFill>
                  <a:latin typeface="Garamond" pitchFamily="18" charset="0"/>
                </a:defRPr>
              </a:lvl9pPr>
            </a:lstStyle>
            <a:p>
              <a:pPr algn="l" rtl="0">
                <a:defRPr/>
              </a:pPr>
              <a:r>
                <a:rPr lang="ru-RU" b="1" i="0" u="none" baseline="0">
                  <a:solidFill>
                    <a:schemeClr val="bg1"/>
                  </a:solidFill>
                  <a:latin typeface="+mj-lt"/>
                </a:rPr>
                <a:t>Время UTC от GPS принимается в строке ZDA с частотой 1Гц и опционально в сигнале PPS</a:t>
              </a:r>
            </a:p>
          </p:txBody>
        </p:sp>
        <p:sp>
          <p:nvSpPr>
            <p:cNvPr id="15" name="Rounded Rectangle 14"/>
            <p:cNvSpPr/>
            <p:nvPr/>
          </p:nvSpPr>
          <p:spPr>
            <a:xfrm>
              <a:off x="1085839" y="3276600"/>
              <a:ext cx="4000327" cy="2168525"/>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ru-RU" dirty="0"/>
            </a:p>
          </p:txBody>
        </p:sp>
        <p:sp>
          <p:nvSpPr>
            <p:cNvPr id="29714" name="TextBox 16"/>
            <p:cNvSpPr txBox="1">
              <a:spLocks noChangeArrowheads="1"/>
            </p:cNvSpPr>
            <p:nvPr/>
          </p:nvSpPr>
          <p:spPr bwMode="auto">
            <a:xfrm>
              <a:off x="1295380" y="3414713"/>
              <a:ext cx="3581245"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itchFamily="18" charset="0"/>
                </a:defRPr>
              </a:lvl1pPr>
              <a:lvl2pPr marL="742950" indent="-285750">
                <a:defRPr b="1">
                  <a:solidFill>
                    <a:schemeClr val="tx1"/>
                  </a:solidFill>
                  <a:latin typeface="Garamond" pitchFamily="18" charset="0"/>
                </a:defRPr>
              </a:lvl2pPr>
              <a:lvl3pPr marL="1143000" indent="-228600">
                <a:defRPr b="1">
                  <a:solidFill>
                    <a:schemeClr val="tx1"/>
                  </a:solidFill>
                  <a:latin typeface="Garamond" pitchFamily="18" charset="0"/>
                </a:defRPr>
              </a:lvl3pPr>
              <a:lvl4pPr marL="1600200" indent="-228600">
                <a:defRPr b="1">
                  <a:solidFill>
                    <a:schemeClr val="tx1"/>
                  </a:solidFill>
                  <a:latin typeface="Garamond" pitchFamily="18" charset="0"/>
                </a:defRPr>
              </a:lvl4pPr>
              <a:lvl5pPr marL="2057400" indent="-228600">
                <a:defRPr b="1">
                  <a:solidFill>
                    <a:schemeClr val="tx1"/>
                  </a:solidFill>
                  <a:latin typeface="Garamond" pitchFamily="18" charset="0"/>
                </a:defRPr>
              </a:lvl5pPr>
              <a:lvl6pPr marL="2514600" indent="-228600" eaLnBrk="0" fontAlgn="base" hangingPunct="0">
                <a:spcBef>
                  <a:spcPct val="0"/>
                </a:spcBef>
                <a:spcAft>
                  <a:spcPct val="0"/>
                </a:spcAft>
                <a:defRPr b="1">
                  <a:solidFill>
                    <a:schemeClr val="tx1"/>
                  </a:solidFill>
                  <a:latin typeface="Garamond" pitchFamily="18" charset="0"/>
                </a:defRPr>
              </a:lvl6pPr>
              <a:lvl7pPr marL="2971800" indent="-228600" eaLnBrk="0" fontAlgn="base" hangingPunct="0">
                <a:spcBef>
                  <a:spcPct val="0"/>
                </a:spcBef>
                <a:spcAft>
                  <a:spcPct val="0"/>
                </a:spcAft>
                <a:defRPr b="1">
                  <a:solidFill>
                    <a:schemeClr val="tx1"/>
                  </a:solidFill>
                  <a:latin typeface="Garamond" pitchFamily="18" charset="0"/>
                </a:defRPr>
              </a:lvl7pPr>
              <a:lvl8pPr marL="3429000" indent="-228600" eaLnBrk="0" fontAlgn="base" hangingPunct="0">
                <a:spcBef>
                  <a:spcPct val="0"/>
                </a:spcBef>
                <a:spcAft>
                  <a:spcPct val="0"/>
                </a:spcAft>
                <a:defRPr b="1">
                  <a:solidFill>
                    <a:schemeClr val="tx1"/>
                  </a:solidFill>
                  <a:latin typeface="Garamond" pitchFamily="18" charset="0"/>
                </a:defRPr>
              </a:lvl8pPr>
              <a:lvl9pPr marL="3886200" indent="-228600" eaLnBrk="0" fontAlgn="base" hangingPunct="0">
                <a:spcBef>
                  <a:spcPct val="0"/>
                </a:spcBef>
                <a:spcAft>
                  <a:spcPct val="0"/>
                </a:spcAft>
                <a:defRPr b="1">
                  <a:solidFill>
                    <a:schemeClr val="tx1"/>
                  </a:solidFill>
                  <a:latin typeface="Garamond" pitchFamily="18" charset="0"/>
                </a:defRPr>
              </a:lvl9pPr>
            </a:lstStyle>
            <a:p>
              <a:pPr algn="l" rtl="0">
                <a:defRPr/>
              </a:pPr>
              <a:r>
                <a:rPr lang="ru-RU" sz="1600" b="1" i="0" u="none" baseline="0">
                  <a:solidFill>
                    <a:schemeClr val="tx1">
                      <a:lumMod val="65000"/>
                      <a:lumOff val="35000"/>
                    </a:schemeClr>
                  </a:solidFill>
                  <a:latin typeface="+mj-lt"/>
                </a:rPr>
                <a:t>Часы Veritime</a:t>
              </a:r>
            </a:p>
            <a:p>
              <a:pPr algn="l" rtl="0">
                <a:defRPr/>
              </a:pPr>
              <a:endParaRPr lang="ru-RU" altLang="en-US" sz="1600" dirty="0">
                <a:solidFill>
                  <a:schemeClr val="tx1">
                    <a:lumMod val="65000"/>
                    <a:lumOff val="35000"/>
                  </a:schemeClr>
                </a:solidFill>
                <a:latin typeface="+mj-lt"/>
              </a:endParaRPr>
            </a:p>
            <a:p>
              <a:pPr algn="l" rtl="0">
                <a:defRPr/>
              </a:pPr>
              <a:r>
                <a:rPr lang="ru-RU" sz="1600" b="1" i="0" u="none" baseline="0">
                  <a:solidFill>
                    <a:schemeClr val="tx1">
                      <a:lumMod val="65000"/>
                      <a:lumOff val="35000"/>
                    </a:schemeClr>
                  </a:solidFill>
                  <a:latin typeface="+mj-lt"/>
                </a:rPr>
                <a:t>Использование время GPS, часы мониторятся и обновляются раз в секунду. Текущее время передается в WINDOWS для обновления часов ПК. </a:t>
              </a:r>
            </a:p>
          </p:txBody>
        </p:sp>
      </p:grpSp>
      <p:sp>
        <p:nvSpPr>
          <p:cNvPr id="24" name="Rounded Rectangle 23"/>
          <p:cNvSpPr/>
          <p:nvPr/>
        </p:nvSpPr>
        <p:spPr>
          <a:xfrm>
            <a:off x="1752600" y="5648325"/>
            <a:ext cx="5334000" cy="914400"/>
          </a:xfrm>
          <a:prstGeom prst="roundRect">
            <a:avLst/>
          </a:prstGeom>
          <a:solidFill>
            <a:srgbClr val="FFFF00"/>
          </a:solidFill>
        </p:spPr>
        <p:style>
          <a:lnRef idx="1">
            <a:schemeClr val="accent1"/>
          </a:lnRef>
          <a:fillRef idx="3">
            <a:schemeClr val="accent1"/>
          </a:fillRef>
          <a:effectRef idx="2">
            <a:schemeClr val="accent1"/>
          </a:effectRef>
          <a:fontRef idx="minor">
            <a:schemeClr val="lt1"/>
          </a:fontRef>
        </p:style>
        <p:txBody>
          <a:bodyPr anchor="ctr"/>
          <a:lstStyle/>
          <a:p>
            <a:pPr algn="ctr" rtl="0">
              <a:defRPr/>
            </a:pPr>
            <a:r>
              <a:rPr lang="ru-RU" sz="1400" b="0" i="0" u="none" baseline="0">
                <a:solidFill>
                  <a:schemeClr val="tx1"/>
                </a:solidFill>
              </a:rPr>
              <a:t>Метки времени устройств используют время VERITIME. Если время WINDOWS изменить не удалось, метка времени устройства все еще синхронизировано со временем GPS. </a:t>
            </a:r>
          </a:p>
        </p:txBody>
      </p:sp>
      <p:sp>
        <p:nvSpPr>
          <p:cNvPr id="29702" name="TextBox 24"/>
          <p:cNvSpPr txBox="1">
            <a:spLocks noChangeArrowheads="1"/>
          </p:cNvSpPr>
          <p:nvPr/>
        </p:nvSpPr>
        <p:spPr bwMode="auto">
          <a:xfrm>
            <a:off x="5257800" y="1590675"/>
            <a:ext cx="36576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itchFamily="18" charset="0"/>
              </a:defRPr>
            </a:lvl1pPr>
            <a:lvl2pPr marL="742950" indent="-285750">
              <a:defRPr b="1">
                <a:solidFill>
                  <a:schemeClr val="tx1"/>
                </a:solidFill>
                <a:latin typeface="Garamond" pitchFamily="18" charset="0"/>
              </a:defRPr>
            </a:lvl2pPr>
            <a:lvl3pPr marL="1143000" indent="-228600">
              <a:defRPr b="1">
                <a:solidFill>
                  <a:schemeClr val="tx1"/>
                </a:solidFill>
                <a:latin typeface="Garamond" pitchFamily="18" charset="0"/>
              </a:defRPr>
            </a:lvl3pPr>
            <a:lvl4pPr marL="1600200" indent="-228600">
              <a:defRPr b="1">
                <a:solidFill>
                  <a:schemeClr val="tx1"/>
                </a:solidFill>
                <a:latin typeface="Garamond" pitchFamily="18" charset="0"/>
              </a:defRPr>
            </a:lvl4pPr>
            <a:lvl5pPr marL="2057400" indent="-228600">
              <a:defRPr b="1">
                <a:solidFill>
                  <a:schemeClr val="tx1"/>
                </a:solidFill>
                <a:latin typeface="Garamond" pitchFamily="18" charset="0"/>
              </a:defRPr>
            </a:lvl5pPr>
            <a:lvl6pPr marL="2514600" indent="-228600" eaLnBrk="0" fontAlgn="base" hangingPunct="0">
              <a:spcBef>
                <a:spcPct val="0"/>
              </a:spcBef>
              <a:spcAft>
                <a:spcPct val="0"/>
              </a:spcAft>
              <a:defRPr b="1">
                <a:solidFill>
                  <a:schemeClr val="tx1"/>
                </a:solidFill>
                <a:latin typeface="Garamond" pitchFamily="18" charset="0"/>
              </a:defRPr>
            </a:lvl6pPr>
            <a:lvl7pPr marL="2971800" indent="-228600" eaLnBrk="0" fontAlgn="base" hangingPunct="0">
              <a:spcBef>
                <a:spcPct val="0"/>
              </a:spcBef>
              <a:spcAft>
                <a:spcPct val="0"/>
              </a:spcAft>
              <a:defRPr b="1">
                <a:solidFill>
                  <a:schemeClr val="tx1"/>
                </a:solidFill>
                <a:latin typeface="Garamond" pitchFamily="18" charset="0"/>
              </a:defRPr>
            </a:lvl7pPr>
            <a:lvl8pPr marL="3429000" indent="-228600" eaLnBrk="0" fontAlgn="base" hangingPunct="0">
              <a:spcBef>
                <a:spcPct val="0"/>
              </a:spcBef>
              <a:spcAft>
                <a:spcPct val="0"/>
              </a:spcAft>
              <a:defRPr b="1">
                <a:solidFill>
                  <a:schemeClr val="tx1"/>
                </a:solidFill>
                <a:latin typeface="Garamond" pitchFamily="18" charset="0"/>
              </a:defRPr>
            </a:lvl8pPr>
            <a:lvl9pPr marL="3886200" indent="-228600" eaLnBrk="0" fontAlgn="base" hangingPunct="0">
              <a:spcBef>
                <a:spcPct val="0"/>
              </a:spcBef>
              <a:spcAft>
                <a:spcPct val="0"/>
              </a:spcAft>
              <a:defRPr b="1">
                <a:solidFill>
                  <a:schemeClr val="tx1"/>
                </a:solidFill>
                <a:latin typeface="Garamond" pitchFamily="18" charset="0"/>
              </a:defRPr>
            </a:lvl9pPr>
          </a:lstStyle>
          <a:p>
            <a:pPr algn="l" rtl="0">
              <a:defRPr/>
            </a:pPr>
            <a:r>
              <a:rPr lang="ru-RU" b="1" i="0" u="none" baseline="0">
                <a:solidFill>
                  <a:schemeClr val="tx1">
                    <a:lumMod val="65000"/>
                    <a:lumOff val="35000"/>
                  </a:schemeClr>
                </a:solidFill>
                <a:latin typeface="+mj-lt"/>
              </a:rPr>
              <a:t>Время в Окне Данных - местное время от VERITIME</a:t>
            </a:r>
          </a:p>
        </p:txBody>
      </p:sp>
    </p:spTree>
    <p:extLst>
      <p:ext uri="{BB962C8B-B14F-4D97-AF65-F5344CB8AC3E}">
        <p14:creationId xmlns:p14="http://schemas.microsoft.com/office/powerpoint/2010/main" val="7180347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rrowheads="1"/>
          </p:cNvSpPr>
          <p:nvPr>
            <p:ph type="title"/>
          </p:nvPr>
        </p:nvSpPr>
        <p:spPr>
          <a:xfrm>
            <a:off x="347663" y="0"/>
            <a:ext cx="8567737" cy="989013"/>
          </a:xfrm>
        </p:spPr>
        <p:txBody>
          <a:bodyPr/>
          <a:lstStyle/>
          <a:p>
            <a:pPr marL="53975" algn="l" rtl="0" eaLnBrk="1" hangingPunct="1"/>
            <a:r>
              <a:rPr lang="ru-RU" sz="3200" b="0" i="0" u="none" baseline="0">
                <a:latin typeface="Arial" panose="020B0604020202020204" pitchFamily="34" charset="0"/>
                <a:cs typeface="Arial" panose="020B0604020202020204" pitchFamily="34" charset="0"/>
              </a:rPr>
              <a:t>Синхронизация часов:  </a:t>
            </a:r>
            <a:r>
              <a:rPr lang="ru-RU" b="0" i="0" u="none" baseline="0">
                <a:latin typeface="Arial" panose="020B0604020202020204" pitchFamily="34" charset="0"/>
                <a:cs typeface="Arial" panose="020B0604020202020204" pitchFamily="34" charset="0"/>
              </a:rPr>
              <a:t>Как это работает</a:t>
            </a:r>
            <a:endParaRPr lang="ru-RU" altLang="en-US" sz="3600">
              <a:latin typeface="Arial" panose="020B0604020202020204" pitchFamily="34" charset="0"/>
              <a:cs typeface="Arial" panose="020B0604020202020204" pitchFamily="34" charset="0"/>
            </a:endParaRPr>
          </a:p>
        </p:txBody>
      </p:sp>
      <p:sp>
        <p:nvSpPr>
          <p:cNvPr id="4" name="Rectangle 3"/>
          <p:cNvSpPr txBox="1">
            <a:spLocks noChangeArrowheads="1"/>
          </p:cNvSpPr>
          <p:nvPr/>
        </p:nvSpPr>
        <p:spPr bwMode="auto">
          <a:xfrm>
            <a:off x="173831" y="1158240"/>
            <a:ext cx="8915400" cy="5257800"/>
          </a:xfrm>
          <a:prstGeom prst="rect">
            <a:avLst/>
          </a:prstGeom>
          <a:noFill/>
          <a:ln w="9525">
            <a:noFill/>
            <a:miter lim="800000"/>
            <a:headEnd/>
            <a:tailEnd/>
          </a:ln>
        </p:spPr>
        <p:txBody>
          <a:bodyPr>
            <a:normAutofit fontScale="92500" lnSpcReduction="10000"/>
          </a:bodyPr>
          <a:lstStyle/>
          <a:p>
            <a:pPr algn="l" rtl="0" eaLnBrk="1" fontAlgn="auto" hangingPunct="1">
              <a:lnSpc>
                <a:spcPct val="110000"/>
              </a:lnSpc>
              <a:spcBef>
                <a:spcPts val="0"/>
              </a:spcBef>
              <a:spcAft>
                <a:spcPts val="0"/>
              </a:spcAft>
              <a:buClr>
                <a:schemeClr val="bg2"/>
              </a:buClr>
              <a:buSzPct val="70000"/>
              <a:defRPr/>
            </a:pPr>
            <a:r>
              <a:rPr lang="ru-RU" sz="2400" b="0" i="0" u="none" baseline="0">
                <a:solidFill>
                  <a:schemeClr val="bg2"/>
                </a:solidFill>
                <a:latin typeface="+mn-lt"/>
              </a:rPr>
              <a:t>Когда сообщение ZDA поступает на ПК:  (Только с частотой 1Гц!)</a:t>
            </a:r>
          </a:p>
          <a:p>
            <a:pPr marL="800100" lvl="1" indent="-342900" algn="l" rtl="0" eaLnBrk="1" fontAlgn="auto" hangingPunct="1">
              <a:lnSpc>
                <a:spcPct val="110000"/>
              </a:lnSpc>
              <a:spcBef>
                <a:spcPts val="0"/>
              </a:spcBef>
              <a:spcAft>
                <a:spcPts val="0"/>
              </a:spcAft>
              <a:buClr>
                <a:schemeClr val="tx1">
                  <a:lumMod val="65000"/>
                  <a:lumOff val="35000"/>
                </a:schemeClr>
              </a:buClr>
              <a:buSzPct val="70000"/>
              <a:buFont typeface="Wingdings" panose="05000000000000000000" pitchFamily="2" charset="2"/>
              <a:buChar char="Ø"/>
              <a:defRPr/>
            </a:pPr>
            <a:r>
              <a:rPr lang="ru-RU" b="0" i="0" u="none" baseline="0">
                <a:solidFill>
                  <a:schemeClr val="tx1">
                    <a:lumMod val="65000"/>
                    <a:lumOff val="35000"/>
                  </a:schemeClr>
                </a:solidFill>
                <a:latin typeface="+mn-lt"/>
              </a:rPr>
              <a:t>СЪЕМКА HYPACK сравнивает время UTC от GPS (исправленное на часовой пояс) со временем часов Veritime (СЪЕМКА HYPACK).</a:t>
            </a:r>
          </a:p>
          <a:p>
            <a:pPr marL="800100" lvl="1" indent="-342900" algn="l" rtl="0" eaLnBrk="1" fontAlgn="auto" hangingPunct="1">
              <a:lnSpc>
                <a:spcPct val="110000"/>
              </a:lnSpc>
              <a:spcBef>
                <a:spcPts val="0"/>
              </a:spcBef>
              <a:spcAft>
                <a:spcPts val="0"/>
              </a:spcAft>
              <a:buClr>
                <a:schemeClr val="tx1">
                  <a:lumMod val="65000"/>
                  <a:lumOff val="35000"/>
                </a:schemeClr>
              </a:buClr>
              <a:buSzPct val="70000"/>
              <a:buFont typeface="Wingdings" panose="05000000000000000000" pitchFamily="2" charset="2"/>
              <a:buChar char="Ø"/>
              <a:defRPr/>
            </a:pPr>
            <a:r>
              <a:rPr lang="ru-RU" b="0" i="0" u="none" baseline="0">
                <a:solidFill>
                  <a:schemeClr val="tx1">
                    <a:lumMod val="65000"/>
                    <a:lumOff val="35000"/>
                  </a:schemeClr>
                </a:solidFill>
                <a:latin typeface="+mn-lt"/>
              </a:rPr>
              <a:t>Она может ускорить часы VERITIME или замедлить их так, чтобы они совпадали с UTC.</a:t>
            </a:r>
          </a:p>
          <a:p>
            <a:pPr marL="800100" lvl="1" indent="-342900" algn="l" rtl="0" eaLnBrk="1" fontAlgn="auto" hangingPunct="1">
              <a:lnSpc>
                <a:spcPct val="110000"/>
              </a:lnSpc>
              <a:spcBef>
                <a:spcPts val="0"/>
              </a:spcBef>
              <a:spcAft>
                <a:spcPts val="0"/>
              </a:spcAft>
              <a:buClr>
                <a:schemeClr val="tx1">
                  <a:lumMod val="65000"/>
                  <a:lumOff val="35000"/>
                </a:schemeClr>
              </a:buClr>
              <a:buSzPct val="70000"/>
              <a:buFont typeface="Wingdings" panose="05000000000000000000" pitchFamily="2" charset="2"/>
              <a:buChar char="Ø"/>
              <a:defRPr/>
            </a:pPr>
            <a:r>
              <a:rPr lang="ru-RU" b="0" i="0" u="none" baseline="0">
                <a:solidFill>
                  <a:schemeClr val="tx1">
                    <a:lumMod val="65000"/>
                    <a:lumOff val="35000"/>
                  </a:schemeClr>
                </a:solidFill>
                <a:latin typeface="+mn-lt"/>
              </a:rPr>
              <a:t>Следует подождать одну или две минуты после запуска СЪЕМКИ HYPACK, прежде чем начать съемку, чтобы модель часов VERITIME синхронизировались со временем UTC.  СЪЕМКА будет показывать предупреждение «No Synch» до тех пор, пока не начнется синхронизация.</a:t>
            </a:r>
          </a:p>
          <a:p>
            <a:pPr marL="749300" lvl="1" indent="-292100" algn="l" rtl="0" eaLnBrk="1" fontAlgn="auto" hangingPunct="1">
              <a:lnSpc>
                <a:spcPct val="110000"/>
              </a:lnSpc>
              <a:spcBef>
                <a:spcPts val="0"/>
              </a:spcBef>
              <a:spcAft>
                <a:spcPts val="0"/>
              </a:spcAft>
              <a:buClr>
                <a:schemeClr val="tx1">
                  <a:lumMod val="65000"/>
                  <a:lumOff val="35000"/>
                </a:schemeClr>
              </a:buClr>
              <a:buSzPct val="70000"/>
              <a:buFont typeface="Arial" panose="020B0604020202020204" pitchFamily="34" charset="0"/>
              <a:buChar char="•"/>
              <a:defRPr/>
            </a:pPr>
            <a:endParaRPr lang="ru-RU" sz="1600" b="0" dirty="0">
              <a:solidFill>
                <a:schemeClr val="bg2"/>
              </a:solidFill>
              <a:latin typeface="+mn-lt"/>
            </a:endParaRPr>
          </a:p>
          <a:p>
            <a:pPr algn="l" rtl="0" eaLnBrk="1" fontAlgn="auto" hangingPunct="1">
              <a:lnSpc>
                <a:spcPct val="110000"/>
              </a:lnSpc>
              <a:spcBef>
                <a:spcPts val="0"/>
              </a:spcBef>
              <a:spcAft>
                <a:spcPts val="0"/>
              </a:spcAft>
              <a:buClr>
                <a:schemeClr val="tx1">
                  <a:lumMod val="65000"/>
                  <a:lumOff val="35000"/>
                </a:schemeClr>
              </a:buClr>
              <a:buSzPct val="70000"/>
              <a:defRPr/>
            </a:pPr>
            <a:r>
              <a:rPr lang="ru-RU" sz="2400" b="0" i="0" u="none" baseline="0">
                <a:solidFill>
                  <a:schemeClr val="bg2"/>
                </a:solidFill>
                <a:latin typeface="+mn-lt"/>
              </a:rPr>
              <a:t>Когда поступает сообщение GGA (любая частота):</a:t>
            </a:r>
          </a:p>
          <a:p>
            <a:pPr marL="749300" lvl="1" indent="-292100" algn="l" rtl="0" eaLnBrk="1" fontAlgn="auto" hangingPunct="1">
              <a:lnSpc>
                <a:spcPct val="110000"/>
              </a:lnSpc>
              <a:spcBef>
                <a:spcPts val="0"/>
              </a:spcBef>
              <a:spcAft>
                <a:spcPts val="0"/>
              </a:spcAft>
              <a:buClr>
                <a:schemeClr val="tx1">
                  <a:lumMod val="65000"/>
                  <a:lumOff val="35000"/>
                </a:schemeClr>
              </a:buClr>
              <a:buSzPct val="70000"/>
              <a:buFont typeface="Wingdings" panose="05000000000000000000" pitchFamily="2" charset="2"/>
              <a:buChar char="Ø"/>
              <a:defRPr/>
            </a:pPr>
            <a:r>
              <a:rPr lang="ru-RU" b="0" i="0" u="none" baseline="0">
                <a:solidFill>
                  <a:schemeClr val="tx1">
                    <a:lumMod val="65000"/>
                    <a:lumOff val="35000"/>
                  </a:schemeClr>
                </a:solidFill>
                <a:latin typeface="+mn-lt"/>
              </a:rPr>
              <a:t>СЪЕМКА HYPACK использует метку времени в сообщении GGA (исправленную на часовой пояс) как метку времени для позиционирования.</a:t>
            </a:r>
          </a:p>
          <a:p>
            <a:pPr marL="749300" lvl="1" indent="-292100" algn="l" rtl="0" eaLnBrk="1" fontAlgn="auto" hangingPunct="1">
              <a:lnSpc>
                <a:spcPct val="110000"/>
              </a:lnSpc>
              <a:spcBef>
                <a:spcPts val="0"/>
              </a:spcBef>
              <a:spcAft>
                <a:spcPts val="0"/>
              </a:spcAft>
              <a:buClr>
                <a:schemeClr val="tx1">
                  <a:lumMod val="65000"/>
                  <a:lumOff val="35000"/>
                </a:schemeClr>
              </a:buClr>
              <a:buSzPct val="70000"/>
              <a:buFont typeface="Arial" panose="020B0604020202020204" pitchFamily="34" charset="0"/>
              <a:buChar char="•"/>
              <a:defRPr/>
            </a:pPr>
            <a:endParaRPr lang="ru-RU" b="0" dirty="0">
              <a:solidFill>
                <a:schemeClr val="tx1">
                  <a:lumMod val="65000"/>
                  <a:lumOff val="35000"/>
                </a:schemeClr>
              </a:solidFill>
              <a:latin typeface="+mn-lt"/>
            </a:endParaRPr>
          </a:p>
          <a:p>
            <a:pPr algn="l" rtl="0" eaLnBrk="1" fontAlgn="auto" hangingPunct="1">
              <a:lnSpc>
                <a:spcPct val="110000"/>
              </a:lnSpc>
              <a:spcBef>
                <a:spcPts val="0"/>
              </a:spcBef>
              <a:spcAft>
                <a:spcPts val="0"/>
              </a:spcAft>
              <a:buClr>
                <a:schemeClr val="tx1">
                  <a:lumMod val="65000"/>
                  <a:lumOff val="35000"/>
                </a:schemeClr>
              </a:buClr>
              <a:buSzPct val="70000"/>
              <a:defRPr/>
            </a:pPr>
            <a:r>
              <a:rPr lang="ru-RU" sz="2400" b="0" i="0" u="none" baseline="0">
                <a:solidFill>
                  <a:schemeClr val="bg2"/>
                </a:solidFill>
                <a:latin typeface="+mn-lt"/>
              </a:rPr>
              <a:t>Когда поступает сообщение от эхолота, ДК и других датчиков - не GPS:</a:t>
            </a:r>
          </a:p>
          <a:p>
            <a:pPr marL="749300" lvl="1" indent="-292100" algn="l" rtl="0" eaLnBrk="1" fontAlgn="auto" hangingPunct="1">
              <a:lnSpc>
                <a:spcPct val="110000"/>
              </a:lnSpc>
              <a:spcBef>
                <a:spcPts val="0"/>
              </a:spcBef>
              <a:spcAft>
                <a:spcPts val="0"/>
              </a:spcAft>
              <a:buClr>
                <a:schemeClr val="tx1">
                  <a:lumMod val="65000"/>
                  <a:lumOff val="35000"/>
                </a:schemeClr>
              </a:buClr>
              <a:buSzPct val="70000"/>
              <a:buFont typeface="Wingdings" panose="05000000000000000000" pitchFamily="2" charset="2"/>
              <a:buChar char="Ø"/>
              <a:defRPr/>
            </a:pPr>
            <a:r>
              <a:rPr lang="ru-RU" b="0" i="0" u="none" baseline="0">
                <a:solidFill>
                  <a:schemeClr val="tx1">
                    <a:lumMod val="65000"/>
                    <a:lumOff val="35000"/>
                  </a:schemeClr>
                </a:solidFill>
                <a:latin typeface="+mn-lt"/>
              </a:rPr>
              <a:t>СЪЕМКА HYPACK получает метку времени от часов VERITIME, которые синхронизированы с UTC за вычетом часового пояса.</a:t>
            </a:r>
          </a:p>
        </p:txBody>
      </p:sp>
    </p:spTree>
    <p:extLst>
      <p:ext uri="{BB962C8B-B14F-4D97-AF65-F5344CB8AC3E}">
        <p14:creationId xmlns:p14="http://schemas.microsoft.com/office/powerpoint/2010/main" val="23090223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rrowheads="1"/>
          </p:cNvSpPr>
          <p:nvPr>
            <p:ph type="title"/>
          </p:nvPr>
        </p:nvSpPr>
        <p:spPr>
          <a:xfrm>
            <a:off x="347663" y="0"/>
            <a:ext cx="8110537" cy="989013"/>
          </a:xfrm>
        </p:spPr>
        <p:txBody>
          <a:bodyPr/>
          <a:lstStyle/>
          <a:p>
            <a:pPr marL="53975" algn="l" rtl="0" eaLnBrk="1" hangingPunct="1"/>
            <a:r>
              <a:rPr lang="ru-RU" sz="3200" b="0" i="0" u="none" baseline="0">
                <a:latin typeface="Arial" panose="020B0604020202020204" pitchFamily="34" charset="0"/>
                <a:cs typeface="Arial" panose="020B0604020202020204" pitchFamily="34" charset="0"/>
              </a:rPr>
              <a:t>Синхронизация часов </a:t>
            </a:r>
          </a:p>
        </p:txBody>
      </p:sp>
      <p:sp>
        <p:nvSpPr>
          <p:cNvPr id="29699" name="Rectangle 3"/>
          <p:cNvSpPr>
            <a:spLocks noGrp="1" noChangeArrowheads="1"/>
          </p:cNvSpPr>
          <p:nvPr>
            <p:ph idx="4294967295"/>
          </p:nvPr>
        </p:nvSpPr>
        <p:spPr>
          <a:xfrm>
            <a:off x="347663" y="1141348"/>
            <a:ext cx="6429656" cy="633666"/>
          </a:xfrm>
        </p:spPr>
        <p:txBody>
          <a:bodyPr/>
          <a:lstStyle/>
          <a:p>
            <a:pPr algn="l" rtl="0" eaLnBrk="1" hangingPunct="1">
              <a:buClr>
                <a:schemeClr val="tx1"/>
              </a:buClr>
              <a:tabLst>
                <a:tab pos="228600" algn="l"/>
              </a:tabLst>
              <a:defRPr/>
            </a:pPr>
            <a:r>
              <a:rPr lang="ru-RU" sz="1800" b="0" i="0" u="none" baseline="0">
                <a:solidFill>
                  <a:schemeClr val="tx1">
                    <a:lumMod val="75000"/>
                    <a:lumOff val="25000"/>
                  </a:schemeClr>
                </a:solidFill>
                <a:latin typeface="Arial" panose="020B0604020202020204" pitchFamily="34" charset="0"/>
                <a:cs typeface="Arial" panose="020B0604020202020204" pitchFamily="34" charset="0"/>
              </a:rPr>
              <a:t>Синхронизация выполняется только при использовании драйверов GPS.DLL, POSMV.DLL, F180.dll и NOVATEL.DLL.</a:t>
            </a:r>
          </a:p>
          <a:p>
            <a:pPr marL="639763" lvl="1" algn="l" rtl="0" eaLnBrk="1" hangingPunct="1">
              <a:spcAft>
                <a:spcPts val="600"/>
              </a:spcAft>
              <a:buClr>
                <a:schemeClr val="bg2"/>
              </a:buClr>
              <a:buFont typeface="Calibri" panose="020F0502020204030204" pitchFamily="34" charset="0"/>
              <a:buChar char="•"/>
              <a:defRPr/>
            </a:pPr>
            <a:endParaRPr lang="ru-RU" altLang="en-US" sz="1600" dirty="0">
              <a:solidFill>
                <a:schemeClr val="bg2"/>
              </a:solidFill>
              <a:latin typeface="Arial" panose="020B0604020202020204" pitchFamily="34" charset="0"/>
              <a:cs typeface="Arial" panose="020B0604020202020204" pitchFamily="34" charset="0"/>
            </a:endParaRPr>
          </a:p>
        </p:txBody>
      </p:sp>
      <p:pic>
        <p:nvPicPr>
          <p:cNvPr id="31748" name="Picture 4" descr="22_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1462" y="1991105"/>
            <a:ext cx="84582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pic>
      <p:graphicFrame>
        <p:nvGraphicFramePr>
          <p:cNvPr id="124957" name="Group 29"/>
          <p:cNvGraphicFramePr>
            <a:graphicFrameLocks noGrp="1"/>
          </p:cNvGraphicFramePr>
          <p:nvPr>
            <p:extLst/>
          </p:nvPr>
        </p:nvGraphicFramePr>
        <p:xfrm>
          <a:off x="347662" y="3481762"/>
          <a:ext cx="8382000" cy="3230920"/>
        </p:xfrm>
        <a:graphic>
          <a:graphicData uri="http://schemas.openxmlformats.org/drawingml/2006/table">
            <a:tbl>
              <a:tblPr/>
              <a:tblGrid>
                <a:gridCol w="2895600">
                  <a:extLst>
                    <a:ext uri="{9D8B030D-6E8A-4147-A177-3AD203B41FA5}">
                      <a16:colId xmlns:a16="http://schemas.microsoft.com/office/drawing/2014/main" xmlns="" val="20000"/>
                    </a:ext>
                  </a:extLst>
                </a:gridCol>
                <a:gridCol w="2895600">
                  <a:extLst>
                    <a:ext uri="{9D8B030D-6E8A-4147-A177-3AD203B41FA5}">
                      <a16:colId xmlns:a16="http://schemas.microsoft.com/office/drawing/2014/main" xmlns="" val="20001"/>
                    </a:ext>
                  </a:extLst>
                </a:gridCol>
                <a:gridCol w="2590800">
                  <a:extLst>
                    <a:ext uri="{9D8B030D-6E8A-4147-A177-3AD203B41FA5}">
                      <a16:colId xmlns:a16="http://schemas.microsoft.com/office/drawing/2014/main" xmlns="" val="20002"/>
                    </a:ext>
                  </a:extLst>
                </a:gridCol>
              </a:tblGrid>
              <a:tr h="63332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ru-RU" sz="2400" b="1" i="0" u="none" strike="noStrike" cap="none" normalizeH="0" baseline="0">
                          <a:ln>
                            <a:noFill/>
                          </a:ln>
                          <a:solidFill>
                            <a:schemeClr val="bg1"/>
                          </a:solidFill>
                          <a:effectLst/>
                          <a:latin typeface="Arial" charset="0"/>
                        </a:rPr>
                        <a:t>Сообщение</a:t>
                      </a:r>
                    </a:p>
                  </a:txBody>
                  <a:tcPr marT="45725" marB="4572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8000"/>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ru-RU" sz="2400" b="1" i="0" u="none" strike="noStrike" cap="none" normalizeH="0" baseline="0">
                          <a:ln>
                            <a:noFill/>
                          </a:ln>
                          <a:solidFill>
                            <a:schemeClr val="bg1"/>
                          </a:solidFill>
                          <a:effectLst/>
                          <a:latin typeface="Arial" charset="0"/>
                        </a:rPr>
                        <a:t>Действие Veritime</a:t>
                      </a:r>
                    </a:p>
                  </a:txBody>
                  <a:tcPr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8000"/>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ru-RU" sz="2400" b="1" i="0" u="none" strike="noStrike" cap="none" normalizeH="0" baseline="0">
                          <a:ln>
                            <a:noFill/>
                          </a:ln>
                          <a:solidFill>
                            <a:schemeClr val="bg1"/>
                          </a:solidFill>
                          <a:effectLst/>
                          <a:latin typeface="Arial" charset="0"/>
                        </a:rPr>
                        <a:t>Метка времени</a:t>
                      </a:r>
                    </a:p>
                  </a:txBody>
                  <a:tcPr marT="45725" marB="4572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8000"/>
                    </a:solidFill>
                  </a:tcPr>
                </a:tc>
                <a:extLst>
                  <a:ext uri="{0D108BD9-81ED-4DB2-BD59-A6C34878D82A}">
                    <a16:rowId xmlns:a16="http://schemas.microsoft.com/office/drawing/2014/main" xmlns="" val="10000"/>
                  </a:ext>
                </a:extLst>
              </a:tr>
              <a:tr h="582673">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ru-RU" sz="2000" b="1" i="0" u="none" strike="noStrike" cap="none" normalizeH="0" baseline="0">
                          <a:ln>
                            <a:noFill/>
                          </a:ln>
                          <a:solidFill>
                            <a:schemeClr val="tx1"/>
                          </a:solidFill>
                          <a:effectLst/>
                          <a:latin typeface="Arial" charset="0"/>
                        </a:rPr>
                        <a:t>‘ZDA’ от GPS</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ru-RU" sz="2000" b="1" i="0" u="none" strike="noStrike" cap="none" normalizeH="0" baseline="0">
                          <a:ln>
                            <a:noFill/>
                          </a:ln>
                          <a:solidFill>
                            <a:schemeClr val="tx1"/>
                          </a:solidFill>
                          <a:effectLst/>
                          <a:latin typeface="Arial" charset="0"/>
                        </a:rPr>
                        <a:t>Модель часов VERITIME исправляется</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ru-RU" sz="2000" b="1" i="0" u="none" strike="noStrike" cap="none" normalizeH="0" baseline="0">
                          <a:ln>
                            <a:noFill/>
                          </a:ln>
                          <a:solidFill>
                            <a:schemeClr val="tx1"/>
                          </a:solidFill>
                          <a:effectLst/>
                          <a:latin typeface="Arial" charset="0"/>
                        </a:rPr>
                        <a:t>Разность пишется в файл RAW</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extLst>
                  <a:ext uri="{0D108BD9-81ED-4DB2-BD59-A6C34878D82A}">
                    <a16:rowId xmlns:a16="http://schemas.microsoft.com/office/drawing/2014/main" xmlns="" val="10001"/>
                  </a:ext>
                </a:extLst>
              </a:tr>
              <a:tr h="582673">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ru-RU" sz="2000" b="1" i="0" u="none" strike="noStrike" cap="none" normalizeH="0" baseline="0">
                          <a:ln>
                            <a:noFill/>
                          </a:ln>
                          <a:solidFill>
                            <a:schemeClr val="tx1"/>
                          </a:solidFill>
                          <a:effectLst/>
                          <a:latin typeface="Arial" charset="0"/>
                        </a:rPr>
                        <a:t>‘GGA’ или ‘GGK’ от GPS</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ru-RU" sz="2000" b="1" i="0" u="none" strike="noStrike" cap="none" normalizeH="0" baseline="0">
                          <a:ln>
                            <a:noFill/>
                          </a:ln>
                          <a:solidFill>
                            <a:schemeClr val="tx1"/>
                          </a:solidFill>
                          <a:effectLst/>
                          <a:latin typeface="Arial" charset="0"/>
                        </a:rPr>
                        <a:t>Ничего</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ru-RU" sz="2000" b="1" i="0" u="none" strike="noStrike" cap="none" normalizeH="0" baseline="0">
                          <a:ln>
                            <a:noFill/>
                          </a:ln>
                          <a:solidFill>
                            <a:schemeClr val="tx1"/>
                          </a:solidFill>
                          <a:effectLst/>
                          <a:latin typeface="Arial" charset="0"/>
                        </a:rPr>
                        <a:t>Из сообщения GGA/GGK</a:t>
                      </a:r>
                      <a:endParaRPr kumimoji="0" lang="ru-RU" sz="2000" b="1" i="0" u="none" strike="noStrike" cap="none" normalizeH="0" baseline="30000">
                        <a:ln>
                          <a:noFill/>
                        </a:ln>
                        <a:solidFill>
                          <a:schemeClr val="tx1"/>
                        </a:solidFill>
                        <a:effectLst/>
                        <a:latin typeface="Arial" charset="0"/>
                      </a:endParaRP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extLst>
                  <a:ext uri="{0D108BD9-81ED-4DB2-BD59-A6C34878D82A}">
                    <a16:rowId xmlns:a16="http://schemas.microsoft.com/office/drawing/2014/main" xmlns="" val="10002"/>
                  </a:ext>
                </a:extLst>
              </a:tr>
              <a:tr h="582673">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ru-RU" sz="2000" b="1" i="0" u="none" strike="noStrike" cap="none" normalizeH="0" baseline="0">
                          <a:ln>
                            <a:noFill/>
                          </a:ln>
                          <a:solidFill>
                            <a:schemeClr val="tx1"/>
                          </a:solidFill>
                          <a:effectLst/>
                          <a:latin typeface="Arial" charset="0"/>
                        </a:rPr>
                        <a:t>Эхолот, гирокомпас и другие датчики</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ru-RU" sz="2000" b="1" i="0" u="none" strike="noStrike" cap="none" normalizeH="0" baseline="0">
                          <a:ln>
                            <a:noFill/>
                          </a:ln>
                          <a:solidFill>
                            <a:schemeClr val="tx1"/>
                          </a:solidFill>
                          <a:effectLst/>
                          <a:latin typeface="Arial" charset="0"/>
                        </a:rPr>
                        <a:t>Ничего</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ru-RU" sz="2000" b="1" i="0" u="none" strike="noStrike" cap="none" normalizeH="0" baseline="0">
                          <a:ln>
                            <a:noFill/>
                          </a:ln>
                          <a:solidFill>
                            <a:schemeClr val="tx1"/>
                          </a:solidFill>
                          <a:effectLst/>
                          <a:latin typeface="Arial" charset="0"/>
                        </a:rPr>
                        <a:t>Из модели VERITIME</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extLst>
                  <a:ext uri="{0D108BD9-81ED-4DB2-BD59-A6C34878D82A}">
                    <a16:rowId xmlns:a16="http://schemas.microsoft.com/office/drawing/2014/main" xmlns="" val="10003"/>
                  </a:ext>
                </a:extLst>
              </a:tr>
            </a:tbl>
          </a:graphicData>
        </a:graphic>
      </p:graphicFrame>
      <p:sp>
        <p:nvSpPr>
          <p:cNvPr id="2" name="Rectangle 1"/>
          <p:cNvSpPr/>
          <p:nvPr/>
        </p:nvSpPr>
        <p:spPr>
          <a:xfrm>
            <a:off x="-385482" y="2732795"/>
            <a:ext cx="9115144" cy="584775"/>
          </a:xfrm>
          <a:prstGeom prst="rect">
            <a:avLst/>
          </a:prstGeom>
        </p:spPr>
        <p:txBody>
          <a:bodyPr wrap="square">
            <a:spAutoFit/>
          </a:bodyPr>
          <a:lstStyle/>
          <a:p>
            <a:pPr marL="639763" lvl="1" algn="l" rtl="0">
              <a:spcAft>
                <a:spcPts val="600"/>
              </a:spcAft>
              <a:buClr>
                <a:schemeClr val="bg2"/>
              </a:buClr>
              <a:defRPr/>
            </a:pPr>
            <a:r>
              <a:rPr lang="ru-RU" sz="1600" b="0" i="0" u="none" baseline="0">
                <a:solidFill>
                  <a:schemeClr val="bg2"/>
                </a:solidFill>
                <a:latin typeface="Arial" panose="020B0604020202020204" pitchFamily="34" charset="0"/>
                <a:cs typeface="Arial" panose="020B0604020202020204" pitchFamily="34" charset="0"/>
              </a:rPr>
              <a:t>Это время исправляется на местное время с учетом времени запаздывания и используется как метка времени для позиционирования.</a:t>
            </a:r>
          </a:p>
        </p:txBody>
      </p:sp>
    </p:spTree>
    <p:extLst>
      <p:ext uri="{BB962C8B-B14F-4D97-AF65-F5344CB8AC3E}">
        <p14:creationId xmlns:p14="http://schemas.microsoft.com/office/powerpoint/2010/main" val="254700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rrowheads="1"/>
          </p:cNvSpPr>
          <p:nvPr>
            <p:ph type="title"/>
          </p:nvPr>
        </p:nvSpPr>
        <p:spPr>
          <a:xfrm>
            <a:off x="347663" y="0"/>
            <a:ext cx="8643937" cy="989013"/>
          </a:xfrm>
        </p:spPr>
        <p:txBody>
          <a:bodyPr/>
          <a:lstStyle/>
          <a:p>
            <a:pPr marL="53975" algn="l" rtl="0" eaLnBrk="1" hangingPunct="1"/>
            <a:r>
              <a:rPr lang="ru-RU" sz="3200" b="0" i="0" u="none" baseline="0">
                <a:latin typeface="Arial" panose="020B0604020202020204" pitchFamily="34" charset="0"/>
                <a:cs typeface="Arial" panose="020B0604020202020204" pitchFamily="34" charset="0"/>
              </a:rPr>
              <a:t>Синхронизация часов - блок 1PPS</a:t>
            </a:r>
          </a:p>
        </p:txBody>
      </p:sp>
      <p:sp>
        <p:nvSpPr>
          <p:cNvPr id="32771" name="Rectangle 3"/>
          <p:cNvSpPr>
            <a:spLocks noChangeArrowheads="1"/>
          </p:cNvSpPr>
          <p:nvPr/>
        </p:nvSpPr>
        <p:spPr bwMode="auto">
          <a:xfrm>
            <a:off x="609600" y="1600200"/>
            <a:ext cx="685800" cy="304800"/>
          </a:xfrm>
          <a:prstGeom prst="rect">
            <a:avLst/>
          </a:prstGeom>
          <a:solidFill>
            <a:srgbClr val="FFFF00"/>
          </a:solidFill>
          <a:ln w="9525">
            <a:solidFill>
              <a:srgbClr val="000000"/>
            </a:solidFill>
            <a:miter lim="800000"/>
            <a:headEnd/>
            <a:tailEnd/>
          </a:ln>
        </p:spPr>
        <p:txBody>
          <a:bodyPr wrap="none" anchor="ct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ctr" rtl="0"/>
            <a:r>
              <a:rPr lang="ru-RU" b="0" i="0" u="none" baseline="0">
                <a:solidFill>
                  <a:srgbClr val="000000"/>
                </a:solidFill>
                <a:latin typeface="Verdana" panose="020B0604030504040204" pitchFamily="34" charset="0"/>
              </a:rPr>
              <a:t>GPS</a:t>
            </a:r>
          </a:p>
        </p:txBody>
      </p:sp>
      <p:sp>
        <p:nvSpPr>
          <p:cNvPr id="32772" name="Rectangle 4"/>
          <p:cNvSpPr>
            <a:spLocks noChangeArrowheads="1"/>
          </p:cNvSpPr>
          <p:nvPr/>
        </p:nvSpPr>
        <p:spPr bwMode="auto">
          <a:xfrm>
            <a:off x="7086600" y="1600200"/>
            <a:ext cx="1447800" cy="1066800"/>
          </a:xfrm>
          <a:prstGeom prst="rect">
            <a:avLst/>
          </a:prstGeom>
          <a:solidFill>
            <a:srgbClr val="00B050"/>
          </a:solidFill>
          <a:ln w="9525">
            <a:solidFill>
              <a:schemeClr val="tx1"/>
            </a:solidFill>
            <a:miter lim="800000"/>
            <a:headEnd/>
            <a:tailEnd/>
          </a:ln>
        </p:spPr>
        <p:txBody>
          <a:bodyPr wrap="none" anchor="ct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ctr" rtl="0"/>
            <a:r>
              <a:rPr lang="ru-RU" b="0" i="0" u="none" baseline="0">
                <a:solidFill>
                  <a:schemeClr val="bg1"/>
                </a:solidFill>
                <a:latin typeface="Verdana" panose="020B0604030504040204" pitchFamily="34" charset="0"/>
              </a:rPr>
              <a:t>ПК</a:t>
            </a:r>
          </a:p>
        </p:txBody>
      </p:sp>
      <p:sp>
        <p:nvSpPr>
          <p:cNvPr id="32773" name="Line 5"/>
          <p:cNvSpPr>
            <a:spLocks noChangeShapeType="1"/>
          </p:cNvSpPr>
          <p:nvPr/>
        </p:nvSpPr>
        <p:spPr bwMode="auto">
          <a:xfrm>
            <a:off x="914400" y="1905000"/>
            <a:ext cx="0" cy="2286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2774" name="Line 6"/>
          <p:cNvSpPr>
            <a:spLocks noChangeShapeType="1"/>
          </p:cNvSpPr>
          <p:nvPr/>
        </p:nvSpPr>
        <p:spPr bwMode="auto">
          <a:xfrm>
            <a:off x="914400" y="2133600"/>
            <a:ext cx="617220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32775" name="Text Box 7"/>
          <p:cNvSpPr txBox="1">
            <a:spLocks noChangeArrowheads="1"/>
          </p:cNvSpPr>
          <p:nvPr/>
        </p:nvSpPr>
        <p:spPr bwMode="auto">
          <a:xfrm>
            <a:off x="2514599" y="1828800"/>
            <a:ext cx="3115733"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spcBef>
                <a:spcPct val="50000"/>
              </a:spcBef>
            </a:pPr>
            <a:r>
              <a:rPr lang="ru-RU" sz="1200" b="0" i="0" u="none" baseline="0" dirty="0">
                <a:latin typeface="Arial" panose="020B0604020202020204" pitchFamily="34" charset="0"/>
              </a:rPr>
              <a:t>Вывод RS-232 (GGA, VTG, ZDA)</a:t>
            </a:r>
          </a:p>
        </p:txBody>
      </p:sp>
      <p:sp>
        <p:nvSpPr>
          <p:cNvPr id="32776" name="Rectangle 8"/>
          <p:cNvSpPr>
            <a:spLocks noChangeArrowheads="1"/>
          </p:cNvSpPr>
          <p:nvPr/>
        </p:nvSpPr>
        <p:spPr bwMode="auto">
          <a:xfrm>
            <a:off x="609600" y="3657600"/>
            <a:ext cx="685800" cy="304800"/>
          </a:xfrm>
          <a:prstGeom prst="rect">
            <a:avLst/>
          </a:prstGeom>
          <a:solidFill>
            <a:srgbClr val="FFFF00"/>
          </a:solidFill>
          <a:ln w="9525">
            <a:solidFill>
              <a:srgbClr val="000000"/>
            </a:solidFill>
            <a:miter lim="800000"/>
            <a:headEnd/>
            <a:tailEnd/>
          </a:ln>
        </p:spPr>
        <p:txBody>
          <a:bodyPr wrap="none" anchor="ct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ctr" rtl="0"/>
            <a:r>
              <a:rPr lang="ru-RU" b="0" i="0" u="none" baseline="0">
                <a:solidFill>
                  <a:srgbClr val="000000"/>
                </a:solidFill>
                <a:latin typeface="Verdana" panose="020B0604030504040204" pitchFamily="34" charset="0"/>
              </a:rPr>
              <a:t>GPS</a:t>
            </a:r>
          </a:p>
        </p:txBody>
      </p:sp>
      <p:sp>
        <p:nvSpPr>
          <p:cNvPr id="32777" name="Rectangle 9"/>
          <p:cNvSpPr>
            <a:spLocks noChangeArrowheads="1"/>
          </p:cNvSpPr>
          <p:nvPr/>
        </p:nvSpPr>
        <p:spPr bwMode="auto">
          <a:xfrm>
            <a:off x="7086600" y="3200400"/>
            <a:ext cx="1447800" cy="1066800"/>
          </a:xfrm>
          <a:prstGeom prst="rect">
            <a:avLst/>
          </a:prstGeom>
          <a:solidFill>
            <a:srgbClr val="00B050"/>
          </a:solidFill>
          <a:ln w="9525">
            <a:solidFill>
              <a:schemeClr val="tx1"/>
            </a:solidFill>
            <a:miter lim="800000"/>
            <a:headEnd/>
            <a:tailEnd/>
          </a:ln>
        </p:spPr>
        <p:txBody>
          <a:bodyPr wrap="none" anchor="ct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ctr" rtl="0"/>
            <a:r>
              <a:rPr lang="ru-RU" b="0" i="0" u="none" baseline="0">
                <a:solidFill>
                  <a:schemeClr val="bg1"/>
                </a:solidFill>
                <a:latin typeface="Verdana" panose="020B0604030504040204" pitchFamily="34" charset="0"/>
              </a:rPr>
              <a:t>ПК</a:t>
            </a:r>
          </a:p>
        </p:txBody>
      </p:sp>
      <p:sp>
        <p:nvSpPr>
          <p:cNvPr id="32778" name="Line 10"/>
          <p:cNvSpPr>
            <a:spLocks noChangeShapeType="1"/>
          </p:cNvSpPr>
          <p:nvPr/>
        </p:nvSpPr>
        <p:spPr bwMode="auto">
          <a:xfrm>
            <a:off x="914400" y="3962400"/>
            <a:ext cx="0" cy="2286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2779" name="Line 11"/>
          <p:cNvSpPr>
            <a:spLocks noChangeShapeType="1"/>
          </p:cNvSpPr>
          <p:nvPr/>
        </p:nvSpPr>
        <p:spPr bwMode="auto">
          <a:xfrm>
            <a:off x="914400" y="4191000"/>
            <a:ext cx="327660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32780" name="Text Box 12"/>
          <p:cNvSpPr txBox="1">
            <a:spLocks noChangeArrowheads="1"/>
          </p:cNvSpPr>
          <p:nvPr/>
        </p:nvSpPr>
        <p:spPr bwMode="auto">
          <a:xfrm>
            <a:off x="1371600" y="3886200"/>
            <a:ext cx="26289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spcBef>
                <a:spcPct val="50000"/>
              </a:spcBef>
            </a:pPr>
            <a:r>
              <a:rPr lang="ru-RU" sz="1200" b="0" i="0" u="none" baseline="0" dirty="0">
                <a:latin typeface="Arial" panose="020B0604020202020204" pitchFamily="34" charset="0"/>
              </a:rPr>
              <a:t>Вывод RS-232 (GGA, VTG, ZDA)</a:t>
            </a:r>
          </a:p>
        </p:txBody>
      </p:sp>
      <p:sp>
        <p:nvSpPr>
          <p:cNvPr id="7184" name="Rectangle 13"/>
          <p:cNvSpPr>
            <a:spLocks noChangeArrowheads="1"/>
          </p:cNvSpPr>
          <p:nvPr/>
        </p:nvSpPr>
        <p:spPr bwMode="auto">
          <a:xfrm>
            <a:off x="4191000" y="3276600"/>
            <a:ext cx="1295400" cy="1066800"/>
          </a:xfrm>
          <a:prstGeom prst="rect">
            <a:avLst/>
          </a:prstGeom>
          <a:solidFill>
            <a:schemeClr val="accent4">
              <a:lumMod val="75000"/>
            </a:schemeClr>
          </a:solidFill>
          <a:ln w="9525">
            <a:solidFill>
              <a:schemeClr val="tx1"/>
            </a:solidFill>
            <a:miter lim="800000"/>
            <a:headEnd/>
            <a:tailEnd/>
          </a:ln>
        </p:spPr>
        <p:txBody>
          <a:bodyPr wrap="none" anchor="ctr"/>
          <a:lstStyle/>
          <a:p>
            <a:pPr algn="ctr" rtl="0">
              <a:defRPr/>
            </a:pPr>
            <a:r>
              <a:rPr lang="ru-RU" b="0" i="0" u="none" baseline="0">
                <a:solidFill>
                  <a:schemeClr val="bg1"/>
                </a:solidFill>
                <a:latin typeface="Verdana" pitchFamily="34" charset="0"/>
              </a:rPr>
              <a:t>Блок 1PPS</a:t>
            </a:r>
          </a:p>
        </p:txBody>
      </p:sp>
      <p:sp>
        <p:nvSpPr>
          <p:cNvPr id="32782" name="Line 14"/>
          <p:cNvSpPr>
            <a:spLocks noChangeShapeType="1"/>
          </p:cNvSpPr>
          <p:nvPr/>
        </p:nvSpPr>
        <p:spPr bwMode="auto">
          <a:xfrm flipV="1">
            <a:off x="914400" y="3429000"/>
            <a:ext cx="0" cy="2286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2783" name="Line 15"/>
          <p:cNvSpPr>
            <a:spLocks noChangeShapeType="1"/>
          </p:cNvSpPr>
          <p:nvPr/>
        </p:nvSpPr>
        <p:spPr bwMode="auto">
          <a:xfrm>
            <a:off x="914400" y="3429000"/>
            <a:ext cx="327660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32784" name="Text Box 16"/>
          <p:cNvSpPr txBox="1">
            <a:spLocks noChangeArrowheads="1"/>
          </p:cNvSpPr>
          <p:nvPr/>
        </p:nvSpPr>
        <p:spPr bwMode="auto">
          <a:xfrm>
            <a:off x="1371600" y="3124200"/>
            <a:ext cx="23622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spcBef>
                <a:spcPct val="50000"/>
              </a:spcBef>
            </a:pPr>
            <a:r>
              <a:rPr lang="ru-RU" sz="1200" b="0" i="0" u="none" baseline="0">
                <a:latin typeface="Arial" panose="020B0604020202020204" pitchFamily="34" charset="0"/>
              </a:rPr>
              <a:t>Вывод 1 PPS (1 имп. в сек.)</a:t>
            </a:r>
          </a:p>
        </p:txBody>
      </p:sp>
      <p:sp>
        <p:nvSpPr>
          <p:cNvPr id="32785" name="Line 17"/>
          <p:cNvSpPr>
            <a:spLocks noChangeShapeType="1"/>
          </p:cNvSpPr>
          <p:nvPr/>
        </p:nvSpPr>
        <p:spPr bwMode="auto">
          <a:xfrm>
            <a:off x="5486400" y="3810000"/>
            <a:ext cx="160020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32786" name="Text Box 18"/>
          <p:cNvSpPr txBox="1">
            <a:spLocks noChangeArrowheads="1"/>
          </p:cNvSpPr>
          <p:nvPr/>
        </p:nvSpPr>
        <p:spPr bwMode="auto">
          <a:xfrm>
            <a:off x="5562600" y="3429000"/>
            <a:ext cx="1524000"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ctr" rtl="0">
              <a:spcBef>
                <a:spcPct val="50000"/>
              </a:spcBef>
            </a:pPr>
            <a:r>
              <a:rPr lang="ru-RU" sz="1000" b="0" i="0" u="none" baseline="0">
                <a:latin typeface="Arial" panose="020B0604020202020204" pitchFamily="34" charset="0"/>
              </a:rPr>
              <a:t>Вывод RS-232 (GGA, VTG, ZDA)</a:t>
            </a:r>
          </a:p>
          <a:p>
            <a:pPr algn="ctr" rtl="0">
              <a:spcBef>
                <a:spcPct val="50000"/>
              </a:spcBef>
            </a:pPr>
            <a:r>
              <a:rPr lang="ru-RU" sz="1000" b="0" i="0" u="none" baseline="0">
                <a:latin typeface="Arial" panose="020B0604020202020204" pitchFamily="34" charset="0"/>
              </a:rPr>
              <a:t>С информацией 1PPS на линии CTS</a:t>
            </a:r>
          </a:p>
        </p:txBody>
      </p:sp>
      <p:sp>
        <p:nvSpPr>
          <p:cNvPr id="32787" name="Text Box 19"/>
          <p:cNvSpPr txBox="1">
            <a:spLocks noChangeArrowheads="1"/>
          </p:cNvSpPr>
          <p:nvPr/>
        </p:nvSpPr>
        <p:spPr bwMode="auto">
          <a:xfrm>
            <a:off x="2743200" y="2209800"/>
            <a:ext cx="3276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ctr" rtl="0">
              <a:spcBef>
                <a:spcPct val="50000"/>
              </a:spcBef>
            </a:pPr>
            <a:r>
              <a:rPr lang="ru-RU" b="0" i="0" u="none" baseline="0">
                <a:solidFill>
                  <a:schemeClr val="bg2"/>
                </a:solidFill>
                <a:latin typeface="Arial" panose="020B0604020202020204" pitchFamily="34" charset="0"/>
              </a:rPr>
              <a:t>Без блока 1 PPS</a:t>
            </a:r>
          </a:p>
        </p:txBody>
      </p:sp>
      <p:sp>
        <p:nvSpPr>
          <p:cNvPr id="32788" name="Text Box 20"/>
          <p:cNvSpPr txBox="1">
            <a:spLocks noChangeArrowheads="1"/>
          </p:cNvSpPr>
          <p:nvPr/>
        </p:nvSpPr>
        <p:spPr bwMode="auto">
          <a:xfrm>
            <a:off x="2743200" y="4419600"/>
            <a:ext cx="3276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ctr" rtl="0">
              <a:spcBef>
                <a:spcPct val="50000"/>
              </a:spcBef>
            </a:pPr>
            <a:r>
              <a:rPr lang="ru-RU" b="0" i="0" u="none" baseline="0">
                <a:solidFill>
                  <a:schemeClr val="bg2"/>
                </a:solidFill>
                <a:latin typeface="Arial" panose="020B0604020202020204" pitchFamily="34" charset="0"/>
              </a:rPr>
              <a:t>С блоком 1 PPS</a:t>
            </a:r>
          </a:p>
        </p:txBody>
      </p:sp>
      <p:sp>
        <p:nvSpPr>
          <p:cNvPr id="32789" name="Line 21"/>
          <p:cNvSpPr>
            <a:spLocks noChangeShapeType="1"/>
          </p:cNvSpPr>
          <p:nvPr/>
        </p:nvSpPr>
        <p:spPr bwMode="auto">
          <a:xfrm>
            <a:off x="4724400" y="3048000"/>
            <a:ext cx="0" cy="22860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32790" name="Text Box 22"/>
          <p:cNvSpPr txBox="1">
            <a:spLocks noChangeArrowheads="1"/>
          </p:cNvSpPr>
          <p:nvPr/>
        </p:nvSpPr>
        <p:spPr bwMode="auto">
          <a:xfrm>
            <a:off x="4267200" y="2819400"/>
            <a:ext cx="990600" cy="2746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ctr" rtl="0">
              <a:spcBef>
                <a:spcPct val="50000"/>
              </a:spcBef>
            </a:pPr>
            <a:r>
              <a:rPr lang="ru-RU" sz="1200" b="0" i="0" u="none" baseline="0">
                <a:latin typeface="Arial" panose="020B0604020202020204" pitchFamily="34" charset="0"/>
              </a:rPr>
              <a:t>12В пост.т.</a:t>
            </a:r>
          </a:p>
        </p:txBody>
      </p:sp>
      <p:sp>
        <p:nvSpPr>
          <p:cNvPr id="30744" name="Text Box 23"/>
          <p:cNvSpPr txBox="1">
            <a:spLocks noChangeArrowheads="1"/>
          </p:cNvSpPr>
          <p:nvPr/>
        </p:nvSpPr>
        <p:spPr bwMode="auto">
          <a:xfrm>
            <a:off x="457200" y="5105400"/>
            <a:ext cx="7162800" cy="14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spcBef>
                <a:spcPct val="50000"/>
              </a:spcBef>
              <a:defRPr/>
            </a:pPr>
            <a:r>
              <a:rPr lang="ru-RU" sz="2000" b="1" i="0" u="none" baseline="0">
                <a:solidFill>
                  <a:schemeClr val="bg2"/>
                </a:solidFill>
                <a:latin typeface="+mj-lt"/>
              </a:rPr>
              <a:t>Без блока 1PPS:</a:t>
            </a:r>
            <a:r>
              <a:rPr lang="ru-RU" b="1" i="0" u="none" baseline="0">
                <a:solidFill>
                  <a:schemeClr val="bg2"/>
                </a:solidFill>
                <a:latin typeface="+mj-lt"/>
              </a:rPr>
              <a:t>  </a:t>
            </a:r>
            <a:r>
              <a:rPr lang="ru-RU" b="0" i="0" u="none" baseline="0">
                <a:solidFill>
                  <a:schemeClr val="tx1">
                    <a:lumMod val="65000"/>
                    <a:lumOff val="35000"/>
                  </a:schemeClr>
                </a:solidFill>
                <a:latin typeface="+mj-lt"/>
              </a:rPr>
              <a:t>Время сообщения ZDA основано на поступлении первого знака сообщения ZDA на ПК.</a:t>
            </a:r>
          </a:p>
          <a:p>
            <a:pPr algn="l" rtl="0">
              <a:spcBef>
                <a:spcPct val="50000"/>
              </a:spcBef>
              <a:defRPr/>
            </a:pPr>
            <a:r>
              <a:rPr lang="ru-RU" sz="2000" b="1" i="0" u="none" baseline="0">
                <a:solidFill>
                  <a:schemeClr val="bg2"/>
                </a:solidFill>
                <a:latin typeface="+mj-lt"/>
              </a:rPr>
              <a:t>С блоком 1PPS:</a:t>
            </a:r>
            <a:r>
              <a:rPr lang="ru-RU" b="1" i="0" u="none" baseline="0">
                <a:solidFill>
                  <a:schemeClr val="bg2"/>
                </a:solidFill>
                <a:latin typeface="+mj-lt"/>
              </a:rPr>
              <a:t>  </a:t>
            </a:r>
            <a:r>
              <a:rPr lang="ru-RU" b="0" i="0" u="none" baseline="0">
                <a:solidFill>
                  <a:schemeClr val="tx1">
                    <a:lumMod val="65000"/>
                    <a:lumOff val="35000"/>
                  </a:schemeClr>
                </a:solidFill>
                <a:latin typeface="+mj-lt"/>
              </a:rPr>
              <a:t>Время сообщения ZDA основано на поступлении сигнала 1PPS.</a:t>
            </a:r>
          </a:p>
        </p:txBody>
      </p:sp>
      <p:cxnSp>
        <p:nvCxnSpPr>
          <p:cNvPr id="28" name="Straight Connector 27"/>
          <p:cNvCxnSpPr/>
          <p:nvPr/>
        </p:nvCxnSpPr>
        <p:spPr>
          <a:xfrm>
            <a:off x="152400" y="2744788"/>
            <a:ext cx="8839200" cy="0"/>
          </a:xfrm>
          <a:prstGeom prst="line">
            <a:avLst/>
          </a:prstGeom>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24435974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rrowheads="1"/>
          </p:cNvSpPr>
          <p:nvPr>
            <p:ph type="title"/>
          </p:nvPr>
        </p:nvSpPr>
        <p:spPr/>
        <p:txBody>
          <a:bodyPr/>
          <a:lstStyle/>
          <a:p>
            <a:pPr marL="53975" algn="l" rtl="0" eaLnBrk="1" hangingPunct="1"/>
            <a:r>
              <a:rPr lang="ru-RU" sz="3200" b="0" i="0" u="none" baseline="0">
                <a:latin typeface="Arial" panose="020B0604020202020204" pitchFamily="34" charset="0"/>
                <a:cs typeface="Arial" panose="020B0604020202020204" pitchFamily="34" charset="0"/>
              </a:rPr>
              <a:t>Блок 1 PPS</a:t>
            </a:r>
          </a:p>
        </p:txBody>
      </p:sp>
      <p:sp>
        <p:nvSpPr>
          <p:cNvPr id="126982" name="Text Box 6"/>
          <p:cNvSpPr txBox="1">
            <a:spLocks noChangeArrowheads="1"/>
          </p:cNvSpPr>
          <p:nvPr/>
        </p:nvSpPr>
        <p:spPr bwMode="auto">
          <a:xfrm>
            <a:off x="4103073" y="4966498"/>
            <a:ext cx="1143000" cy="338137"/>
          </a:xfrm>
          <a:prstGeom prst="rect">
            <a:avLst/>
          </a:prstGeom>
          <a:noFill/>
          <a:ln w="9525">
            <a:noFill/>
            <a:miter lim="800000"/>
            <a:headEnd/>
            <a:tailEnd/>
          </a:ln>
          <a:effectLst/>
        </p:spPr>
        <p:txBody>
          <a:bodyPr>
            <a:spAutoFit/>
          </a:bodyPr>
          <a:lstStyle/>
          <a:p>
            <a:pPr algn="l" rtl="0">
              <a:spcBef>
                <a:spcPct val="50000"/>
              </a:spcBef>
              <a:defRPr/>
            </a:pPr>
            <a:r>
              <a:rPr lang="ru-RU" sz="1600" b="0" i="0" u="none" baseline="0">
                <a:solidFill>
                  <a:schemeClr val="tx1">
                    <a:lumMod val="65000"/>
                    <a:lumOff val="35000"/>
                  </a:schemeClr>
                </a:solidFill>
                <a:latin typeface="+mn-lt"/>
              </a:rPr>
              <a:t>Питание 12В</a:t>
            </a:r>
          </a:p>
        </p:txBody>
      </p:sp>
      <p:sp>
        <p:nvSpPr>
          <p:cNvPr id="126983" name="Text Box 7"/>
          <p:cNvSpPr txBox="1">
            <a:spLocks noChangeArrowheads="1"/>
          </p:cNvSpPr>
          <p:nvPr/>
        </p:nvSpPr>
        <p:spPr bwMode="auto">
          <a:xfrm>
            <a:off x="383632" y="1222910"/>
            <a:ext cx="2209800" cy="554037"/>
          </a:xfrm>
          <a:prstGeom prst="rect">
            <a:avLst/>
          </a:prstGeom>
          <a:noFill/>
          <a:ln w="9525">
            <a:noFill/>
            <a:miter lim="800000"/>
            <a:headEnd/>
            <a:tailEnd/>
          </a:ln>
          <a:effectLst/>
        </p:spPr>
        <p:txBody>
          <a:bodyPr wrap="square">
            <a:spAutoFit/>
          </a:bodyPr>
          <a:lstStyle/>
          <a:p>
            <a:pPr algn="ctr" rtl="0">
              <a:spcBef>
                <a:spcPct val="50000"/>
              </a:spcBef>
              <a:defRPr/>
            </a:pPr>
            <a:r>
              <a:rPr lang="ru-RU" b="0" i="0" u="none" baseline="0" dirty="0">
                <a:solidFill>
                  <a:schemeClr val="tx1">
                    <a:lumMod val="65000"/>
                    <a:lumOff val="35000"/>
                  </a:schemeClr>
                </a:solidFill>
                <a:latin typeface="+mj-lt"/>
              </a:rPr>
              <a:t>Вывод RS232 </a:t>
            </a:r>
            <a:r>
              <a:rPr lang="ru-RU" sz="1200" b="0" i="0" u="none" baseline="0" dirty="0">
                <a:solidFill>
                  <a:schemeClr val="tx1">
                    <a:lumMod val="65000"/>
                    <a:lumOff val="35000"/>
                  </a:schemeClr>
                </a:solidFill>
                <a:latin typeface="+mj-lt"/>
              </a:rPr>
              <a:t>(на ПК)</a:t>
            </a:r>
          </a:p>
        </p:txBody>
      </p:sp>
      <p:sp>
        <p:nvSpPr>
          <p:cNvPr id="126984" name="Text Box 8"/>
          <p:cNvSpPr txBox="1">
            <a:spLocks noChangeArrowheads="1"/>
          </p:cNvSpPr>
          <p:nvPr/>
        </p:nvSpPr>
        <p:spPr bwMode="auto">
          <a:xfrm>
            <a:off x="2593432" y="5146583"/>
            <a:ext cx="1447800" cy="1200150"/>
          </a:xfrm>
          <a:prstGeom prst="rect">
            <a:avLst/>
          </a:prstGeom>
          <a:noFill/>
          <a:ln w="9525">
            <a:noFill/>
            <a:miter lim="800000"/>
            <a:headEnd/>
            <a:tailEnd/>
          </a:ln>
          <a:effectLst/>
        </p:spPr>
        <p:txBody>
          <a:bodyPr>
            <a:spAutoFit/>
          </a:bodyPr>
          <a:lstStyle/>
          <a:p>
            <a:pPr algn="ctr" rtl="0">
              <a:spcBef>
                <a:spcPct val="50000"/>
              </a:spcBef>
              <a:defRPr/>
            </a:pPr>
            <a:r>
              <a:rPr lang="ru-RU" sz="1600" b="0" i="0" u="none" baseline="0">
                <a:solidFill>
                  <a:schemeClr val="tx1">
                    <a:lumMod val="65000"/>
                    <a:lumOff val="35000"/>
                  </a:schemeClr>
                </a:solidFill>
                <a:latin typeface="+mn-lt"/>
              </a:rPr>
              <a:t>Ввод 1 PPS </a:t>
            </a:r>
          </a:p>
          <a:p>
            <a:pPr algn="ctr" rtl="0">
              <a:spcBef>
                <a:spcPct val="50000"/>
              </a:spcBef>
              <a:defRPr/>
            </a:pPr>
            <a:r>
              <a:rPr lang="ru-RU" sz="1600" b="0" i="0" u="none" baseline="0">
                <a:solidFill>
                  <a:schemeClr val="tx1">
                    <a:lumMod val="65000"/>
                    <a:lumOff val="35000"/>
                  </a:schemeClr>
                </a:solidFill>
                <a:latin typeface="+mn-lt"/>
              </a:rPr>
              <a:t>(от GPS) Разъем BNC</a:t>
            </a:r>
            <a:endParaRPr lang="ru-RU" sz="1600" dirty="0">
              <a:solidFill>
                <a:schemeClr val="tx1">
                  <a:lumMod val="65000"/>
                  <a:lumOff val="35000"/>
                </a:schemeClr>
              </a:solidFill>
              <a:latin typeface="+mn-lt"/>
            </a:endParaRPr>
          </a:p>
        </p:txBody>
      </p:sp>
      <p:sp>
        <p:nvSpPr>
          <p:cNvPr id="126985" name="Text Box 9"/>
          <p:cNvSpPr txBox="1">
            <a:spLocks noChangeArrowheads="1"/>
          </p:cNvSpPr>
          <p:nvPr/>
        </p:nvSpPr>
        <p:spPr bwMode="auto">
          <a:xfrm>
            <a:off x="383632" y="5169286"/>
            <a:ext cx="2292350" cy="1077218"/>
          </a:xfrm>
          <a:prstGeom prst="rect">
            <a:avLst/>
          </a:prstGeom>
          <a:noFill/>
          <a:ln w="9525">
            <a:noFill/>
            <a:miter lim="800000"/>
            <a:headEnd/>
            <a:tailEnd/>
          </a:ln>
          <a:effectLst/>
        </p:spPr>
        <p:txBody>
          <a:bodyPr wrap="square">
            <a:spAutoFit/>
          </a:bodyPr>
          <a:lstStyle/>
          <a:p>
            <a:pPr algn="l" rtl="0">
              <a:spcBef>
                <a:spcPct val="50000"/>
              </a:spcBef>
              <a:defRPr/>
            </a:pPr>
            <a:r>
              <a:rPr lang="ru-RU" sz="1600" b="0" i="0" u="none" baseline="0">
                <a:solidFill>
                  <a:schemeClr val="tx1">
                    <a:lumMod val="65000"/>
                    <a:lumOff val="35000"/>
                  </a:schemeClr>
                </a:solidFill>
                <a:latin typeface="+mn-lt"/>
              </a:rPr>
              <a:t>(от GPS) Требуется ZDA 1 Гц. Может нести импульс 1PPS на 8 или 9 контакте.</a:t>
            </a:r>
          </a:p>
        </p:txBody>
      </p:sp>
      <p:sp>
        <p:nvSpPr>
          <p:cNvPr id="126990" name="Text Box 14"/>
          <p:cNvSpPr txBox="1">
            <a:spLocks noChangeArrowheads="1"/>
          </p:cNvSpPr>
          <p:nvPr/>
        </p:nvSpPr>
        <p:spPr bwMode="auto">
          <a:xfrm>
            <a:off x="4089544" y="1996022"/>
            <a:ext cx="1634981" cy="1938992"/>
          </a:xfrm>
          <a:prstGeom prst="rect">
            <a:avLst/>
          </a:prstGeom>
          <a:noFill/>
          <a:ln w="9525">
            <a:noFill/>
            <a:miter lim="800000"/>
            <a:headEnd/>
            <a:tailEnd/>
          </a:ln>
          <a:effectLst/>
        </p:spPr>
        <p:txBody>
          <a:bodyPr wrap="square">
            <a:spAutoFit/>
          </a:bodyPr>
          <a:lstStyle/>
          <a:p>
            <a:pPr algn="l" rtl="0">
              <a:spcBef>
                <a:spcPct val="50000"/>
              </a:spcBef>
              <a:defRPr/>
            </a:pPr>
            <a:r>
              <a:rPr lang="ru-RU" sz="1600" b="0" i="0" u="none" baseline="0">
                <a:solidFill>
                  <a:schemeClr val="tx1">
                    <a:lumMod val="65000"/>
                    <a:lumOff val="35000"/>
                  </a:schemeClr>
                </a:solidFill>
                <a:latin typeface="+mj-lt"/>
              </a:rPr>
              <a:t>Индикатор приема 1 PPS</a:t>
            </a:r>
          </a:p>
          <a:p>
            <a:pPr algn="l" rtl="0">
              <a:spcBef>
                <a:spcPct val="50000"/>
              </a:spcBef>
              <a:defRPr/>
            </a:pPr>
            <a:r>
              <a:rPr lang="ru-RU" sz="1600" b="0" i="0" u="none" baseline="0">
                <a:latin typeface="+mj-lt"/>
              </a:rPr>
              <a:t>Мигает </a:t>
            </a:r>
            <a:r>
              <a:rPr lang="ru-RU" sz="1600" b="0" i="0" u="none" baseline="0">
                <a:solidFill>
                  <a:srgbClr val="FF0000"/>
                </a:solidFill>
                <a:latin typeface="+mj-lt"/>
              </a:rPr>
              <a:t>КР</a:t>
            </a:r>
            <a:r>
              <a:rPr lang="ru-RU" sz="1600" b="0" i="0" u="none" baseline="0">
                <a:solidFill>
                  <a:schemeClr val="tx1">
                    <a:lumMod val="65000"/>
                    <a:lumOff val="35000"/>
                  </a:schemeClr>
                </a:solidFill>
                <a:latin typeface="+mj-lt"/>
              </a:rPr>
              <a:t>/</a:t>
            </a:r>
            <a:r>
              <a:rPr lang="ru-RU" sz="1600" b="0" i="0" u="none" baseline="0">
                <a:solidFill>
                  <a:srgbClr val="00B050"/>
                </a:solidFill>
                <a:latin typeface="+mj-lt"/>
              </a:rPr>
              <a:t>ЗЕЛ</a:t>
            </a:r>
            <a:r>
              <a:rPr lang="ru-RU" sz="1600" b="0" i="0" u="none" baseline="0">
                <a:solidFill>
                  <a:schemeClr val="tx1">
                    <a:lumMod val="65000"/>
                    <a:lumOff val="35000"/>
                  </a:schemeClr>
                </a:solidFill>
                <a:latin typeface="+mj-lt"/>
              </a:rPr>
              <a:t> каждую 1 секунду при верной работе</a:t>
            </a:r>
          </a:p>
        </p:txBody>
      </p:sp>
      <p:cxnSp>
        <p:nvCxnSpPr>
          <p:cNvPr id="31" name="Straight Arrow Connector 30"/>
          <p:cNvCxnSpPr/>
          <p:nvPr/>
        </p:nvCxnSpPr>
        <p:spPr>
          <a:xfrm flipV="1">
            <a:off x="2743200" y="4843463"/>
            <a:ext cx="1143000" cy="609600"/>
          </a:xfrm>
          <a:prstGeom prst="straightConnector1">
            <a:avLst/>
          </a:prstGeom>
          <a:ln w="38100">
            <a:no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126984" idx="0"/>
          </p:cNvCxnSpPr>
          <p:nvPr/>
        </p:nvCxnSpPr>
        <p:spPr>
          <a:xfrm flipH="1" flipV="1">
            <a:off x="3126832" y="4689383"/>
            <a:ext cx="190500" cy="457200"/>
          </a:xfrm>
          <a:prstGeom prst="straightConnector1">
            <a:avLst/>
          </a:prstGeom>
          <a:ln w="38100">
            <a:no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stCxn id="126982" idx="0"/>
          </p:cNvCxnSpPr>
          <p:nvPr/>
        </p:nvCxnSpPr>
        <p:spPr>
          <a:xfrm rot="16200000" flipV="1">
            <a:off x="3779223" y="4071148"/>
            <a:ext cx="838200" cy="952500"/>
          </a:xfrm>
          <a:prstGeom prst="straightConnector1">
            <a:avLst/>
          </a:prstGeom>
          <a:ln w="38100">
            <a:no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rot="10800000">
            <a:off x="5867400" y="4005263"/>
            <a:ext cx="990600" cy="1587"/>
          </a:xfrm>
          <a:prstGeom prst="straightConnector1">
            <a:avLst/>
          </a:prstGeom>
          <a:ln w="38100">
            <a:no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endCxn id="126983" idx="2"/>
          </p:cNvCxnSpPr>
          <p:nvPr/>
        </p:nvCxnSpPr>
        <p:spPr>
          <a:xfrm flipV="1">
            <a:off x="1067844" y="1776947"/>
            <a:ext cx="420688" cy="438150"/>
          </a:xfrm>
          <a:prstGeom prst="straightConnector1">
            <a:avLst/>
          </a:prstGeom>
          <a:ln w="38100">
            <a:noFill/>
            <a:tailEnd type="arrow"/>
          </a:ln>
        </p:spPr>
        <p:style>
          <a:lnRef idx="1">
            <a:schemeClr val="accent1"/>
          </a:lnRef>
          <a:fillRef idx="0">
            <a:schemeClr val="accent1"/>
          </a:fillRef>
          <a:effectRef idx="0">
            <a:schemeClr val="accent1"/>
          </a:effectRef>
          <a:fontRef idx="minor">
            <a:schemeClr val="tx1"/>
          </a:fontRef>
        </p:style>
      </p:cxnSp>
      <p:pic>
        <p:nvPicPr>
          <p:cNvPr id="33807" name="Picture 3" descr="DSC0545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3632" y="1996022"/>
            <a:ext cx="3612285" cy="2836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cxnSp>
        <p:nvCxnSpPr>
          <p:cNvPr id="3" name="Straight Arrow Connector 2"/>
          <p:cNvCxnSpPr/>
          <p:nvPr/>
        </p:nvCxnSpPr>
        <p:spPr bwMode="auto">
          <a:xfrm flipV="1">
            <a:off x="1067844" y="4467782"/>
            <a:ext cx="608556" cy="701504"/>
          </a:xfrm>
          <a:prstGeom prst="straightConnector1">
            <a:avLst/>
          </a:prstGeom>
          <a:ln>
            <a:solidFill>
              <a:srgbClr val="FF0000"/>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bwMode="auto">
          <a:xfrm flipH="1" flipV="1">
            <a:off x="2588168" y="4382903"/>
            <a:ext cx="538664" cy="752664"/>
          </a:xfrm>
          <a:prstGeom prst="straightConnector1">
            <a:avLst/>
          </a:prstGeom>
          <a:ln>
            <a:solidFill>
              <a:srgbClr val="FF0000"/>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bwMode="auto">
          <a:xfrm flipH="1" flipV="1">
            <a:off x="3289751" y="4305352"/>
            <a:ext cx="913263" cy="746170"/>
          </a:xfrm>
          <a:prstGeom prst="straightConnector1">
            <a:avLst/>
          </a:prstGeom>
          <a:ln>
            <a:solidFill>
              <a:srgbClr val="FF0000"/>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bwMode="auto">
          <a:xfrm flipH="1">
            <a:off x="3287550" y="3234627"/>
            <a:ext cx="910773" cy="410509"/>
          </a:xfrm>
          <a:prstGeom prst="straightConnector1">
            <a:avLst/>
          </a:prstGeom>
          <a:ln>
            <a:solidFill>
              <a:srgbClr val="FF0000"/>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bwMode="auto">
          <a:xfrm>
            <a:off x="1190625" y="1847850"/>
            <a:ext cx="427109" cy="511271"/>
          </a:xfrm>
          <a:prstGeom prst="straightConnector1">
            <a:avLst/>
          </a:prstGeom>
          <a:ln>
            <a:solidFill>
              <a:srgbClr val="FF0000"/>
            </a:solidFill>
            <a:tailEnd type="triangle"/>
          </a:ln>
          <a:effectLst/>
        </p:spPr>
        <p:style>
          <a:lnRef idx="2">
            <a:schemeClr val="accent1"/>
          </a:lnRef>
          <a:fillRef idx="0">
            <a:schemeClr val="accent1"/>
          </a:fillRef>
          <a:effectRef idx="1">
            <a:schemeClr val="accent1"/>
          </a:effectRef>
          <a:fontRef idx="minor">
            <a:schemeClr val="tx1"/>
          </a:fontRef>
        </p:style>
      </p:cxnSp>
      <p:sp>
        <p:nvSpPr>
          <p:cNvPr id="33806" name="TextBox 1"/>
          <p:cNvSpPr txBox="1">
            <a:spLocks noChangeArrowheads="1"/>
          </p:cNvSpPr>
          <p:nvPr/>
        </p:nvSpPr>
        <p:spPr bwMode="auto">
          <a:xfrm>
            <a:off x="5867399" y="1896913"/>
            <a:ext cx="3032125"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itchFamily="18" charset="0"/>
              </a:defRPr>
            </a:lvl1pPr>
            <a:lvl2pPr marL="742950" indent="-285750">
              <a:defRPr b="1">
                <a:solidFill>
                  <a:schemeClr val="tx1"/>
                </a:solidFill>
                <a:latin typeface="Garamond" pitchFamily="18" charset="0"/>
              </a:defRPr>
            </a:lvl2pPr>
            <a:lvl3pPr marL="1143000" indent="-228600">
              <a:defRPr b="1">
                <a:solidFill>
                  <a:schemeClr val="tx1"/>
                </a:solidFill>
                <a:latin typeface="Garamond" pitchFamily="18" charset="0"/>
              </a:defRPr>
            </a:lvl3pPr>
            <a:lvl4pPr marL="1600200" indent="-228600">
              <a:defRPr b="1">
                <a:solidFill>
                  <a:schemeClr val="tx1"/>
                </a:solidFill>
                <a:latin typeface="Garamond" pitchFamily="18" charset="0"/>
              </a:defRPr>
            </a:lvl4pPr>
            <a:lvl5pPr marL="2057400" indent="-228600">
              <a:defRPr b="1">
                <a:solidFill>
                  <a:schemeClr val="tx1"/>
                </a:solidFill>
                <a:latin typeface="Garamond" pitchFamily="18" charset="0"/>
              </a:defRPr>
            </a:lvl5pPr>
            <a:lvl6pPr marL="2514600" indent="-228600" eaLnBrk="0" fontAlgn="base" hangingPunct="0">
              <a:spcBef>
                <a:spcPct val="0"/>
              </a:spcBef>
              <a:spcAft>
                <a:spcPct val="0"/>
              </a:spcAft>
              <a:defRPr b="1">
                <a:solidFill>
                  <a:schemeClr val="tx1"/>
                </a:solidFill>
                <a:latin typeface="Garamond" pitchFamily="18" charset="0"/>
              </a:defRPr>
            </a:lvl6pPr>
            <a:lvl7pPr marL="2971800" indent="-228600" eaLnBrk="0" fontAlgn="base" hangingPunct="0">
              <a:spcBef>
                <a:spcPct val="0"/>
              </a:spcBef>
              <a:spcAft>
                <a:spcPct val="0"/>
              </a:spcAft>
              <a:defRPr b="1">
                <a:solidFill>
                  <a:schemeClr val="tx1"/>
                </a:solidFill>
                <a:latin typeface="Garamond" pitchFamily="18" charset="0"/>
              </a:defRPr>
            </a:lvl7pPr>
            <a:lvl8pPr marL="3429000" indent="-228600" eaLnBrk="0" fontAlgn="base" hangingPunct="0">
              <a:spcBef>
                <a:spcPct val="0"/>
              </a:spcBef>
              <a:spcAft>
                <a:spcPct val="0"/>
              </a:spcAft>
              <a:defRPr b="1">
                <a:solidFill>
                  <a:schemeClr val="tx1"/>
                </a:solidFill>
                <a:latin typeface="Garamond" pitchFamily="18" charset="0"/>
              </a:defRPr>
            </a:lvl8pPr>
            <a:lvl9pPr marL="3886200" indent="-228600" eaLnBrk="0" fontAlgn="base" hangingPunct="0">
              <a:spcBef>
                <a:spcPct val="0"/>
              </a:spcBef>
              <a:spcAft>
                <a:spcPct val="0"/>
              </a:spcAft>
              <a:defRPr b="1">
                <a:solidFill>
                  <a:schemeClr val="tx1"/>
                </a:solidFill>
                <a:latin typeface="Garamond" pitchFamily="18" charset="0"/>
              </a:defRPr>
            </a:lvl9pPr>
          </a:lstStyle>
          <a:p>
            <a:pPr marL="342900" indent="-342900" algn="l" rtl="0">
              <a:buFont typeface="Arial" panose="020B0604020202020204" pitchFamily="34" charset="0"/>
              <a:buChar char="•"/>
              <a:defRPr/>
            </a:pPr>
            <a:r>
              <a:rPr lang="ru-RU" sz="2000" b="0" i="0" u="none" baseline="0">
                <a:solidFill>
                  <a:schemeClr val="tx1">
                    <a:lumMod val="65000"/>
                    <a:lumOff val="35000"/>
                  </a:schemeClr>
                </a:solidFill>
                <a:latin typeface="+mj-lt"/>
              </a:rPr>
              <a:t>Использование блока PPS необходимо для распознавания ПК сигнала 1PPS. </a:t>
            </a:r>
          </a:p>
          <a:p>
            <a:pPr marL="342900" indent="-342900" algn="l" rtl="0">
              <a:buFont typeface="Arial" panose="020B0604020202020204" pitchFamily="34" charset="0"/>
              <a:buChar char="•"/>
              <a:defRPr/>
            </a:pPr>
            <a:endParaRPr lang="ru-RU" altLang="en-US" sz="2000" b="0" dirty="0">
              <a:solidFill>
                <a:schemeClr val="tx1">
                  <a:lumMod val="65000"/>
                  <a:lumOff val="35000"/>
                </a:schemeClr>
              </a:solidFill>
              <a:latin typeface="+mj-lt"/>
            </a:endParaRPr>
          </a:p>
          <a:p>
            <a:pPr marL="342900" indent="-342900" algn="l" rtl="0">
              <a:buFont typeface="Arial" panose="020B0604020202020204" pitchFamily="34" charset="0"/>
              <a:buChar char="•"/>
              <a:defRPr/>
            </a:pPr>
            <a:r>
              <a:rPr lang="ru-RU" sz="2000" b="0" i="0" u="none" baseline="0">
                <a:solidFill>
                  <a:schemeClr val="tx1">
                    <a:lumMod val="65000"/>
                    <a:lumOff val="35000"/>
                  </a:schemeClr>
                </a:solidFill>
                <a:latin typeface="+mj-lt"/>
              </a:rPr>
              <a:t>Блок PPS конвертирует короткий импульс в стабильный, хорошо детектируемый сигнал</a:t>
            </a:r>
            <a:r>
              <a:rPr lang="ru-RU" b="0" i="0" u="none" baseline="0">
                <a:solidFill>
                  <a:schemeClr val="tx1">
                    <a:lumMod val="65000"/>
                    <a:lumOff val="35000"/>
                  </a:schemeClr>
                </a:solidFill>
                <a:latin typeface="+mj-lt"/>
              </a:rPr>
              <a:t>. </a:t>
            </a:r>
          </a:p>
        </p:txBody>
      </p:sp>
    </p:spTree>
    <p:extLst>
      <p:ext uri="{BB962C8B-B14F-4D97-AF65-F5344CB8AC3E}">
        <p14:creationId xmlns:p14="http://schemas.microsoft.com/office/powerpoint/2010/main" val="9491053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rrowheads="1"/>
          </p:cNvSpPr>
          <p:nvPr>
            <p:ph type="title"/>
          </p:nvPr>
        </p:nvSpPr>
        <p:spPr/>
        <p:txBody>
          <a:bodyPr/>
          <a:lstStyle/>
          <a:p>
            <a:pPr marL="53975" algn="l" rtl="0" eaLnBrk="1" hangingPunct="1"/>
            <a:r>
              <a:rPr lang="ru-RU" sz="3200" b="0" i="0" u="none" baseline="0">
                <a:latin typeface="Arial" panose="020B0604020202020204" pitchFamily="34" charset="0"/>
                <a:cs typeface="Arial" panose="020B0604020202020204" pitchFamily="34" charset="0"/>
              </a:rPr>
              <a:t>Тестирование синхронизации</a:t>
            </a:r>
          </a:p>
        </p:txBody>
      </p:sp>
      <p:sp>
        <p:nvSpPr>
          <p:cNvPr id="128007" name="Rectangle 7"/>
          <p:cNvSpPr>
            <a:spLocks noGrp="1" noChangeArrowheads="1"/>
          </p:cNvSpPr>
          <p:nvPr>
            <p:ph idx="4294967295"/>
          </p:nvPr>
        </p:nvSpPr>
        <p:spPr>
          <a:xfrm>
            <a:off x="-114725" y="1447800"/>
            <a:ext cx="3569547" cy="5410200"/>
          </a:xfrm>
        </p:spPr>
        <p:txBody>
          <a:bodyPr rtlCol="0">
            <a:normAutofit/>
          </a:bodyPr>
          <a:lstStyle/>
          <a:p>
            <a:pPr marL="411480" algn="l" rtl="0" eaLnBrk="1" fontAlgn="auto" hangingPunct="1">
              <a:spcBef>
                <a:spcPts val="0"/>
              </a:spcBef>
              <a:spcAft>
                <a:spcPts val="0"/>
              </a:spcAft>
              <a:buClrTx/>
              <a:defRPr/>
            </a:pPr>
            <a:r>
              <a:rPr lang="ru-RU" sz="2000" b="0" i="0" u="none" baseline="0">
                <a:solidFill>
                  <a:schemeClr val="tx1">
                    <a:lumMod val="65000"/>
                    <a:lumOff val="35000"/>
                  </a:schemeClr>
                </a:solidFill>
              </a:rPr>
              <a:t>Убедитесь в том, что вы отслеживаете разность времени VERITIME и GPS!</a:t>
            </a:r>
          </a:p>
          <a:p>
            <a:pPr marL="754380" indent="-342900" algn="l" rtl="0" eaLnBrk="1" fontAlgn="auto" hangingPunct="1">
              <a:spcBef>
                <a:spcPts val="0"/>
              </a:spcBef>
              <a:spcAft>
                <a:spcPts val="0"/>
              </a:spcAft>
              <a:buClrTx/>
              <a:buFont typeface="Arial" panose="020B0604020202020204" pitchFamily="34" charset="0"/>
              <a:buChar char="•"/>
              <a:defRPr/>
            </a:pPr>
            <a:endParaRPr lang="ru-RU" sz="2000" dirty="0">
              <a:solidFill>
                <a:schemeClr val="tx1">
                  <a:lumMod val="65000"/>
                  <a:lumOff val="35000"/>
                </a:schemeClr>
              </a:solidFill>
            </a:endParaRPr>
          </a:p>
          <a:p>
            <a:pPr marL="411480" algn="l" rtl="0" eaLnBrk="1" fontAlgn="auto" hangingPunct="1">
              <a:spcBef>
                <a:spcPts val="0"/>
              </a:spcBef>
              <a:spcAft>
                <a:spcPts val="0"/>
              </a:spcAft>
              <a:buClrTx/>
              <a:defRPr/>
            </a:pPr>
            <a:r>
              <a:rPr lang="ru-RU" sz="2000" b="0" i="0" u="none" baseline="0">
                <a:solidFill>
                  <a:schemeClr val="tx1">
                    <a:lumMod val="65000"/>
                    <a:lumOff val="35000"/>
                  </a:schemeClr>
                </a:solidFill>
              </a:rPr>
              <a:t>Разность должна быть небольшой (&lt;20мсек) и возвращаться к 0.0 после всплеска.</a:t>
            </a:r>
          </a:p>
          <a:p>
            <a:pPr marL="754380" indent="-342900" algn="l" rtl="0" eaLnBrk="1" fontAlgn="auto" hangingPunct="1">
              <a:spcBef>
                <a:spcPts val="0"/>
              </a:spcBef>
              <a:spcAft>
                <a:spcPts val="0"/>
              </a:spcAft>
              <a:buClrTx/>
              <a:buFont typeface="Arial" panose="020B0604020202020204" pitchFamily="34" charset="0"/>
              <a:buChar char="•"/>
              <a:defRPr/>
            </a:pPr>
            <a:endParaRPr lang="ru-RU" sz="2000" dirty="0">
              <a:solidFill>
                <a:schemeClr val="tx1">
                  <a:lumMod val="65000"/>
                  <a:lumOff val="35000"/>
                </a:schemeClr>
              </a:solidFill>
            </a:endParaRPr>
          </a:p>
          <a:p>
            <a:pPr marL="411480" algn="l" rtl="0" eaLnBrk="1" fontAlgn="auto" hangingPunct="1">
              <a:spcBef>
                <a:spcPts val="0"/>
              </a:spcBef>
              <a:spcAft>
                <a:spcPts val="0"/>
              </a:spcAft>
              <a:buClrTx/>
              <a:defRPr/>
            </a:pPr>
            <a:r>
              <a:rPr lang="ru-RU" sz="2000" b="0" i="0" u="none" baseline="0">
                <a:solidFill>
                  <a:schemeClr val="tx1">
                    <a:lumMod val="65000"/>
                    <a:lumOff val="35000"/>
                  </a:schemeClr>
                </a:solidFill>
              </a:rPr>
              <a:t>Если она большая и не возвращается на ноль</a:t>
            </a:r>
            <a:r>
              <a:rPr lang="ru-RU" sz="2000" b="0" i="0" u="none" baseline="0">
                <a:solidFill>
                  <a:srgbClr val="FF0000"/>
                </a:solidFill>
              </a:rPr>
              <a:t>, что-то не так. Остановите СЪЕМКУ</a:t>
            </a:r>
          </a:p>
        </p:txBody>
      </p:sp>
      <p:sp>
        <p:nvSpPr>
          <p:cNvPr id="34820" name="Text Box 3"/>
          <p:cNvSpPr txBox="1">
            <a:spLocks noChangeArrowheads="1"/>
          </p:cNvSpPr>
          <p:nvPr/>
        </p:nvSpPr>
        <p:spPr bwMode="auto">
          <a:xfrm>
            <a:off x="4895850" y="3405187"/>
            <a:ext cx="24384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ctr" rtl="0">
              <a:spcBef>
                <a:spcPct val="50000"/>
              </a:spcBef>
            </a:pPr>
            <a:r>
              <a:rPr lang="ru-RU" sz="1600" b="1" i="0" u="none" baseline="0">
                <a:solidFill>
                  <a:srgbClr val="0091BB"/>
                </a:solidFill>
                <a:latin typeface="Arial" panose="020B0604020202020204" pitchFamily="34" charset="0"/>
              </a:rPr>
              <a:t>Только ZDA</a:t>
            </a:r>
          </a:p>
        </p:txBody>
      </p:sp>
      <p:sp>
        <p:nvSpPr>
          <p:cNvPr id="34821" name="Text Box 4"/>
          <p:cNvSpPr txBox="1">
            <a:spLocks noChangeArrowheads="1"/>
          </p:cNvSpPr>
          <p:nvPr/>
        </p:nvSpPr>
        <p:spPr bwMode="auto">
          <a:xfrm>
            <a:off x="5019675" y="5857876"/>
            <a:ext cx="24384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ctr" rtl="0">
              <a:spcBef>
                <a:spcPct val="50000"/>
              </a:spcBef>
            </a:pPr>
            <a:r>
              <a:rPr lang="ru-RU" sz="1600" b="1" i="0" u="none" baseline="0">
                <a:solidFill>
                  <a:srgbClr val="0091BB"/>
                </a:solidFill>
                <a:latin typeface="Arial" panose="020B0604020202020204" pitchFamily="34" charset="0"/>
              </a:rPr>
              <a:t>ZDA и блок 1 PPS</a:t>
            </a:r>
          </a:p>
        </p:txBody>
      </p:sp>
      <p:pic>
        <p:nvPicPr>
          <p:cNvPr id="32774" name="Picture 5" descr="1PPS_No"/>
          <p:cNvPicPr>
            <a:picLocks noChangeAspect="1" noChangeArrowheads="1"/>
          </p:cNvPicPr>
          <p:nvPr/>
        </p:nvPicPr>
        <p:blipFill>
          <a:blip r:embed="rId3"/>
          <a:srcRect/>
          <a:stretch>
            <a:fillRect/>
          </a:stretch>
        </p:blipFill>
        <p:spPr bwMode="auto">
          <a:xfrm>
            <a:off x="3733800" y="1676400"/>
            <a:ext cx="5257800" cy="16922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5" name="Picture 6" descr="1PPS_Yes_20Scale"/>
          <p:cNvPicPr>
            <a:picLocks noChangeAspect="1" noChangeArrowheads="1"/>
          </p:cNvPicPr>
          <p:nvPr/>
        </p:nvPicPr>
        <p:blipFill>
          <a:blip r:embed="rId4"/>
          <a:srcRect/>
          <a:stretch>
            <a:fillRect/>
          </a:stretch>
        </p:blipFill>
        <p:spPr bwMode="auto">
          <a:xfrm>
            <a:off x="3733800" y="4114800"/>
            <a:ext cx="5257800" cy="17065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388224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7"/>
          <p:cNvPicPr>
            <a:picLocks noChangeAspect="1" noChangeArrowheads="1"/>
          </p:cNvPicPr>
          <p:nvPr/>
        </p:nvPicPr>
        <p:blipFill rotWithShape="1">
          <a:blip r:embed="rId3"/>
          <a:srcRect l="164"/>
          <a:stretch/>
        </p:blipFill>
        <p:spPr bwMode="auto">
          <a:xfrm>
            <a:off x="358986" y="1379569"/>
            <a:ext cx="7017935" cy="394464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5843" name="Rectangle 2"/>
          <p:cNvSpPr>
            <a:spLocks noGrp="1" noRot="1" noChangeArrowheads="1"/>
          </p:cNvSpPr>
          <p:nvPr>
            <p:ph type="title"/>
          </p:nvPr>
        </p:nvSpPr>
        <p:spPr/>
        <p:txBody>
          <a:bodyPr/>
          <a:lstStyle/>
          <a:p>
            <a:pPr marL="53975" algn="l" rtl="0" eaLnBrk="1" hangingPunct="1"/>
            <a:r>
              <a:rPr lang="ru-RU" sz="3200" b="0" i="0" u="none" baseline="0">
                <a:latin typeface="Arial" panose="020B0604020202020204" pitchFamily="34" charset="0"/>
                <a:cs typeface="Arial" panose="020B0604020202020204" pitchFamily="34" charset="0"/>
              </a:rPr>
              <a:t>Синхронизация часов ПК</a:t>
            </a:r>
          </a:p>
        </p:txBody>
      </p:sp>
      <p:sp>
        <p:nvSpPr>
          <p:cNvPr id="35844" name="Rectangle 5"/>
          <p:cNvSpPr>
            <a:spLocks noChangeArrowheads="1"/>
          </p:cNvSpPr>
          <p:nvPr/>
        </p:nvSpPr>
        <p:spPr bwMode="auto">
          <a:xfrm>
            <a:off x="2185796" y="3490653"/>
            <a:ext cx="3352800" cy="1143000"/>
          </a:xfrm>
          <a:prstGeom prst="rect">
            <a:avLst/>
          </a:prstGeo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endParaRPr lang="ru-RU" altLang="en-US"/>
          </a:p>
        </p:txBody>
      </p:sp>
      <p:sp>
        <p:nvSpPr>
          <p:cNvPr id="10" name="TextBox 9"/>
          <p:cNvSpPr txBox="1"/>
          <p:nvPr/>
        </p:nvSpPr>
        <p:spPr>
          <a:xfrm>
            <a:off x="347472" y="5705473"/>
            <a:ext cx="6934200" cy="708025"/>
          </a:xfrm>
          <a:prstGeom prst="rect">
            <a:avLst/>
          </a:prstGeom>
          <a:noFill/>
          <a:ln>
            <a:noFill/>
          </a:ln>
        </p:spPr>
        <p:txBody>
          <a:bodyPr>
            <a:spAutoFit/>
          </a:bodyPr>
          <a:lstStyle/>
          <a:p>
            <a:pPr algn="l" rtl="0">
              <a:defRPr/>
            </a:pPr>
            <a:r>
              <a:rPr lang="ru-RU" sz="2000" b="0" i="0" u="none" baseline="0">
                <a:solidFill>
                  <a:schemeClr val="tx1">
                    <a:lumMod val="65000"/>
                    <a:lumOff val="35000"/>
                  </a:schemeClr>
                </a:solidFill>
                <a:latin typeface="+mj-lt"/>
                <a:cs typeface="Arial" pitchFamily="34" charset="0"/>
              </a:rPr>
              <a:t>Выберите один датчик GPS для синхронизации часов ПК со временем UTC на страничке HYPACK Configuration.</a:t>
            </a:r>
          </a:p>
        </p:txBody>
      </p:sp>
      <p:cxnSp>
        <p:nvCxnSpPr>
          <p:cNvPr id="9" name="Straight Arrow Connector 8"/>
          <p:cNvCxnSpPr/>
          <p:nvPr/>
        </p:nvCxnSpPr>
        <p:spPr>
          <a:xfrm flipV="1">
            <a:off x="895350" y="4100253"/>
            <a:ext cx="1214246" cy="1509972"/>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41723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7"/>
          <p:cNvPicPr>
            <a:picLocks noChangeAspect="1" noChangeArrowheads="1"/>
          </p:cNvPicPr>
          <p:nvPr/>
        </p:nvPicPr>
        <p:blipFill>
          <a:blip r:embed="rId3"/>
          <a:srcRect/>
          <a:stretch>
            <a:fillRect/>
          </a:stretch>
        </p:blipFill>
        <p:spPr bwMode="auto">
          <a:xfrm>
            <a:off x="381000" y="1219200"/>
            <a:ext cx="5203825" cy="50292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Rectangle 2"/>
          <p:cNvSpPr>
            <a:spLocks noGrp="1" noRot="1" noChangeArrowheads="1"/>
          </p:cNvSpPr>
          <p:nvPr>
            <p:ph type="title"/>
          </p:nvPr>
        </p:nvSpPr>
        <p:spPr/>
        <p:txBody>
          <a:bodyPr/>
          <a:lstStyle/>
          <a:p>
            <a:pPr marL="53975" algn="l" rtl="0" eaLnBrk="1" hangingPunct="1"/>
            <a:r>
              <a:rPr lang="ru-RU" sz="3200" b="0" i="0" u="none" baseline="0">
                <a:latin typeface="Arial" panose="020B0604020202020204" pitchFamily="34" charset="0"/>
                <a:cs typeface="Arial" panose="020B0604020202020204" pitchFamily="34" charset="0"/>
              </a:rPr>
              <a:t>Настройка 1PPS</a:t>
            </a:r>
          </a:p>
        </p:txBody>
      </p:sp>
      <p:sp>
        <p:nvSpPr>
          <p:cNvPr id="36868" name="Rectangle 7"/>
          <p:cNvSpPr>
            <a:spLocks noChangeArrowheads="1"/>
          </p:cNvSpPr>
          <p:nvPr/>
        </p:nvSpPr>
        <p:spPr bwMode="auto">
          <a:xfrm>
            <a:off x="838200" y="1981200"/>
            <a:ext cx="3124200" cy="91440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endParaRPr lang="ru-RU" altLang="en-US"/>
          </a:p>
        </p:txBody>
      </p:sp>
      <p:sp>
        <p:nvSpPr>
          <p:cNvPr id="8" name="TextBox 7"/>
          <p:cNvSpPr txBox="1"/>
          <p:nvPr/>
        </p:nvSpPr>
        <p:spPr>
          <a:xfrm>
            <a:off x="5836920" y="2037080"/>
            <a:ext cx="3124200" cy="2554288"/>
          </a:xfrm>
          <a:prstGeom prst="rect">
            <a:avLst/>
          </a:prstGeom>
          <a:noFill/>
        </p:spPr>
        <p:txBody>
          <a:bodyPr>
            <a:spAutoFit/>
          </a:bodyPr>
          <a:lstStyle/>
          <a:p>
            <a:pPr algn="l" rtl="0">
              <a:defRPr/>
            </a:pPr>
            <a:r>
              <a:rPr lang="ru-RU" sz="2000" b="0" i="0" u="none" baseline="0">
                <a:solidFill>
                  <a:schemeClr val="tx1">
                    <a:lumMod val="65000"/>
                    <a:lumOff val="35000"/>
                  </a:schemeClr>
                </a:solidFill>
                <a:latin typeface="+mn-lt"/>
              </a:rPr>
              <a:t>Вкладыш General в настройках драйвера GPS:</a:t>
            </a:r>
          </a:p>
          <a:p>
            <a:pPr algn="l" rtl="0">
              <a:defRPr/>
            </a:pPr>
            <a:endParaRPr lang="ru-RU" sz="2000" b="0" dirty="0">
              <a:solidFill>
                <a:schemeClr val="tx1">
                  <a:lumMod val="65000"/>
                  <a:lumOff val="35000"/>
                </a:schemeClr>
              </a:solidFill>
              <a:latin typeface="+mn-lt"/>
            </a:endParaRPr>
          </a:p>
          <a:p>
            <a:pPr algn="l" rtl="0">
              <a:defRPr/>
            </a:pPr>
            <a:r>
              <a:rPr lang="ru-RU" sz="2000" b="0" i="0" u="none" baseline="0">
                <a:solidFill>
                  <a:schemeClr val="tx1">
                    <a:lumMod val="65000"/>
                    <a:lumOff val="35000"/>
                  </a:schemeClr>
                </a:solidFill>
                <a:latin typeface="+mn-lt"/>
              </a:rPr>
              <a:t>Укажите использование Блока 1PPS.</a:t>
            </a:r>
          </a:p>
          <a:p>
            <a:pPr algn="l" rtl="0">
              <a:defRPr/>
            </a:pPr>
            <a:endParaRPr lang="ru-RU" sz="2000" b="0" dirty="0">
              <a:solidFill>
                <a:schemeClr val="tx1">
                  <a:lumMod val="65000"/>
                  <a:lumOff val="35000"/>
                </a:schemeClr>
              </a:solidFill>
              <a:latin typeface="+mn-lt"/>
            </a:endParaRPr>
          </a:p>
          <a:p>
            <a:pPr algn="l" rtl="0">
              <a:defRPr/>
            </a:pPr>
            <a:r>
              <a:rPr lang="ru-RU" sz="2000" b="0" i="0" u="none" baseline="0">
                <a:solidFill>
                  <a:schemeClr val="tx1">
                    <a:lumMod val="65000"/>
                    <a:lumOff val="35000"/>
                  </a:schemeClr>
                </a:solidFill>
                <a:latin typeface="+mn-lt"/>
              </a:rPr>
              <a:t>Всегда отображайте график синхронизации!</a:t>
            </a:r>
          </a:p>
        </p:txBody>
      </p:sp>
    </p:spTree>
    <p:extLst>
      <p:ext uri="{BB962C8B-B14F-4D97-AF65-F5344CB8AC3E}">
        <p14:creationId xmlns:p14="http://schemas.microsoft.com/office/powerpoint/2010/main" val="40581340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pPr marL="53975" algn="l" rtl="0" eaLnBrk="1" hangingPunct="1"/>
            <a:r>
              <a:rPr lang="ru-RU" sz="3200" b="0" i="0" u="none" baseline="0">
                <a:latin typeface="Arial" panose="020B0604020202020204" pitchFamily="34" charset="0"/>
                <a:cs typeface="Arial" panose="020B0604020202020204" pitchFamily="34" charset="0"/>
              </a:rPr>
              <a:t>Тестирование ZDA и 1PPS:  Утилиты </a:t>
            </a:r>
          </a:p>
        </p:txBody>
      </p:sp>
      <p:sp>
        <p:nvSpPr>
          <p:cNvPr id="21506" name="Content Placeholder 2"/>
          <p:cNvSpPr>
            <a:spLocks noGrp="1"/>
          </p:cNvSpPr>
          <p:nvPr>
            <p:ph idx="4294967295"/>
          </p:nvPr>
        </p:nvSpPr>
        <p:spPr>
          <a:xfrm>
            <a:off x="347472" y="1617345"/>
            <a:ext cx="8763000" cy="5105400"/>
          </a:xfrm>
        </p:spPr>
        <p:txBody>
          <a:bodyPr rtlCol="0">
            <a:normAutofit/>
          </a:bodyPr>
          <a:lstStyle/>
          <a:p>
            <a:pPr algn="l" rtl="0" eaLnBrk="1" fontAlgn="auto" hangingPunct="1">
              <a:spcBef>
                <a:spcPts val="0"/>
              </a:spcBef>
              <a:spcAft>
                <a:spcPts val="0"/>
              </a:spcAft>
              <a:buClr>
                <a:schemeClr val="tx1"/>
              </a:buClr>
              <a:defRPr/>
            </a:pPr>
            <a:r>
              <a:rPr lang="ru-RU" b="0" i="0" u="none" baseline="0">
                <a:solidFill>
                  <a:schemeClr val="tx1">
                    <a:lumMod val="65000"/>
                    <a:lumOff val="35000"/>
                  </a:schemeClr>
                </a:solidFill>
              </a:rPr>
              <a:t>Тест сообщений ZDA на постоянство и точность.</a:t>
            </a:r>
          </a:p>
          <a:p>
            <a:pPr algn="l" rtl="0" eaLnBrk="1" fontAlgn="auto" hangingPunct="1">
              <a:spcBef>
                <a:spcPts val="0"/>
              </a:spcBef>
              <a:spcAft>
                <a:spcPts val="0"/>
              </a:spcAft>
              <a:buClr>
                <a:schemeClr val="tx1"/>
              </a:buClr>
              <a:defRPr/>
            </a:pPr>
            <a:r>
              <a:rPr lang="ru-RU" b="0" i="0" u="none" baseline="0">
                <a:solidFill>
                  <a:schemeClr val="tx1">
                    <a:lumMod val="65000"/>
                    <a:lumOff val="35000"/>
                  </a:schemeClr>
                </a:solidFill>
              </a:rPr>
              <a:t>В меню ‘Utilities – Calibration’.</a:t>
            </a:r>
          </a:p>
          <a:p>
            <a:pPr marL="342900" indent="-342900" algn="l" rtl="0" eaLnBrk="1" fontAlgn="auto" hangingPunct="1">
              <a:spcBef>
                <a:spcPts val="0"/>
              </a:spcBef>
              <a:spcAft>
                <a:spcPts val="0"/>
              </a:spcAft>
              <a:buClr>
                <a:schemeClr val="tx1"/>
              </a:buClr>
              <a:buFont typeface="Arial" panose="020B0604020202020204" pitchFamily="34" charset="0"/>
              <a:buChar char="•"/>
              <a:defRPr/>
            </a:pPr>
            <a:endParaRPr lang="ru-RU" b="1" dirty="0">
              <a:solidFill>
                <a:schemeClr val="tx1">
                  <a:lumMod val="65000"/>
                  <a:lumOff val="35000"/>
                </a:schemeClr>
              </a:solidFill>
            </a:endParaRPr>
          </a:p>
          <a:p>
            <a:pPr marL="342900" indent="-342900" algn="l" rtl="0" eaLnBrk="1" fontAlgn="auto" hangingPunct="1">
              <a:spcBef>
                <a:spcPts val="0"/>
              </a:spcBef>
              <a:spcAft>
                <a:spcPts val="0"/>
              </a:spcAft>
              <a:buClr>
                <a:schemeClr val="tx1"/>
              </a:buClr>
              <a:buFont typeface="Arial" panose="020B0604020202020204" pitchFamily="34" charset="0"/>
              <a:buChar char="•"/>
              <a:defRPr/>
            </a:pPr>
            <a:endParaRPr lang="ru-RU" b="1" dirty="0">
              <a:solidFill>
                <a:schemeClr val="tx1">
                  <a:lumMod val="65000"/>
                  <a:lumOff val="35000"/>
                </a:schemeClr>
              </a:solidFill>
            </a:endParaRPr>
          </a:p>
          <a:p>
            <a:pPr marL="342900" indent="-342900" algn="l" rtl="0" eaLnBrk="1" fontAlgn="auto" hangingPunct="1">
              <a:spcBef>
                <a:spcPts val="0"/>
              </a:spcBef>
              <a:spcAft>
                <a:spcPts val="0"/>
              </a:spcAft>
              <a:buClr>
                <a:schemeClr val="tx1"/>
              </a:buClr>
              <a:buFont typeface="Arial" panose="020B0604020202020204" pitchFamily="34" charset="0"/>
              <a:buChar char="•"/>
              <a:defRPr/>
            </a:pPr>
            <a:endParaRPr lang="ru-RU" b="1" dirty="0">
              <a:solidFill>
                <a:schemeClr val="tx1">
                  <a:lumMod val="65000"/>
                  <a:lumOff val="35000"/>
                </a:schemeClr>
              </a:solidFill>
            </a:endParaRPr>
          </a:p>
          <a:p>
            <a:pPr marL="342900" indent="-342900" algn="l" rtl="0" eaLnBrk="1" fontAlgn="auto" hangingPunct="1">
              <a:spcBef>
                <a:spcPts val="0"/>
              </a:spcBef>
              <a:spcAft>
                <a:spcPts val="0"/>
              </a:spcAft>
              <a:buClr>
                <a:schemeClr val="tx1"/>
              </a:buClr>
              <a:buFont typeface="Arial" panose="020B0604020202020204" pitchFamily="34" charset="0"/>
              <a:buChar char="•"/>
              <a:defRPr/>
            </a:pPr>
            <a:endParaRPr lang="ru-RU" b="1" dirty="0">
              <a:solidFill>
                <a:schemeClr val="tx1">
                  <a:lumMod val="65000"/>
                  <a:lumOff val="35000"/>
                </a:schemeClr>
              </a:solidFill>
            </a:endParaRPr>
          </a:p>
          <a:p>
            <a:pPr marL="342900" indent="-342900" algn="l" rtl="0" eaLnBrk="1" fontAlgn="auto" hangingPunct="1">
              <a:spcBef>
                <a:spcPts val="0"/>
              </a:spcBef>
              <a:spcAft>
                <a:spcPts val="0"/>
              </a:spcAft>
              <a:buClr>
                <a:schemeClr val="tx1"/>
              </a:buClr>
              <a:buFont typeface="Arial" panose="020B0604020202020204" pitchFamily="34" charset="0"/>
              <a:buChar char="•"/>
              <a:defRPr/>
            </a:pPr>
            <a:endParaRPr lang="ru-RU" b="1" dirty="0">
              <a:solidFill>
                <a:schemeClr val="tx1">
                  <a:lumMod val="65000"/>
                  <a:lumOff val="35000"/>
                </a:schemeClr>
              </a:solidFill>
            </a:endParaRPr>
          </a:p>
          <a:p>
            <a:pPr marL="342900" indent="-342900" algn="l" rtl="0" eaLnBrk="1" fontAlgn="auto" hangingPunct="1">
              <a:spcBef>
                <a:spcPts val="0"/>
              </a:spcBef>
              <a:spcAft>
                <a:spcPts val="0"/>
              </a:spcAft>
              <a:buClr>
                <a:schemeClr val="tx1"/>
              </a:buClr>
              <a:buFont typeface="Arial" panose="020B0604020202020204" pitchFamily="34" charset="0"/>
              <a:buChar char="•"/>
              <a:defRPr/>
            </a:pPr>
            <a:endParaRPr lang="ru-RU" b="1" dirty="0">
              <a:solidFill>
                <a:schemeClr val="tx1">
                  <a:lumMod val="65000"/>
                  <a:lumOff val="35000"/>
                </a:schemeClr>
              </a:solidFill>
            </a:endParaRPr>
          </a:p>
          <a:p>
            <a:pPr marL="342900" indent="-342900" algn="l" rtl="0" eaLnBrk="1" fontAlgn="auto" hangingPunct="1">
              <a:spcBef>
                <a:spcPts val="0"/>
              </a:spcBef>
              <a:spcAft>
                <a:spcPts val="0"/>
              </a:spcAft>
              <a:buClr>
                <a:schemeClr val="tx1"/>
              </a:buClr>
              <a:buFont typeface="Arial" panose="020B0604020202020204" pitchFamily="34" charset="0"/>
              <a:buChar char="•"/>
              <a:defRPr/>
            </a:pPr>
            <a:endParaRPr lang="ru-RU" b="1" dirty="0">
              <a:solidFill>
                <a:schemeClr val="tx1">
                  <a:lumMod val="65000"/>
                  <a:lumOff val="35000"/>
                </a:schemeClr>
              </a:solidFill>
            </a:endParaRPr>
          </a:p>
          <a:p>
            <a:pPr marL="342900" indent="-342900" algn="l" rtl="0" eaLnBrk="1" fontAlgn="auto" hangingPunct="1">
              <a:spcBef>
                <a:spcPts val="0"/>
              </a:spcBef>
              <a:spcAft>
                <a:spcPts val="0"/>
              </a:spcAft>
              <a:buClr>
                <a:schemeClr val="tx1"/>
              </a:buClr>
              <a:buFont typeface="Arial" panose="020B0604020202020204" pitchFamily="34" charset="0"/>
              <a:buChar char="•"/>
              <a:defRPr/>
            </a:pPr>
            <a:endParaRPr lang="ru-RU" b="1" dirty="0">
              <a:solidFill>
                <a:schemeClr val="tx1">
                  <a:lumMod val="65000"/>
                  <a:lumOff val="35000"/>
                </a:schemeClr>
              </a:solidFill>
            </a:endParaRPr>
          </a:p>
          <a:p>
            <a:pPr marL="342900" indent="-342900" algn="l" rtl="0" eaLnBrk="1" fontAlgn="auto" hangingPunct="1">
              <a:spcBef>
                <a:spcPts val="0"/>
              </a:spcBef>
              <a:spcAft>
                <a:spcPts val="0"/>
              </a:spcAft>
              <a:buClr>
                <a:schemeClr val="tx1"/>
              </a:buClr>
              <a:buFont typeface="Arial" panose="020B0604020202020204" pitchFamily="34" charset="0"/>
              <a:buChar char="•"/>
              <a:defRPr/>
            </a:pPr>
            <a:endParaRPr lang="ru-RU" b="1" dirty="0">
              <a:solidFill>
                <a:schemeClr val="tx1">
                  <a:lumMod val="65000"/>
                  <a:lumOff val="35000"/>
                </a:schemeClr>
              </a:solidFill>
            </a:endParaRPr>
          </a:p>
          <a:p>
            <a:pPr marL="342900" indent="-342900" algn="l" rtl="0" eaLnBrk="1" fontAlgn="auto" hangingPunct="1">
              <a:spcBef>
                <a:spcPts val="0"/>
              </a:spcBef>
              <a:spcAft>
                <a:spcPts val="0"/>
              </a:spcAft>
              <a:buClr>
                <a:schemeClr val="tx1"/>
              </a:buClr>
              <a:buFont typeface="Arial" panose="020B0604020202020204" pitchFamily="34" charset="0"/>
              <a:buChar char="•"/>
              <a:defRPr/>
            </a:pPr>
            <a:endParaRPr lang="ru-RU" b="1" dirty="0">
              <a:solidFill>
                <a:schemeClr val="tx1">
                  <a:lumMod val="65000"/>
                  <a:lumOff val="35000"/>
                </a:schemeClr>
              </a:solidFill>
            </a:endParaRPr>
          </a:p>
          <a:p>
            <a:pPr algn="l" rtl="0" eaLnBrk="1" fontAlgn="auto" hangingPunct="1">
              <a:spcBef>
                <a:spcPts val="0"/>
              </a:spcBef>
              <a:spcAft>
                <a:spcPts val="0"/>
              </a:spcAft>
              <a:buClr>
                <a:schemeClr val="tx1"/>
              </a:buClr>
              <a:defRPr/>
            </a:pPr>
            <a:r>
              <a:rPr lang="ru-RU" sz="2000" b="0" i="0" u="none" baseline="0">
                <a:solidFill>
                  <a:schemeClr val="tx1">
                    <a:lumMod val="65000"/>
                    <a:lumOff val="35000"/>
                  </a:schemeClr>
                </a:solidFill>
              </a:rPr>
              <a:t>График показывает погрешность синхронизации в мс.  Погрешность означает разность между временем VERITIME и временем поступления сообщения ZDA</a:t>
            </a:r>
          </a:p>
        </p:txBody>
      </p:sp>
      <p:grpSp>
        <p:nvGrpSpPr>
          <p:cNvPr id="37892" name="Group 1"/>
          <p:cNvGrpSpPr>
            <a:grpSpLocks/>
          </p:cNvGrpSpPr>
          <p:nvPr/>
        </p:nvGrpSpPr>
        <p:grpSpPr bwMode="auto">
          <a:xfrm>
            <a:off x="130175" y="2495550"/>
            <a:ext cx="8840788" cy="2927350"/>
            <a:chOff x="152004" y="2438400"/>
            <a:chExt cx="8841167" cy="2927350"/>
          </a:xfrm>
        </p:grpSpPr>
        <p:pic>
          <p:nvPicPr>
            <p:cNvPr id="2" name="Picture 6" descr="2009 Sync Check Config.jpg"/>
            <p:cNvPicPr>
              <a:picLocks noChangeAspect="1"/>
            </p:cNvPicPr>
            <p:nvPr/>
          </p:nvPicPr>
          <p:blipFill>
            <a:blip r:embed="rId3"/>
            <a:srcRect/>
            <a:stretch>
              <a:fillRect/>
            </a:stretch>
          </p:blipFill>
          <p:spPr bwMode="auto">
            <a:xfrm>
              <a:off x="152004" y="2438400"/>
              <a:ext cx="2895724" cy="290353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5" name="Picture 2" descr="C:\2009 HYPACK Presentations\05 - Hardware\Pictures\2009 Sync Check Graph.jpg"/>
            <p:cNvPicPr>
              <a:picLocks noChangeAspect="1" noChangeArrowheads="1"/>
            </p:cNvPicPr>
            <p:nvPr/>
          </p:nvPicPr>
          <p:blipFill>
            <a:blip r:embed="rId4"/>
            <a:srcRect/>
            <a:stretch>
              <a:fillRect/>
            </a:stretch>
          </p:blipFill>
          <p:spPr bwMode="auto">
            <a:xfrm>
              <a:off x="3123931" y="2438400"/>
              <a:ext cx="2895724" cy="290353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6" name="Picture 3" descr="C:\2009 HYPACK Presentations\05 - Hardware\Pictures\2009 Sync Check Statistics.jpg"/>
            <p:cNvPicPr>
              <a:picLocks noChangeAspect="1" noChangeArrowheads="1"/>
            </p:cNvPicPr>
            <p:nvPr/>
          </p:nvPicPr>
          <p:blipFill>
            <a:blip r:embed="rId5"/>
            <a:srcRect/>
            <a:stretch>
              <a:fillRect/>
            </a:stretch>
          </p:blipFill>
          <p:spPr bwMode="auto">
            <a:xfrm>
              <a:off x="6095859" y="2438400"/>
              <a:ext cx="2897312" cy="29273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41618279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ru-RU" b="0" i="0" u="none" baseline="0"/>
              <a:t>Количество при сборе данных	</a:t>
            </a:r>
          </a:p>
        </p:txBody>
      </p:sp>
      <p:sp>
        <p:nvSpPr>
          <p:cNvPr id="3" name="Slide Number Placeholder 2"/>
          <p:cNvSpPr>
            <a:spLocks noGrp="1"/>
          </p:cNvSpPr>
          <p:nvPr>
            <p:ph type="sldNum" sz="quarter" idx="12"/>
          </p:nvPr>
        </p:nvSpPr>
        <p:spPr/>
        <p:txBody>
          <a:bodyPr/>
          <a:lstStyle/>
          <a:p>
            <a:pPr algn="l" rtl="0"/>
            <a:fld id="{50F2F8E5-1108-0A46-83A0-852BF6A1A522}" type="slidenum">
              <a:rPr/>
              <a:pPr/>
              <a:t>3</a:t>
            </a:fld>
            <a:endParaRPr lang="ru-RU"/>
          </a:p>
        </p:txBody>
      </p:sp>
      <p:pic>
        <p:nvPicPr>
          <p:cNvPr id="4" name="Picture 3"/>
          <p:cNvPicPr>
            <a:picLocks noChangeAspect="1"/>
          </p:cNvPicPr>
          <p:nvPr/>
        </p:nvPicPr>
        <p:blipFill>
          <a:blip r:embed="rId2"/>
          <a:stretch>
            <a:fillRect/>
          </a:stretch>
        </p:blipFill>
        <p:spPr>
          <a:xfrm>
            <a:off x="4546805" y="2052917"/>
            <a:ext cx="3726579" cy="4260197"/>
          </a:xfrm>
          <a:prstGeom prst="rect">
            <a:avLst/>
          </a:prstGeom>
        </p:spPr>
      </p:pic>
      <p:pic>
        <p:nvPicPr>
          <p:cNvPr id="5" name="Picture 4"/>
          <p:cNvPicPr>
            <a:picLocks noChangeAspect="1"/>
          </p:cNvPicPr>
          <p:nvPr/>
        </p:nvPicPr>
        <p:blipFill>
          <a:blip r:embed="rId3"/>
          <a:stretch>
            <a:fillRect/>
          </a:stretch>
        </p:blipFill>
        <p:spPr>
          <a:xfrm>
            <a:off x="347472" y="2070848"/>
            <a:ext cx="3460582" cy="4242266"/>
          </a:xfrm>
          <a:prstGeom prst="rect">
            <a:avLst/>
          </a:prstGeom>
        </p:spPr>
      </p:pic>
      <p:sp>
        <p:nvSpPr>
          <p:cNvPr id="6" name="TextBox 5"/>
          <p:cNvSpPr txBox="1"/>
          <p:nvPr/>
        </p:nvSpPr>
        <p:spPr>
          <a:xfrm>
            <a:off x="347472" y="1160485"/>
            <a:ext cx="4942379" cy="646331"/>
          </a:xfrm>
          <a:prstGeom prst="rect">
            <a:avLst/>
          </a:prstGeom>
          <a:noFill/>
        </p:spPr>
        <p:txBody>
          <a:bodyPr wrap="none" rtlCol="0">
            <a:spAutoFit/>
          </a:bodyPr>
          <a:lstStyle/>
          <a:p>
            <a:pPr algn="l" rtl="0"/>
            <a:r>
              <a:rPr lang="ru-RU" b="0" i="0" u="none" baseline="0">
                <a:solidFill>
                  <a:schemeClr val="tx1">
                    <a:lumMod val="65000"/>
                    <a:lumOff val="35000"/>
                  </a:schemeClr>
                </a:solidFill>
              </a:rPr>
              <a:t>ОЛЭ получает один возврат за один сигнал</a:t>
            </a:r>
          </a:p>
          <a:p>
            <a:pPr algn="l" rtl="0"/>
            <a:r>
              <a:rPr lang="ru-RU" b="0" i="0" u="none" baseline="0">
                <a:solidFill>
                  <a:schemeClr val="tx1">
                    <a:lumMod val="65000"/>
                    <a:lumOff val="35000"/>
                  </a:schemeClr>
                </a:solidFill>
              </a:rPr>
              <a:t>МЛЭ может получить сотни возвратов за один сигнал</a:t>
            </a:r>
          </a:p>
        </p:txBody>
      </p:sp>
    </p:spTree>
    <p:extLst>
      <p:ext uri="{BB962C8B-B14F-4D97-AF65-F5344CB8AC3E}">
        <p14:creationId xmlns:p14="http://schemas.microsoft.com/office/powerpoint/2010/main" val="10172064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ru-RU" b="0" i="0" u="none" baseline="0"/>
              <a:t>Дополнительное оборудование МЛЭС</a:t>
            </a:r>
          </a:p>
        </p:txBody>
      </p:sp>
      <p:sp>
        <p:nvSpPr>
          <p:cNvPr id="3" name="Slide Number Placeholder 2"/>
          <p:cNvSpPr>
            <a:spLocks noGrp="1"/>
          </p:cNvSpPr>
          <p:nvPr>
            <p:ph type="sldNum" sz="quarter" idx="12"/>
          </p:nvPr>
        </p:nvSpPr>
        <p:spPr/>
        <p:txBody>
          <a:bodyPr/>
          <a:lstStyle/>
          <a:p>
            <a:pPr algn="l" rtl="0"/>
            <a:fld id="{50F2F8E5-1108-0A46-83A0-852BF6A1A522}" type="slidenum">
              <a:rPr/>
              <a:pPr/>
              <a:t>30</a:t>
            </a:fld>
            <a:endParaRPr lang="ru-RU"/>
          </a:p>
        </p:txBody>
      </p:sp>
    </p:spTree>
    <p:extLst>
      <p:ext uri="{BB962C8B-B14F-4D97-AF65-F5344CB8AC3E}">
        <p14:creationId xmlns:p14="http://schemas.microsoft.com/office/powerpoint/2010/main" val="7367895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p:cNvSpPr/>
          <p:nvPr/>
        </p:nvSpPr>
        <p:spPr>
          <a:xfrm>
            <a:off x="457200" y="1752600"/>
            <a:ext cx="8077200" cy="1828800"/>
          </a:xfrm>
          <a:prstGeom prst="rect">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p>
        </p:txBody>
      </p:sp>
      <p:sp>
        <p:nvSpPr>
          <p:cNvPr id="62467" name="Title 4"/>
          <p:cNvSpPr>
            <a:spLocks noGrp="1"/>
          </p:cNvSpPr>
          <p:nvPr>
            <p:ph type="title"/>
          </p:nvPr>
        </p:nvSpPr>
        <p:spPr>
          <a:xfrm>
            <a:off x="347472" y="0"/>
            <a:ext cx="8186928" cy="988786"/>
          </a:xfrm>
        </p:spPr>
        <p:txBody>
          <a:bodyPr/>
          <a:lstStyle/>
          <a:p>
            <a:pPr marL="53975" algn="l" rtl="0" eaLnBrk="1" hangingPunct="1"/>
            <a:r>
              <a:rPr lang="ru-RU" sz="3600" b="0" i="0" u="none" baseline="0" dirty="0">
                <a:latin typeface="Arial" panose="020B0604020202020204" pitchFamily="34" charset="0"/>
                <a:cs typeface="Arial" panose="020B0604020202020204" pitchFamily="34" charset="0"/>
              </a:rPr>
              <a:t>Где установить датчик качки (MRU)?</a:t>
            </a:r>
          </a:p>
        </p:txBody>
      </p:sp>
      <p:cxnSp>
        <p:nvCxnSpPr>
          <p:cNvPr id="7" name="Straight Connector 6"/>
          <p:cNvCxnSpPr/>
          <p:nvPr/>
        </p:nvCxnSpPr>
        <p:spPr>
          <a:xfrm>
            <a:off x="838200" y="3124200"/>
            <a:ext cx="198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114800" y="3124200"/>
            <a:ext cx="4191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6200000" flipH="1">
            <a:off x="571500" y="3390900"/>
            <a:ext cx="838200" cy="3048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5400000">
            <a:off x="2247900" y="3390900"/>
            <a:ext cx="838200" cy="3048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flipV="1">
            <a:off x="1828800" y="3962400"/>
            <a:ext cx="685800" cy="15240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143000" y="3962400"/>
            <a:ext cx="685800" cy="15240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3657600" y="3581400"/>
            <a:ext cx="9144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7429500" y="3162300"/>
            <a:ext cx="914400" cy="8382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10800000">
            <a:off x="4114800" y="4038600"/>
            <a:ext cx="335280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6200000" flipV="1">
            <a:off x="6819900" y="2552700"/>
            <a:ext cx="762000" cy="381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16200000" flipV="1">
            <a:off x="2171700" y="2705100"/>
            <a:ext cx="762000" cy="762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10800000">
            <a:off x="1219200" y="2362200"/>
            <a:ext cx="12954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5400000" flipH="1" flipV="1">
            <a:off x="762000" y="2667000"/>
            <a:ext cx="762000"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10800000">
            <a:off x="5715000" y="2362200"/>
            <a:ext cx="12954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rot="5400000">
            <a:off x="5334000" y="2743200"/>
            <a:ext cx="762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457200" y="3581400"/>
            <a:ext cx="8077200" cy="2057400"/>
          </a:xfrm>
          <a:prstGeom prst="rect">
            <a:avLst/>
          </a:prstGeom>
          <a:solidFill>
            <a:srgbClr val="0000FF">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p>
        </p:txBody>
      </p:sp>
      <p:cxnSp>
        <p:nvCxnSpPr>
          <p:cNvPr id="44" name="Straight Connector 43"/>
          <p:cNvCxnSpPr/>
          <p:nvPr/>
        </p:nvCxnSpPr>
        <p:spPr>
          <a:xfrm rot="5400000" flipH="1" flipV="1">
            <a:off x="6410325" y="2247900"/>
            <a:ext cx="228600" cy="0"/>
          </a:xfrm>
          <a:prstGeom prst="line">
            <a:avLst/>
          </a:prstGeom>
          <a:ln w="28575">
            <a:solidFill>
              <a:srgbClr val="0091BB"/>
            </a:solidFill>
          </a:ln>
        </p:spPr>
        <p:style>
          <a:lnRef idx="1">
            <a:schemeClr val="accent1"/>
          </a:lnRef>
          <a:fillRef idx="0">
            <a:schemeClr val="accent1"/>
          </a:fillRef>
          <a:effectRef idx="0">
            <a:schemeClr val="accent1"/>
          </a:effectRef>
          <a:fontRef idx="minor">
            <a:schemeClr val="tx1"/>
          </a:fontRef>
        </p:style>
      </p:cxnSp>
      <p:sp>
        <p:nvSpPr>
          <p:cNvPr id="45" name="Oval 44"/>
          <p:cNvSpPr/>
          <p:nvPr/>
        </p:nvSpPr>
        <p:spPr>
          <a:xfrm>
            <a:off x="6324600" y="2057400"/>
            <a:ext cx="381000" cy="76200"/>
          </a:xfrm>
          <a:prstGeom prst="ellipse">
            <a:avLst/>
          </a:prstGeom>
          <a:solidFill>
            <a:schemeClr val="bg1"/>
          </a:solidFill>
          <a:ln w="12700">
            <a:solidFill>
              <a:srgbClr val="0091B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solidFill>
                <a:srgbClr val="0091BB"/>
              </a:solidFill>
            </a:endParaRPr>
          </a:p>
        </p:txBody>
      </p:sp>
      <p:cxnSp>
        <p:nvCxnSpPr>
          <p:cNvPr id="46" name="Straight Connector 45"/>
          <p:cNvCxnSpPr/>
          <p:nvPr/>
        </p:nvCxnSpPr>
        <p:spPr>
          <a:xfrm rot="5400000" flipH="1" flipV="1">
            <a:off x="2247900" y="2247900"/>
            <a:ext cx="228600" cy="0"/>
          </a:xfrm>
          <a:prstGeom prst="line">
            <a:avLst/>
          </a:prstGeom>
          <a:ln w="28575">
            <a:solidFill>
              <a:srgbClr val="0091BB"/>
            </a:solidFill>
          </a:ln>
        </p:spPr>
        <p:style>
          <a:lnRef idx="1">
            <a:schemeClr val="accent1"/>
          </a:lnRef>
          <a:fillRef idx="0">
            <a:schemeClr val="accent1"/>
          </a:fillRef>
          <a:effectRef idx="0">
            <a:schemeClr val="accent1"/>
          </a:effectRef>
          <a:fontRef idx="minor">
            <a:schemeClr val="tx1"/>
          </a:fontRef>
        </p:style>
      </p:cxnSp>
      <p:sp>
        <p:nvSpPr>
          <p:cNvPr id="47" name="Oval 46"/>
          <p:cNvSpPr/>
          <p:nvPr/>
        </p:nvSpPr>
        <p:spPr>
          <a:xfrm>
            <a:off x="2162175" y="2057400"/>
            <a:ext cx="381000" cy="76200"/>
          </a:xfrm>
          <a:prstGeom prst="ellipse">
            <a:avLst/>
          </a:prstGeom>
          <a:solidFill>
            <a:schemeClr val="bg1"/>
          </a:solidFill>
          <a:ln w="12700">
            <a:solidFill>
              <a:srgbClr val="0091B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solidFill>
                <a:srgbClr val="0091BB"/>
              </a:solidFill>
            </a:endParaRPr>
          </a:p>
        </p:txBody>
      </p:sp>
      <p:sp>
        <p:nvSpPr>
          <p:cNvPr id="48" name="Snip Same Side Corner Rectangle 47"/>
          <p:cNvSpPr/>
          <p:nvPr/>
        </p:nvSpPr>
        <p:spPr>
          <a:xfrm rot="10800000">
            <a:off x="6381750" y="3810000"/>
            <a:ext cx="304800" cy="152400"/>
          </a:xfrm>
          <a:prstGeom prst="snip2SameRect">
            <a:avLst/>
          </a:prstGeom>
          <a:solidFill>
            <a:srgbClr val="FF0000"/>
          </a:solid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p>
        </p:txBody>
      </p:sp>
      <p:sp>
        <p:nvSpPr>
          <p:cNvPr id="49" name="Snip Same Side Corner Rectangle 48"/>
          <p:cNvSpPr/>
          <p:nvPr/>
        </p:nvSpPr>
        <p:spPr>
          <a:xfrm rot="10800000">
            <a:off x="2209800" y="3733800"/>
            <a:ext cx="304800" cy="152400"/>
          </a:xfrm>
          <a:prstGeom prst="snip2SameRect">
            <a:avLst/>
          </a:prstGeom>
          <a:solidFill>
            <a:srgbClr val="FF0000"/>
          </a:solid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p>
        </p:txBody>
      </p:sp>
      <p:sp>
        <p:nvSpPr>
          <p:cNvPr id="62490" name="TextBox 51"/>
          <p:cNvSpPr txBox="1">
            <a:spLocks noChangeArrowheads="1"/>
          </p:cNvSpPr>
          <p:nvPr/>
        </p:nvSpPr>
        <p:spPr bwMode="auto">
          <a:xfrm>
            <a:off x="457200" y="5130800"/>
            <a:ext cx="8077200" cy="12001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ru-RU" sz="2400" b="0" i="0" u="none" baseline="0">
                <a:solidFill>
                  <a:schemeClr val="tx1">
                    <a:lumMod val="65000"/>
                    <a:lumOff val="35000"/>
                  </a:schemeClr>
                </a:solidFill>
                <a:latin typeface="Arial" panose="020B0604020202020204" pitchFamily="34" charset="0"/>
                <a:cs typeface="Arial" panose="020B0604020202020204" pitchFamily="34" charset="0"/>
              </a:rPr>
              <a:t>Как можно ближе к центру тяжести судна.  Если нельзя установить в ЦТ, тщательно измерьте офсеты.</a:t>
            </a:r>
          </a:p>
        </p:txBody>
      </p:sp>
      <p:sp>
        <p:nvSpPr>
          <p:cNvPr id="53" name="Can 52"/>
          <p:cNvSpPr/>
          <p:nvPr/>
        </p:nvSpPr>
        <p:spPr>
          <a:xfrm>
            <a:off x="1752600" y="3352800"/>
            <a:ext cx="152400" cy="304800"/>
          </a:xfrm>
          <a:prstGeom prst="can">
            <a:avLst/>
          </a:prstGeom>
          <a:solidFill>
            <a:srgbClr val="92D05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p>
        </p:txBody>
      </p:sp>
      <p:sp>
        <p:nvSpPr>
          <p:cNvPr id="54" name="Can 53"/>
          <p:cNvSpPr/>
          <p:nvPr/>
        </p:nvSpPr>
        <p:spPr>
          <a:xfrm>
            <a:off x="5715000" y="3352800"/>
            <a:ext cx="152400" cy="304800"/>
          </a:xfrm>
          <a:prstGeom prst="can">
            <a:avLst/>
          </a:prstGeom>
          <a:solidFill>
            <a:srgbClr val="92D05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p>
        </p:txBody>
      </p:sp>
      <p:sp>
        <p:nvSpPr>
          <p:cNvPr id="62493" name="TextBox 54"/>
          <p:cNvSpPr txBox="1">
            <a:spLocks noChangeArrowheads="1"/>
          </p:cNvSpPr>
          <p:nvPr/>
        </p:nvSpPr>
        <p:spPr bwMode="auto">
          <a:xfrm>
            <a:off x="1905000" y="3276600"/>
            <a:ext cx="609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ru-RU" sz="1400" b="1" i="0" u="none" baseline="0">
                <a:solidFill>
                  <a:srgbClr val="92D050"/>
                </a:solidFill>
                <a:latin typeface="Arial" panose="020B0604020202020204" pitchFamily="34" charset="0"/>
                <a:cs typeface="Arial" panose="020B0604020202020204" pitchFamily="34" charset="0"/>
              </a:rPr>
              <a:t>ДК</a:t>
            </a:r>
          </a:p>
        </p:txBody>
      </p:sp>
      <p:sp>
        <p:nvSpPr>
          <p:cNvPr id="62494" name="TextBox 55"/>
          <p:cNvSpPr txBox="1">
            <a:spLocks noChangeArrowheads="1"/>
          </p:cNvSpPr>
          <p:nvPr/>
        </p:nvSpPr>
        <p:spPr bwMode="auto">
          <a:xfrm>
            <a:off x="5867400" y="3352800"/>
            <a:ext cx="609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ru-RU" sz="1400" b="1" i="0" u="none" baseline="0">
                <a:solidFill>
                  <a:srgbClr val="92D050"/>
                </a:solidFill>
                <a:latin typeface="Arial" panose="020B0604020202020204" pitchFamily="34" charset="0"/>
                <a:cs typeface="Arial" panose="020B0604020202020204" pitchFamily="34" charset="0"/>
              </a:rPr>
              <a:t>ДК</a:t>
            </a:r>
          </a:p>
        </p:txBody>
      </p:sp>
      <p:sp>
        <p:nvSpPr>
          <p:cNvPr id="62495" name="TextBox 56"/>
          <p:cNvSpPr txBox="1">
            <a:spLocks noChangeArrowheads="1"/>
          </p:cNvSpPr>
          <p:nvPr/>
        </p:nvSpPr>
        <p:spPr bwMode="auto">
          <a:xfrm>
            <a:off x="2590800" y="1905000"/>
            <a:ext cx="609600" cy="307975"/>
          </a:xfrm>
          <a:prstGeom prst="rect">
            <a:avLst/>
          </a:prstGeom>
          <a:solidFill>
            <a:schemeClr val="bg1"/>
          </a:solidFill>
          <a:ln w="9525">
            <a:solidFill>
              <a:srgbClr val="0091BB"/>
            </a:solidFill>
            <a:miter lim="800000"/>
            <a:headEnd/>
            <a:tailEnd/>
          </a:ln>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ru-RU" sz="1400" b="1" i="0" u="none" baseline="0">
                <a:solidFill>
                  <a:srgbClr val="0091BB"/>
                </a:solidFill>
                <a:latin typeface="Arial" panose="020B0604020202020204" pitchFamily="34" charset="0"/>
                <a:cs typeface="Arial" panose="020B0604020202020204" pitchFamily="34" charset="0"/>
              </a:rPr>
              <a:t>GPS</a:t>
            </a:r>
          </a:p>
        </p:txBody>
      </p:sp>
      <p:sp>
        <p:nvSpPr>
          <p:cNvPr id="62496" name="TextBox 57"/>
          <p:cNvSpPr txBox="1">
            <a:spLocks noChangeArrowheads="1"/>
          </p:cNvSpPr>
          <p:nvPr/>
        </p:nvSpPr>
        <p:spPr bwMode="auto">
          <a:xfrm>
            <a:off x="6705600" y="1905000"/>
            <a:ext cx="609600" cy="307975"/>
          </a:xfrm>
          <a:prstGeom prst="rect">
            <a:avLst/>
          </a:prstGeom>
          <a:solidFill>
            <a:schemeClr val="bg1"/>
          </a:solidFill>
          <a:ln w="9525">
            <a:solidFill>
              <a:srgbClr val="0091BB"/>
            </a:solidFill>
            <a:miter lim="800000"/>
            <a:headEnd/>
            <a:tailEnd/>
          </a:ln>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ru-RU" sz="1400" b="1" i="0" u="none" baseline="0">
                <a:solidFill>
                  <a:srgbClr val="0091BB"/>
                </a:solidFill>
                <a:latin typeface="Arial" panose="020B0604020202020204" pitchFamily="34" charset="0"/>
                <a:cs typeface="Arial" panose="020B0604020202020204" pitchFamily="34" charset="0"/>
              </a:rPr>
              <a:t>GPS</a:t>
            </a:r>
          </a:p>
        </p:txBody>
      </p:sp>
      <p:sp>
        <p:nvSpPr>
          <p:cNvPr id="62497" name="TextBox 58"/>
          <p:cNvSpPr txBox="1">
            <a:spLocks noChangeArrowheads="1"/>
          </p:cNvSpPr>
          <p:nvPr/>
        </p:nvSpPr>
        <p:spPr bwMode="auto">
          <a:xfrm>
            <a:off x="2819400" y="3352800"/>
            <a:ext cx="1066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ru-RU" sz="1400" b="1" i="0" u="none" baseline="0">
                <a:latin typeface="Arial" panose="020B0604020202020204" pitchFamily="34" charset="0"/>
                <a:cs typeface="Arial" panose="020B0604020202020204" pitchFamily="34" charset="0"/>
              </a:rPr>
              <a:t>Антенна эхолота</a:t>
            </a:r>
          </a:p>
        </p:txBody>
      </p:sp>
      <p:sp>
        <p:nvSpPr>
          <p:cNvPr id="62498" name="TextBox 59"/>
          <p:cNvSpPr txBox="1">
            <a:spLocks noChangeArrowheads="1"/>
          </p:cNvSpPr>
          <p:nvPr/>
        </p:nvSpPr>
        <p:spPr bwMode="auto">
          <a:xfrm>
            <a:off x="6781800" y="3352800"/>
            <a:ext cx="1066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ru-RU" sz="1400" b="1" i="0" u="none" baseline="0">
                <a:latin typeface="Arial" panose="020B0604020202020204" pitchFamily="34" charset="0"/>
                <a:cs typeface="Arial" panose="020B0604020202020204" pitchFamily="34" charset="0"/>
              </a:rPr>
              <a:t>Антенна эхолота</a:t>
            </a:r>
          </a:p>
        </p:txBody>
      </p:sp>
      <p:cxnSp>
        <p:nvCxnSpPr>
          <p:cNvPr id="62" name="Straight Arrow Connector 61"/>
          <p:cNvCxnSpPr>
            <a:stCxn id="62497" idx="1"/>
          </p:cNvCxnSpPr>
          <p:nvPr/>
        </p:nvCxnSpPr>
        <p:spPr>
          <a:xfrm rot="10800000" flipV="1">
            <a:off x="2514600" y="3506788"/>
            <a:ext cx="304800" cy="227012"/>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rot="10800000" flipV="1">
            <a:off x="6705600" y="3657600"/>
            <a:ext cx="304800" cy="227013"/>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a:off x="533400" y="3048000"/>
            <a:ext cx="2590800" cy="0"/>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5400000">
            <a:off x="4495800" y="2895600"/>
            <a:ext cx="2590800" cy="0"/>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64352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ru-RU" b="0" i="0" u="none" baseline="0"/>
              <a:t>Стоимость ДК </a:t>
            </a:r>
          </a:p>
        </p:txBody>
      </p:sp>
      <p:pic>
        <p:nvPicPr>
          <p:cNvPr id="2" name="Picture 1"/>
          <p:cNvPicPr>
            <a:picLocks noChangeAspect="1"/>
          </p:cNvPicPr>
          <p:nvPr/>
        </p:nvPicPr>
        <p:blipFill>
          <a:blip r:embed="rId2"/>
          <a:stretch>
            <a:fillRect/>
          </a:stretch>
        </p:blipFill>
        <p:spPr>
          <a:xfrm>
            <a:off x="347472" y="1354666"/>
            <a:ext cx="6884256" cy="4844923"/>
          </a:xfrm>
          <a:prstGeom prst="rect">
            <a:avLst/>
          </a:prstGeom>
        </p:spPr>
      </p:pic>
    </p:spTree>
    <p:extLst>
      <p:ext uri="{BB962C8B-B14F-4D97-AF65-F5344CB8AC3E}">
        <p14:creationId xmlns:p14="http://schemas.microsoft.com/office/powerpoint/2010/main" val="36996815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ru-RU" b="0" i="0" u="none" baseline="0"/>
              <a:t>Различия в редактировании</a:t>
            </a:r>
          </a:p>
        </p:txBody>
      </p:sp>
      <p:sp>
        <p:nvSpPr>
          <p:cNvPr id="3" name="Slide Number Placeholder 2"/>
          <p:cNvSpPr>
            <a:spLocks noGrp="1"/>
          </p:cNvSpPr>
          <p:nvPr>
            <p:ph type="sldNum" sz="quarter" idx="12"/>
          </p:nvPr>
        </p:nvSpPr>
        <p:spPr/>
        <p:txBody>
          <a:bodyPr/>
          <a:lstStyle/>
          <a:p>
            <a:pPr algn="l" rtl="0"/>
            <a:fld id="{50F2F8E5-1108-0A46-83A0-852BF6A1A522}" type="slidenum">
              <a:rPr/>
              <a:pPr/>
              <a:t>33</a:t>
            </a:fld>
            <a:endParaRPr lang="ru-RU"/>
          </a:p>
        </p:txBody>
      </p:sp>
    </p:spTree>
    <p:extLst>
      <p:ext uri="{BB962C8B-B14F-4D97-AF65-F5344CB8AC3E}">
        <p14:creationId xmlns:p14="http://schemas.microsoft.com/office/powerpoint/2010/main" val="12476976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ru-RU" b="0" i="0" u="none" baseline="0"/>
              <a:t>SBES в HYPACK® </a:t>
            </a:r>
          </a:p>
        </p:txBody>
      </p:sp>
      <p:sp>
        <p:nvSpPr>
          <p:cNvPr id="3" name="Slide Number Placeholder 2"/>
          <p:cNvSpPr>
            <a:spLocks noGrp="1"/>
          </p:cNvSpPr>
          <p:nvPr>
            <p:ph type="sldNum" sz="quarter" idx="12"/>
          </p:nvPr>
        </p:nvSpPr>
        <p:spPr/>
        <p:txBody>
          <a:bodyPr/>
          <a:lstStyle/>
          <a:p>
            <a:pPr algn="l" rtl="0"/>
            <a:fld id="{50F2F8E5-1108-0A46-83A0-852BF6A1A522}" type="slidenum">
              <a:rPr/>
              <a:pPr/>
              <a:t>34</a:t>
            </a:fld>
            <a:endParaRPr lang="ru-RU"/>
          </a:p>
        </p:txBody>
      </p:sp>
      <p:pic>
        <p:nvPicPr>
          <p:cNvPr id="4" name="Picture 3"/>
          <p:cNvPicPr>
            <a:picLocks noChangeAspect="1"/>
          </p:cNvPicPr>
          <p:nvPr/>
        </p:nvPicPr>
        <p:blipFill>
          <a:blip r:embed="rId2"/>
          <a:stretch>
            <a:fillRect/>
          </a:stretch>
        </p:blipFill>
        <p:spPr>
          <a:xfrm>
            <a:off x="347472" y="1857046"/>
            <a:ext cx="7838342" cy="4244235"/>
          </a:xfrm>
          <a:prstGeom prst="rect">
            <a:avLst/>
          </a:prstGeom>
          <a:ln>
            <a:solidFill>
              <a:schemeClr val="tx1">
                <a:lumMod val="65000"/>
                <a:lumOff val="35000"/>
              </a:schemeClr>
            </a:solidFill>
          </a:ln>
        </p:spPr>
      </p:pic>
      <p:sp>
        <p:nvSpPr>
          <p:cNvPr id="5" name="TextBox 4"/>
          <p:cNvSpPr txBox="1"/>
          <p:nvPr/>
        </p:nvSpPr>
        <p:spPr>
          <a:xfrm>
            <a:off x="347472" y="1238250"/>
            <a:ext cx="8081420" cy="369332"/>
          </a:xfrm>
          <a:prstGeom prst="rect">
            <a:avLst/>
          </a:prstGeom>
          <a:noFill/>
        </p:spPr>
        <p:txBody>
          <a:bodyPr wrap="square" rtlCol="0">
            <a:spAutoFit/>
          </a:bodyPr>
          <a:lstStyle/>
          <a:p>
            <a:pPr algn="l" rtl="0"/>
            <a:r>
              <a:rPr lang="ru-RU" b="0" i="0" u="none" baseline="0">
                <a:solidFill>
                  <a:schemeClr val="tx1">
                    <a:lumMod val="65000"/>
                    <a:lumOff val="35000"/>
                  </a:schemeClr>
                </a:solidFill>
              </a:rPr>
              <a:t>Использование программы SBMAX64, редактирование никогда не было таким простым</a:t>
            </a:r>
          </a:p>
        </p:txBody>
      </p:sp>
    </p:spTree>
    <p:extLst>
      <p:ext uri="{BB962C8B-B14F-4D97-AF65-F5344CB8AC3E}">
        <p14:creationId xmlns:p14="http://schemas.microsoft.com/office/powerpoint/2010/main" val="27265574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45239"/>
            <a:ext cx="6528671" cy="988786"/>
          </a:xfrm>
        </p:spPr>
        <p:txBody>
          <a:bodyPr/>
          <a:lstStyle/>
          <a:p>
            <a:pPr algn="l" rtl="0"/>
            <a:r>
              <a:rPr lang="ru-RU" b="0" i="0" u="none" baseline="0"/>
              <a:t>МЛЭС – Редактирование в HYSWEEP</a:t>
            </a:r>
          </a:p>
        </p:txBody>
      </p:sp>
      <p:sp>
        <p:nvSpPr>
          <p:cNvPr id="4" name="Slide Number Placeholder 3"/>
          <p:cNvSpPr>
            <a:spLocks noGrp="1"/>
          </p:cNvSpPr>
          <p:nvPr>
            <p:ph type="sldNum" sz="quarter" idx="12"/>
          </p:nvPr>
        </p:nvSpPr>
        <p:spPr/>
        <p:txBody>
          <a:bodyPr/>
          <a:lstStyle/>
          <a:p>
            <a:pPr algn="l" rtl="0"/>
            <a:fld id="{50F2F8E5-1108-0A46-83A0-852BF6A1A522}" type="slidenum">
              <a:rPr/>
              <a:pPr/>
              <a:t>35</a:t>
            </a:fld>
            <a:endParaRPr lang="ru-RU"/>
          </a:p>
        </p:txBody>
      </p:sp>
      <p:pic>
        <p:nvPicPr>
          <p:cNvPr id="6" name="Picture 5"/>
          <p:cNvPicPr>
            <a:picLocks noChangeAspect="1"/>
          </p:cNvPicPr>
          <p:nvPr/>
        </p:nvPicPr>
        <p:blipFill>
          <a:blip r:embed="rId2"/>
          <a:stretch>
            <a:fillRect/>
          </a:stretch>
        </p:blipFill>
        <p:spPr>
          <a:xfrm>
            <a:off x="347472" y="1825746"/>
            <a:ext cx="8072628" cy="4423298"/>
          </a:xfrm>
          <a:prstGeom prst="rect">
            <a:avLst/>
          </a:prstGeom>
          <a:ln>
            <a:solidFill>
              <a:schemeClr val="tx1">
                <a:lumMod val="65000"/>
                <a:lumOff val="35000"/>
              </a:schemeClr>
            </a:solidFill>
          </a:ln>
        </p:spPr>
      </p:pic>
      <p:sp>
        <p:nvSpPr>
          <p:cNvPr id="5" name="TextBox 4"/>
          <p:cNvSpPr txBox="1"/>
          <p:nvPr/>
        </p:nvSpPr>
        <p:spPr>
          <a:xfrm>
            <a:off x="275755" y="1239783"/>
            <a:ext cx="5301451" cy="369332"/>
          </a:xfrm>
          <a:prstGeom prst="rect">
            <a:avLst/>
          </a:prstGeom>
          <a:noFill/>
        </p:spPr>
        <p:txBody>
          <a:bodyPr wrap="none" rtlCol="0">
            <a:spAutoFit/>
          </a:bodyPr>
          <a:lstStyle/>
          <a:p>
            <a:pPr algn="l" rtl="0"/>
            <a:r>
              <a:rPr lang="ru-RU" b="0" i="0" u="none" baseline="0">
                <a:solidFill>
                  <a:schemeClr val="tx1">
                    <a:lumMod val="65000"/>
                    <a:lumOff val="35000"/>
                  </a:schemeClr>
                </a:solidFill>
              </a:rPr>
              <a:t>Редактирование данных МЛЭС более наглядное, чем ОЛЭ.</a:t>
            </a:r>
          </a:p>
        </p:txBody>
      </p:sp>
    </p:spTree>
    <p:extLst>
      <p:ext uri="{BB962C8B-B14F-4D97-AF65-F5344CB8AC3E}">
        <p14:creationId xmlns:p14="http://schemas.microsoft.com/office/powerpoint/2010/main" val="440457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99703" y="1874702"/>
            <a:ext cx="8554481" cy="1470025"/>
          </a:xfrm>
        </p:spPr>
        <p:txBody>
          <a:bodyPr/>
          <a:lstStyle/>
          <a:p>
            <a:pPr algn="l" rtl="0"/>
            <a:r>
              <a:rPr lang="ru-RU" b="0" i="0" u="none" baseline="0"/>
              <a:t>Спасибо!</a:t>
            </a:r>
            <a:endParaRPr lang="ru-RU" sz="2400" dirty="0"/>
          </a:p>
        </p:txBody>
      </p:sp>
      <p:sp>
        <p:nvSpPr>
          <p:cNvPr id="7" name="Content Placeholder 6"/>
          <p:cNvSpPr>
            <a:spLocks noGrp="1"/>
          </p:cNvSpPr>
          <p:nvPr>
            <p:ph sz="quarter" idx="11"/>
          </p:nvPr>
        </p:nvSpPr>
        <p:spPr/>
        <p:txBody>
          <a:bodyPr/>
          <a:lstStyle/>
          <a:p>
            <a:pPr algn="l" rtl="0"/>
            <a:r>
              <a:rPr lang="ru-RU" b="0" i="0" u="none" baseline="0"/>
              <a:t>Январь 2020</a:t>
            </a:r>
          </a:p>
        </p:txBody>
      </p:sp>
      <p:sp>
        <p:nvSpPr>
          <p:cNvPr id="6" name="Rectangle 5"/>
          <p:cNvSpPr/>
          <p:nvPr/>
        </p:nvSpPr>
        <p:spPr>
          <a:xfrm>
            <a:off x="511657" y="4756957"/>
            <a:ext cx="8142645" cy="1538883"/>
          </a:xfrm>
          <a:prstGeom prst="rect">
            <a:avLst/>
          </a:prstGeom>
          <a:noFill/>
        </p:spPr>
        <p:txBody>
          <a:bodyPr wrap="square">
            <a:spAutoFit/>
          </a:bodyPr>
          <a:lstStyle/>
          <a:p>
            <a:pPr algn="l" rtl="0">
              <a:buClr>
                <a:schemeClr val="tx1">
                  <a:lumMod val="65000"/>
                  <a:lumOff val="35000"/>
                </a:schemeClr>
              </a:buClr>
            </a:pPr>
            <a:r>
              <a:rPr lang="ru-RU" sz="1600" b="0" i="0" u="none" baseline="0">
                <a:solidFill>
                  <a:schemeClr val="tx1">
                    <a:lumMod val="65000"/>
                    <a:lumOff val="35000"/>
                  </a:schemeClr>
                </a:solidFill>
                <a:hlinkClick r:id="rId2"/>
              </a:rPr>
              <a:t>HYPACK на Youtube.com</a:t>
            </a:r>
            <a:r>
              <a:rPr lang="ru-RU" sz="1600" b="0" i="0" u="none" baseline="0">
                <a:solidFill>
                  <a:schemeClr val="tx1">
                    <a:lumMod val="65000"/>
                    <a:lumOff val="35000"/>
                  </a:schemeClr>
                </a:solidFill>
              </a:rPr>
              <a:t>  ( Исторические Сессии )		</a:t>
            </a:r>
            <a:r>
              <a:rPr lang="ru-RU" sz="1600" b="0" i="0" u="none" baseline="0">
                <a:solidFill>
                  <a:schemeClr val="tx1">
                    <a:lumMod val="65000"/>
                    <a:lumOff val="35000"/>
                  </a:schemeClr>
                </a:solidFill>
                <a:hlinkClick r:id="rId3"/>
              </a:rPr>
              <a:t>Живой Чат HYPACK</a:t>
            </a:r>
            <a:r>
              <a:rPr lang="ru-RU" sz="1600" b="0" i="0" u="none" baseline="0">
                <a:solidFill>
                  <a:schemeClr val="tx1">
                    <a:lumMod val="65000"/>
                    <a:lumOff val="35000"/>
                  </a:schemeClr>
                </a:solidFill>
              </a:rPr>
              <a:t> </a:t>
            </a:r>
          </a:p>
          <a:p>
            <a:pPr algn="l" rtl="0">
              <a:buClr>
                <a:schemeClr val="tx1">
                  <a:lumMod val="65000"/>
                  <a:lumOff val="35000"/>
                </a:schemeClr>
              </a:buClr>
            </a:pPr>
            <a:endParaRPr lang="ru-RU" sz="1600" dirty="0">
              <a:solidFill>
                <a:schemeClr val="tx1">
                  <a:lumMod val="65000"/>
                  <a:lumOff val="35000"/>
                </a:schemeClr>
              </a:solidFill>
            </a:endParaRPr>
          </a:p>
          <a:p>
            <a:pPr algn="l" rtl="0">
              <a:buClr>
                <a:schemeClr val="tx1">
                  <a:lumMod val="65000"/>
                  <a:lumOff val="35000"/>
                </a:schemeClr>
              </a:buClr>
            </a:pPr>
            <a:r>
              <a:rPr lang="ru-RU" sz="1600" b="0" i="0" u="none" baseline="0">
                <a:solidFill>
                  <a:schemeClr val="tx1">
                    <a:lumMod val="65000"/>
                    <a:lumOff val="35000"/>
                  </a:schemeClr>
                </a:solidFill>
                <a:hlinkClick r:id="rId4"/>
              </a:rPr>
              <a:t>HYPACK на Youtube.com </a:t>
            </a:r>
            <a:r>
              <a:rPr lang="ru-RU" sz="1600" b="0" i="0" u="none" baseline="0">
                <a:solidFill>
                  <a:schemeClr val="tx1">
                    <a:lumMod val="65000"/>
                    <a:lumOff val="35000"/>
                  </a:schemeClr>
                </a:solidFill>
              </a:rPr>
              <a:t>  ( Новые Сессии ) 		</a:t>
            </a:r>
            <a:r>
              <a:rPr lang="ru-RU" sz="1600" b="0" i="0" u="none" baseline="0">
                <a:solidFill>
                  <a:schemeClr val="tx1">
                    <a:lumMod val="65000"/>
                    <a:lumOff val="35000"/>
                  </a:schemeClr>
                </a:solidFill>
                <a:hlinkClick r:id="rId5"/>
              </a:rPr>
              <a:t>HYPACK Ustream</a:t>
            </a:r>
            <a:endParaRPr lang="ru-RU" sz="1600" dirty="0">
              <a:solidFill>
                <a:schemeClr val="tx1">
                  <a:lumMod val="65000"/>
                  <a:lumOff val="35000"/>
                </a:schemeClr>
              </a:solidFill>
            </a:endParaRPr>
          </a:p>
          <a:p>
            <a:pPr algn="l" rtl="0">
              <a:buClr>
                <a:schemeClr val="tx1">
                  <a:lumMod val="65000"/>
                  <a:lumOff val="35000"/>
                </a:schemeClr>
              </a:buClr>
            </a:pPr>
            <a:endParaRPr lang="ru-RU" sz="1600" dirty="0">
              <a:solidFill>
                <a:schemeClr val="tx1">
                  <a:lumMod val="65000"/>
                  <a:lumOff val="35000"/>
                </a:schemeClr>
              </a:solidFill>
              <a:hlinkClick r:id="rId6"/>
            </a:endParaRPr>
          </a:p>
          <a:p>
            <a:pPr algn="l" rtl="0">
              <a:buClr>
                <a:schemeClr val="tx1">
                  <a:lumMod val="65000"/>
                  <a:lumOff val="35000"/>
                </a:schemeClr>
              </a:buClr>
            </a:pPr>
            <a:r>
              <a:rPr lang="ru-RU" sz="1600" b="0" i="0" u="none" baseline="0">
                <a:solidFill>
                  <a:schemeClr val="tx1">
                    <a:lumMod val="65000"/>
                    <a:lumOff val="35000"/>
                  </a:schemeClr>
                </a:solidFill>
                <a:hlinkClick r:id="rId6"/>
              </a:rPr>
              <a:t>Сайт поддержки HYPACK </a:t>
            </a:r>
            <a:r>
              <a:rPr lang="ru-RU" sz="1600" b="0" i="0" u="none" baseline="0">
                <a:solidFill>
                  <a:schemeClr val="tx1">
                    <a:lumMod val="65000"/>
                    <a:lumOff val="35000"/>
                  </a:schemeClr>
                </a:solidFill>
              </a:rPr>
              <a:t>						</a:t>
            </a:r>
            <a:r>
              <a:rPr lang="ru-RU" sz="1600" b="0" i="0" u="none" baseline="0">
                <a:solidFill>
                  <a:schemeClr val="tx1">
                    <a:lumMod val="65000"/>
                    <a:lumOff val="35000"/>
                  </a:schemeClr>
                </a:solidFill>
                <a:hlinkClick r:id="rId7"/>
              </a:rPr>
              <a:t>Сайт HYPACK</a:t>
            </a:r>
            <a:r>
              <a:rPr lang="ru-RU" sz="1600" b="0" i="0" u="none" baseline="0">
                <a:solidFill>
                  <a:schemeClr val="tx1">
                    <a:lumMod val="65000"/>
                    <a:lumOff val="35000"/>
                  </a:schemeClr>
                </a:solidFill>
              </a:rPr>
              <a:t>		</a:t>
            </a:r>
          </a:p>
          <a:p>
            <a:pPr algn="l" rtl="0">
              <a:buClr>
                <a:schemeClr val="tx1">
                  <a:lumMod val="65000"/>
                  <a:lumOff val="35000"/>
                </a:schemeClr>
              </a:buClr>
            </a:pPr>
            <a:endParaRPr lang="ru-RU" sz="1400" dirty="0">
              <a:solidFill>
                <a:schemeClr val="tx1">
                  <a:lumMod val="65000"/>
                  <a:lumOff val="35000"/>
                </a:schemeClr>
              </a:solidFill>
            </a:endParaRPr>
          </a:p>
        </p:txBody>
      </p:sp>
      <p:sp>
        <p:nvSpPr>
          <p:cNvPr id="3" name="TextBox 2"/>
          <p:cNvSpPr txBox="1"/>
          <p:nvPr/>
        </p:nvSpPr>
        <p:spPr>
          <a:xfrm>
            <a:off x="499703" y="4319514"/>
            <a:ext cx="3108543" cy="369332"/>
          </a:xfrm>
          <a:prstGeom prst="rect">
            <a:avLst/>
          </a:prstGeom>
          <a:noFill/>
        </p:spPr>
        <p:txBody>
          <a:bodyPr wrap="none" rtlCol="0">
            <a:spAutoFit/>
          </a:bodyPr>
          <a:lstStyle/>
          <a:p>
            <a:pPr algn="l" rtl="0"/>
            <a:r>
              <a:rPr lang="ru-RU" b="1" i="0" u="none" baseline="0">
                <a:solidFill>
                  <a:schemeClr val="bg2"/>
                </a:solidFill>
              </a:rPr>
              <a:t>Ссылки на дополнительную информацию:</a:t>
            </a:r>
          </a:p>
        </p:txBody>
      </p:sp>
      <p:sp>
        <p:nvSpPr>
          <p:cNvPr id="5" name="TextBox 4"/>
          <p:cNvSpPr txBox="1"/>
          <p:nvPr/>
        </p:nvSpPr>
        <p:spPr>
          <a:xfrm>
            <a:off x="5981700" y="1737360"/>
            <a:ext cx="2427781" cy="2308324"/>
          </a:xfrm>
          <a:prstGeom prst="rect">
            <a:avLst/>
          </a:prstGeom>
          <a:noFill/>
        </p:spPr>
        <p:txBody>
          <a:bodyPr wrap="none" rtlCol="0">
            <a:spAutoFit/>
          </a:bodyPr>
          <a:lstStyle/>
          <a:p>
            <a:pPr algn="l" rtl="0"/>
            <a:r>
              <a:rPr lang="ru-RU" b="1" i="0" u="sng" baseline="0">
                <a:solidFill>
                  <a:schemeClr val="bg1"/>
                </a:solidFill>
              </a:rPr>
              <a:t>Свяжитесь с нами:</a:t>
            </a:r>
          </a:p>
          <a:p>
            <a:endParaRPr lang="ru-RU" dirty="0"/>
          </a:p>
          <a:p>
            <a:pPr algn="l" rtl="0"/>
            <a:r>
              <a:rPr lang="ru-RU" b="0" i="0" u="none" baseline="0">
                <a:solidFill>
                  <a:schemeClr val="bg1"/>
                </a:solidFill>
              </a:rPr>
              <a:t>Sales@HYPACK.com</a:t>
            </a:r>
          </a:p>
          <a:p>
            <a:endParaRPr lang="ru-RU" dirty="0">
              <a:solidFill>
                <a:schemeClr val="bg1"/>
              </a:solidFill>
            </a:endParaRPr>
          </a:p>
          <a:p>
            <a:pPr algn="l" rtl="0"/>
            <a:r>
              <a:rPr lang="ru-RU" b="0" i="0" u="none" baseline="0">
                <a:solidFill>
                  <a:schemeClr val="bg1"/>
                </a:solidFill>
              </a:rPr>
              <a:t>Help@HYPACK.com</a:t>
            </a:r>
          </a:p>
          <a:p>
            <a:endParaRPr lang="ru-RU" dirty="0">
              <a:solidFill>
                <a:schemeClr val="bg1"/>
              </a:solidFill>
            </a:endParaRPr>
          </a:p>
          <a:p>
            <a:pPr algn="l" rtl="0"/>
            <a:r>
              <a:rPr lang="ru-RU" b="0" i="0" u="none" baseline="0">
                <a:solidFill>
                  <a:schemeClr val="bg1"/>
                </a:solidFill>
              </a:rPr>
              <a:t>+1(860) 635 - 1500</a:t>
            </a:r>
          </a:p>
          <a:p>
            <a:endParaRPr lang="ru-RU" dirty="0"/>
          </a:p>
        </p:txBody>
      </p:sp>
    </p:spTree>
    <p:extLst>
      <p:ext uri="{BB962C8B-B14F-4D97-AF65-F5344CB8AC3E}">
        <p14:creationId xmlns:p14="http://schemas.microsoft.com/office/powerpoint/2010/main" val="12036201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1026"/>
          <p:cNvSpPr txBox="1">
            <a:spLocks noChangeArrowheads="1"/>
          </p:cNvSpPr>
          <p:nvPr/>
        </p:nvSpPr>
        <p:spPr bwMode="auto">
          <a:xfrm>
            <a:off x="253020" y="141513"/>
            <a:ext cx="864412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l" rtl="0" eaLnBrk="1" hangingPunct="1">
              <a:spcBef>
                <a:spcPct val="50000"/>
              </a:spcBef>
            </a:pPr>
            <a:r>
              <a:rPr lang="ru-RU" sz="2800" b="0" i="0" u="none" baseline="0" dirty="0">
                <a:solidFill>
                  <a:schemeClr val="bg1"/>
                </a:solidFill>
              </a:rPr>
              <a:t>Различия размеров озвученного участка или «отпечатка»</a:t>
            </a:r>
          </a:p>
        </p:txBody>
      </p:sp>
      <p:pic>
        <p:nvPicPr>
          <p:cNvPr id="18435" name="Picture 1027" descr="75degre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5227" y="1461651"/>
            <a:ext cx="4849091" cy="4849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4246" name="Picture 1030" descr="30degree"/>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39356" y="1462733"/>
            <a:ext cx="5303694" cy="4870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4249" name="Picture 1033" descr="15degree"/>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2874" y="1463743"/>
            <a:ext cx="5422035" cy="4890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4252" name="Picture 1036" descr="05x10degree"/>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5400" y="1324621"/>
            <a:ext cx="5472545" cy="512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6" name="Line 1028"/>
          <p:cNvSpPr>
            <a:spLocks noChangeShapeType="1"/>
          </p:cNvSpPr>
          <p:nvPr/>
        </p:nvSpPr>
        <p:spPr bwMode="auto">
          <a:xfrm>
            <a:off x="6262752" y="4024767"/>
            <a:ext cx="6858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4351" name="Text Box 1029"/>
          <p:cNvSpPr txBox="1">
            <a:spLocks noChangeArrowheads="1"/>
          </p:cNvSpPr>
          <p:nvPr/>
        </p:nvSpPr>
        <p:spPr bwMode="auto">
          <a:xfrm>
            <a:off x="7024752" y="3826933"/>
            <a:ext cx="1981200"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l" rtl="0" eaLnBrk="1" hangingPunct="1">
              <a:spcBef>
                <a:spcPct val="50000"/>
              </a:spcBef>
              <a:buFontTx/>
              <a:buAutoNum type="arabicParenBoth"/>
              <a:defRPr/>
            </a:pPr>
            <a:r>
              <a:rPr lang="ru-RU" sz="1400" b="0" i="0" u="none" baseline="0">
                <a:effectLst>
                  <a:outerShdw blurRad="38100" dist="38100" dir="2700000" algn="tl">
                    <a:srgbClr val="000000">
                      <a:alpha val="43137"/>
                    </a:srgbClr>
                  </a:outerShdw>
                </a:effectLst>
              </a:rPr>
              <a:t>8 градусов</a:t>
            </a:r>
          </a:p>
          <a:p>
            <a:pPr algn="l" rtl="0" eaLnBrk="1" hangingPunct="1">
              <a:spcBef>
                <a:spcPct val="50000"/>
              </a:spcBef>
              <a:defRPr/>
            </a:pPr>
            <a:r>
              <a:rPr lang="ru-RU" sz="1400" b="0" i="0" u="none" baseline="0"/>
              <a:t>        (6,99’ или 2,13 m.)</a:t>
            </a:r>
          </a:p>
        </p:txBody>
      </p:sp>
      <p:sp>
        <p:nvSpPr>
          <p:cNvPr id="18448" name="Line 1031"/>
          <p:cNvSpPr>
            <a:spLocks noChangeShapeType="1"/>
          </p:cNvSpPr>
          <p:nvPr/>
        </p:nvSpPr>
        <p:spPr bwMode="auto">
          <a:xfrm>
            <a:off x="6262752" y="4816104"/>
            <a:ext cx="685800" cy="0"/>
          </a:xfrm>
          <a:prstGeom prst="line">
            <a:avLst/>
          </a:prstGeom>
          <a:noFill/>
          <a:ln w="38100">
            <a:solidFill>
              <a:srgbClr val="3333FF"/>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94248" name="Text Box 1032"/>
          <p:cNvSpPr txBox="1">
            <a:spLocks noChangeArrowheads="1"/>
          </p:cNvSpPr>
          <p:nvPr/>
        </p:nvSpPr>
        <p:spPr bwMode="auto">
          <a:xfrm>
            <a:off x="7024752" y="4617508"/>
            <a:ext cx="1981200" cy="630942"/>
          </a:xfrm>
          <a:prstGeom prst="rect">
            <a:avLst/>
          </a:prstGeom>
          <a:noFill/>
          <a:ln w="12700">
            <a:noFill/>
            <a:miter lim="800000"/>
            <a:headEnd/>
            <a:tailEnd/>
          </a:ln>
          <a:effectLst/>
        </p:spPr>
        <p:txBody>
          <a:bodyPr wrap="square">
            <a:spAutoFit/>
          </a:bodyPr>
          <a:lstStyle/>
          <a:p>
            <a:pPr marL="342900" indent="-342900" algn="l" rtl="0" eaLnBrk="1" hangingPunct="1">
              <a:spcBef>
                <a:spcPct val="50000"/>
              </a:spcBef>
              <a:buFontTx/>
              <a:buAutoNum type="arabicParenBoth" startAt="7"/>
              <a:defRPr/>
            </a:pPr>
            <a:r>
              <a:rPr lang="ru-RU" sz="1400" b="1" i="0" u="none" baseline="0">
                <a:solidFill>
                  <a:schemeClr val="accent3">
                    <a:lumMod val="75000"/>
                  </a:schemeClr>
                </a:solidFill>
                <a:latin typeface="Arial" charset="0"/>
              </a:rPr>
              <a:t>3 градуса</a:t>
            </a:r>
          </a:p>
          <a:p>
            <a:pPr marL="342900" indent="-342900" algn="l" rtl="0" eaLnBrk="1" hangingPunct="1">
              <a:spcBef>
                <a:spcPct val="50000"/>
              </a:spcBef>
              <a:defRPr/>
            </a:pPr>
            <a:r>
              <a:rPr lang="ru-RU" sz="1400" b="1" i="0" u="none" baseline="0">
                <a:solidFill>
                  <a:schemeClr val="accent3">
                    <a:lumMod val="75000"/>
                  </a:schemeClr>
                </a:solidFill>
                <a:latin typeface="Arial" charset="0"/>
              </a:rPr>
              <a:t>        (2,6’ или 0,79 m.)</a:t>
            </a:r>
          </a:p>
        </p:txBody>
      </p:sp>
      <p:sp>
        <p:nvSpPr>
          <p:cNvPr id="18450" name="Line 1034"/>
          <p:cNvSpPr>
            <a:spLocks noChangeShapeType="1"/>
          </p:cNvSpPr>
          <p:nvPr/>
        </p:nvSpPr>
        <p:spPr bwMode="auto">
          <a:xfrm>
            <a:off x="6262752" y="4815770"/>
            <a:ext cx="685800" cy="0"/>
          </a:xfrm>
          <a:prstGeom prst="line">
            <a:avLst/>
          </a:prstGeom>
          <a:noFill/>
          <a:ln w="38100">
            <a:solidFill>
              <a:srgbClr val="FF00FF"/>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94251" name="Text Box 1035"/>
          <p:cNvSpPr txBox="1">
            <a:spLocks noChangeArrowheads="1"/>
          </p:cNvSpPr>
          <p:nvPr/>
        </p:nvSpPr>
        <p:spPr bwMode="auto">
          <a:xfrm>
            <a:off x="7024752" y="4617508"/>
            <a:ext cx="1905000" cy="630942"/>
          </a:xfrm>
          <a:prstGeom prst="rect">
            <a:avLst/>
          </a:prstGeom>
          <a:noFill/>
          <a:ln w="12700">
            <a:noFill/>
            <a:miter lim="800000"/>
            <a:headEnd/>
            <a:tailEnd/>
          </a:ln>
          <a:effectLst/>
        </p:spPr>
        <p:txBody>
          <a:bodyPr>
            <a:spAutoFit/>
          </a:bodyPr>
          <a:lstStyle/>
          <a:p>
            <a:pPr marL="342900" indent="-342900" algn="l" rtl="0" eaLnBrk="1" hangingPunct="1">
              <a:spcBef>
                <a:spcPct val="50000"/>
              </a:spcBef>
              <a:buFontTx/>
              <a:buAutoNum type="arabicParenBoth" startAt="19"/>
              <a:defRPr/>
            </a:pPr>
            <a:r>
              <a:rPr lang="ru-RU" sz="1400" b="0" i="0" u="none" baseline="0">
                <a:solidFill>
                  <a:srgbClr val="FF00FF"/>
                </a:solidFill>
                <a:latin typeface="Arial" charset="0"/>
              </a:rPr>
              <a:t>1.5 градуса</a:t>
            </a:r>
          </a:p>
          <a:p>
            <a:pPr marL="342900" indent="-342900" algn="l" rtl="0" eaLnBrk="1" hangingPunct="1">
              <a:spcBef>
                <a:spcPct val="50000"/>
              </a:spcBef>
              <a:defRPr/>
            </a:pPr>
            <a:r>
              <a:rPr lang="ru-RU" sz="1400" b="0" i="0" u="none" baseline="0">
                <a:solidFill>
                  <a:srgbClr val="FF00FF"/>
                </a:solidFill>
                <a:latin typeface="Arial" charset="0"/>
              </a:rPr>
              <a:t>       (1,3’ или 0,40 m.)</a:t>
            </a:r>
          </a:p>
        </p:txBody>
      </p:sp>
      <p:sp>
        <p:nvSpPr>
          <p:cNvPr id="18452" name="Line 1037"/>
          <p:cNvSpPr>
            <a:spLocks noChangeShapeType="1"/>
          </p:cNvSpPr>
          <p:nvPr/>
        </p:nvSpPr>
        <p:spPr bwMode="auto">
          <a:xfrm>
            <a:off x="6338952" y="4815437"/>
            <a:ext cx="685800" cy="0"/>
          </a:xfrm>
          <a:prstGeom prst="line">
            <a:avLst/>
          </a:prstGeom>
          <a:noFill/>
          <a:ln w="38100">
            <a:solidFill>
              <a:srgbClr val="FD1102"/>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94254" name="Text Box 1038"/>
          <p:cNvSpPr txBox="1">
            <a:spLocks noChangeArrowheads="1"/>
          </p:cNvSpPr>
          <p:nvPr/>
        </p:nvSpPr>
        <p:spPr bwMode="auto">
          <a:xfrm>
            <a:off x="7010400" y="4617508"/>
            <a:ext cx="2209800" cy="846138"/>
          </a:xfrm>
          <a:prstGeom prst="rect">
            <a:avLst/>
          </a:prstGeom>
          <a:noFill/>
          <a:ln w="12700">
            <a:noFill/>
            <a:miter lim="800000"/>
            <a:headEnd/>
            <a:tailEnd/>
          </a:ln>
          <a:effectLst/>
        </p:spPr>
        <p:txBody>
          <a:bodyPr>
            <a:spAutoFit/>
          </a:bodyPr>
          <a:lstStyle/>
          <a:p>
            <a:pPr marL="342900" indent="-342900" algn="l" rtl="0" eaLnBrk="1" hangingPunct="1">
              <a:spcBef>
                <a:spcPct val="50000"/>
              </a:spcBef>
              <a:buFontTx/>
              <a:buAutoNum type="arabicParenBoth" startAt="121"/>
              <a:defRPr/>
            </a:pPr>
            <a:r>
              <a:rPr lang="ru-RU" sz="1400" b="0" i="0" u="none" baseline="0">
                <a:solidFill>
                  <a:srgbClr val="FD1102"/>
                </a:solidFill>
                <a:latin typeface="Arial" charset="0"/>
              </a:rPr>
              <a:t>  0.5*1.5 градуса</a:t>
            </a:r>
          </a:p>
          <a:p>
            <a:pPr marL="342900" indent="-342900" algn="l" rtl="0" eaLnBrk="1" hangingPunct="1">
              <a:spcBef>
                <a:spcPct val="50000"/>
              </a:spcBef>
              <a:defRPr/>
            </a:pPr>
            <a:r>
              <a:rPr lang="ru-RU" sz="1400" b="0" i="0" u="none" baseline="0">
                <a:solidFill>
                  <a:srgbClr val="FD1102"/>
                </a:solidFill>
                <a:latin typeface="Arial" charset="0"/>
              </a:rPr>
              <a:t>          (0.44’  x  0.87’  или   0.14 m  x  0.27 m)</a:t>
            </a:r>
          </a:p>
        </p:txBody>
      </p:sp>
      <p:sp>
        <p:nvSpPr>
          <p:cNvPr id="18440" name="Text Box 1040"/>
          <p:cNvSpPr txBox="1">
            <a:spLocks noChangeArrowheads="1"/>
          </p:cNvSpPr>
          <p:nvPr/>
        </p:nvSpPr>
        <p:spPr bwMode="auto">
          <a:xfrm>
            <a:off x="5881752" y="2455333"/>
            <a:ext cx="32766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l" rtl="0" eaLnBrk="1" hangingPunct="1">
              <a:spcBef>
                <a:spcPct val="50000"/>
              </a:spcBef>
            </a:pPr>
            <a:r>
              <a:rPr lang="ru-RU" b="0" i="0" u="none" baseline="0">
                <a:solidFill>
                  <a:schemeClr val="tx1">
                    <a:lumMod val="65000"/>
                    <a:lumOff val="35000"/>
                  </a:schemeClr>
                </a:solidFill>
              </a:rPr>
              <a:t>Размер отпечатка луча 8 градусов - 2.1м на глубине 15м</a:t>
            </a:r>
          </a:p>
        </p:txBody>
      </p:sp>
      <p:sp>
        <p:nvSpPr>
          <p:cNvPr id="18441" name="Rectangle 1041"/>
          <p:cNvSpPr>
            <a:spLocks noChangeArrowheads="1"/>
          </p:cNvSpPr>
          <p:nvPr/>
        </p:nvSpPr>
        <p:spPr bwMode="auto">
          <a:xfrm>
            <a:off x="5805552" y="2455333"/>
            <a:ext cx="3124200" cy="914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l" rtl="0" eaLnBrk="1" hangingPunct="1"/>
            <a:endParaRPr lang="ru-RU" altLang="en-US"/>
          </a:p>
        </p:txBody>
      </p:sp>
      <p:sp>
        <p:nvSpPr>
          <p:cNvPr id="18442" name="TextBox 17"/>
          <p:cNvSpPr txBox="1">
            <a:spLocks noChangeArrowheads="1"/>
          </p:cNvSpPr>
          <p:nvPr/>
        </p:nvSpPr>
        <p:spPr bwMode="auto">
          <a:xfrm>
            <a:off x="2792681" y="3428996"/>
            <a:ext cx="55418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l" rtl="0" eaLnBrk="1" hangingPunct="1"/>
            <a:r>
              <a:rPr lang="ru-RU" sz="4800" b="0" i="0" u="none" baseline="0"/>
              <a:t>+</a:t>
            </a:r>
          </a:p>
        </p:txBody>
      </p:sp>
      <p:sp>
        <p:nvSpPr>
          <p:cNvPr id="20" name="Slide Number Placeholder 19"/>
          <p:cNvSpPr>
            <a:spLocks noGrp="1"/>
          </p:cNvSpPr>
          <p:nvPr>
            <p:ph type="sldNum" sz="quarter" idx="12"/>
          </p:nvPr>
        </p:nvSpPr>
        <p:spPr>
          <a:xfrm>
            <a:off x="401749" y="6252025"/>
            <a:ext cx="650098" cy="453571"/>
          </a:xfrm>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l" rtl="0" eaLnBrk="0" hangingPunct="0"/>
            <a:fld id="{C2BD263B-59EE-497B-B0D0-316FE84953C2}" type="slidenum">
              <a:rPr>
                <a:solidFill>
                  <a:srgbClr val="898989"/>
                </a:solidFill>
                <a:effectLst>
                  <a:outerShdw blurRad="38100" dist="38100" dir="2700000" algn="tl">
                    <a:srgbClr val="FFFFFF"/>
                  </a:outerShdw>
                </a:effectLst>
              </a:rPr>
              <a:pPr eaLnBrk="0" hangingPunct="0"/>
              <a:t>4</a:t>
            </a:fld>
            <a:endParaRPr lang="ru-RU" altLang="en-US">
              <a:solidFill>
                <a:srgbClr val="898989"/>
              </a:solidFill>
              <a:effectLst>
                <a:outerShdw blurRad="38100" dist="38100" dir="2700000" algn="tl">
                  <a:srgbClr val="FFFFFF"/>
                </a:outerShdw>
              </a:effectLst>
            </a:endParaRPr>
          </a:p>
        </p:txBody>
      </p:sp>
      <p:cxnSp>
        <p:nvCxnSpPr>
          <p:cNvPr id="7" name="Straight Arrow Connector 6"/>
          <p:cNvCxnSpPr/>
          <p:nvPr/>
        </p:nvCxnSpPr>
        <p:spPr>
          <a:xfrm flipH="1">
            <a:off x="5303520" y="2919307"/>
            <a:ext cx="502032" cy="4741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820187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nodeType="clickEffect">
                                  <p:stCondLst>
                                    <p:cond delay="0"/>
                                  </p:stCondLst>
                                  <p:childTnLst>
                                    <p:set>
                                      <p:cBhvr>
                                        <p:cTn id="6" dur="1" fill="hold">
                                          <p:stCondLst>
                                            <p:cond delay="0"/>
                                          </p:stCondLst>
                                        </p:cTn>
                                        <p:tgtEl>
                                          <p:spTgt spid="394246"/>
                                        </p:tgtEl>
                                        <p:attrNameLst>
                                          <p:attrName>style.visibility</p:attrName>
                                        </p:attrNameLst>
                                      </p:cBhvr>
                                      <p:to>
                                        <p:strVal val="visible"/>
                                      </p:to>
                                    </p:set>
                                    <p:anim calcmode="lin" valueType="num">
                                      <p:cBhvr>
                                        <p:cTn id="7" dur="500" fill="hold"/>
                                        <p:tgtEl>
                                          <p:spTgt spid="394246"/>
                                        </p:tgtEl>
                                        <p:attrNameLst>
                                          <p:attrName>ppt_w</p:attrName>
                                        </p:attrNameLst>
                                      </p:cBhvr>
                                      <p:tavLst>
                                        <p:tav tm="0">
                                          <p:val>
                                            <p:fltVal val="0"/>
                                          </p:val>
                                        </p:tav>
                                        <p:tav tm="100000">
                                          <p:val>
                                            <p:strVal val="#ppt_w"/>
                                          </p:val>
                                        </p:tav>
                                      </p:tavLst>
                                    </p:anim>
                                    <p:anim calcmode="lin" valueType="num">
                                      <p:cBhvr>
                                        <p:cTn id="8" dur="500" fill="hold"/>
                                        <p:tgtEl>
                                          <p:spTgt spid="394246"/>
                                        </p:tgtEl>
                                        <p:attrNameLst>
                                          <p:attrName>ppt_h</p:attrName>
                                        </p:attrNameLst>
                                      </p:cBhvr>
                                      <p:tavLst>
                                        <p:tav tm="0">
                                          <p:val>
                                            <p:fltVal val="0"/>
                                          </p:val>
                                        </p:tav>
                                        <p:tav tm="100000">
                                          <p:val>
                                            <p:strVal val="#ppt_h"/>
                                          </p:val>
                                        </p:tav>
                                      </p:tavLst>
                                    </p:anim>
                                  </p:childTnLst>
                                </p:cTn>
                              </p:par>
                              <p:par>
                                <p:cTn id="9" presetID="1" presetClass="entr" presetSubtype="0" fill="hold" grpId="0" nodeType="withEffect">
                                  <p:stCondLst>
                                    <p:cond delay="0"/>
                                  </p:stCondLst>
                                  <p:childTnLst>
                                    <p:set>
                                      <p:cBhvr>
                                        <p:cTn id="10" dur="1" fill="hold">
                                          <p:stCondLst>
                                            <p:cond delay="0"/>
                                          </p:stCondLst>
                                        </p:cTn>
                                        <p:tgtEl>
                                          <p:spTgt spid="39424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44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7" presetClass="entr" presetSubtype="10" fill="hold" nodeType="clickEffect">
                                  <p:stCondLst>
                                    <p:cond delay="0"/>
                                  </p:stCondLst>
                                  <p:childTnLst>
                                    <p:set>
                                      <p:cBhvr>
                                        <p:cTn id="16" dur="1" fill="hold">
                                          <p:stCondLst>
                                            <p:cond delay="0"/>
                                          </p:stCondLst>
                                        </p:cTn>
                                        <p:tgtEl>
                                          <p:spTgt spid="394249"/>
                                        </p:tgtEl>
                                        <p:attrNameLst>
                                          <p:attrName>style.visibility</p:attrName>
                                        </p:attrNameLst>
                                      </p:cBhvr>
                                      <p:to>
                                        <p:strVal val="visible"/>
                                      </p:to>
                                    </p:set>
                                    <p:anim calcmode="lin" valueType="num">
                                      <p:cBhvr>
                                        <p:cTn id="17" dur="500" fill="hold"/>
                                        <p:tgtEl>
                                          <p:spTgt spid="394249"/>
                                        </p:tgtEl>
                                        <p:attrNameLst>
                                          <p:attrName>ppt_w</p:attrName>
                                        </p:attrNameLst>
                                      </p:cBhvr>
                                      <p:tavLst>
                                        <p:tav tm="0">
                                          <p:val>
                                            <p:fltVal val="0"/>
                                          </p:val>
                                        </p:tav>
                                        <p:tav tm="100000">
                                          <p:val>
                                            <p:strVal val="#ppt_w"/>
                                          </p:val>
                                        </p:tav>
                                      </p:tavLst>
                                    </p:anim>
                                    <p:anim calcmode="lin" valueType="num">
                                      <p:cBhvr>
                                        <p:cTn id="18" dur="500" fill="hold"/>
                                        <p:tgtEl>
                                          <p:spTgt spid="394249"/>
                                        </p:tgtEl>
                                        <p:attrNameLst>
                                          <p:attrName>ppt_h</p:attrName>
                                        </p:attrNameLst>
                                      </p:cBhvr>
                                      <p:tavLst>
                                        <p:tav tm="0">
                                          <p:val>
                                            <p:strVal val="#ppt_h"/>
                                          </p:val>
                                        </p:tav>
                                        <p:tav tm="100000">
                                          <p:val>
                                            <p:strVal val="#ppt_h"/>
                                          </p:val>
                                        </p:tav>
                                      </p:tavLst>
                                    </p:anim>
                                  </p:childTnLst>
                                </p:cTn>
                              </p:par>
                              <p:par>
                                <p:cTn id="19" presetID="1" presetClass="entr" presetSubtype="0" fill="hold" grpId="0" nodeType="withEffect">
                                  <p:stCondLst>
                                    <p:cond delay="0"/>
                                  </p:stCondLst>
                                  <p:childTnLst>
                                    <p:set>
                                      <p:cBhvr>
                                        <p:cTn id="20" dur="1" fill="hold">
                                          <p:stCondLst>
                                            <p:cond delay="0"/>
                                          </p:stCondLst>
                                        </p:cTn>
                                        <p:tgtEl>
                                          <p:spTgt spid="39425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8450"/>
                                        </p:tgtEl>
                                        <p:attrNameLst>
                                          <p:attrName>style.visibility</p:attrName>
                                        </p:attrNameLst>
                                      </p:cBhvr>
                                      <p:to>
                                        <p:strVal val="visible"/>
                                      </p:to>
                                    </p:set>
                                  </p:childTnLst>
                                </p:cTn>
                              </p:par>
                              <p:par>
                                <p:cTn id="23" presetID="1" presetClass="exit" presetSubtype="0" fill="hold" nodeType="withEffect">
                                  <p:stCondLst>
                                    <p:cond delay="0"/>
                                  </p:stCondLst>
                                  <p:childTnLst>
                                    <p:set>
                                      <p:cBhvr>
                                        <p:cTn id="24" dur="1" fill="hold">
                                          <p:stCondLst>
                                            <p:cond delay="0"/>
                                          </p:stCondLst>
                                        </p:cTn>
                                        <p:tgtEl>
                                          <p:spTgt spid="394246"/>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394248"/>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18448"/>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nodeType="clickEffect">
                                  <p:stCondLst>
                                    <p:cond delay="0"/>
                                  </p:stCondLst>
                                  <p:childTnLst>
                                    <p:set>
                                      <p:cBhvr>
                                        <p:cTn id="32" dur="1" fill="hold">
                                          <p:stCondLst>
                                            <p:cond delay="0"/>
                                          </p:stCondLst>
                                        </p:cTn>
                                        <p:tgtEl>
                                          <p:spTgt spid="394252"/>
                                        </p:tgtEl>
                                        <p:attrNameLst>
                                          <p:attrName>style.visibility</p:attrName>
                                        </p:attrNameLst>
                                      </p:cBhvr>
                                      <p:to>
                                        <p:strVal val="visible"/>
                                      </p:to>
                                    </p:set>
                                    <p:animEffect transition="in" filter="dissolve">
                                      <p:cBhvr>
                                        <p:cTn id="33" dur="500"/>
                                        <p:tgtEl>
                                          <p:spTgt spid="394252"/>
                                        </p:tgtEl>
                                      </p:cBhvr>
                                    </p:animEffect>
                                  </p:childTnLst>
                                </p:cTn>
                              </p:par>
                              <p:par>
                                <p:cTn id="34" presetID="1" presetClass="exit" presetSubtype="0" fill="hold" nodeType="withEffect">
                                  <p:stCondLst>
                                    <p:cond delay="0"/>
                                  </p:stCondLst>
                                  <p:childTnLst>
                                    <p:set>
                                      <p:cBhvr>
                                        <p:cTn id="35" dur="1" fill="hold">
                                          <p:stCondLst>
                                            <p:cond delay="0"/>
                                          </p:stCondLst>
                                        </p:cTn>
                                        <p:tgtEl>
                                          <p:spTgt spid="394249"/>
                                        </p:tgtEl>
                                        <p:attrNameLst>
                                          <p:attrName>style.visibility</p:attrName>
                                        </p:attrNameLst>
                                      </p:cBhvr>
                                      <p:to>
                                        <p:strVal val="hidden"/>
                                      </p:to>
                                    </p:set>
                                  </p:childTnLst>
                                </p:cTn>
                              </p:par>
                              <p:par>
                                <p:cTn id="36" presetID="1" presetClass="exit" presetSubtype="0" fill="hold" grpId="1" nodeType="withEffect">
                                  <p:stCondLst>
                                    <p:cond delay="0"/>
                                  </p:stCondLst>
                                  <p:childTnLst>
                                    <p:set>
                                      <p:cBhvr>
                                        <p:cTn id="37" dur="1" fill="hold">
                                          <p:stCondLst>
                                            <p:cond delay="0"/>
                                          </p:stCondLst>
                                        </p:cTn>
                                        <p:tgtEl>
                                          <p:spTgt spid="394251"/>
                                        </p:tgtEl>
                                        <p:attrNameLst>
                                          <p:attrName>style.visibility</p:attrName>
                                        </p:attrNameLst>
                                      </p:cBhvr>
                                      <p:to>
                                        <p:strVal val="hidden"/>
                                      </p:to>
                                    </p:set>
                                  </p:childTnLst>
                                </p:cTn>
                              </p:par>
                              <p:par>
                                <p:cTn id="38" presetID="1" presetClass="exit" presetSubtype="0" fill="hold" grpId="1" nodeType="withEffect">
                                  <p:stCondLst>
                                    <p:cond delay="0"/>
                                  </p:stCondLst>
                                  <p:childTnLst>
                                    <p:set>
                                      <p:cBhvr>
                                        <p:cTn id="39" dur="1" fill="hold">
                                          <p:stCondLst>
                                            <p:cond delay="0"/>
                                          </p:stCondLst>
                                        </p:cTn>
                                        <p:tgtEl>
                                          <p:spTgt spid="18450"/>
                                        </p:tgtEl>
                                        <p:attrNameLst>
                                          <p:attrName>style.visibility</p:attrName>
                                        </p:attrNameLst>
                                      </p:cBhvr>
                                      <p:to>
                                        <p:strVal val="hidden"/>
                                      </p:to>
                                    </p:set>
                                  </p:childTnLst>
                                </p:cTn>
                              </p:par>
                              <p:par>
                                <p:cTn id="40" presetID="1" presetClass="entr" presetSubtype="0" fill="hold" grpId="0" nodeType="withEffect">
                                  <p:stCondLst>
                                    <p:cond delay="0"/>
                                  </p:stCondLst>
                                  <p:childTnLst>
                                    <p:set>
                                      <p:cBhvr>
                                        <p:cTn id="41" dur="1" fill="hold">
                                          <p:stCondLst>
                                            <p:cond delay="0"/>
                                          </p:stCondLst>
                                        </p:cTn>
                                        <p:tgtEl>
                                          <p:spTgt spid="18452"/>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3942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8" grpId="0" animBg="1"/>
      <p:bldP spid="18448" grpId="1" animBg="1"/>
      <p:bldP spid="394248" grpId="0"/>
      <p:bldP spid="394248" grpId="1"/>
      <p:bldP spid="18450" grpId="0" animBg="1"/>
      <p:bldP spid="18450" grpId="1" animBg="1"/>
      <p:bldP spid="394251" grpId="0"/>
      <p:bldP spid="394251" grpId="1"/>
      <p:bldP spid="18452" grpId="0" animBg="1"/>
      <p:bldP spid="39425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ru-RU" b="0" i="0" u="none" baseline="0" dirty="0" smtClean="0"/>
              <a:t>Различия </a:t>
            </a:r>
            <a:r>
              <a:rPr lang="ru-RU" b="0" i="0" u="none" baseline="0" dirty="0"/>
              <a:t>при сборе данных</a:t>
            </a:r>
          </a:p>
        </p:txBody>
      </p:sp>
      <p:sp>
        <p:nvSpPr>
          <p:cNvPr id="3" name="Slide Number Placeholder 2"/>
          <p:cNvSpPr>
            <a:spLocks noGrp="1"/>
          </p:cNvSpPr>
          <p:nvPr>
            <p:ph type="sldNum" sz="quarter" idx="12"/>
          </p:nvPr>
        </p:nvSpPr>
        <p:spPr/>
        <p:txBody>
          <a:bodyPr/>
          <a:lstStyle/>
          <a:p>
            <a:pPr algn="l" rtl="0"/>
            <a:fld id="{50F2F8E5-1108-0A46-83A0-852BF6A1A522}" type="slidenum">
              <a:rPr/>
              <a:pPr/>
              <a:t>5</a:t>
            </a:fld>
            <a:endParaRPr lang="ru-RU"/>
          </a:p>
        </p:txBody>
      </p:sp>
      <p:pic>
        <p:nvPicPr>
          <p:cNvPr id="4" name="Picture 3"/>
          <p:cNvPicPr>
            <a:picLocks noChangeAspect="1"/>
          </p:cNvPicPr>
          <p:nvPr/>
        </p:nvPicPr>
        <p:blipFill>
          <a:blip r:embed="rId2"/>
          <a:stretch>
            <a:fillRect/>
          </a:stretch>
        </p:blipFill>
        <p:spPr>
          <a:xfrm>
            <a:off x="481935" y="1568824"/>
            <a:ext cx="8070394" cy="4642781"/>
          </a:xfrm>
          <a:prstGeom prst="rect">
            <a:avLst/>
          </a:prstGeom>
        </p:spPr>
      </p:pic>
    </p:spTree>
    <p:extLst>
      <p:ext uri="{BB962C8B-B14F-4D97-AF65-F5344CB8AC3E}">
        <p14:creationId xmlns:p14="http://schemas.microsoft.com/office/powerpoint/2010/main" val="35372905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B041151A-F528-4B49-BE5B-0B9AE9EAF090}"/>
              </a:ext>
            </a:extLst>
          </p:cNvPr>
          <p:cNvPicPr>
            <a:picLocks noChangeAspect="1"/>
          </p:cNvPicPr>
          <p:nvPr/>
        </p:nvPicPr>
        <p:blipFill>
          <a:blip r:embed="rId3"/>
          <a:stretch>
            <a:fillRect/>
          </a:stretch>
        </p:blipFill>
        <p:spPr>
          <a:xfrm>
            <a:off x="5350700" y="1782421"/>
            <a:ext cx="1404858" cy="2085674"/>
          </a:xfrm>
          <a:prstGeom prst="rect">
            <a:avLst/>
          </a:prstGeom>
        </p:spPr>
      </p:pic>
      <p:sp>
        <p:nvSpPr>
          <p:cNvPr id="12290" name="Rectangle 2"/>
          <p:cNvSpPr>
            <a:spLocks noGrp="1" noChangeArrowheads="1"/>
          </p:cNvSpPr>
          <p:nvPr>
            <p:ph type="title"/>
          </p:nvPr>
        </p:nvSpPr>
        <p:spPr>
          <a:xfrm>
            <a:off x="685800" y="0"/>
            <a:ext cx="7772400" cy="1143000"/>
          </a:xfrm>
        </p:spPr>
        <p:txBody>
          <a:bodyPr>
            <a:normAutofit/>
          </a:bodyPr>
          <a:lstStyle/>
          <a:p>
            <a:pPr algn="l" rtl="0" eaLnBrk="1" fontAlgn="auto" hangingPunct="1">
              <a:spcAft>
                <a:spcPts val="0"/>
              </a:spcAft>
              <a:defRPr/>
            </a:pPr>
            <a:r>
              <a:rPr lang="ru-RU" sz="3200" b="0" i="0" u="none" baseline="0">
                <a:ea typeface="+mj-ea"/>
              </a:rPr>
              <a:t>Преимущества МЛЭ</a:t>
            </a:r>
          </a:p>
        </p:txBody>
      </p:sp>
      <p:sp>
        <p:nvSpPr>
          <p:cNvPr id="28" name="Slide Number Placeholder 27"/>
          <p:cNvSpPr>
            <a:spLocks noGrp="1"/>
          </p:cNvSpPr>
          <p:nvPr>
            <p:ph type="sldNum" sz="quarter" idx="12"/>
          </p:nvPr>
        </p:nvSpPr>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l" rtl="0" eaLnBrk="0" hangingPunct="0"/>
            <a:fld id="{7F3C0921-8320-4F9A-916A-8F08170D2849}" type="slidenum">
              <a:rPr>
                <a:solidFill>
                  <a:srgbClr val="898989"/>
                </a:solidFill>
                <a:effectLst>
                  <a:outerShdw blurRad="38100" dist="38100" dir="2700000" algn="tl">
                    <a:srgbClr val="FFFFFF"/>
                  </a:outerShdw>
                </a:effectLst>
              </a:rPr>
              <a:pPr eaLnBrk="0" hangingPunct="0"/>
              <a:t>6</a:t>
            </a:fld>
            <a:endParaRPr lang="ru-RU" altLang="en-US">
              <a:solidFill>
                <a:srgbClr val="898989"/>
              </a:solidFill>
              <a:effectLst>
                <a:outerShdw blurRad="38100" dist="38100" dir="2700000" algn="tl">
                  <a:srgbClr val="FFFFFF"/>
                </a:outerShdw>
              </a:effectLst>
            </a:endParaRPr>
          </a:p>
        </p:txBody>
      </p:sp>
      <p:pic>
        <p:nvPicPr>
          <p:cNvPr id="15366" name="Picture 3" descr="vbesswmb"/>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62000" y="3581400"/>
            <a:ext cx="4038600" cy="234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7" name="Line 6"/>
          <p:cNvSpPr>
            <a:spLocks noChangeShapeType="1"/>
          </p:cNvSpPr>
          <p:nvPr/>
        </p:nvSpPr>
        <p:spPr bwMode="auto">
          <a:xfrm>
            <a:off x="2819400" y="3581400"/>
            <a:ext cx="3810000" cy="457200"/>
          </a:xfrm>
          <a:prstGeom prst="line">
            <a:avLst/>
          </a:prstGeom>
          <a:noFill/>
          <a:ln w="28575">
            <a:solidFill>
              <a:srgbClr val="FD1102"/>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15368" name="Freeform 7"/>
          <p:cNvSpPr>
            <a:spLocks/>
          </p:cNvSpPr>
          <p:nvPr/>
        </p:nvSpPr>
        <p:spPr bwMode="auto">
          <a:xfrm>
            <a:off x="3654425" y="3276600"/>
            <a:ext cx="4803775" cy="2506663"/>
          </a:xfrm>
          <a:custGeom>
            <a:avLst/>
            <a:gdLst>
              <a:gd name="T0" fmla="*/ 0 w 3090"/>
              <a:gd name="T1" fmla="*/ 2147483647 h 1385"/>
              <a:gd name="T2" fmla="*/ 2147483647 w 3090"/>
              <a:gd name="T3" fmla="*/ 2147483647 h 1385"/>
              <a:gd name="T4" fmla="*/ 2147483647 w 3090"/>
              <a:gd name="T5" fmla="*/ 2147483647 h 1385"/>
              <a:gd name="T6" fmla="*/ 2147483647 w 3090"/>
              <a:gd name="T7" fmla="*/ 2147483647 h 1385"/>
              <a:gd name="T8" fmla="*/ 2147483647 w 3090"/>
              <a:gd name="T9" fmla="*/ 2147483647 h 1385"/>
              <a:gd name="T10" fmla="*/ 2147483647 w 3090"/>
              <a:gd name="T11" fmla="*/ 2147483647 h 1385"/>
              <a:gd name="T12" fmla="*/ 2147483647 w 3090"/>
              <a:gd name="T13" fmla="*/ 2147483647 h 1385"/>
              <a:gd name="T14" fmla="*/ 2147483647 w 3090"/>
              <a:gd name="T15" fmla="*/ 2147483647 h 1385"/>
              <a:gd name="T16" fmla="*/ 2147483647 w 3090"/>
              <a:gd name="T17" fmla="*/ 2147483647 h 1385"/>
              <a:gd name="T18" fmla="*/ 2147483647 w 3090"/>
              <a:gd name="T19" fmla="*/ 2147483647 h 1385"/>
              <a:gd name="T20" fmla="*/ 2147483647 w 3090"/>
              <a:gd name="T21" fmla="*/ 2147483647 h 1385"/>
              <a:gd name="T22" fmla="*/ 2147483647 w 3090"/>
              <a:gd name="T23" fmla="*/ 2147483647 h 1385"/>
              <a:gd name="T24" fmla="*/ 2147483647 w 3090"/>
              <a:gd name="T25" fmla="*/ 2147483647 h 1385"/>
              <a:gd name="T26" fmla="*/ 2147483647 w 3090"/>
              <a:gd name="T27" fmla="*/ 2147483647 h 1385"/>
              <a:gd name="T28" fmla="*/ 2147483647 w 3090"/>
              <a:gd name="T29" fmla="*/ 2147483647 h 1385"/>
              <a:gd name="T30" fmla="*/ 2147483647 w 3090"/>
              <a:gd name="T31" fmla="*/ 2147483647 h 1385"/>
              <a:gd name="T32" fmla="*/ 2147483647 w 3090"/>
              <a:gd name="T33" fmla="*/ 2147483647 h 1385"/>
              <a:gd name="T34" fmla="*/ 2147483647 w 3090"/>
              <a:gd name="T35" fmla="*/ 2147483647 h 1385"/>
              <a:gd name="T36" fmla="*/ 2147483647 w 3090"/>
              <a:gd name="T37" fmla="*/ 2147483647 h 1385"/>
              <a:gd name="T38" fmla="*/ 2147483647 w 3090"/>
              <a:gd name="T39" fmla="*/ 2147483647 h 1385"/>
              <a:gd name="T40" fmla="*/ 2147483647 w 3090"/>
              <a:gd name="T41" fmla="*/ 2147483647 h 1385"/>
              <a:gd name="T42" fmla="*/ 2147483647 w 3090"/>
              <a:gd name="T43" fmla="*/ 2147483647 h 1385"/>
              <a:gd name="T44" fmla="*/ 2147483647 w 3090"/>
              <a:gd name="T45" fmla="*/ 2147483647 h 1385"/>
              <a:gd name="T46" fmla="*/ 2147483647 w 3090"/>
              <a:gd name="T47" fmla="*/ 2147483647 h 1385"/>
              <a:gd name="T48" fmla="*/ 2147483647 w 3090"/>
              <a:gd name="T49" fmla="*/ 2147483647 h 1385"/>
              <a:gd name="T50" fmla="*/ 2147483647 w 3090"/>
              <a:gd name="T51" fmla="*/ 2147483647 h 1385"/>
              <a:gd name="T52" fmla="*/ 2147483647 w 3090"/>
              <a:gd name="T53" fmla="*/ 2147483647 h 1385"/>
              <a:gd name="T54" fmla="*/ 2147483647 w 3090"/>
              <a:gd name="T55" fmla="*/ 2147483647 h 1385"/>
              <a:gd name="T56" fmla="*/ 2147483647 w 3090"/>
              <a:gd name="T57" fmla="*/ 2147483647 h 1385"/>
              <a:gd name="T58" fmla="*/ 2147483647 w 3090"/>
              <a:gd name="T59" fmla="*/ 2147483647 h 1385"/>
              <a:gd name="T60" fmla="*/ 2147483647 w 3090"/>
              <a:gd name="T61" fmla="*/ 2147483647 h 1385"/>
              <a:gd name="T62" fmla="*/ 2147483647 w 3090"/>
              <a:gd name="T63" fmla="*/ 2147483647 h 1385"/>
              <a:gd name="T64" fmla="*/ 2147483647 w 3090"/>
              <a:gd name="T65" fmla="*/ 2147483647 h 138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90"/>
              <a:gd name="T100" fmla="*/ 0 h 1385"/>
              <a:gd name="T101" fmla="*/ 3090 w 3090"/>
              <a:gd name="T102" fmla="*/ 1385 h 138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90" h="1385">
                <a:moveTo>
                  <a:pt x="0" y="1385"/>
                </a:moveTo>
                <a:cubicBezTo>
                  <a:pt x="313" y="1379"/>
                  <a:pt x="381" y="1377"/>
                  <a:pt x="612" y="1349"/>
                </a:cubicBezTo>
                <a:cubicBezTo>
                  <a:pt x="658" y="1334"/>
                  <a:pt x="703" y="1328"/>
                  <a:pt x="749" y="1312"/>
                </a:cubicBezTo>
                <a:cubicBezTo>
                  <a:pt x="767" y="1306"/>
                  <a:pt x="804" y="1294"/>
                  <a:pt x="804" y="1294"/>
                </a:cubicBezTo>
                <a:cubicBezTo>
                  <a:pt x="839" y="1261"/>
                  <a:pt x="816" y="1281"/>
                  <a:pt x="877" y="1239"/>
                </a:cubicBezTo>
                <a:cubicBezTo>
                  <a:pt x="910" y="1217"/>
                  <a:pt x="899" y="1198"/>
                  <a:pt x="941" y="1184"/>
                </a:cubicBezTo>
                <a:cubicBezTo>
                  <a:pt x="1023" y="1106"/>
                  <a:pt x="896" y="1232"/>
                  <a:pt x="969" y="1139"/>
                </a:cubicBezTo>
                <a:cubicBezTo>
                  <a:pt x="994" y="1106"/>
                  <a:pt x="1038" y="1100"/>
                  <a:pt x="1069" y="1075"/>
                </a:cubicBezTo>
                <a:cubicBezTo>
                  <a:pt x="1076" y="1069"/>
                  <a:pt x="1081" y="1061"/>
                  <a:pt x="1088" y="1056"/>
                </a:cubicBezTo>
                <a:cubicBezTo>
                  <a:pt x="1106" y="1043"/>
                  <a:pt x="1125" y="1032"/>
                  <a:pt x="1143" y="1020"/>
                </a:cubicBezTo>
                <a:cubicBezTo>
                  <a:pt x="1169" y="1003"/>
                  <a:pt x="1185" y="969"/>
                  <a:pt x="1207" y="947"/>
                </a:cubicBezTo>
                <a:cubicBezTo>
                  <a:pt x="1235" y="919"/>
                  <a:pt x="1273" y="905"/>
                  <a:pt x="1307" y="883"/>
                </a:cubicBezTo>
                <a:cubicBezTo>
                  <a:pt x="1316" y="877"/>
                  <a:pt x="1326" y="870"/>
                  <a:pt x="1335" y="864"/>
                </a:cubicBezTo>
                <a:cubicBezTo>
                  <a:pt x="1344" y="858"/>
                  <a:pt x="1362" y="846"/>
                  <a:pt x="1362" y="846"/>
                </a:cubicBezTo>
                <a:cubicBezTo>
                  <a:pt x="1402" y="786"/>
                  <a:pt x="1434" y="773"/>
                  <a:pt x="1499" y="755"/>
                </a:cubicBezTo>
                <a:cubicBezTo>
                  <a:pt x="1518" y="750"/>
                  <a:pt x="1536" y="742"/>
                  <a:pt x="1554" y="736"/>
                </a:cubicBezTo>
                <a:cubicBezTo>
                  <a:pt x="1563" y="733"/>
                  <a:pt x="1581" y="727"/>
                  <a:pt x="1581" y="727"/>
                </a:cubicBezTo>
                <a:cubicBezTo>
                  <a:pt x="1587" y="721"/>
                  <a:pt x="1592" y="713"/>
                  <a:pt x="1600" y="709"/>
                </a:cubicBezTo>
                <a:cubicBezTo>
                  <a:pt x="1617" y="701"/>
                  <a:pt x="1655" y="691"/>
                  <a:pt x="1655" y="691"/>
                </a:cubicBezTo>
                <a:cubicBezTo>
                  <a:pt x="1702" y="658"/>
                  <a:pt x="1743" y="614"/>
                  <a:pt x="1783" y="572"/>
                </a:cubicBezTo>
                <a:cubicBezTo>
                  <a:pt x="1806" y="547"/>
                  <a:pt x="1818" y="527"/>
                  <a:pt x="1847" y="508"/>
                </a:cubicBezTo>
                <a:cubicBezTo>
                  <a:pt x="1864" y="454"/>
                  <a:pt x="1842" y="503"/>
                  <a:pt x="1883" y="462"/>
                </a:cubicBezTo>
                <a:cubicBezTo>
                  <a:pt x="1908" y="437"/>
                  <a:pt x="1916" y="418"/>
                  <a:pt x="1947" y="398"/>
                </a:cubicBezTo>
                <a:cubicBezTo>
                  <a:pt x="1997" y="323"/>
                  <a:pt x="1930" y="411"/>
                  <a:pt x="1993" y="361"/>
                </a:cubicBezTo>
                <a:cubicBezTo>
                  <a:pt x="2050" y="315"/>
                  <a:pt x="1970" y="347"/>
                  <a:pt x="2039" y="325"/>
                </a:cubicBezTo>
                <a:cubicBezTo>
                  <a:pt x="2095" y="287"/>
                  <a:pt x="2122" y="279"/>
                  <a:pt x="2185" y="261"/>
                </a:cubicBezTo>
                <a:cubicBezTo>
                  <a:pt x="2204" y="256"/>
                  <a:pt x="2240" y="243"/>
                  <a:pt x="2240" y="243"/>
                </a:cubicBezTo>
                <a:cubicBezTo>
                  <a:pt x="2266" y="215"/>
                  <a:pt x="2300" y="192"/>
                  <a:pt x="2331" y="169"/>
                </a:cubicBezTo>
                <a:cubicBezTo>
                  <a:pt x="2349" y="156"/>
                  <a:pt x="2386" y="133"/>
                  <a:pt x="2386" y="133"/>
                </a:cubicBezTo>
                <a:cubicBezTo>
                  <a:pt x="2418" y="83"/>
                  <a:pt x="2478" y="82"/>
                  <a:pt x="2532" y="69"/>
                </a:cubicBezTo>
                <a:cubicBezTo>
                  <a:pt x="2561" y="62"/>
                  <a:pt x="2594" y="44"/>
                  <a:pt x="2624" y="41"/>
                </a:cubicBezTo>
                <a:cubicBezTo>
                  <a:pt x="2675" y="36"/>
                  <a:pt x="2727" y="35"/>
                  <a:pt x="2779" y="32"/>
                </a:cubicBezTo>
                <a:cubicBezTo>
                  <a:pt x="2878" y="0"/>
                  <a:pt x="3090" y="14"/>
                  <a:pt x="3090" y="14"/>
                </a:cubicBezTo>
              </a:path>
            </a:pathLst>
          </a:cu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a:lstStyle/>
          <a:p>
            <a:endParaRPr lang="ru-RU"/>
          </a:p>
        </p:txBody>
      </p:sp>
      <p:sp>
        <p:nvSpPr>
          <p:cNvPr id="15369" name="Line 8"/>
          <p:cNvSpPr>
            <a:spLocks noChangeShapeType="1"/>
          </p:cNvSpPr>
          <p:nvPr/>
        </p:nvSpPr>
        <p:spPr bwMode="auto">
          <a:xfrm>
            <a:off x="762000" y="3429000"/>
            <a:ext cx="6705600" cy="0"/>
          </a:xfrm>
          <a:prstGeom prst="line">
            <a:avLst/>
          </a:prstGeom>
          <a:noFill/>
          <a:ln w="28575">
            <a:solidFill>
              <a:schemeClr val="hlink"/>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5370" name="Line 9"/>
          <p:cNvSpPr>
            <a:spLocks noChangeShapeType="1"/>
          </p:cNvSpPr>
          <p:nvPr/>
        </p:nvSpPr>
        <p:spPr bwMode="auto">
          <a:xfrm>
            <a:off x="2819400" y="3581400"/>
            <a:ext cx="3581400" cy="685800"/>
          </a:xfrm>
          <a:prstGeom prst="line">
            <a:avLst/>
          </a:prstGeom>
          <a:noFill/>
          <a:ln w="28575">
            <a:solidFill>
              <a:srgbClr val="FD1102"/>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15371" name="Line 10"/>
          <p:cNvSpPr>
            <a:spLocks noChangeShapeType="1"/>
          </p:cNvSpPr>
          <p:nvPr/>
        </p:nvSpPr>
        <p:spPr bwMode="auto">
          <a:xfrm>
            <a:off x="2819400" y="3581400"/>
            <a:ext cx="3352800" cy="914400"/>
          </a:xfrm>
          <a:prstGeom prst="line">
            <a:avLst/>
          </a:prstGeom>
          <a:noFill/>
          <a:ln w="28575">
            <a:solidFill>
              <a:srgbClr val="FD1102"/>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15372" name="Line 11"/>
          <p:cNvSpPr>
            <a:spLocks noChangeShapeType="1"/>
          </p:cNvSpPr>
          <p:nvPr/>
        </p:nvSpPr>
        <p:spPr bwMode="auto">
          <a:xfrm>
            <a:off x="2819400" y="3581400"/>
            <a:ext cx="3048000" cy="1143000"/>
          </a:xfrm>
          <a:prstGeom prst="line">
            <a:avLst/>
          </a:prstGeom>
          <a:noFill/>
          <a:ln w="28575">
            <a:solidFill>
              <a:srgbClr val="FD1102"/>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15373" name="Line 12"/>
          <p:cNvSpPr>
            <a:spLocks noChangeShapeType="1"/>
          </p:cNvSpPr>
          <p:nvPr/>
        </p:nvSpPr>
        <p:spPr bwMode="auto">
          <a:xfrm>
            <a:off x="2819400" y="3581400"/>
            <a:ext cx="2743200" cy="1371600"/>
          </a:xfrm>
          <a:prstGeom prst="line">
            <a:avLst/>
          </a:prstGeom>
          <a:noFill/>
          <a:ln w="28575">
            <a:solidFill>
              <a:srgbClr val="FD1102"/>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15374" name="Line 13"/>
          <p:cNvSpPr>
            <a:spLocks noChangeShapeType="1"/>
          </p:cNvSpPr>
          <p:nvPr/>
        </p:nvSpPr>
        <p:spPr bwMode="auto">
          <a:xfrm>
            <a:off x="2819400" y="3581400"/>
            <a:ext cx="2590800" cy="1600200"/>
          </a:xfrm>
          <a:prstGeom prst="line">
            <a:avLst/>
          </a:prstGeom>
          <a:noFill/>
          <a:ln w="28575">
            <a:solidFill>
              <a:srgbClr val="FD1102"/>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15375" name="Line 14"/>
          <p:cNvSpPr>
            <a:spLocks noChangeShapeType="1"/>
          </p:cNvSpPr>
          <p:nvPr/>
        </p:nvSpPr>
        <p:spPr bwMode="auto">
          <a:xfrm>
            <a:off x="2819400" y="3581400"/>
            <a:ext cx="2362200" cy="1752600"/>
          </a:xfrm>
          <a:prstGeom prst="line">
            <a:avLst/>
          </a:prstGeom>
          <a:noFill/>
          <a:ln w="28575">
            <a:solidFill>
              <a:srgbClr val="FD1102"/>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15376" name="Line 15"/>
          <p:cNvSpPr>
            <a:spLocks noChangeShapeType="1"/>
          </p:cNvSpPr>
          <p:nvPr/>
        </p:nvSpPr>
        <p:spPr bwMode="auto">
          <a:xfrm>
            <a:off x="2819400" y="3581400"/>
            <a:ext cx="2057400" cy="1981200"/>
          </a:xfrm>
          <a:prstGeom prst="line">
            <a:avLst/>
          </a:prstGeom>
          <a:noFill/>
          <a:ln w="28575">
            <a:solidFill>
              <a:srgbClr val="FD1102"/>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15377" name="AutoShape 16"/>
          <p:cNvSpPr>
            <a:spLocks noChangeArrowheads="1"/>
          </p:cNvSpPr>
          <p:nvPr/>
        </p:nvSpPr>
        <p:spPr bwMode="auto">
          <a:xfrm flipV="1">
            <a:off x="838200" y="3276600"/>
            <a:ext cx="228600" cy="304800"/>
          </a:xfrm>
          <a:prstGeom prst="triangle">
            <a:avLst>
              <a:gd name="adj" fmla="val 50000"/>
            </a:avLst>
          </a:prstGeom>
          <a:solidFill>
            <a:schemeClr val="hlink"/>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l" rtl="0" eaLnBrk="1" hangingPunct="1"/>
            <a:endParaRPr lang="ru-RU" altLang="en-US"/>
          </a:p>
        </p:txBody>
      </p:sp>
      <p:sp>
        <p:nvSpPr>
          <p:cNvPr id="15378" name="Text Box 17"/>
          <p:cNvSpPr txBox="1">
            <a:spLocks noChangeArrowheads="1"/>
          </p:cNvSpPr>
          <p:nvPr/>
        </p:nvSpPr>
        <p:spPr bwMode="auto">
          <a:xfrm>
            <a:off x="5638800" y="5257800"/>
            <a:ext cx="2895600" cy="366713"/>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rtl="0" eaLnBrk="1" hangingPunct="1">
              <a:spcBef>
                <a:spcPct val="50000"/>
              </a:spcBef>
            </a:pPr>
            <a:r>
              <a:rPr lang="ru-RU" b="0" i="0" u="none" baseline="0">
                <a:solidFill>
                  <a:schemeClr val="bg1"/>
                </a:solidFill>
              </a:rPr>
              <a:t>Склон реки или канала</a:t>
            </a:r>
          </a:p>
        </p:txBody>
      </p:sp>
      <p:sp>
        <p:nvSpPr>
          <p:cNvPr id="15379" name="Line 20"/>
          <p:cNvSpPr>
            <a:spLocks noChangeShapeType="1"/>
          </p:cNvSpPr>
          <p:nvPr/>
        </p:nvSpPr>
        <p:spPr bwMode="auto">
          <a:xfrm flipH="1" flipV="1">
            <a:off x="6096000" y="4572000"/>
            <a:ext cx="685800" cy="685800"/>
          </a:xfrm>
          <a:prstGeom prst="line">
            <a:avLst/>
          </a:prstGeom>
          <a:noFill/>
          <a:ln w="57150">
            <a:solidFill>
              <a:srgbClr val="FFFFFF"/>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276502" name="Text Box 22"/>
          <p:cNvSpPr txBox="1">
            <a:spLocks noChangeArrowheads="1"/>
          </p:cNvSpPr>
          <p:nvPr/>
        </p:nvSpPr>
        <p:spPr bwMode="auto">
          <a:xfrm>
            <a:off x="466813" y="1233487"/>
            <a:ext cx="6762574" cy="1015663"/>
          </a:xfrm>
          <a:prstGeom prst="rect">
            <a:avLst/>
          </a:prstGeom>
          <a:noFill/>
          <a:ln w="12700">
            <a:noFill/>
            <a:miter lim="800000"/>
            <a:headEnd type="none" w="sm" len="sm"/>
            <a:tailEnd type="none" w="sm" len="sm"/>
          </a:ln>
          <a:effectLst/>
        </p:spPr>
        <p:txBody>
          <a:bodyPr wrap="square">
            <a:spAutoFit/>
          </a:bodyPr>
          <a:lstStyle/>
          <a:p>
            <a:pPr algn="l" rtl="0" eaLnBrk="1" hangingPunct="1">
              <a:spcBef>
                <a:spcPct val="50000"/>
              </a:spcBef>
              <a:defRPr/>
            </a:pPr>
            <a:r>
              <a:rPr lang="ru-RU" sz="2000" b="0" i="0" u="none" baseline="0" dirty="0">
                <a:solidFill>
                  <a:schemeClr val="tx1">
                    <a:lumMod val="65000"/>
                    <a:lumOff val="35000"/>
                  </a:schemeClr>
                </a:solidFill>
                <a:latin typeface="Arial" charset="0"/>
              </a:rPr>
              <a:t>Есть слабая способность «видеть» под </a:t>
            </a:r>
            <a:r>
              <a:rPr lang="ru-RU" sz="2000" b="0" i="0" u="none" baseline="0" dirty="0" smtClean="0">
                <a:solidFill>
                  <a:schemeClr val="tx1">
                    <a:lumMod val="65000"/>
                    <a:lumOff val="35000"/>
                  </a:schemeClr>
                </a:solidFill>
                <a:latin typeface="Arial" charset="0"/>
              </a:rPr>
              <a:t>судами… </a:t>
            </a:r>
            <a:r>
              <a:rPr lang="ru-RU" sz="2000" b="0" i="0" u="none" baseline="0" dirty="0">
                <a:solidFill>
                  <a:schemeClr val="tx1">
                    <a:lumMod val="65000"/>
                    <a:lumOff val="35000"/>
                  </a:schemeClr>
                </a:solidFill>
                <a:latin typeface="Arial" charset="0"/>
              </a:rPr>
              <a:t>приходится ждать, пока суда не уйдут для съемки ОЛЭ.</a:t>
            </a:r>
          </a:p>
        </p:txBody>
      </p:sp>
      <p:pic>
        <p:nvPicPr>
          <p:cNvPr id="32" name="Picture 31"/>
          <p:cNvPicPr>
            <a:picLocks noChangeAspect="1"/>
          </p:cNvPicPr>
          <p:nvPr/>
        </p:nvPicPr>
        <p:blipFill>
          <a:blip r:embed="rId5"/>
          <a:stretch>
            <a:fillRect/>
          </a:stretch>
        </p:blipFill>
        <p:spPr>
          <a:xfrm>
            <a:off x="2362200" y="2538309"/>
            <a:ext cx="790370" cy="1031872"/>
          </a:xfrm>
          <a:prstGeom prst="rect">
            <a:avLst/>
          </a:prstGeom>
        </p:spPr>
      </p:pic>
      <p:sp>
        <p:nvSpPr>
          <p:cNvPr id="2" name="Freeform 1"/>
          <p:cNvSpPr/>
          <p:nvPr/>
        </p:nvSpPr>
        <p:spPr>
          <a:xfrm>
            <a:off x="838199" y="5621867"/>
            <a:ext cx="2873587" cy="161396"/>
          </a:xfrm>
          <a:custGeom>
            <a:avLst/>
            <a:gdLst>
              <a:gd name="connsiteX0" fmla="*/ 0 w 3014134"/>
              <a:gd name="connsiteY0" fmla="*/ 88053 h 142240"/>
              <a:gd name="connsiteX1" fmla="*/ 74507 w 3014134"/>
              <a:gd name="connsiteY1" fmla="*/ 74506 h 142240"/>
              <a:gd name="connsiteX2" fmla="*/ 94827 w 3014134"/>
              <a:gd name="connsiteY2" fmla="*/ 67733 h 142240"/>
              <a:gd name="connsiteX3" fmla="*/ 162560 w 3014134"/>
              <a:gd name="connsiteY3" fmla="*/ 54186 h 142240"/>
              <a:gd name="connsiteX4" fmla="*/ 311574 w 3014134"/>
              <a:gd name="connsiteY4" fmla="*/ 47413 h 142240"/>
              <a:gd name="connsiteX5" fmla="*/ 352214 w 3014134"/>
              <a:gd name="connsiteY5" fmla="*/ 33866 h 142240"/>
              <a:gd name="connsiteX6" fmla="*/ 426720 w 3014134"/>
              <a:gd name="connsiteY6" fmla="*/ 20320 h 142240"/>
              <a:gd name="connsiteX7" fmla="*/ 447040 w 3014134"/>
              <a:gd name="connsiteY7" fmla="*/ 13546 h 142240"/>
              <a:gd name="connsiteX8" fmla="*/ 514774 w 3014134"/>
              <a:gd name="connsiteY8" fmla="*/ 0 h 142240"/>
              <a:gd name="connsiteX9" fmla="*/ 589280 w 3014134"/>
              <a:gd name="connsiteY9" fmla="*/ 13546 h 142240"/>
              <a:gd name="connsiteX10" fmla="*/ 609600 w 3014134"/>
              <a:gd name="connsiteY10" fmla="*/ 27093 h 142240"/>
              <a:gd name="connsiteX11" fmla="*/ 663787 w 3014134"/>
              <a:gd name="connsiteY11" fmla="*/ 40640 h 142240"/>
              <a:gd name="connsiteX12" fmla="*/ 738294 w 3014134"/>
              <a:gd name="connsiteY12" fmla="*/ 54186 h 142240"/>
              <a:gd name="connsiteX13" fmla="*/ 1029547 w 3014134"/>
              <a:gd name="connsiteY13" fmla="*/ 67733 h 142240"/>
              <a:gd name="connsiteX14" fmla="*/ 1083734 w 3014134"/>
              <a:gd name="connsiteY14" fmla="*/ 81280 h 142240"/>
              <a:gd name="connsiteX15" fmla="*/ 1104054 w 3014134"/>
              <a:gd name="connsiteY15" fmla="*/ 88053 h 142240"/>
              <a:gd name="connsiteX16" fmla="*/ 1225974 w 3014134"/>
              <a:gd name="connsiteY16" fmla="*/ 94826 h 142240"/>
              <a:gd name="connsiteX17" fmla="*/ 1293707 w 3014134"/>
              <a:gd name="connsiteY17" fmla="*/ 101600 h 142240"/>
              <a:gd name="connsiteX18" fmla="*/ 1320800 w 3014134"/>
              <a:gd name="connsiteY18" fmla="*/ 108373 h 142240"/>
              <a:gd name="connsiteX19" fmla="*/ 1435947 w 3014134"/>
              <a:gd name="connsiteY19" fmla="*/ 121920 h 142240"/>
              <a:gd name="connsiteX20" fmla="*/ 1483360 w 3014134"/>
              <a:gd name="connsiteY20" fmla="*/ 128693 h 142240"/>
              <a:gd name="connsiteX21" fmla="*/ 1517227 w 3014134"/>
              <a:gd name="connsiteY21" fmla="*/ 135466 h 142240"/>
              <a:gd name="connsiteX22" fmla="*/ 1598507 w 3014134"/>
              <a:gd name="connsiteY22" fmla="*/ 142240 h 142240"/>
              <a:gd name="connsiteX23" fmla="*/ 1693334 w 3014134"/>
              <a:gd name="connsiteY23" fmla="*/ 135466 h 142240"/>
              <a:gd name="connsiteX24" fmla="*/ 1740747 w 3014134"/>
              <a:gd name="connsiteY24" fmla="*/ 121920 h 142240"/>
              <a:gd name="connsiteX25" fmla="*/ 1937174 w 3014134"/>
              <a:gd name="connsiteY25" fmla="*/ 108373 h 142240"/>
              <a:gd name="connsiteX26" fmla="*/ 2133600 w 3014134"/>
              <a:gd name="connsiteY26" fmla="*/ 94826 h 142240"/>
              <a:gd name="connsiteX27" fmla="*/ 2269067 w 3014134"/>
              <a:gd name="connsiteY27" fmla="*/ 81280 h 142240"/>
              <a:gd name="connsiteX28" fmla="*/ 2289387 w 3014134"/>
              <a:gd name="connsiteY28" fmla="*/ 74506 h 142240"/>
              <a:gd name="connsiteX29" fmla="*/ 2533227 w 3014134"/>
              <a:gd name="connsiteY29" fmla="*/ 60960 h 142240"/>
              <a:gd name="connsiteX30" fmla="*/ 2634827 w 3014134"/>
              <a:gd name="connsiteY30" fmla="*/ 67733 h 142240"/>
              <a:gd name="connsiteX31" fmla="*/ 2675467 w 3014134"/>
              <a:gd name="connsiteY31" fmla="*/ 81280 h 142240"/>
              <a:gd name="connsiteX32" fmla="*/ 2722880 w 3014134"/>
              <a:gd name="connsiteY32" fmla="*/ 88053 h 142240"/>
              <a:gd name="connsiteX33" fmla="*/ 2783840 w 3014134"/>
              <a:gd name="connsiteY33" fmla="*/ 101600 h 142240"/>
              <a:gd name="connsiteX34" fmla="*/ 2865120 w 3014134"/>
              <a:gd name="connsiteY34" fmla="*/ 115146 h 142240"/>
              <a:gd name="connsiteX35" fmla="*/ 2905760 w 3014134"/>
              <a:gd name="connsiteY35" fmla="*/ 128693 h 142240"/>
              <a:gd name="connsiteX36" fmla="*/ 2966720 w 3014134"/>
              <a:gd name="connsiteY36" fmla="*/ 142240 h 142240"/>
              <a:gd name="connsiteX37" fmla="*/ 3014134 w 3014134"/>
              <a:gd name="connsiteY37" fmla="*/ 135466 h 142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014134" h="142240">
                <a:moveTo>
                  <a:pt x="0" y="88053"/>
                </a:moveTo>
                <a:cubicBezTo>
                  <a:pt x="38384" y="82570"/>
                  <a:pt x="42564" y="83633"/>
                  <a:pt x="74507" y="74506"/>
                </a:cubicBezTo>
                <a:cubicBezTo>
                  <a:pt x="81372" y="72545"/>
                  <a:pt x="87962" y="69694"/>
                  <a:pt x="94827" y="67733"/>
                </a:cubicBezTo>
                <a:cubicBezTo>
                  <a:pt x="113495" y="62399"/>
                  <a:pt x="144824" y="55453"/>
                  <a:pt x="162560" y="54186"/>
                </a:cubicBezTo>
                <a:cubicBezTo>
                  <a:pt x="212156" y="50643"/>
                  <a:pt x="261903" y="49671"/>
                  <a:pt x="311574" y="47413"/>
                </a:cubicBezTo>
                <a:cubicBezTo>
                  <a:pt x="325121" y="42897"/>
                  <a:pt x="338212" y="36666"/>
                  <a:pt x="352214" y="33866"/>
                </a:cubicBezTo>
                <a:cubicBezTo>
                  <a:pt x="399547" y="24400"/>
                  <a:pt x="374724" y="28986"/>
                  <a:pt x="426720" y="20320"/>
                </a:cubicBezTo>
                <a:cubicBezTo>
                  <a:pt x="433493" y="18062"/>
                  <a:pt x="440083" y="15151"/>
                  <a:pt x="447040" y="13546"/>
                </a:cubicBezTo>
                <a:cubicBezTo>
                  <a:pt x="469475" y="8369"/>
                  <a:pt x="514774" y="0"/>
                  <a:pt x="514774" y="0"/>
                </a:cubicBezTo>
                <a:cubicBezTo>
                  <a:pt x="533449" y="2334"/>
                  <a:pt x="568399" y="3105"/>
                  <a:pt x="589280" y="13546"/>
                </a:cubicBezTo>
                <a:cubicBezTo>
                  <a:pt x="596561" y="17187"/>
                  <a:pt x="601950" y="24311"/>
                  <a:pt x="609600" y="27093"/>
                </a:cubicBezTo>
                <a:cubicBezTo>
                  <a:pt x="627097" y="33456"/>
                  <a:pt x="645530" y="36989"/>
                  <a:pt x="663787" y="40640"/>
                </a:cubicBezTo>
                <a:cubicBezTo>
                  <a:pt x="699021" y="47686"/>
                  <a:pt x="700732" y="48407"/>
                  <a:pt x="738294" y="54186"/>
                </a:cubicBezTo>
                <a:cubicBezTo>
                  <a:pt x="855063" y="72151"/>
                  <a:pt x="826475" y="62092"/>
                  <a:pt x="1029547" y="67733"/>
                </a:cubicBezTo>
                <a:cubicBezTo>
                  <a:pt x="1047609" y="72249"/>
                  <a:pt x="1066071" y="75393"/>
                  <a:pt x="1083734" y="81280"/>
                </a:cubicBezTo>
                <a:cubicBezTo>
                  <a:pt x="1090507" y="83538"/>
                  <a:pt x="1096946" y="87376"/>
                  <a:pt x="1104054" y="88053"/>
                </a:cubicBezTo>
                <a:cubicBezTo>
                  <a:pt x="1144573" y="91912"/>
                  <a:pt x="1185375" y="91926"/>
                  <a:pt x="1225974" y="94826"/>
                </a:cubicBezTo>
                <a:cubicBezTo>
                  <a:pt x="1248607" y="96443"/>
                  <a:pt x="1271129" y="99342"/>
                  <a:pt x="1293707" y="101600"/>
                </a:cubicBezTo>
                <a:cubicBezTo>
                  <a:pt x="1302738" y="103858"/>
                  <a:pt x="1311641" y="106708"/>
                  <a:pt x="1320800" y="108373"/>
                </a:cubicBezTo>
                <a:cubicBezTo>
                  <a:pt x="1364420" y="116304"/>
                  <a:pt x="1389644" y="116472"/>
                  <a:pt x="1435947" y="121920"/>
                </a:cubicBezTo>
                <a:cubicBezTo>
                  <a:pt x="1451802" y="123785"/>
                  <a:pt x="1467612" y="126069"/>
                  <a:pt x="1483360" y="128693"/>
                </a:cubicBezTo>
                <a:cubicBezTo>
                  <a:pt x="1494716" y="130586"/>
                  <a:pt x="1505793" y="134121"/>
                  <a:pt x="1517227" y="135466"/>
                </a:cubicBezTo>
                <a:cubicBezTo>
                  <a:pt x="1544228" y="138643"/>
                  <a:pt x="1571414" y="139982"/>
                  <a:pt x="1598507" y="142240"/>
                </a:cubicBezTo>
                <a:cubicBezTo>
                  <a:pt x="1630116" y="139982"/>
                  <a:pt x="1661862" y="139169"/>
                  <a:pt x="1693334" y="135466"/>
                </a:cubicBezTo>
                <a:cubicBezTo>
                  <a:pt x="1802372" y="122638"/>
                  <a:pt x="1602569" y="134482"/>
                  <a:pt x="1740747" y="121920"/>
                </a:cubicBezTo>
                <a:cubicBezTo>
                  <a:pt x="1806109" y="115978"/>
                  <a:pt x="1937174" y="108373"/>
                  <a:pt x="1937174" y="108373"/>
                </a:cubicBezTo>
                <a:cubicBezTo>
                  <a:pt x="2027356" y="90337"/>
                  <a:pt x="1944767" y="105033"/>
                  <a:pt x="2133600" y="94826"/>
                </a:cubicBezTo>
                <a:cubicBezTo>
                  <a:pt x="2210801" y="90653"/>
                  <a:pt x="2207030" y="90142"/>
                  <a:pt x="2269067" y="81280"/>
                </a:cubicBezTo>
                <a:cubicBezTo>
                  <a:pt x="2275840" y="79022"/>
                  <a:pt x="2282417" y="76055"/>
                  <a:pt x="2289387" y="74506"/>
                </a:cubicBezTo>
                <a:cubicBezTo>
                  <a:pt x="2365255" y="57646"/>
                  <a:pt x="2472342" y="62989"/>
                  <a:pt x="2533227" y="60960"/>
                </a:cubicBezTo>
                <a:cubicBezTo>
                  <a:pt x="2567094" y="63218"/>
                  <a:pt x="2601226" y="62933"/>
                  <a:pt x="2634827" y="67733"/>
                </a:cubicBezTo>
                <a:cubicBezTo>
                  <a:pt x="2648963" y="69752"/>
                  <a:pt x="2661331" y="79261"/>
                  <a:pt x="2675467" y="81280"/>
                </a:cubicBezTo>
                <a:lnTo>
                  <a:pt x="2722880" y="88053"/>
                </a:lnTo>
                <a:cubicBezTo>
                  <a:pt x="2762424" y="101234"/>
                  <a:pt x="2724240" y="89680"/>
                  <a:pt x="2783840" y="101600"/>
                </a:cubicBezTo>
                <a:cubicBezTo>
                  <a:pt x="2858413" y="116515"/>
                  <a:pt x="2743390" y="99930"/>
                  <a:pt x="2865120" y="115146"/>
                </a:cubicBezTo>
                <a:cubicBezTo>
                  <a:pt x="2878667" y="119662"/>
                  <a:pt x="2891907" y="125230"/>
                  <a:pt x="2905760" y="128693"/>
                </a:cubicBezTo>
                <a:cubicBezTo>
                  <a:pt x="2944023" y="138258"/>
                  <a:pt x="2923726" y="133640"/>
                  <a:pt x="2966720" y="142240"/>
                </a:cubicBezTo>
                <a:lnTo>
                  <a:pt x="3014134" y="135466"/>
                </a:lnTo>
              </a:path>
            </a:pathLst>
          </a:custGeom>
          <a:noFill/>
          <a:ln w="38100"/>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a:p>
        </p:txBody>
      </p:sp>
    </p:spTree>
    <p:extLst>
      <p:ext uri="{BB962C8B-B14F-4D97-AF65-F5344CB8AC3E}">
        <p14:creationId xmlns:p14="http://schemas.microsoft.com/office/powerpoint/2010/main" val="38576320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ru-RU" b="0" i="0" u="none" baseline="0"/>
              <a:t>ОЛЭ - простота</a:t>
            </a:r>
          </a:p>
        </p:txBody>
      </p:sp>
      <p:sp>
        <p:nvSpPr>
          <p:cNvPr id="3" name="Slide Number Placeholder 2"/>
          <p:cNvSpPr>
            <a:spLocks noGrp="1"/>
          </p:cNvSpPr>
          <p:nvPr>
            <p:ph type="sldNum" sz="quarter" idx="12"/>
          </p:nvPr>
        </p:nvSpPr>
        <p:spPr/>
        <p:txBody>
          <a:bodyPr/>
          <a:lstStyle/>
          <a:p>
            <a:pPr algn="l" rtl="0"/>
            <a:fld id="{50F2F8E5-1108-0A46-83A0-852BF6A1A522}" type="slidenum">
              <a:rPr/>
              <a:pPr/>
              <a:t>7</a:t>
            </a:fld>
            <a:endParaRPr lang="ru-RU"/>
          </a:p>
        </p:txBody>
      </p:sp>
    </p:spTree>
    <p:extLst>
      <p:ext uri="{BB962C8B-B14F-4D97-AF65-F5344CB8AC3E}">
        <p14:creationId xmlns:p14="http://schemas.microsoft.com/office/powerpoint/2010/main" val="1431605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ru-RU" b="0" i="0" u="none" baseline="0"/>
              <a:t>Однолучевой эхолот</a:t>
            </a:r>
          </a:p>
        </p:txBody>
      </p:sp>
      <p:sp>
        <p:nvSpPr>
          <p:cNvPr id="3" name="Slide Number Placeholder 2"/>
          <p:cNvSpPr>
            <a:spLocks noGrp="1"/>
          </p:cNvSpPr>
          <p:nvPr>
            <p:ph type="sldNum" sz="quarter" idx="12"/>
          </p:nvPr>
        </p:nvSpPr>
        <p:spPr/>
        <p:txBody>
          <a:bodyPr/>
          <a:lstStyle/>
          <a:p>
            <a:pPr algn="l" rtl="0"/>
            <a:fld id="{50F2F8E5-1108-0A46-83A0-852BF6A1A522}" type="slidenum">
              <a:rPr/>
              <a:pPr/>
              <a:t>8</a:t>
            </a:fld>
            <a:endParaRPr lang="ru-RU"/>
          </a:p>
        </p:txBody>
      </p:sp>
      <p:sp>
        <p:nvSpPr>
          <p:cNvPr id="6" name="TextBox 5"/>
          <p:cNvSpPr txBox="1"/>
          <p:nvPr/>
        </p:nvSpPr>
        <p:spPr>
          <a:xfrm>
            <a:off x="398678" y="3217333"/>
            <a:ext cx="4111413" cy="2308324"/>
          </a:xfrm>
          <a:prstGeom prst="rect">
            <a:avLst/>
          </a:prstGeom>
          <a:noFill/>
        </p:spPr>
        <p:txBody>
          <a:bodyPr wrap="square" rtlCol="0">
            <a:spAutoFit/>
          </a:bodyPr>
          <a:lstStyle/>
          <a:p>
            <a:pPr algn="l" rtl="0"/>
            <a:r>
              <a:rPr lang="ru-RU" b="0" i="0" u="none" baseline="0">
                <a:solidFill>
                  <a:schemeClr val="tx1">
                    <a:lumMod val="65000"/>
                    <a:lumOff val="35000"/>
                  </a:schemeClr>
                </a:solidFill>
              </a:rPr>
              <a:t>Измеряет время прохождения сигнала от сонара до дна. </a:t>
            </a:r>
          </a:p>
          <a:p>
            <a:endParaRPr lang="ru-RU" dirty="0">
              <a:solidFill>
                <a:schemeClr val="tx1">
                  <a:lumMod val="65000"/>
                  <a:lumOff val="35000"/>
                </a:schemeClr>
              </a:solidFill>
            </a:endParaRPr>
          </a:p>
          <a:p>
            <a:pPr algn="l" rtl="0"/>
            <a:r>
              <a:rPr lang="ru-RU" b="0" i="0" u="none" baseline="0">
                <a:solidFill>
                  <a:schemeClr val="tx1">
                    <a:lumMod val="65000"/>
                    <a:lumOff val="35000"/>
                  </a:schemeClr>
                </a:solidFill>
              </a:rPr>
              <a:t>Система обычно создает акустическую посылку несколько раз в секунду. </a:t>
            </a:r>
          </a:p>
          <a:p>
            <a:endParaRPr lang="ru-RU" dirty="0">
              <a:solidFill>
                <a:schemeClr val="tx1">
                  <a:lumMod val="65000"/>
                  <a:lumOff val="35000"/>
                </a:schemeClr>
              </a:solidFill>
            </a:endParaRPr>
          </a:p>
          <a:p>
            <a:pPr algn="l" rtl="0"/>
            <a:r>
              <a:rPr lang="ru-RU" b="0" i="0" u="none" baseline="0">
                <a:solidFill>
                  <a:schemeClr val="tx1">
                    <a:lumMod val="65000"/>
                    <a:lumOff val="35000"/>
                  </a:schemeClr>
                </a:solidFill>
              </a:rPr>
              <a:t>Скорость звука * Время = Расстояние</a:t>
            </a:r>
          </a:p>
          <a:p>
            <a:endParaRPr lang="ru-RU" dirty="0">
              <a:solidFill>
                <a:schemeClr val="tx1">
                  <a:lumMod val="65000"/>
                  <a:lumOff val="35000"/>
                </a:schemeClr>
              </a:solidFill>
            </a:endParaRPr>
          </a:p>
        </p:txBody>
      </p:sp>
      <p:grpSp>
        <p:nvGrpSpPr>
          <p:cNvPr id="23" name="Group 22"/>
          <p:cNvGrpSpPr/>
          <p:nvPr/>
        </p:nvGrpSpPr>
        <p:grpSpPr>
          <a:xfrm>
            <a:off x="4991947" y="3217333"/>
            <a:ext cx="3542453" cy="2628054"/>
            <a:chOff x="5378027" y="3115733"/>
            <a:chExt cx="3644053" cy="2668694"/>
          </a:xfrm>
        </p:grpSpPr>
        <p:sp>
          <p:nvSpPr>
            <p:cNvPr id="8" name="Freeform 7"/>
            <p:cNvSpPr/>
            <p:nvPr/>
          </p:nvSpPr>
          <p:spPr>
            <a:xfrm>
              <a:off x="5378027" y="3115733"/>
              <a:ext cx="3644053" cy="149169"/>
            </a:xfrm>
            <a:custGeom>
              <a:avLst/>
              <a:gdLst>
                <a:gd name="connsiteX0" fmla="*/ 0 w 3644053"/>
                <a:gd name="connsiteY0" fmla="*/ 115147 h 149169"/>
                <a:gd name="connsiteX1" fmla="*/ 216746 w 3644053"/>
                <a:gd name="connsiteY1" fmla="*/ 81280 h 149169"/>
                <a:gd name="connsiteX2" fmla="*/ 453813 w 3644053"/>
                <a:gd name="connsiteY2" fmla="*/ 121920 h 149169"/>
                <a:gd name="connsiteX3" fmla="*/ 704426 w 3644053"/>
                <a:gd name="connsiteY3" fmla="*/ 101600 h 149169"/>
                <a:gd name="connsiteX4" fmla="*/ 941493 w 3644053"/>
                <a:gd name="connsiteY4" fmla="*/ 74507 h 149169"/>
                <a:gd name="connsiteX5" fmla="*/ 1131146 w 3644053"/>
                <a:gd name="connsiteY5" fmla="*/ 128694 h 149169"/>
                <a:gd name="connsiteX6" fmla="*/ 1408853 w 3644053"/>
                <a:gd name="connsiteY6" fmla="*/ 74507 h 149169"/>
                <a:gd name="connsiteX7" fmla="*/ 1747520 w 3644053"/>
                <a:gd name="connsiteY7" fmla="*/ 108374 h 149169"/>
                <a:gd name="connsiteX8" fmla="*/ 2120053 w 3644053"/>
                <a:gd name="connsiteY8" fmla="*/ 67734 h 149169"/>
                <a:gd name="connsiteX9" fmla="*/ 2472266 w 3644053"/>
                <a:gd name="connsiteY9" fmla="*/ 149014 h 149169"/>
                <a:gd name="connsiteX10" fmla="*/ 2804160 w 3644053"/>
                <a:gd name="connsiteY10" fmla="*/ 88054 h 149169"/>
                <a:gd name="connsiteX11" fmla="*/ 3054773 w 3644053"/>
                <a:gd name="connsiteY11" fmla="*/ 81280 h 149169"/>
                <a:gd name="connsiteX12" fmla="*/ 3244426 w 3644053"/>
                <a:gd name="connsiteY12" fmla="*/ 67734 h 149169"/>
                <a:gd name="connsiteX13" fmla="*/ 3481493 w 3644053"/>
                <a:gd name="connsiteY13" fmla="*/ 0 h 149169"/>
                <a:gd name="connsiteX14" fmla="*/ 3616960 w 3644053"/>
                <a:gd name="connsiteY14" fmla="*/ 67734 h 149169"/>
                <a:gd name="connsiteX15" fmla="*/ 3644053 w 3644053"/>
                <a:gd name="connsiteY15" fmla="*/ 74507 h 149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644053" h="149169">
                  <a:moveTo>
                    <a:pt x="0" y="115147"/>
                  </a:moveTo>
                  <a:cubicBezTo>
                    <a:pt x="70555" y="97649"/>
                    <a:pt x="141111" y="80151"/>
                    <a:pt x="216746" y="81280"/>
                  </a:cubicBezTo>
                  <a:cubicBezTo>
                    <a:pt x="292381" y="82409"/>
                    <a:pt x="372533" y="118533"/>
                    <a:pt x="453813" y="121920"/>
                  </a:cubicBezTo>
                  <a:cubicBezTo>
                    <a:pt x="535093" y="125307"/>
                    <a:pt x="623146" y="109502"/>
                    <a:pt x="704426" y="101600"/>
                  </a:cubicBezTo>
                  <a:cubicBezTo>
                    <a:pt x="785706" y="93698"/>
                    <a:pt x="870373" y="69991"/>
                    <a:pt x="941493" y="74507"/>
                  </a:cubicBezTo>
                  <a:cubicBezTo>
                    <a:pt x="1012613" y="79023"/>
                    <a:pt x="1053253" y="128694"/>
                    <a:pt x="1131146" y="128694"/>
                  </a:cubicBezTo>
                  <a:cubicBezTo>
                    <a:pt x="1209039" y="128694"/>
                    <a:pt x="1306124" y="77894"/>
                    <a:pt x="1408853" y="74507"/>
                  </a:cubicBezTo>
                  <a:cubicBezTo>
                    <a:pt x="1511582" y="71120"/>
                    <a:pt x="1628987" y="109503"/>
                    <a:pt x="1747520" y="108374"/>
                  </a:cubicBezTo>
                  <a:cubicBezTo>
                    <a:pt x="1866053" y="107245"/>
                    <a:pt x="1999262" y="60961"/>
                    <a:pt x="2120053" y="67734"/>
                  </a:cubicBezTo>
                  <a:cubicBezTo>
                    <a:pt x="2240844" y="74507"/>
                    <a:pt x="2358248" y="145627"/>
                    <a:pt x="2472266" y="149014"/>
                  </a:cubicBezTo>
                  <a:cubicBezTo>
                    <a:pt x="2586284" y="152401"/>
                    <a:pt x="2707076" y="99343"/>
                    <a:pt x="2804160" y="88054"/>
                  </a:cubicBezTo>
                  <a:cubicBezTo>
                    <a:pt x="2901244" y="76765"/>
                    <a:pt x="2981396" y="84667"/>
                    <a:pt x="3054773" y="81280"/>
                  </a:cubicBezTo>
                  <a:cubicBezTo>
                    <a:pt x="3128150" y="77893"/>
                    <a:pt x="3173306" y="81281"/>
                    <a:pt x="3244426" y="67734"/>
                  </a:cubicBezTo>
                  <a:cubicBezTo>
                    <a:pt x="3315546" y="54187"/>
                    <a:pt x="3419404" y="0"/>
                    <a:pt x="3481493" y="0"/>
                  </a:cubicBezTo>
                  <a:cubicBezTo>
                    <a:pt x="3543582" y="0"/>
                    <a:pt x="3589867" y="55316"/>
                    <a:pt x="3616960" y="67734"/>
                  </a:cubicBezTo>
                  <a:cubicBezTo>
                    <a:pt x="3644053" y="80152"/>
                    <a:pt x="3644053" y="77329"/>
                    <a:pt x="3644053" y="74507"/>
                  </a:cubicBezTo>
                </a:path>
              </a:pathLst>
            </a:custGeom>
            <a:noFill/>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a:p>
          </p:txBody>
        </p:sp>
        <p:sp>
          <p:nvSpPr>
            <p:cNvPr id="9" name="Freeform 8"/>
            <p:cNvSpPr/>
            <p:nvPr/>
          </p:nvSpPr>
          <p:spPr>
            <a:xfrm>
              <a:off x="5405120" y="5540587"/>
              <a:ext cx="3616960" cy="243840"/>
            </a:xfrm>
            <a:custGeom>
              <a:avLst/>
              <a:gdLst>
                <a:gd name="connsiteX0" fmla="*/ 0 w 3616960"/>
                <a:gd name="connsiteY0" fmla="*/ 149013 h 243840"/>
                <a:gd name="connsiteX1" fmla="*/ 60960 w 3616960"/>
                <a:gd name="connsiteY1" fmla="*/ 108373 h 243840"/>
                <a:gd name="connsiteX2" fmla="*/ 81280 w 3616960"/>
                <a:gd name="connsiteY2" fmla="*/ 94826 h 243840"/>
                <a:gd name="connsiteX3" fmla="*/ 101600 w 3616960"/>
                <a:gd name="connsiteY3" fmla="*/ 74506 h 243840"/>
                <a:gd name="connsiteX4" fmla="*/ 128693 w 3616960"/>
                <a:gd name="connsiteY4" fmla="*/ 67733 h 243840"/>
                <a:gd name="connsiteX5" fmla="*/ 176107 w 3616960"/>
                <a:gd name="connsiteY5" fmla="*/ 40640 h 243840"/>
                <a:gd name="connsiteX6" fmla="*/ 203200 w 3616960"/>
                <a:gd name="connsiteY6" fmla="*/ 27093 h 243840"/>
                <a:gd name="connsiteX7" fmla="*/ 243840 w 3616960"/>
                <a:gd name="connsiteY7" fmla="*/ 6773 h 243840"/>
                <a:gd name="connsiteX8" fmla="*/ 318347 w 3616960"/>
                <a:gd name="connsiteY8" fmla="*/ 0 h 243840"/>
                <a:gd name="connsiteX9" fmla="*/ 419947 w 3616960"/>
                <a:gd name="connsiteY9" fmla="*/ 6773 h 243840"/>
                <a:gd name="connsiteX10" fmla="*/ 447040 w 3616960"/>
                <a:gd name="connsiteY10" fmla="*/ 13546 h 243840"/>
                <a:gd name="connsiteX11" fmla="*/ 487680 w 3616960"/>
                <a:gd name="connsiteY11" fmla="*/ 40640 h 243840"/>
                <a:gd name="connsiteX12" fmla="*/ 508000 w 3616960"/>
                <a:gd name="connsiteY12" fmla="*/ 47413 h 243840"/>
                <a:gd name="connsiteX13" fmla="*/ 541867 w 3616960"/>
                <a:gd name="connsiteY13" fmla="*/ 60960 h 243840"/>
                <a:gd name="connsiteX14" fmla="*/ 609600 w 3616960"/>
                <a:gd name="connsiteY14" fmla="*/ 67733 h 243840"/>
                <a:gd name="connsiteX15" fmla="*/ 826347 w 3616960"/>
                <a:gd name="connsiteY15" fmla="*/ 81280 h 243840"/>
                <a:gd name="connsiteX16" fmla="*/ 982133 w 3616960"/>
                <a:gd name="connsiteY16" fmla="*/ 81280 h 243840"/>
                <a:gd name="connsiteX17" fmla="*/ 1002453 w 3616960"/>
                <a:gd name="connsiteY17" fmla="*/ 67733 h 243840"/>
                <a:gd name="connsiteX18" fmla="*/ 1022773 w 3616960"/>
                <a:gd name="connsiteY18" fmla="*/ 60960 h 243840"/>
                <a:gd name="connsiteX19" fmla="*/ 1049867 w 3616960"/>
                <a:gd name="connsiteY19" fmla="*/ 54186 h 243840"/>
                <a:gd name="connsiteX20" fmla="*/ 1070187 w 3616960"/>
                <a:gd name="connsiteY20" fmla="*/ 47413 h 243840"/>
                <a:gd name="connsiteX21" fmla="*/ 1117600 w 3616960"/>
                <a:gd name="connsiteY21" fmla="*/ 40640 h 243840"/>
                <a:gd name="connsiteX22" fmla="*/ 1334347 w 3616960"/>
                <a:gd name="connsiteY22" fmla="*/ 47413 h 243840"/>
                <a:gd name="connsiteX23" fmla="*/ 1374987 w 3616960"/>
                <a:gd name="connsiteY23" fmla="*/ 60960 h 243840"/>
                <a:gd name="connsiteX24" fmla="*/ 1395307 w 3616960"/>
                <a:gd name="connsiteY24" fmla="*/ 67733 h 243840"/>
                <a:gd name="connsiteX25" fmla="*/ 1415627 w 3616960"/>
                <a:gd name="connsiteY25" fmla="*/ 74506 h 243840"/>
                <a:gd name="connsiteX26" fmla="*/ 1442720 w 3616960"/>
                <a:gd name="connsiteY26" fmla="*/ 81280 h 243840"/>
                <a:gd name="connsiteX27" fmla="*/ 1476587 w 3616960"/>
                <a:gd name="connsiteY27" fmla="*/ 94826 h 243840"/>
                <a:gd name="connsiteX28" fmla="*/ 1551093 w 3616960"/>
                <a:gd name="connsiteY28" fmla="*/ 108373 h 243840"/>
                <a:gd name="connsiteX29" fmla="*/ 1673013 w 3616960"/>
                <a:gd name="connsiteY29" fmla="*/ 121920 h 243840"/>
                <a:gd name="connsiteX30" fmla="*/ 1700107 w 3616960"/>
                <a:gd name="connsiteY30" fmla="*/ 128693 h 243840"/>
                <a:gd name="connsiteX31" fmla="*/ 2079413 w 3616960"/>
                <a:gd name="connsiteY31" fmla="*/ 142240 h 243840"/>
                <a:gd name="connsiteX32" fmla="*/ 2133600 w 3616960"/>
                <a:gd name="connsiteY32" fmla="*/ 149013 h 243840"/>
                <a:gd name="connsiteX33" fmla="*/ 2174240 w 3616960"/>
                <a:gd name="connsiteY33" fmla="*/ 162560 h 243840"/>
                <a:gd name="connsiteX34" fmla="*/ 2208107 w 3616960"/>
                <a:gd name="connsiteY34" fmla="*/ 169333 h 243840"/>
                <a:gd name="connsiteX35" fmla="*/ 2228427 w 3616960"/>
                <a:gd name="connsiteY35" fmla="*/ 176106 h 243840"/>
                <a:gd name="connsiteX36" fmla="*/ 2309707 w 3616960"/>
                <a:gd name="connsiteY36" fmla="*/ 182880 h 243840"/>
                <a:gd name="connsiteX37" fmla="*/ 2377440 w 3616960"/>
                <a:gd name="connsiteY37" fmla="*/ 189653 h 243840"/>
                <a:gd name="connsiteX38" fmla="*/ 2411307 w 3616960"/>
                <a:gd name="connsiteY38" fmla="*/ 196426 h 243840"/>
                <a:gd name="connsiteX39" fmla="*/ 2519680 w 3616960"/>
                <a:gd name="connsiteY39" fmla="*/ 209973 h 243840"/>
                <a:gd name="connsiteX40" fmla="*/ 2594187 w 3616960"/>
                <a:gd name="connsiteY40" fmla="*/ 230293 h 243840"/>
                <a:gd name="connsiteX41" fmla="*/ 2614507 w 3616960"/>
                <a:gd name="connsiteY41" fmla="*/ 237066 h 243840"/>
                <a:gd name="connsiteX42" fmla="*/ 2655147 w 3616960"/>
                <a:gd name="connsiteY42" fmla="*/ 243840 h 243840"/>
                <a:gd name="connsiteX43" fmla="*/ 2756747 w 3616960"/>
                <a:gd name="connsiteY43" fmla="*/ 237066 h 243840"/>
                <a:gd name="connsiteX44" fmla="*/ 2810933 w 3616960"/>
                <a:gd name="connsiteY44" fmla="*/ 223520 h 243840"/>
                <a:gd name="connsiteX45" fmla="*/ 2831253 w 3616960"/>
                <a:gd name="connsiteY45" fmla="*/ 216746 h 243840"/>
                <a:gd name="connsiteX46" fmla="*/ 3000587 w 3616960"/>
                <a:gd name="connsiteY46" fmla="*/ 209973 h 243840"/>
                <a:gd name="connsiteX47" fmla="*/ 3142827 w 3616960"/>
                <a:gd name="connsiteY47" fmla="*/ 203200 h 243840"/>
                <a:gd name="connsiteX48" fmla="*/ 3163147 w 3616960"/>
                <a:gd name="connsiteY48" fmla="*/ 196426 h 243840"/>
                <a:gd name="connsiteX49" fmla="*/ 3183467 w 3616960"/>
                <a:gd name="connsiteY49" fmla="*/ 182880 h 243840"/>
                <a:gd name="connsiteX50" fmla="*/ 3210560 w 3616960"/>
                <a:gd name="connsiteY50" fmla="*/ 176106 h 243840"/>
                <a:gd name="connsiteX51" fmla="*/ 3230880 w 3616960"/>
                <a:gd name="connsiteY51" fmla="*/ 162560 h 243840"/>
                <a:gd name="connsiteX52" fmla="*/ 3305387 w 3616960"/>
                <a:gd name="connsiteY52" fmla="*/ 142240 h 243840"/>
                <a:gd name="connsiteX53" fmla="*/ 3413760 w 3616960"/>
                <a:gd name="connsiteY53" fmla="*/ 135466 h 243840"/>
                <a:gd name="connsiteX54" fmla="*/ 3461173 w 3616960"/>
                <a:gd name="connsiteY54" fmla="*/ 121920 h 243840"/>
                <a:gd name="connsiteX55" fmla="*/ 3488267 w 3616960"/>
                <a:gd name="connsiteY55" fmla="*/ 108373 h 243840"/>
                <a:gd name="connsiteX56" fmla="*/ 3508587 w 3616960"/>
                <a:gd name="connsiteY56" fmla="*/ 94826 h 243840"/>
                <a:gd name="connsiteX57" fmla="*/ 3616960 w 3616960"/>
                <a:gd name="connsiteY57" fmla="*/ 94826 h 24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3616960" h="243840">
                  <a:moveTo>
                    <a:pt x="0" y="149013"/>
                  </a:moveTo>
                  <a:lnTo>
                    <a:pt x="60960" y="108373"/>
                  </a:lnTo>
                  <a:cubicBezTo>
                    <a:pt x="67733" y="103857"/>
                    <a:pt x="75524" y="100582"/>
                    <a:pt x="81280" y="94826"/>
                  </a:cubicBezTo>
                  <a:cubicBezTo>
                    <a:pt x="88053" y="88053"/>
                    <a:pt x="93283" y="79258"/>
                    <a:pt x="101600" y="74506"/>
                  </a:cubicBezTo>
                  <a:cubicBezTo>
                    <a:pt x="109682" y="69887"/>
                    <a:pt x="119662" y="69991"/>
                    <a:pt x="128693" y="67733"/>
                  </a:cubicBezTo>
                  <a:cubicBezTo>
                    <a:pt x="210557" y="26801"/>
                    <a:pt x="109100" y="78929"/>
                    <a:pt x="176107" y="40640"/>
                  </a:cubicBezTo>
                  <a:cubicBezTo>
                    <a:pt x="184874" y="35630"/>
                    <a:pt x="194433" y="32103"/>
                    <a:pt x="203200" y="27093"/>
                  </a:cubicBezTo>
                  <a:cubicBezTo>
                    <a:pt x="221087" y="16872"/>
                    <a:pt x="223142" y="9730"/>
                    <a:pt x="243840" y="6773"/>
                  </a:cubicBezTo>
                  <a:cubicBezTo>
                    <a:pt x="268527" y="3246"/>
                    <a:pt x="293511" y="2258"/>
                    <a:pt x="318347" y="0"/>
                  </a:cubicBezTo>
                  <a:cubicBezTo>
                    <a:pt x="352214" y="2258"/>
                    <a:pt x="386192" y="3220"/>
                    <a:pt x="419947" y="6773"/>
                  </a:cubicBezTo>
                  <a:cubicBezTo>
                    <a:pt x="429205" y="7747"/>
                    <a:pt x="438714" y="9383"/>
                    <a:pt x="447040" y="13546"/>
                  </a:cubicBezTo>
                  <a:cubicBezTo>
                    <a:pt x="461602" y="20827"/>
                    <a:pt x="472234" y="35492"/>
                    <a:pt x="487680" y="40640"/>
                  </a:cubicBezTo>
                  <a:cubicBezTo>
                    <a:pt x="494453" y="42898"/>
                    <a:pt x="501315" y="44906"/>
                    <a:pt x="508000" y="47413"/>
                  </a:cubicBezTo>
                  <a:cubicBezTo>
                    <a:pt x="519385" y="51682"/>
                    <a:pt x="529944" y="58575"/>
                    <a:pt x="541867" y="60960"/>
                  </a:cubicBezTo>
                  <a:cubicBezTo>
                    <a:pt x="564117" y="65410"/>
                    <a:pt x="587065" y="65082"/>
                    <a:pt x="609600" y="67733"/>
                  </a:cubicBezTo>
                  <a:cubicBezTo>
                    <a:pt x="746488" y="83837"/>
                    <a:pt x="522337" y="69118"/>
                    <a:pt x="826347" y="81280"/>
                  </a:cubicBezTo>
                  <a:cubicBezTo>
                    <a:pt x="885653" y="101048"/>
                    <a:pt x="864270" y="96654"/>
                    <a:pt x="982133" y="81280"/>
                  </a:cubicBezTo>
                  <a:cubicBezTo>
                    <a:pt x="990205" y="80227"/>
                    <a:pt x="995172" y="71374"/>
                    <a:pt x="1002453" y="67733"/>
                  </a:cubicBezTo>
                  <a:cubicBezTo>
                    <a:pt x="1008839" y="64540"/>
                    <a:pt x="1015908" y="62921"/>
                    <a:pt x="1022773" y="60960"/>
                  </a:cubicBezTo>
                  <a:cubicBezTo>
                    <a:pt x="1031724" y="58403"/>
                    <a:pt x="1040916" y="56743"/>
                    <a:pt x="1049867" y="54186"/>
                  </a:cubicBezTo>
                  <a:cubicBezTo>
                    <a:pt x="1056732" y="52225"/>
                    <a:pt x="1063186" y="48813"/>
                    <a:pt x="1070187" y="47413"/>
                  </a:cubicBezTo>
                  <a:cubicBezTo>
                    <a:pt x="1085842" y="44282"/>
                    <a:pt x="1101796" y="42898"/>
                    <a:pt x="1117600" y="40640"/>
                  </a:cubicBezTo>
                  <a:cubicBezTo>
                    <a:pt x="1189849" y="42898"/>
                    <a:pt x="1262287" y="41724"/>
                    <a:pt x="1334347" y="47413"/>
                  </a:cubicBezTo>
                  <a:cubicBezTo>
                    <a:pt x="1348582" y="48537"/>
                    <a:pt x="1361440" y="56444"/>
                    <a:pt x="1374987" y="60960"/>
                  </a:cubicBezTo>
                  <a:lnTo>
                    <a:pt x="1395307" y="67733"/>
                  </a:lnTo>
                  <a:cubicBezTo>
                    <a:pt x="1402080" y="69991"/>
                    <a:pt x="1408701" y="72774"/>
                    <a:pt x="1415627" y="74506"/>
                  </a:cubicBezTo>
                  <a:cubicBezTo>
                    <a:pt x="1424658" y="76764"/>
                    <a:pt x="1433889" y="78336"/>
                    <a:pt x="1442720" y="81280"/>
                  </a:cubicBezTo>
                  <a:cubicBezTo>
                    <a:pt x="1454255" y="85125"/>
                    <a:pt x="1464941" y="91332"/>
                    <a:pt x="1476587" y="94826"/>
                  </a:cubicBezTo>
                  <a:cubicBezTo>
                    <a:pt x="1487204" y="98011"/>
                    <a:pt x="1542897" y="107202"/>
                    <a:pt x="1551093" y="108373"/>
                  </a:cubicBezTo>
                  <a:cubicBezTo>
                    <a:pt x="1595824" y="114763"/>
                    <a:pt x="1627021" y="117320"/>
                    <a:pt x="1673013" y="121920"/>
                  </a:cubicBezTo>
                  <a:cubicBezTo>
                    <a:pt x="1682044" y="124178"/>
                    <a:pt x="1690924" y="127163"/>
                    <a:pt x="1700107" y="128693"/>
                  </a:cubicBezTo>
                  <a:cubicBezTo>
                    <a:pt x="1815640" y="147948"/>
                    <a:pt x="2011291" y="140821"/>
                    <a:pt x="2079413" y="142240"/>
                  </a:cubicBezTo>
                  <a:cubicBezTo>
                    <a:pt x="2097475" y="144498"/>
                    <a:pt x="2115801" y="145199"/>
                    <a:pt x="2133600" y="149013"/>
                  </a:cubicBezTo>
                  <a:cubicBezTo>
                    <a:pt x="2147563" y="152005"/>
                    <a:pt x="2160238" y="159760"/>
                    <a:pt x="2174240" y="162560"/>
                  </a:cubicBezTo>
                  <a:cubicBezTo>
                    <a:pt x="2185529" y="164818"/>
                    <a:pt x="2196938" y="166541"/>
                    <a:pt x="2208107" y="169333"/>
                  </a:cubicBezTo>
                  <a:cubicBezTo>
                    <a:pt x="2215034" y="171065"/>
                    <a:pt x="2221350" y="175162"/>
                    <a:pt x="2228427" y="176106"/>
                  </a:cubicBezTo>
                  <a:cubicBezTo>
                    <a:pt x="2255376" y="179699"/>
                    <a:pt x="2282631" y="180419"/>
                    <a:pt x="2309707" y="182880"/>
                  </a:cubicBezTo>
                  <a:cubicBezTo>
                    <a:pt x="2332304" y="184934"/>
                    <a:pt x="2354949" y="186654"/>
                    <a:pt x="2377440" y="189653"/>
                  </a:cubicBezTo>
                  <a:cubicBezTo>
                    <a:pt x="2388852" y="191174"/>
                    <a:pt x="2399951" y="194533"/>
                    <a:pt x="2411307" y="196426"/>
                  </a:cubicBezTo>
                  <a:cubicBezTo>
                    <a:pt x="2491316" y="209761"/>
                    <a:pt x="2427029" y="196738"/>
                    <a:pt x="2519680" y="209973"/>
                  </a:cubicBezTo>
                  <a:cubicBezTo>
                    <a:pt x="2553192" y="214760"/>
                    <a:pt x="2560433" y="219042"/>
                    <a:pt x="2594187" y="230293"/>
                  </a:cubicBezTo>
                  <a:cubicBezTo>
                    <a:pt x="2600960" y="232551"/>
                    <a:pt x="2607464" y="235892"/>
                    <a:pt x="2614507" y="237066"/>
                  </a:cubicBezTo>
                  <a:lnTo>
                    <a:pt x="2655147" y="243840"/>
                  </a:lnTo>
                  <a:cubicBezTo>
                    <a:pt x="2689014" y="241582"/>
                    <a:pt x="2723090" y="241456"/>
                    <a:pt x="2756747" y="237066"/>
                  </a:cubicBezTo>
                  <a:cubicBezTo>
                    <a:pt x="2775208" y="234658"/>
                    <a:pt x="2793271" y="229408"/>
                    <a:pt x="2810933" y="223520"/>
                  </a:cubicBezTo>
                  <a:cubicBezTo>
                    <a:pt x="2817706" y="221262"/>
                    <a:pt x="2824131" y="217255"/>
                    <a:pt x="2831253" y="216746"/>
                  </a:cubicBezTo>
                  <a:cubicBezTo>
                    <a:pt x="2887599" y="212721"/>
                    <a:pt x="2944151" y="212427"/>
                    <a:pt x="3000587" y="209973"/>
                  </a:cubicBezTo>
                  <a:lnTo>
                    <a:pt x="3142827" y="203200"/>
                  </a:lnTo>
                  <a:cubicBezTo>
                    <a:pt x="3149600" y="200942"/>
                    <a:pt x="3156761" y="199619"/>
                    <a:pt x="3163147" y="196426"/>
                  </a:cubicBezTo>
                  <a:cubicBezTo>
                    <a:pt x="3170428" y="192785"/>
                    <a:pt x="3175985" y="186087"/>
                    <a:pt x="3183467" y="182880"/>
                  </a:cubicBezTo>
                  <a:cubicBezTo>
                    <a:pt x="3192023" y="179213"/>
                    <a:pt x="3201529" y="178364"/>
                    <a:pt x="3210560" y="176106"/>
                  </a:cubicBezTo>
                  <a:cubicBezTo>
                    <a:pt x="3217333" y="171591"/>
                    <a:pt x="3223441" y="165866"/>
                    <a:pt x="3230880" y="162560"/>
                  </a:cubicBezTo>
                  <a:cubicBezTo>
                    <a:pt x="3248227" y="154850"/>
                    <a:pt x="3285103" y="144172"/>
                    <a:pt x="3305387" y="142240"/>
                  </a:cubicBezTo>
                  <a:cubicBezTo>
                    <a:pt x="3341419" y="138808"/>
                    <a:pt x="3377636" y="137724"/>
                    <a:pt x="3413760" y="135466"/>
                  </a:cubicBezTo>
                  <a:cubicBezTo>
                    <a:pt x="3427507" y="132029"/>
                    <a:pt x="3447570" y="127750"/>
                    <a:pt x="3461173" y="121920"/>
                  </a:cubicBezTo>
                  <a:cubicBezTo>
                    <a:pt x="3470454" y="117943"/>
                    <a:pt x="3479500" y="113383"/>
                    <a:pt x="3488267" y="108373"/>
                  </a:cubicBezTo>
                  <a:cubicBezTo>
                    <a:pt x="3495335" y="104334"/>
                    <a:pt x="3500491" y="95678"/>
                    <a:pt x="3508587" y="94826"/>
                  </a:cubicBezTo>
                  <a:cubicBezTo>
                    <a:pt x="3544513" y="91044"/>
                    <a:pt x="3580836" y="94826"/>
                    <a:pt x="3616960" y="94826"/>
                  </a:cubicBezTo>
                </a:path>
              </a:pathLst>
            </a:custGeom>
            <a:noFill/>
            <a:ln>
              <a:solidFill>
                <a:schemeClr val="accent4">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a:p>
          </p:txBody>
        </p:sp>
        <p:cxnSp>
          <p:nvCxnSpPr>
            <p:cNvPr id="11" name="Straight Connector 10"/>
            <p:cNvCxnSpPr/>
            <p:nvPr/>
          </p:nvCxnSpPr>
          <p:spPr>
            <a:xfrm>
              <a:off x="5716365" y="3222689"/>
              <a:ext cx="13547" cy="235027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5902632" y="3227610"/>
              <a:ext cx="13547" cy="235027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114542" y="3244379"/>
              <a:ext cx="13547" cy="235027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6320801" y="3264471"/>
              <a:ext cx="13547" cy="235027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527060" y="3239536"/>
              <a:ext cx="13547" cy="235027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6718650" y="3225990"/>
              <a:ext cx="13547" cy="235027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6921610" y="3264471"/>
              <a:ext cx="13547" cy="235027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grpSp>
      <p:pic>
        <p:nvPicPr>
          <p:cNvPr id="2" name="Picture 1"/>
          <p:cNvPicPr>
            <a:picLocks noChangeAspect="1"/>
          </p:cNvPicPr>
          <p:nvPr/>
        </p:nvPicPr>
        <p:blipFill>
          <a:blip r:embed="rId2"/>
          <a:stretch>
            <a:fillRect/>
          </a:stretch>
        </p:blipFill>
        <p:spPr>
          <a:xfrm flipH="1">
            <a:off x="5608554" y="2008132"/>
            <a:ext cx="1679522" cy="1490134"/>
          </a:xfrm>
          <a:prstGeom prst="rect">
            <a:avLst/>
          </a:prstGeom>
        </p:spPr>
      </p:pic>
      <p:sp>
        <p:nvSpPr>
          <p:cNvPr id="25" name="TextBox 24"/>
          <p:cNvSpPr txBox="1"/>
          <p:nvPr/>
        </p:nvSpPr>
        <p:spPr>
          <a:xfrm>
            <a:off x="5214924" y="5711777"/>
            <a:ext cx="1290738" cy="307777"/>
          </a:xfrm>
          <a:prstGeom prst="rect">
            <a:avLst/>
          </a:prstGeom>
          <a:noFill/>
        </p:spPr>
        <p:txBody>
          <a:bodyPr wrap="none" rtlCol="0">
            <a:spAutoFit/>
          </a:bodyPr>
          <a:lstStyle/>
          <a:p>
            <a:pPr algn="l" rtl="0"/>
            <a:r>
              <a:rPr lang="ru-RU" sz="1400" b="0" i="0" u="none" baseline="0">
                <a:solidFill>
                  <a:schemeClr val="tx1">
                    <a:lumMod val="65000"/>
                    <a:lumOff val="35000"/>
                  </a:schemeClr>
                </a:solidFill>
              </a:rPr>
              <a:t>Звуковой импульс</a:t>
            </a:r>
          </a:p>
        </p:txBody>
      </p:sp>
      <p:sp>
        <p:nvSpPr>
          <p:cNvPr id="26" name="TextBox 25"/>
          <p:cNvSpPr txBox="1"/>
          <p:nvPr/>
        </p:nvSpPr>
        <p:spPr>
          <a:xfrm>
            <a:off x="7728374" y="5845387"/>
            <a:ext cx="889987" cy="338554"/>
          </a:xfrm>
          <a:prstGeom prst="rect">
            <a:avLst/>
          </a:prstGeom>
          <a:noFill/>
        </p:spPr>
        <p:txBody>
          <a:bodyPr wrap="none" rtlCol="0">
            <a:spAutoFit/>
          </a:bodyPr>
          <a:lstStyle/>
          <a:p>
            <a:pPr algn="l" rtl="0"/>
            <a:r>
              <a:rPr lang="ru-RU" sz="1600" b="0" i="0" u="none" baseline="0">
                <a:solidFill>
                  <a:schemeClr val="tx1">
                    <a:lumMod val="65000"/>
                    <a:lumOff val="35000"/>
                  </a:schemeClr>
                </a:solidFill>
              </a:rPr>
              <a:t>Дно</a:t>
            </a:r>
          </a:p>
        </p:txBody>
      </p:sp>
      <p:sp>
        <p:nvSpPr>
          <p:cNvPr id="27" name="Rectangle 26"/>
          <p:cNvSpPr/>
          <p:nvPr/>
        </p:nvSpPr>
        <p:spPr>
          <a:xfrm>
            <a:off x="6630436" y="2680659"/>
            <a:ext cx="491413" cy="198120"/>
          </a:xfrm>
          <a:prstGeom prst="rect">
            <a:avLst/>
          </a:prstGeom>
          <a:solidFill>
            <a:schemeClr val="bg2"/>
          </a:soli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500" b="0" i="0" u="none" baseline="0"/>
              <a:t>HYPACK</a:t>
            </a:r>
          </a:p>
        </p:txBody>
      </p:sp>
      <p:sp>
        <p:nvSpPr>
          <p:cNvPr id="5" name="Rectangle 4"/>
          <p:cNvSpPr/>
          <p:nvPr/>
        </p:nvSpPr>
        <p:spPr>
          <a:xfrm>
            <a:off x="347472" y="1681237"/>
            <a:ext cx="4572000" cy="1200329"/>
          </a:xfrm>
          <a:prstGeom prst="rect">
            <a:avLst/>
          </a:prstGeom>
        </p:spPr>
        <p:txBody>
          <a:bodyPr>
            <a:spAutoFit/>
          </a:bodyPr>
          <a:lstStyle/>
          <a:p>
            <a:pPr algn="l" rtl="0"/>
            <a:r>
              <a:rPr lang="ru-RU" b="0" i="0" u="none" baseline="0">
                <a:solidFill>
                  <a:schemeClr val="tx1">
                    <a:lumMod val="65000"/>
                    <a:lumOff val="35000"/>
                  </a:schemeClr>
                </a:solidFill>
              </a:rPr>
              <a:t>ОЛЭ может сделать только одно измерение за раз, поэтому он называется однолучевым эхолотом. </a:t>
            </a:r>
          </a:p>
          <a:p>
            <a:endParaRPr lang="ru-RU" dirty="0">
              <a:solidFill>
                <a:schemeClr val="tx1">
                  <a:lumMod val="65000"/>
                  <a:lumOff val="35000"/>
                </a:schemeClr>
              </a:solidFill>
            </a:endParaRPr>
          </a:p>
          <a:p>
            <a:pPr algn="l" rtl="0"/>
            <a:r>
              <a:rPr lang="ru-RU" b="0" i="0" u="none" baseline="0">
                <a:solidFill>
                  <a:schemeClr val="tx1">
                    <a:lumMod val="65000"/>
                    <a:lumOff val="35000"/>
                  </a:schemeClr>
                </a:solidFill>
              </a:rPr>
              <a:t>Звучит там, где Вы находитесь.</a:t>
            </a:r>
          </a:p>
        </p:txBody>
      </p:sp>
    </p:spTree>
    <p:extLst>
      <p:ext uri="{BB962C8B-B14F-4D97-AF65-F5344CB8AC3E}">
        <p14:creationId xmlns:p14="http://schemas.microsoft.com/office/powerpoint/2010/main" val="311965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ru-RU" b="0" i="0" u="none" baseline="0"/>
              <a:t>ОЛЭ - характеристики луча</a:t>
            </a:r>
          </a:p>
        </p:txBody>
      </p:sp>
      <p:sp>
        <p:nvSpPr>
          <p:cNvPr id="3" name="Slide Number Placeholder 2"/>
          <p:cNvSpPr>
            <a:spLocks noGrp="1"/>
          </p:cNvSpPr>
          <p:nvPr>
            <p:ph type="sldNum" sz="quarter" idx="12"/>
          </p:nvPr>
        </p:nvSpPr>
        <p:spPr/>
        <p:txBody>
          <a:bodyPr/>
          <a:lstStyle/>
          <a:p>
            <a:pPr algn="l" rtl="0"/>
            <a:fld id="{50F2F8E5-1108-0A46-83A0-852BF6A1A522}" type="slidenum">
              <a:rPr/>
              <a:pPr/>
              <a:t>9</a:t>
            </a:fld>
            <a:endParaRPr lang="ru-RU"/>
          </a:p>
        </p:txBody>
      </p:sp>
      <p:pic>
        <p:nvPicPr>
          <p:cNvPr id="4" name="Picture 3"/>
          <p:cNvPicPr>
            <a:picLocks noChangeAspect="1"/>
          </p:cNvPicPr>
          <p:nvPr/>
        </p:nvPicPr>
        <p:blipFill>
          <a:blip r:embed="rId2"/>
          <a:stretch>
            <a:fillRect/>
          </a:stretch>
        </p:blipFill>
        <p:spPr>
          <a:xfrm>
            <a:off x="1544319" y="2062058"/>
            <a:ext cx="7109037" cy="3764490"/>
          </a:xfrm>
          <a:prstGeom prst="rect">
            <a:avLst/>
          </a:prstGeom>
        </p:spPr>
      </p:pic>
      <p:sp>
        <p:nvSpPr>
          <p:cNvPr id="5" name="TextBox 4"/>
          <p:cNvSpPr txBox="1"/>
          <p:nvPr/>
        </p:nvSpPr>
        <p:spPr>
          <a:xfrm>
            <a:off x="482939" y="1274690"/>
            <a:ext cx="6393204" cy="923330"/>
          </a:xfrm>
          <a:prstGeom prst="rect">
            <a:avLst/>
          </a:prstGeom>
          <a:noFill/>
        </p:spPr>
        <p:txBody>
          <a:bodyPr wrap="square" rtlCol="0">
            <a:spAutoFit/>
          </a:bodyPr>
          <a:lstStyle/>
          <a:p>
            <a:pPr algn="l" rtl="0"/>
            <a:r>
              <a:rPr lang="ru-RU" b="0" i="0" u="none" baseline="0">
                <a:solidFill>
                  <a:schemeClr val="tx1">
                    <a:lumMod val="65000"/>
                    <a:lumOff val="35000"/>
                  </a:schemeClr>
                </a:solidFill>
              </a:rPr>
              <a:t>С увеличением размера луча увеличивается и размер опечатка на дне. Глубина - самый сильный эхосигнал в этом участке.</a:t>
            </a:r>
          </a:p>
        </p:txBody>
      </p:sp>
      <p:graphicFrame>
        <p:nvGraphicFramePr>
          <p:cNvPr id="6" name="Table 5"/>
          <p:cNvGraphicFramePr>
            <a:graphicFrameLocks noGrp="1"/>
          </p:cNvGraphicFramePr>
          <p:nvPr>
            <p:extLst>
              <p:ext uri="{D42A27DB-BD31-4B8C-83A1-F6EECF244321}">
                <p14:modId xmlns:p14="http://schemas.microsoft.com/office/powerpoint/2010/main" val="4218195783"/>
              </p:ext>
            </p:extLst>
          </p:nvPr>
        </p:nvGraphicFramePr>
        <p:xfrm>
          <a:off x="169334" y="2826808"/>
          <a:ext cx="2142405" cy="731520"/>
        </p:xfrm>
        <a:graphic>
          <a:graphicData uri="http://schemas.openxmlformats.org/drawingml/2006/table">
            <a:tbl>
              <a:tblPr>
                <a:tableStyleId>{5C22544A-7EE6-4342-B048-85BDC9FD1C3A}</a:tableStyleId>
              </a:tblPr>
              <a:tblGrid>
                <a:gridCol w="714135">
                  <a:extLst>
                    <a:ext uri="{9D8B030D-6E8A-4147-A177-3AD203B41FA5}">
                      <a16:colId xmlns:a16="http://schemas.microsoft.com/office/drawing/2014/main" xmlns="" val="20000"/>
                    </a:ext>
                  </a:extLst>
                </a:gridCol>
                <a:gridCol w="714135">
                  <a:extLst>
                    <a:ext uri="{9D8B030D-6E8A-4147-A177-3AD203B41FA5}">
                      <a16:colId xmlns:a16="http://schemas.microsoft.com/office/drawing/2014/main" xmlns="" val="20001"/>
                    </a:ext>
                  </a:extLst>
                </a:gridCol>
                <a:gridCol w="714135">
                  <a:extLst>
                    <a:ext uri="{9D8B030D-6E8A-4147-A177-3AD203B41FA5}">
                      <a16:colId xmlns:a16="http://schemas.microsoft.com/office/drawing/2014/main" xmlns="" val="20002"/>
                    </a:ext>
                  </a:extLst>
                </a:gridCol>
              </a:tblGrid>
              <a:tr h="182880">
                <a:tc>
                  <a:txBody>
                    <a:bodyPr/>
                    <a:lstStyle/>
                    <a:p>
                      <a:pPr algn="l" rtl="0" fontAlgn="b"/>
                      <a:endParaRPr lang="ru-RU" sz="1100" b="0" i="0" u="none" strike="noStrike" dirty="0">
                        <a:solidFill>
                          <a:srgbClr val="000000"/>
                        </a:solidFill>
                        <a:effectLst/>
                        <a:latin typeface="Calibri" panose="020F0502020204030204" pitchFamily="34" charset="0"/>
                      </a:endParaRPr>
                    </a:p>
                  </a:txBody>
                  <a:tcPr marL="7620" marR="7620" marT="7620" marB="0" anchor="b"/>
                </a:tc>
                <a:tc>
                  <a:txBody>
                    <a:bodyPr/>
                    <a:lstStyle/>
                    <a:p>
                      <a:pPr algn="r" rtl="0" fontAlgn="b"/>
                      <a:r>
                        <a:rPr lang="ru-RU" sz="1100" b="0" i="0" u="none" strike="noStrike" baseline="0">
                          <a:effectLst/>
                        </a:rPr>
                        <a:t>20 футов </a:t>
                      </a:r>
                      <a:endParaRPr lang="ru-RU" sz="1100" b="0" i="0" u="none" strike="noStrike" dirty="0">
                        <a:solidFill>
                          <a:srgbClr val="000000"/>
                        </a:solidFill>
                        <a:effectLst/>
                        <a:latin typeface="Calibri" panose="020F0502020204030204" pitchFamily="34" charset="0"/>
                      </a:endParaRPr>
                    </a:p>
                  </a:txBody>
                  <a:tcPr marL="7620" marR="7620" marT="7620" marB="0" anchor="b"/>
                </a:tc>
                <a:tc>
                  <a:txBody>
                    <a:bodyPr/>
                    <a:lstStyle/>
                    <a:p>
                      <a:pPr algn="r" rtl="0" fontAlgn="b"/>
                      <a:r>
                        <a:rPr lang="ru-RU" sz="1100" b="0" i="0" u="none" strike="noStrike" baseline="0">
                          <a:effectLst/>
                        </a:rPr>
                        <a:t>40 футов</a:t>
                      </a:r>
                      <a:endParaRPr lang="ru-RU" sz="1100" b="0"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xmlns="" val="10000"/>
                  </a:ext>
                </a:extLst>
              </a:tr>
              <a:tr h="182880">
                <a:tc>
                  <a:txBody>
                    <a:bodyPr/>
                    <a:lstStyle/>
                    <a:p>
                      <a:pPr algn="r" rtl="0" fontAlgn="b"/>
                      <a:r>
                        <a:rPr lang="ru-RU" sz="1100" b="0" i="0" u="none" strike="noStrike" baseline="0" dirty="0">
                          <a:effectLst/>
                        </a:rPr>
                        <a:t>3 градуса</a:t>
                      </a:r>
                      <a:endParaRPr lang="ru-RU" sz="1100" b="0" i="0" u="none" strike="noStrike" dirty="0">
                        <a:solidFill>
                          <a:srgbClr val="000000"/>
                        </a:solidFill>
                        <a:effectLst/>
                        <a:latin typeface="Calibri" panose="020F0502020204030204" pitchFamily="34" charset="0"/>
                      </a:endParaRPr>
                    </a:p>
                  </a:txBody>
                  <a:tcPr marL="7620" marR="7620" marT="7620" marB="0" anchor="b"/>
                </a:tc>
                <a:tc>
                  <a:txBody>
                    <a:bodyPr/>
                    <a:lstStyle/>
                    <a:p>
                      <a:pPr algn="r" rtl="0" fontAlgn="b"/>
                      <a:r>
                        <a:rPr lang="ru-RU" sz="1100" b="0" i="0" u="none" strike="noStrike" baseline="0">
                          <a:effectLst/>
                        </a:rPr>
                        <a:t>1.0</a:t>
                      </a:r>
                      <a:endParaRPr lang="ru-RU" sz="1100" b="0" i="0" u="none" strike="noStrike" dirty="0">
                        <a:solidFill>
                          <a:srgbClr val="000000"/>
                        </a:solidFill>
                        <a:effectLst/>
                        <a:latin typeface="Calibri" panose="020F0502020204030204" pitchFamily="34" charset="0"/>
                      </a:endParaRPr>
                    </a:p>
                  </a:txBody>
                  <a:tcPr marL="7620" marR="7620" marT="7620" marB="0" anchor="b">
                    <a:solidFill>
                      <a:schemeClr val="accent1">
                        <a:lumMod val="20000"/>
                        <a:lumOff val="80000"/>
                      </a:schemeClr>
                    </a:solidFill>
                  </a:tcPr>
                </a:tc>
                <a:tc>
                  <a:txBody>
                    <a:bodyPr/>
                    <a:lstStyle/>
                    <a:p>
                      <a:pPr algn="r" rtl="0" fontAlgn="b"/>
                      <a:r>
                        <a:rPr lang="ru-RU" sz="1100" b="0" i="0" u="none" strike="noStrike" baseline="0">
                          <a:effectLst/>
                        </a:rPr>
                        <a:t>2.1</a:t>
                      </a:r>
                      <a:endParaRPr lang="ru-RU" sz="1100" b="0" i="0" u="none" strike="noStrike" dirty="0">
                        <a:solidFill>
                          <a:srgbClr val="000000"/>
                        </a:solidFill>
                        <a:effectLst/>
                        <a:latin typeface="Calibri" panose="020F0502020204030204" pitchFamily="34" charset="0"/>
                      </a:endParaRPr>
                    </a:p>
                  </a:txBody>
                  <a:tcPr marL="7620" marR="7620" marT="7620" marB="0" anchor="b">
                    <a:solidFill>
                      <a:schemeClr val="accent1">
                        <a:lumMod val="20000"/>
                        <a:lumOff val="80000"/>
                      </a:schemeClr>
                    </a:solidFill>
                  </a:tcPr>
                </a:tc>
                <a:extLst>
                  <a:ext uri="{0D108BD9-81ED-4DB2-BD59-A6C34878D82A}">
                    <a16:rowId xmlns:a16="http://schemas.microsoft.com/office/drawing/2014/main" xmlns="" val="10001"/>
                  </a:ext>
                </a:extLst>
              </a:tr>
              <a:tr h="182880">
                <a:tc>
                  <a:txBody>
                    <a:bodyPr/>
                    <a:lstStyle/>
                    <a:p>
                      <a:pPr algn="r" rtl="0" fontAlgn="b"/>
                      <a:r>
                        <a:rPr lang="ru-RU" sz="1100" b="0" i="0" u="none" strike="noStrike" baseline="0">
                          <a:effectLst/>
                        </a:rPr>
                        <a:t>5 градусов</a:t>
                      </a:r>
                      <a:endParaRPr lang="ru-RU" sz="1100" b="0" i="0" u="none" strike="noStrike" dirty="0">
                        <a:solidFill>
                          <a:srgbClr val="000000"/>
                        </a:solidFill>
                        <a:effectLst/>
                        <a:latin typeface="Calibri" panose="020F0502020204030204" pitchFamily="34" charset="0"/>
                      </a:endParaRPr>
                    </a:p>
                  </a:txBody>
                  <a:tcPr marL="7620" marR="7620" marT="7620" marB="0" anchor="b"/>
                </a:tc>
                <a:tc>
                  <a:txBody>
                    <a:bodyPr/>
                    <a:lstStyle/>
                    <a:p>
                      <a:pPr algn="r" rtl="0" fontAlgn="b"/>
                      <a:r>
                        <a:rPr lang="ru-RU" sz="1100" b="0" i="0" u="none" strike="noStrike" baseline="0">
                          <a:effectLst/>
                        </a:rPr>
                        <a:t>1.7</a:t>
                      </a:r>
                      <a:endParaRPr lang="ru-RU" sz="1100" b="0" i="0" u="none" strike="noStrike">
                        <a:solidFill>
                          <a:srgbClr val="000000"/>
                        </a:solidFill>
                        <a:effectLst/>
                        <a:latin typeface="Calibri" panose="020F0502020204030204" pitchFamily="34" charset="0"/>
                      </a:endParaRPr>
                    </a:p>
                  </a:txBody>
                  <a:tcPr marL="7620" marR="7620" marT="7620" marB="0" anchor="b">
                    <a:solidFill>
                      <a:schemeClr val="accent1">
                        <a:lumMod val="20000"/>
                        <a:lumOff val="80000"/>
                      </a:schemeClr>
                    </a:solidFill>
                  </a:tcPr>
                </a:tc>
                <a:tc>
                  <a:txBody>
                    <a:bodyPr/>
                    <a:lstStyle/>
                    <a:p>
                      <a:pPr algn="r" rtl="0" fontAlgn="b"/>
                      <a:r>
                        <a:rPr lang="ru-RU" sz="1100" b="0" i="0" u="none" strike="noStrike" baseline="0">
                          <a:effectLst/>
                        </a:rPr>
                        <a:t>3.5</a:t>
                      </a:r>
                      <a:endParaRPr lang="ru-RU" sz="1100" b="0" i="0" u="none" strike="noStrike" dirty="0">
                        <a:solidFill>
                          <a:srgbClr val="000000"/>
                        </a:solidFill>
                        <a:effectLst/>
                        <a:latin typeface="Calibri" panose="020F0502020204030204" pitchFamily="34" charset="0"/>
                      </a:endParaRPr>
                    </a:p>
                  </a:txBody>
                  <a:tcPr marL="7620" marR="7620" marT="7620" marB="0" anchor="b">
                    <a:solidFill>
                      <a:schemeClr val="accent1">
                        <a:lumMod val="20000"/>
                        <a:lumOff val="80000"/>
                      </a:schemeClr>
                    </a:solidFill>
                  </a:tcPr>
                </a:tc>
                <a:extLst>
                  <a:ext uri="{0D108BD9-81ED-4DB2-BD59-A6C34878D82A}">
                    <a16:rowId xmlns:a16="http://schemas.microsoft.com/office/drawing/2014/main" xmlns="" val="10002"/>
                  </a:ext>
                </a:extLst>
              </a:tr>
              <a:tr h="182880">
                <a:tc>
                  <a:txBody>
                    <a:bodyPr/>
                    <a:lstStyle/>
                    <a:p>
                      <a:pPr algn="r" rtl="0" fontAlgn="b"/>
                      <a:r>
                        <a:rPr lang="ru-RU" sz="1100" b="0" i="0" u="none" strike="noStrike" baseline="0">
                          <a:effectLst/>
                        </a:rPr>
                        <a:t>8 градусов</a:t>
                      </a:r>
                      <a:endParaRPr lang="ru-RU" sz="1100" b="0" i="0" u="none" strike="noStrike" dirty="0">
                        <a:solidFill>
                          <a:srgbClr val="000000"/>
                        </a:solidFill>
                        <a:effectLst/>
                        <a:latin typeface="Calibri" panose="020F0502020204030204" pitchFamily="34" charset="0"/>
                      </a:endParaRPr>
                    </a:p>
                  </a:txBody>
                  <a:tcPr marL="7620" marR="7620" marT="7620" marB="0" anchor="b"/>
                </a:tc>
                <a:tc>
                  <a:txBody>
                    <a:bodyPr/>
                    <a:lstStyle/>
                    <a:p>
                      <a:pPr algn="r" rtl="0" fontAlgn="b"/>
                      <a:r>
                        <a:rPr lang="ru-RU" sz="1100" b="0" i="0" u="none" strike="noStrike" baseline="0">
                          <a:effectLst/>
                        </a:rPr>
                        <a:t>2.8</a:t>
                      </a:r>
                      <a:endParaRPr lang="ru-RU" sz="1100" b="0" i="0" u="none" strike="noStrike" dirty="0">
                        <a:solidFill>
                          <a:srgbClr val="000000"/>
                        </a:solidFill>
                        <a:effectLst/>
                        <a:latin typeface="Calibri" panose="020F0502020204030204" pitchFamily="34" charset="0"/>
                      </a:endParaRPr>
                    </a:p>
                  </a:txBody>
                  <a:tcPr marL="7620" marR="7620" marT="7620" marB="0" anchor="b">
                    <a:solidFill>
                      <a:schemeClr val="accent1">
                        <a:lumMod val="20000"/>
                        <a:lumOff val="80000"/>
                      </a:schemeClr>
                    </a:solidFill>
                  </a:tcPr>
                </a:tc>
                <a:tc>
                  <a:txBody>
                    <a:bodyPr/>
                    <a:lstStyle/>
                    <a:p>
                      <a:pPr algn="r" rtl="0" fontAlgn="b"/>
                      <a:r>
                        <a:rPr lang="ru-RU" sz="1100" b="0" i="0" u="none" strike="noStrike" baseline="0" dirty="0">
                          <a:effectLst/>
                        </a:rPr>
                        <a:t>5.6</a:t>
                      </a:r>
                      <a:endParaRPr lang="ru-RU" sz="1100" b="0" i="0" u="none" strike="noStrike" dirty="0">
                        <a:solidFill>
                          <a:srgbClr val="000000"/>
                        </a:solidFill>
                        <a:effectLst/>
                        <a:latin typeface="Calibri" panose="020F0502020204030204" pitchFamily="34" charset="0"/>
                      </a:endParaRPr>
                    </a:p>
                  </a:txBody>
                  <a:tcPr marL="7620" marR="7620" marT="7620" marB="0" anchor="b">
                    <a:solidFill>
                      <a:schemeClr val="accent1">
                        <a:lumMod val="20000"/>
                        <a:lumOff val="80000"/>
                      </a:schemeClr>
                    </a:solidFill>
                  </a:tcPr>
                </a:tc>
                <a:extLst>
                  <a:ext uri="{0D108BD9-81ED-4DB2-BD59-A6C34878D82A}">
                    <a16:rowId xmlns:a16="http://schemas.microsoft.com/office/drawing/2014/main" xmlns="" val="10003"/>
                  </a:ext>
                </a:extLst>
              </a:tr>
            </a:tbl>
          </a:graphicData>
        </a:graphic>
      </p:graphicFrame>
      <p:sp>
        <p:nvSpPr>
          <p:cNvPr id="7" name="Rectangle 6"/>
          <p:cNvSpPr/>
          <p:nvPr/>
        </p:nvSpPr>
        <p:spPr>
          <a:xfrm>
            <a:off x="1097913" y="3020906"/>
            <a:ext cx="1201745" cy="537422"/>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a:p>
        </p:txBody>
      </p:sp>
      <p:sp>
        <p:nvSpPr>
          <p:cNvPr id="8" name="TextBox 7"/>
          <p:cNvSpPr txBox="1"/>
          <p:nvPr/>
        </p:nvSpPr>
        <p:spPr>
          <a:xfrm>
            <a:off x="752440" y="4035833"/>
            <a:ext cx="1547218" cy="307777"/>
          </a:xfrm>
          <a:prstGeom prst="rect">
            <a:avLst/>
          </a:prstGeom>
          <a:noFill/>
        </p:spPr>
        <p:txBody>
          <a:bodyPr wrap="none" rtlCol="0">
            <a:spAutoFit/>
          </a:bodyPr>
          <a:lstStyle/>
          <a:p>
            <a:pPr algn="l" rtl="0"/>
            <a:r>
              <a:rPr lang="ru-RU" sz="1400" b="0" i="0" u="none" baseline="0">
                <a:solidFill>
                  <a:schemeClr val="tx1">
                    <a:lumMod val="65000"/>
                    <a:lumOff val="35000"/>
                  </a:schemeClr>
                </a:solidFill>
              </a:rPr>
              <a:t>Радиус отпечатка </a:t>
            </a:r>
          </a:p>
        </p:txBody>
      </p:sp>
      <p:cxnSp>
        <p:nvCxnSpPr>
          <p:cNvPr id="10" name="Straight Arrow Connector 9"/>
          <p:cNvCxnSpPr>
            <a:stCxn id="8" idx="0"/>
          </p:cNvCxnSpPr>
          <p:nvPr/>
        </p:nvCxnSpPr>
        <p:spPr>
          <a:xfrm flipV="1">
            <a:off x="1526049" y="3558328"/>
            <a:ext cx="184818" cy="477505"/>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a:off x="1526049" y="4343610"/>
            <a:ext cx="1007178" cy="1014097"/>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99380840"/>
      </p:ext>
    </p:extLst>
  </p:cSld>
  <p:clrMapOvr>
    <a:masterClrMapping/>
  </p:clrMapOvr>
</p:sld>
</file>

<file path=ppt/theme/theme1.xml><?xml version="1.0" encoding="utf-8"?>
<a:theme xmlns:a="http://schemas.openxmlformats.org/drawingml/2006/main" name="Bell Gossett Eco">
  <a:themeElements>
    <a:clrScheme name="Xylem 1">
      <a:dk1>
        <a:sysClr val="windowText" lastClr="000000"/>
      </a:dk1>
      <a:lt1>
        <a:sysClr val="window" lastClr="FFFFFF"/>
      </a:lt1>
      <a:dk2>
        <a:srgbClr val="008C95"/>
      </a:dk2>
      <a:lt2>
        <a:srgbClr val="0085AD"/>
      </a:lt2>
      <a:accent1>
        <a:srgbClr val="00966C"/>
      </a:accent1>
      <a:accent2>
        <a:srgbClr val="0072CE"/>
      </a:accent2>
      <a:accent3>
        <a:srgbClr val="615E9B"/>
      </a:accent3>
      <a:accent4>
        <a:srgbClr val="E57200"/>
      </a:accent4>
      <a:accent5>
        <a:srgbClr val="BF0D3E"/>
      </a:accent5>
      <a:accent6>
        <a:srgbClr val="001A70"/>
      </a:accent6>
      <a:hlink>
        <a:srgbClr val="7A6855"/>
      </a:hlink>
      <a:folHlink>
        <a:srgbClr val="0085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Bell Gossett">
  <a:themeElements>
    <a:clrScheme name="Xylem 1">
      <a:dk1>
        <a:sysClr val="windowText" lastClr="000000"/>
      </a:dk1>
      <a:lt1>
        <a:sysClr val="window" lastClr="FFFFFF"/>
      </a:lt1>
      <a:dk2>
        <a:srgbClr val="008C95"/>
      </a:dk2>
      <a:lt2>
        <a:srgbClr val="0085AD"/>
      </a:lt2>
      <a:accent1>
        <a:srgbClr val="00966C"/>
      </a:accent1>
      <a:accent2>
        <a:srgbClr val="0072CE"/>
      </a:accent2>
      <a:accent3>
        <a:srgbClr val="615E9B"/>
      </a:accent3>
      <a:accent4>
        <a:srgbClr val="E57200"/>
      </a:accent4>
      <a:accent5>
        <a:srgbClr val="BF0D3E"/>
      </a:accent5>
      <a:accent6>
        <a:srgbClr val="001A70"/>
      </a:accent6>
      <a:hlink>
        <a:srgbClr val="7A6855"/>
      </a:hlink>
      <a:folHlink>
        <a:srgbClr val="0085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Xylem_Template.potx</Template>
  <TotalTime>4746</TotalTime>
  <Words>1571</Words>
  <Application>Microsoft Office PowerPoint</Application>
  <PresentationFormat>Экран (4:3)</PresentationFormat>
  <Paragraphs>293</Paragraphs>
  <Slides>36</Slides>
  <Notes>16</Notes>
  <HiddenSlides>0</HiddenSlides>
  <MMClips>0</MMClips>
  <ScaleCrop>false</ScaleCrop>
  <HeadingPairs>
    <vt:vector size="6" baseType="variant">
      <vt:variant>
        <vt:lpstr>Тема</vt:lpstr>
      </vt:variant>
      <vt:variant>
        <vt:i4>2</vt:i4>
      </vt:variant>
      <vt:variant>
        <vt:lpstr>Внедренные серверы OLE</vt:lpstr>
      </vt:variant>
      <vt:variant>
        <vt:i4>2</vt:i4>
      </vt:variant>
      <vt:variant>
        <vt:lpstr>Заголовки слайдов</vt:lpstr>
      </vt:variant>
      <vt:variant>
        <vt:i4>36</vt:i4>
      </vt:variant>
    </vt:vector>
  </HeadingPairs>
  <TitlesOfParts>
    <vt:vector size="40" baseType="lpstr">
      <vt:lpstr>Bell Gossett Eco</vt:lpstr>
      <vt:lpstr>Bell Gossett</vt:lpstr>
      <vt:lpstr>Bitmap Image</vt:lpstr>
      <vt:lpstr>Clip</vt:lpstr>
      <vt:lpstr>Движение вперед - к МЛЭС</vt:lpstr>
      <vt:lpstr>Сравнение МЛЭС и ОЛЭС</vt:lpstr>
      <vt:lpstr>Количество при сборе данных </vt:lpstr>
      <vt:lpstr>Презентация PowerPoint</vt:lpstr>
      <vt:lpstr>Различия при сборе данных</vt:lpstr>
      <vt:lpstr>Преимущества МЛЭ</vt:lpstr>
      <vt:lpstr>ОЛЭ - простота</vt:lpstr>
      <vt:lpstr>Однолучевой эхолот</vt:lpstr>
      <vt:lpstr>ОЛЭ - характеристики луча</vt:lpstr>
      <vt:lpstr>Сложность МЛЭС</vt:lpstr>
      <vt:lpstr>Типы батиметрических сонаров</vt:lpstr>
      <vt:lpstr>Понимание трассировки луча</vt:lpstr>
      <vt:lpstr>Презентация PowerPoint</vt:lpstr>
      <vt:lpstr>Скорость звука - неверные значения</vt:lpstr>
      <vt:lpstr>Установка датчика</vt:lpstr>
      <vt:lpstr>Базовая точка на судне (БТ) </vt:lpstr>
      <vt:lpstr>Презентация PowerPoint</vt:lpstr>
      <vt:lpstr>Синхронизация часов</vt:lpstr>
      <vt:lpstr>Зачем нужна синхронизация?</vt:lpstr>
      <vt:lpstr>Подготовка к синхронизации часов ПК</vt:lpstr>
      <vt:lpstr>Как работает синхронизация часов</vt:lpstr>
      <vt:lpstr>Синхронизация часов:  Как это работает</vt:lpstr>
      <vt:lpstr>Синхронизация часов </vt:lpstr>
      <vt:lpstr>Синхронизация часов - блок 1PPS</vt:lpstr>
      <vt:lpstr>Блок 1 PPS</vt:lpstr>
      <vt:lpstr>Тестирование синхронизации</vt:lpstr>
      <vt:lpstr>Синхронизация часов ПК</vt:lpstr>
      <vt:lpstr>Настройка 1PPS</vt:lpstr>
      <vt:lpstr>Тестирование ZDA и 1PPS:  Утилиты </vt:lpstr>
      <vt:lpstr>Дополнительное оборудование МЛЭС</vt:lpstr>
      <vt:lpstr>Где установить датчик качки (MRU)?</vt:lpstr>
      <vt:lpstr>Стоимость ДК </vt:lpstr>
      <vt:lpstr>Различия в редактировании</vt:lpstr>
      <vt:lpstr>SBES в HYPACK® </vt:lpstr>
      <vt:lpstr>МЛЭС – Редактирование в HYSWEEP</vt:lpstr>
      <vt:lpstr>Спасибо!</vt:lpstr>
    </vt:vector>
  </TitlesOfParts>
  <Company>McDill 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Headline goes here Second line</dc:title>
  <dc:creator>Kori Zangl Holsten</dc:creator>
  <cp:lastModifiedBy>Иван Изаак</cp:lastModifiedBy>
  <cp:revision>173</cp:revision>
  <dcterms:created xsi:type="dcterms:W3CDTF">2014-07-07T18:31:44Z</dcterms:created>
  <dcterms:modified xsi:type="dcterms:W3CDTF">2020-01-23T09:59:11Z</dcterms:modified>
</cp:coreProperties>
</file>