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64"/>
  </p:notesMasterIdLst>
  <p:handoutMasterIdLst>
    <p:handoutMasterId r:id="rId65"/>
  </p:handoutMasterIdLst>
  <p:sldIdLst>
    <p:sldId id="293" r:id="rId3"/>
    <p:sldId id="298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306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07" r:id="rId31"/>
    <p:sldId id="308" r:id="rId32"/>
    <p:sldId id="309" r:id="rId33"/>
    <p:sldId id="311" r:id="rId34"/>
    <p:sldId id="312" r:id="rId35"/>
    <p:sldId id="313" r:id="rId36"/>
    <p:sldId id="358" r:id="rId37"/>
    <p:sldId id="314" r:id="rId38"/>
    <p:sldId id="315" r:id="rId39"/>
    <p:sldId id="316" r:id="rId40"/>
    <p:sldId id="317" r:id="rId41"/>
    <p:sldId id="318" r:id="rId42"/>
    <p:sldId id="319" r:id="rId43"/>
    <p:sldId id="320" r:id="rId44"/>
    <p:sldId id="321" r:id="rId45"/>
    <p:sldId id="338" r:id="rId46"/>
    <p:sldId id="337" r:id="rId47"/>
    <p:sldId id="322" r:id="rId48"/>
    <p:sldId id="323" r:id="rId49"/>
    <p:sldId id="324" r:id="rId50"/>
    <p:sldId id="325" r:id="rId51"/>
    <p:sldId id="326" r:id="rId52"/>
    <p:sldId id="327" r:id="rId53"/>
    <p:sldId id="328" r:id="rId54"/>
    <p:sldId id="329" r:id="rId55"/>
    <p:sldId id="330" r:id="rId56"/>
    <p:sldId id="331" r:id="rId57"/>
    <p:sldId id="332" r:id="rId58"/>
    <p:sldId id="333" r:id="rId59"/>
    <p:sldId id="334" r:id="rId60"/>
    <p:sldId id="335" r:id="rId61"/>
    <p:sldId id="336" r:id="rId62"/>
    <p:sldId id="339" r:id="rId63"/>
  </p:sldIdLst>
  <p:sldSz cx="9144000" cy="6858000" type="screen4x3"/>
  <p:notesSz cx="6858000" cy="9144000"/>
  <p:embeddedFontLst>
    <p:embeddedFont>
      <p:font typeface="Wingdings 2" panose="05020102010507070707" pitchFamily="18" charset="2"/>
      <p:regular r:id="rId66"/>
    </p:embeddedFont>
    <p:embeddedFont>
      <p:font typeface="Verdana" panose="020B0604030504040204" pitchFamily="34" charset="0"/>
      <p:regular r:id="rId67"/>
      <p:bold r:id="rId68"/>
      <p:italic r:id="rId69"/>
      <p:boldItalic r:id="rId70"/>
    </p:embeddedFont>
    <p:embeddedFont>
      <p:font typeface="Calibri" panose="020F0502020204030204" pitchFamily="34" charset="0"/>
      <p:regular r:id="rId71"/>
      <p:bold r:id="rId72"/>
      <p:italic r:id="rId73"/>
      <p:boldItalic r:id="rId7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259"/>
    <a:srgbClr val="8B0000"/>
    <a:srgbClr val="61ACC9"/>
    <a:srgbClr val="93E4BE"/>
    <a:srgbClr val="8B3E74"/>
    <a:srgbClr val="5B14C4"/>
    <a:srgbClr val="E44589"/>
    <a:srgbClr val="53565A"/>
    <a:srgbClr val="0089B1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9" autoAdjust="0"/>
    <p:restoredTop sz="95590" autoAdjust="0"/>
  </p:normalViewPr>
  <p:slideViewPr>
    <p:cSldViewPr snapToGrid="0">
      <p:cViewPr varScale="1">
        <p:scale>
          <a:sx n="43" d="100"/>
          <a:sy n="43" d="100"/>
        </p:scale>
        <p:origin x="-606" y="-90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font" Target="fonts/font3.fntdata"/><Relationship Id="rId76" Type="http://schemas.openxmlformats.org/officeDocument/2006/relationships/viewProps" Target="viewProps.xml"/><Relationship Id="rId7" Type="http://schemas.openxmlformats.org/officeDocument/2006/relationships/slide" Target="slides/slide5.xml"/><Relationship Id="rId71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font" Target="fonts/font1.fntdata"/><Relationship Id="rId74" Type="http://schemas.openxmlformats.org/officeDocument/2006/relationships/font" Target="fonts/font9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handoutMaster" Target="handoutMasters/handoutMaster1.xml"/><Relationship Id="rId73" Type="http://schemas.openxmlformats.org/officeDocument/2006/relationships/font" Target="fonts/font8.fntdata"/><Relationship Id="rId78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notesMaster" Target="notesMasters/notesMaster1.xml"/><Relationship Id="rId69" Type="http://schemas.openxmlformats.org/officeDocument/2006/relationships/font" Target="fonts/font4.fntdata"/><Relationship Id="rId77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font" Target="fonts/font7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font" Target="fonts/font2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font" Target="fonts/font5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spcBef>
                <a:spcPct val="0"/>
              </a:spcBef>
            </a:pPr>
            <a:endParaRPr lang="es" altLang="en-US">
              <a:latin typeface="Arial" panose="020B0604020202020204" pitchFamily="34" charset="0"/>
            </a:endParaRP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07053E3B-83F1-4384-BE40-6075FC5E4F5D}" type="slidenum">
              <a:rPr>
                <a:latin typeface="Arial" panose="020B0604020202020204" pitchFamily="34" charset="0"/>
              </a:rPr>
              <a:pPr algn="l" rtl="0"/>
              <a:t>2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2895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spcBef>
                <a:spcPct val="0"/>
              </a:spcBef>
            </a:pPr>
            <a:endParaRPr lang="es" altLang="en-US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69709642-80DD-4A76-ACA9-169FB9AC9FAA}" type="slidenum">
              <a:rPr b="0">
                <a:latin typeface="Times New Roman" panose="02020603050405020304" pitchFamily="18" charset="0"/>
              </a:rPr>
              <a:pPr algn="l" rtl="0"/>
              <a:t>11</a:t>
            </a:fld>
            <a:endParaRPr lang="es" altLang="en-US" b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7527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4983C50D-1CDE-43BB-866E-F281F0834CB2}" type="slidenum">
              <a:rPr b="0">
                <a:latin typeface="Times New Roman" panose="02020603050405020304" pitchFamily="18" charset="0"/>
              </a:rPr>
              <a:pPr algn="l" rtl="0"/>
              <a:t>12</a:t>
            </a:fld>
            <a:endParaRPr lang="es" altLang="en-US" b="0">
              <a:latin typeface="Times New Roman" panose="02020603050405020304" pitchFamily="18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36569460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xfrm>
            <a:off x="708025" y="4278313"/>
            <a:ext cx="5661025" cy="40513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39940" name="Slide Number Placeholder 3"/>
          <p:cNvSpPr txBox="1">
            <a:spLocks noGrp="1"/>
          </p:cNvSpPr>
          <p:nvPr/>
        </p:nvSpPr>
        <p:spPr bwMode="auto">
          <a:xfrm>
            <a:off x="4008438" y="8551863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73" tIns="47037" rIns="94073" bIns="47037" anchor="b"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 eaLnBrk="1" hangingPunct="1"/>
            <a:fld id="{E372944F-7FB2-4E2D-AF69-558F484275D8}" type="slidenum">
              <a:rPr sz="1200" b="0"/>
              <a:pPr algn="r" rtl="0" eaLnBrk="1" hangingPunct="1"/>
              <a:t>13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20009482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xfrm>
            <a:off x="708025" y="4278313"/>
            <a:ext cx="5661025" cy="40513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41988" name="Slide Number Placeholder 3"/>
          <p:cNvSpPr txBox="1">
            <a:spLocks noGrp="1"/>
          </p:cNvSpPr>
          <p:nvPr/>
        </p:nvSpPr>
        <p:spPr bwMode="auto">
          <a:xfrm>
            <a:off x="4008438" y="8551863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73" tIns="47037" rIns="94073" bIns="47037" anchor="b"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 eaLnBrk="1" hangingPunct="1"/>
            <a:fld id="{DBBAEA6D-D9DF-4CD7-9E50-314367E073E7}" type="slidenum">
              <a:rPr sz="1200" b="0"/>
              <a:pPr algn="r" rtl="0" eaLnBrk="1" hangingPunct="1"/>
              <a:t>14</a:t>
            </a:fld>
            <a:endParaRPr lang="es" altLang="en-US" sz="1200" b="0"/>
          </a:p>
        </p:txBody>
      </p:sp>
    </p:spTree>
    <p:extLst>
      <p:ext uri="{BB962C8B-B14F-4D97-AF65-F5344CB8AC3E}">
        <p14:creationId xmlns:p14="http://schemas.microsoft.com/office/powerpoint/2010/main" val="29961367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44036" name="Slide Number Placeholder 3"/>
          <p:cNvSpPr txBox="1">
            <a:spLocks noGrp="1"/>
          </p:cNvSpPr>
          <p:nvPr/>
        </p:nvSpPr>
        <p:spPr bwMode="auto">
          <a:xfrm>
            <a:off x="4010025" y="8553450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73" tIns="47037" rIns="94073" bIns="47037" anchor="b"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 eaLnBrk="1" hangingPunct="1"/>
            <a:fld id="{7E0A536B-E479-437A-9B9B-F51DA5D30EB8}" type="slidenum">
              <a:rPr sz="1200" b="0">
                <a:latin typeface="Times New Roman" panose="02020603050405020304" pitchFamily="18" charset="0"/>
              </a:rPr>
              <a:pPr algn="r" rtl="0" eaLnBrk="1" hangingPunct="1"/>
              <a:t>15</a:t>
            </a:fld>
            <a:endParaRPr lang="es" altLang="en-US" sz="1200" b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5009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46084" name="Slide Number Placeholder 3"/>
          <p:cNvSpPr txBox="1">
            <a:spLocks noGrp="1"/>
          </p:cNvSpPr>
          <p:nvPr/>
        </p:nvSpPr>
        <p:spPr bwMode="auto">
          <a:xfrm>
            <a:off x="4010025" y="8553450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73" tIns="47037" rIns="94073" bIns="47037" anchor="b"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 eaLnBrk="1" hangingPunct="1"/>
            <a:fld id="{89F1060F-D63D-4823-878A-BAEECED7AB29}" type="slidenum">
              <a:rPr sz="1200" b="0">
                <a:latin typeface="Times New Roman" panose="02020603050405020304" pitchFamily="18" charset="0"/>
              </a:rPr>
              <a:pPr algn="r" rtl="0" eaLnBrk="1" hangingPunct="1"/>
              <a:t>16</a:t>
            </a:fld>
            <a:endParaRPr lang="es" altLang="en-US" sz="1200" b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5314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48132" name="Slide Number Placeholder 3"/>
          <p:cNvSpPr txBox="1">
            <a:spLocks noGrp="1"/>
          </p:cNvSpPr>
          <p:nvPr/>
        </p:nvSpPr>
        <p:spPr bwMode="auto">
          <a:xfrm>
            <a:off x="4010025" y="8553450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73" tIns="47037" rIns="94073" bIns="47037" anchor="b"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 eaLnBrk="1" hangingPunct="1"/>
            <a:fld id="{984B92B5-AEBF-4F06-AAFD-60AEE88611D6}" type="slidenum">
              <a:rPr sz="1200" b="0">
                <a:latin typeface="Times New Roman" panose="02020603050405020304" pitchFamily="18" charset="0"/>
              </a:rPr>
              <a:pPr algn="r" rtl="0" eaLnBrk="1" hangingPunct="1"/>
              <a:t>17</a:t>
            </a:fld>
            <a:endParaRPr lang="es" altLang="en-US" sz="1200" b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4865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50180" name="Slide Number Placeholder 3"/>
          <p:cNvSpPr txBox="1">
            <a:spLocks noGrp="1"/>
          </p:cNvSpPr>
          <p:nvPr/>
        </p:nvSpPr>
        <p:spPr bwMode="auto">
          <a:xfrm>
            <a:off x="4010025" y="8553450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73" tIns="47037" rIns="94073" bIns="47037" anchor="b"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 eaLnBrk="1" hangingPunct="1"/>
            <a:fld id="{AAC46515-1569-4C40-9A0F-07C391E7A6C5}" type="slidenum">
              <a:rPr sz="1200" b="0">
                <a:latin typeface="Times New Roman" panose="02020603050405020304" pitchFamily="18" charset="0"/>
              </a:rPr>
              <a:pPr algn="r" rtl="0" eaLnBrk="1" hangingPunct="1"/>
              <a:t>18</a:t>
            </a:fld>
            <a:endParaRPr lang="es" altLang="en-US" sz="1200" b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074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 txBox="1">
            <a:spLocks noGrp="1" noChangeArrowheads="1"/>
          </p:cNvSpPr>
          <p:nvPr/>
        </p:nvSpPr>
        <p:spPr bwMode="auto">
          <a:xfrm>
            <a:off x="4010025" y="8553450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73" tIns="47037" rIns="94073" bIns="47037" anchor="b"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 eaLnBrk="1" hangingPunct="1"/>
            <a:fld id="{9FB634A8-E77D-4FA6-AECD-DB6B2B0C9E72}" type="slidenum">
              <a:rPr sz="1200" b="0">
                <a:latin typeface="Times New Roman" panose="02020603050405020304" pitchFamily="18" charset="0"/>
              </a:rPr>
              <a:pPr algn="r" rtl="0" eaLnBrk="1" hangingPunct="1"/>
              <a:t>19</a:t>
            </a:fld>
            <a:endParaRPr lang="es" altLang="en-US" sz="1200" b="0">
              <a:latin typeface="Times New Roman" panose="02020603050405020304" pitchFamily="18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11649605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54276" name="Slide Number Placeholder 3"/>
          <p:cNvSpPr txBox="1">
            <a:spLocks noGrp="1"/>
          </p:cNvSpPr>
          <p:nvPr/>
        </p:nvSpPr>
        <p:spPr bwMode="auto">
          <a:xfrm>
            <a:off x="4010025" y="8553450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73" tIns="47037" rIns="94073" bIns="47037" anchor="b"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 eaLnBrk="1" hangingPunct="1"/>
            <a:fld id="{43F641D6-3332-40D4-BEF7-19888EDBC898}" type="slidenum">
              <a:rPr sz="1200" b="0">
                <a:latin typeface="Times New Roman" panose="02020603050405020304" pitchFamily="18" charset="0"/>
              </a:rPr>
              <a:pPr algn="r" rtl="0" eaLnBrk="1" hangingPunct="1"/>
              <a:t>20</a:t>
            </a:fld>
            <a:endParaRPr lang="es" altLang="en-US" sz="1200" b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7997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anose="020B0604020202020204" pitchFamily="34" charset="0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7DED55B5-1DC3-443E-8FBD-2F1B9E345708}" type="slidenum">
              <a:rPr>
                <a:latin typeface="Arial" panose="020B0604020202020204" pitchFamily="34" charset="0"/>
              </a:rPr>
              <a:pPr algn="l" rtl="0"/>
              <a:t>3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7355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D8EE4E05-5315-4E03-AADC-18DEC897331B}" type="slidenum">
              <a:rPr b="0">
                <a:latin typeface="Times New Roman" panose="02020603050405020304" pitchFamily="18" charset="0"/>
              </a:rPr>
              <a:pPr algn="l" rtl="0"/>
              <a:t>21</a:t>
            </a:fld>
            <a:endParaRPr lang="es" altLang="en-US" b="0">
              <a:latin typeface="Times New Roman" panose="02020603050405020304" pitchFamily="18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31914886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3FE15D67-F191-4084-B028-40C21D2FC945}" type="slidenum">
              <a:rPr b="0">
                <a:latin typeface="Times New Roman" panose="02020603050405020304" pitchFamily="18" charset="0"/>
              </a:rPr>
              <a:pPr algn="l" rtl="0"/>
              <a:t>22</a:t>
            </a:fld>
            <a:endParaRPr lang="es" altLang="en-US" b="0">
              <a:latin typeface="Times New Roman" panose="02020603050405020304" pitchFamily="18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26067838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 txBox="1">
            <a:spLocks noGrp="1" noChangeArrowheads="1"/>
          </p:cNvSpPr>
          <p:nvPr/>
        </p:nvSpPr>
        <p:spPr bwMode="auto">
          <a:xfrm>
            <a:off x="4010025" y="8553450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73" tIns="47037" rIns="94073" bIns="47037" anchor="b"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 eaLnBrk="1" hangingPunct="1"/>
            <a:fld id="{6A442E7E-E90B-4DA5-833F-4496FD902946}" type="slidenum">
              <a:rPr sz="1200" b="0">
                <a:latin typeface="Times New Roman" panose="02020603050405020304" pitchFamily="18" charset="0"/>
              </a:rPr>
              <a:pPr algn="r" rtl="0" eaLnBrk="1" hangingPunct="1"/>
              <a:t>23</a:t>
            </a:fld>
            <a:endParaRPr lang="es" altLang="en-US" sz="1200" b="0">
              <a:latin typeface="Times New Roman" panose="02020603050405020304" pitchFamily="18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15911418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93F7560B-3568-48EC-83C4-C04FBAF4B981}" type="slidenum">
              <a:rPr b="0">
                <a:latin typeface="Times New Roman" panose="02020603050405020304" pitchFamily="18" charset="0"/>
              </a:rPr>
              <a:pPr algn="l" rtl="0"/>
              <a:t>24</a:t>
            </a:fld>
            <a:endParaRPr lang="es" altLang="en-US" b="0">
              <a:latin typeface="Times New Roman" panose="02020603050405020304" pitchFamily="18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14035013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5195FE46-EE48-45F9-B6CD-68C470A91684}" type="slidenum">
              <a:rPr b="0">
                <a:latin typeface="Times New Roman" panose="02020603050405020304" pitchFamily="18" charset="0"/>
              </a:rPr>
              <a:pPr algn="l" rtl="0"/>
              <a:t>25</a:t>
            </a:fld>
            <a:endParaRPr lang="es" altLang="en-US" b="0">
              <a:latin typeface="Times New Roman" panose="02020603050405020304" pitchFamily="18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30701323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20C9F41E-4CFA-4511-80CA-6129304885A1}" type="slidenum">
              <a:rPr b="0">
                <a:latin typeface="Times New Roman" panose="02020603050405020304" pitchFamily="18" charset="0"/>
              </a:rPr>
              <a:pPr algn="l" rtl="0"/>
              <a:t>26</a:t>
            </a:fld>
            <a:endParaRPr lang="es" altLang="en-US" b="0">
              <a:latin typeface="Times New Roman" panose="02020603050405020304" pitchFamily="18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35366355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C9E6470C-A953-48F0-A205-37E35B10FDD6}" type="slidenum">
              <a:rPr b="0">
                <a:latin typeface="Times New Roman" panose="02020603050405020304" pitchFamily="18" charset="0"/>
              </a:rPr>
              <a:pPr algn="l" rtl="0"/>
              <a:t>27</a:t>
            </a:fld>
            <a:endParaRPr lang="es" altLang="en-US" b="0">
              <a:latin typeface="Times New Roman" panose="02020603050405020304" pitchFamily="18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37410182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 txBox="1">
            <a:spLocks noGrp="1" noChangeArrowheads="1"/>
          </p:cNvSpPr>
          <p:nvPr/>
        </p:nvSpPr>
        <p:spPr bwMode="auto">
          <a:xfrm>
            <a:off x="4010025" y="8553450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73" tIns="47037" rIns="94073" bIns="47037" anchor="b"/>
          <a:lstStyle>
            <a:lvl1pPr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 eaLnBrk="1" hangingPunct="1"/>
            <a:fld id="{4877FA1C-C828-45DC-A310-332D537769FC}" type="slidenum">
              <a:rPr sz="1200" b="0">
                <a:latin typeface="Times New Roman" panose="02020603050405020304" pitchFamily="18" charset="0"/>
              </a:rPr>
              <a:pPr algn="r" rtl="0" eaLnBrk="1" hangingPunct="1"/>
              <a:t>28</a:t>
            </a:fld>
            <a:endParaRPr lang="es" altLang="en-US" sz="1200" b="0">
              <a:latin typeface="Times New Roman" panose="02020603050405020304" pitchFamily="18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es" b="0" i="0" u="none"/>
              <a:t>Tengo una nota sobre salvar los cambios.  Ayuda del año pasado dice salvar los cambios [significando hacer clic en el botón Si cuando el programa pregunte por salvar cambios] y dar la ruta completa al Hysweep.ini.  Esto parece más claro/exacto.  Hubo una nota en la ayuda [cambios salvados en Hysweep.ini] pero esto es otro que no recuerdo que queria diferente</a:t>
            </a:r>
          </a:p>
        </p:txBody>
      </p:sp>
    </p:spTree>
    <p:extLst>
      <p:ext uri="{BB962C8B-B14F-4D97-AF65-F5344CB8AC3E}">
        <p14:creationId xmlns:p14="http://schemas.microsoft.com/office/powerpoint/2010/main" val="31161421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anose="020B0604020202020204" pitchFamily="34" charset="0"/>
            </a:endParaRPr>
          </a:p>
        </p:txBody>
      </p:sp>
      <p:sp>
        <p:nvSpPr>
          <p:cNvPr id="50180" name="Slide Number Placeholder 3"/>
          <p:cNvSpPr txBox="1">
            <a:spLocks noGrp="1"/>
          </p:cNvSpPr>
          <p:nvPr/>
        </p:nvSpPr>
        <p:spPr bwMode="auto">
          <a:xfrm>
            <a:off x="4008438" y="8551863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B9DFBA70-89A6-4CCB-82C0-C294C5596671}" type="slidenum">
              <a:rPr sz="1200">
                <a:latin typeface="Arial" panose="020B0604020202020204" pitchFamily="34" charset="0"/>
              </a:rPr>
              <a:pPr algn="r" rtl="0" eaLnBrk="1" hangingPunct="1"/>
              <a:t>29</a:t>
            </a:fld>
            <a:endParaRPr lang="e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2816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anose="020B0604020202020204" pitchFamily="34" charset="0"/>
            </a:endParaRPr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4008438" y="8551863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8D851DCD-0E88-4DD5-90AE-B5C68B0CB70B}" type="slidenum">
              <a:rPr sz="1200">
                <a:latin typeface="Arial" panose="020B0604020202020204" pitchFamily="34" charset="0"/>
              </a:rPr>
              <a:pPr algn="r" rtl="0" eaLnBrk="1" hangingPunct="1"/>
              <a:t>30</a:t>
            </a:fld>
            <a:endParaRPr lang="e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2858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anose="020B0604020202020204" pitchFamily="34" charset="0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DFECDA3D-DA38-4809-9383-407D6924D768}" type="slidenum">
              <a:rPr>
                <a:latin typeface="Arial" panose="020B0604020202020204" pitchFamily="34" charset="0"/>
              </a:rPr>
              <a:pPr algn="l" rtl="0"/>
              <a:t>4</a:t>
            </a:fld>
            <a:endParaRPr lang="e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42699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anose="020B0604020202020204" pitchFamily="34" charset="0"/>
            </a:endParaRPr>
          </a:p>
        </p:txBody>
      </p:sp>
      <p:sp>
        <p:nvSpPr>
          <p:cNvPr id="54276" name="Slide Number Placeholder 3"/>
          <p:cNvSpPr txBox="1">
            <a:spLocks noGrp="1"/>
          </p:cNvSpPr>
          <p:nvPr/>
        </p:nvSpPr>
        <p:spPr bwMode="auto">
          <a:xfrm>
            <a:off x="4008438" y="8551863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0A94B88A-642D-4BD6-BE54-9065918953E2}" type="slidenum">
              <a:rPr sz="1200">
                <a:latin typeface="Arial" panose="020B0604020202020204" pitchFamily="34" charset="0"/>
              </a:rPr>
              <a:pPr algn="r" rtl="0" eaLnBrk="1" hangingPunct="1"/>
              <a:t>31</a:t>
            </a:fld>
            <a:endParaRPr lang="e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5844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spcBef>
                <a:spcPct val="0"/>
              </a:spcBef>
            </a:pPr>
            <a:endParaRPr lang="es" altLang="en-US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30A66111-F715-4FD5-9B95-1740DC58D935}" type="slidenum">
              <a:rPr>
                <a:latin typeface="Times New Roman" panose="02020603050405020304" pitchFamily="18" charset="0"/>
              </a:rPr>
              <a:pPr algn="l" rtl="0"/>
              <a:t>32</a:t>
            </a:fld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546301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CCAD7F7A-DF98-4FA3-9039-EA3C5AEE34C9}" type="slidenum">
              <a:rPr>
                <a:latin typeface="Times New Roman" panose="02020603050405020304" pitchFamily="18" charset="0"/>
              </a:rPr>
              <a:pPr algn="l" rtl="0"/>
              <a:t>33</a:t>
            </a:fld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03134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EF131BF6-09D3-4CB2-916C-D44BD1382790}" type="slidenum">
              <a:rPr>
                <a:latin typeface="Times New Roman" panose="02020603050405020304" pitchFamily="18" charset="0"/>
              </a:rPr>
              <a:pPr algn="l" rtl="0"/>
              <a:t>34</a:t>
            </a:fld>
            <a:endParaRPr lang="es" altLang="en-US">
              <a:latin typeface="Times New Roman" panose="02020603050405020304" pitchFamily="18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23516734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EF131BF6-09D3-4CB2-916C-D44BD1382790}" type="slidenum">
              <a:rPr>
                <a:latin typeface="Times New Roman" panose="02020603050405020304" pitchFamily="18" charset="0"/>
              </a:rPr>
              <a:pPr algn="l" rtl="0"/>
              <a:t>35</a:t>
            </a:fld>
            <a:endParaRPr lang="es" altLang="en-US">
              <a:latin typeface="Times New Roman" panose="02020603050405020304" pitchFamily="18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196990510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19683304-A3C8-49AF-A989-668ECD3DF682}" type="slidenum">
              <a:rPr sz="1200">
                <a:latin typeface="Times New Roman" panose="02020603050405020304" pitchFamily="18" charset="0"/>
              </a:rPr>
              <a:pPr algn="r" rtl="0" eaLnBrk="1" hangingPunct="1"/>
              <a:t>36</a:t>
            </a:fld>
            <a:endParaRPr lang="es" altLang="en-US" sz="1200">
              <a:latin typeface="Times New Roman" panose="02020603050405020304" pitchFamily="18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89078878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 txBox="1">
            <a:spLocks noGrp="1" noChangeArrowheads="1"/>
          </p:cNvSpPr>
          <p:nvPr/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A9986143-1CFD-44CE-8A16-1B100B20200E}" type="slidenum">
              <a:rPr sz="1200">
                <a:latin typeface="Times New Roman" panose="02020603050405020304" pitchFamily="18" charset="0"/>
              </a:rPr>
              <a:pPr algn="r" rtl="0" eaLnBrk="1" hangingPunct="1"/>
              <a:t>37</a:t>
            </a:fld>
            <a:endParaRPr lang="es" altLang="en-US" sz="1200">
              <a:latin typeface="Times New Roman" panose="02020603050405020304" pitchFamily="18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155708095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8ACBC8F6-382F-47C9-B944-FBBBFC4C304E}" type="slidenum">
              <a:rPr>
                <a:latin typeface="Times New Roman" panose="02020603050405020304" pitchFamily="18" charset="0"/>
              </a:rPr>
              <a:pPr algn="l" rtl="0"/>
              <a:t>38</a:t>
            </a:fld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13678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8A448B0F-4D96-4508-9ECC-A1F8028524AF}" type="slidenum">
              <a:rPr>
                <a:latin typeface="Times New Roman" panose="02020603050405020304" pitchFamily="18" charset="0"/>
              </a:rPr>
              <a:pPr algn="l" rtl="0"/>
              <a:t>39</a:t>
            </a:fld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50790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 txBox="1">
            <a:spLocks noGrp="1" noChangeArrowheads="1"/>
          </p:cNvSpPr>
          <p:nvPr/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B8842C53-7F71-4CD3-8F54-BE9AE58F0B65}" type="slidenum">
              <a:rPr sz="1200">
                <a:latin typeface="Times New Roman" panose="02020603050405020304" pitchFamily="18" charset="0"/>
              </a:rPr>
              <a:pPr algn="r" rtl="0" eaLnBrk="1" hangingPunct="1"/>
              <a:t>40</a:t>
            </a:fld>
            <a:endParaRPr lang="es" altLang="en-US" sz="1200">
              <a:latin typeface="Times New Roman" panose="02020603050405020304" pitchFamily="18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3316211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anose="020B0604020202020204" pitchFamily="34" charset="0"/>
            </a:endParaRPr>
          </a:p>
        </p:txBody>
      </p:sp>
      <p:sp>
        <p:nvSpPr>
          <p:cNvPr id="37892" name="Slide Number Placeholder 3"/>
          <p:cNvSpPr txBox="1">
            <a:spLocks noGrp="1"/>
          </p:cNvSpPr>
          <p:nvPr/>
        </p:nvSpPr>
        <p:spPr bwMode="auto">
          <a:xfrm>
            <a:off x="4008438" y="8551863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DC1AD05E-F5F2-4C6C-986B-8215102D7AE3}" type="slidenum">
              <a:rPr sz="1200">
                <a:latin typeface="Arial" panose="020B0604020202020204" pitchFamily="34" charset="0"/>
              </a:rPr>
              <a:pPr algn="r" rtl="0" eaLnBrk="1" hangingPunct="1"/>
              <a:t>5</a:t>
            </a:fld>
            <a:endParaRPr lang="e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28851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 txBox="1">
            <a:spLocks noGrp="1" noChangeArrowheads="1"/>
          </p:cNvSpPr>
          <p:nvPr/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921D9544-89EB-4A8A-B8EB-E2A2A6355C4A}" type="slidenum">
              <a:rPr sz="1200">
                <a:latin typeface="Times New Roman" panose="02020603050405020304" pitchFamily="18" charset="0"/>
              </a:rPr>
              <a:pPr algn="r" rtl="0" eaLnBrk="1" hangingPunct="1"/>
              <a:t>43</a:t>
            </a:fld>
            <a:endParaRPr lang="es" altLang="en-US" sz="1200">
              <a:latin typeface="Times New Roman" panose="02020603050405020304" pitchFamily="18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337289760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" altLang="en-US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A3FB74DE-E4F1-4CB3-AC1F-895F7A8143A5}" type="slidenum">
              <a:rPr>
                <a:latin typeface="Times New Roman" panose="02020603050405020304" pitchFamily="18" charset="0"/>
              </a:rPr>
              <a:pPr algn="l" rtl="0"/>
              <a:t>46</a:t>
            </a:fld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674374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 txBox="1">
            <a:spLocks noGrp="1" noChangeArrowheads="1"/>
          </p:cNvSpPr>
          <p:nvPr/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8C8E6B5B-A7E3-4E35-9004-4D440EFC7F58}" type="slidenum">
              <a:rPr sz="1200">
                <a:latin typeface="Times New Roman" panose="02020603050405020304" pitchFamily="18" charset="0"/>
              </a:rPr>
              <a:pPr algn="r" rtl="0" eaLnBrk="1" hangingPunct="1"/>
              <a:t>47</a:t>
            </a:fld>
            <a:endParaRPr lang="es" altLang="en-US" sz="1200">
              <a:latin typeface="Times New Roman" panose="02020603050405020304" pitchFamily="18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347074686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 txBox="1">
            <a:spLocks noGrp="1" noChangeArrowheads="1"/>
          </p:cNvSpPr>
          <p:nvPr/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66393D9E-9F6C-4AA8-95FE-71FB6247DFFE}" type="slidenum">
              <a:rPr sz="1200">
                <a:latin typeface="Times New Roman" panose="02020603050405020304" pitchFamily="18" charset="0"/>
              </a:rPr>
              <a:pPr algn="r" rtl="0" eaLnBrk="1" hangingPunct="1"/>
              <a:t>48</a:t>
            </a:fld>
            <a:endParaRPr lang="es" altLang="en-US" sz="1200">
              <a:latin typeface="Times New Roman" panose="02020603050405020304" pitchFamily="18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5862718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 txBox="1">
            <a:spLocks noGrp="1" noChangeArrowheads="1"/>
          </p:cNvSpPr>
          <p:nvPr/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21876535-7FC0-4081-B491-06B458A96501}" type="slidenum">
              <a:rPr sz="1200">
                <a:latin typeface="Times New Roman" panose="02020603050405020304" pitchFamily="18" charset="0"/>
              </a:rPr>
              <a:pPr algn="r" rtl="0" eaLnBrk="1" hangingPunct="1"/>
              <a:t>49</a:t>
            </a:fld>
            <a:endParaRPr lang="es" altLang="en-US" sz="1200">
              <a:latin typeface="Times New Roman" panose="02020603050405020304" pitchFamily="18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90445940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 txBox="1">
            <a:spLocks noGrp="1" noChangeArrowheads="1"/>
          </p:cNvSpPr>
          <p:nvPr/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DCB42CB8-47BC-437A-83DB-03EB0358927C}" type="slidenum">
              <a:rPr sz="1200">
                <a:latin typeface="Times New Roman" panose="02020603050405020304" pitchFamily="18" charset="0"/>
              </a:rPr>
              <a:pPr algn="r" rtl="0" eaLnBrk="1" hangingPunct="1"/>
              <a:t>50</a:t>
            </a:fld>
            <a:endParaRPr lang="es" altLang="en-US" sz="1200">
              <a:latin typeface="Times New Roman" panose="02020603050405020304" pitchFamily="18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96113593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 txBox="1">
            <a:spLocks noGrp="1" noChangeArrowheads="1"/>
          </p:cNvSpPr>
          <p:nvPr/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EBD88FCE-1627-4289-808C-B35589BB2381}" type="slidenum">
              <a:rPr sz="1200">
                <a:latin typeface="Times New Roman" panose="02020603050405020304" pitchFamily="18" charset="0"/>
              </a:rPr>
              <a:pPr algn="r" rtl="0" eaLnBrk="1" hangingPunct="1"/>
              <a:t>51</a:t>
            </a:fld>
            <a:endParaRPr lang="es" altLang="en-US" sz="1200">
              <a:latin typeface="Times New Roman" panose="02020603050405020304" pitchFamily="18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183634132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32271721-BAAA-486B-9EE0-72AA6C05ED7C}" type="slidenum">
              <a:rPr>
                <a:latin typeface="Times New Roman" panose="02020603050405020304" pitchFamily="18" charset="0"/>
              </a:rPr>
              <a:pPr algn="l" rtl="0"/>
              <a:t>52</a:t>
            </a:fld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2491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spcBef>
                <a:spcPct val="0"/>
              </a:spcBef>
            </a:pPr>
            <a:endParaRPr lang="es" altLang="en-US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1C213AA3-9AAD-4DF8-8E44-E8B85609196A}" type="slidenum">
              <a:rPr>
                <a:latin typeface="Times New Roman" panose="02020603050405020304" pitchFamily="18" charset="0"/>
              </a:rPr>
              <a:pPr algn="l" rtl="0"/>
              <a:t>53</a:t>
            </a:fld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205780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7A8D8516-AD9F-4CF9-8AC7-AD2A5B4EBB3B}" type="slidenum">
              <a:rPr>
                <a:latin typeface="Times New Roman" panose="02020603050405020304" pitchFamily="18" charset="0"/>
              </a:rPr>
              <a:pPr algn="l" rtl="0"/>
              <a:t>54</a:t>
            </a:fld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0810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anose="020B0604020202020204" pitchFamily="34" charset="0"/>
            </a:endParaRPr>
          </a:p>
        </p:txBody>
      </p:sp>
      <p:sp>
        <p:nvSpPr>
          <p:cNvPr id="39940" name="Slide Number Placeholder 3"/>
          <p:cNvSpPr txBox="1">
            <a:spLocks noGrp="1"/>
          </p:cNvSpPr>
          <p:nvPr/>
        </p:nvSpPr>
        <p:spPr bwMode="auto">
          <a:xfrm>
            <a:off x="4008438" y="8551863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A35B6F74-2C24-459D-9519-8433CDE0E223}" type="slidenum">
              <a:rPr sz="1200">
                <a:latin typeface="Arial" panose="020B0604020202020204" pitchFamily="34" charset="0"/>
              </a:rPr>
              <a:pPr algn="r" rtl="0" eaLnBrk="1" hangingPunct="1"/>
              <a:t>6</a:t>
            </a:fld>
            <a:endParaRPr lang="e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56127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61ECC827-3727-4F1B-A5A0-7E794B0CE763}" type="slidenum">
              <a:rPr>
                <a:latin typeface="Times New Roman" panose="02020603050405020304" pitchFamily="18" charset="0"/>
              </a:rPr>
              <a:pPr algn="l" rtl="0"/>
              <a:t>55</a:t>
            </a:fld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92885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0926AAA5-D546-4341-98E7-8695A8A2C94A}" type="slidenum">
              <a:rPr>
                <a:latin typeface="Times New Roman" panose="02020603050405020304" pitchFamily="18" charset="0"/>
              </a:rPr>
              <a:pPr algn="l" rtl="0"/>
              <a:t>56</a:t>
            </a:fld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00429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DC6EC57A-9C47-4FEC-BBCC-236E005D6DC0}" type="slidenum">
              <a:rPr>
                <a:latin typeface="Times New Roman" panose="02020603050405020304" pitchFamily="18" charset="0"/>
              </a:rPr>
              <a:pPr algn="l" rtl="0"/>
              <a:t>57</a:t>
            </a:fld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17795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F4733CCB-C577-489D-926F-F86F757BC093}" type="slidenum">
              <a:rPr>
                <a:latin typeface="Times New Roman" panose="02020603050405020304" pitchFamily="18" charset="0"/>
              </a:rPr>
              <a:pPr algn="l" rtl="0"/>
              <a:t>58</a:t>
            </a:fld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4128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300F2461-2FFD-4CB2-B565-B4F069EEEFA6}" type="slidenum">
              <a:rPr>
                <a:latin typeface="Times New Roman" panose="02020603050405020304" pitchFamily="18" charset="0"/>
              </a:rPr>
              <a:pPr algn="l" rtl="0"/>
              <a:t>59</a:t>
            </a:fld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34561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91C19CE0-2B4E-4185-A01B-FBBFC885B04B}" type="slidenum">
              <a:rPr>
                <a:latin typeface="Times New Roman" panose="02020603050405020304" pitchFamily="18" charset="0"/>
              </a:rPr>
              <a:pPr algn="l" rtl="0"/>
              <a:t>60</a:t>
            </a:fld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023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anose="020B0604020202020204" pitchFamily="34" charset="0"/>
            </a:endParaRPr>
          </a:p>
        </p:txBody>
      </p:sp>
      <p:sp>
        <p:nvSpPr>
          <p:cNvPr id="41988" name="Slide Number Placeholder 3"/>
          <p:cNvSpPr txBox="1">
            <a:spLocks noGrp="1"/>
          </p:cNvSpPr>
          <p:nvPr/>
        </p:nvSpPr>
        <p:spPr bwMode="auto">
          <a:xfrm>
            <a:off x="4008438" y="8551863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3B474585-60D2-4AAF-AF52-2A68E185E643}" type="slidenum">
              <a:rPr sz="1200">
                <a:latin typeface="Arial" panose="020B0604020202020204" pitchFamily="34" charset="0"/>
              </a:rPr>
              <a:pPr algn="r" rtl="0" eaLnBrk="1" hangingPunct="1"/>
              <a:t>7</a:t>
            </a:fld>
            <a:endParaRPr lang="e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1794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anose="020B0604020202020204" pitchFamily="34" charset="0"/>
            </a:endParaRPr>
          </a:p>
        </p:txBody>
      </p:sp>
      <p:sp>
        <p:nvSpPr>
          <p:cNvPr id="44036" name="Slide Number Placeholder 3"/>
          <p:cNvSpPr txBox="1">
            <a:spLocks noGrp="1"/>
          </p:cNvSpPr>
          <p:nvPr/>
        </p:nvSpPr>
        <p:spPr bwMode="auto">
          <a:xfrm>
            <a:off x="4008438" y="8551863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BFE6F4D4-1452-489F-85A8-88C107FAF6FE}" type="slidenum">
              <a:rPr sz="1200">
                <a:latin typeface="Arial" panose="020B0604020202020204" pitchFamily="34" charset="0"/>
              </a:rPr>
              <a:pPr algn="r" rtl="0" eaLnBrk="1" hangingPunct="1"/>
              <a:t>8</a:t>
            </a:fld>
            <a:endParaRPr lang="e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9528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anose="020B0604020202020204" pitchFamily="34" charset="0"/>
            </a:endParaRPr>
          </a:p>
        </p:txBody>
      </p:sp>
      <p:sp>
        <p:nvSpPr>
          <p:cNvPr id="46084" name="Slide Number Placeholder 3"/>
          <p:cNvSpPr txBox="1">
            <a:spLocks noGrp="1"/>
          </p:cNvSpPr>
          <p:nvPr/>
        </p:nvSpPr>
        <p:spPr bwMode="auto">
          <a:xfrm>
            <a:off x="4008438" y="8551863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846C9357-53E7-4291-A2C1-C7141679B34B}" type="slidenum">
              <a:rPr sz="1200">
                <a:latin typeface="Arial" panose="020B0604020202020204" pitchFamily="34" charset="0"/>
              </a:rPr>
              <a:pPr algn="r" rtl="0" eaLnBrk="1" hangingPunct="1"/>
              <a:t>9</a:t>
            </a:fld>
            <a:endParaRPr lang="e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9496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>
              <a:latin typeface="Arial" panose="020B0604020202020204" pitchFamily="34" charset="0"/>
            </a:endParaRPr>
          </a:p>
        </p:txBody>
      </p:sp>
      <p:sp>
        <p:nvSpPr>
          <p:cNvPr id="48132" name="Slide Number Placeholder 3"/>
          <p:cNvSpPr txBox="1">
            <a:spLocks noGrp="1"/>
          </p:cNvSpPr>
          <p:nvPr/>
        </p:nvSpPr>
        <p:spPr bwMode="auto">
          <a:xfrm>
            <a:off x="4008438" y="8551863"/>
            <a:ext cx="30670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8CAC3D80-6479-4168-8DE1-437CD42A8662}" type="slidenum">
              <a:rPr sz="1200">
                <a:latin typeface="Arial" panose="020B0604020202020204" pitchFamily="34" charset="0"/>
              </a:rPr>
              <a:pPr algn="r" rtl="0" eaLnBrk="1" hangingPunct="1"/>
              <a:t>10</a:t>
            </a:fld>
            <a:endParaRPr lang="e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824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1.png"/><Relationship Id="rId4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video" Target="Plane.avi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1.png"/><Relationship Id="rId4" Type="http://schemas.openxmlformats.org/officeDocument/2006/relationships/oleObject" Target="../embeddings/oleObject7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52.png"/><Relationship Id="rId5" Type="http://schemas.openxmlformats.org/officeDocument/2006/relationships/oleObject" Target="../embeddings/oleObject8.bin"/><Relationship Id="rId4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5.xml"/><Relationship Id="rId1" Type="http://schemas.openxmlformats.org/officeDocument/2006/relationships/video" Target="HYSWEEPSurvey.avi" TargetMode="External"/><Relationship Id="rId4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57.png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oleObject" Target="../embeddings/oleObject9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2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7" Type="http://schemas.openxmlformats.org/officeDocument/2006/relationships/image" Target="../media/image80.png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78.png"/><Relationship Id="rId5" Type="http://schemas.openxmlformats.org/officeDocument/2006/relationships/oleObject" Target="../embeddings/oleObject10.bin"/><Relationship Id="rId4" Type="http://schemas.openxmlformats.org/officeDocument/2006/relationships/image" Target="../media/image7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journals.lib.unb.ca/index.php/ihr/article/view/23178" TargetMode="Externa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5.xml"/><Relationship Id="rId1" Type="http://schemas.openxmlformats.org/officeDocument/2006/relationships/video" Target="file:///C:\2017%20PPTs\2017%20Multibeam\2011%20HYSWEEP%20SURVEY%20TPU%20Window.avi" TargetMode="External"/><Relationship Id="rId4" Type="http://schemas.openxmlformats.org/officeDocument/2006/relationships/image" Target="../media/image8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jpeg"/><Relationship Id="rId5" Type="http://schemas.openxmlformats.org/officeDocument/2006/relationships/image" Target="../media/image18.png"/><Relationship Id="rId4" Type="http://schemas.openxmlformats.org/officeDocument/2006/relationships/oleObject" Target="../embeddings/oleObject4.bin"/><Relationship Id="rId9" Type="http://schemas.openxmlformats.org/officeDocument/2006/relationships/image" Target="../media/image21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4" b="6684"/>
          <a:stretch>
            <a:fillRect/>
          </a:stretch>
        </p:blipFill>
        <p:spPr/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es" b="0" i="0" u="none"/>
              <a:t>Colección de Datos Multihaz </a:t>
            </a:r>
            <a:endParaRPr lang="es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6" y="2774482"/>
            <a:ext cx="4138863" cy="422029"/>
          </a:xfrm>
        </p:spPr>
        <p:txBody>
          <a:bodyPr/>
          <a:lstStyle/>
          <a:p>
            <a:pPr algn="l" rtl="0"/>
            <a:r>
              <a:rPr lang="es" b="0" i="0" u="none"/>
              <a:t>Evento de Entrenamiento HYPACK 2020</a:t>
            </a:r>
          </a:p>
        </p:txBody>
      </p:sp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anose="020B0604020202020204" pitchFamily="34" charset="0"/>
                <a:cs typeface="Arial" panose="020B0604020202020204" pitchFamily="34" charset="0"/>
              </a:rPr>
              <a:t>Instalación</a:t>
            </a:r>
          </a:p>
        </p:txBody>
      </p:sp>
      <p:sp>
        <p:nvSpPr>
          <p:cNvPr id="16390" name="Text Box 6">
            <a:extLst>
              <a:ext uri="{FF2B5EF4-FFF2-40B4-BE49-F238E27FC236}">
                <a16:creationId xmlns="" xmlns:a16="http://schemas.microsoft.com/office/drawing/2014/main" id="{B957C6CC-9E34-4FB1-9B16-651F510FB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813" y="5851525"/>
            <a:ext cx="7011987" cy="76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20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Sensor Movimiento:</a:t>
            </a:r>
            <a:endParaRPr lang="es" sz="2000" dirty="0">
              <a:solidFill>
                <a:srgbClr val="098DB4"/>
              </a:solidFill>
              <a:latin typeface="+mn-lt"/>
            </a:endParaRP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>
                <a:solidFill>
                  <a:srgbClr val="098DB4"/>
                </a:solidFill>
                <a:latin typeface="+mn-lt"/>
              </a:rPr>
              <a:t>Montaje en el CG del Bote.  Ubicación Alterna: Tan cerca como sea possible al CG del Bote.</a:t>
            </a:r>
          </a:p>
        </p:txBody>
      </p:sp>
      <p:sp>
        <p:nvSpPr>
          <p:cNvPr id="16391" name="Text Box 7">
            <a:extLst>
              <a:ext uri="{FF2B5EF4-FFF2-40B4-BE49-F238E27FC236}">
                <a16:creationId xmlns="" xmlns:a16="http://schemas.microsoft.com/office/drawing/2014/main" id="{F44D9261-A5A9-4771-BC40-1FAB108093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4481513"/>
            <a:ext cx="8458200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20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Montaje Sonar (en orden de preferencia </a:t>
            </a:r>
            <a:r>
              <a:rPr lang="es" sz="2000" b="0" i="1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para datos de calidad</a:t>
            </a:r>
            <a:r>
              <a:rPr lang="es" sz="20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):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rgbClr val="098DB4"/>
                </a:solidFill>
                <a:latin typeface="+mn-lt"/>
              </a:rPr>
              <a:t>Montaje en el Casco en el CG del Bote. 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rgbClr val="098DB4"/>
                </a:solidFill>
                <a:latin typeface="+mn-lt"/>
              </a:rPr>
              <a:t>Poste Lunar en el CG del Bote.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>
                <a:solidFill>
                  <a:srgbClr val="098DB4"/>
                </a:solidFill>
                <a:latin typeface="+mn-lt"/>
              </a:rPr>
              <a:t>Montaje Poste; proa o al costado.</a:t>
            </a:r>
          </a:p>
        </p:txBody>
      </p:sp>
      <p:pic>
        <p:nvPicPr>
          <p:cNvPr id="47109" name="Picture 5" descr="pic0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1752600"/>
            <a:ext cx="2876550" cy="2300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0" name="Picture 3" descr="021013DReef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0063" y="1752600"/>
            <a:ext cx="3009900" cy="2300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1" name="Picture 8" descr="DSC0317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313" y="1752600"/>
            <a:ext cx="2971800" cy="2300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8" name="Text Box 15">
            <a:extLst>
              <a:ext uri="{FF2B5EF4-FFF2-40B4-BE49-F238E27FC236}">
                <a16:creationId xmlns="" xmlns:a16="http://schemas.microsoft.com/office/drawing/2014/main" id="{E86EE908-E486-4C95-BCA3-10370B3622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13" y="4114800"/>
            <a:ext cx="259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es" sz="1400" b="0" i="0" u="none">
                <a:latin typeface="+mn-lt"/>
              </a:rPr>
              <a:t>Poste Lunar</a:t>
            </a:r>
          </a:p>
        </p:txBody>
      </p:sp>
      <p:sp>
        <p:nvSpPr>
          <p:cNvPr id="30729" name="Text Box 16">
            <a:extLst>
              <a:ext uri="{FF2B5EF4-FFF2-40B4-BE49-F238E27FC236}">
                <a16:creationId xmlns="" xmlns:a16="http://schemas.microsoft.com/office/drawing/2014/main" id="{63B1AE86-AC40-4CF0-BF77-5F3974AABB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713" y="4114800"/>
            <a:ext cx="259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es" sz="1400" b="0" i="0" u="none">
                <a:latin typeface="+mn-lt"/>
              </a:rPr>
              <a:t>Montaje Poste: Proa</a:t>
            </a:r>
          </a:p>
        </p:txBody>
      </p:sp>
      <p:sp>
        <p:nvSpPr>
          <p:cNvPr id="30730" name="Text Box 18">
            <a:extLst>
              <a:ext uri="{FF2B5EF4-FFF2-40B4-BE49-F238E27FC236}">
                <a16:creationId xmlns="" xmlns:a16="http://schemas.microsoft.com/office/drawing/2014/main" id="{6365E40A-9791-4682-AD88-49C689D7C9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7613" y="4114800"/>
            <a:ext cx="2743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es" sz="1400" b="0" i="0" u="none">
                <a:latin typeface="+mn-lt"/>
              </a:rPr>
              <a:t>Montaje Poste: Al costado</a:t>
            </a:r>
          </a:p>
        </p:txBody>
      </p:sp>
    </p:spTree>
    <p:extLst>
      <p:ext uri="{BB962C8B-B14F-4D97-AF65-F5344CB8AC3E}">
        <p14:creationId xmlns:p14="http://schemas.microsoft.com/office/powerpoint/2010/main" val="140377925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es" sz="3600" b="1" i="0" u="none">
                <a:latin typeface="Arial" panose="020B0604020202020204" pitchFamily="34" charset="0"/>
                <a:cs typeface="Arial" panose="020B0604020202020204" pitchFamily="34" charset="0"/>
              </a:rPr>
              <a:t>EQUIPO HYSWEEP®</a:t>
            </a:r>
          </a:p>
        </p:txBody>
      </p:sp>
    </p:spTree>
    <p:extLst>
      <p:ext uri="{BB962C8B-B14F-4D97-AF65-F5344CB8AC3E}">
        <p14:creationId xmlns:p14="http://schemas.microsoft.com/office/powerpoint/2010/main" val="41524737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4A323D10-9D32-4B57-8C67-A619AF1A539C}"/>
              </a:ext>
            </a:extLst>
          </p:cNvPr>
          <p:cNvSpPr/>
          <p:nvPr/>
        </p:nvSpPr>
        <p:spPr>
          <a:xfrm>
            <a:off x="0" y="685800"/>
            <a:ext cx="9144000" cy="6172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 b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867" name="Rectangle 2"/>
          <p:cNvSpPr>
            <a:spLocks noGrp="1"/>
          </p:cNvSpPr>
          <p:nvPr>
            <p:ph type="title"/>
          </p:nvPr>
        </p:nvSpPr>
        <p:spPr>
          <a:xfrm>
            <a:off x="347472" y="8965"/>
            <a:ext cx="6528671" cy="988786"/>
          </a:xfrm>
        </p:spPr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anose="020B0604020202020204" pitchFamily="34" charset="0"/>
                <a:cs typeface="Arial" panose="020B0604020202020204" pitchFamily="34" charset="0"/>
              </a:rPr>
              <a:t> HYSWEEP® Levantamiento</a:t>
            </a:r>
          </a:p>
        </p:txBody>
      </p:sp>
      <p:sp>
        <p:nvSpPr>
          <p:cNvPr id="35844" name="Rectangle 3">
            <a:extLst>
              <a:ext uri="{FF2B5EF4-FFF2-40B4-BE49-F238E27FC236}">
                <a16:creationId xmlns="" xmlns:a16="http://schemas.microsoft.com/office/drawing/2014/main" id="{34E6B83F-0DAE-44CB-B710-3E3033ED8901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685800" y="1600200"/>
            <a:ext cx="8458200" cy="4691063"/>
          </a:xfrm>
        </p:spPr>
        <p:txBody>
          <a:bodyPr/>
          <a:lstStyle/>
          <a:p>
            <a:pPr algn="ctr" rtl="0" eaLnBrk="1" hangingPunct="1">
              <a:buFont typeface="Wingdings 2" panose="05020102010507070707" pitchFamily="18" charset="2"/>
              <a:buNone/>
              <a:defRPr/>
            </a:pPr>
            <a:r>
              <a:rPr lang="es" sz="28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Configurando un Sistema Multihaz</a:t>
            </a:r>
          </a:p>
        </p:txBody>
      </p:sp>
      <p:pic>
        <p:nvPicPr>
          <p:cNvPr id="3686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209800"/>
            <a:ext cx="4419600" cy="265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Rectangle 9">
            <a:extLst>
              <a:ext uri="{FF2B5EF4-FFF2-40B4-BE49-F238E27FC236}">
                <a16:creationId xmlns="" xmlns:a16="http://schemas.microsoft.com/office/drawing/2014/main" id="{961BCBE0-1B1A-4313-BADB-447DAAB139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133600"/>
            <a:ext cx="1371600" cy="68580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Multihaz </a:t>
            </a:r>
          </a:p>
          <a:p>
            <a:pPr algn="ctr" rtl="0"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sonar</a:t>
            </a:r>
          </a:p>
        </p:txBody>
      </p:sp>
      <p:sp>
        <p:nvSpPr>
          <p:cNvPr id="18439" name="Rectangle 10">
            <a:extLst>
              <a:ext uri="{FF2B5EF4-FFF2-40B4-BE49-F238E27FC236}">
                <a16:creationId xmlns="" xmlns:a16="http://schemas.microsoft.com/office/drawing/2014/main" id="{14D1EBCE-4536-46F9-AB3B-4D1CEA50AB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429000"/>
            <a:ext cx="1219200" cy="53340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GPS</a:t>
            </a:r>
          </a:p>
          <a:p>
            <a:pPr algn="ctr" rtl="0"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(via HYPACK </a:t>
            </a:r>
          </a:p>
          <a:p>
            <a:pPr algn="ctr" rtl="0"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equipos)</a:t>
            </a:r>
          </a:p>
        </p:txBody>
      </p:sp>
      <p:sp>
        <p:nvSpPr>
          <p:cNvPr id="18440" name="Rectangle 11">
            <a:extLst>
              <a:ext uri="{FF2B5EF4-FFF2-40B4-BE49-F238E27FC236}">
                <a16:creationId xmlns="" xmlns:a16="http://schemas.microsoft.com/office/drawing/2014/main" id="{3C72CDE5-3450-465A-9D93-FEB7EC79D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7600" y="2209800"/>
            <a:ext cx="1524000" cy="68580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Movimiento </a:t>
            </a:r>
          </a:p>
          <a:p>
            <a:pPr algn="ctr" rtl="0"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sensor</a:t>
            </a:r>
          </a:p>
        </p:txBody>
      </p:sp>
      <p:sp>
        <p:nvSpPr>
          <p:cNvPr id="18441" name="Rectangle 12">
            <a:extLst>
              <a:ext uri="{FF2B5EF4-FFF2-40B4-BE49-F238E27FC236}">
                <a16:creationId xmlns="" xmlns:a16="http://schemas.microsoft.com/office/drawing/2014/main" id="{39DE748D-6FEA-4DDB-83E4-2AAE5F3B9B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3800" y="3276600"/>
            <a:ext cx="1219200" cy="83820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Rumbo </a:t>
            </a:r>
          </a:p>
          <a:p>
            <a:pPr algn="ctr" rtl="0"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sensor</a:t>
            </a:r>
          </a:p>
        </p:txBody>
      </p:sp>
      <p:sp>
        <p:nvSpPr>
          <p:cNvPr id="35850" name="Line 13">
            <a:extLst>
              <a:ext uri="{FF2B5EF4-FFF2-40B4-BE49-F238E27FC236}">
                <a16:creationId xmlns="" xmlns:a16="http://schemas.microsoft.com/office/drawing/2014/main" id="{9BD717BF-7F8F-4FC6-AEBE-CE367BFE718B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0200" y="2438400"/>
            <a:ext cx="685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es" b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851" name="Line 14">
            <a:extLst>
              <a:ext uri="{FF2B5EF4-FFF2-40B4-BE49-F238E27FC236}">
                <a16:creationId xmlns="" xmlns:a16="http://schemas.microsoft.com/office/drawing/2014/main" id="{C54162D8-D5D0-4E40-B6D8-3AAC924E2EB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76400" y="3429000"/>
            <a:ext cx="609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es" b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852" name="Line 15">
            <a:extLst>
              <a:ext uri="{FF2B5EF4-FFF2-40B4-BE49-F238E27FC236}">
                <a16:creationId xmlns="" xmlns:a16="http://schemas.microsoft.com/office/drawing/2014/main" id="{F0BEFDA0-AF3F-4E8F-9723-B7A0DC653D9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58000" y="2514600"/>
            <a:ext cx="609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es" b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853" name="Line 16">
            <a:extLst>
              <a:ext uri="{FF2B5EF4-FFF2-40B4-BE49-F238E27FC236}">
                <a16:creationId xmlns="" xmlns:a16="http://schemas.microsoft.com/office/drawing/2014/main" id="{E71AC1E3-5FAC-4107-9313-C8AE8B00902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781800" y="3505200"/>
            <a:ext cx="7620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es" b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446" name="Rectangle 17">
            <a:extLst>
              <a:ext uri="{FF2B5EF4-FFF2-40B4-BE49-F238E27FC236}">
                <a16:creationId xmlns="" xmlns:a16="http://schemas.microsoft.com/office/drawing/2014/main" id="{496554DB-F21B-4CB7-B267-1B033BB7C3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4572000"/>
            <a:ext cx="1828800" cy="53340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Calado Dinámico</a:t>
            </a:r>
          </a:p>
          <a:p>
            <a:pPr algn="ctr" rtl="0"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(via HYPACK</a:t>
            </a:r>
          </a:p>
          <a:p>
            <a:pPr algn="ctr" rtl="0"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Equipos)</a:t>
            </a:r>
          </a:p>
        </p:txBody>
      </p:sp>
      <p:sp>
        <p:nvSpPr>
          <p:cNvPr id="35855" name="Line 18">
            <a:extLst>
              <a:ext uri="{FF2B5EF4-FFF2-40B4-BE49-F238E27FC236}">
                <a16:creationId xmlns="" xmlns:a16="http://schemas.microsoft.com/office/drawing/2014/main" id="{8249726C-974D-42D2-B4FA-5BF7CCE08DD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57400" y="4495800"/>
            <a:ext cx="304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es" b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448" name="Rectangle 19">
            <a:extLst>
              <a:ext uri="{FF2B5EF4-FFF2-40B4-BE49-F238E27FC236}">
                <a16:creationId xmlns="" xmlns:a16="http://schemas.microsoft.com/office/drawing/2014/main" id="{E77C3404-CA6C-4227-BA64-5BF5AE3979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200" y="4419600"/>
            <a:ext cx="1295400" cy="68580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Marea</a:t>
            </a:r>
          </a:p>
          <a:p>
            <a:pPr algn="ctr" rtl="0"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(via HYPACK</a:t>
            </a:r>
          </a:p>
          <a:p>
            <a:pPr algn="ctr" rtl="0"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Equipos)</a:t>
            </a:r>
          </a:p>
          <a:p>
            <a:pPr algn="ctr" rtl="0">
              <a:defRPr/>
            </a:pPr>
            <a:endParaRPr lang="es" altLang="en-US" b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5857" name="Line 20">
            <a:extLst>
              <a:ext uri="{FF2B5EF4-FFF2-40B4-BE49-F238E27FC236}">
                <a16:creationId xmlns="" xmlns:a16="http://schemas.microsoft.com/office/drawing/2014/main" id="{5B55620F-F7BB-4156-8E17-BD3A27694F3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781800" y="4419600"/>
            <a:ext cx="457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es" b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450" name="Rectangle 9">
            <a:extLst>
              <a:ext uri="{FF2B5EF4-FFF2-40B4-BE49-F238E27FC236}">
                <a16:creationId xmlns="" xmlns:a16="http://schemas.microsoft.com/office/drawing/2014/main" id="{4B7107DC-053E-44E8-9857-8DEE96D8D4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5562600"/>
            <a:ext cx="3352800" cy="68580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También:  Escaner Láser </a:t>
            </a:r>
          </a:p>
          <a:p>
            <a:pPr algn="ctr" rtl="0"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Para Levantamiento Topográfico</a:t>
            </a:r>
          </a:p>
        </p:txBody>
      </p:sp>
      <p:sp>
        <p:nvSpPr>
          <p:cNvPr id="18451" name="Rectangle 17">
            <a:extLst>
              <a:ext uri="{FF2B5EF4-FFF2-40B4-BE49-F238E27FC236}">
                <a16:creationId xmlns="" xmlns:a16="http://schemas.microsoft.com/office/drawing/2014/main" id="{C9EB868F-3BDC-4452-821C-1893017BCE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5562600"/>
            <a:ext cx="3429000" cy="53340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rtl="0"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SV:  Sensor y/o Perfil</a:t>
            </a:r>
          </a:p>
        </p:txBody>
      </p:sp>
      <p:sp>
        <p:nvSpPr>
          <p:cNvPr id="35860" name="Line 18">
            <a:extLst>
              <a:ext uri="{FF2B5EF4-FFF2-40B4-BE49-F238E27FC236}">
                <a16:creationId xmlns="" xmlns:a16="http://schemas.microsoft.com/office/drawing/2014/main" id="{8A2DD31B-A452-4D2A-BDC4-CC3699477A7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67000" y="4876800"/>
            <a:ext cx="6858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es" b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4829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/>
          </p:cNvSpPr>
          <p:nvPr>
            <p:ph type="title"/>
          </p:nvPr>
        </p:nvSpPr>
        <p:spPr>
          <a:xfrm>
            <a:off x="481013" y="0"/>
            <a:ext cx="6528671" cy="988786"/>
          </a:xfrm>
        </p:spPr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anose="020B0604020202020204" pitchFamily="34" charset="0"/>
                <a:cs typeface="Arial" panose="020B0604020202020204" pitchFamily="34" charset="0"/>
              </a:rPr>
              <a:t>Interfaz</a:t>
            </a:r>
          </a:p>
        </p:txBody>
      </p:sp>
      <p:sp>
        <p:nvSpPr>
          <p:cNvPr id="1031" name="Text Box 6">
            <a:extLst>
              <a:ext uri="{FF2B5EF4-FFF2-40B4-BE49-F238E27FC236}">
                <a16:creationId xmlns="" xmlns:a16="http://schemas.microsoft.com/office/drawing/2014/main" id="{91B73F37-7D36-4EED-9EB2-6B833C2780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26" y="1057717"/>
            <a:ext cx="6142038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85000"/>
              </a:lnSpc>
              <a:spcBef>
                <a:spcPct val="50000"/>
              </a:spcBef>
              <a:defRPr/>
            </a:pPr>
            <a:r>
              <a:rPr lang="es" sz="2000" b="0" i="0" u="none">
                <a:latin typeface="+mn-lt"/>
              </a:rPr>
              <a:t>Trayendo los datos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>
                <a:solidFill>
                  <a:srgbClr val="0090B9"/>
                </a:solidFill>
                <a:latin typeface="+mn-lt"/>
              </a:rPr>
              <a:t>Red:  </a:t>
            </a:r>
            <a:r>
              <a:rPr lang="es" sz="1600" b="0" i="0" u="none">
                <a:latin typeface="+mn-lt"/>
              </a:rPr>
              <a:t>Para altos volúmenes de datos como multihaz.  Datos son recibidos con etiqueta de tiempo UTC.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>
                <a:solidFill>
                  <a:srgbClr val="0090B9"/>
                </a:solidFill>
                <a:latin typeface="+mn-lt"/>
              </a:rPr>
              <a:t>Serial RS-232:  </a:t>
            </a:r>
            <a:r>
              <a:rPr lang="es" sz="1600" b="0" i="0" u="none">
                <a:latin typeface="+mn-lt"/>
              </a:rPr>
              <a:t>Para más bajo volumen de datos como GPS.</a:t>
            </a:r>
          </a:p>
        </p:txBody>
      </p:sp>
      <p:sp>
        <p:nvSpPr>
          <p:cNvPr id="1032" name="Text Box 11">
            <a:extLst>
              <a:ext uri="{FF2B5EF4-FFF2-40B4-BE49-F238E27FC236}">
                <a16:creationId xmlns="" xmlns:a16="http://schemas.microsoft.com/office/drawing/2014/main" id="{302538A0-82F7-4143-91F7-F94D12F550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412" y="2527082"/>
            <a:ext cx="6999800" cy="3214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2000" b="0" i="0" u="none" dirty="0">
                <a:latin typeface="+mn-lt"/>
              </a:rPr>
              <a:t>Etiquetado de Tiempo</a:t>
            </a:r>
          </a:p>
          <a:p>
            <a:pPr algn="l" rtl="0">
              <a:lnSpc>
                <a:spcPct val="9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600" b="0" i="1" u="none" dirty="0">
                <a:solidFill>
                  <a:srgbClr val="0090B9"/>
                </a:solidFill>
                <a:latin typeface="+mn-lt"/>
              </a:rPr>
              <a:t>Muy Importante</a:t>
            </a:r>
            <a:r>
              <a:rPr lang="es" sz="1600" b="0" i="0" u="none" dirty="0">
                <a:solidFill>
                  <a:srgbClr val="0090B9"/>
                </a:solidFill>
                <a:latin typeface="+mn-lt"/>
              </a:rPr>
              <a:t>.  </a:t>
            </a:r>
            <a:r>
              <a:rPr lang="es" sz="1600" b="0" i="0" u="none" dirty="0">
                <a:latin typeface="+mn-lt"/>
              </a:rPr>
              <a:t>Datos de los equipos son correlacionados por etiquetas de tiempo.</a:t>
            </a:r>
          </a:p>
          <a:p>
            <a:pPr algn="l" rtl="0">
              <a:lnSpc>
                <a:spcPct val="95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 dirty="0">
                <a:latin typeface="+mn-lt"/>
              </a:rPr>
              <a:t>Todos los Equipos deben usar la misma base de tiempo – Tiempo UTC o tiempo PC.    Sin él, los datos no serán buenos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 dirty="0"/>
              <a:t>Típicamente, mensajes de Movimiento y Rumbo no contienen etiquetas de tiempo. Dato obtiene tiempo al arribo al puerto COM. 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 dirty="0"/>
              <a:t>Excepción es GPS ($GPGGA tiene una etiqueta de tiempo UTC) y Sistemas Inerciales.</a:t>
            </a:r>
          </a:p>
          <a:p>
            <a:pPr algn="l" rtl="0">
              <a:lnSpc>
                <a:spcPct val="95000"/>
              </a:lnSpc>
              <a:spcBef>
                <a:spcPct val="50000"/>
              </a:spcBef>
              <a:buFontTx/>
              <a:buChar char="•"/>
              <a:defRPr/>
            </a:pPr>
            <a:endParaRPr lang="es" sz="1600" b="0" dirty="0">
              <a:latin typeface="+mn-lt"/>
            </a:endParaRPr>
          </a:p>
        </p:txBody>
      </p:sp>
      <p:grpSp>
        <p:nvGrpSpPr>
          <p:cNvPr id="38917" name="Group 2"/>
          <p:cNvGrpSpPr>
            <a:grpSpLocks/>
          </p:cNvGrpSpPr>
          <p:nvPr/>
        </p:nvGrpSpPr>
        <p:grpSpPr bwMode="auto">
          <a:xfrm>
            <a:off x="7339012" y="1797996"/>
            <a:ext cx="1687512" cy="2433637"/>
            <a:chOff x="6924675" y="1971675"/>
            <a:chExt cx="1687513" cy="2433638"/>
          </a:xfrm>
        </p:grpSpPr>
        <p:graphicFrame>
          <p:nvGraphicFramePr>
            <p:cNvPr id="38940" name="Object 16"/>
            <p:cNvGraphicFramePr>
              <a:graphicFrameLocks noChangeAspect="1"/>
            </p:cNvGraphicFramePr>
            <p:nvPr/>
          </p:nvGraphicFramePr>
          <p:xfrm>
            <a:off x="6931025" y="2724150"/>
            <a:ext cx="1681163" cy="1681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4" name="Bitmap Image" r:id="rId4" imgW="4761905" imgH="4761905" progId="Paint.Picture">
                    <p:embed/>
                  </p:oleObj>
                </mc:Choice>
                <mc:Fallback>
                  <p:oleObj name="Bitmap Image" r:id="rId4" imgW="4761905" imgH="4761905" progId="Paint.Picture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31025" y="2724150"/>
                          <a:ext cx="1681163" cy="1681163"/>
                        </a:xfrm>
                        <a:prstGeom prst="rect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0" name="Text Box 17">
              <a:extLst>
                <a:ext uri="{FF2B5EF4-FFF2-40B4-BE49-F238E27FC236}">
                  <a16:creationId xmlns="" xmlns:a16="http://schemas.microsoft.com/office/drawing/2014/main" id="{6073B86B-702D-4B10-AF57-F34148F00B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4675" y="1971675"/>
              <a:ext cx="1676401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0">
                <a:spcBef>
                  <a:spcPct val="50000"/>
                </a:spcBef>
                <a:defRPr/>
              </a:pPr>
              <a:r>
                <a:rPr lang="es" sz="1400" b="0" i="0" u="none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Entradas RED y COM</a:t>
              </a:r>
            </a:p>
          </p:txBody>
        </p:sp>
        <p:sp>
          <p:nvSpPr>
            <p:cNvPr id="38942" name="Line 18"/>
            <p:cNvSpPr>
              <a:spLocks noChangeShapeType="1"/>
            </p:cNvSpPr>
            <p:nvPr/>
          </p:nvSpPr>
          <p:spPr bwMode="auto">
            <a:xfrm>
              <a:off x="7235825" y="2495550"/>
              <a:ext cx="0" cy="38100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43" name="Line 19"/>
            <p:cNvSpPr>
              <a:spLocks noChangeShapeType="1"/>
            </p:cNvSpPr>
            <p:nvPr/>
          </p:nvSpPr>
          <p:spPr bwMode="auto">
            <a:xfrm>
              <a:off x="8302625" y="2495550"/>
              <a:ext cx="0" cy="38100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</p:grpSp>
      <p:grpSp>
        <p:nvGrpSpPr>
          <p:cNvPr id="38918" name="Group 1"/>
          <p:cNvGrpSpPr>
            <a:grpSpLocks/>
          </p:cNvGrpSpPr>
          <p:nvPr/>
        </p:nvGrpSpPr>
        <p:grpSpPr bwMode="auto">
          <a:xfrm>
            <a:off x="481013" y="5334000"/>
            <a:ext cx="7377112" cy="1219200"/>
            <a:chOff x="1066800" y="5029200"/>
            <a:chExt cx="7377113" cy="1219200"/>
          </a:xfrm>
        </p:grpSpPr>
        <p:sp>
          <p:nvSpPr>
            <p:cNvPr id="38919" name="Line 21"/>
            <p:cNvSpPr>
              <a:spLocks noChangeShapeType="1"/>
            </p:cNvSpPr>
            <p:nvPr/>
          </p:nvSpPr>
          <p:spPr bwMode="auto">
            <a:xfrm>
              <a:off x="1219200" y="5867400"/>
              <a:ext cx="67818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20" name="Line 22"/>
            <p:cNvSpPr>
              <a:spLocks noChangeShapeType="1"/>
            </p:cNvSpPr>
            <p:nvPr/>
          </p:nvSpPr>
          <p:spPr bwMode="auto">
            <a:xfrm>
              <a:off x="1752600" y="5715000"/>
              <a:ext cx="0" cy="1524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21" name="Text Box 23"/>
            <p:cNvSpPr txBox="1">
              <a:spLocks noChangeArrowheads="1"/>
            </p:cNvSpPr>
            <p:nvPr/>
          </p:nvSpPr>
          <p:spPr bwMode="auto">
            <a:xfrm>
              <a:off x="1524000" y="5334000"/>
              <a:ext cx="560388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es" sz="1400" b="0" i="0" u="none"/>
                <a:t>POS</a:t>
              </a:r>
            </a:p>
          </p:txBody>
        </p:sp>
        <p:sp>
          <p:nvSpPr>
            <p:cNvPr id="38922" name="Line 24"/>
            <p:cNvSpPr>
              <a:spLocks noChangeShapeType="1"/>
            </p:cNvSpPr>
            <p:nvPr/>
          </p:nvSpPr>
          <p:spPr bwMode="auto">
            <a:xfrm>
              <a:off x="6781800" y="5715000"/>
              <a:ext cx="0" cy="1524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23" name="Text Box 25"/>
            <p:cNvSpPr txBox="1">
              <a:spLocks noChangeArrowheads="1"/>
            </p:cNvSpPr>
            <p:nvPr/>
          </p:nvSpPr>
          <p:spPr bwMode="auto">
            <a:xfrm>
              <a:off x="6553200" y="5334000"/>
              <a:ext cx="560388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es" sz="1400" b="0" i="0" u="none"/>
                <a:t>POS</a:t>
              </a:r>
            </a:p>
          </p:txBody>
        </p:sp>
        <p:sp>
          <p:nvSpPr>
            <p:cNvPr id="38924" name="Line 26"/>
            <p:cNvSpPr>
              <a:spLocks noChangeShapeType="1"/>
            </p:cNvSpPr>
            <p:nvPr/>
          </p:nvSpPr>
          <p:spPr bwMode="auto">
            <a:xfrm>
              <a:off x="2438400" y="5334000"/>
              <a:ext cx="0" cy="5334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25" name="Text Box 27"/>
            <p:cNvSpPr txBox="1">
              <a:spLocks noChangeArrowheads="1"/>
            </p:cNvSpPr>
            <p:nvPr/>
          </p:nvSpPr>
          <p:spPr bwMode="auto">
            <a:xfrm>
              <a:off x="2209800" y="5029200"/>
              <a:ext cx="4508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es" sz="1400" b="0" i="0" u="none"/>
                <a:t>MB</a:t>
              </a:r>
            </a:p>
          </p:txBody>
        </p:sp>
        <p:sp>
          <p:nvSpPr>
            <p:cNvPr id="38926" name="Line 28"/>
            <p:cNvSpPr>
              <a:spLocks noChangeShapeType="1"/>
            </p:cNvSpPr>
            <p:nvPr/>
          </p:nvSpPr>
          <p:spPr bwMode="auto">
            <a:xfrm>
              <a:off x="4730750" y="5334000"/>
              <a:ext cx="0" cy="5334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27" name="Text Box 29"/>
            <p:cNvSpPr txBox="1">
              <a:spLocks noChangeArrowheads="1"/>
            </p:cNvSpPr>
            <p:nvPr/>
          </p:nvSpPr>
          <p:spPr bwMode="auto">
            <a:xfrm>
              <a:off x="4502150" y="5029200"/>
              <a:ext cx="4508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es" sz="1400" b="0" i="0" u="none"/>
                <a:t>MB</a:t>
              </a:r>
            </a:p>
          </p:txBody>
        </p:sp>
        <p:sp>
          <p:nvSpPr>
            <p:cNvPr id="38928" name="Line 30"/>
            <p:cNvSpPr>
              <a:spLocks noChangeShapeType="1"/>
            </p:cNvSpPr>
            <p:nvPr/>
          </p:nvSpPr>
          <p:spPr bwMode="auto">
            <a:xfrm>
              <a:off x="7467600" y="5334000"/>
              <a:ext cx="0" cy="5334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29" name="Text Box 31"/>
            <p:cNvSpPr txBox="1">
              <a:spLocks noChangeArrowheads="1"/>
            </p:cNvSpPr>
            <p:nvPr/>
          </p:nvSpPr>
          <p:spPr bwMode="auto">
            <a:xfrm>
              <a:off x="7239000" y="5029200"/>
              <a:ext cx="4508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es" sz="1400" b="0" i="0" u="none"/>
                <a:t>MB</a:t>
              </a:r>
            </a:p>
          </p:txBody>
        </p:sp>
        <p:sp>
          <p:nvSpPr>
            <p:cNvPr id="38930" name="Line 32"/>
            <p:cNvSpPr>
              <a:spLocks noChangeShapeType="1"/>
            </p:cNvSpPr>
            <p:nvPr/>
          </p:nvSpPr>
          <p:spPr bwMode="auto">
            <a:xfrm>
              <a:off x="1371600" y="5486400"/>
              <a:ext cx="0" cy="3810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31" name="Text Box 33"/>
            <p:cNvSpPr txBox="1">
              <a:spLocks noChangeArrowheads="1"/>
            </p:cNvSpPr>
            <p:nvPr/>
          </p:nvSpPr>
          <p:spPr bwMode="auto">
            <a:xfrm>
              <a:off x="1066800" y="5181600"/>
              <a:ext cx="588963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es" sz="1400" b="0" i="0" u="none"/>
                <a:t>MRU</a:t>
              </a:r>
            </a:p>
          </p:txBody>
        </p:sp>
        <p:sp>
          <p:nvSpPr>
            <p:cNvPr id="38932" name="Line 34"/>
            <p:cNvSpPr>
              <a:spLocks noChangeShapeType="1"/>
            </p:cNvSpPr>
            <p:nvPr/>
          </p:nvSpPr>
          <p:spPr bwMode="auto">
            <a:xfrm>
              <a:off x="2992438" y="5486400"/>
              <a:ext cx="0" cy="3810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33" name="Text Box 35"/>
            <p:cNvSpPr txBox="1">
              <a:spLocks noChangeArrowheads="1"/>
            </p:cNvSpPr>
            <p:nvPr/>
          </p:nvSpPr>
          <p:spPr bwMode="auto">
            <a:xfrm>
              <a:off x="2687638" y="5181600"/>
              <a:ext cx="588962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es" sz="1400" b="0" i="0" u="none"/>
                <a:t>MRU</a:t>
              </a:r>
            </a:p>
          </p:txBody>
        </p:sp>
        <p:sp>
          <p:nvSpPr>
            <p:cNvPr id="38934" name="Line 36"/>
            <p:cNvSpPr>
              <a:spLocks noChangeShapeType="1"/>
            </p:cNvSpPr>
            <p:nvPr/>
          </p:nvSpPr>
          <p:spPr bwMode="auto">
            <a:xfrm>
              <a:off x="4211638" y="5486400"/>
              <a:ext cx="0" cy="3810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35" name="Text Box 37"/>
            <p:cNvSpPr txBox="1">
              <a:spLocks noChangeArrowheads="1"/>
            </p:cNvSpPr>
            <p:nvPr/>
          </p:nvSpPr>
          <p:spPr bwMode="auto">
            <a:xfrm>
              <a:off x="3906838" y="5181600"/>
              <a:ext cx="588962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es" sz="1400" b="0" i="0" u="none"/>
                <a:t>MRU</a:t>
              </a:r>
            </a:p>
          </p:txBody>
        </p:sp>
        <p:sp>
          <p:nvSpPr>
            <p:cNvPr id="38936" name="Line 38"/>
            <p:cNvSpPr>
              <a:spLocks noChangeShapeType="1"/>
            </p:cNvSpPr>
            <p:nvPr/>
          </p:nvSpPr>
          <p:spPr bwMode="auto">
            <a:xfrm>
              <a:off x="6116638" y="5486400"/>
              <a:ext cx="0" cy="3810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38937" name="Text Box 39"/>
            <p:cNvSpPr txBox="1">
              <a:spLocks noChangeArrowheads="1"/>
            </p:cNvSpPr>
            <p:nvPr/>
          </p:nvSpPr>
          <p:spPr bwMode="auto">
            <a:xfrm>
              <a:off x="5811838" y="5181600"/>
              <a:ext cx="588962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es" sz="1400" b="0" i="0" u="none"/>
                <a:t>MRU</a:t>
              </a:r>
            </a:p>
          </p:txBody>
        </p:sp>
        <p:sp>
          <p:nvSpPr>
            <p:cNvPr id="38938" name="Text Box 40"/>
            <p:cNvSpPr txBox="1">
              <a:spLocks noChangeArrowheads="1"/>
            </p:cNvSpPr>
            <p:nvPr/>
          </p:nvSpPr>
          <p:spPr bwMode="auto">
            <a:xfrm>
              <a:off x="7772400" y="5562600"/>
              <a:ext cx="671513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es" sz="1400" b="0" i="0" u="none"/>
                <a:t>+Tiempo</a:t>
              </a:r>
            </a:p>
          </p:txBody>
        </p:sp>
        <p:sp>
          <p:nvSpPr>
            <p:cNvPr id="38939" name="Text Box 41"/>
            <p:cNvSpPr txBox="1">
              <a:spLocks noChangeArrowheads="1"/>
            </p:cNvSpPr>
            <p:nvPr/>
          </p:nvSpPr>
          <p:spPr bwMode="auto">
            <a:xfrm>
              <a:off x="1219200" y="5943600"/>
              <a:ext cx="67056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rtl="0">
                <a:spcBef>
                  <a:spcPct val="50000"/>
                </a:spcBef>
              </a:pPr>
              <a:r>
                <a:rPr lang="es" sz="1400" b="0" i="0" u="none">
                  <a:latin typeface="Verdana" panose="020B0604030504040204" pitchFamily="34" charset="0"/>
                </a:rPr>
                <a:t>Datos asincrónicos son correlacionados con etiquetas de tiempo.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9559241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/>
          </p:cNvSpPr>
          <p:nvPr>
            <p:ph type="title"/>
          </p:nvPr>
        </p:nvSpPr>
        <p:spPr>
          <a:xfrm>
            <a:off x="347472" y="0"/>
            <a:ext cx="7424928" cy="988786"/>
          </a:xfrm>
        </p:spPr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anose="020B0604020202020204" pitchFamily="34" charset="0"/>
                <a:cs typeface="Arial" panose="020B0604020202020204" pitchFamily="34" charset="0"/>
              </a:rPr>
              <a:t>Necesito Sincronizar mi Reloj a UTC?</a:t>
            </a:r>
          </a:p>
        </p:txBody>
      </p:sp>
      <p:sp>
        <p:nvSpPr>
          <p:cNvPr id="1031" name="Text Box 6">
            <a:extLst>
              <a:ext uri="{FF2B5EF4-FFF2-40B4-BE49-F238E27FC236}">
                <a16:creationId xmlns="" xmlns:a16="http://schemas.microsoft.com/office/drawing/2014/main" id="{DC8322EA-C4F9-41B2-86AF-6780C3A643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529" y="1312489"/>
            <a:ext cx="8077200" cy="439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85000"/>
              </a:lnSpc>
              <a:spcBef>
                <a:spcPct val="50000"/>
              </a:spcBef>
              <a:defRPr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Si usted tiene un dispositivo de Posicionamiento que envía datagramas con etiquetas de tiempo UTC, Y dispositivos que NO tienen insertadas etiquetas de tiempo UTC, luego la respuesta es: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defRPr/>
            </a:pPr>
            <a:r>
              <a:rPr lang="es" b="0" i="0" u="none" dirty="0">
                <a:solidFill>
                  <a:srgbClr val="FFFF00"/>
                </a:solidFill>
                <a:latin typeface="+mn-lt"/>
              </a:rPr>
              <a:t>			</a:t>
            </a:r>
            <a:r>
              <a:rPr lang="es" sz="4400" b="0" i="0" u="none" dirty="0">
                <a:solidFill>
                  <a:srgbClr val="FF0000"/>
                </a:solidFill>
                <a:latin typeface="+mn-lt"/>
              </a:rPr>
              <a:t>Si</a:t>
            </a:r>
            <a:endParaRPr lang="es" sz="3200" dirty="0">
              <a:solidFill>
                <a:srgbClr val="FF0000"/>
              </a:solidFill>
              <a:latin typeface="+mn-lt"/>
            </a:endParaRPr>
          </a:p>
          <a:p>
            <a:pPr algn="l" rtl="0">
              <a:lnSpc>
                <a:spcPct val="85000"/>
              </a:lnSpc>
              <a:spcBef>
                <a:spcPct val="50000"/>
              </a:spcBef>
              <a:defRPr/>
            </a:pPr>
            <a:endParaRPr lang="es" b="0" dirty="0">
              <a:solidFill>
                <a:schemeClr val="bg1"/>
              </a:solidFill>
              <a:latin typeface="+mn-lt"/>
            </a:endParaRPr>
          </a:p>
          <a:p>
            <a:pPr algn="l" rtl="0">
              <a:lnSpc>
                <a:spcPct val="85000"/>
              </a:lnSpc>
              <a:spcBef>
                <a:spcPct val="50000"/>
              </a:spcBef>
              <a:defRPr/>
            </a:pPr>
            <a:r>
              <a:rPr lang="es" b="0" i="0" u="none" dirty="0">
                <a:solidFill>
                  <a:srgbClr val="0090B9"/>
                </a:solidFill>
                <a:latin typeface="+mn-lt"/>
              </a:rPr>
              <a:t>Ejemplos de cuando sinc de tiempo a UTC es requerido:</a:t>
            </a:r>
          </a:p>
          <a:p>
            <a:pPr marL="285750" indent="-285750" algn="l" rtl="0">
              <a:lnSpc>
                <a:spcPct val="85000"/>
              </a:lnSpc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GPS (UTC), </a:t>
            </a: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Seabat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(UTC), TSS DMS/05 (No tiempo enviado), Giro (No tiempo enviado).</a:t>
            </a:r>
          </a:p>
          <a:p>
            <a:pPr marL="285750" indent="-285750" algn="l" rtl="0">
              <a:lnSpc>
                <a:spcPct val="85000"/>
              </a:lnSpc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POS/MV (UTC), Seabat (UTC), monohaz en un puerto COM (No tiempo enviado).</a:t>
            </a:r>
          </a:p>
          <a:p>
            <a:pPr marL="285750" indent="-285750" algn="l" rtl="0">
              <a:lnSpc>
                <a:spcPct val="85000"/>
              </a:lnSpc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Puede mejorar su sincronización de tiempo desde +/- 10mSeg a +/- 1mSeg al usar una caja HYPACK 1PPS.</a:t>
            </a:r>
          </a:p>
          <a:p>
            <a:pPr algn="l" rtl="0">
              <a:lnSpc>
                <a:spcPct val="85000"/>
              </a:lnSpc>
              <a:spcBef>
                <a:spcPct val="50000"/>
              </a:spcBef>
              <a:defRPr/>
            </a:pPr>
            <a:endParaRPr lang="es" sz="1400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951416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2599CD17-3858-4DEE-BA96-FC80349C280F}"/>
              </a:ext>
            </a:extLst>
          </p:cNvPr>
          <p:cNvSpPr/>
          <p:nvPr/>
        </p:nvSpPr>
        <p:spPr>
          <a:xfrm>
            <a:off x="0" y="988786"/>
            <a:ext cx="9144000" cy="5869214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spcBef>
                <a:spcPts val="600"/>
              </a:spcBef>
              <a:defRPr/>
            </a:pPr>
            <a:endParaRPr lang="es" sz="1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DB8ADC21-0AF3-4347-B0C2-97C5A41AF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es" sz="3200" b="0" i="0" u="none"/>
              <a:t>Reson Seabat 7125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BDC92C11-4D29-4BC4-8E7A-FAD294BFF185}"/>
              </a:ext>
            </a:extLst>
          </p:cNvPr>
          <p:cNvSpPr/>
          <p:nvPr/>
        </p:nvSpPr>
        <p:spPr>
          <a:xfrm>
            <a:off x="76200" y="1182688"/>
            <a:ext cx="3214688" cy="1143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22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Computador HYPACK</a:t>
            </a:r>
            <a:r>
              <a:rPr lang="es" sz="2200" b="0" i="0" u="none" baseline="300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  <a:r>
              <a:rPr lang="es" sz="22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HYSWEEP</a:t>
            </a:r>
            <a:r>
              <a:rPr lang="es" sz="2200" b="0" i="0" u="none" baseline="300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="" xmlns:a16="http://schemas.microsoft.com/office/drawing/2014/main" id="{F2F3E5B3-6464-4731-B58F-51204C1466B1}"/>
              </a:ext>
            </a:extLst>
          </p:cNvPr>
          <p:cNvSpPr/>
          <p:nvPr/>
        </p:nvSpPr>
        <p:spPr>
          <a:xfrm>
            <a:off x="6357938" y="3230563"/>
            <a:ext cx="2519362" cy="1371600"/>
          </a:xfrm>
          <a:prstGeom prst="roundRect">
            <a:avLst/>
          </a:prstGeom>
          <a:solidFill>
            <a:srgbClr val="8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24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POS/MV sistema inercial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="" xmlns:a16="http://schemas.microsoft.com/office/drawing/2014/main" id="{DB5DDCD1-E959-4E0A-A243-D6EB6CDD4BC6}"/>
              </a:ext>
            </a:extLst>
          </p:cNvPr>
          <p:cNvSpPr/>
          <p:nvPr/>
        </p:nvSpPr>
        <p:spPr>
          <a:xfrm>
            <a:off x="6276975" y="1066800"/>
            <a:ext cx="2590800" cy="1371600"/>
          </a:xfrm>
          <a:prstGeom prst="roundRect">
            <a:avLst/>
          </a:prstGeom>
          <a:solidFill>
            <a:srgbClr val="8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24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Seabat 7125</a:t>
            </a:r>
          </a:p>
        </p:txBody>
      </p:sp>
      <p:cxnSp>
        <p:nvCxnSpPr>
          <p:cNvPr id="3" name="Straight Arrow Connector 45">
            <a:extLst>
              <a:ext uri="{FF2B5EF4-FFF2-40B4-BE49-F238E27FC236}">
                <a16:creationId xmlns="" xmlns:a16="http://schemas.microsoft.com/office/drawing/2014/main" id="{C205D534-E093-4A3A-A8FF-020D672ECE9B}"/>
              </a:ext>
            </a:extLst>
          </p:cNvPr>
          <p:cNvCxnSpPr/>
          <p:nvPr/>
        </p:nvCxnSpPr>
        <p:spPr>
          <a:xfrm flipV="1">
            <a:off x="6734175" y="2438400"/>
            <a:ext cx="0" cy="7588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016" name="Straight Arrow Connector 28"/>
          <p:cNvCxnSpPr>
            <a:cxnSpLocks noChangeShapeType="1"/>
          </p:cNvCxnSpPr>
          <p:nvPr/>
        </p:nvCxnSpPr>
        <p:spPr bwMode="auto">
          <a:xfrm flipH="1">
            <a:off x="3367088" y="1524000"/>
            <a:ext cx="2881312" cy="0"/>
          </a:xfrm>
          <a:prstGeom prst="straightConnector1">
            <a:avLst/>
          </a:prstGeom>
          <a:noFill/>
          <a:ln w="38100" algn="ctr">
            <a:solidFill>
              <a:srgbClr val="0000FF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017" name="Straight Arrow Connector 28"/>
          <p:cNvCxnSpPr>
            <a:cxnSpLocks noChangeShapeType="1"/>
          </p:cNvCxnSpPr>
          <p:nvPr/>
        </p:nvCxnSpPr>
        <p:spPr bwMode="auto">
          <a:xfrm rot="10800000">
            <a:off x="3367088" y="2087563"/>
            <a:ext cx="2962275" cy="1828800"/>
          </a:xfrm>
          <a:prstGeom prst="bentConnector3">
            <a:avLst>
              <a:gd name="adj1" fmla="val 40352"/>
            </a:avLst>
          </a:prstGeom>
          <a:noFill/>
          <a:ln w="38100" algn="ctr">
            <a:solidFill>
              <a:srgbClr val="0000FF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64" name="TextBox 29">
            <a:extLst>
              <a:ext uri="{FF2B5EF4-FFF2-40B4-BE49-F238E27FC236}">
                <a16:creationId xmlns="" xmlns:a16="http://schemas.microsoft.com/office/drawing/2014/main" id="{AFB68077-88C1-4B18-A582-716A6263A6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7088" y="2122488"/>
            <a:ext cx="1819275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>
              <a:defRPr/>
            </a:pPr>
            <a:r>
              <a:rPr lang="es" sz="16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Posición, Sinc Tiempo, Rumbo, Movimiento</a:t>
            </a:r>
          </a:p>
          <a:p>
            <a:pPr algn="r" rtl="0">
              <a:defRPr/>
            </a:pPr>
            <a:r>
              <a:rPr lang="es" sz="12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Grupos (3,7,10,20,102)</a:t>
            </a:r>
          </a:p>
          <a:p>
            <a:pPr algn="r" rtl="0">
              <a:defRPr/>
            </a:pPr>
            <a:endParaRPr lang="es" sz="1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1765" name="TextBox 29">
            <a:extLst>
              <a:ext uri="{FF2B5EF4-FFF2-40B4-BE49-F238E27FC236}">
                <a16:creationId xmlns="" xmlns:a16="http://schemas.microsoft.com/office/drawing/2014/main" id="{B5D4B12F-D01E-4D71-80EC-E0E6796732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1238" y="1200150"/>
            <a:ext cx="25130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defRPr/>
            </a:pPr>
            <a:r>
              <a:rPr lang="es" sz="16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Datos Multihaz</a:t>
            </a:r>
          </a:p>
        </p:txBody>
      </p:sp>
      <p:sp>
        <p:nvSpPr>
          <p:cNvPr id="31766" name="TextBox 29">
            <a:extLst>
              <a:ext uri="{FF2B5EF4-FFF2-40B4-BE49-F238E27FC236}">
                <a16:creationId xmlns="" xmlns:a16="http://schemas.microsoft.com/office/drawing/2014/main" id="{14B3896C-63EE-45E2-9D4D-506FA79F3B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913" y="4057650"/>
            <a:ext cx="4314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20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HYPACK No requiere 1PPS</a:t>
            </a:r>
          </a:p>
        </p:txBody>
      </p:sp>
      <p:cxnSp>
        <p:nvCxnSpPr>
          <p:cNvPr id="57" name="Straight Arrow Connector 45">
            <a:extLst>
              <a:ext uri="{FF2B5EF4-FFF2-40B4-BE49-F238E27FC236}">
                <a16:creationId xmlns="" xmlns:a16="http://schemas.microsoft.com/office/drawing/2014/main" id="{6EF62479-0ED0-4F19-B3A1-D6C44C2DCECF}"/>
              </a:ext>
            </a:extLst>
          </p:cNvPr>
          <p:cNvCxnSpPr/>
          <p:nvPr/>
        </p:nvCxnSpPr>
        <p:spPr>
          <a:xfrm flipV="1">
            <a:off x="8367713" y="2451100"/>
            <a:ext cx="0" cy="7334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29">
            <a:extLst>
              <a:ext uri="{FF2B5EF4-FFF2-40B4-BE49-F238E27FC236}">
                <a16:creationId xmlns="" xmlns:a16="http://schemas.microsoft.com/office/drawing/2014/main" id="{F3C58E47-C8D4-4B35-ADF9-D47F99C624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6975" y="2743200"/>
            <a:ext cx="8667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defRPr/>
            </a:pPr>
            <a:r>
              <a:rPr lang="es" sz="1000" b="0" i="0" u="none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Movimiento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="" xmlns:a16="http://schemas.microsoft.com/office/drawing/2014/main" id="{1D664DDC-D1B5-45F3-B1EC-B69F4B0155A5}"/>
              </a:ext>
            </a:extLst>
          </p:cNvPr>
          <p:cNvSpPr/>
          <p:nvPr/>
        </p:nvSpPr>
        <p:spPr>
          <a:xfrm>
            <a:off x="288925" y="2614613"/>
            <a:ext cx="2081213" cy="132556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rtl="0">
              <a:defRPr/>
            </a:pPr>
            <a:r>
              <a:rPr lang="es" b="0" i="0" u="none">
                <a:solidFill>
                  <a:srgbClr val="FFFFFF"/>
                </a:solidFill>
              </a:rPr>
              <a:t>Clave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es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s" sz="1600" b="0" i="0" u="none">
                <a:solidFill>
                  <a:srgbClr val="FFFFFF"/>
                </a:solidFill>
              </a:rPr>
              <a:t>RS-232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es" sz="1600" b="0" i="0" u="none">
                <a:solidFill>
                  <a:srgbClr val="FFFFFF"/>
                </a:solidFill>
              </a:rPr>
              <a:t>	Red: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es" sz="1600" b="0" i="0" u="none">
                <a:solidFill>
                  <a:srgbClr val="FFFFFF"/>
                </a:solidFill>
              </a:rPr>
              <a:t>	BNC (1 PPS)</a:t>
            </a:r>
          </a:p>
        </p:txBody>
      </p:sp>
      <p:cxnSp>
        <p:nvCxnSpPr>
          <p:cNvPr id="63" name="Straight Arrow Connector 45">
            <a:extLst>
              <a:ext uri="{FF2B5EF4-FFF2-40B4-BE49-F238E27FC236}">
                <a16:creationId xmlns="" xmlns:a16="http://schemas.microsoft.com/office/drawing/2014/main" id="{D0788BF6-1DDE-478C-9DCC-981E52560CC0}"/>
              </a:ext>
            </a:extLst>
          </p:cNvPr>
          <p:cNvCxnSpPr/>
          <p:nvPr/>
        </p:nvCxnSpPr>
        <p:spPr>
          <a:xfrm>
            <a:off x="395288" y="3276600"/>
            <a:ext cx="557212" cy="0"/>
          </a:xfrm>
          <a:prstGeom prst="straightConnector1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45">
            <a:extLst>
              <a:ext uri="{FF2B5EF4-FFF2-40B4-BE49-F238E27FC236}">
                <a16:creationId xmlns="" xmlns:a16="http://schemas.microsoft.com/office/drawing/2014/main" id="{B21045B5-6154-4479-BD86-1E47C52342E5}"/>
              </a:ext>
            </a:extLst>
          </p:cNvPr>
          <p:cNvCxnSpPr/>
          <p:nvPr/>
        </p:nvCxnSpPr>
        <p:spPr>
          <a:xfrm>
            <a:off x="395288" y="3581400"/>
            <a:ext cx="557212" cy="0"/>
          </a:xfrm>
          <a:prstGeom prst="straightConnector1">
            <a:avLst/>
          </a:prstGeom>
          <a:ln w="3810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45">
            <a:extLst>
              <a:ext uri="{FF2B5EF4-FFF2-40B4-BE49-F238E27FC236}">
                <a16:creationId xmlns="" xmlns:a16="http://schemas.microsoft.com/office/drawing/2014/main" id="{89B2EFB0-C776-4E2F-A612-D92786D552BF}"/>
              </a:ext>
            </a:extLst>
          </p:cNvPr>
          <p:cNvCxnSpPr/>
          <p:nvPr/>
        </p:nvCxnSpPr>
        <p:spPr>
          <a:xfrm>
            <a:off x="395288" y="3886200"/>
            <a:ext cx="557212" cy="0"/>
          </a:xfrm>
          <a:prstGeom prst="straightConnector1">
            <a:avLst/>
          </a:prstGeom>
          <a:ln w="38100">
            <a:solidFill>
              <a:srgbClr val="CC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24" name="Picture 21523">
            <a:extLst>
              <a:ext uri="{FF2B5EF4-FFF2-40B4-BE49-F238E27FC236}">
                <a16:creationId xmlns="" xmlns:a16="http://schemas.microsoft.com/office/drawing/2014/main" id="{62659360-4F4A-4555-9A77-9342C25719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8" y="4718050"/>
            <a:ext cx="3721100" cy="1852613"/>
          </a:xfrm>
          <a:prstGeom prst="rect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</p:pic>
      <p:cxnSp>
        <p:nvCxnSpPr>
          <p:cNvPr id="32" name="Straight Arrow Connector 45">
            <a:extLst>
              <a:ext uri="{FF2B5EF4-FFF2-40B4-BE49-F238E27FC236}">
                <a16:creationId xmlns="" xmlns:a16="http://schemas.microsoft.com/office/drawing/2014/main" id="{6884B697-5FFB-4545-9CAA-2C1A5699807F}"/>
              </a:ext>
            </a:extLst>
          </p:cNvPr>
          <p:cNvCxnSpPr/>
          <p:nvPr/>
        </p:nvCxnSpPr>
        <p:spPr>
          <a:xfrm flipV="1">
            <a:off x="7543800" y="2479675"/>
            <a:ext cx="0" cy="704850"/>
          </a:xfrm>
          <a:prstGeom prst="straightConnector1">
            <a:avLst/>
          </a:prstGeom>
          <a:ln w="38100">
            <a:solidFill>
              <a:srgbClr val="CC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29">
            <a:extLst>
              <a:ext uri="{FF2B5EF4-FFF2-40B4-BE49-F238E27FC236}">
                <a16:creationId xmlns="" xmlns:a16="http://schemas.microsoft.com/office/drawing/2014/main" id="{C6783E64-89B9-41FF-A459-83A953BB56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2749550"/>
            <a:ext cx="80486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defRPr/>
            </a:pPr>
            <a:r>
              <a:rPr lang="es" sz="10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 PPS</a:t>
            </a:r>
          </a:p>
        </p:txBody>
      </p:sp>
      <p:sp>
        <p:nvSpPr>
          <p:cNvPr id="31755" name="TextBox 29">
            <a:extLst>
              <a:ext uri="{FF2B5EF4-FFF2-40B4-BE49-F238E27FC236}">
                <a16:creationId xmlns="" xmlns:a16="http://schemas.microsoft.com/office/drawing/2014/main" id="{B01E99B2-160E-41D8-B1B7-68121FED97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1925" y="2590800"/>
            <a:ext cx="12096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defRPr/>
            </a:pPr>
            <a:r>
              <a:rPr lang="es" sz="10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Sinc Tiempo (ZDA)</a:t>
            </a:r>
          </a:p>
        </p:txBody>
      </p:sp>
      <p:sp>
        <p:nvSpPr>
          <p:cNvPr id="38" name="TextBox 29">
            <a:extLst>
              <a:ext uri="{FF2B5EF4-FFF2-40B4-BE49-F238E27FC236}">
                <a16:creationId xmlns="" xmlns:a16="http://schemas.microsoft.com/office/drawing/2014/main" id="{D32E423A-8B2B-4D02-B0D9-3454943CD7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513" y="4746625"/>
            <a:ext cx="42672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1600" b="0" i="0" u="none">
                <a:solidFill>
                  <a:schemeClr val="bg1"/>
                </a:solidFill>
                <a:latin typeface="+mn-lt"/>
              </a:rPr>
              <a:t>Nota: HYSWEEP.dll no es requerido. </a:t>
            </a:r>
          </a:p>
          <a:p>
            <a:pPr algn="l" rtl="0">
              <a:defRPr/>
            </a:pPr>
            <a:r>
              <a:rPr lang="es" sz="1600" b="0" i="0" u="none">
                <a:solidFill>
                  <a:schemeClr val="bg1"/>
                </a:solidFill>
                <a:latin typeface="+mn-lt"/>
              </a:rPr>
              <a:t>Sin embargo, puede todavía ser usado para compartir información de rumbo y movimiento con el programa LEVANTAMIENTO. Sin este manejador el ploteo de series de tiempo en LEVANTAMIENTO de datos de movimiento no estará disponible.   </a:t>
            </a:r>
          </a:p>
        </p:txBody>
      </p:sp>
    </p:spTree>
    <p:extLst>
      <p:ext uri="{BB962C8B-B14F-4D97-AF65-F5344CB8AC3E}">
        <p14:creationId xmlns:p14="http://schemas.microsoft.com/office/powerpoint/2010/main" val="21548652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95678E6F-CD05-4937-A622-F9A45514AAA0}"/>
              </a:ext>
            </a:extLst>
          </p:cNvPr>
          <p:cNvSpPr/>
          <p:nvPr/>
        </p:nvSpPr>
        <p:spPr>
          <a:xfrm>
            <a:off x="0" y="988786"/>
            <a:ext cx="9144000" cy="5869214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F16382D0-9F91-422E-94CF-165391D7F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es" sz="3200" b="1" i="0" u="non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Kongsberg EM3002</a:t>
            </a:r>
          </a:p>
        </p:txBody>
      </p:sp>
      <p:sp>
        <p:nvSpPr>
          <p:cNvPr id="33811" name="TextBox 29">
            <a:extLst>
              <a:ext uri="{FF2B5EF4-FFF2-40B4-BE49-F238E27FC236}">
                <a16:creationId xmlns="" xmlns:a16="http://schemas.microsoft.com/office/drawing/2014/main" id="{42A4CDAF-F926-4A55-B226-AD97003C78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3113" y="1033463"/>
            <a:ext cx="17922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defRPr/>
            </a:pPr>
            <a:r>
              <a:rPr lang="es" sz="16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Sonar, Rumbo &amp; HPR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94F989B5-5A05-4C67-B87D-568E93D4C119}"/>
              </a:ext>
            </a:extLst>
          </p:cNvPr>
          <p:cNvSpPr/>
          <p:nvPr/>
        </p:nvSpPr>
        <p:spPr>
          <a:xfrm>
            <a:off x="-7938" y="1219200"/>
            <a:ext cx="3354388" cy="1143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24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Computador HYPACK</a:t>
            </a:r>
            <a:r>
              <a:rPr lang="es" sz="2400" b="0" i="0" u="none" baseline="300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  <a:r>
              <a:rPr lang="es" sz="24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HYSWEEP</a:t>
            </a:r>
            <a:r>
              <a:rPr lang="es" sz="2400" b="0" i="0" u="none" baseline="300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="" xmlns:a16="http://schemas.microsoft.com/office/drawing/2014/main" id="{85588721-E892-4BA9-8398-C064691DDCC0}"/>
              </a:ext>
            </a:extLst>
          </p:cNvPr>
          <p:cNvSpPr/>
          <p:nvPr/>
        </p:nvSpPr>
        <p:spPr>
          <a:xfrm>
            <a:off x="280988" y="2824163"/>
            <a:ext cx="2081212" cy="132556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rtl="0">
              <a:defRPr/>
            </a:pPr>
            <a:r>
              <a:rPr lang="es" b="0" i="0" u="none">
                <a:solidFill>
                  <a:srgbClr val="FFFFFF"/>
                </a:solidFill>
              </a:rPr>
              <a:t>Clave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es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s" sz="1600" b="0" i="0" u="none">
                <a:solidFill>
                  <a:srgbClr val="FFFFFF"/>
                </a:solidFill>
              </a:rPr>
              <a:t>RS-232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es" sz="1600" b="0" i="0" u="none">
                <a:solidFill>
                  <a:srgbClr val="FFFFFF"/>
                </a:solidFill>
              </a:rPr>
              <a:t>	Red: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es" sz="1600" b="0" i="0" u="none">
                <a:solidFill>
                  <a:srgbClr val="FFFFFF"/>
                </a:solidFill>
              </a:rPr>
              <a:t>	BNC (1 PPS)</a:t>
            </a:r>
          </a:p>
        </p:txBody>
      </p:sp>
      <p:cxnSp>
        <p:nvCxnSpPr>
          <p:cNvPr id="63" name="Straight Arrow Connector 45">
            <a:extLst>
              <a:ext uri="{FF2B5EF4-FFF2-40B4-BE49-F238E27FC236}">
                <a16:creationId xmlns="" xmlns:a16="http://schemas.microsoft.com/office/drawing/2014/main" id="{804CC646-9FEC-4B88-85B3-B52919559187}"/>
              </a:ext>
            </a:extLst>
          </p:cNvPr>
          <p:cNvCxnSpPr/>
          <p:nvPr/>
        </p:nvCxnSpPr>
        <p:spPr>
          <a:xfrm>
            <a:off x="395288" y="3276600"/>
            <a:ext cx="557212" cy="0"/>
          </a:xfrm>
          <a:prstGeom prst="straightConnector1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45">
            <a:extLst>
              <a:ext uri="{FF2B5EF4-FFF2-40B4-BE49-F238E27FC236}">
                <a16:creationId xmlns="" xmlns:a16="http://schemas.microsoft.com/office/drawing/2014/main" id="{B18B8897-C1D2-4271-85A6-2B1EC378B6F7}"/>
              </a:ext>
            </a:extLst>
          </p:cNvPr>
          <p:cNvCxnSpPr/>
          <p:nvPr/>
        </p:nvCxnSpPr>
        <p:spPr>
          <a:xfrm>
            <a:off x="395288" y="3581400"/>
            <a:ext cx="557212" cy="0"/>
          </a:xfrm>
          <a:prstGeom prst="straightConnector1">
            <a:avLst/>
          </a:prstGeom>
          <a:ln w="3810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45">
            <a:extLst>
              <a:ext uri="{FF2B5EF4-FFF2-40B4-BE49-F238E27FC236}">
                <a16:creationId xmlns="" xmlns:a16="http://schemas.microsoft.com/office/drawing/2014/main" id="{252AE8C4-BCD6-4790-9E64-FC8BA60B6296}"/>
              </a:ext>
            </a:extLst>
          </p:cNvPr>
          <p:cNvCxnSpPr/>
          <p:nvPr/>
        </p:nvCxnSpPr>
        <p:spPr>
          <a:xfrm>
            <a:off x="395288" y="3886200"/>
            <a:ext cx="557212" cy="0"/>
          </a:xfrm>
          <a:prstGeom prst="straightConnector1">
            <a:avLst/>
          </a:prstGeom>
          <a:ln w="38100">
            <a:solidFill>
              <a:srgbClr val="CC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29">
            <a:extLst>
              <a:ext uri="{FF2B5EF4-FFF2-40B4-BE49-F238E27FC236}">
                <a16:creationId xmlns="" xmlns:a16="http://schemas.microsoft.com/office/drawing/2014/main" id="{C8941B31-0344-42E6-8D49-1B772061C6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" y="4257675"/>
            <a:ext cx="79549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20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HYPACK No requiere 1PPS, pero usar 1 PPS es recomendado</a:t>
            </a:r>
          </a:p>
        </p:txBody>
      </p:sp>
      <p:cxnSp>
        <p:nvCxnSpPr>
          <p:cNvPr id="45067" name="Straight Arrow Connector 28"/>
          <p:cNvCxnSpPr>
            <a:cxnSpLocks noChangeShapeType="1"/>
            <a:stCxn id="9" idx="1"/>
          </p:cNvCxnSpPr>
          <p:nvPr/>
        </p:nvCxnSpPr>
        <p:spPr bwMode="auto">
          <a:xfrm rot="10800000">
            <a:off x="3367088" y="1992313"/>
            <a:ext cx="1814512" cy="1379537"/>
          </a:xfrm>
          <a:prstGeom prst="bentConnector3">
            <a:avLst>
              <a:gd name="adj1" fmla="val 52361"/>
            </a:avLst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" name="TextBox 29">
            <a:extLst>
              <a:ext uri="{FF2B5EF4-FFF2-40B4-BE49-F238E27FC236}">
                <a16:creationId xmlns="" xmlns:a16="http://schemas.microsoft.com/office/drawing/2014/main" id="{12673F72-5924-4930-92A4-2254F3B968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2438400"/>
            <a:ext cx="19859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>
              <a:defRPr/>
            </a:pPr>
            <a:r>
              <a:rPr lang="es" sz="16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Posición (GGA) Sinc Tiempo (ZDA)</a:t>
            </a:r>
          </a:p>
        </p:txBody>
      </p:sp>
      <p:sp>
        <p:nvSpPr>
          <p:cNvPr id="9" name="Rounded Rectangle 24">
            <a:extLst>
              <a:ext uri="{FF2B5EF4-FFF2-40B4-BE49-F238E27FC236}">
                <a16:creationId xmlns="" xmlns:a16="http://schemas.microsoft.com/office/drawing/2014/main" id="{304906D5-5C95-436B-94C2-CC898289BAAB}"/>
              </a:ext>
            </a:extLst>
          </p:cNvPr>
          <p:cNvSpPr/>
          <p:nvPr/>
        </p:nvSpPr>
        <p:spPr>
          <a:xfrm>
            <a:off x="5181600" y="3011488"/>
            <a:ext cx="1676400" cy="722312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24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GPS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="" xmlns:a16="http://schemas.microsoft.com/office/drawing/2014/main" id="{882CEDAA-7BB6-4A37-BC69-0CDCD8614D50}"/>
              </a:ext>
            </a:extLst>
          </p:cNvPr>
          <p:cNvSpPr/>
          <p:nvPr/>
        </p:nvSpPr>
        <p:spPr>
          <a:xfrm>
            <a:off x="7566025" y="1127125"/>
            <a:ext cx="1139825" cy="533400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24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Sonar</a:t>
            </a:r>
          </a:p>
        </p:txBody>
      </p:sp>
      <p:cxnSp>
        <p:nvCxnSpPr>
          <p:cNvPr id="106" name="Straight Arrow Connector 105">
            <a:extLst>
              <a:ext uri="{FF2B5EF4-FFF2-40B4-BE49-F238E27FC236}">
                <a16:creationId xmlns="" xmlns:a16="http://schemas.microsoft.com/office/drawing/2014/main" id="{DB000BAB-D4B1-446E-8CFA-DFED81940977}"/>
              </a:ext>
            </a:extLst>
          </p:cNvPr>
          <p:cNvCxnSpPr/>
          <p:nvPr/>
        </p:nvCxnSpPr>
        <p:spPr>
          <a:xfrm>
            <a:off x="4162425" y="1990725"/>
            <a:ext cx="866775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="" xmlns:a16="http://schemas.microsoft.com/office/drawing/2014/main" id="{5914DBAD-8ACF-4A8D-B340-54F339E1BB40}"/>
              </a:ext>
            </a:extLst>
          </p:cNvPr>
          <p:cNvCxnSpPr>
            <a:stCxn id="25" idx="1"/>
          </p:cNvCxnSpPr>
          <p:nvPr/>
        </p:nvCxnSpPr>
        <p:spPr>
          <a:xfrm flipH="1">
            <a:off x="6934200" y="1393825"/>
            <a:ext cx="631825" cy="11113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>
            <a:extLst>
              <a:ext uri="{FF2B5EF4-FFF2-40B4-BE49-F238E27FC236}">
                <a16:creationId xmlns="" xmlns:a16="http://schemas.microsoft.com/office/drawing/2014/main" id="{949EFE3A-5594-4342-B23E-6F659EBC0E66}"/>
              </a:ext>
            </a:extLst>
          </p:cNvPr>
          <p:cNvCxnSpPr/>
          <p:nvPr/>
        </p:nvCxnSpPr>
        <p:spPr>
          <a:xfrm flipH="1">
            <a:off x="6934200" y="2366963"/>
            <a:ext cx="631825" cy="127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1" name="Picture 100">
            <a:extLst>
              <a:ext uri="{FF2B5EF4-FFF2-40B4-BE49-F238E27FC236}">
                <a16:creationId xmlns="" xmlns:a16="http://schemas.microsoft.com/office/drawing/2014/main" id="{5D508D6C-E0C1-4696-8D76-8F56A489679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40" t="2950" r="3327" b="2652"/>
          <a:stretch/>
        </p:blipFill>
        <p:spPr>
          <a:xfrm>
            <a:off x="395288" y="4730750"/>
            <a:ext cx="3429000" cy="1828800"/>
          </a:xfrm>
          <a:prstGeom prst="rect">
            <a:avLst/>
          </a:prstGeom>
          <a:noFill/>
          <a:ln w="38100">
            <a:solidFill>
              <a:schemeClr val="tx2">
                <a:lumMod val="50000"/>
              </a:schemeClr>
            </a:solidFill>
          </a:ln>
        </p:spPr>
      </p:pic>
      <p:sp>
        <p:nvSpPr>
          <p:cNvPr id="12" name="Rounded Rectangle 24">
            <a:extLst>
              <a:ext uri="{FF2B5EF4-FFF2-40B4-BE49-F238E27FC236}">
                <a16:creationId xmlns="" xmlns:a16="http://schemas.microsoft.com/office/drawing/2014/main" id="{783358C9-3FEB-4D64-B671-2FCC03661EE3}"/>
              </a:ext>
            </a:extLst>
          </p:cNvPr>
          <p:cNvSpPr/>
          <p:nvPr/>
        </p:nvSpPr>
        <p:spPr>
          <a:xfrm>
            <a:off x="7259638" y="2003425"/>
            <a:ext cx="1752600" cy="968375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24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Rumbo &amp; HPR</a:t>
            </a:r>
          </a:p>
        </p:txBody>
      </p:sp>
      <p:cxnSp>
        <p:nvCxnSpPr>
          <p:cNvPr id="45076" name="Straight Arrow Connector 28"/>
          <p:cNvCxnSpPr>
            <a:cxnSpLocks noChangeShapeType="1"/>
          </p:cNvCxnSpPr>
          <p:nvPr/>
        </p:nvCxnSpPr>
        <p:spPr bwMode="auto">
          <a:xfrm flipH="1">
            <a:off x="3352800" y="1598613"/>
            <a:ext cx="1887538" cy="1587"/>
          </a:xfrm>
          <a:prstGeom prst="straightConnector1">
            <a:avLst/>
          </a:prstGeom>
          <a:noFill/>
          <a:ln w="38100" algn="ctr">
            <a:solidFill>
              <a:srgbClr val="0000FF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Rounded Rectangle 14">
            <a:extLst>
              <a:ext uri="{FF2B5EF4-FFF2-40B4-BE49-F238E27FC236}">
                <a16:creationId xmlns="" xmlns:a16="http://schemas.microsoft.com/office/drawing/2014/main" id="{80FC9DAA-40A5-440C-958C-9007AD2106DE}"/>
              </a:ext>
            </a:extLst>
          </p:cNvPr>
          <p:cNvSpPr/>
          <p:nvPr/>
        </p:nvSpPr>
        <p:spPr>
          <a:xfrm>
            <a:off x="5029200" y="1016000"/>
            <a:ext cx="1905000" cy="1752600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24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Kongsberg EM3002</a:t>
            </a:r>
          </a:p>
        </p:txBody>
      </p:sp>
      <p:sp>
        <p:nvSpPr>
          <p:cNvPr id="23" name="TextBox 29">
            <a:extLst>
              <a:ext uri="{FF2B5EF4-FFF2-40B4-BE49-F238E27FC236}">
                <a16:creationId xmlns="" xmlns:a16="http://schemas.microsoft.com/office/drawing/2014/main" id="{1E8D9D76-4AC8-4A13-A79E-1271E3E66A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4859338"/>
            <a:ext cx="42672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1400" b="0" i="0" u="none" dirty="0">
                <a:solidFill>
                  <a:schemeClr val="bg1"/>
                </a:solidFill>
                <a:latin typeface="+mn-lt"/>
              </a:rPr>
              <a:t>Nota: HYSWEEP.dll no es requerido. </a:t>
            </a:r>
          </a:p>
          <a:p>
            <a:pPr algn="l" rtl="0">
              <a:defRPr/>
            </a:pPr>
            <a:r>
              <a:rPr lang="es" sz="1400" b="0" i="0" u="none" dirty="0">
                <a:solidFill>
                  <a:schemeClr val="bg1"/>
                </a:solidFill>
                <a:latin typeface="+mn-lt"/>
              </a:rPr>
              <a:t>Sin embargo, puede todavía ser usado para compartir información de rumbo y movimiento con el programa LEVANTAMIENTO. Sin este manejador el ploteo de series de tiempo en LEVANTAMIENTO de datos de movimiento no estará disponible.   </a:t>
            </a:r>
          </a:p>
        </p:txBody>
      </p:sp>
    </p:spTree>
    <p:extLst>
      <p:ext uri="{BB962C8B-B14F-4D97-AF65-F5344CB8AC3E}">
        <p14:creationId xmlns:p14="http://schemas.microsoft.com/office/powerpoint/2010/main" val="38037955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DD13DCA7-F4B5-4679-90FF-70A70C0F5DD1}"/>
              </a:ext>
            </a:extLst>
          </p:cNvPr>
          <p:cNvSpPr/>
          <p:nvPr/>
        </p:nvSpPr>
        <p:spPr>
          <a:xfrm>
            <a:off x="0" y="988786"/>
            <a:ext cx="9144000" cy="5869214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D13DC277-A422-4B1D-9A05-28EB55D8A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464" y="107497"/>
            <a:ext cx="6528671" cy="988786"/>
          </a:xfrm>
        </p:spPr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es" sz="3200" b="0" i="0" u="none"/>
              <a:t>R2Sonic con Caja 1PPS (ejemplo)</a:t>
            </a:r>
          </a:p>
        </p:txBody>
      </p:sp>
      <p:sp>
        <p:nvSpPr>
          <p:cNvPr id="34832" name="TextBox 29">
            <a:extLst>
              <a:ext uri="{FF2B5EF4-FFF2-40B4-BE49-F238E27FC236}">
                <a16:creationId xmlns="" xmlns:a16="http://schemas.microsoft.com/office/drawing/2014/main" id="{4A2AB088-F909-4E07-A33C-3BEB4421E2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275" y="4316413"/>
            <a:ext cx="75279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HYPACK </a:t>
            </a:r>
            <a:r>
              <a:rPr lang="es" b="0" i="1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requiere</a:t>
            </a:r>
            <a:r>
              <a:rPr lang="es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sinc de tiempo mostrado con la caja PPS opcional</a:t>
            </a:r>
            <a:r>
              <a:rPr lang="es" sz="14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A98AE42B-CD61-4392-9312-F6BF0A770168}"/>
              </a:ext>
            </a:extLst>
          </p:cNvPr>
          <p:cNvSpPr/>
          <p:nvPr/>
        </p:nvSpPr>
        <p:spPr>
          <a:xfrm>
            <a:off x="23813" y="1143000"/>
            <a:ext cx="3557587" cy="1066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24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Computador HYPACK</a:t>
            </a:r>
            <a:r>
              <a:rPr lang="es" sz="2400" b="0" i="0" u="none" baseline="300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  <a:r>
              <a:rPr lang="es" sz="24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HYSWEEP</a:t>
            </a:r>
            <a:r>
              <a:rPr lang="es" sz="2400" b="0" i="0" u="none" baseline="300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</a:p>
        </p:txBody>
      </p:sp>
      <p:sp>
        <p:nvSpPr>
          <p:cNvPr id="33" name="TextBox 29">
            <a:extLst>
              <a:ext uri="{FF2B5EF4-FFF2-40B4-BE49-F238E27FC236}">
                <a16:creationId xmlns="" xmlns:a16="http://schemas.microsoft.com/office/drawing/2014/main" id="{629128D7-2C5F-46F1-90E8-C1A2A4B6C6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5513" y="1262063"/>
            <a:ext cx="17922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defRPr/>
            </a:pPr>
            <a:r>
              <a:rPr lang="es" sz="14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Datos Sonar</a:t>
            </a:r>
          </a:p>
        </p:txBody>
      </p:sp>
      <p:cxnSp>
        <p:nvCxnSpPr>
          <p:cNvPr id="47111" name="Straight Arrow Connector 28"/>
          <p:cNvCxnSpPr>
            <a:cxnSpLocks noChangeShapeType="1"/>
          </p:cNvCxnSpPr>
          <p:nvPr/>
        </p:nvCxnSpPr>
        <p:spPr bwMode="auto">
          <a:xfrm flipH="1">
            <a:off x="3598863" y="1598613"/>
            <a:ext cx="1887537" cy="1587"/>
          </a:xfrm>
          <a:prstGeom prst="straightConnector1">
            <a:avLst/>
          </a:prstGeom>
          <a:noFill/>
          <a:ln w="38100" algn="ctr">
            <a:solidFill>
              <a:srgbClr val="0000FF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2" name="Straight Arrow Connector 28"/>
          <p:cNvCxnSpPr>
            <a:cxnSpLocks noChangeShapeType="1"/>
          </p:cNvCxnSpPr>
          <p:nvPr/>
        </p:nvCxnSpPr>
        <p:spPr bwMode="auto">
          <a:xfrm flipH="1">
            <a:off x="6929438" y="1598613"/>
            <a:ext cx="463550" cy="0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Rectangle 67">
            <a:extLst>
              <a:ext uri="{FF2B5EF4-FFF2-40B4-BE49-F238E27FC236}">
                <a16:creationId xmlns="" xmlns:a16="http://schemas.microsoft.com/office/drawing/2014/main" id="{5DC4B637-1726-40CE-BD57-D62F020DD82E}"/>
              </a:ext>
            </a:extLst>
          </p:cNvPr>
          <p:cNvSpPr/>
          <p:nvPr/>
        </p:nvSpPr>
        <p:spPr>
          <a:xfrm>
            <a:off x="280988" y="2824163"/>
            <a:ext cx="2081212" cy="132556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rtl="0">
              <a:defRPr/>
            </a:pPr>
            <a:r>
              <a:rPr lang="es" b="0" i="0" u="none">
                <a:solidFill>
                  <a:srgbClr val="FFFFFF"/>
                </a:solidFill>
              </a:rPr>
              <a:t>Clave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es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s" sz="1600" b="0" i="0" u="none">
                <a:solidFill>
                  <a:srgbClr val="FFFFFF"/>
                </a:solidFill>
              </a:rPr>
              <a:t>RS-232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es" sz="1600" b="0" i="0" u="none">
                <a:solidFill>
                  <a:srgbClr val="FFFFFF"/>
                </a:solidFill>
              </a:rPr>
              <a:t>	Red: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es" sz="1600" b="0" i="0" u="none">
                <a:solidFill>
                  <a:srgbClr val="FFFFFF"/>
                </a:solidFill>
              </a:rPr>
              <a:t>	BNC (1 PPS)</a:t>
            </a:r>
          </a:p>
        </p:txBody>
      </p:sp>
      <p:cxnSp>
        <p:nvCxnSpPr>
          <p:cNvPr id="69" name="Straight Arrow Connector 45">
            <a:extLst>
              <a:ext uri="{FF2B5EF4-FFF2-40B4-BE49-F238E27FC236}">
                <a16:creationId xmlns="" xmlns:a16="http://schemas.microsoft.com/office/drawing/2014/main" id="{709D69B1-4FEB-4182-8967-A323153FBC57}"/>
              </a:ext>
            </a:extLst>
          </p:cNvPr>
          <p:cNvCxnSpPr/>
          <p:nvPr/>
        </p:nvCxnSpPr>
        <p:spPr>
          <a:xfrm>
            <a:off x="395288" y="3276600"/>
            <a:ext cx="557212" cy="0"/>
          </a:xfrm>
          <a:prstGeom prst="straightConnector1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45">
            <a:extLst>
              <a:ext uri="{FF2B5EF4-FFF2-40B4-BE49-F238E27FC236}">
                <a16:creationId xmlns="" xmlns:a16="http://schemas.microsoft.com/office/drawing/2014/main" id="{4D45F247-E5D1-4452-BCDF-97145D7E1E0D}"/>
              </a:ext>
            </a:extLst>
          </p:cNvPr>
          <p:cNvCxnSpPr/>
          <p:nvPr/>
        </p:nvCxnSpPr>
        <p:spPr>
          <a:xfrm>
            <a:off x="395288" y="3581400"/>
            <a:ext cx="557212" cy="0"/>
          </a:xfrm>
          <a:prstGeom prst="straightConnector1">
            <a:avLst/>
          </a:prstGeom>
          <a:ln w="3810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45">
            <a:extLst>
              <a:ext uri="{FF2B5EF4-FFF2-40B4-BE49-F238E27FC236}">
                <a16:creationId xmlns="" xmlns:a16="http://schemas.microsoft.com/office/drawing/2014/main" id="{1452E17D-A8DD-4B4A-8EDD-5ED5502B689C}"/>
              </a:ext>
            </a:extLst>
          </p:cNvPr>
          <p:cNvCxnSpPr/>
          <p:nvPr/>
        </p:nvCxnSpPr>
        <p:spPr>
          <a:xfrm>
            <a:off x="395288" y="3886200"/>
            <a:ext cx="557212" cy="0"/>
          </a:xfrm>
          <a:prstGeom prst="straightConnector1">
            <a:avLst/>
          </a:prstGeom>
          <a:ln w="38100">
            <a:solidFill>
              <a:srgbClr val="CC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117" name="Straight Arrow Connector 28"/>
          <p:cNvCxnSpPr>
            <a:cxnSpLocks noChangeShapeType="1"/>
          </p:cNvCxnSpPr>
          <p:nvPr/>
        </p:nvCxnSpPr>
        <p:spPr bwMode="auto">
          <a:xfrm flipH="1">
            <a:off x="4462463" y="3733800"/>
            <a:ext cx="871537" cy="7938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30" name="TextBox 29">
            <a:extLst>
              <a:ext uri="{FF2B5EF4-FFF2-40B4-BE49-F238E27FC236}">
                <a16:creationId xmlns="" xmlns:a16="http://schemas.microsoft.com/office/drawing/2014/main" id="{4D0075EE-8EA5-4AFE-8861-445FD56511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0163" y="2286000"/>
            <a:ext cx="1697037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>
              <a:defRPr/>
            </a:pPr>
            <a:r>
              <a:rPr lang="es" sz="14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Posición (GGA)</a:t>
            </a:r>
          </a:p>
          <a:p>
            <a:pPr algn="r" rtl="0">
              <a:defRPr/>
            </a:pPr>
            <a:r>
              <a:rPr lang="es" sz="14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Velocidad (VTG)</a:t>
            </a:r>
          </a:p>
          <a:p>
            <a:pPr algn="r" rtl="0">
              <a:defRPr/>
            </a:pPr>
            <a:r>
              <a:rPr lang="es" sz="14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Sinc Tiempo (ZDA)</a:t>
            </a:r>
          </a:p>
        </p:txBody>
      </p:sp>
      <p:sp>
        <p:nvSpPr>
          <p:cNvPr id="12" name="Rounded Rectangle 24">
            <a:extLst>
              <a:ext uri="{FF2B5EF4-FFF2-40B4-BE49-F238E27FC236}">
                <a16:creationId xmlns="" xmlns:a16="http://schemas.microsoft.com/office/drawing/2014/main" id="{B942C460-6311-44F2-BF2F-2106F5EC2DA4}"/>
              </a:ext>
            </a:extLst>
          </p:cNvPr>
          <p:cNvSpPr/>
          <p:nvPr/>
        </p:nvSpPr>
        <p:spPr>
          <a:xfrm>
            <a:off x="5235060" y="1120774"/>
            <a:ext cx="1747838" cy="1219200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24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R2Sonic 2022/2024</a:t>
            </a:r>
          </a:p>
        </p:txBody>
      </p:sp>
      <p:cxnSp>
        <p:nvCxnSpPr>
          <p:cNvPr id="47120" name="Straight Arrow Connector 28"/>
          <p:cNvCxnSpPr>
            <a:cxnSpLocks noChangeShapeType="1"/>
            <a:stCxn id="25" idx="3"/>
            <a:endCxn id="6" idx="2"/>
          </p:cNvCxnSpPr>
          <p:nvPr/>
        </p:nvCxnSpPr>
        <p:spPr bwMode="auto">
          <a:xfrm flipV="1">
            <a:off x="6869113" y="2286000"/>
            <a:ext cx="1306512" cy="1066800"/>
          </a:xfrm>
          <a:prstGeom prst="bentConnector2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8" name="TextBox 29">
            <a:extLst>
              <a:ext uri="{FF2B5EF4-FFF2-40B4-BE49-F238E27FC236}">
                <a16:creationId xmlns="" xmlns:a16="http://schemas.microsoft.com/office/drawing/2014/main" id="{AF875936-4CB4-4D5C-B7F1-ED07C3EAC7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3013" y="4002088"/>
            <a:ext cx="20193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16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Rumbo</a:t>
            </a:r>
          </a:p>
        </p:txBody>
      </p:sp>
      <p:cxnSp>
        <p:nvCxnSpPr>
          <p:cNvPr id="89" name="Straight Arrow Connector 45">
            <a:extLst>
              <a:ext uri="{FF2B5EF4-FFF2-40B4-BE49-F238E27FC236}">
                <a16:creationId xmlns="" xmlns:a16="http://schemas.microsoft.com/office/drawing/2014/main" id="{B6982FDC-6F25-4671-AEA1-C37C97AC7975}"/>
              </a:ext>
            </a:extLst>
          </p:cNvPr>
          <p:cNvCxnSpPr>
            <a:stCxn id="12" idx="2"/>
            <a:endCxn id="25" idx="1"/>
          </p:cNvCxnSpPr>
          <p:nvPr/>
        </p:nvCxnSpPr>
        <p:spPr>
          <a:xfrm rot="5400000">
            <a:off x="5049977" y="2293798"/>
            <a:ext cx="1012826" cy="1105179"/>
          </a:xfrm>
          <a:prstGeom prst="bentConnector4">
            <a:avLst>
              <a:gd name="adj1" fmla="val 19906"/>
              <a:gd name="adj2" fmla="val 120684"/>
            </a:avLst>
          </a:prstGeom>
          <a:ln w="38100">
            <a:solidFill>
              <a:srgbClr val="CC00FF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123" name="Straight Arrow Connector 28"/>
          <p:cNvCxnSpPr>
            <a:cxnSpLocks noChangeShapeType="1"/>
          </p:cNvCxnSpPr>
          <p:nvPr/>
        </p:nvCxnSpPr>
        <p:spPr bwMode="auto">
          <a:xfrm rot="10800000">
            <a:off x="1775618" y="1377949"/>
            <a:ext cx="5357813" cy="455613"/>
          </a:xfrm>
          <a:prstGeom prst="bentConnector4">
            <a:avLst>
              <a:gd name="adj1" fmla="val -69"/>
              <a:gd name="adj2" fmla="val 184912"/>
            </a:avLst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Rounded Rectangle 24">
            <a:extLst>
              <a:ext uri="{FF2B5EF4-FFF2-40B4-BE49-F238E27FC236}">
                <a16:creationId xmlns="" xmlns:a16="http://schemas.microsoft.com/office/drawing/2014/main" id="{311515A1-4B1D-44B6-B0CE-CF255881F1F9}"/>
              </a:ext>
            </a:extLst>
          </p:cNvPr>
          <p:cNvSpPr/>
          <p:nvPr/>
        </p:nvSpPr>
        <p:spPr>
          <a:xfrm>
            <a:off x="7337425" y="1066800"/>
            <a:ext cx="1676400" cy="1219200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24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TSS DMS/05</a:t>
            </a:r>
          </a:p>
          <a:p>
            <a:pPr algn="ctr" rtl="0">
              <a:defRPr/>
            </a:pPr>
            <a:r>
              <a:rPr lang="es" sz="16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HPR</a:t>
            </a:r>
          </a:p>
        </p:txBody>
      </p:sp>
      <p:sp>
        <p:nvSpPr>
          <p:cNvPr id="118" name="TextBox 29">
            <a:extLst>
              <a:ext uri="{FF2B5EF4-FFF2-40B4-BE49-F238E27FC236}">
                <a16:creationId xmlns="" xmlns:a16="http://schemas.microsoft.com/office/drawing/2014/main" id="{7780A0E1-5AD9-4633-B203-4C66A87F84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5232" y="709613"/>
            <a:ext cx="17478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14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Movimiento (TSS)</a:t>
            </a:r>
          </a:p>
        </p:txBody>
      </p:sp>
      <p:cxnSp>
        <p:nvCxnSpPr>
          <p:cNvPr id="128" name="Straight Arrow Connector 45">
            <a:extLst>
              <a:ext uri="{FF2B5EF4-FFF2-40B4-BE49-F238E27FC236}">
                <a16:creationId xmlns="" xmlns:a16="http://schemas.microsoft.com/office/drawing/2014/main" id="{930458D1-6A69-485A-86FD-47745325F2A9}"/>
              </a:ext>
            </a:extLst>
          </p:cNvPr>
          <p:cNvCxnSpPr/>
          <p:nvPr/>
        </p:nvCxnSpPr>
        <p:spPr>
          <a:xfrm rot="10800000" flipV="1">
            <a:off x="3152775" y="1789113"/>
            <a:ext cx="2070100" cy="1716087"/>
          </a:xfrm>
          <a:prstGeom prst="bentConnector3">
            <a:avLst>
              <a:gd name="adj1" fmla="val 47452"/>
            </a:avLst>
          </a:prstGeom>
          <a:ln w="38100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ounded Rectangle 30">
            <a:extLst>
              <a:ext uri="{FF2B5EF4-FFF2-40B4-BE49-F238E27FC236}">
                <a16:creationId xmlns="" xmlns:a16="http://schemas.microsoft.com/office/drawing/2014/main" id="{698DA03D-1677-4AE2-A73F-9726AC2F01EF}"/>
              </a:ext>
            </a:extLst>
          </p:cNvPr>
          <p:cNvSpPr/>
          <p:nvPr/>
        </p:nvSpPr>
        <p:spPr>
          <a:xfrm>
            <a:off x="3048000" y="3340100"/>
            <a:ext cx="1371600" cy="533400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16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Caja 1PPS</a:t>
            </a:r>
          </a:p>
        </p:txBody>
      </p:sp>
      <p:cxnSp>
        <p:nvCxnSpPr>
          <p:cNvPr id="47128" name="Straight Arrow Connector 28"/>
          <p:cNvCxnSpPr>
            <a:cxnSpLocks noChangeShapeType="1"/>
          </p:cNvCxnSpPr>
          <p:nvPr/>
        </p:nvCxnSpPr>
        <p:spPr bwMode="auto">
          <a:xfrm flipH="1" flipV="1">
            <a:off x="3581400" y="1765300"/>
            <a:ext cx="1217613" cy="3175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Rounded Rectangle 24">
            <a:extLst>
              <a:ext uri="{FF2B5EF4-FFF2-40B4-BE49-F238E27FC236}">
                <a16:creationId xmlns="" xmlns:a16="http://schemas.microsoft.com/office/drawing/2014/main" id="{96D9AB0C-BCF4-4B2E-8D6E-3688434C6CC3}"/>
              </a:ext>
            </a:extLst>
          </p:cNvPr>
          <p:cNvSpPr/>
          <p:nvPr/>
        </p:nvSpPr>
        <p:spPr>
          <a:xfrm>
            <a:off x="5003800" y="2743200"/>
            <a:ext cx="1865313" cy="1219200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24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GPS con Rumbo</a:t>
            </a:r>
          </a:p>
        </p:txBody>
      </p:sp>
      <p:pic>
        <p:nvPicPr>
          <p:cNvPr id="47130" name="Picture 1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3" y="4732338"/>
            <a:ext cx="3132137" cy="20431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7131" name="Straight Arrow Connector 28"/>
          <p:cNvCxnSpPr>
            <a:cxnSpLocks noChangeShapeType="1"/>
          </p:cNvCxnSpPr>
          <p:nvPr/>
        </p:nvCxnSpPr>
        <p:spPr bwMode="auto">
          <a:xfrm rot="10800000">
            <a:off x="2513013" y="2236788"/>
            <a:ext cx="5662612" cy="2060575"/>
          </a:xfrm>
          <a:prstGeom prst="bentConnector3">
            <a:avLst>
              <a:gd name="adj1" fmla="val 99995"/>
            </a:avLst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Straight Arrow Connector 45">
            <a:extLst>
              <a:ext uri="{FF2B5EF4-FFF2-40B4-BE49-F238E27FC236}">
                <a16:creationId xmlns="" xmlns:a16="http://schemas.microsoft.com/office/drawing/2014/main" id="{C5884060-8287-42B5-A1CC-166AF675B10A}"/>
              </a:ext>
            </a:extLst>
          </p:cNvPr>
          <p:cNvCxnSpPr/>
          <p:nvPr/>
        </p:nvCxnSpPr>
        <p:spPr>
          <a:xfrm flipH="1" flipV="1">
            <a:off x="8175625" y="3062288"/>
            <a:ext cx="0" cy="1235075"/>
          </a:xfrm>
          <a:prstGeom prst="straightConnector1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29">
            <a:extLst>
              <a:ext uri="{FF2B5EF4-FFF2-40B4-BE49-F238E27FC236}">
                <a16:creationId xmlns="" xmlns:a16="http://schemas.microsoft.com/office/drawing/2014/main" id="{F144BAEC-EAEE-4F94-9F87-916EC915CC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2057400"/>
            <a:ext cx="6731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>
              <a:defRPr/>
            </a:pPr>
            <a:r>
              <a:rPr lang="es" sz="14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PPS</a:t>
            </a:r>
          </a:p>
        </p:txBody>
      </p:sp>
      <p:sp>
        <p:nvSpPr>
          <p:cNvPr id="53" name="TextBox 29">
            <a:extLst>
              <a:ext uri="{FF2B5EF4-FFF2-40B4-BE49-F238E27FC236}">
                <a16:creationId xmlns="" xmlns:a16="http://schemas.microsoft.com/office/drawing/2014/main" id="{8D8436C0-95DB-4910-BDD9-8D7D42A76B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4500" y="3062288"/>
            <a:ext cx="152558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14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Para ayudar movimiento (HDT, VTG &amp; GGA)</a:t>
            </a:r>
          </a:p>
        </p:txBody>
      </p:sp>
      <p:sp>
        <p:nvSpPr>
          <p:cNvPr id="34" name="TextBox 29">
            <a:extLst>
              <a:ext uri="{FF2B5EF4-FFF2-40B4-BE49-F238E27FC236}">
                <a16:creationId xmlns="" xmlns:a16="http://schemas.microsoft.com/office/drawing/2014/main" id="{CC604F1D-5B91-4375-80EA-8A1E88D719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4968875"/>
            <a:ext cx="42672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1400" b="0" i="0" u="none" dirty="0">
                <a:solidFill>
                  <a:schemeClr val="bg1"/>
                </a:solidFill>
                <a:latin typeface="+mn-lt"/>
              </a:rPr>
              <a:t>Nota: HYSWEEP.dll no es requerido. </a:t>
            </a:r>
          </a:p>
          <a:p>
            <a:pPr algn="l" rtl="0">
              <a:defRPr/>
            </a:pPr>
            <a:r>
              <a:rPr lang="es" sz="1400" b="0" i="0" u="none" dirty="0">
                <a:solidFill>
                  <a:schemeClr val="bg1"/>
                </a:solidFill>
                <a:latin typeface="+mn-lt"/>
              </a:rPr>
              <a:t>Sin embargo, puede todavía ser usado para compartir información de rumbo y movimiento con el programa LEVANTAMIENTO. Sin este manejador el ploteo de series de tiempo en LEVANTAMIENTO de datos de movimiento no estará disponible.   </a:t>
            </a:r>
          </a:p>
        </p:txBody>
      </p:sp>
    </p:spTree>
    <p:extLst>
      <p:ext uri="{BB962C8B-B14F-4D97-AF65-F5344CB8AC3E}">
        <p14:creationId xmlns:p14="http://schemas.microsoft.com/office/powerpoint/2010/main" val="27290859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B8EC8FE5-F79F-4186-A44F-EAB59E820D59}"/>
              </a:ext>
            </a:extLst>
          </p:cNvPr>
          <p:cNvSpPr/>
          <p:nvPr/>
        </p:nvSpPr>
        <p:spPr>
          <a:xfrm>
            <a:off x="0" y="988786"/>
            <a:ext cx="9144000" cy="5869214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1E0D3572-85C3-4470-99C4-D262CF2A3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es" sz="3200" b="0" i="0" u="none"/>
              <a:t>Reson 8101 con caja 1PPS:</a:t>
            </a:r>
          </a:p>
        </p:txBody>
      </p:sp>
      <p:sp>
        <p:nvSpPr>
          <p:cNvPr id="34832" name="TextBox 29">
            <a:extLst>
              <a:ext uri="{FF2B5EF4-FFF2-40B4-BE49-F238E27FC236}">
                <a16:creationId xmlns="" xmlns:a16="http://schemas.microsoft.com/office/drawing/2014/main" id="{6455E6C7-A439-4064-8A8D-F5A3541195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275" y="4316413"/>
            <a:ext cx="78327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HYPACK </a:t>
            </a:r>
            <a:r>
              <a:rPr lang="es" b="0" i="1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requiere</a:t>
            </a:r>
            <a:r>
              <a:rPr lang="es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sinc de tiempo y mostrado con la caja PPS opcional</a:t>
            </a:r>
            <a:r>
              <a:rPr lang="es" sz="14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</a:p>
        </p:txBody>
      </p:sp>
      <p:sp>
        <p:nvSpPr>
          <p:cNvPr id="34841" name="TextBox 29">
            <a:extLst>
              <a:ext uri="{FF2B5EF4-FFF2-40B4-BE49-F238E27FC236}">
                <a16:creationId xmlns="" xmlns:a16="http://schemas.microsoft.com/office/drawing/2014/main" id="{26509DC8-586F-4C94-ACE9-556CC65B6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3163" y="2328863"/>
            <a:ext cx="13509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14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Tiempo Sync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7F90A48A-BADD-47D8-A62F-AD3029F8A144}"/>
              </a:ext>
            </a:extLst>
          </p:cNvPr>
          <p:cNvSpPr/>
          <p:nvPr/>
        </p:nvSpPr>
        <p:spPr>
          <a:xfrm>
            <a:off x="23813" y="1143000"/>
            <a:ext cx="3557587" cy="1143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24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Computador HYPACK</a:t>
            </a:r>
            <a:r>
              <a:rPr lang="es" sz="2400" b="0" i="0" u="none" baseline="300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  <a:r>
              <a:rPr lang="es" sz="24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HYSWEEP</a:t>
            </a:r>
            <a:r>
              <a:rPr lang="es" sz="2400" b="0" i="0" u="none" baseline="300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</a:p>
        </p:txBody>
      </p:sp>
      <p:sp>
        <p:nvSpPr>
          <p:cNvPr id="33" name="TextBox 29">
            <a:extLst>
              <a:ext uri="{FF2B5EF4-FFF2-40B4-BE49-F238E27FC236}">
                <a16:creationId xmlns="" xmlns:a16="http://schemas.microsoft.com/office/drawing/2014/main" id="{9A63DC81-09E6-4B93-A6CC-9CE306E3D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4713" y="1262063"/>
            <a:ext cx="17922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defRPr/>
            </a:pPr>
            <a:r>
              <a:rPr lang="es" sz="14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Datos Sonar</a:t>
            </a:r>
          </a:p>
        </p:txBody>
      </p:sp>
      <p:cxnSp>
        <p:nvCxnSpPr>
          <p:cNvPr id="49160" name="Straight Arrow Connector 28"/>
          <p:cNvCxnSpPr>
            <a:cxnSpLocks noChangeShapeType="1"/>
          </p:cNvCxnSpPr>
          <p:nvPr/>
        </p:nvCxnSpPr>
        <p:spPr bwMode="auto">
          <a:xfrm flipH="1">
            <a:off x="3598863" y="1598613"/>
            <a:ext cx="1887537" cy="1587"/>
          </a:xfrm>
          <a:prstGeom prst="straightConnector1">
            <a:avLst/>
          </a:prstGeom>
          <a:noFill/>
          <a:ln w="38100" algn="ctr">
            <a:solidFill>
              <a:srgbClr val="0000FF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1" name="Straight Arrow Connector 28"/>
          <p:cNvCxnSpPr>
            <a:cxnSpLocks noChangeShapeType="1"/>
          </p:cNvCxnSpPr>
          <p:nvPr/>
        </p:nvCxnSpPr>
        <p:spPr bwMode="auto">
          <a:xfrm rot="10800000">
            <a:off x="5240338" y="1752600"/>
            <a:ext cx="12700" cy="1524000"/>
          </a:xfrm>
          <a:prstGeom prst="bentConnector4">
            <a:avLst>
              <a:gd name="adj1" fmla="val 3037495"/>
              <a:gd name="adj2" fmla="val 100000"/>
            </a:avLst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2" name="Straight Arrow Connector 28"/>
          <p:cNvCxnSpPr>
            <a:cxnSpLocks noChangeShapeType="1"/>
          </p:cNvCxnSpPr>
          <p:nvPr/>
        </p:nvCxnSpPr>
        <p:spPr bwMode="auto">
          <a:xfrm flipH="1">
            <a:off x="6931025" y="1371600"/>
            <a:ext cx="463550" cy="0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Rounded Rectangle 24">
            <a:extLst>
              <a:ext uri="{FF2B5EF4-FFF2-40B4-BE49-F238E27FC236}">
                <a16:creationId xmlns="" xmlns:a16="http://schemas.microsoft.com/office/drawing/2014/main" id="{953A38C6-A596-48B9-8F4C-3CBCBECC877E}"/>
              </a:ext>
            </a:extLst>
          </p:cNvPr>
          <p:cNvSpPr/>
          <p:nvPr/>
        </p:nvSpPr>
        <p:spPr>
          <a:xfrm>
            <a:off x="7337425" y="1066800"/>
            <a:ext cx="1676400" cy="1219200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24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TSS DMS/05</a:t>
            </a:r>
          </a:p>
          <a:p>
            <a:pPr algn="ctr" rtl="0">
              <a:defRPr/>
            </a:pPr>
            <a:r>
              <a:rPr lang="es" sz="16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HPR</a:t>
            </a:r>
          </a:p>
        </p:txBody>
      </p:sp>
      <p:sp>
        <p:nvSpPr>
          <p:cNvPr id="9" name="Rounded Rectangle 24">
            <a:extLst>
              <a:ext uri="{FF2B5EF4-FFF2-40B4-BE49-F238E27FC236}">
                <a16:creationId xmlns="" xmlns:a16="http://schemas.microsoft.com/office/drawing/2014/main" id="{8E655DDF-F05B-446B-BD49-941FC9546A58}"/>
              </a:ext>
            </a:extLst>
          </p:cNvPr>
          <p:cNvSpPr/>
          <p:nvPr/>
        </p:nvSpPr>
        <p:spPr>
          <a:xfrm>
            <a:off x="7318375" y="2824163"/>
            <a:ext cx="1676400" cy="1546225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24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Giro SG Brown</a:t>
            </a:r>
          </a:p>
          <a:p>
            <a:pPr algn="ctr" rtl="0">
              <a:defRPr/>
            </a:pPr>
            <a:r>
              <a:rPr lang="es" sz="1600" b="0" i="0" u="none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(HDT)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="" xmlns:a16="http://schemas.microsoft.com/office/drawing/2014/main" id="{9835B780-6789-47F3-BE0E-DD4C528695E9}"/>
              </a:ext>
            </a:extLst>
          </p:cNvPr>
          <p:cNvSpPr/>
          <p:nvPr/>
        </p:nvSpPr>
        <p:spPr>
          <a:xfrm>
            <a:off x="280988" y="2824163"/>
            <a:ext cx="2081212" cy="132556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rtl="0">
              <a:defRPr/>
            </a:pPr>
            <a:r>
              <a:rPr lang="es" b="0" i="0" u="none">
                <a:solidFill>
                  <a:srgbClr val="FFFFFF"/>
                </a:solidFill>
              </a:rPr>
              <a:t>Clave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es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s" sz="1600" b="0" i="0" u="none">
                <a:solidFill>
                  <a:srgbClr val="FFFFFF"/>
                </a:solidFill>
              </a:rPr>
              <a:t>RS-232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es" sz="1600" b="0" i="0" u="none">
                <a:solidFill>
                  <a:srgbClr val="FFFFFF"/>
                </a:solidFill>
              </a:rPr>
              <a:t>	Red:</a:t>
            </a:r>
          </a:p>
          <a:p>
            <a:pPr algn="l" rtl="0">
              <a:spcAft>
                <a:spcPts val="600"/>
              </a:spcAft>
              <a:tabLst>
                <a:tab pos="685800" algn="l"/>
              </a:tabLst>
              <a:defRPr/>
            </a:pPr>
            <a:r>
              <a:rPr lang="es" sz="1600" b="0" i="0" u="none">
                <a:solidFill>
                  <a:srgbClr val="FFFFFF"/>
                </a:solidFill>
              </a:rPr>
              <a:t>	BNC (1 PPS)</a:t>
            </a:r>
          </a:p>
        </p:txBody>
      </p:sp>
      <p:cxnSp>
        <p:nvCxnSpPr>
          <p:cNvPr id="69" name="Straight Arrow Connector 45">
            <a:extLst>
              <a:ext uri="{FF2B5EF4-FFF2-40B4-BE49-F238E27FC236}">
                <a16:creationId xmlns="" xmlns:a16="http://schemas.microsoft.com/office/drawing/2014/main" id="{935F5595-5CB7-4B6B-85FC-CE389E2FC625}"/>
              </a:ext>
            </a:extLst>
          </p:cNvPr>
          <p:cNvCxnSpPr/>
          <p:nvPr/>
        </p:nvCxnSpPr>
        <p:spPr>
          <a:xfrm>
            <a:off x="395288" y="3276600"/>
            <a:ext cx="557212" cy="0"/>
          </a:xfrm>
          <a:prstGeom prst="straightConnector1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45">
            <a:extLst>
              <a:ext uri="{FF2B5EF4-FFF2-40B4-BE49-F238E27FC236}">
                <a16:creationId xmlns="" xmlns:a16="http://schemas.microsoft.com/office/drawing/2014/main" id="{52091388-2D20-4BBC-88BE-EBBC483E195C}"/>
              </a:ext>
            </a:extLst>
          </p:cNvPr>
          <p:cNvCxnSpPr/>
          <p:nvPr/>
        </p:nvCxnSpPr>
        <p:spPr>
          <a:xfrm>
            <a:off x="395288" y="3581400"/>
            <a:ext cx="557212" cy="0"/>
          </a:xfrm>
          <a:prstGeom prst="straightConnector1">
            <a:avLst/>
          </a:prstGeom>
          <a:ln w="3810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45">
            <a:extLst>
              <a:ext uri="{FF2B5EF4-FFF2-40B4-BE49-F238E27FC236}">
                <a16:creationId xmlns="" xmlns:a16="http://schemas.microsoft.com/office/drawing/2014/main" id="{67960735-783C-43CF-957F-9C35ECF00B02}"/>
              </a:ext>
            </a:extLst>
          </p:cNvPr>
          <p:cNvCxnSpPr/>
          <p:nvPr/>
        </p:nvCxnSpPr>
        <p:spPr>
          <a:xfrm>
            <a:off x="395288" y="3886200"/>
            <a:ext cx="557212" cy="0"/>
          </a:xfrm>
          <a:prstGeom prst="straightConnector1">
            <a:avLst/>
          </a:prstGeom>
          <a:ln w="38100">
            <a:solidFill>
              <a:srgbClr val="CC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169" name="Straight Arrow Connector 28"/>
          <p:cNvCxnSpPr>
            <a:cxnSpLocks noChangeShapeType="1"/>
          </p:cNvCxnSpPr>
          <p:nvPr/>
        </p:nvCxnSpPr>
        <p:spPr bwMode="auto">
          <a:xfrm flipH="1" flipV="1">
            <a:off x="4554538" y="3602038"/>
            <a:ext cx="704850" cy="4762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Rounded Rectangle 24">
            <a:extLst>
              <a:ext uri="{FF2B5EF4-FFF2-40B4-BE49-F238E27FC236}">
                <a16:creationId xmlns="" xmlns:a16="http://schemas.microsoft.com/office/drawing/2014/main" id="{6C42A821-5B9F-4E21-9968-C5E60906EEB5}"/>
              </a:ext>
            </a:extLst>
          </p:cNvPr>
          <p:cNvSpPr/>
          <p:nvPr/>
        </p:nvSpPr>
        <p:spPr>
          <a:xfrm>
            <a:off x="5240338" y="2743200"/>
            <a:ext cx="1676400" cy="1219200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24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GPS</a:t>
            </a:r>
          </a:p>
        </p:txBody>
      </p:sp>
      <p:cxnSp>
        <p:nvCxnSpPr>
          <p:cNvPr id="49171" name="Straight Arrow Connector 28"/>
          <p:cNvCxnSpPr>
            <a:cxnSpLocks noChangeShapeType="1"/>
          </p:cNvCxnSpPr>
          <p:nvPr/>
        </p:nvCxnSpPr>
        <p:spPr bwMode="auto">
          <a:xfrm rot="16200000" flipV="1">
            <a:off x="2395538" y="2820988"/>
            <a:ext cx="1304925" cy="314325"/>
          </a:xfrm>
          <a:prstGeom prst="bentConnector3">
            <a:avLst>
              <a:gd name="adj1" fmla="val 722"/>
            </a:avLst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Rounded Rectangle 30">
            <a:extLst>
              <a:ext uri="{FF2B5EF4-FFF2-40B4-BE49-F238E27FC236}">
                <a16:creationId xmlns="" xmlns:a16="http://schemas.microsoft.com/office/drawing/2014/main" id="{74DB37EC-A3E4-4537-988F-E53E51A85804}"/>
              </a:ext>
            </a:extLst>
          </p:cNvPr>
          <p:cNvSpPr/>
          <p:nvPr/>
        </p:nvSpPr>
        <p:spPr>
          <a:xfrm>
            <a:off x="3182938" y="3340100"/>
            <a:ext cx="1371600" cy="533400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16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Caja 1PPS</a:t>
            </a:r>
          </a:p>
        </p:txBody>
      </p:sp>
      <p:sp>
        <p:nvSpPr>
          <p:cNvPr id="34830" name="TextBox 29">
            <a:extLst>
              <a:ext uri="{FF2B5EF4-FFF2-40B4-BE49-F238E27FC236}">
                <a16:creationId xmlns="" xmlns:a16="http://schemas.microsoft.com/office/drawing/2014/main" id="{AF1380DD-8C54-4B01-A743-351C5DFDA8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2760663"/>
            <a:ext cx="19637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1400" b="0" i="0" u="none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Posición (GGA) Sinc Tiempo (ZDA)</a:t>
            </a:r>
          </a:p>
        </p:txBody>
      </p:sp>
      <p:pic>
        <p:nvPicPr>
          <p:cNvPr id="23558" name="Picture 23557">
            <a:extLst>
              <a:ext uri="{FF2B5EF4-FFF2-40B4-BE49-F238E27FC236}">
                <a16:creationId xmlns="" xmlns:a16="http://schemas.microsoft.com/office/drawing/2014/main" id="{B11AE02E-92DA-418A-88F4-B07B75FF30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7" t="2720" r="7124" b="4099"/>
          <a:stretch/>
        </p:blipFill>
        <p:spPr>
          <a:xfrm>
            <a:off x="276225" y="4773613"/>
            <a:ext cx="3138488" cy="1931987"/>
          </a:xfrm>
          <a:prstGeom prst="rect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</p:pic>
      <p:sp>
        <p:nvSpPr>
          <p:cNvPr id="12" name="Rounded Rectangle 24">
            <a:extLst>
              <a:ext uri="{FF2B5EF4-FFF2-40B4-BE49-F238E27FC236}">
                <a16:creationId xmlns="" xmlns:a16="http://schemas.microsoft.com/office/drawing/2014/main" id="{21593908-F57D-4AED-9AA8-BFC110C02CCA}"/>
              </a:ext>
            </a:extLst>
          </p:cNvPr>
          <p:cNvSpPr/>
          <p:nvPr/>
        </p:nvSpPr>
        <p:spPr>
          <a:xfrm>
            <a:off x="5259388" y="990600"/>
            <a:ext cx="1676400" cy="1219200"/>
          </a:xfrm>
          <a:prstGeom prst="roundRect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s" sz="2400" b="0" i="0" u="none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Seabat 8101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CAF30B74-079F-4DF5-90C9-8D7E667830A2}"/>
              </a:ext>
            </a:extLst>
          </p:cNvPr>
          <p:cNvCxnSpPr/>
          <p:nvPr/>
        </p:nvCxnSpPr>
        <p:spPr>
          <a:xfrm flipH="1">
            <a:off x="2590800" y="4149725"/>
            <a:ext cx="47466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588492D9-C8B4-4695-BA2C-D4D0FE2F1081}"/>
              </a:ext>
            </a:extLst>
          </p:cNvPr>
          <p:cNvCxnSpPr/>
          <p:nvPr/>
        </p:nvCxnSpPr>
        <p:spPr>
          <a:xfrm flipV="1">
            <a:off x="2590800" y="2328863"/>
            <a:ext cx="0" cy="182086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="" xmlns:a16="http://schemas.microsoft.com/office/drawing/2014/main" id="{D5176E36-EA4A-4B84-9415-82E1A2C69C38}"/>
              </a:ext>
            </a:extLst>
          </p:cNvPr>
          <p:cNvCxnSpPr>
            <a:stCxn id="9" idx="0"/>
          </p:cNvCxnSpPr>
          <p:nvPr/>
        </p:nvCxnSpPr>
        <p:spPr>
          <a:xfrm flipV="1">
            <a:off x="8156575" y="2286000"/>
            <a:ext cx="0" cy="53816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="" xmlns:a16="http://schemas.microsoft.com/office/drawing/2014/main" id="{1F5747E9-FB2C-4782-8240-FC77122C1B44}"/>
              </a:ext>
            </a:extLst>
          </p:cNvPr>
          <p:cNvCxnSpPr/>
          <p:nvPr/>
        </p:nvCxnSpPr>
        <p:spPr>
          <a:xfrm flipV="1">
            <a:off x="6678613" y="2057400"/>
            <a:ext cx="658812" cy="72231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180" name="TextBox 19"/>
          <p:cNvSpPr txBox="1">
            <a:spLocks noChangeArrowheads="1"/>
          </p:cNvSpPr>
          <p:nvPr/>
        </p:nvSpPr>
        <p:spPr bwMode="auto">
          <a:xfrm>
            <a:off x="7124700" y="2386013"/>
            <a:ext cx="11699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es" sz="1400" b="1" i="0" u="none" dirty="0" smtClean="0">
                <a:solidFill>
                  <a:srgbClr val="FFFF00"/>
                </a:solidFill>
              </a:rPr>
              <a:t>Asistido</a:t>
            </a:r>
            <a:endParaRPr lang="es" sz="1400" b="1" i="0" u="none" dirty="0">
              <a:solidFill>
                <a:srgbClr val="FFFF00"/>
              </a:solidFill>
            </a:endParaRPr>
          </a:p>
        </p:txBody>
      </p:sp>
      <p:sp>
        <p:nvSpPr>
          <p:cNvPr id="34" name="TextBox 29">
            <a:extLst>
              <a:ext uri="{FF2B5EF4-FFF2-40B4-BE49-F238E27FC236}">
                <a16:creationId xmlns="" xmlns:a16="http://schemas.microsoft.com/office/drawing/2014/main" id="{5AE26328-3B81-43CD-B2DF-6557725DDA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0063" y="4954588"/>
            <a:ext cx="42672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1400" b="0" i="0" u="none" dirty="0">
                <a:solidFill>
                  <a:schemeClr val="bg1"/>
                </a:solidFill>
                <a:latin typeface="+mn-lt"/>
              </a:rPr>
              <a:t>Nota: HYSWEEP.dll no es requerido. </a:t>
            </a:r>
          </a:p>
          <a:p>
            <a:pPr algn="l" rtl="0">
              <a:defRPr/>
            </a:pPr>
            <a:r>
              <a:rPr lang="es" sz="1400" b="0" i="0" u="none" dirty="0">
                <a:solidFill>
                  <a:schemeClr val="bg1"/>
                </a:solidFill>
                <a:latin typeface="+mn-lt"/>
              </a:rPr>
              <a:t>Sin embargo, puede todavía ser usado para compartir información de rumbo y movimiento con el programa LEVANTAMIENTO. Sin este manejador el ploteo de series de tiempo en LEVANTAMIENTO de datos de movimiento no estará disponible.   </a:t>
            </a:r>
          </a:p>
        </p:txBody>
      </p:sp>
    </p:spTree>
    <p:extLst>
      <p:ext uri="{BB962C8B-B14F-4D97-AF65-F5344CB8AC3E}">
        <p14:creationId xmlns:p14="http://schemas.microsoft.com/office/powerpoint/2010/main" val="6383920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9" descr="Red Roge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241800"/>
            <a:ext cx="3352800" cy="17414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3" name="Picture 10" descr="RR-32LI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14" y="4287837"/>
            <a:ext cx="2480733" cy="174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938D0297-AB61-4BB5-8461-D1FA20667B0A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30200" y="-94456"/>
            <a:ext cx="5181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Ofsets</a:t>
            </a:r>
          </a:p>
        </p:txBody>
      </p:sp>
      <p:sp>
        <p:nvSpPr>
          <p:cNvPr id="23557" name="Text Box 12">
            <a:extLst>
              <a:ext uri="{FF2B5EF4-FFF2-40B4-BE49-F238E27FC236}">
                <a16:creationId xmlns="" xmlns:a16="http://schemas.microsoft.com/office/drawing/2014/main" id="{A6B17A7D-FF3C-43AC-90EC-60E76346A5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925" y="987234"/>
            <a:ext cx="818412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2000" b="0" i="0" u="none" dirty="0">
                <a:solidFill>
                  <a:srgbClr val="0090B9"/>
                </a:solidFill>
                <a:latin typeface="+mn-lt"/>
              </a:rPr>
              <a:t>Ajustes por: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b="0" i="0" u="none" dirty="0">
                <a:solidFill>
                  <a:srgbClr val="0090B9"/>
                </a:solidFill>
                <a:latin typeface="+mn-lt"/>
              </a:rPr>
              <a:t>Origen Bote (ó Punto Referencia):  </a:t>
            </a:r>
            <a:r>
              <a:rPr lang="es" b="0" i="0" u="none" dirty="0">
                <a:latin typeface="+mn-lt"/>
              </a:rPr>
              <a:t> </a:t>
            </a:r>
            <a:r>
              <a:rPr lang="es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Centro de Gravedad Embarcación XY. Línea de Agua Estática.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b="0" i="0" u="none" dirty="0">
                <a:solidFill>
                  <a:srgbClr val="0090B9"/>
                </a:solidFill>
                <a:latin typeface="+mn-lt"/>
              </a:rPr>
              <a:t>Ubicación Equipo:  </a:t>
            </a:r>
            <a:r>
              <a:rPr lang="es" b="0" i="0" u="none" dirty="0">
                <a:latin typeface="+mn-lt"/>
              </a:rPr>
              <a:t> </a:t>
            </a:r>
            <a:r>
              <a:rPr lang="es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Ofsets en X (Estribor), Y (Adelante) y Z (Vertical), como son medidos desde el origen del Bote.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b="0" i="0" u="none" dirty="0">
                <a:solidFill>
                  <a:srgbClr val="0090B9"/>
                </a:solidFill>
                <a:latin typeface="+mn-lt"/>
              </a:rPr>
              <a:t>Rotación Equipo:  </a:t>
            </a:r>
            <a:r>
              <a:rPr lang="es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Cabeceo, Balanceo y Guiñada orientación de equipos direccionales como el sonar multihaz.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b="0" i="0" u="none" dirty="0">
                <a:solidFill>
                  <a:srgbClr val="0090B9"/>
                </a:solidFill>
                <a:latin typeface="+mn-lt"/>
              </a:rPr>
              <a:t>Latencia Equipo:  </a:t>
            </a:r>
            <a:r>
              <a:rPr lang="es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Retardo de tiempo = hora de arribo del dato – hora válida del dato.</a:t>
            </a:r>
          </a:p>
        </p:txBody>
      </p:sp>
      <p:sp>
        <p:nvSpPr>
          <p:cNvPr id="23558" name="Text Box 13">
            <a:extLst>
              <a:ext uri="{FF2B5EF4-FFF2-40B4-BE49-F238E27FC236}">
                <a16:creationId xmlns="" xmlns:a16="http://schemas.microsoft.com/office/drawing/2014/main" id="{260BA8AD-D4D0-4880-ADBE-ED069E7D89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72200"/>
            <a:ext cx="7467600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>
              <a:spcBef>
                <a:spcPct val="500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Punto de Traqueo:   Ubicación XY de la cabeza de sonar.  Usado para ajustar el indicador Izquierda/derecha.  Entrado En HYPACK EQUIPO - Bote - Móvil</a:t>
            </a:r>
          </a:p>
        </p:txBody>
      </p:sp>
      <p:sp>
        <p:nvSpPr>
          <p:cNvPr id="35847" name="Text Box 14">
            <a:extLst>
              <a:ext uri="{FF2B5EF4-FFF2-40B4-BE49-F238E27FC236}">
                <a16:creationId xmlns="" xmlns:a16="http://schemas.microsoft.com/office/drawing/2014/main" id="{DE120051-3FE1-4BCC-BC19-9C366D792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4743450"/>
            <a:ext cx="2209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rgbClr val="FF0000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“Red Rogers” y su plano (ubicaciones equipos).</a:t>
            </a:r>
          </a:p>
        </p:txBody>
      </p:sp>
    </p:spTree>
    <p:extLst>
      <p:ext uri="{BB962C8B-B14F-4D97-AF65-F5344CB8AC3E}">
        <p14:creationId xmlns:p14="http://schemas.microsoft.com/office/powerpoint/2010/main" val="39896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25CC38B-7B31-4A81-A59D-13440BA60534}"/>
              </a:ext>
            </a:extLst>
          </p:cNvPr>
          <p:cNvSpPr>
            <a:spLocks noGrp="1"/>
          </p:cNvSpPr>
          <p:nvPr>
            <p:ph type="title"/>
          </p:nvPr>
        </p:nvSpPr>
        <p:spPr>
          <a:ln w="57150"/>
        </p:spPr>
        <p:txBody>
          <a:bodyPr rtlCol="0">
            <a:noAutofit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s" sz="3600" b="1" i="0" u="non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Generalidades HYSWEEP®</a:t>
            </a:r>
          </a:p>
        </p:txBody>
      </p:sp>
    </p:spTree>
    <p:extLst>
      <p:ext uri="{BB962C8B-B14F-4D97-AF65-F5344CB8AC3E}">
        <p14:creationId xmlns:p14="http://schemas.microsoft.com/office/powerpoint/2010/main" val="7846711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72" name="Rectangle 28"/>
          <p:cNvSpPr>
            <a:spLocks noRot="1" noChangeArrowheads="1"/>
          </p:cNvSpPr>
          <p:nvPr/>
        </p:nvSpPr>
        <p:spPr bwMode="auto">
          <a:xfrm>
            <a:off x="360829" y="5943600"/>
            <a:ext cx="6477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/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En este ejemplo, el MRU está en el origen del bote, Punto de Traqueo está sobre el transducer.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60829" y="1609165"/>
            <a:ext cx="7086600" cy="3976688"/>
            <a:chOff x="838200" y="1143000"/>
            <a:chExt cx="7086600" cy="3976688"/>
          </a:xfrm>
        </p:grpSpPr>
        <p:pic>
          <p:nvPicPr>
            <p:cNvPr id="53250" name="Picture 4" descr="HARDWARE - Default Boat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143000"/>
              <a:ext cx="7086600" cy="39766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251" name="Oval 5"/>
            <p:cNvSpPr>
              <a:spLocks noChangeArrowheads="1"/>
            </p:cNvSpPr>
            <p:nvPr/>
          </p:nvSpPr>
          <p:spPr bwMode="auto">
            <a:xfrm>
              <a:off x="2362200" y="3200400"/>
              <a:ext cx="152400" cy="152400"/>
            </a:xfrm>
            <a:prstGeom prst="ellipse">
              <a:avLst/>
            </a:prstGeom>
            <a:solidFill>
              <a:srgbClr val="0099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s" altLang="en-US" b="0"/>
            </a:p>
          </p:txBody>
        </p:sp>
        <p:sp>
          <p:nvSpPr>
            <p:cNvPr id="53252" name="Line 6"/>
            <p:cNvSpPr>
              <a:spLocks noChangeShapeType="1"/>
            </p:cNvSpPr>
            <p:nvPr/>
          </p:nvSpPr>
          <p:spPr bwMode="auto">
            <a:xfrm>
              <a:off x="2438400" y="3276600"/>
              <a:ext cx="129540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53253" name="Line 7"/>
            <p:cNvSpPr>
              <a:spLocks noChangeShapeType="1"/>
            </p:cNvSpPr>
            <p:nvPr/>
          </p:nvSpPr>
          <p:spPr bwMode="auto">
            <a:xfrm flipV="1">
              <a:off x="2438400" y="1600200"/>
              <a:ext cx="0" cy="16764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53254" name="Rectangle 8"/>
            <p:cNvSpPr>
              <a:spLocks noChangeArrowheads="1"/>
            </p:cNvSpPr>
            <p:nvPr/>
          </p:nvSpPr>
          <p:spPr bwMode="auto">
            <a:xfrm>
              <a:off x="1447800" y="3657600"/>
              <a:ext cx="152400" cy="1524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s" altLang="en-US" b="0"/>
            </a:p>
          </p:txBody>
        </p:sp>
        <p:sp>
          <p:nvSpPr>
            <p:cNvPr id="53255" name="Line 9"/>
            <p:cNvSpPr>
              <a:spLocks noChangeShapeType="1"/>
            </p:cNvSpPr>
            <p:nvPr/>
          </p:nvSpPr>
          <p:spPr bwMode="auto">
            <a:xfrm>
              <a:off x="5867400" y="3429000"/>
              <a:ext cx="0" cy="11430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53256" name="Rectangle 10"/>
            <p:cNvSpPr>
              <a:spLocks noChangeArrowheads="1"/>
            </p:cNvSpPr>
            <p:nvPr/>
          </p:nvSpPr>
          <p:spPr bwMode="auto">
            <a:xfrm>
              <a:off x="4724400" y="3810000"/>
              <a:ext cx="152400" cy="1524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s" altLang="en-US" b="0"/>
            </a:p>
          </p:txBody>
        </p:sp>
        <p:sp>
          <p:nvSpPr>
            <p:cNvPr id="53257" name="Oval 11"/>
            <p:cNvSpPr>
              <a:spLocks noChangeArrowheads="1"/>
            </p:cNvSpPr>
            <p:nvPr/>
          </p:nvSpPr>
          <p:spPr bwMode="auto">
            <a:xfrm>
              <a:off x="5791200" y="3505200"/>
              <a:ext cx="152400" cy="152400"/>
            </a:xfrm>
            <a:prstGeom prst="ellipse">
              <a:avLst/>
            </a:prstGeom>
            <a:solidFill>
              <a:srgbClr val="0099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s" altLang="en-US" b="0"/>
            </a:p>
          </p:txBody>
        </p:sp>
        <p:sp>
          <p:nvSpPr>
            <p:cNvPr id="53258" name="Text Box 12"/>
            <p:cNvSpPr txBox="1">
              <a:spLocks noChangeArrowheads="1"/>
            </p:cNvSpPr>
            <p:nvPr/>
          </p:nvSpPr>
          <p:spPr bwMode="auto">
            <a:xfrm>
              <a:off x="1905000" y="2971800"/>
              <a:ext cx="5334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sz="1200" b="1" i="0" u="none">
                  <a:solidFill>
                    <a:srgbClr val="009900"/>
                  </a:solidFill>
                </a:rPr>
                <a:t>MRU</a:t>
              </a:r>
            </a:p>
          </p:txBody>
        </p:sp>
        <p:sp>
          <p:nvSpPr>
            <p:cNvPr id="53259" name="Text Box 13"/>
            <p:cNvSpPr txBox="1">
              <a:spLocks noChangeArrowheads="1"/>
            </p:cNvSpPr>
            <p:nvPr/>
          </p:nvSpPr>
          <p:spPr bwMode="auto">
            <a:xfrm>
              <a:off x="5257800" y="3200400"/>
              <a:ext cx="5334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sz="1200" b="1" i="0" u="none">
                  <a:solidFill>
                    <a:srgbClr val="009900"/>
                  </a:solidFill>
                </a:rPr>
                <a:t>MRU</a:t>
              </a:r>
            </a:p>
          </p:txBody>
        </p:sp>
        <p:sp>
          <p:nvSpPr>
            <p:cNvPr id="53260" name="Text Box 14"/>
            <p:cNvSpPr txBox="1">
              <a:spLocks noChangeArrowheads="1"/>
            </p:cNvSpPr>
            <p:nvPr/>
          </p:nvSpPr>
          <p:spPr bwMode="auto">
            <a:xfrm>
              <a:off x="1066800" y="3962400"/>
              <a:ext cx="15240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sz="1200" b="1" i="0" u="none">
                  <a:solidFill>
                    <a:srgbClr val="FF0000"/>
                  </a:solidFill>
                </a:rPr>
                <a:t>Transducer Multihaz</a:t>
              </a:r>
            </a:p>
          </p:txBody>
        </p:sp>
        <p:sp>
          <p:nvSpPr>
            <p:cNvPr id="53261" name="Text Box 15"/>
            <p:cNvSpPr txBox="1">
              <a:spLocks noChangeArrowheads="1"/>
            </p:cNvSpPr>
            <p:nvPr/>
          </p:nvSpPr>
          <p:spPr bwMode="auto">
            <a:xfrm>
              <a:off x="4038600" y="4114800"/>
              <a:ext cx="15240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sz="1200" b="1" i="0" u="none">
                  <a:solidFill>
                    <a:srgbClr val="FF0000"/>
                  </a:solidFill>
                </a:rPr>
                <a:t>Transducer Multihaz</a:t>
              </a:r>
            </a:p>
          </p:txBody>
        </p:sp>
        <p:sp>
          <p:nvSpPr>
            <p:cNvPr id="53262" name="Line 16"/>
            <p:cNvSpPr>
              <a:spLocks noChangeShapeType="1"/>
            </p:cNvSpPr>
            <p:nvPr/>
          </p:nvSpPr>
          <p:spPr bwMode="auto">
            <a:xfrm flipV="1">
              <a:off x="5867400" y="3429000"/>
              <a:ext cx="182880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53263" name="Line 17"/>
            <p:cNvSpPr>
              <a:spLocks noChangeShapeType="1"/>
            </p:cNvSpPr>
            <p:nvPr/>
          </p:nvSpPr>
          <p:spPr bwMode="auto">
            <a:xfrm flipV="1">
              <a:off x="5867400" y="2057400"/>
              <a:ext cx="0" cy="16764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53264" name="Line 18"/>
            <p:cNvSpPr>
              <a:spLocks noChangeShapeType="1"/>
            </p:cNvSpPr>
            <p:nvPr/>
          </p:nvSpPr>
          <p:spPr bwMode="auto">
            <a:xfrm>
              <a:off x="5943600" y="3429000"/>
              <a:ext cx="4572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53265" name="Line 20"/>
            <p:cNvSpPr>
              <a:spLocks noChangeShapeType="1"/>
            </p:cNvSpPr>
            <p:nvPr/>
          </p:nvSpPr>
          <p:spPr bwMode="auto">
            <a:xfrm>
              <a:off x="2438400" y="3276600"/>
              <a:ext cx="0" cy="457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53266" name="Line 21"/>
            <p:cNvSpPr>
              <a:spLocks noChangeShapeType="1"/>
            </p:cNvSpPr>
            <p:nvPr/>
          </p:nvSpPr>
          <p:spPr bwMode="auto">
            <a:xfrm>
              <a:off x="1600200" y="3733800"/>
              <a:ext cx="8382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104470" name="AutoShape 22">
              <a:extLst>
                <a:ext uri="{FF2B5EF4-FFF2-40B4-BE49-F238E27FC236}">
                  <a16:creationId xmlns="" xmlns:a16="http://schemas.microsoft.com/office/drawing/2014/main" id="{0DC864C9-EC8E-47C3-B9C2-DAA46BA924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5400" y="3581400"/>
              <a:ext cx="381000" cy="304800"/>
            </a:xfrm>
            <a:prstGeom prst="star5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rtl="0">
                <a:defRPr/>
              </a:pPr>
              <a:endParaRPr lang="es" b="0">
                <a:latin typeface="Arial" charset="0"/>
              </a:endParaRPr>
            </a:p>
          </p:txBody>
        </p:sp>
        <p:sp>
          <p:nvSpPr>
            <p:cNvPr id="104471" name="Text Box 23">
              <a:extLst>
                <a:ext uri="{FF2B5EF4-FFF2-40B4-BE49-F238E27FC236}">
                  <a16:creationId xmlns="" xmlns:a16="http://schemas.microsoft.com/office/drawing/2014/main" id="{A6590D76-F73B-4AE6-93D3-C204449C90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52800" y="2819400"/>
              <a:ext cx="6096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  <a:defRPr/>
              </a:pPr>
              <a:r>
                <a:rPr lang="es" b="0" i="0" u="none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+X</a:t>
              </a:r>
            </a:p>
          </p:txBody>
        </p:sp>
        <p:sp>
          <p:nvSpPr>
            <p:cNvPr id="104472" name="Text Box 24">
              <a:extLst>
                <a:ext uri="{FF2B5EF4-FFF2-40B4-BE49-F238E27FC236}">
                  <a16:creationId xmlns="" xmlns:a16="http://schemas.microsoft.com/office/drawing/2014/main" id="{02743065-AFA1-46B8-AEDF-176C42C405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86600" y="3595688"/>
              <a:ext cx="60960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  <a:defRPr/>
              </a:pPr>
              <a:r>
                <a:rPr lang="es" b="0" i="0" u="none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+X</a:t>
              </a:r>
            </a:p>
          </p:txBody>
        </p:sp>
        <p:sp>
          <p:nvSpPr>
            <p:cNvPr id="104473" name="Text Box 25">
              <a:extLst>
                <a:ext uri="{FF2B5EF4-FFF2-40B4-BE49-F238E27FC236}">
                  <a16:creationId xmlns="" xmlns:a16="http://schemas.microsoft.com/office/drawing/2014/main" id="{2F57FE02-3976-494D-AD07-804805CD86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0800" y="1600200"/>
              <a:ext cx="6096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  <a:defRPr/>
              </a:pPr>
              <a:r>
                <a:rPr lang="es" b="0" i="0" u="none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+Y</a:t>
              </a:r>
            </a:p>
          </p:txBody>
        </p:sp>
        <p:sp>
          <p:nvSpPr>
            <p:cNvPr id="104474" name="Text Box 26">
              <a:extLst>
                <a:ext uri="{FF2B5EF4-FFF2-40B4-BE49-F238E27FC236}">
                  <a16:creationId xmlns="" xmlns:a16="http://schemas.microsoft.com/office/drawing/2014/main" id="{FD94679A-5EE8-4E19-8665-363BBF1D46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96000" y="4267200"/>
              <a:ext cx="6096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  <a:defRPr/>
              </a:pPr>
              <a:r>
                <a:rPr lang="es" b="0" i="0" u="none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+Z</a:t>
              </a:r>
            </a:p>
          </p:txBody>
        </p:sp>
        <p:sp>
          <p:nvSpPr>
            <p:cNvPr id="29" name="AutoShape 22">
              <a:extLst>
                <a:ext uri="{FF2B5EF4-FFF2-40B4-BE49-F238E27FC236}">
                  <a16:creationId xmlns="" xmlns:a16="http://schemas.microsoft.com/office/drawing/2014/main" id="{E72A4979-065C-43CC-B167-4092D25EAD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2000" y="3276600"/>
              <a:ext cx="381000" cy="304800"/>
            </a:xfrm>
            <a:prstGeom prst="star5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 rtl="0">
                <a:defRPr/>
              </a:pPr>
              <a:endParaRPr lang="es" b="0">
                <a:latin typeface="Arial" charset="0"/>
              </a:endParaRPr>
            </a:p>
          </p:txBody>
        </p:sp>
        <p:sp>
          <p:nvSpPr>
            <p:cNvPr id="25626" name="TextBox 29">
              <a:extLst>
                <a:ext uri="{FF2B5EF4-FFF2-40B4-BE49-F238E27FC236}">
                  <a16:creationId xmlns="" xmlns:a16="http://schemas.microsoft.com/office/drawing/2014/main" id="{BA6A352C-9DDC-4E0A-B407-C58D3439AF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76500" y="2405063"/>
              <a:ext cx="1219200" cy="73818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defRPr/>
              </a:pPr>
              <a:r>
                <a:rPr lang="es" sz="1400" b="0" i="0" u="none">
                  <a:solidFill>
                    <a:schemeClr val="bg1">
                      <a:lumMod val="50000"/>
                    </a:schemeClr>
                  </a:solidFill>
                </a:rPr>
                <a:t>Sistema Referencia del Bote</a:t>
              </a:r>
            </a:p>
          </p:txBody>
        </p:sp>
        <p:sp>
          <p:nvSpPr>
            <p:cNvPr id="53275" name="TextBox 30"/>
            <p:cNvSpPr txBox="1">
              <a:spLocks noChangeArrowheads="1"/>
            </p:cNvSpPr>
            <p:nvPr/>
          </p:nvSpPr>
          <p:spPr bwMode="auto">
            <a:xfrm>
              <a:off x="914400" y="3151188"/>
              <a:ext cx="83820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es" sz="1200" b="1" i="0" u="none">
                  <a:solidFill>
                    <a:srgbClr val="FFFF00"/>
                  </a:solidFill>
                </a:rPr>
                <a:t>Punto de Traqueo</a:t>
              </a:r>
            </a:p>
          </p:txBody>
        </p:sp>
      </p:grpSp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8F2D2275-A543-4F2C-9948-EC799F0013A4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04800" y="0"/>
            <a:ext cx="8001000" cy="96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Origen Bote &amp; Punto Traqueo</a:t>
            </a:r>
          </a:p>
        </p:txBody>
      </p:sp>
    </p:spTree>
    <p:extLst>
      <p:ext uri="{BB962C8B-B14F-4D97-AF65-F5344CB8AC3E}">
        <p14:creationId xmlns:p14="http://schemas.microsoft.com/office/powerpoint/2010/main" val="29556113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24984F25-DDA9-471C-9FAD-8B4A48EE7F1D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04800" y="0"/>
            <a:ext cx="6172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EQUIPOS HYPACK®</a:t>
            </a:r>
          </a:p>
        </p:txBody>
      </p:sp>
      <p:sp>
        <p:nvSpPr>
          <p:cNvPr id="2056" name="Text Box 22">
            <a:extLst>
              <a:ext uri="{FF2B5EF4-FFF2-40B4-BE49-F238E27FC236}">
                <a16:creationId xmlns="" xmlns:a16="http://schemas.microsoft.com/office/drawing/2014/main" id="{F9B88808-D2A9-4740-B5D1-B9702ECFCF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129506"/>
            <a:ext cx="53967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Programa Combinado de Equipos configurará el equipo tanto para HYPACK como para HYSWEEP</a:t>
            </a: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</a:p>
        </p:txBody>
      </p:sp>
      <p:pic>
        <p:nvPicPr>
          <p:cNvPr id="5530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53187"/>
            <a:ext cx="7553325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743200"/>
            <a:ext cx="581342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15">
            <a:extLst>
              <a:ext uri="{FF2B5EF4-FFF2-40B4-BE49-F238E27FC236}">
                <a16:creationId xmlns="" xmlns:a16="http://schemas.microsoft.com/office/drawing/2014/main" id="{1B75E914-7A13-46E4-82F1-E728E96E44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5074677"/>
            <a:ext cx="4648200" cy="169277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0"/>
              </a:spcBef>
              <a:buFontTx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Pestaña Sistema: </a:t>
            </a:r>
          </a:p>
          <a:p>
            <a:pPr marL="571500" lvl="1" indent="-342900" algn="l" rtl="0">
              <a:spcBef>
                <a:spcPts val="0"/>
              </a:spcBef>
              <a:buSzPct val="98000"/>
              <a:buFont typeface="Wingdings" pitchFamily="2" charset="2"/>
              <a:buChar char="§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Incluir HYSWEEP® Levantamiento 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Página principal:</a:t>
            </a:r>
          </a:p>
          <a:p>
            <a:pPr marL="571500" lvl="1" indent="-342900" algn="l" rtl="0"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Configure dispositivos HYPACK LEVANTAMIENTO (Bote) y luego dispositivos HYSWEEP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1AB0F4AA-6494-4EDF-BF31-F7695002FD5C}"/>
              </a:ext>
            </a:extLst>
          </p:cNvPr>
          <p:cNvSpPr/>
          <p:nvPr/>
        </p:nvSpPr>
        <p:spPr>
          <a:xfrm>
            <a:off x="1638300" y="2119668"/>
            <a:ext cx="990600" cy="457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387399349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4" name="Rectangle 10">
            <a:extLst>
              <a:ext uri="{FF2B5EF4-FFF2-40B4-BE49-F238E27FC236}">
                <a16:creationId xmlns="" xmlns:a16="http://schemas.microsoft.com/office/drawing/2014/main" id="{D175747B-66B1-43EC-9CDC-69A911F9DF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3429000"/>
            <a:ext cx="52578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914400" lvl="1" indent="-457200" algn="l" rtl="0" eaLnBrk="1" hangingPunct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0000"/>
              <a:buFont typeface="Times New Roman" pitchFamily="18" charset="0"/>
              <a:buNone/>
              <a:defRPr/>
            </a:pPr>
            <a:endParaRPr lang="e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914400" lvl="1" indent="-457200" algn="l" rtl="0" eaLnBrk="1" hangingPunct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0000"/>
              <a:buFont typeface="Times New Roman" pitchFamily="18" charset="0"/>
              <a:buNone/>
              <a:defRPr/>
            </a:pPr>
            <a:endParaRPr lang="es" sz="20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68C6C2AF-51C2-4600-AB5B-4DC657180501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04800" y="0"/>
            <a:ext cx="83058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EQUIPOS</a:t>
            </a:r>
          </a:p>
        </p:txBody>
      </p:sp>
      <p:sp>
        <p:nvSpPr>
          <p:cNvPr id="18439" name="Text Box 14">
            <a:extLst>
              <a:ext uri="{FF2B5EF4-FFF2-40B4-BE49-F238E27FC236}">
                <a16:creationId xmlns="" xmlns:a16="http://schemas.microsoft.com/office/drawing/2014/main" id="{ECCC0EC7-E7D8-4D36-9D2E-24CE8707E0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066800"/>
            <a:ext cx="8915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2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Equipos Posicionamiento: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600" b="0" i="0" u="none">
                <a:solidFill>
                  <a:schemeClr val="bg2"/>
                </a:solidFill>
                <a:latin typeface="+mn-lt"/>
              </a:rPr>
              <a:t>GPS.DLL</a:t>
            </a:r>
            <a:r>
              <a:rPr lang="es" sz="1600" b="0" i="0" u="none">
                <a:latin typeface="+mn-lt"/>
              </a:rPr>
              <a:t> 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para posición desde puerto COM o Red.  (Rumbo y Marea RTK si es necesario.)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600" b="0" i="0" u="none">
                <a:solidFill>
                  <a:schemeClr val="bg2"/>
                </a:solidFill>
                <a:latin typeface="+mn-lt"/>
              </a:rPr>
              <a:t>POSMV.DLL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para posiciones POS/MV sobre una red.  (Marea RTK si es necesario..)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600" b="0" i="0" u="none">
                <a:solidFill>
                  <a:schemeClr val="bg2"/>
                </a:solidFill>
                <a:latin typeface="+mn-lt"/>
              </a:rPr>
              <a:t>F180.DLL</a:t>
            </a:r>
            <a:r>
              <a:rPr lang="es" sz="1600" b="0" i="0" u="none">
                <a:latin typeface="+mn-lt"/>
              </a:rPr>
              <a:t> 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para posiciones sobre una red.  (Marea RTK si es necesario..)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600" b="0" i="0" u="none">
                <a:solidFill>
                  <a:schemeClr val="bg2"/>
                </a:solidFill>
                <a:latin typeface="+mn-lt"/>
              </a:rPr>
              <a:t>NOVATEL-SPAN.DLL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para posiciones Novatel.  (Marea RTK si es necesario..)</a:t>
            </a:r>
          </a:p>
        </p:txBody>
      </p:sp>
      <p:sp>
        <p:nvSpPr>
          <p:cNvPr id="18440" name="Text Box 15">
            <a:extLst>
              <a:ext uri="{FF2B5EF4-FFF2-40B4-BE49-F238E27FC236}">
                <a16:creationId xmlns="" xmlns:a16="http://schemas.microsoft.com/office/drawing/2014/main" id="{75FB7DBC-1120-4D56-84A1-F6BB436624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437" y="3271744"/>
            <a:ext cx="8467725" cy="784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Seleccione opción Sinc Tiempo en la página configuración HYPACK.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Entre Ofsets Punto Traqueo (Ofsets Cabeza Multihaz) en la pestaña Móvil para BOTE</a:t>
            </a:r>
          </a:p>
        </p:txBody>
      </p:sp>
      <p:pic>
        <p:nvPicPr>
          <p:cNvPr id="5735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8" t="50568" r="31598" b="26956"/>
          <a:stretch>
            <a:fillRect/>
          </a:stretch>
        </p:blipFill>
        <p:spPr bwMode="auto">
          <a:xfrm>
            <a:off x="3757613" y="4176713"/>
            <a:ext cx="5257800" cy="163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1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294094"/>
            <a:ext cx="2797504" cy="2321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13792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E73B4F9B-F4C6-4B92-99C4-2033B5497C57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04800" y="0"/>
            <a:ext cx="7620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EQUIPOS (Configure HYSWEEP®)</a:t>
            </a:r>
          </a:p>
        </p:txBody>
      </p:sp>
      <p:sp>
        <p:nvSpPr>
          <p:cNvPr id="47107" name="Text Box 9">
            <a:extLst>
              <a:ext uri="{FF2B5EF4-FFF2-40B4-BE49-F238E27FC236}">
                <a16:creationId xmlns="" xmlns:a16="http://schemas.microsoft.com/office/drawing/2014/main" id="{CB9365DC-B003-47EA-910E-0696B3085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295400"/>
            <a:ext cx="8839200" cy="132343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indent="-285750" algn="l" rtl="0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Configure la sección HYSWEEP® Levantamiento con EQUIPOS para el Multihaz, sensor de Movimiento y Rumbo. </a:t>
            </a:r>
          </a:p>
          <a:p>
            <a:pPr marL="285750" indent="-285750" algn="l" rtl="0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Seleccione desde el listado Fabricante/Modelo y “Agreguelo” a la sección INSTALADO.    </a:t>
            </a:r>
          </a:p>
          <a:p>
            <a:pPr algn="l" rtl="0">
              <a:spcBef>
                <a:spcPct val="50000"/>
              </a:spcBef>
              <a:buClr>
                <a:schemeClr val="tx1"/>
              </a:buClr>
              <a:defRPr/>
            </a:pPr>
            <a:r>
              <a:rPr lang="es" sz="1600" b="1" i="0" u="none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Nota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: Algunos Sistemas Multihaz pueden incluir MRU y Rumbo dentro de su manejador</a:t>
            </a:r>
          </a:p>
        </p:txBody>
      </p:sp>
      <p:sp>
        <p:nvSpPr>
          <p:cNvPr id="10" name="Text Box 20">
            <a:extLst>
              <a:ext uri="{FF2B5EF4-FFF2-40B4-BE49-F238E27FC236}">
                <a16:creationId xmlns="" xmlns:a16="http://schemas.microsoft.com/office/drawing/2014/main" id="{38FB7937-0A8E-409C-BF16-AB3AC02C2C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5988237"/>
            <a:ext cx="7620000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 hay dispositivos de HYPACK navegación bajo la sección HYWEEP Levantamiento. Es automáticamente incluido en el programa Equipos.   </a:t>
            </a:r>
          </a:p>
        </p:txBody>
      </p:sp>
      <p:pic>
        <p:nvPicPr>
          <p:cNvPr id="5939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2922588"/>
            <a:ext cx="6176963" cy="291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53822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8F4D2C31-23AA-4EA4-A42E-38174E269F5A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04800" y="0"/>
            <a:ext cx="7543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Equipo Multihaz</a:t>
            </a:r>
          </a:p>
        </p:txBody>
      </p:sp>
      <p:sp>
        <p:nvSpPr>
          <p:cNvPr id="3080" name="Text Box 21">
            <a:extLst>
              <a:ext uri="{FF2B5EF4-FFF2-40B4-BE49-F238E27FC236}">
                <a16:creationId xmlns="" xmlns:a16="http://schemas.microsoft.com/office/drawing/2014/main" id="{64F7F5AF-90FE-4B75-AA18-D6314A38DD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275" y="5516563"/>
            <a:ext cx="8534400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2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Botón Configuración:</a:t>
            </a:r>
          </a:p>
          <a:p>
            <a:pPr marL="176213" indent="-176213" algn="l" rtl="0">
              <a:spcBef>
                <a:spcPct val="500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el botón de Configuración para entrar Info específica del Fabricante.</a:t>
            </a:r>
          </a:p>
        </p:txBody>
      </p:sp>
      <p:sp>
        <p:nvSpPr>
          <p:cNvPr id="3081" name="Text Box 23">
            <a:extLst>
              <a:ext uri="{FF2B5EF4-FFF2-40B4-BE49-F238E27FC236}">
                <a16:creationId xmlns="" xmlns:a16="http://schemas.microsoft.com/office/drawing/2014/main" id="{D43560D5-42F8-4656-87AA-74D6565F15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990600"/>
            <a:ext cx="85344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6213" indent="-176213" algn="l" rtl="0">
              <a:spcBef>
                <a:spcPct val="50000"/>
              </a:spcBef>
              <a:defRPr/>
            </a:pPr>
            <a:r>
              <a:rPr lang="es" sz="2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Conexión:</a:t>
            </a:r>
          </a:p>
          <a:p>
            <a:pPr marL="176213" indent="-176213" algn="l" rtl="0">
              <a:spcBef>
                <a:spcPct val="500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La mayoría de sonares son de red.  Determine el Número de Puerto e Internet correcto. Dirección es requerida para equipos TCP/IP.</a:t>
            </a:r>
          </a:p>
          <a:p>
            <a:pPr marL="176213" indent="-176213" algn="l" rtl="0">
              <a:spcBef>
                <a:spcPct val="500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Refierase a “HYSWEEP Interfacing.pdf” por detalles.</a:t>
            </a:r>
          </a:p>
        </p:txBody>
      </p:sp>
      <p:pic>
        <p:nvPicPr>
          <p:cNvPr id="61445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60"/>
          <a:stretch>
            <a:fillRect/>
          </a:stretch>
        </p:blipFill>
        <p:spPr bwMode="auto">
          <a:xfrm>
            <a:off x="422275" y="2767013"/>
            <a:ext cx="7731125" cy="25431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2808240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Rectangle 6">
            <a:extLst>
              <a:ext uri="{FF2B5EF4-FFF2-40B4-BE49-F238E27FC236}">
                <a16:creationId xmlns="" xmlns:a16="http://schemas.microsoft.com/office/drawing/2014/main" id="{A246E9A5-0BD8-4835-A830-9B452D4948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62400"/>
            <a:ext cx="4953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 algn="l" rtl="0" eaLnBrk="1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/>
            </a:pPr>
            <a:endParaRPr lang="es" sz="2000" b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5CA778A7-4056-40AB-9142-B6ABB1F44789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04800" y="0"/>
            <a:ext cx="875374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 dirty="0">
                <a:solidFill>
                  <a:schemeClr val="bg1"/>
                </a:solidFill>
                <a:latin typeface="+mj-lt"/>
              </a:rPr>
              <a:t>Dispositivo Multihaz - Pestaña Ofsets Equipo</a:t>
            </a:r>
          </a:p>
        </p:txBody>
      </p:sp>
      <p:sp>
        <p:nvSpPr>
          <p:cNvPr id="49156" name="Text Box 12">
            <a:extLst>
              <a:ext uri="{FF2B5EF4-FFF2-40B4-BE49-F238E27FC236}">
                <a16:creationId xmlns="" xmlns:a16="http://schemas.microsoft.com/office/drawing/2014/main" id="{F7492527-F364-4542-819C-C57C72C116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158875"/>
            <a:ext cx="9144000" cy="15081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Seleccione Cabeza Sonar 1 o 2.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Entre ubicación ófsets medidos desde la referencia del Bote.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Entre Ofsets Rotación desde la Prueba de Parcheo.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Latencia debe ser cero.  (Latencia Navegación es entrada en los ófsets del Dispositivo de Posicionamiento)</a:t>
            </a:r>
          </a:p>
        </p:txBody>
      </p:sp>
      <p:pic>
        <p:nvPicPr>
          <p:cNvPr id="6349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835276"/>
            <a:ext cx="6487459" cy="377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0512075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Rectangle 6">
            <a:extLst>
              <a:ext uri="{FF2B5EF4-FFF2-40B4-BE49-F238E27FC236}">
                <a16:creationId xmlns="" xmlns:a16="http://schemas.microsoft.com/office/drawing/2014/main" id="{4AB5300A-5920-45AD-B2F5-88D2D71817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62400"/>
            <a:ext cx="4953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 algn="l" rtl="0" eaLnBrk="1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/>
            </a:pPr>
            <a:endParaRPr lang="es" sz="2000" b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5443432F-D522-4EC1-BC60-E98A6AD773CC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04800" y="0"/>
            <a:ext cx="875374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000" b="0" i="0" u="none" dirty="0">
                <a:solidFill>
                  <a:schemeClr val="bg1"/>
                </a:solidFill>
                <a:latin typeface="+mj-lt"/>
              </a:rPr>
              <a:t>Dispositivo Multihaz - Pestaña Ofsets (continuación)</a:t>
            </a:r>
          </a:p>
        </p:txBody>
      </p:sp>
      <p:sp>
        <p:nvSpPr>
          <p:cNvPr id="49156" name="Text Box 12">
            <a:extLst>
              <a:ext uri="{FF2B5EF4-FFF2-40B4-BE49-F238E27FC236}">
                <a16:creationId xmlns="" xmlns:a16="http://schemas.microsoft.com/office/drawing/2014/main" id="{661761B7-E524-4688-9304-E29055EBE5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488142"/>
            <a:ext cx="7884459" cy="7381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2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Para sonares multihaz que incluyan datos del movimiento insertados en sus paquetes de datos, seleccione </a:t>
            </a:r>
            <a:r>
              <a:rPr lang="es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Ófsets MRU 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desde el menú desplegable: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446CDD4F-F54E-4C76-A3CA-2E595788E8E3}"/>
              </a:ext>
            </a:extLst>
          </p:cNvPr>
          <p:cNvSpPr/>
          <p:nvPr/>
        </p:nvSpPr>
        <p:spPr>
          <a:xfrm>
            <a:off x="304800" y="3929613"/>
            <a:ext cx="833278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 Entre ubicación ófsets medidos desde la referencia del Bote.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endParaRPr lang="es" altLang="en-US" b="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algn="l" rtl="0">
              <a:spcBef>
                <a:spcPct val="50000"/>
              </a:spcBef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NOTA:  Entre los valores de Balanceo y Cabeceo “estático” siendo mostrados por el MRU, cuando la embarcación esta nivelada y el Calado del Multihaz (Ofset Vertical) ha sido medido y entrado en sus ófsets.  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(Esto compensará adecuadamente el calado del multihaz en estados de mar dinámicos.</a:t>
            </a:r>
          </a:p>
        </p:txBody>
      </p:sp>
      <p:pic>
        <p:nvPicPr>
          <p:cNvPr id="655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88" y="2514600"/>
            <a:ext cx="815340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2316092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C4B0B7C7-17DE-475A-A2E2-75F4B73D07E4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04800" y="0"/>
            <a:ext cx="6934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Sensores Movimiento y Rumbo</a:t>
            </a:r>
          </a:p>
        </p:txBody>
      </p:sp>
      <p:sp>
        <p:nvSpPr>
          <p:cNvPr id="4103" name="Text Box 12">
            <a:extLst>
              <a:ext uri="{FF2B5EF4-FFF2-40B4-BE49-F238E27FC236}">
                <a16:creationId xmlns="" xmlns:a16="http://schemas.microsoft.com/office/drawing/2014/main" id="{42C3E5B8-51A5-4C23-98AF-D507F8A01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216661"/>
            <a:ext cx="89916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b="0" i="0" u="none" dirty="0">
                <a:solidFill>
                  <a:schemeClr val="bg2"/>
                </a:solidFill>
                <a:latin typeface="+mn-lt"/>
              </a:rPr>
              <a:t>Equipos: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Seleccione el driver, si esta listado.  Si no…</a:t>
            </a:r>
          </a:p>
          <a:p>
            <a:pPr marL="742950" lvl="1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rgbClr val="0090B9"/>
                </a:solidFill>
                <a:latin typeface="+mn-lt"/>
              </a:rPr>
              <a:t>El mensaje “TSS1” es estándar para Oleaje, Cabeceo y Balanceo (driver TSS DMS).</a:t>
            </a:r>
          </a:p>
          <a:p>
            <a:pPr marL="742950" lvl="1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rgbClr val="0090B9"/>
                </a:solidFill>
                <a:latin typeface="+mn-lt"/>
              </a:rPr>
              <a:t>El mensaje NMEA “HDT” es estándar para Rumbo (driver NMEA-0183 Giro).</a:t>
            </a:r>
          </a:p>
          <a:p>
            <a:pPr marL="742950" lvl="1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rgbClr val="0090B9"/>
                </a:solidFill>
                <a:latin typeface="+mn-lt"/>
              </a:rPr>
              <a:t>El Altitud Genérico puede ser configurado para analizar datagramas ASCII</a:t>
            </a:r>
          </a:p>
        </p:txBody>
      </p:sp>
      <p:sp>
        <p:nvSpPr>
          <p:cNvPr id="4104" name="Text Box 13">
            <a:extLst>
              <a:ext uri="{FF2B5EF4-FFF2-40B4-BE49-F238E27FC236}">
                <a16:creationId xmlns="" xmlns:a16="http://schemas.microsoft.com/office/drawing/2014/main" id="{E49C40AD-AF8D-46D5-B8FD-E2A2AFD82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497263"/>
            <a:ext cx="8610600" cy="78483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b="0" i="0" u="none">
                <a:solidFill>
                  <a:schemeClr val="bg2"/>
                </a:solidFill>
                <a:latin typeface="+mn-lt"/>
              </a:rPr>
              <a:t>Conexión: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Entre parámetros Red o COM .  Recuerde “HYSWEEP Interfacing.pdf”.</a:t>
            </a:r>
          </a:p>
        </p:txBody>
      </p:sp>
      <p:sp>
        <p:nvSpPr>
          <p:cNvPr id="4105" name="Text Box 14">
            <a:extLst>
              <a:ext uri="{FF2B5EF4-FFF2-40B4-BE49-F238E27FC236}">
                <a16:creationId xmlns="" xmlns:a16="http://schemas.microsoft.com/office/drawing/2014/main" id="{F7EB3DB0-64AA-4E7E-9548-BF2B286A53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" y="4648200"/>
            <a:ext cx="8610600" cy="189282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b="0" i="0" u="none" dirty="0">
                <a:solidFill>
                  <a:schemeClr val="bg2"/>
                </a:solidFill>
                <a:latin typeface="+mn-lt"/>
              </a:rPr>
              <a:t>Ofsets: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MRU ubicación ófsets medidos desde referencia del Bote.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MRU Ofsets Rotación pueden ser usados para “hacer cero” Cabeceo y Balanceo.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Ofset Rotación Rumbo (Guiñada) puede ser usado para corregir el norte de </a:t>
            </a:r>
            <a:r>
              <a:rPr lang="e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Cuadrícu</a:t>
            </a:r>
            <a:r>
              <a:rPr lang="es" b="0" i="0" u="non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la</a:t>
            </a:r>
            <a:r>
              <a:rPr lang="es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36174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7079DEC4-283C-4D9E-9823-A4EB8395B850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04800" y="14288"/>
            <a:ext cx="7391400" cy="97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Pruebe y Salve…</a:t>
            </a:r>
          </a:p>
        </p:txBody>
      </p:sp>
      <p:sp>
        <p:nvSpPr>
          <p:cNvPr id="22534" name="Text Box 10">
            <a:extLst>
              <a:ext uri="{FF2B5EF4-FFF2-40B4-BE49-F238E27FC236}">
                <a16:creationId xmlns="" xmlns:a16="http://schemas.microsoft.com/office/drawing/2014/main" id="{B09989E6-B5F8-4DEF-AE2F-C8409379A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8752" y="1987830"/>
            <a:ext cx="2855259" cy="1323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Pestaña Conexión  Use Prueba COM y Prueba de Red para verificar que el sensor esta enviando datos</a:t>
            </a:r>
          </a:p>
        </p:txBody>
      </p:sp>
      <p:sp>
        <p:nvSpPr>
          <p:cNvPr id="22535" name="Text Box 11">
            <a:extLst>
              <a:ext uri="{FF2B5EF4-FFF2-40B4-BE49-F238E27FC236}">
                <a16:creationId xmlns="" xmlns:a16="http://schemas.microsoft.com/office/drawing/2014/main" id="{C595A720-4185-4A4B-B1C9-AE9026DFA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8752" y="3814482"/>
            <a:ext cx="2922495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Configuraciones de EQUIPOS alternas:</a:t>
            </a:r>
          </a:p>
          <a:p>
            <a:pPr algn="l" rtl="0"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Abra y Salve configuraciones alternas usando el IMPORTAR y EXPORTAR.</a:t>
            </a:r>
          </a:p>
        </p:txBody>
      </p:sp>
      <p:pic>
        <p:nvPicPr>
          <p:cNvPr id="6963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12" y="1215838"/>
            <a:ext cx="533400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8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93" b="76042"/>
          <a:stretch>
            <a:fillRect/>
          </a:stretch>
        </p:blipFill>
        <p:spPr bwMode="auto">
          <a:xfrm>
            <a:off x="403412" y="4146177"/>
            <a:ext cx="3962400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4991161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70BFFC21-C7E5-4754-84B7-7E5C4BD315FB}"/>
              </a:ext>
            </a:extLst>
          </p:cNvPr>
          <p:cNvSpPr/>
          <p:nvPr/>
        </p:nvSpPr>
        <p:spPr>
          <a:xfrm>
            <a:off x="4572000" y="1600200"/>
            <a:ext cx="4114800" cy="45720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1C0CC4BF-6778-4B83-A93E-0F5DAD0225DC}"/>
              </a:ext>
            </a:extLst>
          </p:cNvPr>
          <p:cNvSpPr/>
          <p:nvPr/>
        </p:nvSpPr>
        <p:spPr>
          <a:xfrm>
            <a:off x="304800" y="1600200"/>
            <a:ext cx="4114800" cy="45720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15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anose="020B0604020202020204" pitchFamily="34" charset="0"/>
                <a:cs typeface="Arial" panose="020B0604020202020204" pitchFamily="34" charset="0"/>
              </a:rPr>
              <a:t>Herramientas Calibración</a:t>
            </a:r>
          </a:p>
        </p:txBody>
      </p:sp>
      <p:sp>
        <p:nvSpPr>
          <p:cNvPr id="17414" name="Text Box 6">
            <a:extLst>
              <a:ext uri="{FF2B5EF4-FFF2-40B4-BE49-F238E27FC236}">
                <a16:creationId xmlns="" xmlns:a16="http://schemas.microsoft.com/office/drawing/2014/main" id="{3162FFA8-C149-4E31-9142-FE5A3F3E6A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72" y="1856207"/>
            <a:ext cx="40386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b="1" i="0" u="none" dirty="0">
                <a:solidFill>
                  <a:schemeClr val="bg2"/>
                </a:solidFill>
                <a:latin typeface="+mn-lt"/>
              </a:rPr>
              <a:t>Prueba Parcheo HYSWEEP®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Alineamiento de cabeceo, balanceo y guiñada.  Encuentre EXACTAMENTE a donde esta apuntando el sonar.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Tenga en cuenta Latencia GPS si lo requiere.</a:t>
            </a:r>
          </a:p>
        </p:txBody>
      </p:sp>
      <p:sp>
        <p:nvSpPr>
          <p:cNvPr id="17415" name="Text Box 7">
            <a:extLst>
              <a:ext uri="{FF2B5EF4-FFF2-40B4-BE49-F238E27FC236}">
                <a16:creationId xmlns="" xmlns:a16="http://schemas.microsoft.com/office/drawing/2014/main" id="{E4B97FF3-87EF-4DF3-976A-B61DE740A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1876425"/>
            <a:ext cx="3886200" cy="90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b="1" i="0" u="none" dirty="0">
                <a:solidFill>
                  <a:schemeClr val="bg2"/>
                </a:solidFill>
                <a:latin typeface="+mn-lt"/>
              </a:rPr>
              <a:t>Chequeo de Barra HYSWEEP®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Similar a monohaz - verifique medición de calado.</a:t>
            </a:r>
          </a:p>
        </p:txBody>
      </p:sp>
      <p:sp>
        <p:nvSpPr>
          <p:cNvPr id="22535" name="Text Box 11">
            <a:extLst>
              <a:ext uri="{FF2B5EF4-FFF2-40B4-BE49-F238E27FC236}">
                <a16:creationId xmlns="" xmlns:a16="http://schemas.microsoft.com/office/drawing/2014/main" id="{1A7473B9-629D-425E-878C-2236528CE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72" y="1224428"/>
            <a:ext cx="7620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2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Sistemas Multihaz necesitan Calibración!</a:t>
            </a:r>
          </a:p>
        </p:txBody>
      </p:sp>
      <p:pic>
        <p:nvPicPr>
          <p:cNvPr id="49160" name="Picture 4" descr="102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40" y="3675529"/>
            <a:ext cx="4227359" cy="2628434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5" name="Text Box 13">
            <a:extLst>
              <a:ext uri="{FF2B5EF4-FFF2-40B4-BE49-F238E27FC236}">
                <a16:creationId xmlns="" xmlns:a16="http://schemas.microsoft.com/office/drawing/2014/main" id="{ED4E92B9-A774-4C0A-9E3A-5D2B255E82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925" y="6303963"/>
            <a:ext cx="3276600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Porqué necesitamos una prueba de parcheo.</a:t>
            </a:r>
          </a:p>
        </p:txBody>
      </p:sp>
      <p:pic>
        <p:nvPicPr>
          <p:cNvPr id="49162" name="Picture 4" descr="100_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425" y="2995613"/>
            <a:ext cx="3200400" cy="3200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7" name="Text Box 16">
            <a:extLst>
              <a:ext uri="{FF2B5EF4-FFF2-40B4-BE49-F238E27FC236}">
                <a16:creationId xmlns="" xmlns:a16="http://schemas.microsoft.com/office/drawing/2014/main" id="{2F0B7139-6B4C-4F6E-B752-14E18104AB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9824" y="6283325"/>
            <a:ext cx="2819400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Ventana Chequeo de Barra.</a:t>
            </a:r>
          </a:p>
        </p:txBody>
      </p:sp>
    </p:spTree>
    <p:extLst>
      <p:ext uri="{BB962C8B-B14F-4D97-AF65-F5344CB8AC3E}">
        <p14:creationId xmlns:p14="http://schemas.microsoft.com/office/powerpoint/2010/main" val="405968951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 descr="pic010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7806" y="1295400"/>
            <a:ext cx="4705350" cy="3759200"/>
          </a:xfr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100" name="Text Box 4">
            <a:extLst>
              <a:ext uri="{FF2B5EF4-FFF2-40B4-BE49-F238E27FC236}">
                <a16:creationId xmlns="" xmlns:a16="http://schemas.microsoft.com/office/drawing/2014/main" id="{E9219863-D59D-44D4-8BA5-173E7681D9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77800"/>
            <a:ext cx="6477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Generalidades HYSWEEP®</a:t>
            </a:r>
          </a:p>
        </p:txBody>
      </p:sp>
      <p:sp>
        <p:nvSpPr>
          <p:cNvPr id="26628" name="Text Box 5">
            <a:extLst>
              <a:ext uri="{FF2B5EF4-FFF2-40B4-BE49-F238E27FC236}">
                <a16:creationId xmlns="" xmlns:a16="http://schemas.microsoft.com/office/drawing/2014/main" id="{10C4C190-A80F-4637-A9D7-4536057581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250" y="5054600"/>
            <a:ext cx="42084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S/V Bufe - USACE Sault Ste. Oficina Area Marie</a:t>
            </a:r>
          </a:p>
        </p:txBody>
      </p:sp>
      <p:sp>
        <p:nvSpPr>
          <p:cNvPr id="26629" name="Text Box 6">
            <a:extLst>
              <a:ext uri="{FF2B5EF4-FFF2-40B4-BE49-F238E27FC236}">
                <a16:creationId xmlns="" xmlns:a16="http://schemas.microsoft.com/office/drawing/2014/main" id="{AB639C41-6F31-4A72-BC4C-7EE8D765CF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1978053"/>
            <a:ext cx="3317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Levantamiento Cobertura Completa de un DC3.</a:t>
            </a:r>
          </a:p>
        </p:txBody>
      </p:sp>
      <p:pic>
        <p:nvPicPr>
          <p:cNvPr id="9" name="Plan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463" y="2554941"/>
            <a:ext cx="3721950" cy="3160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96182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anose="020B0604020202020204" pitchFamily="34" charset="0"/>
                <a:cs typeface="Arial" panose="020B0604020202020204" pitchFamily="34" charset="0"/>
              </a:rPr>
              <a:t>Preparación Levantamiento</a:t>
            </a:r>
          </a:p>
        </p:txBody>
      </p:sp>
      <p:sp>
        <p:nvSpPr>
          <p:cNvPr id="4103" name="Text Box 6">
            <a:extLst>
              <a:ext uri="{FF2B5EF4-FFF2-40B4-BE49-F238E27FC236}">
                <a16:creationId xmlns="" xmlns:a16="http://schemas.microsoft.com/office/drawing/2014/main" id="{43EFB34A-CAEE-4AD1-823F-959C4BAC5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72" y="1320406"/>
            <a:ext cx="4800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b="1" i="0" u="none" dirty="0">
                <a:solidFill>
                  <a:schemeClr val="bg2"/>
                </a:solidFill>
                <a:latin typeface="+mn-lt"/>
              </a:rPr>
              <a:t>Líneas Planeadas de Levantamiento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Haga líneas paralelas espaciadas para cubrimiento de blancos.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Algunas veces es difícil con multihaz - puesto que cobertura cambia con profundidad.</a:t>
            </a:r>
          </a:p>
        </p:txBody>
      </p:sp>
      <p:sp>
        <p:nvSpPr>
          <p:cNvPr id="4104" name="Text Box 7">
            <a:extLst>
              <a:ext uri="{FF2B5EF4-FFF2-40B4-BE49-F238E27FC236}">
                <a16:creationId xmlns="" xmlns:a16="http://schemas.microsoft.com/office/drawing/2014/main" id="{DACA3769-90F7-4F34-8447-29BD16D68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7106" y="1317793"/>
            <a:ext cx="29718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b="1" i="0" u="none">
                <a:solidFill>
                  <a:schemeClr val="bg2"/>
                </a:solidFill>
                <a:latin typeface="+mn-lt"/>
              </a:rPr>
              <a:t>Matriz Cobertura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Alternativa a líneas planeadas.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“Pintar el Fondo” hasta que no hayan huecos o vacíos.</a:t>
            </a:r>
          </a:p>
        </p:txBody>
      </p:sp>
      <p:graphicFrame>
        <p:nvGraphicFramePr>
          <p:cNvPr id="51205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610143"/>
              </p:ext>
            </p:extLst>
          </p:nvPr>
        </p:nvGraphicFramePr>
        <p:xfrm>
          <a:off x="347472" y="2941638"/>
          <a:ext cx="7010400" cy="323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Bitmap Image" r:id="rId4" imgW="7811590" imgH="3600000" progId="Paint.Picture">
                  <p:embed/>
                </p:oleObj>
              </mc:Choice>
              <mc:Fallback>
                <p:oleObj name="Bitmap Image" r:id="rId4" imgW="7811590" imgH="360000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472" y="2941638"/>
                        <a:ext cx="7010400" cy="323215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2" name="Text Box 13">
            <a:extLst>
              <a:ext uri="{FF2B5EF4-FFF2-40B4-BE49-F238E27FC236}">
                <a16:creationId xmlns="" xmlns:a16="http://schemas.microsoft.com/office/drawing/2014/main" id="{0CFA9570-B4DE-44FE-A17D-69BD23A141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72" y="6272400"/>
            <a:ext cx="7010400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Grandes cambios de prof. hacen el planeamiento de líneas difícil.  Alternativa es “Pintar el Fondo”.</a:t>
            </a:r>
          </a:p>
        </p:txBody>
      </p:sp>
    </p:spTree>
    <p:extLst>
      <p:ext uri="{BB962C8B-B14F-4D97-AF65-F5344CB8AC3E}">
        <p14:creationId xmlns:p14="http://schemas.microsoft.com/office/powerpoint/2010/main" val="1930312814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anose="020B0604020202020204" pitchFamily="34" charset="0"/>
                <a:cs typeface="Arial" panose="020B0604020202020204" pitchFamily="34" charset="0"/>
              </a:rPr>
              <a:t> HYSWEEP® Levantamiento</a:t>
            </a:r>
          </a:p>
        </p:txBody>
      </p:sp>
      <p:sp>
        <p:nvSpPr>
          <p:cNvPr id="5127" name="Text Box 6">
            <a:extLst>
              <a:ext uri="{FF2B5EF4-FFF2-40B4-BE49-F238E27FC236}">
                <a16:creationId xmlns="" xmlns:a16="http://schemas.microsoft.com/office/drawing/2014/main" id="{C90B666D-F794-4CE7-860E-FD05C20CD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6688" y="1524000"/>
            <a:ext cx="50292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Características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600" b="0" i="0" u="none">
                <a:solidFill>
                  <a:srgbClr val="098DB4"/>
                </a:solidFill>
                <a:latin typeface="+mn-lt"/>
              </a:rPr>
              <a:t>Colección de datos y registro (grabación).  Marcado de blancos y mapeo de cobertura.  TPU y otras verificaciones de QC visibles en 16 presentaciones en tiempo real</a:t>
            </a:r>
          </a:p>
        </p:txBody>
      </p:sp>
      <p:sp>
        <p:nvSpPr>
          <p:cNvPr id="5128" name="Text Box 7">
            <a:extLst>
              <a:ext uri="{FF2B5EF4-FFF2-40B4-BE49-F238E27FC236}">
                <a16:creationId xmlns="" xmlns:a16="http://schemas.microsoft.com/office/drawing/2014/main" id="{320DF950-15D6-472E-8AFD-46DB72F13A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150" y="4315052"/>
            <a:ext cx="4876800" cy="1461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b="1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Errores Refracción vistos en Tiempo Real: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rgbClr val="098DB4"/>
                </a:solidFill>
                <a:latin typeface="+mn-lt"/>
              </a:rPr>
              <a:t>Refracción ocurre en cambios de velocidad del sonido.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rgbClr val="098DB4"/>
                </a:solidFill>
                <a:latin typeface="+mn-lt"/>
              </a:rPr>
              <a:t>Errores cuando el perfil de SV no coincide con las condiciones - estuarios pueden ser problemáticos.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rgbClr val="098DB4"/>
                </a:solidFill>
                <a:latin typeface="+mn-lt"/>
              </a:rPr>
              <a:t>Busque barridos en forma de sonrisas o ceño fruncido.</a:t>
            </a:r>
          </a:p>
        </p:txBody>
      </p:sp>
      <p:pic>
        <p:nvPicPr>
          <p:cNvPr id="53253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524000"/>
            <a:ext cx="3471863" cy="2063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3254" name="Object 14"/>
          <p:cNvGraphicFramePr>
            <a:graphicFrameLocks noChangeAspect="1"/>
          </p:cNvGraphicFramePr>
          <p:nvPr/>
        </p:nvGraphicFramePr>
        <p:xfrm>
          <a:off x="5340350" y="3733800"/>
          <a:ext cx="3422650" cy="205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Bitmap Image" r:id="rId5" imgW="5811061" imgH="3495238" progId="Paint.Picture">
                  <p:embed/>
                </p:oleObj>
              </mc:Choice>
              <mc:Fallback>
                <p:oleObj name="Bitmap Image" r:id="rId5" imgW="5811061" imgH="3495238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0350" y="3733800"/>
                        <a:ext cx="3422650" cy="2058988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Box 15">
            <a:extLst>
              <a:ext uri="{FF2B5EF4-FFF2-40B4-BE49-F238E27FC236}">
                <a16:creationId xmlns="" xmlns:a16="http://schemas.microsoft.com/office/drawing/2014/main" id="{47A0636F-D237-49CF-A8A3-DB2E550C06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7950" y="5791200"/>
            <a:ext cx="3581400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0" i="0" u="none">
                <a:latin typeface="+mn-lt"/>
              </a:rPr>
              <a:t>Mismo Angulo de salida, diferentes rutas del rayo.</a:t>
            </a:r>
          </a:p>
        </p:txBody>
      </p:sp>
      <p:sp>
        <p:nvSpPr>
          <p:cNvPr id="5129" name="Text Box 18">
            <a:extLst>
              <a:ext uri="{FF2B5EF4-FFF2-40B4-BE49-F238E27FC236}">
                <a16:creationId xmlns="" xmlns:a16="http://schemas.microsoft.com/office/drawing/2014/main" id="{0D626762-48A3-40CA-8C73-F2F1155D3D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7072" y="3605213"/>
            <a:ext cx="3124200" cy="3048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0" i="0" u="none">
                <a:latin typeface="+mn-lt"/>
              </a:rPr>
              <a:t>HYSWEEP® Fondo marino 3-D</a:t>
            </a:r>
          </a:p>
        </p:txBody>
      </p:sp>
    </p:spTree>
    <p:extLst>
      <p:ext uri="{BB962C8B-B14F-4D97-AF65-F5344CB8AC3E}">
        <p14:creationId xmlns:p14="http://schemas.microsoft.com/office/powerpoint/2010/main" val="950767226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E6D40C9-FDA1-4FE1-81D3-9F52DFEAE388}"/>
              </a:ext>
            </a:extLst>
          </p:cNvPr>
          <p:cNvSpPr>
            <a:spLocks noGrp="1"/>
          </p:cNvSpPr>
          <p:nvPr>
            <p:ph type="title"/>
          </p:nvPr>
        </p:nvSpPr>
        <p:spPr>
          <a:ln w="38100"/>
        </p:spPr>
        <p:txBody>
          <a:bodyPr rtlCol="0">
            <a:noAutofit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es" sz="3600" b="1" i="0" u="non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HYSWEEP® LEVANTAMIENTO</a:t>
            </a:r>
          </a:p>
        </p:txBody>
      </p:sp>
    </p:spTree>
    <p:extLst>
      <p:ext uri="{BB962C8B-B14F-4D97-AF65-F5344CB8AC3E}">
        <p14:creationId xmlns:p14="http://schemas.microsoft.com/office/powerpoint/2010/main" val="7968205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HYSWEEPSurvey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72" y="1427256"/>
            <a:ext cx="5991225" cy="47910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0" name="Text Box 4">
            <a:extLst>
              <a:ext uri="{FF2B5EF4-FFF2-40B4-BE49-F238E27FC236}">
                <a16:creationId xmlns="" xmlns:a16="http://schemas.microsoft.com/office/drawing/2014/main" id="{CED664AA-1CA2-4289-9B53-64C79AC1A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072" y="200585"/>
            <a:ext cx="6473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3200" b="0" i="0" u="none">
                <a:solidFill>
                  <a:schemeClr val="bg1"/>
                </a:solidFill>
                <a:latin typeface="Verdana" pitchFamily="34" charset="0"/>
              </a:rPr>
              <a:t>HYSWEEP® Levantamiento</a:t>
            </a:r>
          </a:p>
        </p:txBody>
      </p:sp>
      <p:sp>
        <p:nvSpPr>
          <p:cNvPr id="37892" name="Text Box 12">
            <a:extLst>
              <a:ext uri="{FF2B5EF4-FFF2-40B4-BE49-F238E27FC236}">
                <a16:creationId xmlns="" xmlns:a16="http://schemas.microsoft.com/office/drawing/2014/main" id="{8C55D8E5-219E-4866-B338-D005F8F929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4138" y="2038350"/>
            <a:ext cx="2709862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2000" b="1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Programa Levantamiento Multihaz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Colecta y graba multihaz y sensores de soporte.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Las Presentaciones son corregidas en tiempo real y proveen info de QC.</a:t>
            </a:r>
          </a:p>
        </p:txBody>
      </p:sp>
    </p:spTree>
    <p:extLst>
      <p:ext uri="{BB962C8B-B14F-4D97-AF65-F5344CB8AC3E}">
        <p14:creationId xmlns:p14="http://schemas.microsoft.com/office/powerpoint/2010/main" val="65362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1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130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33261AAE-C080-42A0-AB14-DFFFA88A9AFD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46050" y="0"/>
            <a:ext cx="687705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 HYSWEEP® Levantamiento</a:t>
            </a:r>
          </a:p>
        </p:txBody>
      </p:sp>
      <p:sp>
        <p:nvSpPr>
          <p:cNvPr id="40963" name="Text Box 20">
            <a:extLst>
              <a:ext uri="{FF2B5EF4-FFF2-40B4-BE49-F238E27FC236}">
                <a16:creationId xmlns="" xmlns:a16="http://schemas.microsoft.com/office/drawing/2014/main" id="{2F2EB244-0B88-4F87-8032-C321759472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00" y="1092200"/>
            <a:ext cx="4024313" cy="3385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b="1" i="0" u="none" dirty="0">
                <a:solidFill>
                  <a:srgbClr val="098DB4"/>
                </a:solidFill>
                <a:latin typeface="+mj-lt"/>
              </a:rPr>
              <a:t>Preparación Levantamiento: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latin typeface="+mj-lt"/>
              </a:rPr>
              <a:t>Parámetros Geodésicos y configuración equipos HYPACK® y HYSWEEP®.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latin typeface="+mj-lt"/>
              </a:rPr>
              <a:t>Líneas planeadas o matriz para navegación.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latin typeface="+mj-lt"/>
              </a:rPr>
              <a:t>Pre-defina parámetros TPU en el Editor TPU si desea usar Incertidumbre Total Propagada.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latin typeface="+mj-lt"/>
              </a:rPr>
              <a:t>Cree archivo Velocidad del Sonido y Marea a ser usado durante el Levantamiento</a:t>
            </a:r>
          </a:p>
        </p:txBody>
      </p:sp>
      <p:sp>
        <p:nvSpPr>
          <p:cNvPr id="40964" name="Text Box 23">
            <a:extLst>
              <a:ext uri="{FF2B5EF4-FFF2-40B4-BE49-F238E27FC236}">
                <a16:creationId xmlns="" xmlns:a16="http://schemas.microsoft.com/office/drawing/2014/main" id="{B6344624-2601-492B-854F-1D63FBB772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1330" y="4924051"/>
            <a:ext cx="4290779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b="1" i="0" u="none">
                <a:solidFill>
                  <a:srgbClr val="098DB4"/>
                </a:solidFill>
                <a:latin typeface="+mj-lt"/>
              </a:rPr>
              <a:t>Inicie Levantamiento: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latin typeface="+mj-lt"/>
              </a:rPr>
              <a:t>Use el menú para ejecutar HYPACK LEVANTAMIENTO y HYSWEEP LEVANTAMIENTO juntos.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latin typeface="+mj-lt"/>
              </a:rPr>
              <a:t>Use el ícono de Inicio Inteligente para ejecutar ambos.</a:t>
            </a:r>
            <a:endParaRPr lang="es" altLang="en-US" sz="1400" dirty="0">
              <a:latin typeface="Verdana" pitchFamily="34" charset="0"/>
            </a:endParaRPr>
          </a:p>
        </p:txBody>
      </p:sp>
      <p:graphicFrame>
        <p:nvGraphicFramePr>
          <p:cNvPr id="40965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4209838"/>
              </p:ext>
            </p:extLst>
          </p:nvPr>
        </p:nvGraphicFramePr>
        <p:xfrm>
          <a:off x="4125913" y="1204947"/>
          <a:ext cx="4621213" cy="327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Bitmap Image" r:id="rId4" imgW="7419048" imgH="5257143" progId="Paint.Picture">
                  <p:embed/>
                </p:oleObj>
              </mc:Choice>
              <mc:Fallback>
                <p:oleObj name="Bitmap Image" r:id="rId4" imgW="7419048" imgH="5257143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5913" y="1204947"/>
                        <a:ext cx="4621213" cy="327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6" name="Text Box 26">
            <a:extLst>
              <a:ext uri="{FF2B5EF4-FFF2-40B4-BE49-F238E27FC236}">
                <a16:creationId xmlns="" xmlns:a16="http://schemas.microsoft.com/office/drawing/2014/main" id="{63B27AAA-618C-4823-8797-1641553FA6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0224" y="4550831"/>
            <a:ext cx="3065626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1" i="0" u="none" dirty="0">
                <a:solidFill>
                  <a:srgbClr val="FF0000"/>
                </a:solidFill>
                <a:latin typeface="+mj-lt"/>
              </a:rPr>
              <a:t>Configuración TPU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5FE951EE-DC20-4B49-A24D-51B6A3453C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8150" y="4554530"/>
            <a:ext cx="2831518" cy="21371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4B3EA508-EC86-48D9-9DF4-1B017AA3B3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96166" y="6272570"/>
            <a:ext cx="504825" cy="419100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88A8E3A7-9182-41C4-85CD-EAD0109D6EAC}"/>
              </a:ext>
            </a:extLst>
          </p:cNvPr>
          <p:cNvCxnSpPr>
            <a:cxnSpLocks/>
          </p:cNvCxnSpPr>
          <p:nvPr/>
        </p:nvCxnSpPr>
        <p:spPr>
          <a:xfrm>
            <a:off x="2957804" y="5206482"/>
            <a:ext cx="1436914" cy="29857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7FA6FBDF-F2FF-445C-8946-FA63CDE7A80F}"/>
              </a:ext>
            </a:extLst>
          </p:cNvPr>
          <p:cNvCxnSpPr>
            <a:cxnSpLocks/>
            <a:stCxn id="3" idx="3"/>
          </p:cNvCxnSpPr>
          <p:nvPr/>
        </p:nvCxnSpPr>
        <p:spPr>
          <a:xfrm flipV="1">
            <a:off x="3900991" y="6186196"/>
            <a:ext cx="493727" cy="29592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9767354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33261AAE-C080-42A0-AB14-DFFFA88A9AFD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46050" y="0"/>
            <a:ext cx="687705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Auto Procesamiento Multihaz</a:t>
            </a:r>
          </a:p>
        </p:txBody>
      </p:sp>
      <p:sp>
        <p:nvSpPr>
          <p:cNvPr id="40963" name="Text Box 20">
            <a:extLst>
              <a:ext uri="{FF2B5EF4-FFF2-40B4-BE49-F238E27FC236}">
                <a16:creationId xmlns="" xmlns:a16="http://schemas.microsoft.com/office/drawing/2014/main" id="{2F2EB244-0B88-4F87-8032-C321759472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042" y="1452999"/>
            <a:ext cx="52442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es" b="0" i="0" u="none">
                <a:latin typeface="+mn-lt"/>
              </a:rPr>
              <a:t>Inicie Auto Procesamiento antes o después de inicializar el levantamiento.  Antes parece mejor.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85F72F5-F2A0-4CE3-A0E8-699A01EC70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676" y="1269936"/>
            <a:ext cx="3134293" cy="22693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E27BAC6-0538-489F-BA70-980679A4EC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892" y="3918784"/>
            <a:ext cx="3486150" cy="126682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E484AD82-26DF-44F9-9877-C8D2727D8F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8435" y="3355894"/>
            <a:ext cx="5001889" cy="169222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4" name="Text Box 23">
            <a:extLst>
              <a:ext uri="{FF2B5EF4-FFF2-40B4-BE49-F238E27FC236}">
                <a16:creationId xmlns="" xmlns:a16="http://schemas.microsoft.com/office/drawing/2014/main" id="{7726E06B-651B-423A-B737-147820A890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5313193"/>
            <a:ext cx="3486151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1" i="0" u="none" dirty="0">
                <a:solidFill>
                  <a:srgbClr val="6E6259"/>
                </a:solidFill>
                <a:latin typeface="+mn-lt"/>
              </a:rPr>
              <a:t>Si:</a:t>
            </a:r>
            <a:r>
              <a:rPr lang="es" sz="1400" b="0" i="0" u="none" dirty="0">
                <a:solidFill>
                  <a:srgbClr val="6E6259"/>
                </a:solidFill>
                <a:latin typeface="+mn-lt"/>
              </a:rPr>
              <a:t>  </a:t>
            </a:r>
            <a:r>
              <a:rPr lang="es" sz="1400" b="1" i="0" u="none" dirty="0">
                <a:solidFill>
                  <a:srgbClr val="6E6259"/>
                </a:solidFill>
                <a:latin typeface="+mn-lt"/>
              </a:rPr>
              <a:t>Use esta primera vez para seleccionar dispositivos y configurar filtros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400" b="1" i="0" u="none" dirty="0" smtClean="0">
                <a:solidFill>
                  <a:srgbClr val="6E6259"/>
                </a:solidFill>
                <a:latin typeface="+mn-lt"/>
              </a:rPr>
              <a:t>No:</a:t>
            </a:r>
            <a:r>
              <a:rPr lang="es" sz="1400" b="0" i="0" u="none" dirty="0" smtClean="0">
                <a:solidFill>
                  <a:srgbClr val="6E6259"/>
                </a:solidFill>
                <a:latin typeface="+mn-lt"/>
              </a:rPr>
              <a:t>  </a:t>
            </a:r>
            <a:r>
              <a:rPr lang="es" sz="1400" b="1" i="0" u="none" dirty="0">
                <a:solidFill>
                  <a:srgbClr val="6E6259"/>
                </a:solidFill>
                <a:latin typeface="+mn-lt"/>
              </a:rPr>
              <a:t>Use cuando no hay cambios en dispositivos o parámetros de filtrado</a:t>
            </a:r>
          </a:p>
        </p:txBody>
      </p:sp>
      <p:sp>
        <p:nvSpPr>
          <p:cNvPr id="15" name="Text Box 23">
            <a:extLst>
              <a:ext uri="{FF2B5EF4-FFF2-40B4-BE49-F238E27FC236}">
                <a16:creationId xmlns="" xmlns:a16="http://schemas.microsoft.com/office/drawing/2014/main" id="{B984CC11-E47C-4D03-9807-AD39729DB8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5712" y="5266302"/>
            <a:ext cx="5112238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1" i="0" u="none" dirty="0">
                <a:solidFill>
                  <a:srgbClr val="6E6259"/>
                </a:solidFill>
                <a:latin typeface="+mn-lt"/>
              </a:rPr>
              <a:t>Si:</a:t>
            </a:r>
            <a:r>
              <a:rPr lang="es" sz="1400" b="0" i="0" u="none" dirty="0">
                <a:solidFill>
                  <a:srgbClr val="6E6259"/>
                </a:solidFill>
                <a:latin typeface="+mn-lt"/>
              </a:rPr>
              <a:t>  </a:t>
            </a:r>
            <a:r>
              <a:rPr lang="es" sz="1400" b="1" i="0" u="none" dirty="0">
                <a:solidFill>
                  <a:srgbClr val="6E6259"/>
                </a:solidFill>
                <a:latin typeface="+mn-lt"/>
              </a:rPr>
              <a:t>Carga, filtra y salva archivos de levantamiento al finalizar la grabación.</a:t>
            </a:r>
            <a:r>
              <a:rPr lang="es" sz="1400" b="0" i="0" u="none" dirty="0">
                <a:solidFill>
                  <a:srgbClr val="6E6259"/>
                </a:solidFill>
                <a:latin typeface="+mn-lt"/>
              </a:rPr>
              <a:t>  </a:t>
            </a:r>
            <a:r>
              <a:rPr lang="es" sz="1400" b="1" i="0" u="none" dirty="0">
                <a:solidFill>
                  <a:srgbClr val="6E6259"/>
                </a:solidFill>
                <a:latin typeface="+mn-lt"/>
              </a:rPr>
              <a:t>Restablece la memoria para el siguiente archivo.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400" b="1" i="0" u="none" dirty="0" smtClean="0">
                <a:solidFill>
                  <a:srgbClr val="6E6259"/>
                </a:solidFill>
                <a:latin typeface="+mn-lt"/>
              </a:rPr>
              <a:t>No:</a:t>
            </a:r>
            <a:r>
              <a:rPr lang="es" sz="1400" b="0" i="0" u="none" dirty="0" smtClean="0">
                <a:solidFill>
                  <a:srgbClr val="6E6259"/>
                </a:solidFill>
                <a:latin typeface="+mn-lt"/>
              </a:rPr>
              <a:t>  </a:t>
            </a:r>
            <a:r>
              <a:rPr lang="es" sz="1400" b="1" i="0" u="none" dirty="0">
                <a:solidFill>
                  <a:srgbClr val="6E6259"/>
                </a:solidFill>
                <a:latin typeface="+mn-lt"/>
              </a:rPr>
              <a:t>Como arriba excepto los archivos son retenidos en memoria para el mapeo de cobertura.</a:t>
            </a:r>
          </a:p>
        </p:txBody>
      </p:sp>
    </p:spTree>
    <p:extLst>
      <p:ext uri="{BB962C8B-B14F-4D97-AF65-F5344CB8AC3E}">
        <p14:creationId xmlns:p14="http://schemas.microsoft.com/office/powerpoint/2010/main" val="1290358644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2A71E23F-E78D-411C-85CC-67720320B463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2563" y="0"/>
            <a:ext cx="69500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Ventana Principal HYSWEEP®</a:t>
            </a:r>
          </a:p>
        </p:txBody>
      </p:sp>
      <p:sp>
        <p:nvSpPr>
          <p:cNvPr id="38915" name="Text Box 6">
            <a:extLst>
              <a:ext uri="{FF2B5EF4-FFF2-40B4-BE49-F238E27FC236}">
                <a16:creationId xmlns="" xmlns:a16="http://schemas.microsoft.com/office/drawing/2014/main" id="{22203782-2C7D-4B33-9A40-542B7A3493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588" y="1782763"/>
            <a:ext cx="2268537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Indicadores de Alarma:</a:t>
            </a:r>
            <a:endParaRPr lang="es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Verde = OK</a:t>
            </a:r>
          </a:p>
          <a:p>
            <a:pPr algn="l" rtl="0"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Amarillo = Algo no esta bien aquí.</a:t>
            </a:r>
          </a:p>
          <a:p>
            <a:pPr algn="l" rtl="0"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Roja = Algo anda mal!</a:t>
            </a:r>
            <a:endParaRPr lang="es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38916" name="Text Box 10">
            <a:extLst>
              <a:ext uri="{FF2B5EF4-FFF2-40B4-BE49-F238E27FC236}">
                <a16:creationId xmlns="" xmlns:a16="http://schemas.microsoft.com/office/drawing/2014/main" id="{C446F8EF-A2BE-46D9-8E01-2E1F9E345A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8688" y="2660650"/>
            <a:ext cx="186531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Varias mediciones del sistema actualizadas una vez por segundo.</a:t>
            </a:r>
          </a:p>
        </p:txBody>
      </p:sp>
      <p:pic>
        <p:nvPicPr>
          <p:cNvPr id="43013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175" y="1746250"/>
            <a:ext cx="4524375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Text Box 20">
            <a:extLst>
              <a:ext uri="{FF2B5EF4-FFF2-40B4-BE49-F238E27FC236}">
                <a16:creationId xmlns="" xmlns:a16="http://schemas.microsoft.com/office/drawing/2014/main" id="{C8994FB9-CB24-443F-9A62-72DE205424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3663" y="1190625"/>
            <a:ext cx="42433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Archivo de Datos u “Offline” en Area título.</a:t>
            </a:r>
          </a:p>
        </p:txBody>
      </p:sp>
      <p:sp>
        <p:nvSpPr>
          <p:cNvPr id="43015" name="Line 22"/>
          <p:cNvSpPr>
            <a:spLocks noChangeShapeType="1"/>
          </p:cNvSpPr>
          <p:nvPr/>
        </p:nvSpPr>
        <p:spPr bwMode="auto">
          <a:xfrm>
            <a:off x="2011363" y="2222500"/>
            <a:ext cx="622300" cy="144463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3016" name="Line 23"/>
          <p:cNvSpPr>
            <a:spLocks noChangeShapeType="1"/>
          </p:cNvSpPr>
          <p:nvPr/>
        </p:nvSpPr>
        <p:spPr bwMode="auto">
          <a:xfrm>
            <a:off x="7278688" y="2587625"/>
            <a:ext cx="0" cy="1243013"/>
          </a:xfrm>
          <a:prstGeom prst="lin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8921" name="Text Box 24">
            <a:extLst>
              <a:ext uri="{FF2B5EF4-FFF2-40B4-BE49-F238E27FC236}">
                <a16:creationId xmlns="" xmlns:a16="http://schemas.microsoft.com/office/drawing/2014/main" id="{112605A2-9D57-42D2-B91A-8C23EB7CC2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7150" y="4306888"/>
            <a:ext cx="36941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Seleccione Bote o Pescado (Towfish) para presentación de datos sensor.</a:t>
            </a:r>
          </a:p>
        </p:txBody>
      </p:sp>
      <p:sp>
        <p:nvSpPr>
          <p:cNvPr id="43018" name="Line 28"/>
          <p:cNvSpPr>
            <a:spLocks noChangeShapeType="1"/>
          </p:cNvSpPr>
          <p:nvPr/>
        </p:nvSpPr>
        <p:spPr bwMode="auto">
          <a:xfrm>
            <a:off x="4535488" y="1489075"/>
            <a:ext cx="0" cy="184150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3019" name="Line 29"/>
          <p:cNvSpPr>
            <a:spLocks noChangeShapeType="1"/>
          </p:cNvSpPr>
          <p:nvPr/>
        </p:nvSpPr>
        <p:spPr bwMode="auto">
          <a:xfrm flipV="1">
            <a:off x="3071813" y="4159250"/>
            <a:ext cx="0" cy="182563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43020" name="Line 30"/>
          <p:cNvSpPr>
            <a:spLocks noChangeShapeType="1"/>
          </p:cNvSpPr>
          <p:nvPr/>
        </p:nvSpPr>
        <p:spPr bwMode="auto">
          <a:xfrm flipV="1">
            <a:off x="5157788" y="4159250"/>
            <a:ext cx="0" cy="182563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15376" name="Text Box 31">
            <a:extLst>
              <a:ext uri="{FF2B5EF4-FFF2-40B4-BE49-F238E27FC236}">
                <a16:creationId xmlns="" xmlns:a16="http://schemas.microsoft.com/office/drawing/2014/main" id="{1E0E0B0E-5DA0-469F-9D07-5C106DFF41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463" y="5330825"/>
            <a:ext cx="8448675" cy="11382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Alarmas Típicas: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Equipos:   Tiempo fuera, error apertura puerto COM o Red, error suma de comprobación.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QC:   Deriva Oleaje, Perfil SV ya no es válido (no coincide con el sensor).</a:t>
            </a:r>
          </a:p>
        </p:txBody>
      </p:sp>
    </p:spTree>
    <p:extLst>
      <p:ext uri="{BB962C8B-B14F-4D97-AF65-F5344CB8AC3E}">
        <p14:creationId xmlns:p14="http://schemas.microsoft.com/office/powerpoint/2010/main" val="1483479273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C1FECD62-B7AC-4DFD-B001-B26082B9AEDF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255588" y="0"/>
            <a:ext cx="6473825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Ventanas Seleccionables</a:t>
            </a:r>
          </a:p>
        </p:txBody>
      </p:sp>
      <p:pic>
        <p:nvPicPr>
          <p:cNvPr id="45059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169" y="2063352"/>
            <a:ext cx="3011001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170" y="3965177"/>
            <a:ext cx="30110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Picture 2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85" y="1126892"/>
            <a:ext cx="2218671" cy="1415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Picture 2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2748476"/>
            <a:ext cx="2671762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Picture 2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157" y="3965177"/>
            <a:ext cx="266065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5" name="Text Box 29">
            <a:extLst>
              <a:ext uri="{FF2B5EF4-FFF2-40B4-BE49-F238E27FC236}">
                <a16:creationId xmlns="" xmlns:a16="http://schemas.microsoft.com/office/drawing/2014/main" id="{2502B6AA-355A-402B-9054-A7CB7C4AC1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0457" y="1233650"/>
            <a:ext cx="3511550" cy="3698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20 ventanas para escoger.</a:t>
            </a:r>
          </a:p>
        </p:txBody>
      </p:sp>
      <p:sp>
        <p:nvSpPr>
          <p:cNvPr id="39946" name="Text Box 30">
            <a:extLst>
              <a:ext uri="{FF2B5EF4-FFF2-40B4-BE49-F238E27FC236}">
                <a16:creationId xmlns="" xmlns:a16="http://schemas.microsoft.com/office/drawing/2014/main" id="{CDE0C215-5614-4A28-86E5-973230EF02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0457" y="1603538"/>
            <a:ext cx="4829175" cy="30777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el Menú Ver para habilitar ventanas individuales.</a:t>
            </a:r>
          </a:p>
        </p:txBody>
      </p:sp>
      <p:sp>
        <p:nvSpPr>
          <p:cNvPr id="39947" name="Text Box 31">
            <a:extLst>
              <a:ext uri="{FF2B5EF4-FFF2-40B4-BE49-F238E27FC236}">
                <a16:creationId xmlns="" xmlns:a16="http://schemas.microsoft.com/office/drawing/2014/main" id="{C633FC6D-34FB-47EA-9F0C-955A82B19F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4562195"/>
            <a:ext cx="3073400" cy="181588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Opciones Vista para configurar ventanas.  Por ejemplo:</a:t>
            </a:r>
          </a:p>
          <a:p>
            <a:pPr algn="l" rtl="0">
              <a:spcBef>
                <a:spcPct val="5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es" sz="1400" b="0" i="0" u="none">
                <a:latin typeface="+mn-lt"/>
              </a:rPr>
              <a:t>Defina </a:t>
            </a:r>
            <a:r>
              <a:rPr lang="es" sz="1400" b="0" i="0" u="none">
                <a:solidFill>
                  <a:schemeClr val="bg2"/>
                </a:solidFill>
                <a:latin typeface="+mn-lt"/>
              </a:rPr>
              <a:t>Rango Prof.</a:t>
            </a:r>
          </a:p>
          <a:p>
            <a:pPr algn="l" rtl="0">
              <a:spcBef>
                <a:spcPct val="5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es" sz="1400" b="0" i="0" u="none">
                <a:solidFill>
                  <a:schemeClr val="bg2"/>
                </a:solidFill>
                <a:latin typeface="+mn-lt"/>
              </a:rPr>
              <a:t>  Seleccione Estilos Presentación.</a:t>
            </a:r>
          </a:p>
          <a:p>
            <a:pPr algn="l" rtl="0">
              <a:spcBef>
                <a:spcPct val="5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es" sz="1400" b="0" i="0" u="none">
                <a:solidFill>
                  <a:schemeClr val="bg2"/>
                </a:solidFill>
                <a:latin typeface="+mn-lt"/>
              </a:rPr>
              <a:t>  Configure pruebas QC.</a:t>
            </a:r>
          </a:p>
          <a:p>
            <a:pPr algn="l" rtl="0">
              <a:spcBef>
                <a:spcPct val="5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es" sz="1400" b="0" i="0" u="none">
                <a:solidFill>
                  <a:schemeClr val="bg2"/>
                </a:solidFill>
                <a:latin typeface="+mn-lt"/>
              </a:rPr>
              <a:t>  Habilite Capas.</a:t>
            </a:r>
          </a:p>
        </p:txBody>
      </p:sp>
      <p:sp>
        <p:nvSpPr>
          <p:cNvPr id="39948" name="Text Box 32">
            <a:extLst>
              <a:ext uri="{FF2B5EF4-FFF2-40B4-BE49-F238E27FC236}">
                <a16:creationId xmlns="" xmlns:a16="http://schemas.microsoft.com/office/drawing/2014/main" id="{55B80941-5846-4B77-A33C-426305555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8525" y="6027738"/>
            <a:ext cx="3913188" cy="5842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Selección Equipo para seleccionar datos cuando hay más de una fuente.</a:t>
            </a:r>
          </a:p>
        </p:txBody>
      </p:sp>
      <p:sp>
        <p:nvSpPr>
          <p:cNvPr id="39949" name="Text Box 33">
            <a:extLst>
              <a:ext uri="{FF2B5EF4-FFF2-40B4-BE49-F238E27FC236}">
                <a16:creationId xmlns="" xmlns:a16="http://schemas.microsoft.com/office/drawing/2014/main" id="{728FA0D4-9271-4094-ACC0-32C5E704D9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475" y="5594350"/>
            <a:ext cx="44259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Coloque ventanas en cualquier parte de la pantalla.</a:t>
            </a:r>
          </a:p>
        </p:txBody>
      </p:sp>
      <p:pic>
        <p:nvPicPr>
          <p:cNvPr id="45069" name="Picture 3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457" y="2063352"/>
            <a:ext cx="267335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314844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4CE3B094-12F1-4094-A948-8FA97CA04BAB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65125" y="45244"/>
            <a:ext cx="702310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Perfil y Fondo Marino 3-D</a:t>
            </a:r>
          </a:p>
        </p:txBody>
      </p:sp>
      <p:sp>
        <p:nvSpPr>
          <p:cNvPr id="40965" name="Text Box 13">
            <a:extLst>
              <a:ext uri="{FF2B5EF4-FFF2-40B4-BE49-F238E27FC236}">
                <a16:creationId xmlns="" xmlns:a16="http://schemas.microsoft.com/office/drawing/2014/main" id="{03A2B93E-0B60-49CD-A364-CC661369C1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2463" y="1535113"/>
            <a:ext cx="4606925" cy="220060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b="0" i="0" u="none" dirty="0">
                <a:solidFill>
                  <a:schemeClr val="bg2"/>
                </a:solidFill>
                <a:latin typeface="+mn-lt"/>
              </a:rPr>
              <a:t>Ventana Perfil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Barrido sencillo desde popa mirando hacia adelante.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Coloreado puede ser basados en Calidad del haz.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QC útil.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Ancho Barrido en la parte superior.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Escala definida por el Usuario para profundidad y barrido</a:t>
            </a:r>
          </a:p>
        </p:txBody>
      </p:sp>
      <p:sp>
        <p:nvSpPr>
          <p:cNvPr id="40966" name="Text Box 15">
            <a:extLst>
              <a:ext uri="{FF2B5EF4-FFF2-40B4-BE49-F238E27FC236}">
                <a16:creationId xmlns="" xmlns:a16="http://schemas.microsoft.com/office/drawing/2014/main" id="{2DAA40A5-AE03-440A-A927-CAC12DEC98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2463" y="4293394"/>
            <a:ext cx="4892675" cy="166199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b="0" i="0" u="none">
                <a:solidFill>
                  <a:schemeClr val="bg2"/>
                </a:solidFill>
                <a:latin typeface="+mn-lt"/>
              </a:rPr>
              <a:t>Ventana Fondo marino 3-D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Estilos:  Estructura alambre + sólida / color TIN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Puntos Sondaje Individual 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Marcado Blancos y medición con el mouse.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Excelente herramienta para visualización del fondo.</a:t>
            </a:r>
          </a:p>
        </p:txBody>
      </p:sp>
      <p:pic>
        <p:nvPicPr>
          <p:cNvPr id="4710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1249363"/>
            <a:ext cx="398145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4233863"/>
            <a:ext cx="2600325" cy="226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3613336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7A6F691D-7326-4224-92D1-8A72067C616B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2563" y="0"/>
            <a:ext cx="6035675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Ventana Cascada</a:t>
            </a:r>
          </a:p>
        </p:txBody>
      </p:sp>
      <p:sp>
        <p:nvSpPr>
          <p:cNvPr id="41988" name="Text Box 13">
            <a:extLst>
              <a:ext uri="{FF2B5EF4-FFF2-40B4-BE49-F238E27FC236}">
                <a16:creationId xmlns="" xmlns:a16="http://schemas.microsoft.com/office/drawing/2014/main" id="{386AEB1F-71FF-4F71-890B-C0B8673ED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5963" y="1258094"/>
            <a:ext cx="592455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2000" b="0" i="0" u="none">
                <a:solidFill>
                  <a:schemeClr val="bg2"/>
                </a:solidFill>
                <a:latin typeface="+mn-lt"/>
              </a:rPr>
              <a:t>Cascada Multihaz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Presentación Color o TIN sólido.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Bueno para visualización, Blancos y Comparación con el Sonar Lateral.</a:t>
            </a:r>
          </a:p>
        </p:txBody>
      </p:sp>
      <p:sp>
        <p:nvSpPr>
          <p:cNvPr id="41989" name="Text Box 15">
            <a:extLst>
              <a:ext uri="{FF2B5EF4-FFF2-40B4-BE49-F238E27FC236}">
                <a16:creationId xmlns="" xmlns:a16="http://schemas.microsoft.com/office/drawing/2014/main" id="{7732227C-94E9-4D08-B25E-F086900A1C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5963" y="2657475"/>
            <a:ext cx="3110749" cy="200054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2000" b="0" i="0" u="none">
                <a:solidFill>
                  <a:schemeClr val="bg2"/>
                </a:solidFill>
                <a:latin typeface="+mn-lt"/>
              </a:rPr>
              <a:t>Cascada Intensidad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Imagen.  Sin info de profundidad.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Backscatter promedio (una muestra por sondaje) o snippets (muchas muestras).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Aplique Ganancia TVG</a:t>
            </a:r>
          </a:p>
        </p:txBody>
      </p:sp>
      <p:sp>
        <p:nvSpPr>
          <p:cNvPr id="41990" name="Text Box 16">
            <a:extLst>
              <a:ext uri="{FF2B5EF4-FFF2-40B4-BE49-F238E27FC236}">
                <a16:creationId xmlns="" xmlns:a16="http://schemas.microsoft.com/office/drawing/2014/main" id="{7EBB8655-359E-48BF-AFBB-25CF2F0D04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5963" y="5189538"/>
            <a:ext cx="5338762" cy="11382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2000" b="0" i="0" u="none">
                <a:solidFill>
                  <a:schemeClr val="bg2"/>
                </a:solidFill>
                <a:latin typeface="+mn-lt"/>
              </a:rPr>
              <a:t>Cascada Sonar de Barrido Lateral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Datos de sonar lateral desde el multihaz.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Control imagen completo; colores, ganancias, traqueo del fondo, etc.</a:t>
            </a:r>
          </a:p>
        </p:txBody>
      </p:sp>
      <p:pic>
        <p:nvPicPr>
          <p:cNvPr id="4915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1123950"/>
            <a:ext cx="285750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9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3" y="3641725"/>
            <a:ext cx="2860675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0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712" y="2729894"/>
            <a:ext cx="2547567" cy="21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201313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anose="020B0604020202020204" pitchFamily="34" charset="0"/>
                <a:cs typeface="Arial" panose="020B0604020202020204" pitchFamily="34" charset="0"/>
              </a:rPr>
              <a:t>Multihaz vs. Monohaz.</a:t>
            </a:r>
          </a:p>
        </p:txBody>
      </p:sp>
      <p:graphicFrame>
        <p:nvGraphicFramePr>
          <p:cNvPr id="3481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713293"/>
              </p:ext>
            </p:extLst>
          </p:nvPr>
        </p:nvGraphicFramePr>
        <p:xfrm>
          <a:off x="3319272" y="4239185"/>
          <a:ext cx="2819400" cy="246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Bitmap Image" r:id="rId4" imgW="4791744" imgH="4180952" progId="Paint.Picture">
                  <p:embed/>
                </p:oleObj>
              </mc:Choice>
              <mc:Fallback>
                <p:oleObj name="Bitmap Image" r:id="rId4" imgW="4791744" imgH="4180952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9272" y="4239185"/>
                        <a:ext cx="2819400" cy="2460625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0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3938753"/>
              </p:ext>
            </p:extLst>
          </p:nvPr>
        </p:nvGraphicFramePr>
        <p:xfrm>
          <a:off x="347472" y="4239185"/>
          <a:ext cx="2819400" cy="245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Bitmap Image" r:id="rId6" imgW="4761905" imgH="4142857" progId="Paint.Picture">
                  <p:embed/>
                </p:oleObj>
              </mc:Choice>
              <mc:Fallback>
                <p:oleObj name="Bitmap Image" r:id="rId6" imgW="4761905" imgH="4142857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472" y="4239185"/>
                        <a:ext cx="2819400" cy="2452688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Text Box 14">
            <a:extLst>
              <a:ext uri="{FF2B5EF4-FFF2-40B4-BE49-F238E27FC236}">
                <a16:creationId xmlns="" xmlns:a16="http://schemas.microsoft.com/office/drawing/2014/main" id="{1E358AF6-C8D7-4C30-88A0-BF7E20E9DB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812" y="1074738"/>
            <a:ext cx="6248400" cy="84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0"/>
              </a:spcBef>
              <a:defRPr/>
            </a:pPr>
            <a:r>
              <a:rPr lang="es" sz="1600" b="1" i="0" u="none">
                <a:solidFill>
                  <a:schemeClr val="bg2"/>
                </a:solidFill>
                <a:latin typeface="+mn-lt"/>
              </a:rPr>
              <a:t>Lo Bueno: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Ahorra tiempo: Multihaz provee alta resolución y completa cobertura del fondo marino. Los datos son más precisos para cálculos de volumen.</a:t>
            </a:r>
          </a:p>
        </p:txBody>
      </p:sp>
      <p:sp>
        <p:nvSpPr>
          <p:cNvPr id="15366" name="Text Box 15">
            <a:extLst>
              <a:ext uri="{FF2B5EF4-FFF2-40B4-BE49-F238E27FC236}">
                <a16:creationId xmlns="" xmlns:a16="http://schemas.microsoft.com/office/drawing/2014/main" id="{BD1EC372-051F-42BE-B339-6A767F5789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" y="2362200"/>
            <a:ext cx="6105525" cy="84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1600" b="1" i="0" u="none">
                <a:solidFill>
                  <a:schemeClr val="bg2"/>
                </a:solidFill>
                <a:latin typeface="+mn-lt"/>
              </a:rPr>
              <a:t>Lo Malo: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Más datos para trabajar y más tiempo para procesar. Con sensores adicionales requeridos, hay más fuentes de error.</a:t>
            </a:r>
          </a:p>
        </p:txBody>
      </p:sp>
      <p:sp>
        <p:nvSpPr>
          <p:cNvPr id="1032" name="Text Box 16">
            <a:extLst>
              <a:ext uri="{FF2B5EF4-FFF2-40B4-BE49-F238E27FC236}">
                <a16:creationId xmlns="" xmlns:a16="http://schemas.microsoft.com/office/drawing/2014/main" id="{4F126E7C-769B-4A7F-B357-F1ACE1EF04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2054" y="4765902"/>
            <a:ext cx="284545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Ejemplo de usar un Multihaz donde previamente se trabajo con un sonar monohaz. Una Obstrucción fue fácilmente no vista</a:t>
            </a:r>
          </a:p>
        </p:txBody>
      </p:sp>
      <p:graphicFrame>
        <p:nvGraphicFramePr>
          <p:cNvPr id="34824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392803"/>
              </p:ext>
            </p:extLst>
          </p:nvPr>
        </p:nvGraphicFramePr>
        <p:xfrm>
          <a:off x="6352054" y="1805503"/>
          <a:ext cx="2623577" cy="1950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Bitmap Image" r:id="rId8" imgW="6916115" imgH="5144218" progId="Paint.Picture">
                  <p:embed/>
                </p:oleObj>
              </mc:Choice>
              <mc:Fallback>
                <p:oleObj name="Bitmap Image" r:id="rId8" imgW="6916115" imgH="5144218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2054" y="1805503"/>
                        <a:ext cx="2623577" cy="1950749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Box 20">
            <a:extLst>
              <a:ext uri="{FF2B5EF4-FFF2-40B4-BE49-F238E27FC236}">
                <a16:creationId xmlns="" xmlns:a16="http://schemas.microsoft.com/office/drawing/2014/main" id="{724BDF6A-D9BD-44B4-80C3-E982C91F0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287" y="3392488"/>
            <a:ext cx="572135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1600" b="1" i="0" u="none" dirty="0">
                <a:solidFill>
                  <a:schemeClr val="bg2"/>
                </a:solidFill>
                <a:latin typeface="+mn-lt"/>
              </a:rPr>
              <a:t>Lo feo:</a:t>
            </a: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  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El avión se pierde completamente en las isóbatas de monohaz</a:t>
            </a: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0199243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59B068D1-D41A-424F-9C01-B4BB032BA59E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2563" y="0"/>
            <a:ext cx="6437312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Interferometría</a:t>
            </a:r>
            <a:endParaRPr lang="es" sz="3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3011" name="Text Box 6">
            <a:extLst>
              <a:ext uri="{FF2B5EF4-FFF2-40B4-BE49-F238E27FC236}">
                <a16:creationId xmlns="" xmlns:a16="http://schemas.microsoft.com/office/drawing/2014/main" id="{0B455A9C-DFD8-4BBB-BD08-8309E7F22D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206500"/>
            <a:ext cx="6047908" cy="378565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1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Procesando los Datos Brutos desde sistemas interferométricos (sonar lateral </a:t>
            </a:r>
            <a:r>
              <a:rPr lang="es" sz="1400" b="1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batimétrico)</a:t>
            </a:r>
            <a:endParaRPr lang="es" sz="1400" b="1" i="0" u="none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spcBef>
                <a:spcPct val="50000"/>
              </a:spcBef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Seleccione desde varios filtros de datos brutos.  Por ejemplo:</a:t>
            </a:r>
          </a:p>
          <a:p>
            <a:pPr lvl="1" algn="l" rtl="0"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Filtre por intensidad:   Filtro simple - rechaza dato por fuera de los límites de intensidad.</a:t>
            </a:r>
          </a:p>
          <a:p>
            <a:pPr lvl="1" algn="l" rtl="0"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Filtre a lo largo del traqueo:  Más complejo – Filtro compuerta con base en la historia a lo largo del traqueo.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Seleccione método formador de haz y sus parámetros</a:t>
            </a:r>
          </a:p>
          <a:p>
            <a:pPr lvl="1" algn="l" rtl="0"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Tamaño compartimiento (bin) y Ancho Max:  Huella haz y ancho barrido total.  Use esto para administrar tamaño archivo y tiempo edición.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Alternativamente, puede usar una simple reducción de muestras (downsample) y almacenar a un máximo de 1440 puntos por ping - archivos muy grandes.</a:t>
            </a:r>
          </a:p>
        </p:txBody>
      </p:sp>
      <p:pic>
        <p:nvPicPr>
          <p:cNvPr id="51204" name="Picture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687" y="1817056"/>
            <a:ext cx="2443162" cy="38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Text Box 14">
            <a:extLst>
              <a:ext uri="{FF2B5EF4-FFF2-40B4-BE49-F238E27FC236}">
                <a16:creationId xmlns="" xmlns:a16="http://schemas.microsoft.com/office/drawing/2014/main" id="{7A2543E8-A6C9-44B4-9BD4-099FC1AC27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0897" y="5831308"/>
            <a:ext cx="2525385" cy="73866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bg2"/>
                </a:solidFill>
                <a:latin typeface="+mn-lt"/>
              </a:rPr>
              <a:t>Ventana Interferometría:  </a:t>
            </a: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Combine límites filtro, datos brutos y haces.</a:t>
            </a:r>
          </a:p>
        </p:txBody>
      </p:sp>
      <p:pic>
        <p:nvPicPr>
          <p:cNvPr id="51206" name="Picture 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66" y="5064406"/>
            <a:ext cx="33210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3740673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="" xmlns:a16="http://schemas.microsoft.com/office/drawing/2014/main" id="{AF68EC6B-2A55-41D6-A047-7667A3ACB2E0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65100" y="3175"/>
            <a:ext cx="7332663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Datos Escaner Láser (topo)</a:t>
            </a:r>
          </a:p>
        </p:txBody>
      </p:sp>
      <p:pic>
        <p:nvPicPr>
          <p:cNvPr id="5325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" y="1235075"/>
            <a:ext cx="5005388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Content Placeholder 9">
            <a:extLst>
              <a:ext uri="{FF2B5EF4-FFF2-40B4-BE49-F238E27FC236}">
                <a16:creationId xmlns="" xmlns:a16="http://schemas.microsoft.com/office/drawing/2014/main" id="{F403E961-FACB-4CA8-9597-FC41B60A37E6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5451849" y="1842247"/>
            <a:ext cx="3584575" cy="2524125"/>
          </a:xfrm>
          <a:solidFill>
            <a:schemeClr val="bg1"/>
          </a:solidFill>
          <a:ln>
            <a:solidFill>
              <a:schemeClr val="bg1"/>
            </a:solidFill>
            <a:miter lim="800000"/>
            <a:headEnd/>
            <a:tailEnd/>
          </a:ln>
        </p:spPr>
        <p:txBody>
          <a:bodyPr>
            <a:normAutofit fontScale="92500" lnSpcReduction="10000"/>
          </a:bodyPr>
          <a:lstStyle/>
          <a:p>
            <a:pPr marL="285750" indent="-285750" algn="l" rtl="0" eaLnBrk="1" hangingPunct="1">
              <a:buClrTx/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Dentro datos HSX es almacenado en nuevo tipo de mensaje (TOP)</a:t>
            </a:r>
          </a:p>
          <a:p>
            <a:pPr marL="285750" indent="-285750" algn="l" rtl="0" eaLnBrk="1" hangingPunct="1">
              <a:buClrTx/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Puede ejecutarse concurrentemente con un sonar multihaz?</a:t>
            </a:r>
          </a:p>
          <a:p>
            <a:pPr marL="285750" indent="-285750" algn="l" rtl="0" eaLnBrk="1" hangingPunct="1">
              <a:buClrTx/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Funciona con Velodyne, Optec, Renishaw, REIGL y más</a:t>
            </a:r>
          </a:p>
        </p:txBody>
      </p:sp>
      <p:pic>
        <p:nvPicPr>
          <p:cNvPr id="5325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4129088"/>
            <a:ext cx="5010150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8489323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="" xmlns:a16="http://schemas.microsoft.com/office/drawing/2014/main" id="{E76FF237-FAE9-44A3-8383-727B5AFD59E5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65100" y="3175"/>
            <a:ext cx="6967538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Nube en Tiempo Real HYPACK®</a:t>
            </a:r>
          </a:p>
        </p:txBody>
      </p:sp>
      <p:pic>
        <p:nvPicPr>
          <p:cNvPr id="5427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025" y="1709738"/>
            <a:ext cx="5078413" cy="416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31">
            <a:extLst>
              <a:ext uri="{FF2B5EF4-FFF2-40B4-BE49-F238E27FC236}">
                <a16:creationId xmlns="" xmlns:a16="http://schemas.microsoft.com/office/drawing/2014/main" id="{17A6AAEC-0C56-4424-A67A-360CF42653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100" y="1709738"/>
            <a:ext cx="3638550" cy="378565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Menú Vista para la Presentación Nube: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Corregida completamente – velocidad del sonido, marea, movimiento, etc.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Datos Multihaz + Láser Topográfico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Formas de Bote Seleccionables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Número de puntos definidos por el Usuario, (por defecto es 4.000.000)</a:t>
            </a:r>
          </a:p>
        </p:txBody>
      </p:sp>
    </p:spTree>
    <p:extLst>
      <p:ext uri="{BB962C8B-B14F-4D97-AF65-F5344CB8AC3E}">
        <p14:creationId xmlns:p14="http://schemas.microsoft.com/office/powerpoint/2010/main" val="2280490177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73E5F2EC-E924-49B8-AB30-CF627F428A0B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2563" y="0"/>
            <a:ext cx="7315200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HYSWEEP® SURVEY Pruebas QC</a:t>
            </a:r>
          </a:p>
        </p:txBody>
      </p:sp>
      <p:sp>
        <p:nvSpPr>
          <p:cNvPr id="2053" name="Text Box 6">
            <a:extLst>
              <a:ext uri="{FF2B5EF4-FFF2-40B4-BE49-F238E27FC236}">
                <a16:creationId xmlns="" xmlns:a16="http://schemas.microsoft.com/office/drawing/2014/main" id="{680660F7-2CA6-44B5-9CD2-FD137924F7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8988" y="1290638"/>
            <a:ext cx="5668962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Ventana Prueba QC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Seleccione desde cuatro presentaciones de prueba.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“Desviación Desviación por Haz” es una buena estimación si el fondo es razonablemente plano.</a:t>
            </a:r>
          </a:p>
        </p:txBody>
      </p:sp>
      <p:pic>
        <p:nvPicPr>
          <p:cNvPr id="55300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103313"/>
            <a:ext cx="2943225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Text Box 12">
            <a:extLst>
              <a:ext uri="{FF2B5EF4-FFF2-40B4-BE49-F238E27FC236}">
                <a16:creationId xmlns="" xmlns:a16="http://schemas.microsoft.com/office/drawing/2014/main" id="{973CB499-CD07-412E-8BE2-EBF52E93A7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75" y="2852738"/>
            <a:ext cx="5003800" cy="14465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Otras Alarmas útiles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Deriva Oleaje:  Alarma si el promedio de oleaje excede un umbral.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Diferencia Perfil SV menos Sensor:  Alarma si diferencia excede umbral.</a:t>
            </a:r>
          </a:p>
        </p:txBody>
      </p:sp>
      <p:graphicFrame>
        <p:nvGraphicFramePr>
          <p:cNvPr id="55302" name="Object 13"/>
          <p:cNvGraphicFramePr>
            <a:graphicFrameLocks noChangeAspect="1"/>
          </p:cNvGraphicFramePr>
          <p:nvPr/>
        </p:nvGraphicFramePr>
        <p:xfrm>
          <a:off x="5486400" y="2478088"/>
          <a:ext cx="3370263" cy="222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Bitmap Image" r:id="rId5" imgW="3115110" imgH="2057143" progId="Paint.Picture">
                  <p:embed/>
                </p:oleObj>
              </mc:Choice>
              <mc:Fallback>
                <p:oleObj name="Bitmap Image" r:id="rId5" imgW="3115110" imgH="2057143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2478088"/>
                        <a:ext cx="3370263" cy="222567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Text Box 14">
            <a:extLst>
              <a:ext uri="{FF2B5EF4-FFF2-40B4-BE49-F238E27FC236}">
                <a16:creationId xmlns="" xmlns:a16="http://schemas.microsoft.com/office/drawing/2014/main" id="{E524EC05-CDB9-4FED-9493-EC0665B2E9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8700" y="4811713"/>
            <a:ext cx="3035300" cy="3365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600" b="0" i="0" u="none" dirty="0">
                <a:solidFill>
                  <a:srgbClr val="FF0000"/>
                </a:solidFill>
                <a:latin typeface="+mn-lt"/>
              </a:rPr>
              <a:t>Evidencia de deriva de oleaje.</a:t>
            </a:r>
          </a:p>
        </p:txBody>
      </p:sp>
      <p:sp>
        <p:nvSpPr>
          <p:cNvPr id="2057" name="Text Box 16">
            <a:extLst>
              <a:ext uri="{FF2B5EF4-FFF2-40B4-BE49-F238E27FC236}">
                <a16:creationId xmlns="" xmlns:a16="http://schemas.microsoft.com/office/drawing/2014/main" id="{FBA970A6-0975-4363-B172-D0CE12520D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0900" y="6521450"/>
            <a:ext cx="2378075" cy="3365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600" b="0" i="0" u="none">
                <a:solidFill>
                  <a:srgbClr val="FF0000"/>
                </a:solidFill>
                <a:latin typeface="+mn-lt"/>
              </a:rPr>
              <a:t>Configuración Alarma.</a:t>
            </a:r>
          </a:p>
        </p:txBody>
      </p:sp>
      <p:pic>
        <p:nvPicPr>
          <p:cNvPr id="55305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" y="4587875"/>
            <a:ext cx="5010150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12E871E6-B130-4C58-8102-A264E0E68685}"/>
              </a:ext>
            </a:extLst>
          </p:cNvPr>
          <p:cNvSpPr txBox="1"/>
          <p:nvPr/>
        </p:nvSpPr>
        <p:spPr>
          <a:xfrm>
            <a:off x="5413375" y="5310188"/>
            <a:ext cx="3584575" cy="8925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4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Limites Sonda Sonar SV Min/Max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es" sz="11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(Advertencia de que su Sonda puede estar llena con basura o leer un cambio de SV significativo)</a:t>
            </a:r>
          </a:p>
        </p:txBody>
      </p:sp>
    </p:spTree>
    <p:extLst>
      <p:ext uri="{BB962C8B-B14F-4D97-AF65-F5344CB8AC3E}">
        <p14:creationId xmlns:p14="http://schemas.microsoft.com/office/powerpoint/2010/main" val="1419688748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sz="3200" b="0" i="0" u="none">
                <a:latin typeface="Arial" panose="020B0604020202020204" pitchFamily="34" charset="0"/>
                <a:cs typeface="Arial" panose="020B0604020202020204" pitchFamily="34" charset="0"/>
              </a:rPr>
              <a:t>TPU – Qué 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6C7554E-14E2-42E8-8EFA-18318996C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472" y="1383926"/>
            <a:ext cx="4691062" cy="4691063"/>
          </a:xfrm>
        </p:spPr>
        <p:txBody>
          <a:bodyPr>
            <a:normAutofit fontScale="92500" lnSpcReduction="10000"/>
          </a:bodyPr>
          <a:lstStyle/>
          <a:p>
            <a:pPr algn="l" rtl="0">
              <a:defRPr/>
            </a:pPr>
            <a:r>
              <a:rPr lang="es" b="1" i="0" u="none">
                <a:solidFill>
                  <a:schemeClr val="bg2"/>
                </a:solidFill>
              </a:rPr>
              <a:t>Incertidumbre Total Propagada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Método para tener en cuenta todas las fuentes de incertidumbre de mediciones en un sondaje</a:t>
            </a:r>
          </a:p>
          <a:p>
            <a:pPr marL="479425" lvl="1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Incertidumbres Ecosonda</a:t>
            </a:r>
          </a:p>
          <a:p>
            <a:pPr marL="479425" lvl="1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Precisión GPS</a:t>
            </a:r>
          </a:p>
          <a:p>
            <a:pPr marL="479425" lvl="1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Precisión Sensor de Movimiento</a:t>
            </a:r>
          </a:p>
          <a:p>
            <a:pPr marL="479425" lvl="1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Mediciones de Ofset</a:t>
            </a:r>
          </a:p>
          <a:p>
            <a:pPr marL="479425" lvl="1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Correcciones Perfil Velocidad del Sonido</a:t>
            </a:r>
          </a:p>
          <a:p>
            <a:pPr marL="479425" lvl="1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e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b="1" i="0" u="none">
                <a:solidFill>
                  <a:schemeClr val="bg2"/>
                </a:solidFill>
              </a:rPr>
              <a:t>Tres componentes mayores.</a:t>
            </a:r>
          </a:p>
          <a:p>
            <a:pPr marL="479425" lvl="1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TVU – Vertical solamente</a:t>
            </a:r>
          </a:p>
          <a:p>
            <a:pPr marL="479425" lvl="1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THU – Horizontal solamente</a:t>
            </a:r>
          </a:p>
          <a:p>
            <a:pPr marL="479425" lvl="1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Límite tamaño Detección Blanco</a:t>
            </a:r>
          </a:p>
          <a:p>
            <a:pPr marL="615950" lvl="2" indent="-342900"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Blanco más pequeño que puede confiablemente ser detectado</a:t>
            </a:r>
          </a:p>
        </p:txBody>
      </p:sp>
      <p:pic>
        <p:nvPicPr>
          <p:cNvPr id="30724" name="Content Placeholder 5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5450" y="1535113"/>
            <a:ext cx="3429000" cy="2070100"/>
          </a:xfrm>
        </p:spPr>
      </p:pic>
      <p:pic>
        <p:nvPicPr>
          <p:cNvPr id="307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00" y="3859213"/>
            <a:ext cx="3370263" cy="193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TextBox 6"/>
          <p:cNvSpPr txBox="1">
            <a:spLocks noChangeArrowheads="1"/>
          </p:cNvSpPr>
          <p:nvPr/>
        </p:nvSpPr>
        <p:spPr bwMode="auto">
          <a:xfrm>
            <a:off x="5470525" y="5938838"/>
            <a:ext cx="33845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/>
            <a:r>
              <a:rPr lang="es" sz="800" b="0" i="0" u="none">
                <a:hlinkClick r:id="rId4"/>
              </a:rPr>
              <a:t>Hare, Rob. «Presupuestos de Error para Profundidad y Posición para Ecosondas Multihaz." </a:t>
            </a:r>
            <a:r>
              <a:rPr lang="es" sz="800" b="0" i="1" u="none">
                <a:hlinkClick r:id="rId4"/>
              </a:rPr>
              <a:t>La Revista Internacional Hidrográfica</a:t>
            </a:r>
            <a:r>
              <a:rPr lang="es" sz="800" b="0" i="0" u="none">
                <a:hlinkClick r:id="rId4"/>
              </a:rPr>
              <a:t> 72,2 (2015).</a:t>
            </a:r>
            <a:endParaRPr lang="es" altLang="en-US" sz="800"/>
          </a:p>
        </p:txBody>
      </p:sp>
    </p:spTree>
    <p:extLst>
      <p:ext uri="{BB962C8B-B14F-4D97-AF65-F5344CB8AC3E}">
        <p14:creationId xmlns:p14="http://schemas.microsoft.com/office/powerpoint/2010/main" val="139497152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469713" y="71718"/>
            <a:ext cx="8853488" cy="989013"/>
          </a:xfrm>
        </p:spPr>
        <p:txBody>
          <a:bodyPr/>
          <a:lstStyle/>
          <a:p>
            <a:pPr algn="l" rtl="0"/>
            <a:r>
              <a:rPr lang="es" sz="3200" b="0" i="0" u="none">
                <a:latin typeface="Arial" panose="020B0604020202020204" pitchFamily="34" charset="0"/>
                <a:cs typeface="Arial" panose="020B0604020202020204" pitchFamily="34" charset="0"/>
              </a:rPr>
              <a:t>TPU en Tiempo Real:</a:t>
            </a:r>
          </a:p>
        </p:txBody>
      </p:sp>
      <p:sp>
        <p:nvSpPr>
          <p:cNvPr id="36868" name="Content Placeholder 2"/>
          <p:cNvSpPr txBox="1">
            <a:spLocks/>
          </p:cNvSpPr>
          <p:nvPr/>
        </p:nvSpPr>
        <p:spPr bwMode="auto">
          <a:xfrm>
            <a:off x="6004579" y="2131079"/>
            <a:ext cx="3076575" cy="3116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 defTabSz="45720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 defTabSz="4572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 defTabSz="4572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 defTabSz="4572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chemeClr val="tx1"/>
              </a:buClr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 Tiempo Real, HYSWEEP® LEVANTAMIENTO puede mostrar gráficas de la Incertidumbre de Prof y Posición, junto con el Tamaño Mínimo de Detección de Blancos.</a:t>
            </a:r>
          </a:p>
          <a:p>
            <a:pPr algn="l" rtl="0" eaLnBrk="1" hangingPunct="1">
              <a:spcAft>
                <a:spcPct val="0"/>
              </a:spcAft>
              <a:buClr>
                <a:schemeClr val="tx1"/>
              </a:buClr>
            </a:pPr>
            <a:endParaRPr lang="es" altLang="en-U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 hangingPunct="1">
              <a:spcAft>
                <a:spcPct val="0"/>
              </a:spcAft>
              <a:buClr>
                <a:schemeClr val="tx1"/>
              </a:buClr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Sondajes que no cumplan pueden ser excluidos desde la matriz de cobertura</a:t>
            </a:r>
          </a:p>
        </p:txBody>
      </p:sp>
      <p:pic>
        <p:nvPicPr>
          <p:cNvPr id="36869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1660525"/>
            <a:ext cx="5343525" cy="4371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56315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2011 HYSWEEP SURVEY TPU Window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857" y="1731403"/>
            <a:ext cx="4437062" cy="471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2DD3DE39-4097-4C81-A9E7-819A8866F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0" y="0"/>
            <a:ext cx="5808663" cy="989013"/>
          </a:xfrm>
        </p:spPr>
        <p:txBody>
          <a:bodyPr rtlCol="0">
            <a:norm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es" sz="3200" b="0" i="0" u="none">
                <a:latin typeface="+mn-lt"/>
              </a:rPr>
              <a:t>Ventana TPU</a:t>
            </a:r>
          </a:p>
        </p:txBody>
      </p:sp>
      <p:sp>
        <p:nvSpPr>
          <p:cNvPr id="26628" name="Text Placeholder 2">
            <a:extLst>
              <a:ext uri="{FF2B5EF4-FFF2-40B4-BE49-F238E27FC236}">
                <a16:creationId xmlns="" xmlns:a16="http://schemas.microsoft.com/office/drawing/2014/main" id="{EE21BE74-938D-4B69-B394-B297337FC910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190500" y="1607578"/>
            <a:ext cx="4038600" cy="4195016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 rtlCol="0">
            <a:normAutofit/>
          </a:bodyPr>
          <a:lstStyle/>
          <a:p>
            <a:pPr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Parámetros son entrados en el HYPACK Shell bajo: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EDITORES – Editor TPU 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es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Con base en los Parámetros TPU e info sondajes en tiempo real, puede calcular y presentar en pantalla: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Incertidumbre Total Sondaje (Vertical)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Incertidumbre Total Posicionamiento (Horizontal)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Valor límite tamaño Blanco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es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 eaLnBrk="1" fontAlgn="auto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Puede mostrarlo contra: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Requerimientos Orden Especial OHI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Requerimientos 1</a:t>
            </a:r>
            <a:r>
              <a:rPr lang="es" sz="1400" b="0" i="0" u="none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er</a:t>
            </a: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Orden OHI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Requerimientos USACE Fondo Duro</a:t>
            </a:r>
          </a:p>
          <a:p>
            <a:pPr marL="788353" lvl="1" indent="-285750" algn="l" rtl="0" eaLnBrk="1" fontAlgn="auto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Requerimientos USACE Fondo Blando</a:t>
            </a:r>
          </a:p>
        </p:txBody>
      </p:sp>
      <p:sp>
        <p:nvSpPr>
          <p:cNvPr id="45061" name="TextBox 12">
            <a:extLst>
              <a:ext uri="{FF2B5EF4-FFF2-40B4-BE49-F238E27FC236}">
                <a16:creationId xmlns="" xmlns:a16="http://schemas.microsoft.com/office/drawing/2014/main" id="{B8E180FA-6239-4BDF-A9A9-273C672EE5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5025" y="1137232"/>
            <a:ext cx="1860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defRPr/>
            </a:pPr>
            <a:r>
              <a:rPr lang="es" sz="1400" b="0" i="0" u="none" dirty="0">
                <a:solidFill>
                  <a:srgbClr val="FF0000"/>
                </a:solidFill>
                <a:latin typeface="+mn-lt"/>
              </a:rPr>
              <a:t>Seleccione criterio de Levantamiento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="" xmlns:a16="http://schemas.microsoft.com/office/drawing/2014/main" id="{F3457191-F265-4864-ADDB-CEA4907F8132}"/>
              </a:ext>
            </a:extLst>
          </p:cNvPr>
          <p:cNvCxnSpPr/>
          <p:nvPr/>
        </p:nvCxnSpPr>
        <p:spPr>
          <a:xfrm>
            <a:off x="6113929" y="1607578"/>
            <a:ext cx="391646" cy="64751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910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A822D217-BC13-4DDC-8E02-FFE708BEA4CB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2563" y="0"/>
            <a:ext cx="6108700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Mapa Cobertura</a:t>
            </a:r>
          </a:p>
        </p:txBody>
      </p:sp>
      <p:sp>
        <p:nvSpPr>
          <p:cNvPr id="20486" name="Text Box 6">
            <a:extLst>
              <a:ext uri="{FF2B5EF4-FFF2-40B4-BE49-F238E27FC236}">
                <a16:creationId xmlns="" xmlns:a16="http://schemas.microsoft.com/office/drawing/2014/main" id="{5967B3CA-719D-410E-A461-DF975DE0D2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869" y="4086116"/>
            <a:ext cx="7517187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Muestra Cobertura Multihaz de cuatro formas</a:t>
            </a:r>
          </a:p>
          <a:p>
            <a:pPr marL="342900" indent="-342900" algn="l" rtl="0">
              <a:spcBef>
                <a:spcPct val="50000"/>
              </a:spcBef>
              <a:buFont typeface="+mj-lt"/>
              <a:buAutoNum type="arabicPeriod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Cobertura Multihaz en HYSWEEP®:  Rápido y fácil ploteo de ‘palos’.  No es requerida Configuración.  No info de profundidad.</a:t>
            </a:r>
          </a:p>
          <a:p>
            <a:pPr marL="342900" indent="-342900" algn="l" rtl="0">
              <a:spcBef>
                <a:spcPct val="50000"/>
              </a:spcBef>
              <a:buFont typeface="+mj-lt"/>
              <a:buAutoNum type="arabicPeriod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Llenado Matriz en HYSWEEP®:  Corte secciones transversales a través de la matriz y traquee traslapo QC.</a:t>
            </a:r>
          </a:p>
          <a:p>
            <a:pPr marL="342900" indent="-342900" algn="l" rtl="0">
              <a:spcBef>
                <a:spcPct val="50000"/>
              </a:spcBef>
              <a:buFont typeface="+mj-lt"/>
              <a:buAutoNum type="arabicPeriod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Matriz definida por el usuario en HYPACK®:  Sobreponga a archivos de fondo.  No secciones o QC.</a:t>
            </a:r>
          </a:p>
          <a:p>
            <a:pPr marL="342900" indent="-342900" algn="l" rtl="0">
              <a:spcBef>
                <a:spcPct val="50000"/>
              </a:spcBef>
              <a:buFont typeface="+mj-lt"/>
              <a:buAutoNum type="arabicPeriod"/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Auto Matriz en HYPACK®: </a:t>
            </a: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charset="0"/>
              </a:rPr>
              <a:t>Creación automática matriz en HYPACK LEVANTAMIENTO.  No requiere crear una Matriz antes de iniciar el levantamiento.  Archivos MTX solo serán vistos en HYPACK LEVANTAMIENTO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Opciones Vista y Opciones Matriz para configurar el mapa de cobertura.</a:t>
            </a:r>
          </a:p>
          <a:p>
            <a:pPr algn="l" rtl="0">
              <a:spcBef>
                <a:spcPct val="50000"/>
              </a:spcBef>
              <a:defRPr/>
            </a:pPr>
            <a:endParaRPr lang="e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59396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488" y="1619196"/>
            <a:ext cx="2667000" cy="215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7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57" y="1611204"/>
            <a:ext cx="2670175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8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237" y="1611204"/>
            <a:ext cx="2413000" cy="216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7" name="Text Box 14">
            <a:extLst>
              <a:ext uri="{FF2B5EF4-FFF2-40B4-BE49-F238E27FC236}">
                <a16:creationId xmlns="" xmlns:a16="http://schemas.microsoft.com/office/drawing/2014/main" id="{C690E8C7-C21D-4B29-8B40-4F94B68738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307" y="3778141"/>
            <a:ext cx="25241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(1) Cobertura HYSWEEP®</a:t>
            </a:r>
          </a:p>
        </p:txBody>
      </p:sp>
      <p:sp>
        <p:nvSpPr>
          <p:cNvPr id="46088" name="Text Box 15">
            <a:extLst>
              <a:ext uri="{FF2B5EF4-FFF2-40B4-BE49-F238E27FC236}">
                <a16:creationId xmlns="" xmlns:a16="http://schemas.microsoft.com/office/drawing/2014/main" id="{BDC17E4D-1BF2-4124-B840-F80FD0C7F6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014" y="3768616"/>
            <a:ext cx="2667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(2) Matriz Llena HYSWEEP®</a:t>
            </a:r>
          </a:p>
        </p:txBody>
      </p:sp>
      <p:sp>
        <p:nvSpPr>
          <p:cNvPr id="46089" name="Text Box 16">
            <a:extLst>
              <a:ext uri="{FF2B5EF4-FFF2-40B4-BE49-F238E27FC236}">
                <a16:creationId xmlns="" xmlns:a16="http://schemas.microsoft.com/office/drawing/2014/main" id="{A36E63CE-70B1-431D-BB1B-A9F985E60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4237" y="3778141"/>
            <a:ext cx="28892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(3-4)Matriz Llena HYPACK®</a:t>
            </a:r>
          </a:p>
        </p:txBody>
      </p:sp>
    </p:spTree>
    <p:extLst>
      <p:ext uri="{BB962C8B-B14F-4D97-AF65-F5344CB8AC3E}">
        <p14:creationId xmlns:p14="http://schemas.microsoft.com/office/powerpoint/2010/main" val="453667540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80EA61CF-7A84-4D39-8BC0-CFFBEBF2FC0E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2563" y="0"/>
            <a:ext cx="4791075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Otras Ventanas</a:t>
            </a:r>
          </a:p>
        </p:txBody>
      </p:sp>
      <p:sp>
        <p:nvSpPr>
          <p:cNvPr id="47107" name="Text Box 6">
            <a:extLst>
              <a:ext uri="{FF2B5EF4-FFF2-40B4-BE49-F238E27FC236}">
                <a16:creationId xmlns="" xmlns:a16="http://schemas.microsoft.com/office/drawing/2014/main" id="{EE78532F-FB17-435A-96A6-D8176C3E7E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8212" y="1509713"/>
            <a:ext cx="267017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1" i="0" u="none" dirty="0">
                <a:solidFill>
                  <a:schemeClr val="bg2"/>
                </a:solidFill>
                <a:latin typeface="+mn-lt"/>
              </a:rPr>
              <a:t>Profundidad Nadir 1 y 2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Distancia entre su costosa cabeza de sonar y el fondo - cambia a </a:t>
            </a:r>
            <a:r>
              <a:rPr lang="es" sz="1400" b="1" i="0" u="none" dirty="0">
                <a:solidFill>
                  <a:srgbClr val="FF0000"/>
                </a:solidFill>
                <a:latin typeface="+mn-lt"/>
              </a:rPr>
              <a:t>rojo </a:t>
            </a: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cuando es demasiado bajo.</a:t>
            </a:r>
          </a:p>
        </p:txBody>
      </p:sp>
      <p:pic>
        <p:nvPicPr>
          <p:cNvPr id="61444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547813"/>
            <a:ext cx="1882775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9" name="Text Box 15">
            <a:extLst>
              <a:ext uri="{FF2B5EF4-FFF2-40B4-BE49-F238E27FC236}">
                <a16:creationId xmlns="" xmlns:a16="http://schemas.microsoft.com/office/drawing/2014/main" id="{DF373FCC-7441-4E8C-845E-55748F733F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713" y="5433218"/>
            <a:ext cx="4243387" cy="8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1" i="0" u="none">
                <a:solidFill>
                  <a:schemeClr val="bg2"/>
                </a:solidFill>
                <a:latin typeface="+mn-lt"/>
              </a:rPr>
              <a:t>Series de Tiempo: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Traquee Mediciones de Oleaje, SV Superficial y Marea RTK a traves del tiempo.</a:t>
            </a:r>
          </a:p>
        </p:txBody>
      </p:sp>
      <p:pic>
        <p:nvPicPr>
          <p:cNvPr id="61446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215481"/>
            <a:ext cx="3586163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1" name="Text Box 17">
            <a:extLst>
              <a:ext uri="{FF2B5EF4-FFF2-40B4-BE49-F238E27FC236}">
                <a16:creationId xmlns="" xmlns:a16="http://schemas.microsoft.com/office/drawing/2014/main" id="{AE5154FB-C184-4C0A-BEE1-6745E7A384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5520531"/>
            <a:ext cx="3695700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1" i="0" u="none">
                <a:solidFill>
                  <a:schemeClr val="bg2"/>
                </a:solidFill>
                <a:latin typeface="+mn-lt"/>
              </a:rPr>
              <a:t>Vista Costa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Escaner Laser presentación topográfica.</a:t>
            </a:r>
          </a:p>
        </p:txBody>
      </p:sp>
      <p:pic>
        <p:nvPicPr>
          <p:cNvPr id="61448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509713"/>
            <a:ext cx="182880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3" name="Text Box 15">
            <a:extLst>
              <a:ext uri="{FF2B5EF4-FFF2-40B4-BE49-F238E27FC236}">
                <a16:creationId xmlns="" xmlns:a16="http://schemas.microsoft.com/office/drawing/2014/main" id="{8D7E2330-6B49-4E78-A775-3DED5C5B70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725" y="1454150"/>
            <a:ext cx="2156946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1" i="0" u="none">
                <a:solidFill>
                  <a:schemeClr val="bg2"/>
                </a:solidFill>
                <a:latin typeface="+mn-lt"/>
              </a:rPr>
              <a:t>HPR Gráfico</a:t>
            </a:r>
            <a:r>
              <a:rPr lang="es" sz="14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Rumbo, Cabeceo, Balanceo y Oleaje.  Presentación estilo cabina avión.</a:t>
            </a:r>
          </a:p>
        </p:txBody>
      </p:sp>
      <p:pic>
        <p:nvPicPr>
          <p:cNvPr id="61450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3215481"/>
            <a:ext cx="3209925" cy="212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4518617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F04A7F85-0EF3-4C2C-BC9F-68FF1F7C3680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2563" y="0"/>
            <a:ext cx="5522912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Correcciones</a:t>
            </a:r>
          </a:p>
        </p:txBody>
      </p:sp>
      <p:sp>
        <p:nvSpPr>
          <p:cNvPr id="48131" name="Text Box 6">
            <a:extLst>
              <a:ext uri="{FF2B5EF4-FFF2-40B4-BE49-F238E27FC236}">
                <a16:creationId xmlns="" xmlns:a16="http://schemas.microsoft.com/office/drawing/2014/main" id="{4BB89D6C-5F9C-49FF-BDE2-0758632C70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249" y="1016079"/>
            <a:ext cx="4451257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2000" b="0" i="0" u="none" dirty="0">
                <a:solidFill>
                  <a:schemeClr val="bg2"/>
                </a:solidFill>
                <a:latin typeface="+mn-lt"/>
              </a:rPr>
              <a:t>Velocidad del Sonido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Teclee datos prof. y velocidad del sonido o,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Importe el perfil desde un archivo o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Reciba automáticamente desde MVP.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El perfil es aplicado en el levantamiento para QC en tiempo real.  También salvado para post-procesamiento.</a:t>
            </a:r>
          </a:p>
        </p:txBody>
      </p:sp>
      <p:sp>
        <p:nvSpPr>
          <p:cNvPr id="48132" name="Text Box 13">
            <a:extLst>
              <a:ext uri="{FF2B5EF4-FFF2-40B4-BE49-F238E27FC236}">
                <a16:creationId xmlns="" xmlns:a16="http://schemas.microsoft.com/office/drawing/2014/main" id="{8CD5D674-1F45-4079-AA58-53C92B557C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249" y="5288409"/>
            <a:ext cx="725721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2000" b="0" i="0" u="none">
                <a:solidFill>
                  <a:schemeClr val="bg2"/>
                </a:solidFill>
                <a:latin typeface="+mn-lt"/>
              </a:rPr>
              <a:t>Squat y Asentamiento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Entre una tabla de ajustes de calado vs. velocidad.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Búsqueda Calado se basa en velocidad efectiva, la cual no tiene en cuenta la corriente!</a:t>
            </a:r>
          </a:p>
        </p:txBody>
      </p:sp>
      <p:pic>
        <p:nvPicPr>
          <p:cNvPr id="63493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713" y="1892300"/>
            <a:ext cx="4205287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4" name="Text Box 17">
            <a:extLst>
              <a:ext uri="{FF2B5EF4-FFF2-40B4-BE49-F238E27FC236}">
                <a16:creationId xmlns="" xmlns:a16="http://schemas.microsoft.com/office/drawing/2014/main" id="{F6553DBB-360D-4126-97C6-064A06AF6C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9400" y="5622925"/>
            <a:ext cx="3657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0" i="0" u="none" dirty="0">
                <a:solidFill>
                  <a:srgbClr val="FF0000"/>
                </a:solidFill>
                <a:latin typeface="+mn-lt"/>
              </a:rPr>
              <a:t>Editor Velocidad del Sonido HYSWEEP®</a:t>
            </a:r>
          </a:p>
        </p:txBody>
      </p:sp>
      <p:pic>
        <p:nvPicPr>
          <p:cNvPr id="6349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38" y="3319463"/>
            <a:ext cx="760412" cy="183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3E72796-0FCC-4902-A02A-633243192670}"/>
              </a:ext>
            </a:extLst>
          </p:cNvPr>
          <p:cNvSpPr txBox="1"/>
          <p:nvPr/>
        </p:nvSpPr>
        <p:spPr>
          <a:xfrm>
            <a:off x="1828800" y="3648075"/>
            <a:ext cx="1974850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Perfilador SV SONTEK CASTAWAY  Cargue simplificado por Bluetooth</a:t>
            </a:r>
          </a:p>
        </p:txBody>
      </p:sp>
    </p:spTree>
    <p:extLst>
      <p:ext uri="{BB962C8B-B14F-4D97-AF65-F5344CB8AC3E}">
        <p14:creationId xmlns:p14="http://schemas.microsoft.com/office/powerpoint/2010/main" val="225091327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3963988"/>
            <a:ext cx="2833688" cy="227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725" y="3992563"/>
            <a:ext cx="2897188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anose="020B0604020202020204" pitchFamily="34" charset="0"/>
                <a:cs typeface="Arial" panose="020B0604020202020204" pitchFamily="34" charset="0"/>
              </a:rPr>
              <a:t>Tipos de sonar Multihaz</a:t>
            </a:r>
          </a:p>
        </p:txBody>
      </p:sp>
      <p:sp>
        <p:nvSpPr>
          <p:cNvPr id="2055" name="Text Box 8">
            <a:extLst>
              <a:ext uri="{FF2B5EF4-FFF2-40B4-BE49-F238E27FC236}">
                <a16:creationId xmlns="" xmlns:a16="http://schemas.microsoft.com/office/drawing/2014/main" id="{5A7A54B5-FCF0-453B-997A-7CEF5E320F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892" y="1052513"/>
            <a:ext cx="2930525" cy="23083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1600" b="1" i="0" u="none" dirty="0">
                <a:solidFill>
                  <a:schemeClr val="bg2"/>
                </a:solidFill>
                <a:latin typeface="+mn-lt"/>
              </a:rPr>
              <a:t>Sistemas Formadores de Haz: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Forma haces usando una disposición de elementos de transducer.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Cada haz tiene un Angulo de Respuesta Máxima, dando la dirección del haz.</a:t>
            </a:r>
          </a:p>
        </p:txBody>
      </p:sp>
      <p:sp>
        <p:nvSpPr>
          <p:cNvPr id="2056" name="Text Box 9">
            <a:extLst>
              <a:ext uri="{FF2B5EF4-FFF2-40B4-BE49-F238E27FC236}">
                <a16:creationId xmlns="" xmlns:a16="http://schemas.microsoft.com/office/drawing/2014/main" id="{3CEE838E-66AE-4756-A831-40D2580E0B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6888" y="2266950"/>
            <a:ext cx="3014662" cy="147732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1600" b="1" i="0" u="none">
                <a:solidFill>
                  <a:schemeClr val="bg2"/>
                </a:solidFill>
                <a:latin typeface="+mn-lt"/>
              </a:rPr>
              <a:t>Sistemas Interferométricos</a:t>
            </a:r>
            <a:r>
              <a:rPr lang="es" b="1" i="0" u="none">
                <a:solidFill>
                  <a:schemeClr val="bg2"/>
                </a:solidFill>
                <a:latin typeface="+mn-lt"/>
              </a:rPr>
              <a:t>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Como sonar de barrido lateral batimétrico.  Forma haces desde fases de ángulo de backscatter.</a:t>
            </a:r>
          </a:p>
        </p:txBody>
      </p:sp>
      <p:sp>
        <p:nvSpPr>
          <p:cNvPr id="2057" name="Text Box 10">
            <a:extLst>
              <a:ext uri="{FF2B5EF4-FFF2-40B4-BE49-F238E27FC236}">
                <a16:creationId xmlns="" xmlns:a16="http://schemas.microsoft.com/office/drawing/2014/main" id="{598D27B5-92B9-4F93-8CB3-55043A606B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2057400"/>
            <a:ext cx="2895600" cy="144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1600" b="0" i="0" u="none">
                <a:solidFill>
                  <a:schemeClr val="bg2"/>
                </a:solidFill>
                <a:latin typeface="+mn-lt"/>
              </a:rPr>
              <a:t>S</a:t>
            </a:r>
            <a:r>
              <a:rPr lang="es" sz="1600" b="1" i="0" u="none">
                <a:solidFill>
                  <a:schemeClr val="bg2"/>
                </a:solidFill>
                <a:latin typeface="+mn-lt"/>
              </a:rPr>
              <a:t>istemas de Transdúceres Múltiples: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Transdúceres ampliamente espaciados apuntando hacia abajo</a:t>
            </a: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</a:p>
        </p:txBody>
      </p:sp>
      <p:pic>
        <p:nvPicPr>
          <p:cNvPr id="36872" name="Picture 15" descr="Svyboat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992563"/>
            <a:ext cx="2709863" cy="22161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3" name="Text Box 16">
            <a:extLst>
              <a:ext uri="{FF2B5EF4-FFF2-40B4-BE49-F238E27FC236}">
                <a16:creationId xmlns="" xmlns:a16="http://schemas.microsoft.com/office/drawing/2014/main" id="{F20BFB73-A836-4458-96E5-06A9E693E9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725" y="5791200"/>
            <a:ext cx="1447800" cy="307975"/>
          </a:xfrm>
          <a:prstGeom prst="rect">
            <a:avLst/>
          </a:prstGeom>
          <a:solidFill>
            <a:schemeClr val="accent3">
              <a:lumMod val="1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rgbClr val="FFFF66"/>
                </a:solidFill>
                <a:latin typeface="+mn-lt"/>
              </a:rPr>
              <a:t>Seabat T50-P</a:t>
            </a:r>
          </a:p>
        </p:txBody>
      </p:sp>
      <p:sp>
        <p:nvSpPr>
          <p:cNvPr id="16394" name="Text Box 17">
            <a:extLst>
              <a:ext uri="{FF2B5EF4-FFF2-40B4-BE49-F238E27FC236}">
                <a16:creationId xmlns="" xmlns:a16="http://schemas.microsoft.com/office/drawing/2014/main" id="{A4E944D0-E343-400A-B87A-BE99CE8C8E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4588" y="4090988"/>
            <a:ext cx="2057400" cy="304800"/>
          </a:xfrm>
          <a:prstGeom prst="rect">
            <a:avLst/>
          </a:prstGeom>
          <a:solidFill>
            <a:schemeClr val="accent3">
              <a:lumMod val="1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rgbClr val="FFFF66"/>
                </a:solidFill>
                <a:latin typeface="+mn-lt"/>
              </a:rPr>
              <a:t>Edgetech 6205</a:t>
            </a:r>
          </a:p>
        </p:txBody>
      </p:sp>
      <p:sp>
        <p:nvSpPr>
          <p:cNvPr id="2059" name="Text Box 18">
            <a:extLst>
              <a:ext uri="{FF2B5EF4-FFF2-40B4-BE49-F238E27FC236}">
                <a16:creationId xmlns="" xmlns:a16="http://schemas.microsoft.com/office/drawing/2014/main" id="{F775379A-9C9E-43D1-897D-280AD162D9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9687" y="4090988"/>
            <a:ext cx="2284293" cy="304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rgbClr val="FFFF00"/>
                </a:solidFill>
                <a:latin typeface="+mn-lt"/>
              </a:rPr>
              <a:t>Sistema de Barrido Ross</a:t>
            </a:r>
          </a:p>
        </p:txBody>
      </p:sp>
    </p:spTree>
    <p:extLst>
      <p:ext uri="{BB962C8B-B14F-4D97-AF65-F5344CB8AC3E}">
        <p14:creationId xmlns:p14="http://schemas.microsoft.com/office/powerpoint/2010/main" val="3266630635"/>
      </p:ext>
    </p:extLst>
  </p:cSld>
  <p:clrMapOvr>
    <a:masterClrMapping/>
  </p:clrMapOvr>
  <p:transition spd="slow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2CF12521-8DC3-47B4-BA4A-E4AA8E91A8D3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277019" y="9525"/>
            <a:ext cx="651033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Registrando Datos</a:t>
            </a:r>
          </a:p>
        </p:txBody>
      </p:sp>
      <p:sp>
        <p:nvSpPr>
          <p:cNvPr id="4103" name="Text Box 6">
            <a:extLst>
              <a:ext uri="{FF2B5EF4-FFF2-40B4-BE49-F238E27FC236}">
                <a16:creationId xmlns="" xmlns:a16="http://schemas.microsoft.com/office/drawing/2014/main" id="{A44B9A1B-F84D-40EB-9533-1D1559525B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69" y="1271588"/>
            <a:ext cx="444658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es" b="0" i="0" u="none">
                <a:solidFill>
                  <a:schemeClr val="bg2"/>
                </a:solidFill>
                <a:latin typeface="+mn-lt"/>
              </a:rPr>
              <a:t>Comandos HYPACK®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Ctrl-S para iniciar, Ctrl-E para finalizar grabación.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Datos grabados a archivo ASCII *.HSX por HYSWEEP® Levantamiento.</a:t>
            </a:r>
          </a:p>
        </p:txBody>
      </p:sp>
      <p:sp>
        <p:nvSpPr>
          <p:cNvPr id="4105" name="Text Box 10">
            <a:extLst>
              <a:ext uri="{FF2B5EF4-FFF2-40B4-BE49-F238E27FC236}">
                <a16:creationId xmlns="" xmlns:a16="http://schemas.microsoft.com/office/drawing/2014/main" id="{AD6CFC3B-C512-41D5-BD37-5C123884A0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819" y="4760587"/>
            <a:ext cx="7424738" cy="1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es" b="0" i="0" u="none" dirty="0">
                <a:solidFill>
                  <a:schemeClr val="bg2"/>
                </a:solidFill>
                <a:latin typeface="+mn-lt"/>
              </a:rPr>
              <a:t>Dos Archivos de Datos por Línea de Levantamiento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Misma raiz del nombre (e.g., 002_1116), diferente extensión (HSX y BRUTO).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HSX grabados por HYSWEEP® Levantamiento:   Todos los datos requeridos para procesar multihaz.  Datos de ófsets, sondajes, posiciones, movimiento y rumbo, Marea, Calado, SV …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RAW grabados por HYPACK® Levantamiento:  Navegación e información detallada de posición.</a:t>
            </a:r>
          </a:p>
        </p:txBody>
      </p:sp>
      <p:pic>
        <p:nvPicPr>
          <p:cNvPr id="6554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75" y="1539965"/>
            <a:ext cx="3694113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8" name="Line 11">
            <a:extLst>
              <a:ext uri="{FF2B5EF4-FFF2-40B4-BE49-F238E27FC236}">
                <a16:creationId xmlns="" xmlns:a16="http://schemas.microsoft.com/office/drawing/2014/main" id="{7A4818C1-E1F1-4F8E-A98F-CDD0051F5113}"/>
              </a:ext>
            </a:extLst>
          </p:cNvPr>
          <p:cNvSpPr>
            <a:spLocks noChangeShapeType="1"/>
          </p:cNvSpPr>
          <p:nvPr/>
        </p:nvSpPr>
        <p:spPr bwMode="auto">
          <a:xfrm>
            <a:off x="3913188" y="1954213"/>
            <a:ext cx="989012" cy="8974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es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CD7E48D-FE31-4678-8989-BB716071CB9E}"/>
              </a:ext>
            </a:extLst>
          </p:cNvPr>
          <p:cNvSpPr txBox="1"/>
          <p:nvPr/>
        </p:nvSpPr>
        <p:spPr>
          <a:xfrm>
            <a:off x="277019" y="2633663"/>
            <a:ext cx="4316413" cy="167738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es" b="0" i="0" u="none" dirty="0">
                <a:solidFill>
                  <a:schemeClr val="bg2"/>
                </a:solidFill>
                <a:latin typeface="+mn-lt"/>
              </a:rPr>
              <a:t>Opciones Grabación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Traslapo Archivo para evitar vacíos entre archivos..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Selección Carpeta Grabación Personalizada.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Mensaje TOP.  Para grabación &gt; 1440 disparos por scan láser topo.</a:t>
            </a:r>
          </a:p>
        </p:txBody>
      </p:sp>
      <p:pic>
        <p:nvPicPr>
          <p:cNvPr id="6554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75" y="3173413"/>
            <a:ext cx="3694113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2124549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D86D6148-4A0C-465B-9E46-045E5CC37FE3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2563" y="0"/>
            <a:ext cx="654685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Chequeo de Barra HYSWEEP®</a:t>
            </a:r>
          </a:p>
        </p:txBody>
      </p:sp>
      <p:sp>
        <p:nvSpPr>
          <p:cNvPr id="22534" name="Text Box 6">
            <a:extLst>
              <a:ext uri="{FF2B5EF4-FFF2-40B4-BE49-F238E27FC236}">
                <a16:creationId xmlns="" xmlns:a16="http://schemas.microsoft.com/office/drawing/2014/main" id="{4E63A994-5D2E-429B-B870-8B0618769F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9438" y="1395132"/>
            <a:ext cx="4754562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es" sz="1600" b="1" i="0" u="none" dirty="0">
                <a:solidFill>
                  <a:schemeClr val="bg2"/>
                </a:solidFill>
                <a:latin typeface="+mn-lt"/>
              </a:rPr>
              <a:t>Configuración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+/- Puerta Prof.:   Sondajes por fuera barra profundidad +/- la puerta son ignorados.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+/- Límite Angulo:   Sondajes con ángulo de haz por fuera de los límites son ignorados.</a:t>
            </a:r>
          </a:p>
        </p:txBody>
      </p:sp>
      <p:sp>
        <p:nvSpPr>
          <p:cNvPr id="22536" name="Text Box 11">
            <a:extLst>
              <a:ext uri="{FF2B5EF4-FFF2-40B4-BE49-F238E27FC236}">
                <a16:creationId xmlns="" xmlns:a16="http://schemas.microsoft.com/office/drawing/2014/main" id="{07B1A814-DDC1-4C6E-8D5B-99CA395019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5313" y="3109632"/>
            <a:ext cx="4738687" cy="324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es" sz="1600" b="1" i="0" u="none">
                <a:solidFill>
                  <a:schemeClr val="bg2"/>
                </a:solidFill>
                <a:latin typeface="+mn-lt"/>
              </a:rPr>
              <a:t>Ejecutando la Prueba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Ejecute el Chequeo de Barra desde el Menú Herramientas .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Haga clic en “Reset Barcheck.txt” para limpiar el reporte.</a:t>
            </a:r>
          </a:p>
          <a:p>
            <a:pPr lvl="1" algn="l" rtl="0">
              <a:spcBef>
                <a:spcPts val="600"/>
              </a:spcBef>
              <a:buFont typeface="Wingdings" pitchFamily="2" charset="2"/>
              <a:buChar char="Ø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Baje la barra y entre Prof. de la Barra.</a:t>
            </a:r>
          </a:p>
          <a:p>
            <a:pPr lvl="1" algn="l" rtl="0">
              <a:spcBef>
                <a:spcPts val="600"/>
              </a:spcBef>
              <a:buFont typeface="Wingdings" pitchFamily="2" charset="2"/>
              <a:buChar char="Ø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Cuando la Profundidad medida se estabilice, haga clic en “Salve Prof.”.</a:t>
            </a:r>
          </a:p>
          <a:p>
            <a:pPr lvl="1" algn="l" rtl="0">
              <a:spcBef>
                <a:spcPts val="600"/>
              </a:spcBef>
              <a:buFont typeface="Wingdings" pitchFamily="2" charset="2"/>
              <a:buChar char="Ø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Repita para cada prof. de barra.</a:t>
            </a:r>
          </a:p>
          <a:p>
            <a:pPr lvl="1" algn="l" rtl="0">
              <a:spcBef>
                <a:spcPts val="600"/>
              </a:spcBef>
              <a:buFont typeface="Wingdings" pitchFamily="2" charset="2"/>
              <a:buChar char="Ø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Ajuste Calado Sonar si es necesario.</a:t>
            </a:r>
          </a:p>
          <a:p>
            <a:pPr algn="l" rtl="0">
              <a:spcBef>
                <a:spcPts val="600"/>
              </a:spcBef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Cuando termine, haga clic en “Barcheck.txt” para ver o imprimir el reporte.   Opción para salvar Calado Sonar a HYSWEEP.INI al salir.</a:t>
            </a:r>
          </a:p>
        </p:txBody>
      </p:sp>
      <p:sp>
        <p:nvSpPr>
          <p:cNvPr id="31750" name="Text Box 12">
            <a:extLst>
              <a:ext uri="{FF2B5EF4-FFF2-40B4-BE49-F238E27FC236}">
                <a16:creationId xmlns="" xmlns:a16="http://schemas.microsoft.com/office/drawing/2014/main" id="{9D16D81F-F816-422D-AAC4-3322A03670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6051549"/>
            <a:ext cx="38036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1200" b="0" i="0" u="none" dirty="0">
                <a:solidFill>
                  <a:srgbClr val="FF0000"/>
                </a:solidFill>
                <a:latin typeface="+mn-lt"/>
              </a:rPr>
              <a:t>Chequeo de Barra promedia profundidades por tres segundos luego los salva y gráfica los resultados.</a:t>
            </a:r>
          </a:p>
        </p:txBody>
      </p:sp>
      <p:pic>
        <p:nvPicPr>
          <p:cNvPr id="6759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07" y="1265237"/>
            <a:ext cx="3987800" cy="47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3574368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11">
            <a:extLst>
              <a:ext uri="{FF2B5EF4-FFF2-40B4-BE49-F238E27FC236}">
                <a16:creationId xmlns="" xmlns:a16="http://schemas.microsoft.com/office/drawing/2014/main" id="{BB8A29AC-CF0E-42DD-8248-6B2A0F65FE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5953125"/>
            <a:ext cx="8804275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HYSWEEP® LEVANTAMIENTO puede reproducir archivos HSX al hacer clic en “Archivo – reproducción”</a:t>
            </a:r>
          </a:p>
        </p:txBody>
      </p:sp>
      <p:sp>
        <p:nvSpPr>
          <p:cNvPr id="52227" name="Rectangle 2">
            <a:extLst>
              <a:ext uri="{FF2B5EF4-FFF2-40B4-BE49-F238E27FC236}">
                <a16:creationId xmlns="" xmlns:a16="http://schemas.microsoft.com/office/drawing/2014/main" id="{0B52C960-6047-40E1-9827-09C65FF3AC53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2563" y="0"/>
            <a:ext cx="7351712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defRPr/>
            </a:pPr>
            <a:r>
              <a:rPr lang="es" sz="3200" b="0" i="0" u="none">
                <a:solidFill>
                  <a:schemeClr val="bg1"/>
                </a:solidFill>
                <a:latin typeface="+mj-lt"/>
              </a:rPr>
              <a:t>Reproducción HYSWEEP®</a:t>
            </a:r>
          </a:p>
        </p:txBody>
      </p:sp>
      <p:pic>
        <p:nvPicPr>
          <p:cNvPr id="6963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500" y="2607468"/>
            <a:ext cx="2241550" cy="171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60" y="1350962"/>
            <a:ext cx="600075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82944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21BE56-E54D-4596-8D9E-00989BA86189}"/>
              </a:ext>
            </a:extLst>
          </p:cNvPr>
          <p:cNvSpPr>
            <a:spLocks noGrp="1"/>
          </p:cNvSpPr>
          <p:nvPr>
            <p:ph type="title"/>
          </p:nvPr>
        </p:nvSpPr>
        <p:spPr>
          <a:ln w="38100"/>
        </p:spPr>
        <p:txBody>
          <a:bodyPr rtlCol="0">
            <a:noAutofit/>
          </a:bodyPr>
          <a:lstStyle/>
          <a:p>
            <a:pPr algn="l" rtl="0"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es" sz="3600" b="1" i="0" u="non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Columna de Agua HYSWEEP®</a:t>
            </a:r>
          </a:p>
        </p:txBody>
      </p:sp>
    </p:spTree>
    <p:extLst>
      <p:ext uri="{BB962C8B-B14F-4D97-AF65-F5344CB8AC3E}">
        <p14:creationId xmlns:p14="http://schemas.microsoft.com/office/powerpoint/2010/main" val="388587394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>
            <a:extLst>
              <a:ext uri="{FF2B5EF4-FFF2-40B4-BE49-F238E27FC236}">
                <a16:creationId xmlns="" xmlns:a16="http://schemas.microsoft.com/office/drawing/2014/main" id="{9C870B02-8658-4924-81DC-5B5F33187A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610" y="290233"/>
            <a:ext cx="76088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Datos Columna de Agua</a:t>
            </a:r>
          </a:p>
        </p:txBody>
      </p:sp>
      <p:sp>
        <p:nvSpPr>
          <p:cNvPr id="5" name="Text Box 6">
            <a:extLst>
              <a:ext uri="{FF2B5EF4-FFF2-40B4-BE49-F238E27FC236}">
                <a16:creationId xmlns="" xmlns:a16="http://schemas.microsoft.com/office/drawing/2014/main" id="{39BA228A-7D9F-43A2-ABB5-43571FD08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610" y="5227917"/>
            <a:ext cx="8558212" cy="152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es" sz="2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Multihaz Backscatter A través de la </a:t>
            </a:r>
            <a:r>
              <a:rPr lang="es" sz="24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Columna de Agua.</a:t>
            </a:r>
            <a:endParaRPr lang="es" sz="2400" b="0" i="0" u="none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Grabador Columna de Agua HYSWEEP® para registrar los datos.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Programa Reproducción para rápida reproducción y examen.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Usted puede re-digitalizar sondajes en MBMAX64</a:t>
            </a:r>
          </a:p>
        </p:txBody>
      </p:sp>
      <p:pic>
        <p:nvPicPr>
          <p:cNvPr id="3379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10" y="1416985"/>
            <a:ext cx="6800943" cy="3697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488607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>
            <a:extLst>
              <a:ext uri="{FF2B5EF4-FFF2-40B4-BE49-F238E27FC236}">
                <a16:creationId xmlns="" xmlns:a16="http://schemas.microsoft.com/office/drawing/2014/main" id="{BA290F65-C0D9-4EF3-AC13-C51055CB28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46050"/>
            <a:ext cx="8083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Configuración Equipo</a:t>
            </a:r>
          </a:p>
        </p:txBody>
      </p:sp>
      <p:sp>
        <p:nvSpPr>
          <p:cNvPr id="14344" name="Text Box 12">
            <a:extLst>
              <a:ext uri="{FF2B5EF4-FFF2-40B4-BE49-F238E27FC236}">
                <a16:creationId xmlns="" xmlns:a16="http://schemas.microsoft.com/office/drawing/2014/main" id="{D12B8EA9-DF03-4AD7-B032-6D3AEEF7F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150" y="1490663"/>
            <a:ext cx="4902200" cy="2539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es" sz="2400" b="0" i="0" u="none">
                <a:solidFill>
                  <a:schemeClr val="bg2"/>
                </a:solidFill>
                <a:latin typeface="+mn-lt"/>
              </a:rPr>
              <a:t>Configuración EQUIPO HYPACK</a:t>
            </a:r>
            <a:r>
              <a:rPr lang="es" sz="2400" b="1" i="0" u="none">
                <a:solidFill>
                  <a:schemeClr val="bg2"/>
                </a:solidFill>
                <a:latin typeface="+mn-lt"/>
              </a:rPr>
              <a:t>®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Columna de Agua es Soportado para Sistemas Multihaz R2Sonic y Reson.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Configure Sonar para Batimetría Normal luego,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Active la Casilla en la Configuración del Controlador.</a:t>
            </a:r>
          </a:p>
        </p:txBody>
      </p:sp>
      <p:pic>
        <p:nvPicPr>
          <p:cNvPr id="35844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50" y="1600200"/>
            <a:ext cx="3086100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DB783CB2-8D4A-4C1C-BA89-BB27E7C19791}"/>
              </a:ext>
            </a:extLst>
          </p:cNvPr>
          <p:cNvCxnSpPr/>
          <p:nvPr/>
        </p:nvCxnSpPr>
        <p:spPr>
          <a:xfrm>
            <a:off x="4425950" y="3538538"/>
            <a:ext cx="1279525" cy="43973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5" name="Text Box 12">
            <a:extLst>
              <a:ext uri="{FF2B5EF4-FFF2-40B4-BE49-F238E27FC236}">
                <a16:creationId xmlns="" xmlns:a16="http://schemas.microsoft.com/office/drawing/2014/main" id="{9C6962CB-AC21-4934-9BCE-536469FF17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150" y="4159250"/>
            <a:ext cx="3621088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2400" b="0" i="0" u="none">
                <a:solidFill>
                  <a:schemeClr val="bg2"/>
                </a:solidFill>
                <a:latin typeface="+mn-lt"/>
              </a:rPr>
              <a:t>Tipos de Archivo de Grabación: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R2Sonic:  *.R2S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Reson:  *.7K</a:t>
            </a:r>
          </a:p>
        </p:txBody>
      </p:sp>
    </p:spTree>
    <p:extLst>
      <p:ext uri="{BB962C8B-B14F-4D97-AF65-F5344CB8AC3E}">
        <p14:creationId xmlns:p14="http://schemas.microsoft.com/office/powerpoint/2010/main" val="313220137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>
            <a:extLst>
              <a:ext uri="{FF2B5EF4-FFF2-40B4-BE49-F238E27FC236}">
                <a16:creationId xmlns="" xmlns:a16="http://schemas.microsoft.com/office/drawing/2014/main" id="{DF5217E9-51AC-4E42-AA43-511865AA2D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209550"/>
            <a:ext cx="80835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Grabador Columna de Agua HYSWEEP®</a:t>
            </a:r>
          </a:p>
        </p:txBody>
      </p:sp>
      <p:pic>
        <p:nvPicPr>
          <p:cNvPr id="37891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79" y="1260195"/>
            <a:ext cx="6364288" cy="3627437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2">
            <a:extLst>
              <a:ext uri="{FF2B5EF4-FFF2-40B4-BE49-F238E27FC236}">
                <a16:creationId xmlns="" xmlns:a16="http://schemas.microsoft.com/office/drawing/2014/main" id="{323E9EDC-3952-41D7-ABAC-7AF7AECA22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075" y="5072063"/>
            <a:ext cx="8924925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Grabador Se ejecuta automáticamente con HYPACK® y HYSWEEP® Levantamiento.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Presentación en Tiempo Real y Configuración Color.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Grabación Continua y A Demanda.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Alarmas.  (Por Ejemplo; </a:t>
            </a:r>
            <a:r>
              <a:rPr lang="es" b="0" i="1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Bajo Espacio Disco</a:t>
            </a: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)</a:t>
            </a:r>
          </a:p>
        </p:txBody>
      </p:sp>
      <p:sp>
        <p:nvSpPr>
          <p:cNvPr id="9" name="Text Box 6">
            <a:extLst>
              <a:ext uri="{FF2B5EF4-FFF2-40B4-BE49-F238E27FC236}">
                <a16:creationId xmlns="" xmlns:a16="http://schemas.microsoft.com/office/drawing/2014/main" id="{77A1DC60-4CB4-40C1-99CB-2E09EB8A6E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5925" y="2259013"/>
            <a:ext cx="22320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Rata Datos Típica = Dos Giga bytes por minuto.</a:t>
            </a:r>
          </a:p>
        </p:txBody>
      </p:sp>
    </p:spTree>
    <p:extLst>
      <p:ext uri="{BB962C8B-B14F-4D97-AF65-F5344CB8AC3E}">
        <p14:creationId xmlns:p14="http://schemas.microsoft.com/office/powerpoint/2010/main" val="75866440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>
            <a:extLst>
              <a:ext uri="{FF2B5EF4-FFF2-40B4-BE49-F238E27FC236}">
                <a16:creationId xmlns="" xmlns:a16="http://schemas.microsoft.com/office/drawing/2014/main" id="{00A9BC68-B6EB-4A4F-B059-0FAD3BA70A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03" y="209550"/>
            <a:ext cx="918362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3200" b="0" i="0" u="none" dirty="0">
                <a:solidFill>
                  <a:schemeClr val="bg1"/>
                </a:solidFill>
                <a:latin typeface="+mn-lt"/>
              </a:rPr>
              <a:t>Grabador WC - Parámetros Color y Presentación</a:t>
            </a:r>
          </a:p>
        </p:txBody>
      </p:sp>
      <p:sp>
        <p:nvSpPr>
          <p:cNvPr id="14344" name="Text Box 12">
            <a:extLst>
              <a:ext uri="{FF2B5EF4-FFF2-40B4-BE49-F238E27FC236}">
                <a16:creationId xmlns="" xmlns:a16="http://schemas.microsoft.com/office/drawing/2014/main" id="{C1FC5ACC-9D19-4EA4-887B-A765C77897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663" y="1727200"/>
            <a:ext cx="4918075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bg2"/>
                </a:solidFill>
                <a:latin typeface="+mn-lt"/>
              </a:rPr>
              <a:t>Gráfica Amplitud:  </a:t>
            </a: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Amplitud Backscatter del Haz en el Nadir.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bg2"/>
                </a:solidFill>
                <a:latin typeface="+mn-lt"/>
              </a:rPr>
              <a:t>Max Gráfica:  </a:t>
            </a: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Ajuste límite escala de la gráfica de amplitud.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bg2"/>
                </a:solidFill>
                <a:latin typeface="+mn-lt"/>
              </a:rPr>
              <a:t>Max Color = Limite Saturación Color:  </a:t>
            </a: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Cualquier amplitud &gt; este parámetro es mostrado en Rojo.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bg2"/>
                </a:solidFill>
                <a:latin typeface="+mn-lt"/>
              </a:rPr>
              <a:t>Tamaño Punto:  </a:t>
            </a: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 muestras individuales.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bg2"/>
                </a:solidFill>
                <a:latin typeface="+mn-lt"/>
              </a:rPr>
              <a:t>Sondajes:  </a:t>
            </a: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Active esto para sobreponer sondajes en blanco.</a:t>
            </a:r>
          </a:p>
        </p:txBody>
      </p:sp>
      <p:pic>
        <p:nvPicPr>
          <p:cNvPr id="39940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863" y="1709738"/>
            <a:ext cx="3533775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2">
            <a:extLst>
              <a:ext uri="{FF2B5EF4-FFF2-40B4-BE49-F238E27FC236}">
                <a16:creationId xmlns="" xmlns:a16="http://schemas.microsoft.com/office/drawing/2014/main" id="{443738D9-1A49-45B7-A5FF-BF4EEEA5A1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1457" y="5305425"/>
            <a:ext cx="4302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Haga clic y arrastre la barra azul para rápidamente cambiar el límite de Saturación de Color.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DF981FAE-16D0-4183-A066-C32B7039BC5E}"/>
              </a:ext>
            </a:extLst>
          </p:cNvPr>
          <p:cNvCxnSpPr/>
          <p:nvPr/>
        </p:nvCxnSpPr>
        <p:spPr>
          <a:xfrm flipV="1">
            <a:off x="6181725" y="2605088"/>
            <a:ext cx="0" cy="24511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854383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>
            <a:extLst>
              <a:ext uri="{FF2B5EF4-FFF2-40B4-BE49-F238E27FC236}">
                <a16:creationId xmlns="" xmlns:a16="http://schemas.microsoft.com/office/drawing/2014/main" id="{F79EC6B9-E7BA-444A-92A2-83F0D6D63F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84150"/>
            <a:ext cx="8010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Grabador WC - Buffer Ping</a:t>
            </a:r>
          </a:p>
        </p:txBody>
      </p:sp>
      <p:sp>
        <p:nvSpPr>
          <p:cNvPr id="8" name="Text Box 12">
            <a:extLst>
              <a:ext uri="{FF2B5EF4-FFF2-40B4-BE49-F238E27FC236}">
                <a16:creationId xmlns="" xmlns:a16="http://schemas.microsoft.com/office/drawing/2014/main" id="{B045110D-0BCC-425B-98F1-6893BAE3A0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13" y="1235075"/>
            <a:ext cx="2852737" cy="438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Encuentre esto en Opciones Grabación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Número de segundos de datos WC salvados en memoria programa.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Le da al hidrógrafo un poco de libertad con la Grabación A Demanda.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Igual al número de segundos entre (1) ver una característica y (2) hacer clic en el botón de Grabación. </a:t>
            </a:r>
          </a:p>
        </p:txBody>
      </p:sp>
      <p:pic>
        <p:nvPicPr>
          <p:cNvPr id="4198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0" y="1709738"/>
            <a:ext cx="5873750" cy="19383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12">
            <a:extLst>
              <a:ext uri="{FF2B5EF4-FFF2-40B4-BE49-F238E27FC236}">
                <a16:creationId xmlns="" xmlns:a16="http://schemas.microsoft.com/office/drawing/2014/main" id="{E1A03673-633C-4234-8A7A-10019C9A6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8863" y="3819525"/>
            <a:ext cx="5291137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Pings por segundo:  Llenado por el programa.</a:t>
            </a:r>
          </a:p>
          <a:p>
            <a:pPr marL="342900" indent="-342900" algn="l" rtl="0"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Bytes por Ping:  Llenado por el programa.</a:t>
            </a:r>
          </a:p>
          <a:p>
            <a:pPr marL="342900" indent="-342900" algn="l" rtl="0"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Tamaño Bufer (MB):  Entrado por el hidrógrafo.</a:t>
            </a:r>
          </a:p>
          <a:p>
            <a:pPr marL="342900" indent="-342900" algn="l" rtl="0"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Bufer Tiempo en Segundos:  Calculado por el programa.</a:t>
            </a:r>
          </a:p>
        </p:txBody>
      </p:sp>
    </p:spTree>
    <p:extLst>
      <p:ext uri="{BB962C8B-B14F-4D97-AF65-F5344CB8AC3E}">
        <p14:creationId xmlns:p14="http://schemas.microsoft.com/office/powerpoint/2010/main" val="350151876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>
            <a:extLst>
              <a:ext uri="{FF2B5EF4-FFF2-40B4-BE49-F238E27FC236}">
                <a16:creationId xmlns="" xmlns:a16="http://schemas.microsoft.com/office/drawing/2014/main" id="{404F0C9B-0FD1-4EC4-B7C8-3B67AE86C3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209550"/>
            <a:ext cx="79375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Grabador WC - Grabación Datos</a:t>
            </a:r>
          </a:p>
        </p:txBody>
      </p:sp>
      <p:sp>
        <p:nvSpPr>
          <p:cNvPr id="14344" name="Text Box 12">
            <a:extLst>
              <a:ext uri="{FF2B5EF4-FFF2-40B4-BE49-F238E27FC236}">
                <a16:creationId xmlns="" xmlns:a16="http://schemas.microsoft.com/office/drawing/2014/main" id="{16BF4851-B50F-4185-B529-E5CAF87786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441450"/>
            <a:ext cx="3776663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2000" b="1" i="0" u="none">
                <a:solidFill>
                  <a:schemeClr val="bg2"/>
                </a:solidFill>
                <a:latin typeface="+mn-lt"/>
              </a:rPr>
              <a:t>Modo Automático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Grabación WC refleja HYPACK® Levantamiento.</a:t>
            </a:r>
          </a:p>
        </p:txBody>
      </p:sp>
      <p:pic>
        <p:nvPicPr>
          <p:cNvPr id="4403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2679700"/>
            <a:ext cx="28098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" y="4032250"/>
            <a:ext cx="28194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588" y="2693988"/>
            <a:ext cx="279082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300" y="4010025"/>
            <a:ext cx="2819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875" y="5356225"/>
            <a:ext cx="28194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2">
            <a:extLst>
              <a:ext uri="{FF2B5EF4-FFF2-40B4-BE49-F238E27FC236}">
                <a16:creationId xmlns="" xmlns:a16="http://schemas.microsoft.com/office/drawing/2014/main" id="{E8824965-A95B-4E21-8648-978F6EBBA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1525" y="1441450"/>
            <a:ext cx="329247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2000" b="1" i="0" u="none">
                <a:solidFill>
                  <a:schemeClr val="bg2"/>
                </a:solidFill>
                <a:latin typeface="+mn-lt"/>
              </a:rPr>
              <a:t>Modo A Demanda.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Solo Graba áreas de interés.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DF667B60-78AB-4653-937B-A8BEA091BA50}"/>
              </a:ext>
            </a:extLst>
          </p:cNvPr>
          <p:cNvCxnSpPr/>
          <p:nvPr/>
        </p:nvCxnSpPr>
        <p:spPr>
          <a:xfrm>
            <a:off x="1703388" y="3522663"/>
            <a:ext cx="0" cy="479425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="" xmlns:a16="http://schemas.microsoft.com/office/drawing/2014/main" id="{0BCC95A5-030E-4628-8834-B0B1ED309BE5}"/>
              </a:ext>
            </a:extLst>
          </p:cNvPr>
          <p:cNvCxnSpPr/>
          <p:nvPr/>
        </p:nvCxnSpPr>
        <p:spPr>
          <a:xfrm>
            <a:off x="7380288" y="3522663"/>
            <a:ext cx="0" cy="479425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FF9342BA-F74F-4F07-AE3C-CB636C7EDAC1}"/>
              </a:ext>
            </a:extLst>
          </p:cNvPr>
          <p:cNvSpPr txBox="1"/>
          <p:nvPr/>
        </p:nvSpPr>
        <p:spPr>
          <a:xfrm>
            <a:off x="1838325" y="3567113"/>
            <a:ext cx="53768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0"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Inicio / Fin Registro HYPACK®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="" xmlns:a16="http://schemas.microsoft.com/office/drawing/2014/main" id="{8A7A08C5-0AFE-434D-9500-689B17818AE7}"/>
              </a:ext>
            </a:extLst>
          </p:cNvPr>
          <p:cNvCxnSpPr/>
          <p:nvPr/>
        </p:nvCxnSpPr>
        <p:spPr>
          <a:xfrm>
            <a:off x="7380288" y="4867275"/>
            <a:ext cx="0" cy="479425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2E2AEC9B-2416-4049-A17F-ED4A43973C26}"/>
              </a:ext>
            </a:extLst>
          </p:cNvPr>
          <p:cNvSpPr txBox="1"/>
          <p:nvPr/>
        </p:nvSpPr>
        <p:spPr>
          <a:xfrm>
            <a:off x="3311899" y="4921251"/>
            <a:ext cx="36210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0"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Botón Grabación WC</a:t>
            </a:r>
          </a:p>
        </p:txBody>
      </p:sp>
    </p:spTree>
    <p:extLst>
      <p:ext uri="{BB962C8B-B14F-4D97-AF65-F5344CB8AC3E}">
        <p14:creationId xmlns:p14="http://schemas.microsoft.com/office/powerpoint/2010/main" val="2937213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139026"/>
              </p:ext>
            </p:extLst>
          </p:nvPr>
        </p:nvGraphicFramePr>
        <p:xfrm>
          <a:off x="193675" y="1341438"/>
          <a:ext cx="44958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Bitmap Image" r:id="rId4" imgW="6354062" imgH="3076190" progId="Paint.Picture">
                  <p:embed/>
                </p:oleObj>
              </mc:Choice>
              <mc:Fallback>
                <p:oleObj name="Bitmap Image" r:id="rId4" imgW="6354062" imgH="307619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675" y="1341438"/>
                        <a:ext cx="4495800" cy="220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5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anose="020B0604020202020204" pitchFamily="34" charset="0"/>
                <a:cs typeface="Arial" panose="020B0604020202020204" pitchFamily="34" charset="0"/>
              </a:rPr>
              <a:t>Sensores de Soporte</a:t>
            </a:r>
          </a:p>
        </p:txBody>
      </p:sp>
      <p:sp>
        <p:nvSpPr>
          <p:cNvPr id="3081" name="Text Box 7">
            <a:extLst>
              <a:ext uri="{FF2B5EF4-FFF2-40B4-BE49-F238E27FC236}">
                <a16:creationId xmlns="" xmlns:a16="http://schemas.microsoft.com/office/drawing/2014/main" id="{66B8834C-1D13-475E-8C76-3B681D3EE4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75" y="3285331"/>
            <a:ext cx="4495800" cy="3079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1400" b="1" i="0" u="none">
                <a:solidFill>
                  <a:schemeClr val="bg1"/>
                </a:solidFill>
                <a:latin typeface="+mn-lt"/>
              </a:rPr>
              <a:t>Rumbo:</a:t>
            </a:r>
            <a:r>
              <a:rPr lang="es" sz="1400" b="0" i="0" u="none">
                <a:solidFill>
                  <a:schemeClr val="bg1"/>
                </a:solidFill>
                <a:latin typeface="+mn-lt"/>
              </a:rPr>
              <a:t>  Usando un giro o dispositivo de antenas GPS. </a:t>
            </a:r>
          </a:p>
        </p:txBody>
      </p:sp>
      <p:pic>
        <p:nvPicPr>
          <p:cNvPr id="38917" name="Picture 14" descr="pic03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796630"/>
            <a:ext cx="3802507" cy="3044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89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471530"/>
              </p:ext>
            </p:extLst>
          </p:nvPr>
        </p:nvGraphicFramePr>
        <p:xfrm>
          <a:off x="1855788" y="3802716"/>
          <a:ext cx="2833687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Bitmap Image" r:id="rId7" imgW="1724266" imgH="1295238" progId="Paint.Picture">
                  <p:embed/>
                </p:oleObj>
              </mc:Choice>
              <mc:Fallback>
                <p:oleObj name="Bitmap Image" r:id="rId7" imgW="1724266" imgH="1295238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5788" y="3802716"/>
                        <a:ext cx="2833687" cy="243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919" name="Picture 15" descr="TSS-DMS-05-PHOTO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07" y="3802716"/>
            <a:ext cx="1960562" cy="2438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0" name="Text Box 6">
            <a:extLst>
              <a:ext uri="{FF2B5EF4-FFF2-40B4-BE49-F238E27FC236}">
                <a16:creationId xmlns="" xmlns:a16="http://schemas.microsoft.com/office/drawing/2014/main" id="{AEEF08CA-5C32-424B-AC56-1E87EE03F5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5791200"/>
            <a:ext cx="4384675" cy="4924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1200" b="1" i="0" u="none">
                <a:solidFill>
                  <a:schemeClr val="bg1"/>
                </a:solidFill>
                <a:latin typeface="+mn-lt"/>
              </a:rPr>
              <a:t>Referencia de Movimiento (MRU):</a:t>
            </a:r>
            <a:r>
              <a:rPr lang="es" sz="1200" b="0" i="0" u="none">
                <a:solidFill>
                  <a:schemeClr val="bg1"/>
                </a:solidFill>
                <a:latin typeface="+mn-lt"/>
              </a:rPr>
              <a:t>  Mide Oleaje, cabeceo y balanceo de la Embarcación</a:t>
            </a:r>
            <a:r>
              <a:rPr lang="es" sz="1400" b="0" i="0" u="none">
                <a:solidFill>
                  <a:schemeClr val="bg1"/>
                </a:solidFill>
                <a:latin typeface="+mn-lt"/>
              </a:rPr>
              <a:t>.</a:t>
            </a:r>
          </a:p>
        </p:txBody>
      </p:sp>
      <p:sp>
        <p:nvSpPr>
          <p:cNvPr id="3082" name="Text Box 8">
            <a:extLst>
              <a:ext uri="{FF2B5EF4-FFF2-40B4-BE49-F238E27FC236}">
                <a16:creationId xmlns="" xmlns:a16="http://schemas.microsoft.com/office/drawing/2014/main" id="{0B0BEAED-52C9-4701-AD66-634606201A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4648200"/>
            <a:ext cx="3810000" cy="12003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1200" b="1" i="0" u="none" dirty="0">
                <a:solidFill>
                  <a:schemeClr val="bg1"/>
                </a:solidFill>
                <a:latin typeface="+mn-lt"/>
              </a:rPr>
              <a:t>Sensor &amp; Perfilador de Velocidad del Sonido: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200" b="0" i="0" u="none" dirty="0">
                <a:solidFill>
                  <a:schemeClr val="bg1"/>
                </a:solidFill>
                <a:latin typeface="+mn-lt"/>
              </a:rPr>
              <a:t>Sensor:  Velocidad del Sonido en la cabeza del sonar.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200" b="0" i="0" u="none" dirty="0">
                <a:solidFill>
                  <a:schemeClr val="bg1"/>
                </a:solidFill>
                <a:latin typeface="+mn-lt"/>
              </a:rPr>
              <a:t>Perfilador: Velocidad del Sonido a través de la columna de agua.</a:t>
            </a:r>
          </a:p>
        </p:txBody>
      </p:sp>
    </p:spTree>
    <p:extLst>
      <p:ext uri="{BB962C8B-B14F-4D97-AF65-F5344CB8AC3E}">
        <p14:creationId xmlns:p14="http://schemas.microsoft.com/office/powerpoint/2010/main" val="2704621835"/>
      </p:ext>
    </p:extLst>
  </p:cSld>
  <p:clrMapOvr>
    <a:masterClrMapping/>
  </p:clrMapOvr>
  <p:transition spd="slow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>
            <a:extLst>
              <a:ext uri="{FF2B5EF4-FFF2-40B4-BE49-F238E27FC236}">
                <a16:creationId xmlns="" xmlns:a16="http://schemas.microsoft.com/office/drawing/2014/main" id="{3A0A0657-B732-4D2E-98A8-916F35502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193" y="227479"/>
            <a:ext cx="80835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3200" b="0" i="0" u="none">
                <a:solidFill>
                  <a:schemeClr val="bg1"/>
                </a:solidFill>
                <a:latin typeface="+mn-lt"/>
              </a:rPr>
              <a:t>Reproducción Columna de Agua</a:t>
            </a:r>
          </a:p>
        </p:txBody>
      </p:sp>
      <p:sp>
        <p:nvSpPr>
          <p:cNvPr id="14344" name="Text Box 12">
            <a:extLst>
              <a:ext uri="{FF2B5EF4-FFF2-40B4-BE49-F238E27FC236}">
                <a16:creationId xmlns="" xmlns:a16="http://schemas.microsoft.com/office/drawing/2014/main" id="{375A888E-7CB6-4B34-BE15-1EFCEA66FE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819" y="5164885"/>
            <a:ext cx="42799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Rápida revisión levantamiento.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Botones Reproducir / Pausa / Rápido y teclas de atajo.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Mostrar configuración como WC Levantamiento.</a:t>
            </a:r>
          </a:p>
        </p:txBody>
      </p:sp>
      <p:pic>
        <p:nvPicPr>
          <p:cNvPr id="46084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93" y="1298482"/>
            <a:ext cx="6218238" cy="368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>
            <a:extLst>
              <a:ext uri="{FF2B5EF4-FFF2-40B4-BE49-F238E27FC236}">
                <a16:creationId xmlns="" xmlns:a16="http://schemas.microsoft.com/office/drawing/2014/main" id="{C98E9C80-87C1-4E02-BF81-7FD3014CC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5599" y="5075238"/>
            <a:ext cx="4278312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Mapa en miniatura para referencia.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Blancos HYPACK®</a:t>
            </a:r>
          </a:p>
          <a:p>
            <a:pPr marL="342900" indent="-34290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Marcar puntos con Bandera para búsqueda editor MBMAX64.</a:t>
            </a:r>
          </a:p>
        </p:txBody>
      </p:sp>
    </p:spTree>
    <p:extLst>
      <p:ext uri="{BB962C8B-B14F-4D97-AF65-F5344CB8AC3E}">
        <p14:creationId xmlns:p14="http://schemas.microsoft.com/office/powerpoint/2010/main" val="292487570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es" b="0" i="0" u="none"/>
              <a:t>Gracias !</a:t>
            </a:r>
            <a:endParaRPr lang="es" sz="2400" dirty="0"/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on Youtube.com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Sesiiones históricas)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HYPACK Live Chat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on Youtube.com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Mas Nuevas)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HYPACK SUPPORT Site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HYPACK Website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none">
                <a:solidFill>
                  <a:schemeClr val="bg2"/>
                </a:solidFill>
              </a:rPr>
              <a:t>Vínculos para más información: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sng">
                <a:solidFill>
                  <a:schemeClr val="bg1"/>
                </a:solidFill>
              </a:rPr>
              <a:t>Contáctenos:</a:t>
            </a:r>
          </a:p>
          <a:p>
            <a:endParaRPr lang="es" dirty="0"/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Sales@HYPACK.com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Help@HYPACK.com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(860) 635 - 1500</a:t>
            </a:r>
          </a:p>
          <a:p>
            <a:endParaRPr lang="es" dirty="0"/>
          </a:p>
        </p:txBody>
      </p:sp>
    </p:spTree>
    <p:extLst>
      <p:ext uri="{BB962C8B-B14F-4D97-AF65-F5344CB8AC3E}">
        <p14:creationId xmlns:p14="http://schemas.microsoft.com/office/powerpoint/2010/main" val="1633915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F1ED85A4-875F-4820-9136-FF00329541C4}"/>
              </a:ext>
            </a:extLst>
          </p:cNvPr>
          <p:cNvSpPr/>
          <p:nvPr/>
        </p:nvSpPr>
        <p:spPr>
          <a:xfrm>
            <a:off x="-20638" y="990600"/>
            <a:ext cx="9144001" cy="5486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EBD5BDE4-1DF6-4092-B66F-6CF9BD1900F7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es" sz="3200" b="0" i="0" u="none">
                <a:latin typeface="+mj-lt"/>
              </a:rPr>
              <a:t>HYSWEEP® Interfaces MB</a:t>
            </a:r>
          </a:p>
        </p:txBody>
      </p:sp>
      <p:sp>
        <p:nvSpPr>
          <p:cNvPr id="20484" name="Text Box 6">
            <a:extLst>
              <a:ext uri="{FF2B5EF4-FFF2-40B4-BE49-F238E27FC236}">
                <a16:creationId xmlns="" xmlns:a16="http://schemas.microsoft.com/office/drawing/2014/main" id="{D9F877D2-DD68-4CA5-8DEE-1AD3C83619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575" y="1695450"/>
            <a:ext cx="4114800" cy="4400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Atlas: Bomasweep, Fansweep, Hydrosweep MD2, MD/30, MD/50, DS.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Benthos: C3D.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Multihaz Blueview MB2250/1350, BV5000.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Edgetech: 4600/6205.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Furuno: Serie HS.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GeoAcoustics: GeoSwath.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Ibeam Multihaz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Imagenex: Delta T, DT100/101 SIR, 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	   Delta T Doble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Multihaz IS Tech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Kongsberg: MS1000, M3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Klein: 5000, Hydrochart 3500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Norbit: WBMS cabeza sencilla y doble</a:t>
            </a:r>
          </a:p>
        </p:txBody>
      </p:sp>
      <p:sp>
        <p:nvSpPr>
          <p:cNvPr id="20485" name="Text Box 7">
            <a:extLst>
              <a:ext uri="{FF2B5EF4-FFF2-40B4-BE49-F238E27FC236}">
                <a16:creationId xmlns="" xmlns:a16="http://schemas.microsoft.com/office/drawing/2014/main" id="{5A76AF03-514C-4CF3-8989-A0D3B1D762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1671638"/>
            <a:ext cx="4767263" cy="4508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Odom:  ES3, Dual ES3, Echoscan II, Miniscan, MB1 (dual). MB2 (Dual)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Picotech:  PicoMBES</a:t>
            </a:r>
            <a:endParaRPr lang="es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Ping DSP 3DSS-DX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R2Sonic:  SONIC 2020, 2022, 2024 (Dual – All).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Reson: Seabat 71xx, 81xx, 900x, T20P, T50P (Dual – All)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Ross: Smart Sweep.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SEA: SWATHplus.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Seabeam: 2100, Serie 1000, Serie 3000.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Simrad (Kongsberg): EM 302, 710, 1002, 2000, 2040(c), 2040 Dual Head, 3000, 3002, 3002 Dual Head, SM2000, ME70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SonTek:  M9 HydroSurveyor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Tritech: SeaKing.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WASSP: Multihaz, DRX</a:t>
            </a:r>
          </a:p>
        </p:txBody>
      </p:sp>
      <p:sp>
        <p:nvSpPr>
          <p:cNvPr id="14345" name="Rectangle 9">
            <a:extLst>
              <a:ext uri="{FF2B5EF4-FFF2-40B4-BE49-F238E27FC236}">
                <a16:creationId xmlns="" xmlns:a16="http://schemas.microsoft.com/office/drawing/2014/main" id="{B9F34C5E-4AB7-4A58-8202-63548DF599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575" y="1131094"/>
            <a:ext cx="6553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2000" b="1" i="0" u="none">
                <a:solidFill>
                  <a:schemeClr val="bg2"/>
                </a:solidFill>
                <a:latin typeface="+mn-lt"/>
              </a:rPr>
              <a:t>Sonares Multihaz Disponibles en HYSWEEP: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EAE44690-3026-400F-A191-02945881D54B}"/>
              </a:ext>
            </a:extLst>
          </p:cNvPr>
          <p:cNvSpPr txBox="1"/>
          <p:nvPr/>
        </p:nvSpPr>
        <p:spPr>
          <a:xfrm>
            <a:off x="282575" y="6184900"/>
            <a:ext cx="5786438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16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En la última contada, 50 diferentes multihaz y sistemas de Transducer Múltiple son soportados.</a:t>
            </a:r>
          </a:p>
        </p:txBody>
      </p:sp>
    </p:spTree>
    <p:extLst>
      <p:ext uri="{BB962C8B-B14F-4D97-AF65-F5344CB8AC3E}">
        <p14:creationId xmlns:p14="http://schemas.microsoft.com/office/powerpoint/2010/main" val="73454904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/>
          </p:cNvSpPr>
          <p:nvPr>
            <p:ph type="title"/>
          </p:nvPr>
        </p:nvSpPr>
        <p:spPr>
          <a:xfrm>
            <a:off x="347663" y="0"/>
            <a:ext cx="8056562" cy="989013"/>
          </a:xfrm>
        </p:spPr>
        <p:txBody>
          <a:bodyPr/>
          <a:lstStyle/>
          <a:p>
            <a:pPr marL="53975" algn="l" rtl="0" eaLnBrk="1" hangingPunct="1"/>
            <a:r>
              <a:rPr lang="es" sz="3200" b="0" i="0" u="none">
                <a:latin typeface="Arial" panose="020B0604020202020204" pitchFamily="34" charset="0"/>
                <a:cs typeface="Arial" panose="020B0604020202020204" pitchFamily="34" charset="0"/>
              </a:rPr>
              <a:t>HYSWEEP</a:t>
            </a:r>
            <a:r>
              <a:rPr lang="es" sz="3200" b="0" i="0" u="none">
                <a:latin typeface="Verdana" panose="020B0604030504040204" pitchFamily="34" charset="0"/>
                <a:cs typeface="Arial" panose="020B0604020202020204" pitchFamily="34" charset="0"/>
              </a:rPr>
              <a:t>® Láseres Topográficos</a:t>
            </a:r>
          </a:p>
        </p:txBody>
      </p:sp>
      <p:sp>
        <p:nvSpPr>
          <p:cNvPr id="28675" name="Text Box 7">
            <a:extLst>
              <a:ext uri="{FF2B5EF4-FFF2-40B4-BE49-F238E27FC236}">
                <a16:creationId xmlns="" xmlns:a16="http://schemas.microsoft.com/office/drawing/2014/main" id="{7D6A67B8-FFBF-4FB7-AEC9-459A17955C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2900" y="1373188"/>
            <a:ext cx="3889375" cy="286226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2G Robotics ULS-500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Leica Laser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Optech:  ILRIS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Renishaw</a:t>
            </a: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:  Dynascan &amp; Merlin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REIGL:  Series LMS y V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Trimble:  MX2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es" b="0" i="0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Velodyne:  VLP-16/32</a:t>
            </a:r>
          </a:p>
        </p:txBody>
      </p:sp>
      <p:sp>
        <p:nvSpPr>
          <p:cNvPr id="46088" name="Rectangle 8">
            <a:extLst>
              <a:ext uri="{FF2B5EF4-FFF2-40B4-BE49-F238E27FC236}">
                <a16:creationId xmlns="" xmlns:a16="http://schemas.microsoft.com/office/drawing/2014/main" id="{34EDD2F1-2C76-41DC-851A-DD4402C1C1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371600"/>
            <a:ext cx="2895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es" sz="2000" b="1" i="0" u="none">
                <a:solidFill>
                  <a:srgbClr val="0000FF"/>
                </a:solidFill>
                <a:latin typeface="+mn-lt"/>
              </a:rPr>
              <a:t>Escáneres Laser:</a:t>
            </a:r>
          </a:p>
        </p:txBody>
      </p:sp>
      <p:pic>
        <p:nvPicPr>
          <p:cNvPr id="4301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700" y="4432300"/>
            <a:ext cx="1562100" cy="1836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70" name="TextBox 9">
            <a:extLst>
              <a:ext uri="{FF2B5EF4-FFF2-40B4-BE49-F238E27FC236}">
                <a16:creationId xmlns="" xmlns:a16="http://schemas.microsoft.com/office/drawing/2014/main" id="{79838735-8D51-4805-9D2E-18372F9114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5700" y="6157912"/>
            <a:ext cx="1562100" cy="3079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defRPr/>
            </a:pPr>
            <a:r>
              <a:rPr lang="es" sz="1400" b="0" i="0" u="none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REIGL SerieV</a:t>
            </a:r>
          </a:p>
        </p:txBody>
      </p:sp>
      <p:pic>
        <p:nvPicPr>
          <p:cNvPr id="43015" name="Picture 14" descr="C:\Temp\optech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33488"/>
            <a:ext cx="5029200" cy="305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6" name="Picture 13" descr="im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638" y="4141787"/>
            <a:ext cx="3049587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7" name="Picture 15" descr="Merlin in harbou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427538"/>
            <a:ext cx="30480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2" name="TextBox 12">
            <a:extLst>
              <a:ext uri="{FF2B5EF4-FFF2-40B4-BE49-F238E27FC236}">
                <a16:creationId xmlns="" xmlns:a16="http://schemas.microsoft.com/office/drawing/2014/main" id="{83FAA17C-BC6E-4BCD-91C9-9FAE837A87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157913"/>
            <a:ext cx="3048000" cy="3079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defRPr/>
            </a:pPr>
            <a:r>
              <a:rPr lang="es" sz="1400" b="0" i="0" u="none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Renishaw Merlin</a:t>
            </a:r>
          </a:p>
        </p:txBody>
      </p:sp>
      <p:sp>
        <p:nvSpPr>
          <p:cNvPr id="36871" name="TextBox 10">
            <a:extLst>
              <a:ext uri="{FF2B5EF4-FFF2-40B4-BE49-F238E27FC236}">
                <a16:creationId xmlns="" xmlns:a16="http://schemas.microsoft.com/office/drawing/2014/main" id="{EE998585-95A8-4E8B-8705-DD5B8988B3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3312" y="6015038"/>
            <a:ext cx="2309393" cy="3079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defRPr/>
            </a:pPr>
            <a:r>
              <a:rPr lang="es" sz="1400" b="0" i="0" u="none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Velodyne VLP-16</a:t>
            </a:r>
          </a:p>
        </p:txBody>
      </p:sp>
    </p:spTree>
    <p:extLst>
      <p:ext uri="{BB962C8B-B14F-4D97-AF65-F5344CB8AC3E}">
        <p14:creationId xmlns:p14="http://schemas.microsoft.com/office/powerpoint/2010/main" val="118763861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/>
          </p:cNvSpPr>
          <p:nvPr>
            <p:ph type="title"/>
          </p:nvPr>
        </p:nvSpPr>
        <p:spPr>
          <a:xfrm>
            <a:off x="347472" y="0"/>
            <a:ext cx="8796528" cy="988786"/>
          </a:xfrm>
        </p:spPr>
        <p:txBody>
          <a:bodyPr/>
          <a:lstStyle/>
          <a:p>
            <a:pPr marL="53975" algn="l" rtl="0" eaLnBrk="1" hangingPunct="1"/>
            <a:r>
              <a:rPr lang="es" sz="32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Referencia Manejadores (Driver) HYSWEEP®</a:t>
            </a:r>
          </a:p>
        </p:txBody>
      </p:sp>
      <p:sp>
        <p:nvSpPr>
          <p:cNvPr id="20483" name="Text Box 7">
            <a:extLst>
              <a:ext uri="{FF2B5EF4-FFF2-40B4-BE49-F238E27FC236}">
                <a16:creationId xmlns="" xmlns:a16="http://schemas.microsoft.com/office/drawing/2014/main" id="{10C23257-CDFF-4414-A734-93EB29D002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111" y="1704849"/>
            <a:ext cx="7212289" cy="500136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1" i="0" u="none" dirty="0">
                <a:solidFill>
                  <a:schemeClr val="bg2"/>
                </a:solidFill>
              </a:rPr>
              <a:t>Navegación Avanzada:</a:t>
            </a:r>
            <a:r>
              <a:rPr lang="es" sz="1600" b="0" i="0" u="none" dirty="0">
                <a:solidFill>
                  <a:schemeClr val="bg2"/>
                </a:solidFill>
              </a:rPr>
              <a:t>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Espacial, Espacial Dual, espacial NIEBLA dual, etc.</a:t>
            </a:r>
            <a:endParaRPr lang="es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1" i="0" u="none" dirty="0">
                <a:solidFill>
                  <a:schemeClr val="bg2"/>
                </a:solidFill>
              </a:rPr>
              <a:t>Applanix</a:t>
            </a:r>
            <a:r>
              <a:rPr lang="es" sz="1600" b="0" i="0" u="none" dirty="0">
                <a:solidFill>
                  <a:schemeClr val="bg2"/>
                </a:solidFill>
              </a:rPr>
              <a:t>: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POS/MV, (Modelos Ocean, Wave, y Surf Master).</a:t>
            </a:r>
            <a:endParaRPr lang="es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1" i="0" u="none" dirty="0">
                <a:solidFill>
                  <a:schemeClr val="bg2"/>
                </a:solidFill>
                <a:latin typeface="+mn-lt"/>
              </a:rPr>
              <a:t>Coda Octopus:</a:t>
            </a: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F180.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1" i="0" u="none" dirty="0">
                <a:solidFill>
                  <a:schemeClr val="bg2"/>
                </a:solidFill>
                <a:latin typeface="+mn-lt"/>
              </a:rPr>
              <a:t>IXSEA</a:t>
            </a: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: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OCTANS, PHINS, Hydrins.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1" i="0" u="none" dirty="0">
                <a:solidFill>
                  <a:schemeClr val="bg2"/>
                </a:solidFill>
                <a:latin typeface="+mn-lt"/>
              </a:rPr>
              <a:t>JAE:</a:t>
            </a: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JM7531.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1" i="0" u="none" dirty="0">
                <a:solidFill>
                  <a:schemeClr val="bg2"/>
                </a:solidFill>
                <a:latin typeface="+mn-lt"/>
              </a:rPr>
              <a:t>KVH</a:t>
            </a: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: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Gyrotrac.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1" i="0" u="none" dirty="0">
                <a:solidFill>
                  <a:schemeClr val="bg2"/>
                </a:solidFill>
                <a:latin typeface="+mn-lt"/>
              </a:rPr>
              <a:t>Novatel</a:t>
            </a: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: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SPAN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1" i="0" u="none" dirty="0">
                <a:solidFill>
                  <a:schemeClr val="bg2"/>
                </a:solidFill>
                <a:latin typeface="+mn-lt"/>
              </a:rPr>
              <a:t>Odim</a:t>
            </a: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: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MVP (Perfilador Velocidad en Movimiento</a:t>
            </a: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- Driver HYPACK Levantamiento)</a:t>
            </a:r>
            <a:r>
              <a:rPr lang="es" sz="105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1" i="0" u="none" dirty="0">
                <a:solidFill>
                  <a:schemeClr val="bg2"/>
                </a:solidFill>
                <a:latin typeface="+mn-lt"/>
              </a:rPr>
              <a:t>SBG</a:t>
            </a: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: 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Modelos Elipse, Ekinox y Apogee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1" i="0" u="none" dirty="0">
                <a:solidFill>
                  <a:schemeClr val="bg2"/>
                </a:solidFill>
                <a:latin typeface="+mn-lt"/>
              </a:rPr>
              <a:t>Seatex</a:t>
            </a: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: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MRUx.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1" i="0" u="none" dirty="0">
                <a:solidFill>
                  <a:schemeClr val="bg2"/>
                </a:solidFill>
                <a:latin typeface="+mn-lt"/>
              </a:rPr>
              <a:t>SG Brown</a:t>
            </a: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: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1000S.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1" i="0" u="none" dirty="0">
                <a:solidFill>
                  <a:schemeClr val="bg2"/>
                </a:solidFill>
                <a:latin typeface="+mn-lt"/>
              </a:rPr>
              <a:t>Sontek</a:t>
            </a:r>
            <a:r>
              <a:rPr lang="es" sz="1600" b="1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YSI Castaway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1" i="0" u="none" dirty="0">
                <a:solidFill>
                  <a:schemeClr val="bg2"/>
                </a:solidFill>
                <a:latin typeface="+mn-lt"/>
              </a:rPr>
              <a:t>TSS</a:t>
            </a: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: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335B, DMS.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es" sz="1600" b="0" i="0" u="none" dirty="0">
                <a:solidFill>
                  <a:schemeClr val="bg2"/>
                </a:solidFill>
                <a:latin typeface="+mn-lt"/>
              </a:rPr>
              <a:t>***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- Otros sensores disponibles via los manejadores (driver) genérico y NMEA</a:t>
            </a: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46088" name="Rectangle 8">
            <a:extLst>
              <a:ext uri="{FF2B5EF4-FFF2-40B4-BE49-F238E27FC236}">
                <a16:creationId xmlns="" xmlns:a16="http://schemas.microsoft.com/office/drawing/2014/main" id="{86E17AFC-B03A-42AD-821A-83DAEC3B42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472" y="1096055"/>
            <a:ext cx="525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2000" b="1" i="0" u="none">
                <a:solidFill>
                  <a:schemeClr val="bg2"/>
                </a:solidFill>
                <a:latin typeface="+mn-lt"/>
              </a:rPr>
              <a:t>Movimiento / Rumbo / Otros Sensores:</a:t>
            </a:r>
          </a:p>
        </p:txBody>
      </p:sp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600200"/>
            <a:ext cx="1828800" cy="401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7E122C3-9B9F-4795-B86A-189AA5147A0F}"/>
              </a:ext>
            </a:extLst>
          </p:cNvPr>
          <p:cNvSpPr txBox="1"/>
          <p:nvPr/>
        </p:nvSpPr>
        <p:spPr>
          <a:xfrm>
            <a:off x="7391400" y="5616575"/>
            <a:ext cx="1676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Sontek Castaway</a:t>
            </a:r>
          </a:p>
          <a:p>
            <a:pPr algn="l" rtl="0"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CTD/SV Probe</a:t>
            </a:r>
          </a:p>
        </p:txBody>
      </p:sp>
    </p:spTree>
    <p:extLst>
      <p:ext uri="{BB962C8B-B14F-4D97-AF65-F5344CB8AC3E}">
        <p14:creationId xmlns:p14="http://schemas.microsoft.com/office/powerpoint/2010/main" val="75079295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4921</TotalTime>
  <Words>4410</Words>
  <Application>Microsoft Office PowerPoint</Application>
  <PresentationFormat>On-screen Show (4:3)</PresentationFormat>
  <Paragraphs>628</Paragraphs>
  <Slides>61</Slides>
  <Notes>55</Notes>
  <HiddenSlides>0</HiddenSlides>
  <MMClips>3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71" baseType="lpstr">
      <vt:lpstr>Arial</vt:lpstr>
      <vt:lpstr>Wingdings 2</vt:lpstr>
      <vt:lpstr>Wingdings</vt:lpstr>
      <vt:lpstr>Verdana</vt:lpstr>
      <vt:lpstr>Lucida Grande</vt:lpstr>
      <vt:lpstr>Calibri</vt:lpstr>
      <vt:lpstr>Times New Roman</vt:lpstr>
      <vt:lpstr>Bell Gossett Eco</vt:lpstr>
      <vt:lpstr>Bell Gossett</vt:lpstr>
      <vt:lpstr>Bitmap Image</vt:lpstr>
      <vt:lpstr>Colección de Datos Multihaz </vt:lpstr>
      <vt:lpstr>Generalidades HYSWEEP®</vt:lpstr>
      <vt:lpstr>PowerPoint Presentation</vt:lpstr>
      <vt:lpstr>Multihaz vs. Monohaz.</vt:lpstr>
      <vt:lpstr>Tipos de sonar Multihaz</vt:lpstr>
      <vt:lpstr>Sensores de Soporte</vt:lpstr>
      <vt:lpstr>HYSWEEP® Interfaces MB</vt:lpstr>
      <vt:lpstr>HYSWEEP® Láseres Topográficos</vt:lpstr>
      <vt:lpstr>Referencia Manejadores (Driver) HYSWEEP®</vt:lpstr>
      <vt:lpstr>Instalación</vt:lpstr>
      <vt:lpstr>EQUIPO HYSWEEP®</vt:lpstr>
      <vt:lpstr> HYSWEEP® Levantamiento</vt:lpstr>
      <vt:lpstr>Interfaz</vt:lpstr>
      <vt:lpstr>Necesito Sincronizar mi Reloj a UTC?</vt:lpstr>
      <vt:lpstr>Reson Seabat 7125</vt:lpstr>
      <vt:lpstr>Kongsberg EM3002</vt:lpstr>
      <vt:lpstr>R2Sonic con Caja 1PPS (ejemplo)</vt:lpstr>
      <vt:lpstr>Reson 8101 con caja 1PPS: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Herramientas Calibración</vt:lpstr>
      <vt:lpstr>Preparación Levantamiento</vt:lpstr>
      <vt:lpstr> HYSWEEP® Levantamiento</vt:lpstr>
      <vt:lpstr> HYSWEEP® LEVANTAMIENTO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TPU – Qué es?</vt:lpstr>
      <vt:lpstr>TPU en Tiempo Real:</vt:lpstr>
      <vt:lpstr>Ventana TPU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Columna de Agua HYSWEEP®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Gracias 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JJBragg</cp:lastModifiedBy>
  <cp:revision>187</cp:revision>
  <dcterms:created xsi:type="dcterms:W3CDTF">2014-07-07T18:31:44Z</dcterms:created>
  <dcterms:modified xsi:type="dcterms:W3CDTF">2020-02-21T18:03:20Z</dcterms:modified>
</cp:coreProperties>
</file>