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33"/>
  </p:notesMasterIdLst>
  <p:handoutMasterIdLst>
    <p:handoutMasterId r:id="rId34"/>
  </p:handoutMasterIdLst>
  <p:sldIdLst>
    <p:sldId id="293" r:id="rId3"/>
    <p:sldId id="297" r:id="rId4"/>
    <p:sldId id="379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80" r:id="rId27"/>
    <p:sldId id="375" r:id="rId28"/>
    <p:sldId id="376" r:id="rId29"/>
    <p:sldId id="377" r:id="rId30"/>
    <p:sldId id="378" r:id="rId31"/>
    <p:sldId id="381" r:id="rId32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6" autoAdjust="0"/>
    <p:restoredTop sz="95590" autoAdjust="0"/>
  </p:normalViewPr>
  <p:slideViewPr>
    <p:cSldViewPr snapToGrid="0">
      <p:cViewPr varScale="1">
        <p:scale>
          <a:sx n="43" d="100"/>
          <a:sy n="43" d="100"/>
        </p:scale>
        <p:origin x="-768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B37E17FF-ECBF-4CE7-9223-66D06004A2C9}" type="slidenum">
              <a:rPr>
                <a:latin typeface="Times New Roman" pitchFamily="18" charset="0"/>
              </a:rPr>
              <a:pPr algn="l" rtl="0"/>
              <a:t>4</a:t>
            </a:fld>
            <a:endParaRPr lang="e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867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0EDFB00B-30B4-449F-97BA-870AE93D0A42}" type="slidenum">
              <a:rPr sz="1200">
                <a:latin typeface="Times New Roman" pitchFamily="18" charset="0"/>
              </a:rPr>
              <a:pPr algn="r" rtl="0" eaLnBrk="1" hangingPunct="1"/>
              <a:t>13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Agregado Latencia GPS también en HYPACK® EQUIPO.</a:t>
            </a:r>
          </a:p>
        </p:txBody>
      </p:sp>
    </p:spTree>
    <p:extLst>
      <p:ext uri="{BB962C8B-B14F-4D97-AF65-F5344CB8AC3E}">
        <p14:creationId xmlns:p14="http://schemas.microsoft.com/office/powerpoint/2010/main" val="2577255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A4E5BD6-8A1B-4492-B7AB-657B3F78DE54}" type="slidenum">
              <a:rPr sz="1200">
                <a:latin typeface="Times New Roman" pitchFamily="18" charset="0"/>
              </a:rPr>
              <a:pPr algn="r" rtl="0" eaLnBrk="1" hangingPunct="1"/>
              <a:t>14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“Decent” suena subjetivo…quizas “claro” , “limpio” o “distintivo”?</a:t>
            </a:r>
          </a:p>
        </p:txBody>
      </p:sp>
    </p:spTree>
    <p:extLst>
      <p:ext uri="{BB962C8B-B14F-4D97-AF65-F5344CB8AC3E}">
        <p14:creationId xmlns:p14="http://schemas.microsoft.com/office/powerpoint/2010/main" val="307697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9A4394B-8DBD-42AE-BED6-2A551E4E4AF5}" type="slidenum">
              <a:rPr sz="1200">
                <a:latin typeface="Times New Roman" pitchFamily="18" charset="0"/>
              </a:rPr>
              <a:pPr algn="r" rtl="0" eaLnBrk="1" hangingPunct="1"/>
              <a:t>15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“Decent” suena subjetivo…quizas “claro” , “limpio” o “distintivo”?</a:t>
            </a:r>
          </a:p>
        </p:txBody>
      </p:sp>
    </p:spTree>
    <p:extLst>
      <p:ext uri="{BB962C8B-B14F-4D97-AF65-F5344CB8AC3E}">
        <p14:creationId xmlns:p14="http://schemas.microsoft.com/office/powerpoint/2010/main" val="1593008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FD9262F2-951D-44D7-A234-A7F79343F2F1}" type="slidenum">
              <a:rPr>
                <a:latin typeface="Times New Roman" pitchFamily="18" charset="0"/>
              </a:rPr>
              <a:pPr algn="l" rtl="0"/>
              <a:t>18</a:t>
            </a:fld>
            <a:endParaRPr lang="e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448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7DC737E-021F-40A0-95F6-58C61239B2E4}" type="slidenum">
              <a:rPr>
                <a:latin typeface="Times New Roman" pitchFamily="18" charset="0"/>
              </a:rPr>
              <a:pPr algn="l" rtl="0"/>
              <a:t>19</a:t>
            </a:fld>
            <a:endParaRPr lang="e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208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3A9DA8D-1AB0-4342-AECF-F94F4FFE72C5}" type="slidenum">
              <a:rPr>
                <a:latin typeface="Times New Roman" pitchFamily="18" charset="0"/>
              </a:rPr>
              <a:pPr algn="l" rtl="0"/>
              <a:t>20</a:t>
            </a:fld>
            <a:endParaRPr lang="e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671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EDD9E138-EC01-4670-A5DF-C9FF4D81A12C}" type="slidenum">
              <a:rPr>
                <a:latin typeface="Times New Roman" pitchFamily="18" charset="0"/>
              </a:rPr>
              <a:pPr algn="l" rtl="0"/>
              <a:t>21</a:t>
            </a:fld>
            <a:endParaRPr lang="e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237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9156" name="Slide Number Placeholder 3"/>
          <p:cNvSpPr txBox="1">
            <a:spLocks noGrp="1"/>
          </p:cNvSpPr>
          <p:nvPr/>
        </p:nvSpPr>
        <p:spPr bwMode="auto">
          <a:xfrm>
            <a:off x="3886200" y="8686489"/>
            <a:ext cx="2971800" cy="4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CB8489A0-5E3B-4EA0-B967-9AFE5CBD913B}" type="slidenum">
              <a:rPr sz="1200">
                <a:latin typeface="Times New Roman" pitchFamily="18" charset="0"/>
              </a:rPr>
              <a:pPr algn="r" rtl="0" eaLnBrk="1" hangingPunct="1"/>
              <a:t>23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2554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DB3B9C56-387F-4D96-B396-816CC2F511E5}" type="slidenum">
              <a:rPr>
                <a:latin typeface="Times New Roman" pitchFamily="18" charset="0"/>
              </a:rPr>
              <a:pPr algn="l" rtl="0"/>
              <a:t>24</a:t>
            </a:fld>
            <a:endParaRPr lang="es" altLang="en-US"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Pat preguntó por ejemplo con Oleaje Inducido.</a:t>
            </a:r>
          </a:p>
        </p:txBody>
      </p:sp>
    </p:spTree>
    <p:extLst>
      <p:ext uri="{BB962C8B-B14F-4D97-AF65-F5344CB8AC3E}">
        <p14:creationId xmlns:p14="http://schemas.microsoft.com/office/powerpoint/2010/main" val="2638852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23E95ED-305B-4E28-A886-8B10FCBD0C6E}" type="slidenum">
              <a:rPr>
                <a:latin typeface="Times New Roman" pitchFamily="18" charset="0"/>
              </a:rPr>
              <a:pPr algn="l" rtl="0"/>
              <a:t>26</a:t>
            </a:fld>
            <a:endParaRPr lang="e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93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9CD07A8A-6C20-4063-9687-FC6A478010C3}" type="slidenum">
              <a:rPr>
                <a:latin typeface="Times New Roman" pitchFamily="18" charset="0"/>
              </a:rPr>
              <a:pPr algn="l" rtl="0"/>
              <a:t>5</a:t>
            </a:fld>
            <a:endParaRPr lang="es" altLang="en-US">
              <a:latin typeface="Times New Roman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Buena Gráfica  Separacion Líneas?  1x prof. en el extremo somero como establecio en otra ayuda?  1½ x prof.?—I thought estos what Pat said.</a:t>
            </a:r>
          </a:p>
        </p:txBody>
      </p:sp>
    </p:spTree>
    <p:extLst>
      <p:ext uri="{BB962C8B-B14F-4D97-AF65-F5344CB8AC3E}">
        <p14:creationId xmlns:p14="http://schemas.microsoft.com/office/powerpoint/2010/main" val="12496031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522FBDBE-7FC3-4B46-B92C-94611C386386}" type="slidenum">
              <a:rPr>
                <a:latin typeface="Times New Roman" pitchFamily="18" charset="0"/>
              </a:rPr>
              <a:pPr algn="l" rtl="0"/>
              <a:t>27</a:t>
            </a:fld>
            <a:endParaRPr lang="es" altLang="en-US"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Pat sugirio un flujograma.  </a:t>
            </a:r>
          </a:p>
        </p:txBody>
      </p:sp>
    </p:spTree>
    <p:extLst>
      <p:ext uri="{BB962C8B-B14F-4D97-AF65-F5344CB8AC3E}">
        <p14:creationId xmlns:p14="http://schemas.microsoft.com/office/powerpoint/2010/main" val="2523869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3886200" y="8686489"/>
            <a:ext cx="2971800" cy="4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1DE897E-8394-4BF4-8B3C-B673571A06CF}" type="slidenum">
              <a:rPr sz="1200">
                <a:latin typeface="Times New Roman" pitchFamily="18" charset="0"/>
              </a:rPr>
              <a:pPr algn="r" rtl="0" eaLnBrk="1" hangingPunct="1"/>
              <a:t>28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3188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BD9142E-5754-4A3A-895B-8DACF3D6B7B0}" type="slidenum">
              <a:rPr>
                <a:latin typeface="Times New Roman" pitchFamily="18" charset="0"/>
              </a:rPr>
              <a:pPr algn="l" rtl="0"/>
              <a:t>29</a:t>
            </a:fld>
            <a:endParaRPr lang="es" altLang="en-US"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2844051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692476B-76D9-4885-A34E-5AFA04D30FD6}" type="slidenum">
              <a:rPr sz="1200">
                <a:latin typeface="Times New Roman" pitchFamily="18" charset="0"/>
              </a:rPr>
              <a:pPr algn="r" rtl="0" eaLnBrk="1" hangingPunct="1"/>
              <a:t>6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Buena Gráfica  Separacion Líneas?  1x prof. en el extremo somero como establecio en otra ayuda?  1½ x prof.?—I thought estos what Pat said.</a:t>
            </a:r>
          </a:p>
        </p:txBody>
      </p:sp>
    </p:spTree>
    <p:extLst>
      <p:ext uri="{BB962C8B-B14F-4D97-AF65-F5344CB8AC3E}">
        <p14:creationId xmlns:p14="http://schemas.microsoft.com/office/powerpoint/2010/main" val="50145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DAEA508-9A28-402A-979A-FEAC5641F602}" type="slidenum">
              <a:rPr sz="1200">
                <a:latin typeface="Times New Roman" pitchFamily="18" charset="0"/>
              </a:rPr>
              <a:pPr algn="r" rtl="0" eaLnBrk="1" hangingPunct="1"/>
              <a:t>7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Buena Gráfica  Separacion Líneas?  1x prof. en el extremo somero como establecio en otra ayuda?  1½ x prof.?—I thought estos what Pat said.</a:t>
            </a:r>
          </a:p>
        </p:txBody>
      </p:sp>
    </p:spTree>
    <p:extLst>
      <p:ext uri="{BB962C8B-B14F-4D97-AF65-F5344CB8AC3E}">
        <p14:creationId xmlns:p14="http://schemas.microsoft.com/office/powerpoint/2010/main" val="751373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0D0255A1-9245-4A36-8B17-83029792248E}" type="slidenum">
              <a:rPr sz="1200">
                <a:latin typeface="Times New Roman" pitchFamily="18" charset="0"/>
              </a:rPr>
              <a:pPr algn="r" rtl="0" eaLnBrk="1" hangingPunct="1"/>
              <a:t>8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Buena Gráfica  Separacion Líneas?  1x prof. en el extremo somero como establecio en otra ayuda?  1½ x prof.?—I thought estos what Pat said.</a:t>
            </a:r>
          </a:p>
        </p:txBody>
      </p:sp>
    </p:spTree>
    <p:extLst>
      <p:ext uri="{BB962C8B-B14F-4D97-AF65-F5344CB8AC3E}">
        <p14:creationId xmlns:p14="http://schemas.microsoft.com/office/powerpoint/2010/main" val="1560723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4120F86-CC35-4BCA-A563-4DE2816EB4C6}" type="slidenum">
              <a:rPr sz="1200">
                <a:latin typeface="Times New Roman" pitchFamily="18" charset="0"/>
              </a:rPr>
              <a:pPr algn="r" rtl="0" eaLnBrk="1" hangingPunct="1"/>
              <a:t>9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Buena Gráfica  Separacion Líneas?  1x prof. en el extremo somero como establecio en otra ayuda?  1½ x prof.?—I thought estos what Pat said.</a:t>
            </a:r>
          </a:p>
        </p:txBody>
      </p:sp>
    </p:spTree>
    <p:extLst>
      <p:ext uri="{BB962C8B-B14F-4D97-AF65-F5344CB8AC3E}">
        <p14:creationId xmlns:p14="http://schemas.microsoft.com/office/powerpoint/2010/main" val="1559812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E2308880-DD77-4CCC-9F66-8FE97CE6ABAB}" type="slidenum">
              <a:rPr>
                <a:latin typeface="Times New Roman" pitchFamily="18" charset="0"/>
              </a:rPr>
              <a:pPr algn="l" rtl="0"/>
              <a:t>10</a:t>
            </a:fld>
            <a:endParaRPr lang="es" altLang="en-US"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Agregado Latencia GPS también en HYPACK® EQUIPO.</a:t>
            </a:r>
          </a:p>
        </p:txBody>
      </p:sp>
    </p:spTree>
    <p:extLst>
      <p:ext uri="{BB962C8B-B14F-4D97-AF65-F5344CB8AC3E}">
        <p14:creationId xmlns:p14="http://schemas.microsoft.com/office/powerpoint/2010/main" val="3874213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CA763E5-330B-42E5-AFE2-56E85C5546D9}" type="slidenum">
              <a:rPr sz="1200">
                <a:latin typeface="Times New Roman" pitchFamily="18" charset="0"/>
              </a:rPr>
              <a:pPr algn="r" rtl="0" eaLnBrk="1" hangingPunct="1"/>
              <a:t>11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Agregado Latencia GPS también en HYPACK® EQUIPO.</a:t>
            </a:r>
          </a:p>
        </p:txBody>
      </p:sp>
    </p:spTree>
    <p:extLst>
      <p:ext uri="{BB962C8B-B14F-4D97-AF65-F5344CB8AC3E}">
        <p14:creationId xmlns:p14="http://schemas.microsoft.com/office/powerpoint/2010/main" val="648442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43D5684-CCBC-4360-A1FE-9CBA6306A06D}" type="slidenum">
              <a:rPr sz="1200">
                <a:latin typeface="Times New Roman" pitchFamily="18" charset="0"/>
              </a:rPr>
              <a:pPr algn="r" rtl="0" eaLnBrk="1" hangingPunct="1"/>
              <a:t>12</a:t>
            </a:fld>
            <a:endParaRPr lang="es" altLang="en-US" sz="1200">
              <a:latin typeface="Times New Roman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Agregado Latencia GPS también en HYPACK® EQUIPO.</a:t>
            </a:r>
          </a:p>
        </p:txBody>
      </p:sp>
    </p:spTree>
    <p:extLst>
      <p:ext uri="{BB962C8B-B14F-4D97-AF65-F5344CB8AC3E}">
        <p14:creationId xmlns:p14="http://schemas.microsoft.com/office/powerpoint/2010/main" val="2037163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6.png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5.xml"/><Relationship Id="rId1" Type="http://schemas.openxmlformats.org/officeDocument/2006/relationships/video" Target="2016%20MBMAX%20Patch%20Test.avi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video" Target="2014%20MBMAX%2064%20Beam%20Angle%20Test.avi" TargetMode="Externa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video" Target="2015%20MBMAX%20Single%20Beam%20Test.avi" TargetMode="Externa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8693978" cy="1470025"/>
          </a:xfrm>
        </p:spPr>
        <p:txBody>
          <a:bodyPr/>
          <a:lstStyle/>
          <a:p>
            <a:pPr algn="l" rtl="0"/>
            <a:r>
              <a:rPr lang="es" b="0" i="0" u="none" dirty="0"/>
              <a:t>Parcheo y Desempeño - Multihaz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1"/>
          <a:stretch/>
        </p:blipFill>
        <p:spPr bwMode="auto">
          <a:xfrm>
            <a:off x="0" y="4121149"/>
            <a:ext cx="9144000" cy="273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D7083FD8-2CB4-4863-8F6F-D15E3B142413}"/>
              </a:ext>
            </a:extLst>
          </p:cNvPr>
          <p:cNvCxnSpPr/>
          <p:nvPr/>
        </p:nvCxnSpPr>
        <p:spPr>
          <a:xfrm>
            <a:off x="2592388" y="4535488"/>
            <a:ext cx="554037" cy="1908175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E98F65B5-658F-4A70-94D9-5EEDC8ED73D7}"/>
              </a:ext>
            </a:extLst>
          </p:cNvPr>
          <p:cNvCxnSpPr/>
          <p:nvPr/>
        </p:nvCxnSpPr>
        <p:spPr>
          <a:xfrm flipH="1">
            <a:off x="4072270" y="5103813"/>
            <a:ext cx="1468105" cy="180975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AC5F903A-96AD-4E35-9F5C-FCE9406DE851}"/>
              </a:ext>
            </a:extLst>
          </p:cNvPr>
          <p:cNvCxnSpPr/>
          <p:nvPr/>
        </p:nvCxnSpPr>
        <p:spPr>
          <a:xfrm flipH="1">
            <a:off x="3830638" y="4719638"/>
            <a:ext cx="1658937" cy="185737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9">
            <a:extLst>
              <a:ext uri="{FF2B5EF4-FFF2-40B4-BE49-F238E27FC236}">
                <a16:creationId xmlns="" xmlns:a16="http://schemas.microsoft.com/office/drawing/2014/main" id="{261767CB-FB6F-46FC-AF30-A43228599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535488"/>
            <a:ext cx="360363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D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="" xmlns:a16="http://schemas.microsoft.com/office/drawing/2014/main" id="{9152B0C0-25CF-41D1-959A-1FFDA24A6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275" y="4719638"/>
            <a:ext cx="360363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C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="" xmlns:a16="http://schemas.microsoft.com/office/drawing/2014/main" id="{61934F02-31A2-4433-9B13-6E7EDD3CC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905375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F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="" xmlns:a16="http://schemas.microsoft.com/office/drawing/2014/main" id="{B1A69EF6-6F83-4E38-A8F3-C09163F3B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3261" y="5132537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E</a:t>
            </a:r>
          </a:p>
        </p:txBody>
      </p:sp>
      <p:sp>
        <p:nvSpPr>
          <p:cNvPr id="17" name="TextBox 20">
            <a:extLst>
              <a:ext uri="{FF2B5EF4-FFF2-40B4-BE49-F238E27FC236}">
                <a16:creationId xmlns="" xmlns:a16="http://schemas.microsoft.com/office/drawing/2014/main" id="{7A1D95F3-6CF9-4D4D-8C11-83B8A8EB4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75" y="6259513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B</a:t>
            </a:r>
          </a:p>
        </p:txBody>
      </p:sp>
      <p:sp>
        <p:nvSpPr>
          <p:cNvPr id="18" name="TextBox 21">
            <a:extLst>
              <a:ext uri="{FF2B5EF4-FFF2-40B4-BE49-F238E27FC236}">
                <a16:creationId xmlns="" xmlns:a16="http://schemas.microsoft.com/office/drawing/2014/main" id="{AB75C528-1CF7-4482-95E7-43C1EF9F3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475" y="4521200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9">
            <a:extLst>
              <a:ext uri="{FF2B5EF4-FFF2-40B4-BE49-F238E27FC236}">
                <a16:creationId xmlns="" xmlns:a16="http://schemas.microsoft.com/office/drawing/2014/main" id="{39D3A101-D95A-4825-82D0-5F83FB325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2" y="1098550"/>
            <a:ext cx="85693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En MBMAX64</a:t>
            </a: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Puede Cargar todas las líneas levantadas de una vez, y luego seleccionar los pares necesarios para la edición y prueba en Fase 2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Una vez un par es seleccionado, edite los datos por datos malos y ahora estara listo para la Prueba de Parcheo. Note el borde exterior des-alineado. Esto será corregido con el cálculo de los ángulos de la Prueba de Parcheo</a:t>
            </a:r>
          </a:p>
        </p:txBody>
      </p:sp>
      <p:sp>
        <p:nvSpPr>
          <p:cNvPr id="38915" name="Text Box 13">
            <a:extLst>
              <a:ext uri="{FF2B5EF4-FFF2-40B4-BE49-F238E27FC236}">
                <a16:creationId xmlns="" xmlns:a16="http://schemas.microsoft.com/office/drawing/2014/main" id="{6D1AC74B-71F1-4482-9667-2BD8F242A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888" y="3295650"/>
            <a:ext cx="280828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Use ícono “Llave” para manualmentecortar las secciones.</a:t>
            </a:r>
          </a:p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Sección Balanceo:</a:t>
            </a: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es" sz="1400" b="0" i="0" u="none">
                <a:solidFill>
                  <a:srgbClr val="279BBD"/>
                </a:solidFill>
                <a:latin typeface="+mn-lt"/>
              </a:rPr>
              <a:t>A través del traqueo, área plana.</a:t>
            </a:r>
          </a:p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Sección Cabeceo:  </a:t>
            </a:r>
            <a:r>
              <a:rPr lang="es" sz="1400" b="0" i="0" u="none">
                <a:latin typeface="+mn-lt"/>
              </a:rPr>
              <a:t> </a:t>
            </a:r>
            <a:r>
              <a:rPr lang="es" sz="1400" b="0" i="0" u="none">
                <a:solidFill>
                  <a:srgbClr val="279BBD"/>
                </a:solidFill>
                <a:latin typeface="+mn-lt"/>
              </a:rPr>
              <a:t>A lo largo del traqueo, sobre el nadir.</a:t>
            </a:r>
          </a:p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Sección Guiñada:  </a:t>
            </a:r>
            <a:r>
              <a:rPr lang="es" sz="1400" b="0" i="0" u="none">
                <a:latin typeface="+mn-lt"/>
              </a:rPr>
              <a:t> </a:t>
            </a:r>
            <a:r>
              <a:rPr lang="es" sz="1400" b="0" i="0" u="none">
                <a:solidFill>
                  <a:srgbClr val="279BBD"/>
                </a:solidFill>
                <a:latin typeface="+mn-lt"/>
              </a:rPr>
              <a:t>A lo largo del traqueo, a medio camino entre las líneas.</a:t>
            </a:r>
          </a:p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Sección Latencia:  </a:t>
            </a:r>
            <a:r>
              <a:rPr lang="es" sz="1400" b="0" i="0" u="none">
                <a:latin typeface="+mn-lt"/>
              </a:rPr>
              <a:t> </a:t>
            </a:r>
            <a:r>
              <a:rPr lang="es" sz="1400" b="0" i="0" u="none">
                <a:solidFill>
                  <a:srgbClr val="279BBD"/>
                </a:solidFill>
                <a:latin typeface="+mn-lt"/>
              </a:rPr>
              <a:t>A lo largo del traqueo, sobre el nadir.</a:t>
            </a:r>
          </a:p>
        </p:txBody>
      </p:sp>
      <p:sp>
        <p:nvSpPr>
          <p:cNvPr id="41988" name="Rectangle 2">
            <a:extLst>
              <a:ext uri="{FF2B5EF4-FFF2-40B4-BE49-F238E27FC236}">
                <a16:creationId xmlns="" xmlns:a16="http://schemas.microsoft.com/office/drawing/2014/main" id="{3203BDF9-CF45-479F-B8BE-F7007BFF538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6773"/>
            <a:ext cx="8135938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	Procesamiento Prueba de Parcheo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105150"/>
            <a:ext cx="56959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0ECC9AE2-2CB6-4FC2-A5F9-6A1D3D74745A}"/>
              </a:ext>
            </a:extLst>
          </p:cNvPr>
          <p:cNvCxnSpPr/>
          <p:nvPr/>
        </p:nvCxnSpPr>
        <p:spPr>
          <a:xfrm flipH="1">
            <a:off x="2735263" y="3465513"/>
            <a:ext cx="3349625" cy="1793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016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>
            <a:extLst>
              <a:ext uri="{FF2B5EF4-FFF2-40B4-BE49-F238E27FC236}">
                <a16:creationId xmlns="" xmlns:a16="http://schemas.microsoft.com/office/drawing/2014/main" id="{A5EC25A2-AB33-4508-ACB4-E3A342F9C3C6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6696075" cy="989013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n-lt"/>
              </a:rPr>
              <a:t>	Como Trabaja</a:t>
            </a:r>
          </a:p>
        </p:txBody>
      </p:sp>
      <p:sp>
        <p:nvSpPr>
          <p:cNvPr id="3077" name="Text Box 6">
            <a:extLst>
              <a:ext uri="{FF2B5EF4-FFF2-40B4-BE49-F238E27FC236}">
                <a16:creationId xmlns="" xmlns:a16="http://schemas.microsoft.com/office/drawing/2014/main" id="{E40E9ADD-4070-41CC-90D4-7D21425FA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5410200"/>
            <a:ext cx="3925888" cy="12926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Buen Ajuste</a:t>
            </a:r>
          </a:p>
          <a:p>
            <a:pPr algn="l" rtl="0">
              <a:spcBef>
                <a:spcPts val="600"/>
              </a:spcBef>
              <a:buClr>
                <a:srgbClr val="61ACC9"/>
              </a:buClr>
              <a:buFontTx/>
              <a:buChar char="•"/>
              <a:defRPr/>
            </a:pPr>
            <a:r>
              <a:rPr lang="es" sz="1600" b="0" i="0" u="none">
                <a:solidFill>
                  <a:srgbClr val="279BBD"/>
                </a:solidFill>
                <a:latin typeface="+mn-lt"/>
              </a:rPr>
              <a:t>Secciones Transversales se sobreponen muy bien</a:t>
            </a:r>
            <a:r>
              <a:rPr lang="es" sz="1600" b="0" i="0" u="none">
                <a:latin typeface="+mn-lt"/>
              </a:rPr>
              <a:t>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279BBD"/>
                </a:solidFill>
                <a:latin typeface="+mn-lt"/>
              </a:rPr>
              <a:t>  El Error es en el punto mínimo.</a:t>
            </a:r>
          </a:p>
        </p:txBody>
      </p:sp>
      <p:graphicFrame>
        <p:nvGraphicFramePr>
          <p:cNvPr id="49156" name="Object 11"/>
          <p:cNvGraphicFramePr>
            <a:graphicFrameLocks noChangeAspect="1"/>
          </p:cNvGraphicFramePr>
          <p:nvPr/>
        </p:nvGraphicFramePr>
        <p:xfrm>
          <a:off x="215900" y="3746500"/>
          <a:ext cx="4176713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Bitmap Image" r:id="rId4" imgW="6106377" imgH="2362530" progId="Paint.Picture">
                  <p:embed/>
                </p:oleObj>
              </mc:Choice>
              <mc:Fallback>
                <p:oleObj name="Bitmap Image" r:id="rId4" imgW="6106377" imgH="236253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" y="3746500"/>
                        <a:ext cx="4176713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7" name="Object 12"/>
          <p:cNvGraphicFramePr>
            <a:graphicFrameLocks noChangeAspect="1"/>
          </p:cNvGraphicFramePr>
          <p:nvPr/>
        </p:nvGraphicFramePr>
        <p:xfrm>
          <a:off x="4679950" y="3746500"/>
          <a:ext cx="4208463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Bitmap Image" r:id="rId6" imgW="6087325" imgH="2333333" progId="Paint.Picture">
                  <p:embed/>
                </p:oleObj>
              </mc:Choice>
              <mc:Fallback>
                <p:oleObj name="Bitmap Image" r:id="rId6" imgW="6087325" imgH="233333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3746500"/>
                        <a:ext cx="4208463" cy="161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Text Box 13">
            <a:extLst>
              <a:ext uri="{FF2B5EF4-FFF2-40B4-BE49-F238E27FC236}">
                <a16:creationId xmlns="" xmlns:a16="http://schemas.microsoft.com/office/drawing/2014/main" id="{383F5C33-7AC7-4116-814C-9A88A53F8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0" y="5373688"/>
            <a:ext cx="3925888" cy="12926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Ajuste Pobre</a:t>
            </a:r>
          </a:p>
          <a:p>
            <a:pPr algn="l" rtl="0">
              <a:spcBef>
                <a:spcPts val="600"/>
              </a:spcBef>
              <a:buClr>
                <a:srgbClr val="61ACC9"/>
              </a:buClr>
              <a:buFontTx/>
              <a:buChar char="•"/>
              <a:defRPr/>
            </a:pPr>
            <a:r>
              <a:rPr lang="es" sz="1600" b="0" i="0" u="none">
                <a:solidFill>
                  <a:srgbClr val="279BBD"/>
                </a:solidFill>
                <a:latin typeface="+mn-lt"/>
              </a:rPr>
              <a:t>Secciones Transversales se sobreponen pobremente</a:t>
            </a:r>
            <a:r>
              <a:rPr lang="es" sz="1600" b="0" i="0" u="none">
                <a:latin typeface="+mn-lt"/>
              </a:rPr>
              <a:t>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279BBD"/>
                </a:solidFill>
                <a:latin typeface="+mn-lt"/>
              </a:rPr>
              <a:t>  Error Grande.</a:t>
            </a:r>
          </a:p>
        </p:txBody>
      </p:sp>
      <p:sp>
        <p:nvSpPr>
          <p:cNvPr id="3079" name="Text Box 14">
            <a:extLst>
              <a:ext uri="{FF2B5EF4-FFF2-40B4-BE49-F238E27FC236}">
                <a16:creationId xmlns="" xmlns:a16="http://schemas.microsoft.com/office/drawing/2014/main" id="{24BF8182-2DD7-4AA0-B5DE-742A47282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1125538"/>
            <a:ext cx="9001125" cy="221599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Método Numérico.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Las secciones transversales son calculadas a varios ófsets angulares.  Por ejemplo; ófset cabeceo desde -10 hasta 10 grados en pasos de un grado.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Un valor de error es calculado en cada ófset.  Error = Diferencia de prof. promedio entre secciones transversales.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Error Mínimo es usualmente el ófset correcto.  Pero no Siempre! Use la vista perfil para ver secciones transversales y asegurarse que sus datos lucen bien.</a:t>
            </a:r>
          </a:p>
        </p:txBody>
      </p:sp>
    </p:spTree>
    <p:extLst>
      <p:ext uri="{BB962C8B-B14F-4D97-AF65-F5344CB8AC3E}">
        <p14:creationId xmlns:p14="http://schemas.microsoft.com/office/powerpoint/2010/main" val="2224801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2">
            <a:extLst>
              <a:ext uri="{FF2B5EF4-FFF2-40B4-BE49-F238E27FC236}">
                <a16:creationId xmlns="" xmlns:a16="http://schemas.microsoft.com/office/drawing/2014/main" id="{995BCC03-C25F-46AF-939A-36345194E2C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" y="-5080"/>
            <a:ext cx="674146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 dirty="0">
                <a:solidFill>
                  <a:schemeClr val="bg1"/>
                </a:solidFill>
                <a:latin typeface="+mn-lt"/>
              </a:rPr>
              <a:t>	Ventana Prueba Parcheo</a:t>
            </a:r>
          </a:p>
        </p:txBody>
      </p:sp>
      <p:pic>
        <p:nvPicPr>
          <p:cNvPr id="51203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1541463"/>
            <a:ext cx="6167438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Content Placeholder 2">
            <a:extLst>
              <a:ext uri="{FF2B5EF4-FFF2-40B4-BE49-F238E27FC236}">
                <a16:creationId xmlns="" xmlns:a16="http://schemas.microsoft.com/office/drawing/2014/main" id="{8C28C595-4811-45C3-B19C-E52F5714587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80975" y="1774825"/>
            <a:ext cx="2376488" cy="3387725"/>
          </a:xfrm>
        </p:spPr>
        <p:txBody>
          <a:bodyPr>
            <a:normAutofit/>
          </a:bodyPr>
          <a:lstStyle/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Seleccione Parcheo prueba (ventana es también una vista perfil de los datos)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Apile barrido para obtener un juego mas denso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Seleccione Prueba y cabeza sonar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Seleccione tamaño Paso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Inicie la PRUEBA</a:t>
            </a:r>
          </a:p>
          <a:p>
            <a:pPr algn="l" rtl="0" eaLnBrk="1" hangingPunct="1">
              <a:defRPr/>
            </a:pPr>
            <a:endParaRPr lang="es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9941" name="Text Placeholder 3">
            <a:extLst>
              <a:ext uri="{FF2B5EF4-FFF2-40B4-BE49-F238E27FC236}">
                <a16:creationId xmlns="" xmlns:a16="http://schemas.microsoft.com/office/drawing/2014/main" id="{0BE19C2A-78EE-46A9-8A2B-DCE5B7299D34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879725" y="1270000"/>
            <a:ext cx="5710238" cy="276225"/>
          </a:xfrm>
        </p:spPr>
        <p:txBody>
          <a:bodyPr/>
          <a:lstStyle/>
          <a:p>
            <a:pPr algn="l" rtl="0" eaLnBrk="1" hangingPunct="1">
              <a:buFontTx/>
              <a:buNone/>
              <a:defRPr/>
            </a:pPr>
            <a:r>
              <a:rPr lang="es" sz="1400" b="0" i="0" u="none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Arial" panose="020B0604020202020204" pitchFamily="34" charset="0"/>
              </a:rPr>
              <a:t>Usando la herramienta perfil en MBMAX, corte la sección deseada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="" xmlns:a16="http://schemas.microsoft.com/office/drawing/2014/main" id="{9215B4E3-34FC-4D63-8A2B-E4CB356D49C7}"/>
              </a:ext>
            </a:extLst>
          </p:cNvPr>
          <p:cNvSpPr txBox="1">
            <a:spLocks/>
          </p:cNvSpPr>
          <p:nvPr/>
        </p:nvSpPr>
        <p:spPr bwMode="auto">
          <a:xfrm>
            <a:off x="180975" y="5553075"/>
            <a:ext cx="8724900" cy="11604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algn="l" rtl="0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600" b="0" i="0" u="none" kern="0">
                <a:solidFill>
                  <a:schemeClr val="tx1">
                    <a:lumMod val="50000"/>
                    <a:lumOff val="50000"/>
                  </a:schemeClr>
                </a:solidFill>
              </a:rPr>
              <a:t>El programa ejecutará a través de las iteraciones y entregará un valor mínimo.  Use el paso + y – para asegurar que los puntos en el perfil estan en concordancia.    </a:t>
            </a:r>
          </a:p>
          <a:p>
            <a:pPr algn="l" rtl="0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600" b="0" i="0" u="none" kern="0">
                <a:solidFill>
                  <a:schemeClr val="tx1">
                    <a:lumMod val="50000"/>
                    <a:lumOff val="50000"/>
                  </a:schemeClr>
                </a:solidFill>
              </a:rPr>
              <a:t>Una vez hecha, Presione PRUEBA OK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756EF74-15F1-4E9A-9868-1D2598F5F064}"/>
              </a:ext>
            </a:extLst>
          </p:cNvPr>
          <p:cNvCxnSpPr/>
          <p:nvPr/>
        </p:nvCxnSpPr>
        <p:spPr>
          <a:xfrm flipV="1">
            <a:off x="2484438" y="2127250"/>
            <a:ext cx="539750" cy="635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106E71A8-B7D0-44D4-89F3-D9BD452D8609}"/>
              </a:ext>
            </a:extLst>
          </p:cNvPr>
          <p:cNvCxnSpPr/>
          <p:nvPr/>
        </p:nvCxnSpPr>
        <p:spPr>
          <a:xfrm flipV="1">
            <a:off x="2376488" y="2805114"/>
            <a:ext cx="1295400" cy="38576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F8212B17-5659-4AFC-928E-622C51B2C082}"/>
              </a:ext>
            </a:extLst>
          </p:cNvPr>
          <p:cNvCxnSpPr/>
          <p:nvPr/>
        </p:nvCxnSpPr>
        <p:spPr>
          <a:xfrm flipV="1">
            <a:off x="2376488" y="3716339"/>
            <a:ext cx="1835150" cy="13811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="" xmlns:a16="http://schemas.microsoft.com/office/drawing/2014/main" id="{7AE9BDFF-B429-440C-8C57-53365F50C4C1}"/>
              </a:ext>
            </a:extLst>
          </p:cNvPr>
          <p:cNvCxnSpPr/>
          <p:nvPr/>
        </p:nvCxnSpPr>
        <p:spPr>
          <a:xfrm>
            <a:off x="2448719" y="4352925"/>
            <a:ext cx="2591594" cy="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="" xmlns:a16="http://schemas.microsoft.com/office/drawing/2014/main" id="{FA569373-6B8C-4C17-B246-68C51686E752}"/>
              </a:ext>
            </a:extLst>
          </p:cNvPr>
          <p:cNvCxnSpPr/>
          <p:nvPr/>
        </p:nvCxnSpPr>
        <p:spPr>
          <a:xfrm flipV="1">
            <a:off x="1876425" y="3854450"/>
            <a:ext cx="4981575" cy="81280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613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2">
            <a:extLst>
              <a:ext uri="{FF2B5EF4-FFF2-40B4-BE49-F238E27FC236}">
                <a16:creationId xmlns="" xmlns:a16="http://schemas.microsoft.com/office/drawing/2014/main" id="{A9AFFA1A-796E-4BAF-8A54-37D23E9A0CB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44463" y="0"/>
            <a:ext cx="79565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Ventana Prueba Parcheo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64A71619-8D94-48E0-9CE2-58ECE257B2E1}"/>
              </a:ext>
            </a:extLst>
          </p:cNvPr>
          <p:cNvSpPr txBox="1">
            <a:spLocks/>
          </p:cNvSpPr>
          <p:nvPr/>
        </p:nvSpPr>
        <p:spPr>
          <a:xfrm>
            <a:off x="304800" y="1016000"/>
            <a:ext cx="7471873" cy="8874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es" sz="1600" b="0" i="0" u="none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Una vez efectue la prueba, use un tamaño de paso más pequeño para refinar los resultados. Presione OK una vez este satisfecho con el resultado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7F451424-E93C-4969-8DCD-48A6BA3C3801}"/>
              </a:ext>
            </a:extLst>
          </p:cNvPr>
          <p:cNvSpPr txBox="1">
            <a:spLocks/>
          </p:cNvSpPr>
          <p:nvPr/>
        </p:nvSpPr>
        <p:spPr>
          <a:xfrm>
            <a:off x="341313" y="5229225"/>
            <a:ext cx="7715250" cy="15128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es" sz="1600" b="0" i="0" u="none" kern="0">
                <a:solidFill>
                  <a:schemeClr val="tx1">
                    <a:lumMod val="50000"/>
                    <a:lumOff val="50000"/>
                  </a:schemeClr>
                </a:solidFill>
              </a:rPr>
              <a:t>Opciones:</a:t>
            </a:r>
          </a:p>
          <a:p>
            <a:pPr algn="l" rtl="0">
              <a:defRPr/>
            </a:pPr>
            <a:r>
              <a:rPr lang="es" sz="1600" b="0" i="0" u="none" kern="0">
                <a:solidFill>
                  <a:srgbClr val="279BBD"/>
                </a:solidFill>
              </a:rPr>
              <a:t>Salve la PRUEBA a Historia. Muestra resultados previos de las pruebas</a:t>
            </a:r>
          </a:p>
          <a:p>
            <a:pPr algn="l" rtl="0">
              <a:defRPr/>
            </a:pPr>
            <a:r>
              <a:rPr lang="es" sz="1600" b="0" i="0" u="none" kern="0">
                <a:solidFill>
                  <a:srgbClr val="279BBD"/>
                </a:solidFill>
              </a:rPr>
              <a:t>Actualice archivos de Config. Defina valor en HYSWEEP EQUIPO automáticamente</a:t>
            </a:r>
          </a:p>
          <a:p>
            <a:pPr algn="l" rtl="0">
              <a:defRPr/>
            </a:pPr>
            <a:r>
              <a:rPr lang="es" sz="1600" b="0" i="0" u="none" kern="0">
                <a:solidFill>
                  <a:srgbClr val="279BBD"/>
                </a:solidFill>
              </a:rPr>
              <a:t>Salve pantalla a RFT. Util para reportes</a:t>
            </a:r>
          </a:p>
          <a:p>
            <a:pPr algn="l" rtl="0">
              <a:defRPr/>
            </a:pPr>
            <a:endParaRPr lang="es" sz="1800" kern="0" dirty="0"/>
          </a:p>
        </p:txBody>
      </p:sp>
      <p:pic>
        <p:nvPicPr>
          <p:cNvPr id="5325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741488"/>
            <a:ext cx="5581650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3" y="1741488"/>
            <a:ext cx="2719387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="" xmlns:a16="http://schemas.microsoft.com/office/drawing/2014/main" id="{E02A11B3-FC64-4F72-B233-CA9141D4A033}"/>
              </a:ext>
            </a:extLst>
          </p:cNvPr>
          <p:cNvSpPr txBox="1">
            <a:spLocks/>
          </p:cNvSpPr>
          <p:nvPr/>
        </p:nvSpPr>
        <p:spPr>
          <a:xfrm>
            <a:off x="6624638" y="3968750"/>
            <a:ext cx="2017712" cy="6238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es" sz="1200" b="0" i="0" u="none" kern="0"/>
              <a:t>Historia reporte con Ofset y desviación estándar</a:t>
            </a:r>
          </a:p>
        </p:txBody>
      </p:sp>
    </p:spTree>
    <p:extLst>
      <p:ext uri="{BB962C8B-B14F-4D97-AF65-F5344CB8AC3E}">
        <p14:creationId xmlns:p14="http://schemas.microsoft.com/office/powerpoint/2010/main" val="3566551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3">
            <a:extLst>
              <a:ext uri="{FF2B5EF4-FFF2-40B4-BE49-F238E27FC236}">
                <a16:creationId xmlns="" xmlns:a16="http://schemas.microsoft.com/office/drawing/2014/main" id="{8A3F38FA-2CDC-4112-B559-604949C0D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75" y="1160463"/>
            <a:ext cx="810101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1200"/>
              </a:spcBef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Orden del Procesamiento hace la Diferencia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j-lt"/>
              </a:rPr>
              <a:t>Encuentre primero el ófset de Latencia .  (Si la Prueba de Latencia es necesaria.)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j-lt"/>
              </a:rPr>
              <a:t>Aplique latencia, luego haga la prueba de Cabeceo.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j-lt"/>
              </a:rPr>
              <a:t>Aplique cabeceo, luego haga la prueba de Balanceo.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j-lt"/>
              </a:rPr>
              <a:t>Aplique balanceo, luego finalice con la prueba de guiñada .</a:t>
            </a:r>
          </a:p>
          <a:p>
            <a:pPr algn="l" rtl="0">
              <a:spcBef>
                <a:spcPts val="1200"/>
              </a:spcBef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Hágalo de nuevo para verificar resultados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j-lt"/>
              </a:rPr>
              <a:t>Después de encontrar los resultados iniciales, repita la prueba.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j-lt"/>
              </a:rPr>
              <a:t>Use el mismo orden – Cabeceo, luego Balanceo, luego Guiñada.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j-lt"/>
              </a:rPr>
              <a:t>La segunda ejecución le da resultados mas ajustados.</a:t>
            </a:r>
          </a:p>
        </p:txBody>
      </p:sp>
      <p:sp>
        <p:nvSpPr>
          <p:cNvPr id="31750" name="Rectangle 2">
            <a:extLst>
              <a:ext uri="{FF2B5EF4-FFF2-40B4-BE49-F238E27FC236}">
                <a16:creationId xmlns="" xmlns:a16="http://schemas.microsoft.com/office/drawing/2014/main" id="{E531C1DB-2D29-4E4C-BD34-B04DA3134B2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029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Orden de la Prueba y Repetición</a:t>
            </a:r>
          </a:p>
        </p:txBody>
      </p:sp>
      <p:sp>
        <p:nvSpPr>
          <p:cNvPr id="55300" name="Text Box 13">
            <a:extLst>
              <a:ext uri="{FF2B5EF4-FFF2-40B4-BE49-F238E27FC236}">
                <a16:creationId xmlns="" xmlns:a16="http://schemas.microsoft.com/office/drawing/2014/main" id="{77BBC66C-BD0A-4DA3-90DD-31463F996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5553075"/>
            <a:ext cx="7416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Si una prueba resulta con un valor que es totalmente diferente, re-ejecute las pruebas hasta que haya acuerdo y consistencia.</a:t>
            </a:r>
          </a:p>
        </p:txBody>
      </p:sp>
    </p:spTree>
    <p:extLst>
      <p:ext uri="{BB962C8B-B14F-4D97-AF65-F5344CB8AC3E}">
        <p14:creationId xmlns:p14="http://schemas.microsoft.com/office/powerpoint/2010/main" val="2173801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5">
            <a:extLst>
              <a:ext uri="{FF2B5EF4-FFF2-40B4-BE49-F238E27FC236}">
                <a16:creationId xmlns="" xmlns:a16="http://schemas.microsoft.com/office/drawing/2014/main" id="{7710F2E6-02B4-4EE2-8554-5D8B2319DC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3992563"/>
            <a:ext cx="4489450" cy="1708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Resultados Prueba - que hacer con ellos: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Ofset Inicial:  </a:t>
            </a:r>
            <a:r>
              <a:rPr lang="es" sz="1400" b="0" i="0" u="none">
                <a:latin typeface="+mj-lt"/>
              </a:rPr>
              <a:t> </a:t>
            </a:r>
            <a:r>
              <a:rPr lang="es" sz="1400" b="0" i="0" u="none">
                <a:solidFill>
                  <a:srgbClr val="279BBD"/>
                </a:solidFill>
                <a:latin typeface="+mj-lt"/>
              </a:rPr>
              <a:t>Ofset antes de la prueba de parcheo.  (Desde HYSWEEP® Equipos.)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Ajustes:  </a:t>
            </a:r>
            <a:r>
              <a:rPr lang="es" sz="1400" b="0" i="0" u="none">
                <a:latin typeface="+mj-lt"/>
              </a:rPr>
              <a:t> </a:t>
            </a:r>
            <a:r>
              <a:rPr lang="es" sz="1400" b="0" i="0" u="none">
                <a:solidFill>
                  <a:srgbClr val="279BBD"/>
                </a:solidFill>
                <a:latin typeface="+mj-lt"/>
              </a:rPr>
              <a:t>Prueba Parcheo cambiar a ófset inicial</a:t>
            </a:r>
            <a:r>
              <a:rPr lang="es" sz="1400" b="0" i="0" u="none">
                <a:latin typeface="+mj-lt"/>
              </a:rPr>
              <a:t>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Ofset Final:  </a:t>
            </a:r>
            <a:r>
              <a:rPr lang="es" sz="1400" b="0" i="0" u="none">
                <a:latin typeface="+mj-lt"/>
              </a:rPr>
              <a:t> </a:t>
            </a:r>
            <a:r>
              <a:rPr lang="es" sz="1400" b="0" i="0" u="none">
                <a:solidFill>
                  <a:srgbClr val="279BBD"/>
                </a:solidFill>
                <a:latin typeface="+mj-lt"/>
              </a:rPr>
              <a:t>Para ser usado en HYSWEEP® EQUIPOS.</a:t>
            </a:r>
          </a:p>
        </p:txBody>
      </p:sp>
      <p:sp>
        <p:nvSpPr>
          <p:cNvPr id="43011" name="Rectangle 4">
            <a:extLst>
              <a:ext uri="{FF2B5EF4-FFF2-40B4-BE49-F238E27FC236}">
                <a16:creationId xmlns="" xmlns:a16="http://schemas.microsoft.com/office/drawing/2014/main" id="{403C6306-A14C-43A4-9F96-F175E16EA09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4897437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Resultados</a:t>
            </a:r>
          </a:p>
        </p:txBody>
      </p:sp>
      <p:pic>
        <p:nvPicPr>
          <p:cNvPr id="5734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782763"/>
            <a:ext cx="1400175" cy="1828800"/>
          </a:xfrm>
          <a:prstGeom prst="rect">
            <a:avLst/>
          </a:prstGeom>
          <a:noFill/>
          <a:ln w="50800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9" name="Text Box 9"/>
          <p:cNvSpPr txBox="1">
            <a:spLocks noChangeArrowheads="1"/>
          </p:cNvSpPr>
          <p:nvPr/>
        </p:nvSpPr>
        <p:spPr bwMode="auto">
          <a:xfrm>
            <a:off x="1838325" y="2435225"/>
            <a:ext cx="1044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600" b="1" i="0" u="none">
                <a:solidFill>
                  <a:srgbClr val="279BBD"/>
                </a:solidFill>
                <a:latin typeface="Verdana" pitchFamily="34" charset="0"/>
              </a:rPr>
              <a:t>Bueno.</a:t>
            </a:r>
          </a:p>
        </p:txBody>
      </p: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1811338"/>
            <a:ext cx="1393825" cy="182880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1811338"/>
            <a:ext cx="1401763" cy="182880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2" name="Text Box 12">
            <a:extLst>
              <a:ext uri="{FF2B5EF4-FFF2-40B4-BE49-F238E27FC236}">
                <a16:creationId xmlns="" xmlns:a16="http://schemas.microsoft.com/office/drawing/2014/main" id="{BAFBF773-1940-489B-A66F-A2E8697F0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213" y="1044575"/>
            <a:ext cx="320516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100" b="1" i="0" u="none">
                <a:solidFill>
                  <a:srgbClr val="279BBD"/>
                </a:solidFill>
                <a:latin typeface="+mj-lt"/>
              </a:rPr>
              <a:t>No tan Bueno.</a:t>
            </a:r>
            <a:r>
              <a:rPr lang="es" sz="1100" b="0" i="0" u="none">
                <a:solidFill>
                  <a:srgbClr val="279BBD"/>
                </a:solidFill>
                <a:latin typeface="+mj-lt"/>
              </a:rPr>
              <a:t> Curva de error en forma de U es preferida.  Pero no siempre es posible.</a:t>
            </a:r>
          </a:p>
        </p:txBody>
      </p:sp>
      <p:pic>
        <p:nvPicPr>
          <p:cNvPr id="5735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1811338"/>
            <a:ext cx="1422400" cy="182880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4" name="Text Box 15">
            <a:extLst>
              <a:ext uri="{FF2B5EF4-FFF2-40B4-BE49-F238E27FC236}">
                <a16:creationId xmlns="" xmlns:a16="http://schemas.microsoft.com/office/drawing/2014/main" id="{17AFA32D-6613-47E7-9AC7-61E5359C4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84275"/>
            <a:ext cx="2643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Algunas Curvas de Error</a:t>
            </a:r>
            <a:endParaRPr lang="es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7355" name="Line 17"/>
          <p:cNvSpPr>
            <a:spLocks noChangeShapeType="1"/>
          </p:cNvSpPr>
          <p:nvPr/>
        </p:nvSpPr>
        <p:spPr bwMode="auto">
          <a:xfrm>
            <a:off x="395288" y="3824288"/>
            <a:ext cx="8461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pic>
        <p:nvPicPr>
          <p:cNvPr id="57356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921125"/>
            <a:ext cx="3962400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866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168275" y="0"/>
            <a:ext cx="7856226" cy="989013"/>
          </a:xfrm>
        </p:spPr>
        <p:txBody>
          <a:bodyPr/>
          <a:lstStyle/>
          <a:p>
            <a:pPr algn="l" rtl="0" eaLnBrk="1" hangingPunct="1"/>
            <a:r>
              <a:rPr lang="es" sz="3200" b="0" i="0" u="none" dirty="0">
                <a:latin typeface="Arial" pitchFamily="34" charset="0"/>
                <a:cs typeface="Arial" pitchFamily="34" charset="0"/>
              </a:rPr>
              <a:t>Ejemplo Prueba Parcheo:  Balanceo</a:t>
            </a:r>
          </a:p>
        </p:txBody>
      </p:sp>
      <p:pic>
        <p:nvPicPr>
          <p:cNvPr id="5" name="2016 MBMAX Patch Te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665288"/>
            <a:ext cx="7056438" cy="399415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4822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Prueba Desempeño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17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017205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553450" cy="989013"/>
          </a:xfrm>
          <a:ln w="57150"/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s" sz="3200" b="0" i="0" u="none"/>
              <a:t>Probando un Sistema Multihaz</a:t>
            </a:r>
          </a:p>
        </p:txBody>
      </p:sp>
      <p:pic>
        <p:nvPicPr>
          <p:cNvPr id="31747" name="Picture 2" descr="C:\Temp\IF Multibeam Performance Test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1989138"/>
            <a:ext cx="4292600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2" descr="C:\Temp\7125 p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1989138"/>
            <a:ext cx="432117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2025" y="5781675"/>
            <a:ext cx="469265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Qué puede alcanzar con su Sistema MB?</a:t>
            </a:r>
          </a:p>
        </p:txBody>
      </p:sp>
    </p:spTree>
    <p:extLst>
      <p:ext uri="{BB962C8B-B14F-4D97-AF65-F5344CB8AC3E}">
        <p14:creationId xmlns:p14="http://schemas.microsoft.com/office/powerpoint/2010/main" val="1334884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n-lt"/>
              </a:rPr>
              <a:t>Prueba de Desempeño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6009" y="6129338"/>
            <a:ext cx="7019925" cy="504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Nota:  Usted puede usar los Estándares del Cuerpo Ingenieros o definir los suyos propios.</a:t>
            </a:r>
          </a:p>
        </p:txBody>
      </p:sp>
      <p:sp>
        <p:nvSpPr>
          <p:cNvPr id="11271" name="Text Box 12"/>
          <p:cNvSpPr txBox="1">
            <a:spLocks noChangeArrowheads="1"/>
          </p:cNvSpPr>
          <p:nvPr/>
        </p:nvSpPr>
        <p:spPr bwMode="auto">
          <a:xfrm>
            <a:off x="479425" y="1131888"/>
            <a:ext cx="8208565" cy="121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Preguntas que Podríamos Hacernos sobre Nuestros Datos Multihaz: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Qué tan ruidoso es?  (Cuál es la repetibilidad?)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Cuanto del barrido puedo usar?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Cómo se Compara con monohaz?</a:t>
            </a:r>
          </a:p>
        </p:txBody>
      </p:sp>
      <p:sp>
        <p:nvSpPr>
          <p:cNvPr id="11272" name="Text Box 13"/>
          <p:cNvSpPr txBox="1">
            <a:spLocks noChangeArrowheads="1"/>
          </p:cNvSpPr>
          <p:nvPr/>
        </p:nvSpPr>
        <p:spPr bwMode="auto">
          <a:xfrm>
            <a:off x="479425" y="2578100"/>
            <a:ext cx="8208565" cy="1030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Dos Pruebas de Desempeño en MBMAX Ayudan a Responder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 Prueba Angulo Haz – Muestra repetibilidad multihaz vs. ángulo haz.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Activar Estadísticas de Lِínea – Compara profundidades multihaz vs. monohaz.</a:t>
            </a:r>
          </a:p>
        </p:txBody>
      </p:sp>
      <p:sp>
        <p:nvSpPr>
          <p:cNvPr id="31750" name="Rectangle 3"/>
          <p:cNvSpPr>
            <a:spLocks noChangeArrowheads="1"/>
          </p:cNvSpPr>
          <p:nvPr/>
        </p:nvSpPr>
        <p:spPr bwMode="auto">
          <a:xfrm>
            <a:off x="456009" y="3679825"/>
            <a:ext cx="8231981" cy="244951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es" sz="1200" b="1" i="0" u="sng" dirty="0">
                <a:solidFill>
                  <a:srgbClr val="0000FF"/>
                </a:solidFill>
                <a:latin typeface="+mn-lt"/>
              </a:rPr>
              <a:t>Tipo Fondo</a:t>
            </a:r>
            <a:r>
              <a:rPr lang="es" sz="1200" b="0" i="0" u="none" dirty="0">
                <a:solidFill>
                  <a:srgbClr val="0000FF"/>
                </a:solidFill>
                <a:latin typeface="+mn-lt"/>
              </a:rPr>
              <a:t>		</a:t>
            </a:r>
            <a:r>
              <a:rPr lang="es" sz="1200" b="0" i="0" u="none" dirty="0" smtClean="0">
                <a:solidFill>
                  <a:srgbClr val="0000FF"/>
                </a:solidFill>
                <a:latin typeface="+mn-lt"/>
              </a:rPr>
              <a:t>		</a:t>
            </a:r>
            <a:r>
              <a:rPr lang="es" sz="1200" b="1" i="0" u="sng" dirty="0" smtClean="0">
                <a:solidFill>
                  <a:srgbClr val="0000FF"/>
                </a:solidFill>
                <a:latin typeface="+mn-lt"/>
              </a:rPr>
              <a:t>Duro</a:t>
            </a:r>
            <a:r>
              <a:rPr lang="es" sz="1200" b="0" i="0" u="none" dirty="0">
                <a:solidFill>
                  <a:srgbClr val="0000FF"/>
                </a:solidFill>
                <a:latin typeface="+mn-lt"/>
              </a:rPr>
              <a:t>			</a:t>
            </a:r>
            <a:r>
              <a:rPr lang="es" sz="1200" b="0" i="0" u="none" dirty="0" smtClean="0">
                <a:solidFill>
                  <a:srgbClr val="0000FF"/>
                </a:solidFill>
                <a:latin typeface="+mn-lt"/>
              </a:rPr>
              <a:t>	</a:t>
            </a:r>
            <a:r>
              <a:rPr lang="es" sz="1200" b="1" i="0" u="sng" dirty="0" smtClean="0">
                <a:solidFill>
                  <a:srgbClr val="0000FF"/>
                </a:solidFill>
                <a:latin typeface="+mn-lt"/>
              </a:rPr>
              <a:t>Suave</a:t>
            </a:r>
            <a:endParaRPr lang="es" altLang="en-US" sz="1200" dirty="0">
              <a:solidFill>
                <a:srgbClr val="0000FF"/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Pico máximo		</a:t>
            </a:r>
            <a:r>
              <a:rPr lang="es" sz="1400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1 </a:t>
            </a: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pies			1 pie</a:t>
            </a:r>
            <a:endParaRPr lang="es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Max Desviación Media		&lt;0.1 pie			&lt;0.2 pie</a:t>
            </a:r>
            <a:endParaRPr lang="es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95% confianza</a:t>
            </a: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prof. &lt; 15 pies		</a:t>
            </a: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±0.5 pies</a:t>
            </a: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 		</a:t>
            </a: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±0.5 pies</a:t>
            </a:r>
            <a:endParaRPr lang="es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prof. 15 – 40 pies		</a:t>
            </a: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±1.0 pies			±1.0 pies </a:t>
            </a:r>
            <a:endParaRPr lang="es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prof. &gt; 40 pies		</a:t>
            </a: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±1.0 pies			±2.0 pies </a:t>
            </a: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endParaRPr lang="es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Arial" panose="020B0604020202020204" pitchFamily="34" charset="0"/>
            </a:endParaRPr>
          </a:p>
          <a:p>
            <a:pPr algn="ctr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es" sz="12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Desde Tabla 3-1:  Mínimos Estándares de Desempeño para Levantamientos Hidrográficos del Cuerpo Ingenieros</a:t>
            </a:r>
          </a:p>
        </p:txBody>
      </p:sp>
    </p:spTree>
    <p:extLst>
      <p:ext uri="{BB962C8B-B14F-4D97-AF65-F5344CB8AC3E}">
        <p14:creationId xmlns:p14="http://schemas.microsoft.com/office/powerpoint/2010/main" val="10773816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2528075" cy="988786"/>
          </a:xfrm>
        </p:spPr>
        <p:txBody>
          <a:bodyPr/>
          <a:lstStyle/>
          <a:p>
            <a:pPr algn="l" rtl="0"/>
            <a:r>
              <a:rPr lang="es" b="0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Introducción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</a:t>
            </a:fld>
            <a:endParaRPr lang="es" dirty="0"/>
          </a:p>
        </p:txBody>
      </p:sp>
      <p:sp>
        <p:nvSpPr>
          <p:cNvPr id="3" name="TextBox 2"/>
          <p:cNvSpPr txBox="1"/>
          <p:nvPr/>
        </p:nvSpPr>
        <p:spPr>
          <a:xfrm>
            <a:off x="400049" y="1294209"/>
            <a:ext cx="83343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" dirty="0">
              <a:solidFill>
                <a:schemeClr val="tx1">
                  <a:lumMod val="50000"/>
                  <a:lumOff val="50000"/>
                </a:schemeClr>
              </a:solidFill>
              <a:hlinkClick r:id="rId2" action="ppaction://hlinksldjump"/>
            </a:endParaRPr>
          </a:p>
          <a:p>
            <a:pPr algn="l" rtl="0"/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Esta sesión se enfocará en la calibración y desempeño del sistema sonar Multihaz. Los tópicos listados mas abajo son cubiertos por esta sesión. </a:t>
            </a:r>
          </a:p>
          <a:p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Un entendimiento básico del Editor Multihaz HYPACK es requerido para seguir los pasos en esta Sesión.  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  <a:hlinkClick r:id="rId2" action="ppaction://hlinksldjump"/>
            </a:endParaRPr>
          </a:p>
          <a:p>
            <a:endParaRPr lang="es" dirty="0">
              <a:solidFill>
                <a:schemeClr val="tx1">
                  <a:lumMod val="50000"/>
                  <a:lumOff val="50000"/>
                </a:schemeClr>
              </a:solidFill>
              <a:hlinkClick r:id="rId2" action="ppaction://hlinksldjump"/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2" action="ppaction://hlinksldjump"/>
              </a:rPr>
              <a:t>Prueba Parcheo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3" action="ppaction://hlinksldjump"/>
              </a:rPr>
              <a:t>Prueba Desempeño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4" action="ppaction://hlinksldjump"/>
              </a:rPr>
              <a:t>Monohaz vs. Multihaz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>
          <a:xfrm>
            <a:off x="347663" y="6773"/>
            <a:ext cx="8505825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Cree su Superficie Referencia</a:t>
            </a:r>
          </a:p>
        </p:txBody>
      </p:sp>
      <p:pic>
        <p:nvPicPr>
          <p:cNvPr id="33795" name="Picture 6" descr="104_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7588" y="1582738"/>
            <a:ext cx="2844800" cy="19843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388" name="Text Box 12"/>
          <p:cNvSpPr txBox="1">
            <a:spLocks noChangeArrowheads="1"/>
          </p:cNvSpPr>
          <p:nvPr/>
        </p:nvSpPr>
        <p:spPr bwMode="auto">
          <a:xfrm>
            <a:off x="314325" y="1076326"/>
            <a:ext cx="5849938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es" sz="1600" b="0" i="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Ubicación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 Area pequeña con un fondo uniforme, muy plano. Pendiente debe ser &lt;5%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 La superficie plana es para prevenir que errores de posición DGPS influencien los resultados.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 Usando bastante traslapo y profundidades en el área del nadir (en procesamiento) obtenemos la mejor estimación posible de profundidad.</a:t>
            </a:r>
          </a:p>
        </p:txBody>
      </p:sp>
      <p:sp>
        <p:nvSpPr>
          <p:cNvPr id="12297" name="Text Box 14"/>
          <p:cNvSpPr txBox="1">
            <a:spLocks noChangeArrowheads="1"/>
          </p:cNvSpPr>
          <p:nvPr/>
        </p:nvSpPr>
        <p:spPr bwMode="auto">
          <a:xfrm>
            <a:off x="2857500" y="3551238"/>
            <a:ext cx="6300788" cy="260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es" sz="1600" b="0" i="0" u="sng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Preparación y Levantamiento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  Dos juegos de 9 líneas paralelas, cruzando a 90 grados</a:t>
            </a:r>
          </a:p>
          <a:p>
            <a:pPr marL="285750" indent="-285750" algn="l" rtl="0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Separación = profundidad del agua.  Esto permitirá estadísticas válidas hasta 75 grados desde el nadir.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  MTX Referencia con celdas de 1’ x 1’.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  Levante en baja o alta marea para minimizar errores.  Lance un SV inmediatamente antes del levantamiento.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  Levante las líneas de referencia.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  Levante las líneas de verificación; líneas medias NS y EW. No use una de las líneas de referencia!</a:t>
            </a:r>
          </a:p>
        </p:txBody>
      </p:sp>
      <p:sp>
        <p:nvSpPr>
          <p:cNvPr id="17414" name="Text Box 17"/>
          <p:cNvSpPr txBox="1">
            <a:spLocks noChangeArrowheads="1"/>
          </p:cNvSpPr>
          <p:nvPr/>
        </p:nvSpPr>
        <p:spPr bwMode="auto">
          <a:xfrm>
            <a:off x="6164263" y="3567113"/>
            <a:ext cx="28448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Area referencia uniforme, plana.</a:t>
            </a:r>
          </a:p>
        </p:txBody>
      </p:sp>
      <p:sp>
        <p:nvSpPr>
          <p:cNvPr id="17415" name="Text Box 18"/>
          <p:cNvSpPr txBox="1">
            <a:spLocks noChangeArrowheads="1"/>
          </p:cNvSpPr>
          <p:nvPr/>
        </p:nvSpPr>
        <p:spPr bwMode="auto">
          <a:xfrm>
            <a:off x="-6350" y="6373813"/>
            <a:ext cx="2860675" cy="319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Ejemplo cuadrícula Levantamiento.</a:t>
            </a:r>
          </a:p>
        </p:txBody>
      </p:sp>
      <p:pic>
        <p:nvPicPr>
          <p:cNvPr id="3380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171825"/>
            <a:ext cx="273367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220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Rot="1" noChangeArrowheads="1"/>
          </p:cNvSpPr>
          <p:nvPr/>
        </p:nvSpPr>
        <p:spPr bwMode="auto">
          <a:xfrm>
            <a:off x="179388" y="0"/>
            <a:ext cx="860583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Superficie Referencia:  Pasos Procesamiento</a:t>
            </a:r>
          </a:p>
        </p:txBody>
      </p:sp>
      <p:sp>
        <p:nvSpPr>
          <p:cNvPr id="1030" name="Text Box 10"/>
          <p:cNvSpPr txBox="1">
            <a:spLocks noChangeArrowheads="1"/>
          </p:cNvSpPr>
          <p:nvPr/>
        </p:nvSpPr>
        <p:spPr bwMode="auto">
          <a:xfrm>
            <a:off x="292100" y="1125538"/>
            <a:ext cx="8532813" cy="220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es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Levantamiento de Referencia a Superficie XYZ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Use una MTX definida por el usuario que encierre su área de prueba.  Defina el tamaño de celda a 30cm x 30cm (métrico) o 1’ x 1’ (pie)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Cargue el levantamiento de referencia en MBMAX64.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Aplique correcciones marea y SV.  Filtre a +/- 45 grados ángulo límite.  Elimine datos malos remanentes.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Salve a XYZ (Salve Un Punto por Celda, Promedio, 3 Puntos).</a:t>
            </a:r>
          </a:p>
        </p:txBody>
      </p:sp>
      <p:pic>
        <p:nvPicPr>
          <p:cNvPr id="3482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860800"/>
            <a:ext cx="4829175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4103688" y="5300663"/>
            <a:ext cx="1858962" cy="5048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pic>
        <p:nvPicPr>
          <p:cNvPr id="3482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3644900"/>
            <a:ext cx="252412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776288" y="4098925"/>
            <a:ext cx="1779587" cy="16922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14" name="TextBox 13"/>
          <p:cNvSpPr txBox="1"/>
          <p:nvPr/>
        </p:nvSpPr>
        <p:spPr>
          <a:xfrm>
            <a:off x="2699545" y="4223355"/>
            <a:ext cx="1296194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MTX Definida por el Usuario.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2555875" y="4475163"/>
            <a:ext cx="287338" cy="0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6391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04788" y="0"/>
            <a:ext cx="6527800" cy="989013"/>
          </a:xfrm>
        </p:spPr>
        <p:txBody>
          <a:bodyPr/>
          <a:lstStyle/>
          <a:p>
            <a:pPr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Pruebe su Sistema MB:</a:t>
            </a:r>
          </a:p>
        </p:txBody>
      </p:sp>
      <p:pic>
        <p:nvPicPr>
          <p:cNvPr id="3584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5" t="19542" r="7370" b="6474"/>
          <a:stretch>
            <a:fillRect/>
          </a:stretch>
        </p:blipFill>
        <p:spPr bwMode="auto">
          <a:xfrm>
            <a:off x="5330824" y="1564482"/>
            <a:ext cx="324167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81781" y="1230313"/>
            <a:ext cx="3813175" cy="416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es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Líneas Verificación Multihaz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endParaRPr lang="es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Usa el mismo archivo MTX Definido por el usuario que usted uso cuando estaba creando la superficie de referencia.  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Cargue los datos de verificación del levantamiento en MBMAX64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Edite lo mínimo, removiendo picos. No use límite de ángulo.  Queremos generar estadísticas para todos los haces disponibles.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Inicie la </a:t>
            </a:r>
            <a:r>
              <a:rPr lang="es" sz="1600" b="1" i="0" u="none" dirty="0">
                <a:solidFill>
                  <a:srgbClr val="0091BB"/>
                </a:solidFill>
                <a:latin typeface="+mn-lt"/>
              </a:rPr>
              <a:t>Prueba Angulo Haz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 desde el Menú Herramientas.  (Etapa 2)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Abra la Superficie Referencia (XYZ Salvado desde el paso 3)</a:t>
            </a:r>
          </a:p>
        </p:txBody>
      </p:sp>
      <p:sp>
        <p:nvSpPr>
          <p:cNvPr id="35845" name="Line 17"/>
          <p:cNvSpPr>
            <a:spLocks noChangeShapeType="1"/>
          </p:cNvSpPr>
          <p:nvPr/>
        </p:nvSpPr>
        <p:spPr bwMode="auto">
          <a:xfrm flipV="1">
            <a:off x="3667124" y="2168525"/>
            <a:ext cx="3122613" cy="8604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pic>
        <p:nvPicPr>
          <p:cNvPr id="3584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716338"/>
            <a:ext cx="241935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4643438" y="5732463"/>
            <a:ext cx="2446337" cy="24765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35848" name="Line 17"/>
          <p:cNvSpPr>
            <a:spLocks noChangeShapeType="1"/>
          </p:cNvSpPr>
          <p:nvPr/>
        </p:nvSpPr>
        <p:spPr bwMode="auto">
          <a:xfrm>
            <a:off x="3429000" y="4838700"/>
            <a:ext cx="1196975" cy="10175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96328834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Rot="1" noChangeArrowheads="1"/>
          </p:cNvSpPr>
          <p:nvPr/>
        </p:nvSpPr>
        <p:spPr bwMode="auto">
          <a:xfrm>
            <a:off x="506413" y="-7937"/>
            <a:ext cx="79375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Prueba Angulo Haz</a:t>
            </a:r>
          </a:p>
        </p:txBody>
      </p:sp>
      <p:sp>
        <p:nvSpPr>
          <p:cNvPr id="27651" name="Text Box 13"/>
          <p:cNvSpPr txBox="1">
            <a:spLocks noChangeArrowheads="1"/>
          </p:cNvSpPr>
          <p:nvPr/>
        </p:nvSpPr>
        <p:spPr bwMode="auto">
          <a:xfrm>
            <a:off x="506413" y="1072404"/>
            <a:ext cx="547528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Diferencia Estadística:  Referencia menos Verificación</a:t>
            </a:r>
            <a:r>
              <a:rPr lang="es" sz="1600" b="0" i="0" u="none">
                <a:solidFill>
                  <a:srgbClr val="FFFF8D"/>
                </a:solidFill>
                <a:latin typeface="+mn-lt"/>
              </a:rPr>
              <a:t>.</a:t>
            </a:r>
          </a:p>
        </p:txBody>
      </p:sp>
      <p:sp>
        <p:nvSpPr>
          <p:cNvPr id="18436" name="Text Box 14"/>
          <p:cNvSpPr txBox="1">
            <a:spLocks noChangeArrowheads="1"/>
          </p:cNvSpPr>
          <p:nvPr/>
        </p:nvSpPr>
        <p:spPr bwMode="auto">
          <a:xfrm>
            <a:off x="506413" y="5036391"/>
            <a:ext cx="3798888" cy="17050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En la pestaña “Comparación” están los Resultados Generales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  Eje X es Angulo del Haz.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  Eje Y es Diferencia Profundidad.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  x’s muestran desviación.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  o’s muestran repetibilidad.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Diferencia Máxima al 95% de confianza. </a:t>
            </a:r>
          </a:p>
        </p:txBody>
      </p:sp>
      <p:sp>
        <p:nvSpPr>
          <p:cNvPr id="13322" name="Text Box 18"/>
          <p:cNvSpPr txBox="1">
            <a:spLocks noChangeArrowheads="1"/>
          </p:cNvSpPr>
          <p:nvPr/>
        </p:nvSpPr>
        <p:spPr bwMode="auto">
          <a:xfrm>
            <a:off x="4305301" y="5036391"/>
            <a:ext cx="4419600" cy="16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Pestaña “Detalles” es el Resultado a un Angulo Específico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</a:rPr>
              <a:t>Diferencia Media muestra desviación entre referencia y las líneas de verificación.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</a:rPr>
              <a:t>  Histograma es la distribución.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</a:rPr>
              <a:t>  95% confianza = 2 * Desviación Estándar</a:t>
            </a:r>
            <a:endParaRPr lang="es" sz="1200" dirty="0">
              <a:solidFill>
                <a:srgbClr val="0091BB"/>
              </a:solidFill>
            </a:endParaRP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</a:rPr>
              <a:t>  Max Outlier = Max diferencia.</a:t>
            </a:r>
          </a:p>
        </p:txBody>
      </p:sp>
      <p:pic>
        <p:nvPicPr>
          <p:cNvPr id="3687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06" b="55330"/>
          <a:stretch>
            <a:fillRect/>
          </a:stretch>
        </p:blipFill>
        <p:spPr bwMode="auto">
          <a:xfrm>
            <a:off x="550863" y="1464516"/>
            <a:ext cx="3375025" cy="35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06" b="55330"/>
          <a:stretch>
            <a:fillRect/>
          </a:stretch>
        </p:blipFill>
        <p:spPr bwMode="auto">
          <a:xfrm>
            <a:off x="4380754" y="1462929"/>
            <a:ext cx="3363912" cy="352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55110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>
          <a:xfrm>
            <a:off x="204788" y="0"/>
            <a:ext cx="6527800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Prueba Angulo Haz en Acción</a:t>
            </a:r>
          </a:p>
        </p:txBody>
      </p:sp>
      <p:pic>
        <p:nvPicPr>
          <p:cNvPr id="4" name="2014 MBMAX 64 Beam Angle Te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1639887"/>
            <a:ext cx="7651750" cy="3805237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82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Monohaz vs. Multihaz</a:t>
            </a:r>
            <a:r>
              <a:rPr lang="es"/>
              <a:t/>
            </a:r>
            <a:br>
              <a:rPr lang="es"/>
            </a:br>
            <a:endParaRPr lang="e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25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2309170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/>
          </p:cNvSpPr>
          <p:nvPr>
            <p:ph type="title"/>
          </p:nvPr>
        </p:nvSpPr>
        <p:spPr>
          <a:xfrm>
            <a:off x="204788" y="0"/>
            <a:ext cx="6527800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Estadísticas Líneas Verificación </a:t>
            </a:r>
          </a:p>
        </p:txBody>
      </p:sp>
      <p:pic>
        <p:nvPicPr>
          <p:cNvPr id="39939" name="Picture 4" descr="105_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0767" y="1828799"/>
            <a:ext cx="5089662" cy="384043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0485" name="Text Box 13"/>
          <p:cNvSpPr txBox="1">
            <a:spLocks noChangeArrowheads="1"/>
          </p:cNvSpPr>
          <p:nvPr/>
        </p:nvSpPr>
        <p:spPr bwMode="auto">
          <a:xfrm>
            <a:off x="287338" y="1420813"/>
            <a:ext cx="32750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Coinciden los sondajes monohaz y multihaz?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Mas vale!</a:t>
            </a: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 bwMode="auto">
          <a:xfrm>
            <a:off x="2242343" y="5916613"/>
            <a:ext cx="5278438" cy="3952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9pPr>
          </a:lstStyle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como “Comparación Multihaz vs. Monohaz”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287337" y="3562350"/>
            <a:ext cx="3551237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Qué se requiere:</a:t>
            </a:r>
          </a:p>
          <a:p>
            <a:pPr marL="457200" indent="-457200" algn="l" rtl="0">
              <a:spcBef>
                <a:spcPts val="600"/>
              </a:spcBef>
              <a:buFontTx/>
              <a:buAutoNum type="arabicPeriod"/>
              <a:defRPr/>
            </a:pPr>
            <a:endParaRPr lang="es" sz="1600" dirty="0">
              <a:solidFill>
                <a:srgbClr val="0091BB"/>
              </a:solidFill>
              <a:latin typeface="+mn-lt"/>
            </a:endParaRPr>
          </a:p>
          <a:p>
            <a:pPr marL="457200" indent="-457200" algn="l" rtl="0">
              <a:spcBef>
                <a:spcPts val="600"/>
              </a:spcBef>
              <a:buFontTx/>
              <a:buAutoNum type="arabicPeriod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Superficie Referencia Multihaz</a:t>
            </a:r>
            <a:endParaRPr lang="es" sz="1600" dirty="0">
              <a:solidFill>
                <a:srgbClr val="0091BB"/>
              </a:solidFill>
            </a:endParaRPr>
          </a:p>
          <a:p>
            <a:pPr marL="457200" indent="-457200" algn="l" rtl="0">
              <a:spcBef>
                <a:spcPts val="600"/>
              </a:spcBef>
              <a:buFontTx/>
              <a:buAutoNum type="arabicPeriod"/>
              <a:defRPr/>
            </a:pPr>
            <a:endParaRPr lang="es" sz="1600" dirty="0">
              <a:solidFill>
                <a:srgbClr val="0091BB"/>
              </a:solidFill>
              <a:latin typeface="+mn-lt"/>
            </a:endParaRPr>
          </a:p>
          <a:p>
            <a:pPr marL="457200" indent="-457200" algn="l" rtl="0">
              <a:spcBef>
                <a:spcPts val="600"/>
              </a:spcBef>
              <a:buFontTx/>
              <a:buAutoNum type="arabicPeriod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Líneas Verificación Monohaz (Líneas Centrales)</a:t>
            </a:r>
          </a:p>
        </p:txBody>
      </p:sp>
      <p:sp>
        <p:nvSpPr>
          <p:cNvPr id="39943" name="Line 17"/>
          <p:cNvSpPr>
            <a:spLocks noChangeShapeType="1"/>
          </p:cNvSpPr>
          <p:nvPr/>
        </p:nvSpPr>
        <p:spPr bwMode="auto">
          <a:xfrm flipV="1">
            <a:off x="3562350" y="4048124"/>
            <a:ext cx="2638425" cy="31432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3190875" y="4676772"/>
            <a:ext cx="3352799" cy="47625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6013667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657225"/>
            <a:ext cx="9144000" cy="620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40963" name="Rectangle 2"/>
          <p:cNvSpPr>
            <a:spLocks noGrp="1" noRot="1"/>
          </p:cNvSpPr>
          <p:nvPr>
            <p:ph type="title"/>
          </p:nvPr>
        </p:nvSpPr>
        <p:spPr>
          <a:xfrm>
            <a:off x="126286" y="0"/>
            <a:ext cx="9086079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 dirty="0">
                <a:latin typeface="Arial" pitchFamily="34" charset="0"/>
                <a:cs typeface="Arial" pitchFamily="34" charset="0"/>
              </a:rPr>
              <a:t>Estadísticas Líneas Verificación - Pasos Procesamiento</a:t>
            </a:r>
          </a:p>
        </p:txBody>
      </p:sp>
      <p:pic>
        <p:nvPicPr>
          <p:cNvPr id="409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736850"/>
            <a:ext cx="24130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403225" y="1368425"/>
            <a:ext cx="7308850" cy="9664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Líneas Verificación Monohaz a XYZ</a:t>
            </a:r>
          </a:p>
          <a:p>
            <a:pPr marL="342900" indent="-342900" algn="l" rtl="0">
              <a:lnSpc>
                <a:spcPct val="9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Cargue Líneas Verificación Monohaz (Datos Brutos ) en SBMAX</a:t>
            </a:r>
          </a:p>
          <a:p>
            <a:pPr marL="342900" indent="-342900" algn="l" rtl="0">
              <a:lnSpc>
                <a:spcPct val="9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Salvar a XYZ:</a:t>
            </a: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403225" y="2616199"/>
            <a:ext cx="6194425" cy="20805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Superficie Referencia (la misma superficie de la verificación ángulo haz)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3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Use una MTX Definida por el Usuario.  (celdas de 30cm x 30cm o 1’ x 1’).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3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Cargue la Superficie Referencia en MBMAX64.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3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Aplique correcciones marea y SV.  Filtre a +/- 45 grados ángulo límite.  Elimine datos malos remanentes.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3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Salve a XYZ (Salve Un Punto por Celda, Promedio, 3 Puntos).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03225" y="5005387"/>
            <a:ext cx="5942013" cy="16342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Líneas Verificación - Ejecutando la Prueba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 typeface="+mj-lt"/>
              <a:buAutoNum type="arabicPeriod" startAt="7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Use la misma MTX del paso 3.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7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Cargue SB Editado (formatos All o XYZ) dentro MBMAX64.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7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Inicie las Estadísticas Líneas Verificación desde el menú Herramientas.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7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Abra la Superficie Referencia XYZ</a:t>
            </a:r>
          </a:p>
        </p:txBody>
      </p:sp>
    </p:spTree>
    <p:extLst>
      <p:ext uri="{BB962C8B-B14F-4D97-AF65-F5344CB8AC3E}">
        <p14:creationId xmlns:p14="http://schemas.microsoft.com/office/powerpoint/2010/main" val="36667390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 Box 11"/>
          <p:cNvSpPr txBox="1">
            <a:spLocks noChangeArrowheads="1"/>
          </p:cNvSpPr>
          <p:nvPr/>
        </p:nvSpPr>
        <p:spPr bwMode="auto">
          <a:xfrm>
            <a:off x="215900" y="1449388"/>
            <a:ext cx="4051300" cy="388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es" sz="24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Resultado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Una vez más usando diferencias estadísticas = Referencia menos Verificación.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Histograma muestra la distribución y desviación.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Diferencia Media = Desviación.  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 </a:t>
            </a:r>
            <a:r>
              <a:rPr lang="es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Este es el </a:t>
            </a:r>
            <a:r>
              <a:rPr lang="es" b="1" i="1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principal punto de la prueba</a:t>
            </a:r>
            <a:r>
              <a:rPr lang="es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!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Desviación Estándar (Sigma):  Dispersión de la distribución de diferencias.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95% confianza = 2*Sigma.  95% de las diferencias caen dentro 2*Sigma.</a:t>
            </a:r>
          </a:p>
        </p:txBody>
      </p:sp>
      <p:sp>
        <p:nvSpPr>
          <p:cNvPr id="23559" name="Text Box 13"/>
          <p:cNvSpPr txBox="1">
            <a:spLocks noChangeArrowheads="1"/>
          </p:cNvSpPr>
          <p:nvPr/>
        </p:nvSpPr>
        <p:spPr bwMode="auto">
          <a:xfrm>
            <a:off x="4309018" y="6022415"/>
            <a:ext cx="4422775" cy="319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es" sz="1400" b="1" i="1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Nada Mal!</a:t>
            </a: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</a:t>
            </a:r>
            <a:r>
              <a:rPr lang="es" sz="1400" b="1" i="1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Desviación menor que 0.1 pie!</a:t>
            </a:r>
          </a:p>
        </p:txBody>
      </p:sp>
      <p:sp>
        <p:nvSpPr>
          <p:cNvPr id="9" name="Rectangle 2"/>
          <p:cNvSpPr txBox="1">
            <a:spLocks noRot="1" noChangeArrowheads="1"/>
          </p:cNvSpPr>
          <p:nvPr/>
        </p:nvSpPr>
        <p:spPr>
          <a:xfrm>
            <a:off x="215900" y="0"/>
            <a:ext cx="7777163" cy="1016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9pPr>
          </a:lstStyle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b="0" i="0" u="none" kern="0">
                <a:solidFill>
                  <a:schemeClr val="bg1"/>
                </a:solidFill>
              </a:rPr>
              <a:t>Estadísticas Líneas Verificación</a:t>
            </a:r>
          </a:p>
        </p:txBody>
      </p:sp>
      <p:pic>
        <p:nvPicPr>
          <p:cNvPr id="4198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613" y="1658470"/>
            <a:ext cx="4255587" cy="430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1418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6688" y="0"/>
            <a:ext cx="8185150" cy="989013"/>
          </a:xfrm>
        </p:spPr>
        <p:txBody>
          <a:bodyPr/>
          <a:lstStyle/>
          <a:p>
            <a:pPr marL="53975" algn="l" rtl="0" eaLnBrk="1" hangingPunct="1">
              <a:defRPr/>
            </a:pPr>
            <a:r>
              <a:rPr lang="es" sz="3200" b="0" i="0" u="none">
                <a:latin typeface="+mn-lt"/>
                <a:cs typeface="Arial" panose="020B0604020202020204" pitchFamily="34" charset="0"/>
              </a:rPr>
              <a:t>Ejemplo:  Prueba Monohaz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2088727" y="6165850"/>
            <a:ext cx="4725987" cy="6921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9pPr>
          </a:lstStyle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1600" b="0" i="0" u="none">
                <a:solidFill>
                  <a:srgbClr val="000000"/>
                </a:solidFill>
                <a:latin typeface="+mn-lt"/>
              </a:rPr>
              <a:t>como “Comparación Multihaz vs. Monohaz”</a:t>
            </a:r>
          </a:p>
        </p:txBody>
      </p:sp>
      <p:pic>
        <p:nvPicPr>
          <p:cNvPr id="5" name="2015 MBMAX Single Beam Te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9" y="1591628"/>
            <a:ext cx="7380288" cy="4673600"/>
          </a:xfrm>
          <a:prstGeom prst="rect">
            <a:avLst/>
          </a:prstGeom>
          <a:noFill/>
          <a:ln w="38100">
            <a:solidFill>
              <a:srgbClr val="FFFF8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87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PRUEBA PARCHEO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5319135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4245772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="" xmlns:a16="http://schemas.microsoft.com/office/drawing/2014/main" id="{942BAB48-C58B-4163-8F1C-1A2E89ACC5DE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0" y="6773"/>
            <a:ext cx="6696075" cy="989013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n-lt"/>
              </a:rPr>
              <a:t>	Prueba de Parcheo Multihaz</a:t>
            </a:r>
          </a:p>
        </p:txBody>
      </p:sp>
      <p:pic>
        <p:nvPicPr>
          <p:cNvPr id="34819" name="Picture 4" descr="102_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6750" y="3678238"/>
            <a:ext cx="5724525" cy="1323975"/>
          </a:xfrm>
          <a:noFill/>
          <a:ln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4820" name="Text Box 5">
            <a:extLst>
              <a:ext uri="{FF2B5EF4-FFF2-40B4-BE49-F238E27FC236}">
                <a16:creationId xmlns="" xmlns:a16="http://schemas.microsoft.com/office/drawing/2014/main" id="{345CB4F5-A1EC-4C98-8E3B-66624C038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4638" y="3671888"/>
            <a:ext cx="2195512" cy="954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Un ejemplo de lo que unos pocos grados de error de balanceo pueden causar a los haces externos del sonar</a:t>
            </a:r>
          </a:p>
        </p:txBody>
      </p:sp>
      <p:sp>
        <p:nvSpPr>
          <p:cNvPr id="34821" name="Text Box 10">
            <a:extLst>
              <a:ext uri="{FF2B5EF4-FFF2-40B4-BE49-F238E27FC236}">
                <a16:creationId xmlns="" xmlns:a16="http://schemas.microsoft.com/office/drawing/2014/main" id="{5AFC7055-37BD-44AD-9DDB-060AB6514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31900"/>
            <a:ext cx="7813675" cy="233910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Una Prueba de Parcheo puede Determinar: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n-lt"/>
              </a:rPr>
              <a:t>  Los verdaderos ángulos de montaje Balanceo, Cabeceo y Guiñada. </a:t>
            </a:r>
            <a:r>
              <a:rPr lang="es" b="0" i="0" u="none" dirty="0" smtClean="0">
                <a:solidFill>
                  <a:srgbClr val="279BBD"/>
                </a:solidFill>
                <a:latin typeface="+mn-lt"/>
              </a:rPr>
              <a:t>La </a:t>
            </a:r>
            <a:r>
              <a:rPr lang="es" b="0" i="0" u="none" dirty="0">
                <a:solidFill>
                  <a:srgbClr val="279BBD"/>
                </a:solidFill>
                <a:latin typeface="+mn-lt"/>
              </a:rPr>
              <a:t>medición del ángulo es desde el multihaz al MRU y al rumbo de la embarcación.  Puede causar error en profundidad y posición en datos de sondaje.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n-lt"/>
              </a:rPr>
              <a:t>  Latencia GPS (retardo de tiempo). Independiente del Sonar.  Puede causar errores posicionales de datos de sondaje</a:t>
            </a:r>
          </a:p>
        </p:txBody>
      </p:sp>
      <p:sp>
        <p:nvSpPr>
          <p:cNvPr id="34822" name="Text Box 12">
            <a:extLst>
              <a:ext uri="{FF2B5EF4-FFF2-40B4-BE49-F238E27FC236}">
                <a16:creationId xmlns="" xmlns:a16="http://schemas.microsoft.com/office/drawing/2014/main" id="{34767D2B-74F9-4489-9650-F830E31B6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5148263"/>
            <a:ext cx="9144000" cy="126188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Requerimientos USACE para Prueba de Parcheo (EM1110-2-1003)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279BBD"/>
                </a:solidFill>
                <a:latin typeface="+mn-lt"/>
              </a:rPr>
              <a:t>  Pruebas de Parcheo son efectuadas despues de la instalación inicial, y períodicamente después de eso si los sensores son modificados, para cuantificar cualquier desviación residual desde la alineación inicial del sistema.</a:t>
            </a:r>
          </a:p>
        </p:txBody>
      </p:sp>
    </p:spTree>
    <p:extLst>
      <p:ext uri="{BB962C8B-B14F-4D97-AF65-F5344CB8AC3E}">
        <p14:creationId xmlns:p14="http://schemas.microsoft.com/office/powerpoint/2010/main" val="3429318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>
            <a:extLst>
              <a:ext uri="{FF2B5EF4-FFF2-40B4-BE49-F238E27FC236}">
                <a16:creationId xmlns="" xmlns:a16="http://schemas.microsoft.com/office/drawing/2014/main" id="{2B0FACE6-249D-486A-8B72-31DD143954AD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23875" y="1268413"/>
            <a:ext cx="7634288" cy="1214437"/>
          </a:xfrm>
        </p:spPr>
        <p:txBody>
          <a:bodyPr rtlCol="0">
            <a:normAutofit/>
          </a:bodyPr>
          <a:lstStyle/>
          <a:p>
            <a:pPr algn="l" rtl="0" eaLnBrk="1" fontAlgn="auto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Prueba Balanceo:</a:t>
            </a:r>
          </a:p>
          <a:p>
            <a:pPr marL="342900" indent="-342900" algn="l" rtl="0" eaLnBrk="1" fontAlgn="auto" hangingPunct="1">
              <a:lnSpc>
                <a:spcPct val="80000"/>
              </a:lnSpc>
              <a:buClrTx/>
              <a:buFont typeface="Arial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Busque un área que sea razonablemente plana.</a:t>
            </a:r>
          </a:p>
          <a:p>
            <a:pPr marL="342900" indent="-342900" algn="l" rtl="0" eaLnBrk="1" fontAlgn="auto" hangingPunct="1">
              <a:lnSpc>
                <a:spcPct val="80000"/>
              </a:lnSpc>
              <a:buClrTx/>
              <a:buFont typeface="Arial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 lo largo del centro de un canal dragado debe ser OK. </a:t>
            </a:r>
          </a:p>
          <a:p>
            <a:pPr marL="342900" indent="-342900" algn="l" rtl="0" eaLnBrk="1" fontAlgn="auto" hangingPunct="1">
              <a:lnSpc>
                <a:spcPct val="80000"/>
              </a:lnSpc>
              <a:buClrTx/>
              <a:buFont typeface="Arial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Areas de Fondeo son buenas.</a:t>
            </a:r>
          </a:p>
        </p:txBody>
      </p:sp>
      <p:sp>
        <p:nvSpPr>
          <p:cNvPr id="39939" name="Rectangle 2">
            <a:extLst>
              <a:ext uri="{FF2B5EF4-FFF2-40B4-BE49-F238E27FC236}">
                <a16:creationId xmlns="" xmlns:a16="http://schemas.microsoft.com/office/drawing/2014/main" id="{D088F211-878F-4330-A774-FA23EFD7177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6773"/>
            <a:ext cx="813593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	Ubicación Prueba de Parcheo</a:t>
            </a:r>
          </a:p>
        </p:txBody>
      </p:sp>
      <p:sp>
        <p:nvSpPr>
          <p:cNvPr id="35844" name="Rectangle 3">
            <a:extLst>
              <a:ext uri="{FF2B5EF4-FFF2-40B4-BE49-F238E27FC236}">
                <a16:creationId xmlns="" xmlns:a16="http://schemas.microsoft.com/office/drawing/2014/main" id="{A7C28D5C-DB8B-4B24-94DC-78C169170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2673350"/>
            <a:ext cx="8520113" cy="12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es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Pruebas de Latencia, Cabeceo y guiñada:</a:t>
            </a:r>
          </a:p>
          <a:p>
            <a:pPr marL="285750" indent="-285750"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Busque un área con fondo de terreno variable.</a:t>
            </a:r>
          </a:p>
          <a:p>
            <a:pPr marL="285750" indent="-285750"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Los taludes laterales de un canal dragado servirán.  </a:t>
            </a:r>
          </a:p>
          <a:p>
            <a:pPr marL="285750" indent="-285750"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Cruce de tuberías son excelentes!</a:t>
            </a:r>
          </a:p>
        </p:txBody>
      </p:sp>
      <p:sp>
        <p:nvSpPr>
          <p:cNvPr id="35845" name="Text Box 5">
            <a:extLst>
              <a:ext uri="{FF2B5EF4-FFF2-40B4-BE49-F238E27FC236}">
                <a16:creationId xmlns="" xmlns:a16="http://schemas.microsoft.com/office/drawing/2014/main" id="{BCF5C235-482B-4135-9954-FC1B5A862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6191250"/>
            <a:ext cx="741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La prueba de parcheo puede hacerse toda justo allí. Hay un área plana y una característica.</a:t>
            </a:r>
          </a:p>
        </p:txBody>
      </p:sp>
      <p:pic>
        <p:nvPicPr>
          <p:cNvPr id="3687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4076700"/>
            <a:ext cx="55626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27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>
            <a:extLst>
              <a:ext uri="{FF2B5EF4-FFF2-40B4-BE49-F238E27FC236}">
                <a16:creationId xmlns="" xmlns:a16="http://schemas.microsoft.com/office/drawing/2014/main" id="{FD4BAFB3-BD00-449B-886E-28EE74CE621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9015813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 dirty="0">
                <a:solidFill>
                  <a:schemeClr val="bg1"/>
                </a:solidFill>
                <a:latin typeface="+mn-lt"/>
              </a:rPr>
              <a:t>	Líneas de Levantamiento – Cabeza Sencilla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="" xmlns:a16="http://schemas.microsoft.com/office/drawing/2014/main" id="{219B6013-2949-482A-A043-0987DC466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196975"/>
            <a:ext cx="8208963" cy="6667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Prueba Balanceo: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279BBD"/>
                </a:solidFill>
                <a:latin typeface="+mn-lt"/>
              </a:rPr>
              <a:t>Líneas Reciprocas A-B, fondo plano, velocidad de levantamiento.</a:t>
            </a:r>
          </a:p>
        </p:txBody>
      </p:sp>
      <p:sp>
        <p:nvSpPr>
          <p:cNvPr id="36868" name="Rectangle 3">
            <a:extLst>
              <a:ext uri="{FF2B5EF4-FFF2-40B4-BE49-F238E27FC236}">
                <a16:creationId xmlns="" xmlns:a16="http://schemas.microsoft.com/office/drawing/2014/main" id="{309611A1-4D19-42E0-8951-CA4A2B4E6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874838"/>
            <a:ext cx="7740650" cy="10795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Prueba Cabeceo: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rgbClr val="279BBD"/>
                </a:solidFill>
                <a:latin typeface="+mn-lt"/>
              </a:rPr>
              <a:t>Línea C-D. Líneas Reciprocas, fondo variable, velocidad de levantamiento</a:t>
            </a:r>
            <a:r>
              <a:rPr lang="es" sz="1600" b="0" i="0" u="none">
                <a:solidFill>
                  <a:srgbClr val="279BBD"/>
                </a:solidFill>
                <a:latin typeface="+mn-lt"/>
              </a:rPr>
              <a:t>.</a:t>
            </a:r>
          </a:p>
        </p:txBody>
      </p:sp>
      <p:sp>
        <p:nvSpPr>
          <p:cNvPr id="36869" name="Rectangle 3">
            <a:extLst>
              <a:ext uri="{FF2B5EF4-FFF2-40B4-BE49-F238E27FC236}">
                <a16:creationId xmlns="" xmlns:a16="http://schemas.microsoft.com/office/drawing/2014/main" id="{EAC7D331-CE57-4E2C-BAAB-E23CB466B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2590800"/>
            <a:ext cx="9078913" cy="10191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Prueba Guiñada: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 smtClean="0">
                <a:solidFill>
                  <a:srgbClr val="279BBD"/>
                </a:solidFill>
                <a:latin typeface="+mn-lt"/>
              </a:rPr>
              <a:t>Líneas </a:t>
            </a:r>
            <a:r>
              <a:rPr lang="es" sz="1400" b="0" i="0" u="none" dirty="0">
                <a:solidFill>
                  <a:srgbClr val="279BBD"/>
                </a:solidFill>
                <a:latin typeface="+mn-lt"/>
              </a:rPr>
              <a:t>C-D y E-F. Líneas paralelas, misma dirección, fondo variable, velocidad de levantamiento.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279BBD"/>
                </a:solidFill>
                <a:latin typeface="+mn-lt"/>
              </a:rPr>
              <a:t>Sí sobre una Pendiente, use una distancia de separación de </a:t>
            </a:r>
            <a:r>
              <a:rPr lang="es" sz="1600" b="0" i="0" u="none" baseline="30000" dirty="0">
                <a:solidFill>
                  <a:srgbClr val="279BBD"/>
                </a:solidFill>
                <a:latin typeface="+mn-lt"/>
              </a:rPr>
              <a:t> </a:t>
            </a:r>
            <a:r>
              <a:rPr lang="es" sz="1600" b="0" i="0" u="none" dirty="0">
                <a:solidFill>
                  <a:srgbClr val="279BBD"/>
                </a:solidFill>
                <a:latin typeface="+mn-lt"/>
              </a:rPr>
              <a:t>½ de la profundidad media del talud</a:t>
            </a:r>
          </a:p>
        </p:txBody>
      </p:sp>
      <p:sp>
        <p:nvSpPr>
          <p:cNvPr id="36870" name="Rectangle 3">
            <a:extLst>
              <a:ext uri="{FF2B5EF4-FFF2-40B4-BE49-F238E27FC236}">
                <a16:creationId xmlns="" xmlns:a16="http://schemas.microsoft.com/office/drawing/2014/main" id="{A768CDF8-359B-404B-9FAE-9A2E4DFA2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3575050"/>
            <a:ext cx="9074150" cy="1223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Prueba de Latencia: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rgbClr val="279BBD"/>
                </a:solidFill>
                <a:latin typeface="+mn-lt"/>
              </a:rPr>
              <a:t>Línea C-D. Misma dirección, fondo variable, velocidad alta luego velocidad baja</a:t>
            </a:r>
            <a:r>
              <a:rPr lang="es" sz="1600" b="0" i="0" u="none">
                <a:solidFill>
                  <a:srgbClr val="279BBD"/>
                </a:solidFill>
                <a:latin typeface="+mn-lt"/>
              </a:rPr>
              <a:t>.</a:t>
            </a:r>
          </a:p>
        </p:txBody>
      </p:sp>
      <p:pic>
        <p:nvPicPr>
          <p:cNvPr id="38919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3" y="4521200"/>
            <a:ext cx="509905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D7083FD8-2CB4-4863-8F6F-D15E3B142413}"/>
              </a:ext>
            </a:extLst>
          </p:cNvPr>
          <p:cNvCxnSpPr/>
          <p:nvPr/>
        </p:nvCxnSpPr>
        <p:spPr>
          <a:xfrm>
            <a:off x="2592388" y="4535488"/>
            <a:ext cx="554037" cy="1908175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E98F65B5-658F-4A70-94D9-5EEDC8ED73D7}"/>
              </a:ext>
            </a:extLst>
          </p:cNvPr>
          <p:cNvCxnSpPr/>
          <p:nvPr/>
        </p:nvCxnSpPr>
        <p:spPr>
          <a:xfrm flipH="1">
            <a:off x="3897313" y="5103813"/>
            <a:ext cx="1643062" cy="141287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AC5F903A-96AD-4E35-9F5C-FCE9406DE851}"/>
              </a:ext>
            </a:extLst>
          </p:cNvPr>
          <p:cNvCxnSpPr>
            <a:endCxn id="36876" idx="3"/>
          </p:cNvCxnSpPr>
          <p:nvPr/>
        </p:nvCxnSpPr>
        <p:spPr>
          <a:xfrm flipH="1">
            <a:off x="3830638" y="4719638"/>
            <a:ext cx="1658937" cy="185737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TextBox 9">
            <a:extLst>
              <a:ext uri="{FF2B5EF4-FFF2-40B4-BE49-F238E27FC236}">
                <a16:creationId xmlns="" xmlns:a16="http://schemas.microsoft.com/office/drawing/2014/main" id="{261767CB-FB6F-46FC-AF30-A43228599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535488"/>
            <a:ext cx="360363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D</a:t>
            </a:r>
          </a:p>
        </p:txBody>
      </p:sp>
      <p:sp>
        <p:nvSpPr>
          <p:cNvPr id="36876" name="TextBox 17">
            <a:extLst>
              <a:ext uri="{FF2B5EF4-FFF2-40B4-BE49-F238E27FC236}">
                <a16:creationId xmlns="" xmlns:a16="http://schemas.microsoft.com/office/drawing/2014/main" id="{9152B0C0-25CF-41D1-959A-1FFDA24A6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275" y="4719638"/>
            <a:ext cx="360363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C</a:t>
            </a:r>
          </a:p>
        </p:txBody>
      </p:sp>
      <p:sp>
        <p:nvSpPr>
          <p:cNvPr id="36877" name="TextBox 18">
            <a:extLst>
              <a:ext uri="{FF2B5EF4-FFF2-40B4-BE49-F238E27FC236}">
                <a16:creationId xmlns="" xmlns:a16="http://schemas.microsoft.com/office/drawing/2014/main" id="{61934F02-31A2-4433-9B13-6E7EDD3CC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905375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F</a:t>
            </a:r>
          </a:p>
        </p:txBody>
      </p:sp>
      <p:sp>
        <p:nvSpPr>
          <p:cNvPr id="36878" name="TextBox 19">
            <a:extLst>
              <a:ext uri="{FF2B5EF4-FFF2-40B4-BE49-F238E27FC236}">
                <a16:creationId xmlns="" xmlns:a16="http://schemas.microsoft.com/office/drawing/2014/main" id="{B1A69EF6-6F83-4E38-A8F3-C09163F3B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5100638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E</a:t>
            </a:r>
          </a:p>
        </p:txBody>
      </p:sp>
      <p:sp>
        <p:nvSpPr>
          <p:cNvPr id="36879" name="TextBox 20">
            <a:extLst>
              <a:ext uri="{FF2B5EF4-FFF2-40B4-BE49-F238E27FC236}">
                <a16:creationId xmlns="" xmlns:a16="http://schemas.microsoft.com/office/drawing/2014/main" id="{7A1D95F3-6CF9-4D4D-8C11-83B8A8EB4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75" y="6259513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B</a:t>
            </a:r>
          </a:p>
        </p:txBody>
      </p:sp>
      <p:sp>
        <p:nvSpPr>
          <p:cNvPr id="36880" name="TextBox 21">
            <a:extLst>
              <a:ext uri="{FF2B5EF4-FFF2-40B4-BE49-F238E27FC236}">
                <a16:creationId xmlns="" xmlns:a16="http://schemas.microsoft.com/office/drawing/2014/main" id="{AB75C528-1CF7-4482-95E7-43C1EF9F3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475" y="4521200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bg1"/>
                </a:solidFill>
                <a:latin typeface="+mn-lt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67700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>
            <a:extLst>
              <a:ext uri="{FF2B5EF4-FFF2-40B4-BE49-F238E27FC236}">
                <a16:creationId xmlns="" xmlns:a16="http://schemas.microsoft.com/office/drawing/2014/main" id="{9D481ED5-B101-42B6-AE3A-1D4854B3B87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925509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 dirty="0">
                <a:solidFill>
                  <a:schemeClr val="bg1"/>
                </a:solidFill>
                <a:latin typeface="+mn-lt"/>
              </a:rPr>
              <a:t>	Líneas levantamiento – Doble Cabeza</a:t>
            </a:r>
          </a:p>
        </p:txBody>
      </p:sp>
      <p:graphicFrame>
        <p:nvGraphicFramePr>
          <p:cNvPr id="40963" name="Object 14"/>
          <p:cNvGraphicFramePr>
            <a:graphicFrameLocks noChangeAspect="1"/>
          </p:cNvGraphicFramePr>
          <p:nvPr/>
        </p:nvGraphicFramePr>
        <p:xfrm>
          <a:off x="4489450" y="1557338"/>
          <a:ext cx="4059238" cy="426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4" imgW="4334480" imgH="4552381" progId="Paint.Picture">
                  <p:embed/>
                </p:oleObj>
              </mc:Choice>
              <mc:Fallback>
                <p:oleObj name="Bitmap Image" r:id="rId4" imgW="4334480" imgH="455238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9450" y="1557338"/>
                        <a:ext cx="4059238" cy="426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5">
            <a:extLst>
              <a:ext uri="{FF2B5EF4-FFF2-40B4-BE49-F238E27FC236}">
                <a16:creationId xmlns="" xmlns:a16="http://schemas.microsoft.com/office/drawing/2014/main" id="{D2C5B92C-6CF0-422A-8148-AB1DE7C62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7650" y="5883275"/>
            <a:ext cx="3494088" cy="600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ts val="600"/>
              </a:spcBef>
              <a:defRPr/>
            </a:pPr>
            <a:r>
              <a:rPr lang="es" sz="1400" b="1" i="0" u="none">
                <a:solidFill>
                  <a:srgbClr val="00B050"/>
                </a:solidFill>
                <a:latin typeface="+mn-lt"/>
              </a:rPr>
              <a:t>Verde = Cabeza Babor.</a:t>
            </a:r>
            <a:r>
              <a:rPr lang="es" sz="1400" b="0" i="0" u="none">
                <a:solidFill>
                  <a:srgbClr val="00B050"/>
                </a:solidFill>
                <a:latin typeface="+mn-lt"/>
              </a:rPr>
              <a:t>  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es" sz="1400" b="1" i="0" u="none">
                <a:solidFill>
                  <a:srgbClr val="FF0000"/>
                </a:solidFill>
                <a:latin typeface="+mn-lt"/>
              </a:rPr>
              <a:t>Rojo</a:t>
            </a:r>
            <a:r>
              <a:rPr lang="es" sz="1400" b="0" i="0" u="none">
                <a:solidFill>
                  <a:srgbClr val="FF0000"/>
                </a:solidFill>
                <a:latin typeface="+mn-lt"/>
              </a:rPr>
              <a:t> = Cabeza Estribor.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="" xmlns:a16="http://schemas.microsoft.com/office/drawing/2014/main" id="{6F7EFBAE-C5D2-4161-89E0-92C7EF3AF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3" y="1390650"/>
            <a:ext cx="4249737" cy="4083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s" sz="2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Prueba de Cabeceo y Balanceo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b="0" i="0" u="none">
                <a:solidFill>
                  <a:srgbClr val="279BBD"/>
                </a:solidFill>
                <a:latin typeface="+mn-lt"/>
              </a:rPr>
              <a:t>Diferente geometría de línea para traslapar cabezas babor y estribor separadamente.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b="0" i="0" u="none">
                <a:solidFill>
                  <a:srgbClr val="279BBD"/>
                </a:solidFill>
                <a:latin typeface="+mn-lt"/>
              </a:rPr>
              <a:t>Requiere 3 líneas de levantamiento en vez de 2.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b="0" i="0" u="none">
                <a:solidFill>
                  <a:srgbClr val="279BBD"/>
                </a:solidFill>
                <a:latin typeface="+mn-lt"/>
              </a:rPr>
              <a:t>Líneas A y B traslapan cabeza de estribor .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b="0" i="0" u="none">
                <a:solidFill>
                  <a:srgbClr val="279BBD"/>
                </a:solidFill>
                <a:latin typeface="+mn-lt"/>
              </a:rPr>
              <a:t>Líneas B y C traslapan cabeza de babor .</a:t>
            </a:r>
          </a:p>
          <a:p>
            <a:pPr algn="l" rtl="0">
              <a:spcBef>
                <a:spcPct val="20000"/>
              </a:spcBef>
              <a:defRPr/>
            </a:pPr>
            <a:endParaRPr lang="e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ct val="20000"/>
              </a:spcBef>
              <a:defRPr/>
            </a:pPr>
            <a:endParaRPr lang="e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ct val="20000"/>
              </a:spcBef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Algunos sistemas de doble cabeza en marcos de montaje diseñados pueden ser tratados como una cabeza sencilla.</a:t>
            </a:r>
          </a:p>
        </p:txBody>
      </p:sp>
    </p:spTree>
    <p:extLst>
      <p:ext uri="{BB962C8B-B14F-4D97-AF65-F5344CB8AC3E}">
        <p14:creationId xmlns:p14="http://schemas.microsoft.com/office/powerpoint/2010/main" val="2147300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>
            <a:extLst>
              <a:ext uri="{FF2B5EF4-FFF2-40B4-BE49-F238E27FC236}">
                <a16:creationId xmlns="" xmlns:a16="http://schemas.microsoft.com/office/drawing/2014/main" id="{9F4A6BEF-3089-4425-9DC6-0F270BE7C45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84597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	Líneas de Levantamiento – Escaner Láser</a:t>
            </a:r>
          </a:p>
        </p:txBody>
      </p:sp>
      <p:sp>
        <p:nvSpPr>
          <p:cNvPr id="2052" name="Text Box 5">
            <a:extLst>
              <a:ext uri="{FF2B5EF4-FFF2-40B4-BE49-F238E27FC236}">
                <a16:creationId xmlns="" xmlns:a16="http://schemas.microsoft.com/office/drawing/2014/main" id="{D3015558-3D40-45FA-99A5-3B0FB5505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5965825"/>
            <a:ext cx="47894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es" sz="1200" b="0" i="0" u="none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Datos HYPACK® desde Escaner Laser Optech ILRIS.</a:t>
            </a:r>
          </a:p>
        </p:txBody>
      </p:sp>
      <p:sp>
        <p:nvSpPr>
          <p:cNvPr id="2053" name="Rectangle 3">
            <a:extLst>
              <a:ext uri="{FF2B5EF4-FFF2-40B4-BE49-F238E27FC236}">
                <a16:creationId xmlns="" xmlns:a16="http://schemas.microsoft.com/office/drawing/2014/main" id="{9E77CB43-D59F-4F73-9353-64837083B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3" y="1339850"/>
            <a:ext cx="8642350" cy="85641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La mejor área de Parcheo es un parqueadero con postes de luz!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" b="0" i="0" u="none" dirty="0">
                <a:solidFill>
                  <a:srgbClr val="279BBD"/>
                </a:solidFill>
                <a:latin typeface="+mn-lt"/>
              </a:rPr>
              <a:t>Pares de líneas A-C o B-D pueden ser comparadas para todas las alineaciones: balanceo, cabeceo y guiñada.  </a:t>
            </a:r>
          </a:p>
        </p:txBody>
      </p:sp>
      <p:pic>
        <p:nvPicPr>
          <p:cNvPr id="43013" name="Picture 9" descr="optech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500438"/>
            <a:ext cx="4059237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Text Box 5">
            <a:extLst>
              <a:ext uri="{FF2B5EF4-FFF2-40B4-BE49-F238E27FC236}">
                <a16:creationId xmlns="" xmlns:a16="http://schemas.microsoft.com/office/drawing/2014/main" id="{B3880666-FBDF-4576-9379-B8A8EB61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6367463"/>
            <a:ext cx="34098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es" sz="1200" b="0" i="0" u="none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Líneas de levantamiento del Parqueadero</a:t>
            </a:r>
          </a:p>
        </p:txBody>
      </p:sp>
      <p:graphicFrame>
        <p:nvGraphicFramePr>
          <p:cNvPr id="43015" name="Object 12"/>
          <p:cNvGraphicFramePr>
            <a:graphicFrameLocks noChangeAspect="1"/>
          </p:cNvGraphicFramePr>
          <p:nvPr/>
        </p:nvGraphicFramePr>
        <p:xfrm>
          <a:off x="250825" y="3232150"/>
          <a:ext cx="3709988" cy="309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Bitmap Image" r:id="rId5" imgW="4334480" imgH="3619048" progId="Paint.Picture">
                  <p:embed/>
                </p:oleObj>
              </mc:Choice>
              <mc:Fallback>
                <p:oleObj name="Bitmap Image" r:id="rId5" imgW="4334480" imgH="361904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232150"/>
                        <a:ext cx="3709988" cy="309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Text Box 5">
            <a:extLst>
              <a:ext uri="{FF2B5EF4-FFF2-40B4-BE49-F238E27FC236}">
                <a16:creationId xmlns="" xmlns:a16="http://schemas.microsoft.com/office/drawing/2014/main" id="{C609E001-7953-4344-9307-D8E0267B89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24100"/>
            <a:ext cx="489585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1" hangingPunct="1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Si necesita hacerlo en el agua, encuentre una marca diurna o una baliza que salga del agua</a:t>
            </a:r>
          </a:p>
        </p:txBody>
      </p:sp>
    </p:spTree>
    <p:extLst>
      <p:ext uri="{BB962C8B-B14F-4D97-AF65-F5344CB8AC3E}">
        <p14:creationId xmlns:p14="http://schemas.microsoft.com/office/powerpoint/2010/main" val="3034754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2">
            <a:extLst>
              <a:ext uri="{FF2B5EF4-FFF2-40B4-BE49-F238E27FC236}">
                <a16:creationId xmlns="" xmlns:a16="http://schemas.microsoft.com/office/drawing/2014/main" id="{3CE885BC-2F38-4460-91BD-04A52F4F0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4221163"/>
            <a:ext cx="865028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No vea la Prueba de Parcheo como EXACTA! 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rgbClr val="279BBD"/>
                </a:solidFill>
                <a:latin typeface="+mn-lt"/>
              </a:rPr>
              <a:t>Intente ejecutar múltiples pruebas y tomar un promedio.  Herramientas en MBMAX le permiten mantener un historial de resultados</a:t>
            </a:r>
          </a:p>
        </p:txBody>
      </p:sp>
      <p:sp>
        <p:nvSpPr>
          <p:cNvPr id="37891" name="Text Box 13">
            <a:extLst>
              <a:ext uri="{FF2B5EF4-FFF2-40B4-BE49-F238E27FC236}">
                <a16:creationId xmlns="" xmlns:a16="http://schemas.microsoft.com/office/drawing/2014/main" id="{13480F72-9AF3-485F-A8C3-8C633E4B4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87" y="1304925"/>
            <a:ext cx="83039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Evite Prueba de Parcheo con posicionamiento Malo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000" b="0" i="0" u="none">
                <a:solidFill>
                  <a:srgbClr val="279BBD"/>
                </a:solidFill>
                <a:latin typeface="+mn-lt"/>
              </a:rPr>
              <a:t>  Use GPS RTK cuando sea posible, para minimizar cualquier error de posición.</a:t>
            </a:r>
          </a:p>
        </p:txBody>
      </p:sp>
      <p:sp>
        <p:nvSpPr>
          <p:cNvPr id="40964" name="Rectangle 2">
            <a:extLst>
              <a:ext uri="{FF2B5EF4-FFF2-40B4-BE49-F238E27FC236}">
                <a16:creationId xmlns="" xmlns:a16="http://schemas.microsoft.com/office/drawing/2014/main" id="{A3B92D08-6ED9-4612-8105-5E91AE67870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81359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	Otras cosas a evitar</a:t>
            </a:r>
          </a:p>
        </p:txBody>
      </p:sp>
      <p:sp>
        <p:nvSpPr>
          <p:cNvPr id="37893" name="Text Box 12">
            <a:extLst>
              <a:ext uri="{FF2B5EF4-FFF2-40B4-BE49-F238E27FC236}">
                <a16:creationId xmlns="" xmlns:a16="http://schemas.microsoft.com/office/drawing/2014/main" id="{1721610E-56B2-4D4B-AB09-F409B68E4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87" y="2495679"/>
            <a:ext cx="79375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Evite Prueba de Parcheo en aguas Muy Someras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000" b="0" i="0" u="none">
                <a:solidFill>
                  <a:srgbClr val="279BBD"/>
                </a:solidFill>
                <a:latin typeface="+mn-lt"/>
              </a:rPr>
              <a:t>  La Prueba de Parcheo se hace más confiable a medida que el agua se hace más profunda.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000" b="0" i="0" u="none">
                <a:solidFill>
                  <a:srgbClr val="279BBD"/>
                </a:solidFill>
                <a:latin typeface="+mn-lt"/>
              </a:rPr>
              <a:t>  Haga la prueba en el área más profunda disponible.</a:t>
            </a:r>
          </a:p>
        </p:txBody>
      </p:sp>
    </p:spTree>
    <p:extLst>
      <p:ext uri="{BB962C8B-B14F-4D97-AF65-F5344CB8AC3E}">
        <p14:creationId xmlns:p14="http://schemas.microsoft.com/office/powerpoint/2010/main" val="2385258210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4779</TotalTime>
  <Words>2292</Words>
  <Application>Microsoft Office PowerPoint</Application>
  <PresentationFormat>On-screen Show (4:3)</PresentationFormat>
  <Paragraphs>285</Paragraphs>
  <Slides>30</Slides>
  <Notes>22</Notes>
  <HiddenSlides>0</HiddenSlides>
  <MMClips>3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Wingdings</vt:lpstr>
      <vt:lpstr>Verdana</vt:lpstr>
      <vt:lpstr>Calibri</vt:lpstr>
      <vt:lpstr>Lucida Grande</vt:lpstr>
      <vt:lpstr>Times New Roman</vt:lpstr>
      <vt:lpstr>Bell Gossett Eco</vt:lpstr>
      <vt:lpstr>Bell Gossett</vt:lpstr>
      <vt:lpstr>Bitmap Image</vt:lpstr>
      <vt:lpstr>Parcheo y Desempeño - Multihaz</vt:lpstr>
      <vt:lpstr> Introducción</vt:lpstr>
      <vt:lpstr>PRUEBA PARCHEO</vt:lpstr>
      <vt:lpstr> Prueba de Parcheo Multihaz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Como Trabaja</vt:lpstr>
      <vt:lpstr>PowerPoint Presentation</vt:lpstr>
      <vt:lpstr>PowerPoint Presentation</vt:lpstr>
      <vt:lpstr>PowerPoint Presentation</vt:lpstr>
      <vt:lpstr>PowerPoint Presentation</vt:lpstr>
      <vt:lpstr>Ejemplo Prueba Parcheo:  Balanceo</vt:lpstr>
      <vt:lpstr>Prueba Desempeño</vt:lpstr>
      <vt:lpstr>Probando un Sistema Multihaz</vt:lpstr>
      <vt:lpstr>Prueba de Desempeño</vt:lpstr>
      <vt:lpstr>Cree su Superficie Referencia</vt:lpstr>
      <vt:lpstr>PowerPoint Presentation</vt:lpstr>
      <vt:lpstr>Pruebe su Sistema MB:</vt:lpstr>
      <vt:lpstr>PowerPoint Presentation</vt:lpstr>
      <vt:lpstr>Prueba Angulo Haz en Acción</vt:lpstr>
      <vt:lpstr>Monohaz vs. Multihaz </vt:lpstr>
      <vt:lpstr>Estadísticas Líneas Verificación </vt:lpstr>
      <vt:lpstr>Estadísticas Líneas Verificación - Pasos Procesamiento</vt:lpstr>
      <vt:lpstr>PowerPoint Presentation</vt:lpstr>
      <vt:lpstr>Ejemplo:  Prueba Monohaz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177</cp:revision>
  <dcterms:created xsi:type="dcterms:W3CDTF">2014-07-07T18:31:44Z</dcterms:created>
  <dcterms:modified xsi:type="dcterms:W3CDTF">2020-02-21T17:57:41Z</dcterms:modified>
</cp:coreProperties>
</file>