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5"/>
  </p:notesMasterIdLst>
  <p:handoutMasterIdLst>
    <p:handoutMasterId r:id="rId46"/>
  </p:handoutMasterIdLst>
  <p:sldIdLst>
    <p:sldId id="293" r:id="rId3"/>
    <p:sldId id="351" r:id="rId4"/>
    <p:sldId id="257" r:id="rId5"/>
    <p:sldId id="261" r:id="rId6"/>
    <p:sldId id="258" r:id="rId7"/>
    <p:sldId id="296" r:id="rId8"/>
    <p:sldId id="260" r:id="rId9"/>
    <p:sldId id="354" r:id="rId10"/>
    <p:sldId id="356" r:id="rId11"/>
    <p:sldId id="383" r:id="rId12"/>
    <p:sldId id="263" r:id="rId13"/>
    <p:sldId id="264" r:id="rId14"/>
    <p:sldId id="384" r:id="rId15"/>
    <p:sldId id="357" r:id="rId16"/>
    <p:sldId id="266" r:id="rId17"/>
    <p:sldId id="395" r:id="rId18"/>
    <p:sldId id="385" r:id="rId19"/>
    <p:sldId id="269" r:id="rId20"/>
    <p:sldId id="386" r:id="rId21"/>
    <p:sldId id="387" r:id="rId22"/>
    <p:sldId id="276" r:id="rId23"/>
    <p:sldId id="277" r:id="rId24"/>
    <p:sldId id="278" r:id="rId25"/>
    <p:sldId id="279" r:id="rId26"/>
    <p:sldId id="358" r:id="rId27"/>
    <p:sldId id="272" r:id="rId28"/>
    <p:sldId id="295" r:id="rId29"/>
    <p:sldId id="274" r:id="rId30"/>
    <p:sldId id="388" r:id="rId31"/>
    <p:sldId id="275" r:id="rId32"/>
    <p:sldId id="359" r:id="rId33"/>
    <p:sldId id="280" r:id="rId34"/>
    <p:sldId id="281" r:id="rId35"/>
    <p:sldId id="394" r:id="rId36"/>
    <p:sldId id="282" r:id="rId37"/>
    <p:sldId id="283" r:id="rId38"/>
    <p:sldId id="292" r:id="rId39"/>
    <p:sldId id="360" r:id="rId40"/>
    <p:sldId id="294" r:id="rId41"/>
    <p:sldId id="286" r:id="rId42"/>
    <p:sldId id="288" r:id="rId43"/>
    <p:sldId id="389" r:id="rId44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47"/>
      <p:bold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0909" autoAdjust="0"/>
  </p:normalViewPr>
  <p:slideViewPr>
    <p:cSldViewPr snapToGrid="0">
      <p:cViewPr varScale="1">
        <p:scale>
          <a:sx n="106" d="100"/>
          <a:sy n="106" d="100"/>
        </p:scale>
        <p:origin x="-1938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-98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2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5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8">
            <a:extLst>
              <a:ext uri="{FF2B5EF4-FFF2-40B4-BE49-F238E27FC236}">
                <a16:creationId xmlns:a16="http://schemas.microsoft.com/office/drawing/2014/main" xmlns="" id="{BC090848-0AF3-4DE8-8B33-76F32AFCADF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87E27AFA-28B9-40C9-87AD-A4DAD560A937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ru-RU" altLang="en-US"/>
          </a:p>
        </p:txBody>
      </p:sp>
      <p:sp>
        <p:nvSpPr>
          <p:cNvPr id="58371" name="Rectangle 1">
            <a:extLst>
              <a:ext uri="{FF2B5EF4-FFF2-40B4-BE49-F238E27FC236}">
                <a16:creationId xmlns:a16="http://schemas.microsoft.com/office/drawing/2014/main" xmlns="" id="{C01C5BEE-5195-4CA8-BA90-D364434987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58372" name="Rectangle 2">
            <a:extLst>
              <a:ext uri="{FF2B5EF4-FFF2-40B4-BE49-F238E27FC236}">
                <a16:creationId xmlns:a16="http://schemas.microsoft.com/office/drawing/2014/main" xmlns="" id="{DB246A1A-F781-4016-956F-13A04BDE32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58373" name="Text Box 3">
            <a:extLst>
              <a:ext uri="{FF2B5EF4-FFF2-40B4-BE49-F238E27FC236}">
                <a16:creationId xmlns:a16="http://schemas.microsoft.com/office/drawing/2014/main" xmlns="" id="{659D9511-441F-443A-973B-C16BCC74D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E80209D-7332-4027-BAC7-86DCFCD97D44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08995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8">
            <a:extLst>
              <a:ext uri="{FF2B5EF4-FFF2-40B4-BE49-F238E27FC236}">
                <a16:creationId xmlns:a16="http://schemas.microsoft.com/office/drawing/2014/main" xmlns="" id="{B4B20775-015A-46FD-AC33-17225C29ED7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2F531BE7-5495-4675-AFDC-6C8FD9BC9AA4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en-US"/>
          </a:p>
        </p:txBody>
      </p:sp>
      <p:sp>
        <p:nvSpPr>
          <p:cNvPr id="69635" name="Rectangle 1">
            <a:extLst>
              <a:ext uri="{FF2B5EF4-FFF2-40B4-BE49-F238E27FC236}">
                <a16:creationId xmlns:a16="http://schemas.microsoft.com/office/drawing/2014/main" xmlns="" id="{58C3D15D-8E99-4F29-9C50-CB76A69694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9636" name="Rectangle 2">
            <a:extLst>
              <a:ext uri="{FF2B5EF4-FFF2-40B4-BE49-F238E27FC236}">
                <a16:creationId xmlns:a16="http://schemas.microsoft.com/office/drawing/2014/main" xmlns="" id="{E2BC6A71-56D1-4142-B485-0F2C355AE7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69637" name="Text Box 3">
            <a:extLst>
              <a:ext uri="{FF2B5EF4-FFF2-40B4-BE49-F238E27FC236}">
                <a16:creationId xmlns:a16="http://schemas.microsoft.com/office/drawing/2014/main" xmlns="" id="{E310A927-C4CD-470F-956B-47AA4DC74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1B540976-1C59-4C40-B88A-4188ABAA17C1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61185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8">
            <a:extLst>
              <a:ext uri="{FF2B5EF4-FFF2-40B4-BE49-F238E27FC236}">
                <a16:creationId xmlns:a16="http://schemas.microsoft.com/office/drawing/2014/main" xmlns="" id="{A32A5C34-0790-4F74-BF45-9941E1CFBEC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91B2F6ED-1548-401E-9E8D-6FF8FB8DAE05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en-US"/>
          </a:p>
        </p:txBody>
      </p:sp>
      <p:sp>
        <p:nvSpPr>
          <p:cNvPr id="72707" name="Rectangle 1">
            <a:extLst>
              <a:ext uri="{FF2B5EF4-FFF2-40B4-BE49-F238E27FC236}">
                <a16:creationId xmlns:a16="http://schemas.microsoft.com/office/drawing/2014/main" xmlns="" id="{19851EC5-A804-40A3-BB16-E7AEB402FB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72708" name="Rectangle 2">
            <a:extLst>
              <a:ext uri="{FF2B5EF4-FFF2-40B4-BE49-F238E27FC236}">
                <a16:creationId xmlns:a16="http://schemas.microsoft.com/office/drawing/2014/main" xmlns="" id="{49606E10-8BF5-411B-96A6-C449B7035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72709" name="Text Box 3">
            <a:extLst>
              <a:ext uri="{FF2B5EF4-FFF2-40B4-BE49-F238E27FC236}">
                <a16:creationId xmlns:a16="http://schemas.microsoft.com/office/drawing/2014/main" xmlns="" id="{B4E1149C-4DC2-457B-B6FC-C2469B324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D01D56E2-4550-4D57-A5EB-0A5D873EC2A0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00415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8">
            <a:extLst>
              <a:ext uri="{FF2B5EF4-FFF2-40B4-BE49-F238E27FC236}">
                <a16:creationId xmlns:a16="http://schemas.microsoft.com/office/drawing/2014/main" xmlns="" id="{6CBA4C27-0042-4474-A173-F801E95D48D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108BBE38-78B1-4774-A078-F88C91D6549F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en-US"/>
          </a:p>
        </p:txBody>
      </p:sp>
      <p:sp>
        <p:nvSpPr>
          <p:cNvPr id="80899" name="Rectangle 1">
            <a:extLst>
              <a:ext uri="{FF2B5EF4-FFF2-40B4-BE49-F238E27FC236}">
                <a16:creationId xmlns:a16="http://schemas.microsoft.com/office/drawing/2014/main" xmlns="" id="{829849D4-D21F-448A-81A9-8EF6221ECD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0900" name="Rectangle 2">
            <a:extLst>
              <a:ext uri="{FF2B5EF4-FFF2-40B4-BE49-F238E27FC236}">
                <a16:creationId xmlns:a16="http://schemas.microsoft.com/office/drawing/2014/main" xmlns="" id="{95A8F851-6896-4E08-BA27-DEBEF1EBEB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0901" name="Text Box 3">
            <a:extLst>
              <a:ext uri="{FF2B5EF4-FFF2-40B4-BE49-F238E27FC236}">
                <a16:creationId xmlns:a16="http://schemas.microsoft.com/office/drawing/2014/main" xmlns="" id="{6C5579CB-BC8D-4230-86F8-53E14B486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E115616-B1DF-4D4F-89D1-637A9A6D1366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61952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8">
            <a:extLst>
              <a:ext uri="{FF2B5EF4-FFF2-40B4-BE49-F238E27FC236}">
                <a16:creationId xmlns:a16="http://schemas.microsoft.com/office/drawing/2014/main" xmlns="" id="{71500CB5-B3A3-46ED-86E1-2399EF33514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7EFA56E8-F7AF-4A1B-8B49-7BFB7E3C0F74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en-US"/>
          </a:p>
        </p:txBody>
      </p:sp>
      <p:sp>
        <p:nvSpPr>
          <p:cNvPr id="81923" name="Rectangle 1">
            <a:extLst>
              <a:ext uri="{FF2B5EF4-FFF2-40B4-BE49-F238E27FC236}">
                <a16:creationId xmlns:a16="http://schemas.microsoft.com/office/drawing/2014/main" xmlns="" id="{DBDFC797-AB3D-49AE-BAC9-EFFE5B2804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1924" name="Rectangle 2">
            <a:extLst>
              <a:ext uri="{FF2B5EF4-FFF2-40B4-BE49-F238E27FC236}">
                <a16:creationId xmlns:a16="http://schemas.microsoft.com/office/drawing/2014/main" xmlns="" id="{8B0D7D23-3E9C-47D7-BDCC-B12AD06AD2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1925" name="Text Box 3">
            <a:extLst>
              <a:ext uri="{FF2B5EF4-FFF2-40B4-BE49-F238E27FC236}">
                <a16:creationId xmlns:a16="http://schemas.microsoft.com/office/drawing/2014/main" xmlns="" id="{0CE7C82F-07BB-41C3-B278-9671733E8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40402151-DB60-4BC2-9019-96D8B3896EDE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82643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8">
            <a:extLst>
              <a:ext uri="{FF2B5EF4-FFF2-40B4-BE49-F238E27FC236}">
                <a16:creationId xmlns:a16="http://schemas.microsoft.com/office/drawing/2014/main" xmlns="" id="{0CF0ED49-921C-4352-B913-B71FB80AD03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D468E31D-EF72-4E6F-A56C-D21C12092F3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en-US"/>
          </a:p>
        </p:txBody>
      </p:sp>
      <p:sp>
        <p:nvSpPr>
          <p:cNvPr id="82947" name="Rectangle 1">
            <a:extLst>
              <a:ext uri="{FF2B5EF4-FFF2-40B4-BE49-F238E27FC236}">
                <a16:creationId xmlns:a16="http://schemas.microsoft.com/office/drawing/2014/main" xmlns="" id="{0E1F776C-BBDC-4E9A-8508-FD52692F55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2948" name="Rectangle 2">
            <a:extLst>
              <a:ext uri="{FF2B5EF4-FFF2-40B4-BE49-F238E27FC236}">
                <a16:creationId xmlns:a16="http://schemas.microsoft.com/office/drawing/2014/main" xmlns="" id="{41B2355D-F5C5-4730-AD51-74BC6A2260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2949" name="Text Box 3">
            <a:extLst>
              <a:ext uri="{FF2B5EF4-FFF2-40B4-BE49-F238E27FC236}">
                <a16:creationId xmlns:a16="http://schemas.microsoft.com/office/drawing/2014/main" xmlns="" id="{0D72759C-E8BC-4F39-906A-A4D99144B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74E4266D-F9A0-4669-BAF1-0024D3EF1E1D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86135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8">
            <a:extLst>
              <a:ext uri="{FF2B5EF4-FFF2-40B4-BE49-F238E27FC236}">
                <a16:creationId xmlns:a16="http://schemas.microsoft.com/office/drawing/2014/main" xmlns="" id="{4D59AABA-D128-4490-B17F-4C6B92E7168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35240A0C-86EF-4999-BC15-505B3347BCB5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ru-RU" altLang="en-US"/>
          </a:p>
        </p:txBody>
      </p:sp>
      <p:sp>
        <p:nvSpPr>
          <p:cNvPr id="83971" name="Rectangle 1">
            <a:extLst>
              <a:ext uri="{FF2B5EF4-FFF2-40B4-BE49-F238E27FC236}">
                <a16:creationId xmlns:a16="http://schemas.microsoft.com/office/drawing/2014/main" xmlns="" id="{13DA5E4D-147C-4D6C-BFEE-6E0E279714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3972" name="Rectangle 2">
            <a:extLst>
              <a:ext uri="{FF2B5EF4-FFF2-40B4-BE49-F238E27FC236}">
                <a16:creationId xmlns:a16="http://schemas.microsoft.com/office/drawing/2014/main" xmlns="" id="{17069F7A-0CF5-4A74-9393-C73BF9B834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533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8">
            <a:extLst>
              <a:ext uri="{FF2B5EF4-FFF2-40B4-BE49-F238E27FC236}">
                <a16:creationId xmlns:a16="http://schemas.microsoft.com/office/drawing/2014/main" xmlns="" id="{036D344C-D912-43D2-A57B-38F0CFF2EBB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4642176D-D5EF-41AA-9937-5E4D746D9837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en-US"/>
          </a:p>
        </p:txBody>
      </p:sp>
      <p:sp>
        <p:nvSpPr>
          <p:cNvPr id="76803" name="Rectangle 1">
            <a:extLst>
              <a:ext uri="{FF2B5EF4-FFF2-40B4-BE49-F238E27FC236}">
                <a16:creationId xmlns:a16="http://schemas.microsoft.com/office/drawing/2014/main" xmlns="" id="{C58CA168-F275-4290-AFE6-72667C33AD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76804" name="Rectangle 2">
            <a:extLst>
              <a:ext uri="{FF2B5EF4-FFF2-40B4-BE49-F238E27FC236}">
                <a16:creationId xmlns:a16="http://schemas.microsoft.com/office/drawing/2014/main" xmlns="" id="{6838B51D-EE66-44C3-AC2D-5C565DFCD1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76805" name="Text Box 3">
            <a:extLst>
              <a:ext uri="{FF2B5EF4-FFF2-40B4-BE49-F238E27FC236}">
                <a16:creationId xmlns:a16="http://schemas.microsoft.com/office/drawing/2014/main" xmlns="" id="{125274AE-B4D4-4544-A1CE-8A56C27BB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8769690-05E4-42ED-9AF0-264438AE93D4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78446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8">
            <a:extLst>
              <a:ext uri="{FF2B5EF4-FFF2-40B4-BE49-F238E27FC236}">
                <a16:creationId xmlns:a16="http://schemas.microsoft.com/office/drawing/2014/main" xmlns="" id="{F8DE625B-BE98-451F-82FA-AAF98499348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70398DC2-7D5A-4B3C-8EC9-2816D9ADCCFE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en-US"/>
          </a:p>
        </p:txBody>
      </p:sp>
      <p:sp>
        <p:nvSpPr>
          <p:cNvPr id="78851" name="Rectangle 1">
            <a:extLst>
              <a:ext uri="{FF2B5EF4-FFF2-40B4-BE49-F238E27FC236}">
                <a16:creationId xmlns:a16="http://schemas.microsoft.com/office/drawing/2014/main" xmlns="" id="{1C23BB2F-9FB7-4D7B-89AE-37E8BAFC0E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78852" name="Rectangle 2">
            <a:extLst>
              <a:ext uri="{FF2B5EF4-FFF2-40B4-BE49-F238E27FC236}">
                <a16:creationId xmlns:a16="http://schemas.microsoft.com/office/drawing/2014/main" xmlns="" id="{E9520990-D781-4318-924E-C60D8670D0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78853" name="Text Box 3">
            <a:extLst>
              <a:ext uri="{FF2B5EF4-FFF2-40B4-BE49-F238E27FC236}">
                <a16:creationId xmlns:a16="http://schemas.microsoft.com/office/drawing/2014/main" xmlns="" id="{3EE90A1C-5456-486A-938A-2B86213C0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C89A8F59-8A0D-4FA5-A3F7-CF42286B1C37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312855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8">
            <a:extLst>
              <a:ext uri="{FF2B5EF4-FFF2-40B4-BE49-F238E27FC236}">
                <a16:creationId xmlns:a16="http://schemas.microsoft.com/office/drawing/2014/main" xmlns="" id="{85076787-A4AE-4520-AD67-E9C6F058F09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BC2B80EE-8520-42F6-9AF6-412281CEBE5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ru-RU" altLang="en-US"/>
          </a:p>
        </p:txBody>
      </p:sp>
      <p:sp>
        <p:nvSpPr>
          <p:cNvPr id="68611" name="Text Box 1">
            <a:extLst>
              <a:ext uri="{FF2B5EF4-FFF2-40B4-BE49-F238E27FC236}">
                <a16:creationId xmlns:a16="http://schemas.microsoft.com/office/drawing/2014/main" xmlns="" id="{1BA0E8F0-515B-41CA-AA03-D79C055A0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FA1F6D9-C05B-4A73-8219-BB51A404426D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ru-RU" altLang="en-US"/>
          </a:p>
        </p:txBody>
      </p:sp>
      <p:sp>
        <p:nvSpPr>
          <p:cNvPr id="68612" name="Rectangle 2">
            <a:extLst>
              <a:ext uri="{FF2B5EF4-FFF2-40B4-BE49-F238E27FC236}">
                <a16:creationId xmlns:a16="http://schemas.microsoft.com/office/drawing/2014/main" xmlns="" id="{1C06E113-CA06-40FA-BE47-1BE84D854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8613" name="Text Box 3">
            <a:extLst>
              <a:ext uri="{FF2B5EF4-FFF2-40B4-BE49-F238E27FC236}">
                <a16:creationId xmlns:a16="http://schemas.microsoft.com/office/drawing/2014/main" xmlns="" id="{C1472337-BBA5-4ADC-938D-85CD5CD7E8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 dirty="0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15753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8">
            <a:extLst>
              <a:ext uri="{FF2B5EF4-FFF2-40B4-BE49-F238E27FC236}">
                <a16:creationId xmlns:a16="http://schemas.microsoft.com/office/drawing/2014/main" xmlns="" id="{4E4BCB88-E253-405D-A159-BC5B3281F09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E0D80B6B-5D81-43FF-977A-85A75B149C16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ru-RU" altLang="en-US"/>
          </a:p>
        </p:txBody>
      </p:sp>
      <p:sp>
        <p:nvSpPr>
          <p:cNvPr id="79875" name="Rectangle 1">
            <a:extLst>
              <a:ext uri="{FF2B5EF4-FFF2-40B4-BE49-F238E27FC236}">
                <a16:creationId xmlns:a16="http://schemas.microsoft.com/office/drawing/2014/main" xmlns="" id="{8D6174E6-9E3A-43F3-AB9F-E30B1D4EE4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79876" name="Rectangle 2">
            <a:extLst>
              <a:ext uri="{FF2B5EF4-FFF2-40B4-BE49-F238E27FC236}">
                <a16:creationId xmlns:a16="http://schemas.microsoft.com/office/drawing/2014/main" xmlns="" id="{985C9433-C70C-465D-8043-C46431B0AB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533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8">
            <a:extLst>
              <a:ext uri="{FF2B5EF4-FFF2-40B4-BE49-F238E27FC236}">
                <a16:creationId xmlns:a16="http://schemas.microsoft.com/office/drawing/2014/main" xmlns="" id="{90B319D5-713C-4D09-8813-3D6F590415C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6D91515B-6503-4605-9E9D-E0A26738A230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ru-RU" altLang="en-US"/>
          </a:p>
        </p:txBody>
      </p:sp>
      <p:sp>
        <p:nvSpPr>
          <p:cNvPr id="64515" name="Rectangle 1">
            <a:extLst>
              <a:ext uri="{FF2B5EF4-FFF2-40B4-BE49-F238E27FC236}">
                <a16:creationId xmlns:a16="http://schemas.microsoft.com/office/drawing/2014/main" xmlns="" id="{CFFDF319-A126-4BB8-A718-6E5E01A6A6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4516" name="Rectangle 2">
            <a:extLst>
              <a:ext uri="{FF2B5EF4-FFF2-40B4-BE49-F238E27FC236}">
                <a16:creationId xmlns:a16="http://schemas.microsoft.com/office/drawing/2014/main" xmlns="" id="{87379035-7F88-4295-8182-E6609EE43A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64517" name="Text Box 3">
            <a:extLst>
              <a:ext uri="{FF2B5EF4-FFF2-40B4-BE49-F238E27FC236}">
                <a16:creationId xmlns:a16="http://schemas.microsoft.com/office/drawing/2014/main" xmlns="" id="{B9860849-D92A-4792-A43C-00431B225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50A3CD0-42F8-4E27-BF4E-1F648F5F7503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28857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8">
            <a:extLst>
              <a:ext uri="{FF2B5EF4-FFF2-40B4-BE49-F238E27FC236}">
                <a16:creationId xmlns:a16="http://schemas.microsoft.com/office/drawing/2014/main" xmlns="" id="{5515C65C-47A7-4D25-85C2-218DAA1A351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F6C3431B-7A8A-4EA2-952F-F7D6B9D032E6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ru-RU" altLang="en-US"/>
          </a:p>
        </p:txBody>
      </p:sp>
      <p:sp>
        <p:nvSpPr>
          <p:cNvPr id="84995" name="Rectangle 1">
            <a:extLst>
              <a:ext uri="{FF2B5EF4-FFF2-40B4-BE49-F238E27FC236}">
                <a16:creationId xmlns:a16="http://schemas.microsoft.com/office/drawing/2014/main" xmlns="" id="{758DEF2E-440F-4D81-90B1-D8D9486777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4996" name="Rectangle 2">
            <a:extLst>
              <a:ext uri="{FF2B5EF4-FFF2-40B4-BE49-F238E27FC236}">
                <a16:creationId xmlns:a16="http://schemas.microsoft.com/office/drawing/2014/main" xmlns="" id="{826DA1F4-F5AB-454F-8EC2-3632A5516E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4997" name="Text Box 3">
            <a:extLst>
              <a:ext uri="{FF2B5EF4-FFF2-40B4-BE49-F238E27FC236}">
                <a16:creationId xmlns:a16="http://schemas.microsoft.com/office/drawing/2014/main" xmlns="" id="{F3E29B57-96EB-4D59-AB20-548BBFD55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A0DD50A-E695-4454-9C74-7E85D7DC0E3C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064919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8">
            <a:extLst>
              <a:ext uri="{FF2B5EF4-FFF2-40B4-BE49-F238E27FC236}">
                <a16:creationId xmlns:a16="http://schemas.microsoft.com/office/drawing/2014/main" xmlns="" id="{833B25E4-3432-4A7A-8779-999E8468985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33F07803-69FC-4C20-94FD-E1EA5A92A330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ru-RU" altLang="en-US"/>
          </a:p>
        </p:txBody>
      </p:sp>
      <p:sp>
        <p:nvSpPr>
          <p:cNvPr id="86019" name="Rectangle 1">
            <a:extLst>
              <a:ext uri="{FF2B5EF4-FFF2-40B4-BE49-F238E27FC236}">
                <a16:creationId xmlns:a16="http://schemas.microsoft.com/office/drawing/2014/main" xmlns="" id="{05DC3628-E712-4495-B22D-AD409A689D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6020" name="Rectangle 2">
            <a:extLst>
              <a:ext uri="{FF2B5EF4-FFF2-40B4-BE49-F238E27FC236}">
                <a16:creationId xmlns:a16="http://schemas.microsoft.com/office/drawing/2014/main" xmlns="" id="{5B24B8A2-D13F-4B44-B354-ADD104E8FC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86021" name="Text Box 3">
            <a:extLst>
              <a:ext uri="{FF2B5EF4-FFF2-40B4-BE49-F238E27FC236}">
                <a16:creationId xmlns:a16="http://schemas.microsoft.com/office/drawing/2014/main" xmlns="" id="{EB0ED813-21A0-44C4-84F3-CE309C4F9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C7ADD8C-52DA-46E0-B04A-FAED65114F3D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01055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8">
            <a:extLst>
              <a:ext uri="{FF2B5EF4-FFF2-40B4-BE49-F238E27FC236}">
                <a16:creationId xmlns:a16="http://schemas.microsoft.com/office/drawing/2014/main" xmlns="" id="{2B2EAC25-536F-4CDE-89A9-C231B6ED3F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96456453-B673-4D53-B09E-BCB233B695E6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ru-RU" altLang="en-US"/>
          </a:p>
        </p:txBody>
      </p:sp>
      <p:sp>
        <p:nvSpPr>
          <p:cNvPr id="87043" name="Rectangle 1">
            <a:extLst>
              <a:ext uri="{FF2B5EF4-FFF2-40B4-BE49-F238E27FC236}">
                <a16:creationId xmlns:a16="http://schemas.microsoft.com/office/drawing/2014/main" xmlns="" id="{4408B37F-B203-4756-9B5D-6DF273502D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6613" cy="3484563"/>
          </a:xfrm>
          <a:solidFill>
            <a:srgbClr val="FFFFFF"/>
          </a:solidFill>
          <a:ln/>
        </p:spPr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xmlns="" id="{3630A901-89C0-41B9-8786-6D0A82DD81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38737" cy="41798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1244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8">
            <a:extLst>
              <a:ext uri="{FF2B5EF4-FFF2-40B4-BE49-F238E27FC236}">
                <a16:creationId xmlns:a16="http://schemas.microsoft.com/office/drawing/2014/main" xmlns="" id="{2F810678-B090-4E40-9B4E-DB1613B9E06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E2513965-5B3F-473D-A73A-C0629E39CC7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ru-RU" altLang="en-US"/>
          </a:p>
        </p:txBody>
      </p:sp>
      <p:sp>
        <p:nvSpPr>
          <p:cNvPr id="88067" name="Rectangle 1">
            <a:extLst>
              <a:ext uri="{FF2B5EF4-FFF2-40B4-BE49-F238E27FC236}">
                <a16:creationId xmlns:a16="http://schemas.microsoft.com/office/drawing/2014/main" xmlns="" id="{B53E25E0-8780-4FF9-B9D9-A8490FDA8E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88068" name="Rectangle 2">
            <a:extLst>
              <a:ext uri="{FF2B5EF4-FFF2-40B4-BE49-F238E27FC236}">
                <a16:creationId xmlns:a16="http://schemas.microsoft.com/office/drawing/2014/main" xmlns="" id="{C17FE0AB-945E-4853-AC4A-12223F92F1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8069" name="Text Box 3">
            <a:extLst>
              <a:ext uri="{FF2B5EF4-FFF2-40B4-BE49-F238E27FC236}">
                <a16:creationId xmlns:a16="http://schemas.microsoft.com/office/drawing/2014/main" xmlns="" id="{EC1696C2-EA53-42D2-A604-69FD5B4E5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21A80370-0E20-479F-95A3-7480F4888AA4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07543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8">
            <a:extLst>
              <a:ext uri="{FF2B5EF4-FFF2-40B4-BE49-F238E27FC236}">
                <a16:creationId xmlns:a16="http://schemas.microsoft.com/office/drawing/2014/main" xmlns="" id="{E62EAA46-17C5-4961-BD73-3AB5699539D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5472248B-88A7-4A04-B1F8-AF3E86D1A452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ru-RU" altLang="en-US"/>
          </a:p>
        </p:txBody>
      </p:sp>
      <p:sp>
        <p:nvSpPr>
          <p:cNvPr id="91139" name="Rectangle 1">
            <a:extLst>
              <a:ext uri="{FF2B5EF4-FFF2-40B4-BE49-F238E27FC236}">
                <a16:creationId xmlns:a16="http://schemas.microsoft.com/office/drawing/2014/main" xmlns="" id="{1EE00EDD-9197-4754-826D-8C7A72FB5B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91140" name="Rectangle 2">
            <a:extLst>
              <a:ext uri="{FF2B5EF4-FFF2-40B4-BE49-F238E27FC236}">
                <a16:creationId xmlns:a16="http://schemas.microsoft.com/office/drawing/2014/main" xmlns="" id="{604E7D37-2D53-4FE6-8B03-234209022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91141" name="Text Box 3">
            <a:extLst>
              <a:ext uri="{FF2B5EF4-FFF2-40B4-BE49-F238E27FC236}">
                <a16:creationId xmlns:a16="http://schemas.microsoft.com/office/drawing/2014/main" xmlns="" id="{038F7009-AA7B-465A-B79B-DFAAB09FE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C7AD99D-5435-413A-B332-21590791ECA7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40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344536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8">
            <a:extLst>
              <a:ext uri="{FF2B5EF4-FFF2-40B4-BE49-F238E27FC236}">
                <a16:creationId xmlns:a16="http://schemas.microsoft.com/office/drawing/2014/main" xmlns="" id="{5CB88650-8AAA-4E9A-B130-31E0BFEE248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E58B61F9-81D6-4940-AD16-2BFCC1D1094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ru-RU" altLang="en-US"/>
          </a:p>
        </p:txBody>
      </p:sp>
      <p:sp>
        <p:nvSpPr>
          <p:cNvPr id="93187" name="Rectangle 1">
            <a:extLst>
              <a:ext uri="{FF2B5EF4-FFF2-40B4-BE49-F238E27FC236}">
                <a16:creationId xmlns:a16="http://schemas.microsoft.com/office/drawing/2014/main" xmlns="" id="{3973CFE4-53BE-453A-998E-86449DD96F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93188" name="Rectangle 2">
            <a:extLst>
              <a:ext uri="{FF2B5EF4-FFF2-40B4-BE49-F238E27FC236}">
                <a16:creationId xmlns:a16="http://schemas.microsoft.com/office/drawing/2014/main" xmlns="" id="{37CB4609-AEFA-4EF5-B0B6-8153A99664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93189" name="Text Box 3">
            <a:extLst>
              <a:ext uri="{FF2B5EF4-FFF2-40B4-BE49-F238E27FC236}">
                <a16:creationId xmlns:a16="http://schemas.microsoft.com/office/drawing/2014/main" xmlns="" id="{15A338DA-CC9A-40A7-8778-EFEAC8F19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C893CFFD-1C3F-413C-AB37-619B838D3447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0996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8">
            <a:extLst>
              <a:ext uri="{FF2B5EF4-FFF2-40B4-BE49-F238E27FC236}">
                <a16:creationId xmlns:a16="http://schemas.microsoft.com/office/drawing/2014/main" xmlns="" id="{3EDFF7D8-1965-4903-97E5-25A7C9AE9F1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B26D9519-8154-4355-BB24-1EF64F3580E9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ru-RU" altLang="en-US"/>
          </a:p>
        </p:txBody>
      </p:sp>
      <p:sp>
        <p:nvSpPr>
          <p:cNvPr id="59395" name="Text Box 1">
            <a:extLst>
              <a:ext uri="{FF2B5EF4-FFF2-40B4-BE49-F238E27FC236}">
                <a16:creationId xmlns:a16="http://schemas.microsoft.com/office/drawing/2014/main" xmlns="" id="{F4549DDF-ED75-4F7D-A37B-15C161407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C46B35F-E849-43A0-AEA7-6F3FC951D101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ru-RU" altLang="en-US"/>
          </a:p>
        </p:txBody>
      </p:sp>
      <p:sp>
        <p:nvSpPr>
          <p:cNvPr id="59396" name="Rectangle 2">
            <a:extLst>
              <a:ext uri="{FF2B5EF4-FFF2-40B4-BE49-F238E27FC236}">
                <a16:creationId xmlns:a16="http://schemas.microsoft.com/office/drawing/2014/main" xmlns="" id="{7D7FEB13-7587-4A02-AA1D-7D4AB7554E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59397" name="Rectangle 3">
            <a:extLst>
              <a:ext uri="{FF2B5EF4-FFF2-40B4-BE49-F238E27FC236}">
                <a16:creationId xmlns:a16="http://schemas.microsoft.com/office/drawing/2014/main" xmlns="" id="{E5FAD8D2-073C-4709-A506-6D4F3B964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4961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8">
            <a:extLst>
              <a:ext uri="{FF2B5EF4-FFF2-40B4-BE49-F238E27FC236}">
                <a16:creationId xmlns:a16="http://schemas.microsoft.com/office/drawing/2014/main" xmlns="" id="{FD3836BA-08E7-49F9-80CE-95060DFE7C9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6DC87B7E-C65C-4084-AC5F-E52C3C3A86A7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ru-RU" altLang="en-US"/>
          </a:p>
        </p:txBody>
      </p:sp>
      <p:sp>
        <p:nvSpPr>
          <p:cNvPr id="60419" name="Text Box 1">
            <a:extLst>
              <a:ext uri="{FF2B5EF4-FFF2-40B4-BE49-F238E27FC236}">
                <a16:creationId xmlns:a16="http://schemas.microsoft.com/office/drawing/2014/main" xmlns="" id="{1DCBE226-6D12-46F2-B22E-780A5D3A9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E28D771-4EA2-4D14-B75D-1F891BBECD31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ru-RU" altLang="en-US"/>
          </a:p>
        </p:txBody>
      </p:sp>
      <p:sp>
        <p:nvSpPr>
          <p:cNvPr id="60420" name="Rectangle 2">
            <a:extLst>
              <a:ext uri="{FF2B5EF4-FFF2-40B4-BE49-F238E27FC236}">
                <a16:creationId xmlns:a16="http://schemas.microsoft.com/office/drawing/2014/main" xmlns="" id="{C0935764-D9E7-4670-AAEC-C048C8681C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0421" name="Rectangle 3">
            <a:extLst>
              <a:ext uri="{FF2B5EF4-FFF2-40B4-BE49-F238E27FC236}">
                <a16:creationId xmlns:a16="http://schemas.microsoft.com/office/drawing/2014/main" xmlns="" id="{D83B814D-B4D7-4D8B-9FD5-4B23345C85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839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8">
            <a:extLst>
              <a:ext uri="{FF2B5EF4-FFF2-40B4-BE49-F238E27FC236}">
                <a16:creationId xmlns:a16="http://schemas.microsoft.com/office/drawing/2014/main" xmlns="" id="{152B7630-88AC-42B2-8DAC-0ABFBB9575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7973B4E6-640C-4D0D-A148-C8E9DDDDDA1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en-US"/>
          </a:p>
        </p:txBody>
      </p:sp>
      <p:sp>
        <p:nvSpPr>
          <p:cNvPr id="63491" name="Text Box 1">
            <a:extLst>
              <a:ext uri="{FF2B5EF4-FFF2-40B4-BE49-F238E27FC236}">
                <a16:creationId xmlns:a16="http://schemas.microsoft.com/office/drawing/2014/main" xmlns="" id="{65ABF65F-186A-409C-9352-34F96D346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54F779D-D277-4D80-895B-77A7207FFF06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en-US"/>
          </a:p>
        </p:txBody>
      </p:sp>
      <p:sp>
        <p:nvSpPr>
          <p:cNvPr id="63492" name="Rectangle 2">
            <a:extLst>
              <a:ext uri="{FF2B5EF4-FFF2-40B4-BE49-F238E27FC236}">
                <a16:creationId xmlns:a16="http://schemas.microsoft.com/office/drawing/2014/main" xmlns="" id="{5C34A470-2565-4D53-9D55-7A2A2185C9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3493" name="Rectangle 3">
            <a:extLst>
              <a:ext uri="{FF2B5EF4-FFF2-40B4-BE49-F238E27FC236}">
                <a16:creationId xmlns:a16="http://schemas.microsoft.com/office/drawing/2014/main" xmlns="" id="{B774A036-AF00-458D-B6EF-4CDB7C68BF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417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Попытка совместить датчики между файлами: Например, в файле 1 первый датчик - навигационный, а второй - сонар, а во втором файле первый датчик - сонар, а второй - навигационный, программа их определит и поменяет их местами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892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8">
            <a:extLst>
              <a:ext uri="{FF2B5EF4-FFF2-40B4-BE49-F238E27FC236}">
                <a16:creationId xmlns:a16="http://schemas.microsoft.com/office/drawing/2014/main" xmlns="" id="{BC036E00-26EF-4613-A57F-8AB3DC0E77D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EA43B5B0-6AD2-407D-8578-FB74A00A90D5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ru-RU" altLang="en-US"/>
          </a:p>
        </p:txBody>
      </p:sp>
      <p:sp>
        <p:nvSpPr>
          <p:cNvPr id="66563" name="Rectangle 1">
            <a:extLst>
              <a:ext uri="{FF2B5EF4-FFF2-40B4-BE49-F238E27FC236}">
                <a16:creationId xmlns:a16="http://schemas.microsoft.com/office/drawing/2014/main" xmlns="" id="{B6B1C4ED-A50F-4DCE-86D5-5795EB3714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6564" name="Rectangle 2">
            <a:extLst>
              <a:ext uri="{FF2B5EF4-FFF2-40B4-BE49-F238E27FC236}">
                <a16:creationId xmlns:a16="http://schemas.microsoft.com/office/drawing/2014/main" xmlns="" id="{781C94EB-5D4D-44C2-A5D7-3DA97C6ED1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16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8">
            <a:extLst>
              <a:ext uri="{FF2B5EF4-FFF2-40B4-BE49-F238E27FC236}">
                <a16:creationId xmlns:a16="http://schemas.microsoft.com/office/drawing/2014/main" xmlns="" id="{3889163F-9D7B-4D67-A61E-4DCD9D1B51E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6B4CABB2-9EF5-4C45-A4F0-B7D9A2B47C42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ru-RU" altLang="en-US"/>
          </a:p>
        </p:txBody>
      </p:sp>
      <p:sp>
        <p:nvSpPr>
          <p:cNvPr id="67587" name="Rectangle 1">
            <a:extLst>
              <a:ext uri="{FF2B5EF4-FFF2-40B4-BE49-F238E27FC236}">
                <a16:creationId xmlns:a16="http://schemas.microsoft.com/office/drawing/2014/main" xmlns="" id="{C3AEAC94-E006-4BBE-B017-11C245C39BA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7588" name="Rectangle 2">
            <a:extLst>
              <a:ext uri="{FF2B5EF4-FFF2-40B4-BE49-F238E27FC236}">
                <a16:creationId xmlns:a16="http://schemas.microsoft.com/office/drawing/2014/main" xmlns="" id="{E0AED67C-2708-4C59-9CCF-771F3D29D5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Позиции можно выделить или исключить из сглаживания</a:t>
            </a: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Можно также выделить участок и исключить его из мозаики</a:t>
            </a: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Правый клик -&gt; Отображение карты</a:t>
            </a:r>
          </a:p>
        </p:txBody>
      </p:sp>
      <p:sp>
        <p:nvSpPr>
          <p:cNvPr id="67589" name="Text Box 3">
            <a:extLst>
              <a:ext uri="{FF2B5EF4-FFF2-40B4-BE49-F238E27FC236}">
                <a16:creationId xmlns:a16="http://schemas.microsoft.com/office/drawing/2014/main" xmlns="" id="{00DB1E9F-325E-4B92-AE8C-121039A70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9B3DE82-89B8-4BF6-885E-CABECF8DA1C5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2670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8">
            <a:extLst>
              <a:ext uri="{FF2B5EF4-FFF2-40B4-BE49-F238E27FC236}">
                <a16:creationId xmlns:a16="http://schemas.microsoft.com/office/drawing/2014/main" xmlns="" id="{85076787-A4AE-4520-AD67-E9C6F058F09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ClrTx/>
              <a:buFontTx/>
              <a:buNone/>
            </a:pPr>
            <a:fld id="{BC2B80EE-8520-42F6-9AF6-412281CEBE5D}" type="slidenum">
              <a:rPr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en-US"/>
          </a:p>
        </p:txBody>
      </p:sp>
      <p:sp>
        <p:nvSpPr>
          <p:cNvPr id="68611" name="Text Box 1">
            <a:extLst>
              <a:ext uri="{FF2B5EF4-FFF2-40B4-BE49-F238E27FC236}">
                <a16:creationId xmlns:a16="http://schemas.microsoft.com/office/drawing/2014/main" xmlns="" id="{1BA0E8F0-515B-41CA-AA03-D79C055A0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880" tIns="46440" rIns="92880" bIns="4644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FA1F6D9-C05B-4A73-8219-BB51A404426D}" type="slidenum">
              <a:rPr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en-US"/>
          </a:p>
        </p:txBody>
      </p:sp>
      <p:sp>
        <p:nvSpPr>
          <p:cNvPr id="68612" name="Rectangle 2">
            <a:extLst>
              <a:ext uri="{FF2B5EF4-FFF2-40B4-BE49-F238E27FC236}">
                <a16:creationId xmlns:a16="http://schemas.microsoft.com/office/drawing/2014/main" xmlns="" id="{1C06E113-CA06-40FA-BE47-1BE84D854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8500"/>
            <a:ext cx="4648200" cy="3486150"/>
          </a:xfrm>
          <a:solidFill>
            <a:srgbClr val="FFFFFF"/>
          </a:solidFill>
          <a:ln/>
        </p:spPr>
      </p:sp>
      <p:sp>
        <p:nvSpPr>
          <p:cNvPr id="68613" name="Text Box 3">
            <a:extLst>
              <a:ext uri="{FF2B5EF4-FFF2-40B4-BE49-F238E27FC236}">
                <a16:creationId xmlns:a16="http://schemas.microsoft.com/office/drawing/2014/main" xmlns="" id="{C1472337-BBA5-4ADC-938D-85CD5CD7E8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5038" y="4416425"/>
            <a:ext cx="5140325" cy="4181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Blanking - Слепая зона: Какую часть развертки можно игнорировать. Переместите курсор к самой высокой точке картинки и введите расстояние (показанное сверху) в поле Blanking.</a:t>
            </a: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Gate Size (шаг порога) определяет на какой диапазон выше и ниже от текущего сигнала искать следующую точку дна. Если такой не находится, программа проигнорирует порог и найдет новую высоту.</a:t>
            </a: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Sensitivity (чувствительность). Чем выше чувствительность, тем меньшая величина обратной посылки будет использована для определения дна, а более низкая чувствительность - использование более мощного сигнала. Обычно, более высокая чувствительность дает большую высоту на дном.</a:t>
            </a: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ru-RU" altLang="en-US" dirty="0">
              <a:latin typeface="Times New Roman" panose="02020603050405020304" pitchFamily="18" charset="0"/>
              <a:ea typeface="Microsoft YaHei" panose="020B0503020204020204" pitchFamily="34" charset="-122"/>
            </a:endParaRPr>
          </a:p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b="0" i="0" u="none" baseline="0">
                <a:latin typeface="Times New Roman" panose="02020603050405020304" pitchFamily="18" charset="0"/>
                <a:ea typeface="Microsoft YaHei" panose="020B0503020204020204" pitchFamily="34" charset="-122"/>
              </a:rPr>
              <a:t>Оцифровка: Кликните иконку Digitize для входа в режим оцифровки. Кликните на снимке для задания высоты. По окончанию оцифровки, кликните кнопку «Оцифровать» для деактивации режима оцифровки.</a:t>
            </a:r>
          </a:p>
        </p:txBody>
      </p:sp>
    </p:spTree>
    <p:extLst>
      <p:ext uri="{BB962C8B-B14F-4D97-AF65-F5344CB8AC3E}">
        <p14:creationId xmlns:p14="http://schemas.microsoft.com/office/powerpoint/2010/main" val="182764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hypack.com/File%20Library/Resource%20Library/Technical%20Notes/09_2018/Sidescan-Waterfall-Downsampling.pdf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40971" y="1584960"/>
            <a:ext cx="8662057" cy="1470025"/>
          </a:xfrm>
        </p:spPr>
        <p:txBody>
          <a:bodyPr/>
          <a:lstStyle/>
          <a:p>
            <a:pPr algn="l" rtl="0"/>
            <a:r>
              <a:rPr lang="ru-RU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Обработка данных гидролокатора бокового обзора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71772" y="3063949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Январь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6230"/>
            <a:ext cx="9144000" cy="277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2ED87D-2B63-4FAC-AE8C-DB8F53640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8227409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Загрузка файла, п.2 (Параметры Чтения)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E500658-4516-4CBF-B04B-E053EFA39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315271"/>
            <a:ext cx="4131659" cy="4975801"/>
          </a:xfrm>
        </p:spPr>
        <p:txBody>
          <a:bodyPr>
            <a:normAutofit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Выбор: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Выберите сонар, навигацию и курсоуказатель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Info - информация об устройствах: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Задайте офсеты</a:t>
            </a:r>
            <a:endParaRPr lang="ru-RU" sz="1800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Info - информация о съемке: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Основные данные съемки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800" b="0" i="0" u="sng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Advanced: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Предварительное сглаживание линии дна, курса и позиций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Линии трека вверх либо вниз на 1%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опции для XTF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Применить медианный фильтр к данным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количество датчиков изменяется в файлах, попытка их совместить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58E5B1-6AC5-4A73-8BB8-4211D921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5AE0125-C7D9-4735-BD23-8850FAEE8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231" y="1629596"/>
            <a:ext cx="3676650" cy="2113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699190F-46DE-44E4-AF0E-98129C6E3B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231" y="3927091"/>
            <a:ext cx="3676650" cy="2113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9550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5ABA860-5CB3-45D7-A6D8-D0D95AEE64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148577"/>
            <a:ext cx="5824846" cy="3648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3" name="Text Box 1">
            <a:extLst>
              <a:ext uri="{FF2B5EF4-FFF2-40B4-BE49-F238E27FC236}">
                <a16:creationId xmlns:a16="http://schemas.microsoft.com/office/drawing/2014/main" xmlns="" id="{CE95035F-0D59-4A0A-ABB9-37FC4D2B7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8754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Фаза 1 Вид и опции</a:t>
            </a:r>
          </a:p>
        </p:txBody>
      </p:sp>
      <p:sp>
        <p:nvSpPr>
          <p:cNvPr id="25604" name="Line 3">
            <a:extLst>
              <a:ext uri="{FF2B5EF4-FFF2-40B4-BE49-F238E27FC236}">
                <a16:creationId xmlns:a16="http://schemas.microsoft.com/office/drawing/2014/main" xmlns="" id="{C6EF5EB8-4049-42A9-8D93-3B7FFD4B6A6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11763" y="2819400"/>
            <a:ext cx="685800" cy="0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605" name="Text Box 4">
            <a:extLst>
              <a:ext uri="{FF2B5EF4-FFF2-40B4-BE49-F238E27FC236}">
                <a16:creationId xmlns:a16="http://schemas.microsoft.com/office/drawing/2014/main" xmlns="" id="{3EF8FD05-3F63-4DE5-9AC6-8E3BDFD49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072063"/>
            <a:ext cx="4972050" cy="371513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Курса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Сглаживание линии курса</a:t>
            </a:r>
          </a:p>
        </p:txBody>
      </p:sp>
      <p:sp>
        <p:nvSpPr>
          <p:cNvPr id="25606" name="Text Box 5">
            <a:extLst>
              <a:ext uri="{FF2B5EF4-FFF2-40B4-BE49-F238E27FC236}">
                <a16:creationId xmlns:a16="http://schemas.microsoft.com/office/drawing/2014/main" xmlns="" id="{3100B8E3-BA58-4687-A1CC-1ABB6DEDB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4424363"/>
            <a:ext cx="3048000" cy="833178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Navigation (окно навигации):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Сглаживание позиций на линии трека</a:t>
            </a:r>
          </a:p>
        </p:txBody>
      </p:sp>
      <p:sp>
        <p:nvSpPr>
          <p:cNvPr id="25607" name="Text Box 6">
            <a:extLst>
              <a:ext uri="{FF2B5EF4-FFF2-40B4-BE49-F238E27FC236}">
                <a16:creationId xmlns:a16="http://schemas.microsoft.com/office/drawing/2014/main" xmlns="" id="{EBCEA9F4-7B52-4BF9-A0BC-6C0DF3FCE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7563" y="2259013"/>
            <a:ext cx="3094037" cy="1571842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Высота ЗБУ</a:t>
            </a:r>
          </a:p>
          <a:p>
            <a:pPr marL="285750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редактирование линии дна.</a:t>
            </a:r>
          </a:p>
          <a:p>
            <a:pPr marL="285750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Сглаживание и понижение порога детектирования дна.</a:t>
            </a:r>
          </a:p>
        </p:txBody>
      </p:sp>
      <p:graphicFrame>
        <p:nvGraphicFramePr>
          <p:cNvPr id="8" name="Group 6">
            <a:extLst>
              <a:ext uri="{FF2B5EF4-FFF2-40B4-BE49-F238E27FC236}">
                <a16:creationId xmlns:a16="http://schemas.microsoft.com/office/drawing/2014/main" xmlns="" id="{6564FE4B-72FA-4251-AE7A-F5E901772F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115588"/>
              </p:ext>
            </p:extLst>
          </p:nvPr>
        </p:nvGraphicFramePr>
        <p:xfrm>
          <a:off x="0" y="5508719"/>
          <a:ext cx="7392949" cy="986821"/>
        </p:xfrm>
        <a:graphic>
          <a:graphicData uri="http://schemas.openxmlformats.org/drawingml/2006/table">
            <a:tbl>
              <a:tblPr/>
              <a:tblGrid>
                <a:gridCol w="2563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290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540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Microsoft YaHei" charset="-122"/>
                        </a:rPr>
                        <a:t>ПРИМЕЧАНИЕ:</a:t>
                      </a:r>
                    </a:p>
                  </a:txBody>
                  <a:tcPr marL="90004" marR="90004" marT="106797" marB="4655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Изменения будут применены при создании мозаики. Сохранение в файл HS2 позволит продолжение редактирования с сохраненными изменениями.</a:t>
                      </a:r>
                    </a:p>
                  </a:txBody>
                  <a:tcPr marL="90004" marR="90004" marT="91648" marB="46559" anchor="ctr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5616" name="Line 3">
            <a:extLst>
              <a:ext uri="{FF2B5EF4-FFF2-40B4-BE49-F238E27FC236}">
                <a16:creationId xmlns:a16="http://schemas.microsoft.com/office/drawing/2014/main" xmlns="" id="{28B58D12-55B5-4AC8-99DD-ECB88DF71E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972049" y="4463256"/>
            <a:ext cx="971493" cy="289713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617" name="Line 3">
            <a:extLst>
              <a:ext uri="{FF2B5EF4-FFF2-40B4-BE49-F238E27FC236}">
                <a16:creationId xmlns:a16="http://schemas.microsoft.com/office/drawing/2014/main" xmlns="" id="{D1BAD6AD-7603-466A-A7D5-55F56F93D4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38200" y="4684713"/>
            <a:ext cx="0" cy="400050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2">
            <a:extLst>
              <a:ext uri="{FF2B5EF4-FFF2-40B4-BE49-F238E27FC236}">
                <a16:creationId xmlns:a16="http://schemas.microsoft.com/office/drawing/2014/main" xmlns="" id="{5E39C85F-0B2B-43A1-887B-6B6975EE8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Фаза 1 Данные высоты и курса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xmlns="" id="{D46B340B-D006-49C4-AC25-B7BBE5623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" y="1155700"/>
            <a:ext cx="4984750" cy="4678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175" algn="l" rtl="0" eaLnBrk="1" hangingPunct="1">
              <a:spcBef>
                <a:spcPts val="600"/>
              </a:spcBef>
              <a:buSzPct val="7000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Редактирование трека и курса </a:t>
            </a:r>
          </a:p>
          <a:p>
            <a:pPr marL="346075" indent="-342900" algn="l" rtl="0" eaLnBrk="1" hangingPunct="1">
              <a:spcBef>
                <a:spcPts val="600"/>
              </a:spcBef>
              <a:buSzPct val="70000"/>
              <a:buFont typeface="Arial" panose="020B0604020202020204" pitchFamily="34" charset="0"/>
              <a:buChar char="•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Опции удаления выбросов и сглаживания. </a:t>
            </a:r>
          </a:p>
          <a:p>
            <a:pPr marL="346075" indent="-342900" algn="l" rtl="0" eaLnBrk="1" hangingPunct="1">
              <a:spcBef>
                <a:spcPts val="600"/>
              </a:spcBef>
              <a:buSzPct val="70000"/>
              <a:buFont typeface="Arial" panose="020B0604020202020204" pitchFamily="34" charset="0"/>
              <a:buChar char="•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Линию курса можно сгладить между двумя точками либо на всем галсе.</a:t>
            </a:r>
          </a:p>
          <a:p>
            <a:pPr marL="346075" indent="-342900" algn="l" rtl="0" eaLnBrk="1" hangingPunct="1">
              <a:spcBef>
                <a:spcPts val="600"/>
              </a:spcBef>
              <a:buSzPct val="70000"/>
              <a:buFont typeface="Arial" panose="020B0604020202020204" pitchFamily="34" charset="0"/>
              <a:buChar char="•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Исходные данные серого цвета для сравнения со сглаженными данными.</a:t>
            </a:r>
          </a:p>
          <a:p>
            <a:pPr marL="3175" algn="l" rtl="0" eaLnBrk="1" hangingPunct="1">
              <a:spcBef>
                <a:spcPts val="600"/>
              </a:spcBef>
              <a:buSzPct val="70000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В меню View - Options:</a:t>
            </a:r>
          </a:p>
          <a:p>
            <a:pPr marL="346075" indent="-342900" algn="l" rtl="0" eaLnBrk="1" hangingPunct="1">
              <a:spcBef>
                <a:spcPts val="600"/>
              </a:spcBef>
              <a:buSzPct val="70000"/>
              <a:buFont typeface="Arial" panose="020B0604020202020204" pitchFamily="34" charset="0"/>
              <a:buChar char="•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Отображение данных без разверток</a:t>
            </a:r>
          </a:p>
          <a:p>
            <a:pPr marL="346075" indent="-342900" algn="l" rtl="0" eaLnBrk="1" hangingPunct="1">
              <a:spcBef>
                <a:spcPts val="600"/>
              </a:spcBef>
              <a:buSzPct val="70000"/>
              <a:buFont typeface="Arial" panose="020B0604020202020204" pitchFamily="34" charset="0"/>
              <a:buChar char="•"/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icrosoft YaHei" charset="-122"/>
              </a:rPr>
              <a:t>Выбор фильтра сглаживания.</a:t>
            </a:r>
          </a:p>
        </p:txBody>
      </p:sp>
      <p:graphicFrame>
        <p:nvGraphicFramePr>
          <p:cNvPr id="3" name="Group 6">
            <a:extLst>
              <a:ext uri="{FF2B5EF4-FFF2-40B4-BE49-F238E27FC236}">
                <a16:creationId xmlns:a16="http://schemas.microsoft.com/office/drawing/2014/main" xmlns="" id="{1A44024F-4ECC-499F-B141-5D29827D0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4709"/>
              </p:ext>
            </p:extLst>
          </p:nvPr>
        </p:nvGraphicFramePr>
        <p:xfrm>
          <a:off x="0" y="5287216"/>
          <a:ext cx="7646894" cy="1220456"/>
        </p:xfrm>
        <a:graphic>
          <a:graphicData uri="http://schemas.openxmlformats.org/drawingml/2006/table">
            <a:tbl>
              <a:tblPr/>
              <a:tblGrid>
                <a:gridCol w="21375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093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2393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Microsoft YaHei" charset="-122"/>
                        </a:rPr>
                        <a:t>Примечание: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107352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Сглаживание можно выполнить несколько раз.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Если сонар установлен на судне, сглаживание можно не делать. </a:t>
                      </a:r>
                    </a:p>
                    <a:p>
                      <a:pPr marL="285750" marR="0" lvl="0" indent="-28575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Char char="•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Внизу окна есть счетчик сглаживаний.</a:t>
                      </a:r>
                    </a:p>
                  </a:txBody>
                  <a:tcPr marL="90000" marR="90000" marT="92124" marB="46800" anchor="ctr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B2E6B0-EE17-4742-9D55-8B1613087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5390" y="1102522"/>
            <a:ext cx="2933700" cy="231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D76F8B6-5548-47EB-978A-ACF6984B2A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4948" y="3494881"/>
            <a:ext cx="3962400" cy="1729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839598C-D65F-4AF9-ADB1-FC141A5598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975" y="2021685"/>
            <a:ext cx="266700" cy="238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F9FB5DA-EDAC-45AF-8B10-F0AF48D255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438" y="1752600"/>
            <a:ext cx="3257550" cy="3076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0" name="Text Box 1">
            <a:extLst>
              <a:ext uri="{FF2B5EF4-FFF2-40B4-BE49-F238E27FC236}">
                <a16:creationId xmlns:a16="http://schemas.microsoft.com/office/drawing/2014/main" xmlns="" id="{91AF946E-9574-44E4-A7B7-C715A0EB8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9791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Фаза 1 Bottom Tracking - отслеживание дна</a:t>
            </a:r>
          </a:p>
        </p:txBody>
      </p:sp>
      <p:sp>
        <p:nvSpPr>
          <p:cNvPr id="27655" name="Text Box 6">
            <a:extLst>
              <a:ext uri="{FF2B5EF4-FFF2-40B4-BE49-F238E27FC236}">
                <a16:creationId xmlns:a16="http://schemas.microsoft.com/office/drawing/2014/main" xmlns="" id="{E798CA32-6A67-4462-BE62-9DB29CC55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438" y="4994275"/>
            <a:ext cx="36353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Окно высоты сонара (Towfish altitude). Синяя линия должна совпадать с началом дна.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128BB9FB-306C-4BD2-8EC1-3202CC16BFAB}"/>
              </a:ext>
            </a:extLst>
          </p:cNvPr>
          <p:cNvSpPr txBox="1">
            <a:spLocks/>
          </p:cNvSpPr>
          <p:nvPr/>
        </p:nvSpPr>
        <p:spPr>
          <a:xfrm>
            <a:off x="105426" y="969963"/>
            <a:ext cx="5427012" cy="4722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сигнал левого или правого борта (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starboard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трек линии дна выглядит нормально, пропустите до шага 4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трека лини дна нет, используйте опцию автоматического детектирования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Bottom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Detection</a:t>
            </a:r>
            <a:endParaRPr lang="ru-RU" sz="1600" b="0" i="0" u="none" baseline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Задайте слепую зону (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blanking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Задайте порог изменения высоты (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Задайте чувствительность (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sensitivity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[Применить].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кнопку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Digitize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задания дна вручную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иконку для сглаживания линии трека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Кликните стрелки вверх или вниз для незначительного смещения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20FAFBA-6673-4C41-BEE0-7366534A4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4305" y="4353946"/>
            <a:ext cx="257175" cy="228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A943A49-DEA5-4A62-9B3D-9DC2C9C6EA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177" y="4984376"/>
            <a:ext cx="285750" cy="247650"/>
          </a:xfrm>
          <a:prstGeom prst="rect">
            <a:avLst/>
          </a:prstGeom>
        </p:spPr>
      </p:pic>
      <p:graphicFrame>
        <p:nvGraphicFramePr>
          <p:cNvPr id="13" name="Group 6">
            <a:extLst>
              <a:ext uri="{FF2B5EF4-FFF2-40B4-BE49-F238E27FC236}">
                <a16:creationId xmlns:a16="http://schemas.microsoft.com/office/drawing/2014/main" xmlns="" id="{B0BC8C94-DA64-486A-B392-36ED942F1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26446"/>
              </p:ext>
            </p:extLst>
          </p:nvPr>
        </p:nvGraphicFramePr>
        <p:xfrm>
          <a:off x="50372" y="5802943"/>
          <a:ext cx="6834521" cy="472351"/>
        </p:xfrm>
        <a:graphic>
          <a:graphicData uri="http://schemas.openxmlformats.org/drawingml/2006/table">
            <a:tbl>
              <a:tblPr/>
              <a:tblGrid>
                <a:gridCol w="23252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092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Microsoft YaHei" charset="-122"/>
                        </a:rPr>
                        <a:t>Примечание:</a:t>
                      </a:r>
                      <a:endParaRPr kumimoji="0" lang="ru-RU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107352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87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Усиление не применяется в фазе 1</a:t>
                      </a:r>
                    </a:p>
                  </a:txBody>
                  <a:tcPr marL="90000" marR="90000" marT="92124" marB="46800" anchor="ctr" horzOverflow="overflow">
                    <a:lnL w="288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579129"/>
      </p:ext>
    </p:extLst>
  </p:cSld>
  <p:clrMapOvr>
    <a:masterClrMapping/>
  </p:clrMapOvr>
  <p:transition/>
  <p:timing>
    <p:tnLst>
      <p:par>
        <p:cTn id="1" dur="indefinite" restart="never" fill="hold" nodeType="tmRoot">
          <p:childTnLst>
            <p:par>
              <p:cTn id="2" fill="hold" nodeType="interactiveSeq">
                <p:stCondLst>
                  <p:cond delay="0"/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id="6" dur="25356039" fill="hold"/>
                                        <p:tgtEl>
                                          <p:sldTgt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Фаза 2 и подстройка сонограммы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21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1">
            <a:extLst>
              <a:ext uri="{FF2B5EF4-FFF2-40B4-BE49-F238E27FC236}">
                <a16:creationId xmlns:a16="http://schemas.microsoft.com/office/drawing/2014/main" xmlns="" id="{5F71ADEB-6106-4EB7-A93F-DEA1974AC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8634413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Фаза 2: Особенности и опции</a:t>
            </a:r>
          </a:p>
        </p:txBody>
      </p:sp>
      <p:pic>
        <p:nvPicPr>
          <p:cNvPr id="28676" name="Picture 6">
            <a:extLst>
              <a:ext uri="{FF2B5EF4-FFF2-40B4-BE49-F238E27FC236}">
                <a16:creationId xmlns:a16="http://schemas.microsoft.com/office/drawing/2014/main" xmlns="" id="{132C3C60-DAA5-4114-B215-1D2858928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175" y="3663950"/>
            <a:ext cx="2057400" cy="1560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E1F5BCA-B1D6-4F1D-B409-520889733A74}"/>
              </a:ext>
            </a:extLst>
          </p:cNvPr>
          <p:cNvSpPr txBox="1"/>
          <p:nvPr/>
        </p:nvSpPr>
        <p:spPr>
          <a:xfrm>
            <a:off x="219074" y="1146175"/>
            <a:ext cx="79388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Подстройка </a:t>
            </a:r>
            <a:r>
              <a:rPr lang="ru-RU" sz="2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сонограммы</a:t>
            </a:r>
            <a:endParaRPr lang="ru-RU" sz="2400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и измерение эхоконтактов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 данных в таблицу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Сохранение отображаемого дисплея в снимок BMP. 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Настройка длины вытравленного кабеля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Сохранение карты покрытия в снимок </a:t>
            </a:r>
            <a:r>
              <a:rPr lang="ru-RU" sz="2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GeoTIF</a:t>
            </a:r>
            <a:endParaRPr lang="ru-RU" sz="2400" b="0" i="0" u="none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8678" name="Picture 8">
            <a:extLst>
              <a:ext uri="{FF2B5EF4-FFF2-40B4-BE49-F238E27FC236}">
                <a16:creationId xmlns:a16="http://schemas.microsoft.com/office/drawing/2014/main" xmlns="" id="{82DA9DB5-D407-4830-92C6-ED2C3F799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707" y="3809999"/>
            <a:ext cx="4830762" cy="282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9">
            <a:extLst>
              <a:ext uri="{FF2B5EF4-FFF2-40B4-BE49-F238E27FC236}">
                <a16:creationId xmlns:a16="http://schemas.microsoft.com/office/drawing/2014/main" xmlns="" id="{55E9B37E-2F4B-4D2E-8216-89971993C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5750" y="4583112"/>
            <a:ext cx="2206625" cy="1909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E61846-2FFB-458B-9F24-DCB12E25A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Отслеживание дна в Фазе 2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E60B94E1-9A5A-4BC9-8348-0B7A1BB32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16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4336107-CAF1-4126-A538-588F73303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218430"/>
            <a:ext cx="6406631" cy="518599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A4F1ECFC-CCC8-417D-84A7-116A9E61B51E}"/>
              </a:ext>
            </a:extLst>
          </p:cNvPr>
          <p:cNvSpPr/>
          <p:nvPr/>
        </p:nvSpPr>
        <p:spPr>
          <a:xfrm>
            <a:off x="979452" y="1431636"/>
            <a:ext cx="332111" cy="3509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C2270D6F-1712-4C58-B0C2-88EE37CAB5FE}"/>
              </a:ext>
            </a:extLst>
          </p:cNvPr>
          <p:cNvCxnSpPr>
            <a:stCxn id="5" idx="6"/>
          </p:cNvCxnSpPr>
          <p:nvPr/>
        </p:nvCxnSpPr>
        <p:spPr>
          <a:xfrm>
            <a:off x="1311563" y="1607127"/>
            <a:ext cx="3389746" cy="10437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093FB4-C2FC-41AA-B4CF-43C206DDED4C}"/>
              </a:ext>
            </a:extLst>
          </p:cNvPr>
          <p:cNvSpPr txBox="1"/>
          <p:nvPr/>
        </p:nvSpPr>
        <p:spPr bwMode="auto">
          <a:xfrm>
            <a:off x="6876143" y="2107015"/>
            <a:ext cx="2147785" cy="312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Для оцифровки линии дна в фазе 2 нужно выбрать инструмент оцифровки, затем кликнуть на первом отражении от дна.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Снова выберите инструмент оцифровки для применения новой линии дна</a:t>
            </a:r>
          </a:p>
        </p:txBody>
      </p:sp>
    </p:spTree>
    <p:extLst>
      <p:ext uri="{BB962C8B-B14F-4D97-AF65-F5344CB8AC3E}">
        <p14:creationId xmlns:p14="http://schemas.microsoft.com/office/powerpoint/2010/main" val="1151788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Цвета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579" y="1433657"/>
            <a:ext cx="8667219" cy="511855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Правый клик -&gt; Настройка сонограммы, Вид-&gt;Настройки ГБО или Shift + F9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«Edit Custom Palettes» открывает окно для создания новой палитры цветов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Waterfall Downsampling Method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” (PDF) используется при выборе цвета пикселя для предоставления набора данных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C204FFF-658D-4AA7-A951-EF98BEBE3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17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AB1BC07-1824-498E-92F4-748A4DB8D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" y="3292381"/>
            <a:ext cx="7250545" cy="31950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13C52F4-28CE-43C0-8D1F-36427193C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699" y="3017662"/>
            <a:ext cx="2796774" cy="996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1962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1">
            <a:extLst>
              <a:ext uri="{FF2B5EF4-FFF2-40B4-BE49-F238E27FC236}">
                <a16:creationId xmlns:a16="http://schemas.microsoft.com/office/drawing/2014/main" xmlns="" id="{4100DFC3-2D1E-4B7C-B1A6-87A4823BE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2" y="0"/>
            <a:ext cx="77724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Доступные цветовые схемы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91294" y="1721643"/>
            <a:ext cx="8701881" cy="1841500"/>
            <a:chOff x="177800" y="1214438"/>
            <a:chExt cx="8701881" cy="2198687"/>
          </a:xfrm>
        </p:grpSpPr>
        <p:pic>
          <p:nvPicPr>
            <p:cNvPr id="31748" name="Picture 2">
              <a:extLst>
                <a:ext uri="{FF2B5EF4-FFF2-40B4-BE49-F238E27FC236}">
                  <a16:creationId xmlns:a16="http://schemas.microsoft.com/office/drawing/2014/main" xmlns="" id="{3A9C10E6-6296-493B-BE0D-96E4FF9C0E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00" y="1214438"/>
              <a:ext cx="2835275" cy="2193925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1749" name="Picture 3">
              <a:extLst>
                <a:ext uri="{FF2B5EF4-FFF2-40B4-BE49-F238E27FC236}">
                  <a16:creationId xmlns:a16="http://schemas.microsoft.com/office/drawing/2014/main" xmlns="" id="{E880B38D-52DA-4A82-9BA6-C7F74FCD45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9912" y="1219200"/>
              <a:ext cx="2835275" cy="2193925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1750" name="Picture 4">
              <a:extLst>
                <a:ext uri="{FF2B5EF4-FFF2-40B4-BE49-F238E27FC236}">
                  <a16:creationId xmlns:a16="http://schemas.microsoft.com/office/drawing/2014/main" xmlns="" id="{DF0E3201-A1C5-4BF5-95B9-5C164E2ECA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406" y="1214438"/>
              <a:ext cx="2835275" cy="2193925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191294" y="4139407"/>
            <a:ext cx="8677275" cy="1826419"/>
            <a:chOff x="177800" y="3813175"/>
            <a:chExt cx="8677275" cy="2192338"/>
          </a:xfrm>
        </p:grpSpPr>
        <p:pic>
          <p:nvPicPr>
            <p:cNvPr id="31751" name="Picture 5">
              <a:extLst>
                <a:ext uri="{FF2B5EF4-FFF2-40B4-BE49-F238E27FC236}">
                  <a16:creationId xmlns:a16="http://schemas.microsoft.com/office/drawing/2014/main" xmlns="" id="{73B9E73D-78B0-44E2-A90E-FF9EFAF6A2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00" y="3813175"/>
              <a:ext cx="2835275" cy="2192338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1752" name="Picture 6">
              <a:extLst>
                <a:ext uri="{FF2B5EF4-FFF2-40B4-BE49-F238E27FC236}">
                  <a16:creationId xmlns:a16="http://schemas.microsoft.com/office/drawing/2014/main" xmlns="" id="{16C026BC-87BC-4BD0-B82D-19BCFD7C2F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8800" y="3813175"/>
              <a:ext cx="2835275" cy="2192338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pic>
          <p:nvPicPr>
            <p:cNvPr id="31753" name="Picture 7">
              <a:extLst>
                <a:ext uri="{FF2B5EF4-FFF2-40B4-BE49-F238E27FC236}">
                  <a16:creationId xmlns:a16="http://schemas.microsoft.com/office/drawing/2014/main" xmlns="" id="{310A47E4-366D-42A6-A64C-AFC5473EBF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9800" y="3813175"/>
              <a:ext cx="2835275" cy="2192338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31754" name="Text Box 8">
            <a:extLst>
              <a:ext uri="{FF2B5EF4-FFF2-40B4-BE49-F238E27FC236}">
                <a16:creationId xmlns:a16="http://schemas.microsoft.com/office/drawing/2014/main" xmlns="" id="{CAD563D1-6E94-4469-8FC2-075D45E80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569" y="3596481"/>
            <a:ext cx="1277938" cy="3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GRAY - серая</a:t>
            </a:r>
          </a:p>
        </p:txBody>
      </p:sp>
      <p:sp>
        <p:nvSpPr>
          <p:cNvPr id="31755" name="Text Box 9">
            <a:extLst>
              <a:ext uri="{FF2B5EF4-FFF2-40B4-BE49-F238E27FC236}">
                <a16:creationId xmlns:a16="http://schemas.microsoft.com/office/drawing/2014/main" xmlns="" id="{F9C75A7C-001E-4CA6-B0E0-DF882688A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082" y="3559968"/>
            <a:ext cx="1277937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 - золотая</a:t>
            </a:r>
          </a:p>
        </p:txBody>
      </p:sp>
      <p:sp>
        <p:nvSpPr>
          <p:cNvPr id="31756" name="Text Box 10">
            <a:extLst>
              <a:ext uri="{FF2B5EF4-FFF2-40B4-BE49-F238E27FC236}">
                <a16:creationId xmlns:a16="http://schemas.microsoft.com/office/drawing/2014/main" xmlns="" id="{86125213-4636-43C3-8332-04DD62572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6569" y="3559968"/>
            <a:ext cx="1277938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RUST - ржавчина</a:t>
            </a:r>
          </a:p>
        </p:txBody>
      </p:sp>
      <p:sp>
        <p:nvSpPr>
          <p:cNvPr id="31757" name="Text Box 11">
            <a:extLst>
              <a:ext uri="{FF2B5EF4-FFF2-40B4-BE49-F238E27FC236}">
                <a16:creationId xmlns:a16="http://schemas.microsoft.com/office/drawing/2014/main" xmlns="" id="{CB8489E9-D3EE-4BCD-BC14-58B221945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538" y="6002338"/>
            <a:ext cx="1277937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COPPER - медная</a:t>
            </a:r>
          </a:p>
        </p:txBody>
      </p:sp>
      <p:sp>
        <p:nvSpPr>
          <p:cNvPr id="31758" name="Text Box 12">
            <a:extLst>
              <a:ext uri="{FF2B5EF4-FFF2-40B4-BE49-F238E27FC236}">
                <a16:creationId xmlns:a16="http://schemas.microsoft.com/office/drawing/2014/main" xmlns="" id="{AB4320CC-D763-4864-AC67-B250EC5CE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2075" y="6002338"/>
            <a:ext cx="1277938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PASTEL - пастельная</a:t>
            </a:r>
          </a:p>
        </p:txBody>
      </p:sp>
      <p:sp>
        <p:nvSpPr>
          <p:cNvPr id="31759" name="Text Box 13">
            <a:extLst>
              <a:ext uri="{FF2B5EF4-FFF2-40B4-BE49-F238E27FC236}">
                <a16:creationId xmlns:a16="http://schemas.microsoft.com/office/drawing/2014/main" xmlns="" id="{802AB572-B887-436B-8A44-1F76ECCC64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535" y="5965826"/>
            <a:ext cx="190574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INTENSITY - интенсивность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Усиление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1" y="1101728"/>
            <a:ext cx="4943665" cy="5302702"/>
          </a:xfrm>
        </p:spPr>
        <p:txBody>
          <a:bodyPr>
            <a:normAutofit fontScale="85000" lnSpcReduction="2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Основное Усиление (Basic Gains): Добавляет уровень дБ по времени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«базовое усиление»</a:t>
            </a:r>
            <a:endParaRPr lang="ru-RU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Каналы можно настроить по-отдельности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 ВРУ: «Умное» ВРУ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Более высокая чувствительность приводит к более яркому снимку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Сглаживание поперек трассы создает более гладкую кривую огибающей сигнала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dBs / 100 Meters: Добавляет уровень дБ по времени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Формула: Применяется формула, где «r» - диапазон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Усиление зависящее от угла (angle varied gain) - сравнение с предыдущими и последующими сигналами (определенное число разверток или весь файл) на постоянном угле падения сигнала для нормализации осредненного обратного рассеяния.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B8FFEF2-15D2-47AE-80C4-CD5F895B7E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5236" y="1101727"/>
            <a:ext cx="3581401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F884833-5D67-415C-9982-7B2C54AC7A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5236" y="2327163"/>
            <a:ext cx="35814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423EBDF-3AA5-4F18-9576-168CA6A999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5" r="-1"/>
          <a:stretch/>
        </p:blipFill>
        <p:spPr>
          <a:xfrm>
            <a:off x="5355236" y="3552600"/>
            <a:ext cx="3581400" cy="80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61F5482-65E0-4833-B0EE-6E1E1ABEBE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2"/>
          <a:stretch/>
        </p:blipFill>
        <p:spPr>
          <a:xfrm>
            <a:off x="5355236" y="4425612"/>
            <a:ext cx="3581401" cy="7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DAC91A-DF5D-4974-831B-3853E713C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19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2869121-E373-4196-A05B-BB1235AB6C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5236" y="5270048"/>
            <a:ext cx="3564538" cy="90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9440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Обзор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63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Управление ГБО - Дисплей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719" y="1360820"/>
            <a:ext cx="8539353" cy="500425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Показать диапазоны для других частот В данных с несколькими частотами, показать индикатор в Фазе 2 в окне вида скана, отмечающий дальность сигналов по второй частоте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Clip range to NOAA guidelines (ограничить диапазон используя рекомендации NOAA): Если высота ГБО меньше 8% диапазона, задается диапазон, равный 12.5А (А - высота сонара)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3F40F9-4B1E-42A0-B1D7-A178BAA99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20</a:t>
            </a:fld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4EBBE1A-BBA6-4C09-B04F-704E805F9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16" y="3298054"/>
            <a:ext cx="7288525" cy="327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29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>
            <a:extLst>
              <a:ext uri="{FF2B5EF4-FFF2-40B4-BE49-F238E27FC236}">
                <a16:creationId xmlns:a16="http://schemas.microsoft.com/office/drawing/2014/main" xmlns="" id="{FF342A62-1D74-414E-A436-F040780A7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4" y="0"/>
            <a:ext cx="87074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Сохранение сонограммы в файл BMP</a:t>
            </a:r>
          </a:p>
        </p:txBody>
      </p:sp>
      <p:sp>
        <p:nvSpPr>
          <p:cNvPr id="40963" name="Text Box 2">
            <a:extLst>
              <a:ext uri="{FF2B5EF4-FFF2-40B4-BE49-F238E27FC236}">
                <a16:creationId xmlns:a16="http://schemas.microsoft.com/office/drawing/2014/main" xmlns="" id="{4A1A76DE-2A9C-498D-B902-0A4063435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4" y="5353051"/>
            <a:ext cx="8412163" cy="973136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Используйте инструмент сохранения для сохранения снимка всей сонограммы Это снимок без географической привязки, но сохранением всех деталей.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07357AE-4676-4F9C-A3FB-628CFBFB6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19" y="1440656"/>
            <a:ext cx="6187237" cy="3576637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>
            <a:extLst>
              <a:ext uri="{FF2B5EF4-FFF2-40B4-BE49-F238E27FC236}">
                <a16:creationId xmlns:a16="http://schemas.microsoft.com/office/drawing/2014/main" xmlns="" id="{4D85CCAB-374E-466E-95C9-DF6B2770C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07" y="32206"/>
            <a:ext cx="77724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Опции таблицы данных</a:t>
            </a:r>
          </a:p>
        </p:txBody>
      </p:sp>
      <p:sp>
        <p:nvSpPr>
          <p:cNvPr id="41987" name="Text Box 2">
            <a:extLst>
              <a:ext uri="{FF2B5EF4-FFF2-40B4-BE49-F238E27FC236}">
                <a16:creationId xmlns:a16="http://schemas.microsoft.com/office/drawing/2014/main" xmlns="" id="{F778AC3E-482F-41FB-886D-D09A86A9F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304925"/>
            <a:ext cx="295116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endParaRPr lang="ru-RU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1989" name="Picture 4">
            <a:extLst>
              <a:ext uri="{FF2B5EF4-FFF2-40B4-BE49-F238E27FC236}">
                <a16:creationId xmlns:a16="http://schemas.microsoft.com/office/drawing/2014/main" xmlns="" id="{32D26D28-F238-48F6-8C40-462D477E0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2425" y="1596361"/>
            <a:ext cx="4781550" cy="262705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1990" name="Text Box 6">
            <a:extLst>
              <a:ext uri="{FF2B5EF4-FFF2-40B4-BE49-F238E27FC236}">
                <a16:creationId xmlns:a16="http://schemas.microsoft.com/office/drawing/2014/main" xmlns="" id="{2EE89A27-4FEA-4AD3-BE27-E4902BFD1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1838" y="6046788"/>
            <a:ext cx="1804987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настройки таблицы</a:t>
            </a:r>
          </a:p>
        </p:txBody>
      </p:sp>
      <p:sp>
        <p:nvSpPr>
          <p:cNvPr id="41991" name="Text Box 7">
            <a:extLst>
              <a:ext uri="{FF2B5EF4-FFF2-40B4-BE49-F238E27FC236}">
                <a16:creationId xmlns:a16="http://schemas.microsoft.com/office/drawing/2014/main" xmlns="" id="{B62B9C90-1F2A-4BA2-B804-1F3203A14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4" y="5186817"/>
            <a:ext cx="4165787" cy="1202510"/>
          </a:xfrm>
          <a:prstGeom prst="rect">
            <a:avLst/>
          </a:prstGeom>
          <a:solidFill>
            <a:srgbClr val="FF0000"/>
          </a:solidFill>
          <a:ln w="9360">
            <a:solidFill>
              <a:srgbClr val="9B9AB3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ПРИМЕЧАНИЕ: </a:t>
            </a:r>
            <a:r>
              <a:rPr lang="ru-RU" b="0" i="0" u="none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Используйте меню Tools-Adjust Layback для изменения длины вытравленного кабеля для всего файла</a:t>
            </a:r>
          </a:p>
        </p:txBody>
      </p:sp>
      <p:pic>
        <p:nvPicPr>
          <p:cNvPr id="41992" name="Picture 9">
            <a:extLst>
              <a:ext uri="{FF2B5EF4-FFF2-40B4-BE49-F238E27FC236}">
                <a16:creationId xmlns:a16="http://schemas.microsoft.com/office/drawing/2014/main" xmlns="" id="{3F27B58E-AE4E-46A7-9903-44B0C352D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8725" y="3286580"/>
            <a:ext cx="3648075" cy="27955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C339D6C0-CAC4-40C2-B68C-C17BB06A64CE}"/>
              </a:ext>
            </a:extLst>
          </p:cNvPr>
          <p:cNvSpPr txBox="1">
            <a:spLocks/>
          </p:cNvSpPr>
          <p:nvPr/>
        </p:nvSpPr>
        <p:spPr>
          <a:xfrm>
            <a:off x="247649" y="1135402"/>
            <a:ext cx="3914775" cy="44176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Вид - Таблица для вызова окна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View-&gt;Options (or F9), Вкладыш таблица</a:t>
            </a:r>
          </a:p>
          <a:p>
            <a:pPr marL="594360" lvl="1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вид таблицы (добавьте нужные данные)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Экспортируйте данные в текстовый файл.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Измените длину вытравленного кабеля (Layback)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>
            <a:extLst>
              <a:ext uri="{FF2B5EF4-FFF2-40B4-BE49-F238E27FC236}">
                <a16:creationId xmlns:a16="http://schemas.microsoft.com/office/drawing/2014/main" xmlns="" id="{64DE55FE-7DC0-42B0-88B9-DA6E1B3B8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" y="0"/>
            <a:ext cx="838358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Сохранение карты покрытия в файл TIF</a:t>
            </a:r>
          </a:p>
        </p:txBody>
      </p:sp>
      <p:sp>
        <p:nvSpPr>
          <p:cNvPr id="39943" name="Rectangle 2">
            <a:extLst>
              <a:ext uri="{FF2B5EF4-FFF2-40B4-BE49-F238E27FC236}">
                <a16:creationId xmlns:a16="http://schemas.microsoft.com/office/drawing/2014/main" xmlns="" id="{8B177480-ED23-4B33-951F-BFC41265B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93" y="4352732"/>
            <a:ext cx="5393372" cy="2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 eaLnBrk="1" hangingPunct="1">
              <a:lnSpc>
                <a:spcPct val="80000"/>
              </a:lnSpc>
              <a:buClr>
                <a:srgbClr val="FFFFFF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Текущий участок сонограмы показан синим блоком</a:t>
            </a:r>
          </a:p>
        </p:txBody>
      </p:sp>
      <p:pic>
        <p:nvPicPr>
          <p:cNvPr id="43014" name="Picture 10">
            <a:extLst>
              <a:ext uri="{FF2B5EF4-FFF2-40B4-BE49-F238E27FC236}">
                <a16:creationId xmlns:a16="http://schemas.microsoft.com/office/drawing/2014/main" xmlns="" id="{AEDFBC72-0EBA-471D-92B7-6DF24814D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1" y="1149735"/>
            <a:ext cx="5644363" cy="312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D1C21CB0-9BE7-441C-B335-038A87934803}"/>
              </a:ext>
            </a:extLst>
          </p:cNvPr>
          <p:cNvSpPr txBox="1">
            <a:spLocks/>
          </p:cNvSpPr>
          <p:nvPr/>
        </p:nvSpPr>
        <p:spPr>
          <a:xfrm>
            <a:off x="406794" y="4854574"/>
            <a:ext cx="8982075" cy="18034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покрытия участка съемки, треки, карты и глубины.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Текущий участок сонограмы показан синим блоком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Красный цвет - сигнал с левого борта, зеленый - с правого борта.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снимок в файл GeoTIF (ПКМ на сонограмме или кликните иконку с камерой)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>
            <a:extLst>
              <a:ext uri="{FF2B5EF4-FFF2-40B4-BE49-F238E27FC236}">
                <a16:creationId xmlns:a16="http://schemas.microsoft.com/office/drawing/2014/main" xmlns="" id="{B26F3555-6768-4737-AF2A-793E714E2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76" y="0"/>
            <a:ext cx="897689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 dirty="0">
                <a:latin typeface="Arial"/>
                <a:ea typeface="+mj-ea"/>
                <a:cs typeface="Arial"/>
              </a:rPr>
              <a:t>Использование карты покрытия для управления целями</a:t>
            </a:r>
          </a:p>
        </p:txBody>
      </p:sp>
      <p:sp>
        <p:nvSpPr>
          <p:cNvPr id="40965" name="Text Box 4">
            <a:extLst>
              <a:ext uri="{FF2B5EF4-FFF2-40B4-BE49-F238E27FC236}">
                <a16:creationId xmlns:a16="http://schemas.microsoft.com/office/drawing/2014/main" xmlns="" id="{00633B3E-5E40-43DC-BEF9-6C95EAF36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68" y="1123155"/>
            <a:ext cx="8839200" cy="255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9pPr>
          </a:lstStyle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Синий квадрат - предыдущий галс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Красный квадрат = текущий галс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Обратите внимание на сдвиг позиций (около 6м) в виде сонограммы. Возможная причина - поправка за наклонную дальность отличается из-за трека линии дна.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При создании цели, в окне карты показывается ее положение.  Можно использовать для проверки местоположения объекта или подтверждения его между соседними галсами.</a:t>
            </a:r>
          </a:p>
        </p:txBody>
      </p:sp>
      <p:pic>
        <p:nvPicPr>
          <p:cNvPr id="44037" name="Picture 6">
            <a:extLst>
              <a:ext uri="{FF2B5EF4-FFF2-40B4-BE49-F238E27FC236}">
                <a16:creationId xmlns:a16="http://schemas.microsoft.com/office/drawing/2014/main" xmlns="" id="{BB3EBB32-1F90-4CA9-B650-2B726C5D2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1" y="3918544"/>
            <a:ext cx="8017670" cy="222202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Постановка целей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581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4">
            <a:extLst>
              <a:ext uri="{FF2B5EF4-FFF2-40B4-BE49-F238E27FC236}">
                <a16:creationId xmlns:a16="http://schemas.microsoft.com/office/drawing/2014/main" xmlns="" id="{067F4CD3-E606-4D6B-9C15-E53BF64C0E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313" y="1141413"/>
            <a:ext cx="3532187" cy="2336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 Box 1">
            <a:extLst>
              <a:ext uri="{FF2B5EF4-FFF2-40B4-BE49-F238E27FC236}">
                <a16:creationId xmlns:a16="http://schemas.microsoft.com/office/drawing/2014/main" xmlns="" id="{B5CEA01B-C512-40C7-8158-EB88DD9BE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1231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Постановка целей</a:t>
            </a:r>
          </a:p>
        </p:txBody>
      </p:sp>
      <p:sp>
        <p:nvSpPr>
          <p:cNvPr id="35846" name="Text Box 7">
            <a:extLst>
              <a:ext uri="{FF2B5EF4-FFF2-40B4-BE49-F238E27FC236}">
                <a16:creationId xmlns:a16="http://schemas.microsoft.com/office/drawing/2014/main" xmlns="" id="{4C6F78D3-1DBA-4F95-95EC-1DF556539C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8" y="3533777"/>
            <a:ext cx="3798887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  <a:defRPr/>
            </a:pPr>
            <a:r>
              <a:rPr lang="ru-RU" sz="1400" b="0" i="0" u="none" baseline="0">
                <a:solidFill>
                  <a:schemeClr val="tx1"/>
                </a:solidFill>
                <a:latin typeface="+mj-lt"/>
                <a:cs typeface="Arial" pitchFamily="34" charset="0"/>
              </a:rPr>
              <a:t>Выберите цель (двойным кликом</a:t>
            </a:r>
            <a:r>
              <a:rPr lang="ru-RU" sz="1400" b="0" i="0" u="none" baseline="0">
                <a:solidFill>
                  <a:schemeClr val="tx1"/>
                </a:solidFill>
                <a:latin typeface="+mj-lt"/>
              </a:rPr>
              <a:t>)</a:t>
            </a:r>
          </a:p>
        </p:txBody>
      </p:sp>
      <p:sp>
        <p:nvSpPr>
          <p:cNvPr id="35847" name="Line 8">
            <a:extLst>
              <a:ext uri="{FF2B5EF4-FFF2-40B4-BE49-F238E27FC236}">
                <a16:creationId xmlns:a16="http://schemas.microsoft.com/office/drawing/2014/main" xmlns="" id="{BD970BD8-D377-4C56-852D-342097CDA9F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2819400"/>
            <a:ext cx="288925" cy="1588"/>
          </a:xfrm>
          <a:prstGeom prst="line">
            <a:avLst/>
          </a:prstGeom>
          <a:noFill/>
          <a:ln w="255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5848" name="Picture 12">
            <a:extLst>
              <a:ext uri="{FF2B5EF4-FFF2-40B4-BE49-F238E27FC236}">
                <a16:creationId xmlns:a16="http://schemas.microsoft.com/office/drawing/2014/main" xmlns="" id="{C088BBE9-9E81-4A8D-9683-1B20110F7B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2078" y="1018399"/>
            <a:ext cx="3200401" cy="3377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 Box 9">
            <a:extLst>
              <a:ext uri="{FF2B5EF4-FFF2-40B4-BE49-F238E27FC236}">
                <a16:creationId xmlns:a16="http://schemas.microsoft.com/office/drawing/2014/main" xmlns="" id="{95BF58EE-8854-45C5-B670-DB1716AC9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897" y="2707122"/>
            <a:ext cx="1418667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ru-RU" sz="1400" b="0" i="0" u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Откроется Диалоговое окно цели</a:t>
            </a:r>
          </a:p>
        </p:txBody>
      </p:sp>
      <p:sp>
        <p:nvSpPr>
          <p:cNvPr id="35850" name="Line 5">
            <a:extLst>
              <a:ext uri="{FF2B5EF4-FFF2-40B4-BE49-F238E27FC236}">
                <a16:creationId xmlns:a16="http://schemas.microsoft.com/office/drawing/2014/main" xmlns="" id="{26E77D3B-B5AC-497A-B2EE-496DDD9E1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540250" y="3543300"/>
            <a:ext cx="755650" cy="1588"/>
          </a:xfrm>
          <a:prstGeom prst="line">
            <a:avLst/>
          </a:prstGeom>
          <a:noFill/>
          <a:ln w="5076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xmlns="" id="{5A0260D9-88E5-4DAF-A29F-A1538F457E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328517"/>
            <a:ext cx="9144000" cy="224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9pPr>
          </a:lstStyle>
          <a:p>
            <a:pPr marL="342900" indent="-342900" algn="l" rtl="0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Во шаге 2, двойной клик на сонограмме.</a:t>
            </a:r>
          </a:p>
          <a:p>
            <a:pPr marL="342900" indent="-342900" algn="l" rtl="0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Используйте ползунки (вверху) для определения 3 точек на эхоконтакте. Используйте окно отдельного сигнала.</a:t>
            </a:r>
          </a:p>
          <a:p>
            <a:pPr marL="342900" indent="-342900" algn="l" rtl="0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Кликните и потяните для измерения параметров контакта, сохраните участок в JPG и добавьте примечания.</a:t>
            </a:r>
          </a:p>
          <a:p>
            <a:pPr marL="342900" indent="-342900" algn="l" rtl="0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Цели сохраняются в Базу Данных Целей для просмотра в других программах HYPACK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3">
            <a:extLst>
              <a:ext uri="{FF2B5EF4-FFF2-40B4-BE49-F238E27FC236}">
                <a16:creationId xmlns:a16="http://schemas.microsoft.com/office/drawing/2014/main" xmlns="" id="{AE9CAE12-CA75-4BC0-9258-4C5C8C1D078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04800" y="1066800"/>
            <a:ext cx="4419600" cy="5632450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Иконка с обозначением: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объект интереса в окне сонограммы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Будет создана цель со снимком.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(Shift + ПКМ для удаления цели)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Есть опции подстройки постановки целей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HYPACK отметьте папку «Side Scan Images» для просмотра целей</a:t>
            </a:r>
          </a:p>
        </p:txBody>
      </p:sp>
      <p:sp>
        <p:nvSpPr>
          <p:cNvPr id="36867" name="Text Box 1">
            <a:extLst>
              <a:ext uri="{FF2B5EF4-FFF2-40B4-BE49-F238E27FC236}">
                <a16:creationId xmlns:a16="http://schemas.microsoft.com/office/drawing/2014/main" xmlns="" id="{C4838042-D596-4D42-AAD9-15C41B36F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152400"/>
            <a:ext cx="9296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Постановка целей - быстрая постановка в Фазе 2</a:t>
            </a:r>
          </a:p>
        </p:txBody>
      </p:sp>
      <p:pic>
        <p:nvPicPr>
          <p:cNvPr id="36868" name="Picture 5">
            <a:extLst>
              <a:ext uri="{FF2B5EF4-FFF2-40B4-BE49-F238E27FC236}">
                <a16:creationId xmlns:a16="http://schemas.microsoft.com/office/drawing/2014/main" xmlns="" id="{5727F9C2-D0B6-4508-A396-07DC314BD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476375"/>
            <a:ext cx="1590675" cy="5715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Rectangle 2">
            <a:extLst>
              <a:ext uri="{FF2B5EF4-FFF2-40B4-BE49-F238E27FC236}">
                <a16:creationId xmlns:a16="http://schemas.microsoft.com/office/drawing/2014/main" xmlns="" id="{6BEC8883-DAF4-48C7-9FFD-A938E5746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75" y="1762125"/>
            <a:ext cx="295275" cy="285750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36870" name="Picture 8">
            <a:extLst>
              <a:ext uri="{FF2B5EF4-FFF2-40B4-BE49-F238E27FC236}">
                <a16:creationId xmlns:a16="http://schemas.microsoft.com/office/drawing/2014/main" xmlns="" id="{03EE7690-D707-4272-BE5B-3ECF9313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76375"/>
            <a:ext cx="3902075" cy="3667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9">
            <a:extLst>
              <a:ext uri="{FF2B5EF4-FFF2-40B4-BE49-F238E27FC236}">
                <a16:creationId xmlns:a16="http://schemas.microsoft.com/office/drawing/2014/main" xmlns="" id="{292CA496-F00F-4653-8956-96ADFDA15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637" y="3605788"/>
            <a:ext cx="3341688" cy="256107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>
            <a:extLst>
              <a:ext uri="{FF2B5EF4-FFF2-40B4-BE49-F238E27FC236}">
                <a16:creationId xmlns:a16="http://schemas.microsoft.com/office/drawing/2014/main" xmlns="" id="{E0D2A377-CD78-468B-A871-E9D3B479E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7" y="0"/>
            <a:ext cx="870743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ПРОСМОТР ЦЕЛЕЙ</a:t>
            </a:r>
          </a:p>
        </p:txBody>
      </p:sp>
      <p:sp>
        <p:nvSpPr>
          <p:cNvPr id="38915" name="Text Box 2">
            <a:extLst>
              <a:ext uri="{FF2B5EF4-FFF2-40B4-BE49-F238E27FC236}">
                <a16:creationId xmlns:a16="http://schemas.microsoft.com/office/drawing/2014/main" xmlns="" id="{B3F6A675-7336-4A1F-BAEC-85C12F75C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066800"/>
            <a:ext cx="4038600" cy="4054475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Используйте «target viewer» для просмотра всех отмеченных эхоконтактов.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Стрелками переходите от цели к цели.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Данные полей можно редактировать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Отчет эхоконтактов можно сохранить в файл RTF.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Программа «TargetViewer» может запускаться отдельно без ключа HYPACK</a:t>
            </a:r>
          </a:p>
        </p:txBody>
      </p:sp>
      <p:pic>
        <p:nvPicPr>
          <p:cNvPr id="38917" name="Picture 7">
            <a:extLst>
              <a:ext uri="{FF2B5EF4-FFF2-40B4-BE49-F238E27FC236}">
                <a16:creationId xmlns:a16="http://schemas.microsoft.com/office/drawing/2014/main" xmlns="" id="{66F3FA97-9FB6-492E-9DD7-BFBB3C299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038" y="4841874"/>
            <a:ext cx="6589712" cy="15843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564856" y="1678781"/>
            <a:ext cx="4026694" cy="2881312"/>
            <a:chOff x="4114800" y="1066800"/>
            <a:chExt cx="4676775" cy="3371850"/>
          </a:xfrm>
        </p:grpSpPr>
        <p:pic>
          <p:nvPicPr>
            <p:cNvPr id="38916" name="Picture 5">
              <a:extLst>
                <a:ext uri="{FF2B5EF4-FFF2-40B4-BE49-F238E27FC236}">
                  <a16:creationId xmlns:a16="http://schemas.microsoft.com/office/drawing/2014/main" xmlns="" id="{904233E4-CFA4-4B98-9F45-39954740AD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546" b="15714"/>
            <a:stretch/>
          </p:blipFill>
          <p:spPr bwMode="auto">
            <a:xfrm>
              <a:off x="4114800" y="1066800"/>
              <a:ext cx="4676775" cy="3371850"/>
            </a:xfrm>
            <a:prstGeom prst="rect">
              <a:avLst/>
            </a:prstGeom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xmlns="" id="{47949FE2-6863-44BA-A4D5-B5A15FBC99EE}"/>
                </a:ext>
              </a:extLst>
            </p:cNvPr>
            <p:cNvSpPr/>
            <p:nvPr/>
          </p:nvSpPr>
          <p:spPr>
            <a:xfrm>
              <a:off x="4114800" y="1600200"/>
              <a:ext cx="304800" cy="228600"/>
            </a:xfrm>
            <a:prstGeom prst="rect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8EB3499-A488-4A68-AE9E-25B0B8524932}"/>
              </a:ext>
            </a:extLst>
          </p:cNvPr>
          <p:cNvSpPr/>
          <p:nvPr/>
        </p:nvSpPr>
        <p:spPr>
          <a:xfrm>
            <a:off x="866775" y="5473699"/>
            <a:ext cx="5334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>
            <a:extLst>
              <a:ext uri="{FF2B5EF4-FFF2-40B4-BE49-F238E27FC236}">
                <a16:creationId xmlns:a16="http://schemas.microsoft.com/office/drawing/2014/main" xmlns="" id="{91AF946E-9574-44E4-A7B7-C715A0EB8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9791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База данных классификации эхоконтактов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128BB9FB-306C-4BD2-8EC1-3202CC16BFAB}"/>
              </a:ext>
            </a:extLst>
          </p:cNvPr>
          <p:cNvSpPr txBox="1">
            <a:spLocks/>
          </p:cNvSpPr>
          <p:nvPr/>
        </p:nvSpPr>
        <p:spPr>
          <a:xfrm>
            <a:off x="347472" y="1162050"/>
            <a:ext cx="6118462" cy="53435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Запускается из меню HYPACK-Side Scan -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Classifications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Создайте, отредактируйте, удалите классификацию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Добавьте или удалите снимок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Просмотрите имеющиеся снимки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Насколько Вы «уверены», что 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снимок принадлежит этой</a:t>
            </a: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классификации (0-7)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64FAA8-E23B-42F1-A0BC-7C0267632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209" t="8166" r="10099" b="9551"/>
          <a:stretch/>
        </p:blipFill>
        <p:spPr>
          <a:xfrm>
            <a:off x="6397088" y="1348954"/>
            <a:ext cx="1464468" cy="136763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7EDF4C6-F024-40B6-98ED-5D79DA78BF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659" y="3016249"/>
            <a:ext cx="3858509" cy="32428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321AC69-31A6-4515-A89A-D4F9FAE82F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011" y="2467372"/>
            <a:ext cx="1104900" cy="3143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A4F8DFD-F942-4331-B4D5-4DD73E07F8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883" y="3191343"/>
            <a:ext cx="1057275" cy="33337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373C9A0-B41A-407D-827C-2875B688FA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426" y="3953670"/>
            <a:ext cx="638175" cy="3619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9325FD5-8CDC-4F32-836A-99B15B9826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9636" y="5241134"/>
            <a:ext cx="1171575" cy="36195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426446835"/>
      </p:ext>
    </p:extLst>
  </p:cSld>
  <p:clrMapOvr>
    <a:masterClrMapping/>
  </p:clrMapOvr>
  <p:transition/>
  <p:timing>
    <p:tnLst>
      <p:par>
        <p:cTn id="1" dur="indefinite" restart="never" fill="hold" nodeType="tmRoot">
          <p:childTnLst>
            <p:par>
              <p:cTn id="2" fill="hold" nodeType="interactiveSeq">
                <p:stCondLst>
                  <p:cond delay="0"/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id="6" dur="25356039" fill="hold"/>
                                        <p:tgtEl>
                                          <p:sldTgt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C4C1EB97-0BAC-4DB3-B18B-40C704857087}"/>
              </a:ext>
            </a:extLst>
          </p:cNvPr>
          <p:cNvSpPr/>
          <p:nvPr/>
        </p:nvSpPr>
        <p:spPr bwMode="auto">
          <a:xfrm>
            <a:off x="0" y="914400"/>
            <a:ext cx="9144000" cy="53403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ea typeface="Microsoft YaHei" charset="-122"/>
            </a:endParaRPr>
          </a:p>
        </p:txBody>
      </p:sp>
      <p:sp>
        <p:nvSpPr>
          <p:cNvPr id="15363" name="Rectangle 41">
            <a:extLst>
              <a:ext uri="{FF2B5EF4-FFF2-40B4-BE49-F238E27FC236}">
                <a16:creationId xmlns:a16="http://schemas.microsoft.com/office/drawing/2014/main" xmlns="" id="{267C0761-7996-4A0F-A76A-33C9395F0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14400"/>
            <a:ext cx="8534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cxnSp>
        <p:nvCxnSpPr>
          <p:cNvPr id="15364" name="AutoShape 1">
            <a:extLst>
              <a:ext uri="{FF2B5EF4-FFF2-40B4-BE49-F238E27FC236}">
                <a16:creationId xmlns:a16="http://schemas.microsoft.com/office/drawing/2014/main" xmlns="" id="{3A69B904-A3C2-4905-A422-EBA634F45A8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975225" y="4197350"/>
            <a:ext cx="693738" cy="3175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5" name="AutoShape 2">
            <a:extLst>
              <a:ext uri="{FF2B5EF4-FFF2-40B4-BE49-F238E27FC236}">
                <a16:creationId xmlns:a16="http://schemas.microsoft.com/office/drawing/2014/main" xmlns="" id="{157043F7-9E7D-4B87-9783-453FF5376A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24413" y="4437063"/>
            <a:ext cx="3175" cy="433387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6" name="AutoShape 3">
            <a:extLst>
              <a:ext uri="{FF2B5EF4-FFF2-40B4-BE49-F238E27FC236}">
                <a16:creationId xmlns:a16="http://schemas.microsoft.com/office/drawing/2014/main" xmlns="" id="{6828BCD1-AF7B-42EB-82A8-1501D6C008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40425" y="2349500"/>
            <a:ext cx="577850" cy="3175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7" name="Text Box 4">
            <a:extLst>
              <a:ext uri="{FF2B5EF4-FFF2-40B4-BE49-F238E27FC236}">
                <a16:creationId xmlns:a16="http://schemas.microsoft.com/office/drawing/2014/main" xmlns="" id="{355F285F-3D4D-4B22-90C6-2FDD7A436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49" y="122238"/>
            <a:ext cx="7958791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 dirty="0">
                <a:latin typeface="Arial" panose="020B0604020202020204" pitchFamily="34" charset="0"/>
              </a:rPr>
              <a:t>Блок схема мозаики </a:t>
            </a:r>
            <a:r>
              <a:rPr lang="ru-RU" sz="3600" b="0" i="0" u="none" baseline="0" dirty="0" err="1">
                <a:latin typeface="Arial" panose="020B0604020202020204" pitchFamily="34" charset="0"/>
              </a:rPr>
              <a:t>сонограм</a:t>
            </a:r>
            <a:endParaRPr lang="ru-RU" sz="3600" b="0" i="0" u="none" baseline="0" dirty="0">
              <a:latin typeface="Arial" panose="020B0604020202020204" pitchFamily="34" charset="0"/>
            </a:endParaRPr>
          </a:p>
        </p:txBody>
      </p:sp>
      <p:sp>
        <p:nvSpPr>
          <p:cNvPr id="18437" name="AutoShape 5">
            <a:extLst>
              <a:ext uri="{FF2B5EF4-FFF2-40B4-BE49-F238E27FC236}">
                <a16:creationId xmlns:a16="http://schemas.microsoft.com/office/drawing/2014/main" xmlns="" id="{64B95062-E9B8-4BB0-B19D-54D78FA0E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3" y="1416050"/>
            <a:ext cx="1643062" cy="102235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560">
            <a:solidFill>
              <a:srgbClr val="9B9AB3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СЪЕМКА HYSWEEP®</a:t>
            </a:r>
          </a:p>
        </p:txBody>
      </p:sp>
      <p:sp>
        <p:nvSpPr>
          <p:cNvPr id="18438" name="AutoShape 6">
            <a:extLst>
              <a:ext uri="{FF2B5EF4-FFF2-40B4-BE49-F238E27FC236}">
                <a16:creationId xmlns:a16="http://schemas.microsoft.com/office/drawing/2014/main" xmlns="" id="{38D1EF80-CE09-47E2-8434-6D6F84584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8" y="2819400"/>
            <a:ext cx="1643062" cy="102235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560">
            <a:solidFill>
              <a:srgbClr val="9B9AB3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4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ГИДРОЛОКАТОР БОКОВОГО ОБЗОРА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4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СЪЕМКА</a:t>
            </a:r>
          </a:p>
        </p:txBody>
      </p:sp>
      <p:sp>
        <p:nvSpPr>
          <p:cNvPr id="15370" name="AutoShape 7">
            <a:extLst>
              <a:ext uri="{FF2B5EF4-FFF2-40B4-BE49-F238E27FC236}">
                <a16:creationId xmlns:a16="http://schemas.microsoft.com/office/drawing/2014/main" xmlns="" id="{6527A867-E819-4268-8197-D5DB44709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1881188"/>
            <a:ext cx="1643063" cy="2519362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5508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b="1" i="0" u="none" baseline="0">
                <a:latin typeface="Calibri" panose="020F0502020204030204" pitchFamily="34" charset="0"/>
              </a:rPr>
              <a:t>Программа ЦЕЛИ И МОЗАИКА ГБО</a:t>
            </a:r>
          </a:p>
          <a:p>
            <a:pPr algn="ctr" rtl="0">
              <a:buSzPct val="100000"/>
            </a:pPr>
            <a:r>
              <a:rPr lang="ru-RU" b="1" i="0" u="none" baseline="0">
                <a:latin typeface="Calibri" panose="020F0502020204030204" pitchFamily="34" charset="0"/>
              </a:rPr>
              <a:t>(HYSCAN)</a:t>
            </a:r>
          </a:p>
        </p:txBody>
      </p:sp>
      <p:sp>
        <p:nvSpPr>
          <p:cNvPr id="18440" name="AutoShape 8">
            <a:extLst>
              <a:ext uri="{FF2B5EF4-FFF2-40B4-BE49-F238E27FC236}">
                <a16:creationId xmlns:a16="http://schemas.microsoft.com/office/drawing/2014/main" xmlns="" id="{3BB0EC0E-BAFA-4140-B639-020C5A92C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375" y="1708150"/>
            <a:ext cx="949325" cy="438150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HSX</a:t>
            </a:r>
          </a:p>
        </p:txBody>
      </p:sp>
      <p:sp>
        <p:nvSpPr>
          <p:cNvPr id="18441" name="AutoShape 9">
            <a:extLst>
              <a:ext uri="{FF2B5EF4-FFF2-40B4-BE49-F238E27FC236}">
                <a16:creationId xmlns:a16="http://schemas.microsoft.com/office/drawing/2014/main" xmlns="" id="{8415020E-0E4B-4C4E-A9DB-A4C677A7CA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375" y="3073400"/>
            <a:ext cx="949325" cy="438150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HSX</a:t>
            </a:r>
          </a:p>
        </p:txBody>
      </p:sp>
      <p:cxnSp>
        <p:nvCxnSpPr>
          <p:cNvPr id="15373" name="AutoShape 10">
            <a:extLst>
              <a:ext uri="{FF2B5EF4-FFF2-40B4-BE49-F238E27FC236}">
                <a16:creationId xmlns:a16="http://schemas.microsoft.com/office/drawing/2014/main" xmlns="" id="{F242D5FE-7C7A-45E2-9A00-ECBB3BB67FEC}"/>
              </a:ext>
            </a:extLst>
          </p:cNvPr>
          <p:cNvCxnSpPr>
            <a:cxnSpLocks noChangeShapeType="1"/>
            <a:stCxn id="18437" idx="3"/>
            <a:endCxn id="18440" idx="1"/>
          </p:cNvCxnSpPr>
          <p:nvPr/>
        </p:nvCxnSpPr>
        <p:spPr bwMode="auto">
          <a:xfrm>
            <a:off x="2162175" y="1927225"/>
            <a:ext cx="584200" cy="1588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AutoShape 11">
            <a:extLst>
              <a:ext uri="{FF2B5EF4-FFF2-40B4-BE49-F238E27FC236}">
                <a16:creationId xmlns:a16="http://schemas.microsoft.com/office/drawing/2014/main" xmlns="" id="{5A7B2D2E-692C-4FE5-BCBE-D3F10E30B0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59000" y="3286125"/>
            <a:ext cx="585788" cy="1588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AutoShape 12">
            <a:extLst>
              <a:ext uri="{FF2B5EF4-FFF2-40B4-BE49-F238E27FC236}">
                <a16:creationId xmlns:a16="http://schemas.microsoft.com/office/drawing/2014/main" xmlns="" id="{6E560E75-18C2-4A97-895B-138E84DA349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8400" y="1941513"/>
            <a:ext cx="585788" cy="1587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AutoShape 13">
            <a:extLst>
              <a:ext uri="{FF2B5EF4-FFF2-40B4-BE49-F238E27FC236}">
                <a16:creationId xmlns:a16="http://schemas.microsoft.com/office/drawing/2014/main" xmlns="" id="{F458C2A0-E485-4C19-99F3-940BF7DFB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32213" y="3292475"/>
            <a:ext cx="585787" cy="1588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7" name="Text Box 14">
            <a:extLst>
              <a:ext uri="{FF2B5EF4-FFF2-40B4-BE49-F238E27FC236}">
                <a16:creationId xmlns:a16="http://schemas.microsoft.com/office/drawing/2014/main" xmlns="" id="{57A1BBB1-F33E-47EF-9CA3-53A2186F6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2832100"/>
            <a:ext cx="14605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200" b="1" i="0" u="none" baseline="0">
                <a:latin typeface="Arial" panose="020B0604020202020204" pitchFamily="34" charset="0"/>
              </a:rPr>
              <a:t>Данные ГБО</a:t>
            </a:r>
          </a:p>
        </p:txBody>
      </p:sp>
      <p:sp>
        <p:nvSpPr>
          <p:cNvPr id="18447" name="AutoShape 15">
            <a:extLst>
              <a:ext uri="{FF2B5EF4-FFF2-40B4-BE49-F238E27FC236}">
                <a16:creationId xmlns:a16="http://schemas.microsoft.com/office/drawing/2014/main" xmlns="" id="{B777E9A3-5078-4B39-938E-C8B1F6F2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097088"/>
            <a:ext cx="1184275" cy="703262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TIF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2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24 или 8 бит</a:t>
            </a:r>
          </a:p>
        </p:txBody>
      </p:sp>
      <p:sp>
        <p:nvSpPr>
          <p:cNvPr id="15379" name="AutoShape 17">
            <a:extLst>
              <a:ext uri="{FF2B5EF4-FFF2-40B4-BE49-F238E27FC236}">
                <a16:creationId xmlns:a16="http://schemas.microsoft.com/office/drawing/2014/main" xmlns="" id="{2B773089-6984-4D7E-AB26-08C547694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513" y="3176588"/>
            <a:ext cx="474662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80" name="AutoShape 18">
            <a:extLst>
              <a:ext uri="{FF2B5EF4-FFF2-40B4-BE49-F238E27FC236}">
                <a16:creationId xmlns:a16="http://schemas.microsoft.com/office/drawing/2014/main" xmlns="" id="{C81CA14B-6E2B-4753-8DF1-7E2939755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513" y="3465513"/>
            <a:ext cx="474662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81" name="AutoShape 19">
            <a:extLst>
              <a:ext uri="{FF2B5EF4-FFF2-40B4-BE49-F238E27FC236}">
                <a16:creationId xmlns:a16="http://schemas.microsoft.com/office/drawing/2014/main" xmlns="" id="{01EFF54B-6436-46D8-8370-0440BCEA4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513" y="3752850"/>
            <a:ext cx="474662" cy="255588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82" name="Text Box 20">
            <a:extLst>
              <a:ext uri="{FF2B5EF4-FFF2-40B4-BE49-F238E27FC236}">
                <a16:creationId xmlns:a16="http://schemas.microsoft.com/office/drawing/2014/main" xmlns="" id="{71833AEF-CBBC-4AB8-80D5-83B6BAA3D7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338" y="3148013"/>
            <a:ext cx="7667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000" b="1" i="0" u="none" baseline="0">
                <a:latin typeface="Arial" panose="020B0604020202020204" pitchFamily="34" charset="0"/>
              </a:rPr>
              <a:t>Галс 1</a:t>
            </a:r>
          </a:p>
        </p:txBody>
      </p:sp>
      <p:sp>
        <p:nvSpPr>
          <p:cNvPr id="15383" name="Text Box 21">
            <a:extLst>
              <a:ext uri="{FF2B5EF4-FFF2-40B4-BE49-F238E27FC236}">
                <a16:creationId xmlns:a16="http://schemas.microsoft.com/office/drawing/2014/main" xmlns="" id="{ACE12020-9226-48AC-86CF-94535CB16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338" y="3465513"/>
            <a:ext cx="7667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000" b="1" i="0" u="none" baseline="0">
                <a:latin typeface="Arial" panose="020B0604020202020204" pitchFamily="34" charset="0"/>
              </a:rPr>
              <a:t>Галс 2</a:t>
            </a:r>
          </a:p>
        </p:txBody>
      </p:sp>
      <p:sp>
        <p:nvSpPr>
          <p:cNvPr id="15384" name="Text Box 22">
            <a:extLst>
              <a:ext uri="{FF2B5EF4-FFF2-40B4-BE49-F238E27FC236}">
                <a16:creationId xmlns:a16="http://schemas.microsoft.com/office/drawing/2014/main" xmlns="" id="{CF500DD8-5F6E-4048-89E8-9D31D392B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1225" y="3716338"/>
            <a:ext cx="7667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000" b="1" i="0" u="none" baseline="0">
                <a:latin typeface="Arial" panose="020B0604020202020204" pitchFamily="34" charset="0"/>
              </a:rPr>
              <a:t>Галс 3</a:t>
            </a:r>
          </a:p>
        </p:txBody>
      </p:sp>
      <p:sp>
        <p:nvSpPr>
          <p:cNvPr id="18455" name="AutoShape 23">
            <a:extLst>
              <a:ext uri="{FF2B5EF4-FFF2-40B4-BE49-F238E27FC236}">
                <a16:creationId xmlns:a16="http://schemas.microsoft.com/office/drawing/2014/main" xmlns="" id="{FB18027A-7DFD-4587-A4B8-3E81E21DC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5072063"/>
            <a:ext cx="949325" cy="438150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TGT</a:t>
            </a:r>
          </a:p>
        </p:txBody>
      </p:sp>
      <p:sp>
        <p:nvSpPr>
          <p:cNvPr id="15386" name="Text Box 24">
            <a:extLst>
              <a:ext uri="{FF2B5EF4-FFF2-40B4-BE49-F238E27FC236}">
                <a16:creationId xmlns:a16="http://schemas.microsoft.com/office/drawing/2014/main" xmlns="" id="{898C5697-1E6D-45FF-B190-0F61734E9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1588" y="873125"/>
            <a:ext cx="1497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sng" baseline="0">
                <a:latin typeface="Calibri" panose="020F0502020204030204" pitchFamily="34" charset="0"/>
              </a:rPr>
              <a:t>Мозаика:</a:t>
            </a:r>
          </a:p>
        </p:txBody>
      </p:sp>
      <p:sp>
        <p:nvSpPr>
          <p:cNvPr id="15387" name="AutoShape 25">
            <a:extLst>
              <a:ext uri="{FF2B5EF4-FFF2-40B4-BE49-F238E27FC236}">
                <a16:creationId xmlns:a16="http://schemas.microsoft.com/office/drawing/2014/main" xmlns="" id="{B69C3B84-EDDB-4F40-82EB-4DE7683BA4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4926013"/>
            <a:ext cx="474663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88" name="AutoShape 26">
            <a:extLst>
              <a:ext uri="{FF2B5EF4-FFF2-40B4-BE49-F238E27FC236}">
                <a16:creationId xmlns:a16="http://schemas.microsoft.com/office/drawing/2014/main" xmlns="" id="{5DFEEDFF-81A3-46D7-B97E-2F858C3E4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5254625"/>
            <a:ext cx="474663" cy="255588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89" name="AutoShape 27">
            <a:extLst>
              <a:ext uri="{FF2B5EF4-FFF2-40B4-BE49-F238E27FC236}">
                <a16:creationId xmlns:a16="http://schemas.microsoft.com/office/drawing/2014/main" xmlns="" id="{5EFC6586-8A27-40FA-A760-9F4E44184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5583238"/>
            <a:ext cx="474663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</a:t>
            </a:r>
          </a:p>
        </p:txBody>
      </p:sp>
      <p:sp>
        <p:nvSpPr>
          <p:cNvPr id="15390" name="Text Box 29">
            <a:extLst>
              <a:ext uri="{FF2B5EF4-FFF2-40B4-BE49-F238E27FC236}">
                <a16:creationId xmlns:a16="http://schemas.microsoft.com/office/drawing/2014/main" xmlns="" id="{2C1EC06D-42B2-4812-B5CF-CC7AE333A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4275" y="4652963"/>
            <a:ext cx="1008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sng" baseline="0">
                <a:latin typeface="Calibri" panose="020F0502020204030204" pitchFamily="34" charset="0"/>
              </a:rPr>
              <a:t>Цели</a:t>
            </a:r>
          </a:p>
        </p:txBody>
      </p:sp>
      <p:sp>
        <p:nvSpPr>
          <p:cNvPr id="15391" name="Text Box 30">
            <a:extLst>
              <a:ext uri="{FF2B5EF4-FFF2-40B4-BE49-F238E27FC236}">
                <a16:creationId xmlns:a16="http://schemas.microsoft.com/office/drawing/2014/main" xmlns="" id="{9821E9B6-AB57-46C3-AC6C-C7562206C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799" y="1212850"/>
            <a:ext cx="2605881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200" b="1" i="0" u="none" baseline="0" dirty="0">
                <a:latin typeface="Arial" panose="020B0604020202020204" pitchFamily="34" charset="0"/>
              </a:rPr>
              <a:t>Осредненное обратное рассеивание МЛЭ</a:t>
            </a:r>
          </a:p>
        </p:txBody>
      </p:sp>
      <p:sp>
        <p:nvSpPr>
          <p:cNvPr id="15392" name="Text Box 31">
            <a:extLst>
              <a:ext uri="{FF2B5EF4-FFF2-40B4-BE49-F238E27FC236}">
                <a16:creationId xmlns:a16="http://schemas.microsoft.com/office/drawing/2014/main" xmlns="" id="{4F511D83-983B-4A40-8026-2B9A6A022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738" y="2801938"/>
            <a:ext cx="14605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000" b="1" i="0" u="none" baseline="0">
                <a:latin typeface="Arial" panose="020B0604020202020204" pitchFamily="34" charset="0"/>
              </a:rPr>
              <a:t>Все данные</a:t>
            </a:r>
          </a:p>
        </p:txBody>
      </p:sp>
      <p:sp>
        <p:nvSpPr>
          <p:cNvPr id="15393" name="Text Box 32">
            <a:extLst>
              <a:ext uri="{FF2B5EF4-FFF2-40B4-BE49-F238E27FC236}">
                <a16:creationId xmlns:a16="http://schemas.microsoft.com/office/drawing/2014/main" xmlns="" id="{02DA8747-6EAD-4CA6-9608-24F79D8FA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13" y="1196975"/>
            <a:ext cx="2303462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400" b="1" i="0" u="none" baseline="0">
                <a:latin typeface="Calibri" panose="020F0502020204030204" pitchFamily="34" charset="0"/>
              </a:rPr>
              <a:t>Можно создать один файл TIF либо отдельные для каждого галса</a:t>
            </a:r>
          </a:p>
        </p:txBody>
      </p:sp>
      <p:sp>
        <p:nvSpPr>
          <p:cNvPr id="15394" name="Text Box 33">
            <a:extLst>
              <a:ext uri="{FF2B5EF4-FFF2-40B4-BE49-F238E27FC236}">
                <a16:creationId xmlns:a16="http://schemas.microsoft.com/office/drawing/2014/main" xmlns="" id="{A09D470A-95E8-413C-9A13-8F4D255BB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788" y="4976813"/>
            <a:ext cx="2303462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400" b="1" i="0" u="none" baseline="0">
                <a:latin typeface="Calibri" panose="020F0502020204030204" pitchFamily="34" charset="0"/>
              </a:rPr>
              <a:t>Можно сохранить цели в отдельный журнал и затем просмотреть в Target Viewer. </a:t>
            </a:r>
          </a:p>
          <a:p>
            <a:pPr algn="l" rtl="0">
              <a:buSzPct val="100000"/>
            </a:pPr>
            <a:endParaRPr lang="ru-RU" altLang="en-US" sz="1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8466" name="AutoShape 34">
            <a:extLst>
              <a:ext uri="{FF2B5EF4-FFF2-40B4-BE49-F238E27FC236}">
                <a16:creationId xmlns:a16="http://schemas.microsoft.com/office/drawing/2014/main" xmlns="" id="{EE203B98-A934-47E6-B464-AD0A70FEA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4038600"/>
            <a:ext cx="1800225" cy="871538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560">
            <a:solidFill>
              <a:srgbClr val="9B9AB3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Файлы HSX, созданные в HSXConverter</a:t>
            </a:r>
          </a:p>
        </p:txBody>
      </p:sp>
      <p:sp>
        <p:nvSpPr>
          <p:cNvPr id="15396" name="Line 35">
            <a:extLst>
              <a:ext uri="{FF2B5EF4-FFF2-40B4-BE49-F238E27FC236}">
                <a16:creationId xmlns:a16="http://schemas.microsoft.com/office/drawing/2014/main" xmlns="" id="{2A8218B3-EA8E-4721-9FF3-62A039E69BF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167063" y="3536950"/>
            <a:ext cx="0" cy="938213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7" name="Line 36">
            <a:extLst>
              <a:ext uri="{FF2B5EF4-FFF2-40B4-BE49-F238E27FC236}">
                <a16:creationId xmlns:a16="http://schemas.microsoft.com/office/drawing/2014/main" xmlns="" id="{C751D6C3-4B45-4289-8959-51EE38E39BF9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3463" y="4475163"/>
            <a:ext cx="863600" cy="0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98" name="Rectangle 37">
            <a:extLst>
              <a:ext uri="{FF2B5EF4-FFF2-40B4-BE49-F238E27FC236}">
                <a16:creationId xmlns:a16="http://schemas.microsoft.com/office/drawing/2014/main" xmlns="" id="{AD3AFD70-8030-458B-B34D-552556F8C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4837113"/>
            <a:ext cx="1800225" cy="1112837"/>
          </a:xfrm>
          <a:prstGeom prst="rect">
            <a:avLst/>
          </a:prstGeom>
          <a:noFill/>
          <a:ln w="1908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18470" name="AutoShape 38">
            <a:extLst>
              <a:ext uri="{FF2B5EF4-FFF2-40B4-BE49-F238E27FC236}">
                <a16:creationId xmlns:a16="http://schemas.microsoft.com/office/drawing/2014/main" xmlns="" id="{B61638B5-B380-45E6-9B75-58D53EBFD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6488" y="2362200"/>
            <a:ext cx="1439862" cy="438150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HS2 либо XTF</a:t>
            </a:r>
          </a:p>
        </p:txBody>
      </p:sp>
      <p:cxnSp>
        <p:nvCxnSpPr>
          <p:cNvPr id="15400" name="AutoShape 39">
            <a:extLst>
              <a:ext uri="{FF2B5EF4-FFF2-40B4-BE49-F238E27FC236}">
                <a16:creationId xmlns:a16="http://schemas.microsoft.com/office/drawing/2014/main" xmlns="" id="{3AC0E388-DEAA-4C6D-A26B-EAB202CD60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6350" y="2581275"/>
            <a:ext cx="476250" cy="3175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401" name="Rectangle 40">
            <a:extLst>
              <a:ext uri="{FF2B5EF4-FFF2-40B4-BE49-F238E27FC236}">
                <a16:creationId xmlns:a16="http://schemas.microsoft.com/office/drawing/2014/main" xmlns="" id="{C4012330-FE20-4C6B-96A2-4025B0A61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024063"/>
            <a:ext cx="1439862" cy="2160587"/>
          </a:xfrm>
          <a:prstGeom prst="rect">
            <a:avLst/>
          </a:prstGeom>
          <a:noFill/>
          <a:ln w="19080">
            <a:solidFill>
              <a:srgbClr val="FFFF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3" name="AutoShape 6">
            <a:extLst>
              <a:ext uri="{FF2B5EF4-FFF2-40B4-BE49-F238E27FC236}">
                <a16:creationId xmlns:a16="http://schemas.microsoft.com/office/drawing/2014/main" xmlns="" id="{B2BE221A-0E25-4E27-ADC6-B46919405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105400"/>
            <a:ext cx="1643063" cy="102235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560">
            <a:solidFill>
              <a:srgbClr val="9B9AB3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Данные ГБО от других программ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ФАЙЛЫ</a:t>
            </a:r>
          </a:p>
        </p:txBody>
      </p:sp>
      <p:sp>
        <p:nvSpPr>
          <p:cNvPr id="44" name="AutoShape 9">
            <a:extLst>
              <a:ext uri="{FF2B5EF4-FFF2-40B4-BE49-F238E27FC236}">
                <a16:creationId xmlns:a16="http://schemas.microsoft.com/office/drawing/2014/main" xmlns="" id="{12704BA5-D464-426A-946D-7FE1761EE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175" y="5021263"/>
            <a:ext cx="898525" cy="115093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126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CM2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JSF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SDF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Microsoft YaHei" charset="-122"/>
              </a:rPr>
              <a:t>XTF</a:t>
            </a:r>
          </a:p>
        </p:txBody>
      </p:sp>
      <p:cxnSp>
        <p:nvCxnSpPr>
          <p:cNvPr id="15404" name="AutoShape 11">
            <a:extLst>
              <a:ext uri="{FF2B5EF4-FFF2-40B4-BE49-F238E27FC236}">
                <a16:creationId xmlns:a16="http://schemas.microsoft.com/office/drawing/2014/main" xmlns="" id="{91885135-528C-44AE-8AB8-05C1C641077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9800" y="5641975"/>
            <a:ext cx="587375" cy="1588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05" name="AutoShape 11">
            <a:extLst>
              <a:ext uri="{FF2B5EF4-FFF2-40B4-BE49-F238E27FC236}">
                <a16:creationId xmlns:a16="http://schemas.microsoft.com/office/drawing/2014/main" xmlns="" id="{BF2D9736-5000-4CBA-982A-7E8015C3037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695700" y="3881438"/>
            <a:ext cx="552450" cy="1171575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3">
            <a:extLst>
              <a:ext uri="{FF2B5EF4-FFF2-40B4-BE49-F238E27FC236}">
                <a16:creationId xmlns:a16="http://schemas.microsoft.com/office/drawing/2014/main" xmlns="" id="{5A050BF6-F4C2-43DB-879B-FD28EF088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333" y="3794418"/>
            <a:ext cx="4072673" cy="294442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2">
            <a:extLst>
              <a:ext uri="{FF2B5EF4-FFF2-40B4-BE49-F238E27FC236}">
                <a16:creationId xmlns:a16="http://schemas.microsoft.com/office/drawing/2014/main" xmlns="" id="{CC4046EC-F9BD-4A12-835C-3DAC8C310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732838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2800" b="0" i="0" u="none" baseline="0">
                <a:latin typeface="Arial"/>
                <a:ea typeface="+mj-ea"/>
                <a:cs typeface="Arial"/>
              </a:rPr>
              <a:t>База данных классификации эхоконтактов</a:t>
            </a:r>
          </a:p>
        </p:txBody>
      </p:sp>
      <p:sp>
        <p:nvSpPr>
          <p:cNvPr id="36875" name="Text Box 10">
            <a:extLst>
              <a:ext uri="{FF2B5EF4-FFF2-40B4-BE49-F238E27FC236}">
                <a16:creationId xmlns:a16="http://schemas.microsoft.com/office/drawing/2014/main" xmlns="" id="{432AC28D-4C66-476B-889C-E92EF00A7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63" y="1208087"/>
            <a:ext cx="8659812" cy="78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marL="285750" indent="-285750" algn="l" rtl="0">
              <a:spcBef>
                <a:spcPts val="11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Target Viewer выберите тип контакта в поле targetID</a:t>
            </a: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  <a:p>
            <a:pPr marL="285750" indent="-285750" algn="l" rtl="0">
              <a:spcBef>
                <a:spcPts val="11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Используйте иконку ? Для открытия окна сравнения.</a:t>
            </a:r>
          </a:p>
        </p:txBody>
      </p:sp>
      <p:sp>
        <p:nvSpPr>
          <p:cNvPr id="36878" name="Line 14">
            <a:extLst>
              <a:ext uri="{FF2B5EF4-FFF2-40B4-BE49-F238E27FC236}">
                <a16:creationId xmlns:a16="http://schemas.microsoft.com/office/drawing/2014/main" xmlns="" id="{190BCFC9-97F0-468B-B849-019A49DFC35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4913" y="4400550"/>
            <a:ext cx="936625" cy="1588"/>
          </a:xfrm>
          <a:prstGeom prst="line">
            <a:avLst/>
          </a:prstGeom>
          <a:noFill/>
          <a:ln w="25560">
            <a:solidFill>
              <a:srgbClr val="FFFFFF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-122"/>
            </a:endParaRPr>
          </a:p>
        </p:txBody>
      </p:sp>
      <p:sp>
        <p:nvSpPr>
          <p:cNvPr id="39947" name="Text Box 15">
            <a:extLst>
              <a:ext uri="{FF2B5EF4-FFF2-40B4-BE49-F238E27FC236}">
                <a16:creationId xmlns:a16="http://schemas.microsoft.com/office/drawing/2014/main" xmlns="" id="{54C1903A-5800-4A49-BFF1-12106286B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1918" y="2957844"/>
            <a:ext cx="3596824" cy="30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ru-RU" sz="1400" b="0" i="0" u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Сравнение классификаций целей</a:t>
            </a:r>
          </a:p>
        </p:txBody>
      </p:sp>
      <p:sp>
        <p:nvSpPr>
          <p:cNvPr id="39949" name="Text Box 17">
            <a:extLst>
              <a:ext uri="{FF2B5EF4-FFF2-40B4-BE49-F238E27FC236}">
                <a16:creationId xmlns:a16="http://schemas.microsoft.com/office/drawing/2014/main" xmlns="" id="{DD4EFD76-7BC4-48E0-8923-AD0FA6725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226" y="3484855"/>
            <a:ext cx="1765300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875"/>
              </a:spcBef>
              <a:buSzPct val="100000"/>
            </a:pPr>
            <a:r>
              <a:rPr lang="ru-RU" sz="1400" b="0" i="0" u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ЦЕЛЕЙ</a:t>
            </a:r>
          </a:p>
        </p:txBody>
      </p:sp>
      <p:pic>
        <p:nvPicPr>
          <p:cNvPr id="39950" name="Picture 20">
            <a:extLst>
              <a:ext uri="{FF2B5EF4-FFF2-40B4-BE49-F238E27FC236}">
                <a16:creationId xmlns:a16="http://schemas.microsoft.com/office/drawing/2014/main" xmlns="" id="{4A8CBC59-4C10-4EB9-B5A8-CFB7BAFBC0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2007" y="2125957"/>
            <a:ext cx="3297237" cy="117316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5" name="Picture 24">
            <a:extLst>
              <a:ext uri="{FF2B5EF4-FFF2-40B4-BE49-F238E27FC236}">
                <a16:creationId xmlns:a16="http://schemas.microsoft.com/office/drawing/2014/main" xmlns="" id="{EF086CB7-594F-4C7C-83F8-9932AEEC6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1084" y="3285390"/>
            <a:ext cx="4707658" cy="283815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>
            <a:extLst>
              <a:ext uri="{FF2B5EF4-FFF2-40B4-BE49-F238E27FC236}">
                <a16:creationId xmlns:a16="http://schemas.microsoft.com/office/drawing/2014/main" xmlns="" id="{E0065341-751D-48CC-8DD3-D5D2E66EDA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527" y="4686299"/>
            <a:ext cx="1006473" cy="1257300"/>
          </a:xfrm>
          <a:prstGeom prst="line">
            <a:avLst/>
          </a:prstGeom>
          <a:noFill/>
          <a:ln w="255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Фаза 3: Создание мозаики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13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>
            <a:extLst>
              <a:ext uri="{FF2B5EF4-FFF2-40B4-BE49-F238E27FC236}">
                <a16:creationId xmlns:a16="http://schemas.microsoft.com/office/drawing/2014/main" xmlns="" id="{4AA4BF63-1673-4112-AD7F-423607D7C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7" y="57150"/>
            <a:ext cx="864076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Фаза 3:  ЦЕЛИ И МОЗАИКА ГБО</a:t>
            </a:r>
          </a:p>
        </p:txBody>
      </p:sp>
      <p:pic>
        <p:nvPicPr>
          <p:cNvPr id="45059" name="Picture 5">
            <a:extLst>
              <a:ext uri="{FF2B5EF4-FFF2-40B4-BE49-F238E27FC236}">
                <a16:creationId xmlns:a16="http://schemas.microsoft.com/office/drawing/2014/main" xmlns="" id="{84FE21DC-87F8-4021-9361-18E2DE574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037" y="1864519"/>
            <a:ext cx="8365026" cy="393144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>
            <a:extLst>
              <a:ext uri="{FF2B5EF4-FFF2-40B4-BE49-F238E27FC236}">
                <a16:creationId xmlns:a16="http://schemas.microsoft.com/office/drawing/2014/main" xmlns="" id="{160E3653-8D78-4FA9-BB1E-9E73B072B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30" y="28639"/>
            <a:ext cx="8458200" cy="95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Фаза 3:  Мозаика</a:t>
            </a:r>
          </a:p>
        </p:txBody>
      </p:sp>
      <p:sp>
        <p:nvSpPr>
          <p:cNvPr id="43012" name="Text Box 3">
            <a:extLst>
              <a:ext uri="{FF2B5EF4-FFF2-40B4-BE49-F238E27FC236}">
                <a16:creationId xmlns:a16="http://schemas.microsoft.com/office/drawing/2014/main" xmlns="" id="{8B3EAB12-456C-4C7C-8F13-AB588FCBD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30" y="1145048"/>
            <a:ext cx="4606925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457200" indent="-454025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файлы для мозаики</a:t>
            </a:r>
          </a:p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Укажите разрешение</a:t>
            </a:r>
          </a:p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Выберите метод мозаики на перекрытиях и фильтры</a:t>
            </a:r>
          </a:p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Один файл TIFF для всех данных или отдельный для каждого галса</a:t>
            </a:r>
          </a:p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Используйте файл границ для ограничения участка сонограммы.</a:t>
            </a:r>
          </a:p>
          <a:p>
            <a:pPr marL="460375" indent="-457200" algn="l" rtl="0" eaLnBrk="1" hangingPunct="1">
              <a:buSzPct val="100000"/>
              <a:buFont typeface="+mj-lt"/>
              <a:buAutoNum type="arabicPeriod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Назовите файл TIFF.</a:t>
            </a:r>
          </a:p>
        </p:txBody>
      </p:sp>
      <p:sp>
        <p:nvSpPr>
          <p:cNvPr id="46084" name="Rectangle 4">
            <a:extLst>
              <a:ext uri="{FF2B5EF4-FFF2-40B4-BE49-F238E27FC236}">
                <a16:creationId xmlns:a16="http://schemas.microsoft.com/office/drawing/2014/main" xmlns="" id="{37B2F796-5CCE-409F-B63E-D824A6D04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295400"/>
            <a:ext cx="3962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43014" name="Text Box 5">
            <a:extLst>
              <a:ext uri="{FF2B5EF4-FFF2-40B4-BE49-F238E27FC236}">
                <a16:creationId xmlns:a16="http://schemas.microsoft.com/office/drawing/2014/main" xmlns="" id="{57CAC518-45F2-4B78-B50F-8F4EFAB2CF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84" y="5830973"/>
            <a:ext cx="7299070" cy="9556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itchFamily="18" charset="0"/>
                <a:ea typeface="Microsoft YaHei" pitchFamily="34" charset="-122"/>
              </a:defRPr>
            </a:lvl9pPr>
          </a:lstStyle>
          <a:p>
            <a:pPr algn="l" rtl="0">
              <a:spcBef>
                <a:spcPts val="1125"/>
              </a:spcBef>
              <a:buSzPct val="100000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В окне карты можно отображать треки, ширину полосы захвата, цели (из Фазы 2) и границы BRD. Используйте опции вида (F9) для настройки.</a:t>
            </a:r>
          </a:p>
        </p:txBody>
      </p:sp>
      <p:pic>
        <p:nvPicPr>
          <p:cNvPr id="46086" name="Picture 10">
            <a:extLst>
              <a:ext uri="{FF2B5EF4-FFF2-40B4-BE49-F238E27FC236}">
                <a16:creationId xmlns:a16="http://schemas.microsoft.com/office/drawing/2014/main" xmlns="" id="{628A7CBC-4136-4475-AFE5-38E2BDC075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39999"/>
          <a:stretch/>
        </p:blipFill>
        <p:spPr bwMode="auto">
          <a:xfrm>
            <a:off x="5131310" y="1578769"/>
            <a:ext cx="3326890" cy="414847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12">
            <a:extLst>
              <a:ext uri="{FF2B5EF4-FFF2-40B4-BE49-F238E27FC236}">
                <a16:creationId xmlns:a16="http://schemas.microsoft.com/office/drawing/2014/main" xmlns="" id="{7875CFAD-5CDE-4530-8195-44BE36F65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894" y="3726168"/>
            <a:ext cx="3171825" cy="2104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1A9949-323F-4F07-BFCA-D4EE71E3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774552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Затемнение участка надира для мозаики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F425D7C-6B86-4EA0-A49D-F56706C9B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34</a:t>
            </a:fld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F8125E9-D618-4CF2-A6F3-4A35A1F62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73174"/>
            <a:ext cx="7204364" cy="31788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3F14EBF-ACDF-4E70-B2CF-9777DB76419F}"/>
              </a:ext>
            </a:extLst>
          </p:cNvPr>
          <p:cNvSpPr/>
          <p:nvPr/>
        </p:nvSpPr>
        <p:spPr>
          <a:xfrm>
            <a:off x="1450109" y="3666836"/>
            <a:ext cx="1468582" cy="57265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994D4A1-863F-4157-AD11-AC42D71DDBED}"/>
              </a:ext>
            </a:extLst>
          </p:cNvPr>
          <p:cNvSpPr txBox="1"/>
          <p:nvPr/>
        </p:nvSpPr>
        <p:spPr bwMode="auto">
          <a:xfrm>
            <a:off x="347472" y="4950691"/>
            <a:ext cx="8491728" cy="1552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Пользователь может контролировать участок в надире, применив расстояние от надира для игнорирования сигналов в этом диапазоне. Использование такой опции устранит затененные участки вдоль трека судна.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Используйте эту опцию, если данные от соседних галсов перекрываются на участке надира</a:t>
            </a:r>
          </a:p>
        </p:txBody>
      </p:sp>
    </p:spTree>
    <p:extLst>
      <p:ext uri="{BB962C8B-B14F-4D97-AF65-F5344CB8AC3E}">
        <p14:creationId xmlns:p14="http://schemas.microsoft.com/office/powerpoint/2010/main" val="22724082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>
            <a:extLst>
              <a:ext uri="{FF2B5EF4-FFF2-40B4-BE49-F238E27FC236}">
                <a16:creationId xmlns:a16="http://schemas.microsoft.com/office/drawing/2014/main" xmlns="" id="{E1F34885-C102-4D60-A488-2AA2928E5E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8860" y="0"/>
            <a:ext cx="6528671" cy="988786"/>
          </a:xfrm>
        </p:spPr>
        <p:txBody>
          <a:bodyPr/>
          <a:lstStyle/>
          <a:p>
            <a:pPr algn="l" rtl="0" eaLnBrk="1" hangingPunct="1">
              <a:buFont typeface="Times New Roman" panose="02020603050405020304" pitchFamily="18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Калькулятор Разрешения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C0D299A2-703C-4B3E-9B28-F971B85B53E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9213" y="1362075"/>
            <a:ext cx="8666163" cy="1815668"/>
          </a:xfrm>
        </p:spPr>
        <p:txBody>
          <a:bodyPr rtlCol="0">
            <a:normAutofit fontScale="92500"/>
          </a:bodyPr>
          <a:lstStyle/>
          <a:p>
            <a:pPr marL="342900" indent="-342900" algn="l" rtl="0" eaLnBrk="1" fontAlgn="auto" hangingPunct="1">
              <a:spcBef>
                <a:spcPts val="0"/>
              </a:spcBef>
              <a:buClrTx/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оптимального разрешения мозаики по параметрам ГБО</a:t>
            </a:r>
          </a:p>
          <a:p>
            <a:pPr marL="342900" indent="-342900" algn="l" rtl="0" eaLnBrk="1" fontAlgn="auto" hangingPunct="1">
              <a:spcBef>
                <a:spcPts val="0"/>
              </a:spcBef>
              <a:buClrTx/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тратьте время и место на диске на снимок со значительной интерполяцией.</a:t>
            </a:r>
          </a:p>
          <a:p>
            <a:pPr marL="342900" indent="-342900" algn="l" rtl="0" eaLnBrk="1" fontAlgn="auto" hangingPunct="1">
              <a:spcBef>
                <a:spcPts val="0"/>
              </a:spcBef>
              <a:buClrTx/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Вычислите разрешение вдоль и поперек трека.</a:t>
            </a:r>
          </a:p>
          <a:p>
            <a:pPr marL="342900" indent="-342900" algn="l" rtl="0" eaLnBrk="1" fontAlgn="auto" hangingPunct="1">
              <a:spcBef>
                <a:spcPts val="0"/>
              </a:spcBef>
              <a:buClrTx/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Сохраните / загрузите профили ГБО.</a:t>
            </a:r>
          </a:p>
          <a:p>
            <a:pPr marL="342900" indent="-342900" algn="l" rtl="0" eaLnBrk="1" fontAlgn="auto" hangingPunct="1">
              <a:spcBef>
                <a:spcPts val="0"/>
              </a:spcBef>
              <a:buClrTx/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закрытия окна, программа применит разрешение к создаваемой мозаике.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75754" y="3231357"/>
            <a:ext cx="7642035" cy="2996768"/>
            <a:chOff x="347472" y="3025343"/>
            <a:chExt cx="8666163" cy="3657600"/>
          </a:xfrm>
        </p:grpSpPr>
        <p:pic>
          <p:nvPicPr>
            <p:cNvPr id="47108" name="Picture 5">
              <a:extLst>
                <a:ext uri="{FF2B5EF4-FFF2-40B4-BE49-F238E27FC236}">
                  <a16:creationId xmlns:a16="http://schemas.microsoft.com/office/drawing/2014/main" xmlns="" id="{20CAF618-8A7F-41D9-83E9-033E595C2E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72" y="3025343"/>
              <a:ext cx="8666163" cy="3657600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xmlns="" id="{617A7C02-44B0-443A-B85F-95E64DCE4E01}"/>
                </a:ext>
              </a:extLst>
            </p:cNvPr>
            <p:cNvCxnSpPr/>
            <p:nvPr/>
          </p:nvCxnSpPr>
          <p:spPr>
            <a:xfrm flipV="1">
              <a:off x="2023872" y="5235143"/>
              <a:ext cx="914400" cy="2286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>
            <a:extLst>
              <a:ext uri="{FF2B5EF4-FFF2-40B4-BE49-F238E27FC236}">
                <a16:creationId xmlns:a16="http://schemas.microsoft.com/office/drawing/2014/main" xmlns="" id="{87CF3034-A56D-4782-8094-A610E86B9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0"/>
            <a:ext cx="8443913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Опции фильтра мозаики</a:t>
            </a:r>
          </a:p>
        </p:txBody>
      </p:sp>
      <p:pic>
        <p:nvPicPr>
          <p:cNvPr id="48131" name="Picture 2">
            <a:extLst>
              <a:ext uri="{FF2B5EF4-FFF2-40B4-BE49-F238E27FC236}">
                <a16:creationId xmlns:a16="http://schemas.microsoft.com/office/drawing/2014/main" xmlns="" id="{6744F1FD-A6BD-44E9-9AD5-04FCCA587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828800"/>
            <a:ext cx="28130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8132" name="Picture 3">
            <a:extLst>
              <a:ext uri="{FF2B5EF4-FFF2-40B4-BE49-F238E27FC236}">
                <a16:creationId xmlns:a16="http://schemas.microsoft.com/office/drawing/2014/main" xmlns="" id="{4A66890C-7E47-4A0F-B993-D6506EBAB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988" y="1830388"/>
            <a:ext cx="2747962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8133" name="Picture 4">
            <a:extLst>
              <a:ext uri="{FF2B5EF4-FFF2-40B4-BE49-F238E27FC236}">
                <a16:creationId xmlns:a16="http://schemas.microsoft.com/office/drawing/2014/main" xmlns="" id="{34558112-1F6B-476B-8032-E8B534718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0225" y="1828800"/>
            <a:ext cx="2817813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8134" name="Text Box 5">
            <a:extLst>
              <a:ext uri="{FF2B5EF4-FFF2-40B4-BE49-F238E27FC236}">
                <a16:creationId xmlns:a16="http://schemas.microsoft.com/office/drawing/2014/main" xmlns="" id="{20BC72C8-EEA2-4C72-852C-6403AC001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68775"/>
            <a:ext cx="274955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СРЕДНЕЕ:</a:t>
            </a:r>
          </a:p>
          <a:p>
            <a:pPr algn="l" rtl="0">
              <a:buSzPct val="100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Сглаживание мозаики путем настройки каждого пикселя на среднее значение по 3*3 соседним пикселям</a:t>
            </a:r>
          </a:p>
        </p:txBody>
      </p:sp>
      <p:sp>
        <p:nvSpPr>
          <p:cNvPr id="48135" name="Text Box 6">
            <a:extLst>
              <a:ext uri="{FF2B5EF4-FFF2-40B4-BE49-F238E27FC236}">
                <a16:creationId xmlns:a16="http://schemas.microsoft.com/office/drawing/2014/main" xmlns="" id="{07CDAC1E-1906-4193-B8BD-51A6EA388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4168775"/>
            <a:ext cx="2765425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SHARPEN:</a:t>
            </a:r>
          </a:p>
          <a:p>
            <a:pPr algn="l" rtl="0">
              <a:buSzPct val="100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резкости мозаики путем увеличения контрастности пикселя относительно 3*3 соседних пикселей</a:t>
            </a:r>
          </a:p>
        </p:txBody>
      </p:sp>
      <p:sp>
        <p:nvSpPr>
          <p:cNvPr id="48136" name="Text Box 7">
            <a:extLst>
              <a:ext uri="{FF2B5EF4-FFF2-40B4-BE49-F238E27FC236}">
                <a16:creationId xmlns:a16="http://schemas.microsoft.com/office/drawing/2014/main" xmlns="" id="{1591C58E-E264-46D2-8A77-78A09CADA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4168775"/>
            <a:ext cx="2779712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МЕДИАНА:</a:t>
            </a:r>
          </a:p>
          <a:p>
            <a:pPr algn="l" rtl="0">
              <a:buSzPct val="100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Сглаживание мозаики сохраняя края по медианному значению 3*3 соседних пикселей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>
            <a:extLst>
              <a:ext uri="{FF2B5EF4-FFF2-40B4-BE49-F238E27FC236}">
                <a16:creationId xmlns:a16="http://schemas.microsoft.com/office/drawing/2014/main" xmlns="" id="{8ECE409F-841B-4397-A336-340997474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5312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Создание нескольких файлов GeoTIF.</a:t>
            </a:r>
          </a:p>
        </p:txBody>
      </p:sp>
      <p:pic>
        <p:nvPicPr>
          <p:cNvPr id="21507" name="Picture 2">
            <a:extLst>
              <a:ext uri="{FF2B5EF4-FFF2-40B4-BE49-F238E27FC236}">
                <a16:creationId xmlns:a16="http://schemas.microsoft.com/office/drawing/2014/main" xmlns="" id="{BBB4FB82-FA3D-4711-B8C1-FEF99D0CB4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80" r="19465"/>
          <a:stretch/>
        </p:blipFill>
        <p:spPr bwMode="auto">
          <a:xfrm>
            <a:off x="377030" y="1340800"/>
            <a:ext cx="6380163" cy="51416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9F78F01-5749-4E56-92D2-562EC6451BF0}"/>
              </a:ext>
            </a:extLst>
          </p:cNvPr>
          <p:cNvSpPr txBox="1"/>
          <p:nvPr/>
        </p:nvSpPr>
        <p:spPr>
          <a:xfrm>
            <a:off x="5381624" y="1876425"/>
            <a:ext cx="3403788" cy="3693319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0" i="0" u="none" baseline="0">
                <a:solidFill>
                  <a:schemeClr val="tx1"/>
                </a:solidFill>
                <a:latin typeface="+mj-lt"/>
                <a:ea typeface="Microsoft YaHei" charset="-122"/>
              </a:rPr>
              <a:t>Основываясь на разрешении и размере мозаики, программа может разбить мозаику на несколько файлов GeoTIF.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solidFill>
                <a:schemeClr val="tx1"/>
              </a:solidFill>
              <a:latin typeface="+mj-lt"/>
              <a:ea typeface="Microsoft YaHei" charset="-122"/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0" i="0" u="none" baseline="0">
                <a:solidFill>
                  <a:schemeClr val="tx1"/>
                </a:solidFill>
                <a:latin typeface="+mj-lt"/>
                <a:ea typeface="Microsoft YaHei" charset="-122"/>
              </a:rPr>
              <a:t>Следовательно, можно создавать мозаику высокого разрешения на большом участке.</a:t>
            </a:r>
          </a:p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dirty="0">
              <a:solidFill>
                <a:schemeClr val="tx1"/>
              </a:solidFill>
              <a:latin typeface="+mj-lt"/>
              <a:ea typeface="Microsoft YaHei" charset="-122"/>
            </a:endParaRPr>
          </a:p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ru-RU" b="0" i="0" u="none" baseline="0">
                <a:solidFill>
                  <a:schemeClr val="tx1"/>
                </a:solidFill>
                <a:latin typeface="+mj-lt"/>
                <a:ea typeface="Microsoft YaHei" charset="-122"/>
              </a:rPr>
              <a:t>Занимает больше времени, зато даст больше деталей.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Сохранение, Слияние мозаик и Совмещение мозаик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400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746E8D-C111-4E68-AD9E-C7B8EF9B9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buFont typeface="Times New Roman" pitchFamily="16" charset="0"/>
              <a:buNone/>
              <a:defRPr/>
            </a:pPr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Сохранение данных: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Content Placeholder 6">
            <a:extLst>
              <a:ext uri="{FF2B5EF4-FFF2-40B4-BE49-F238E27FC236}">
                <a16:creationId xmlns:a16="http://schemas.microsoft.com/office/drawing/2014/main" xmlns="" id="{010B3E9B-BF8E-4840-83F1-E6393B5D96F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7472" y="1550193"/>
            <a:ext cx="3581400" cy="3962400"/>
          </a:xfrm>
        </p:spPr>
        <p:txBody>
          <a:bodyPr>
            <a:normAutofit/>
          </a:bodyPr>
          <a:lstStyle/>
          <a:p>
            <a:pPr algn="l" rtl="0" eaLnBrk="1" hangingPunct="1">
              <a:spcAft>
                <a:spcPts val="300"/>
              </a:spcAft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можно сохранить как:</a:t>
            </a:r>
          </a:p>
          <a:p>
            <a:pPr marL="376238" lvl="1" indent="-285750" algn="l" rtl="0" eaLnBrk="1" hangingPunct="1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HS2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все настройки (усиление, линию дна,</a:t>
            </a:r>
          </a:p>
          <a:p>
            <a:pPr marL="376238" lvl="1" indent="-285750" algn="l" rtl="0" eaLnBrk="1" hangingPunct="1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XYIntencity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интенсивность для каждой точки</a:t>
            </a:r>
          </a:p>
          <a:p>
            <a:pPr marL="376238" lvl="1" indent="-285750" algn="l" rtl="0" eaLnBrk="1" hangingPunct="1">
              <a:spcBef>
                <a:spcPts val="6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 to XTF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создание файла XTF</a:t>
            </a:r>
          </a:p>
        </p:txBody>
      </p:sp>
      <p:pic>
        <p:nvPicPr>
          <p:cNvPr id="50181" name="Picture 7">
            <a:extLst>
              <a:ext uri="{FF2B5EF4-FFF2-40B4-BE49-F238E27FC236}">
                <a16:creationId xmlns:a16="http://schemas.microsoft.com/office/drawing/2014/main" xmlns="" id="{6ABEB635-B616-403E-925E-4B8242280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372" y="1550193"/>
            <a:ext cx="2755900" cy="292576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8">
            <a:extLst>
              <a:ext uri="{FF2B5EF4-FFF2-40B4-BE49-F238E27FC236}">
                <a16:creationId xmlns:a16="http://schemas.microsoft.com/office/drawing/2014/main" xmlns="" id="{1B2C7BF7-CDD6-4255-B43D-DA13E7168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8872" y="4314257"/>
            <a:ext cx="3168650" cy="22621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65E41FC-AE0E-405B-B19A-D7BEEA57AF40}"/>
              </a:ext>
            </a:extLst>
          </p:cNvPr>
          <p:cNvSpPr/>
          <p:nvPr/>
        </p:nvSpPr>
        <p:spPr bwMode="auto">
          <a:xfrm>
            <a:off x="76200" y="2373313"/>
            <a:ext cx="8305800" cy="3886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aHei" charset="-122"/>
            </a:endParaRPr>
          </a:p>
        </p:txBody>
      </p:sp>
      <p:sp>
        <p:nvSpPr>
          <p:cNvPr id="22531" name="Text Box 1">
            <a:extLst>
              <a:ext uri="{FF2B5EF4-FFF2-40B4-BE49-F238E27FC236}">
                <a16:creationId xmlns:a16="http://schemas.microsoft.com/office/drawing/2014/main" xmlns="" id="{DB78E91A-74A2-45BE-B2E0-B269D4151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5312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Иконки в мозаике сонограмм</a:t>
            </a:r>
          </a:p>
        </p:txBody>
      </p:sp>
      <p:sp>
        <p:nvSpPr>
          <p:cNvPr id="22532" name="Text Box 2">
            <a:extLst>
              <a:ext uri="{FF2B5EF4-FFF2-40B4-BE49-F238E27FC236}">
                <a16:creationId xmlns:a16="http://schemas.microsoft.com/office/drawing/2014/main" xmlns="" id="{36633363-EB65-4B2D-87BD-63177D0BB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432" y="2447925"/>
            <a:ext cx="7753481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39725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Загрузить Файлы 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(HSX, HS2, XTF, JSF, SDF, CM2)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Сохранить В HS2 Файл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Вид сырых данных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– отображение курса, высоты и трека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Вид </a:t>
            </a:r>
            <a:r>
              <a:rPr lang="ru-RU" sz="2000" b="0" i="0" u="none" baseline="0" dirty="0" err="1">
                <a:solidFill>
                  <a:schemeClr val="bg2"/>
                </a:solidFill>
                <a:latin typeface="Arial" panose="020B0604020202020204" pitchFamily="34" charset="0"/>
              </a:rPr>
              <a:t>сонограммы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- отображение водопада </a:t>
            </a:r>
            <a:r>
              <a:rPr lang="ru-RU" sz="20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сонограммы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и постановка целей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Вид Мозаики 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диалоговое окно для создания мозаики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Обновить экран</a:t>
            </a: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Настройка </a:t>
            </a:r>
            <a:r>
              <a:rPr lang="ru-RU" sz="2000" b="1" i="0" u="none" baseline="0" dirty="0" err="1">
                <a:solidFill>
                  <a:schemeClr val="bg2"/>
                </a:solidFill>
                <a:latin typeface="Arial" panose="020B0604020202020204" pitchFamily="34" charset="0"/>
              </a:rPr>
              <a:t>сонограммы</a:t>
            </a:r>
            <a:endParaRPr lang="ru-RU" sz="2000" b="1" i="0" u="none" baseline="0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Следующий (предыдущий) </a:t>
            </a:r>
            <a:r>
              <a:rPr lang="ru-RU" sz="2000" b="1" i="0" u="none" baseline="0" dirty="0" err="1">
                <a:solidFill>
                  <a:schemeClr val="bg2"/>
                </a:solidFill>
                <a:latin typeface="Arial" panose="020B0604020202020204" pitchFamily="34" charset="0"/>
              </a:rPr>
              <a:t>галс</a:t>
            </a:r>
            <a:endParaRPr lang="ru-RU" sz="2000" b="1" i="0" u="none" baseline="0" dirty="0">
              <a:solidFill>
                <a:schemeClr val="bg2"/>
              </a:solidFill>
              <a:latin typeface="Arial" panose="020B0604020202020204" pitchFamily="34" charset="0"/>
            </a:endParaRPr>
          </a:p>
          <a:p>
            <a:pPr marL="346075" indent="-342900" algn="l" rtl="0" eaLnBrk="1" hangingPunct="1">
              <a:lnSpc>
                <a:spcPct val="80000"/>
              </a:lnSpc>
              <a:spcBef>
                <a:spcPts val="12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000" b="1" i="0" u="none" baseline="0" dirty="0">
                <a:solidFill>
                  <a:schemeClr val="bg2"/>
                </a:solidFill>
                <a:latin typeface="Arial" panose="020B0604020202020204" pitchFamily="34" charset="0"/>
              </a:rPr>
              <a:t>Убрать Файл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654FFBD-6EFB-4A06-A0A0-EFB18A63D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8" y="1120775"/>
            <a:ext cx="5895975" cy="11906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CB7CB75-D934-4027-A77E-8CE08D3FE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8" y="2441575"/>
            <a:ext cx="365125" cy="3651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602F500-5D38-437A-96FC-32AD54C5AD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2839542"/>
            <a:ext cx="395552" cy="3955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E7AC866-8049-480A-B88B-31326679DF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3256559"/>
            <a:ext cx="441193" cy="3955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FE8E245-C71D-4CC3-9044-C32A63B0D2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8" y="3673575"/>
            <a:ext cx="395553" cy="3803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DA20499-12FD-45DA-83F2-48CCAE7891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4081066"/>
            <a:ext cx="395552" cy="3955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68108E4-AD99-45B3-A6A3-3CE1404B1C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4498082"/>
            <a:ext cx="349912" cy="3803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C7C1253-84C7-4EEB-AF8E-4DD664D541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4905573"/>
            <a:ext cx="410766" cy="4107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D771EBD-4C34-4484-9F21-46921DEB11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5332113"/>
            <a:ext cx="410765" cy="4259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C65071C-3A60-41D5-A14F-927FEB5E971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39" y="5768183"/>
            <a:ext cx="410765" cy="4564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>
            <a:extLst>
              <a:ext uri="{FF2B5EF4-FFF2-40B4-BE49-F238E27FC236}">
                <a16:creationId xmlns:a16="http://schemas.microsoft.com/office/drawing/2014/main" xmlns="" id="{BF86BB9C-B21B-46C0-AD48-BD6384D19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56" y="212725"/>
            <a:ext cx="75104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Слияние мозаик</a:t>
            </a:r>
          </a:p>
        </p:txBody>
      </p:sp>
      <p:sp>
        <p:nvSpPr>
          <p:cNvPr id="52227" name="Text Box 2">
            <a:extLst>
              <a:ext uri="{FF2B5EF4-FFF2-40B4-BE49-F238E27FC236}">
                <a16:creationId xmlns:a16="http://schemas.microsoft.com/office/drawing/2014/main" xmlns="" id="{E0D8C9DF-8E23-4648-9CE8-681832371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975" y="1590675"/>
            <a:ext cx="3808413" cy="435292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39725" indent="-339725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Запустите МОЗАИКУ ГБО (HYSCAN) и обработайте данные до Фазы 3.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Диалоговое окно «Добавить к Файлу Batch»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Закройте SIDE SCAN MOSAIC не создавая мозаику.</a:t>
            </a:r>
          </a:p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Запустите программу SIDE SCAN AUTO MOSAIC</a:t>
            </a:r>
          </a:p>
        </p:txBody>
      </p:sp>
      <p:sp>
        <p:nvSpPr>
          <p:cNvPr id="48132" name="Text Box 4">
            <a:extLst>
              <a:ext uri="{FF2B5EF4-FFF2-40B4-BE49-F238E27FC236}">
                <a16:creationId xmlns:a16="http://schemas.microsoft.com/office/drawing/2014/main" xmlns="" id="{0F2BDF04-BBB3-4B55-8B71-3BC0F1A32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6257925"/>
            <a:ext cx="4267200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0" i="0" u="none" baseline="0">
                <a:solidFill>
                  <a:srgbClr val="0D02E8"/>
                </a:solidFill>
                <a:latin typeface="+mj-lt"/>
                <a:ea typeface="Microsoft YaHei" charset="-122"/>
              </a:rPr>
              <a:t>Запуск</a:t>
            </a:r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icrosoft YaHei" charset="-122"/>
              </a:rPr>
              <a:t> </a:t>
            </a:r>
            <a:r>
              <a:rPr lang="ru-RU" b="0" i="0" u="none" baseline="0">
                <a:solidFill>
                  <a:srgbClr val="0D02E8"/>
                </a:solidFill>
                <a:latin typeface="+mj-lt"/>
                <a:ea typeface="Microsoft YaHei" charset="-122"/>
              </a:rPr>
              <a:t>SIDE SCAN AUTO MOSAIC</a:t>
            </a:r>
          </a:p>
        </p:txBody>
      </p:sp>
      <p:pic>
        <p:nvPicPr>
          <p:cNvPr id="52229" name="Picture 8">
            <a:extLst>
              <a:ext uri="{FF2B5EF4-FFF2-40B4-BE49-F238E27FC236}">
                <a16:creationId xmlns:a16="http://schemas.microsoft.com/office/drawing/2014/main" xmlns="" id="{19D345F8-E964-44E4-90DD-6762F5D59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12" y="1135856"/>
            <a:ext cx="4800600" cy="489108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fill="hold" nodeType="tmRoot">
          <p:childTnLst>
            <p:par>
              <p:cTn id="2" fill="hold" nodeType="interactiveSeq">
                <p:stCondLst>
                  <p:cond delay="0"/>
                </p:stCondLst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id="6" dur="25356039" fill="hold"/>
                                        <p:tgtEl>
                                          <p:sldTgt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  <p:par>
              <p:cTn id="7" fill="hold" nodeType="interactiveSeq">
                <p:stCondLst>
                  <p:cond delay="0"/>
                </p:stCondLst>
                <p:childTnLst>
                  <p:par>
                    <p:cTn id="8" fill="hold"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str">
                                      <p:cBhvr additive="repl">
                                        <p:cTn id="11" dur="25356039" fill="hold"/>
                                        <p:tgtEl>
                                          <p:sldTgt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>
            <a:extLst>
              <a:ext uri="{FF2B5EF4-FFF2-40B4-BE49-F238E27FC236}">
                <a16:creationId xmlns:a16="http://schemas.microsoft.com/office/drawing/2014/main" xmlns="" id="{8522A63A-DDE5-4E84-B240-E905E13E1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443913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600" b="0" i="0" u="none" baseline="0">
                <a:latin typeface="Arial" panose="020B0604020202020204" pitchFamily="34" charset="0"/>
              </a:rPr>
              <a:t>Совмещение мозаик</a:t>
            </a:r>
          </a:p>
        </p:txBody>
      </p:sp>
      <p:sp>
        <p:nvSpPr>
          <p:cNvPr id="54275" name="Text Box 2">
            <a:extLst>
              <a:ext uri="{FF2B5EF4-FFF2-40B4-BE49-F238E27FC236}">
                <a16:creationId xmlns:a16="http://schemas.microsoft.com/office/drawing/2014/main" xmlns="" id="{CF369411-D087-4968-A5AE-990B0188A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3868738"/>
            <a:ext cx="3568700" cy="2532062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/>
          <a:lstStyle>
            <a:lvl1pPr marL="407988" indent="-341313"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7988" algn="l"/>
                <a:tab pos="865188" algn="l"/>
                <a:tab pos="1322388" algn="l"/>
                <a:tab pos="1779588" algn="l"/>
                <a:tab pos="2236788" algn="l"/>
                <a:tab pos="2693988" algn="l"/>
                <a:tab pos="3151188" algn="l"/>
                <a:tab pos="3608388" algn="l"/>
                <a:tab pos="4065588" algn="l"/>
                <a:tab pos="4522788" algn="l"/>
                <a:tab pos="4979988" algn="l"/>
                <a:tab pos="5437188" algn="l"/>
                <a:tab pos="5894388" algn="l"/>
                <a:tab pos="6351588" algn="l"/>
                <a:tab pos="6808788" algn="l"/>
                <a:tab pos="7265988" algn="l"/>
                <a:tab pos="7723188" algn="l"/>
                <a:tab pos="8180388" algn="l"/>
                <a:tab pos="8637588" algn="l"/>
                <a:tab pos="9094788" algn="l"/>
                <a:tab pos="9551988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marL="66675" indent="0" algn="l" rtl="0" eaLnBrk="1" hangingPunct="1">
              <a:spcBef>
                <a:spcPts val="700"/>
              </a:spcBef>
              <a:buSzPct val="95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Запустите SIDE SCAN MOSAIC (HYSCAN).</a:t>
            </a:r>
          </a:p>
          <a:p>
            <a:pPr marL="66675" indent="0" algn="l" rtl="0" eaLnBrk="1" hangingPunct="1">
              <a:spcBef>
                <a:spcPts val="700"/>
              </a:spcBef>
              <a:buSzPct val="95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Сгенерируйте отдельные файлы TIF для каждого галса.</a:t>
            </a:r>
          </a:p>
          <a:p>
            <a:pPr marL="66675" indent="0" algn="l" rtl="0" eaLnBrk="1" hangingPunct="1">
              <a:spcBef>
                <a:spcPts val="700"/>
              </a:spcBef>
              <a:buSzPct val="95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Запустите SIDE SCAN MERGE MOSAICS для слияния отдельных файлов TIF в мозаику.</a:t>
            </a:r>
          </a:p>
        </p:txBody>
      </p:sp>
      <p:sp>
        <p:nvSpPr>
          <p:cNvPr id="54276" name="AutoShape 3">
            <a:extLst>
              <a:ext uri="{FF2B5EF4-FFF2-40B4-BE49-F238E27FC236}">
                <a16:creationId xmlns:a16="http://schemas.microsoft.com/office/drawing/2014/main" xmlns="" id="{FE0D1FBA-5348-43B3-91E1-E1438AA0E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675" y="1643063"/>
            <a:ext cx="555625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sp>
        <p:nvSpPr>
          <p:cNvPr id="54277" name="AutoShape 4">
            <a:extLst>
              <a:ext uri="{FF2B5EF4-FFF2-40B4-BE49-F238E27FC236}">
                <a16:creationId xmlns:a16="http://schemas.microsoft.com/office/drawing/2014/main" xmlns="" id="{BE673ED3-7634-4349-980D-87ED25F1F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675" y="1971675"/>
            <a:ext cx="555625" cy="255588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sp>
        <p:nvSpPr>
          <p:cNvPr id="54278" name="AutoShape 5">
            <a:extLst>
              <a:ext uri="{FF2B5EF4-FFF2-40B4-BE49-F238E27FC236}">
                <a16:creationId xmlns:a16="http://schemas.microsoft.com/office/drawing/2014/main" xmlns="" id="{C3AC2FDB-40BF-4243-8B17-6D548A19E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675" y="2284413"/>
            <a:ext cx="568325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sp>
        <p:nvSpPr>
          <p:cNvPr id="54279" name="AutoShape 6">
            <a:extLst>
              <a:ext uri="{FF2B5EF4-FFF2-40B4-BE49-F238E27FC236}">
                <a16:creationId xmlns:a16="http://schemas.microsoft.com/office/drawing/2014/main" xmlns="" id="{C0EFFFB4-C379-474F-98B5-B587A2975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675" y="2628900"/>
            <a:ext cx="555625" cy="255588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sp>
        <p:nvSpPr>
          <p:cNvPr id="54280" name="AutoShape 7">
            <a:extLst>
              <a:ext uri="{FF2B5EF4-FFF2-40B4-BE49-F238E27FC236}">
                <a16:creationId xmlns:a16="http://schemas.microsoft.com/office/drawing/2014/main" xmlns="" id="{8926AC32-CC71-481E-92BE-BCC26EB25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675" y="2957513"/>
            <a:ext cx="555625" cy="255587"/>
          </a:xfrm>
          <a:prstGeom prst="roundRect">
            <a:avLst>
              <a:gd name="adj" fmla="val 16667"/>
            </a:avLst>
          </a:prstGeom>
          <a:solidFill>
            <a:srgbClr val="0D02E8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1100" b="0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sp>
        <p:nvSpPr>
          <p:cNvPr id="51210" name="Text Box 8">
            <a:extLst>
              <a:ext uri="{FF2B5EF4-FFF2-40B4-BE49-F238E27FC236}">
                <a16:creationId xmlns:a16="http://schemas.microsoft.com/office/drawing/2014/main" xmlns="" id="{C020FD33-D712-4E21-A88F-5CA1C2136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8813" y="1643063"/>
            <a:ext cx="7667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2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Галс 1</a:t>
            </a:r>
          </a:p>
        </p:txBody>
      </p:sp>
      <p:sp>
        <p:nvSpPr>
          <p:cNvPr id="51211" name="Text Box 9">
            <a:extLst>
              <a:ext uri="{FF2B5EF4-FFF2-40B4-BE49-F238E27FC236}">
                <a16:creationId xmlns:a16="http://schemas.microsoft.com/office/drawing/2014/main" xmlns="" id="{B44B180D-08FB-4F64-95F5-C0A7FD2C4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8813" y="1971675"/>
            <a:ext cx="7667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2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Галс 2</a:t>
            </a:r>
          </a:p>
        </p:txBody>
      </p:sp>
      <p:sp>
        <p:nvSpPr>
          <p:cNvPr id="51212" name="Text Box 10">
            <a:extLst>
              <a:ext uri="{FF2B5EF4-FFF2-40B4-BE49-F238E27FC236}">
                <a16:creationId xmlns:a16="http://schemas.microsoft.com/office/drawing/2014/main" xmlns="" id="{CA656694-4342-4CD7-9BDD-62A1CA8B4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8813" y="2300288"/>
            <a:ext cx="7667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2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Галс 3</a:t>
            </a:r>
          </a:p>
        </p:txBody>
      </p:sp>
      <p:sp>
        <p:nvSpPr>
          <p:cNvPr id="51213" name="Text Box 11">
            <a:extLst>
              <a:ext uri="{FF2B5EF4-FFF2-40B4-BE49-F238E27FC236}">
                <a16:creationId xmlns:a16="http://schemas.microsoft.com/office/drawing/2014/main" xmlns="" id="{8E01CA84-784B-4D0E-8631-FE38A351C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8813" y="2628900"/>
            <a:ext cx="7667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2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Галс 4</a:t>
            </a:r>
          </a:p>
        </p:txBody>
      </p:sp>
      <p:sp>
        <p:nvSpPr>
          <p:cNvPr id="51214" name="Text Box 12">
            <a:extLst>
              <a:ext uri="{FF2B5EF4-FFF2-40B4-BE49-F238E27FC236}">
                <a16:creationId xmlns:a16="http://schemas.microsoft.com/office/drawing/2014/main" xmlns="" id="{07616604-8658-4C1A-8C38-F7193BDB7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8813" y="2921000"/>
            <a:ext cx="766762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2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Линия ...</a:t>
            </a:r>
          </a:p>
        </p:txBody>
      </p:sp>
      <p:sp>
        <p:nvSpPr>
          <p:cNvPr id="54286" name="AutoShape 13">
            <a:extLst>
              <a:ext uri="{FF2B5EF4-FFF2-40B4-BE49-F238E27FC236}">
                <a16:creationId xmlns:a16="http://schemas.microsoft.com/office/drawing/2014/main" xmlns="" id="{0776DCFE-B035-4884-AAB4-26CECB56F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460500"/>
            <a:ext cx="1423988" cy="20447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SIDE</a:t>
            </a:r>
          </a:p>
          <a:p>
            <a:pPr algn="ctr" rtl="0">
              <a:buSzPct val="100000"/>
            </a:pPr>
            <a:r>
              <a:rPr lang="ru-RU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SCAN MOSAIC</a:t>
            </a:r>
          </a:p>
        </p:txBody>
      </p:sp>
      <p:sp>
        <p:nvSpPr>
          <p:cNvPr id="50190" name="AutoShape 14">
            <a:extLst>
              <a:ext uri="{FF2B5EF4-FFF2-40B4-BE49-F238E27FC236}">
                <a16:creationId xmlns:a16="http://schemas.microsoft.com/office/drawing/2014/main" xmlns="" id="{5A1D4CDA-2FD4-43FC-8F87-6AC3979470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4188" y="1423988"/>
            <a:ext cx="1423987" cy="2044700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55080">
            <a:solidFill>
              <a:srgbClr val="9B9AB3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2" charset="0"/>
                <a:ea typeface="Microsoft YaHei" charset="-122"/>
              </a:rPr>
              <a:t>SIDE</a:t>
            </a:r>
          </a:p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b="1" i="0" u="none" baseline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2" charset="0"/>
                <a:ea typeface="Microsoft YaHei" charset="-122"/>
              </a:rPr>
              <a:t>SCAN MERGE MOSAICS</a:t>
            </a:r>
          </a:p>
        </p:txBody>
      </p:sp>
      <p:sp>
        <p:nvSpPr>
          <p:cNvPr id="54288" name="AutoShape 15">
            <a:extLst>
              <a:ext uri="{FF2B5EF4-FFF2-40B4-BE49-F238E27FC236}">
                <a16:creationId xmlns:a16="http://schemas.microsoft.com/office/drawing/2014/main" xmlns="" id="{8582491A-0BC9-4C40-ABEF-0CE60B7CA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400" y="2149475"/>
            <a:ext cx="1031875" cy="735013"/>
          </a:xfrm>
          <a:prstGeom prst="roundRect">
            <a:avLst>
              <a:gd name="adj" fmla="val 16667"/>
            </a:avLst>
          </a:prstGeom>
          <a:solidFill>
            <a:srgbClr val="404040"/>
          </a:solidFill>
          <a:ln w="25560">
            <a:solidFill>
              <a:srgbClr val="9B9AB3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ctr" rtl="0">
              <a:buSzPct val="100000"/>
            </a:pPr>
            <a:r>
              <a:rPr lang="ru-RU" sz="2800" b="1" i="0" u="none" baseline="0">
                <a:solidFill>
                  <a:srgbClr val="FFFFFF"/>
                </a:solidFill>
                <a:latin typeface="Arial" panose="020B0604020202020204" pitchFamily="34" charset="0"/>
              </a:rPr>
              <a:t>TIFF</a:t>
            </a:r>
          </a:p>
        </p:txBody>
      </p:sp>
      <p:cxnSp>
        <p:nvCxnSpPr>
          <p:cNvPr id="54289" name="AutoShape 16">
            <a:extLst>
              <a:ext uri="{FF2B5EF4-FFF2-40B4-BE49-F238E27FC236}">
                <a16:creationId xmlns:a16="http://schemas.microsoft.com/office/drawing/2014/main" xmlns="" id="{B56161D1-97DC-4DC3-9BDC-46B6AF5C8F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57388" y="2482850"/>
            <a:ext cx="620712" cy="1588"/>
          </a:xfrm>
          <a:prstGeom prst="straightConnector1">
            <a:avLst/>
          </a:prstGeom>
          <a:noFill/>
          <a:ln w="190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290" name="AutoShape 17">
            <a:extLst>
              <a:ext uri="{FF2B5EF4-FFF2-40B4-BE49-F238E27FC236}">
                <a16:creationId xmlns:a16="http://schemas.microsoft.com/office/drawing/2014/main" xmlns="" id="{31D861C8-B779-4252-9E5F-BE6905B22E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19525" y="2482850"/>
            <a:ext cx="476250" cy="1588"/>
          </a:xfrm>
          <a:prstGeom prst="straightConnector1">
            <a:avLst/>
          </a:prstGeom>
          <a:noFill/>
          <a:ln w="190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291" name="AutoShape 18">
            <a:extLst>
              <a:ext uri="{FF2B5EF4-FFF2-40B4-BE49-F238E27FC236}">
                <a16:creationId xmlns:a16="http://schemas.microsoft.com/office/drawing/2014/main" xmlns="" id="{A9511152-45AA-401B-8FDB-AF65D8A5A2A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8175" y="2482850"/>
            <a:ext cx="623888" cy="1588"/>
          </a:xfrm>
          <a:prstGeom prst="straightConnector1">
            <a:avLst/>
          </a:prstGeom>
          <a:noFill/>
          <a:ln w="190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95" name="Text Box 19">
            <a:extLst>
              <a:ext uri="{FF2B5EF4-FFF2-40B4-BE49-F238E27FC236}">
                <a16:creationId xmlns:a16="http://schemas.microsoft.com/office/drawing/2014/main" xmlns="" id="{5CE3DB6A-7B52-4D80-98D8-729AE2D85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1023938"/>
            <a:ext cx="3124200" cy="58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Microsoft YaHei" charset="-122"/>
              </a:rPr>
              <a:t>Отдельный файл TIFF для каждого галса.</a:t>
            </a:r>
          </a:p>
        </p:txBody>
      </p:sp>
      <p:sp>
        <p:nvSpPr>
          <p:cNvPr id="50196" name="Text Box 20">
            <a:extLst>
              <a:ext uri="{FF2B5EF4-FFF2-40B4-BE49-F238E27FC236}">
                <a16:creationId xmlns:a16="http://schemas.microsoft.com/office/drawing/2014/main" xmlns="" id="{C19DF6DD-6D49-4514-966F-C50CE98CF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175" y="1316038"/>
            <a:ext cx="2725738" cy="833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rtl="0"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ru-RU" sz="16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Microsoft YaHei" charset="-122"/>
              </a:rPr>
              <a:t>Один файл TIFF по всем галсам.</a:t>
            </a:r>
          </a:p>
        </p:txBody>
      </p:sp>
      <p:pic>
        <p:nvPicPr>
          <p:cNvPr id="54294" name="Picture 22">
            <a:extLst>
              <a:ext uri="{FF2B5EF4-FFF2-40B4-BE49-F238E27FC236}">
                <a16:creationId xmlns:a16="http://schemas.microsoft.com/office/drawing/2014/main" xmlns="" id="{AABB4620-1FCE-4316-8412-8F46E2B01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0" y="3638552"/>
            <a:ext cx="5334000" cy="313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4386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>
            <a:extLst>
              <a:ext uri="{FF2B5EF4-FFF2-40B4-BE49-F238E27FC236}">
                <a16:creationId xmlns:a16="http://schemas.microsoft.com/office/drawing/2014/main" xmlns="" id="{590FC4ED-CB58-48EC-943C-9C42578AE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894" y="0"/>
            <a:ext cx="870743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 dirty="0">
                <a:latin typeface="Arial" panose="020B0604020202020204" pitchFamily="34" charset="0"/>
              </a:rPr>
              <a:t>Процедура создания мозаики </a:t>
            </a:r>
            <a:r>
              <a:rPr lang="ru-RU" sz="3200" b="0" i="0" u="none" baseline="0" dirty="0" err="1">
                <a:latin typeface="Arial" panose="020B0604020202020204" pitchFamily="34" charset="0"/>
              </a:rPr>
              <a:t>сонограмм</a:t>
            </a:r>
            <a:endParaRPr lang="ru-RU" sz="3200" b="0" i="0" u="none" baseline="0" dirty="0">
              <a:latin typeface="Arial" panose="020B0604020202020204" pitchFamily="34" charset="0"/>
            </a:endParaRPr>
          </a:p>
        </p:txBody>
      </p:sp>
      <p:sp>
        <p:nvSpPr>
          <p:cNvPr id="16387" name="Text Box 2">
            <a:extLst>
              <a:ext uri="{FF2B5EF4-FFF2-40B4-BE49-F238E27FC236}">
                <a16:creationId xmlns:a16="http://schemas.microsoft.com/office/drawing/2014/main" xmlns="" id="{FD9DB26C-0D7D-4F30-B745-FBB8B4177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266111"/>
            <a:ext cx="9144000" cy="1331912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39725" indent="-339725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 marL="636588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marL="457200" indent="-457200" algn="l" rtl="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Фаза 1 Просмотр сырых данных</a:t>
            </a:r>
          </a:p>
          <a:p>
            <a:pPr marL="693738" lvl="1" indent="-342900" algn="l" rtl="0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Загрузите сырые данные ГБО - файлы HSX, HS2, CM2, JSF, SDF, XTF</a:t>
            </a:r>
          </a:p>
          <a:p>
            <a:pPr marL="693738" lvl="1" indent="-342900" algn="l" rtl="0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Исправьте трек дна, сгладьте курс и позиции.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048A659-E299-41DF-A6DC-0A04D50C87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222" y="990600"/>
            <a:ext cx="6594365" cy="4130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>
            <a:extLst>
              <a:ext uri="{FF2B5EF4-FFF2-40B4-BE49-F238E27FC236}">
                <a16:creationId xmlns:a16="http://schemas.microsoft.com/office/drawing/2014/main" xmlns="" id="{6A7F69C8-5B3A-427E-A63C-4917379AB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 dirty="0">
                <a:latin typeface="Arial" panose="020B0604020202020204" pitchFamily="34" charset="0"/>
              </a:rPr>
              <a:t>Процедура создания мозаики </a:t>
            </a:r>
            <a:r>
              <a:rPr lang="ru-RU" sz="3200" b="0" i="0" u="none" baseline="0" dirty="0" err="1">
                <a:latin typeface="Arial" panose="020B0604020202020204" pitchFamily="34" charset="0"/>
              </a:rPr>
              <a:t>сонограмм</a:t>
            </a:r>
            <a:endParaRPr lang="ru-RU" sz="3200" b="0" i="0" u="none" baseline="0" dirty="0">
              <a:latin typeface="Arial" panose="020B0604020202020204" pitchFamily="34" charset="0"/>
            </a:endParaRPr>
          </a:p>
        </p:txBody>
      </p:sp>
      <p:sp>
        <p:nvSpPr>
          <p:cNvPr id="17411" name="Text Box 2">
            <a:extLst>
              <a:ext uri="{FF2B5EF4-FFF2-40B4-BE49-F238E27FC236}">
                <a16:creationId xmlns:a16="http://schemas.microsoft.com/office/drawing/2014/main" xmlns="" id="{239161CC-8D8E-494F-9C58-664BF53310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70" y="5084763"/>
            <a:ext cx="8791230" cy="1773237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 marL="636588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Фаза 2: Вид Скана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просмотреть весь галс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Настройка цветов, усиления, ВРУ и опций экрана (удаление толщи воды, масштабирование и т.д.)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Постановка целей в месте эхоконтакта, измерение целей, сохранение снимков в формате GeoTif и JPG.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5670DD6-A851-4FC1-88D3-0F9F2ADC07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304365"/>
            <a:ext cx="8598347" cy="348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>
            <a:extLst>
              <a:ext uri="{FF2B5EF4-FFF2-40B4-BE49-F238E27FC236}">
                <a16:creationId xmlns:a16="http://schemas.microsoft.com/office/drawing/2014/main" xmlns="" id="{BCE8697B-E470-4DF3-8E98-E34B8C2C7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8" y="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511175" algn="l"/>
                <a:tab pos="968375" algn="l"/>
                <a:tab pos="1425575" algn="l"/>
                <a:tab pos="1882775" algn="l"/>
                <a:tab pos="2339975" algn="l"/>
                <a:tab pos="2797175" algn="l"/>
                <a:tab pos="3254375" algn="l"/>
                <a:tab pos="3711575" algn="l"/>
                <a:tab pos="4168775" algn="l"/>
                <a:tab pos="4625975" algn="l"/>
                <a:tab pos="5083175" algn="l"/>
                <a:tab pos="5540375" algn="l"/>
                <a:tab pos="5997575" algn="l"/>
                <a:tab pos="6454775" algn="l"/>
                <a:tab pos="6911975" algn="l"/>
                <a:tab pos="7369175" algn="l"/>
                <a:tab pos="7826375" algn="l"/>
                <a:tab pos="8283575" algn="l"/>
                <a:tab pos="8740775" algn="l"/>
                <a:tab pos="919797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 dirty="0">
                <a:latin typeface="Arial" panose="020B0604020202020204" pitchFamily="34" charset="0"/>
              </a:rPr>
              <a:t>Процедура создания мозаики </a:t>
            </a:r>
            <a:r>
              <a:rPr lang="ru-RU" sz="3200" b="0" i="0" u="none" baseline="0" dirty="0" err="1">
                <a:latin typeface="Arial" panose="020B0604020202020204" pitchFamily="34" charset="0"/>
              </a:rPr>
              <a:t>сонограмм</a:t>
            </a:r>
            <a:endParaRPr lang="ru-RU" sz="3200" b="0" i="0" u="none" baseline="0" dirty="0">
              <a:latin typeface="Arial" panose="020B0604020202020204" pitchFamily="34" charset="0"/>
            </a:endParaRPr>
          </a:p>
        </p:txBody>
      </p:sp>
      <p:sp>
        <p:nvSpPr>
          <p:cNvPr id="20483" name="Text Box 2">
            <a:extLst>
              <a:ext uri="{FF2B5EF4-FFF2-40B4-BE49-F238E27FC236}">
                <a16:creationId xmlns:a16="http://schemas.microsoft.com/office/drawing/2014/main" xmlns="" id="{F5D4C846-CD78-4A75-83C5-021B10E10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" y="5505450"/>
            <a:ext cx="7065589" cy="1352550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1pPr>
            <a:lvl2pPr marL="636588"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2pPr>
            <a:lvl3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3pPr>
            <a:lvl4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4pPr>
            <a:lvl5pPr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796925" algn="l"/>
                <a:tab pos="1254125" algn="l"/>
                <a:tab pos="1711325" algn="l"/>
                <a:tab pos="2168525" algn="l"/>
                <a:tab pos="2625725" algn="l"/>
                <a:tab pos="3082925" algn="l"/>
                <a:tab pos="3540125" algn="l"/>
                <a:tab pos="3997325" algn="l"/>
                <a:tab pos="4454525" algn="l"/>
                <a:tab pos="4911725" algn="l"/>
                <a:tab pos="5368925" algn="l"/>
                <a:tab pos="5826125" algn="l"/>
                <a:tab pos="6283325" algn="l"/>
                <a:tab pos="6740525" algn="l"/>
                <a:tab pos="7197725" algn="l"/>
                <a:tab pos="7654925" algn="l"/>
                <a:tab pos="8112125" algn="l"/>
                <a:tab pos="8569325" algn="l"/>
                <a:tab pos="9026525" algn="l"/>
                <a:tab pos="9483725" algn="l"/>
              </a:tabLst>
              <a:defRPr>
                <a:solidFill>
                  <a:schemeClr val="bg1"/>
                </a:solidFill>
                <a:latin typeface="Garamond" panose="02020404030301010803" pitchFamily="18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Фаза 3: Мозаика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Создайте мозаику, экспортируйте в файл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GeoTif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Примените фильтры.</a:t>
            </a:r>
          </a:p>
          <a:p>
            <a:pPr marL="579438" lvl="1" indent="-285750" algn="l" rtl="0">
              <a:buSzPct val="100000"/>
              <a:buFont typeface="Arial" panose="020B0604020202020204" pitchFamily="34" charset="0"/>
              <a:buChar char="•"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Можно ограничить участок мозаики границей BRD.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BA7DA51-9021-419E-B1A4-63D543E65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87" y="1597819"/>
            <a:ext cx="8129587" cy="3812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Загрузка в фазу 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1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Загрузка файла, п.1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6528671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“Откройте Файл” в основном окне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Перейдите в папку Raw или Edit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Выберите файлы для обработки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Параметры Чтения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9</a:t>
            </a:fld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835F233-A2AA-4FAA-B2C1-CC1529D71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26" y="3101542"/>
            <a:ext cx="5895975" cy="119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52EFAC5-CA0E-4BA7-BE72-E03FE95CB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825" y="3498643"/>
            <a:ext cx="1247775" cy="2181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E7760B4-617C-4624-A689-400FC91C8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80078"/>
            <a:ext cx="4276318" cy="2458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1CAB39EB-8CE6-4E4D-86B0-B56DC8395539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1062580" y="3810000"/>
            <a:ext cx="1537245" cy="7792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3CC82CB7-D363-488F-979F-0D0B6DD75CDE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3847600" y="4589256"/>
            <a:ext cx="724400" cy="2200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6444298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360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000" tIns="45000" rIns="90000" bIns="45000"/>
      <a:lstStyle>
        <a:defPPr algn="l" eaLnBrk="1" hangingPunct="1">
          <a:spcBef>
            <a:spcPts val="638"/>
          </a:spcBef>
          <a:spcAft>
            <a:spcPct val="0"/>
          </a:spcAft>
          <a:buClr>
            <a:srgbClr val="FFFFFF"/>
          </a:buClr>
          <a:buSzPct val="45000"/>
          <a:buFont typeface="Arial" panose="020B0604020202020204" pitchFamily="34" charset="0"/>
          <a:buChar char="•"/>
          <a:defRPr sz="2000"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22292</TotalTime>
  <Words>2012</Words>
  <Application>Microsoft Office PowerPoint</Application>
  <PresentationFormat>Экран (4:3)</PresentationFormat>
  <Paragraphs>350</Paragraphs>
  <Slides>42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9" baseType="lpstr">
      <vt:lpstr>Arial</vt:lpstr>
      <vt:lpstr>Microsoft YaHei</vt:lpstr>
      <vt:lpstr>Times New Roman</vt:lpstr>
      <vt:lpstr>Lucida Grande</vt:lpstr>
      <vt:lpstr>Calibri</vt:lpstr>
      <vt:lpstr>Bell Gossett Eco</vt:lpstr>
      <vt:lpstr>Bell Gossett</vt:lpstr>
      <vt:lpstr>Обработка данных гидролокатора бокового обзора</vt:lpstr>
      <vt:lpstr>Обзор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Загрузка в фазу 1</vt:lpstr>
      <vt:lpstr>Загрузка файла, п.1</vt:lpstr>
      <vt:lpstr>Загрузка файла, п.2 (Параметры Чтения)</vt:lpstr>
      <vt:lpstr>Презентация PowerPoint</vt:lpstr>
      <vt:lpstr>Презентация PowerPoint</vt:lpstr>
      <vt:lpstr>Презентация PowerPoint</vt:lpstr>
      <vt:lpstr>Фаза 2 и подстройка сонограммы</vt:lpstr>
      <vt:lpstr>Презентация PowerPoint</vt:lpstr>
      <vt:lpstr>Отслеживание дна в Фазе 2</vt:lpstr>
      <vt:lpstr>Управление ГБО - Цвета</vt:lpstr>
      <vt:lpstr>Презентация PowerPoint</vt:lpstr>
      <vt:lpstr>Управление ГБО - Усиление</vt:lpstr>
      <vt:lpstr>Управление ГБО - Дисплей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Постановка целей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Фаза 3: Создание мозаики</vt:lpstr>
      <vt:lpstr>Презентация PowerPoint</vt:lpstr>
      <vt:lpstr>Презентация PowerPoint</vt:lpstr>
      <vt:lpstr>Затемнение участка надира для мозаики</vt:lpstr>
      <vt:lpstr>Калькулятор Разрешения</vt:lpstr>
      <vt:lpstr>Презентация PowerPoint</vt:lpstr>
      <vt:lpstr>Презентация PowerPoint</vt:lpstr>
      <vt:lpstr>Сохранение, Слияние мозаик и Совмещение мозаик</vt:lpstr>
      <vt:lpstr> Сохранение данных: </vt:lpstr>
      <vt:lpstr>Презентация PowerPoint</vt:lpstr>
      <vt:lpstr>Презентация PowerPoint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336</cp:revision>
  <dcterms:created xsi:type="dcterms:W3CDTF">2014-07-07T18:31:44Z</dcterms:created>
  <dcterms:modified xsi:type="dcterms:W3CDTF">2020-01-29T07:57:58Z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