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80"/>
  </p:notesMasterIdLst>
  <p:handoutMasterIdLst>
    <p:handoutMasterId r:id="rId81"/>
  </p:handoutMasterIdLst>
  <p:sldIdLst>
    <p:sldId id="293" r:id="rId3"/>
    <p:sldId id="297" r:id="rId4"/>
    <p:sldId id="298" r:id="rId5"/>
    <p:sldId id="299" r:id="rId6"/>
    <p:sldId id="300" r:id="rId7"/>
    <p:sldId id="301" r:id="rId8"/>
    <p:sldId id="302" r:id="rId9"/>
    <p:sldId id="303" r:id="rId10"/>
    <p:sldId id="304" r:id="rId11"/>
    <p:sldId id="305"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318" r:id="rId25"/>
    <p:sldId id="319" r:id="rId26"/>
    <p:sldId id="320" r:id="rId27"/>
    <p:sldId id="321" r:id="rId28"/>
    <p:sldId id="322" r:id="rId29"/>
    <p:sldId id="323" r:id="rId30"/>
    <p:sldId id="324" r:id="rId31"/>
    <p:sldId id="325" r:id="rId32"/>
    <p:sldId id="326" r:id="rId33"/>
    <p:sldId id="327" r:id="rId34"/>
    <p:sldId id="328" r:id="rId35"/>
    <p:sldId id="329" r:id="rId36"/>
    <p:sldId id="330" r:id="rId37"/>
    <p:sldId id="331" r:id="rId38"/>
    <p:sldId id="332" r:id="rId39"/>
    <p:sldId id="333" r:id="rId40"/>
    <p:sldId id="334" r:id="rId41"/>
    <p:sldId id="335" r:id="rId42"/>
    <p:sldId id="336" r:id="rId43"/>
    <p:sldId id="337" r:id="rId44"/>
    <p:sldId id="338" r:id="rId45"/>
    <p:sldId id="339" r:id="rId46"/>
    <p:sldId id="340" r:id="rId47"/>
    <p:sldId id="341" r:id="rId48"/>
    <p:sldId id="342" r:id="rId49"/>
    <p:sldId id="343" r:id="rId50"/>
    <p:sldId id="344" r:id="rId51"/>
    <p:sldId id="345" r:id="rId52"/>
    <p:sldId id="346" r:id="rId53"/>
    <p:sldId id="347" r:id="rId54"/>
    <p:sldId id="348" r:id="rId55"/>
    <p:sldId id="349" r:id="rId56"/>
    <p:sldId id="350" r:id="rId57"/>
    <p:sldId id="351" r:id="rId58"/>
    <p:sldId id="352" r:id="rId59"/>
    <p:sldId id="353" r:id="rId60"/>
    <p:sldId id="354" r:id="rId61"/>
    <p:sldId id="355" r:id="rId62"/>
    <p:sldId id="356" r:id="rId63"/>
    <p:sldId id="357" r:id="rId64"/>
    <p:sldId id="358" r:id="rId65"/>
    <p:sldId id="359" r:id="rId66"/>
    <p:sldId id="360" r:id="rId67"/>
    <p:sldId id="361" r:id="rId68"/>
    <p:sldId id="362" r:id="rId69"/>
    <p:sldId id="363" r:id="rId70"/>
    <p:sldId id="364" r:id="rId71"/>
    <p:sldId id="365" r:id="rId72"/>
    <p:sldId id="366" r:id="rId73"/>
    <p:sldId id="367" r:id="rId74"/>
    <p:sldId id="368" r:id="rId75"/>
    <p:sldId id="369" r:id="rId76"/>
    <p:sldId id="370" r:id="rId77"/>
    <p:sldId id="371" r:id="rId78"/>
    <p:sldId id="372" r:id="rId79"/>
  </p:sldIdLst>
  <p:sldSz cx="9144000" cy="6858000" type="screen4x3"/>
  <p:notesSz cx="6858000" cy="9144000"/>
  <p:embeddedFontLst>
    <p:embeddedFont>
      <p:font typeface="Wingdings 2" panose="05020102010507070707" pitchFamily="18" charset="2"/>
      <p:regular r:id="rId82"/>
    </p:embeddedFont>
    <p:embeddedFont>
      <p:font typeface="Verdana" panose="020B0604030504040204" pitchFamily="34" charset="0"/>
      <p:regular r:id="rId83"/>
      <p:bold r:id="rId84"/>
      <p:italic r:id="rId85"/>
      <p:boldItalic r:id="rId86"/>
    </p:embeddedFont>
    <p:embeddedFont>
      <p:font typeface="Calibri" panose="020F0502020204030204" pitchFamily="34" charset="0"/>
      <p:regular r:id="rId87"/>
      <p:bold r:id="rId88"/>
      <p:italic r:id="rId89"/>
      <p:boldItalic r:id="rId9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29" autoAdjust="0"/>
    <p:restoredTop sz="95620" autoAdjust="0"/>
  </p:normalViewPr>
  <p:slideViewPr>
    <p:cSldViewPr snapToGrid="0">
      <p:cViewPr varScale="1">
        <p:scale>
          <a:sx n="38" d="100"/>
          <a:sy n="38" d="100"/>
        </p:scale>
        <p:origin x="-1134" y="-108"/>
      </p:cViewPr>
      <p:guideLst>
        <p:guide orient="horz" pos="4178"/>
        <p:guide orient="horz" pos="281"/>
        <p:guide orient="horz" pos="689"/>
        <p:guide pos="4728"/>
        <p:guide pos="217"/>
        <p:guide pos="5543"/>
        <p:guide pos="4097"/>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308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font" Target="fonts/font3.fntdata"/><Relationship Id="rId89" Type="http://schemas.openxmlformats.org/officeDocument/2006/relationships/font" Target="fonts/font8.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font" Target="fonts/font6.fntdata"/><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font" Target="fonts/font1.fntdata"/><Relationship Id="rId90" Type="http://schemas.openxmlformats.org/officeDocument/2006/relationships/font" Target="fonts/font9.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notesMaster" Target="notesMasters/notesMaster1.xml"/><Relationship Id="rId85" Type="http://schemas.openxmlformats.org/officeDocument/2006/relationships/font" Target="fonts/font4.fntdata"/><Relationship Id="rId93"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font" Target="fonts/font2.fntdata"/><Relationship Id="rId88" Type="http://schemas.openxmlformats.org/officeDocument/2006/relationships/font" Target="fonts/font7.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handoutMaster" Target="handoutMasters/handoutMaster1.xml"/><Relationship Id="rId86" Type="http://schemas.openxmlformats.org/officeDocument/2006/relationships/font" Target="fonts/font5.fntdata"/><Relationship Id="rId9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ChangeArrowheads="1" noTextEdit="1"/>
          </p:cNvSpPr>
          <p:nvPr>
            <p:ph type="sldImg"/>
          </p:nvPr>
        </p:nvSpPr>
        <p:spPr>
          <a:ln/>
        </p:spPr>
      </p:sp>
      <p:sp>
        <p:nvSpPr>
          <p:cNvPr id="15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a:r>
              <a:rPr lang="es" b="0" i="0" u="none">
                <a:latin typeface="Arial" panose="020B0604020202020204" pitchFamily="34" charset="0"/>
              </a:rPr>
              <a:t>Esta ayuda siempre debe usar el diagrama más reciente desde la presentación Mareas RTK.</a:t>
            </a:r>
          </a:p>
        </p:txBody>
      </p:sp>
      <p:sp>
        <p:nvSpPr>
          <p:cNvPr id="15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A61CF132-EA88-4606-9FC4-8666BF2FE5F4}" type="slidenum">
              <a:rPr sz="1200" b="0"/>
              <a:pPr algn="l" rtl="0"/>
              <a:t>66</a:t>
            </a:fld>
            <a:endParaRPr lang="es" altLang="en-US" sz="1200" b="0"/>
          </a:p>
        </p:txBody>
      </p:sp>
    </p:spTree>
    <p:extLst>
      <p:ext uri="{BB962C8B-B14F-4D97-AF65-F5344CB8AC3E}">
        <p14:creationId xmlns:p14="http://schemas.microsoft.com/office/powerpoint/2010/main" val="28678253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5.png"/><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1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8.png"/><Relationship Id="rId1" Type="http://schemas.openxmlformats.org/officeDocument/2006/relationships/slideLayout" Target="../slideLayouts/slideLayout15.xml"/><Relationship Id="rId5" Type="http://schemas.openxmlformats.org/officeDocument/2006/relationships/image" Target="../media/image33.gif"/><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png"/><Relationship Id="rId1" Type="http://schemas.openxmlformats.org/officeDocument/2006/relationships/slideLayout" Target="../slideLayouts/slideLayout15.xml"/><Relationship Id="rId5" Type="http://schemas.openxmlformats.org/officeDocument/2006/relationships/image" Target="../media/image34.gif"/><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slide" Target="slide67.xml"/><Relationship Id="rId3" Type="http://schemas.openxmlformats.org/officeDocument/2006/relationships/slide" Target="slide14.xml"/><Relationship Id="rId7" Type="http://schemas.openxmlformats.org/officeDocument/2006/relationships/slide" Target="slide61.xml"/><Relationship Id="rId2" Type="http://schemas.openxmlformats.org/officeDocument/2006/relationships/slide" Target="slide3.xml"/><Relationship Id="rId1" Type="http://schemas.openxmlformats.org/officeDocument/2006/relationships/slideLayout" Target="../slideLayouts/slideLayout12.xml"/><Relationship Id="rId6" Type="http://schemas.openxmlformats.org/officeDocument/2006/relationships/slide" Target="slide50.xml"/><Relationship Id="rId5" Type="http://schemas.openxmlformats.org/officeDocument/2006/relationships/slide" Target="slide40.xml"/><Relationship Id="rId4" Type="http://schemas.openxmlformats.org/officeDocument/2006/relationships/slide" Target="slide28.xml"/><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2017%20SURVEY%20XTE%20Alarm.avi" TargetMode="External"/><Relationship Id="rId1" Type="http://schemas.microsoft.com/office/2007/relationships/media" Target="2017%20SURVEY%20XTE%20Alarm.avi" TargetMode="External"/><Relationship Id="rId5" Type="http://schemas.openxmlformats.org/officeDocument/2006/relationships/image" Target="../media/image58.png"/><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7.pn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15.xml"/><Relationship Id="rId6" Type="http://schemas.openxmlformats.org/officeDocument/2006/relationships/image" Target="../media/image74.png"/><Relationship Id="rId11" Type="http://schemas.openxmlformats.org/officeDocument/2006/relationships/image" Target="../media/image79.pn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72.png"/><Relationship Id="rId9" Type="http://schemas.openxmlformats.org/officeDocument/2006/relationships/image" Target="../media/image77.png"/></Relationships>
</file>

<file path=ppt/slides/_rels/slide5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2.xml"/><Relationship Id="rId4" Type="http://schemas.openxmlformats.org/officeDocument/2006/relationships/image" Target="../media/image83.png"/></Relationships>
</file>

<file path=ppt/slides/_rels/slide5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85.gif"/><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5.xml"/><Relationship Id="rId5" Type="http://schemas.openxmlformats.org/officeDocument/2006/relationships/image" Target="../media/image93.png"/><Relationship Id="rId4" Type="http://schemas.openxmlformats.org/officeDocument/2006/relationships/image" Target="../media/image92.png"/></Relationships>
</file>

<file path=ppt/slides/_rels/slide65.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13.xml"/><Relationship Id="rId4" Type="http://schemas.openxmlformats.org/officeDocument/2006/relationships/image" Target="../media/image100.png"/></Relationships>
</file>

<file path=ppt/slides/_rels/slide7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video" Target="2017%20MTX%20Creation.avi" TargetMode="External"/><Relationship Id="rId1" Type="http://schemas.microsoft.com/office/2007/relationships/media" Target="2017%20MTX%20Creation.avi" TargetMode="External"/><Relationship Id="rId5" Type="http://schemas.openxmlformats.org/officeDocument/2006/relationships/image" Target="../media/image104.png"/><Relationship Id="rId4" Type="http://schemas.openxmlformats.org/officeDocument/2006/relationships/image" Target="../media/image103.png"/></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2017%20MTX%20User%20Defined%20in%20SURVEY.avi" TargetMode="External"/><Relationship Id="rId1" Type="http://schemas.microsoft.com/office/2007/relationships/media" Target="2017%20MTX%20User%20Defined%20in%20SURVEY.avi" TargetMode="External"/><Relationship Id="rId4" Type="http://schemas.openxmlformats.org/officeDocument/2006/relationships/image" Target="../media/image105.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2017%20MTX%20Editing%20in%20SURVEY.avi" TargetMode="External"/><Relationship Id="rId1" Type="http://schemas.microsoft.com/office/2007/relationships/media" Target="2017%20MTX%20Editing%20in%20SURVEY.avi" TargetMode="External"/><Relationship Id="rId4" Type="http://schemas.openxmlformats.org/officeDocument/2006/relationships/image" Target="../media/image106.png"/></Relationships>
</file>

<file path=ppt/slides/_rels/slide77.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es" b="0" i="0" u="none"/>
              <a:t>Monohaz - Colectando Datos </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pic>
        <p:nvPicPr>
          <p:cNvPr id="9"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805" t="41620" r="2361" b="25531"/>
          <a:stretch/>
        </p:blipFill>
        <p:spPr>
          <a:xfrm>
            <a:off x="0" y="4127501"/>
            <a:ext cx="9144000" cy="2730499"/>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8"/>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Ventana Calidad GPS</a:t>
            </a:r>
          </a:p>
        </p:txBody>
      </p:sp>
      <p:sp>
        <p:nvSpPr>
          <p:cNvPr id="16387"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D1C6D690-EF8F-4A92-8DDB-EF9B5328EF6B}" type="slidenum">
              <a:rPr sz="1200"/>
              <a:pPr algn="l" rtl="0"/>
              <a:t>10</a:t>
            </a:fld>
            <a:endParaRPr lang="es" altLang="en-US" sz="1200"/>
          </a:p>
        </p:txBody>
      </p:sp>
      <p:pic>
        <p:nvPicPr>
          <p:cNvPr id="163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390525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63" y="3309938"/>
            <a:ext cx="2676525"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9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75" y="2057400"/>
            <a:ext cx="2886075" cy="2628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Content Placeholder 6">
            <a:extLst>
              <a:ext uri="{FF2B5EF4-FFF2-40B4-BE49-F238E27FC236}">
                <a16:creationId xmlns="" xmlns:a16="http://schemas.microsoft.com/office/drawing/2014/main" id="{88544E79-17A6-44DB-A03C-92F0E82FCDAD}"/>
              </a:ext>
            </a:extLst>
          </p:cNvPr>
          <p:cNvSpPr txBox="1">
            <a:spLocks/>
          </p:cNvSpPr>
          <p:nvPr/>
        </p:nvSpPr>
        <p:spPr>
          <a:xfrm>
            <a:off x="5376863" y="1600200"/>
            <a:ext cx="3429000" cy="4691063"/>
          </a:xfrm>
          <a:prstGeom prst="rect">
            <a:avLst/>
          </a:prstGeom>
        </p:spPr>
        <p:txBody>
          <a:bodyPr/>
          <a:lstStyle>
            <a:lvl1pPr algn="l" defTabSz="457200" rtl="0" eaLnBrk="0" fontAlgn="base" hangingPunct="0">
              <a:spcBef>
                <a:spcPct val="0"/>
              </a:spcBef>
              <a:spcAft>
                <a:spcPts val="600"/>
              </a:spcAft>
              <a:buClr>
                <a:schemeClr val="bg2"/>
              </a:buClr>
              <a:buFont typeface="Arial" pitchFamily="34" charset="0"/>
              <a:defRPr sz="2200" kern="1200">
                <a:solidFill>
                  <a:schemeClr val="tx1"/>
                </a:solidFill>
                <a:latin typeface="Arial"/>
                <a:ea typeface="+mn-ea"/>
                <a:cs typeface="Arial"/>
              </a:defRPr>
            </a:lvl1pPr>
            <a:lvl2pPr marL="136525" indent="-136525" algn="l" defTabSz="457200" rtl="0" eaLnBrk="0" fontAlgn="base" hangingPunct="0">
              <a:spcBef>
                <a:spcPct val="0"/>
              </a:spcBef>
              <a:spcAft>
                <a:spcPts val="400"/>
              </a:spcAft>
              <a:buClr>
                <a:schemeClr val="tx1"/>
              </a:buClr>
              <a:buSzPct val="100000"/>
              <a:buFont typeface="Arial" pitchFamily="34" charset="0"/>
              <a:buChar char="•"/>
              <a:defRPr sz="2000" kern="1200">
                <a:solidFill>
                  <a:schemeClr val="tx1"/>
                </a:solidFill>
                <a:latin typeface="Arial"/>
                <a:ea typeface="+mn-ea"/>
                <a:cs typeface="Arial"/>
              </a:defRPr>
            </a:lvl2pPr>
            <a:lvl3pPr marL="273050" indent="-136525" algn="l" defTabSz="457200" rtl="0" eaLnBrk="0" fontAlgn="base" hangingPunct="0">
              <a:spcBef>
                <a:spcPct val="0"/>
              </a:spcBef>
              <a:spcAft>
                <a:spcPts val="400"/>
              </a:spcAft>
              <a:buFont typeface="Lucida Grande"/>
              <a:buChar char="-"/>
              <a:defRPr kern="1200">
                <a:solidFill>
                  <a:schemeClr val="tx1"/>
                </a:solidFill>
                <a:latin typeface="Arial"/>
                <a:ea typeface="+mn-ea"/>
                <a:cs typeface="Arial"/>
              </a:defRPr>
            </a:lvl3pPr>
            <a:lvl4pPr marL="411163" indent="-136525" algn="l" defTabSz="457200" rtl="0" eaLnBrk="0" fontAlgn="base" hangingPunct="0">
              <a:spcBef>
                <a:spcPct val="0"/>
              </a:spcBef>
              <a:spcAft>
                <a:spcPts val="400"/>
              </a:spcAft>
              <a:buFont typeface="Arial" pitchFamily="34" charset="0"/>
              <a:buChar char="•"/>
              <a:defRPr sz="1600" kern="1200">
                <a:solidFill>
                  <a:schemeClr val="tx1"/>
                </a:solidFill>
                <a:latin typeface="Arial"/>
                <a:ea typeface="+mn-ea"/>
                <a:cs typeface="Arial"/>
              </a:defRPr>
            </a:lvl4pPr>
            <a:lvl5pPr marL="547688" indent="-136525" algn="l" defTabSz="457200" rtl="0" eaLnBrk="0" fontAlgn="base" hangingPunct="0">
              <a:spcBef>
                <a:spcPct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defRPr/>
            </a:pPr>
            <a:r>
              <a:rPr lang="es" sz="2000" b="0" i="0" u="none">
                <a:solidFill>
                  <a:schemeClr val="tx1">
                    <a:lumMod val="65000"/>
                    <a:lumOff val="35000"/>
                  </a:schemeClr>
                </a:solidFill>
              </a:rPr>
              <a:t>Levantamiento provee un conjunto de gráficas de GPS que habilitan al operador para monitorear la calidad de la solución GPS.</a:t>
            </a:r>
          </a:p>
          <a:p>
            <a:pPr algn="l" rtl="0">
              <a:defRPr/>
            </a:pPr>
            <a:endParaRPr lang="es" sz="2000" b="0" dirty="0">
              <a:solidFill>
                <a:schemeClr val="tx1">
                  <a:lumMod val="65000"/>
                  <a:lumOff val="35000"/>
                </a:schemeClr>
              </a:solidFill>
            </a:endParaRPr>
          </a:p>
          <a:p>
            <a:pPr algn="l" rtl="0">
              <a:defRPr/>
            </a:pPr>
            <a:r>
              <a:rPr lang="es" sz="2000" b="0" i="0" u="none">
                <a:solidFill>
                  <a:schemeClr val="tx1">
                    <a:lumMod val="65000"/>
                    <a:lumOff val="35000"/>
                  </a:schemeClr>
                </a:solidFill>
              </a:rPr>
              <a:t>Grafique la</a:t>
            </a:r>
          </a:p>
          <a:p>
            <a:pPr marL="342900" indent="-342900" algn="l" rtl="0">
              <a:buFont typeface="Arial" pitchFamily="34" charset="0"/>
              <a:buChar char="•"/>
              <a:defRPr/>
            </a:pPr>
            <a:r>
              <a:rPr lang="es" sz="2000" b="0" i="0" u="none">
                <a:solidFill>
                  <a:schemeClr val="bg2"/>
                </a:solidFill>
              </a:rPr>
              <a:t>Elipse de Error</a:t>
            </a:r>
          </a:p>
          <a:p>
            <a:pPr marL="342900" indent="-342900" algn="l" rtl="0">
              <a:buFont typeface="Arial" pitchFamily="34" charset="0"/>
              <a:buChar char="•"/>
              <a:defRPr/>
            </a:pPr>
            <a:r>
              <a:rPr lang="es" sz="2000" b="0" i="0" u="none">
                <a:solidFill>
                  <a:schemeClr val="bg2"/>
                </a:solidFill>
              </a:rPr>
              <a:t>Conteo de Satélites y constelación</a:t>
            </a:r>
          </a:p>
          <a:p>
            <a:pPr marL="342900" indent="-342900" algn="l" rtl="0">
              <a:buFont typeface="Arial" pitchFamily="34" charset="0"/>
              <a:buChar char="•"/>
              <a:defRPr/>
            </a:pPr>
            <a:r>
              <a:rPr lang="es" sz="2000" b="0" i="0" u="none">
                <a:solidFill>
                  <a:schemeClr val="bg2"/>
                </a:solidFill>
              </a:rPr>
              <a:t>HDOP y código de estatus</a:t>
            </a:r>
          </a:p>
          <a:p>
            <a:pPr marL="342900" indent="-342900" algn="l" rtl="0">
              <a:buFont typeface="Arial" pitchFamily="34" charset="0"/>
              <a:buChar char="•"/>
              <a:defRPr/>
            </a:pPr>
            <a:r>
              <a:rPr lang="es" sz="2000" b="0" i="0" u="none">
                <a:solidFill>
                  <a:schemeClr val="bg2"/>
                </a:solidFill>
              </a:rPr>
              <a:t>Error sinc Tiempo</a:t>
            </a:r>
          </a:p>
          <a:p>
            <a:pPr marL="342900" indent="-342900" algn="l" rtl="0">
              <a:buFont typeface="Arial" pitchFamily="34" charset="0"/>
              <a:buChar char="•"/>
              <a:defRPr/>
            </a:pPr>
            <a:r>
              <a:rPr lang="es" sz="2000" b="0" i="0" u="none">
                <a:solidFill>
                  <a:schemeClr val="bg2"/>
                </a:solidFill>
              </a:rPr>
              <a:t>Undulación</a:t>
            </a:r>
          </a:p>
          <a:p>
            <a:pPr marL="342900" indent="-342900" algn="l" rtl="0">
              <a:buFont typeface="Arial" pitchFamily="34" charset="0"/>
              <a:buChar char="•"/>
              <a:defRPr/>
            </a:pPr>
            <a:endParaRPr lang="es" sz="2000" b="0" dirty="0"/>
          </a:p>
        </p:txBody>
      </p:sp>
    </p:spTree>
    <p:extLst>
      <p:ext uri="{BB962C8B-B14F-4D97-AF65-F5344CB8AC3E}">
        <p14:creationId xmlns:p14="http://schemas.microsoft.com/office/powerpoint/2010/main" val="8094951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95400"/>
            <a:ext cx="3914775"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1" name="Title 8"/>
          <p:cNvSpPr>
            <a:spLocks noGrp="1"/>
          </p:cNvSpPr>
          <p:nvPr>
            <p:ph type="title"/>
          </p:nvPr>
        </p:nvSpPr>
        <p:spPr>
          <a:xfrm>
            <a:off x="347472" y="0"/>
            <a:ext cx="7651392" cy="988786"/>
          </a:xfrm>
        </p:spPr>
        <p:txBody>
          <a:bodyPr/>
          <a:lstStyle/>
          <a:p>
            <a:pPr algn="l" rtl="0"/>
            <a:r>
              <a:rPr lang="es" sz="3200" b="0" i="0" u="none" dirty="0">
                <a:latin typeface="Arial" panose="020B0604020202020204" pitchFamily="34" charset="0"/>
                <a:cs typeface="Arial" panose="020B0604020202020204" pitchFamily="34" charset="0"/>
              </a:rPr>
              <a:t>Ventanas Serie de Tiempo dispositivo</a:t>
            </a:r>
          </a:p>
        </p:txBody>
      </p:sp>
      <p:sp>
        <p:nvSpPr>
          <p:cNvPr id="17412"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ADEDAEC0-B1AE-4B02-986A-DA3C2F50FACB}" type="slidenum">
              <a:rPr sz="1200"/>
              <a:pPr algn="l" rtl="0"/>
              <a:t>11</a:t>
            </a:fld>
            <a:endParaRPr lang="es" altLang="en-US" sz="1200"/>
          </a:p>
        </p:txBody>
      </p:sp>
      <p:sp>
        <p:nvSpPr>
          <p:cNvPr id="13" name="Content Placeholder 6">
            <a:extLst>
              <a:ext uri="{FF2B5EF4-FFF2-40B4-BE49-F238E27FC236}">
                <a16:creationId xmlns="" xmlns:a16="http://schemas.microsoft.com/office/drawing/2014/main" id="{BF60AED8-B6EA-4C02-87CB-024D3888DA93}"/>
              </a:ext>
            </a:extLst>
          </p:cNvPr>
          <p:cNvSpPr txBox="1">
            <a:spLocks/>
          </p:cNvSpPr>
          <p:nvPr/>
        </p:nvSpPr>
        <p:spPr>
          <a:xfrm>
            <a:off x="5638800" y="1579880"/>
            <a:ext cx="3429000" cy="4691063"/>
          </a:xfrm>
          <a:prstGeom prst="rect">
            <a:avLst/>
          </a:prstGeom>
        </p:spPr>
        <p:txBody>
          <a:bodyPr/>
          <a:lstStyle>
            <a:lvl1pPr algn="l" defTabSz="457200" rtl="0" eaLnBrk="0" fontAlgn="base" hangingPunct="0">
              <a:spcBef>
                <a:spcPct val="0"/>
              </a:spcBef>
              <a:spcAft>
                <a:spcPts val="600"/>
              </a:spcAft>
              <a:buClr>
                <a:schemeClr val="bg2"/>
              </a:buClr>
              <a:buFont typeface="Arial" pitchFamily="34" charset="0"/>
              <a:defRPr sz="2200" kern="1200">
                <a:solidFill>
                  <a:schemeClr val="tx1"/>
                </a:solidFill>
                <a:latin typeface="Arial"/>
                <a:ea typeface="+mn-ea"/>
                <a:cs typeface="Arial"/>
              </a:defRPr>
            </a:lvl1pPr>
            <a:lvl2pPr marL="136525" indent="-136525" algn="l" defTabSz="457200" rtl="0" eaLnBrk="0" fontAlgn="base" hangingPunct="0">
              <a:spcBef>
                <a:spcPct val="0"/>
              </a:spcBef>
              <a:spcAft>
                <a:spcPts val="400"/>
              </a:spcAft>
              <a:buClr>
                <a:schemeClr val="tx1"/>
              </a:buClr>
              <a:buSzPct val="100000"/>
              <a:buFont typeface="Arial" pitchFamily="34" charset="0"/>
              <a:buChar char="•"/>
              <a:defRPr sz="2000" kern="1200">
                <a:solidFill>
                  <a:schemeClr val="tx1"/>
                </a:solidFill>
                <a:latin typeface="Arial"/>
                <a:ea typeface="+mn-ea"/>
                <a:cs typeface="Arial"/>
              </a:defRPr>
            </a:lvl2pPr>
            <a:lvl3pPr marL="273050" indent="-136525" algn="l" defTabSz="457200" rtl="0" eaLnBrk="0" fontAlgn="base" hangingPunct="0">
              <a:spcBef>
                <a:spcPct val="0"/>
              </a:spcBef>
              <a:spcAft>
                <a:spcPts val="400"/>
              </a:spcAft>
              <a:buFont typeface="Lucida Grande"/>
              <a:buChar char="-"/>
              <a:defRPr kern="1200">
                <a:solidFill>
                  <a:schemeClr val="tx1"/>
                </a:solidFill>
                <a:latin typeface="Arial"/>
                <a:ea typeface="+mn-ea"/>
                <a:cs typeface="Arial"/>
              </a:defRPr>
            </a:lvl3pPr>
            <a:lvl4pPr marL="411163" indent="-136525" algn="l" defTabSz="457200" rtl="0" eaLnBrk="0" fontAlgn="base" hangingPunct="0">
              <a:spcBef>
                <a:spcPct val="0"/>
              </a:spcBef>
              <a:spcAft>
                <a:spcPts val="400"/>
              </a:spcAft>
              <a:buFont typeface="Arial" pitchFamily="34" charset="0"/>
              <a:buChar char="•"/>
              <a:defRPr sz="1600" kern="1200">
                <a:solidFill>
                  <a:schemeClr val="tx1"/>
                </a:solidFill>
                <a:latin typeface="Arial"/>
                <a:ea typeface="+mn-ea"/>
                <a:cs typeface="Arial"/>
              </a:defRPr>
            </a:lvl4pPr>
            <a:lvl5pPr marL="547688" indent="-136525" algn="l" defTabSz="457200" rtl="0" eaLnBrk="0" fontAlgn="base" hangingPunct="0">
              <a:spcBef>
                <a:spcPct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rtl="0">
              <a:defRPr/>
            </a:pPr>
            <a:r>
              <a:rPr lang="es" sz="2000" b="0" i="0" u="none">
                <a:solidFill>
                  <a:schemeClr val="tx1">
                    <a:lumMod val="65000"/>
                    <a:lumOff val="35000"/>
                  </a:schemeClr>
                </a:solidFill>
              </a:rPr>
              <a:t>Levantamiento provee un conjunto de gráficas que muestran una serie de tiempo de tipos de datos estándar de interes del operador. Grafica los valores reportados a Levantamiento desde el controlador de dispositivo, incluyendo:</a:t>
            </a:r>
          </a:p>
          <a:p>
            <a:pPr algn="l" rtl="0">
              <a:defRPr/>
            </a:pPr>
            <a:endParaRPr lang="es" sz="2000" b="0" dirty="0"/>
          </a:p>
          <a:p>
            <a:pPr marL="479425" lvl="1" indent="-342900" algn="l" rtl="0">
              <a:buClr>
                <a:schemeClr val="bg2"/>
              </a:buClr>
              <a:defRPr/>
            </a:pPr>
            <a:r>
              <a:rPr lang="es" sz="1800" b="0" i="0" u="none">
                <a:solidFill>
                  <a:schemeClr val="bg2"/>
                </a:solidFill>
              </a:rPr>
              <a:t>Oleaje</a:t>
            </a:r>
          </a:p>
          <a:p>
            <a:pPr marL="479425" lvl="1" indent="-342900" algn="l" rtl="0">
              <a:buClr>
                <a:schemeClr val="bg2"/>
              </a:buClr>
              <a:defRPr/>
            </a:pPr>
            <a:r>
              <a:rPr lang="es" sz="1800" b="0" i="0" u="none">
                <a:solidFill>
                  <a:schemeClr val="bg2"/>
                </a:solidFill>
              </a:rPr>
              <a:t>Cabeceo</a:t>
            </a:r>
          </a:p>
          <a:p>
            <a:pPr marL="479425" lvl="1" indent="-342900" algn="l" rtl="0">
              <a:buClr>
                <a:schemeClr val="bg2"/>
              </a:buClr>
              <a:defRPr/>
            </a:pPr>
            <a:r>
              <a:rPr lang="es" sz="1800" b="0" i="0" u="none">
                <a:solidFill>
                  <a:schemeClr val="bg2"/>
                </a:solidFill>
              </a:rPr>
              <a:t>Balanceo</a:t>
            </a:r>
          </a:p>
          <a:p>
            <a:pPr marL="479425" lvl="1" indent="-342900" algn="l" rtl="0">
              <a:buClr>
                <a:schemeClr val="bg2"/>
              </a:buClr>
              <a:defRPr/>
            </a:pPr>
            <a:r>
              <a:rPr lang="es" sz="1800" b="0" i="0" u="none">
                <a:solidFill>
                  <a:schemeClr val="bg2"/>
                </a:solidFill>
              </a:rPr>
              <a:t>Marea</a:t>
            </a:r>
          </a:p>
          <a:p>
            <a:pPr marL="479425" lvl="1" indent="-342900" algn="l" rtl="0">
              <a:buClr>
                <a:schemeClr val="bg2"/>
              </a:buClr>
              <a:defRPr/>
            </a:pPr>
            <a:r>
              <a:rPr lang="es" sz="1800" b="0" i="0" u="none">
                <a:solidFill>
                  <a:schemeClr val="bg2"/>
                </a:solidFill>
              </a:rPr>
              <a:t>Profundidad</a:t>
            </a:r>
            <a:endParaRPr lang="es" sz="1800" b="0" dirty="0"/>
          </a:p>
        </p:txBody>
      </p:sp>
      <p:pic>
        <p:nvPicPr>
          <p:cNvPr id="1741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038" y="3592407"/>
            <a:ext cx="2886075" cy="260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8875" y="2161751"/>
            <a:ext cx="2876550" cy="260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15414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3"/>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Esquemas de Presentación</a:t>
            </a:r>
          </a:p>
        </p:txBody>
      </p:sp>
      <p:sp>
        <p:nvSpPr>
          <p:cNvPr id="18435" name="Content Placeholder 5"/>
          <p:cNvSpPr>
            <a:spLocks noGrp="1"/>
          </p:cNvSpPr>
          <p:nvPr>
            <p:ph idx="13"/>
          </p:nvPr>
        </p:nvSpPr>
        <p:spPr>
          <a:xfrm>
            <a:off x="5376863" y="1600200"/>
            <a:ext cx="3429000" cy="4691063"/>
          </a:xfrm>
        </p:spPr>
        <p:txBody>
          <a:bodyPr/>
          <a:lstStyle/>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Levantamiento puede ser configurado con diferentes esquemas de presentación los cuales alteran como se ven los programas.</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Ud. puede crear diferentes combinaciones de color para ajustarse </a:t>
            </a:r>
            <a:r>
              <a:rPr lang="es" sz="1800" b="0" i="0" u="none" dirty="0">
                <a:solidFill>
                  <a:schemeClr val="bg2"/>
                </a:solidFill>
                <a:latin typeface="Arial" panose="020B0604020202020204" pitchFamily="34" charset="0"/>
                <a:cs typeface="Arial" panose="020B0604020202020204" pitchFamily="34" charset="0"/>
              </a:rPr>
              <a:t>a condiciones de iluminación y clima cambiantes</a:t>
            </a:r>
            <a:r>
              <a:rPr lang="es" sz="1800" b="0" i="0" u="none" dirty="0">
                <a:solidFill>
                  <a:schemeClr val="tx1">
                    <a:lumMod val="65000"/>
                    <a:lumOff val="35000"/>
                  </a:schemeClr>
                </a:solidFill>
                <a:latin typeface="Arial" panose="020B0604020202020204" pitchFamily="34" charset="0"/>
                <a:cs typeface="Arial" panose="020B0604020202020204" pitchFamily="34" charset="0"/>
              </a:rPr>
              <a:t> o al gusto personal de diferentes timoneles.</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Use el que viene por defecto o personalice el suyo propio con Constructor de Esquemas.</a:t>
            </a:r>
          </a:p>
        </p:txBody>
      </p:sp>
      <p:sp>
        <p:nvSpPr>
          <p:cNvPr id="18436"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00405F4B-98A2-4FA6-99CF-0FA5BE64576A}" type="slidenum">
              <a:rPr sz="1200"/>
              <a:pPr algn="l" rtl="0"/>
              <a:t>12</a:t>
            </a:fld>
            <a:endParaRPr lang="es" altLang="en-US" sz="1200"/>
          </a:p>
        </p:txBody>
      </p:sp>
      <p:pic>
        <p:nvPicPr>
          <p:cNvPr id="18437" name="Content Placeholder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7663" y="1731963"/>
            <a:ext cx="4691062" cy="4427537"/>
          </a:xfrm>
        </p:spPr>
      </p:pic>
    </p:spTree>
    <p:extLst>
      <p:ext uri="{BB962C8B-B14F-4D97-AF65-F5344CB8AC3E}">
        <p14:creationId xmlns:p14="http://schemas.microsoft.com/office/powerpoint/2010/main" val="1639726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Administrador Ventana</a:t>
            </a:r>
          </a:p>
        </p:txBody>
      </p:sp>
      <p:sp>
        <p:nvSpPr>
          <p:cNvPr id="19459" name="Content Placeholder 5"/>
          <p:cNvSpPr>
            <a:spLocks noGrp="1"/>
          </p:cNvSpPr>
          <p:nvPr>
            <p:ph idx="1"/>
          </p:nvPr>
        </p:nvSpPr>
        <p:spPr>
          <a:xfrm>
            <a:off x="347663" y="1600200"/>
            <a:ext cx="4691062" cy="4691063"/>
          </a:xfrm>
        </p:spPr>
        <p:txBody>
          <a:bodyPr>
            <a:normAutofit lnSpcReduction="10000"/>
          </a:bodyPr>
          <a:lstStyle/>
          <a:p>
            <a:pPr algn="l" rtl="0"/>
            <a:r>
              <a:rPr lang="es" sz="2000" b="0" i="0" u="none">
                <a:solidFill>
                  <a:schemeClr val="tx1">
                    <a:lumMod val="65000"/>
                    <a:lumOff val="35000"/>
                  </a:schemeClr>
                </a:solidFill>
                <a:latin typeface="Arial" panose="020B0604020202020204" pitchFamily="34" charset="0"/>
                <a:cs typeface="Arial" panose="020B0604020202020204" pitchFamily="34" charset="0"/>
              </a:rPr>
              <a:t>El administrador ventana permite al operador manipular la ubicación de todas las ventanas Levantamiento a través de los monitores disponibles.</a:t>
            </a:r>
          </a:p>
          <a:p>
            <a:endParaRPr lang="es" altLang="en-US" sz="20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2000" b="0" i="0" u="none">
                <a:solidFill>
                  <a:schemeClr val="tx1">
                    <a:lumMod val="65000"/>
                    <a:lumOff val="35000"/>
                  </a:schemeClr>
                </a:solidFill>
                <a:latin typeface="Arial" panose="020B0604020202020204" pitchFamily="34" charset="0"/>
                <a:cs typeface="Arial" panose="020B0604020202020204" pitchFamily="34" charset="0"/>
              </a:rPr>
              <a:t>Asigne ventanas individuales a diferentes monitores, en baldosas o en cascada, o use la herramienta para recuperar una ventana perdida en algún lugar del espacio.</a:t>
            </a:r>
          </a:p>
          <a:p>
            <a:endParaRPr lang="es" altLang="en-US" sz="20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2000" b="0" i="0" u="none">
                <a:solidFill>
                  <a:schemeClr val="tx1">
                    <a:lumMod val="65000"/>
                    <a:lumOff val="35000"/>
                  </a:schemeClr>
                </a:solidFill>
                <a:latin typeface="Arial" panose="020B0604020202020204" pitchFamily="34" charset="0"/>
                <a:cs typeface="Arial" panose="020B0604020202020204" pitchFamily="34" charset="0"/>
              </a:rPr>
              <a:t>Los diseños favoritos</a:t>
            </a:r>
            <a:r>
              <a:rPr lang="es" sz="2000" b="0" i="0" u="none">
                <a:solidFill>
                  <a:schemeClr val="bg2"/>
                </a:solidFill>
                <a:latin typeface="Arial" panose="020B0604020202020204" pitchFamily="34" charset="0"/>
                <a:cs typeface="Arial" panose="020B0604020202020204" pitchFamily="34" charset="0"/>
              </a:rPr>
              <a:t> pueden ser salvados y restaurados</a:t>
            </a:r>
            <a:r>
              <a:rPr lang="es" sz="2000" b="0" i="0" u="none">
                <a:latin typeface="Arial" panose="020B0604020202020204" pitchFamily="34" charset="0"/>
                <a:cs typeface="Arial" panose="020B0604020202020204" pitchFamily="34" charset="0"/>
              </a:rPr>
              <a:t> </a:t>
            </a:r>
            <a:r>
              <a:rPr lang="es" sz="2000" b="0" i="0" u="none">
                <a:solidFill>
                  <a:schemeClr val="tx1">
                    <a:lumMod val="65000"/>
                    <a:lumOff val="35000"/>
                  </a:schemeClr>
                </a:solidFill>
                <a:latin typeface="Arial" panose="020B0604020202020204" pitchFamily="34" charset="0"/>
                <a:cs typeface="Arial" panose="020B0604020202020204" pitchFamily="34" charset="0"/>
              </a:rPr>
              <a:t>para que diferentes operadores puedan compartir equipos pero retengan sus preferencias.</a:t>
            </a:r>
          </a:p>
        </p:txBody>
      </p:sp>
      <p:sp>
        <p:nvSpPr>
          <p:cNvPr id="19460"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D97F86D4-3332-43CF-81EE-0CB72AA754D8}" type="slidenum">
              <a:rPr sz="1200"/>
              <a:pPr algn="l" rtl="0"/>
              <a:t>13</a:t>
            </a:fld>
            <a:endParaRPr lang="es" altLang="en-US" sz="1200"/>
          </a:p>
        </p:txBody>
      </p:sp>
      <p:pic>
        <p:nvPicPr>
          <p:cNvPr id="19461" name="Picture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53" b="12717"/>
          <a:stretch>
            <a:fillRect/>
          </a:stretch>
        </p:blipFill>
        <p:spPr>
          <a:xfrm>
            <a:off x="5397183" y="1807255"/>
            <a:ext cx="3429000" cy="3778250"/>
          </a:xfrm>
          <a:noFill/>
          <a:ln>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173637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LEVANTAMIENTO - Controles en línea</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14</a:t>
            </a:fld>
            <a:endParaRPr lang="es"/>
          </a:p>
        </p:txBody>
      </p:sp>
    </p:spTree>
    <p:extLst>
      <p:ext uri="{BB962C8B-B14F-4D97-AF65-F5344CB8AC3E}">
        <p14:creationId xmlns:p14="http://schemas.microsoft.com/office/powerpoint/2010/main" val="716040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Atajos Teclado</a:t>
            </a:r>
          </a:p>
        </p:txBody>
      </p:sp>
      <p:sp>
        <p:nvSpPr>
          <p:cNvPr id="10243" name="Content Placeholder 22"/>
          <p:cNvSpPr>
            <a:spLocks noGrp="1"/>
          </p:cNvSpPr>
          <p:nvPr>
            <p:ph idx="13"/>
          </p:nvPr>
        </p:nvSpPr>
        <p:spPr>
          <a:xfrm>
            <a:off x="5376863" y="1600200"/>
            <a:ext cx="3429000" cy="4691063"/>
          </a:xfrm>
        </p:spPr>
        <p:txBody>
          <a:bodyPr/>
          <a:lstStyle/>
          <a:p>
            <a:pPr algn="l" rtl="0"/>
            <a:r>
              <a:rPr lang="es" sz="2400" b="0" i="0" u="none">
                <a:solidFill>
                  <a:schemeClr val="tx1">
                    <a:lumMod val="65000"/>
                    <a:lumOff val="35000"/>
                  </a:schemeClr>
                </a:solidFill>
                <a:latin typeface="Arial" panose="020B0604020202020204" pitchFamily="34" charset="0"/>
                <a:cs typeface="Arial" panose="020B0604020202020204" pitchFamily="34" charset="0"/>
              </a:rPr>
              <a:t>Con estos cinco comandos de teclado, usted es ahora un experto en HYPACK Levantamiento!</a:t>
            </a:r>
          </a:p>
          <a:p>
            <a:endParaRPr lang="es" altLang="en-US" sz="24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2400" b="0" i="1" u="none">
                <a:solidFill>
                  <a:schemeClr val="tx1">
                    <a:lumMod val="65000"/>
                    <a:lumOff val="35000"/>
                  </a:schemeClr>
                </a:solidFill>
                <a:latin typeface="Arial" panose="020B0604020202020204" pitchFamily="34" charset="0"/>
                <a:cs typeface="Arial" panose="020B0604020202020204" pitchFamily="34" charset="0"/>
              </a:rPr>
              <a:t>Ahora Usted puede sentirse libre de no mirar el resto de esta presentación aburridora.</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0244"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37CB9276-749E-41CF-BA3F-525883D3CB16}" type="slidenum">
              <a:rPr sz="1200"/>
              <a:pPr algn="l" rtl="0"/>
              <a:t>15</a:t>
            </a:fld>
            <a:endParaRPr lang="es" altLang="en-US" sz="1200"/>
          </a:p>
        </p:txBody>
      </p:sp>
      <p:pic>
        <p:nvPicPr>
          <p:cNvPr id="10" name="Picture 9" title="CTRL + E">
            <a:extLst>
              <a:ext uri="{FF2B5EF4-FFF2-40B4-BE49-F238E27FC236}">
                <a16:creationId xmlns="" xmlns:a16="http://schemas.microsoft.com/office/drawing/2014/main" id="{CD33968C-2A37-484C-A447-C7CF66391815}"/>
              </a:ext>
            </a:extLst>
          </p:cNvPr>
          <p:cNvPicPr>
            <a:picLocks noChangeAspect="1"/>
          </p:cNvPicPr>
          <p:nvPr/>
        </p:nvPicPr>
        <p:blipFill>
          <a:blip r:embed="rId2"/>
          <a:stretch>
            <a:fillRect/>
          </a:stretch>
        </p:blipFill>
        <p:spPr>
          <a:xfrm>
            <a:off x="450850" y="2474913"/>
            <a:ext cx="1693863" cy="533400"/>
          </a:xfrm>
          <a:prstGeom prst="rect">
            <a:avLst/>
          </a:prstGeom>
        </p:spPr>
      </p:pic>
      <p:pic>
        <p:nvPicPr>
          <p:cNvPr id="11" name="Picture 10" title="CTRL + D">
            <a:extLst>
              <a:ext uri="{FF2B5EF4-FFF2-40B4-BE49-F238E27FC236}">
                <a16:creationId xmlns="" xmlns:a16="http://schemas.microsoft.com/office/drawing/2014/main" id="{8514CC0B-FCEE-4362-8749-42B931E44B3C}"/>
              </a:ext>
            </a:extLst>
          </p:cNvPr>
          <p:cNvPicPr>
            <a:picLocks noChangeAspect="1"/>
          </p:cNvPicPr>
          <p:nvPr/>
        </p:nvPicPr>
        <p:blipFill>
          <a:blip r:embed="rId3"/>
          <a:stretch>
            <a:fillRect/>
          </a:stretch>
        </p:blipFill>
        <p:spPr>
          <a:xfrm>
            <a:off x="450850" y="4075113"/>
            <a:ext cx="1693863" cy="533400"/>
          </a:xfrm>
          <a:prstGeom prst="rect">
            <a:avLst/>
          </a:prstGeom>
        </p:spPr>
      </p:pic>
      <p:pic>
        <p:nvPicPr>
          <p:cNvPr id="12" name="Picture 11" title="CTRL + S">
            <a:extLst>
              <a:ext uri="{FF2B5EF4-FFF2-40B4-BE49-F238E27FC236}">
                <a16:creationId xmlns="" xmlns:a16="http://schemas.microsoft.com/office/drawing/2014/main" id="{1FE2A788-3378-46F0-95F4-C98078E8C0B7}"/>
              </a:ext>
            </a:extLst>
          </p:cNvPr>
          <p:cNvPicPr>
            <a:picLocks noChangeAspect="1"/>
          </p:cNvPicPr>
          <p:nvPr/>
        </p:nvPicPr>
        <p:blipFill>
          <a:blip r:embed="rId4"/>
          <a:stretch>
            <a:fillRect/>
          </a:stretch>
        </p:blipFill>
        <p:spPr>
          <a:xfrm>
            <a:off x="450850" y="1789113"/>
            <a:ext cx="1700213" cy="536575"/>
          </a:xfrm>
          <a:prstGeom prst="rect">
            <a:avLst/>
          </a:prstGeom>
        </p:spPr>
      </p:pic>
      <p:pic>
        <p:nvPicPr>
          <p:cNvPr id="13" name="Picture 12" title="CTRL + W">
            <a:extLst>
              <a:ext uri="{FF2B5EF4-FFF2-40B4-BE49-F238E27FC236}">
                <a16:creationId xmlns="" xmlns:a16="http://schemas.microsoft.com/office/drawing/2014/main" id="{BD9F554C-47E5-4467-B871-73976977E857}"/>
              </a:ext>
            </a:extLst>
          </p:cNvPr>
          <p:cNvPicPr>
            <a:picLocks noChangeAspect="1"/>
          </p:cNvPicPr>
          <p:nvPr/>
        </p:nvPicPr>
        <p:blipFill>
          <a:blip r:embed="rId5"/>
          <a:stretch>
            <a:fillRect/>
          </a:stretch>
        </p:blipFill>
        <p:spPr>
          <a:xfrm>
            <a:off x="450850" y="4989513"/>
            <a:ext cx="1693863" cy="533400"/>
          </a:xfrm>
          <a:prstGeom prst="rect">
            <a:avLst/>
          </a:prstGeom>
        </p:spPr>
      </p:pic>
      <p:sp>
        <p:nvSpPr>
          <p:cNvPr id="10249" name="TextBox 13"/>
          <p:cNvSpPr txBox="1">
            <a:spLocks noChangeArrowheads="1"/>
          </p:cNvSpPr>
          <p:nvPr/>
        </p:nvSpPr>
        <p:spPr bwMode="auto">
          <a:xfrm>
            <a:off x="2279650" y="1789113"/>
            <a:ext cx="22860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dirty="0"/>
              <a:t>Inicio de Línea</a:t>
            </a:r>
          </a:p>
        </p:txBody>
      </p:sp>
      <p:sp>
        <p:nvSpPr>
          <p:cNvPr id="10250" name="TextBox 14"/>
          <p:cNvSpPr txBox="1">
            <a:spLocks noChangeArrowheads="1"/>
          </p:cNvSpPr>
          <p:nvPr/>
        </p:nvSpPr>
        <p:spPr bwMode="auto">
          <a:xfrm>
            <a:off x="2279650" y="2473325"/>
            <a:ext cx="228600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dirty="0"/>
              <a:t>Fin Línea</a:t>
            </a:r>
          </a:p>
        </p:txBody>
      </p:sp>
      <p:sp>
        <p:nvSpPr>
          <p:cNvPr id="10251" name="TextBox 15"/>
          <p:cNvSpPr txBox="1">
            <a:spLocks noChangeArrowheads="1"/>
          </p:cNvSpPr>
          <p:nvPr/>
        </p:nvSpPr>
        <p:spPr bwMode="auto">
          <a:xfrm>
            <a:off x="2279650" y="3392488"/>
            <a:ext cx="28956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t>Incremento Línea</a:t>
            </a:r>
          </a:p>
        </p:txBody>
      </p:sp>
      <p:sp>
        <p:nvSpPr>
          <p:cNvPr id="10252" name="TextBox 16"/>
          <p:cNvSpPr txBox="1">
            <a:spLocks noChangeArrowheads="1"/>
          </p:cNvSpPr>
          <p:nvPr/>
        </p:nvSpPr>
        <p:spPr bwMode="auto">
          <a:xfrm>
            <a:off x="2279650" y="4073525"/>
            <a:ext cx="304800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t>Decremento Línea</a:t>
            </a:r>
          </a:p>
        </p:txBody>
      </p:sp>
      <p:sp>
        <p:nvSpPr>
          <p:cNvPr id="10253" name="TextBox 17"/>
          <p:cNvSpPr txBox="1">
            <a:spLocks noChangeArrowheads="1"/>
          </p:cNvSpPr>
          <p:nvPr/>
        </p:nvSpPr>
        <p:spPr bwMode="auto">
          <a:xfrm>
            <a:off x="2279650" y="4975225"/>
            <a:ext cx="274955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t>Cambia Dirección Línea</a:t>
            </a:r>
          </a:p>
        </p:txBody>
      </p:sp>
      <p:pic>
        <p:nvPicPr>
          <p:cNvPr id="10254" name="Picture 2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0850" y="3392488"/>
            <a:ext cx="169386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630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Seleccionando Una Línea Planeada</a:t>
            </a:r>
          </a:p>
        </p:txBody>
      </p:sp>
      <p:sp>
        <p:nvSpPr>
          <p:cNvPr id="11267"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EB7EB52A-7A10-43F6-8C31-CEF781832DC4}" type="slidenum">
              <a:rPr sz="1200"/>
              <a:pPr algn="l" rtl="0"/>
              <a:t>16</a:t>
            </a:fld>
            <a:endParaRPr lang="es" altLang="en-US" sz="1200"/>
          </a:p>
        </p:txBody>
      </p:sp>
      <p:pic>
        <p:nvPicPr>
          <p:cNvPr id="10" name="Content Placeholder 9" title="Right-click">
            <a:extLst>
              <a:ext uri="{FF2B5EF4-FFF2-40B4-BE49-F238E27FC236}">
                <a16:creationId xmlns="" xmlns:a16="http://schemas.microsoft.com/office/drawing/2014/main" id="{C71FA3C6-0268-4B59-BBF5-ED4BF8A124DA}"/>
              </a:ext>
            </a:extLst>
          </p:cNvPr>
          <p:cNvPicPr>
            <a:picLocks noGrp="1" noChangeAspect="1"/>
          </p:cNvPicPr>
          <p:nvPr>
            <p:ph idx="4294967295"/>
          </p:nvPr>
        </p:nvPicPr>
        <p:blipFill>
          <a:blip r:embed="rId2"/>
          <a:stretch>
            <a:fillRect/>
          </a:stretch>
        </p:blipFill>
        <p:spPr>
          <a:xfrm>
            <a:off x="482600" y="1370013"/>
            <a:ext cx="403225" cy="881062"/>
          </a:xfrm>
        </p:spPr>
      </p:pic>
      <p:pic>
        <p:nvPicPr>
          <p:cNvPr id="6" name="Picture 5" title="CTRL + D">
            <a:extLst>
              <a:ext uri="{FF2B5EF4-FFF2-40B4-BE49-F238E27FC236}">
                <a16:creationId xmlns="" xmlns:a16="http://schemas.microsoft.com/office/drawing/2014/main" id="{83709D95-C524-4B7B-ABED-1674921ADE4D}"/>
              </a:ext>
            </a:extLst>
          </p:cNvPr>
          <p:cNvPicPr>
            <a:picLocks noChangeAspect="1"/>
          </p:cNvPicPr>
          <p:nvPr/>
        </p:nvPicPr>
        <p:blipFill>
          <a:blip r:embed="rId3"/>
          <a:stretch>
            <a:fillRect/>
          </a:stretch>
        </p:blipFill>
        <p:spPr>
          <a:xfrm>
            <a:off x="417513" y="4029075"/>
            <a:ext cx="1692275" cy="533400"/>
          </a:xfrm>
          <a:prstGeom prst="rect">
            <a:avLst/>
          </a:prstGeom>
        </p:spPr>
      </p:pic>
      <p:sp>
        <p:nvSpPr>
          <p:cNvPr id="11270" name="TextBox 6"/>
          <p:cNvSpPr txBox="1">
            <a:spLocks noChangeArrowheads="1"/>
          </p:cNvSpPr>
          <p:nvPr/>
        </p:nvSpPr>
        <p:spPr bwMode="auto">
          <a:xfrm>
            <a:off x="2246313" y="3344863"/>
            <a:ext cx="28956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t>Incremento Línea</a:t>
            </a:r>
          </a:p>
        </p:txBody>
      </p:sp>
      <p:sp>
        <p:nvSpPr>
          <p:cNvPr id="11271" name="TextBox 7"/>
          <p:cNvSpPr txBox="1">
            <a:spLocks noChangeArrowheads="1"/>
          </p:cNvSpPr>
          <p:nvPr/>
        </p:nvSpPr>
        <p:spPr bwMode="auto">
          <a:xfrm>
            <a:off x="2246313" y="4027488"/>
            <a:ext cx="30480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t>Decremento Línea</a:t>
            </a:r>
          </a:p>
        </p:txBody>
      </p:sp>
      <p:pic>
        <p:nvPicPr>
          <p:cNvPr id="11272"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7513" y="3344863"/>
            <a:ext cx="16922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TextBox 10"/>
          <p:cNvSpPr txBox="1">
            <a:spLocks noChangeArrowheads="1"/>
          </p:cNvSpPr>
          <p:nvPr/>
        </p:nvSpPr>
        <p:spPr bwMode="auto">
          <a:xfrm>
            <a:off x="2209799" y="1709738"/>
            <a:ext cx="308451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dirty="0"/>
              <a:t>Para </a:t>
            </a:r>
            <a:r>
              <a:rPr lang="es" sz="2000" b="1" i="0" u="none" dirty="0">
                <a:solidFill>
                  <a:schemeClr val="bg2"/>
                </a:solidFill>
              </a:rPr>
              <a:t>Seleccionar</a:t>
            </a:r>
            <a:r>
              <a:rPr lang="es" sz="2000" b="1" i="0" u="none" dirty="0"/>
              <a:t> Línea</a:t>
            </a:r>
          </a:p>
        </p:txBody>
      </p:sp>
      <p:sp>
        <p:nvSpPr>
          <p:cNvPr id="11274" name="TextBox 11"/>
          <p:cNvSpPr txBox="1">
            <a:spLocks noChangeArrowheads="1"/>
          </p:cNvSpPr>
          <p:nvPr/>
        </p:nvSpPr>
        <p:spPr bwMode="auto">
          <a:xfrm>
            <a:off x="1016000" y="1711325"/>
            <a:ext cx="1106488"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a:t>En la manija de la línea</a:t>
            </a:r>
          </a:p>
        </p:txBody>
      </p:sp>
      <p:pic>
        <p:nvPicPr>
          <p:cNvPr id="1127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450" y="4792663"/>
            <a:ext cx="8283575"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a:spLocks noChangeArrowheads="1"/>
          </p:cNvSpPr>
          <p:nvPr/>
        </p:nvSpPr>
        <p:spPr bwMode="auto">
          <a:xfrm>
            <a:off x="5294313" y="4027488"/>
            <a:ext cx="64135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800" b="1" i="0" u="none"/>
              <a:t>o</a:t>
            </a:r>
          </a:p>
        </p:txBody>
      </p:sp>
      <p:sp>
        <p:nvSpPr>
          <p:cNvPr id="14" name="Rectangle 13">
            <a:extLst>
              <a:ext uri="{FF2B5EF4-FFF2-40B4-BE49-F238E27FC236}">
                <a16:creationId xmlns="" xmlns:a16="http://schemas.microsoft.com/office/drawing/2014/main" id="{749F6A42-FA65-4731-A2B9-9DB22D2DE61F}"/>
              </a:ext>
            </a:extLst>
          </p:cNvPr>
          <p:cNvSpPr/>
          <p:nvPr/>
        </p:nvSpPr>
        <p:spPr>
          <a:xfrm>
            <a:off x="3276600" y="5402263"/>
            <a:ext cx="609600" cy="3810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1278" name="TextBox 15"/>
          <p:cNvSpPr txBox="1">
            <a:spLocks noChangeArrowheads="1"/>
          </p:cNvSpPr>
          <p:nvPr/>
        </p:nvSpPr>
        <p:spPr bwMode="auto">
          <a:xfrm>
            <a:off x="5606041" y="3667125"/>
            <a:ext cx="3102984"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r" rtl="0"/>
            <a:r>
              <a:rPr lang="es" sz="1100" b="0" i="0" u="none" dirty="0"/>
              <a:t>La línea planeada activa actual es roja (por defecto) con flechas.</a:t>
            </a:r>
          </a:p>
        </p:txBody>
      </p:sp>
      <p:pic>
        <p:nvPicPr>
          <p:cNvPr id="11279"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625" y="1601788"/>
            <a:ext cx="3200400" cy="201136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732548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grpId="0" nodeType="afterEffect">
                                  <p:stCondLst>
                                    <p:cond delay="50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title="CTRL + W">
            <a:extLst>
              <a:ext uri="{FF2B5EF4-FFF2-40B4-BE49-F238E27FC236}">
                <a16:creationId xmlns="" xmlns:a16="http://schemas.microsoft.com/office/drawing/2014/main" id="{6FD937D3-C59B-402C-93A4-D35B6B4C4187}"/>
              </a:ext>
            </a:extLst>
          </p:cNvPr>
          <p:cNvPicPr>
            <a:picLocks noChangeAspect="1"/>
          </p:cNvPicPr>
          <p:nvPr/>
        </p:nvPicPr>
        <p:blipFill>
          <a:blip r:embed="rId2"/>
          <a:stretch>
            <a:fillRect/>
          </a:stretch>
        </p:blipFill>
        <p:spPr>
          <a:xfrm>
            <a:off x="425450" y="4029075"/>
            <a:ext cx="1693863" cy="533400"/>
          </a:xfrm>
          <a:prstGeom prst="rect">
            <a:avLst/>
          </a:prstGeom>
        </p:spPr>
      </p:pic>
      <p:sp>
        <p:nvSpPr>
          <p:cNvPr id="12291"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Cambiar una dirección de línea</a:t>
            </a:r>
          </a:p>
        </p:txBody>
      </p:sp>
      <p:sp>
        <p:nvSpPr>
          <p:cNvPr id="12292"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05C41F22-B49D-4853-AECB-6F55F82B8336}" type="slidenum">
              <a:rPr sz="1200"/>
              <a:pPr algn="l" rtl="0"/>
              <a:t>17</a:t>
            </a:fld>
            <a:endParaRPr lang="es" altLang="en-US" sz="1200"/>
          </a:p>
        </p:txBody>
      </p:sp>
      <p:pic>
        <p:nvPicPr>
          <p:cNvPr id="10" name="Content Placeholder 9" title="Right-click">
            <a:extLst>
              <a:ext uri="{FF2B5EF4-FFF2-40B4-BE49-F238E27FC236}">
                <a16:creationId xmlns="" xmlns:a16="http://schemas.microsoft.com/office/drawing/2014/main" id="{742F3E56-05AD-4436-9A5F-5EA63F8FF84F}"/>
              </a:ext>
            </a:extLst>
          </p:cNvPr>
          <p:cNvPicPr>
            <a:picLocks noGrp="1" noChangeAspect="1"/>
          </p:cNvPicPr>
          <p:nvPr>
            <p:ph idx="4294967295"/>
          </p:nvPr>
        </p:nvPicPr>
        <p:blipFill>
          <a:blip r:embed="rId3"/>
          <a:stretch>
            <a:fillRect/>
          </a:stretch>
        </p:blipFill>
        <p:spPr>
          <a:xfrm>
            <a:off x="500063" y="1686606"/>
            <a:ext cx="403225" cy="881062"/>
          </a:xfrm>
        </p:spPr>
      </p:pic>
      <p:sp>
        <p:nvSpPr>
          <p:cNvPr id="12294" name="TextBox 7"/>
          <p:cNvSpPr txBox="1">
            <a:spLocks noChangeArrowheads="1"/>
          </p:cNvSpPr>
          <p:nvPr/>
        </p:nvSpPr>
        <p:spPr bwMode="auto">
          <a:xfrm>
            <a:off x="2246313" y="4027488"/>
            <a:ext cx="4383087"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t>Cambiar Dirección Línea</a:t>
            </a:r>
          </a:p>
        </p:txBody>
      </p:sp>
      <p:sp>
        <p:nvSpPr>
          <p:cNvPr id="12295" name="TextBox 10"/>
          <p:cNvSpPr txBox="1">
            <a:spLocks noChangeArrowheads="1"/>
          </p:cNvSpPr>
          <p:nvPr/>
        </p:nvSpPr>
        <p:spPr bwMode="auto">
          <a:xfrm>
            <a:off x="2252663" y="1996705"/>
            <a:ext cx="28956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dirty="0"/>
              <a:t>Para </a:t>
            </a:r>
            <a:r>
              <a:rPr lang="es" sz="2000" b="1" i="0" u="none" dirty="0">
                <a:solidFill>
                  <a:schemeClr val="bg2"/>
                </a:solidFill>
              </a:rPr>
              <a:t>Cambiar</a:t>
            </a:r>
            <a:r>
              <a:rPr lang="es" sz="2000" b="1" i="0" u="none" dirty="0"/>
              <a:t> línea</a:t>
            </a:r>
          </a:p>
        </p:txBody>
      </p:sp>
      <p:sp>
        <p:nvSpPr>
          <p:cNvPr id="12296" name="TextBox 11"/>
          <p:cNvSpPr txBox="1">
            <a:spLocks noChangeArrowheads="1"/>
          </p:cNvSpPr>
          <p:nvPr/>
        </p:nvSpPr>
        <p:spPr bwMode="auto">
          <a:xfrm>
            <a:off x="1062038" y="1973149"/>
            <a:ext cx="1106488"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a:t>En la manija de la línea</a:t>
            </a:r>
          </a:p>
        </p:txBody>
      </p:sp>
      <p:pic>
        <p:nvPicPr>
          <p:cNvPr id="1229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5450" y="4792663"/>
            <a:ext cx="8283575"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a:spLocks noChangeArrowheads="1"/>
          </p:cNvSpPr>
          <p:nvPr/>
        </p:nvSpPr>
        <p:spPr bwMode="auto">
          <a:xfrm>
            <a:off x="5606039" y="4020529"/>
            <a:ext cx="64135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800" b="1" i="0" u="none"/>
              <a:t>o</a:t>
            </a:r>
          </a:p>
        </p:txBody>
      </p:sp>
      <p:sp>
        <p:nvSpPr>
          <p:cNvPr id="14" name="Rectangle 13">
            <a:extLst>
              <a:ext uri="{FF2B5EF4-FFF2-40B4-BE49-F238E27FC236}">
                <a16:creationId xmlns="" xmlns:a16="http://schemas.microsoft.com/office/drawing/2014/main" id="{8D1B3464-B46A-4AE6-8643-7CE83A4C457F}"/>
              </a:ext>
            </a:extLst>
          </p:cNvPr>
          <p:cNvSpPr/>
          <p:nvPr/>
        </p:nvSpPr>
        <p:spPr>
          <a:xfrm>
            <a:off x="2743200" y="5402263"/>
            <a:ext cx="457200" cy="3810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2300" name="TextBox 15"/>
          <p:cNvSpPr txBox="1">
            <a:spLocks noChangeArrowheads="1"/>
          </p:cNvSpPr>
          <p:nvPr/>
        </p:nvSpPr>
        <p:spPr bwMode="auto">
          <a:xfrm>
            <a:off x="5508625" y="3663950"/>
            <a:ext cx="31972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r" rtl="0"/>
            <a:r>
              <a:rPr lang="es" sz="1100" b="0" i="0" u="none" dirty="0"/>
              <a:t>Defina el modo por defecto de dirección de línea en Parámetros Navegación.</a:t>
            </a:r>
          </a:p>
        </p:txBody>
      </p:sp>
      <p:pic>
        <p:nvPicPr>
          <p:cNvPr id="12301"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08625" y="1600200"/>
            <a:ext cx="3200400" cy="2009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8122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grpId="0" nodeType="afterEffect">
                                  <p:stCondLst>
                                    <p:cond delay="50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Control Grabación</a:t>
            </a:r>
          </a:p>
        </p:txBody>
      </p:sp>
      <p:sp>
        <p:nvSpPr>
          <p:cNvPr id="1331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A7FCD1B5-4C95-4391-A756-611F4D537C35}" type="slidenum">
              <a:rPr sz="1200"/>
              <a:pPr algn="l" rtl="0"/>
              <a:t>18</a:t>
            </a:fld>
            <a:endParaRPr lang="es" altLang="en-US" sz="1200"/>
          </a:p>
        </p:txBody>
      </p:sp>
      <p:sp>
        <p:nvSpPr>
          <p:cNvPr id="13316" name="TextBox 4"/>
          <p:cNvSpPr txBox="1">
            <a:spLocks noChangeArrowheads="1"/>
          </p:cNvSpPr>
          <p:nvPr/>
        </p:nvSpPr>
        <p:spPr bwMode="auto">
          <a:xfrm>
            <a:off x="2246313" y="3351213"/>
            <a:ext cx="28956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dirty="0"/>
              <a:t>Iniciar Registro</a:t>
            </a:r>
          </a:p>
        </p:txBody>
      </p:sp>
      <p:sp>
        <p:nvSpPr>
          <p:cNvPr id="13317" name="TextBox 5"/>
          <p:cNvSpPr txBox="1">
            <a:spLocks noChangeArrowheads="1"/>
          </p:cNvSpPr>
          <p:nvPr/>
        </p:nvSpPr>
        <p:spPr bwMode="auto">
          <a:xfrm>
            <a:off x="2246313" y="4030663"/>
            <a:ext cx="30480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t>Finalizar Registro</a:t>
            </a:r>
          </a:p>
        </p:txBody>
      </p:sp>
      <p:pic>
        <p:nvPicPr>
          <p:cNvPr id="133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450" y="4792663"/>
            <a:ext cx="8283575"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a:spLocks noChangeArrowheads="1"/>
          </p:cNvSpPr>
          <p:nvPr/>
        </p:nvSpPr>
        <p:spPr bwMode="auto">
          <a:xfrm>
            <a:off x="5294313" y="4030663"/>
            <a:ext cx="64135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800" b="1" i="0" u="none"/>
              <a:t>o</a:t>
            </a:r>
          </a:p>
        </p:txBody>
      </p:sp>
      <p:sp>
        <p:nvSpPr>
          <p:cNvPr id="10" name="Rectangle 9">
            <a:extLst>
              <a:ext uri="{FF2B5EF4-FFF2-40B4-BE49-F238E27FC236}">
                <a16:creationId xmlns="" xmlns:a16="http://schemas.microsoft.com/office/drawing/2014/main" id="{144C387C-C130-458F-AF4D-F62C70A24D46}"/>
              </a:ext>
            </a:extLst>
          </p:cNvPr>
          <p:cNvSpPr/>
          <p:nvPr/>
        </p:nvSpPr>
        <p:spPr>
          <a:xfrm>
            <a:off x="609600" y="5411788"/>
            <a:ext cx="609600" cy="3810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pic>
        <p:nvPicPr>
          <p:cNvPr id="11" name="Picture 10" title="CTRL + E">
            <a:extLst>
              <a:ext uri="{FF2B5EF4-FFF2-40B4-BE49-F238E27FC236}">
                <a16:creationId xmlns="" xmlns:a16="http://schemas.microsoft.com/office/drawing/2014/main" id="{44FD58B0-2ED1-45B2-AA0D-FEE8F6B08FA8}"/>
              </a:ext>
            </a:extLst>
          </p:cNvPr>
          <p:cNvPicPr>
            <a:picLocks noChangeAspect="1"/>
          </p:cNvPicPr>
          <p:nvPr/>
        </p:nvPicPr>
        <p:blipFill>
          <a:blip r:embed="rId3"/>
          <a:stretch>
            <a:fillRect/>
          </a:stretch>
        </p:blipFill>
        <p:spPr>
          <a:xfrm>
            <a:off x="433388" y="4032250"/>
            <a:ext cx="1693862" cy="533400"/>
          </a:xfrm>
          <a:prstGeom prst="rect">
            <a:avLst/>
          </a:prstGeom>
        </p:spPr>
      </p:pic>
      <p:pic>
        <p:nvPicPr>
          <p:cNvPr id="12" name="Picture 11" title="CTRL + S">
            <a:extLst>
              <a:ext uri="{FF2B5EF4-FFF2-40B4-BE49-F238E27FC236}">
                <a16:creationId xmlns="" xmlns:a16="http://schemas.microsoft.com/office/drawing/2014/main" id="{0E475DF7-8483-471A-A6E2-B9696DD486B0}"/>
              </a:ext>
            </a:extLst>
          </p:cNvPr>
          <p:cNvPicPr>
            <a:picLocks noChangeAspect="1"/>
          </p:cNvPicPr>
          <p:nvPr/>
        </p:nvPicPr>
        <p:blipFill>
          <a:blip r:embed="rId4"/>
          <a:stretch>
            <a:fillRect/>
          </a:stretch>
        </p:blipFill>
        <p:spPr>
          <a:xfrm>
            <a:off x="433388" y="3351213"/>
            <a:ext cx="1700212" cy="536575"/>
          </a:xfrm>
          <a:prstGeom prst="rect">
            <a:avLst/>
          </a:prstGeom>
        </p:spPr>
      </p:pic>
      <p:pic>
        <p:nvPicPr>
          <p:cNvPr id="13323" name="Picture 1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43688" y="1524000"/>
            <a:ext cx="2065337"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24" name="Group 17"/>
          <p:cNvGrpSpPr>
            <a:grpSpLocks/>
          </p:cNvGrpSpPr>
          <p:nvPr/>
        </p:nvGrpSpPr>
        <p:grpSpPr bwMode="auto">
          <a:xfrm>
            <a:off x="425450" y="1524000"/>
            <a:ext cx="6218238" cy="762000"/>
            <a:chOff x="425283" y="1524000"/>
            <a:chExt cx="6217618" cy="1428750"/>
          </a:xfrm>
        </p:grpSpPr>
        <p:sp>
          <p:nvSpPr>
            <p:cNvPr id="13326" name="TextBox 13"/>
            <p:cNvSpPr txBox="1">
              <a:spLocks noChangeArrowheads="1"/>
            </p:cNvSpPr>
            <p:nvPr/>
          </p:nvSpPr>
          <p:spPr bwMode="auto">
            <a:xfrm>
              <a:off x="425283" y="1524000"/>
              <a:ext cx="4527717" cy="142875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dirty="0">
                  <a:solidFill>
                    <a:schemeClr val="tx1">
                      <a:lumMod val="65000"/>
                      <a:lumOff val="35000"/>
                    </a:schemeClr>
                  </a:solidFill>
                </a:rPr>
                <a:t>Verifique el “Estatus” en la Presentación Datos después de iniciar cada línea para verificar que usted esta “grabando”.</a:t>
              </a:r>
            </a:p>
          </p:txBody>
        </p:sp>
        <p:cxnSp>
          <p:nvCxnSpPr>
            <p:cNvPr id="16" name="Straight Arrow Connector 15">
              <a:extLst>
                <a:ext uri="{FF2B5EF4-FFF2-40B4-BE49-F238E27FC236}">
                  <a16:creationId xmlns="" xmlns:a16="http://schemas.microsoft.com/office/drawing/2014/main" id="{726E6362-20B0-47FC-A523-B0749240F939}"/>
                </a:ext>
              </a:extLst>
            </p:cNvPr>
            <p:cNvCxnSpPr>
              <a:stCxn id="13326" idx="3"/>
            </p:cNvCxnSpPr>
            <p:nvPr/>
          </p:nvCxnSpPr>
          <p:spPr>
            <a:xfrm flipV="1">
              <a:off x="4953000" y="2095500"/>
              <a:ext cx="1689901" cy="142875"/>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3325" name="TextBox 18"/>
          <p:cNvSpPr txBox="1">
            <a:spLocks noChangeArrowheads="1"/>
          </p:cNvSpPr>
          <p:nvPr/>
        </p:nvSpPr>
        <p:spPr bwMode="auto">
          <a:xfrm>
            <a:off x="433387" y="2456920"/>
            <a:ext cx="5502275"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dirty="0">
                <a:solidFill>
                  <a:schemeClr val="tx1">
                    <a:lumMod val="65000"/>
                    <a:lumOff val="35000"/>
                  </a:schemeClr>
                </a:solidFill>
              </a:rPr>
              <a:t>Después de finalizar la grabación, Levantamiento actualizará la línea planeada seleccionada de acuerdo con las </a:t>
            </a:r>
            <a:r>
              <a:rPr lang="es" b="1" i="0" u="none" dirty="0">
                <a:solidFill>
                  <a:schemeClr val="tx1">
                    <a:lumMod val="65000"/>
                    <a:lumOff val="35000"/>
                  </a:schemeClr>
                </a:solidFill>
              </a:rPr>
              <a:t>opciones de incremento de línea</a:t>
            </a:r>
            <a:r>
              <a:rPr lang="es" b="0" i="0" u="none" dirty="0">
                <a:solidFill>
                  <a:schemeClr val="tx1">
                    <a:lumMod val="65000"/>
                    <a:lumOff val="35000"/>
                  </a:schemeClr>
                </a:solidFill>
              </a:rPr>
              <a:t> en el diálogo Parámetros Navegación</a:t>
            </a:r>
          </a:p>
        </p:txBody>
      </p:sp>
    </p:spTree>
    <p:extLst>
      <p:ext uri="{BB962C8B-B14F-4D97-AF65-F5344CB8AC3E}">
        <p14:creationId xmlns:p14="http://schemas.microsoft.com/office/powerpoint/2010/main" val="3866315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grpId="0"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6"/>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Abortar una Línea</a:t>
            </a:r>
          </a:p>
        </p:txBody>
      </p:sp>
      <p:sp>
        <p:nvSpPr>
          <p:cNvPr id="8" name="Content Placeholder 7">
            <a:extLst>
              <a:ext uri="{FF2B5EF4-FFF2-40B4-BE49-F238E27FC236}">
                <a16:creationId xmlns="" xmlns:a16="http://schemas.microsoft.com/office/drawing/2014/main" id="{FC9CC40A-AB60-4F28-AA3E-D0F7C5555F10}"/>
              </a:ext>
            </a:extLst>
          </p:cNvPr>
          <p:cNvSpPr>
            <a:spLocks noGrp="1"/>
          </p:cNvSpPr>
          <p:nvPr>
            <p:ph idx="1"/>
          </p:nvPr>
        </p:nvSpPr>
        <p:spPr>
          <a:xfrm>
            <a:off x="347663" y="1600200"/>
            <a:ext cx="4691062" cy="4691063"/>
          </a:xfrm>
        </p:spPr>
        <p:txBody>
          <a:bodyPr>
            <a:normAutofit lnSpcReduction="10000"/>
          </a:bodyPr>
          <a:lstStyle/>
          <a:p>
            <a:pPr algn="l" rtl="0">
              <a:defRPr/>
            </a:pPr>
            <a:r>
              <a:rPr lang="es" b="0" i="0" u="none" dirty="0">
                <a:solidFill>
                  <a:schemeClr val="tx1">
                    <a:lumMod val="65000"/>
                    <a:lumOff val="35000"/>
                  </a:schemeClr>
                </a:solidFill>
              </a:rPr>
              <a:t>El hidrógrafo puede abortar una línea después de haber comenzado la grabación. </a:t>
            </a:r>
          </a:p>
          <a:p>
            <a:pPr algn="l" rtl="0">
              <a:defRPr/>
            </a:pPr>
            <a:endParaRPr lang="es" dirty="0"/>
          </a:p>
          <a:p>
            <a:pPr algn="l" rtl="0">
              <a:defRPr/>
            </a:pPr>
            <a:endParaRPr lang="es" dirty="0"/>
          </a:p>
          <a:p>
            <a:pPr marL="457200" indent="-457200" algn="l" rtl="0">
              <a:buClr>
                <a:schemeClr val="tx1">
                  <a:lumMod val="65000"/>
                  <a:lumOff val="35000"/>
                </a:schemeClr>
              </a:buClr>
              <a:buFont typeface="+mj-lt"/>
              <a:buAutoNum type="arabicPeriod"/>
              <a:defRPr/>
            </a:pPr>
            <a:r>
              <a:rPr lang="es" b="0" i="0" u="none" dirty="0">
                <a:solidFill>
                  <a:schemeClr val="tx1">
                    <a:lumMod val="65000"/>
                    <a:lumOff val="35000"/>
                  </a:schemeClr>
                </a:solidFill>
              </a:rPr>
              <a:t>Genera una acción inmediata de “Fin de </a:t>
            </a:r>
            <a:r>
              <a:rPr lang="es" b="0" i="0" u="none" dirty="0" smtClean="0">
                <a:solidFill>
                  <a:schemeClr val="tx1">
                    <a:lumMod val="65000"/>
                    <a:lumOff val="35000"/>
                  </a:schemeClr>
                </a:solidFill>
              </a:rPr>
              <a:t>Línea</a:t>
            </a:r>
            <a:r>
              <a:rPr lang="es" b="0" i="0" u="none" dirty="0">
                <a:solidFill>
                  <a:schemeClr val="tx1">
                    <a:lumMod val="65000"/>
                    <a:lumOff val="35000"/>
                  </a:schemeClr>
                </a:solidFill>
              </a:rPr>
              <a:t>”.</a:t>
            </a:r>
          </a:p>
          <a:p>
            <a:pPr marL="457200" indent="-457200" algn="l" rtl="0">
              <a:buClr>
                <a:schemeClr val="tx1">
                  <a:lumMod val="65000"/>
                  <a:lumOff val="35000"/>
                </a:schemeClr>
              </a:buClr>
              <a:buFont typeface="+mj-lt"/>
              <a:buAutoNum type="arabicPeriod"/>
              <a:defRPr/>
            </a:pPr>
            <a:r>
              <a:rPr lang="es" b="0" i="0" u="none" dirty="0">
                <a:solidFill>
                  <a:schemeClr val="tx1">
                    <a:lumMod val="65000"/>
                    <a:lumOff val="35000"/>
                  </a:schemeClr>
                </a:solidFill>
              </a:rPr>
              <a:t>El archivo de datos actual es salvado, pero no incluido en el archivo LOG del día.</a:t>
            </a:r>
          </a:p>
          <a:p>
            <a:pPr marL="457200" indent="-457200" algn="l" rtl="0">
              <a:buClr>
                <a:schemeClr val="tx1">
                  <a:lumMod val="65000"/>
                  <a:lumOff val="35000"/>
                </a:schemeClr>
              </a:buClr>
              <a:buFont typeface="+mj-lt"/>
              <a:buAutoNum type="arabicPeriod"/>
              <a:defRPr/>
            </a:pPr>
            <a:r>
              <a:rPr lang="es" b="0" i="0" u="none" dirty="0">
                <a:solidFill>
                  <a:schemeClr val="tx1">
                    <a:lumMod val="65000"/>
                    <a:lumOff val="35000"/>
                  </a:schemeClr>
                </a:solidFill>
              </a:rPr>
              <a:t>La línea planeada activa se mantiene la misma.</a:t>
            </a:r>
          </a:p>
          <a:p>
            <a:pPr marL="457200" indent="-457200" algn="l" rtl="0">
              <a:buClr>
                <a:schemeClr val="tx1">
                  <a:lumMod val="65000"/>
                  <a:lumOff val="35000"/>
                </a:schemeClr>
              </a:buClr>
              <a:buFont typeface="+mj-lt"/>
              <a:buAutoNum type="arabicPeriod"/>
              <a:defRPr/>
            </a:pPr>
            <a:r>
              <a:rPr lang="es" b="0" i="0" u="none" dirty="0">
                <a:solidFill>
                  <a:schemeClr val="tx1">
                    <a:lumMod val="65000"/>
                    <a:lumOff val="35000"/>
                  </a:schemeClr>
                </a:solidFill>
              </a:rPr>
              <a:t>Vamos a levantarla de nuevo.</a:t>
            </a:r>
          </a:p>
          <a:p>
            <a:pPr algn="l" rtl="0">
              <a:defRPr/>
            </a:pPr>
            <a:endParaRPr lang="es" dirty="0"/>
          </a:p>
        </p:txBody>
      </p:sp>
      <p:sp>
        <p:nvSpPr>
          <p:cNvPr id="14340"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4888D93-BA6F-45FE-8C93-757E24176E8D}" type="slidenum">
              <a:rPr sz="1200"/>
              <a:pPr algn="l" rtl="0"/>
              <a:t>19</a:t>
            </a:fld>
            <a:endParaRPr lang="es" altLang="en-US" sz="1200"/>
          </a:p>
        </p:txBody>
      </p:sp>
      <p:pic>
        <p:nvPicPr>
          <p:cNvPr id="14341" name="Picture 2" descr="C:\Temp\Survey1.png"/>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xfrm>
            <a:off x="5261717" y="1925320"/>
            <a:ext cx="3429000" cy="3778250"/>
          </a:xfr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 xmlns:a16="http://schemas.microsoft.com/office/drawing/2014/main" id="{B4B19990-32E6-41C9-B443-E61ED6899DB7}"/>
              </a:ext>
            </a:extLst>
          </p:cNvPr>
          <p:cNvSpPr/>
          <p:nvPr/>
        </p:nvSpPr>
        <p:spPr>
          <a:xfrm>
            <a:off x="5295054" y="2763520"/>
            <a:ext cx="2895600" cy="3810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pic>
        <p:nvPicPr>
          <p:cNvPr id="13" name="Picture 12" title="CTRL + A">
            <a:extLst>
              <a:ext uri="{FF2B5EF4-FFF2-40B4-BE49-F238E27FC236}">
                <a16:creationId xmlns="" xmlns:a16="http://schemas.microsoft.com/office/drawing/2014/main" id="{0B5BC2A8-01DC-4245-8094-5B78460AEF7A}"/>
              </a:ext>
            </a:extLst>
          </p:cNvPr>
          <p:cNvPicPr>
            <a:picLocks noChangeAspect="1"/>
          </p:cNvPicPr>
          <p:nvPr/>
        </p:nvPicPr>
        <p:blipFill>
          <a:blip r:embed="rId3"/>
          <a:stretch>
            <a:fillRect/>
          </a:stretch>
        </p:blipFill>
        <p:spPr>
          <a:xfrm>
            <a:off x="1752600" y="2438400"/>
            <a:ext cx="1693863" cy="533400"/>
          </a:xfrm>
          <a:prstGeom prst="rect">
            <a:avLst/>
          </a:prstGeom>
        </p:spPr>
      </p:pic>
    </p:spTree>
    <p:extLst>
      <p:ext uri="{BB962C8B-B14F-4D97-AF65-F5344CB8AC3E}">
        <p14:creationId xmlns:p14="http://schemas.microsoft.com/office/powerpoint/2010/main" val="38532112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2528075" cy="988786"/>
          </a:xfrm>
        </p:spPr>
        <p:txBody>
          <a:bodyPr/>
          <a:lstStyle/>
          <a:p>
            <a:pPr algn="l" rtl="0"/>
            <a:r>
              <a:rPr lang="es" b="0" i="0" u="none"/>
              <a:t>Introducción</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a:t>
            </a:fld>
            <a:endParaRPr lang="es" dirty="0"/>
          </a:p>
        </p:txBody>
      </p:sp>
      <p:sp>
        <p:nvSpPr>
          <p:cNvPr id="5" name="TextBox 4"/>
          <p:cNvSpPr txBox="1"/>
          <p:nvPr/>
        </p:nvSpPr>
        <p:spPr>
          <a:xfrm>
            <a:off x="220164" y="1496005"/>
            <a:ext cx="3110147" cy="4401205"/>
          </a:xfrm>
          <a:prstGeom prst="rect">
            <a:avLst/>
          </a:prstGeom>
          <a:noFill/>
        </p:spPr>
        <p:txBody>
          <a:bodyPr wrap="none" rtlCol="0">
            <a:spAutoFit/>
          </a:bodyPr>
          <a:lstStyle/>
          <a:p>
            <a:pPr marL="285750" indent="-285750" algn="l" rtl="0">
              <a:buFont typeface="Arial" panose="020B0604020202020204" pitchFamily="34" charset="0"/>
              <a:buChar char="•"/>
            </a:pPr>
            <a:r>
              <a:rPr lang="es" sz="2000" b="0" i="0" u="none" dirty="0">
                <a:solidFill>
                  <a:schemeClr val="tx1">
                    <a:lumMod val="65000"/>
                    <a:lumOff val="35000"/>
                  </a:schemeClr>
                </a:solidFill>
                <a:hlinkClick r:id="rId2" action="ppaction://hlinksldjump"/>
              </a:rPr>
              <a:t>Ventanas Levantamiento</a:t>
            </a:r>
            <a:endParaRPr lang="es" sz="2000" dirty="0">
              <a:solidFill>
                <a:schemeClr val="tx1">
                  <a:lumMod val="65000"/>
                  <a:lumOff val="35000"/>
                </a:schemeClr>
              </a:solidFill>
            </a:endParaRPr>
          </a:p>
          <a:p>
            <a:pPr marL="285750" indent="-285750" algn="l" rtl="0">
              <a:buFont typeface="Arial" panose="020B0604020202020204" pitchFamily="34" charset="0"/>
              <a:buChar char="•"/>
            </a:pPr>
            <a:endParaRPr lang="es" sz="2000" dirty="0">
              <a:solidFill>
                <a:schemeClr val="tx1">
                  <a:lumMod val="65000"/>
                  <a:lumOff val="35000"/>
                </a:schemeClr>
              </a:solidFill>
            </a:endParaRPr>
          </a:p>
          <a:p>
            <a:pPr marL="285750" indent="-285750" algn="l" rtl="0">
              <a:buFont typeface="Arial" panose="020B0604020202020204" pitchFamily="34" charset="0"/>
              <a:buChar char="•"/>
            </a:pPr>
            <a:r>
              <a:rPr lang="es" sz="2000" b="0" i="0" u="none" dirty="0">
                <a:solidFill>
                  <a:schemeClr val="tx1">
                    <a:lumMod val="65000"/>
                    <a:lumOff val="35000"/>
                  </a:schemeClr>
                </a:solidFill>
                <a:hlinkClick r:id="rId3" action="ppaction://hlinksldjump"/>
              </a:rPr>
              <a:t>Controles de Levantamiento en Línea</a:t>
            </a:r>
            <a:endParaRPr lang="es" sz="2000" dirty="0">
              <a:solidFill>
                <a:schemeClr val="tx1">
                  <a:lumMod val="65000"/>
                  <a:lumOff val="35000"/>
                </a:schemeClr>
              </a:solidFill>
            </a:endParaRPr>
          </a:p>
          <a:p>
            <a:pPr marL="285750" indent="-285750" algn="l" rtl="0">
              <a:buFont typeface="Arial" panose="020B0604020202020204" pitchFamily="34" charset="0"/>
              <a:buChar char="•"/>
            </a:pPr>
            <a:endParaRPr lang="es" sz="2000" dirty="0">
              <a:solidFill>
                <a:schemeClr val="tx1">
                  <a:lumMod val="65000"/>
                  <a:lumOff val="35000"/>
                </a:schemeClr>
              </a:solidFill>
            </a:endParaRPr>
          </a:p>
          <a:p>
            <a:pPr marL="285750" indent="-285750" algn="l" rtl="0">
              <a:buFont typeface="Arial" panose="020B0604020202020204" pitchFamily="34" charset="0"/>
              <a:buChar char="•"/>
            </a:pPr>
            <a:r>
              <a:rPr lang="es" sz="2000" b="0" i="0" u="none" dirty="0">
                <a:solidFill>
                  <a:schemeClr val="tx1">
                    <a:lumMod val="65000"/>
                    <a:lumOff val="35000"/>
                  </a:schemeClr>
                </a:solidFill>
                <a:hlinkClick r:id="rId4" action="ppaction://hlinksldjump"/>
              </a:rPr>
              <a:t>Parámetros Navegación</a:t>
            </a:r>
            <a:endParaRPr lang="es" sz="2000" dirty="0">
              <a:solidFill>
                <a:schemeClr val="tx1">
                  <a:lumMod val="65000"/>
                  <a:lumOff val="35000"/>
                </a:schemeClr>
              </a:solidFill>
            </a:endParaRPr>
          </a:p>
          <a:p>
            <a:pPr marL="285750" indent="-285750" algn="l" rtl="0">
              <a:buFont typeface="Arial" panose="020B0604020202020204" pitchFamily="34" charset="0"/>
              <a:buChar char="•"/>
            </a:pPr>
            <a:endParaRPr lang="es" sz="2000" dirty="0">
              <a:solidFill>
                <a:schemeClr val="tx1">
                  <a:lumMod val="65000"/>
                  <a:lumOff val="35000"/>
                </a:schemeClr>
              </a:solidFill>
            </a:endParaRPr>
          </a:p>
          <a:p>
            <a:pPr marL="285750" indent="-285750" algn="l" rtl="0">
              <a:buFont typeface="Arial" panose="020B0604020202020204" pitchFamily="34" charset="0"/>
              <a:buChar char="•"/>
            </a:pPr>
            <a:r>
              <a:rPr lang="es" sz="2000" b="0" i="0" u="none" dirty="0">
                <a:solidFill>
                  <a:schemeClr val="tx1">
                    <a:lumMod val="65000"/>
                    <a:lumOff val="35000"/>
                  </a:schemeClr>
                </a:solidFill>
                <a:hlinkClick r:id="rId5" action="ppaction://hlinksldjump"/>
              </a:rPr>
              <a:t>Parámetros Embarcación</a:t>
            </a:r>
            <a:endParaRPr lang="es" sz="2000" dirty="0">
              <a:solidFill>
                <a:schemeClr val="tx1">
                  <a:lumMod val="65000"/>
                  <a:lumOff val="35000"/>
                </a:schemeClr>
              </a:solidFill>
            </a:endParaRPr>
          </a:p>
          <a:p>
            <a:pPr marL="285750" indent="-285750" algn="l" rtl="0">
              <a:buFont typeface="Arial" panose="020B0604020202020204" pitchFamily="34" charset="0"/>
              <a:buChar char="•"/>
            </a:pPr>
            <a:endParaRPr lang="es" sz="2000" dirty="0">
              <a:solidFill>
                <a:schemeClr val="tx1">
                  <a:lumMod val="65000"/>
                  <a:lumOff val="35000"/>
                </a:schemeClr>
              </a:solidFill>
            </a:endParaRPr>
          </a:p>
          <a:p>
            <a:pPr marL="285750" indent="-285750" algn="l" rtl="0">
              <a:buFont typeface="Arial" panose="020B0604020202020204" pitchFamily="34" charset="0"/>
              <a:buChar char="•"/>
            </a:pPr>
            <a:r>
              <a:rPr lang="es" sz="2000" b="0" i="0" u="none" dirty="0">
                <a:solidFill>
                  <a:schemeClr val="tx1">
                    <a:lumMod val="65000"/>
                    <a:lumOff val="35000"/>
                  </a:schemeClr>
                </a:solidFill>
                <a:hlinkClick r:id="rId6" action="ppaction://hlinksldjump"/>
              </a:rPr>
              <a:t>Blancos</a:t>
            </a:r>
            <a:endParaRPr lang="es" sz="2000" dirty="0">
              <a:solidFill>
                <a:schemeClr val="tx1">
                  <a:lumMod val="65000"/>
                  <a:lumOff val="35000"/>
                </a:schemeClr>
              </a:solidFill>
            </a:endParaRPr>
          </a:p>
          <a:p>
            <a:pPr marL="285750" indent="-285750" algn="l" rtl="0">
              <a:buFont typeface="Arial" panose="020B0604020202020204" pitchFamily="34" charset="0"/>
              <a:buChar char="•"/>
            </a:pPr>
            <a:endParaRPr lang="es" sz="2000" dirty="0">
              <a:solidFill>
                <a:schemeClr val="tx1">
                  <a:lumMod val="65000"/>
                  <a:lumOff val="35000"/>
                </a:schemeClr>
              </a:solidFill>
            </a:endParaRPr>
          </a:p>
          <a:p>
            <a:pPr marL="285750" indent="-285750" algn="l" rtl="0">
              <a:buFont typeface="Arial" panose="020B0604020202020204" pitchFamily="34" charset="0"/>
              <a:buChar char="•"/>
            </a:pPr>
            <a:r>
              <a:rPr lang="es" sz="2000" b="0" i="0" u="none" dirty="0">
                <a:solidFill>
                  <a:schemeClr val="tx1">
                    <a:lumMod val="65000"/>
                    <a:lumOff val="35000"/>
                  </a:schemeClr>
                </a:solidFill>
                <a:hlinkClick r:id="rId7" action="ppaction://hlinksldjump"/>
              </a:rPr>
              <a:t>Opciones Nivel Agua</a:t>
            </a:r>
            <a:endParaRPr lang="es" sz="2000" dirty="0">
              <a:solidFill>
                <a:schemeClr val="tx1">
                  <a:lumMod val="65000"/>
                  <a:lumOff val="35000"/>
                </a:schemeClr>
              </a:solidFill>
            </a:endParaRPr>
          </a:p>
          <a:p>
            <a:pPr marL="285750" indent="-285750" algn="l" rtl="0">
              <a:buFont typeface="Arial" panose="020B0604020202020204" pitchFamily="34" charset="0"/>
              <a:buChar char="•"/>
            </a:pPr>
            <a:endParaRPr lang="es" sz="2000" dirty="0">
              <a:solidFill>
                <a:schemeClr val="tx1">
                  <a:lumMod val="65000"/>
                  <a:lumOff val="35000"/>
                </a:schemeClr>
              </a:solidFill>
            </a:endParaRPr>
          </a:p>
          <a:p>
            <a:pPr marL="285750" indent="-285750" algn="l" rtl="0">
              <a:buFont typeface="Arial" panose="020B0604020202020204" pitchFamily="34" charset="0"/>
              <a:buChar char="•"/>
            </a:pPr>
            <a:r>
              <a:rPr lang="es" sz="2000" b="0" i="0" u="none" dirty="0">
                <a:solidFill>
                  <a:schemeClr val="tx1">
                    <a:lumMod val="65000"/>
                    <a:lumOff val="35000"/>
                  </a:schemeClr>
                </a:solidFill>
                <a:hlinkClick r:id="rId8" action="ppaction://hlinksldjump"/>
              </a:rPr>
              <a:t>Archivos Matriz</a:t>
            </a:r>
            <a:endParaRPr lang="es" sz="2000" dirty="0">
              <a:solidFill>
                <a:schemeClr val="tx1">
                  <a:lumMod val="65000"/>
                  <a:lumOff val="35000"/>
                </a:schemeClr>
              </a:solidFill>
            </a:endParaRPr>
          </a:p>
          <a:p>
            <a:pPr marL="285750" indent="-285750" algn="l" rtl="0">
              <a:buFont typeface="Arial" panose="020B0604020202020204" pitchFamily="34" charset="0"/>
              <a:buChar char="•"/>
            </a:pPr>
            <a:endParaRPr lang="es" sz="2000" dirty="0">
              <a:solidFill>
                <a:schemeClr val="tx1">
                  <a:lumMod val="65000"/>
                  <a:lumOff val="35000"/>
                </a:schemeClr>
              </a:solidFill>
            </a:endParaRPr>
          </a:p>
        </p:txBody>
      </p:sp>
      <p:pic>
        <p:nvPicPr>
          <p:cNvPr id="6"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a:xfrm>
            <a:off x="4893962" y="1888859"/>
            <a:ext cx="4021137" cy="3841622"/>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47663" y="0"/>
            <a:ext cx="8796337" cy="989013"/>
          </a:xfrm>
        </p:spPr>
        <p:txBody>
          <a:bodyPr/>
          <a:lstStyle/>
          <a:p>
            <a:pPr algn="l" rtl="0"/>
            <a:r>
              <a:rPr lang="es" b="0" i="0" u="none" dirty="0">
                <a:latin typeface="Arial" panose="020B0604020202020204" pitchFamily="34" charset="0"/>
                <a:cs typeface="Arial" panose="020B0604020202020204" pitchFamily="34" charset="0"/>
              </a:rPr>
              <a:t>Parámetros Navegación - Puertas Inicio de Línea</a:t>
            </a:r>
          </a:p>
        </p:txBody>
      </p:sp>
      <p:sp>
        <p:nvSpPr>
          <p:cNvPr id="6" name="Content Placeholder 5">
            <a:extLst>
              <a:ext uri="{FF2B5EF4-FFF2-40B4-BE49-F238E27FC236}">
                <a16:creationId xmlns="" xmlns:a16="http://schemas.microsoft.com/office/drawing/2014/main" id="{45BE504F-1EA2-40A2-9425-D5FB02A6CF79}"/>
              </a:ext>
            </a:extLst>
          </p:cNvPr>
          <p:cNvSpPr>
            <a:spLocks noGrp="1"/>
          </p:cNvSpPr>
          <p:nvPr>
            <p:ph idx="16"/>
          </p:nvPr>
        </p:nvSpPr>
        <p:spPr>
          <a:xfrm>
            <a:off x="3886200" y="3090863"/>
            <a:ext cx="4919663" cy="3200400"/>
          </a:xfrm>
        </p:spPr>
        <p:txBody>
          <a:bodyPr/>
          <a:lstStyle/>
          <a:p>
            <a:pPr algn="l" rtl="0">
              <a:defRPr/>
            </a:pPr>
            <a:r>
              <a:rPr lang="es" b="0" i="0" u="none">
                <a:solidFill>
                  <a:schemeClr val="tx1">
                    <a:lumMod val="65000"/>
                    <a:lumOff val="35000"/>
                  </a:schemeClr>
                </a:solidFill>
              </a:rPr>
              <a:t>Una </a:t>
            </a:r>
            <a:r>
              <a:rPr lang="es" b="1" i="0" u="none">
                <a:solidFill>
                  <a:schemeClr val="tx1">
                    <a:lumMod val="65000"/>
                    <a:lumOff val="35000"/>
                  </a:schemeClr>
                </a:solidFill>
              </a:rPr>
              <a:t>puerta línea</a:t>
            </a:r>
            <a:r>
              <a:rPr lang="es" b="0" i="0" u="none">
                <a:solidFill>
                  <a:schemeClr val="tx1">
                    <a:lumMod val="65000"/>
                    <a:lumOff val="35000"/>
                  </a:schemeClr>
                </a:solidFill>
              </a:rPr>
              <a:t> especifica un área que, cuando es entrada, dispara una acción de iniciar o parar la grabación.</a:t>
            </a:r>
          </a:p>
          <a:p>
            <a:pPr marL="285750" indent="-285750" algn="l" rtl="0">
              <a:buFont typeface="Arial" panose="020B0604020202020204" pitchFamily="34" charset="0"/>
              <a:buChar char="•"/>
              <a:defRPr/>
            </a:pPr>
            <a:r>
              <a:rPr lang="es" sz="1400" b="1" i="0" u="none">
                <a:solidFill>
                  <a:schemeClr val="tx1">
                    <a:lumMod val="65000"/>
                    <a:lumOff val="35000"/>
                  </a:schemeClr>
                </a:solidFill>
              </a:rPr>
              <a:t>Puerta = 0</a:t>
            </a:r>
            <a:r>
              <a:rPr lang="es" sz="1400" b="0" i="0" u="none">
                <a:solidFill>
                  <a:schemeClr val="tx1">
                    <a:lumMod val="65000"/>
                    <a:lumOff val="35000"/>
                  </a:schemeClr>
                </a:solidFill>
              </a:rPr>
              <a:t> — Puerta es deshabilitada</a:t>
            </a:r>
          </a:p>
          <a:p>
            <a:pPr marL="285750" indent="-285750" algn="l" rtl="0">
              <a:buFont typeface="Arial" panose="020B0604020202020204" pitchFamily="34" charset="0"/>
              <a:buChar char="•"/>
              <a:defRPr/>
            </a:pPr>
            <a:r>
              <a:rPr lang="es" sz="1400" b="1" i="0" u="none">
                <a:solidFill>
                  <a:schemeClr val="tx1">
                    <a:lumMod val="65000"/>
                    <a:lumOff val="35000"/>
                  </a:schemeClr>
                </a:solidFill>
              </a:rPr>
              <a:t>Puerta &gt; 0</a:t>
            </a:r>
            <a:r>
              <a:rPr lang="es" sz="1400" b="0" i="0" u="none">
                <a:solidFill>
                  <a:schemeClr val="tx1">
                    <a:lumMod val="65000"/>
                    <a:lumOff val="35000"/>
                  </a:schemeClr>
                </a:solidFill>
              </a:rPr>
              <a:t> — Vaya en línea cuando la embarcación corte n el círculo con radio = puerta.</a:t>
            </a:r>
          </a:p>
          <a:p>
            <a:pPr marL="285750" indent="-285750" algn="l" rtl="0">
              <a:buFont typeface="Arial" panose="020B0604020202020204" pitchFamily="34" charset="0"/>
              <a:buChar char="•"/>
              <a:defRPr/>
            </a:pPr>
            <a:r>
              <a:rPr lang="es" sz="1400" b="1" i="0" u="none">
                <a:solidFill>
                  <a:schemeClr val="tx1">
                    <a:lumMod val="65000"/>
                    <a:lumOff val="35000"/>
                  </a:schemeClr>
                </a:solidFill>
              </a:rPr>
              <a:t>Puerta &lt; 0 </a:t>
            </a:r>
            <a:r>
              <a:rPr lang="es" sz="1400" b="0" i="0" u="none">
                <a:solidFill>
                  <a:schemeClr val="tx1">
                    <a:lumMod val="65000"/>
                    <a:lumOff val="35000"/>
                  </a:schemeClr>
                </a:solidFill>
              </a:rPr>
              <a:t>— Vaya en línea cuando la embarcación corta dentro del semi-círculo con radio = |puerta|.</a:t>
            </a:r>
          </a:p>
          <a:p>
            <a:pPr marL="285750" indent="-285750" algn="l" rtl="0">
              <a:buFont typeface="Arial" panose="020B0604020202020204" pitchFamily="34" charset="0"/>
              <a:buChar char="•"/>
              <a:defRPr/>
            </a:pPr>
            <a:endParaRPr lang="es" sz="1400" dirty="0">
              <a:solidFill>
                <a:schemeClr val="tx1">
                  <a:lumMod val="65000"/>
                  <a:lumOff val="35000"/>
                </a:schemeClr>
              </a:solidFill>
            </a:endParaRPr>
          </a:p>
          <a:p>
            <a:pPr algn="l" rtl="0">
              <a:defRPr/>
            </a:pPr>
            <a:r>
              <a:rPr lang="es" sz="1600" b="1" i="0" u="none">
                <a:solidFill>
                  <a:schemeClr val="tx1">
                    <a:lumMod val="65000"/>
                    <a:lumOff val="35000"/>
                  </a:schemeClr>
                </a:solidFill>
              </a:rPr>
              <a:t>Ofset </a:t>
            </a:r>
            <a:r>
              <a:rPr lang="es" sz="1600" b="0" i="0" u="none">
                <a:solidFill>
                  <a:schemeClr val="tx1">
                    <a:lumMod val="65000"/>
                    <a:lumOff val="35000"/>
                  </a:schemeClr>
                </a:solidFill>
              </a:rPr>
              <a:t>— Mueve la puerta arriba o abajo de la línea.</a:t>
            </a:r>
          </a:p>
          <a:p>
            <a:pPr algn="l" rtl="0">
              <a:defRPr/>
            </a:pPr>
            <a:endParaRPr lang="es" dirty="0"/>
          </a:p>
        </p:txBody>
      </p:sp>
      <p:sp>
        <p:nvSpPr>
          <p:cNvPr id="15364"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04C5814-8001-4CE6-98B5-AA6B590EE995}" type="slidenum">
              <a:rPr sz="1200"/>
              <a:pPr algn="l" rtl="0"/>
              <a:t>20</a:t>
            </a:fld>
            <a:endParaRPr lang="es" altLang="en-US" sz="1200"/>
          </a:p>
        </p:txBody>
      </p:sp>
      <p:grpSp>
        <p:nvGrpSpPr>
          <p:cNvPr id="15365" name="Group 8"/>
          <p:cNvGrpSpPr>
            <a:grpSpLocks/>
          </p:cNvGrpSpPr>
          <p:nvPr/>
        </p:nvGrpSpPr>
        <p:grpSpPr bwMode="auto">
          <a:xfrm>
            <a:off x="219076" y="1361440"/>
            <a:ext cx="6479752" cy="1429385"/>
            <a:chOff x="976313" y="1238250"/>
            <a:chExt cx="6715125" cy="1527175"/>
          </a:xfrm>
        </p:grpSpPr>
        <p:pic>
          <p:nvPicPr>
            <p:cNvPr id="10" name="Picture 1">
              <a:extLst>
                <a:ext uri="{FF2B5EF4-FFF2-40B4-BE49-F238E27FC236}">
                  <a16:creationId xmlns="" xmlns:a16="http://schemas.microsoft.com/office/drawing/2014/main" id="{7C951971-D7F0-4EEC-B99B-93878A69828E}"/>
                </a:ext>
              </a:extLst>
            </p:cNvPr>
            <p:cNvPicPr>
              <a:picLocks noChangeAspect="1"/>
            </p:cNvPicPr>
            <p:nvPr/>
          </p:nvPicPr>
          <p:blipFill>
            <a:blip r:embed="rId2"/>
            <a:srcRect/>
            <a:stretch>
              <a:fillRect/>
            </a:stretch>
          </p:blipFill>
          <p:spPr bwMode="auto">
            <a:xfrm>
              <a:off x="976313" y="1238250"/>
              <a:ext cx="6715125" cy="1527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368" name="Rectangle 4"/>
            <p:cNvSpPr>
              <a:spLocks noChangeArrowheads="1"/>
            </p:cNvSpPr>
            <p:nvPr/>
          </p:nvSpPr>
          <p:spPr bwMode="auto">
            <a:xfrm>
              <a:off x="1095375" y="1828800"/>
              <a:ext cx="6477000" cy="5334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a:p>
          </p:txBody>
        </p:sp>
      </p:grpSp>
      <p:pic>
        <p:nvPicPr>
          <p:cNvPr id="15366" name="Picture 5"/>
          <p:cNvPicPr>
            <a:picLocks noGrp="1" noChangeAspect="1" noChangeArrowheads="1"/>
          </p:cNvPicPr>
          <p:nvPr>
            <p:ph type="chart" sz="quarter" idx="13"/>
          </p:nvPr>
        </p:nvPicPr>
        <p:blipFill>
          <a:blip r:embed="rId3">
            <a:extLst>
              <a:ext uri="{28A0092B-C50C-407E-A947-70E740481C1C}">
                <a14:useLocalDpi xmlns:a14="http://schemas.microsoft.com/office/drawing/2010/main" val="0"/>
              </a:ext>
            </a:extLst>
          </a:blip>
          <a:srcRect/>
          <a:stretch>
            <a:fillRect/>
          </a:stretch>
        </p:blipFill>
        <p:spPr>
          <a:xfrm>
            <a:off x="347663" y="3090863"/>
            <a:ext cx="3200400" cy="32004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76145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Esquemas de Nombres</a:t>
            </a:r>
          </a:p>
        </p:txBody>
      </p:sp>
      <p:sp>
        <p:nvSpPr>
          <p:cNvPr id="16387"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590010A-34BB-47CE-B496-3007DE6DA779}" type="slidenum">
              <a:rPr sz="1200"/>
              <a:pPr algn="l" rtl="0"/>
              <a:t>21</a:t>
            </a:fld>
            <a:endParaRPr lang="es" altLang="en-US" sz="1200"/>
          </a:p>
        </p:txBody>
      </p:sp>
      <p:pic>
        <p:nvPicPr>
          <p:cNvPr id="163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43000"/>
            <a:ext cx="4791075"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667000"/>
            <a:ext cx="4257675" cy="31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6" name="Group 15"/>
          <p:cNvGrpSpPr>
            <a:grpSpLocks/>
          </p:cNvGrpSpPr>
          <p:nvPr/>
        </p:nvGrpSpPr>
        <p:grpSpPr bwMode="auto">
          <a:xfrm>
            <a:off x="3309938" y="1733550"/>
            <a:ext cx="3243262" cy="3981450"/>
            <a:chOff x="3310466" y="1733550"/>
            <a:chExt cx="3242734" cy="3981450"/>
          </a:xfrm>
        </p:grpSpPr>
        <p:sp>
          <p:nvSpPr>
            <p:cNvPr id="11" name="Rectangle 10">
              <a:extLst>
                <a:ext uri="{FF2B5EF4-FFF2-40B4-BE49-F238E27FC236}">
                  <a16:creationId xmlns="" xmlns:a16="http://schemas.microsoft.com/office/drawing/2014/main" id="{10F3201F-A0EE-4FEB-B1F6-83BAF43DFF95}"/>
                </a:ext>
              </a:extLst>
            </p:cNvPr>
            <p:cNvSpPr/>
            <p:nvPr/>
          </p:nvSpPr>
          <p:spPr>
            <a:xfrm>
              <a:off x="4648510" y="4495800"/>
              <a:ext cx="1904690" cy="12192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grpSp>
          <p:nvGrpSpPr>
            <p:cNvPr id="16430" name="Group 12"/>
            <p:cNvGrpSpPr>
              <a:grpSpLocks/>
            </p:cNvGrpSpPr>
            <p:nvPr/>
          </p:nvGrpSpPr>
          <p:grpSpPr bwMode="auto">
            <a:xfrm>
              <a:off x="3310466" y="1733550"/>
              <a:ext cx="2290234" cy="2762250"/>
              <a:chOff x="3310466" y="1733550"/>
              <a:chExt cx="2290234" cy="2762250"/>
            </a:xfrm>
          </p:grpSpPr>
          <p:sp>
            <p:nvSpPr>
              <p:cNvPr id="8" name="Rectangle 7">
                <a:extLst>
                  <a:ext uri="{FF2B5EF4-FFF2-40B4-BE49-F238E27FC236}">
                    <a16:creationId xmlns="" xmlns:a16="http://schemas.microsoft.com/office/drawing/2014/main" id="{2D0BC036-2241-455E-B78D-42C77F2963C7}"/>
                  </a:ext>
                </a:extLst>
              </p:cNvPr>
              <p:cNvSpPr/>
              <p:nvPr/>
            </p:nvSpPr>
            <p:spPr>
              <a:xfrm>
                <a:off x="3310466" y="1733550"/>
                <a:ext cx="1666604" cy="40005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0" name="Elbow Connector 9">
                <a:extLst>
                  <a:ext uri="{FF2B5EF4-FFF2-40B4-BE49-F238E27FC236}">
                    <a16:creationId xmlns="" xmlns:a16="http://schemas.microsoft.com/office/drawing/2014/main" id="{302B9CE7-5F12-44AD-AE78-FA79CB20E471}"/>
                  </a:ext>
                </a:extLst>
              </p:cNvPr>
              <p:cNvCxnSpPr>
                <a:stCxn id="8" idx="3"/>
                <a:endCxn id="11" idx="0"/>
              </p:cNvCxnSpPr>
              <p:nvPr/>
            </p:nvCxnSpPr>
            <p:spPr>
              <a:xfrm>
                <a:off x="4977070" y="1933575"/>
                <a:ext cx="623785" cy="2562225"/>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sp>
        <p:nvSpPr>
          <p:cNvPr id="16391" name="TextBox 13"/>
          <p:cNvSpPr txBox="1">
            <a:spLocks noChangeArrowheads="1"/>
          </p:cNvSpPr>
          <p:nvPr/>
        </p:nvSpPr>
        <p:spPr bwMode="auto">
          <a:xfrm>
            <a:off x="5791200" y="1628775"/>
            <a:ext cx="3276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600" b="0" i="0" u="none">
                <a:solidFill>
                  <a:schemeClr val="tx1">
                    <a:lumMod val="65000"/>
                    <a:lumOff val="35000"/>
                  </a:schemeClr>
                </a:solidFill>
              </a:rPr>
              <a:t>HYPACK provee varias opciones de convenciones de nombres para los archivos de datos</a:t>
            </a:r>
            <a:r>
              <a:rPr lang="es" b="0" i="0" u="none">
                <a:solidFill>
                  <a:schemeClr val="tx1">
                    <a:lumMod val="65000"/>
                    <a:lumOff val="35000"/>
                  </a:schemeClr>
                </a:solidFill>
              </a:rPr>
              <a:t>.</a:t>
            </a:r>
          </a:p>
          <a:p>
            <a:endParaRPr lang="es" altLang="en-US" b="0" dirty="0"/>
          </a:p>
          <a:p>
            <a:endParaRPr lang="es" altLang="en-US" b="0" dirty="0"/>
          </a:p>
        </p:txBody>
      </p:sp>
      <p:graphicFrame>
        <p:nvGraphicFramePr>
          <p:cNvPr id="15" name="Table 14">
            <a:extLst>
              <a:ext uri="{FF2B5EF4-FFF2-40B4-BE49-F238E27FC236}">
                <a16:creationId xmlns="" xmlns:a16="http://schemas.microsoft.com/office/drawing/2014/main" id="{00732092-769C-42E6-8063-1E316655D682}"/>
              </a:ext>
            </a:extLst>
          </p:cNvPr>
          <p:cNvGraphicFramePr>
            <a:graphicFrameLocks noGrp="1"/>
          </p:cNvGraphicFramePr>
          <p:nvPr/>
        </p:nvGraphicFramePr>
        <p:xfrm>
          <a:off x="152400" y="2667000"/>
          <a:ext cx="4267200" cy="3260090"/>
        </p:xfrm>
        <a:graphic>
          <a:graphicData uri="http://schemas.openxmlformats.org/drawingml/2006/table">
            <a:tbl>
              <a:tblPr firstRow="1" firstCol="1" bandRow="1">
                <a:tableStyleId>{5C22544A-7EE6-4342-B048-85BDC9FD1C3A}</a:tableStyleId>
              </a:tblPr>
              <a:tblGrid>
                <a:gridCol w="1066800">
                  <a:extLst>
                    <a:ext uri="{9D8B030D-6E8A-4147-A177-3AD203B41FA5}">
                      <a16:colId xmlns="" xmlns:a16="http://schemas.microsoft.com/office/drawing/2014/main" val="20000"/>
                    </a:ext>
                  </a:extLst>
                </a:gridCol>
                <a:gridCol w="1066800">
                  <a:extLst>
                    <a:ext uri="{9D8B030D-6E8A-4147-A177-3AD203B41FA5}">
                      <a16:colId xmlns="" xmlns:a16="http://schemas.microsoft.com/office/drawing/2014/main" val="20001"/>
                    </a:ext>
                  </a:extLst>
                </a:gridCol>
                <a:gridCol w="1066800">
                  <a:extLst>
                    <a:ext uri="{9D8B030D-6E8A-4147-A177-3AD203B41FA5}">
                      <a16:colId xmlns="" xmlns:a16="http://schemas.microsoft.com/office/drawing/2014/main" val="20002"/>
                    </a:ext>
                  </a:extLst>
                </a:gridCol>
                <a:gridCol w="1066800">
                  <a:extLst>
                    <a:ext uri="{9D8B030D-6E8A-4147-A177-3AD203B41FA5}">
                      <a16:colId xmlns="" xmlns:a16="http://schemas.microsoft.com/office/drawing/2014/main" val="20003"/>
                    </a:ext>
                  </a:extLst>
                </a:gridCol>
              </a:tblGrid>
              <a:tr h="527050">
                <a:tc>
                  <a:txBody>
                    <a:bodyPr/>
                    <a:lstStyle/>
                    <a:p>
                      <a:pPr algn="ctr" rtl="0"/>
                      <a:r>
                        <a:rPr lang="es" sz="1100" b="0" i="0" u="none"/>
                        <a:t>Método</a:t>
                      </a:r>
                    </a:p>
                  </a:txBody>
                  <a:tcPr anchor="ctr"/>
                </a:tc>
                <a:tc>
                  <a:txBody>
                    <a:bodyPr/>
                    <a:lstStyle/>
                    <a:p>
                      <a:pPr algn="ctr" rtl="0"/>
                      <a:r>
                        <a:rPr lang="es" sz="1100" b="0" i="0" u="none"/>
                        <a:t>Líneas 2D</a:t>
                      </a:r>
                    </a:p>
                  </a:txBody>
                  <a:tcPr anchor="ctr"/>
                </a:tc>
                <a:tc>
                  <a:txBody>
                    <a:bodyPr/>
                    <a:lstStyle/>
                    <a:p>
                      <a:pPr algn="ctr" rtl="0"/>
                      <a:r>
                        <a:rPr lang="es" sz="1100" b="0" i="0" u="none"/>
                        <a:t>Líneas 3D</a:t>
                      </a:r>
                    </a:p>
                  </a:txBody>
                  <a:tcPr anchor="ctr"/>
                </a:tc>
                <a:tc>
                  <a:txBody>
                    <a:bodyPr/>
                    <a:lstStyle/>
                    <a:p>
                      <a:pPr algn="ctr" rtl="0"/>
                      <a:r>
                        <a:rPr lang="es" sz="1100" b="0" i="0" u="none"/>
                        <a:t>Sin Líneas</a:t>
                      </a:r>
                    </a:p>
                  </a:txBody>
                  <a:tcPr anchor="ctr"/>
                </a:tc>
                <a:extLst>
                  <a:ext uri="{0D108BD9-81ED-4DB2-BD59-A6C34878D82A}">
                    <a16:rowId xmlns="" xmlns:a16="http://schemas.microsoft.com/office/drawing/2014/main" val="10000"/>
                  </a:ext>
                </a:extLst>
              </a:tr>
              <a:tr h="527050">
                <a:tc>
                  <a:txBody>
                    <a:bodyPr/>
                    <a:lstStyle/>
                    <a:p>
                      <a:pPr algn="ctr" rtl="0"/>
                      <a:r>
                        <a:rPr lang="es" sz="1100" b="0" i="0" u="none"/>
                        <a:t>Estándar</a:t>
                      </a: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002_1607.RAW</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10P00.RAW</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000_1607.RAW</a:t>
                      </a:r>
                    </a:p>
                  </a:txBody>
                  <a:tcPr marT="45726" marB="45726" anchor="ctr" anchorCtr="1" horzOverflow="overflow"/>
                </a:tc>
                <a:extLst>
                  <a:ext uri="{0D108BD9-81ED-4DB2-BD59-A6C34878D82A}">
                    <a16:rowId xmlns="" xmlns:a16="http://schemas.microsoft.com/office/drawing/2014/main" val="10001"/>
                  </a:ext>
                </a:extLst>
              </a:tr>
              <a:tr h="527050">
                <a:tc>
                  <a:txBody>
                    <a:bodyPr/>
                    <a:lstStyle/>
                    <a:p>
                      <a:pPr algn="ctr" rtl="0"/>
                      <a:r>
                        <a:rPr lang="es" sz="1100" b="0" i="0" u="none"/>
                        <a:t>Largo</a:t>
                      </a:r>
                    </a:p>
                    <a:p>
                      <a:pPr algn="ctr" rtl="0"/>
                      <a:r>
                        <a:rPr lang="es" sz="800" b="0" i="0" u="none"/>
                        <a:t>(Nombre Embarcación es NANCY)</a:t>
                      </a: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2003NA0061607_2.RAW</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2003NA0061607_2.RAW</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2003NA0061607_0.RAW</a:t>
                      </a:r>
                    </a:p>
                  </a:txBody>
                  <a:tcPr marT="45726" marB="45726" anchor="ctr" anchorCtr="1" horzOverflow="overflow"/>
                </a:tc>
                <a:extLst>
                  <a:ext uri="{0D108BD9-81ED-4DB2-BD59-A6C34878D82A}">
                    <a16:rowId xmlns="" xmlns:a16="http://schemas.microsoft.com/office/drawing/2014/main" val="10002"/>
                  </a:ext>
                </a:extLst>
              </a:tr>
              <a:tr h="527050">
                <a:tc>
                  <a:txBody>
                    <a:bodyPr/>
                    <a:lstStyle/>
                    <a:p>
                      <a:pPr algn="ctr" rtl="0"/>
                      <a:r>
                        <a:rPr lang="es" sz="1100" b="0" i="0" u="none"/>
                        <a:t>CHS</a:t>
                      </a: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2003NA0061607.RAW</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2003NA0061607.RAW</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2003NA0061607.RAW</a:t>
                      </a:r>
                    </a:p>
                  </a:txBody>
                  <a:tcPr marT="45726" marB="45726" anchor="ctr" anchorCtr="1" horzOverflow="overflow"/>
                </a:tc>
                <a:extLst>
                  <a:ext uri="{0D108BD9-81ED-4DB2-BD59-A6C34878D82A}">
                    <a16:rowId xmlns="" xmlns:a16="http://schemas.microsoft.com/office/drawing/2014/main" val="10003"/>
                  </a:ext>
                </a:extLst>
              </a:tr>
              <a:tr h="527050">
                <a:tc>
                  <a:txBody>
                    <a:bodyPr/>
                    <a:lstStyle/>
                    <a:p>
                      <a:pPr algn="ctr" rtl="0"/>
                      <a:r>
                        <a:rPr lang="es" sz="1100" b="0" i="0" u="none"/>
                        <a:t>Juliano</a:t>
                      </a:r>
                    </a:p>
                    <a:p>
                      <a:pPr marL="0" marR="0" indent="0" algn="ctr" defTabSz="457200" rtl="0" eaLnBrk="1" fontAlgn="auto" latinLnBrk="0" hangingPunct="1">
                        <a:lnSpc>
                          <a:spcPct val="100000"/>
                        </a:lnSpc>
                        <a:spcBef>
                          <a:spcPts val="0"/>
                        </a:spcBef>
                        <a:spcAft>
                          <a:spcPts val="0"/>
                        </a:spcAft>
                        <a:buClrTx/>
                        <a:buSzTx/>
                        <a:buFontTx/>
                        <a:buNone/>
                        <a:tabLst/>
                        <a:defRPr/>
                      </a:pPr>
                      <a:r>
                        <a:rPr lang="es" sz="800" b="0" i="0" u="none"/>
                        <a:t>(Día Juliano es 006)</a:t>
                      </a: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002_1607.006</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10P00.006</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000_1607.006</a:t>
                      </a:r>
                    </a:p>
                  </a:txBody>
                  <a:tcPr marT="45726" marB="45726" anchor="ctr" anchorCtr="1" horzOverflow="overflow"/>
                </a:tc>
                <a:extLst>
                  <a:ext uri="{0D108BD9-81ED-4DB2-BD59-A6C34878D82A}">
                    <a16:rowId xmlns="" xmlns:a16="http://schemas.microsoft.com/office/drawing/2014/main" val="10004"/>
                  </a:ext>
                </a:extLst>
              </a:tr>
              <a:tr h="527050">
                <a:tc>
                  <a:txBody>
                    <a:bodyPr/>
                    <a:lstStyle/>
                    <a:p>
                      <a:pPr algn="ctr" rtl="0"/>
                      <a:r>
                        <a:rPr lang="es" sz="1100" b="0" i="0" u="none"/>
                        <a:t>Otro</a:t>
                      </a:r>
                    </a:p>
                  </a:txBody>
                  <a:tcPr anchor="ct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002_1607.ADB</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10P00.ADB</a:t>
                      </a:r>
                    </a:p>
                  </a:txBody>
                  <a:tcPr marT="45726" marB="45726"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900" b="0" i="0" u="none" strike="noStrike" cap="none" normalizeH="0">
                          <a:ln>
                            <a:noFill/>
                          </a:ln>
                          <a:solidFill>
                            <a:schemeClr val="tx1"/>
                          </a:solidFill>
                          <a:effectLst/>
                          <a:latin typeface="Arial" charset="0"/>
                        </a:rPr>
                        <a:t>000_1607.ADB</a:t>
                      </a:r>
                    </a:p>
                  </a:txBody>
                  <a:tcPr marT="45726" marB="45726" anchor="ctr" anchorCtr="1" horzOverflow="overflow"/>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3871927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ChangeAspect="1" noChangeArrowheads="1"/>
          </p:cNvPicPr>
          <p:nvPr/>
        </p:nvPicPr>
        <p:blipFill>
          <a:blip r:embed="rId2">
            <a:extLst>
              <a:ext uri="{28A0092B-C50C-407E-A947-70E740481C1C}">
                <a14:useLocalDpi xmlns:a14="http://schemas.microsoft.com/office/drawing/2010/main" val="0"/>
              </a:ext>
            </a:extLst>
          </a:blip>
          <a:srcRect l="-9"/>
          <a:stretch>
            <a:fillRect/>
          </a:stretch>
        </p:blipFill>
        <p:spPr bwMode="auto">
          <a:xfrm>
            <a:off x="228600" y="1219200"/>
            <a:ext cx="3932238" cy="525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411" name="Title 1"/>
          <p:cNvSpPr>
            <a:spLocks noGrp="1"/>
          </p:cNvSpPr>
          <p:nvPr>
            <p:ph type="title"/>
          </p:nvPr>
        </p:nvSpPr>
        <p:spPr>
          <a:xfrm>
            <a:off x="347663" y="0"/>
            <a:ext cx="8415337" cy="989013"/>
          </a:xfrm>
        </p:spPr>
        <p:txBody>
          <a:bodyPr/>
          <a:lstStyle/>
          <a:p>
            <a:pPr algn="l" rtl="0"/>
            <a:r>
              <a:rPr lang="es" sz="3200" b="0" i="0" u="none">
                <a:latin typeface="Arial" panose="020B0604020202020204" pitchFamily="34" charset="0"/>
                <a:cs typeface="Arial" panose="020B0604020202020204" pitchFamily="34" charset="0"/>
              </a:rPr>
              <a:t>Area Gráfica - Traqueando la Embarcación</a:t>
            </a:r>
          </a:p>
        </p:txBody>
      </p:sp>
      <p:sp>
        <p:nvSpPr>
          <p:cNvPr id="17412"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BF42F3AB-6396-431E-96A5-4399ECE84BD4}" type="slidenum">
              <a:rPr sz="1200"/>
              <a:pPr algn="l" rtl="0"/>
              <a:t>22</a:t>
            </a:fld>
            <a:endParaRPr lang="es" altLang="en-US" sz="1200"/>
          </a:p>
        </p:txBody>
      </p:sp>
      <p:pic>
        <p:nvPicPr>
          <p:cNvPr id="1976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346450"/>
            <a:ext cx="3095625"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 xmlns:a16="http://schemas.microsoft.com/office/drawing/2014/main" id="{2658A431-DDC6-4328-AF19-D5D4B6C1D15C}"/>
              </a:ext>
            </a:extLst>
          </p:cNvPr>
          <p:cNvSpPr/>
          <p:nvPr/>
        </p:nvSpPr>
        <p:spPr>
          <a:xfrm>
            <a:off x="1752600" y="3581400"/>
            <a:ext cx="3048000" cy="12192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grpSp>
        <p:nvGrpSpPr>
          <p:cNvPr id="7" name="Group 6"/>
          <p:cNvGrpSpPr>
            <a:grpSpLocks/>
          </p:cNvGrpSpPr>
          <p:nvPr/>
        </p:nvGrpSpPr>
        <p:grpSpPr bwMode="auto">
          <a:xfrm>
            <a:off x="414338" y="1581150"/>
            <a:ext cx="2862262" cy="2000250"/>
            <a:chOff x="3310466" y="1733550"/>
            <a:chExt cx="2861735" cy="2000250"/>
          </a:xfrm>
        </p:grpSpPr>
        <p:sp>
          <p:nvSpPr>
            <p:cNvPr id="8" name="Rectangle 7">
              <a:extLst>
                <a:ext uri="{FF2B5EF4-FFF2-40B4-BE49-F238E27FC236}">
                  <a16:creationId xmlns="" xmlns:a16="http://schemas.microsoft.com/office/drawing/2014/main" id="{09FC1B7C-7C0E-4E5B-A3BF-6FCE51BDF9EC}"/>
                </a:ext>
              </a:extLst>
            </p:cNvPr>
            <p:cNvSpPr/>
            <p:nvPr/>
          </p:nvSpPr>
          <p:spPr>
            <a:xfrm>
              <a:off x="3310466" y="1733550"/>
              <a:ext cx="1666568" cy="40005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9" name="Elbow Connector 8">
              <a:extLst>
                <a:ext uri="{FF2B5EF4-FFF2-40B4-BE49-F238E27FC236}">
                  <a16:creationId xmlns="" xmlns:a16="http://schemas.microsoft.com/office/drawing/2014/main" id="{23155273-B315-4C15-ACD4-0EF5BCF11683}"/>
                </a:ext>
              </a:extLst>
            </p:cNvPr>
            <p:cNvCxnSpPr>
              <a:stCxn id="8" idx="3"/>
              <a:endCxn id="6" idx="0"/>
            </p:cNvCxnSpPr>
            <p:nvPr/>
          </p:nvCxnSpPr>
          <p:spPr>
            <a:xfrm>
              <a:off x="4977034" y="1933575"/>
              <a:ext cx="1195167" cy="1800225"/>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7416" name="TextBox 10"/>
          <p:cNvSpPr txBox="1">
            <a:spLocks noChangeArrowheads="1"/>
          </p:cNvSpPr>
          <p:nvPr/>
        </p:nvSpPr>
        <p:spPr bwMode="auto">
          <a:xfrm>
            <a:off x="4943475" y="1524000"/>
            <a:ext cx="413216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dirty="0">
                <a:solidFill>
                  <a:schemeClr val="tx1">
                    <a:lumMod val="65000"/>
                    <a:lumOff val="35000"/>
                  </a:schemeClr>
                </a:solidFill>
              </a:rPr>
              <a:t>Cada Area Gráfica mantienen independientemente la configuración de traqueo de la embarcación.</a:t>
            </a:r>
          </a:p>
          <a:p>
            <a:endParaRPr lang="es" altLang="en-US" b="0" dirty="0">
              <a:solidFill>
                <a:schemeClr val="tx1">
                  <a:lumMod val="65000"/>
                  <a:lumOff val="35000"/>
                </a:schemeClr>
              </a:solidFill>
            </a:endParaRPr>
          </a:p>
          <a:p>
            <a:pPr algn="l" rtl="0"/>
            <a:r>
              <a:rPr lang="es" b="1" i="0" u="none" dirty="0">
                <a:solidFill>
                  <a:schemeClr val="tx1">
                    <a:lumMod val="65000"/>
                    <a:lumOff val="35000"/>
                  </a:schemeClr>
                </a:solidFill>
              </a:rPr>
              <a:t>En Centro — </a:t>
            </a:r>
            <a:r>
              <a:rPr lang="es" b="0" i="0" u="none" dirty="0">
                <a:solidFill>
                  <a:schemeClr val="tx1">
                    <a:lumMod val="65000"/>
                    <a:lumOff val="35000"/>
                  </a:schemeClr>
                </a:solidFill>
              </a:rPr>
              <a:t>A medida que la </a:t>
            </a:r>
            <a:r>
              <a:rPr lang="es" b="0" i="0" u="none" dirty="0" smtClean="0">
                <a:solidFill>
                  <a:schemeClr val="tx1">
                    <a:lumMod val="65000"/>
                    <a:lumOff val="35000"/>
                  </a:schemeClr>
                </a:solidFill>
              </a:rPr>
              <a:t>embarcación </a:t>
            </a:r>
            <a:r>
              <a:rPr lang="es" b="0" i="0" u="none" dirty="0" smtClean="0">
                <a:solidFill>
                  <a:schemeClr val="bg2"/>
                </a:solidFill>
              </a:rPr>
              <a:t>se </a:t>
            </a:r>
            <a:r>
              <a:rPr lang="es" b="0" i="0" u="none" dirty="0">
                <a:solidFill>
                  <a:schemeClr val="bg2"/>
                </a:solidFill>
              </a:rPr>
              <a:t>aproxima al borde</a:t>
            </a:r>
            <a:r>
              <a:rPr lang="es" b="0" i="0" u="none" dirty="0"/>
              <a:t> </a:t>
            </a:r>
            <a:r>
              <a:rPr lang="es" b="0" i="0" u="none" dirty="0">
                <a:solidFill>
                  <a:schemeClr val="tx1">
                    <a:lumMod val="65000"/>
                    <a:lumOff val="35000"/>
                  </a:schemeClr>
                </a:solidFill>
              </a:rPr>
              <a:t>de la ventana, salta atrás hacia el centro.</a:t>
            </a:r>
          </a:p>
          <a:p>
            <a:endParaRPr lang="es" altLang="en-US" b="0" dirty="0">
              <a:solidFill>
                <a:schemeClr val="tx1">
                  <a:lumMod val="65000"/>
                  <a:lumOff val="35000"/>
                </a:schemeClr>
              </a:solidFill>
            </a:endParaRPr>
          </a:p>
          <a:p>
            <a:pPr algn="l" rtl="0"/>
            <a:r>
              <a:rPr lang="es" b="0" i="0" u="none" dirty="0">
                <a:solidFill>
                  <a:schemeClr val="tx1">
                    <a:lumMod val="65000"/>
                    <a:lumOff val="35000"/>
                  </a:schemeClr>
                </a:solidFill>
              </a:rPr>
              <a:t>Mirar Adelante </a:t>
            </a:r>
            <a:r>
              <a:rPr lang="es" b="1" i="0" u="none" dirty="0">
                <a:solidFill>
                  <a:schemeClr val="tx1">
                    <a:lumMod val="65000"/>
                    <a:lumOff val="35000"/>
                  </a:schemeClr>
                </a:solidFill>
              </a:rPr>
              <a:t>—</a:t>
            </a:r>
            <a:r>
              <a:rPr lang="es" b="0" i="0" u="none" dirty="0">
                <a:solidFill>
                  <a:schemeClr val="tx1">
                    <a:lumMod val="65000"/>
                    <a:lumOff val="35000"/>
                  </a:schemeClr>
                </a:solidFill>
              </a:rPr>
              <a:t> A medida que la embarcación</a:t>
            </a:r>
            <a:r>
              <a:rPr lang="es" b="0" i="0" u="none" dirty="0">
                <a:solidFill>
                  <a:schemeClr val="bg2"/>
                </a:solidFill>
              </a:rPr>
              <a:t> se aleja del borde</a:t>
            </a:r>
            <a:r>
              <a:rPr lang="es" b="0" i="0" u="none" dirty="0"/>
              <a:t> </a:t>
            </a:r>
            <a:r>
              <a:rPr lang="es" b="0" i="0" u="none" dirty="0">
                <a:solidFill>
                  <a:schemeClr val="tx1">
                    <a:lumMod val="65000"/>
                    <a:lumOff val="35000"/>
                  </a:schemeClr>
                </a:solidFill>
              </a:rPr>
              <a:t> de la ventana, </a:t>
            </a:r>
            <a:r>
              <a:rPr lang="es" b="0" i="0" u="none" dirty="0" smtClean="0">
                <a:solidFill>
                  <a:schemeClr val="tx1">
                    <a:lumMod val="65000"/>
                    <a:lumOff val="35000"/>
                  </a:schemeClr>
                </a:solidFill>
              </a:rPr>
              <a:t>salta </a:t>
            </a:r>
            <a:r>
              <a:rPr lang="es" b="0" i="0" u="none" dirty="0">
                <a:solidFill>
                  <a:schemeClr val="tx1">
                    <a:lumMod val="65000"/>
                    <a:lumOff val="35000"/>
                  </a:schemeClr>
                </a:solidFill>
              </a:rPr>
              <a:t>de regreso al borde.</a:t>
            </a:r>
          </a:p>
          <a:p>
            <a:endParaRPr lang="es" altLang="en-US" b="0" dirty="0">
              <a:solidFill>
                <a:schemeClr val="tx1">
                  <a:lumMod val="65000"/>
                  <a:lumOff val="35000"/>
                </a:schemeClr>
              </a:solidFill>
            </a:endParaRPr>
          </a:p>
          <a:p>
            <a:pPr algn="l" rtl="0"/>
            <a:r>
              <a:rPr lang="es" b="0" i="0" u="none" dirty="0">
                <a:solidFill>
                  <a:schemeClr val="tx1">
                    <a:lumMod val="65000"/>
                    <a:lumOff val="35000"/>
                  </a:schemeClr>
                </a:solidFill>
              </a:rPr>
              <a:t>Embarcación &amp; Blanco </a:t>
            </a:r>
            <a:r>
              <a:rPr lang="es" b="1" i="0" u="none" dirty="0">
                <a:solidFill>
                  <a:schemeClr val="tx1">
                    <a:lumMod val="65000"/>
                    <a:lumOff val="35000"/>
                  </a:schemeClr>
                </a:solidFill>
              </a:rPr>
              <a:t>—</a:t>
            </a:r>
            <a:r>
              <a:rPr lang="es" b="0" i="0" u="none" dirty="0">
                <a:solidFill>
                  <a:schemeClr val="tx1">
                    <a:lumMod val="65000"/>
                    <a:lumOff val="35000"/>
                  </a:schemeClr>
                </a:solidFill>
              </a:rPr>
              <a:t> </a:t>
            </a:r>
            <a:r>
              <a:rPr lang="es" b="0" i="0" u="none" dirty="0" smtClean="0">
                <a:solidFill>
                  <a:schemeClr val="tx1">
                    <a:lumMod val="65000"/>
                    <a:lumOff val="35000"/>
                  </a:schemeClr>
                </a:solidFill>
              </a:rPr>
              <a:t>Automáticamente </a:t>
            </a:r>
            <a:r>
              <a:rPr lang="es" b="0" i="0" u="none" dirty="0" smtClean="0">
                <a:solidFill>
                  <a:schemeClr val="bg2"/>
                </a:solidFill>
              </a:rPr>
              <a:t>hace </a:t>
            </a:r>
            <a:r>
              <a:rPr lang="es" b="0" i="0" u="none" dirty="0">
                <a:solidFill>
                  <a:schemeClr val="bg2"/>
                </a:solidFill>
              </a:rPr>
              <a:t>zoom adentro en la medida que la embarcación se aproxima al blanco activo</a:t>
            </a:r>
            <a:r>
              <a:rPr lang="es" b="0" i="0" u="none" dirty="0"/>
              <a:t>.</a:t>
            </a:r>
          </a:p>
          <a:p>
            <a:endParaRPr lang="es" altLang="en-US" b="0" dirty="0">
              <a:solidFill>
                <a:schemeClr val="tx1">
                  <a:lumMod val="65000"/>
                  <a:lumOff val="35000"/>
                </a:schemeClr>
              </a:solidFill>
            </a:endParaRPr>
          </a:p>
          <a:p>
            <a:pPr algn="l" rtl="0"/>
            <a:r>
              <a:rPr lang="es" b="0" i="0" u="none" dirty="0">
                <a:solidFill>
                  <a:schemeClr val="tx1">
                    <a:lumMod val="65000"/>
                    <a:lumOff val="35000"/>
                  </a:schemeClr>
                </a:solidFill>
              </a:rPr>
              <a:t>Sin traqueo </a:t>
            </a:r>
            <a:r>
              <a:rPr lang="es" b="1" i="0" u="none" dirty="0">
                <a:solidFill>
                  <a:schemeClr val="tx1">
                    <a:lumMod val="65000"/>
                    <a:lumOff val="35000"/>
                  </a:schemeClr>
                </a:solidFill>
              </a:rPr>
              <a:t>—</a:t>
            </a:r>
            <a:r>
              <a:rPr lang="es" b="0" i="0" u="none" dirty="0">
                <a:solidFill>
                  <a:schemeClr val="tx1">
                    <a:lumMod val="65000"/>
                    <a:lumOff val="35000"/>
                  </a:schemeClr>
                </a:solidFill>
              </a:rPr>
              <a:t> El cuadro delimitador de pantalla</a:t>
            </a:r>
            <a:r>
              <a:rPr lang="es" b="0" i="0" u="none" dirty="0"/>
              <a:t> </a:t>
            </a:r>
            <a:r>
              <a:rPr lang="es" b="0" i="0" u="none" dirty="0">
                <a:solidFill>
                  <a:schemeClr val="bg2"/>
                </a:solidFill>
              </a:rPr>
              <a:t>se mantiene fijo</a:t>
            </a:r>
            <a:r>
              <a:rPr lang="es" b="0" i="0" u="none" dirty="0"/>
              <a:t>.</a:t>
            </a:r>
          </a:p>
          <a:p>
            <a:endParaRPr lang="es" altLang="en-US" b="0" dirty="0"/>
          </a:p>
          <a:p>
            <a:pPr algn="l" rtl="0"/>
            <a:r>
              <a:rPr lang="es" b="1" i="0" u="none" dirty="0">
                <a:solidFill>
                  <a:schemeClr val="tx1">
                    <a:lumMod val="65000"/>
                    <a:lumOff val="35000"/>
                  </a:schemeClr>
                </a:solidFill>
              </a:rPr>
              <a:t>.Todas las embarcaciones — </a:t>
            </a:r>
            <a:r>
              <a:rPr lang="es" b="0" i="0" u="none" dirty="0">
                <a:solidFill>
                  <a:schemeClr val="tx1">
                    <a:lumMod val="65000"/>
                    <a:lumOff val="35000"/>
                  </a:schemeClr>
                </a:solidFill>
              </a:rPr>
              <a:t>Mantiene </a:t>
            </a:r>
            <a:r>
              <a:rPr lang="es" b="0" i="0" u="none" dirty="0">
                <a:solidFill>
                  <a:schemeClr val="bg2"/>
                </a:solidFill>
              </a:rPr>
              <a:t>.todos los móviles </a:t>
            </a:r>
            <a:r>
              <a:rPr lang="es" b="0" i="0" u="none" dirty="0" smtClean="0">
                <a:solidFill>
                  <a:schemeClr val="bg2"/>
                </a:solidFill>
              </a:rPr>
              <a:t>visibles</a:t>
            </a:r>
            <a:r>
              <a:rPr lang="es" b="0" i="0" u="none" dirty="0" smtClean="0"/>
              <a:t> </a:t>
            </a:r>
            <a:r>
              <a:rPr lang="es" b="0" i="0" u="none" dirty="0">
                <a:solidFill>
                  <a:schemeClr val="tx1">
                    <a:lumMod val="65000"/>
                    <a:lumOff val="35000"/>
                  </a:schemeClr>
                </a:solidFill>
              </a:rPr>
              <a:t>en el Area Gráfica.</a:t>
            </a:r>
          </a:p>
        </p:txBody>
      </p:sp>
    </p:spTree>
    <p:extLst>
      <p:ext uri="{BB962C8B-B14F-4D97-AF65-F5344CB8AC3E}">
        <p14:creationId xmlns:p14="http://schemas.microsoft.com/office/powerpoint/2010/main" val="2679015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500"/>
                                  </p:stCondLst>
                                  <p:childTnLst>
                                    <p:set>
                                      <p:cBhvr>
                                        <p:cTn id="10" dur="1" fill="hold">
                                          <p:stCondLst>
                                            <p:cond delay="0"/>
                                          </p:stCondLst>
                                        </p:cTn>
                                        <p:tgtEl>
                                          <p:spTgt spid="1976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Area Gráfica - Orientación</a:t>
            </a:r>
          </a:p>
        </p:txBody>
      </p:sp>
      <p:sp>
        <p:nvSpPr>
          <p:cNvPr id="1843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429987BB-9169-496F-BEEA-66730F112A8A}" type="slidenum">
              <a:rPr sz="1200"/>
              <a:pPr algn="l" rtl="0"/>
              <a:t>23</a:t>
            </a:fld>
            <a:endParaRPr lang="es" altLang="en-US" sz="1200"/>
          </a:p>
        </p:txBody>
      </p:sp>
      <p:pic>
        <p:nvPicPr>
          <p:cNvPr id="18436" name="Picture 3"/>
          <p:cNvPicPr>
            <a:picLocks noChangeAspect="1" noChangeArrowheads="1"/>
          </p:cNvPicPr>
          <p:nvPr/>
        </p:nvPicPr>
        <p:blipFill>
          <a:blip r:embed="rId2">
            <a:extLst>
              <a:ext uri="{28A0092B-C50C-407E-A947-70E740481C1C}">
                <a14:useLocalDpi xmlns:a14="http://schemas.microsoft.com/office/drawing/2010/main" val="0"/>
              </a:ext>
            </a:extLst>
          </a:blip>
          <a:srcRect l="-9"/>
          <a:stretch>
            <a:fillRect/>
          </a:stretch>
        </p:blipFill>
        <p:spPr bwMode="auto">
          <a:xfrm>
            <a:off x="228600" y="1219200"/>
            <a:ext cx="3932238" cy="5251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346450"/>
            <a:ext cx="3095625"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a:extLst>
              <a:ext uri="{FF2B5EF4-FFF2-40B4-BE49-F238E27FC236}">
                <a16:creationId xmlns="" xmlns:a16="http://schemas.microsoft.com/office/drawing/2014/main" id="{A9875859-48DA-4F08-BBEE-6F2DA0576BB3}"/>
              </a:ext>
            </a:extLst>
          </p:cNvPr>
          <p:cNvSpPr/>
          <p:nvPr/>
        </p:nvSpPr>
        <p:spPr>
          <a:xfrm>
            <a:off x="1744663" y="4800600"/>
            <a:ext cx="3048000" cy="12192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grpSp>
        <p:nvGrpSpPr>
          <p:cNvPr id="7" name="Group 6"/>
          <p:cNvGrpSpPr>
            <a:grpSpLocks/>
          </p:cNvGrpSpPr>
          <p:nvPr/>
        </p:nvGrpSpPr>
        <p:grpSpPr bwMode="auto">
          <a:xfrm>
            <a:off x="414338" y="1581150"/>
            <a:ext cx="2854325" cy="3219450"/>
            <a:chOff x="3310466" y="1733550"/>
            <a:chExt cx="2853268" cy="3219450"/>
          </a:xfrm>
        </p:grpSpPr>
        <p:sp>
          <p:nvSpPr>
            <p:cNvPr id="8" name="Rectangle 7">
              <a:extLst>
                <a:ext uri="{FF2B5EF4-FFF2-40B4-BE49-F238E27FC236}">
                  <a16:creationId xmlns="" xmlns:a16="http://schemas.microsoft.com/office/drawing/2014/main" id="{FDBADEB9-7321-48A2-9605-EDAA288E0DEE}"/>
                </a:ext>
              </a:extLst>
            </p:cNvPr>
            <p:cNvSpPr/>
            <p:nvPr/>
          </p:nvSpPr>
          <p:spPr>
            <a:xfrm>
              <a:off x="3310466" y="1733550"/>
              <a:ext cx="1666258" cy="40005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9" name="Elbow Connector 8">
              <a:extLst>
                <a:ext uri="{FF2B5EF4-FFF2-40B4-BE49-F238E27FC236}">
                  <a16:creationId xmlns="" xmlns:a16="http://schemas.microsoft.com/office/drawing/2014/main" id="{E41F98C4-BD21-4316-BAF5-BEEC92A7EC96}"/>
                </a:ext>
              </a:extLst>
            </p:cNvPr>
            <p:cNvCxnSpPr>
              <a:stCxn id="8" idx="3"/>
              <a:endCxn id="6" idx="0"/>
            </p:cNvCxnSpPr>
            <p:nvPr/>
          </p:nvCxnSpPr>
          <p:spPr>
            <a:xfrm>
              <a:off x="4976724" y="1933575"/>
              <a:ext cx="1187010" cy="3019425"/>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8440" name="TextBox 9"/>
          <p:cNvSpPr txBox="1">
            <a:spLocks noChangeArrowheads="1"/>
          </p:cNvSpPr>
          <p:nvPr/>
        </p:nvSpPr>
        <p:spPr bwMode="auto">
          <a:xfrm>
            <a:off x="5121276" y="1581150"/>
            <a:ext cx="388620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600" b="0" i="0" u="none" dirty="0">
                <a:solidFill>
                  <a:schemeClr val="tx1">
                    <a:lumMod val="65000"/>
                    <a:lumOff val="35000"/>
                  </a:schemeClr>
                </a:solidFill>
              </a:rPr>
              <a:t>Cada Area Gráfica mantiene independientemente los parámetros de orientación.</a:t>
            </a:r>
          </a:p>
          <a:p>
            <a:endParaRPr lang="es" altLang="en-US" sz="1600" b="0" dirty="0">
              <a:solidFill>
                <a:schemeClr val="tx1">
                  <a:lumMod val="65000"/>
                  <a:lumOff val="35000"/>
                </a:schemeClr>
              </a:solidFill>
            </a:endParaRPr>
          </a:p>
          <a:p>
            <a:pPr algn="l" rtl="0"/>
            <a:r>
              <a:rPr lang="es" sz="1600" b="1" i="0" u="none" dirty="0">
                <a:solidFill>
                  <a:schemeClr val="bg2"/>
                </a:solidFill>
              </a:rPr>
              <a:t>Definido por el Usuario —</a:t>
            </a:r>
            <a:r>
              <a:rPr lang="es" sz="1600" b="0" i="0" u="none" dirty="0">
                <a:solidFill>
                  <a:schemeClr val="tx1">
                    <a:lumMod val="65000"/>
                    <a:lumOff val="35000"/>
                  </a:schemeClr>
                </a:solidFill>
              </a:rPr>
              <a:t>Usa una rotación fija relativa al norte.</a:t>
            </a:r>
          </a:p>
          <a:p>
            <a:endParaRPr lang="es" altLang="en-US" sz="1600" b="0" dirty="0">
              <a:solidFill>
                <a:schemeClr val="tx1">
                  <a:lumMod val="65000"/>
                  <a:lumOff val="35000"/>
                </a:schemeClr>
              </a:solidFill>
            </a:endParaRPr>
          </a:p>
          <a:p>
            <a:pPr algn="l" rtl="0"/>
            <a:r>
              <a:rPr lang="es" sz="1600" b="1" i="0" u="none" dirty="0">
                <a:solidFill>
                  <a:schemeClr val="bg2"/>
                </a:solidFill>
              </a:rPr>
              <a:t>Línea Arriba —</a:t>
            </a:r>
            <a:r>
              <a:rPr lang="es" sz="1600" b="0" i="0" u="none" dirty="0">
                <a:solidFill>
                  <a:schemeClr val="tx1">
                    <a:lumMod val="65000"/>
                    <a:lumOff val="35000"/>
                  </a:schemeClr>
                </a:solidFill>
              </a:rPr>
              <a:t>El mapa rotará para mantener la línea planeada activa orientada verticalmente arriba de la pantalla.</a:t>
            </a:r>
          </a:p>
          <a:p>
            <a:endParaRPr lang="es" altLang="en-US" sz="1600" b="0" dirty="0">
              <a:solidFill>
                <a:schemeClr val="tx1">
                  <a:lumMod val="65000"/>
                  <a:lumOff val="35000"/>
                </a:schemeClr>
              </a:solidFill>
            </a:endParaRPr>
          </a:p>
          <a:p>
            <a:pPr algn="l" rtl="0"/>
            <a:r>
              <a:rPr lang="es" sz="1600" b="1" i="0" u="none" dirty="0">
                <a:solidFill>
                  <a:schemeClr val="bg2"/>
                </a:solidFill>
              </a:rPr>
              <a:t>Embarcación Arriba —</a:t>
            </a:r>
            <a:r>
              <a:rPr lang="es" sz="1600" b="0" i="0" u="none" dirty="0">
                <a:solidFill>
                  <a:schemeClr val="tx1">
                    <a:lumMod val="65000"/>
                    <a:lumOff val="35000"/>
                  </a:schemeClr>
                </a:solidFill>
              </a:rPr>
              <a:t> El mapa rotará para mantener apuntando el rumbo de la embarcación verticalmente arriba de la pantalla cuando el cambio en el rumbo excede el umbral especificado.</a:t>
            </a:r>
          </a:p>
        </p:txBody>
      </p:sp>
    </p:spTree>
    <p:extLst>
      <p:ext uri="{BB962C8B-B14F-4D97-AF65-F5344CB8AC3E}">
        <p14:creationId xmlns:p14="http://schemas.microsoft.com/office/powerpoint/2010/main" val="6191379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50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36663"/>
            <a:ext cx="4076700" cy="359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59"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Puntos de Traqueo</a:t>
            </a:r>
          </a:p>
        </p:txBody>
      </p:sp>
      <p:sp>
        <p:nvSpPr>
          <p:cNvPr id="19460"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E3D9CC05-4D83-4B6D-AA1C-2445D1C919CC}" type="slidenum">
              <a:rPr sz="1200"/>
              <a:pPr algn="l" rtl="0"/>
              <a:t>24</a:t>
            </a:fld>
            <a:endParaRPr lang="es" altLang="en-US" sz="1200"/>
          </a:p>
        </p:txBody>
      </p:sp>
      <p:pic>
        <p:nvPicPr>
          <p:cNvPr id="1946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1509" y="1672884"/>
            <a:ext cx="4068777" cy="1690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62" name="TextBox 3"/>
          <p:cNvSpPr txBox="1">
            <a:spLocks noChangeArrowheads="1"/>
          </p:cNvSpPr>
          <p:nvPr/>
        </p:nvSpPr>
        <p:spPr bwMode="auto">
          <a:xfrm>
            <a:off x="4908550" y="3534447"/>
            <a:ext cx="423545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dirty="0">
                <a:solidFill>
                  <a:schemeClr val="tx1">
                    <a:lumMod val="65000"/>
                    <a:lumOff val="35000"/>
                  </a:schemeClr>
                </a:solidFill>
              </a:rPr>
              <a:t>Levantamiento puede tener </a:t>
            </a:r>
            <a:r>
              <a:rPr lang="es" b="1" i="0" u="none" dirty="0">
                <a:solidFill>
                  <a:schemeClr val="tx1">
                    <a:lumMod val="65000"/>
                    <a:lumOff val="35000"/>
                  </a:schemeClr>
                </a:solidFill>
              </a:rPr>
              <a:t>múltiples puntos de traqueo</a:t>
            </a:r>
            <a:r>
              <a:rPr lang="es" b="0" i="0" u="none" dirty="0">
                <a:solidFill>
                  <a:schemeClr val="tx1">
                    <a:lumMod val="65000"/>
                    <a:lumOff val="35000"/>
                  </a:schemeClr>
                </a:solidFill>
              </a:rPr>
              <a:t> en cada móvil.</a:t>
            </a:r>
          </a:p>
          <a:p>
            <a:endParaRPr lang="es" altLang="en-US" b="0" dirty="0">
              <a:solidFill>
                <a:schemeClr val="tx1">
                  <a:lumMod val="65000"/>
                  <a:lumOff val="35000"/>
                </a:schemeClr>
              </a:solidFill>
            </a:endParaRPr>
          </a:p>
          <a:p>
            <a:pPr algn="l" rtl="0"/>
            <a:r>
              <a:rPr lang="es" b="0" i="0" u="none" dirty="0">
                <a:solidFill>
                  <a:schemeClr val="tx1">
                    <a:lumMod val="65000"/>
                    <a:lumOff val="35000"/>
                  </a:schemeClr>
                </a:solidFill>
              </a:rPr>
              <a:t>El XYZ de cada punto de traqueo es mostrado en el mapa. </a:t>
            </a:r>
            <a:r>
              <a:rPr lang="es" b="0" i="0" u="none" dirty="0" smtClean="0">
                <a:solidFill>
                  <a:schemeClr val="tx1">
                    <a:lumMod val="65000"/>
                    <a:lumOff val="35000"/>
                  </a:schemeClr>
                </a:solidFill>
              </a:rPr>
              <a:t>El </a:t>
            </a:r>
            <a:r>
              <a:rPr lang="es" b="0" i="0" u="none" dirty="0">
                <a:solidFill>
                  <a:schemeClr val="tx1">
                    <a:lumMod val="65000"/>
                    <a:lumOff val="35000"/>
                  </a:schemeClr>
                </a:solidFill>
              </a:rPr>
              <a:t>usuario puede seleccionar el punto de traqueo “Principal” para ser usado en cualquier momento desde la ventana Puntos de Traqueo.</a:t>
            </a:r>
          </a:p>
          <a:p>
            <a:endParaRPr lang="es" altLang="en-US" b="0" dirty="0">
              <a:solidFill>
                <a:schemeClr val="tx1">
                  <a:lumMod val="65000"/>
                  <a:lumOff val="35000"/>
                </a:schemeClr>
              </a:solidFill>
            </a:endParaRPr>
          </a:p>
          <a:p>
            <a:pPr algn="l" rtl="0"/>
            <a:r>
              <a:rPr lang="es" b="0" i="0" u="none" dirty="0">
                <a:solidFill>
                  <a:schemeClr val="tx1">
                    <a:lumMod val="65000"/>
                    <a:lumOff val="35000"/>
                  </a:schemeClr>
                </a:solidFill>
              </a:rPr>
              <a:t>Levantamiento también puede registrar estadísticas de cada punto de traqueo para obtener la posición promedio y la desviación estándar durante los movimientos de plataformas.</a:t>
            </a:r>
          </a:p>
        </p:txBody>
      </p:sp>
      <p:cxnSp>
        <p:nvCxnSpPr>
          <p:cNvPr id="6" name="Straight Arrow Connector 5">
            <a:extLst>
              <a:ext uri="{FF2B5EF4-FFF2-40B4-BE49-F238E27FC236}">
                <a16:creationId xmlns="" xmlns:a16="http://schemas.microsoft.com/office/drawing/2014/main" id="{DFF73320-1D40-40AF-A34A-3A16D49B8451}"/>
              </a:ext>
            </a:extLst>
          </p:cNvPr>
          <p:cNvCxnSpPr/>
          <p:nvPr/>
        </p:nvCxnSpPr>
        <p:spPr>
          <a:xfrm flipH="1">
            <a:off x="2585071" y="2234436"/>
            <a:ext cx="2426941" cy="68751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 xmlns:a16="http://schemas.microsoft.com/office/drawing/2014/main" id="{D5006FF4-1DAF-41E7-92AB-97400F867C5A}"/>
              </a:ext>
            </a:extLst>
          </p:cNvPr>
          <p:cNvCxnSpPr/>
          <p:nvPr/>
        </p:nvCxnSpPr>
        <p:spPr>
          <a:xfrm flipH="1">
            <a:off x="2915080" y="2403248"/>
            <a:ext cx="2096932" cy="51870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 xmlns:a16="http://schemas.microsoft.com/office/drawing/2014/main" id="{944C315C-45B2-4FE7-AA9F-BAB9B4CC222A}"/>
              </a:ext>
            </a:extLst>
          </p:cNvPr>
          <p:cNvCxnSpPr/>
          <p:nvPr/>
        </p:nvCxnSpPr>
        <p:spPr>
          <a:xfrm flipH="1">
            <a:off x="3256068" y="2518280"/>
            <a:ext cx="1755944" cy="47653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 xmlns:a16="http://schemas.microsoft.com/office/drawing/2014/main" id="{AEDB9839-9A68-4B31-839B-ABCA1F3F88C3}"/>
              </a:ext>
            </a:extLst>
          </p:cNvPr>
          <p:cNvCxnSpPr/>
          <p:nvPr/>
        </p:nvCxnSpPr>
        <p:spPr>
          <a:xfrm flipH="1" flipV="1">
            <a:off x="2915080" y="2460398"/>
            <a:ext cx="2096932" cy="2003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 xmlns:a16="http://schemas.microsoft.com/office/drawing/2014/main" id="{E903EABA-8BB9-4F63-B9B9-616D48EFE6E1}"/>
              </a:ext>
            </a:extLst>
          </p:cNvPr>
          <p:cNvCxnSpPr/>
          <p:nvPr/>
        </p:nvCxnSpPr>
        <p:spPr>
          <a:xfrm flipH="1">
            <a:off x="2438400" y="2808060"/>
            <a:ext cx="2573612" cy="69714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9866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0774" y="4133086"/>
            <a:ext cx="2787650"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Rectangle 23">
            <a:extLst>
              <a:ext uri="{FF2B5EF4-FFF2-40B4-BE49-F238E27FC236}">
                <a16:creationId xmlns="" xmlns:a16="http://schemas.microsoft.com/office/drawing/2014/main" id="{6BFC32B7-2E46-4634-9E5B-85B32BE0F955}"/>
              </a:ext>
            </a:extLst>
          </p:cNvPr>
          <p:cNvSpPr/>
          <p:nvPr/>
        </p:nvSpPr>
        <p:spPr bwMode="auto">
          <a:xfrm>
            <a:off x="4750755" y="3076545"/>
            <a:ext cx="627695" cy="323086"/>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22" name="Straight Arrow Connector 21"/>
          <p:cNvCxnSpPr>
            <a:stCxn id="24" idx="2"/>
          </p:cNvCxnSpPr>
          <p:nvPr/>
        </p:nvCxnSpPr>
        <p:spPr>
          <a:xfrm flipH="1">
            <a:off x="4496373" y="3399631"/>
            <a:ext cx="568230" cy="767974"/>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62250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98661"/>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4" fill="hold" nodeType="after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250"/>
                                        <p:tgtEl>
                                          <p:spTgt spid="6"/>
                                        </p:tgtEl>
                                      </p:cBhvr>
                                    </p:animEffect>
                                  </p:childTnLst>
                                </p:cTn>
                              </p:par>
                            </p:childTnLst>
                          </p:cTn>
                        </p:par>
                        <p:par>
                          <p:cTn id="11" fill="hold" nodeType="afterGroup">
                            <p:stCondLst>
                              <p:cond delay="1250"/>
                            </p:stCondLst>
                            <p:childTnLst>
                              <p:par>
                                <p:cTn id="12" presetID="1" presetClass="exit" presetSubtype="0" fill="hold" nodeType="afterEffect">
                                  <p:stCondLst>
                                    <p:cond delay="1000"/>
                                  </p:stCondLst>
                                  <p:childTnLst>
                                    <p:set>
                                      <p:cBhvr>
                                        <p:cTn id="13" dur="1" fill="hold">
                                          <p:stCondLst>
                                            <p:cond delay="0"/>
                                          </p:stCondLst>
                                        </p:cTn>
                                        <p:tgtEl>
                                          <p:spTgt spid="6"/>
                                        </p:tgtEl>
                                        <p:attrNameLst>
                                          <p:attrName>style.visibility</p:attrName>
                                        </p:attrNameLst>
                                      </p:cBhvr>
                                      <p:to>
                                        <p:strVal val="hidden"/>
                                      </p:to>
                                    </p:set>
                                  </p:childTnLst>
                                </p:cTn>
                              </p:par>
                            </p:childTnLst>
                          </p:cTn>
                        </p:par>
                        <p:par>
                          <p:cTn id="14" fill="hold" nodeType="afterGroup">
                            <p:stCondLst>
                              <p:cond delay="2250"/>
                            </p:stCondLst>
                            <p:childTnLst>
                              <p:par>
                                <p:cTn id="15" presetID="22" presetClass="entr" presetSubtype="4" fill="hold" nodeType="after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250"/>
                                        <p:tgtEl>
                                          <p:spTgt spid="9"/>
                                        </p:tgtEl>
                                      </p:cBhvr>
                                    </p:animEffect>
                                  </p:childTnLst>
                                </p:cTn>
                              </p:par>
                            </p:childTnLst>
                          </p:cTn>
                        </p:par>
                        <p:par>
                          <p:cTn id="18" fill="hold" nodeType="afterGroup">
                            <p:stCondLst>
                              <p:cond delay="3500"/>
                            </p:stCondLst>
                            <p:childTnLst>
                              <p:par>
                                <p:cTn id="19" presetID="1" presetClass="exit" presetSubtype="0" fill="hold" nodeType="afterEffect">
                                  <p:stCondLst>
                                    <p:cond delay="1000"/>
                                  </p:stCondLst>
                                  <p:childTnLst>
                                    <p:set>
                                      <p:cBhvr>
                                        <p:cTn id="20" dur="1" fill="hold">
                                          <p:stCondLst>
                                            <p:cond delay="0"/>
                                          </p:stCondLst>
                                        </p:cTn>
                                        <p:tgtEl>
                                          <p:spTgt spid="9"/>
                                        </p:tgtEl>
                                        <p:attrNameLst>
                                          <p:attrName>style.visibility</p:attrName>
                                        </p:attrNameLst>
                                      </p:cBhvr>
                                      <p:to>
                                        <p:strVal val="hidden"/>
                                      </p:to>
                                    </p:set>
                                  </p:childTnLst>
                                </p:cTn>
                              </p:par>
                            </p:childTnLst>
                          </p:cTn>
                        </p:par>
                        <p:par>
                          <p:cTn id="21" fill="hold" nodeType="afterGroup">
                            <p:stCondLst>
                              <p:cond delay="4500"/>
                            </p:stCondLst>
                            <p:childTnLst>
                              <p:par>
                                <p:cTn id="22" presetID="22" presetClass="entr" presetSubtype="4" fill="hold" nodeType="afterEffect">
                                  <p:stCondLst>
                                    <p:cond delay="100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250"/>
                                        <p:tgtEl>
                                          <p:spTgt spid="12"/>
                                        </p:tgtEl>
                                      </p:cBhvr>
                                    </p:animEffect>
                                  </p:childTnLst>
                                </p:cTn>
                              </p:par>
                            </p:childTnLst>
                          </p:cTn>
                        </p:par>
                        <p:par>
                          <p:cTn id="25" fill="hold" nodeType="afterGroup">
                            <p:stCondLst>
                              <p:cond delay="5750"/>
                            </p:stCondLst>
                            <p:childTnLst>
                              <p:par>
                                <p:cTn id="26" presetID="1" presetClass="exit" presetSubtype="0" fill="hold" nodeType="afterEffect">
                                  <p:stCondLst>
                                    <p:cond delay="1000"/>
                                  </p:stCondLst>
                                  <p:childTnLst>
                                    <p:set>
                                      <p:cBhvr>
                                        <p:cTn id="27" dur="1" fill="hold">
                                          <p:stCondLst>
                                            <p:cond delay="0"/>
                                          </p:stCondLst>
                                        </p:cTn>
                                        <p:tgtEl>
                                          <p:spTgt spid="12"/>
                                        </p:tgtEl>
                                        <p:attrNameLst>
                                          <p:attrName>style.visibility</p:attrName>
                                        </p:attrNameLst>
                                      </p:cBhvr>
                                      <p:to>
                                        <p:strVal val="hidden"/>
                                      </p:to>
                                    </p:set>
                                  </p:childTnLst>
                                </p:cTn>
                              </p:par>
                            </p:childTnLst>
                          </p:cTn>
                        </p:par>
                        <p:par>
                          <p:cTn id="28" fill="hold" nodeType="afterGroup">
                            <p:stCondLst>
                              <p:cond delay="6750"/>
                            </p:stCondLst>
                            <p:childTnLst>
                              <p:par>
                                <p:cTn id="29" presetID="22" presetClass="entr" presetSubtype="4" fill="hold" nodeType="afterEffect">
                                  <p:stCondLst>
                                    <p:cond delay="1000"/>
                                  </p:stCondLst>
                                  <p:childTnLst>
                                    <p:set>
                                      <p:cBhvr>
                                        <p:cTn id="30" dur="1" fill="hold">
                                          <p:stCondLst>
                                            <p:cond delay="0"/>
                                          </p:stCondLst>
                                        </p:cTn>
                                        <p:tgtEl>
                                          <p:spTgt spid="15"/>
                                        </p:tgtEl>
                                        <p:attrNameLst>
                                          <p:attrName>style.visibility</p:attrName>
                                        </p:attrNameLst>
                                      </p:cBhvr>
                                      <p:to>
                                        <p:strVal val="visible"/>
                                      </p:to>
                                    </p:set>
                                    <p:animEffect transition="in" filter="wipe(down)">
                                      <p:cBhvr>
                                        <p:cTn id="31" dur="250"/>
                                        <p:tgtEl>
                                          <p:spTgt spid="15"/>
                                        </p:tgtEl>
                                      </p:cBhvr>
                                    </p:animEffect>
                                  </p:childTnLst>
                                </p:cTn>
                              </p:par>
                            </p:childTnLst>
                          </p:cTn>
                        </p:par>
                        <p:par>
                          <p:cTn id="32" fill="hold" nodeType="afterGroup">
                            <p:stCondLst>
                              <p:cond delay="8000"/>
                            </p:stCondLst>
                            <p:childTnLst>
                              <p:par>
                                <p:cTn id="33" presetID="1" presetClass="exit" presetSubtype="0" fill="hold" nodeType="afterEffect">
                                  <p:stCondLst>
                                    <p:cond delay="1000"/>
                                  </p:stCondLst>
                                  <p:childTnLst>
                                    <p:set>
                                      <p:cBhvr>
                                        <p:cTn id="34" dur="1" fill="hold">
                                          <p:stCondLst>
                                            <p:cond delay="0"/>
                                          </p:stCondLst>
                                        </p:cTn>
                                        <p:tgtEl>
                                          <p:spTgt spid="15"/>
                                        </p:tgtEl>
                                        <p:attrNameLst>
                                          <p:attrName>style.visibility</p:attrName>
                                        </p:attrNameLst>
                                      </p:cBhvr>
                                      <p:to>
                                        <p:strVal val="hidden"/>
                                      </p:to>
                                    </p:set>
                                  </p:childTnLst>
                                </p:cTn>
                              </p:par>
                            </p:childTnLst>
                          </p:cTn>
                        </p:par>
                        <p:par>
                          <p:cTn id="35" fill="hold" nodeType="afterGroup">
                            <p:stCondLst>
                              <p:cond delay="9000"/>
                            </p:stCondLst>
                            <p:childTnLst>
                              <p:par>
                                <p:cTn id="36" presetID="22" presetClass="entr" presetSubtype="4" fill="hold" nodeType="afterEffect">
                                  <p:stCondLst>
                                    <p:cond delay="1000"/>
                                  </p:stCondLst>
                                  <p:childTnLst>
                                    <p:set>
                                      <p:cBhvr>
                                        <p:cTn id="37" dur="1" fill="hold">
                                          <p:stCondLst>
                                            <p:cond delay="0"/>
                                          </p:stCondLst>
                                        </p:cTn>
                                        <p:tgtEl>
                                          <p:spTgt spid="18"/>
                                        </p:tgtEl>
                                        <p:attrNameLst>
                                          <p:attrName>style.visibility</p:attrName>
                                        </p:attrNameLst>
                                      </p:cBhvr>
                                      <p:to>
                                        <p:strVal val="visible"/>
                                      </p:to>
                                    </p:set>
                                    <p:animEffect transition="in" filter="wipe(down)">
                                      <p:cBhvr>
                                        <p:cTn id="38" dur="250"/>
                                        <p:tgtEl>
                                          <p:spTgt spid="18"/>
                                        </p:tgtEl>
                                      </p:cBhvr>
                                    </p:animEffect>
                                  </p:childTnLst>
                                </p:cTn>
                              </p:par>
                            </p:childTnLst>
                          </p:cTn>
                        </p:par>
                        <p:par>
                          <p:cTn id="39" fill="hold" nodeType="afterGroup">
                            <p:stCondLst>
                              <p:cond delay="10250"/>
                            </p:stCondLst>
                            <p:childTnLst>
                              <p:par>
                                <p:cTn id="40" presetID="1" presetClass="exit" presetSubtype="0" fill="hold" nodeType="afterEffect">
                                  <p:stCondLst>
                                    <p:cond delay="1000"/>
                                  </p:stCondLst>
                                  <p:childTnLst>
                                    <p:set>
                                      <p:cBhvr>
                                        <p:cTn id="41"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55713"/>
            <a:ext cx="4054475" cy="357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96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255713"/>
            <a:ext cx="4054475" cy="357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4"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Manejo de Anclas</a:t>
            </a:r>
          </a:p>
        </p:txBody>
      </p:sp>
      <p:sp>
        <p:nvSpPr>
          <p:cNvPr id="2048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EA7A7C7F-6087-495A-9737-F1DE54C02635}" type="slidenum">
              <a:rPr sz="1200"/>
              <a:pPr algn="l" rtl="0"/>
              <a:t>25</a:t>
            </a:fld>
            <a:endParaRPr lang="es" altLang="en-US" sz="1200"/>
          </a:p>
        </p:txBody>
      </p:sp>
      <p:pic>
        <p:nvPicPr>
          <p:cNvPr id="204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1738" y="1676400"/>
            <a:ext cx="4714875" cy="3157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7" name="TextBox 4"/>
          <p:cNvSpPr txBox="1">
            <a:spLocks noChangeArrowheads="1"/>
          </p:cNvSpPr>
          <p:nvPr/>
        </p:nvSpPr>
        <p:spPr bwMode="auto">
          <a:xfrm>
            <a:off x="4140200" y="3286125"/>
            <a:ext cx="3124200" cy="2097725"/>
          </a:xfrm>
          <a:prstGeom prst="rect">
            <a:avLst/>
          </a:prstGeom>
          <a:solidFill>
            <a:schemeClr val="bg1"/>
          </a:solidFill>
          <a:ln w="38100">
            <a:solidFill>
              <a:schemeClr val="bg2"/>
            </a:solidFill>
            <a:miter lim="800000"/>
            <a:headEnd/>
            <a:tailEnd/>
          </a:ln>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200" b="0" i="0" u="none" dirty="0"/>
              <a:t>La ventana Administrador Anclas </a:t>
            </a:r>
            <a:r>
              <a:rPr lang="es" sz="1200" b="0" i="0" u="none" dirty="0" smtClean="0"/>
              <a:t>Bote </a:t>
            </a:r>
            <a:r>
              <a:rPr lang="es" sz="1200" b="0" i="0" u="none" dirty="0"/>
              <a:t>es accesada desde la ventana Embarcación.</a:t>
            </a:r>
          </a:p>
          <a:p>
            <a:endParaRPr lang="es" altLang="en-US" sz="1200" b="0" dirty="0"/>
          </a:p>
          <a:p>
            <a:pPr algn="l" rtl="0"/>
            <a:r>
              <a:rPr lang="es" sz="1200" b="0" i="0" u="none" dirty="0"/>
              <a:t>Desde esta ventana, puede soltar y levar anclas y transferirlas a otros móviles (embarcaciones de apoyo).</a:t>
            </a:r>
          </a:p>
          <a:p>
            <a:endParaRPr lang="es" altLang="en-US" sz="1200" b="0" dirty="0"/>
          </a:p>
          <a:p>
            <a:pPr algn="l" rtl="0"/>
            <a:r>
              <a:rPr lang="es" sz="1200" b="0" i="0" u="none" dirty="0"/>
              <a:t>Puede también colocar flotadores sobre los cables del ancla o radiar círculos alrededor de anclas soltadas.</a:t>
            </a:r>
          </a:p>
        </p:txBody>
      </p:sp>
      <p:pic>
        <p:nvPicPr>
          <p:cNvPr id="7" name="Content Placeholder 9" title="Right-click">
            <a:extLst>
              <a:ext uri="{FF2B5EF4-FFF2-40B4-BE49-F238E27FC236}">
                <a16:creationId xmlns="" xmlns:a16="http://schemas.microsoft.com/office/drawing/2014/main" id="{A21C0713-9CD5-4026-AD1E-7A8593A02E23}"/>
              </a:ext>
            </a:extLst>
          </p:cNvPr>
          <p:cNvPicPr>
            <a:picLocks noChangeAspect="1"/>
          </p:cNvPicPr>
          <p:nvPr/>
        </p:nvPicPr>
        <p:blipFill>
          <a:blip r:embed="rId5"/>
          <a:stretch>
            <a:fillRect/>
          </a:stretch>
        </p:blipFill>
        <p:spPr bwMode="auto">
          <a:xfrm>
            <a:off x="506413" y="5105400"/>
            <a:ext cx="23177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9" name="TextBox 7"/>
          <p:cNvSpPr txBox="1">
            <a:spLocks noChangeArrowheads="1"/>
          </p:cNvSpPr>
          <p:nvPr/>
        </p:nvSpPr>
        <p:spPr bwMode="auto">
          <a:xfrm>
            <a:off x="922338" y="5105400"/>
            <a:ext cx="2125662"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solidFill>
                  <a:schemeClr val="tx1">
                    <a:lumMod val="65000"/>
                    <a:lumOff val="35000"/>
                  </a:schemeClr>
                </a:solidFill>
              </a:rPr>
              <a:t>En un ancla o marcador para lascarla ó levarla.</a:t>
            </a:r>
          </a:p>
        </p:txBody>
      </p:sp>
      <p:pic>
        <p:nvPicPr>
          <p:cNvPr id="9" name="Picture 8" title="CTRL + ">
            <a:extLst>
              <a:ext uri="{FF2B5EF4-FFF2-40B4-BE49-F238E27FC236}">
                <a16:creationId xmlns="" xmlns:a16="http://schemas.microsoft.com/office/drawing/2014/main" id="{A3E9DD59-6ED2-428D-8724-B9461EA31729}"/>
              </a:ext>
            </a:extLst>
          </p:cNvPr>
          <p:cNvPicPr>
            <a:picLocks noChangeAspect="1"/>
          </p:cNvPicPr>
          <p:nvPr/>
        </p:nvPicPr>
        <p:blipFill rotWithShape="1">
          <a:blip r:embed="rId6"/>
          <a:srcRect/>
          <a:stretch/>
        </p:blipFill>
        <p:spPr>
          <a:xfrm>
            <a:off x="506413" y="5791200"/>
            <a:ext cx="1096962" cy="533400"/>
          </a:xfrm>
          <a:prstGeom prst="rect">
            <a:avLst/>
          </a:prstGeom>
        </p:spPr>
      </p:pic>
      <p:sp>
        <p:nvSpPr>
          <p:cNvPr id="20491" name="TextBox 9"/>
          <p:cNvSpPr txBox="1">
            <a:spLocks noChangeArrowheads="1"/>
          </p:cNvSpPr>
          <p:nvPr/>
        </p:nvSpPr>
        <p:spPr bwMode="auto">
          <a:xfrm>
            <a:off x="1625600" y="5799138"/>
            <a:ext cx="47752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solidFill>
                  <a:schemeClr val="tx1">
                    <a:lumMod val="65000"/>
                    <a:lumOff val="35000"/>
                  </a:schemeClr>
                </a:solidFill>
              </a:rPr>
              <a:t>Haga clic y arrastre un ancla para definir un marcador.</a:t>
            </a:r>
            <a:r>
              <a:rPr lang="es" b="0">
                <a:solidFill>
                  <a:schemeClr val="tx1">
                    <a:lumMod val="65000"/>
                    <a:lumOff val="35000"/>
                  </a:schemeClr>
                </a:solidFill>
              </a:rPr>
              <a:t/>
            </a:r>
            <a:br>
              <a:rPr lang="es" b="0">
                <a:solidFill>
                  <a:schemeClr val="tx1">
                    <a:lumMod val="65000"/>
                    <a:lumOff val="35000"/>
                  </a:schemeClr>
                </a:solidFill>
              </a:rPr>
            </a:br>
            <a:r>
              <a:rPr lang="es" b="0" i="0" u="none">
                <a:solidFill>
                  <a:schemeClr val="tx1">
                    <a:lumMod val="65000"/>
                    <a:lumOff val="35000"/>
                  </a:schemeClr>
                </a:solidFill>
              </a:rPr>
              <a:t> Marcadores son posiciones de ancla planeadas antes de su despliegue.</a:t>
            </a:r>
          </a:p>
          <a:p>
            <a:endParaRPr lang="es" altLang="en-US" b="0" dirty="0"/>
          </a:p>
        </p:txBody>
      </p:sp>
    </p:spTree>
    <p:extLst>
      <p:ext uri="{BB962C8B-B14F-4D97-AF65-F5344CB8AC3E}">
        <p14:creationId xmlns:p14="http://schemas.microsoft.com/office/powerpoint/2010/main" val="21925265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1500"/>
                                  </p:stCondLst>
                                  <p:childTnLst>
                                    <p:set>
                                      <p:cBhvr>
                                        <p:cTn id="6" dur="1" fill="hold">
                                          <p:stCondLst>
                                            <p:cond delay="0"/>
                                          </p:stCondLst>
                                        </p:cTn>
                                        <p:tgtEl>
                                          <p:spTgt spid="199683"/>
                                        </p:tgtEl>
                                        <p:attrNameLst>
                                          <p:attrName>style.visibility</p:attrName>
                                        </p:attrNameLst>
                                      </p:cBhvr>
                                      <p:to>
                                        <p:strVal val="visible"/>
                                      </p:to>
                                    </p:set>
                                    <p:animEffect transition="in" filter="fade">
                                      <p:cBhvr>
                                        <p:cTn id="7" dur="1000"/>
                                        <p:tgtEl>
                                          <p:spTgt spid="199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347663" y="6773"/>
            <a:ext cx="8796337" cy="989013"/>
          </a:xfrm>
        </p:spPr>
        <p:txBody>
          <a:bodyPr/>
          <a:lstStyle/>
          <a:p>
            <a:pPr algn="l" rtl="0"/>
            <a:r>
              <a:rPr lang="es" sz="3200" b="0" i="0" u="none">
                <a:latin typeface="Arial" panose="020B0604020202020204" pitchFamily="34" charset="0"/>
                <a:cs typeface="Arial" panose="020B0604020202020204" pitchFamily="34" charset="0"/>
              </a:rPr>
              <a:t>Múltiples Sensores de Posición por Móvil</a:t>
            </a:r>
          </a:p>
        </p:txBody>
      </p:sp>
      <p:sp>
        <p:nvSpPr>
          <p:cNvPr id="21507" name="Content Placeholder 5"/>
          <p:cNvSpPr>
            <a:spLocks noGrp="1"/>
          </p:cNvSpPr>
          <p:nvPr>
            <p:ph idx="16"/>
          </p:nvPr>
        </p:nvSpPr>
        <p:spPr>
          <a:xfrm>
            <a:off x="3886200" y="3090863"/>
            <a:ext cx="4919663" cy="2166937"/>
          </a:xfrm>
        </p:spPr>
        <p:txBody>
          <a:bodyPr/>
          <a:lstStyle/>
          <a:p>
            <a:pPr algn="l" rtl="0"/>
            <a:r>
              <a:rPr lang="es" sz="1600" b="0" i="0" u="none" dirty="0">
                <a:latin typeface="Arial" panose="020B0604020202020204" pitchFamily="34" charset="0"/>
                <a:cs typeface="Arial" panose="020B0604020202020204" pitchFamily="34" charset="0"/>
              </a:rPr>
              <a:t>HYPACK Levantamiento le permite asignar múltiples sensores de posicionamiento a un móvil.</a:t>
            </a:r>
          </a:p>
          <a:p>
            <a:endParaRPr lang="es" altLang="en-US" sz="1600" dirty="0">
              <a:latin typeface="Arial" panose="020B0604020202020204" pitchFamily="34" charset="0"/>
              <a:cs typeface="Arial" panose="020B0604020202020204" pitchFamily="34" charset="0"/>
            </a:endParaRPr>
          </a:p>
          <a:p>
            <a:pPr algn="l" rtl="0"/>
            <a:r>
              <a:rPr lang="es" sz="1600" b="0" i="0" u="none" dirty="0">
                <a:latin typeface="Arial" panose="020B0604020202020204" pitchFamily="34" charset="0"/>
                <a:cs typeface="Arial" panose="020B0604020202020204" pitchFamily="34" charset="0"/>
              </a:rPr>
              <a:t>La ventana de Multi Posición Bote es usada para seleccionar uno o mas sensores para determinar la posición final de la embarcación. Si se seleccionan múltiples sensores, una posición promedio es calculada.</a:t>
            </a:r>
          </a:p>
        </p:txBody>
      </p:sp>
      <p:sp>
        <p:nvSpPr>
          <p:cNvPr id="21508"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894BFDFA-F916-4E48-8BFF-18745B2CC7E3}" type="slidenum">
              <a:rPr sz="1200"/>
              <a:pPr algn="l" rtl="0"/>
              <a:t>26</a:t>
            </a:fld>
            <a:endParaRPr lang="es" altLang="en-US" sz="1200"/>
          </a:p>
        </p:txBody>
      </p:sp>
      <p:pic>
        <p:nvPicPr>
          <p:cNvPr id="21509" name="Picture 3"/>
          <p:cNvPicPr>
            <a:picLocks noGrp="1" noChangeAspect="1" noChangeArrowheads="1"/>
          </p:cNvPicPr>
          <p:nvPr>
            <p:ph idx="15"/>
          </p:nvPr>
        </p:nvPicPr>
        <p:blipFill>
          <a:blip r:embed="rId2">
            <a:extLst>
              <a:ext uri="{28A0092B-C50C-407E-A947-70E740481C1C}">
                <a14:useLocalDpi xmlns:a14="http://schemas.microsoft.com/office/drawing/2010/main" val="0"/>
              </a:ext>
            </a:extLst>
          </a:blip>
          <a:srcRect/>
          <a:stretch>
            <a:fillRect/>
          </a:stretch>
        </p:blipFill>
        <p:spPr>
          <a:xfrm>
            <a:off x="381000" y="1447800"/>
            <a:ext cx="6072188" cy="1371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510" name="Picture 4"/>
          <p:cNvPicPr>
            <a:picLocks noGrp="1" noChangeAspect="1" noChangeArrowheads="1"/>
          </p:cNvPicPr>
          <p:nvPr>
            <p:ph type="chart" sz="quarter" idx="13"/>
          </p:nvPr>
        </p:nvPicPr>
        <p:blipFill>
          <a:blip r:embed="rId3">
            <a:extLst>
              <a:ext uri="{28A0092B-C50C-407E-A947-70E740481C1C}">
                <a14:useLocalDpi xmlns:a14="http://schemas.microsoft.com/office/drawing/2010/main" val="0"/>
              </a:ext>
            </a:extLst>
          </a:blip>
          <a:srcRect/>
          <a:stretch>
            <a:fillRect/>
          </a:stretch>
        </p:blipFill>
        <p:spPr>
          <a:xfrm>
            <a:off x="347663" y="3090863"/>
            <a:ext cx="3200400" cy="3200400"/>
          </a:xfrm>
          <a:noFill/>
          <a:ln>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TextBox 6"/>
          <p:cNvSpPr txBox="1">
            <a:spLocks noChangeArrowheads="1"/>
          </p:cNvSpPr>
          <p:nvPr/>
        </p:nvSpPr>
        <p:spPr bwMode="auto">
          <a:xfrm>
            <a:off x="3810000" y="5562600"/>
            <a:ext cx="3810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t>Los puntos </a:t>
            </a:r>
            <a:r>
              <a:rPr lang="es" b="0" i="0" u="none">
                <a:solidFill>
                  <a:srgbClr val="00B050"/>
                </a:solidFill>
              </a:rPr>
              <a:t>verdes</a:t>
            </a:r>
            <a:r>
              <a:rPr lang="es" b="0" i="0" u="none"/>
              <a:t> muestran las tres posiciones GPS. El punto </a:t>
            </a:r>
            <a:r>
              <a:rPr lang="es" b="0" i="0" u="none">
                <a:solidFill>
                  <a:srgbClr val="FF0000"/>
                </a:solidFill>
              </a:rPr>
              <a:t>rojo</a:t>
            </a:r>
            <a:r>
              <a:rPr lang="es" b="0" i="0" u="none"/>
              <a:t> denota su promedio.</a:t>
            </a:r>
          </a:p>
        </p:txBody>
      </p:sp>
      <p:grpSp>
        <p:nvGrpSpPr>
          <p:cNvPr id="15" name="Group 14"/>
          <p:cNvGrpSpPr>
            <a:grpSpLocks/>
          </p:cNvGrpSpPr>
          <p:nvPr/>
        </p:nvGrpSpPr>
        <p:grpSpPr bwMode="auto">
          <a:xfrm>
            <a:off x="1752600" y="4572000"/>
            <a:ext cx="2057400" cy="1219200"/>
            <a:chOff x="1752600" y="4572000"/>
            <a:chExt cx="2057402" cy="1219202"/>
          </a:xfrm>
        </p:grpSpPr>
        <p:sp>
          <p:nvSpPr>
            <p:cNvPr id="8" name="Rectangle 7">
              <a:extLst>
                <a:ext uri="{FF2B5EF4-FFF2-40B4-BE49-F238E27FC236}">
                  <a16:creationId xmlns="" xmlns:a16="http://schemas.microsoft.com/office/drawing/2014/main" id="{B6AD91AB-ED13-455E-B2ED-2202F07A74FF}"/>
                </a:ext>
              </a:extLst>
            </p:cNvPr>
            <p:cNvSpPr/>
            <p:nvPr/>
          </p:nvSpPr>
          <p:spPr>
            <a:xfrm>
              <a:off x="1752600" y="4572000"/>
              <a:ext cx="609601" cy="53340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3" name="Elbow Connector 12">
              <a:extLst>
                <a:ext uri="{FF2B5EF4-FFF2-40B4-BE49-F238E27FC236}">
                  <a16:creationId xmlns="" xmlns:a16="http://schemas.microsoft.com/office/drawing/2014/main" id="{2BCABF39-A99B-4785-AA1D-7241A2CA24F8}"/>
                </a:ext>
              </a:extLst>
            </p:cNvPr>
            <p:cNvCxnSpPr>
              <a:stCxn id="8" idx="2"/>
            </p:cNvCxnSpPr>
            <p:nvPr/>
          </p:nvCxnSpPr>
          <p:spPr>
            <a:xfrm rot="16200000" flipH="1">
              <a:off x="2590801" y="4572001"/>
              <a:ext cx="685801" cy="1752602"/>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5774164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Visor Remoto</a:t>
            </a:r>
          </a:p>
        </p:txBody>
      </p:sp>
      <p:sp>
        <p:nvSpPr>
          <p:cNvPr id="4" name="Content Placeholder 3">
            <a:extLst>
              <a:ext uri="{FF2B5EF4-FFF2-40B4-BE49-F238E27FC236}">
                <a16:creationId xmlns="" xmlns:a16="http://schemas.microsoft.com/office/drawing/2014/main" id="{218994B8-5AA7-45B4-8F5E-6DE993473A88}"/>
              </a:ext>
            </a:extLst>
          </p:cNvPr>
          <p:cNvSpPr>
            <a:spLocks noGrp="1"/>
          </p:cNvSpPr>
          <p:nvPr>
            <p:ph idx="1"/>
          </p:nvPr>
        </p:nvSpPr>
        <p:spPr>
          <a:xfrm>
            <a:off x="347663" y="1600200"/>
            <a:ext cx="4691062" cy="4691063"/>
          </a:xfrm>
        </p:spPr>
        <p:txBody>
          <a:bodyPr/>
          <a:lstStyle/>
          <a:p>
            <a:pPr algn="l" rtl="0">
              <a:buClr>
                <a:schemeClr val="tx1">
                  <a:lumMod val="65000"/>
                  <a:lumOff val="35000"/>
                </a:schemeClr>
              </a:buClr>
              <a:defRPr/>
            </a:pPr>
            <a:r>
              <a:rPr lang="es" b="1" i="0" u="none">
                <a:solidFill>
                  <a:schemeClr val="tx1">
                    <a:lumMod val="65000"/>
                    <a:lumOff val="35000"/>
                  </a:schemeClr>
                </a:solidFill>
              </a:rPr>
              <a:t>Observe &amp; interactúe</a:t>
            </a:r>
            <a:r>
              <a:rPr lang="es" b="0" i="0" u="none">
                <a:solidFill>
                  <a:schemeClr val="tx1">
                    <a:lumMod val="65000"/>
                    <a:lumOff val="35000"/>
                  </a:schemeClr>
                </a:solidFill>
              </a:rPr>
              <a:t> con HYPACK Levantamiento usando herramientas de visión remota.</a:t>
            </a:r>
          </a:p>
          <a:p>
            <a:pPr marL="479425" lvl="1" indent="-342900" algn="l" rtl="0">
              <a:buClr>
                <a:schemeClr val="bg2"/>
              </a:buClr>
              <a:defRPr/>
            </a:pPr>
            <a:r>
              <a:rPr lang="es" b="0" i="0" u="none">
                <a:solidFill>
                  <a:schemeClr val="bg2"/>
                </a:solidFill>
              </a:rPr>
              <a:t>Vista Posición Embarcación</a:t>
            </a:r>
          </a:p>
          <a:p>
            <a:pPr marL="479425" lvl="1" indent="-342900" algn="l" rtl="0">
              <a:buClr>
                <a:schemeClr val="bg2"/>
              </a:buClr>
              <a:defRPr/>
            </a:pPr>
            <a:r>
              <a:rPr lang="es" b="0" i="0" u="none">
                <a:solidFill>
                  <a:schemeClr val="bg2"/>
                </a:solidFill>
              </a:rPr>
              <a:t>Manualmente controle la grabación</a:t>
            </a:r>
          </a:p>
          <a:p>
            <a:pPr marL="479425" lvl="1" indent="-342900" algn="l" rtl="0">
              <a:defRPr/>
            </a:pPr>
            <a:endParaRPr lang="es" dirty="0"/>
          </a:p>
          <a:p>
            <a:pPr algn="l" rtl="0">
              <a:buClr>
                <a:schemeClr val="tx1">
                  <a:lumMod val="65000"/>
                  <a:lumOff val="35000"/>
                </a:schemeClr>
              </a:buClr>
              <a:defRPr/>
            </a:pPr>
            <a:r>
              <a:rPr lang="es" b="0" i="0" u="none">
                <a:solidFill>
                  <a:schemeClr val="tx1">
                    <a:lumMod val="65000"/>
                    <a:lumOff val="35000"/>
                  </a:schemeClr>
                </a:solidFill>
              </a:rPr>
              <a:t>Use cualquier dispositivo habilitado web</a:t>
            </a:r>
          </a:p>
          <a:p>
            <a:pPr marL="479425" lvl="1" indent="-342900" algn="l" rtl="0">
              <a:buClr>
                <a:schemeClr val="bg2"/>
              </a:buClr>
              <a:defRPr/>
            </a:pPr>
            <a:r>
              <a:rPr lang="es" b="0" i="0" u="none">
                <a:solidFill>
                  <a:schemeClr val="bg2"/>
                </a:solidFill>
              </a:rPr>
              <a:t>teléfonos inteligentes, tabletas, computadores</a:t>
            </a:r>
          </a:p>
          <a:p>
            <a:pPr algn="l" rtl="0">
              <a:defRPr/>
            </a:pPr>
            <a:endParaRPr lang="es" dirty="0"/>
          </a:p>
          <a:p>
            <a:pPr algn="l" rtl="0">
              <a:buClr>
                <a:schemeClr val="tx1">
                  <a:lumMod val="65000"/>
                  <a:lumOff val="35000"/>
                </a:schemeClr>
              </a:buClr>
              <a:defRPr/>
            </a:pPr>
            <a:r>
              <a:rPr lang="es" b="1" i="0" u="none">
                <a:solidFill>
                  <a:schemeClr val="tx1">
                    <a:lumMod val="65000"/>
                    <a:lumOff val="35000"/>
                  </a:schemeClr>
                </a:solidFill>
              </a:rPr>
              <a:t>Acceso controlado </a:t>
            </a:r>
            <a:r>
              <a:rPr lang="es" b="0" i="0" u="none">
                <a:solidFill>
                  <a:schemeClr val="tx1">
                    <a:lumMod val="65000"/>
                    <a:lumOff val="35000"/>
                  </a:schemeClr>
                </a:solidFill>
              </a:rPr>
              <a:t>y vistas seguras</a:t>
            </a:r>
          </a:p>
        </p:txBody>
      </p:sp>
      <p:sp>
        <p:nvSpPr>
          <p:cNvPr id="22532"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CEAC2A9-D51D-4A94-9916-DD3FBACDE4D0}" type="slidenum">
              <a:rPr sz="1200"/>
              <a:pPr algn="l" rtl="0"/>
              <a:t>27</a:t>
            </a:fld>
            <a:endParaRPr lang="es" altLang="en-US" sz="1200"/>
          </a:p>
        </p:txBody>
      </p:sp>
      <p:pic>
        <p:nvPicPr>
          <p:cNvPr id="6" name="Picture 2" descr="C:\Users\vpradith\Downloads\1-SALES_WORKING\Unmanned Boat Stuff\Remote_Web_View_Example.png">
            <a:extLst>
              <a:ext uri="{FF2B5EF4-FFF2-40B4-BE49-F238E27FC236}">
                <a16:creationId xmlns="" xmlns:a16="http://schemas.microsoft.com/office/drawing/2014/main" id="{9B7C286E-1229-41B2-911F-1DA0BBB9F8C6}"/>
              </a:ext>
            </a:extLst>
          </p:cNvPr>
          <p:cNvPicPr>
            <a:picLocks noGrp="1" noChangeAspect="1" noChangeArrowheads="1"/>
          </p:cNvPicPr>
          <p:nvPr>
            <p:ph type="pic" sz="quarter" idx="13"/>
          </p:nvPr>
        </p:nvPicPr>
        <p:blipFill rotWithShape="1">
          <a:blip r:embed="rId2"/>
          <a:srcRect/>
          <a:stretch/>
        </p:blipFill>
        <p:spPr>
          <a:xfrm>
            <a:off x="5161643" y="1600200"/>
            <a:ext cx="3429000" cy="4479925"/>
          </a:xfrm>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4032314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Parámetros Navegación</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28</a:t>
            </a:fld>
            <a:endParaRPr lang="es"/>
          </a:p>
        </p:txBody>
      </p:sp>
    </p:spTree>
    <p:extLst>
      <p:ext uri="{BB962C8B-B14F-4D97-AF65-F5344CB8AC3E}">
        <p14:creationId xmlns:p14="http://schemas.microsoft.com/office/powerpoint/2010/main" val="1035184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47472" y="6773"/>
            <a:ext cx="6528671" cy="988786"/>
          </a:xfrm>
        </p:spPr>
        <p:txBody>
          <a:bodyPr/>
          <a:lstStyle/>
          <a:p>
            <a:pPr algn="l" rtl="0"/>
            <a:r>
              <a:rPr lang="es" sz="3200" b="0" i="0" u="none">
                <a:latin typeface="Arial" panose="020B0604020202020204" pitchFamily="34" charset="0"/>
                <a:cs typeface="Arial" panose="020B0604020202020204" pitchFamily="34" charset="0"/>
              </a:rPr>
              <a:t>Parámetros Navegación</a:t>
            </a:r>
          </a:p>
        </p:txBody>
      </p:sp>
      <p:sp>
        <p:nvSpPr>
          <p:cNvPr id="10243"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A8620E7-E57C-4AC9-AC8B-AB638A5D76FA}" type="slidenum">
              <a:rPr sz="1200"/>
              <a:pPr algn="l" rtl="0"/>
              <a:t>29</a:t>
            </a:fld>
            <a:endParaRPr lang="es" altLang="en-US" sz="1200"/>
          </a:p>
        </p:txBody>
      </p:sp>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1600"/>
            <a:ext cx="7132638"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57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67000"/>
            <a:ext cx="5148263" cy="3771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a:grpSpLocks/>
          </p:cNvGrpSpPr>
          <p:nvPr/>
        </p:nvGrpSpPr>
        <p:grpSpPr bwMode="auto">
          <a:xfrm>
            <a:off x="3182938" y="2209800"/>
            <a:ext cx="2684462" cy="457200"/>
            <a:chOff x="3183564" y="2209800"/>
            <a:chExt cx="2683836" cy="457200"/>
          </a:xfrm>
        </p:grpSpPr>
        <p:sp>
          <p:nvSpPr>
            <p:cNvPr id="4" name="Rectangle 3">
              <a:extLst>
                <a:ext uri="{FF2B5EF4-FFF2-40B4-BE49-F238E27FC236}">
                  <a16:creationId xmlns="" xmlns:a16="http://schemas.microsoft.com/office/drawing/2014/main" id="{12BBA897-2836-4A18-B569-499F258616FC}"/>
                </a:ext>
              </a:extLst>
            </p:cNvPr>
            <p:cNvSpPr/>
            <p:nvPr/>
          </p:nvSpPr>
          <p:spPr>
            <a:xfrm>
              <a:off x="3429569" y="2209800"/>
              <a:ext cx="2437831" cy="3429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6" name="Elbow Connector 5">
              <a:extLst>
                <a:ext uri="{FF2B5EF4-FFF2-40B4-BE49-F238E27FC236}">
                  <a16:creationId xmlns="" xmlns:a16="http://schemas.microsoft.com/office/drawing/2014/main" id="{2389C0C3-0E04-46A4-AA90-E3C88C77DAF8}"/>
                </a:ext>
              </a:extLst>
            </p:cNvPr>
            <p:cNvCxnSpPr>
              <a:stCxn id="4" idx="1"/>
              <a:endCxn id="115715" idx="0"/>
            </p:cNvCxnSpPr>
            <p:nvPr/>
          </p:nvCxnSpPr>
          <p:spPr>
            <a:xfrm rot="10800000" flipV="1">
              <a:off x="3183564" y="2381250"/>
              <a:ext cx="246005" cy="285750"/>
            </a:xfrm>
            <a:prstGeom prst="bentConnector2">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9" name="TextBox 8">
            <a:extLst>
              <a:ext uri="{FF2B5EF4-FFF2-40B4-BE49-F238E27FC236}">
                <a16:creationId xmlns="" xmlns:a16="http://schemas.microsoft.com/office/drawing/2014/main" id="{704D3C63-A721-420D-B814-C92978A0157E}"/>
              </a:ext>
            </a:extLst>
          </p:cNvPr>
          <p:cNvSpPr txBox="1"/>
          <p:nvPr/>
        </p:nvSpPr>
        <p:spPr>
          <a:xfrm>
            <a:off x="5867400" y="2701925"/>
            <a:ext cx="3124200" cy="2555875"/>
          </a:xfrm>
          <a:prstGeom prst="rect">
            <a:avLst/>
          </a:prstGeom>
          <a:noFill/>
        </p:spPr>
        <p:txBody>
          <a:bodyPr/>
          <a:lstStyle/>
          <a:p>
            <a:pPr algn="l" rtl="0">
              <a:defRPr/>
            </a:pPr>
            <a:r>
              <a:rPr lang="es" sz="1600" b="0" i="0" u="none" dirty="0">
                <a:solidFill>
                  <a:schemeClr val="tx1">
                    <a:lumMod val="65000"/>
                    <a:lumOff val="35000"/>
                  </a:schemeClr>
                </a:solidFill>
              </a:rPr>
              <a:t>El diálogo Parámetros Navegación en Levantamiento provee opciones </a:t>
            </a:r>
            <a:r>
              <a:rPr lang="es" sz="1600" b="0" i="0" u="none" dirty="0" smtClean="0">
                <a:solidFill>
                  <a:schemeClr val="tx1">
                    <a:lumMod val="65000"/>
                    <a:lumOff val="35000"/>
                  </a:schemeClr>
                </a:solidFill>
              </a:rPr>
              <a:t>para: </a:t>
            </a:r>
            <a:endParaRPr lang="es" sz="1600" b="0" i="0" u="none" dirty="0">
              <a:solidFill>
                <a:schemeClr val="tx1">
                  <a:lumMod val="65000"/>
                  <a:lumOff val="35000"/>
                </a:schemeClr>
              </a:solidFill>
            </a:endParaRPr>
          </a:p>
          <a:p>
            <a:pPr algn="l" rtl="0">
              <a:defRPr/>
            </a:pPr>
            <a:endParaRPr lang="es" sz="1600" b="0" dirty="0">
              <a:solidFill>
                <a:schemeClr val="tx1">
                  <a:lumMod val="65000"/>
                  <a:lumOff val="35000"/>
                </a:schemeClr>
              </a:solidFill>
            </a:endParaRPr>
          </a:p>
          <a:p>
            <a:pPr marL="285750" indent="-285750" algn="l" rtl="0">
              <a:buFont typeface="Arial" panose="020B0604020202020204" pitchFamily="34" charset="0"/>
              <a:buChar char="•"/>
              <a:defRPr/>
            </a:pPr>
            <a:r>
              <a:rPr lang="es" sz="1600" b="0" i="0" u="none" dirty="0">
                <a:solidFill>
                  <a:schemeClr val="tx1">
                    <a:lumMod val="65000"/>
                    <a:lumOff val="35000"/>
                  </a:schemeClr>
                </a:solidFill>
              </a:rPr>
              <a:t>Navegación Automatizada de línea planeada</a:t>
            </a:r>
          </a:p>
          <a:p>
            <a:pPr marL="285750" indent="-285750" algn="l" rtl="0">
              <a:buFont typeface="Arial" panose="020B0604020202020204" pitchFamily="34" charset="0"/>
              <a:buChar char="•"/>
              <a:defRPr/>
            </a:pPr>
            <a:r>
              <a:rPr lang="es" sz="1600" b="0" i="0" u="none" dirty="0">
                <a:solidFill>
                  <a:schemeClr val="tx1">
                    <a:lumMod val="65000"/>
                    <a:lumOff val="35000"/>
                  </a:schemeClr>
                </a:solidFill>
              </a:rPr>
              <a:t>Grabación de datos personalizada</a:t>
            </a:r>
          </a:p>
          <a:p>
            <a:pPr marL="285750" indent="-285750" algn="l" rtl="0">
              <a:buFont typeface="Arial" panose="020B0604020202020204" pitchFamily="34" charset="0"/>
              <a:buChar char="•"/>
              <a:defRPr/>
            </a:pPr>
            <a:r>
              <a:rPr lang="es" sz="1600" b="0" i="0" u="none" dirty="0">
                <a:solidFill>
                  <a:schemeClr val="tx1">
                    <a:lumMod val="65000"/>
                    <a:lumOff val="35000"/>
                  </a:schemeClr>
                </a:solidFill>
              </a:rPr>
              <a:t>Configurar respaldos</a:t>
            </a:r>
          </a:p>
          <a:p>
            <a:pPr marL="285750" indent="-285750" algn="l" rtl="0">
              <a:buFont typeface="Arial" panose="020B0604020202020204" pitchFamily="34" charset="0"/>
              <a:buChar char="•"/>
              <a:defRPr/>
            </a:pPr>
            <a:r>
              <a:rPr lang="es" sz="1600" b="0" i="0" u="none" dirty="0">
                <a:solidFill>
                  <a:schemeClr val="tx1">
                    <a:lumMod val="65000"/>
                    <a:lumOff val="35000"/>
                  </a:schemeClr>
                </a:solidFill>
              </a:rPr>
              <a:t>Configurar alarmas de profundidad</a:t>
            </a:r>
          </a:p>
          <a:p>
            <a:pPr marL="285750" indent="-285750" algn="l" rtl="0">
              <a:buFont typeface="Arial" panose="020B0604020202020204" pitchFamily="34" charset="0"/>
              <a:buChar char="•"/>
              <a:defRPr/>
            </a:pPr>
            <a:r>
              <a:rPr lang="es" sz="1600" b="0" i="0" u="none" dirty="0">
                <a:solidFill>
                  <a:schemeClr val="tx1">
                    <a:lumMod val="65000"/>
                    <a:lumOff val="35000"/>
                  </a:schemeClr>
                </a:solidFill>
              </a:rPr>
              <a:t>Definir marcadores de evento</a:t>
            </a:r>
          </a:p>
        </p:txBody>
      </p:sp>
    </p:spTree>
    <p:extLst>
      <p:ext uri="{BB962C8B-B14F-4D97-AF65-F5344CB8AC3E}">
        <p14:creationId xmlns:p14="http://schemas.microsoft.com/office/powerpoint/2010/main" val="666175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Ventanas Levantamiento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3</a:t>
            </a:fld>
            <a:endParaRPr lang="es"/>
          </a:p>
        </p:txBody>
      </p:sp>
    </p:spTree>
    <p:extLst>
      <p:ext uri="{BB962C8B-B14F-4D97-AF65-F5344CB8AC3E}">
        <p14:creationId xmlns:p14="http://schemas.microsoft.com/office/powerpoint/2010/main" val="37995976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Puerta Inicio de Línea</a:t>
            </a:r>
          </a:p>
        </p:txBody>
      </p:sp>
      <p:sp>
        <p:nvSpPr>
          <p:cNvPr id="6" name="Content Placeholder 5">
            <a:extLst>
              <a:ext uri="{FF2B5EF4-FFF2-40B4-BE49-F238E27FC236}">
                <a16:creationId xmlns="" xmlns:a16="http://schemas.microsoft.com/office/drawing/2014/main" id="{8BB24AF8-020E-40BE-B098-ED97A81690B2}"/>
              </a:ext>
            </a:extLst>
          </p:cNvPr>
          <p:cNvSpPr>
            <a:spLocks noGrp="1"/>
          </p:cNvSpPr>
          <p:nvPr>
            <p:ph idx="16"/>
          </p:nvPr>
        </p:nvSpPr>
        <p:spPr>
          <a:xfrm>
            <a:off x="3886200" y="3090863"/>
            <a:ext cx="4919663" cy="3200400"/>
          </a:xfrm>
        </p:spPr>
        <p:txBody>
          <a:bodyPr/>
          <a:lstStyle/>
          <a:p>
            <a:pPr algn="l" rtl="0">
              <a:defRPr/>
            </a:pPr>
            <a:r>
              <a:rPr lang="es" b="0" i="0" u="none">
                <a:solidFill>
                  <a:schemeClr val="tx1">
                    <a:lumMod val="65000"/>
                    <a:lumOff val="35000"/>
                  </a:schemeClr>
                </a:solidFill>
              </a:rPr>
              <a:t>Una </a:t>
            </a:r>
            <a:r>
              <a:rPr lang="es" b="1" i="0" u="none">
                <a:solidFill>
                  <a:schemeClr val="tx1">
                    <a:lumMod val="65000"/>
                    <a:lumOff val="35000"/>
                  </a:schemeClr>
                </a:solidFill>
              </a:rPr>
              <a:t>puerta línea</a:t>
            </a:r>
            <a:r>
              <a:rPr lang="es" b="0" i="0" u="none">
                <a:solidFill>
                  <a:schemeClr val="tx1">
                    <a:lumMod val="65000"/>
                    <a:lumOff val="35000"/>
                  </a:schemeClr>
                </a:solidFill>
              </a:rPr>
              <a:t> especifica un área que, cuando es entrada, dispara una acción de iniciar o parar la grabación.</a:t>
            </a:r>
          </a:p>
          <a:p>
            <a:pPr marL="285750" indent="-285750" algn="l" rtl="0">
              <a:buFont typeface="Arial" panose="020B0604020202020204" pitchFamily="34" charset="0"/>
              <a:buChar char="•"/>
              <a:defRPr/>
            </a:pPr>
            <a:r>
              <a:rPr lang="es" sz="1400" b="1" i="0" u="none">
                <a:solidFill>
                  <a:schemeClr val="tx1">
                    <a:lumMod val="65000"/>
                    <a:lumOff val="35000"/>
                  </a:schemeClr>
                </a:solidFill>
              </a:rPr>
              <a:t>Puerta = 0</a:t>
            </a:r>
            <a:r>
              <a:rPr lang="es" sz="1400" b="0" i="0" u="none">
                <a:solidFill>
                  <a:schemeClr val="tx1">
                    <a:lumMod val="65000"/>
                    <a:lumOff val="35000"/>
                  </a:schemeClr>
                </a:solidFill>
              </a:rPr>
              <a:t> — Puerta es deshabilitada</a:t>
            </a:r>
          </a:p>
          <a:p>
            <a:pPr marL="285750" indent="-285750" algn="l" rtl="0">
              <a:buFont typeface="Arial" panose="020B0604020202020204" pitchFamily="34" charset="0"/>
              <a:buChar char="•"/>
              <a:defRPr/>
            </a:pPr>
            <a:r>
              <a:rPr lang="es" sz="1400" b="1" i="0" u="none">
                <a:solidFill>
                  <a:schemeClr val="tx1">
                    <a:lumMod val="65000"/>
                    <a:lumOff val="35000"/>
                  </a:schemeClr>
                </a:solidFill>
              </a:rPr>
              <a:t>Puerta &gt; 0</a:t>
            </a:r>
            <a:r>
              <a:rPr lang="es" sz="1400" b="0" i="0" u="none">
                <a:solidFill>
                  <a:schemeClr val="tx1">
                    <a:lumMod val="65000"/>
                    <a:lumOff val="35000"/>
                  </a:schemeClr>
                </a:solidFill>
              </a:rPr>
              <a:t> — Vaya en línea cuando la embarcación corte n el círculo con radio = puerta.</a:t>
            </a:r>
          </a:p>
          <a:p>
            <a:pPr marL="285750" indent="-285750" algn="l" rtl="0">
              <a:buFont typeface="Arial" panose="020B0604020202020204" pitchFamily="34" charset="0"/>
              <a:buChar char="•"/>
              <a:defRPr/>
            </a:pPr>
            <a:r>
              <a:rPr lang="es" sz="1400" b="1" i="0" u="none">
                <a:solidFill>
                  <a:schemeClr val="tx1">
                    <a:lumMod val="65000"/>
                    <a:lumOff val="35000"/>
                  </a:schemeClr>
                </a:solidFill>
              </a:rPr>
              <a:t>Puerta &lt; 0 </a:t>
            </a:r>
            <a:r>
              <a:rPr lang="es" sz="1400" b="0" i="0" u="none">
                <a:solidFill>
                  <a:schemeClr val="tx1">
                    <a:lumMod val="65000"/>
                    <a:lumOff val="35000"/>
                  </a:schemeClr>
                </a:solidFill>
              </a:rPr>
              <a:t>— Vaya en línea cuando la embarcación corta dentro del semi-círculo con radio = |puerta|.</a:t>
            </a:r>
          </a:p>
          <a:p>
            <a:pPr marL="285750" indent="-285750" algn="l" rtl="0">
              <a:buFont typeface="Arial" panose="020B0604020202020204" pitchFamily="34" charset="0"/>
              <a:buChar char="•"/>
              <a:defRPr/>
            </a:pPr>
            <a:endParaRPr lang="es" sz="1400" dirty="0">
              <a:solidFill>
                <a:schemeClr val="tx1">
                  <a:lumMod val="65000"/>
                  <a:lumOff val="35000"/>
                </a:schemeClr>
              </a:solidFill>
            </a:endParaRPr>
          </a:p>
          <a:p>
            <a:pPr algn="l" rtl="0">
              <a:defRPr/>
            </a:pPr>
            <a:r>
              <a:rPr lang="es" sz="1600" b="1" i="0" u="none">
                <a:solidFill>
                  <a:schemeClr val="tx1">
                    <a:lumMod val="65000"/>
                    <a:lumOff val="35000"/>
                  </a:schemeClr>
                </a:solidFill>
              </a:rPr>
              <a:t>Ofset </a:t>
            </a:r>
            <a:r>
              <a:rPr lang="es" sz="1600" b="0" i="0" u="none">
                <a:solidFill>
                  <a:schemeClr val="tx1">
                    <a:lumMod val="65000"/>
                    <a:lumOff val="35000"/>
                  </a:schemeClr>
                </a:solidFill>
              </a:rPr>
              <a:t>— Mueve la puerta arriba o abajo de la línea.</a:t>
            </a:r>
          </a:p>
          <a:p>
            <a:pPr algn="l" rtl="0">
              <a:defRPr/>
            </a:pPr>
            <a:endParaRPr lang="es" dirty="0"/>
          </a:p>
        </p:txBody>
      </p:sp>
      <p:sp>
        <p:nvSpPr>
          <p:cNvPr id="11268"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208A6A2-4CB6-44DA-AD0D-587C1BB39AB1}" type="slidenum">
              <a:rPr sz="1200"/>
              <a:pPr algn="l" rtl="0"/>
              <a:t>30</a:t>
            </a:fld>
            <a:endParaRPr lang="es" altLang="en-US" sz="1200"/>
          </a:p>
        </p:txBody>
      </p:sp>
      <p:grpSp>
        <p:nvGrpSpPr>
          <p:cNvPr id="11269" name="Group 8"/>
          <p:cNvGrpSpPr>
            <a:grpSpLocks/>
          </p:cNvGrpSpPr>
          <p:nvPr/>
        </p:nvGrpSpPr>
        <p:grpSpPr bwMode="auto">
          <a:xfrm>
            <a:off x="219075" y="1263650"/>
            <a:ext cx="6715125" cy="1527175"/>
            <a:chOff x="976313" y="1238250"/>
            <a:chExt cx="6715125" cy="1527175"/>
          </a:xfrm>
        </p:grpSpPr>
        <p:pic>
          <p:nvPicPr>
            <p:cNvPr id="10" name="Picture 1">
              <a:extLst>
                <a:ext uri="{FF2B5EF4-FFF2-40B4-BE49-F238E27FC236}">
                  <a16:creationId xmlns="" xmlns:a16="http://schemas.microsoft.com/office/drawing/2014/main" id="{8517D0DD-84E5-4E53-A670-85D0A8F6863A}"/>
                </a:ext>
              </a:extLst>
            </p:cNvPr>
            <p:cNvPicPr>
              <a:picLocks noChangeAspect="1"/>
            </p:cNvPicPr>
            <p:nvPr/>
          </p:nvPicPr>
          <p:blipFill>
            <a:blip r:embed="rId2"/>
            <a:srcRect/>
            <a:stretch>
              <a:fillRect/>
            </a:stretch>
          </p:blipFill>
          <p:spPr bwMode="auto">
            <a:xfrm>
              <a:off x="976313" y="1238250"/>
              <a:ext cx="6715125" cy="1527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1272" name="Rectangle 4"/>
            <p:cNvSpPr>
              <a:spLocks noChangeArrowheads="1"/>
            </p:cNvSpPr>
            <p:nvPr/>
          </p:nvSpPr>
          <p:spPr bwMode="auto">
            <a:xfrm>
              <a:off x="1095375" y="1828800"/>
              <a:ext cx="6477000" cy="53340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a:p>
          </p:txBody>
        </p:sp>
      </p:grpSp>
      <p:pic>
        <p:nvPicPr>
          <p:cNvPr id="11270" name="Picture 5"/>
          <p:cNvPicPr>
            <a:picLocks noGrp="1" noChangeAspect="1" noChangeArrowheads="1"/>
          </p:cNvPicPr>
          <p:nvPr>
            <p:ph type="chart" sz="quarter" idx="13"/>
          </p:nvPr>
        </p:nvPicPr>
        <p:blipFill>
          <a:blip r:embed="rId3">
            <a:extLst>
              <a:ext uri="{28A0092B-C50C-407E-A947-70E740481C1C}">
                <a14:useLocalDpi xmlns:a14="http://schemas.microsoft.com/office/drawing/2010/main" val="0"/>
              </a:ext>
            </a:extLst>
          </a:blip>
          <a:srcRect l="2129" r="23405"/>
          <a:stretch>
            <a:fillRect/>
          </a:stretch>
        </p:blipFill>
        <p:spPr>
          <a:xfrm>
            <a:off x="347663" y="3090863"/>
            <a:ext cx="3200400" cy="32004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65594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Alarma Error Traqueo Transversal</a:t>
            </a:r>
          </a:p>
        </p:txBody>
      </p:sp>
      <p:sp>
        <p:nvSpPr>
          <p:cNvPr id="12291"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B90C0F3A-BF9B-4AC7-BC0E-46CBEFD68B9F}" type="slidenum">
              <a:rPr sz="1200"/>
              <a:pPr algn="l" rtl="0"/>
              <a:t>31</a:t>
            </a:fld>
            <a:endParaRPr lang="es" altLang="en-US" sz="1200"/>
          </a:p>
        </p:txBody>
      </p:sp>
      <p:pic>
        <p:nvPicPr>
          <p:cNvPr id="1229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00200"/>
            <a:ext cx="4419600" cy="1009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3" name="TextBox 6"/>
          <p:cNvSpPr txBox="1">
            <a:spLocks noChangeArrowheads="1"/>
          </p:cNvSpPr>
          <p:nvPr/>
        </p:nvSpPr>
        <p:spPr bwMode="auto">
          <a:xfrm>
            <a:off x="347663" y="3090863"/>
            <a:ext cx="3728681"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600" b="1" i="0" u="none" dirty="0">
                <a:solidFill>
                  <a:schemeClr val="tx1">
                    <a:lumMod val="65000"/>
                    <a:lumOff val="35000"/>
                  </a:schemeClr>
                </a:solidFill>
              </a:rPr>
              <a:t>Alarma Error Traqueo Transversal (XTE)</a:t>
            </a:r>
          </a:p>
          <a:p>
            <a:endParaRPr lang="es" altLang="en-US" sz="1600" b="0" dirty="0">
              <a:solidFill>
                <a:schemeClr val="tx1">
                  <a:lumMod val="65000"/>
                  <a:lumOff val="35000"/>
                </a:schemeClr>
              </a:solidFill>
            </a:endParaRPr>
          </a:p>
          <a:p>
            <a:pPr algn="l" rtl="0"/>
            <a:r>
              <a:rPr lang="es" sz="1600" b="0" i="0" u="none" dirty="0">
                <a:solidFill>
                  <a:schemeClr val="tx1">
                    <a:lumMod val="65000"/>
                    <a:lumOff val="35000"/>
                  </a:schemeClr>
                </a:solidFill>
              </a:rPr>
              <a:t>HYPACK Levantamiento generará una alarma “XTE” si el punto de traqueo se mueve por fuera del límite especificado en Parámetros Navegación.</a:t>
            </a:r>
          </a:p>
          <a:p>
            <a:endParaRPr lang="es" altLang="en-US" sz="1600" b="0" dirty="0">
              <a:solidFill>
                <a:schemeClr val="tx1">
                  <a:lumMod val="65000"/>
                  <a:lumOff val="35000"/>
                </a:schemeClr>
              </a:solidFill>
            </a:endParaRPr>
          </a:p>
          <a:p>
            <a:pPr algn="l" rtl="0"/>
            <a:r>
              <a:rPr lang="es" sz="1600" b="0" i="0" u="none" dirty="0">
                <a:solidFill>
                  <a:schemeClr val="tx1">
                    <a:lumMod val="65000"/>
                    <a:lumOff val="35000"/>
                  </a:schemeClr>
                </a:solidFill>
              </a:rPr>
              <a:t>El límite es relativo a la línea planeada activa.</a:t>
            </a:r>
          </a:p>
          <a:p>
            <a:endParaRPr lang="es" altLang="en-US" sz="1600" b="0" dirty="0">
              <a:solidFill>
                <a:schemeClr val="tx1">
                  <a:lumMod val="65000"/>
                  <a:lumOff val="35000"/>
                </a:schemeClr>
              </a:solidFill>
            </a:endParaRPr>
          </a:p>
          <a:p>
            <a:pPr algn="l" rtl="0"/>
            <a:r>
              <a:rPr lang="es" sz="1600" b="0" i="0" u="none" dirty="0">
                <a:solidFill>
                  <a:schemeClr val="tx1">
                    <a:lumMod val="65000"/>
                    <a:lumOff val="35000"/>
                  </a:schemeClr>
                </a:solidFill>
              </a:rPr>
              <a:t>Dejando el límite en cero deshabilita la alarma.</a:t>
            </a:r>
          </a:p>
        </p:txBody>
      </p:sp>
      <p:pic>
        <p:nvPicPr>
          <p:cNvPr id="10" name="2017 SURVEY XTE Alarm.avi">
            <a:hlinkClick r:id="" action="ppaction://media"/>
          </p:cNvPr>
          <p:cNvPicPr>
            <a:picLocks noGrp="1" noChangeAspect="1"/>
          </p:cNvPicPr>
          <p:nvPr>
            <p:ph idx="16"/>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4194386" y="3172778"/>
            <a:ext cx="4048760" cy="3036570"/>
          </a:xfrm>
          <a:ln w="38100">
            <a:solidFill>
              <a:srgbClr val="FFFF00"/>
            </a:solidFill>
            <a:miter lim="800000"/>
            <a:headEnd/>
            <a:tailEnd/>
          </a:ln>
        </p:spPr>
      </p:pic>
    </p:spTree>
    <p:extLst>
      <p:ext uri="{BB962C8B-B14F-4D97-AF65-F5344CB8AC3E}">
        <p14:creationId xmlns:p14="http://schemas.microsoft.com/office/powerpoint/2010/main" val="26985934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fullScrn="1">
              <p:cMediaNode vol="80000">
                <p:cTn id="7" fill="hold" display="0">
                  <p:stCondLst>
                    <p:cond delay="indefinite"/>
                  </p:stCondLst>
                </p:cTn>
                <p:tgtEl>
                  <p:spTgt spid="10"/>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lstStyle/>
          <a:p>
            <a:pPr algn="l" rtl="0"/>
            <a:r>
              <a:rPr lang="es" sz="3200" b="1" i="0" u="none">
                <a:latin typeface="Arial" panose="020B0604020202020204" pitchFamily="34" charset="0"/>
                <a:cs typeface="Arial" panose="020B0604020202020204" pitchFamily="34" charset="0"/>
              </a:rPr>
              <a:t>Marcas De Evento</a:t>
            </a:r>
          </a:p>
        </p:txBody>
      </p:sp>
      <p:sp>
        <p:nvSpPr>
          <p:cNvPr id="13315"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5F52BCB6-70B6-467C-8B63-A4739E0DD168}" type="slidenum">
              <a:rPr sz="1200"/>
              <a:pPr algn="l" rtl="0"/>
              <a:t>32</a:t>
            </a:fld>
            <a:endParaRPr lang="es" altLang="en-US" sz="1200"/>
          </a:p>
        </p:txBody>
      </p:sp>
      <p:pic>
        <p:nvPicPr>
          <p:cNvPr id="133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1600"/>
            <a:ext cx="6656388"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a:spLocks noChangeArrowheads="1"/>
          </p:cNvSpPr>
          <p:nvPr/>
        </p:nvSpPr>
        <p:spPr bwMode="auto">
          <a:xfrm>
            <a:off x="315119" y="4224338"/>
            <a:ext cx="4452937"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dirty="0">
                <a:solidFill>
                  <a:schemeClr val="tx1">
                    <a:lumMod val="65000"/>
                    <a:lumOff val="35000"/>
                  </a:schemeClr>
                </a:solidFill>
              </a:rPr>
              <a:t>Próximo evento — </a:t>
            </a:r>
            <a:r>
              <a:rPr lang="es" b="0" i="0" u="none" dirty="0">
                <a:solidFill>
                  <a:schemeClr val="tx1">
                    <a:lumMod val="65000"/>
                    <a:lumOff val="35000"/>
                  </a:schemeClr>
                </a:solidFill>
              </a:rPr>
              <a:t>El próximo número de evento a usar.</a:t>
            </a:r>
          </a:p>
          <a:p>
            <a:endParaRPr lang="es" altLang="en-US" b="0" dirty="0">
              <a:solidFill>
                <a:schemeClr val="tx1">
                  <a:lumMod val="65000"/>
                  <a:lumOff val="35000"/>
                </a:schemeClr>
              </a:solidFill>
            </a:endParaRPr>
          </a:p>
          <a:p>
            <a:pPr algn="l" rtl="0"/>
            <a:r>
              <a:rPr lang="es" b="1" i="0" u="none" dirty="0">
                <a:solidFill>
                  <a:schemeClr val="tx1">
                    <a:lumMod val="65000"/>
                    <a:lumOff val="35000"/>
                  </a:schemeClr>
                </a:solidFill>
              </a:rPr>
              <a:t>Intervalo Evento — </a:t>
            </a:r>
            <a:r>
              <a:rPr lang="es" b="0" i="0" u="none" dirty="0">
                <a:solidFill>
                  <a:schemeClr val="tx1">
                    <a:lumMod val="65000"/>
                    <a:lumOff val="35000"/>
                  </a:schemeClr>
                </a:solidFill>
              </a:rPr>
              <a:t>El tiempo en segundos o la distancia a lo largo de la línea en unidades de cuadrícula entre eventos</a:t>
            </a:r>
          </a:p>
          <a:p>
            <a:endParaRPr lang="es" altLang="en-US" b="0" dirty="0">
              <a:solidFill>
                <a:schemeClr val="tx1">
                  <a:lumMod val="65000"/>
                  <a:lumOff val="35000"/>
                </a:schemeClr>
              </a:solidFill>
            </a:endParaRPr>
          </a:p>
          <a:p>
            <a:pPr algn="l" rtl="0"/>
            <a:r>
              <a:rPr lang="es" b="1" i="0" u="none" dirty="0">
                <a:solidFill>
                  <a:schemeClr val="tx1">
                    <a:lumMod val="65000"/>
                    <a:lumOff val="35000"/>
                  </a:schemeClr>
                </a:solidFill>
              </a:rPr>
              <a:t>Incremento Evento — </a:t>
            </a:r>
            <a:r>
              <a:rPr lang="es" b="0" i="0" u="none" dirty="0">
                <a:solidFill>
                  <a:schemeClr val="tx1">
                    <a:lumMod val="65000"/>
                    <a:lumOff val="35000"/>
                  </a:schemeClr>
                </a:solidFill>
              </a:rPr>
              <a:t>El número agregado al número de evento previo para generar el próximo número de evento.</a:t>
            </a:r>
          </a:p>
          <a:p>
            <a:endParaRPr lang="es" altLang="en-US" sz="1200" b="0" dirty="0"/>
          </a:p>
        </p:txBody>
      </p:sp>
      <p:sp>
        <p:nvSpPr>
          <p:cNvPr id="14" name="TextBox 13"/>
          <p:cNvSpPr txBox="1">
            <a:spLocks noChangeArrowheads="1"/>
          </p:cNvSpPr>
          <p:nvPr/>
        </p:nvSpPr>
        <p:spPr bwMode="auto">
          <a:xfrm>
            <a:off x="4800600" y="4227513"/>
            <a:ext cx="4114800"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a:solidFill>
                  <a:schemeClr val="tx1">
                    <a:lumMod val="65000"/>
                    <a:lumOff val="35000"/>
                  </a:schemeClr>
                </a:solidFill>
              </a:rPr>
              <a:t>Manual — </a:t>
            </a:r>
            <a:r>
              <a:rPr lang="es" b="0" i="0" u="none">
                <a:solidFill>
                  <a:schemeClr val="tx1">
                    <a:lumMod val="65000"/>
                    <a:lumOff val="35000"/>
                  </a:schemeClr>
                </a:solidFill>
              </a:rPr>
              <a:t>Haga marcas de evento al inicio/fin de línea y manualmente (CTRL-N).</a:t>
            </a:r>
          </a:p>
          <a:p>
            <a:endParaRPr lang="es" altLang="en-US" dirty="0">
              <a:solidFill>
                <a:schemeClr val="tx1">
                  <a:lumMod val="65000"/>
                  <a:lumOff val="35000"/>
                </a:schemeClr>
              </a:solidFill>
            </a:endParaRPr>
          </a:p>
          <a:p>
            <a:pPr algn="l" rtl="0"/>
            <a:r>
              <a:rPr lang="es" b="1" i="0" u="none">
                <a:solidFill>
                  <a:schemeClr val="tx1">
                    <a:lumMod val="65000"/>
                    <a:lumOff val="35000"/>
                  </a:schemeClr>
                </a:solidFill>
              </a:rPr>
              <a:t>Tiempo — </a:t>
            </a:r>
            <a:r>
              <a:rPr lang="es" b="0" i="0" u="none">
                <a:solidFill>
                  <a:schemeClr val="tx1">
                    <a:lumMod val="65000"/>
                    <a:lumOff val="35000"/>
                  </a:schemeClr>
                </a:solidFill>
              </a:rPr>
              <a:t>Haga marcas de evento al inicio/fin de línea y cada </a:t>
            </a:r>
            <a:r>
              <a:rPr lang="es" b="0" i="1" u="none">
                <a:solidFill>
                  <a:schemeClr val="tx1">
                    <a:lumMod val="65000"/>
                    <a:lumOff val="35000"/>
                  </a:schemeClr>
                </a:solidFill>
              </a:rPr>
              <a:t>n</a:t>
            </a:r>
            <a:r>
              <a:rPr lang="es" b="0" i="0" u="none">
                <a:solidFill>
                  <a:schemeClr val="tx1">
                    <a:lumMod val="65000"/>
                    <a:lumOff val="35000"/>
                  </a:schemeClr>
                </a:solidFill>
              </a:rPr>
              <a:t> segundos.</a:t>
            </a:r>
          </a:p>
          <a:p>
            <a:endParaRPr lang="es" altLang="en-US" b="0" dirty="0">
              <a:solidFill>
                <a:schemeClr val="tx1">
                  <a:lumMod val="65000"/>
                  <a:lumOff val="35000"/>
                </a:schemeClr>
              </a:solidFill>
            </a:endParaRPr>
          </a:p>
          <a:p>
            <a:pPr algn="l" rtl="0"/>
            <a:r>
              <a:rPr lang="es" b="1" i="0" u="none">
                <a:solidFill>
                  <a:schemeClr val="tx1">
                    <a:lumMod val="65000"/>
                    <a:lumOff val="35000"/>
                  </a:schemeClr>
                </a:solidFill>
              </a:rPr>
              <a:t>Distancia — </a:t>
            </a:r>
            <a:r>
              <a:rPr lang="es" b="0" i="0" u="none">
                <a:solidFill>
                  <a:schemeClr val="tx1">
                    <a:lumMod val="65000"/>
                    <a:lumOff val="35000"/>
                  </a:schemeClr>
                </a:solidFill>
              </a:rPr>
              <a:t>Haga marcas de evento al inicio/fin de línea y cada </a:t>
            </a:r>
            <a:r>
              <a:rPr lang="es" b="0" i="1" u="none">
                <a:solidFill>
                  <a:schemeClr val="tx1">
                    <a:lumMod val="65000"/>
                    <a:lumOff val="35000"/>
                  </a:schemeClr>
                </a:solidFill>
              </a:rPr>
              <a:t>n</a:t>
            </a:r>
            <a:r>
              <a:rPr lang="es" b="0" i="0" u="none">
                <a:solidFill>
                  <a:schemeClr val="tx1">
                    <a:lumMod val="65000"/>
                    <a:lumOff val="35000"/>
                  </a:schemeClr>
                </a:solidFill>
              </a:rPr>
              <a:t> unidades de cuadrícula a lo largo de la línea planeada.</a:t>
            </a:r>
          </a:p>
        </p:txBody>
      </p:sp>
      <p:grpSp>
        <p:nvGrpSpPr>
          <p:cNvPr id="18" name="Group 17"/>
          <p:cNvGrpSpPr>
            <a:grpSpLocks/>
          </p:cNvGrpSpPr>
          <p:nvPr/>
        </p:nvGrpSpPr>
        <p:grpSpPr bwMode="auto">
          <a:xfrm>
            <a:off x="304800" y="2819400"/>
            <a:ext cx="2438400" cy="1477963"/>
            <a:chOff x="304800" y="2819400"/>
            <a:chExt cx="2438400" cy="1478280"/>
          </a:xfrm>
        </p:grpSpPr>
        <p:sp>
          <p:nvSpPr>
            <p:cNvPr id="10" name="Rectangle 9">
              <a:extLst>
                <a:ext uri="{FF2B5EF4-FFF2-40B4-BE49-F238E27FC236}">
                  <a16:creationId xmlns="" xmlns:a16="http://schemas.microsoft.com/office/drawing/2014/main" id="{59C977D7-8B28-4B64-972F-DD23C0D4C787}"/>
                </a:ext>
              </a:extLst>
            </p:cNvPr>
            <p:cNvSpPr/>
            <p:nvPr/>
          </p:nvSpPr>
          <p:spPr>
            <a:xfrm>
              <a:off x="304800" y="2819400"/>
              <a:ext cx="2438400" cy="914596"/>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5" name="Straight Arrow Connector 14">
              <a:extLst>
                <a:ext uri="{FF2B5EF4-FFF2-40B4-BE49-F238E27FC236}">
                  <a16:creationId xmlns="" xmlns:a16="http://schemas.microsoft.com/office/drawing/2014/main" id="{831465FD-D99B-453C-8595-B128AD4C833C}"/>
                </a:ext>
              </a:extLst>
            </p:cNvPr>
            <p:cNvCxnSpPr>
              <a:stCxn id="10" idx="2"/>
            </p:cNvCxnSpPr>
            <p:nvPr/>
          </p:nvCxnSpPr>
          <p:spPr>
            <a:xfrm>
              <a:off x="1524000" y="3733996"/>
              <a:ext cx="0" cy="563684"/>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19" name="Group 18"/>
          <p:cNvGrpSpPr>
            <a:grpSpLocks/>
          </p:cNvGrpSpPr>
          <p:nvPr/>
        </p:nvGrpSpPr>
        <p:grpSpPr bwMode="auto">
          <a:xfrm>
            <a:off x="4572000" y="1676400"/>
            <a:ext cx="2312988" cy="2620963"/>
            <a:chOff x="4572000" y="1676400"/>
            <a:chExt cx="2312987" cy="2621280"/>
          </a:xfrm>
        </p:grpSpPr>
        <p:sp>
          <p:nvSpPr>
            <p:cNvPr id="12" name="Rectangle 11">
              <a:extLst>
                <a:ext uri="{FF2B5EF4-FFF2-40B4-BE49-F238E27FC236}">
                  <a16:creationId xmlns="" xmlns:a16="http://schemas.microsoft.com/office/drawing/2014/main" id="{867C450E-9D00-463B-9BC9-BF526F89D8AE}"/>
                </a:ext>
              </a:extLst>
            </p:cNvPr>
            <p:cNvSpPr/>
            <p:nvPr/>
          </p:nvSpPr>
          <p:spPr>
            <a:xfrm>
              <a:off x="4572000" y="1676400"/>
              <a:ext cx="2312987" cy="1143138"/>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7" name="Straight Arrow Connector 16">
              <a:extLst>
                <a:ext uri="{FF2B5EF4-FFF2-40B4-BE49-F238E27FC236}">
                  <a16:creationId xmlns="" xmlns:a16="http://schemas.microsoft.com/office/drawing/2014/main" id="{3137E1FE-538F-40AA-9943-7F92A21CD324}"/>
                </a:ext>
              </a:extLst>
            </p:cNvPr>
            <p:cNvCxnSpPr>
              <a:stCxn id="12" idx="2"/>
            </p:cNvCxnSpPr>
            <p:nvPr/>
          </p:nvCxnSpPr>
          <p:spPr>
            <a:xfrm flipH="1">
              <a:off x="5727700" y="2819538"/>
              <a:ext cx="1588" cy="1478142"/>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14060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371600"/>
            <a:ext cx="6656388"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339" name="Title 6"/>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Información Línea</a:t>
            </a:r>
          </a:p>
        </p:txBody>
      </p:sp>
      <p:sp>
        <p:nvSpPr>
          <p:cNvPr id="14340"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F778AEFF-83F8-40D0-A241-39EE231BAAE8}" type="slidenum">
              <a:rPr sz="1200"/>
              <a:pPr algn="l" rtl="0"/>
              <a:t>33</a:t>
            </a:fld>
            <a:endParaRPr lang="es" altLang="en-US" sz="1200"/>
          </a:p>
        </p:txBody>
      </p:sp>
      <p:sp>
        <p:nvSpPr>
          <p:cNvPr id="11" name="TextBox 10">
            <a:extLst>
              <a:ext uri="{FF2B5EF4-FFF2-40B4-BE49-F238E27FC236}">
                <a16:creationId xmlns="" xmlns:a16="http://schemas.microsoft.com/office/drawing/2014/main" id="{60A4142D-9CA5-4C9E-B584-039E262C82FD}"/>
              </a:ext>
            </a:extLst>
          </p:cNvPr>
          <p:cNvSpPr txBox="1"/>
          <p:nvPr/>
        </p:nvSpPr>
        <p:spPr>
          <a:xfrm>
            <a:off x="228600" y="4297363"/>
            <a:ext cx="4191000" cy="2179637"/>
          </a:xfrm>
          <a:prstGeom prst="rect">
            <a:avLst/>
          </a:prstGeom>
          <a:noFill/>
        </p:spPr>
        <p:txBody>
          <a:bodyPr/>
          <a:lstStyle/>
          <a:p>
            <a:pPr algn="l" rtl="0">
              <a:defRPr/>
            </a:pPr>
            <a:r>
              <a:rPr lang="es" sz="1400" b="0" i="0" u="none" dirty="0">
                <a:solidFill>
                  <a:schemeClr val="tx1">
                    <a:lumMod val="65000"/>
                    <a:lumOff val="35000"/>
                  </a:schemeClr>
                </a:solidFill>
              </a:rPr>
              <a:t>Próxima línea — El nombre o número de la próxima línea a ser recorrida.</a:t>
            </a:r>
          </a:p>
          <a:p>
            <a:pPr algn="l" rtl="0">
              <a:defRPr/>
            </a:pPr>
            <a:endParaRPr lang="es" sz="1400" b="0" dirty="0">
              <a:solidFill>
                <a:schemeClr val="tx1">
                  <a:lumMod val="65000"/>
                  <a:lumOff val="35000"/>
                </a:schemeClr>
              </a:solidFill>
            </a:endParaRPr>
          </a:p>
          <a:p>
            <a:pPr algn="l" rtl="0">
              <a:defRPr/>
            </a:pPr>
            <a:r>
              <a:rPr lang="es" sz="1400" b="0" i="0" u="none" dirty="0">
                <a:solidFill>
                  <a:schemeClr val="tx1">
                    <a:lumMod val="65000"/>
                    <a:lumOff val="35000"/>
                  </a:schemeClr>
                </a:solidFill>
              </a:rPr>
              <a:t>Incremento Línea — El número de líneas que se moverán hacia abajo en la cola de la línea cuando selecciona la siguiente línea.</a:t>
            </a:r>
          </a:p>
          <a:p>
            <a:pPr algn="l" rtl="0">
              <a:defRPr/>
            </a:pPr>
            <a:endParaRPr lang="es" sz="1400" b="0" dirty="0"/>
          </a:p>
          <a:p>
            <a:pPr marL="742950" lvl="1" indent="-285750" algn="l" rtl="0">
              <a:buFont typeface="Arial" panose="020B0604020202020204" pitchFamily="34" charset="0"/>
              <a:buChar char="•"/>
              <a:defRPr/>
            </a:pPr>
            <a:r>
              <a:rPr lang="es" sz="1400" b="0" i="0" u="none" dirty="0">
                <a:solidFill>
                  <a:schemeClr val="bg2"/>
                </a:solidFill>
              </a:rPr>
              <a:t>Si = 1,  secuencia = 1, 2, 3, 4</a:t>
            </a:r>
          </a:p>
          <a:p>
            <a:pPr marL="742950" lvl="1" indent="-285750" algn="l" rtl="0">
              <a:buFont typeface="Arial" panose="020B0604020202020204" pitchFamily="34" charset="0"/>
              <a:buChar char="•"/>
              <a:defRPr/>
            </a:pPr>
            <a:r>
              <a:rPr lang="es" sz="1400" b="0" i="0" u="none" dirty="0">
                <a:solidFill>
                  <a:schemeClr val="bg2"/>
                </a:solidFill>
              </a:rPr>
              <a:t>Si = 3,  secuencia = 1, 4, 7, 10</a:t>
            </a:r>
          </a:p>
          <a:p>
            <a:pPr marL="742950" lvl="1" indent="-285750" algn="l" rtl="0">
              <a:buFont typeface="Arial" panose="020B0604020202020204" pitchFamily="34" charset="0"/>
              <a:buChar char="•"/>
              <a:defRPr/>
            </a:pPr>
            <a:r>
              <a:rPr lang="es" sz="1400" b="0" i="0" u="none" dirty="0">
                <a:solidFill>
                  <a:schemeClr val="bg2"/>
                </a:solidFill>
              </a:rPr>
              <a:t>Si = -2, secuencia = 9, 7, 5, 3</a:t>
            </a:r>
          </a:p>
          <a:p>
            <a:pPr algn="l" rtl="0">
              <a:defRPr/>
            </a:pPr>
            <a:endParaRPr lang="es" sz="1600" b="0" dirty="0"/>
          </a:p>
        </p:txBody>
      </p:sp>
      <p:sp>
        <p:nvSpPr>
          <p:cNvPr id="14" name="TextBox 13"/>
          <p:cNvSpPr txBox="1">
            <a:spLocks noChangeArrowheads="1"/>
          </p:cNvSpPr>
          <p:nvPr/>
        </p:nvSpPr>
        <p:spPr bwMode="auto">
          <a:xfrm>
            <a:off x="4419600" y="4300538"/>
            <a:ext cx="4343400"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a:solidFill>
                  <a:schemeClr val="tx1">
                    <a:lumMod val="65000"/>
                    <a:lumOff val="35000"/>
                  </a:schemeClr>
                </a:solidFill>
              </a:rPr>
              <a:t>Mientras Registra — </a:t>
            </a:r>
            <a:r>
              <a:rPr lang="es" b="0" i="0" u="none">
                <a:solidFill>
                  <a:schemeClr val="tx1">
                    <a:lumMod val="65000"/>
                    <a:lumOff val="35000"/>
                  </a:schemeClr>
                </a:solidFill>
              </a:rPr>
              <a:t>Selecciona el segmento mas apropiado de la línea activa solo cuando esta grabando.</a:t>
            </a:r>
          </a:p>
          <a:p>
            <a:endParaRPr lang="es" altLang="en-US" dirty="0">
              <a:solidFill>
                <a:schemeClr val="tx1">
                  <a:lumMod val="65000"/>
                  <a:lumOff val="35000"/>
                </a:schemeClr>
              </a:solidFill>
            </a:endParaRPr>
          </a:p>
          <a:p>
            <a:pPr algn="l" rtl="0"/>
            <a:r>
              <a:rPr lang="es" b="1" i="0" u="none">
                <a:solidFill>
                  <a:schemeClr val="tx1">
                    <a:lumMod val="65000"/>
                    <a:lumOff val="35000"/>
                  </a:schemeClr>
                </a:solidFill>
              </a:rPr>
              <a:t>Siempre — </a:t>
            </a:r>
            <a:r>
              <a:rPr lang="es" b="0" i="0" u="none">
                <a:solidFill>
                  <a:schemeClr val="tx1">
                    <a:lumMod val="65000"/>
                    <a:lumOff val="35000"/>
                  </a:schemeClr>
                </a:solidFill>
              </a:rPr>
              <a:t>Siempre auto-seleccione el tramo activo.</a:t>
            </a:r>
          </a:p>
          <a:p>
            <a:endParaRPr lang="es" altLang="en-US" b="0" dirty="0">
              <a:solidFill>
                <a:schemeClr val="tx1">
                  <a:lumMod val="65000"/>
                  <a:lumOff val="35000"/>
                </a:schemeClr>
              </a:solidFill>
            </a:endParaRPr>
          </a:p>
          <a:p>
            <a:pPr algn="l" rtl="0"/>
            <a:r>
              <a:rPr lang="es" b="1" i="0" u="none">
                <a:solidFill>
                  <a:schemeClr val="tx1">
                    <a:lumMod val="65000"/>
                    <a:lumOff val="35000"/>
                  </a:schemeClr>
                </a:solidFill>
              </a:rPr>
              <a:t>Nunca — </a:t>
            </a:r>
            <a:r>
              <a:rPr lang="es" b="0" i="0" u="none">
                <a:solidFill>
                  <a:schemeClr val="tx1">
                    <a:lumMod val="65000"/>
                    <a:lumOff val="35000"/>
                  </a:schemeClr>
                </a:solidFill>
              </a:rPr>
              <a:t>Levantamiento nunca cambia el segmento de línea Usuario debe usar CTRL-B &amp; CTRL-F.</a:t>
            </a:r>
          </a:p>
        </p:txBody>
      </p:sp>
      <p:grpSp>
        <p:nvGrpSpPr>
          <p:cNvPr id="16" name="Group 15"/>
          <p:cNvGrpSpPr>
            <a:grpSpLocks/>
          </p:cNvGrpSpPr>
          <p:nvPr/>
        </p:nvGrpSpPr>
        <p:grpSpPr bwMode="auto">
          <a:xfrm>
            <a:off x="304800" y="2247900"/>
            <a:ext cx="2438400" cy="2049463"/>
            <a:chOff x="304800" y="2247900"/>
            <a:chExt cx="2438400" cy="2049780"/>
          </a:xfrm>
        </p:grpSpPr>
        <p:sp>
          <p:nvSpPr>
            <p:cNvPr id="10" name="Rectangle 9">
              <a:extLst>
                <a:ext uri="{FF2B5EF4-FFF2-40B4-BE49-F238E27FC236}">
                  <a16:creationId xmlns="" xmlns:a16="http://schemas.microsoft.com/office/drawing/2014/main" id="{BCCBD6DE-EE11-4584-A933-86D38874E417}"/>
                </a:ext>
              </a:extLst>
            </p:cNvPr>
            <p:cNvSpPr/>
            <p:nvPr/>
          </p:nvSpPr>
          <p:spPr>
            <a:xfrm>
              <a:off x="304800" y="2247900"/>
              <a:ext cx="2438400" cy="6478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5" name="Straight Arrow Connector 14">
              <a:extLst>
                <a:ext uri="{FF2B5EF4-FFF2-40B4-BE49-F238E27FC236}">
                  <a16:creationId xmlns="" xmlns:a16="http://schemas.microsoft.com/office/drawing/2014/main" id="{7ED8B070-977A-4600-B3DA-766ECD52BE35}"/>
                </a:ext>
              </a:extLst>
            </p:cNvPr>
            <p:cNvCxnSpPr>
              <a:stCxn id="10" idx="2"/>
            </p:cNvCxnSpPr>
            <p:nvPr/>
          </p:nvCxnSpPr>
          <p:spPr>
            <a:xfrm>
              <a:off x="1524000" y="2895700"/>
              <a:ext cx="0" cy="1401980"/>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13" name="Group 12"/>
          <p:cNvGrpSpPr>
            <a:grpSpLocks/>
          </p:cNvGrpSpPr>
          <p:nvPr/>
        </p:nvGrpSpPr>
        <p:grpSpPr bwMode="auto">
          <a:xfrm>
            <a:off x="4572000" y="1447800"/>
            <a:ext cx="2312988" cy="2849563"/>
            <a:chOff x="4572000" y="1447800"/>
            <a:chExt cx="2312987" cy="2849880"/>
          </a:xfrm>
        </p:grpSpPr>
        <p:sp>
          <p:nvSpPr>
            <p:cNvPr id="12" name="Rectangle 11">
              <a:extLst>
                <a:ext uri="{FF2B5EF4-FFF2-40B4-BE49-F238E27FC236}">
                  <a16:creationId xmlns="" xmlns:a16="http://schemas.microsoft.com/office/drawing/2014/main" id="{745D2B3F-563A-49E0-893B-1750F88B00F2}"/>
                </a:ext>
              </a:extLst>
            </p:cNvPr>
            <p:cNvSpPr/>
            <p:nvPr/>
          </p:nvSpPr>
          <p:spPr>
            <a:xfrm>
              <a:off x="4572000" y="1447800"/>
              <a:ext cx="2312987" cy="1124075"/>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7" name="Straight Arrow Connector 16">
              <a:extLst>
                <a:ext uri="{FF2B5EF4-FFF2-40B4-BE49-F238E27FC236}">
                  <a16:creationId xmlns="" xmlns:a16="http://schemas.microsoft.com/office/drawing/2014/main" id="{E8FE671E-236F-49D8-960E-CFBEB64E083F}"/>
                </a:ext>
              </a:extLst>
            </p:cNvPr>
            <p:cNvCxnSpPr/>
            <p:nvPr/>
          </p:nvCxnSpPr>
          <p:spPr>
            <a:xfrm>
              <a:off x="5727700" y="2571875"/>
              <a:ext cx="1588" cy="1725805"/>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393605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Modos Dirección Línea</a:t>
            </a:r>
          </a:p>
        </p:txBody>
      </p:sp>
      <p:sp>
        <p:nvSpPr>
          <p:cNvPr id="15363"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F75798E1-65A4-4F91-B9C9-2D013EEFFFC4}" type="slidenum">
              <a:rPr sz="1200"/>
              <a:pPr algn="l" rtl="0"/>
              <a:t>34</a:t>
            </a:fld>
            <a:endParaRPr lang="es" altLang="en-US" sz="1200"/>
          </a:p>
        </p:txBody>
      </p:sp>
      <p:pic>
        <p:nvPicPr>
          <p:cNvPr id="15364" name="Picture 6"/>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b="-1942"/>
          <a:stretch>
            <a:fillRect/>
          </a:stretch>
        </p:blipFill>
        <p:spPr>
          <a:xfrm>
            <a:off x="5376863" y="1600200"/>
            <a:ext cx="3429000" cy="3776663"/>
          </a:xfrm>
          <a:noFill/>
          <a:ln>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15365" name="Group 71"/>
          <p:cNvGrpSpPr>
            <a:grpSpLocks/>
          </p:cNvGrpSpPr>
          <p:nvPr/>
        </p:nvGrpSpPr>
        <p:grpSpPr bwMode="auto">
          <a:xfrm>
            <a:off x="400050" y="1584325"/>
            <a:ext cx="4705350" cy="3452813"/>
            <a:chOff x="400227" y="1584771"/>
            <a:chExt cx="4705174" cy="3451993"/>
          </a:xfrm>
        </p:grpSpPr>
        <p:sp>
          <p:nvSpPr>
            <p:cNvPr id="15373" name="Line 7"/>
            <p:cNvSpPr>
              <a:spLocks noChangeShapeType="1"/>
            </p:cNvSpPr>
            <p:nvPr/>
          </p:nvSpPr>
          <p:spPr bwMode="auto">
            <a:xfrm>
              <a:off x="767793" y="2447769"/>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5374" name="Line 8"/>
            <p:cNvSpPr>
              <a:spLocks noChangeShapeType="1"/>
            </p:cNvSpPr>
            <p:nvPr/>
          </p:nvSpPr>
          <p:spPr bwMode="auto">
            <a:xfrm>
              <a:off x="767793" y="3310767"/>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5375" name="Line 9"/>
            <p:cNvSpPr>
              <a:spLocks noChangeShapeType="1"/>
            </p:cNvSpPr>
            <p:nvPr/>
          </p:nvSpPr>
          <p:spPr bwMode="auto">
            <a:xfrm>
              <a:off x="767793" y="4173766"/>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5376" name="Line 10"/>
            <p:cNvSpPr>
              <a:spLocks noChangeShapeType="1"/>
            </p:cNvSpPr>
            <p:nvPr/>
          </p:nvSpPr>
          <p:spPr bwMode="auto">
            <a:xfrm>
              <a:off x="767793" y="5036764"/>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5377" name="Text Box 11"/>
            <p:cNvSpPr txBox="1">
              <a:spLocks noChangeArrowheads="1"/>
            </p:cNvSpPr>
            <p:nvPr/>
          </p:nvSpPr>
          <p:spPr bwMode="auto">
            <a:xfrm>
              <a:off x="400227" y="2102570"/>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1</a:t>
              </a:r>
            </a:p>
          </p:txBody>
        </p:sp>
        <p:sp>
          <p:nvSpPr>
            <p:cNvPr id="15378" name="Text Box 12"/>
            <p:cNvSpPr txBox="1">
              <a:spLocks noChangeArrowheads="1"/>
            </p:cNvSpPr>
            <p:nvPr/>
          </p:nvSpPr>
          <p:spPr bwMode="auto">
            <a:xfrm>
              <a:off x="400227" y="2965569"/>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2</a:t>
              </a:r>
            </a:p>
          </p:txBody>
        </p:sp>
        <p:sp>
          <p:nvSpPr>
            <p:cNvPr id="15379" name="Text Box 13"/>
            <p:cNvSpPr txBox="1">
              <a:spLocks noChangeArrowheads="1"/>
            </p:cNvSpPr>
            <p:nvPr/>
          </p:nvSpPr>
          <p:spPr bwMode="auto">
            <a:xfrm>
              <a:off x="400227" y="3828567"/>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3</a:t>
              </a:r>
            </a:p>
          </p:txBody>
        </p:sp>
        <p:sp>
          <p:nvSpPr>
            <p:cNvPr id="15380" name="Text Box 14"/>
            <p:cNvSpPr txBox="1">
              <a:spLocks noChangeArrowheads="1"/>
            </p:cNvSpPr>
            <p:nvPr/>
          </p:nvSpPr>
          <p:spPr bwMode="auto">
            <a:xfrm>
              <a:off x="400227" y="4691566"/>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4</a:t>
              </a:r>
            </a:p>
          </p:txBody>
        </p:sp>
        <p:sp>
          <p:nvSpPr>
            <p:cNvPr id="15381" name="Text Box 15"/>
            <p:cNvSpPr txBox="1">
              <a:spLocks noChangeArrowheads="1"/>
            </p:cNvSpPr>
            <p:nvPr/>
          </p:nvSpPr>
          <p:spPr bwMode="auto">
            <a:xfrm>
              <a:off x="400227" y="1584771"/>
              <a:ext cx="7351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Origen</a:t>
              </a:r>
            </a:p>
          </p:txBody>
        </p:sp>
        <p:sp>
          <p:nvSpPr>
            <p:cNvPr id="15382" name="Text Box 16"/>
            <p:cNvSpPr txBox="1">
              <a:spLocks noChangeArrowheads="1"/>
            </p:cNvSpPr>
            <p:nvPr/>
          </p:nvSpPr>
          <p:spPr bwMode="auto">
            <a:xfrm>
              <a:off x="3962400" y="1584771"/>
              <a:ext cx="11430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r" rtl="0">
                <a:spcBef>
                  <a:spcPct val="50000"/>
                </a:spcBef>
              </a:pPr>
              <a:r>
                <a:rPr lang="es" sz="1000" b="1" i="0" u="none">
                  <a:latin typeface="Verdana" panose="020B0604030504040204" pitchFamily="34" charset="0"/>
                </a:rPr>
                <a:t>Terminal</a:t>
              </a:r>
            </a:p>
          </p:txBody>
        </p:sp>
      </p:grpSp>
      <p:sp>
        <p:nvSpPr>
          <p:cNvPr id="87" name="Text Box 67">
            <a:extLst>
              <a:ext uri="{FF2B5EF4-FFF2-40B4-BE49-F238E27FC236}">
                <a16:creationId xmlns="" xmlns:a16="http://schemas.microsoft.com/office/drawing/2014/main" id="{7B9F4A71-EBDE-465F-BCE4-5116EE1288B7}"/>
              </a:ext>
            </a:extLst>
          </p:cNvPr>
          <p:cNvSpPr txBox="1">
            <a:spLocks noChangeArrowheads="1"/>
          </p:cNvSpPr>
          <p:nvPr/>
        </p:nvSpPr>
        <p:spPr bwMode="auto">
          <a:xfrm>
            <a:off x="1565646" y="5267325"/>
            <a:ext cx="2692400" cy="523875"/>
          </a:xfrm>
          <a:prstGeom prst="rect">
            <a:avLst/>
          </a:prstGeom>
          <a:noFill/>
          <a:ln w="9525">
            <a:noFill/>
            <a:miter lim="800000"/>
            <a:headEnd/>
            <a:tailEnd/>
          </a:ln>
          <a:effectLst/>
        </p:spPr>
        <p:txBody>
          <a:bodyPr>
            <a:spAutoFit/>
          </a:bodyPr>
          <a:lstStyle/>
          <a:p>
            <a:pPr algn="ctr" rtl="0">
              <a:spcBef>
                <a:spcPct val="50000"/>
              </a:spcBef>
              <a:defRPr/>
            </a:pPr>
            <a:r>
              <a:rPr lang="es" sz="2800" b="0" i="0" u="none">
                <a:solidFill>
                  <a:schemeClr val="tx1">
                    <a:lumMod val="65000"/>
                    <a:lumOff val="35000"/>
                  </a:schemeClr>
                </a:solidFill>
                <a:latin typeface="+mj-lt"/>
              </a:rPr>
              <a:t>Punto más Cercano</a:t>
            </a:r>
          </a:p>
        </p:txBody>
      </p:sp>
      <p:sp>
        <p:nvSpPr>
          <p:cNvPr id="71" name="Rectangle 70">
            <a:extLst>
              <a:ext uri="{FF2B5EF4-FFF2-40B4-BE49-F238E27FC236}">
                <a16:creationId xmlns="" xmlns:a16="http://schemas.microsoft.com/office/drawing/2014/main" id="{1F3E6A21-7510-4C96-83D7-36413836FD01}"/>
              </a:ext>
            </a:extLst>
          </p:cNvPr>
          <p:cNvSpPr/>
          <p:nvPr/>
        </p:nvSpPr>
        <p:spPr>
          <a:xfrm>
            <a:off x="6324600" y="2819400"/>
            <a:ext cx="1447800" cy="492125"/>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90" name="Line 51"/>
          <p:cNvSpPr>
            <a:spLocks noChangeShapeType="1"/>
          </p:cNvSpPr>
          <p:nvPr/>
        </p:nvSpPr>
        <p:spPr bwMode="auto">
          <a:xfrm>
            <a:off x="812800" y="2357438"/>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91" name="Line 52"/>
          <p:cNvSpPr>
            <a:spLocks noChangeShapeType="1"/>
          </p:cNvSpPr>
          <p:nvPr/>
        </p:nvSpPr>
        <p:spPr bwMode="auto">
          <a:xfrm>
            <a:off x="812800" y="4075113"/>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92" name="Line 59"/>
          <p:cNvSpPr>
            <a:spLocks noChangeShapeType="1"/>
          </p:cNvSpPr>
          <p:nvPr/>
        </p:nvSpPr>
        <p:spPr bwMode="auto">
          <a:xfrm>
            <a:off x="4533900" y="3155950"/>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93" name="Line 60"/>
          <p:cNvSpPr>
            <a:spLocks noChangeShapeType="1"/>
          </p:cNvSpPr>
          <p:nvPr/>
        </p:nvSpPr>
        <p:spPr bwMode="auto">
          <a:xfrm>
            <a:off x="4533900" y="4937125"/>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15372" name="TextBox 73"/>
          <p:cNvSpPr txBox="1">
            <a:spLocks noChangeArrowheads="1"/>
          </p:cNvSpPr>
          <p:nvPr/>
        </p:nvSpPr>
        <p:spPr bwMode="auto">
          <a:xfrm>
            <a:off x="5410200" y="5486400"/>
            <a:ext cx="3352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solidFill>
                  <a:schemeClr val="tx1">
                    <a:lumMod val="65000"/>
                    <a:lumOff val="35000"/>
                  </a:schemeClr>
                </a:solidFill>
              </a:rPr>
              <a:t>Escoge la siguiente línea basado en que línea tiene el punto de ruta más cercano.</a:t>
            </a:r>
          </a:p>
        </p:txBody>
      </p:sp>
    </p:spTree>
    <p:extLst>
      <p:ext uri="{BB962C8B-B14F-4D97-AF65-F5344CB8AC3E}">
        <p14:creationId xmlns:p14="http://schemas.microsoft.com/office/powerpoint/2010/main" val="28990867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90"/>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92"/>
                                        </p:tgtEl>
                                        <p:attrNameLst>
                                          <p:attrName>style.visibility</p:attrName>
                                        </p:attrNameLst>
                                      </p:cBhvr>
                                      <p:to>
                                        <p:strVal val="visible"/>
                                      </p:to>
                                    </p:set>
                                  </p:childTnLst>
                                </p:cTn>
                              </p:par>
                            </p:childTnLst>
                          </p:cTn>
                        </p:par>
                        <p:par>
                          <p:cTn id="13" fill="hold" nodeType="afterGroup">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91"/>
                                        </p:tgtEl>
                                        <p:attrNameLst>
                                          <p:attrName>style.visibility</p:attrName>
                                        </p:attrNameLst>
                                      </p:cBhvr>
                                      <p:to>
                                        <p:strVal val="visible"/>
                                      </p:to>
                                    </p:set>
                                  </p:childTnLst>
                                </p:cTn>
                              </p:par>
                            </p:childTnLst>
                          </p:cTn>
                        </p:par>
                        <p:par>
                          <p:cTn id="16" fill="hold" nodeType="afterGroup">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90" grpId="0" animBg="1"/>
      <p:bldP spid="91" grpId="0" animBg="1"/>
      <p:bldP spid="92" grpId="0" animBg="1"/>
      <p:bldP spid="9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Modos Dirección Línea</a:t>
            </a:r>
          </a:p>
        </p:txBody>
      </p:sp>
      <p:sp>
        <p:nvSpPr>
          <p:cNvPr id="16387"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36E9AF0-E42E-453C-B7F4-81CFD27629A6}" type="slidenum">
              <a:rPr sz="1200"/>
              <a:pPr algn="l" rtl="0"/>
              <a:t>35</a:t>
            </a:fld>
            <a:endParaRPr lang="es" altLang="en-US" sz="1200"/>
          </a:p>
        </p:txBody>
      </p:sp>
      <p:pic>
        <p:nvPicPr>
          <p:cNvPr id="16388" name="Picture 6"/>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b="-1942"/>
          <a:stretch>
            <a:fillRect/>
          </a:stretch>
        </p:blipFill>
        <p:spPr>
          <a:xfrm>
            <a:off x="5376863" y="1600200"/>
            <a:ext cx="3429000" cy="3776663"/>
          </a:xfrm>
          <a:noFill/>
          <a:ln>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16389" name="Group 71"/>
          <p:cNvGrpSpPr>
            <a:grpSpLocks/>
          </p:cNvGrpSpPr>
          <p:nvPr/>
        </p:nvGrpSpPr>
        <p:grpSpPr bwMode="auto">
          <a:xfrm>
            <a:off x="400050" y="1584325"/>
            <a:ext cx="4705350" cy="3452813"/>
            <a:chOff x="400227" y="1584771"/>
            <a:chExt cx="4705174" cy="3451993"/>
          </a:xfrm>
        </p:grpSpPr>
        <p:sp>
          <p:nvSpPr>
            <p:cNvPr id="16397" name="Line 7"/>
            <p:cNvSpPr>
              <a:spLocks noChangeShapeType="1"/>
            </p:cNvSpPr>
            <p:nvPr/>
          </p:nvSpPr>
          <p:spPr bwMode="auto">
            <a:xfrm>
              <a:off x="767793" y="2447769"/>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6398" name="Line 8"/>
            <p:cNvSpPr>
              <a:spLocks noChangeShapeType="1"/>
            </p:cNvSpPr>
            <p:nvPr/>
          </p:nvSpPr>
          <p:spPr bwMode="auto">
            <a:xfrm>
              <a:off x="767793" y="3310767"/>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6399" name="Line 9"/>
            <p:cNvSpPr>
              <a:spLocks noChangeShapeType="1"/>
            </p:cNvSpPr>
            <p:nvPr/>
          </p:nvSpPr>
          <p:spPr bwMode="auto">
            <a:xfrm>
              <a:off x="767793" y="4173766"/>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6400" name="Line 10"/>
            <p:cNvSpPr>
              <a:spLocks noChangeShapeType="1"/>
            </p:cNvSpPr>
            <p:nvPr/>
          </p:nvSpPr>
          <p:spPr bwMode="auto">
            <a:xfrm>
              <a:off x="767793" y="5036764"/>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6401" name="Text Box 11"/>
            <p:cNvSpPr txBox="1">
              <a:spLocks noChangeArrowheads="1"/>
            </p:cNvSpPr>
            <p:nvPr/>
          </p:nvSpPr>
          <p:spPr bwMode="auto">
            <a:xfrm>
              <a:off x="400227" y="2102570"/>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1</a:t>
              </a:r>
            </a:p>
          </p:txBody>
        </p:sp>
        <p:sp>
          <p:nvSpPr>
            <p:cNvPr id="16402" name="Text Box 12"/>
            <p:cNvSpPr txBox="1">
              <a:spLocks noChangeArrowheads="1"/>
            </p:cNvSpPr>
            <p:nvPr/>
          </p:nvSpPr>
          <p:spPr bwMode="auto">
            <a:xfrm>
              <a:off x="400227" y="2965569"/>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2</a:t>
              </a:r>
            </a:p>
          </p:txBody>
        </p:sp>
        <p:sp>
          <p:nvSpPr>
            <p:cNvPr id="16403" name="Text Box 13"/>
            <p:cNvSpPr txBox="1">
              <a:spLocks noChangeArrowheads="1"/>
            </p:cNvSpPr>
            <p:nvPr/>
          </p:nvSpPr>
          <p:spPr bwMode="auto">
            <a:xfrm>
              <a:off x="400227" y="3828567"/>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3</a:t>
              </a:r>
            </a:p>
          </p:txBody>
        </p:sp>
        <p:sp>
          <p:nvSpPr>
            <p:cNvPr id="16404" name="Text Box 14"/>
            <p:cNvSpPr txBox="1">
              <a:spLocks noChangeArrowheads="1"/>
            </p:cNvSpPr>
            <p:nvPr/>
          </p:nvSpPr>
          <p:spPr bwMode="auto">
            <a:xfrm>
              <a:off x="400227" y="4691566"/>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4</a:t>
              </a:r>
            </a:p>
          </p:txBody>
        </p:sp>
        <p:sp>
          <p:nvSpPr>
            <p:cNvPr id="16405" name="Text Box 15"/>
            <p:cNvSpPr txBox="1">
              <a:spLocks noChangeArrowheads="1"/>
            </p:cNvSpPr>
            <p:nvPr/>
          </p:nvSpPr>
          <p:spPr bwMode="auto">
            <a:xfrm>
              <a:off x="400227" y="1584771"/>
              <a:ext cx="7351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Origen</a:t>
              </a:r>
            </a:p>
          </p:txBody>
        </p:sp>
        <p:sp>
          <p:nvSpPr>
            <p:cNvPr id="16406" name="Text Box 16"/>
            <p:cNvSpPr txBox="1">
              <a:spLocks noChangeArrowheads="1"/>
            </p:cNvSpPr>
            <p:nvPr/>
          </p:nvSpPr>
          <p:spPr bwMode="auto">
            <a:xfrm>
              <a:off x="3962400" y="1584771"/>
              <a:ext cx="11430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r" rtl="0">
                <a:spcBef>
                  <a:spcPct val="50000"/>
                </a:spcBef>
              </a:pPr>
              <a:r>
                <a:rPr lang="es" sz="1000" b="1" i="0" u="none">
                  <a:latin typeface="Verdana" panose="020B0604030504040204" pitchFamily="34" charset="0"/>
                </a:rPr>
                <a:t>Terminal</a:t>
              </a:r>
            </a:p>
          </p:txBody>
        </p:sp>
      </p:grpSp>
      <p:sp>
        <p:nvSpPr>
          <p:cNvPr id="87" name="Text Box 67">
            <a:extLst>
              <a:ext uri="{FF2B5EF4-FFF2-40B4-BE49-F238E27FC236}">
                <a16:creationId xmlns="" xmlns:a16="http://schemas.microsoft.com/office/drawing/2014/main" id="{B40742B4-629C-4411-8EA4-2AB32AC7CC43}"/>
              </a:ext>
            </a:extLst>
          </p:cNvPr>
          <p:cNvSpPr txBox="1">
            <a:spLocks noChangeArrowheads="1"/>
          </p:cNvSpPr>
          <p:nvPr/>
        </p:nvSpPr>
        <p:spPr bwMode="auto">
          <a:xfrm>
            <a:off x="1371600" y="5341938"/>
            <a:ext cx="2692400" cy="523875"/>
          </a:xfrm>
          <a:prstGeom prst="rect">
            <a:avLst/>
          </a:prstGeom>
          <a:noFill/>
          <a:ln w="9525">
            <a:noFill/>
            <a:miter lim="800000"/>
            <a:headEnd/>
            <a:tailEnd/>
          </a:ln>
          <a:effectLst/>
        </p:spPr>
        <p:txBody>
          <a:bodyPr>
            <a:spAutoFit/>
          </a:bodyPr>
          <a:lstStyle/>
          <a:p>
            <a:pPr algn="ctr" rtl="0">
              <a:spcBef>
                <a:spcPct val="50000"/>
              </a:spcBef>
              <a:defRPr/>
            </a:pPr>
            <a:r>
              <a:rPr lang="es" sz="2800" b="0" i="0" u="none">
                <a:solidFill>
                  <a:schemeClr val="tx1">
                    <a:lumMod val="65000"/>
                    <a:lumOff val="35000"/>
                  </a:schemeClr>
                </a:solidFill>
                <a:latin typeface="+mj-lt"/>
              </a:rPr>
              <a:t>Punto Origen</a:t>
            </a:r>
          </a:p>
        </p:txBody>
      </p:sp>
      <p:sp>
        <p:nvSpPr>
          <p:cNvPr id="71" name="Rectangle 70">
            <a:extLst>
              <a:ext uri="{FF2B5EF4-FFF2-40B4-BE49-F238E27FC236}">
                <a16:creationId xmlns="" xmlns:a16="http://schemas.microsoft.com/office/drawing/2014/main" id="{9A4EB347-85FD-474A-8EC1-DEA9B85D6217}"/>
              </a:ext>
            </a:extLst>
          </p:cNvPr>
          <p:cNvSpPr/>
          <p:nvPr/>
        </p:nvSpPr>
        <p:spPr>
          <a:xfrm>
            <a:off x="6324600" y="3089275"/>
            <a:ext cx="1447800" cy="490538"/>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90" name="Line 51"/>
          <p:cNvSpPr>
            <a:spLocks noChangeShapeType="1"/>
          </p:cNvSpPr>
          <p:nvPr/>
        </p:nvSpPr>
        <p:spPr bwMode="auto">
          <a:xfrm>
            <a:off x="812800" y="2357438"/>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91" name="Line 52"/>
          <p:cNvSpPr>
            <a:spLocks noChangeShapeType="1"/>
          </p:cNvSpPr>
          <p:nvPr/>
        </p:nvSpPr>
        <p:spPr bwMode="auto">
          <a:xfrm>
            <a:off x="812800" y="4075113"/>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2" name="Line 51"/>
          <p:cNvSpPr>
            <a:spLocks noChangeShapeType="1"/>
          </p:cNvSpPr>
          <p:nvPr/>
        </p:nvSpPr>
        <p:spPr bwMode="auto">
          <a:xfrm>
            <a:off x="812800" y="3222625"/>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23" name="Line 52"/>
          <p:cNvSpPr>
            <a:spLocks noChangeShapeType="1"/>
          </p:cNvSpPr>
          <p:nvPr/>
        </p:nvSpPr>
        <p:spPr bwMode="auto">
          <a:xfrm>
            <a:off x="812800" y="4932363"/>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6396" name="TextBox 23"/>
          <p:cNvSpPr txBox="1">
            <a:spLocks noChangeArrowheads="1"/>
          </p:cNvSpPr>
          <p:nvPr/>
        </p:nvSpPr>
        <p:spPr bwMode="auto">
          <a:xfrm>
            <a:off x="5410200" y="5486400"/>
            <a:ext cx="3352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solidFill>
                  <a:schemeClr val="tx1">
                    <a:lumMod val="65000"/>
                    <a:lumOff val="35000"/>
                  </a:schemeClr>
                </a:solidFill>
              </a:rPr>
              <a:t>Próxima línea siempre iniciará en el punto origen de la línea.</a:t>
            </a:r>
          </a:p>
        </p:txBody>
      </p:sp>
    </p:spTree>
    <p:extLst>
      <p:ext uri="{BB962C8B-B14F-4D97-AF65-F5344CB8AC3E}">
        <p14:creationId xmlns:p14="http://schemas.microsoft.com/office/powerpoint/2010/main" val="3169953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90"/>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22"/>
                                        </p:tgtEl>
                                        <p:attrNameLst>
                                          <p:attrName>style.visibility</p:attrName>
                                        </p:attrNameLst>
                                      </p:cBhvr>
                                      <p:to>
                                        <p:strVal val="visible"/>
                                      </p:to>
                                    </p:set>
                                  </p:childTnLst>
                                </p:cTn>
                              </p:par>
                            </p:childTnLst>
                          </p:cTn>
                        </p:par>
                        <p:par>
                          <p:cTn id="13" fill="hold" nodeType="afterGroup">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91"/>
                                        </p:tgtEl>
                                        <p:attrNameLst>
                                          <p:attrName>style.visibility</p:attrName>
                                        </p:attrNameLst>
                                      </p:cBhvr>
                                      <p:to>
                                        <p:strVal val="visible"/>
                                      </p:to>
                                    </p:set>
                                  </p:childTnLst>
                                </p:cTn>
                              </p:par>
                            </p:childTnLst>
                          </p:cTn>
                        </p:par>
                        <p:par>
                          <p:cTn id="16" fill="hold" nodeType="afterGroup">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90" grpId="0" animBg="1"/>
      <p:bldP spid="91" grpId="0" animBg="1"/>
      <p:bldP spid="22" grpId="0" animBg="1"/>
      <p:bldP spid="2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Modos Dirección Línea</a:t>
            </a:r>
          </a:p>
        </p:txBody>
      </p:sp>
      <p:sp>
        <p:nvSpPr>
          <p:cNvPr id="17411"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3D3FB29-BD97-4885-9A3B-C22B298B581A}" type="slidenum">
              <a:rPr sz="1200"/>
              <a:pPr algn="l" rtl="0"/>
              <a:t>36</a:t>
            </a:fld>
            <a:endParaRPr lang="es" altLang="en-US" sz="1200"/>
          </a:p>
        </p:txBody>
      </p:sp>
      <p:pic>
        <p:nvPicPr>
          <p:cNvPr id="17412" name="Picture 6"/>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b="-1942"/>
          <a:stretch>
            <a:fillRect/>
          </a:stretch>
        </p:blipFill>
        <p:spPr>
          <a:xfrm>
            <a:off x="5376863" y="1600200"/>
            <a:ext cx="3429000" cy="3776663"/>
          </a:xfrm>
          <a:noFill/>
          <a:ln>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17413" name="Group 71"/>
          <p:cNvGrpSpPr>
            <a:grpSpLocks/>
          </p:cNvGrpSpPr>
          <p:nvPr/>
        </p:nvGrpSpPr>
        <p:grpSpPr bwMode="auto">
          <a:xfrm>
            <a:off x="400050" y="1584325"/>
            <a:ext cx="4705350" cy="3452813"/>
            <a:chOff x="400227" y="1584771"/>
            <a:chExt cx="4705174" cy="3451993"/>
          </a:xfrm>
        </p:grpSpPr>
        <p:sp>
          <p:nvSpPr>
            <p:cNvPr id="17421" name="Line 7"/>
            <p:cNvSpPr>
              <a:spLocks noChangeShapeType="1"/>
            </p:cNvSpPr>
            <p:nvPr/>
          </p:nvSpPr>
          <p:spPr bwMode="auto">
            <a:xfrm>
              <a:off x="767793" y="2447769"/>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7422" name="Line 8"/>
            <p:cNvSpPr>
              <a:spLocks noChangeShapeType="1"/>
            </p:cNvSpPr>
            <p:nvPr/>
          </p:nvSpPr>
          <p:spPr bwMode="auto">
            <a:xfrm>
              <a:off x="767793" y="3310767"/>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7423" name="Line 9"/>
            <p:cNvSpPr>
              <a:spLocks noChangeShapeType="1"/>
            </p:cNvSpPr>
            <p:nvPr/>
          </p:nvSpPr>
          <p:spPr bwMode="auto">
            <a:xfrm>
              <a:off x="767793" y="4173766"/>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7424" name="Line 10"/>
            <p:cNvSpPr>
              <a:spLocks noChangeShapeType="1"/>
            </p:cNvSpPr>
            <p:nvPr/>
          </p:nvSpPr>
          <p:spPr bwMode="auto">
            <a:xfrm>
              <a:off x="767793" y="5036764"/>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7425" name="Text Box 11"/>
            <p:cNvSpPr txBox="1">
              <a:spLocks noChangeArrowheads="1"/>
            </p:cNvSpPr>
            <p:nvPr/>
          </p:nvSpPr>
          <p:spPr bwMode="auto">
            <a:xfrm>
              <a:off x="400227" y="2102570"/>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1</a:t>
              </a:r>
            </a:p>
          </p:txBody>
        </p:sp>
        <p:sp>
          <p:nvSpPr>
            <p:cNvPr id="17426" name="Text Box 12"/>
            <p:cNvSpPr txBox="1">
              <a:spLocks noChangeArrowheads="1"/>
            </p:cNvSpPr>
            <p:nvPr/>
          </p:nvSpPr>
          <p:spPr bwMode="auto">
            <a:xfrm>
              <a:off x="400227" y="2965569"/>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2</a:t>
              </a:r>
            </a:p>
          </p:txBody>
        </p:sp>
        <p:sp>
          <p:nvSpPr>
            <p:cNvPr id="17427" name="Text Box 13"/>
            <p:cNvSpPr txBox="1">
              <a:spLocks noChangeArrowheads="1"/>
            </p:cNvSpPr>
            <p:nvPr/>
          </p:nvSpPr>
          <p:spPr bwMode="auto">
            <a:xfrm>
              <a:off x="400227" y="3828567"/>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3</a:t>
              </a:r>
            </a:p>
          </p:txBody>
        </p:sp>
        <p:sp>
          <p:nvSpPr>
            <p:cNvPr id="17428" name="Text Box 14"/>
            <p:cNvSpPr txBox="1">
              <a:spLocks noChangeArrowheads="1"/>
            </p:cNvSpPr>
            <p:nvPr/>
          </p:nvSpPr>
          <p:spPr bwMode="auto">
            <a:xfrm>
              <a:off x="400227" y="4691566"/>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4</a:t>
              </a:r>
            </a:p>
          </p:txBody>
        </p:sp>
        <p:sp>
          <p:nvSpPr>
            <p:cNvPr id="17429" name="Text Box 15"/>
            <p:cNvSpPr txBox="1">
              <a:spLocks noChangeArrowheads="1"/>
            </p:cNvSpPr>
            <p:nvPr/>
          </p:nvSpPr>
          <p:spPr bwMode="auto">
            <a:xfrm>
              <a:off x="400227" y="1584771"/>
              <a:ext cx="7351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Origen</a:t>
              </a:r>
            </a:p>
          </p:txBody>
        </p:sp>
        <p:sp>
          <p:nvSpPr>
            <p:cNvPr id="17430" name="Text Box 16"/>
            <p:cNvSpPr txBox="1">
              <a:spLocks noChangeArrowheads="1"/>
            </p:cNvSpPr>
            <p:nvPr/>
          </p:nvSpPr>
          <p:spPr bwMode="auto">
            <a:xfrm>
              <a:off x="3962400" y="1584771"/>
              <a:ext cx="11430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r" rtl="0">
                <a:spcBef>
                  <a:spcPct val="50000"/>
                </a:spcBef>
              </a:pPr>
              <a:r>
                <a:rPr lang="es" sz="1000" b="1" i="0" u="none">
                  <a:latin typeface="Verdana" panose="020B0604030504040204" pitchFamily="34" charset="0"/>
                </a:rPr>
                <a:t>Terminal</a:t>
              </a:r>
            </a:p>
          </p:txBody>
        </p:sp>
      </p:grpSp>
      <p:sp>
        <p:nvSpPr>
          <p:cNvPr id="87" name="Text Box 67">
            <a:extLst>
              <a:ext uri="{FF2B5EF4-FFF2-40B4-BE49-F238E27FC236}">
                <a16:creationId xmlns="" xmlns:a16="http://schemas.microsoft.com/office/drawing/2014/main" id="{D811E3B7-F059-4C95-B03E-2FB06AD28E4F}"/>
              </a:ext>
            </a:extLst>
          </p:cNvPr>
          <p:cNvSpPr txBox="1">
            <a:spLocks noChangeArrowheads="1"/>
          </p:cNvSpPr>
          <p:nvPr/>
        </p:nvSpPr>
        <p:spPr bwMode="auto">
          <a:xfrm>
            <a:off x="1270000" y="5341938"/>
            <a:ext cx="2921000" cy="523875"/>
          </a:xfrm>
          <a:prstGeom prst="rect">
            <a:avLst/>
          </a:prstGeom>
          <a:noFill/>
          <a:ln w="9525">
            <a:noFill/>
            <a:miter lim="800000"/>
            <a:headEnd/>
            <a:tailEnd/>
          </a:ln>
          <a:effectLst/>
        </p:spPr>
        <p:txBody>
          <a:bodyPr>
            <a:spAutoFit/>
          </a:bodyPr>
          <a:lstStyle/>
          <a:p>
            <a:pPr algn="ctr" rtl="0">
              <a:spcBef>
                <a:spcPct val="50000"/>
              </a:spcBef>
              <a:defRPr/>
            </a:pPr>
            <a:r>
              <a:rPr lang="es" sz="2800" b="0" i="0" u="none">
                <a:solidFill>
                  <a:schemeClr val="tx1">
                    <a:lumMod val="65000"/>
                    <a:lumOff val="35000"/>
                  </a:schemeClr>
                </a:solidFill>
                <a:latin typeface="+mj-lt"/>
              </a:rPr>
              <a:t>Punto Terminal</a:t>
            </a:r>
          </a:p>
        </p:txBody>
      </p:sp>
      <p:sp>
        <p:nvSpPr>
          <p:cNvPr id="71" name="Rectangle 70">
            <a:extLst>
              <a:ext uri="{FF2B5EF4-FFF2-40B4-BE49-F238E27FC236}">
                <a16:creationId xmlns="" xmlns:a16="http://schemas.microsoft.com/office/drawing/2014/main" id="{9E0B7BFB-B743-4699-91EB-11C64C2D3480}"/>
              </a:ext>
            </a:extLst>
          </p:cNvPr>
          <p:cNvSpPr/>
          <p:nvPr/>
        </p:nvSpPr>
        <p:spPr>
          <a:xfrm>
            <a:off x="6350000" y="3348038"/>
            <a:ext cx="1447800" cy="490537"/>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92" name="Line 59"/>
          <p:cNvSpPr>
            <a:spLocks noChangeShapeType="1"/>
          </p:cNvSpPr>
          <p:nvPr/>
        </p:nvSpPr>
        <p:spPr bwMode="auto">
          <a:xfrm>
            <a:off x="4533900" y="3189288"/>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93" name="Line 60"/>
          <p:cNvSpPr>
            <a:spLocks noChangeShapeType="1"/>
          </p:cNvSpPr>
          <p:nvPr/>
        </p:nvSpPr>
        <p:spPr bwMode="auto">
          <a:xfrm>
            <a:off x="4533900" y="4937125"/>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22" name="Line 59"/>
          <p:cNvSpPr>
            <a:spLocks noChangeShapeType="1"/>
          </p:cNvSpPr>
          <p:nvPr/>
        </p:nvSpPr>
        <p:spPr bwMode="auto">
          <a:xfrm>
            <a:off x="4543425" y="2338388"/>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23" name="Line 60"/>
          <p:cNvSpPr>
            <a:spLocks noChangeShapeType="1"/>
          </p:cNvSpPr>
          <p:nvPr/>
        </p:nvSpPr>
        <p:spPr bwMode="auto">
          <a:xfrm>
            <a:off x="4543425" y="4068763"/>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17420" name="TextBox 23"/>
          <p:cNvSpPr txBox="1">
            <a:spLocks noChangeArrowheads="1"/>
          </p:cNvSpPr>
          <p:nvPr/>
        </p:nvSpPr>
        <p:spPr bwMode="auto">
          <a:xfrm>
            <a:off x="5410200" y="5486400"/>
            <a:ext cx="3352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solidFill>
                  <a:schemeClr val="tx1">
                    <a:lumMod val="65000"/>
                    <a:lumOff val="35000"/>
                  </a:schemeClr>
                </a:solidFill>
              </a:rPr>
              <a:t>Próxima línea siempre iniciará en el punto terminal de la línea.</a:t>
            </a:r>
          </a:p>
        </p:txBody>
      </p:sp>
    </p:spTree>
    <p:extLst>
      <p:ext uri="{BB962C8B-B14F-4D97-AF65-F5344CB8AC3E}">
        <p14:creationId xmlns:p14="http://schemas.microsoft.com/office/powerpoint/2010/main" val="41427600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22"/>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92"/>
                                        </p:tgtEl>
                                        <p:attrNameLst>
                                          <p:attrName>style.visibility</p:attrName>
                                        </p:attrNameLst>
                                      </p:cBhvr>
                                      <p:to>
                                        <p:strVal val="visible"/>
                                      </p:to>
                                    </p:set>
                                  </p:childTnLst>
                                </p:cTn>
                              </p:par>
                            </p:childTnLst>
                          </p:cTn>
                        </p:par>
                        <p:par>
                          <p:cTn id="13" fill="hold" nodeType="afterGroup">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23"/>
                                        </p:tgtEl>
                                        <p:attrNameLst>
                                          <p:attrName>style.visibility</p:attrName>
                                        </p:attrNameLst>
                                      </p:cBhvr>
                                      <p:to>
                                        <p:strVal val="visible"/>
                                      </p:to>
                                    </p:set>
                                  </p:childTnLst>
                                </p:cTn>
                              </p:par>
                            </p:childTnLst>
                          </p:cTn>
                        </p:par>
                        <p:par>
                          <p:cTn id="16" fill="hold" nodeType="afterGroup">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92" grpId="0" animBg="1"/>
      <p:bldP spid="93" grpId="0" animBg="1"/>
      <p:bldP spid="22" grpId="0" animBg="1"/>
      <p:bldP spid="2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Modos Dirección Línea</a:t>
            </a:r>
          </a:p>
        </p:txBody>
      </p:sp>
      <p:sp>
        <p:nvSpPr>
          <p:cNvPr id="1843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3A7B8C5E-B5B3-4D80-A45A-51B48BCECA3B}" type="slidenum">
              <a:rPr sz="1200"/>
              <a:pPr algn="l" rtl="0"/>
              <a:t>37</a:t>
            </a:fld>
            <a:endParaRPr lang="es" altLang="en-US" sz="1200"/>
          </a:p>
        </p:txBody>
      </p:sp>
      <p:pic>
        <p:nvPicPr>
          <p:cNvPr id="18436" name="Picture 6"/>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b="-1942"/>
          <a:stretch>
            <a:fillRect/>
          </a:stretch>
        </p:blipFill>
        <p:spPr>
          <a:xfrm>
            <a:off x="5376863" y="1600200"/>
            <a:ext cx="3429000" cy="3776663"/>
          </a:xfrm>
          <a:noFill/>
          <a:ln>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nvGrpSpPr>
          <p:cNvPr id="18437" name="Group 71"/>
          <p:cNvGrpSpPr>
            <a:grpSpLocks/>
          </p:cNvGrpSpPr>
          <p:nvPr/>
        </p:nvGrpSpPr>
        <p:grpSpPr bwMode="auto">
          <a:xfrm>
            <a:off x="400050" y="1584325"/>
            <a:ext cx="4705350" cy="3452813"/>
            <a:chOff x="400227" y="1584771"/>
            <a:chExt cx="4705174" cy="3451993"/>
          </a:xfrm>
        </p:grpSpPr>
        <p:sp>
          <p:nvSpPr>
            <p:cNvPr id="18445" name="Line 7"/>
            <p:cNvSpPr>
              <a:spLocks noChangeShapeType="1"/>
            </p:cNvSpPr>
            <p:nvPr/>
          </p:nvSpPr>
          <p:spPr bwMode="auto">
            <a:xfrm>
              <a:off x="767793" y="2447769"/>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8446" name="Line 8"/>
            <p:cNvSpPr>
              <a:spLocks noChangeShapeType="1"/>
            </p:cNvSpPr>
            <p:nvPr/>
          </p:nvSpPr>
          <p:spPr bwMode="auto">
            <a:xfrm>
              <a:off x="767793" y="3310767"/>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8447" name="Line 9"/>
            <p:cNvSpPr>
              <a:spLocks noChangeShapeType="1"/>
            </p:cNvSpPr>
            <p:nvPr/>
          </p:nvSpPr>
          <p:spPr bwMode="auto">
            <a:xfrm>
              <a:off x="767793" y="4173766"/>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8448" name="Line 10"/>
            <p:cNvSpPr>
              <a:spLocks noChangeShapeType="1"/>
            </p:cNvSpPr>
            <p:nvPr/>
          </p:nvSpPr>
          <p:spPr bwMode="auto">
            <a:xfrm>
              <a:off x="767793" y="5036764"/>
              <a:ext cx="4288273" cy="0"/>
            </a:xfrm>
            <a:prstGeom prst="line">
              <a:avLst/>
            </a:prstGeom>
            <a:noFill/>
            <a:ln w="28575">
              <a:solidFill>
                <a:schemeClr val="bg2"/>
              </a:solidFill>
              <a:round/>
              <a:headEnd type="oval" w="med" len="med"/>
              <a:tailEnd/>
            </a:ln>
            <a:extLst>
              <a:ext uri="{909E8E84-426E-40DD-AFC4-6F175D3DCCD1}">
                <a14:hiddenFill xmlns:a14="http://schemas.microsoft.com/office/drawing/2010/main">
                  <a:noFill/>
                </a14:hiddenFill>
              </a:ext>
            </a:extLst>
          </p:spPr>
          <p:txBody>
            <a:bodyPr/>
            <a:lstStyle/>
            <a:p>
              <a:endParaRPr lang="es"/>
            </a:p>
          </p:txBody>
        </p:sp>
        <p:sp>
          <p:nvSpPr>
            <p:cNvPr id="18449" name="Text Box 11"/>
            <p:cNvSpPr txBox="1">
              <a:spLocks noChangeArrowheads="1"/>
            </p:cNvSpPr>
            <p:nvPr/>
          </p:nvSpPr>
          <p:spPr bwMode="auto">
            <a:xfrm>
              <a:off x="400227" y="2102570"/>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1</a:t>
              </a:r>
            </a:p>
          </p:txBody>
        </p:sp>
        <p:sp>
          <p:nvSpPr>
            <p:cNvPr id="18450" name="Text Box 12"/>
            <p:cNvSpPr txBox="1">
              <a:spLocks noChangeArrowheads="1"/>
            </p:cNvSpPr>
            <p:nvPr/>
          </p:nvSpPr>
          <p:spPr bwMode="auto">
            <a:xfrm>
              <a:off x="400227" y="2965569"/>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2</a:t>
              </a:r>
            </a:p>
          </p:txBody>
        </p:sp>
        <p:sp>
          <p:nvSpPr>
            <p:cNvPr id="18451" name="Text Box 13"/>
            <p:cNvSpPr txBox="1">
              <a:spLocks noChangeArrowheads="1"/>
            </p:cNvSpPr>
            <p:nvPr/>
          </p:nvSpPr>
          <p:spPr bwMode="auto">
            <a:xfrm>
              <a:off x="400227" y="3828567"/>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3</a:t>
              </a:r>
            </a:p>
          </p:txBody>
        </p:sp>
        <p:sp>
          <p:nvSpPr>
            <p:cNvPr id="18452" name="Text Box 14"/>
            <p:cNvSpPr txBox="1">
              <a:spLocks noChangeArrowheads="1"/>
            </p:cNvSpPr>
            <p:nvPr/>
          </p:nvSpPr>
          <p:spPr bwMode="auto">
            <a:xfrm>
              <a:off x="400227" y="4691566"/>
              <a:ext cx="30630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4</a:t>
              </a:r>
            </a:p>
          </p:txBody>
        </p:sp>
        <p:sp>
          <p:nvSpPr>
            <p:cNvPr id="18453" name="Text Box 15"/>
            <p:cNvSpPr txBox="1">
              <a:spLocks noChangeArrowheads="1"/>
            </p:cNvSpPr>
            <p:nvPr/>
          </p:nvSpPr>
          <p:spPr bwMode="auto">
            <a:xfrm>
              <a:off x="400227" y="1584771"/>
              <a:ext cx="73513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000" b="1" i="0" u="none">
                  <a:latin typeface="Verdana" panose="020B0604030504040204" pitchFamily="34" charset="0"/>
                </a:rPr>
                <a:t>Origen</a:t>
              </a:r>
            </a:p>
          </p:txBody>
        </p:sp>
        <p:sp>
          <p:nvSpPr>
            <p:cNvPr id="18454" name="Text Box 16"/>
            <p:cNvSpPr txBox="1">
              <a:spLocks noChangeArrowheads="1"/>
            </p:cNvSpPr>
            <p:nvPr/>
          </p:nvSpPr>
          <p:spPr bwMode="auto">
            <a:xfrm>
              <a:off x="3962400" y="1584771"/>
              <a:ext cx="114300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r" rtl="0">
                <a:spcBef>
                  <a:spcPct val="50000"/>
                </a:spcBef>
              </a:pPr>
              <a:r>
                <a:rPr lang="es" sz="1000" b="1" i="0" u="none">
                  <a:latin typeface="Verdana" panose="020B0604030504040204" pitchFamily="34" charset="0"/>
                </a:rPr>
                <a:t>Terminal</a:t>
              </a:r>
            </a:p>
          </p:txBody>
        </p:sp>
      </p:grpSp>
      <p:sp>
        <p:nvSpPr>
          <p:cNvPr id="87" name="Text Box 67">
            <a:extLst>
              <a:ext uri="{FF2B5EF4-FFF2-40B4-BE49-F238E27FC236}">
                <a16:creationId xmlns="" xmlns:a16="http://schemas.microsoft.com/office/drawing/2014/main" id="{4B0E4647-674B-4644-A358-8C6351852C23}"/>
              </a:ext>
            </a:extLst>
          </p:cNvPr>
          <p:cNvSpPr txBox="1">
            <a:spLocks noChangeArrowheads="1"/>
          </p:cNvSpPr>
          <p:nvPr/>
        </p:nvSpPr>
        <p:spPr bwMode="auto">
          <a:xfrm>
            <a:off x="1270000" y="5341938"/>
            <a:ext cx="2997200" cy="523875"/>
          </a:xfrm>
          <a:prstGeom prst="rect">
            <a:avLst/>
          </a:prstGeom>
          <a:noFill/>
          <a:ln w="9525">
            <a:noFill/>
            <a:miter lim="800000"/>
            <a:headEnd/>
            <a:tailEnd/>
          </a:ln>
          <a:effectLst/>
        </p:spPr>
        <p:txBody>
          <a:bodyPr>
            <a:spAutoFit/>
          </a:bodyPr>
          <a:lstStyle/>
          <a:p>
            <a:pPr algn="ctr" rtl="0">
              <a:spcBef>
                <a:spcPct val="50000"/>
              </a:spcBef>
              <a:defRPr/>
            </a:pPr>
            <a:r>
              <a:rPr lang="es" sz="2800" b="0" i="0" u="none">
                <a:latin typeface="+mj-lt"/>
              </a:rPr>
              <a:t>Puntos Alternativos</a:t>
            </a:r>
          </a:p>
        </p:txBody>
      </p:sp>
      <p:sp>
        <p:nvSpPr>
          <p:cNvPr id="71" name="Rectangle 70">
            <a:extLst>
              <a:ext uri="{FF2B5EF4-FFF2-40B4-BE49-F238E27FC236}">
                <a16:creationId xmlns="" xmlns:a16="http://schemas.microsoft.com/office/drawing/2014/main" id="{7E8CF3F8-A629-4880-A71F-E0E4D1924C4A}"/>
              </a:ext>
            </a:extLst>
          </p:cNvPr>
          <p:cNvSpPr/>
          <p:nvPr/>
        </p:nvSpPr>
        <p:spPr>
          <a:xfrm>
            <a:off x="6324600" y="3600450"/>
            <a:ext cx="1447800" cy="490538"/>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90" name="Line 51"/>
          <p:cNvSpPr>
            <a:spLocks noChangeShapeType="1"/>
          </p:cNvSpPr>
          <p:nvPr/>
        </p:nvSpPr>
        <p:spPr bwMode="auto">
          <a:xfrm>
            <a:off x="812800" y="2357438"/>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91" name="Line 52"/>
          <p:cNvSpPr>
            <a:spLocks noChangeShapeType="1"/>
          </p:cNvSpPr>
          <p:nvPr/>
        </p:nvSpPr>
        <p:spPr bwMode="auto">
          <a:xfrm>
            <a:off x="812800" y="4075113"/>
            <a:ext cx="45720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92" name="Line 59"/>
          <p:cNvSpPr>
            <a:spLocks noChangeShapeType="1"/>
          </p:cNvSpPr>
          <p:nvPr/>
        </p:nvSpPr>
        <p:spPr bwMode="auto">
          <a:xfrm>
            <a:off x="4533900" y="3155950"/>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93" name="Line 60"/>
          <p:cNvSpPr>
            <a:spLocks noChangeShapeType="1"/>
          </p:cNvSpPr>
          <p:nvPr/>
        </p:nvSpPr>
        <p:spPr bwMode="auto">
          <a:xfrm>
            <a:off x="4533900" y="4937125"/>
            <a:ext cx="457200" cy="0"/>
          </a:xfrm>
          <a:prstGeom prst="line">
            <a:avLst/>
          </a:prstGeom>
          <a:noFill/>
          <a:ln w="57150">
            <a:solidFill>
              <a:srgbClr val="FF0000"/>
            </a:solidFill>
            <a:round/>
            <a:headEnd type="triangle" w="med" len="med"/>
            <a:tailEnd/>
          </a:ln>
          <a:extLst>
            <a:ext uri="{909E8E84-426E-40DD-AFC4-6F175D3DCCD1}">
              <a14:hiddenFill xmlns:a14="http://schemas.microsoft.com/office/drawing/2010/main">
                <a:noFill/>
              </a14:hiddenFill>
            </a:ext>
          </a:extLst>
        </p:spPr>
        <p:txBody>
          <a:bodyPr/>
          <a:lstStyle/>
          <a:p>
            <a:endParaRPr lang="es"/>
          </a:p>
        </p:txBody>
      </p:sp>
      <p:sp>
        <p:nvSpPr>
          <p:cNvPr id="18444" name="TextBox 21"/>
          <p:cNvSpPr txBox="1">
            <a:spLocks noChangeArrowheads="1"/>
          </p:cNvSpPr>
          <p:nvPr/>
        </p:nvSpPr>
        <p:spPr bwMode="auto">
          <a:xfrm>
            <a:off x="5410200" y="5486400"/>
            <a:ext cx="33528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t>Siguiente línea comenzará en la dirección opuesta de la línea actual.</a:t>
            </a:r>
          </a:p>
        </p:txBody>
      </p:sp>
    </p:spTree>
    <p:extLst>
      <p:ext uri="{BB962C8B-B14F-4D97-AF65-F5344CB8AC3E}">
        <p14:creationId xmlns:p14="http://schemas.microsoft.com/office/powerpoint/2010/main" val="31466066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90"/>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92"/>
                                        </p:tgtEl>
                                        <p:attrNameLst>
                                          <p:attrName>style.visibility</p:attrName>
                                        </p:attrNameLst>
                                      </p:cBhvr>
                                      <p:to>
                                        <p:strVal val="visible"/>
                                      </p:to>
                                    </p:set>
                                  </p:childTnLst>
                                </p:cTn>
                              </p:par>
                            </p:childTnLst>
                          </p:cTn>
                        </p:par>
                        <p:par>
                          <p:cTn id="13" fill="hold" nodeType="afterGroup">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91"/>
                                        </p:tgtEl>
                                        <p:attrNameLst>
                                          <p:attrName>style.visibility</p:attrName>
                                        </p:attrNameLst>
                                      </p:cBhvr>
                                      <p:to>
                                        <p:strVal val="visible"/>
                                      </p:to>
                                    </p:set>
                                  </p:childTnLst>
                                </p:cTn>
                              </p:par>
                            </p:childTnLst>
                          </p:cTn>
                        </p:par>
                        <p:par>
                          <p:cTn id="16" fill="hold" nodeType="afterGroup">
                            <p:stCondLst>
                              <p:cond delay="1500"/>
                            </p:stCondLst>
                            <p:childTnLst>
                              <p:par>
                                <p:cTn id="17" presetID="1" presetClass="entr" presetSubtype="0" fill="hold" grpId="0" nodeType="afterEffect">
                                  <p:stCondLst>
                                    <p:cond delay="500"/>
                                  </p:stCondLst>
                                  <p:childTnLst>
                                    <p:set>
                                      <p:cBhvr>
                                        <p:cTn id="18"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90" grpId="0" animBg="1"/>
      <p:bldP spid="91" grpId="0" animBg="1"/>
      <p:bldP spid="92" grpId="0" animBg="1"/>
      <p:bldP spid="9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573" y="1358053"/>
            <a:ext cx="6656388"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459" name="Title 6"/>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Otras Opciones</a:t>
            </a:r>
          </a:p>
        </p:txBody>
      </p:sp>
      <p:sp>
        <p:nvSpPr>
          <p:cNvPr id="19460"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7C382A4-CBAE-42F0-8286-7A6BE7C4DE8D}" type="slidenum">
              <a:rPr sz="1200"/>
              <a:pPr algn="l" rtl="0"/>
              <a:t>38</a:t>
            </a:fld>
            <a:endParaRPr lang="es" altLang="en-US" sz="1200"/>
          </a:p>
        </p:txBody>
      </p:sp>
      <p:sp>
        <p:nvSpPr>
          <p:cNvPr id="11" name="TextBox 10"/>
          <p:cNvSpPr txBox="1">
            <a:spLocks noChangeArrowheads="1"/>
          </p:cNvSpPr>
          <p:nvPr/>
        </p:nvSpPr>
        <p:spPr bwMode="auto">
          <a:xfrm>
            <a:off x="598276" y="4300538"/>
            <a:ext cx="4300537"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dirty="0">
                <a:solidFill>
                  <a:schemeClr val="tx1">
                    <a:lumMod val="65000"/>
                    <a:lumOff val="35000"/>
                  </a:schemeClr>
                </a:solidFill>
              </a:rPr>
              <a:t>Tiempo Respaldo LOG —</a:t>
            </a:r>
            <a:r>
              <a:rPr lang="es" b="0" i="0" u="none" dirty="0">
                <a:solidFill>
                  <a:schemeClr val="tx1">
                    <a:lumMod val="65000"/>
                    <a:lumOff val="35000"/>
                  </a:schemeClr>
                </a:solidFill>
              </a:rPr>
              <a:t>Previene grandes tamaños de archivos contiguos y protege la pérdida de datos en líneas largas. Realiza una línea final inmediata y una línea de inicio.</a:t>
            </a:r>
          </a:p>
          <a:p>
            <a:endParaRPr lang="es" altLang="en-US" b="0" dirty="0">
              <a:solidFill>
                <a:schemeClr val="tx1">
                  <a:lumMod val="65000"/>
                  <a:lumOff val="35000"/>
                </a:schemeClr>
              </a:solidFill>
            </a:endParaRPr>
          </a:p>
          <a:p>
            <a:pPr algn="l" rtl="0"/>
            <a:r>
              <a:rPr lang="es" b="1" i="0" u="none" dirty="0">
                <a:solidFill>
                  <a:schemeClr val="tx1">
                    <a:lumMod val="65000"/>
                    <a:lumOff val="35000"/>
                  </a:schemeClr>
                </a:solidFill>
              </a:rPr>
              <a:t>Tiempo Respaldo MTX</a:t>
            </a:r>
            <a:r>
              <a:rPr lang="es" b="0" i="0" u="none" dirty="0">
                <a:solidFill>
                  <a:schemeClr val="tx1">
                    <a:lumMod val="65000"/>
                    <a:lumOff val="35000"/>
                  </a:schemeClr>
                </a:solidFill>
              </a:rPr>
              <a:t> </a:t>
            </a:r>
            <a:r>
              <a:rPr lang="es" b="1" i="0" u="none" dirty="0">
                <a:solidFill>
                  <a:schemeClr val="tx1">
                    <a:lumMod val="65000"/>
                    <a:lumOff val="35000"/>
                  </a:schemeClr>
                </a:solidFill>
              </a:rPr>
              <a:t>—</a:t>
            </a:r>
            <a:r>
              <a:rPr lang="es" b="0" i="0" u="none" dirty="0">
                <a:solidFill>
                  <a:schemeClr val="tx1">
                    <a:lumMod val="65000"/>
                    <a:lumOff val="35000"/>
                  </a:schemeClr>
                </a:solidFill>
              </a:rPr>
              <a:t> Los archivos MTX de respaldo son salvados a la carpeta Archivo cada </a:t>
            </a:r>
            <a:r>
              <a:rPr lang="es" b="0" i="1" u="none" dirty="0">
                <a:solidFill>
                  <a:schemeClr val="tx1">
                    <a:lumMod val="65000"/>
                    <a:lumOff val="35000"/>
                  </a:schemeClr>
                </a:solidFill>
              </a:rPr>
              <a:t>n</a:t>
            </a:r>
            <a:r>
              <a:rPr lang="es" b="0" i="0" u="none" dirty="0">
                <a:solidFill>
                  <a:schemeClr val="tx1">
                    <a:lumMod val="65000"/>
                    <a:lumOff val="35000"/>
                  </a:schemeClr>
                </a:solidFill>
              </a:rPr>
              <a:t> minutos. Principalmente usado por DREDGEPACK.</a:t>
            </a:r>
          </a:p>
        </p:txBody>
      </p:sp>
      <p:sp>
        <p:nvSpPr>
          <p:cNvPr id="14" name="TextBox 13"/>
          <p:cNvSpPr txBox="1">
            <a:spLocks noChangeArrowheads="1"/>
          </p:cNvSpPr>
          <p:nvPr/>
        </p:nvSpPr>
        <p:spPr bwMode="auto">
          <a:xfrm>
            <a:off x="4800600" y="4300538"/>
            <a:ext cx="3962400"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a:solidFill>
                  <a:schemeClr val="tx1">
                    <a:lumMod val="65000"/>
                    <a:lumOff val="35000"/>
                  </a:schemeClr>
                </a:solidFill>
              </a:rPr>
              <a:t>Alarmas Profundidad —</a:t>
            </a:r>
            <a:r>
              <a:rPr lang="es" b="0" i="0" u="none">
                <a:solidFill>
                  <a:schemeClr val="tx1">
                    <a:lumMod val="65000"/>
                    <a:lumOff val="35000"/>
                  </a:schemeClr>
                </a:solidFill>
              </a:rPr>
              <a:t> Genera una alarma si la profundidad reportada por la ecosonda es menor que el valor mínimo o mayor que el máximo valor.</a:t>
            </a:r>
          </a:p>
          <a:p>
            <a:endParaRPr lang="es" altLang="en-US" b="0" dirty="0">
              <a:solidFill>
                <a:schemeClr val="tx1">
                  <a:lumMod val="65000"/>
                  <a:lumOff val="35000"/>
                </a:schemeClr>
              </a:solidFill>
            </a:endParaRPr>
          </a:p>
          <a:p>
            <a:pPr algn="l" rtl="0"/>
            <a:r>
              <a:rPr lang="es" b="0" i="0" u="none">
                <a:solidFill>
                  <a:schemeClr val="tx1">
                    <a:lumMod val="65000"/>
                    <a:lumOff val="35000"/>
                  </a:schemeClr>
                </a:solidFill>
              </a:rPr>
              <a:t>Dejelo en 0 para deshabilitar una alarma.</a:t>
            </a:r>
          </a:p>
          <a:p>
            <a:endParaRPr lang="es" altLang="en-US" sz="1200" b="0" dirty="0">
              <a:solidFill>
                <a:schemeClr val="tx1">
                  <a:lumMod val="65000"/>
                  <a:lumOff val="35000"/>
                </a:schemeClr>
              </a:solidFill>
            </a:endParaRPr>
          </a:p>
        </p:txBody>
      </p:sp>
      <p:grpSp>
        <p:nvGrpSpPr>
          <p:cNvPr id="23" name="Group 22"/>
          <p:cNvGrpSpPr>
            <a:grpSpLocks/>
          </p:cNvGrpSpPr>
          <p:nvPr/>
        </p:nvGrpSpPr>
        <p:grpSpPr bwMode="auto">
          <a:xfrm>
            <a:off x="514772" y="2805853"/>
            <a:ext cx="2819401" cy="2584505"/>
            <a:chOff x="304799" y="2819401"/>
            <a:chExt cx="2819401" cy="2583066"/>
          </a:xfrm>
        </p:grpSpPr>
        <p:sp>
          <p:nvSpPr>
            <p:cNvPr id="10" name="Rectangle 9">
              <a:extLst>
                <a:ext uri="{FF2B5EF4-FFF2-40B4-BE49-F238E27FC236}">
                  <a16:creationId xmlns="" xmlns:a16="http://schemas.microsoft.com/office/drawing/2014/main" id="{6F6CA33D-3CA0-4D9E-8D7F-60643AE04DAE}"/>
                </a:ext>
              </a:extLst>
            </p:cNvPr>
            <p:cNvSpPr/>
            <p:nvPr/>
          </p:nvSpPr>
          <p:spPr>
            <a:xfrm>
              <a:off x="304800" y="2819401"/>
              <a:ext cx="2819400" cy="533103"/>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20" name="Elbow Connector 19">
              <a:extLst>
                <a:ext uri="{FF2B5EF4-FFF2-40B4-BE49-F238E27FC236}">
                  <a16:creationId xmlns="" xmlns:a16="http://schemas.microsoft.com/office/drawing/2014/main" id="{C70FCA85-6B92-49E5-ACE3-6EF3CB70297F}"/>
                </a:ext>
              </a:extLst>
            </p:cNvPr>
            <p:cNvCxnSpPr>
              <a:stCxn id="10" idx="1"/>
              <a:endCxn id="11" idx="1"/>
            </p:cNvCxnSpPr>
            <p:nvPr/>
          </p:nvCxnSpPr>
          <p:spPr>
            <a:xfrm rot="10800000" flipH="1" flipV="1">
              <a:off x="304799" y="3085953"/>
              <a:ext cx="83503" cy="2316514"/>
            </a:xfrm>
            <a:prstGeom prst="bentConnector3">
              <a:avLst>
                <a:gd name="adj1" fmla="val -273763"/>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30" name="Group 29"/>
          <p:cNvGrpSpPr>
            <a:grpSpLocks/>
          </p:cNvGrpSpPr>
          <p:nvPr/>
        </p:nvGrpSpPr>
        <p:grpSpPr bwMode="auto">
          <a:xfrm>
            <a:off x="514773" y="3339253"/>
            <a:ext cx="6477000" cy="947738"/>
            <a:chOff x="304801" y="3352801"/>
            <a:chExt cx="6476999" cy="948266"/>
          </a:xfrm>
        </p:grpSpPr>
        <p:sp>
          <p:nvSpPr>
            <p:cNvPr id="12" name="Rectangle 11">
              <a:extLst>
                <a:ext uri="{FF2B5EF4-FFF2-40B4-BE49-F238E27FC236}">
                  <a16:creationId xmlns="" xmlns:a16="http://schemas.microsoft.com/office/drawing/2014/main" id="{180C2C14-83B9-4208-892F-A0745553343B}"/>
                </a:ext>
              </a:extLst>
            </p:cNvPr>
            <p:cNvSpPr/>
            <p:nvPr/>
          </p:nvSpPr>
          <p:spPr>
            <a:xfrm>
              <a:off x="304801" y="3352801"/>
              <a:ext cx="2819400" cy="686182"/>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28" name="Elbow Connector 27">
              <a:extLst>
                <a:ext uri="{FF2B5EF4-FFF2-40B4-BE49-F238E27FC236}">
                  <a16:creationId xmlns="" xmlns:a16="http://schemas.microsoft.com/office/drawing/2014/main" id="{783C9DA4-7144-4593-B5E0-80CB49D8B33E}"/>
                </a:ext>
              </a:extLst>
            </p:cNvPr>
            <p:cNvCxnSpPr>
              <a:stCxn id="12" idx="3"/>
              <a:endCxn id="14" idx="0"/>
            </p:cNvCxnSpPr>
            <p:nvPr/>
          </p:nvCxnSpPr>
          <p:spPr>
            <a:xfrm>
              <a:off x="3124201" y="3695892"/>
              <a:ext cx="3657599" cy="605175"/>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6586800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50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b="-2094"/>
          <a:stretch>
            <a:fillRect/>
          </a:stretch>
        </p:blipFill>
        <p:spPr bwMode="auto">
          <a:xfrm>
            <a:off x="228600" y="1371600"/>
            <a:ext cx="6656388" cy="267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483" name="Title 6"/>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Otras Opciones</a:t>
            </a:r>
          </a:p>
        </p:txBody>
      </p:sp>
      <p:sp>
        <p:nvSpPr>
          <p:cNvPr id="20484"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C0921CBD-4C10-4BF5-9A8A-41261C4B340E}" type="slidenum">
              <a:rPr sz="1200"/>
              <a:pPr algn="l" rtl="0"/>
              <a:t>39</a:t>
            </a:fld>
            <a:endParaRPr lang="es" altLang="en-US" sz="1200"/>
          </a:p>
        </p:txBody>
      </p:sp>
      <p:sp>
        <p:nvSpPr>
          <p:cNvPr id="11" name="TextBox 10"/>
          <p:cNvSpPr txBox="1">
            <a:spLocks noChangeArrowheads="1"/>
          </p:cNvSpPr>
          <p:nvPr/>
        </p:nvSpPr>
        <p:spPr bwMode="auto">
          <a:xfrm>
            <a:off x="228600" y="4208175"/>
            <a:ext cx="4495609" cy="217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dirty="0">
                <a:solidFill>
                  <a:schemeClr val="tx1">
                    <a:lumMod val="65000"/>
                    <a:lumOff val="35000"/>
                  </a:schemeClr>
                </a:solidFill>
              </a:rPr>
              <a:t>Restablecer Eventos</a:t>
            </a:r>
            <a:r>
              <a:rPr lang="es" b="0" i="0" u="none" dirty="0">
                <a:solidFill>
                  <a:schemeClr val="tx1">
                    <a:lumMod val="65000"/>
                    <a:lumOff val="35000"/>
                  </a:schemeClr>
                </a:solidFill>
              </a:rPr>
              <a:t> </a:t>
            </a:r>
            <a:r>
              <a:rPr lang="es" b="1" i="0" u="none" dirty="0">
                <a:solidFill>
                  <a:schemeClr val="tx1">
                    <a:lumMod val="65000"/>
                    <a:lumOff val="35000"/>
                  </a:schemeClr>
                </a:solidFill>
              </a:rPr>
              <a:t>—</a:t>
            </a:r>
            <a:r>
              <a:rPr lang="es" b="0" i="0" u="none" dirty="0">
                <a:solidFill>
                  <a:schemeClr val="tx1">
                    <a:lumMod val="65000"/>
                    <a:lumOff val="35000"/>
                  </a:schemeClr>
                </a:solidFill>
              </a:rPr>
              <a:t> Si se habilita, los eventos comenzaran en 1 al inicar. De lo contrario, Levantamiento recordará el último número de evento usado.</a:t>
            </a:r>
          </a:p>
          <a:p>
            <a:endParaRPr lang="es" altLang="en-US" b="0" dirty="0">
              <a:solidFill>
                <a:schemeClr val="tx1">
                  <a:lumMod val="65000"/>
                  <a:lumOff val="35000"/>
                </a:schemeClr>
              </a:solidFill>
            </a:endParaRPr>
          </a:p>
          <a:p>
            <a:pPr algn="l" rtl="0"/>
            <a:r>
              <a:rPr lang="es" b="1" i="0" u="none" dirty="0">
                <a:solidFill>
                  <a:schemeClr val="tx1">
                    <a:lumMod val="65000"/>
                    <a:lumOff val="35000"/>
                  </a:schemeClr>
                </a:solidFill>
              </a:rPr>
              <a:t>Intervalos Regulares — </a:t>
            </a:r>
            <a:r>
              <a:rPr lang="es" b="0" i="0" u="none" dirty="0">
                <a:solidFill>
                  <a:schemeClr val="tx1">
                    <a:lumMod val="65000"/>
                    <a:lumOff val="35000"/>
                  </a:schemeClr>
                </a:solidFill>
              </a:rPr>
              <a:t>Hora del evento será ajustado a lo especificado en tiempo intervalo evento.</a:t>
            </a:r>
          </a:p>
          <a:p>
            <a:endParaRPr lang="es" altLang="en-US" b="0" dirty="0">
              <a:solidFill>
                <a:schemeClr val="tx1">
                  <a:lumMod val="65000"/>
                  <a:lumOff val="35000"/>
                </a:schemeClr>
              </a:solidFill>
            </a:endParaRPr>
          </a:p>
          <a:p>
            <a:pPr algn="l" rtl="0"/>
            <a:r>
              <a:rPr lang="es" b="1" i="0" u="none" dirty="0">
                <a:solidFill>
                  <a:schemeClr val="tx1">
                    <a:lumMod val="65000"/>
                    <a:lumOff val="35000"/>
                  </a:schemeClr>
                </a:solidFill>
              </a:rPr>
              <a:t>Conectar Eventos</a:t>
            </a:r>
            <a:r>
              <a:rPr lang="es" b="0" i="0" u="none" dirty="0">
                <a:solidFill>
                  <a:schemeClr val="tx1">
                    <a:lumMod val="65000"/>
                    <a:lumOff val="35000"/>
                  </a:schemeClr>
                </a:solidFill>
              </a:rPr>
              <a:t> </a:t>
            </a:r>
            <a:r>
              <a:rPr lang="es" b="1" i="0" u="none" dirty="0">
                <a:solidFill>
                  <a:schemeClr val="tx1">
                    <a:lumMod val="65000"/>
                    <a:lumOff val="35000"/>
                  </a:schemeClr>
                </a:solidFill>
              </a:rPr>
              <a:t>—</a:t>
            </a:r>
            <a:r>
              <a:rPr lang="es" b="0" i="0" u="none" dirty="0">
                <a:solidFill>
                  <a:schemeClr val="tx1">
                    <a:lumMod val="65000"/>
                    <a:lumOff val="35000"/>
                  </a:schemeClr>
                </a:solidFill>
              </a:rPr>
              <a:t> El mapa de Levantamiento conectará las marcas de evento con segmentos de línea.</a:t>
            </a:r>
          </a:p>
        </p:txBody>
      </p:sp>
      <p:sp>
        <p:nvSpPr>
          <p:cNvPr id="14" name="TextBox 13"/>
          <p:cNvSpPr txBox="1">
            <a:spLocks noChangeArrowheads="1"/>
          </p:cNvSpPr>
          <p:nvPr/>
        </p:nvSpPr>
        <p:spPr bwMode="auto">
          <a:xfrm>
            <a:off x="4692981" y="4300538"/>
            <a:ext cx="4070019"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a:solidFill>
                  <a:schemeClr val="tx1">
                    <a:lumMod val="65000"/>
                    <a:lumOff val="35000"/>
                  </a:schemeClr>
                </a:solidFill>
              </a:rPr>
              <a:t>Rumbo Geodésico</a:t>
            </a:r>
            <a:r>
              <a:rPr lang="es" b="0" i="0" u="none">
                <a:solidFill>
                  <a:schemeClr val="tx1">
                    <a:lumMod val="65000"/>
                    <a:lumOff val="35000"/>
                  </a:schemeClr>
                </a:solidFill>
              </a:rPr>
              <a:t> </a:t>
            </a:r>
            <a:r>
              <a:rPr lang="es" b="1" i="0" u="none">
                <a:solidFill>
                  <a:schemeClr val="tx1">
                    <a:lumMod val="65000"/>
                    <a:lumOff val="35000"/>
                  </a:schemeClr>
                </a:solidFill>
              </a:rPr>
              <a:t>—</a:t>
            </a:r>
            <a:r>
              <a:rPr lang="es" b="0" i="0" u="none">
                <a:solidFill>
                  <a:schemeClr val="tx1">
                    <a:lumMod val="65000"/>
                    <a:lumOff val="35000"/>
                  </a:schemeClr>
                </a:solidFill>
              </a:rPr>
              <a:t> Levantamiento convertirá la entrada de rumbo desde geodésico a rumbo cuadrícula al aplicar la convergencia de cuadrícula y luego usa el rumbo cuadrícula para todos los cálculos en la cuadrícula.</a:t>
            </a:r>
          </a:p>
        </p:txBody>
      </p:sp>
      <p:grpSp>
        <p:nvGrpSpPr>
          <p:cNvPr id="23" name="Group 22"/>
          <p:cNvGrpSpPr>
            <a:grpSpLocks/>
          </p:cNvGrpSpPr>
          <p:nvPr/>
        </p:nvGrpSpPr>
        <p:grpSpPr bwMode="auto">
          <a:xfrm>
            <a:off x="304800" y="3048000"/>
            <a:ext cx="2057400" cy="1252538"/>
            <a:chOff x="304800" y="3048000"/>
            <a:chExt cx="2057400" cy="1253067"/>
          </a:xfrm>
        </p:grpSpPr>
        <p:sp>
          <p:nvSpPr>
            <p:cNvPr id="10" name="Rectangle 9">
              <a:extLst>
                <a:ext uri="{FF2B5EF4-FFF2-40B4-BE49-F238E27FC236}">
                  <a16:creationId xmlns="" xmlns:a16="http://schemas.microsoft.com/office/drawing/2014/main" id="{67D6B41B-0412-46F3-8784-C5DB2FFFCF54}"/>
                </a:ext>
              </a:extLst>
            </p:cNvPr>
            <p:cNvSpPr/>
            <p:nvPr/>
          </p:nvSpPr>
          <p:spPr>
            <a:xfrm>
              <a:off x="304800" y="3048000"/>
              <a:ext cx="2057400" cy="762322"/>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20" name="Elbow Connector 19">
              <a:extLst>
                <a:ext uri="{FF2B5EF4-FFF2-40B4-BE49-F238E27FC236}">
                  <a16:creationId xmlns="" xmlns:a16="http://schemas.microsoft.com/office/drawing/2014/main" id="{41C2F45A-AC92-4D33-9F73-E4EC76D06EA1}"/>
                </a:ext>
              </a:extLst>
            </p:cNvPr>
            <p:cNvCxnSpPr>
              <a:stCxn id="10" idx="2"/>
            </p:cNvCxnSpPr>
            <p:nvPr/>
          </p:nvCxnSpPr>
          <p:spPr>
            <a:xfrm rot="16200000" flipH="1">
              <a:off x="1088127" y="4055694"/>
              <a:ext cx="490745" cy="0"/>
            </a:xfrm>
            <a:prstGeom prst="bentConnector3">
              <a:avLst>
                <a:gd name="adj1" fmla="val 50000"/>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30" name="Group 29"/>
          <p:cNvGrpSpPr>
            <a:grpSpLocks/>
          </p:cNvGrpSpPr>
          <p:nvPr/>
        </p:nvGrpSpPr>
        <p:grpSpPr bwMode="auto">
          <a:xfrm>
            <a:off x="2667000" y="3276600"/>
            <a:ext cx="4060991" cy="1023938"/>
            <a:chOff x="-1192305" y="3276601"/>
            <a:chExt cx="7978652" cy="1024466"/>
          </a:xfrm>
        </p:grpSpPr>
        <p:sp>
          <p:nvSpPr>
            <p:cNvPr id="12" name="Rectangle 11">
              <a:extLst>
                <a:ext uri="{FF2B5EF4-FFF2-40B4-BE49-F238E27FC236}">
                  <a16:creationId xmlns="" xmlns:a16="http://schemas.microsoft.com/office/drawing/2014/main" id="{132EC950-6C5A-4476-8ABF-4254BE049174}"/>
                </a:ext>
              </a:extLst>
            </p:cNvPr>
            <p:cNvSpPr/>
            <p:nvPr/>
          </p:nvSpPr>
          <p:spPr>
            <a:xfrm>
              <a:off x="-1192305" y="3276601"/>
              <a:ext cx="3443343" cy="381196"/>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28" name="Elbow Connector 27">
              <a:extLst>
                <a:ext uri="{FF2B5EF4-FFF2-40B4-BE49-F238E27FC236}">
                  <a16:creationId xmlns="" xmlns:a16="http://schemas.microsoft.com/office/drawing/2014/main" id="{9CB622A6-3AC9-4613-BA4A-75B72EE1B663}"/>
                </a:ext>
              </a:extLst>
            </p:cNvPr>
            <p:cNvCxnSpPr>
              <a:stCxn id="12" idx="3"/>
              <a:endCxn id="14" idx="0"/>
            </p:cNvCxnSpPr>
            <p:nvPr/>
          </p:nvCxnSpPr>
          <p:spPr>
            <a:xfrm>
              <a:off x="2251038" y="3467199"/>
              <a:ext cx="4535309" cy="833868"/>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2902051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11"/>
                                        </p:tgtEl>
                                        <p:attrNameLst>
                                          <p:attrName>style.visibility</p:attrName>
                                        </p:attrNameLst>
                                      </p:cBhvr>
                                      <p:to>
                                        <p:strVal val="visible"/>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childTnLst>
                          </p:cTn>
                        </p:par>
                        <p:par>
                          <p:cTn id="14" fill="hold" nodeType="afterGroup">
                            <p:stCondLst>
                              <p:cond delay="0"/>
                            </p:stCondLst>
                            <p:childTnLst>
                              <p:par>
                                <p:cTn id="15" presetID="1" presetClass="entr" presetSubtype="0" fill="hold" grpId="0" nodeType="afterEffect">
                                  <p:stCondLst>
                                    <p:cond delay="50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Ventana Principal</a:t>
            </a:r>
          </a:p>
        </p:txBody>
      </p:sp>
      <p:sp>
        <p:nvSpPr>
          <p:cNvPr id="7" name="Content Placeholder 6">
            <a:extLst>
              <a:ext uri="{FF2B5EF4-FFF2-40B4-BE49-F238E27FC236}">
                <a16:creationId xmlns="" xmlns:a16="http://schemas.microsoft.com/office/drawing/2014/main" id="{2C477C0C-EBA3-4215-AE6C-5FC89F28AF2C}"/>
              </a:ext>
            </a:extLst>
          </p:cNvPr>
          <p:cNvSpPr>
            <a:spLocks noGrp="1"/>
          </p:cNvSpPr>
          <p:nvPr>
            <p:ph idx="16"/>
          </p:nvPr>
        </p:nvSpPr>
        <p:spPr>
          <a:xfrm>
            <a:off x="3886200" y="3090863"/>
            <a:ext cx="4919663" cy="3200400"/>
          </a:xfrm>
        </p:spPr>
        <p:txBody>
          <a:bodyPr/>
          <a:lstStyle/>
          <a:p>
            <a:pPr algn="l" rtl="0">
              <a:defRPr/>
            </a:pPr>
            <a:r>
              <a:rPr lang="es" sz="1600" b="0" i="0" u="none" dirty="0">
                <a:solidFill>
                  <a:schemeClr val="tx1">
                    <a:lumMod val="65000"/>
                    <a:lumOff val="35000"/>
                  </a:schemeClr>
                </a:solidFill>
              </a:rPr>
              <a:t>La </a:t>
            </a:r>
            <a:r>
              <a:rPr lang="es" sz="1600" b="1" i="0" u="none" dirty="0">
                <a:solidFill>
                  <a:schemeClr val="tx1">
                    <a:lumMod val="65000"/>
                    <a:lumOff val="35000"/>
                  </a:schemeClr>
                </a:solidFill>
              </a:rPr>
              <a:t>ventana principal </a:t>
            </a:r>
            <a:r>
              <a:rPr lang="es" sz="1600" b="0" i="0" u="none" dirty="0">
                <a:solidFill>
                  <a:schemeClr val="tx1">
                    <a:lumMod val="65000"/>
                    <a:lumOff val="35000"/>
                  </a:schemeClr>
                </a:solidFill>
              </a:rPr>
              <a:t>es el panel de control para HYPACK Levantamiento Accesa todos los diálogos de configuración, presentaciones de datos y ventanas de controladores desde los menus. Los botones principales le permiten rápidamente accesar a:</a:t>
            </a:r>
          </a:p>
          <a:p>
            <a:pPr marL="342900" indent="-342900" algn="l" rtl="0">
              <a:buFont typeface="Arial" panose="020B0604020202020204" pitchFamily="34" charset="0"/>
              <a:buChar char="•"/>
              <a:defRPr/>
            </a:pPr>
            <a:r>
              <a:rPr lang="es" sz="1600" b="0" i="0" u="none" dirty="0">
                <a:solidFill>
                  <a:schemeClr val="tx1">
                    <a:lumMod val="65000"/>
                    <a:lumOff val="35000"/>
                  </a:schemeClr>
                </a:solidFill>
              </a:rPr>
              <a:t>Iniciar &amp; Finalizar grabación</a:t>
            </a:r>
          </a:p>
          <a:p>
            <a:pPr marL="342900" indent="-342900" algn="l" rtl="0">
              <a:buFont typeface="Arial" panose="020B0604020202020204" pitchFamily="34" charset="0"/>
              <a:buChar char="•"/>
              <a:defRPr/>
            </a:pPr>
            <a:r>
              <a:rPr lang="es" sz="1600" b="0" i="0" u="none" dirty="0">
                <a:solidFill>
                  <a:schemeClr val="tx1">
                    <a:lumMod val="65000"/>
                    <a:lumOff val="35000"/>
                  </a:schemeClr>
                </a:solidFill>
              </a:rPr>
              <a:t>Seleccionar el archivo de línea planeada</a:t>
            </a:r>
          </a:p>
          <a:p>
            <a:pPr marL="342900" indent="-342900" algn="l" rtl="0">
              <a:buFont typeface="Arial" panose="020B0604020202020204" pitchFamily="34" charset="0"/>
              <a:buChar char="•"/>
              <a:defRPr/>
            </a:pPr>
            <a:r>
              <a:rPr lang="es" sz="1600" b="0" i="0" u="none" dirty="0">
                <a:solidFill>
                  <a:schemeClr val="tx1">
                    <a:lumMod val="65000"/>
                    <a:lumOff val="35000"/>
                  </a:schemeClr>
                </a:solidFill>
              </a:rPr>
              <a:t>Marque blancos y defina la corrección de marea</a:t>
            </a:r>
          </a:p>
          <a:p>
            <a:pPr marL="342900" indent="-342900" algn="l" rtl="0">
              <a:buFont typeface="Arial" panose="020B0604020202020204" pitchFamily="34" charset="0"/>
              <a:buChar char="•"/>
              <a:defRPr/>
            </a:pPr>
            <a:r>
              <a:rPr lang="es" sz="1600" b="0" i="0" u="none" dirty="0">
                <a:solidFill>
                  <a:schemeClr val="tx1">
                    <a:lumMod val="65000"/>
                    <a:lumOff val="35000"/>
                  </a:schemeClr>
                </a:solidFill>
              </a:rPr>
              <a:t>Y habilite sobrepuestas de datos en tiempo real como cobertura matriz y mosaico sonar lateral.</a:t>
            </a:r>
          </a:p>
        </p:txBody>
      </p:sp>
      <p:sp>
        <p:nvSpPr>
          <p:cNvPr id="10244"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52A2DA98-D394-4246-ADB9-AAC7342B80E2}" type="slidenum">
              <a:rPr sz="1200"/>
              <a:pPr algn="l" rtl="0"/>
              <a:t>4</a:t>
            </a:fld>
            <a:endParaRPr lang="es" altLang="en-US" sz="1200"/>
          </a:p>
        </p:txBody>
      </p:sp>
      <p:pic>
        <p:nvPicPr>
          <p:cNvPr id="1024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0"/>
            <a:ext cx="7056438"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6" name="Picture 7"/>
          <p:cNvPicPr>
            <a:picLocks noGrp="1" noChangeAspect="1" noChangeArrowheads="1"/>
          </p:cNvPicPr>
          <p:nvPr>
            <p:ph type="chart" sz="quarter" idx="13"/>
          </p:nvPr>
        </p:nvPicPr>
        <p:blipFill>
          <a:blip r:embed="rId3">
            <a:extLst>
              <a:ext uri="{28A0092B-C50C-407E-A947-70E740481C1C}">
                <a14:useLocalDpi xmlns:a14="http://schemas.microsoft.com/office/drawing/2010/main" val="0"/>
              </a:ext>
            </a:extLst>
          </a:blip>
          <a:srcRect/>
          <a:stretch>
            <a:fillRect/>
          </a:stretch>
        </p:blipFill>
        <p:spPr>
          <a:xfrm>
            <a:off x="347663" y="3162300"/>
            <a:ext cx="3200400" cy="30575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15883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Parámetros Embarcación</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40</a:t>
            </a:fld>
            <a:endParaRPr lang="es"/>
          </a:p>
        </p:txBody>
      </p:sp>
    </p:spTree>
    <p:extLst>
      <p:ext uri="{BB962C8B-B14F-4D97-AF65-F5344CB8AC3E}">
        <p14:creationId xmlns:p14="http://schemas.microsoft.com/office/powerpoint/2010/main" val="29445627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Embarcación y Su Funciones</a:t>
            </a:r>
          </a:p>
        </p:txBody>
      </p:sp>
      <p:sp>
        <p:nvSpPr>
          <p:cNvPr id="10243" name="Content Placeholder 3"/>
          <p:cNvSpPr>
            <a:spLocks noGrp="1"/>
          </p:cNvSpPr>
          <p:nvPr>
            <p:ph idx="1"/>
          </p:nvPr>
        </p:nvSpPr>
        <p:spPr>
          <a:xfrm>
            <a:off x="347663" y="1600200"/>
            <a:ext cx="4691062" cy="2743200"/>
          </a:xfrm>
        </p:spPr>
        <p:txBody>
          <a:bodyPr>
            <a:normAutofit fontScale="92500" lnSpcReduction="10000"/>
          </a:bodyPr>
          <a:lstStyle/>
          <a:p>
            <a:pPr algn="l" rtl="0"/>
            <a:r>
              <a:rPr lang="es" b="0" i="0" u="none">
                <a:solidFill>
                  <a:schemeClr val="tx1">
                    <a:lumMod val="65000"/>
                    <a:lumOff val="35000"/>
                  </a:schemeClr>
                </a:solidFill>
                <a:latin typeface="Arial" panose="020B0604020202020204" pitchFamily="34" charset="0"/>
                <a:cs typeface="Arial" panose="020B0604020202020204" pitchFamily="34" charset="0"/>
              </a:rPr>
              <a:t>Una </a:t>
            </a:r>
            <a:r>
              <a:rPr lang="es" b="1" i="0" u="none">
                <a:solidFill>
                  <a:schemeClr val="tx1">
                    <a:lumMod val="65000"/>
                    <a:lumOff val="35000"/>
                  </a:schemeClr>
                </a:solidFill>
                <a:latin typeface="Arial" panose="020B0604020202020204" pitchFamily="34" charset="0"/>
                <a:cs typeface="Arial" panose="020B0604020202020204" pitchFamily="34" charset="0"/>
              </a:rPr>
              <a:t>embarcación </a:t>
            </a:r>
            <a:r>
              <a:rPr lang="es" b="0" i="0" u="none">
                <a:solidFill>
                  <a:schemeClr val="tx1">
                    <a:lumMod val="65000"/>
                    <a:lumOff val="35000"/>
                  </a:schemeClr>
                </a:solidFill>
                <a:latin typeface="Arial" panose="020B0604020202020204" pitchFamily="34" charset="0"/>
                <a:cs typeface="Arial" panose="020B0604020202020204" pitchFamily="34" charset="0"/>
              </a:rPr>
              <a:t>(también llamada un </a:t>
            </a:r>
            <a:r>
              <a:rPr lang="es" b="1" i="0" u="none">
                <a:solidFill>
                  <a:schemeClr val="tx1">
                    <a:lumMod val="65000"/>
                    <a:lumOff val="35000"/>
                  </a:schemeClr>
                </a:solidFill>
                <a:latin typeface="Arial" panose="020B0604020202020204" pitchFamily="34" charset="0"/>
                <a:cs typeface="Arial" panose="020B0604020202020204" pitchFamily="34" charset="0"/>
              </a:rPr>
              <a:t>móvil</a:t>
            </a:r>
            <a:r>
              <a:rPr lang="es" b="0" i="0" u="none">
                <a:solidFill>
                  <a:schemeClr val="tx1">
                    <a:lumMod val="65000"/>
                    <a:lumOff val="35000"/>
                  </a:schemeClr>
                </a:solidFill>
                <a:latin typeface="Arial" panose="020B0604020202020204" pitchFamily="34" charset="0"/>
                <a:cs typeface="Arial" panose="020B0604020202020204" pitchFamily="34" charset="0"/>
              </a:rPr>
              <a:t>) es cualquier objeto móvil independientemente.</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b="0" i="0" u="none">
                <a:solidFill>
                  <a:schemeClr val="tx1">
                    <a:lumMod val="65000"/>
                    <a:lumOff val="35000"/>
                  </a:schemeClr>
                </a:solidFill>
                <a:latin typeface="Arial" panose="020B0604020202020204" pitchFamily="34" charset="0"/>
                <a:cs typeface="Arial" panose="020B0604020202020204" pitchFamily="34" charset="0"/>
              </a:rPr>
              <a:t>Esto usualmente significa algún tipo de bote, pero en HYPACK puede ser otra cantidad de cosas también</a:t>
            </a:r>
            <a:r>
              <a:rPr lang="es" b="1" i="0" u="none">
                <a:solidFill>
                  <a:schemeClr val="tx1">
                    <a:lumMod val="65000"/>
                    <a:lumOff val="35000"/>
                  </a:schemeClr>
                </a:solidFill>
                <a:latin typeface="Arial" panose="020B0604020202020204" pitchFamily="34" charset="0"/>
                <a:cs typeface="Arial" panose="020B0604020202020204" pitchFamily="34" charset="0"/>
              </a:rPr>
              <a:t>—</a:t>
            </a:r>
            <a:r>
              <a:rPr lang="es" b="0" i="0" u="none">
                <a:solidFill>
                  <a:schemeClr val="tx1">
                    <a:lumMod val="65000"/>
                    <a:lumOff val="35000"/>
                  </a:schemeClr>
                </a:solidFill>
                <a:latin typeface="Arial" panose="020B0604020202020204" pitchFamily="34" charset="0"/>
                <a:cs typeface="Arial" panose="020B0604020202020204" pitchFamily="34" charset="0"/>
              </a:rPr>
              <a:t>un pez remolcado, un ROV, o una herramienta de dragado en una draga.</a:t>
            </a:r>
          </a:p>
        </p:txBody>
      </p:sp>
      <p:sp>
        <p:nvSpPr>
          <p:cNvPr id="10244"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59458D4-2C3A-4E04-9AFA-334E33A07075}" type="slidenum">
              <a:rPr sz="1200"/>
              <a:pPr algn="l" rtl="0"/>
              <a:t>41</a:t>
            </a:fld>
            <a:endParaRPr lang="es" altLang="en-US" sz="1200"/>
          </a:p>
        </p:txBody>
      </p:sp>
      <p:pic>
        <p:nvPicPr>
          <p:cNvPr id="10245" name="Picture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45625" t="27654" r="10634" b="4736"/>
          <a:stretch>
            <a:fillRect/>
          </a:stretch>
        </p:blipFill>
        <p:spPr>
          <a:xfrm>
            <a:off x="5376863" y="1600200"/>
            <a:ext cx="3429000" cy="3776663"/>
          </a:xfrm>
          <a:noFill/>
          <a:ln>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TextBox 7"/>
          <p:cNvSpPr txBox="1">
            <a:spLocks noChangeArrowheads="1"/>
          </p:cNvSpPr>
          <p:nvPr/>
        </p:nvSpPr>
        <p:spPr bwMode="auto">
          <a:xfrm>
            <a:off x="347472" y="4842163"/>
            <a:ext cx="4495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600" b="0" i="0" u="none">
                <a:solidFill>
                  <a:schemeClr val="tx1">
                    <a:lumMod val="65000"/>
                    <a:lumOff val="35000"/>
                  </a:schemeClr>
                </a:solidFill>
              </a:rPr>
              <a:t>Aqui estan dos embarcaciones</a:t>
            </a:r>
            <a:r>
              <a:rPr lang="es" sz="1600" b="1" i="0" u="none">
                <a:solidFill>
                  <a:schemeClr val="tx1">
                    <a:lumMod val="65000"/>
                    <a:lumOff val="35000"/>
                  </a:schemeClr>
                </a:solidFill>
              </a:rPr>
              <a:t>—</a:t>
            </a:r>
            <a:r>
              <a:rPr lang="es" sz="1600" b="0" i="0" u="none">
                <a:solidFill>
                  <a:schemeClr val="tx1">
                    <a:lumMod val="65000"/>
                    <a:lumOff val="35000"/>
                  </a:schemeClr>
                </a:solidFill>
              </a:rPr>
              <a:t>un bote y un pez remolcado. En términos HYPACK, estos son ambos considerados móviles.</a:t>
            </a:r>
          </a:p>
        </p:txBody>
      </p:sp>
      <p:cxnSp>
        <p:nvCxnSpPr>
          <p:cNvPr id="10" name="Elbow Connector 9">
            <a:extLst>
              <a:ext uri="{FF2B5EF4-FFF2-40B4-BE49-F238E27FC236}">
                <a16:creationId xmlns="" xmlns:a16="http://schemas.microsoft.com/office/drawing/2014/main" id="{928AB38B-5408-4E09-85EF-6614DC6BB98B}"/>
              </a:ext>
            </a:extLst>
          </p:cNvPr>
          <p:cNvCxnSpPr>
            <a:stCxn id="8" idx="3"/>
          </p:cNvCxnSpPr>
          <p:nvPr/>
        </p:nvCxnSpPr>
        <p:spPr>
          <a:xfrm flipV="1">
            <a:off x="4843272" y="3622963"/>
            <a:ext cx="2286000" cy="1635125"/>
          </a:xfrm>
          <a:prstGeom prst="bentConnector3">
            <a:avLst>
              <a:gd name="adj1" fmla="val 100000"/>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42108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100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title"/>
          </p:nvPr>
        </p:nvSpPr>
        <p:spPr>
          <a:xfrm>
            <a:off x="347472" y="6773"/>
            <a:ext cx="6528671" cy="988786"/>
          </a:xfrm>
        </p:spPr>
        <p:txBody>
          <a:bodyPr/>
          <a:lstStyle/>
          <a:p>
            <a:pPr algn="l" rtl="0"/>
            <a:r>
              <a:rPr lang="es" sz="3200" b="0" i="0" u="none">
                <a:latin typeface="Arial" panose="020B0604020202020204" pitchFamily="34" charset="0"/>
                <a:cs typeface="Arial" panose="020B0604020202020204" pitchFamily="34" charset="0"/>
              </a:rPr>
              <a:t>Configuración Embarcación</a:t>
            </a:r>
          </a:p>
        </p:txBody>
      </p:sp>
      <p:sp>
        <p:nvSpPr>
          <p:cNvPr id="11267"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EA1CDCFF-E343-4928-8645-491F697ECEEF}" type="slidenum">
              <a:rPr sz="1200"/>
              <a:pPr algn="l" rtl="0"/>
              <a:t>42</a:t>
            </a:fld>
            <a:endParaRPr lang="es" altLang="en-US" sz="1200"/>
          </a:p>
        </p:txBody>
      </p:sp>
      <p:pic>
        <p:nvPicPr>
          <p:cNvPr id="112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 y="1106488"/>
            <a:ext cx="2667000" cy="131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8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752600"/>
            <a:ext cx="5727700" cy="4249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p:cNvGrpSpPr>
            <a:grpSpLocks/>
          </p:cNvGrpSpPr>
          <p:nvPr/>
        </p:nvGrpSpPr>
        <p:grpSpPr bwMode="auto">
          <a:xfrm>
            <a:off x="1762125" y="1352550"/>
            <a:ext cx="4225925" cy="400050"/>
            <a:chOff x="1762125" y="1353312"/>
            <a:chExt cx="4225925" cy="399288"/>
          </a:xfrm>
        </p:grpSpPr>
        <p:sp>
          <p:nvSpPr>
            <p:cNvPr id="7" name="Rectangle 6">
              <a:extLst>
                <a:ext uri="{FF2B5EF4-FFF2-40B4-BE49-F238E27FC236}">
                  <a16:creationId xmlns="" xmlns:a16="http://schemas.microsoft.com/office/drawing/2014/main" id="{B05BF5B6-C967-4CF4-9652-A45C5BFF72DB}"/>
                </a:ext>
              </a:extLst>
            </p:cNvPr>
            <p:cNvSpPr/>
            <p:nvPr/>
          </p:nvSpPr>
          <p:spPr>
            <a:xfrm>
              <a:off x="1762125" y="1353312"/>
              <a:ext cx="762000" cy="35333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9" name="Elbow Connector 8">
              <a:extLst>
                <a:ext uri="{FF2B5EF4-FFF2-40B4-BE49-F238E27FC236}">
                  <a16:creationId xmlns="" xmlns:a16="http://schemas.microsoft.com/office/drawing/2014/main" id="{251B05F8-FEB4-402E-BE56-9AFEA2BC4A12}"/>
                </a:ext>
              </a:extLst>
            </p:cNvPr>
            <p:cNvCxnSpPr>
              <a:stCxn id="7" idx="3"/>
              <a:endCxn id="36867" idx="0"/>
            </p:cNvCxnSpPr>
            <p:nvPr/>
          </p:nvCxnSpPr>
          <p:spPr>
            <a:xfrm>
              <a:off x="2524125" y="1530773"/>
              <a:ext cx="3463925" cy="221827"/>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1271" name="Content Placeholder 3"/>
          <p:cNvSpPr txBox="1">
            <a:spLocks/>
          </p:cNvSpPr>
          <p:nvPr/>
        </p:nvSpPr>
        <p:spPr bwMode="auto">
          <a:xfrm>
            <a:off x="347663" y="2590800"/>
            <a:ext cx="2652712"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Aft>
                <a:spcPts val="600"/>
              </a:spcAft>
              <a:buClr>
                <a:schemeClr val="bg2"/>
              </a:buClr>
              <a:buFont typeface="Arial" panose="020B0604020202020204" pitchFamily="34" charset="0"/>
              <a:defRPr sz="2200">
                <a:solidFill>
                  <a:schemeClr val="tx1"/>
                </a:solidFill>
                <a:latin typeface="Arial" panose="020B0604020202020204" pitchFamily="34" charset="0"/>
                <a:cs typeface="Arial" panose="020B0604020202020204" pitchFamily="34" charset="0"/>
              </a:defRPr>
            </a:lvl1pPr>
            <a:lvl2pPr marL="136525" indent="-136525" defTabSz="457200">
              <a:spcAft>
                <a:spcPts val="400"/>
              </a:spcAft>
              <a:buClr>
                <a:schemeClr val="tx1"/>
              </a:buClr>
              <a:buSzPct val="100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273050" indent="-136525" defTabSz="457200">
              <a:spcAft>
                <a:spcPts val="400"/>
              </a:spcAft>
              <a:buFont typeface="Lucida Grande"/>
              <a:buChar char="-"/>
              <a:defRPr>
                <a:solidFill>
                  <a:schemeClr val="tx1"/>
                </a:solidFill>
                <a:latin typeface="Arial" panose="020B0604020202020204" pitchFamily="34" charset="0"/>
                <a:cs typeface="Arial" panose="020B0604020202020204" pitchFamily="34" charset="0"/>
              </a:defRPr>
            </a:lvl3pPr>
            <a:lvl4pPr marL="411163" indent="-136525" defTabSz="457200">
              <a:spcAft>
                <a:spcPts val="40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547688" indent="-136525" defTabSz="457200">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9pPr>
          </a:lstStyle>
          <a:p>
            <a:endParaRPr lang="es" altLang="en-US" b="0"/>
          </a:p>
        </p:txBody>
      </p:sp>
      <p:sp>
        <p:nvSpPr>
          <p:cNvPr id="11272" name="Content Placeholder 3"/>
          <p:cNvSpPr txBox="1">
            <a:spLocks/>
          </p:cNvSpPr>
          <p:nvPr/>
        </p:nvSpPr>
        <p:spPr bwMode="auto">
          <a:xfrm>
            <a:off x="145279" y="2590801"/>
            <a:ext cx="2855096" cy="341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Aft>
                <a:spcPts val="600"/>
              </a:spcAft>
              <a:buClr>
                <a:schemeClr val="bg2"/>
              </a:buClr>
              <a:buFont typeface="Arial" panose="020B0604020202020204" pitchFamily="34" charset="0"/>
              <a:defRPr sz="2200">
                <a:solidFill>
                  <a:schemeClr val="tx1"/>
                </a:solidFill>
                <a:latin typeface="Arial" panose="020B0604020202020204" pitchFamily="34" charset="0"/>
                <a:cs typeface="Arial" panose="020B0604020202020204" pitchFamily="34" charset="0"/>
              </a:defRPr>
            </a:lvl1pPr>
            <a:lvl2pPr marL="136525" indent="-136525" defTabSz="457200">
              <a:spcAft>
                <a:spcPts val="400"/>
              </a:spcAft>
              <a:buClr>
                <a:schemeClr val="tx1"/>
              </a:buClr>
              <a:buSzPct val="100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273050" indent="-136525" defTabSz="457200">
              <a:spcAft>
                <a:spcPts val="400"/>
              </a:spcAft>
              <a:buFont typeface="Lucida Grande"/>
              <a:buChar char="-"/>
              <a:defRPr>
                <a:solidFill>
                  <a:schemeClr val="tx1"/>
                </a:solidFill>
                <a:latin typeface="Arial" panose="020B0604020202020204" pitchFamily="34" charset="0"/>
                <a:cs typeface="Arial" panose="020B0604020202020204" pitchFamily="34" charset="0"/>
              </a:defRPr>
            </a:lvl3pPr>
            <a:lvl4pPr marL="411163" indent="-136525" defTabSz="457200">
              <a:spcAft>
                <a:spcPts val="40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547688" indent="-136525" defTabSz="457200">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9pPr>
          </a:lstStyle>
          <a:p>
            <a:pPr algn="l" rtl="0"/>
            <a:r>
              <a:rPr lang="es" sz="1800" b="0" i="0" u="none" dirty="0">
                <a:solidFill>
                  <a:schemeClr val="tx1">
                    <a:lumMod val="65000"/>
                    <a:lumOff val="35000"/>
                  </a:schemeClr>
                </a:solidFill>
              </a:rPr>
              <a:t>Accese el diálogo de configuración embarcación desde el menú principal.</a:t>
            </a:r>
          </a:p>
          <a:p>
            <a:endParaRPr lang="es" altLang="en-US" sz="1800" b="0" dirty="0">
              <a:solidFill>
                <a:schemeClr val="tx1">
                  <a:lumMod val="65000"/>
                  <a:lumOff val="35000"/>
                </a:schemeClr>
              </a:solidFill>
            </a:endParaRPr>
          </a:p>
          <a:p>
            <a:pPr algn="l" rtl="0"/>
            <a:r>
              <a:rPr lang="es" sz="1800" b="0" i="0" u="none" dirty="0">
                <a:solidFill>
                  <a:schemeClr val="tx1">
                    <a:lumMod val="65000"/>
                    <a:lumOff val="35000"/>
                  </a:schemeClr>
                </a:solidFill>
              </a:rPr>
              <a:t>Una embarcación puede ser mostrada en muchas formas diferentes. Cada Area Gráfica puede tener su propia configuración de embarcación.</a:t>
            </a:r>
          </a:p>
        </p:txBody>
      </p:sp>
    </p:spTree>
    <p:extLst>
      <p:ext uri="{BB962C8B-B14F-4D97-AF65-F5344CB8AC3E}">
        <p14:creationId xmlns:p14="http://schemas.microsoft.com/office/powerpoint/2010/main" val="10241606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47663" y="0"/>
            <a:ext cx="8450262" cy="989013"/>
          </a:xfrm>
        </p:spPr>
        <p:txBody>
          <a:bodyPr/>
          <a:lstStyle/>
          <a:p>
            <a:pPr algn="l" rtl="0"/>
            <a:r>
              <a:rPr lang="es" sz="3200" b="0" i="0" u="none">
                <a:latin typeface="Arial" panose="020B0604020202020204" pitchFamily="34" charset="0"/>
                <a:cs typeface="Arial" panose="020B0604020202020204" pitchFamily="34" charset="0"/>
              </a:rPr>
              <a:t>Símbolos Embarcación y Formas de Bote</a:t>
            </a:r>
          </a:p>
        </p:txBody>
      </p:sp>
      <p:sp>
        <p:nvSpPr>
          <p:cNvPr id="12291"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C33E586-8679-4426-AC0A-42D74EA809AE}" type="slidenum">
              <a:rPr sz="1200"/>
              <a:pPr algn="l" rtl="0"/>
              <a:t>43</a:t>
            </a:fld>
            <a:endParaRPr lang="es" altLang="en-US" sz="120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l="1067" t="22900" r="30971" b="44176"/>
          <a:stretch>
            <a:fillRect/>
          </a:stretch>
        </p:blipFill>
        <p:spPr bwMode="auto">
          <a:xfrm>
            <a:off x="347663" y="1295400"/>
            <a:ext cx="5851525" cy="21034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293" name="TextBox 7"/>
          <p:cNvSpPr txBox="1">
            <a:spLocks noChangeArrowheads="1"/>
          </p:cNvSpPr>
          <p:nvPr/>
        </p:nvSpPr>
        <p:spPr bwMode="auto">
          <a:xfrm>
            <a:off x="1371600" y="3657600"/>
            <a:ext cx="4818063"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0" i="0" u="none">
                <a:solidFill>
                  <a:schemeClr val="tx1">
                    <a:lumMod val="65000"/>
                    <a:lumOff val="35000"/>
                  </a:schemeClr>
                </a:solidFill>
              </a:rPr>
              <a:t>Símbolo </a:t>
            </a:r>
            <a:r>
              <a:rPr lang="es" sz="2000" b="1" i="0" u="none">
                <a:solidFill>
                  <a:schemeClr val="tx1">
                    <a:lumMod val="65000"/>
                    <a:lumOff val="35000"/>
                  </a:schemeClr>
                </a:solidFill>
              </a:rPr>
              <a:t>—</a:t>
            </a:r>
            <a:r>
              <a:rPr lang="es" sz="2000" b="0" i="0" u="none">
                <a:solidFill>
                  <a:schemeClr val="tx1">
                    <a:lumMod val="65000"/>
                    <a:lumOff val="35000"/>
                  </a:schemeClr>
                </a:solidFill>
              </a:rPr>
              <a:t> Dibuje una forma simple en la posición del móvil en el área gráfica.</a:t>
            </a:r>
          </a:p>
          <a:p>
            <a:endParaRPr lang="es" altLang="en-US" sz="2000" b="0" dirty="0">
              <a:solidFill>
                <a:schemeClr val="tx1">
                  <a:lumMod val="65000"/>
                  <a:lumOff val="35000"/>
                </a:schemeClr>
              </a:solidFill>
            </a:endParaRPr>
          </a:p>
          <a:p>
            <a:pPr algn="l" rtl="0"/>
            <a:r>
              <a:rPr lang="es" sz="2000" b="0" i="0" u="none">
                <a:solidFill>
                  <a:schemeClr val="tx1">
                    <a:lumMod val="65000"/>
                    <a:lumOff val="35000"/>
                  </a:schemeClr>
                </a:solidFill>
              </a:rPr>
              <a:t>Mostrar forma </a:t>
            </a:r>
            <a:r>
              <a:rPr lang="es" sz="2000" b="1" i="0" u="none">
                <a:solidFill>
                  <a:schemeClr val="tx1">
                    <a:lumMod val="65000"/>
                    <a:lumOff val="35000"/>
                  </a:schemeClr>
                </a:solidFill>
              </a:rPr>
              <a:t>—</a:t>
            </a:r>
            <a:r>
              <a:rPr lang="es" sz="2000" b="0" i="0" u="none">
                <a:solidFill>
                  <a:schemeClr val="tx1">
                    <a:lumMod val="65000"/>
                    <a:lumOff val="35000"/>
                  </a:schemeClr>
                </a:solidFill>
              </a:rPr>
              <a:t> Dibuja un archivo de forma de bote HYPACK, AutoCAD DXF, o archivo bitmap en la posición del móvil. Formas de Bote pueden ser creadas usando la herramienta Editor Forma Bote.</a:t>
            </a:r>
          </a:p>
        </p:txBody>
      </p:sp>
      <p:cxnSp>
        <p:nvCxnSpPr>
          <p:cNvPr id="10" name="Elbow Connector 9">
            <a:extLst>
              <a:ext uri="{FF2B5EF4-FFF2-40B4-BE49-F238E27FC236}">
                <a16:creationId xmlns="" xmlns:a16="http://schemas.microsoft.com/office/drawing/2014/main" id="{93C5EAA0-703C-4502-ADA1-14DE00C5F041}"/>
              </a:ext>
            </a:extLst>
          </p:cNvPr>
          <p:cNvCxnSpPr/>
          <p:nvPr/>
        </p:nvCxnSpPr>
        <p:spPr>
          <a:xfrm rot="16200000" flipV="1">
            <a:off x="899319" y="3490119"/>
            <a:ext cx="563562" cy="381000"/>
          </a:xfrm>
          <a:prstGeom prst="bentConnector3">
            <a:avLst>
              <a:gd name="adj1" fmla="val -675"/>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Elbow Connector 15">
            <a:extLst>
              <a:ext uri="{FF2B5EF4-FFF2-40B4-BE49-F238E27FC236}">
                <a16:creationId xmlns="" xmlns:a16="http://schemas.microsoft.com/office/drawing/2014/main" id="{630B2539-E281-4758-B94C-D4688ECA6E42}"/>
              </a:ext>
            </a:extLst>
          </p:cNvPr>
          <p:cNvCxnSpPr/>
          <p:nvPr/>
        </p:nvCxnSpPr>
        <p:spPr>
          <a:xfrm rot="16200000" flipV="1">
            <a:off x="-712788" y="3074988"/>
            <a:ext cx="3330575" cy="838200"/>
          </a:xfrm>
          <a:prstGeom prst="bentConnector3">
            <a:avLst>
              <a:gd name="adj1" fmla="val -200"/>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2296" name="TextBox 20"/>
          <p:cNvSpPr txBox="1">
            <a:spLocks noChangeArrowheads="1"/>
          </p:cNvSpPr>
          <p:nvPr/>
        </p:nvSpPr>
        <p:spPr bwMode="auto">
          <a:xfrm>
            <a:off x="6477000" y="3679825"/>
            <a:ext cx="2320925"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0" i="0" u="none">
                <a:solidFill>
                  <a:schemeClr val="tx1">
                    <a:lumMod val="65000"/>
                    <a:lumOff val="35000"/>
                  </a:schemeClr>
                </a:solidFill>
              </a:rPr>
              <a:t>Ajuste escala, color y transparencia del símbolo o forma de bote.</a:t>
            </a:r>
          </a:p>
        </p:txBody>
      </p:sp>
      <p:cxnSp>
        <p:nvCxnSpPr>
          <p:cNvPr id="23" name="Elbow Connector 22">
            <a:extLst>
              <a:ext uri="{FF2B5EF4-FFF2-40B4-BE49-F238E27FC236}">
                <a16:creationId xmlns="" xmlns:a16="http://schemas.microsoft.com/office/drawing/2014/main" id="{22CE6EF2-0A5E-4A59-9780-B88B2A5BF3C9}"/>
              </a:ext>
            </a:extLst>
          </p:cNvPr>
          <p:cNvCxnSpPr/>
          <p:nvPr/>
        </p:nvCxnSpPr>
        <p:spPr>
          <a:xfrm rot="10800000">
            <a:off x="5867400" y="2514600"/>
            <a:ext cx="1524000" cy="979488"/>
          </a:xfrm>
          <a:prstGeom prst="bentConnector3">
            <a:avLst>
              <a:gd name="adj1" fmla="val 1250"/>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66796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Formas de Bote basadas en Vector.</a:t>
            </a:r>
          </a:p>
        </p:txBody>
      </p:sp>
      <p:sp>
        <p:nvSpPr>
          <p:cNvPr id="13315" name="Content Placeholder 3"/>
          <p:cNvSpPr>
            <a:spLocks noGrp="1"/>
          </p:cNvSpPr>
          <p:nvPr>
            <p:ph idx="1"/>
          </p:nvPr>
        </p:nvSpPr>
        <p:spPr>
          <a:xfrm>
            <a:off x="356565" y="1435893"/>
            <a:ext cx="4691062" cy="4691063"/>
          </a:xfrm>
        </p:spPr>
        <p:txBody>
          <a:bodyPr>
            <a:normAutofit fontScale="92500" lnSpcReduction="10000"/>
          </a:bodyPr>
          <a:lstStyle/>
          <a:p>
            <a:pPr algn="l" rtl="0"/>
            <a:r>
              <a:rPr lang="es" b="0" i="0" u="none">
                <a:solidFill>
                  <a:schemeClr val="tx1">
                    <a:lumMod val="65000"/>
                    <a:lumOff val="35000"/>
                  </a:schemeClr>
                </a:solidFill>
                <a:latin typeface="Arial" panose="020B0604020202020204" pitchFamily="34" charset="0"/>
                <a:cs typeface="Arial" panose="020B0604020202020204" pitchFamily="34" charset="0"/>
              </a:rPr>
              <a:t>HYPACK Levantamiento puede dibujar una embarcación como una </a:t>
            </a:r>
            <a:r>
              <a:rPr lang="es" b="1" i="0" u="none">
                <a:solidFill>
                  <a:schemeClr val="tx1">
                    <a:lumMod val="65000"/>
                    <a:lumOff val="35000"/>
                  </a:schemeClr>
                </a:solidFill>
                <a:latin typeface="Arial" panose="020B0604020202020204" pitchFamily="34" charset="0"/>
                <a:cs typeface="Arial" panose="020B0604020202020204" pitchFamily="34" charset="0"/>
              </a:rPr>
              <a:t>forma vector 2D</a:t>
            </a:r>
            <a:r>
              <a:rPr lang="es" b="0" i="0" u="none">
                <a:solidFill>
                  <a:schemeClr val="tx1">
                    <a:lumMod val="65000"/>
                    <a:lumOff val="35000"/>
                  </a:schemeClr>
                </a:solidFill>
                <a:latin typeface="Arial" panose="020B0604020202020204" pitchFamily="34" charset="0"/>
                <a:cs typeface="Arial" panose="020B0604020202020204" pitchFamily="34" charset="0"/>
              </a:rPr>
              <a:t> al cargar un archivo de forma (SHP) creado con el editor Forma Bote o importando un archivo AutoCAD DXF.</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b="0" i="1" u="none">
                <a:solidFill>
                  <a:schemeClr val="tx1">
                    <a:lumMod val="65000"/>
                    <a:lumOff val="35000"/>
                  </a:schemeClr>
                </a:solidFill>
                <a:latin typeface="Arial" panose="020B0604020202020204" pitchFamily="34" charset="0"/>
                <a:cs typeface="Arial" panose="020B0604020202020204" pitchFamily="34" charset="0"/>
              </a:rPr>
              <a:t> Importante !!</a:t>
            </a:r>
            <a:r>
              <a:rPr lang="es" b="0" i="0" u="none">
                <a:solidFill>
                  <a:schemeClr val="tx1">
                    <a:lumMod val="65000"/>
                    <a:lumOff val="35000"/>
                  </a:schemeClr>
                </a:solidFill>
                <a:latin typeface="Arial" panose="020B0604020202020204" pitchFamily="34" charset="0"/>
                <a:cs typeface="Arial" panose="020B0604020202020204" pitchFamily="34" charset="0"/>
              </a:rPr>
              <a:t> El origen XY de la gráfica vector debe coincidir con el origen de referencia del bote de HYPACK o la forma no será posicionada correctamente.</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a:solidFill>
                  <a:schemeClr val="tx1">
                    <a:lumMod val="65000"/>
                    <a:lumOff val="35000"/>
                  </a:schemeClr>
                </a:solidFill>
                <a:latin typeface="Arial" panose="020B0604020202020204" pitchFamily="34" charset="0"/>
                <a:cs typeface="Arial" panose="020B0604020202020204" pitchFamily="34" charset="0"/>
              </a:rPr>
              <a:t>Cuando use DXF, es recomendado hacer el fondo transparente y ajustar el color de relleno a blanco.</a:t>
            </a:r>
          </a:p>
        </p:txBody>
      </p:sp>
      <p:sp>
        <p:nvSpPr>
          <p:cNvPr id="13316"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B613E914-3A07-4D47-8F0E-C6995F5B64AB}" type="slidenum">
              <a:rPr sz="1200"/>
              <a:pPr algn="l" rtl="0"/>
              <a:t>44</a:t>
            </a:fld>
            <a:endParaRPr lang="es" altLang="en-US" sz="1200"/>
          </a:p>
        </p:txBody>
      </p:sp>
      <p:pic>
        <p:nvPicPr>
          <p:cNvPr id="13317" name="Picture 3"/>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xfrm>
            <a:off x="6096000" y="1676400"/>
            <a:ext cx="2133600" cy="42100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73757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Otras Opciones de Presentación</a:t>
            </a:r>
          </a:p>
        </p:txBody>
      </p:sp>
      <p:sp>
        <p:nvSpPr>
          <p:cNvPr id="14339"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343881F6-D4A8-416E-AB6A-23F0272F92BF}" type="slidenum">
              <a:rPr sz="1200"/>
              <a:pPr algn="l" rtl="0"/>
              <a:t>45</a:t>
            </a:fld>
            <a:endParaRPr lang="es" altLang="en-US" sz="120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l="1067" t="56442" r="30971" b="10634"/>
          <a:stretch>
            <a:fillRect/>
          </a:stretch>
        </p:blipFill>
        <p:spPr bwMode="auto">
          <a:xfrm>
            <a:off x="347663" y="1295400"/>
            <a:ext cx="5851525" cy="21034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4341" name="TextBox 7"/>
          <p:cNvSpPr txBox="1">
            <a:spLocks noChangeArrowheads="1"/>
          </p:cNvSpPr>
          <p:nvPr/>
        </p:nvSpPr>
        <p:spPr bwMode="auto">
          <a:xfrm>
            <a:off x="347663" y="3657600"/>
            <a:ext cx="5842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800" b="1" i="0" u="none" dirty="0">
                <a:solidFill>
                  <a:schemeClr val="tx1">
                    <a:lumMod val="65000"/>
                    <a:lumOff val="35000"/>
                  </a:schemeClr>
                </a:solidFill>
              </a:rPr>
              <a:t>Traqueo Embarcación</a:t>
            </a:r>
            <a:r>
              <a:rPr lang="es" sz="1800" b="0" i="0" u="none" dirty="0">
                <a:solidFill>
                  <a:schemeClr val="tx1">
                    <a:lumMod val="65000"/>
                    <a:lumOff val="35000"/>
                  </a:schemeClr>
                </a:solidFill>
              </a:rPr>
              <a:t> </a:t>
            </a:r>
            <a:r>
              <a:rPr lang="es" sz="1800" b="1" i="0" u="none" dirty="0">
                <a:solidFill>
                  <a:schemeClr val="tx1">
                    <a:lumMod val="65000"/>
                    <a:lumOff val="35000"/>
                  </a:schemeClr>
                </a:solidFill>
              </a:rPr>
              <a:t>—</a:t>
            </a:r>
            <a:r>
              <a:rPr lang="es" sz="1800" b="0" i="0" u="none" dirty="0">
                <a:solidFill>
                  <a:schemeClr val="tx1">
                    <a:lumMod val="65000"/>
                    <a:lumOff val="35000"/>
                  </a:schemeClr>
                </a:solidFill>
              </a:rPr>
              <a:t> Dibuja los últimos </a:t>
            </a:r>
            <a:r>
              <a:rPr lang="es" sz="1800" b="0" i="1" u="none" dirty="0">
                <a:solidFill>
                  <a:schemeClr val="tx1">
                    <a:lumMod val="65000"/>
                    <a:lumOff val="35000"/>
                  </a:schemeClr>
                </a:solidFill>
              </a:rPr>
              <a:t>n</a:t>
            </a:r>
            <a:r>
              <a:rPr lang="es" sz="1800" b="0" i="0" u="none" dirty="0">
                <a:solidFill>
                  <a:schemeClr val="tx1">
                    <a:lumMod val="65000"/>
                    <a:lumOff val="35000"/>
                  </a:schemeClr>
                </a:solidFill>
              </a:rPr>
              <a:t> segundos de traquedo de datos detras del móvil.</a:t>
            </a:r>
          </a:p>
          <a:p>
            <a:endParaRPr lang="es" altLang="en-US" sz="1800" b="0" dirty="0">
              <a:solidFill>
                <a:schemeClr val="tx1">
                  <a:lumMod val="65000"/>
                  <a:lumOff val="35000"/>
                </a:schemeClr>
              </a:solidFill>
            </a:endParaRPr>
          </a:p>
          <a:p>
            <a:pPr algn="l" rtl="0"/>
            <a:r>
              <a:rPr lang="es" sz="1800" b="1" i="0" u="none" dirty="0">
                <a:solidFill>
                  <a:schemeClr val="tx1">
                    <a:lumMod val="65000"/>
                    <a:lumOff val="35000"/>
                  </a:schemeClr>
                </a:solidFill>
              </a:rPr>
              <a:t>Vector CMG</a:t>
            </a:r>
            <a:r>
              <a:rPr lang="es" sz="1800" b="0" i="0" u="none" dirty="0">
                <a:solidFill>
                  <a:schemeClr val="tx1">
                    <a:lumMod val="65000"/>
                    <a:lumOff val="35000"/>
                  </a:schemeClr>
                </a:solidFill>
              </a:rPr>
              <a:t> </a:t>
            </a:r>
            <a:r>
              <a:rPr lang="es" sz="1800" b="1" i="0" u="none" dirty="0">
                <a:solidFill>
                  <a:schemeClr val="tx1">
                    <a:lumMod val="65000"/>
                    <a:lumOff val="35000"/>
                  </a:schemeClr>
                </a:solidFill>
              </a:rPr>
              <a:t>—</a:t>
            </a:r>
            <a:r>
              <a:rPr lang="es" sz="1800" b="0" i="0" u="none" dirty="0">
                <a:solidFill>
                  <a:schemeClr val="tx1">
                    <a:lumMod val="65000"/>
                    <a:lumOff val="35000"/>
                  </a:schemeClr>
                </a:solidFill>
              </a:rPr>
              <a:t> Dibuja un vector a la posición estimada del móvil a </a:t>
            </a:r>
            <a:r>
              <a:rPr lang="es" sz="1800" b="0" i="1" u="none" dirty="0">
                <a:solidFill>
                  <a:schemeClr val="tx1">
                    <a:lumMod val="65000"/>
                    <a:lumOff val="35000"/>
                  </a:schemeClr>
                </a:solidFill>
              </a:rPr>
              <a:t>n</a:t>
            </a:r>
            <a:r>
              <a:rPr lang="es" sz="1800" b="0" i="0" u="none" dirty="0">
                <a:solidFill>
                  <a:schemeClr val="tx1">
                    <a:lumMod val="65000"/>
                    <a:lumOff val="35000"/>
                  </a:schemeClr>
                </a:solidFill>
              </a:rPr>
              <a:t> segundos en el futuro.</a:t>
            </a:r>
          </a:p>
          <a:p>
            <a:endParaRPr lang="es" altLang="en-US" sz="1800" b="0" dirty="0">
              <a:solidFill>
                <a:schemeClr val="tx1">
                  <a:lumMod val="65000"/>
                  <a:lumOff val="35000"/>
                </a:schemeClr>
              </a:solidFill>
            </a:endParaRPr>
          </a:p>
          <a:p>
            <a:pPr algn="l" rtl="0"/>
            <a:r>
              <a:rPr lang="es" sz="1800" b="1" i="0" u="none" dirty="0">
                <a:solidFill>
                  <a:schemeClr val="tx1">
                    <a:lumMod val="65000"/>
                    <a:lumOff val="35000"/>
                  </a:schemeClr>
                </a:solidFill>
              </a:rPr>
              <a:t>Círculo Alcance &amp; Ofsets —</a:t>
            </a:r>
            <a:r>
              <a:rPr lang="es" sz="1800" b="0" i="0" u="none" dirty="0">
                <a:solidFill>
                  <a:schemeClr val="tx1">
                    <a:lumMod val="65000"/>
                    <a:lumOff val="35000"/>
                  </a:schemeClr>
                </a:solidFill>
              </a:rPr>
              <a:t> Dibuja indicadores de información sobre la forma de bote para estos ítems.</a:t>
            </a:r>
          </a:p>
        </p:txBody>
      </p:sp>
      <p:sp>
        <p:nvSpPr>
          <p:cNvPr id="14342" name="TextBox 20"/>
          <p:cNvSpPr txBox="1">
            <a:spLocks noChangeArrowheads="1"/>
          </p:cNvSpPr>
          <p:nvPr/>
        </p:nvSpPr>
        <p:spPr bwMode="auto">
          <a:xfrm>
            <a:off x="6477000" y="3679825"/>
            <a:ext cx="2320925" cy="241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600" b="0" i="0" u="none">
                <a:solidFill>
                  <a:schemeClr val="tx1">
                    <a:lumMod val="65000"/>
                    <a:lumOff val="35000"/>
                  </a:schemeClr>
                </a:solidFill>
              </a:rPr>
              <a:t>Estos botones abren diálogos para manejar las características de posicionamiento de anclas y presentaciones de secciones transversales. Ver otras presentaciones para mas información.</a:t>
            </a:r>
          </a:p>
        </p:txBody>
      </p:sp>
      <p:grpSp>
        <p:nvGrpSpPr>
          <p:cNvPr id="14343" name="Group 14"/>
          <p:cNvGrpSpPr>
            <a:grpSpLocks/>
          </p:cNvGrpSpPr>
          <p:nvPr/>
        </p:nvGrpSpPr>
        <p:grpSpPr bwMode="auto">
          <a:xfrm>
            <a:off x="6189663" y="2209800"/>
            <a:ext cx="1216025" cy="1284288"/>
            <a:chOff x="6190107" y="2209800"/>
            <a:chExt cx="1215013" cy="1283970"/>
          </a:xfrm>
        </p:grpSpPr>
        <p:cxnSp>
          <p:nvCxnSpPr>
            <p:cNvPr id="23" name="Elbow Connector 22">
              <a:extLst>
                <a:ext uri="{FF2B5EF4-FFF2-40B4-BE49-F238E27FC236}">
                  <a16:creationId xmlns="" xmlns:a16="http://schemas.microsoft.com/office/drawing/2014/main" id="{7C64F759-76F8-44A7-9900-5DEFB7061B4D}"/>
                </a:ext>
              </a:extLst>
            </p:cNvPr>
            <p:cNvCxnSpPr/>
            <p:nvPr/>
          </p:nvCxnSpPr>
          <p:spPr>
            <a:xfrm rot="16200000" flipV="1">
              <a:off x="6148491" y="2251416"/>
              <a:ext cx="1283970" cy="1200737"/>
            </a:xfrm>
            <a:prstGeom prst="bentConnector3">
              <a:avLst>
                <a:gd name="adj1" fmla="val 100074"/>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 xmlns:a16="http://schemas.microsoft.com/office/drawing/2014/main" id="{F94C1C0C-6B53-440C-9C06-10DC14997C57}"/>
                </a:ext>
              </a:extLst>
            </p:cNvPr>
            <p:cNvCxnSpPr/>
            <p:nvPr/>
          </p:nvCxnSpPr>
          <p:spPr>
            <a:xfrm flipH="1">
              <a:off x="6190107" y="2666887"/>
              <a:ext cx="1200737" cy="0"/>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 xmlns:a16="http://schemas.microsoft.com/office/drawing/2014/main" id="{20E1C977-24AA-435C-8A2C-5063F4E50379}"/>
                </a:ext>
              </a:extLst>
            </p:cNvPr>
            <p:cNvCxnSpPr/>
            <p:nvPr/>
          </p:nvCxnSpPr>
          <p:spPr>
            <a:xfrm flipH="1">
              <a:off x="6204382" y="3123974"/>
              <a:ext cx="1200738" cy="0"/>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9516258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100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3314700"/>
            <a:ext cx="2562225" cy="270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3"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Corrección Calado Dinámico</a:t>
            </a:r>
          </a:p>
        </p:txBody>
      </p:sp>
      <p:sp>
        <p:nvSpPr>
          <p:cNvPr id="15364"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5D71A91A-27C5-48D5-A11F-2CC6E8E2FEC7}" type="slidenum">
              <a:rPr sz="1200"/>
              <a:pPr algn="l" rtl="0"/>
              <a:t>46</a:t>
            </a:fld>
            <a:endParaRPr lang="es" altLang="en-US" sz="1200"/>
          </a:p>
        </p:txBody>
      </p:sp>
      <p:pic>
        <p:nvPicPr>
          <p:cNvPr id="1536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5" y="1106488"/>
            <a:ext cx="2667000" cy="1317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Group 5"/>
          <p:cNvGrpSpPr>
            <a:grpSpLocks/>
          </p:cNvGrpSpPr>
          <p:nvPr/>
        </p:nvGrpSpPr>
        <p:grpSpPr bwMode="auto">
          <a:xfrm>
            <a:off x="1762125" y="1352550"/>
            <a:ext cx="5705475" cy="3371850"/>
            <a:chOff x="1762125" y="1353312"/>
            <a:chExt cx="5705475" cy="3371088"/>
          </a:xfrm>
        </p:grpSpPr>
        <p:sp>
          <p:nvSpPr>
            <p:cNvPr id="7" name="Rectangle 6">
              <a:extLst>
                <a:ext uri="{FF2B5EF4-FFF2-40B4-BE49-F238E27FC236}">
                  <a16:creationId xmlns="" xmlns:a16="http://schemas.microsoft.com/office/drawing/2014/main" id="{30C979B7-86CD-4B21-98D4-132AB83C694F}"/>
                </a:ext>
              </a:extLst>
            </p:cNvPr>
            <p:cNvSpPr/>
            <p:nvPr/>
          </p:nvSpPr>
          <p:spPr>
            <a:xfrm>
              <a:off x="1762125" y="1353312"/>
              <a:ext cx="762000" cy="353933"/>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8" name="Elbow Connector 7">
              <a:extLst>
                <a:ext uri="{FF2B5EF4-FFF2-40B4-BE49-F238E27FC236}">
                  <a16:creationId xmlns="" xmlns:a16="http://schemas.microsoft.com/office/drawing/2014/main" id="{D32340F6-A9FC-4B09-8AAC-602A8754A1F2}"/>
                </a:ext>
              </a:extLst>
            </p:cNvPr>
            <p:cNvCxnSpPr>
              <a:stCxn id="7" idx="3"/>
            </p:cNvCxnSpPr>
            <p:nvPr/>
          </p:nvCxnSpPr>
          <p:spPr>
            <a:xfrm>
              <a:off x="2524125" y="1531072"/>
              <a:ext cx="4943475" cy="3193328"/>
            </a:xfrm>
            <a:prstGeom prst="bentConnector3">
              <a:avLst>
                <a:gd name="adj1" fmla="val 100000"/>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7" name="TextBox 16"/>
          <p:cNvSpPr txBox="1">
            <a:spLocks noChangeArrowheads="1"/>
          </p:cNvSpPr>
          <p:nvPr/>
        </p:nvSpPr>
        <p:spPr bwMode="auto">
          <a:xfrm>
            <a:off x="366713" y="2590800"/>
            <a:ext cx="4814887" cy="3429000"/>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800" b="0" i="0" u="none" dirty="0">
                <a:solidFill>
                  <a:schemeClr val="tx1">
                    <a:lumMod val="65000"/>
                    <a:lumOff val="35000"/>
                  </a:schemeClr>
                </a:solidFill>
              </a:rPr>
              <a:t>Calado Estático es entrado en configuración de equipos, pero el calado dinámico debe ser tenido en cuenta durante la colección de datos.</a:t>
            </a:r>
          </a:p>
          <a:p>
            <a:endParaRPr lang="es" altLang="en-US" sz="1800" b="0" dirty="0">
              <a:solidFill>
                <a:schemeClr val="tx1">
                  <a:lumMod val="65000"/>
                  <a:lumOff val="35000"/>
                </a:schemeClr>
              </a:solidFill>
            </a:endParaRPr>
          </a:p>
          <a:p>
            <a:pPr algn="l" rtl="0"/>
            <a:r>
              <a:rPr lang="es" sz="1800" b="0" i="0" u="none" dirty="0">
                <a:solidFill>
                  <a:schemeClr val="tx1">
                    <a:lumMod val="65000"/>
                    <a:lumOff val="35000"/>
                  </a:schemeClr>
                </a:solidFill>
              </a:rPr>
              <a:t>Si no es medido por un sensor o modelado usando una tabla de calado, el usuario puede manualmente definir la </a:t>
            </a:r>
            <a:r>
              <a:rPr lang="es" sz="1800" b="1" i="0" u="none" dirty="0">
                <a:solidFill>
                  <a:schemeClr val="tx1">
                    <a:lumMod val="65000"/>
                    <a:lumOff val="35000"/>
                  </a:schemeClr>
                </a:solidFill>
              </a:rPr>
              <a:t>corrección de calado dinámico</a:t>
            </a:r>
            <a:r>
              <a:rPr lang="es" sz="1800" b="0" i="0" u="none" dirty="0">
                <a:solidFill>
                  <a:schemeClr val="tx1">
                    <a:lumMod val="65000"/>
                    <a:lumOff val="35000"/>
                  </a:schemeClr>
                </a:solidFill>
              </a:rPr>
              <a:t> en la ventana embarcación.</a:t>
            </a:r>
          </a:p>
          <a:p>
            <a:endParaRPr lang="es" altLang="en-US" sz="1800" b="0" dirty="0">
              <a:solidFill>
                <a:schemeClr val="tx1">
                  <a:lumMod val="65000"/>
                  <a:lumOff val="35000"/>
                </a:schemeClr>
              </a:solidFill>
            </a:endParaRPr>
          </a:p>
          <a:p>
            <a:pPr algn="l" rtl="0"/>
            <a:r>
              <a:rPr lang="es" sz="1600" b="0" i="0" u="none" dirty="0">
                <a:solidFill>
                  <a:schemeClr val="tx1">
                    <a:lumMod val="65000"/>
                    <a:lumOff val="35000"/>
                  </a:schemeClr>
                </a:solidFill>
              </a:rPr>
              <a:t>El valor ingresado es reemplazado por cualquier dispositivo de </a:t>
            </a:r>
            <a:r>
              <a:rPr lang="es" sz="1600" b="0" i="0" u="none" dirty="0" smtClean="0">
                <a:solidFill>
                  <a:schemeClr val="tx1">
                    <a:lumMod val="65000"/>
                    <a:lumOff val="35000"/>
                  </a:schemeClr>
                </a:solidFill>
              </a:rPr>
              <a:t>calado configurado </a:t>
            </a:r>
            <a:r>
              <a:rPr lang="es" sz="1600" b="0" i="0" u="none" dirty="0">
                <a:solidFill>
                  <a:schemeClr val="tx1">
                    <a:lumMod val="65000"/>
                    <a:lumOff val="35000"/>
                  </a:schemeClr>
                </a:solidFill>
              </a:rPr>
              <a:t>en HYPACK Equipos.</a:t>
            </a:r>
          </a:p>
          <a:p>
            <a:endParaRPr lang="es" altLang="en-US" sz="1800" b="0" dirty="0">
              <a:solidFill>
                <a:schemeClr val="tx1">
                  <a:lumMod val="65000"/>
                  <a:lumOff val="35000"/>
                </a:schemeClr>
              </a:solidFill>
            </a:endParaRPr>
          </a:p>
        </p:txBody>
      </p:sp>
    </p:spTree>
    <p:extLst>
      <p:ext uri="{BB962C8B-B14F-4D97-AF65-F5344CB8AC3E}">
        <p14:creationId xmlns:p14="http://schemas.microsoft.com/office/powerpoint/2010/main" val="14124868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Formas Fantasma</a:t>
            </a:r>
          </a:p>
        </p:txBody>
      </p:sp>
      <p:sp>
        <p:nvSpPr>
          <p:cNvPr id="16387" name="Content Placeholder 4"/>
          <p:cNvSpPr>
            <a:spLocks noGrp="1"/>
          </p:cNvSpPr>
          <p:nvPr>
            <p:ph idx="13"/>
          </p:nvPr>
        </p:nvSpPr>
        <p:spPr>
          <a:xfrm>
            <a:off x="5376863" y="1600200"/>
            <a:ext cx="3429000" cy="3276600"/>
          </a:xfrm>
        </p:spPr>
        <p:txBody>
          <a:bodyPr/>
          <a:lstStyle/>
          <a:p>
            <a:pPr algn="l" rtl="0"/>
            <a:r>
              <a:rPr lang="es" sz="2000" b="0" i="0" u="none" dirty="0">
                <a:solidFill>
                  <a:schemeClr val="tx1">
                    <a:lumMod val="65000"/>
                    <a:lumOff val="35000"/>
                  </a:schemeClr>
                </a:solidFill>
                <a:latin typeface="Arial" panose="020B0604020202020204" pitchFamily="34" charset="0"/>
                <a:cs typeface="Arial" panose="020B0604020202020204" pitchFamily="34" charset="0"/>
              </a:rPr>
              <a:t>Una </a:t>
            </a:r>
            <a:r>
              <a:rPr lang="es" sz="2000" b="1" i="0" u="none" dirty="0">
                <a:solidFill>
                  <a:schemeClr val="tx1">
                    <a:lumMod val="65000"/>
                    <a:lumOff val="35000"/>
                  </a:schemeClr>
                </a:solidFill>
                <a:latin typeface="Arial" panose="020B0604020202020204" pitchFamily="34" charset="0"/>
                <a:cs typeface="Arial" panose="020B0604020202020204" pitchFamily="34" charset="0"/>
              </a:rPr>
              <a:t>forma fantasma </a:t>
            </a:r>
            <a:r>
              <a:rPr lang="es" sz="2000" b="0" i="0" u="none" dirty="0">
                <a:solidFill>
                  <a:schemeClr val="tx1">
                    <a:lumMod val="65000"/>
                    <a:lumOff val="35000"/>
                  </a:schemeClr>
                </a:solidFill>
                <a:latin typeface="Arial" panose="020B0604020202020204" pitchFamily="34" charset="0"/>
                <a:cs typeface="Arial" panose="020B0604020202020204" pitchFamily="34" charset="0"/>
              </a:rPr>
              <a:t>es una copia de la forma de bote activa posicionada en una ubicación fija.</a:t>
            </a:r>
          </a:p>
          <a:p>
            <a:endParaRPr lang="es" altLang="en-US" sz="20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2000" b="0" i="0" u="none" dirty="0">
                <a:solidFill>
                  <a:schemeClr val="tx1">
                    <a:lumMod val="65000"/>
                    <a:lumOff val="35000"/>
                  </a:schemeClr>
                </a:solidFill>
                <a:latin typeface="Arial" panose="020B0604020202020204" pitchFamily="34" charset="0"/>
                <a:cs typeface="Arial" panose="020B0604020202020204" pitchFamily="34" charset="0"/>
              </a:rPr>
              <a:t>Estas son ayudas útiles para posicionar grandes embarcaciones como durante los movimientos de plataformas o para aplicaciones de construcción.</a:t>
            </a:r>
          </a:p>
        </p:txBody>
      </p:sp>
      <p:sp>
        <p:nvSpPr>
          <p:cNvPr id="16388"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4B2366A3-E311-4FBF-A47D-BBA5C0FAE6D0}" type="slidenum">
              <a:rPr sz="1200"/>
              <a:pPr algn="l" rtl="0"/>
              <a:t>47</a:t>
            </a:fld>
            <a:endParaRPr lang="es" altLang="en-US" sz="1200"/>
          </a:p>
        </p:txBody>
      </p:sp>
      <p:pic>
        <p:nvPicPr>
          <p:cNvPr id="1638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7663" y="1874838"/>
            <a:ext cx="4691062" cy="41417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Elbow Connector 6">
            <a:extLst>
              <a:ext uri="{FF2B5EF4-FFF2-40B4-BE49-F238E27FC236}">
                <a16:creationId xmlns="" xmlns:a16="http://schemas.microsoft.com/office/drawing/2014/main" id="{AB55F4C3-763F-4EAB-A918-36DB43A5B043}"/>
              </a:ext>
            </a:extLst>
          </p:cNvPr>
          <p:cNvCxnSpPr>
            <a:stCxn id="16391" idx="1"/>
          </p:cNvCxnSpPr>
          <p:nvPr/>
        </p:nvCxnSpPr>
        <p:spPr>
          <a:xfrm rot="10800000">
            <a:off x="1828800" y="4876800"/>
            <a:ext cx="3581400" cy="930275"/>
          </a:xfrm>
          <a:prstGeom prst="bentConnector3">
            <a:avLst>
              <a:gd name="adj1" fmla="val 10007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391" name="TextBox 14"/>
          <p:cNvSpPr txBox="1">
            <a:spLocks noChangeArrowheads="1"/>
          </p:cNvSpPr>
          <p:nvPr/>
        </p:nvSpPr>
        <p:spPr bwMode="auto">
          <a:xfrm>
            <a:off x="5410200" y="5637213"/>
            <a:ext cx="22145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600" b="0" i="0" u="none"/>
              <a:t>Ejemplo forma fantasma.</a:t>
            </a:r>
          </a:p>
        </p:txBody>
      </p:sp>
    </p:spTree>
    <p:extLst>
      <p:ext uri="{BB962C8B-B14F-4D97-AF65-F5344CB8AC3E}">
        <p14:creationId xmlns:p14="http://schemas.microsoft.com/office/powerpoint/2010/main" val="16870710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Derrota</a:t>
            </a:r>
          </a:p>
        </p:txBody>
      </p:sp>
      <p:sp>
        <p:nvSpPr>
          <p:cNvPr id="17411" name="Content Placeholder 6"/>
          <p:cNvSpPr>
            <a:spLocks noGrp="1"/>
          </p:cNvSpPr>
          <p:nvPr>
            <p:ph idx="1"/>
          </p:nvPr>
        </p:nvSpPr>
        <p:spPr>
          <a:xfrm>
            <a:off x="347663" y="1600200"/>
            <a:ext cx="4691062" cy="4691063"/>
          </a:xfrm>
        </p:spPr>
        <p:txBody>
          <a:bodyPr/>
          <a:lstStyle/>
          <a:p>
            <a:pPr algn="l" rtl="0"/>
            <a:r>
              <a:rPr lang="es" b="1" i="0" u="none">
                <a:solidFill>
                  <a:schemeClr val="tx1">
                    <a:lumMod val="65000"/>
                    <a:lumOff val="35000"/>
                  </a:schemeClr>
                </a:solidFill>
                <a:latin typeface="Arial" panose="020B0604020202020204" pitchFamily="34" charset="0"/>
                <a:cs typeface="Arial" panose="020B0604020202020204" pitchFamily="34" charset="0"/>
              </a:rPr>
              <a:t>Derrota</a:t>
            </a:r>
            <a:r>
              <a:rPr lang="es" b="0" i="0" u="none">
                <a:solidFill>
                  <a:schemeClr val="tx1">
                    <a:lumMod val="65000"/>
                    <a:lumOff val="35000"/>
                  </a:schemeClr>
                </a:solidFill>
                <a:latin typeface="Arial" panose="020B0604020202020204" pitchFamily="34" charset="0"/>
                <a:cs typeface="Arial" panose="020B0604020202020204" pitchFamily="34" charset="0"/>
              </a:rPr>
              <a:t> calcula una Posición con base en la Velocidad actual, Rumbo y Tiempo pasado desde la última posición.</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b="0" i="0" u="none">
                <a:solidFill>
                  <a:schemeClr val="tx1">
                    <a:lumMod val="65000"/>
                    <a:lumOff val="35000"/>
                  </a:schemeClr>
                </a:solidFill>
                <a:latin typeface="Arial" panose="020B0604020202020204" pitchFamily="34" charset="0"/>
                <a:cs typeface="Arial" panose="020B0604020202020204" pitchFamily="34" charset="0"/>
              </a:rPr>
              <a:t>Distancia Puerta — Una posición calculada debe estar dentro de esta distancia desde la última posición ‘aceptada’, de lo contrario es rechazada. Después de </a:t>
            </a:r>
            <a:r>
              <a:rPr lang="es" b="0" i="1" u="none">
                <a:solidFill>
                  <a:schemeClr val="tx1">
                    <a:lumMod val="65000"/>
                    <a:lumOff val="35000"/>
                  </a:schemeClr>
                </a:solidFill>
                <a:latin typeface="Arial" panose="020B0604020202020204" pitchFamily="34" charset="0"/>
                <a:cs typeface="Arial" panose="020B0604020202020204" pitchFamily="34" charset="0"/>
              </a:rPr>
              <a:t>n</a:t>
            </a:r>
            <a:r>
              <a:rPr lang="es" b="0" i="0" u="none">
                <a:solidFill>
                  <a:schemeClr val="tx1">
                    <a:lumMod val="65000"/>
                    <a:lumOff val="35000"/>
                  </a:schemeClr>
                </a:solidFill>
                <a:latin typeface="Arial" panose="020B0604020202020204" pitchFamily="34" charset="0"/>
                <a:cs typeface="Arial" panose="020B0604020202020204" pitchFamily="34" charset="0"/>
              </a:rPr>
              <a:t> rechazos consecutivos, la posición de derrota será aceptada de todas formas.</a:t>
            </a:r>
          </a:p>
          <a:p>
            <a:endParaRPr lang="es" altLang="en-US" dirty="0">
              <a:latin typeface="Arial" panose="020B0604020202020204" pitchFamily="34" charset="0"/>
              <a:cs typeface="Arial" panose="020B0604020202020204" pitchFamily="34" charset="0"/>
            </a:endParaRPr>
          </a:p>
        </p:txBody>
      </p:sp>
      <p:sp>
        <p:nvSpPr>
          <p:cNvPr id="17412"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CD7C1B4-52D9-4090-B5C7-790AE9B324E5}" type="slidenum">
              <a:rPr sz="1200"/>
              <a:pPr algn="l" rtl="0"/>
              <a:t>48</a:t>
            </a:fld>
            <a:endParaRPr lang="es" altLang="en-US" sz="1200"/>
          </a:p>
        </p:txBody>
      </p:sp>
      <p:pic>
        <p:nvPicPr>
          <p:cNvPr id="9" name="Picture 3"/>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62170" t="38414" r="572" b="6268"/>
          <a:stretch>
            <a:fillRect/>
          </a:stretch>
        </p:blipFill>
        <p:spPr>
          <a:xfrm>
            <a:off x="5376863" y="1600200"/>
            <a:ext cx="3429000" cy="37766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4A79761B-0918-4201-A6BC-10D6A954075F}"/>
              </a:ext>
            </a:extLst>
          </p:cNvPr>
          <p:cNvSpPr/>
          <p:nvPr/>
        </p:nvSpPr>
        <p:spPr>
          <a:xfrm>
            <a:off x="6019800" y="2438400"/>
            <a:ext cx="2743200" cy="16002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27068069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5"/>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Alarma Deriva Oleaje</a:t>
            </a:r>
          </a:p>
        </p:txBody>
      </p:sp>
      <p:sp>
        <p:nvSpPr>
          <p:cNvPr id="18435" name="Content Placeholder 6"/>
          <p:cNvSpPr>
            <a:spLocks noGrp="1"/>
          </p:cNvSpPr>
          <p:nvPr>
            <p:ph idx="1"/>
          </p:nvPr>
        </p:nvSpPr>
        <p:spPr>
          <a:xfrm>
            <a:off x="347663" y="1600200"/>
            <a:ext cx="4691062" cy="4691063"/>
          </a:xfrm>
        </p:spPr>
        <p:txBody>
          <a:bodyPr>
            <a:normAutofit lnSpcReduction="10000"/>
          </a:bodyPr>
          <a:lstStyle/>
          <a:p>
            <a:pPr algn="l" rtl="0"/>
            <a:r>
              <a:rPr lang="es" b="0" i="0" u="none">
                <a:solidFill>
                  <a:schemeClr val="tx1">
                    <a:lumMod val="65000"/>
                    <a:lumOff val="35000"/>
                  </a:schemeClr>
                </a:solidFill>
                <a:latin typeface="Arial" panose="020B0604020202020204" pitchFamily="34" charset="0"/>
                <a:cs typeface="Arial" panose="020B0604020202020204" pitchFamily="34" charset="0"/>
              </a:rPr>
              <a:t>Movimiento causado por giro, acceleración y desaceleración pueden resultar en </a:t>
            </a:r>
            <a:r>
              <a:rPr lang="es" b="1" i="0" u="none">
                <a:solidFill>
                  <a:schemeClr val="tx1">
                    <a:lumMod val="65000"/>
                    <a:lumOff val="35000"/>
                  </a:schemeClr>
                </a:solidFill>
                <a:latin typeface="Arial" panose="020B0604020202020204" pitchFamily="34" charset="0"/>
                <a:cs typeface="Arial" panose="020B0604020202020204" pitchFamily="34" charset="0"/>
              </a:rPr>
              <a:t>deriva oleaje</a:t>
            </a:r>
            <a:r>
              <a:rPr lang="es" b="0" i="0" u="none">
                <a:solidFill>
                  <a:schemeClr val="tx1">
                    <a:lumMod val="65000"/>
                    <a:lumOff val="35000"/>
                  </a:schemeClr>
                </a:solidFill>
                <a:latin typeface="Arial" panose="020B0604020202020204" pitchFamily="34" charset="0"/>
                <a:cs typeface="Arial" panose="020B0604020202020204" pitchFamily="34" charset="0"/>
              </a:rPr>
              <a:t>, una condicián donde la unidad de referencia del movimiento temporalmente mide erróneamente oleaje.</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b="0" i="0" u="none">
                <a:solidFill>
                  <a:schemeClr val="tx1">
                    <a:lumMod val="65000"/>
                    <a:lumOff val="35000"/>
                  </a:schemeClr>
                </a:solidFill>
                <a:latin typeface="Arial" panose="020B0604020202020204" pitchFamily="34" charset="0"/>
                <a:cs typeface="Arial" panose="020B0604020202020204" pitchFamily="34" charset="0"/>
              </a:rPr>
              <a:t>Si el valor de oleaje promedio sobre treinta segundos excede cero por una cantidad especificada en el umbral, una condición sospechosa de deriva de oleaje es reportada con una alarma</a:t>
            </a:r>
          </a:p>
        </p:txBody>
      </p:sp>
      <p:sp>
        <p:nvSpPr>
          <p:cNvPr id="18436"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F3C8C228-B106-47B9-95F9-268FF827AB8C}" type="slidenum">
              <a:rPr sz="1200"/>
              <a:pPr algn="l" rtl="0"/>
              <a:t>49</a:t>
            </a:fld>
            <a:endParaRPr lang="es" altLang="en-US" sz="1200"/>
          </a:p>
        </p:txBody>
      </p:sp>
      <p:pic>
        <p:nvPicPr>
          <p:cNvPr id="9" name="Picture 3"/>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l="62170" t="43771" r="572" b="911"/>
          <a:stretch>
            <a:fillRect/>
          </a:stretch>
        </p:blipFill>
        <p:spPr>
          <a:xfrm>
            <a:off x="5376863" y="1600200"/>
            <a:ext cx="3429000" cy="37766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ctangle 9">
            <a:extLst>
              <a:ext uri="{FF2B5EF4-FFF2-40B4-BE49-F238E27FC236}">
                <a16:creationId xmlns="" xmlns:a16="http://schemas.microsoft.com/office/drawing/2014/main" id="{47CF7461-8915-4B3E-8CA9-30D1D2285721}"/>
              </a:ext>
            </a:extLst>
          </p:cNvPr>
          <p:cNvSpPr/>
          <p:nvPr/>
        </p:nvSpPr>
        <p:spPr>
          <a:xfrm>
            <a:off x="6019800" y="3657600"/>
            <a:ext cx="2743200" cy="116205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1012362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6"/>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Ventanas Area Gráfica</a:t>
            </a:r>
          </a:p>
        </p:txBody>
      </p:sp>
      <p:sp>
        <p:nvSpPr>
          <p:cNvPr id="9" name="Content Placeholder 8">
            <a:extLst>
              <a:ext uri="{FF2B5EF4-FFF2-40B4-BE49-F238E27FC236}">
                <a16:creationId xmlns="" xmlns:a16="http://schemas.microsoft.com/office/drawing/2014/main" id="{FDA2301A-12D2-434D-9CEF-EEA854E0ADFF}"/>
              </a:ext>
            </a:extLst>
          </p:cNvPr>
          <p:cNvSpPr>
            <a:spLocks noGrp="1"/>
          </p:cNvSpPr>
          <p:nvPr>
            <p:ph idx="13"/>
          </p:nvPr>
        </p:nvSpPr>
        <p:spPr>
          <a:xfrm>
            <a:off x="5376863" y="1600200"/>
            <a:ext cx="3429000" cy="4691063"/>
          </a:xfrm>
        </p:spPr>
        <p:txBody>
          <a:bodyPr/>
          <a:lstStyle/>
          <a:p>
            <a:pPr algn="l" rtl="0">
              <a:defRPr/>
            </a:pPr>
            <a:r>
              <a:rPr lang="es" sz="2000" b="0" i="0" u="none">
                <a:solidFill>
                  <a:schemeClr val="tx1">
                    <a:lumMod val="65000"/>
                    <a:lumOff val="35000"/>
                  </a:schemeClr>
                </a:solidFill>
              </a:rPr>
              <a:t>La ventana </a:t>
            </a:r>
            <a:r>
              <a:rPr lang="es" sz="2000" b="0" i="0" u="none">
                <a:solidFill>
                  <a:schemeClr val="bg2"/>
                </a:solidFill>
              </a:rPr>
              <a:t>Area Gráfica</a:t>
            </a:r>
            <a:r>
              <a:rPr lang="es" sz="2000" b="0" i="0" u="none">
                <a:solidFill>
                  <a:schemeClr val="tx1">
                    <a:lumMod val="65000"/>
                    <a:lumOff val="35000"/>
                  </a:schemeClr>
                </a:solidFill>
              </a:rPr>
              <a:t> contiene una vista en planta de su área de levantamiento.</a:t>
            </a:r>
          </a:p>
          <a:p>
            <a:pPr algn="l" rtl="0">
              <a:defRPr/>
            </a:pPr>
            <a:endParaRPr lang="es" sz="2000" dirty="0">
              <a:solidFill>
                <a:schemeClr val="tx1">
                  <a:lumMod val="65000"/>
                  <a:lumOff val="35000"/>
                </a:schemeClr>
              </a:solidFill>
            </a:endParaRPr>
          </a:p>
          <a:p>
            <a:pPr algn="l" rtl="0">
              <a:defRPr/>
            </a:pPr>
            <a:r>
              <a:rPr lang="es" sz="2000" b="0" i="0" u="none">
                <a:solidFill>
                  <a:schemeClr val="tx1">
                    <a:lumMod val="65000"/>
                    <a:lumOff val="35000"/>
                  </a:schemeClr>
                </a:solidFill>
              </a:rPr>
              <a:t>El área gráfica muestra</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Archivos de Fondo activos en la Ventana Principal</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Símbolos ECDIS por cada móvil configurado</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Cuadrículas sobrepuestas</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Líneas Planeadas</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Blancos</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Canales</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Archivos Matriz</a:t>
            </a:r>
          </a:p>
          <a:p>
            <a:pPr marL="342900" indent="-342900" algn="l" rtl="0">
              <a:buClr>
                <a:schemeClr val="tx1">
                  <a:lumMod val="65000"/>
                  <a:lumOff val="35000"/>
                </a:schemeClr>
              </a:buClr>
              <a:buFont typeface="Arial" panose="020B0604020202020204" pitchFamily="34" charset="0"/>
              <a:buChar char="•"/>
              <a:defRPr/>
            </a:pPr>
            <a:r>
              <a:rPr lang="es" sz="1600" b="0" i="0" u="none">
                <a:solidFill>
                  <a:schemeClr val="tx1">
                    <a:lumMod val="65000"/>
                    <a:lumOff val="35000"/>
                  </a:schemeClr>
                </a:solidFill>
              </a:rPr>
              <a:t>Y más...</a:t>
            </a:r>
            <a:endParaRPr lang="es" sz="2000" dirty="0">
              <a:solidFill>
                <a:schemeClr val="tx1">
                  <a:lumMod val="65000"/>
                  <a:lumOff val="35000"/>
                </a:schemeClr>
              </a:solidFill>
            </a:endParaRPr>
          </a:p>
          <a:p>
            <a:pPr algn="l" rtl="0">
              <a:defRPr/>
            </a:pPr>
            <a:endParaRPr lang="es" sz="2000" dirty="0"/>
          </a:p>
        </p:txBody>
      </p:sp>
      <p:sp>
        <p:nvSpPr>
          <p:cNvPr id="11268"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A836EC1B-D3E9-46C4-B07C-4FEC19108D0E}" type="slidenum">
              <a:rPr sz="1200"/>
              <a:pPr algn="l" rtl="0"/>
              <a:t>5</a:t>
            </a:fld>
            <a:endParaRPr lang="es" altLang="en-US" sz="1200"/>
          </a:p>
        </p:txBody>
      </p:sp>
      <p:pic>
        <p:nvPicPr>
          <p:cNvPr id="11269" name="Picture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47472" y="1600200"/>
            <a:ext cx="4691062" cy="44815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76600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BLANCOS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50</a:t>
            </a:fld>
            <a:endParaRPr lang="es"/>
          </a:p>
        </p:txBody>
      </p:sp>
    </p:spTree>
    <p:extLst>
      <p:ext uri="{BB962C8B-B14F-4D97-AF65-F5344CB8AC3E}">
        <p14:creationId xmlns:p14="http://schemas.microsoft.com/office/powerpoint/2010/main" val="18775497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Qué es un Blanco?</a:t>
            </a:r>
          </a:p>
        </p:txBody>
      </p:sp>
      <p:sp>
        <p:nvSpPr>
          <p:cNvPr id="9219" name="Content Placeholder 3"/>
          <p:cNvSpPr>
            <a:spLocks noGrp="1"/>
          </p:cNvSpPr>
          <p:nvPr>
            <p:ph idx="1"/>
          </p:nvPr>
        </p:nvSpPr>
        <p:spPr>
          <a:xfrm>
            <a:off x="347663" y="1600200"/>
            <a:ext cx="4691062" cy="4691063"/>
          </a:xfrm>
        </p:spPr>
        <p:txBody>
          <a:bodyPr>
            <a:normAutofit fontScale="92500"/>
          </a:bodyPr>
          <a:lstStyle/>
          <a:p>
            <a:pPr algn="l" rtl="0"/>
            <a:r>
              <a:rPr lang="es" b="0" i="0" u="none" dirty="0">
                <a:solidFill>
                  <a:schemeClr val="tx1">
                    <a:lumMod val="65000"/>
                    <a:lumOff val="35000"/>
                  </a:schemeClr>
                </a:solidFill>
                <a:latin typeface="Arial" panose="020B0604020202020204" pitchFamily="34" charset="0"/>
                <a:cs typeface="Arial" panose="020B0604020202020204" pitchFamily="34" charset="0"/>
              </a:rPr>
              <a:t>Un Blanco es una posición de interes. En adición a posición, un </a:t>
            </a:r>
            <a:r>
              <a:rPr lang="es" b="0" i="0" u="none" dirty="0" smtClean="0">
                <a:solidFill>
                  <a:schemeClr val="tx1">
                    <a:lumMod val="65000"/>
                    <a:lumOff val="35000"/>
                  </a:schemeClr>
                </a:solidFill>
                <a:latin typeface="Arial" panose="020B0604020202020204" pitchFamily="34" charset="0"/>
                <a:cs typeface="Arial" panose="020B0604020202020204" pitchFamily="34" charset="0"/>
              </a:rPr>
              <a:t>blanco </a:t>
            </a:r>
            <a:r>
              <a:rPr lang="es" b="0" i="0" u="none" dirty="0">
                <a:solidFill>
                  <a:schemeClr val="tx1">
                    <a:lumMod val="65000"/>
                    <a:lumOff val="35000"/>
                  </a:schemeClr>
                </a:solidFill>
                <a:latin typeface="Arial" panose="020B0604020202020204" pitchFamily="34" charset="0"/>
                <a:cs typeface="Arial" panose="020B0604020202020204" pitchFamily="34" charset="0"/>
              </a:rPr>
              <a:t>puede tener varios atributos y </a:t>
            </a:r>
            <a:r>
              <a:rPr lang="es" b="0" i="0" u="none" dirty="0" smtClean="0">
                <a:solidFill>
                  <a:schemeClr val="tx1">
                    <a:lumMod val="65000"/>
                    <a:lumOff val="35000"/>
                  </a:schemeClr>
                </a:solidFill>
                <a:latin typeface="Arial" panose="020B0604020202020204" pitchFamily="34" charset="0"/>
                <a:cs typeface="Arial" panose="020B0604020202020204" pitchFamily="34" charset="0"/>
              </a:rPr>
              <a:t>metadatos </a:t>
            </a:r>
            <a:r>
              <a:rPr lang="es" b="0" i="0" u="none" dirty="0">
                <a:solidFill>
                  <a:schemeClr val="tx1">
                    <a:lumMod val="65000"/>
                    <a:lumOff val="35000"/>
                  </a:schemeClr>
                </a:solidFill>
                <a:latin typeface="Arial" panose="020B0604020202020204" pitchFamily="34" charset="0"/>
                <a:cs typeface="Arial" panose="020B0604020202020204" pitchFamily="34" charset="0"/>
              </a:rPr>
              <a:t>asociados </a:t>
            </a:r>
            <a:r>
              <a:rPr lang="es" b="0" i="0" u="none" dirty="0" smtClean="0">
                <a:solidFill>
                  <a:schemeClr val="tx1">
                    <a:lumMod val="65000"/>
                    <a:lumOff val="35000"/>
                  </a:schemeClr>
                </a:solidFill>
                <a:latin typeface="Arial" panose="020B0604020202020204" pitchFamily="34" charset="0"/>
                <a:cs typeface="Arial" panose="020B0604020202020204" pitchFamily="34" charset="0"/>
              </a:rPr>
              <a:t>incluyendo </a:t>
            </a:r>
            <a:r>
              <a:rPr lang="es" b="0" i="0" u="none" dirty="0" smtClean="0">
                <a:solidFill>
                  <a:schemeClr val="tx2"/>
                </a:solidFill>
                <a:latin typeface="Arial" panose="020B0604020202020204" pitchFamily="34" charset="0"/>
                <a:cs typeface="Arial" panose="020B0604020202020204" pitchFamily="34" charset="0"/>
              </a:rPr>
              <a:t>nombre</a:t>
            </a:r>
            <a:r>
              <a:rPr lang="es" b="0" i="0" u="none" dirty="0">
                <a:solidFill>
                  <a:schemeClr val="tx2"/>
                </a:solidFill>
                <a:latin typeface="Arial" panose="020B0604020202020204" pitchFamily="34" charset="0"/>
                <a:cs typeface="Arial" panose="020B0604020202020204" pitchFamily="34" charset="0"/>
              </a:rPr>
              <a:t>, profundidad, ófset, e información de blanco de sonar lateral.</a:t>
            </a:r>
            <a:r>
              <a:rPr lang="es" b="0" i="0" u="none" dirty="0">
                <a:latin typeface="Arial" panose="020B0604020202020204" pitchFamily="34" charset="0"/>
                <a:cs typeface="Arial" panose="020B0604020202020204" pitchFamily="34" charset="0"/>
              </a:rPr>
              <a:t>.</a:t>
            </a:r>
          </a:p>
          <a:p>
            <a:endParaRPr lang="es" altLang="en-US" dirty="0">
              <a:latin typeface="Arial" panose="020B0604020202020204" pitchFamily="34" charset="0"/>
              <a:cs typeface="Arial" panose="020B0604020202020204" pitchFamily="34" charset="0"/>
            </a:endParaRPr>
          </a:p>
          <a:p>
            <a:pPr algn="l" rtl="0"/>
            <a:r>
              <a:rPr lang="es" b="0" i="0" u="none" dirty="0">
                <a:solidFill>
                  <a:schemeClr val="tx1">
                    <a:lumMod val="65000"/>
                    <a:lumOff val="35000"/>
                  </a:schemeClr>
                </a:solidFill>
                <a:latin typeface="Arial" panose="020B0604020202020204" pitchFamily="34" charset="0"/>
                <a:cs typeface="Arial" panose="020B0604020202020204" pitchFamily="34" charset="0"/>
              </a:rPr>
              <a:t>Blancos </a:t>
            </a:r>
            <a:r>
              <a:rPr lang="es" b="0" i="0" u="none" dirty="0" smtClean="0">
                <a:solidFill>
                  <a:schemeClr val="tx1">
                    <a:lumMod val="65000"/>
                    <a:lumOff val="35000"/>
                  </a:schemeClr>
                </a:solidFill>
                <a:latin typeface="Arial" panose="020B0604020202020204" pitchFamily="34" charset="0"/>
                <a:cs typeface="Arial" panose="020B0604020202020204" pitchFamily="34" charset="0"/>
              </a:rPr>
              <a:t>pueden </a:t>
            </a:r>
            <a:r>
              <a:rPr lang="es" b="0" i="0" u="none" dirty="0">
                <a:solidFill>
                  <a:schemeClr val="tx1">
                    <a:lumMod val="65000"/>
                    <a:lumOff val="35000"/>
                  </a:schemeClr>
                </a:solidFill>
                <a:latin typeface="Arial" panose="020B0604020202020204" pitchFamily="34" charset="0"/>
                <a:cs typeface="Arial" panose="020B0604020202020204" pitchFamily="34" charset="0"/>
              </a:rPr>
              <a:t>ser creados en muchas formas tales como haciendo doble clic en el área gráfica, presionando la tecla de atajo F5, en la herramienta Editor de Blancos, o en muchos otras ventanas de presentación específicas de dispositivos.</a:t>
            </a:r>
          </a:p>
        </p:txBody>
      </p:sp>
      <p:sp>
        <p:nvSpPr>
          <p:cNvPr id="9220"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5FC1EA86-88BC-4EE6-97E3-9700D796768A}" type="slidenum">
              <a:rPr sz="1200"/>
              <a:pPr algn="l" rtl="0"/>
              <a:t>51</a:t>
            </a:fld>
            <a:endParaRPr lang="es" altLang="en-US" sz="1200"/>
          </a:p>
        </p:txBody>
      </p:sp>
      <p:pic>
        <p:nvPicPr>
          <p:cNvPr id="6" name="Picture 10" descr="2009 SURVEY Targets.jpg">
            <a:extLst/>
          </p:cNvPr>
          <p:cNvPicPr>
            <a:picLocks noGrp="1" noChangeAspect="1"/>
          </p:cNvPicPr>
          <p:nvPr>
            <p:ph type="pic" sz="quarter" idx="13"/>
          </p:nvPr>
        </p:nvPicPr>
        <p:blipFill>
          <a:blip r:embed="rId2"/>
          <a:srcRect/>
          <a:stretch>
            <a:fillRect/>
          </a:stretch>
        </p:blipFill>
        <p:spPr>
          <a:xfrm>
            <a:off x="5376863" y="1600200"/>
            <a:ext cx="3429000" cy="3778250"/>
          </a:xfrm>
          <a:ln w="19050">
            <a:solidFill>
              <a:srgbClr val="000000"/>
            </a:solidFill>
            <a:miter lim="800000"/>
            <a:headEnd/>
            <a:tailEnd/>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8612702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347663" y="0"/>
            <a:ext cx="7958137" cy="989013"/>
          </a:xfrm>
        </p:spPr>
        <p:txBody>
          <a:bodyPr/>
          <a:lstStyle/>
          <a:p>
            <a:pPr algn="l" rtl="0"/>
            <a:r>
              <a:rPr lang="es" sz="3000" b="0" i="0" u="none">
                <a:latin typeface="Arial" panose="020B0604020202020204" pitchFamily="34" charset="0"/>
                <a:cs typeface="Arial" panose="020B0604020202020204" pitchFamily="34" charset="0"/>
              </a:rPr>
              <a:t>Muchas opciones de presentación en Ventana Ppal &amp; Levantamiento</a:t>
            </a:r>
          </a:p>
        </p:txBody>
      </p:sp>
      <p:sp>
        <p:nvSpPr>
          <p:cNvPr id="10243"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EB1264D7-69AA-4A53-BD7C-34239B7158B7}" type="slidenum">
              <a:rPr sz="1200"/>
              <a:pPr algn="l" rtl="0"/>
              <a:t>52</a:t>
            </a:fld>
            <a:endParaRPr lang="es" altLang="en-US" sz="1200"/>
          </a:p>
        </p:txBody>
      </p:sp>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0175" y="4940300"/>
            <a:ext cx="1343025" cy="140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030413"/>
            <a:ext cx="18288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6925" y="4981575"/>
            <a:ext cx="13716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1438" y="3681413"/>
            <a:ext cx="1638300" cy="256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05150" y="3398838"/>
            <a:ext cx="733425" cy="28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24213" y="1411288"/>
            <a:ext cx="1581150"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5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1863" y="4716463"/>
            <a:ext cx="542925" cy="20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51"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85800" y="4302125"/>
            <a:ext cx="1247775"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52"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51088" y="4187825"/>
            <a:ext cx="64770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53" name="Picture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41988" y="1939925"/>
            <a:ext cx="3189287" cy="2530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54" name="TextBox 3">
            <a:extLst/>
          </p:cNvPr>
          <p:cNvSpPr txBox="1">
            <a:spLocks noChangeArrowheads="1"/>
          </p:cNvSpPr>
          <p:nvPr/>
        </p:nvSpPr>
        <p:spPr bwMode="auto">
          <a:xfrm>
            <a:off x="6019800" y="4505325"/>
            <a:ext cx="27257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eaLnBrk="0" fontAlgn="base" hangingPunct="0">
              <a:spcBef>
                <a:spcPct val="0"/>
              </a:spcBef>
              <a:spcAft>
                <a:spcPct val="0"/>
              </a:spcAft>
              <a:defRPr>
                <a:solidFill>
                  <a:schemeClr val="tx1"/>
                </a:solidFill>
                <a:latin typeface="Garamond" pitchFamily="18" charset="0"/>
              </a:defRPr>
            </a:lvl6pPr>
            <a:lvl7pPr marL="2971800" indent="-228600" eaLnBrk="0" fontAlgn="base" hangingPunct="0">
              <a:spcBef>
                <a:spcPct val="0"/>
              </a:spcBef>
              <a:spcAft>
                <a:spcPct val="0"/>
              </a:spcAft>
              <a:defRPr>
                <a:solidFill>
                  <a:schemeClr val="tx1"/>
                </a:solidFill>
                <a:latin typeface="Garamond" pitchFamily="18" charset="0"/>
              </a:defRPr>
            </a:lvl7pPr>
            <a:lvl8pPr marL="3429000" indent="-228600" eaLnBrk="0" fontAlgn="base" hangingPunct="0">
              <a:spcBef>
                <a:spcPct val="0"/>
              </a:spcBef>
              <a:spcAft>
                <a:spcPct val="0"/>
              </a:spcAft>
              <a:defRPr>
                <a:solidFill>
                  <a:schemeClr val="tx1"/>
                </a:solidFill>
                <a:latin typeface="Garamond" pitchFamily="18" charset="0"/>
              </a:defRPr>
            </a:lvl8pPr>
            <a:lvl9pPr marL="3886200" indent="-228600" eaLnBrk="0" fontAlgn="base" hangingPunct="0">
              <a:spcBef>
                <a:spcPct val="0"/>
              </a:spcBef>
              <a:spcAft>
                <a:spcPct val="0"/>
              </a:spcAft>
              <a:defRPr>
                <a:solidFill>
                  <a:schemeClr val="tx1"/>
                </a:solidFill>
                <a:latin typeface="Garamond" pitchFamily="18" charset="0"/>
              </a:defRPr>
            </a:lvl9pPr>
          </a:lstStyle>
          <a:p>
            <a:pPr algn="l" rtl="0">
              <a:defRPr/>
            </a:pPr>
            <a:r>
              <a:rPr lang="es" b="0" i="0" u="none">
                <a:solidFill>
                  <a:schemeClr val="tx1">
                    <a:lumMod val="65000"/>
                    <a:lumOff val="35000"/>
                  </a:schemeClr>
                </a:solidFill>
                <a:latin typeface="+mn-lt"/>
              </a:rPr>
              <a:t>F9 Menú Configuración en la Ventana Principal</a:t>
            </a:r>
          </a:p>
        </p:txBody>
      </p:sp>
    </p:spTree>
    <p:extLst>
      <p:ext uri="{BB962C8B-B14F-4D97-AF65-F5344CB8AC3E}">
        <p14:creationId xmlns:p14="http://schemas.microsoft.com/office/powerpoint/2010/main" val="38629405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Parámetros Blanco Por Defecto</a:t>
            </a:r>
          </a:p>
        </p:txBody>
      </p:sp>
      <p:sp>
        <p:nvSpPr>
          <p:cNvPr id="11267"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F78362C4-0CA1-4A2C-B949-BF18A2C8B6FD}" type="slidenum">
              <a:rPr sz="1200"/>
              <a:pPr algn="l" rtl="0"/>
              <a:t>53</a:t>
            </a:fld>
            <a:endParaRPr lang="es" altLang="en-US" sz="1200"/>
          </a:p>
        </p:txBody>
      </p:sp>
      <p:pic>
        <p:nvPicPr>
          <p:cNvPr id="1126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80531"/>
            <a:ext cx="7810500"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533" y="3118831"/>
            <a:ext cx="2708275" cy="3103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p:cNvPr>
          <p:cNvSpPr/>
          <p:nvPr/>
        </p:nvSpPr>
        <p:spPr>
          <a:xfrm>
            <a:off x="3300222" y="3361765"/>
            <a:ext cx="1905000" cy="4572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1271" name="TextBox 4"/>
          <p:cNvSpPr txBox="1">
            <a:spLocks noChangeArrowheads="1"/>
          </p:cNvSpPr>
          <p:nvPr/>
        </p:nvSpPr>
        <p:spPr bwMode="auto">
          <a:xfrm>
            <a:off x="111095" y="2933700"/>
            <a:ext cx="2860705"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0" i="0" u="none" dirty="0">
                <a:solidFill>
                  <a:schemeClr val="tx1">
                    <a:lumMod val="65000"/>
                    <a:lumOff val="35000"/>
                  </a:schemeClr>
                </a:solidFill>
              </a:rPr>
              <a:t>La ventana Parámetros Blanco por defecto determina como blancos nuevos serán presentados por defecto.</a:t>
            </a:r>
          </a:p>
        </p:txBody>
      </p:sp>
      <p:sp>
        <p:nvSpPr>
          <p:cNvPr id="11272" name="TextBox 8"/>
          <p:cNvSpPr txBox="1">
            <a:spLocks noChangeArrowheads="1"/>
          </p:cNvSpPr>
          <p:nvPr/>
        </p:nvSpPr>
        <p:spPr bwMode="auto">
          <a:xfrm>
            <a:off x="457200" y="4945168"/>
            <a:ext cx="46482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0" i="0" u="none" dirty="0">
                <a:solidFill>
                  <a:schemeClr val="tx1">
                    <a:lumMod val="65000"/>
                    <a:lumOff val="35000"/>
                  </a:schemeClr>
                </a:solidFill>
              </a:rPr>
              <a:t>Después que un blanco es marcado, las opciones de presentación por defecto pueden ser cambiadas para cada blanco individualmente.</a:t>
            </a:r>
          </a:p>
        </p:txBody>
      </p:sp>
    </p:spTree>
    <p:extLst>
      <p:ext uri="{BB962C8B-B14F-4D97-AF65-F5344CB8AC3E}">
        <p14:creationId xmlns:p14="http://schemas.microsoft.com/office/powerpoint/2010/main" val="182034590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47472" y="0"/>
            <a:ext cx="7865036" cy="988786"/>
          </a:xfrm>
        </p:spPr>
        <p:txBody>
          <a:bodyPr/>
          <a:lstStyle/>
          <a:p>
            <a:pPr algn="l" rtl="0"/>
            <a:r>
              <a:rPr lang="es" sz="3200" b="0" i="0" u="none" dirty="0">
                <a:latin typeface="Arial" panose="020B0604020202020204" pitchFamily="34" charset="0"/>
                <a:cs typeface="Arial" panose="020B0604020202020204" pitchFamily="34" charset="0"/>
              </a:rPr>
              <a:t>Editando un Blanco en Levantamiento</a:t>
            </a:r>
          </a:p>
        </p:txBody>
      </p:sp>
      <p:sp>
        <p:nvSpPr>
          <p:cNvPr id="12291"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CE0B296B-7102-4693-9EC3-7C9116EBC814}" type="slidenum">
              <a:rPr sz="1200"/>
              <a:pPr algn="l" rtl="0"/>
              <a:t>54</a:t>
            </a:fld>
            <a:endParaRPr lang="es" altLang="en-US" sz="1200"/>
          </a:p>
        </p:txBody>
      </p:sp>
      <p:pic>
        <p:nvPicPr>
          <p:cNvPr id="1229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663" y="1600200"/>
            <a:ext cx="5562600" cy="4000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3" name="TextBox 9"/>
          <p:cNvSpPr txBox="1">
            <a:spLocks noChangeArrowheads="1"/>
          </p:cNvSpPr>
          <p:nvPr/>
        </p:nvSpPr>
        <p:spPr bwMode="auto">
          <a:xfrm>
            <a:off x="6248399" y="1600200"/>
            <a:ext cx="2775959"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0" i="0" u="none" dirty="0">
                <a:solidFill>
                  <a:schemeClr val="tx1">
                    <a:lumMod val="65000"/>
                    <a:lumOff val="35000"/>
                  </a:schemeClr>
                </a:solidFill>
              </a:rPr>
              <a:t>Los detalles del blanco activo pueden ser modificados en el diálogo </a:t>
            </a:r>
            <a:r>
              <a:rPr lang="es" sz="2000" b="1" i="0" u="none" dirty="0">
                <a:solidFill>
                  <a:schemeClr val="tx1">
                    <a:lumMod val="65000"/>
                    <a:lumOff val="35000"/>
                  </a:schemeClr>
                </a:solidFill>
              </a:rPr>
              <a:t>propiedades blanco</a:t>
            </a:r>
            <a:r>
              <a:rPr lang="es" sz="2000" b="0" i="0" u="none" dirty="0">
                <a:solidFill>
                  <a:schemeClr val="tx1">
                    <a:lumMod val="65000"/>
                    <a:lumOff val="35000"/>
                  </a:schemeClr>
                </a:solidFill>
              </a:rPr>
              <a:t>.</a:t>
            </a:r>
          </a:p>
          <a:p>
            <a:endParaRPr lang="es" altLang="en-US" sz="2000" b="0" dirty="0">
              <a:solidFill>
                <a:schemeClr val="tx1">
                  <a:lumMod val="65000"/>
                  <a:lumOff val="35000"/>
                </a:schemeClr>
              </a:solidFill>
            </a:endParaRPr>
          </a:p>
          <a:p>
            <a:pPr algn="l" rtl="0"/>
            <a:r>
              <a:rPr lang="es" sz="2000" b="0" i="0" u="none" dirty="0">
                <a:solidFill>
                  <a:schemeClr val="tx1">
                    <a:lumMod val="65000"/>
                    <a:lumOff val="35000"/>
                  </a:schemeClr>
                </a:solidFill>
              </a:rPr>
              <a:t>Todas las opciones son almacenadas en la base de datos de blancos para el proyecto </a:t>
            </a:r>
            <a:r>
              <a:rPr lang="es" sz="2000" b="0" i="0" u="none" dirty="0" smtClean="0">
                <a:solidFill>
                  <a:schemeClr val="tx1">
                    <a:lumMod val="65000"/>
                    <a:lumOff val="35000"/>
                  </a:schemeClr>
                </a:solidFill>
              </a:rPr>
              <a:t>activo </a:t>
            </a:r>
            <a:r>
              <a:rPr lang="es" sz="2000" b="0" i="0" u="none" dirty="0">
                <a:solidFill>
                  <a:schemeClr val="tx1">
                    <a:lumMod val="65000"/>
                    <a:lumOff val="35000"/>
                  </a:schemeClr>
                </a:solidFill>
              </a:rPr>
              <a:t>y serán retenidas en la Ventana Ppal HYPACK.</a:t>
            </a:r>
          </a:p>
        </p:txBody>
      </p:sp>
    </p:spTree>
    <p:extLst>
      <p:ext uri="{BB962C8B-B14F-4D97-AF65-F5344CB8AC3E}">
        <p14:creationId xmlns:p14="http://schemas.microsoft.com/office/powerpoint/2010/main" val="14331600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Ofsets Distancia y marcación</a:t>
            </a:r>
          </a:p>
        </p:txBody>
      </p:sp>
      <p:sp>
        <p:nvSpPr>
          <p:cNvPr id="13315" name="Content Placeholder 3"/>
          <p:cNvSpPr>
            <a:spLocks noGrp="1"/>
          </p:cNvSpPr>
          <p:nvPr>
            <p:ph idx="1"/>
          </p:nvPr>
        </p:nvSpPr>
        <p:spPr>
          <a:xfrm>
            <a:off x="347663" y="1600200"/>
            <a:ext cx="4691062" cy="4691063"/>
          </a:xfrm>
        </p:spPr>
        <p:txBody>
          <a:bodyPr>
            <a:normAutofit fontScale="92500"/>
          </a:bodyPr>
          <a:lstStyle/>
          <a:p>
            <a:pPr algn="l" rtl="0"/>
            <a:r>
              <a:rPr lang="es" b="0" i="0" u="none">
                <a:solidFill>
                  <a:schemeClr val="tx1">
                    <a:lumMod val="65000"/>
                    <a:lumOff val="35000"/>
                  </a:schemeClr>
                </a:solidFill>
                <a:latin typeface="Arial" panose="020B0604020202020204" pitchFamily="34" charset="0"/>
                <a:cs typeface="Arial" panose="020B0604020202020204" pitchFamily="34" charset="0"/>
              </a:rPr>
              <a:t>Una posición de blanco puede ser ajustada al darle una </a:t>
            </a:r>
            <a:r>
              <a:rPr lang="es" b="1" i="0" u="none">
                <a:solidFill>
                  <a:schemeClr val="tx1">
                    <a:lumMod val="65000"/>
                    <a:lumOff val="35000"/>
                  </a:schemeClr>
                </a:solidFill>
                <a:latin typeface="Arial" panose="020B0604020202020204" pitchFamily="34" charset="0"/>
                <a:cs typeface="Arial" panose="020B0604020202020204" pitchFamily="34" charset="0"/>
              </a:rPr>
              <a:t>distancia y marcación</a:t>
            </a:r>
            <a:r>
              <a:rPr lang="es" b="0" i="0" u="none">
                <a:solidFill>
                  <a:schemeClr val="tx1">
                    <a:lumMod val="65000"/>
                    <a:lumOff val="35000"/>
                  </a:schemeClr>
                </a:solidFill>
                <a:latin typeface="Arial" panose="020B0604020202020204" pitchFamily="34" charset="0"/>
                <a:cs typeface="Arial" panose="020B0604020202020204" pitchFamily="34" charset="0"/>
              </a:rPr>
              <a:t>.</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b="0" i="0" u="none">
                <a:solidFill>
                  <a:schemeClr val="tx1">
                    <a:lumMod val="65000"/>
                    <a:lumOff val="35000"/>
                  </a:schemeClr>
                </a:solidFill>
                <a:latin typeface="Arial" panose="020B0604020202020204" pitchFamily="34" charset="0"/>
                <a:cs typeface="Arial" panose="020B0604020202020204" pitchFamily="34" charset="0"/>
              </a:rPr>
              <a:t>En este caso, la posición principal representa la embarcación y la posición del blanco es medida en relación a este. HYPACK puede generar tales blancos automáticamente con ciertos distanciómetros láser.</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b="0" i="0" u="none">
                <a:solidFill>
                  <a:schemeClr val="tx1">
                    <a:lumMod val="65000"/>
                    <a:lumOff val="35000"/>
                  </a:schemeClr>
                </a:solidFill>
                <a:latin typeface="Arial" panose="020B0604020202020204" pitchFamily="34" charset="0"/>
                <a:cs typeface="Arial" panose="020B0604020202020204" pitchFamily="34" charset="0"/>
              </a:rPr>
              <a:t>Una posición de blanco con distancia y marcación puede ser re-ajustada en el Editor de Blancos.</a:t>
            </a:r>
          </a:p>
        </p:txBody>
      </p:sp>
      <p:sp>
        <p:nvSpPr>
          <p:cNvPr id="13316"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0E9C739-8378-45CA-937E-63FFC9C4F7BF}" type="slidenum">
              <a:rPr sz="1200"/>
              <a:pPr algn="l" rtl="0"/>
              <a:t>55</a:t>
            </a:fld>
            <a:endParaRPr lang="es" altLang="en-US" sz="1200"/>
          </a:p>
        </p:txBody>
      </p:sp>
      <p:pic>
        <p:nvPicPr>
          <p:cNvPr id="1331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2313" y="4291013"/>
            <a:ext cx="13716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7250" y="3581400"/>
            <a:ext cx="1638300" cy="2562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9" name="Picture 3"/>
          <p:cNvPicPr>
            <a:picLocks noChangeAspect="1" noChangeArrowheads="1"/>
          </p:cNvPicPr>
          <p:nvPr/>
        </p:nvPicPr>
        <p:blipFill>
          <a:blip r:embed="rId4">
            <a:extLst>
              <a:ext uri="{28A0092B-C50C-407E-A947-70E740481C1C}">
                <a14:useLocalDpi xmlns:a14="http://schemas.microsoft.com/office/drawing/2010/main" val="0"/>
              </a:ext>
            </a:extLst>
          </a:blip>
          <a:srcRect t="-2"/>
          <a:stretch>
            <a:fillRect/>
          </a:stretch>
        </p:blipFill>
        <p:spPr bwMode="auto">
          <a:xfrm>
            <a:off x="5532438" y="1690688"/>
            <a:ext cx="3382962" cy="1736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p:cNvPr>
          <p:cNvSpPr/>
          <p:nvPr/>
        </p:nvSpPr>
        <p:spPr>
          <a:xfrm>
            <a:off x="7391400" y="2559050"/>
            <a:ext cx="1454150" cy="868363"/>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4016276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347663" y="0"/>
            <a:ext cx="8643937" cy="989013"/>
          </a:xfrm>
        </p:spPr>
        <p:txBody>
          <a:bodyPr/>
          <a:lstStyle/>
          <a:p>
            <a:pPr algn="l" rtl="0"/>
            <a:r>
              <a:rPr lang="es" sz="3200" b="0" i="0" u="none">
                <a:latin typeface="Arial" panose="020B0604020202020204" pitchFamily="34" charset="0"/>
                <a:cs typeface="Arial" panose="020B0604020202020204" pitchFamily="34" charset="0"/>
              </a:rPr>
              <a:t>Información Blancos en la Presentación Datos.</a:t>
            </a:r>
          </a:p>
        </p:txBody>
      </p:sp>
      <p:sp>
        <p:nvSpPr>
          <p:cNvPr id="3" name="Content Placeholder 2">
            <a:extLst/>
          </p:cNvPr>
          <p:cNvSpPr>
            <a:spLocks noGrp="1"/>
          </p:cNvSpPr>
          <p:nvPr>
            <p:ph idx="1"/>
          </p:nvPr>
        </p:nvSpPr>
        <p:spPr>
          <a:xfrm>
            <a:off x="347663" y="1600200"/>
            <a:ext cx="4691062" cy="4691063"/>
          </a:xfrm>
        </p:spPr>
        <p:txBody>
          <a:bodyPr>
            <a:normAutofit fontScale="92500" lnSpcReduction="10000"/>
          </a:bodyPr>
          <a:lstStyle/>
          <a:p>
            <a:pPr algn="l" rtl="0">
              <a:defRPr/>
            </a:pPr>
            <a:r>
              <a:rPr lang="es" sz="2400" b="0" i="0" u="none" dirty="0">
                <a:solidFill>
                  <a:schemeClr val="tx1">
                    <a:lumMod val="65000"/>
                    <a:lumOff val="35000"/>
                  </a:schemeClr>
                </a:solidFill>
                <a:latin typeface="Arial" pitchFamily="34" charset="0"/>
                <a:cs typeface="Arial" pitchFamily="34" charset="0"/>
              </a:rPr>
              <a:t>Las ventanas de </a:t>
            </a:r>
            <a:r>
              <a:rPr lang="es" sz="2400" b="1" i="0" u="none" dirty="0">
                <a:solidFill>
                  <a:schemeClr val="tx1">
                    <a:lumMod val="65000"/>
                    <a:lumOff val="35000"/>
                  </a:schemeClr>
                </a:solidFill>
                <a:latin typeface="Arial" pitchFamily="34" charset="0"/>
                <a:cs typeface="Arial" pitchFamily="34" charset="0"/>
              </a:rPr>
              <a:t>Presentación de Datos</a:t>
            </a:r>
            <a:r>
              <a:rPr lang="es" sz="2400" b="0" i="0" u="none" dirty="0">
                <a:solidFill>
                  <a:schemeClr val="tx1">
                    <a:lumMod val="65000"/>
                    <a:lumOff val="35000"/>
                  </a:schemeClr>
                </a:solidFill>
                <a:latin typeface="Arial" pitchFamily="34" charset="0"/>
                <a:cs typeface="Arial" pitchFamily="34" charset="0"/>
              </a:rPr>
              <a:t> pueden mostrar información acerca del blanco activo.</a:t>
            </a:r>
          </a:p>
          <a:p>
            <a:pPr algn="l" rtl="0">
              <a:defRPr/>
            </a:pPr>
            <a:endParaRPr lang="es" altLang="en-US" sz="2000" dirty="0">
              <a:solidFill>
                <a:schemeClr val="tx1">
                  <a:lumMod val="65000"/>
                  <a:lumOff val="35000"/>
                </a:schemeClr>
              </a:solidFill>
              <a:latin typeface="Arial" pitchFamily="34" charset="0"/>
              <a:cs typeface="Arial" pitchFamily="34" charset="0"/>
            </a:endParaRPr>
          </a:p>
          <a:p>
            <a:pPr algn="l" rtl="0">
              <a:defRPr/>
            </a:pPr>
            <a:r>
              <a:rPr lang="es" sz="2000" b="0" i="0" u="none" dirty="0">
                <a:solidFill>
                  <a:schemeClr val="tx1">
                    <a:lumMod val="65000"/>
                    <a:lumOff val="35000"/>
                  </a:schemeClr>
                </a:solidFill>
                <a:latin typeface="Arial" pitchFamily="34" charset="0"/>
                <a:cs typeface="Arial" pitchFamily="34" charset="0"/>
              </a:rPr>
              <a:t>Estadísticas relativas al móvil primario pueden ser mostradas </a:t>
            </a:r>
            <a:r>
              <a:rPr lang="es" sz="2000" b="0" i="0" u="none" dirty="0" smtClean="0">
                <a:solidFill>
                  <a:schemeClr val="tx1">
                    <a:lumMod val="65000"/>
                    <a:lumOff val="35000"/>
                  </a:schemeClr>
                </a:solidFill>
                <a:latin typeface="Arial" pitchFamily="34" charset="0"/>
                <a:cs typeface="Arial" pitchFamily="34" charset="0"/>
              </a:rPr>
              <a:t>incluyendo:</a:t>
            </a:r>
            <a:endParaRPr lang="es" sz="2000" b="0" i="0" u="none" dirty="0">
              <a:solidFill>
                <a:schemeClr val="tx1">
                  <a:lumMod val="65000"/>
                  <a:lumOff val="35000"/>
                </a:schemeClr>
              </a:solidFill>
              <a:latin typeface="Arial" pitchFamily="34" charset="0"/>
              <a:cs typeface="Arial" pitchFamily="34" charset="0"/>
            </a:endParaRPr>
          </a:p>
          <a:p>
            <a:pPr marL="342900" indent="-342900" algn="l" rtl="0">
              <a:buFont typeface="Arial" panose="020B0604020202020204" pitchFamily="34" charset="0"/>
              <a:buChar char="•"/>
              <a:defRPr/>
            </a:pPr>
            <a:r>
              <a:rPr lang="es" sz="2000" b="0" i="0" u="none" dirty="0">
                <a:solidFill>
                  <a:schemeClr val="tx2"/>
                </a:solidFill>
                <a:latin typeface="Arial" pitchFamily="34" charset="0"/>
                <a:cs typeface="Arial" pitchFamily="34" charset="0"/>
              </a:rPr>
              <a:t>distancia y marcación</a:t>
            </a:r>
          </a:p>
          <a:p>
            <a:pPr marL="342900" indent="-342900" algn="l" rtl="0">
              <a:buFont typeface="Arial" panose="020B0604020202020204" pitchFamily="34" charset="0"/>
              <a:buChar char="•"/>
              <a:defRPr/>
            </a:pPr>
            <a:r>
              <a:rPr lang="es" sz="2000" b="0" i="0" u="none" dirty="0">
                <a:solidFill>
                  <a:schemeClr val="tx2"/>
                </a:solidFill>
                <a:latin typeface="Arial" pitchFamily="34" charset="0"/>
                <a:cs typeface="Arial" pitchFamily="34" charset="0"/>
              </a:rPr>
              <a:t>distancia ófset en coordenadas absolutas o relativas a la embarcación</a:t>
            </a:r>
          </a:p>
          <a:p>
            <a:pPr marL="342900" indent="-342900" algn="l" rtl="0">
              <a:buFont typeface="Arial" panose="020B0604020202020204" pitchFamily="34" charset="0"/>
              <a:buChar char="•"/>
              <a:defRPr/>
            </a:pPr>
            <a:r>
              <a:rPr lang="es" sz="2000" b="0" i="0" u="none" dirty="0">
                <a:solidFill>
                  <a:schemeClr val="tx2"/>
                </a:solidFill>
                <a:latin typeface="Arial" pitchFamily="34" charset="0"/>
                <a:cs typeface="Arial" pitchFamily="34" charset="0"/>
              </a:rPr>
              <a:t>tiempo para interceptar a la velocidad actual</a:t>
            </a:r>
          </a:p>
          <a:p>
            <a:pPr marL="342900" indent="-342900" algn="l" rtl="0">
              <a:buFont typeface="Arial" panose="020B0604020202020204" pitchFamily="34" charset="0"/>
              <a:buChar char="•"/>
              <a:defRPr/>
            </a:pPr>
            <a:r>
              <a:rPr lang="es" sz="2000" b="0" i="0" u="none" dirty="0">
                <a:solidFill>
                  <a:schemeClr val="tx2"/>
                </a:solidFill>
                <a:latin typeface="Arial" pitchFamily="34" charset="0"/>
                <a:cs typeface="Arial" pitchFamily="34" charset="0"/>
              </a:rPr>
              <a:t>velocidad necesaria para interceptar dado un tiempo especificado en el nombre del blanco.</a:t>
            </a:r>
          </a:p>
          <a:p>
            <a:pPr marL="342900" indent="-342900" algn="l" rtl="0">
              <a:buFont typeface="Arial" panose="020B0604020202020204" pitchFamily="34" charset="0"/>
              <a:buChar char="•"/>
              <a:defRPr/>
            </a:pPr>
            <a:endParaRPr lang="es" altLang="en-US" sz="2000" dirty="0">
              <a:latin typeface="Arial" pitchFamily="34" charset="0"/>
              <a:cs typeface="Arial" pitchFamily="34" charset="0"/>
            </a:endParaRPr>
          </a:p>
          <a:p>
            <a:pPr algn="l" rtl="0">
              <a:defRPr/>
            </a:pPr>
            <a:endParaRPr lang="es" sz="2000" dirty="0"/>
          </a:p>
        </p:txBody>
      </p:sp>
      <p:sp>
        <p:nvSpPr>
          <p:cNvPr id="14340"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1BEA87B5-2F5E-4D82-8203-29B52B7B0BD5}" type="slidenum">
              <a:rPr sz="1200"/>
              <a:pPr algn="l" rtl="0"/>
              <a:t>56</a:t>
            </a:fld>
            <a:endParaRPr lang="es" altLang="en-US" sz="1200"/>
          </a:p>
        </p:txBody>
      </p:sp>
      <p:pic>
        <p:nvPicPr>
          <p:cNvPr id="14341" name="Picture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xfrm>
            <a:off x="5376863" y="1600200"/>
            <a:ext cx="3429000" cy="46640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498339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47663" y="0"/>
            <a:ext cx="8719425" cy="989013"/>
          </a:xfrm>
        </p:spPr>
        <p:txBody>
          <a:bodyPr/>
          <a:lstStyle/>
          <a:p>
            <a:pPr algn="l" rtl="0"/>
            <a:r>
              <a:rPr lang="es" sz="3000" b="0" i="0" u="none" dirty="0">
                <a:latin typeface="Arial" panose="020B0604020202020204" pitchFamily="34" charset="0"/>
                <a:cs typeface="Arial" panose="020B0604020202020204" pitchFamily="34" charset="0"/>
              </a:rPr>
              <a:t>Creando Líneas Planeadas Hacia y Desde Blancos</a:t>
            </a:r>
          </a:p>
        </p:txBody>
      </p:sp>
      <p:sp>
        <p:nvSpPr>
          <p:cNvPr id="15363" name="Content Placeholder 2"/>
          <p:cNvSpPr>
            <a:spLocks noGrp="1"/>
          </p:cNvSpPr>
          <p:nvPr>
            <p:ph idx="1"/>
          </p:nvPr>
        </p:nvSpPr>
        <p:spPr>
          <a:xfrm>
            <a:off x="347663" y="1600200"/>
            <a:ext cx="4691062" cy="4691063"/>
          </a:xfrm>
        </p:spPr>
        <p:txBody>
          <a:bodyPr>
            <a:normAutofit fontScale="92500"/>
          </a:bodyPr>
          <a:lstStyle/>
          <a:p>
            <a:pPr algn="l" rtl="0"/>
            <a:r>
              <a:rPr lang="es" b="0" i="0" u="none">
                <a:solidFill>
                  <a:schemeClr val="tx1">
                    <a:lumMod val="65000"/>
                    <a:lumOff val="35000"/>
                  </a:schemeClr>
                </a:solidFill>
                <a:latin typeface="Arial" panose="020B0604020202020204" pitchFamily="34" charset="0"/>
                <a:cs typeface="Arial" panose="020B0604020202020204" pitchFamily="34" charset="0"/>
              </a:rPr>
              <a:t>Líneas Planeadas pueden ser creadas usando blancos como </a:t>
            </a:r>
            <a:r>
              <a:rPr lang="es" b="1" i="0" u="none">
                <a:solidFill>
                  <a:schemeClr val="tx1">
                    <a:lumMod val="65000"/>
                    <a:lumOff val="35000"/>
                  </a:schemeClr>
                </a:solidFill>
                <a:latin typeface="Arial" panose="020B0604020202020204" pitchFamily="34" charset="0"/>
                <a:cs typeface="Arial" panose="020B0604020202020204" pitchFamily="34" charset="0"/>
              </a:rPr>
              <a:t>puntos de referencia</a:t>
            </a:r>
            <a:r>
              <a:rPr lang="es" b="0" i="0" u="none">
                <a:solidFill>
                  <a:schemeClr val="tx1">
                    <a:lumMod val="65000"/>
                    <a:lumOff val="35000"/>
                  </a:schemeClr>
                </a:solidFill>
                <a:latin typeface="Arial" panose="020B0604020202020204" pitchFamily="34" charset="0"/>
                <a:cs typeface="Arial" panose="020B0604020202020204" pitchFamily="34" charset="0"/>
              </a:rPr>
              <a:t> con el menú del clic derecho.</a:t>
            </a:r>
          </a:p>
          <a:p>
            <a:endParaRPr lang="es" altLang="en-US"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1" i="0" u="none">
                <a:solidFill>
                  <a:schemeClr val="tx1">
                    <a:lumMod val="65000"/>
                    <a:lumOff val="35000"/>
                  </a:schemeClr>
                </a:solidFill>
                <a:latin typeface="Arial" panose="020B0604020202020204" pitchFamily="34" charset="0"/>
                <a:cs typeface="Arial" panose="020B0604020202020204" pitchFamily="34" charset="0"/>
              </a:rPr>
              <a:t>Línea a actual</a:t>
            </a:r>
            <a:r>
              <a:rPr lang="es" sz="1800" b="0" i="0" u="none">
                <a:solidFill>
                  <a:schemeClr val="tx1">
                    <a:lumMod val="65000"/>
                    <a:lumOff val="35000"/>
                  </a:schemeClr>
                </a:solidFill>
                <a:latin typeface="Arial" panose="020B0604020202020204" pitchFamily="34" charset="0"/>
                <a:cs typeface="Arial" panose="020B0604020202020204" pitchFamily="34" charset="0"/>
              </a:rPr>
              <a:t> </a:t>
            </a:r>
            <a:r>
              <a:rPr lang="es" sz="1800" b="1" i="0" u="none">
                <a:solidFill>
                  <a:schemeClr val="tx1">
                    <a:lumMod val="65000"/>
                    <a:lumOff val="35000"/>
                  </a:schemeClr>
                </a:solidFill>
                <a:latin typeface="Arial" panose="020B0604020202020204" pitchFamily="34" charset="0"/>
                <a:cs typeface="Arial" panose="020B0604020202020204" pitchFamily="34" charset="0"/>
              </a:rPr>
              <a:t>—</a:t>
            </a:r>
            <a:r>
              <a:rPr lang="es" sz="1800" b="0" i="0" u="none">
                <a:solidFill>
                  <a:schemeClr val="tx1">
                    <a:lumMod val="65000"/>
                    <a:lumOff val="35000"/>
                  </a:schemeClr>
                </a:solidFill>
                <a:latin typeface="Arial" panose="020B0604020202020204" pitchFamily="34" charset="0"/>
                <a:cs typeface="Arial" panose="020B0604020202020204" pitchFamily="34" charset="0"/>
              </a:rPr>
              <a:t> Crea una línea planeada entre dos blancos, el blanco actual (dibujado en rojo) y el blanco en el que hizo clic derecho.</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1" i="0" u="none">
                <a:solidFill>
                  <a:schemeClr val="tx1">
                    <a:lumMod val="65000"/>
                    <a:lumOff val="35000"/>
                  </a:schemeClr>
                </a:solidFill>
                <a:latin typeface="Arial" panose="020B0604020202020204" pitchFamily="34" charset="0"/>
                <a:cs typeface="Arial" panose="020B0604020202020204" pitchFamily="34" charset="0"/>
              </a:rPr>
              <a:t>Línea a Embarcación</a:t>
            </a:r>
            <a:r>
              <a:rPr lang="es" sz="1800" b="0" i="0" u="none">
                <a:solidFill>
                  <a:schemeClr val="tx1">
                    <a:lumMod val="65000"/>
                    <a:lumOff val="35000"/>
                  </a:schemeClr>
                </a:solidFill>
                <a:latin typeface="Arial" panose="020B0604020202020204" pitchFamily="34" charset="0"/>
                <a:cs typeface="Arial" panose="020B0604020202020204" pitchFamily="34" charset="0"/>
              </a:rPr>
              <a:t> </a:t>
            </a:r>
            <a:r>
              <a:rPr lang="es" sz="1800" b="1" i="0" u="none">
                <a:solidFill>
                  <a:schemeClr val="tx1">
                    <a:lumMod val="65000"/>
                    <a:lumOff val="35000"/>
                  </a:schemeClr>
                </a:solidFill>
                <a:latin typeface="Arial" panose="020B0604020202020204" pitchFamily="34" charset="0"/>
                <a:cs typeface="Arial" panose="020B0604020202020204" pitchFamily="34" charset="0"/>
              </a:rPr>
              <a:t>—</a:t>
            </a:r>
            <a:r>
              <a:rPr lang="es" sz="1800" b="0" i="0" u="none">
                <a:solidFill>
                  <a:schemeClr val="tx1">
                    <a:lumMod val="65000"/>
                    <a:lumOff val="35000"/>
                  </a:schemeClr>
                </a:solidFill>
                <a:latin typeface="Arial" panose="020B0604020202020204" pitchFamily="34" charset="0"/>
                <a:cs typeface="Arial" panose="020B0604020202020204" pitchFamily="34" charset="0"/>
              </a:rPr>
              <a:t> Crea una línea planeada entre la posición actual de la embarcación y el blanco en el que hizo clic derecho.</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a:solidFill>
                  <a:schemeClr val="tx1">
                    <a:lumMod val="65000"/>
                    <a:lumOff val="35000"/>
                  </a:schemeClr>
                </a:solidFill>
                <a:latin typeface="Arial" panose="020B0604020202020204" pitchFamily="34" charset="0"/>
                <a:cs typeface="Arial" panose="020B0604020202020204" pitchFamily="34" charset="0"/>
              </a:rPr>
              <a:t>La línea planeada creada será agregada al archivo de línea planeada activo (LNW).</a:t>
            </a:r>
          </a:p>
        </p:txBody>
      </p:sp>
      <p:sp>
        <p:nvSpPr>
          <p:cNvPr id="15364"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6661B80-ED94-4ACB-8539-9D3AAE6CE9D0}" type="slidenum">
              <a:rPr sz="1200"/>
              <a:pPr algn="l" rtl="0"/>
              <a:t>57</a:t>
            </a:fld>
            <a:endParaRPr lang="es" altLang="en-US" sz="1200"/>
          </a:p>
        </p:txBody>
      </p:sp>
      <p:sp>
        <p:nvSpPr>
          <p:cNvPr id="6" name="Rectangle 5">
            <a:extLst/>
          </p:cNvPr>
          <p:cNvSpPr/>
          <p:nvPr/>
        </p:nvSpPr>
        <p:spPr>
          <a:xfrm>
            <a:off x="6248400" y="3810000"/>
            <a:ext cx="1447800" cy="4572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pic>
        <p:nvPicPr>
          <p:cNvPr id="8" name="Picture Placeholder 7">
            <a:extLst/>
          </p:cNvPr>
          <p:cNvPicPr>
            <a:picLocks noGrp="1" noChangeAspect="1"/>
          </p:cNvPicPr>
          <p:nvPr>
            <p:ph type="pic" sz="quarter" idx="13"/>
          </p:nvPr>
        </p:nvPicPr>
        <p:blipFill>
          <a:blip r:embed="rId2"/>
          <a:srcRect l="9944" r="9944"/>
          <a:stretch>
            <a:fillRect/>
          </a:stretch>
        </p:blipFill>
        <p:spPr>
          <a:xfrm>
            <a:off x="5376863" y="1600200"/>
            <a:ext cx="3429000" cy="3778250"/>
          </a:xfrm>
        </p:spPr>
      </p:pic>
    </p:spTree>
    <p:extLst>
      <p:ext uri="{BB962C8B-B14F-4D97-AF65-F5344CB8AC3E}">
        <p14:creationId xmlns:p14="http://schemas.microsoft.com/office/powerpoint/2010/main" val="35934514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47472" y="0"/>
            <a:ext cx="7899220" cy="988786"/>
          </a:xfrm>
        </p:spPr>
        <p:txBody>
          <a:bodyPr/>
          <a:lstStyle/>
          <a:p>
            <a:pPr algn="l" rtl="0"/>
            <a:r>
              <a:rPr lang="es" sz="3200" b="0" i="0" u="none" dirty="0">
                <a:latin typeface="Arial" panose="020B0604020202020204" pitchFamily="34" charset="0"/>
                <a:cs typeface="Arial" panose="020B0604020202020204" pitchFamily="34" charset="0"/>
              </a:rPr>
              <a:t>Manejando Blancos en Levantamiento</a:t>
            </a:r>
          </a:p>
        </p:txBody>
      </p:sp>
      <p:sp>
        <p:nvSpPr>
          <p:cNvPr id="7" name="Content Placeholder 6">
            <a:extLst/>
          </p:cNvPr>
          <p:cNvSpPr>
            <a:spLocks noGrp="1"/>
          </p:cNvSpPr>
          <p:nvPr>
            <p:ph idx="13"/>
          </p:nvPr>
        </p:nvSpPr>
        <p:spPr>
          <a:xfrm>
            <a:off x="5376863" y="1600200"/>
            <a:ext cx="3429000" cy="4691063"/>
          </a:xfrm>
        </p:spPr>
        <p:txBody>
          <a:bodyPr/>
          <a:lstStyle/>
          <a:p>
            <a:pPr algn="l" rtl="0">
              <a:defRPr/>
            </a:pPr>
            <a:r>
              <a:rPr lang="es" b="0" i="0" u="none">
                <a:solidFill>
                  <a:schemeClr val="tx1">
                    <a:lumMod val="65000"/>
                    <a:lumOff val="35000"/>
                  </a:schemeClr>
                </a:solidFill>
              </a:rPr>
              <a:t>Este diálogo permite al operador administrar los blancos desde la sesión actual.</a:t>
            </a:r>
          </a:p>
          <a:p>
            <a:pPr algn="l" rtl="0">
              <a:defRPr/>
            </a:pPr>
            <a:endParaRPr lang="es" sz="2000" dirty="0"/>
          </a:p>
          <a:p>
            <a:pPr marL="342900" indent="-342900" algn="l" rtl="0">
              <a:buFont typeface="Arial" panose="020B0604020202020204" pitchFamily="34" charset="0"/>
              <a:buChar char="•"/>
              <a:defRPr/>
            </a:pPr>
            <a:r>
              <a:rPr lang="es" sz="2000" b="0" i="0" u="none">
                <a:solidFill>
                  <a:schemeClr val="tx2"/>
                </a:solidFill>
              </a:rPr>
              <a:t>Desactive para ocultar un blanco</a:t>
            </a:r>
          </a:p>
          <a:p>
            <a:pPr marL="342900" indent="-342900" algn="l" rtl="0">
              <a:buFont typeface="Arial" panose="020B0604020202020204" pitchFamily="34" charset="0"/>
              <a:buChar char="•"/>
              <a:defRPr/>
            </a:pPr>
            <a:r>
              <a:rPr lang="es" sz="2000" b="0" i="0" u="none">
                <a:solidFill>
                  <a:schemeClr val="tx2"/>
                </a:solidFill>
              </a:rPr>
              <a:t>Cree o borre blancos</a:t>
            </a:r>
          </a:p>
          <a:p>
            <a:pPr marL="342900" indent="-342900" algn="l" rtl="0">
              <a:buFont typeface="Arial" panose="020B0604020202020204" pitchFamily="34" charset="0"/>
              <a:buChar char="•"/>
              <a:defRPr/>
            </a:pPr>
            <a:r>
              <a:rPr lang="es" sz="2000" b="0" i="0" u="none">
                <a:solidFill>
                  <a:schemeClr val="tx2"/>
                </a:solidFill>
              </a:rPr>
              <a:t>Modifique metadata o posición de un blanco</a:t>
            </a:r>
          </a:p>
          <a:p>
            <a:pPr marL="342900" indent="-342900" algn="l" rtl="0">
              <a:buFont typeface="Arial" panose="020B0604020202020204" pitchFamily="34" charset="0"/>
              <a:buChar char="•"/>
              <a:defRPr/>
            </a:pPr>
            <a:r>
              <a:rPr lang="es" sz="2000" b="0" i="0" u="none">
                <a:solidFill>
                  <a:schemeClr val="tx2"/>
                </a:solidFill>
              </a:rPr>
              <a:t>Haga un blanco existente el “actual”</a:t>
            </a:r>
          </a:p>
          <a:p>
            <a:pPr algn="l" rtl="0">
              <a:defRPr/>
            </a:pPr>
            <a:endParaRPr lang="es" dirty="0"/>
          </a:p>
        </p:txBody>
      </p:sp>
      <p:sp>
        <p:nvSpPr>
          <p:cNvPr id="16388"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5A18FDC-ABF6-43D5-B0A1-490D975CFA0D}" type="slidenum">
              <a:rPr sz="1200"/>
              <a:pPr algn="l" rtl="0"/>
              <a:t>58</a:t>
            </a:fld>
            <a:endParaRPr lang="es" altLang="en-US" sz="1200"/>
          </a:p>
        </p:txBody>
      </p:sp>
      <p:pic>
        <p:nvPicPr>
          <p:cNvPr id="16389" name="Picture 3"/>
          <p:cNvPicPr>
            <a:picLocks noChangeAspect="1" noChangeArrowheads="1"/>
          </p:cNvPicPr>
          <p:nvPr/>
        </p:nvPicPr>
        <p:blipFill>
          <a:blip r:embed="rId2">
            <a:extLst>
              <a:ext uri="{28A0092B-C50C-407E-A947-70E740481C1C}">
                <a14:useLocalDpi xmlns:a14="http://schemas.microsoft.com/office/drawing/2010/main" val="0"/>
              </a:ext>
            </a:extLst>
          </a:blip>
          <a:srcRect b="-462"/>
          <a:stretch>
            <a:fillRect/>
          </a:stretch>
        </p:blipFill>
        <p:spPr bwMode="auto">
          <a:xfrm>
            <a:off x="228600" y="1295400"/>
            <a:ext cx="4846638" cy="329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083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85763" y="3124200"/>
            <a:ext cx="4691062" cy="316388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oup 12"/>
          <p:cNvGrpSpPr>
            <a:grpSpLocks/>
          </p:cNvGrpSpPr>
          <p:nvPr/>
        </p:nvGrpSpPr>
        <p:grpSpPr bwMode="auto">
          <a:xfrm>
            <a:off x="2730500" y="2743200"/>
            <a:ext cx="2344738" cy="381000"/>
            <a:chOff x="2730562" y="2743200"/>
            <a:chExt cx="2344358" cy="381000"/>
          </a:xfrm>
        </p:grpSpPr>
        <p:sp>
          <p:nvSpPr>
            <p:cNvPr id="8" name="Rectangle 7">
              <a:extLst/>
            </p:cNvPr>
            <p:cNvSpPr/>
            <p:nvPr/>
          </p:nvSpPr>
          <p:spPr>
            <a:xfrm>
              <a:off x="3124198" y="2743200"/>
              <a:ext cx="1950722" cy="3048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1" name="Elbow Connector 10">
              <a:extLst/>
            </p:cNvPr>
            <p:cNvCxnSpPr>
              <a:stCxn id="8" idx="1"/>
              <a:endCxn id="120834" idx="0"/>
            </p:cNvCxnSpPr>
            <p:nvPr/>
          </p:nvCxnSpPr>
          <p:spPr>
            <a:xfrm rot="10800000" flipV="1">
              <a:off x="2730562" y="2895600"/>
              <a:ext cx="393636" cy="228600"/>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72834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1208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Blancos de Borde del Agua.</a:t>
            </a:r>
          </a:p>
        </p:txBody>
      </p:sp>
      <p:sp>
        <p:nvSpPr>
          <p:cNvPr id="17411"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357A9B95-935F-42C1-8ABC-2E1E243591A8}" type="slidenum">
              <a:rPr sz="1200"/>
              <a:pPr algn="l" rtl="0"/>
              <a:t>59</a:t>
            </a:fld>
            <a:endParaRPr lang="es" altLang="en-US" sz="1200"/>
          </a:p>
        </p:txBody>
      </p:sp>
      <p:grpSp>
        <p:nvGrpSpPr>
          <p:cNvPr id="17412" name="Group 65"/>
          <p:cNvGrpSpPr>
            <a:grpSpLocks/>
          </p:cNvGrpSpPr>
          <p:nvPr/>
        </p:nvGrpSpPr>
        <p:grpSpPr bwMode="auto">
          <a:xfrm>
            <a:off x="233363" y="3443945"/>
            <a:ext cx="8545512" cy="2758418"/>
            <a:chOff x="233502" y="3444308"/>
            <a:chExt cx="8545910" cy="2757769"/>
          </a:xfrm>
        </p:grpSpPr>
        <p:grpSp>
          <p:nvGrpSpPr>
            <p:cNvPr id="17418" name="Group 32"/>
            <p:cNvGrpSpPr>
              <a:grpSpLocks/>
            </p:cNvGrpSpPr>
            <p:nvPr/>
          </p:nvGrpSpPr>
          <p:grpSpPr bwMode="auto">
            <a:xfrm>
              <a:off x="8474612" y="3649978"/>
              <a:ext cx="290906" cy="2552099"/>
              <a:chOff x="8474612" y="2925478"/>
              <a:chExt cx="290906" cy="3276600"/>
            </a:xfrm>
          </p:grpSpPr>
          <p:sp>
            <p:nvSpPr>
              <p:cNvPr id="17435" name="Line 4"/>
              <p:cNvSpPr>
                <a:spLocks noChangeShapeType="1"/>
              </p:cNvSpPr>
              <p:nvPr/>
            </p:nvSpPr>
            <p:spPr bwMode="auto">
              <a:xfrm>
                <a:off x="8474612" y="2925478"/>
                <a:ext cx="0" cy="3276600"/>
              </a:xfrm>
              <a:prstGeom prst="line">
                <a:avLst/>
              </a:prstGeom>
              <a:noFill/>
              <a:ln w="57150">
                <a:solidFill>
                  <a:srgbClr val="00B050"/>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7436" name="Text Box 5"/>
              <p:cNvSpPr txBox="1">
                <a:spLocks noChangeArrowheads="1"/>
              </p:cNvSpPr>
              <p:nvPr/>
            </p:nvSpPr>
            <p:spPr bwMode="auto">
              <a:xfrm rot="5400000">
                <a:off x="7715191" y="3699395"/>
                <a:ext cx="1823642" cy="27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pPr>
                <a:r>
                  <a:rPr lang="es" sz="1200" b="0" i="0" u="none" dirty="0"/>
                  <a:t>Línea de Costa</a:t>
                </a:r>
              </a:p>
            </p:txBody>
          </p:sp>
        </p:grpSp>
        <p:grpSp>
          <p:nvGrpSpPr>
            <p:cNvPr id="17419" name="Group 31"/>
            <p:cNvGrpSpPr>
              <a:grpSpLocks/>
            </p:cNvGrpSpPr>
            <p:nvPr/>
          </p:nvGrpSpPr>
          <p:grpSpPr bwMode="auto">
            <a:xfrm>
              <a:off x="258414" y="3444308"/>
              <a:ext cx="301925" cy="2755318"/>
              <a:chOff x="256972" y="2662018"/>
              <a:chExt cx="284456" cy="3537613"/>
            </a:xfrm>
          </p:grpSpPr>
          <p:sp>
            <p:nvSpPr>
              <p:cNvPr id="17433" name="Text Box 7"/>
              <p:cNvSpPr txBox="1">
                <a:spLocks noChangeArrowheads="1"/>
              </p:cNvSpPr>
              <p:nvPr/>
            </p:nvSpPr>
            <p:spPr bwMode="auto">
              <a:xfrm rot="16200000">
                <a:off x="-668317" y="3587307"/>
                <a:ext cx="2111564"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pPr>
                <a:r>
                  <a:rPr lang="es" sz="1200" b="0" i="0" u="none" dirty="0">
                    <a:solidFill>
                      <a:schemeClr val="tx1">
                        <a:lumMod val="65000"/>
                        <a:lumOff val="35000"/>
                      </a:schemeClr>
                    </a:solidFill>
                  </a:rPr>
                  <a:t>Línea de Costa</a:t>
                </a:r>
              </a:p>
            </p:txBody>
          </p:sp>
          <p:sp>
            <p:nvSpPr>
              <p:cNvPr id="17434" name="Line 12"/>
              <p:cNvSpPr>
                <a:spLocks noChangeShapeType="1"/>
              </p:cNvSpPr>
              <p:nvPr/>
            </p:nvSpPr>
            <p:spPr bwMode="auto">
              <a:xfrm>
                <a:off x="541428" y="2926079"/>
                <a:ext cx="0" cy="3273552"/>
              </a:xfrm>
              <a:prstGeom prst="line">
                <a:avLst/>
              </a:prstGeom>
              <a:noFill/>
              <a:ln w="57150">
                <a:solidFill>
                  <a:srgbClr val="00B050"/>
                </a:solidFill>
                <a:round/>
                <a:headEnd/>
                <a:tailEnd/>
              </a:ln>
              <a:extLst>
                <a:ext uri="{909E8E84-426E-40DD-AFC4-6F175D3DCCD1}">
                  <a14:hiddenFill xmlns:a14="http://schemas.microsoft.com/office/drawing/2010/main">
                    <a:noFill/>
                  </a14:hiddenFill>
                </a:ext>
              </a:extLst>
            </p:spPr>
            <p:txBody>
              <a:bodyPr/>
              <a:lstStyle/>
              <a:p>
                <a:endParaRPr lang="es" sz="1600"/>
              </a:p>
            </p:txBody>
          </p:sp>
        </p:grpSp>
        <p:grpSp>
          <p:nvGrpSpPr>
            <p:cNvPr id="17420" name="Group 60"/>
            <p:cNvGrpSpPr>
              <a:grpSpLocks/>
            </p:cNvGrpSpPr>
            <p:nvPr/>
          </p:nvGrpSpPr>
          <p:grpSpPr bwMode="auto">
            <a:xfrm>
              <a:off x="233502" y="4401583"/>
              <a:ext cx="8545910" cy="1043702"/>
              <a:chOff x="233502" y="4401583"/>
              <a:chExt cx="8545910" cy="1043702"/>
            </a:xfrm>
          </p:grpSpPr>
          <p:grpSp>
            <p:nvGrpSpPr>
              <p:cNvPr id="17421" name="Group 44"/>
              <p:cNvGrpSpPr>
                <a:grpSpLocks/>
              </p:cNvGrpSpPr>
              <p:nvPr/>
            </p:nvGrpSpPr>
            <p:grpSpPr bwMode="auto">
              <a:xfrm>
                <a:off x="233502" y="4988305"/>
                <a:ext cx="8545910" cy="456980"/>
                <a:chOff x="233502" y="4193833"/>
                <a:chExt cx="8545910" cy="456980"/>
              </a:xfrm>
            </p:grpSpPr>
            <p:grpSp>
              <p:nvGrpSpPr>
                <p:cNvPr id="17426" name="Group 33"/>
                <p:cNvGrpSpPr>
                  <a:grpSpLocks/>
                </p:cNvGrpSpPr>
                <p:nvPr/>
              </p:nvGrpSpPr>
              <p:grpSpPr bwMode="auto">
                <a:xfrm>
                  <a:off x="233502" y="4373276"/>
                  <a:ext cx="8545910" cy="277537"/>
                  <a:chOff x="233502" y="4373276"/>
                  <a:chExt cx="8545910" cy="277537"/>
                </a:xfrm>
              </p:grpSpPr>
              <p:sp>
                <p:nvSpPr>
                  <p:cNvPr id="17431" name="Line 6"/>
                  <p:cNvSpPr>
                    <a:spLocks noChangeShapeType="1"/>
                  </p:cNvSpPr>
                  <p:nvPr/>
                </p:nvSpPr>
                <p:spPr bwMode="auto">
                  <a:xfrm flipV="1">
                    <a:off x="233502" y="4373276"/>
                    <a:ext cx="8545910" cy="601"/>
                  </a:xfrm>
                  <a:prstGeom prst="line">
                    <a:avLst/>
                  </a:prstGeom>
                  <a:noFill/>
                  <a:ln w="28575">
                    <a:solidFill>
                      <a:schemeClr val="tx1"/>
                    </a:solidFill>
                    <a:round/>
                    <a:headEnd type="none" w="lg" len="lg"/>
                    <a:tailEnd type="none" w="lg" len="lg"/>
                  </a:ln>
                  <a:extLst>
                    <a:ext uri="{909E8E84-426E-40DD-AFC4-6F175D3DCCD1}">
                      <a14:hiddenFill xmlns:a14="http://schemas.microsoft.com/office/drawing/2010/main">
                        <a:noFill/>
                      </a14:hiddenFill>
                    </a:ext>
                  </a:extLst>
                </p:spPr>
                <p:txBody>
                  <a:bodyPr/>
                  <a:lstStyle/>
                  <a:p>
                    <a:endParaRPr lang="es" sz="1600"/>
                  </a:p>
                </p:txBody>
              </p:sp>
              <p:sp>
                <p:nvSpPr>
                  <p:cNvPr id="17432" name="Text Box 7"/>
                  <p:cNvSpPr txBox="1">
                    <a:spLocks noChangeArrowheads="1"/>
                  </p:cNvSpPr>
                  <p:nvPr/>
                </p:nvSpPr>
                <p:spPr bwMode="auto">
                  <a:xfrm>
                    <a:off x="560338" y="4373879"/>
                    <a:ext cx="1524000" cy="276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lg" len="lg"/>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eaLnBrk="1" hangingPunct="1">
                      <a:spcBef>
                        <a:spcPct val="50000"/>
                      </a:spcBef>
                    </a:pPr>
                    <a:r>
                      <a:rPr lang="es" sz="1200" b="0" i="0" u="none">
                        <a:solidFill>
                          <a:schemeClr val="tx1">
                            <a:lumMod val="65000"/>
                            <a:lumOff val="35000"/>
                          </a:schemeClr>
                        </a:solidFill>
                      </a:rPr>
                      <a:t>Líneas Planeadas</a:t>
                    </a:r>
                  </a:p>
                </p:txBody>
              </p:sp>
            </p:grpSp>
            <p:sp>
              <p:nvSpPr>
                <p:cNvPr id="17427" name="Oval 15"/>
                <p:cNvSpPr>
                  <a:spLocks noChangeArrowheads="1"/>
                </p:cNvSpPr>
                <p:nvPr/>
              </p:nvSpPr>
              <p:spPr bwMode="auto">
                <a:xfrm>
                  <a:off x="1241376" y="4193833"/>
                  <a:ext cx="80962" cy="82550"/>
                </a:xfrm>
                <a:prstGeom prst="ellipse">
                  <a:avLst/>
                </a:prstGeom>
                <a:solidFill>
                  <a:schemeClr val="accent1"/>
                </a:solidFill>
                <a:ln w="9525">
                  <a:solidFill>
                    <a:schemeClr val="tx1"/>
                  </a:solidFill>
                  <a:round/>
                  <a:headEnd type="none" w="lg" len="lg"/>
                  <a:tailEnd type="none" w="lg" len="lg"/>
                </a:ln>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sz="1200"/>
                </a:p>
              </p:txBody>
            </p:sp>
            <p:cxnSp>
              <p:nvCxnSpPr>
                <p:cNvPr id="31" name="Straight Arrow Connector 30">
                  <a:extLst/>
                </p:cNvPr>
                <p:cNvCxnSpPr/>
                <p:nvPr/>
              </p:nvCxnSpPr>
              <p:spPr bwMode="auto">
                <a:xfrm flipH="1">
                  <a:off x="641508" y="4242655"/>
                  <a:ext cx="501673" cy="0"/>
                </a:xfrm>
                <a:prstGeom prst="straightConnector1">
                  <a:avLst/>
                </a:prstGeom>
                <a:ln>
                  <a:solidFill>
                    <a:schemeClr val="bg2">
                      <a:lumMod val="75000"/>
                    </a:schemeClr>
                  </a:solidFill>
                  <a:headEnd type="none" w="lg" len="lg"/>
                  <a:tailEnd type="none" w="lg" len="lg"/>
                </a:ln>
              </p:spPr>
              <p:style>
                <a:lnRef idx="2">
                  <a:schemeClr val="accent1"/>
                </a:lnRef>
                <a:fillRef idx="0">
                  <a:schemeClr val="accent1"/>
                </a:fillRef>
                <a:effectRef idx="1">
                  <a:schemeClr val="accent1"/>
                </a:effectRef>
                <a:fontRef idx="minor">
                  <a:schemeClr val="tx1"/>
                </a:fontRef>
              </p:style>
            </p:cxnSp>
            <p:sp>
              <p:nvSpPr>
                <p:cNvPr id="17429" name="Oval 15"/>
                <p:cNvSpPr>
                  <a:spLocks noChangeArrowheads="1"/>
                </p:cNvSpPr>
                <p:nvPr/>
              </p:nvSpPr>
              <p:spPr bwMode="auto">
                <a:xfrm>
                  <a:off x="7687226" y="4193833"/>
                  <a:ext cx="80962" cy="82550"/>
                </a:xfrm>
                <a:prstGeom prst="ellipse">
                  <a:avLst/>
                </a:prstGeom>
                <a:solidFill>
                  <a:schemeClr val="accent1"/>
                </a:solidFill>
                <a:ln w="9525">
                  <a:solidFill>
                    <a:schemeClr val="tx1"/>
                  </a:solidFill>
                  <a:round/>
                  <a:headEnd type="none" w="lg" len="lg"/>
                  <a:tailEnd type="none" w="lg" len="lg"/>
                </a:ln>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sz="1200"/>
                </a:p>
              </p:txBody>
            </p:sp>
            <p:cxnSp>
              <p:nvCxnSpPr>
                <p:cNvPr id="39" name="Straight Arrow Connector 38">
                  <a:extLst/>
                </p:cNvPr>
                <p:cNvCxnSpPr/>
                <p:nvPr/>
              </p:nvCxnSpPr>
              <p:spPr bwMode="auto">
                <a:xfrm flipH="1">
                  <a:off x="7849094" y="4242655"/>
                  <a:ext cx="501673" cy="0"/>
                </a:xfrm>
                <a:prstGeom prst="straightConnector1">
                  <a:avLst/>
                </a:prstGeom>
                <a:ln>
                  <a:solidFill>
                    <a:schemeClr val="bg2">
                      <a:lumMod val="75000"/>
                    </a:schemeClr>
                  </a:solidFill>
                  <a:headEnd type="none" w="lg" len="lg"/>
                  <a:tailEnd type="none" w="lg" len="lg"/>
                </a:ln>
              </p:spPr>
              <p:style>
                <a:lnRef idx="2">
                  <a:schemeClr val="accent1"/>
                </a:lnRef>
                <a:fillRef idx="0">
                  <a:schemeClr val="accent1"/>
                </a:fillRef>
                <a:effectRef idx="1">
                  <a:schemeClr val="accent1"/>
                </a:effectRef>
                <a:fontRef idx="minor">
                  <a:schemeClr val="tx1"/>
                </a:fontRef>
              </p:style>
            </p:cxnSp>
          </p:grpSp>
          <p:grpSp>
            <p:nvGrpSpPr>
              <p:cNvPr id="17422" name="Group 59"/>
              <p:cNvGrpSpPr>
                <a:grpSpLocks/>
              </p:cNvGrpSpPr>
              <p:nvPr/>
            </p:nvGrpSpPr>
            <p:grpSpPr bwMode="auto">
              <a:xfrm>
                <a:off x="901871" y="4401583"/>
                <a:ext cx="7207585" cy="530793"/>
                <a:chOff x="901871" y="4401583"/>
                <a:chExt cx="7207585" cy="530793"/>
              </a:xfrm>
            </p:grpSpPr>
            <p:sp>
              <p:nvSpPr>
                <p:cNvPr id="17423" name="Text Box 16"/>
                <p:cNvSpPr txBox="1">
                  <a:spLocks noChangeArrowheads="1"/>
                </p:cNvSpPr>
                <p:nvPr/>
              </p:nvSpPr>
              <p:spPr bwMode="auto">
                <a:xfrm>
                  <a:off x="3298193" y="4401583"/>
                  <a:ext cx="2435283" cy="46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ctr" rtl="0" eaLnBrk="1" hangingPunct="1">
                    <a:spcBef>
                      <a:spcPct val="50000"/>
                    </a:spcBef>
                  </a:pPr>
                  <a:r>
                    <a:rPr lang="es" sz="1200" b="0" i="0" u="none">
                      <a:solidFill>
                        <a:schemeClr val="tx1">
                          <a:lumMod val="65000"/>
                          <a:lumOff val="35000"/>
                        </a:schemeClr>
                      </a:solidFill>
                    </a:rPr>
                    <a:t>Distancia estimada desde el transducer a la Línea de Costa</a:t>
                  </a:r>
                </a:p>
              </p:txBody>
            </p:sp>
            <p:cxnSp>
              <p:nvCxnSpPr>
                <p:cNvPr id="41" name="Elbow Connector 40">
                  <a:extLst/>
                </p:cNvPr>
                <p:cNvCxnSpPr>
                  <a:stCxn id="17423" idx="3"/>
                </p:cNvCxnSpPr>
                <p:nvPr/>
              </p:nvCxnSpPr>
              <p:spPr>
                <a:xfrm>
                  <a:off x="5733475" y="4632362"/>
                  <a:ext cx="2375981" cy="300014"/>
                </a:xfrm>
                <a:prstGeom prst="bent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a:extLst/>
                </p:cNvPr>
                <p:cNvCxnSpPr>
                  <a:stCxn id="17423" idx="1"/>
                </p:cNvCxnSpPr>
                <p:nvPr/>
              </p:nvCxnSpPr>
              <p:spPr>
                <a:xfrm rot="10800000" flipV="1">
                  <a:off x="901871" y="4632361"/>
                  <a:ext cx="2396322" cy="300014"/>
                </a:xfrm>
                <a:prstGeom prst="bent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grpSp>
      <p:sp>
        <p:nvSpPr>
          <p:cNvPr id="17413" name="Content Placeholder 2"/>
          <p:cNvSpPr txBox="1">
            <a:spLocks/>
          </p:cNvSpPr>
          <p:nvPr/>
        </p:nvSpPr>
        <p:spPr bwMode="auto">
          <a:xfrm>
            <a:off x="347663" y="1600200"/>
            <a:ext cx="5976937"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Aft>
                <a:spcPts val="600"/>
              </a:spcAft>
              <a:buClr>
                <a:schemeClr val="bg2"/>
              </a:buClr>
              <a:buFont typeface="Arial" panose="020B0604020202020204" pitchFamily="34" charset="0"/>
              <a:defRPr sz="2200">
                <a:solidFill>
                  <a:schemeClr val="tx1"/>
                </a:solidFill>
                <a:latin typeface="Arial" panose="020B0604020202020204" pitchFamily="34" charset="0"/>
                <a:cs typeface="Arial" panose="020B0604020202020204" pitchFamily="34" charset="0"/>
              </a:defRPr>
            </a:lvl1pPr>
            <a:lvl2pPr marL="136525" indent="-136525" defTabSz="457200">
              <a:spcAft>
                <a:spcPts val="400"/>
              </a:spcAft>
              <a:buClr>
                <a:schemeClr val="tx1"/>
              </a:buClr>
              <a:buSzPct val="100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273050" indent="-136525" defTabSz="457200">
              <a:spcAft>
                <a:spcPts val="400"/>
              </a:spcAft>
              <a:buFont typeface="Lucida Grande"/>
              <a:buChar char="-"/>
              <a:defRPr>
                <a:solidFill>
                  <a:schemeClr val="tx1"/>
                </a:solidFill>
                <a:latin typeface="Arial" panose="020B0604020202020204" pitchFamily="34" charset="0"/>
                <a:cs typeface="Arial" panose="020B0604020202020204" pitchFamily="34" charset="0"/>
              </a:defRPr>
            </a:lvl3pPr>
            <a:lvl4pPr marL="411163" indent="-136525" defTabSz="457200">
              <a:spcAft>
                <a:spcPts val="40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547688" indent="-136525" defTabSz="457200">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9pPr>
          </a:lstStyle>
          <a:p>
            <a:pPr algn="l" rtl="0"/>
            <a:r>
              <a:rPr lang="es" sz="2000" b="0" i="0" u="none" dirty="0">
                <a:solidFill>
                  <a:schemeClr val="tx1">
                    <a:lumMod val="65000"/>
                    <a:lumOff val="35000"/>
                  </a:schemeClr>
                </a:solidFill>
              </a:rPr>
              <a:t>Blancos de borde del agua son un tipo especial de blancos para marcar </a:t>
            </a:r>
            <a:r>
              <a:rPr lang="es" sz="2000" b="0" i="0" u="none" dirty="0" smtClean="0">
                <a:solidFill>
                  <a:schemeClr val="tx1">
                    <a:lumMod val="65000"/>
                    <a:lumOff val="35000"/>
                  </a:schemeClr>
                </a:solidFill>
              </a:rPr>
              <a:t>la </a:t>
            </a:r>
            <a:r>
              <a:rPr lang="es" sz="2000" b="0" i="0" u="none" dirty="0" smtClean="0">
                <a:solidFill>
                  <a:schemeClr val="tx2"/>
                </a:solidFill>
              </a:rPr>
              <a:t>ubicación </a:t>
            </a:r>
            <a:r>
              <a:rPr lang="es" sz="2000" b="0" i="0" u="none" dirty="0">
                <a:solidFill>
                  <a:schemeClr val="tx2"/>
                </a:solidFill>
              </a:rPr>
              <a:t>del banco del río</a:t>
            </a:r>
            <a:r>
              <a:rPr lang="es" sz="2000" b="0" i="0" u="none" dirty="0"/>
              <a:t>.</a:t>
            </a:r>
          </a:p>
          <a:p>
            <a:endParaRPr lang="es" altLang="en-US" sz="1600" b="0" dirty="0"/>
          </a:p>
          <a:p>
            <a:pPr algn="l" rtl="0"/>
            <a:r>
              <a:rPr lang="es" sz="1600" b="0" i="0" u="none" dirty="0">
                <a:solidFill>
                  <a:schemeClr val="tx1">
                    <a:lumMod val="65000"/>
                    <a:lumOff val="35000"/>
                  </a:schemeClr>
                </a:solidFill>
              </a:rPr>
              <a:t>Presione F7 antes de proseguir y salir de la línea. Una profundidad especial será registrada en esta posición en el archivo RAW.</a:t>
            </a:r>
          </a:p>
        </p:txBody>
      </p:sp>
      <p:grpSp>
        <p:nvGrpSpPr>
          <p:cNvPr id="17414" name="Group 64"/>
          <p:cNvGrpSpPr>
            <a:grpSpLocks/>
          </p:cNvGrpSpPr>
          <p:nvPr/>
        </p:nvGrpSpPr>
        <p:grpSpPr bwMode="auto">
          <a:xfrm>
            <a:off x="6767513" y="1752600"/>
            <a:ext cx="2011362" cy="1371600"/>
            <a:chOff x="6767732" y="1752600"/>
            <a:chExt cx="2011680" cy="1371600"/>
          </a:xfrm>
        </p:grpSpPr>
        <p:pic>
          <p:nvPicPr>
            <p:cNvPr id="17416" name="Picture 3"/>
            <p:cNvPicPr>
              <a:picLocks noChangeAspect="1" noChangeArrowheads="1"/>
            </p:cNvPicPr>
            <p:nvPr/>
          </p:nvPicPr>
          <p:blipFill>
            <a:blip r:embed="rId2">
              <a:extLst>
                <a:ext uri="{28A0092B-C50C-407E-A947-70E740481C1C}">
                  <a14:useLocalDpi xmlns:a14="http://schemas.microsoft.com/office/drawing/2010/main" val="0"/>
                </a:ext>
              </a:extLst>
            </a:blip>
            <a:srcRect t="-2"/>
            <a:stretch>
              <a:fillRect/>
            </a:stretch>
          </p:blipFill>
          <p:spPr bwMode="auto">
            <a:xfrm>
              <a:off x="6767732" y="1752600"/>
              <a:ext cx="201168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 name="Rectangle 63">
              <a:extLst/>
            </p:cNvPr>
            <p:cNvSpPr/>
            <p:nvPr/>
          </p:nvSpPr>
          <p:spPr>
            <a:xfrm>
              <a:off x="8230050" y="2386013"/>
              <a:ext cx="396938" cy="3810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grpSp>
      <p:sp>
        <p:nvSpPr>
          <p:cNvPr id="17415" name="Content Placeholder 2"/>
          <p:cNvSpPr txBox="1">
            <a:spLocks/>
          </p:cNvSpPr>
          <p:nvPr/>
        </p:nvSpPr>
        <p:spPr bwMode="auto">
          <a:xfrm>
            <a:off x="1241425" y="5861050"/>
            <a:ext cx="656590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Aft>
                <a:spcPts val="600"/>
              </a:spcAft>
              <a:buClr>
                <a:schemeClr val="bg2"/>
              </a:buClr>
              <a:buFont typeface="Arial" panose="020B0604020202020204" pitchFamily="34" charset="0"/>
              <a:defRPr sz="2200">
                <a:solidFill>
                  <a:schemeClr val="tx1"/>
                </a:solidFill>
                <a:latin typeface="Arial" panose="020B0604020202020204" pitchFamily="34" charset="0"/>
                <a:cs typeface="Arial" panose="020B0604020202020204" pitchFamily="34" charset="0"/>
              </a:defRPr>
            </a:lvl1pPr>
            <a:lvl2pPr marL="136525" indent="-136525" defTabSz="457200">
              <a:spcAft>
                <a:spcPts val="400"/>
              </a:spcAft>
              <a:buClr>
                <a:schemeClr val="tx1"/>
              </a:buClr>
              <a:buSzPct val="100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273050" indent="-136525" defTabSz="457200">
              <a:spcAft>
                <a:spcPts val="400"/>
              </a:spcAft>
              <a:buFont typeface="Lucida Grande"/>
              <a:buChar char="-"/>
              <a:defRPr>
                <a:solidFill>
                  <a:schemeClr val="tx1"/>
                </a:solidFill>
                <a:latin typeface="Arial" panose="020B0604020202020204" pitchFamily="34" charset="0"/>
                <a:cs typeface="Arial" panose="020B0604020202020204" pitchFamily="34" charset="0"/>
              </a:defRPr>
            </a:lvl3pPr>
            <a:lvl4pPr marL="411163" indent="-136525" defTabSz="457200">
              <a:spcAft>
                <a:spcPts val="40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547688" indent="-136525" defTabSz="457200">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9pPr>
          </a:lstStyle>
          <a:p>
            <a:pPr algn="l" rtl="0"/>
            <a:r>
              <a:rPr lang="es" sz="1400" b="0" i="0" u="none">
                <a:solidFill>
                  <a:schemeClr val="tx1">
                    <a:lumMod val="65000"/>
                    <a:lumOff val="35000"/>
                  </a:schemeClr>
                </a:solidFill>
              </a:rPr>
              <a:t>Nota: blancos de borde del agua trabajan mejor cuando la opción de puerta de inicio de línea esta deshabilitada.</a:t>
            </a:r>
          </a:p>
        </p:txBody>
      </p:sp>
    </p:spTree>
    <p:extLst>
      <p:ext uri="{BB962C8B-B14F-4D97-AF65-F5344CB8AC3E}">
        <p14:creationId xmlns:p14="http://schemas.microsoft.com/office/powerpoint/2010/main" val="1643726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p:cNvSpPr>
            <a:spLocks noGrp="1"/>
          </p:cNvSpPr>
          <p:nvPr>
            <p:ph type="title"/>
          </p:nvPr>
        </p:nvSpPr>
        <p:spPr>
          <a:xfrm>
            <a:off x="347472" y="0"/>
            <a:ext cx="7489021" cy="988786"/>
          </a:xfrm>
        </p:spPr>
        <p:txBody>
          <a:bodyPr/>
          <a:lstStyle/>
          <a:p>
            <a:pPr algn="l" rtl="0"/>
            <a:r>
              <a:rPr lang="es" sz="3200" b="0" i="0" u="none" dirty="0">
                <a:latin typeface="Arial" panose="020B0604020202020204" pitchFamily="34" charset="0"/>
                <a:cs typeface="Arial" panose="020B0604020202020204" pitchFamily="34" charset="0"/>
              </a:rPr>
              <a:t>Ventanas Indicador Izquierda Derecha</a:t>
            </a:r>
          </a:p>
        </p:txBody>
      </p:sp>
      <p:sp>
        <p:nvSpPr>
          <p:cNvPr id="12291" name="Content Placeholder 8"/>
          <p:cNvSpPr>
            <a:spLocks noGrp="1"/>
          </p:cNvSpPr>
          <p:nvPr>
            <p:ph idx="16"/>
          </p:nvPr>
        </p:nvSpPr>
        <p:spPr>
          <a:xfrm>
            <a:off x="3886200" y="3090863"/>
            <a:ext cx="4919663" cy="1709737"/>
          </a:xfrm>
        </p:spPr>
        <p:txBody>
          <a:bodyPr/>
          <a:lstStyle/>
          <a:p>
            <a:pPr algn="l" rtl="0"/>
            <a:r>
              <a:rPr lang="es" sz="1800" b="0" i="0" u="none">
                <a:solidFill>
                  <a:schemeClr val="tx1">
                    <a:lumMod val="65000"/>
                    <a:lumOff val="35000"/>
                  </a:schemeClr>
                </a:solidFill>
                <a:latin typeface="Arial" panose="020B0604020202020204" pitchFamily="34" charset="0"/>
                <a:cs typeface="Arial" panose="020B0604020202020204" pitchFamily="34" charset="0"/>
              </a:rPr>
              <a:t>Las ventanas </a:t>
            </a:r>
            <a:r>
              <a:rPr lang="es" sz="1800" b="1" i="0" u="none">
                <a:solidFill>
                  <a:schemeClr val="tx1">
                    <a:lumMod val="65000"/>
                    <a:lumOff val="35000"/>
                  </a:schemeClr>
                </a:solidFill>
                <a:latin typeface="Arial" panose="020B0604020202020204" pitchFamily="34" charset="0"/>
                <a:cs typeface="Arial" panose="020B0604020202020204" pitchFamily="34" charset="0"/>
              </a:rPr>
              <a:t>Indicador Izquierda Derecha</a:t>
            </a:r>
            <a:r>
              <a:rPr lang="es" sz="1800" b="0" i="0" u="none">
                <a:solidFill>
                  <a:schemeClr val="tx1">
                    <a:lumMod val="65000"/>
                    <a:lumOff val="35000"/>
                  </a:schemeClr>
                </a:solidFill>
                <a:latin typeface="Arial" panose="020B0604020202020204" pitchFamily="34" charset="0"/>
                <a:cs typeface="Arial" panose="020B0604020202020204" pitchFamily="34" charset="0"/>
              </a:rPr>
              <a:t> solo aparecen cuando usted tiene líneas planeadas cargadas. Ellas muestran la </a:t>
            </a:r>
            <a:r>
              <a:rPr lang="es" sz="1800" b="0" i="0" u="none">
                <a:solidFill>
                  <a:schemeClr val="bg2"/>
                </a:solidFill>
                <a:latin typeface="Arial" panose="020B0604020202020204" pitchFamily="34" charset="0"/>
                <a:cs typeface="Arial" panose="020B0604020202020204" pitchFamily="34" charset="0"/>
              </a:rPr>
              <a:t>posición de la embarcación principal en relación con las línea planeada de levantamiento</a:t>
            </a:r>
            <a:r>
              <a:rPr lang="es" sz="1800" b="0" i="0" u="none">
                <a:solidFill>
                  <a:schemeClr val="tx1">
                    <a:lumMod val="65000"/>
                    <a:lumOff val="35000"/>
                  </a:schemeClr>
                </a:solidFill>
                <a:latin typeface="Arial" panose="020B0604020202020204" pitchFamily="34" charset="0"/>
                <a:cs typeface="Arial" panose="020B0604020202020204" pitchFamily="34" charset="0"/>
              </a:rPr>
              <a:t>, así como cierta información de interes particular para el timonel.</a:t>
            </a:r>
          </a:p>
          <a:p>
            <a:endParaRPr lang="es" altLang="en-US" sz="1800" dirty="0">
              <a:latin typeface="Arial" panose="020B0604020202020204" pitchFamily="34" charset="0"/>
              <a:cs typeface="Arial" panose="020B0604020202020204" pitchFamily="34" charset="0"/>
            </a:endParaRPr>
          </a:p>
        </p:txBody>
      </p:sp>
      <p:sp>
        <p:nvSpPr>
          <p:cNvPr id="12292"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3365A08-808D-498B-A51C-58627C08F2FE}" type="slidenum">
              <a:rPr sz="1200"/>
              <a:pPr algn="l" rtl="0"/>
              <a:t>6</a:t>
            </a:fld>
            <a:endParaRPr lang="es" altLang="en-US" sz="1200"/>
          </a:p>
        </p:txBody>
      </p:sp>
      <p:pic>
        <p:nvPicPr>
          <p:cNvPr id="1229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04950"/>
            <a:ext cx="7620000" cy="1381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4" name="Picture 4"/>
          <p:cNvPicPr>
            <a:picLocks noGrp="1" noChangeAspect="1" noChangeArrowheads="1"/>
          </p:cNvPicPr>
          <p:nvPr>
            <p:ph type="chart" sz="quarter" idx="13"/>
          </p:nvPr>
        </p:nvPicPr>
        <p:blipFill>
          <a:blip r:embed="rId3">
            <a:extLst>
              <a:ext uri="{28A0092B-C50C-407E-A947-70E740481C1C}">
                <a14:useLocalDpi xmlns:a14="http://schemas.microsoft.com/office/drawing/2010/main" val="0"/>
              </a:ext>
            </a:extLst>
          </a:blip>
          <a:srcRect/>
          <a:stretch>
            <a:fillRect/>
          </a:stretch>
        </p:blipFill>
        <p:spPr>
          <a:xfrm>
            <a:off x="347663" y="3162300"/>
            <a:ext cx="3200400" cy="30575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2" name="Group 21"/>
          <p:cNvGrpSpPr>
            <a:grpSpLocks/>
          </p:cNvGrpSpPr>
          <p:nvPr/>
        </p:nvGrpSpPr>
        <p:grpSpPr bwMode="auto">
          <a:xfrm>
            <a:off x="2362200" y="2971800"/>
            <a:ext cx="6248400" cy="3124200"/>
            <a:chOff x="2362200" y="2971800"/>
            <a:chExt cx="6248400" cy="3124200"/>
          </a:xfrm>
        </p:grpSpPr>
        <p:sp>
          <p:nvSpPr>
            <p:cNvPr id="12296" name="TextBox 9"/>
            <p:cNvSpPr txBox="1">
              <a:spLocks noChangeArrowheads="1"/>
            </p:cNvSpPr>
            <p:nvPr/>
          </p:nvSpPr>
          <p:spPr bwMode="auto">
            <a:xfrm>
              <a:off x="3886200" y="5486400"/>
              <a:ext cx="4724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a:solidFill>
                    <a:schemeClr val="tx1">
                      <a:lumMod val="65000"/>
                      <a:lumOff val="35000"/>
                    </a:schemeClr>
                  </a:solidFill>
                </a:rPr>
                <a:t>En este ejemplo, el timonel esta siguiendo muy de cerca la línea planeada. El esta menos de un pie por fuera de la línea.</a:t>
              </a:r>
            </a:p>
          </p:txBody>
        </p:sp>
        <p:grpSp>
          <p:nvGrpSpPr>
            <p:cNvPr id="12297" name="Group 20"/>
            <p:cNvGrpSpPr>
              <a:grpSpLocks/>
            </p:cNvGrpSpPr>
            <p:nvPr/>
          </p:nvGrpSpPr>
          <p:grpSpPr bwMode="auto">
            <a:xfrm>
              <a:off x="2362200" y="2971800"/>
              <a:ext cx="1524001" cy="2819400"/>
              <a:chOff x="2362200" y="2971800"/>
              <a:chExt cx="1524001" cy="2819400"/>
            </a:xfrm>
          </p:grpSpPr>
          <p:cxnSp>
            <p:nvCxnSpPr>
              <p:cNvPr id="13" name="Elbow Connector 12">
                <a:extLst>
                  <a:ext uri="{FF2B5EF4-FFF2-40B4-BE49-F238E27FC236}">
                    <a16:creationId xmlns="" xmlns:a16="http://schemas.microsoft.com/office/drawing/2014/main" id="{41B2F01F-B403-40D9-BE9E-4DD409F6B2FD}"/>
                  </a:ext>
                </a:extLst>
              </p:cNvPr>
              <p:cNvCxnSpPr>
                <a:stCxn id="12296" idx="1"/>
              </p:cNvCxnSpPr>
              <p:nvPr/>
            </p:nvCxnSpPr>
            <p:spPr>
              <a:xfrm rot="10800000">
                <a:off x="3657600" y="2971800"/>
                <a:ext cx="228600" cy="2819400"/>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6" name="Elbow Connector 15">
                <a:extLst>
                  <a:ext uri="{FF2B5EF4-FFF2-40B4-BE49-F238E27FC236}">
                    <a16:creationId xmlns="" xmlns:a16="http://schemas.microsoft.com/office/drawing/2014/main" id="{3D9FF173-2114-4324-9E68-46D59DC2A0DE}"/>
                  </a:ext>
                </a:extLst>
              </p:cNvPr>
              <p:cNvCxnSpPr>
                <a:stCxn id="12296" idx="1"/>
              </p:cNvCxnSpPr>
              <p:nvPr/>
            </p:nvCxnSpPr>
            <p:spPr>
              <a:xfrm rot="10800000">
                <a:off x="2362200" y="5105400"/>
                <a:ext cx="1524000" cy="685800"/>
              </a:xfrm>
              <a:prstGeom prst="bentConnector3">
                <a:avLst>
                  <a:gd name="adj1" fmla="val 100000"/>
                </a:avLst>
              </a:prstGeom>
              <a:ln w="3810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15261189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332038"/>
            <a:ext cx="7772400"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itle 1"/>
          <p:cNvSpPr>
            <a:spLocks noGrp="1"/>
          </p:cNvSpPr>
          <p:nvPr>
            <p:ph type="title"/>
          </p:nvPr>
        </p:nvSpPr>
        <p:spPr>
          <a:xfrm>
            <a:off x="347663" y="0"/>
            <a:ext cx="8796337" cy="989013"/>
          </a:xfrm>
        </p:spPr>
        <p:txBody>
          <a:bodyPr/>
          <a:lstStyle/>
          <a:p>
            <a:pPr algn="l" rtl="0"/>
            <a:r>
              <a:rPr lang="es" sz="3200" b="0" i="0" u="none">
                <a:latin typeface="Arial" panose="020B0604020202020204" pitchFamily="34" charset="0"/>
                <a:cs typeface="Arial" panose="020B0604020202020204" pitchFamily="34" charset="0"/>
              </a:rPr>
              <a:t>Blancos de Borde del Agua en Procesamiento</a:t>
            </a:r>
          </a:p>
        </p:txBody>
      </p:sp>
      <p:sp>
        <p:nvSpPr>
          <p:cNvPr id="18436"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40966DDD-7DBF-4FF9-B86D-531AD9A3AF68}" type="slidenum">
              <a:rPr sz="1200"/>
              <a:pPr algn="l" rtl="0"/>
              <a:t>60</a:t>
            </a:fld>
            <a:endParaRPr lang="es" altLang="en-US" sz="1200"/>
          </a:p>
        </p:txBody>
      </p:sp>
      <p:sp>
        <p:nvSpPr>
          <p:cNvPr id="18437" name="Content Placeholder 2"/>
          <p:cNvSpPr txBox="1">
            <a:spLocks/>
          </p:cNvSpPr>
          <p:nvPr/>
        </p:nvSpPr>
        <p:spPr bwMode="auto">
          <a:xfrm>
            <a:off x="0" y="1219200"/>
            <a:ext cx="9144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Aft>
                <a:spcPts val="600"/>
              </a:spcAft>
              <a:buClr>
                <a:schemeClr val="bg2"/>
              </a:buClr>
              <a:buFont typeface="Arial" panose="020B0604020202020204" pitchFamily="34" charset="0"/>
              <a:defRPr sz="2200">
                <a:solidFill>
                  <a:schemeClr val="tx1"/>
                </a:solidFill>
                <a:latin typeface="Arial" panose="020B0604020202020204" pitchFamily="34" charset="0"/>
                <a:cs typeface="Arial" panose="020B0604020202020204" pitchFamily="34" charset="0"/>
              </a:defRPr>
            </a:lvl1pPr>
            <a:lvl2pPr marL="136525" indent="-136525" defTabSz="457200">
              <a:spcAft>
                <a:spcPts val="400"/>
              </a:spcAft>
              <a:buClr>
                <a:schemeClr val="tx1"/>
              </a:buClr>
              <a:buSzPct val="100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273050" indent="-136525" defTabSz="457200">
              <a:spcAft>
                <a:spcPts val="400"/>
              </a:spcAft>
              <a:buFont typeface="Lucida Grande"/>
              <a:buChar char="-"/>
              <a:defRPr>
                <a:solidFill>
                  <a:schemeClr val="tx1"/>
                </a:solidFill>
                <a:latin typeface="Arial" panose="020B0604020202020204" pitchFamily="34" charset="0"/>
                <a:cs typeface="Arial" panose="020B0604020202020204" pitchFamily="34" charset="0"/>
              </a:defRPr>
            </a:lvl3pPr>
            <a:lvl4pPr marL="411163" indent="-136525" defTabSz="457200">
              <a:spcAft>
                <a:spcPts val="40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547688" indent="-136525" defTabSz="457200">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9pPr>
          </a:lstStyle>
          <a:p>
            <a:pPr algn="l" rtl="0"/>
            <a:r>
              <a:rPr lang="es" sz="1800" b="0" i="0" u="none" dirty="0">
                <a:solidFill>
                  <a:schemeClr val="tx1">
                    <a:lumMod val="65000"/>
                    <a:lumOff val="35000"/>
                  </a:schemeClr>
                </a:solidFill>
              </a:rPr>
              <a:t>Blancos de Borde del Agua </a:t>
            </a:r>
            <a:r>
              <a:rPr lang="es" sz="1800" b="0" i="0" u="none" dirty="0" smtClean="0">
                <a:solidFill>
                  <a:schemeClr val="tx1">
                    <a:lumMod val="65000"/>
                    <a:lumOff val="35000"/>
                  </a:schemeClr>
                </a:solidFill>
              </a:rPr>
              <a:t>se procesarán </a:t>
            </a:r>
            <a:r>
              <a:rPr lang="es" sz="1800" b="0" i="0" u="none" dirty="0">
                <a:solidFill>
                  <a:schemeClr val="tx1">
                    <a:lumMod val="65000"/>
                    <a:lumOff val="35000"/>
                  </a:schemeClr>
                </a:solidFill>
              </a:rPr>
              <a:t>como una </a:t>
            </a:r>
            <a:r>
              <a:rPr lang="es" sz="1800" b="0" i="0" u="none" dirty="0">
                <a:solidFill>
                  <a:schemeClr val="tx2"/>
                </a:solidFill>
              </a:rPr>
              <a:t>profundidad </a:t>
            </a:r>
            <a:r>
              <a:rPr lang="es" sz="1800" b="0" i="0" u="none" dirty="0" smtClean="0">
                <a:solidFill>
                  <a:schemeClr val="tx2"/>
                </a:solidFill>
              </a:rPr>
              <a:t>de cero</a:t>
            </a:r>
            <a:r>
              <a:rPr lang="es" sz="1800" b="0" i="0" u="none" dirty="0" smtClean="0"/>
              <a:t> </a:t>
            </a:r>
            <a:r>
              <a:rPr lang="es" sz="1800" b="0" i="0" u="none" dirty="0">
                <a:solidFill>
                  <a:schemeClr val="tx1">
                    <a:lumMod val="65000"/>
                    <a:lumOff val="35000"/>
                  </a:schemeClr>
                </a:solidFill>
              </a:rPr>
              <a:t>sondaje                                                      en la posición del blanco marcado. </a:t>
            </a:r>
          </a:p>
          <a:p>
            <a:pPr algn="l" rtl="0"/>
            <a:r>
              <a:rPr lang="es" sz="1800" b="0" i="0" u="none" dirty="0">
                <a:solidFill>
                  <a:schemeClr val="tx1">
                    <a:lumMod val="65000"/>
                    <a:lumOff val="35000"/>
                  </a:schemeClr>
                </a:solidFill>
              </a:rPr>
              <a:t>Dibujará una línea recta desde el último sondaje hasta la superficie del agua (prof. = 0)</a:t>
            </a:r>
            <a:endParaRPr lang="es" altLang="en-US" sz="1400" b="0" dirty="0">
              <a:solidFill>
                <a:schemeClr val="tx1">
                  <a:lumMod val="65000"/>
                  <a:lumOff val="35000"/>
                </a:schemeClr>
              </a:solidFill>
            </a:endParaRPr>
          </a:p>
        </p:txBody>
      </p:sp>
      <p:sp>
        <p:nvSpPr>
          <p:cNvPr id="6" name="Oval 5">
            <a:extLst/>
          </p:cNvPr>
          <p:cNvSpPr/>
          <p:nvPr/>
        </p:nvSpPr>
        <p:spPr>
          <a:xfrm>
            <a:off x="6105525" y="2819400"/>
            <a:ext cx="685800" cy="685800"/>
          </a:xfrm>
          <a:prstGeom prst="ellipse">
            <a:avLst/>
          </a:prstGeom>
          <a:noFill/>
          <a:ln w="38100">
            <a:solidFill>
              <a:srgbClr val="FFFF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1" name="Oval 10">
            <a:extLst/>
          </p:cNvPr>
          <p:cNvSpPr/>
          <p:nvPr/>
        </p:nvSpPr>
        <p:spPr>
          <a:xfrm>
            <a:off x="1828800" y="2895600"/>
            <a:ext cx="685800" cy="685800"/>
          </a:xfrm>
          <a:prstGeom prst="ellipse">
            <a:avLst/>
          </a:prstGeom>
          <a:noFill/>
          <a:ln w="38100">
            <a:solidFill>
              <a:srgbClr val="FFFF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8440" name="Content Placeholder 2"/>
          <p:cNvSpPr txBox="1">
            <a:spLocks/>
          </p:cNvSpPr>
          <p:nvPr/>
        </p:nvSpPr>
        <p:spPr bwMode="auto">
          <a:xfrm>
            <a:off x="1192213" y="6084888"/>
            <a:ext cx="5295673"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Aft>
                <a:spcPts val="600"/>
              </a:spcAft>
              <a:buClr>
                <a:schemeClr val="bg2"/>
              </a:buClr>
              <a:buFont typeface="Arial" panose="020B0604020202020204" pitchFamily="34" charset="0"/>
              <a:defRPr sz="2200">
                <a:solidFill>
                  <a:schemeClr val="tx1"/>
                </a:solidFill>
                <a:latin typeface="Arial" panose="020B0604020202020204" pitchFamily="34" charset="0"/>
                <a:cs typeface="Arial" panose="020B0604020202020204" pitchFamily="34" charset="0"/>
              </a:defRPr>
            </a:lvl1pPr>
            <a:lvl2pPr marL="136525" indent="-136525" defTabSz="457200">
              <a:spcAft>
                <a:spcPts val="400"/>
              </a:spcAft>
              <a:buClr>
                <a:schemeClr val="tx1"/>
              </a:buClr>
              <a:buSzPct val="100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273050" indent="-136525" defTabSz="457200">
              <a:spcAft>
                <a:spcPts val="400"/>
              </a:spcAft>
              <a:buFont typeface="Lucida Grande"/>
              <a:buChar char="-"/>
              <a:defRPr>
                <a:solidFill>
                  <a:schemeClr val="tx1"/>
                </a:solidFill>
                <a:latin typeface="Arial" panose="020B0604020202020204" pitchFamily="34" charset="0"/>
                <a:cs typeface="Arial" panose="020B0604020202020204" pitchFamily="34" charset="0"/>
              </a:defRPr>
            </a:lvl3pPr>
            <a:lvl4pPr marL="411163" indent="-136525" defTabSz="457200">
              <a:spcAft>
                <a:spcPts val="40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547688" indent="-136525" defTabSz="457200">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9pPr>
          </a:lstStyle>
          <a:p>
            <a:pPr algn="l" rtl="0"/>
            <a:r>
              <a:rPr lang="es" sz="1600" b="0" i="0" u="none" dirty="0">
                <a:solidFill>
                  <a:srgbClr val="FF0000"/>
                </a:solidFill>
              </a:rPr>
              <a:t>Advertencia: NO use esto para volúmenes</a:t>
            </a:r>
            <a:endParaRPr lang="es" altLang="en-US" sz="1200" b="0" dirty="0"/>
          </a:p>
        </p:txBody>
      </p:sp>
    </p:spTree>
    <p:extLst>
      <p:ext uri="{BB962C8B-B14F-4D97-AF65-F5344CB8AC3E}">
        <p14:creationId xmlns:p14="http://schemas.microsoft.com/office/powerpoint/2010/main" val="18632253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after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21" presetClass="entr" presetSubtype="1" fill="hold" grpId="0" nodeType="withEffect">
                                  <p:stCondLst>
                                    <p:cond delay="500"/>
                                  </p:stCondLst>
                                  <p:childTnLst>
                                    <p:set>
                                      <p:cBhvr>
                                        <p:cTn id="9" dur="1" fill="hold">
                                          <p:stCondLst>
                                            <p:cond delay="0"/>
                                          </p:stCondLst>
                                        </p:cTn>
                                        <p:tgtEl>
                                          <p:spTgt spid="6"/>
                                        </p:tgtEl>
                                        <p:attrNameLst>
                                          <p:attrName>style.visibility</p:attrName>
                                        </p:attrNameLst>
                                      </p:cBhvr>
                                      <p:to>
                                        <p:strVal val="visible"/>
                                      </p:to>
                                    </p:set>
                                    <p:animEffect transition="in" filter="wheel(1)">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rtl="0"/>
            <a:r>
              <a:rPr lang="es" b="0" i="0" u="none"/>
              <a:t>Opciones Nivel Agua</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61</a:t>
            </a:fld>
            <a:endParaRPr lang="es"/>
          </a:p>
        </p:txBody>
      </p:sp>
    </p:spTree>
    <p:extLst>
      <p:ext uri="{BB962C8B-B14F-4D97-AF65-F5344CB8AC3E}">
        <p14:creationId xmlns:p14="http://schemas.microsoft.com/office/powerpoint/2010/main" val="29368634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Correcciones por Nivel del Agua</a:t>
            </a:r>
          </a:p>
        </p:txBody>
      </p:sp>
      <p:sp>
        <p:nvSpPr>
          <p:cNvPr id="6" name="Content Placeholder 5">
            <a:extLst>
              <a:ext uri="{FF2B5EF4-FFF2-40B4-BE49-F238E27FC236}">
                <a16:creationId xmlns="" xmlns:a16="http://schemas.microsoft.com/office/drawing/2014/main" id="{639DBC46-46E4-4C27-BFE3-831C415193DF}"/>
              </a:ext>
            </a:extLst>
          </p:cNvPr>
          <p:cNvSpPr>
            <a:spLocks noGrp="1"/>
          </p:cNvSpPr>
          <p:nvPr>
            <p:ph idx="13"/>
          </p:nvPr>
        </p:nvSpPr>
        <p:spPr>
          <a:xfrm>
            <a:off x="5376863" y="1600200"/>
            <a:ext cx="3429000" cy="4691063"/>
          </a:xfrm>
        </p:spPr>
        <p:txBody>
          <a:bodyPr/>
          <a:lstStyle/>
          <a:p>
            <a:pPr algn="l" rtl="0">
              <a:defRPr/>
            </a:pPr>
            <a:r>
              <a:rPr lang="es" sz="2000" b="0" i="0" u="none">
                <a:solidFill>
                  <a:schemeClr val="tx1">
                    <a:lumMod val="65000"/>
                    <a:lumOff val="35000"/>
                  </a:schemeClr>
                </a:solidFill>
              </a:rPr>
              <a:t>La altura del nivel del agua con relación al datum cartográfico es llamdo la</a:t>
            </a:r>
            <a:r>
              <a:rPr lang="es" sz="2000" b="1" i="0" u="none">
                <a:solidFill>
                  <a:schemeClr val="tx1">
                    <a:lumMod val="65000"/>
                    <a:lumOff val="35000"/>
                  </a:schemeClr>
                </a:solidFill>
              </a:rPr>
              <a:t> ‘Corrección de Marea’ </a:t>
            </a:r>
            <a:r>
              <a:rPr lang="es" sz="2000" b="0" i="0" u="none">
                <a:solidFill>
                  <a:schemeClr val="tx1">
                    <a:lumMod val="65000"/>
                    <a:lumOff val="35000"/>
                  </a:schemeClr>
                </a:solidFill>
              </a:rPr>
              <a:t>o</a:t>
            </a:r>
            <a:r>
              <a:rPr lang="es" sz="2000" b="1" i="0" u="none">
                <a:solidFill>
                  <a:schemeClr val="tx1">
                    <a:lumMod val="65000"/>
                    <a:lumOff val="35000"/>
                  </a:schemeClr>
                </a:solidFill>
              </a:rPr>
              <a:t> Corrección del ‘nivel del agua’.</a:t>
            </a:r>
          </a:p>
          <a:p>
            <a:pPr algn="l" rtl="0">
              <a:defRPr/>
            </a:pPr>
            <a:endParaRPr lang="es" sz="1800" dirty="0">
              <a:solidFill>
                <a:schemeClr val="tx1">
                  <a:lumMod val="65000"/>
                  <a:lumOff val="35000"/>
                </a:schemeClr>
              </a:solidFill>
            </a:endParaRPr>
          </a:p>
          <a:p>
            <a:pPr algn="l" rtl="0">
              <a:defRPr/>
            </a:pPr>
            <a:r>
              <a:rPr lang="es" sz="1800" b="0" i="0" u="none">
                <a:solidFill>
                  <a:schemeClr val="tx1">
                    <a:lumMod val="65000"/>
                    <a:lumOff val="35000"/>
                  </a:schemeClr>
                </a:solidFill>
              </a:rPr>
              <a:t>En Modo Prof. la Marea es</a:t>
            </a:r>
          </a:p>
          <a:p>
            <a:pPr marL="285750" indent="-285750" algn="l" rtl="0">
              <a:buFont typeface="Arial" panose="020B0604020202020204" pitchFamily="34" charset="0"/>
              <a:buChar char="•"/>
              <a:defRPr/>
            </a:pPr>
            <a:r>
              <a:rPr lang="es" sz="1800" b="1" i="0" u="none">
                <a:solidFill>
                  <a:schemeClr val="bg2"/>
                </a:solidFill>
              </a:rPr>
              <a:t>Positiva</a:t>
            </a:r>
            <a:r>
              <a:rPr lang="es" sz="1800" b="0" i="0" u="none">
                <a:solidFill>
                  <a:schemeClr val="tx1">
                    <a:lumMod val="65000"/>
                    <a:lumOff val="35000"/>
                  </a:schemeClr>
                </a:solidFill>
              </a:rPr>
              <a:t> si el Nivel del Agua esta debajo del Datum Cartográfico.</a:t>
            </a:r>
          </a:p>
          <a:p>
            <a:pPr marL="285750" indent="-285750" algn="l" rtl="0">
              <a:buFont typeface="Arial" panose="020B0604020202020204" pitchFamily="34" charset="0"/>
              <a:buChar char="•"/>
              <a:defRPr/>
            </a:pPr>
            <a:r>
              <a:rPr lang="es" sz="1800" b="1" i="0" u="none">
                <a:solidFill>
                  <a:schemeClr val="bg2"/>
                </a:solidFill>
              </a:rPr>
              <a:t>Negativa</a:t>
            </a:r>
            <a:r>
              <a:rPr lang="es" sz="1800" b="1" i="0" u="none">
                <a:solidFill>
                  <a:schemeClr val="tx1">
                    <a:lumMod val="65000"/>
                    <a:lumOff val="35000"/>
                  </a:schemeClr>
                </a:solidFill>
              </a:rPr>
              <a:t> </a:t>
            </a:r>
            <a:r>
              <a:rPr lang="es" sz="1800" b="0" i="0" u="none">
                <a:solidFill>
                  <a:schemeClr val="tx1">
                    <a:lumMod val="65000"/>
                    <a:lumOff val="35000"/>
                  </a:schemeClr>
                </a:solidFill>
              </a:rPr>
              <a:t>si el nivel del agua esta sobre el datum cartográfico (normal).</a:t>
            </a:r>
          </a:p>
          <a:p>
            <a:pPr algn="l" rtl="0">
              <a:defRPr/>
            </a:pPr>
            <a:endParaRPr lang="es" sz="1800" dirty="0"/>
          </a:p>
        </p:txBody>
      </p:sp>
      <p:sp>
        <p:nvSpPr>
          <p:cNvPr id="10244"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CA87D7A-556A-4885-B9AE-F557A834935A}" type="slidenum">
              <a:rPr sz="1200"/>
              <a:pPr algn="l" rtl="0"/>
              <a:t>62</a:t>
            </a:fld>
            <a:endParaRPr lang="es" altLang="en-US" sz="1200"/>
          </a:p>
        </p:txBody>
      </p:sp>
      <p:grpSp>
        <p:nvGrpSpPr>
          <p:cNvPr id="10245" name="Group 12"/>
          <p:cNvGrpSpPr>
            <a:grpSpLocks/>
          </p:cNvGrpSpPr>
          <p:nvPr/>
        </p:nvGrpSpPr>
        <p:grpSpPr bwMode="auto">
          <a:xfrm>
            <a:off x="342900" y="1665288"/>
            <a:ext cx="4572000" cy="3322637"/>
            <a:chOff x="4572000" y="1462881"/>
            <a:chExt cx="4572000" cy="3322638"/>
          </a:xfrm>
        </p:grpSpPr>
        <p:grpSp>
          <p:nvGrpSpPr>
            <p:cNvPr id="10249" name="Group 2"/>
            <p:cNvGrpSpPr>
              <a:grpSpLocks/>
            </p:cNvGrpSpPr>
            <p:nvPr/>
          </p:nvGrpSpPr>
          <p:grpSpPr bwMode="auto">
            <a:xfrm>
              <a:off x="4572000" y="1462881"/>
              <a:ext cx="4572000" cy="3322638"/>
              <a:chOff x="4572000" y="1981200"/>
              <a:chExt cx="4572000" cy="3322638"/>
            </a:xfrm>
          </p:grpSpPr>
          <p:grpSp>
            <p:nvGrpSpPr>
              <p:cNvPr id="10254" name="Group 4"/>
              <p:cNvGrpSpPr>
                <a:grpSpLocks/>
              </p:cNvGrpSpPr>
              <p:nvPr/>
            </p:nvGrpSpPr>
            <p:grpSpPr bwMode="auto">
              <a:xfrm>
                <a:off x="4572000" y="1981200"/>
                <a:ext cx="4572000" cy="1143000"/>
                <a:chOff x="2880" y="1248"/>
                <a:chExt cx="2880" cy="720"/>
              </a:xfrm>
            </p:grpSpPr>
            <p:sp>
              <p:nvSpPr>
                <p:cNvPr id="10261" name="AutoShape 5"/>
                <p:cNvSpPr>
                  <a:spLocks noChangeArrowheads="1"/>
                </p:cNvSpPr>
                <p:nvPr/>
              </p:nvSpPr>
              <p:spPr bwMode="auto">
                <a:xfrm>
                  <a:off x="3216" y="1584"/>
                  <a:ext cx="1392" cy="14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141 w 21600"/>
                    <a:gd name="T13" fmla="*/ 2100 h 21600"/>
                    <a:gd name="T14" fmla="*/ 19459 w 21600"/>
                    <a:gd name="T15" fmla="*/ 19500 h 21600"/>
                  </a:gdLst>
                  <a:ahLst/>
                  <a:cxnLst>
                    <a:cxn ang="T8">
                      <a:pos x="T0" y="T1"/>
                    </a:cxn>
                    <a:cxn ang="T9">
                      <a:pos x="T2" y="T3"/>
                    </a:cxn>
                    <a:cxn ang="T10">
                      <a:pos x="T4" y="T5"/>
                    </a:cxn>
                    <a:cxn ang="T11">
                      <a:pos x="T6" y="T7"/>
                    </a:cxn>
                  </a:cxnLst>
                  <a:rect l="T12" t="T13" r="T14" b="T15"/>
                  <a:pathLst>
                    <a:path w="21600" h="21600">
                      <a:moveTo>
                        <a:pt x="0" y="0"/>
                      </a:moveTo>
                      <a:lnTo>
                        <a:pt x="698" y="21600"/>
                      </a:lnTo>
                      <a:lnTo>
                        <a:pt x="20902" y="21600"/>
                      </a:lnTo>
                      <a:lnTo>
                        <a:pt x="21600" y="0"/>
                      </a:lnTo>
                      <a:lnTo>
                        <a:pt x="0" y="0"/>
                      </a:lnTo>
                      <a:close/>
                    </a:path>
                  </a:pathLst>
                </a:custGeom>
                <a:solidFill>
                  <a:schemeClr val="accent1"/>
                </a:solidFill>
                <a:ln w="9525">
                  <a:solidFill>
                    <a:schemeClr val="tx1"/>
                  </a:solidFill>
                  <a:miter lim="800000"/>
                  <a:headEnd/>
                  <a:tailEnd/>
                </a:ln>
              </p:spPr>
              <p:txBody>
                <a:bodyPr wrap="none" anchor="ctr"/>
                <a:lstStyle/>
                <a:p>
                  <a:endParaRPr lang="es"/>
                </a:p>
              </p:txBody>
            </p:sp>
            <p:sp>
              <p:nvSpPr>
                <p:cNvPr id="10262" name="AutoShape 6"/>
                <p:cNvSpPr>
                  <a:spLocks noChangeArrowheads="1"/>
                </p:cNvSpPr>
                <p:nvPr/>
              </p:nvSpPr>
              <p:spPr bwMode="auto">
                <a:xfrm rot="10800000">
                  <a:off x="3360" y="1248"/>
                  <a:ext cx="1056" cy="3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250 w 21600"/>
                    <a:gd name="T13" fmla="*/ 2250 h 21600"/>
                    <a:gd name="T14" fmla="*/ 19350 w 21600"/>
                    <a:gd name="T15" fmla="*/ 19350 h 21600"/>
                  </a:gdLst>
                  <a:ahLst/>
                  <a:cxnLst>
                    <a:cxn ang="T8">
                      <a:pos x="T0" y="T1"/>
                    </a:cxn>
                    <a:cxn ang="T9">
                      <a:pos x="T2" y="T3"/>
                    </a:cxn>
                    <a:cxn ang="T10">
                      <a:pos x="T4" y="T5"/>
                    </a:cxn>
                    <a:cxn ang="T11">
                      <a:pos x="T6" y="T7"/>
                    </a:cxn>
                  </a:cxnLst>
                  <a:rect l="T12" t="T13" r="T14" b="T15"/>
                  <a:pathLst>
                    <a:path w="21600" h="21600">
                      <a:moveTo>
                        <a:pt x="0" y="0"/>
                      </a:moveTo>
                      <a:lnTo>
                        <a:pt x="899" y="21600"/>
                      </a:lnTo>
                      <a:lnTo>
                        <a:pt x="20701" y="21600"/>
                      </a:lnTo>
                      <a:lnTo>
                        <a:pt x="21600" y="0"/>
                      </a:lnTo>
                      <a:lnTo>
                        <a:pt x="0" y="0"/>
                      </a:lnTo>
                      <a:close/>
                    </a:path>
                  </a:pathLst>
                </a:custGeom>
                <a:solidFill>
                  <a:schemeClr val="accent1"/>
                </a:solidFill>
                <a:ln w="9525">
                  <a:solidFill>
                    <a:schemeClr val="tx1"/>
                  </a:solidFill>
                  <a:miter lim="800000"/>
                  <a:headEnd/>
                  <a:tailEnd/>
                </a:ln>
              </p:spPr>
              <p:txBody>
                <a:bodyPr wrap="none" anchor="ctr"/>
                <a:lstStyle/>
                <a:p>
                  <a:endParaRPr lang="es"/>
                </a:p>
              </p:txBody>
            </p:sp>
            <p:sp>
              <p:nvSpPr>
                <p:cNvPr id="10263" name="AutoShape 7"/>
                <p:cNvSpPr>
                  <a:spLocks noChangeArrowheads="1"/>
                </p:cNvSpPr>
                <p:nvPr/>
              </p:nvSpPr>
              <p:spPr bwMode="auto">
                <a:xfrm>
                  <a:off x="3264" y="1728"/>
                  <a:ext cx="1296" cy="24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2367 w 21600"/>
                    <a:gd name="T13" fmla="*/ 2340 h 21600"/>
                    <a:gd name="T14" fmla="*/ 19233 w 21600"/>
                    <a:gd name="T15" fmla="*/ 19260 h 21600"/>
                  </a:gdLst>
                  <a:ahLst/>
                  <a:cxnLst>
                    <a:cxn ang="T8">
                      <a:pos x="T0" y="T1"/>
                    </a:cxn>
                    <a:cxn ang="T9">
                      <a:pos x="T2" y="T3"/>
                    </a:cxn>
                    <a:cxn ang="T10">
                      <a:pos x="T4" y="T5"/>
                    </a:cxn>
                    <a:cxn ang="T11">
                      <a:pos x="T6" y="T7"/>
                    </a:cxn>
                  </a:cxnLst>
                  <a:rect l="T12" t="T13" r="T14" b="T15"/>
                  <a:pathLst>
                    <a:path w="21600" h="21600">
                      <a:moveTo>
                        <a:pt x="0" y="0"/>
                      </a:moveTo>
                      <a:lnTo>
                        <a:pt x="1117" y="21600"/>
                      </a:lnTo>
                      <a:lnTo>
                        <a:pt x="20483" y="21600"/>
                      </a:lnTo>
                      <a:lnTo>
                        <a:pt x="21600" y="0"/>
                      </a:lnTo>
                      <a:lnTo>
                        <a:pt x="0" y="0"/>
                      </a:lnTo>
                      <a:close/>
                    </a:path>
                  </a:pathLst>
                </a:custGeom>
                <a:solidFill>
                  <a:schemeClr val="bg2"/>
                </a:solidFill>
                <a:ln w="9525">
                  <a:solidFill>
                    <a:schemeClr val="tx1"/>
                  </a:solidFill>
                  <a:miter lim="800000"/>
                  <a:headEnd/>
                  <a:tailEnd/>
                </a:ln>
              </p:spPr>
              <p:txBody>
                <a:bodyPr wrap="none" anchor="ctr"/>
                <a:lstStyle/>
                <a:p>
                  <a:endParaRPr lang="es"/>
                </a:p>
              </p:txBody>
            </p:sp>
            <p:sp>
              <p:nvSpPr>
                <p:cNvPr id="10264" name="AutoShape 8"/>
                <p:cNvSpPr>
                  <a:spLocks noChangeArrowheads="1"/>
                </p:cNvSpPr>
                <p:nvPr/>
              </p:nvSpPr>
              <p:spPr bwMode="auto">
                <a:xfrm>
                  <a:off x="3456" y="1296"/>
                  <a:ext cx="384" cy="240"/>
                </a:xfrm>
                <a:prstGeom prst="roundRect">
                  <a:avLst>
                    <a:gd name="adj" fmla="val 16667"/>
                  </a:avLst>
                </a:prstGeom>
                <a:solidFill>
                  <a:srgbClr val="C0C0C0"/>
                </a:solidFill>
                <a:ln w="9525">
                  <a:solidFill>
                    <a:schemeClr val="tx1"/>
                  </a:solidFill>
                  <a:round/>
                  <a:headEnd/>
                  <a:tailEnd/>
                </a:ln>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a:p>
              </p:txBody>
            </p:sp>
            <p:sp>
              <p:nvSpPr>
                <p:cNvPr id="10265" name="AutoShape 9"/>
                <p:cNvSpPr>
                  <a:spLocks noChangeArrowheads="1"/>
                </p:cNvSpPr>
                <p:nvPr/>
              </p:nvSpPr>
              <p:spPr bwMode="auto">
                <a:xfrm>
                  <a:off x="3936" y="1296"/>
                  <a:ext cx="384" cy="240"/>
                </a:xfrm>
                <a:prstGeom prst="roundRect">
                  <a:avLst>
                    <a:gd name="adj" fmla="val 16667"/>
                  </a:avLst>
                </a:prstGeom>
                <a:solidFill>
                  <a:srgbClr val="C0C0C0"/>
                </a:solidFill>
                <a:ln w="9525">
                  <a:solidFill>
                    <a:schemeClr val="tx1"/>
                  </a:solidFill>
                  <a:round/>
                  <a:headEnd/>
                  <a:tailEnd/>
                </a:ln>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a:p>
              </p:txBody>
            </p:sp>
            <p:sp>
              <p:nvSpPr>
                <p:cNvPr id="10266" name="Line 10"/>
                <p:cNvSpPr>
                  <a:spLocks noChangeShapeType="1"/>
                </p:cNvSpPr>
                <p:nvPr/>
              </p:nvSpPr>
              <p:spPr bwMode="auto">
                <a:xfrm>
                  <a:off x="2880" y="1728"/>
                  <a:ext cx="2256" cy="0"/>
                </a:xfrm>
                <a:prstGeom prst="line">
                  <a:avLst/>
                </a:prstGeom>
                <a:noFill/>
                <a:ln w="38100">
                  <a:solidFill>
                    <a:srgbClr val="00B0F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0267" name="Text Box 11"/>
                <p:cNvSpPr txBox="1">
                  <a:spLocks noChangeArrowheads="1"/>
                </p:cNvSpPr>
                <p:nvPr/>
              </p:nvSpPr>
              <p:spPr bwMode="auto">
                <a:xfrm>
                  <a:off x="5184" y="1584"/>
                  <a:ext cx="57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800" b="1" i="0" u="none">
                      <a:solidFill>
                        <a:srgbClr val="00B0F0"/>
                      </a:solidFill>
                      <a:latin typeface="Verdana" panose="020B0604030504040204" pitchFamily="34" charset="0"/>
                    </a:rPr>
                    <a:t>Nivel del Agua</a:t>
                  </a:r>
                </a:p>
              </p:txBody>
            </p:sp>
          </p:grpSp>
          <p:sp>
            <p:nvSpPr>
              <p:cNvPr id="10255" name="Line 12"/>
              <p:cNvSpPr>
                <a:spLocks noChangeShapeType="1"/>
              </p:cNvSpPr>
              <p:nvPr/>
            </p:nvSpPr>
            <p:spPr bwMode="auto">
              <a:xfrm>
                <a:off x="4572000" y="3733800"/>
                <a:ext cx="35814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0256" name="Text Box 13"/>
              <p:cNvSpPr txBox="1">
                <a:spLocks noChangeArrowheads="1"/>
              </p:cNvSpPr>
              <p:nvPr/>
            </p:nvSpPr>
            <p:spPr bwMode="auto">
              <a:xfrm>
                <a:off x="8229600" y="3505200"/>
                <a:ext cx="914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800" b="1" i="0" u="none" dirty="0">
                    <a:solidFill>
                      <a:srgbClr val="FF0000"/>
                    </a:solidFill>
                    <a:latin typeface="Verdana" panose="020B0604030504040204" pitchFamily="34" charset="0"/>
                  </a:rPr>
                  <a:t>Datum Cartográfico</a:t>
                </a:r>
              </a:p>
            </p:txBody>
          </p:sp>
          <p:sp>
            <p:nvSpPr>
              <p:cNvPr id="10257" name="Line 14"/>
              <p:cNvSpPr>
                <a:spLocks noChangeShapeType="1"/>
              </p:cNvSpPr>
              <p:nvPr/>
            </p:nvSpPr>
            <p:spPr bwMode="auto">
              <a:xfrm>
                <a:off x="4572000" y="5257800"/>
                <a:ext cx="358140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0258" name="Text Box 15"/>
              <p:cNvSpPr txBox="1">
                <a:spLocks noChangeArrowheads="1"/>
              </p:cNvSpPr>
              <p:nvPr/>
            </p:nvSpPr>
            <p:spPr bwMode="auto">
              <a:xfrm>
                <a:off x="8229600" y="5029200"/>
                <a:ext cx="914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solidFill>
                      <a:schemeClr val="tx1">
                        <a:lumMod val="65000"/>
                        <a:lumOff val="35000"/>
                      </a:schemeClr>
                    </a:solidFill>
                    <a:latin typeface="Verdana" panose="020B0604030504040204" pitchFamily="34" charset="0"/>
                  </a:rPr>
                  <a:t>Fondo</a:t>
                </a:r>
              </a:p>
            </p:txBody>
          </p:sp>
          <p:cxnSp>
            <p:nvCxnSpPr>
              <p:cNvPr id="10259" name="AutoShape 16"/>
              <p:cNvCxnSpPr>
                <a:cxnSpLocks noChangeShapeType="1"/>
                <a:stCxn id="10255" idx="0"/>
                <a:endCxn id="10257" idx="0"/>
              </p:cNvCxnSpPr>
              <p:nvPr/>
            </p:nvCxnSpPr>
            <p:spPr bwMode="auto">
              <a:xfrm>
                <a:off x="4572000" y="3714750"/>
                <a:ext cx="0" cy="1524000"/>
              </a:xfrm>
              <a:prstGeom prst="straightConnector1">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10260" name="Text Box 18"/>
              <p:cNvSpPr txBox="1">
                <a:spLocks noChangeArrowheads="1"/>
              </p:cNvSpPr>
              <p:nvPr/>
            </p:nvSpPr>
            <p:spPr bwMode="auto">
              <a:xfrm>
                <a:off x="4610099" y="4300210"/>
                <a:ext cx="31242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solidFill>
                      <a:schemeClr val="tx1">
                        <a:lumMod val="65000"/>
                        <a:lumOff val="35000"/>
                      </a:schemeClr>
                    </a:solidFill>
                    <a:latin typeface="Verdana" panose="020B0604030504040204" pitchFamily="34" charset="0"/>
                  </a:rPr>
                  <a:t>Sondaje Cartográfico</a:t>
                </a:r>
              </a:p>
            </p:txBody>
          </p:sp>
        </p:grpSp>
        <p:cxnSp>
          <p:nvCxnSpPr>
            <p:cNvPr id="29" name="Straight Arrow Connector 28">
              <a:extLst>
                <a:ext uri="{FF2B5EF4-FFF2-40B4-BE49-F238E27FC236}">
                  <a16:creationId xmlns="" xmlns:a16="http://schemas.microsoft.com/office/drawing/2014/main" id="{1A5C7144-B5AC-4DB2-95F3-CA6085ECC25B}"/>
                </a:ext>
              </a:extLst>
            </p:cNvPr>
            <p:cNvCxnSpPr/>
            <p:nvPr/>
          </p:nvCxnSpPr>
          <p:spPr>
            <a:xfrm>
              <a:off x="7543800" y="2224881"/>
              <a:ext cx="0" cy="2514601"/>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0251" name="TextBox 7"/>
            <p:cNvSpPr txBox="1">
              <a:spLocks noChangeArrowheads="1"/>
            </p:cNvSpPr>
            <p:nvPr/>
          </p:nvSpPr>
          <p:spPr bwMode="auto">
            <a:xfrm>
              <a:off x="7568514" y="3657600"/>
              <a:ext cx="10695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a:solidFill>
                    <a:schemeClr val="accent1"/>
                  </a:solidFill>
                </a:rPr>
                <a:t>Medido</a:t>
              </a:r>
              <a:r>
                <a:rPr lang="es" b="0" i="0" u="none">
                  <a:solidFill>
                    <a:schemeClr val="accent1"/>
                  </a:solidFill>
                </a:rPr>
                <a:t> </a:t>
              </a:r>
            </a:p>
            <a:p>
              <a:pPr algn="l" rtl="0"/>
              <a:r>
                <a:rPr lang="es" b="1" i="0" u="none">
                  <a:solidFill>
                    <a:schemeClr val="accent1"/>
                  </a:solidFill>
                </a:rPr>
                <a:t>Sondaje</a:t>
              </a:r>
            </a:p>
          </p:txBody>
        </p:sp>
        <p:cxnSp>
          <p:nvCxnSpPr>
            <p:cNvPr id="31" name="Straight Arrow Connector 30">
              <a:extLst>
                <a:ext uri="{FF2B5EF4-FFF2-40B4-BE49-F238E27FC236}">
                  <a16:creationId xmlns="" xmlns:a16="http://schemas.microsoft.com/office/drawing/2014/main" id="{DE94D425-2358-4F01-BBDA-3B6A43822409}"/>
                </a:ext>
              </a:extLst>
            </p:cNvPr>
            <p:cNvCxnSpPr/>
            <p:nvPr/>
          </p:nvCxnSpPr>
          <p:spPr>
            <a:xfrm>
              <a:off x="4914900" y="2224881"/>
              <a:ext cx="0" cy="971550"/>
            </a:xfrm>
            <a:prstGeom prst="straightConnector1">
              <a:avLst/>
            </a:prstGeom>
            <a:ln w="28575">
              <a:solidFill>
                <a:schemeClr val="bg2">
                  <a:lumMod val="60000"/>
                  <a:lumOff val="40000"/>
                </a:schemeClr>
              </a:solidFill>
              <a:headEnd type="arrow"/>
              <a:tailEnd type="arrow"/>
            </a:ln>
          </p:spPr>
          <p:style>
            <a:lnRef idx="3">
              <a:schemeClr val="accent2"/>
            </a:lnRef>
            <a:fillRef idx="0">
              <a:schemeClr val="accent2"/>
            </a:fillRef>
            <a:effectRef idx="2">
              <a:schemeClr val="accent2"/>
            </a:effectRef>
            <a:fontRef idx="minor">
              <a:schemeClr val="tx1"/>
            </a:fontRef>
          </p:style>
        </p:cxnSp>
        <p:sp>
          <p:nvSpPr>
            <p:cNvPr id="32" name="TextBox 31">
              <a:extLst>
                <a:ext uri="{FF2B5EF4-FFF2-40B4-BE49-F238E27FC236}">
                  <a16:creationId xmlns="" xmlns:a16="http://schemas.microsoft.com/office/drawing/2014/main" id="{6B027DF0-95F6-4F7C-AE88-E29660A82590}"/>
                </a:ext>
              </a:extLst>
            </p:cNvPr>
            <p:cNvSpPr txBox="1"/>
            <p:nvPr/>
          </p:nvSpPr>
          <p:spPr>
            <a:xfrm>
              <a:off x="4951413" y="2710656"/>
              <a:ext cx="1305165" cy="261610"/>
            </a:xfrm>
            <a:prstGeom prst="rect">
              <a:avLst/>
            </a:prstGeom>
            <a:noFill/>
          </p:spPr>
          <p:txBody>
            <a:bodyPr wrap="none">
              <a:spAutoFit/>
            </a:bodyPr>
            <a:lstStyle/>
            <a:p>
              <a:pPr algn="l" rtl="0">
                <a:defRPr/>
              </a:pPr>
              <a:r>
                <a:rPr lang="es" sz="1050" b="0" i="0" u="none">
                  <a:solidFill>
                    <a:schemeClr val="bg2">
                      <a:lumMod val="60000"/>
                      <a:lumOff val="40000"/>
                    </a:schemeClr>
                  </a:solidFill>
                </a:rPr>
                <a:t>Corrección Marea</a:t>
              </a:r>
            </a:p>
          </p:txBody>
        </p:sp>
      </p:grpSp>
      <p:grpSp>
        <p:nvGrpSpPr>
          <p:cNvPr id="10246" name="Group 48"/>
          <p:cNvGrpSpPr>
            <a:grpSpLocks/>
          </p:cNvGrpSpPr>
          <p:nvPr/>
        </p:nvGrpSpPr>
        <p:grpSpPr bwMode="auto">
          <a:xfrm>
            <a:off x="417513" y="5461000"/>
            <a:ext cx="4535487" cy="525463"/>
            <a:chOff x="416904" y="5266267"/>
            <a:chExt cx="4536096" cy="524933"/>
          </a:xfrm>
        </p:grpSpPr>
        <p:sp>
          <p:nvSpPr>
            <p:cNvPr id="10247" name="TextBox 46"/>
            <p:cNvSpPr txBox="1">
              <a:spLocks noChangeArrowheads="1"/>
            </p:cNvSpPr>
            <p:nvPr/>
          </p:nvSpPr>
          <p:spPr bwMode="auto">
            <a:xfrm>
              <a:off x="1828800" y="5266267"/>
              <a:ext cx="3124200" cy="524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200" b="0" i="0" u="none">
                  <a:solidFill>
                    <a:schemeClr val="tx1">
                      <a:lumMod val="65000"/>
                      <a:lumOff val="35000"/>
                    </a:schemeClr>
                  </a:solidFill>
                </a:rPr>
                <a:t>Sondaje Medido + Corrección Marea + </a:t>
              </a:r>
              <a:r>
                <a:rPr lang="es" sz="1200" b="0">
                  <a:solidFill>
                    <a:schemeClr val="tx1">
                      <a:lumMod val="65000"/>
                      <a:lumOff val="35000"/>
                    </a:schemeClr>
                  </a:solidFill>
                </a:rPr>
                <a:t/>
              </a:r>
              <a:br>
                <a:rPr lang="es" sz="1200" b="0">
                  <a:solidFill>
                    <a:schemeClr val="tx1">
                      <a:lumMod val="65000"/>
                      <a:lumOff val="35000"/>
                    </a:schemeClr>
                  </a:solidFill>
                </a:rPr>
              </a:br>
              <a:r>
                <a:rPr lang="es" sz="1200" b="0" i="0" u="none">
                  <a:solidFill>
                    <a:schemeClr val="tx1">
                      <a:lumMod val="65000"/>
                      <a:lumOff val="35000"/>
                    </a:schemeClr>
                  </a:solidFill>
                </a:rPr>
                <a:t>Corrección Calado        + Otras Correcciones</a:t>
              </a:r>
            </a:p>
          </p:txBody>
        </p:sp>
        <p:sp>
          <p:nvSpPr>
            <p:cNvPr id="10248" name="TextBox 47"/>
            <p:cNvSpPr txBox="1">
              <a:spLocks noChangeArrowheads="1"/>
            </p:cNvSpPr>
            <p:nvPr/>
          </p:nvSpPr>
          <p:spPr bwMode="auto">
            <a:xfrm>
              <a:off x="416904" y="5266267"/>
              <a:ext cx="144999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200" b="0" i="0" u="none">
                  <a:solidFill>
                    <a:schemeClr val="tx1">
                      <a:lumMod val="65000"/>
                      <a:lumOff val="35000"/>
                    </a:schemeClr>
                  </a:solidFill>
                </a:rPr>
                <a:t>Sondaje Cartográfico =</a:t>
              </a:r>
            </a:p>
          </p:txBody>
        </p:sp>
      </p:grpSp>
    </p:spTree>
    <p:extLst>
      <p:ext uri="{BB962C8B-B14F-4D97-AF65-F5344CB8AC3E}">
        <p14:creationId xmlns:p14="http://schemas.microsoft.com/office/powerpoint/2010/main" val="3326162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5"/>
          <p:cNvSpPr>
            <a:spLocks noGrp="1"/>
          </p:cNvSpPr>
          <p:nvPr>
            <p:ph type="title"/>
          </p:nvPr>
        </p:nvSpPr>
        <p:spPr>
          <a:xfrm>
            <a:off x="347663" y="0"/>
            <a:ext cx="8643937" cy="989013"/>
          </a:xfrm>
        </p:spPr>
        <p:txBody>
          <a:bodyPr/>
          <a:lstStyle/>
          <a:p>
            <a:pPr algn="l" rtl="0"/>
            <a:r>
              <a:rPr lang="es" sz="2400" b="0" i="0" u="none" dirty="0">
                <a:latin typeface="Arial" panose="020B0604020202020204" pitchFamily="34" charset="0"/>
                <a:cs typeface="Arial" panose="020B0604020202020204" pitchFamily="34" charset="0"/>
              </a:rPr>
              <a:t>Métodos de Corrección por Nivel del Agua en Tiempo Real</a:t>
            </a:r>
          </a:p>
        </p:txBody>
      </p:sp>
      <p:sp>
        <p:nvSpPr>
          <p:cNvPr id="11267"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E849C7C8-F049-464E-AAF9-05044A19CCFE}" type="slidenum">
              <a:rPr sz="1200"/>
              <a:pPr algn="l" rtl="0"/>
              <a:t>63</a:t>
            </a:fld>
            <a:endParaRPr lang="es" altLang="en-US" sz="1200"/>
          </a:p>
        </p:txBody>
      </p:sp>
      <p:cxnSp>
        <p:nvCxnSpPr>
          <p:cNvPr id="8" name="Straight Connector 7">
            <a:extLst>
              <a:ext uri="{FF2B5EF4-FFF2-40B4-BE49-F238E27FC236}">
                <a16:creationId xmlns="" xmlns:a16="http://schemas.microsoft.com/office/drawing/2014/main" id="{84F6CC39-5916-475B-8E28-2F839779B4AA}"/>
              </a:ext>
            </a:extLst>
          </p:cNvPr>
          <p:cNvCxnSpPr/>
          <p:nvPr/>
        </p:nvCxnSpPr>
        <p:spPr>
          <a:xfrm>
            <a:off x="4495800" y="1447800"/>
            <a:ext cx="0" cy="4876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 xmlns:a16="http://schemas.microsoft.com/office/drawing/2014/main" id="{9D71C61F-DA6C-4A03-9E80-85C3459E1D9D}"/>
              </a:ext>
            </a:extLst>
          </p:cNvPr>
          <p:cNvCxnSpPr/>
          <p:nvPr/>
        </p:nvCxnSpPr>
        <p:spPr>
          <a:xfrm>
            <a:off x="1357746" y="3692237"/>
            <a:ext cx="6400800"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 xmlns:a16="http://schemas.microsoft.com/office/drawing/2014/main" id="{28C3BFE1-7107-44B8-966F-1A66CAC156FE}"/>
              </a:ext>
            </a:extLst>
          </p:cNvPr>
          <p:cNvSpPr txBox="1"/>
          <p:nvPr/>
        </p:nvSpPr>
        <p:spPr>
          <a:xfrm>
            <a:off x="529937" y="1102259"/>
            <a:ext cx="3657600" cy="2195513"/>
          </a:xfrm>
          <a:prstGeom prst="rect">
            <a:avLst/>
          </a:prstGeom>
          <a:noFill/>
        </p:spPr>
        <p:txBody>
          <a:bodyPr/>
          <a:lstStyle/>
          <a:p>
            <a:pPr algn="l" rtl="0">
              <a:defRPr/>
            </a:pPr>
            <a:r>
              <a:rPr lang="es" sz="1400" b="0" i="0" u="none">
                <a:solidFill>
                  <a:schemeClr val="tx1">
                    <a:lumMod val="65000"/>
                    <a:lumOff val="35000"/>
                  </a:schemeClr>
                </a:solidFill>
                <a:latin typeface="+mn-lt"/>
              </a:rPr>
              <a:t>Entrada Manual en LEVANTAMIENTO</a:t>
            </a: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La opción mas básica.</a:t>
            </a: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Simplemente entre el valor de marea en Levantamiento al inicio de cada línea y en cualquier cambio.</a:t>
            </a:r>
            <a:endParaRPr lang="es" sz="1200" b="0" dirty="0">
              <a:solidFill>
                <a:schemeClr val="tx1">
                  <a:lumMod val="65000"/>
                  <a:lumOff val="35000"/>
                </a:schemeClr>
              </a:solidFill>
              <a:latin typeface="+mn-lt"/>
            </a:endParaRP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Adecuado para áreas locales.</a:t>
            </a:r>
          </a:p>
        </p:txBody>
      </p:sp>
      <p:sp>
        <p:nvSpPr>
          <p:cNvPr id="14" name="TextBox 13">
            <a:extLst>
              <a:ext uri="{FF2B5EF4-FFF2-40B4-BE49-F238E27FC236}">
                <a16:creationId xmlns="" xmlns:a16="http://schemas.microsoft.com/office/drawing/2014/main" id="{C275FB81-370D-4D90-9746-8C2ADA341C60}"/>
              </a:ext>
            </a:extLst>
          </p:cNvPr>
          <p:cNvSpPr txBox="1"/>
          <p:nvPr/>
        </p:nvSpPr>
        <p:spPr>
          <a:xfrm>
            <a:off x="4677063" y="1217612"/>
            <a:ext cx="3657600" cy="2195513"/>
          </a:xfrm>
          <a:prstGeom prst="rect">
            <a:avLst/>
          </a:prstGeom>
          <a:noFill/>
        </p:spPr>
        <p:txBody>
          <a:bodyPr/>
          <a:lstStyle/>
          <a:p>
            <a:pPr algn="l" rtl="0">
              <a:defRPr/>
            </a:pPr>
            <a:r>
              <a:rPr lang="es" sz="1400" b="0" i="0" u="none">
                <a:solidFill>
                  <a:schemeClr val="tx1">
                    <a:lumMod val="65000"/>
                    <a:lumOff val="35000"/>
                  </a:schemeClr>
                </a:solidFill>
                <a:latin typeface="+mn-lt"/>
              </a:rPr>
              <a:t>Mareógrafo Automatizado</a:t>
            </a: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Levantamiento graba un registro de marea cada vez que el medidor se actualiza.</a:t>
            </a: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Requiere un controlador de telemetría de marea para comunicarse con el medidor.</a:t>
            </a:r>
          </a:p>
          <a:p>
            <a:pPr algn="l" rtl="0">
              <a:defRPr/>
            </a:pPr>
            <a:endParaRPr lang="es" sz="1400" b="0" dirty="0">
              <a:latin typeface="+mn-lt"/>
            </a:endParaRPr>
          </a:p>
        </p:txBody>
      </p:sp>
      <p:sp>
        <p:nvSpPr>
          <p:cNvPr id="15" name="TextBox 14">
            <a:extLst>
              <a:ext uri="{FF2B5EF4-FFF2-40B4-BE49-F238E27FC236}">
                <a16:creationId xmlns="" xmlns:a16="http://schemas.microsoft.com/office/drawing/2014/main" id="{6853369C-A5D7-4E9D-806B-99E4E30AD10A}"/>
              </a:ext>
            </a:extLst>
          </p:cNvPr>
          <p:cNvSpPr txBox="1"/>
          <p:nvPr/>
        </p:nvSpPr>
        <p:spPr>
          <a:xfrm>
            <a:off x="529937" y="3884945"/>
            <a:ext cx="3657600" cy="2193925"/>
          </a:xfrm>
          <a:prstGeom prst="rect">
            <a:avLst/>
          </a:prstGeom>
          <a:noFill/>
        </p:spPr>
        <p:txBody>
          <a:bodyPr/>
          <a:lstStyle/>
          <a:p>
            <a:pPr algn="l" rtl="0">
              <a:defRPr/>
            </a:pPr>
            <a:r>
              <a:rPr lang="es" sz="1400" b="0" i="0" u="none">
                <a:solidFill>
                  <a:schemeClr val="tx1">
                    <a:lumMod val="65000"/>
                    <a:lumOff val="35000"/>
                  </a:schemeClr>
                </a:solidFill>
                <a:latin typeface="+mn-lt"/>
              </a:rPr>
              <a:t>Archivo de Marea Pronosticada.</a:t>
            </a: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Levantamiento graba un registro de marea leído desde un modelo de marea pronosticada.</a:t>
            </a: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Use un controlador de dispositivo--tidefile2.dll o tidedr.dll-- para interrogar el modelo de pronostico.</a:t>
            </a:r>
          </a:p>
          <a:p>
            <a:pPr algn="l" rtl="0">
              <a:defRPr/>
            </a:pPr>
            <a:endParaRPr lang="es" sz="1400" b="0" dirty="0">
              <a:latin typeface="+mn-lt"/>
            </a:endParaRPr>
          </a:p>
        </p:txBody>
      </p:sp>
      <p:sp>
        <p:nvSpPr>
          <p:cNvPr id="16" name="TextBox 15">
            <a:extLst>
              <a:ext uri="{FF2B5EF4-FFF2-40B4-BE49-F238E27FC236}">
                <a16:creationId xmlns="" xmlns:a16="http://schemas.microsoft.com/office/drawing/2014/main" id="{A0143726-F927-41A8-8651-BB695809FF92}"/>
              </a:ext>
            </a:extLst>
          </p:cNvPr>
          <p:cNvSpPr txBox="1"/>
          <p:nvPr/>
        </p:nvSpPr>
        <p:spPr>
          <a:xfrm>
            <a:off x="4677063" y="3742750"/>
            <a:ext cx="3657600" cy="2193925"/>
          </a:xfrm>
          <a:prstGeom prst="rect">
            <a:avLst/>
          </a:prstGeom>
          <a:noFill/>
        </p:spPr>
        <p:txBody>
          <a:bodyPr/>
          <a:lstStyle/>
          <a:p>
            <a:pPr algn="l" rtl="0">
              <a:defRPr/>
            </a:pPr>
            <a:r>
              <a:rPr lang="es" sz="1400" b="0" i="0" u="none">
                <a:solidFill>
                  <a:schemeClr val="tx1">
                    <a:lumMod val="65000"/>
                    <a:lumOff val="35000"/>
                  </a:schemeClr>
                </a:solidFill>
                <a:latin typeface="+mn-lt"/>
              </a:rPr>
              <a:t>MAREAS RTK</a:t>
            </a: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Receptores GPS Cinemático En Tiempo Real - (RTK) pueden medir la posición horizontal y la altura sobre el elipsoide de referencia desde el cual usted puede determinar correcciones del nivel del agua.</a:t>
            </a:r>
          </a:p>
          <a:p>
            <a:pPr algn="l" rtl="0">
              <a:defRPr/>
            </a:pPr>
            <a:endParaRPr lang="es" sz="1400" b="0" dirty="0">
              <a:solidFill>
                <a:schemeClr val="tx1">
                  <a:lumMod val="65000"/>
                  <a:lumOff val="35000"/>
                </a:schemeClr>
              </a:solidFill>
              <a:latin typeface="+mn-lt"/>
            </a:endParaRPr>
          </a:p>
          <a:p>
            <a:pPr algn="l" rtl="0">
              <a:defRPr/>
            </a:pPr>
            <a:r>
              <a:rPr lang="es" sz="1400" b="0" i="0" u="none">
                <a:solidFill>
                  <a:schemeClr val="tx1">
                    <a:lumMod val="65000"/>
                    <a:lumOff val="35000"/>
                  </a:schemeClr>
                </a:solidFill>
                <a:latin typeface="+mn-lt"/>
              </a:rPr>
              <a:t>Este tópico es discutido en su propia presentación.</a:t>
            </a:r>
          </a:p>
          <a:p>
            <a:pPr algn="l" rtl="0">
              <a:defRPr/>
            </a:pPr>
            <a:endParaRPr lang="es" sz="1400" b="0" dirty="0">
              <a:latin typeface="+mn-lt"/>
            </a:endParaRPr>
          </a:p>
        </p:txBody>
      </p:sp>
    </p:spTree>
    <p:extLst>
      <p:ext uri="{BB962C8B-B14F-4D97-AF65-F5344CB8AC3E}">
        <p14:creationId xmlns:p14="http://schemas.microsoft.com/office/powerpoint/2010/main" val="41625448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47663" y="0"/>
            <a:ext cx="8567737" cy="989013"/>
          </a:xfrm>
        </p:spPr>
        <p:txBody>
          <a:bodyPr/>
          <a:lstStyle/>
          <a:p>
            <a:pPr algn="l" rtl="0"/>
            <a:r>
              <a:rPr lang="es" b="0" i="0" u="none" dirty="0">
                <a:latin typeface="Arial" panose="020B0604020202020204" pitchFamily="34" charset="0"/>
                <a:cs typeface="Arial" panose="020B0604020202020204" pitchFamily="34" charset="0"/>
              </a:rPr>
              <a:t>Manualmente ajustando la Marea en Levantamiento</a:t>
            </a:r>
          </a:p>
        </p:txBody>
      </p:sp>
      <p:sp>
        <p:nvSpPr>
          <p:cNvPr id="12291"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330502D2-C58B-4856-AF8E-39032D1F46BC}" type="slidenum">
              <a:rPr sz="1200"/>
              <a:pPr algn="l" rtl="0"/>
              <a:t>64</a:t>
            </a:fld>
            <a:endParaRPr lang="es" altLang="en-US" sz="1200"/>
          </a:p>
        </p:txBody>
      </p:sp>
      <p:pic>
        <p:nvPicPr>
          <p:cNvPr id="122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00200"/>
            <a:ext cx="4762500" cy="1390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64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438400"/>
            <a:ext cx="2362200"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Group 6"/>
          <p:cNvGrpSpPr>
            <a:grpSpLocks/>
          </p:cNvGrpSpPr>
          <p:nvPr/>
        </p:nvGrpSpPr>
        <p:grpSpPr bwMode="auto">
          <a:xfrm>
            <a:off x="2971800" y="2667000"/>
            <a:ext cx="1828800" cy="323850"/>
            <a:chOff x="2971800" y="2209800"/>
            <a:chExt cx="1828800" cy="323850"/>
          </a:xfrm>
        </p:grpSpPr>
        <p:sp>
          <p:nvSpPr>
            <p:cNvPr id="4" name="Rectangle 3">
              <a:extLst>
                <a:ext uri="{FF2B5EF4-FFF2-40B4-BE49-F238E27FC236}">
                  <a16:creationId xmlns="" xmlns:a16="http://schemas.microsoft.com/office/drawing/2014/main" id="{1CE79B14-3171-4038-BE4F-F18BAF5D3828}"/>
                </a:ext>
              </a:extLst>
            </p:cNvPr>
            <p:cNvSpPr/>
            <p:nvPr/>
          </p:nvSpPr>
          <p:spPr>
            <a:xfrm>
              <a:off x="3200400" y="2209800"/>
              <a:ext cx="1600200" cy="32385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6" name="Straight Arrow Connector 5">
              <a:extLst>
                <a:ext uri="{FF2B5EF4-FFF2-40B4-BE49-F238E27FC236}">
                  <a16:creationId xmlns="" xmlns:a16="http://schemas.microsoft.com/office/drawing/2014/main" id="{389A0030-1E16-4135-8F0C-146EC218A25B}"/>
                </a:ext>
              </a:extLst>
            </p:cNvPr>
            <p:cNvCxnSpPr>
              <a:stCxn id="4" idx="1"/>
            </p:cNvCxnSpPr>
            <p:nvPr/>
          </p:nvCxnSpPr>
          <p:spPr>
            <a:xfrm flipH="1">
              <a:off x="2971800" y="2371725"/>
              <a:ext cx="228600" cy="0"/>
            </a:xfrm>
            <a:prstGeom prst="straightConnector1">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pic>
        <p:nvPicPr>
          <p:cNvPr id="8" name="Picture 7" title="ALT + Y">
            <a:extLst>
              <a:ext uri="{FF2B5EF4-FFF2-40B4-BE49-F238E27FC236}">
                <a16:creationId xmlns="" xmlns:a16="http://schemas.microsoft.com/office/drawing/2014/main" id="{33FABC5C-B5A0-48B4-BD89-8A237FF782EE}"/>
              </a:ext>
            </a:extLst>
          </p:cNvPr>
          <p:cNvPicPr>
            <a:picLocks noChangeAspect="1"/>
          </p:cNvPicPr>
          <p:nvPr/>
        </p:nvPicPr>
        <p:blipFill>
          <a:blip r:embed="rId4"/>
          <a:stretch>
            <a:fillRect/>
          </a:stretch>
        </p:blipFill>
        <p:spPr>
          <a:xfrm>
            <a:off x="381000" y="4343400"/>
            <a:ext cx="1690688" cy="558800"/>
          </a:xfrm>
          <a:prstGeom prst="rect">
            <a:avLst/>
          </a:prstGeom>
        </p:spPr>
      </p:pic>
      <p:pic>
        <p:nvPicPr>
          <p:cNvPr id="9" name="Picture 8" title="ALT + Z">
            <a:extLst>
              <a:ext uri="{FF2B5EF4-FFF2-40B4-BE49-F238E27FC236}">
                <a16:creationId xmlns="" xmlns:a16="http://schemas.microsoft.com/office/drawing/2014/main" id="{7AFCCCDF-DE3C-46EA-8F11-F4E5315C3D99}"/>
              </a:ext>
            </a:extLst>
          </p:cNvPr>
          <p:cNvPicPr>
            <a:picLocks noChangeAspect="1"/>
          </p:cNvPicPr>
          <p:nvPr/>
        </p:nvPicPr>
        <p:blipFill>
          <a:blip r:embed="rId5"/>
          <a:stretch>
            <a:fillRect/>
          </a:stretch>
        </p:blipFill>
        <p:spPr>
          <a:xfrm>
            <a:off x="381000" y="5027613"/>
            <a:ext cx="1690688" cy="558800"/>
          </a:xfrm>
          <a:prstGeom prst="rect">
            <a:avLst/>
          </a:prstGeom>
        </p:spPr>
      </p:pic>
      <p:sp>
        <p:nvSpPr>
          <p:cNvPr id="12297" name="TextBox 6"/>
          <p:cNvSpPr txBox="1">
            <a:spLocks noChangeArrowheads="1"/>
          </p:cNvSpPr>
          <p:nvPr/>
        </p:nvSpPr>
        <p:spPr bwMode="auto">
          <a:xfrm>
            <a:off x="2208213" y="4343400"/>
            <a:ext cx="39258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dirty="0">
                <a:solidFill>
                  <a:schemeClr val="tx1">
                    <a:lumMod val="65000"/>
                    <a:lumOff val="35000"/>
                  </a:schemeClr>
                </a:solidFill>
              </a:rPr>
              <a:t>Aumente Marea por 0.1</a:t>
            </a:r>
          </a:p>
        </p:txBody>
      </p:sp>
      <p:sp>
        <p:nvSpPr>
          <p:cNvPr id="12298" name="TextBox 7"/>
          <p:cNvSpPr txBox="1">
            <a:spLocks noChangeArrowheads="1"/>
          </p:cNvSpPr>
          <p:nvPr/>
        </p:nvSpPr>
        <p:spPr bwMode="auto">
          <a:xfrm>
            <a:off x="2208213" y="5026025"/>
            <a:ext cx="3773487"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2000" b="1" i="0" u="none">
                <a:solidFill>
                  <a:schemeClr val="tx1">
                    <a:lumMod val="65000"/>
                    <a:lumOff val="35000"/>
                  </a:schemeClr>
                </a:solidFill>
              </a:rPr>
              <a:t>Disminuya Marea por 0.1</a:t>
            </a:r>
          </a:p>
        </p:txBody>
      </p:sp>
      <p:sp>
        <p:nvSpPr>
          <p:cNvPr id="16" name="TextBox 15">
            <a:extLst>
              <a:ext uri="{FF2B5EF4-FFF2-40B4-BE49-F238E27FC236}">
                <a16:creationId xmlns="" xmlns:a16="http://schemas.microsoft.com/office/drawing/2014/main" id="{0DB43766-37A8-4738-8AB9-DEC21C8B2653}"/>
              </a:ext>
            </a:extLst>
          </p:cNvPr>
          <p:cNvSpPr txBox="1"/>
          <p:nvPr/>
        </p:nvSpPr>
        <p:spPr>
          <a:xfrm>
            <a:off x="5867400" y="1892300"/>
            <a:ext cx="2743200" cy="2195513"/>
          </a:xfrm>
          <a:prstGeom prst="rect">
            <a:avLst/>
          </a:prstGeom>
          <a:noFill/>
        </p:spPr>
        <p:txBody>
          <a:bodyPr/>
          <a:lstStyle/>
          <a:p>
            <a:pPr algn="l" rtl="0">
              <a:defRPr/>
            </a:pPr>
            <a:r>
              <a:rPr lang="es" sz="1600" b="0" i="0" u="none">
                <a:solidFill>
                  <a:schemeClr val="tx1">
                    <a:lumMod val="65000"/>
                    <a:lumOff val="35000"/>
                  </a:schemeClr>
                </a:solidFill>
                <a:latin typeface="+mn-lt"/>
              </a:rPr>
              <a:t>Entrada Manual en LEVANTAMIENTO</a:t>
            </a:r>
          </a:p>
          <a:p>
            <a:pPr algn="l" rtl="0">
              <a:defRPr/>
            </a:pPr>
            <a:endParaRPr lang="es" sz="1600" b="0" dirty="0">
              <a:solidFill>
                <a:schemeClr val="tx1">
                  <a:lumMod val="65000"/>
                  <a:lumOff val="35000"/>
                </a:schemeClr>
              </a:solidFill>
              <a:latin typeface="+mn-lt"/>
            </a:endParaRPr>
          </a:p>
          <a:p>
            <a:pPr algn="l" rtl="0">
              <a:defRPr/>
            </a:pPr>
            <a:r>
              <a:rPr lang="es" sz="1600" b="0" i="0" u="none">
                <a:solidFill>
                  <a:schemeClr val="tx1">
                    <a:lumMod val="65000"/>
                    <a:lumOff val="35000"/>
                  </a:schemeClr>
                </a:solidFill>
                <a:latin typeface="+mn-lt"/>
              </a:rPr>
              <a:t>Simplemente entre el valor de marea en Levantamiento al inicio de cada línea y en cualquier cambio.</a:t>
            </a:r>
            <a:endParaRPr lang="es" b="0" dirty="0">
              <a:solidFill>
                <a:schemeClr val="tx1">
                  <a:lumMod val="65000"/>
                  <a:lumOff val="35000"/>
                </a:schemeClr>
              </a:solidFill>
              <a:latin typeface="+mn-lt"/>
            </a:endParaRPr>
          </a:p>
          <a:p>
            <a:pPr algn="l" rtl="0">
              <a:defRPr/>
            </a:pPr>
            <a:endParaRPr lang="es" sz="1600" b="0" dirty="0">
              <a:solidFill>
                <a:schemeClr val="tx1">
                  <a:lumMod val="65000"/>
                  <a:lumOff val="35000"/>
                </a:schemeClr>
              </a:solidFill>
              <a:latin typeface="+mn-lt"/>
            </a:endParaRPr>
          </a:p>
          <a:p>
            <a:pPr algn="l" rtl="0">
              <a:defRPr/>
            </a:pPr>
            <a:r>
              <a:rPr lang="es" sz="1600" b="0" i="0" u="none">
                <a:solidFill>
                  <a:schemeClr val="tx1">
                    <a:lumMod val="65000"/>
                    <a:lumOff val="35000"/>
                  </a:schemeClr>
                </a:solidFill>
                <a:latin typeface="+mn-lt"/>
              </a:rPr>
              <a:t>Un registro TID será grabado al archivo RAW solo cuando el parámetro es cambiado.</a:t>
            </a:r>
          </a:p>
        </p:txBody>
      </p:sp>
    </p:spTree>
    <p:extLst>
      <p:ext uri="{BB962C8B-B14F-4D97-AF65-F5344CB8AC3E}">
        <p14:creationId xmlns:p14="http://schemas.microsoft.com/office/powerpoint/2010/main" val="30842961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1064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347663" y="0"/>
            <a:ext cx="8643937" cy="989013"/>
          </a:xfrm>
        </p:spPr>
        <p:txBody>
          <a:bodyPr/>
          <a:lstStyle/>
          <a:p>
            <a:pPr algn="l" rtl="0"/>
            <a:r>
              <a:rPr lang="es" b="0" i="0" u="none" dirty="0">
                <a:latin typeface="Arial" panose="020B0604020202020204" pitchFamily="34" charset="0"/>
                <a:cs typeface="Arial" panose="020B0604020202020204" pitchFamily="34" charset="0"/>
              </a:rPr>
              <a:t>Usando un Mareógrafo o Mareas Pronosticadas.</a:t>
            </a:r>
          </a:p>
        </p:txBody>
      </p:sp>
      <p:sp>
        <p:nvSpPr>
          <p:cNvPr id="1331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5221782-0483-4B07-B5EE-64E09285A291}" type="slidenum">
              <a:rPr sz="1200"/>
              <a:pPr algn="l" rtl="0"/>
              <a:t>65</a:t>
            </a:fld>
            <a:endParaRPr lang="es" altLang="en-US" sz="1200"/>
          </a:p>
        </p:txBody>
      </p:sp>
      <p:pic>
        <p:nvPicPr>
          <p:cNvPr id="4" name="Picture 1">
            <a:extLst>
              <a:ext uri="{FF2B5EF4-FFF2-40B4-BE49-F238E27FC236}">
                <a16:creationId xmlns="" xmlns:a16="http://schemas.microsoft.com/office/drawing/2014/main" id="{789AC043-FDD6-4916-9F3E-A6707C95E393}"/>
              </a:ext>
            </a:extLst>
          </p:cNvPr>
          <p:cNvPicPr>
            <a:picLocks noChangeAspect="1"/>
          </p:cNvPicPr>
          <p:nvPr/>
        </p:nvPicPr>
        <p:blipFill rotWithShape="1">
          <a:blip r:embed="rId2"/>
          <a:srcRect l="323" t="-1" r="31416" b="5007"/>
          <a:stretch/>
        </p:blipFill>
        <p:spPr bwMode="auto">
          <a:xfrm>
            <a:off x="3200400" y="1905000"/>
            <a:ext cx="5578475" cy="3870325"/>
          </a:xfrm>
          <a:prstGeom prst="rect">
            <a:avLst/>
          </a:prstGeom>
          <a:ln w="9525">
            <a:solidFill>
              <a:srgbClr val="000000"/>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 xmlns:a16="http://schemas.microsoft.com/office/drawing/2014/main" id="{E1E9E140-554B-410C-A939-5E4FDBA7B749}"/>
              </a:ext>
            </a:extLst>
          </p:cNvPr>
          <p:cNvSpPr txBox="1"/>
          <p:nvPr/>
        </p:nvSpPr>
        <p:spPr>
          <a:xfrm>
            <a:off x="228600" y="1295400"/>
            <a:ext cx="2819400" cy="4648200"/>
          </a:xfrm>
          <a:prstGeom prst="rect">
            <a:avLst/>
          </a:prstGeom>
          <a:noFill/>
        </p:spPr>
        <p:txBody>
          <a:bodyPr/>
          <a:lstStyle/>
          <a:p>
            <a:pPr algn="l" rtl="0">
              <a:defRPr/>
            </a:pPr>
            <a:r>
              <a:rPr lang="es" sz="1600" b="0" i="0" u="none" dirty="0">
                <a:solidFill>
                  <a:schemeClr val="tx1">
                    <a:lumMod val="65000"/>
                    <a:lumOff val="35000"/>
                  </a:schemeClr>
                </a:solidFill>
                <a:latin typeface="+mn-lt"/>
              </a:rPr>
              <a:t>Levantamiento puede leer datos desde un medidor automatizado o un archivo de </a:t>
            </a:r>
            <a:r>
              <a:rPr lang="es" sz="1600" b="0" i="0" u="none" dirty="0" smtClean="0">
                <a:solidFill>
                  <a:schemeClr val="tx1">
                    <a:lumMod val="65000"/>
                    <a:lumOff val="35000"/>
                  </a:schemeClr>
                </a:solidFill>
                <a:latin typeface="+mn-lt"/>
              </a:rPr>
              <a:t>marea </a:t>
            </a:r>
            <a:r>
              <a:rPr lang="es" sz="1600" b="0" i="0" u="none" dirty="0">
                <a:solidFill>
                  <a:schemeClr val="tx1">
                    <a:lumMod val="65000"/>
                    <a:lumOff val="35000"/>
                  </a:schemeClr>
                </a:solidFill>
                <a:latin typeface="+mn-lt"/>
              </a:rPr>
              <a:t>pronosticada al agregar un controlador a su configuración de equipos.</a:t>
            </a:r>
            <a:endParaRPr lang="es" sz="1600" dirty="0">
              <a:solidFill>
                <a:schemeClr val="tx1">
                  <a:lumMod val="65000"/>
                  <a:lumOff val="35000"/>
                </a:schemeClr>
              </a:solidFill>
              <a:latin typeface="+mn-lt"/>
            </a:endParaRPr>
          </a:p>
          <a:p>
            <a:pPr algn="l" rtl="0">
              <a:defRPr/>
            </a:pPr>
            <a:endParaRPr lang="es" sz="1600" b="0" dirty="0">
              <a:solidFill>
                <a:schemeClr val="tx1">
                  <a:lumMod val="65000"/>
                  <a:lumOff val="35000"/>
                </a:schemeClr>
              </a:solidFill>
              <a:latin typeface="+mn-lt"/>
            </a:endParaRPr>
          </a:p>
          <a:p>
            <a:pPr algn="l" rtl="0">
              <a:defRPr/>
            </a:pPr>
            <a:r>
              <a:rPr lang="es" sz="1600" b="0" i="0" u="none" dirty="0">
                <a:solidFill>
                  <a:schemeClr val="tx1">
                    <a:lumMod val="65000"/>
                    <a:lumOff val="35000"/>
                  </a:schemeClr>
                </a:solidFill>
                <a:latin typeface="+mn-lt"/>
              </a:rPr>
              <a:t>La ventana de presentación del controlador mostrará una gráfica de la marea como esta siendo adquirida.</a:t>
            </a:r>
          </a:p>
          <a:p>
            <a:pPr algn="l" rtl="0">
              <a:defRPr/>
            </a:pPr>
            <a:endParaRPr lang="es" sz="1600" b="0" dirty="0">
              <a:solidFill>
                <a:schemeClr val="tx1">
                  <a:lumMod val="65000"/>
                  <a:lumOff val="35000"/>
                </a:schemeClr>
              </a:solidFill>
              <a:latin typeface="+mn-lt"/>
            </a:endParaRPr>
          </a:p>
          <a:p>
            <a:pPr algn="l" rtl="0">
              <a:defRPr/>
            </a:pPr>
            <a:r>
              <a:rPr lang="es" sz="1600" b="0" i="0" u="none" dirty="0">
                <a:solidFill>
                  <a:schemeClr val="tx1">
                    <a:lumMod val="65000"/>
                    <a:lumOff val="35000"/>
                  </a:schemeClr>
                </a:solidFill>
                <a:latin typeface="+mn-lt"/>
              </a:rPr>
              <a:t>El operador puede alternar entre un medidor, modelo de predicción, o entrar manualmente durante la colección de datos.</a:t>
            </a:r>
          </a:p>
        </p:txBody>
      </p:sp>
    </p:spTree>
    <p:extLst>
      <p:ext uri="{BB962C8B-B14F-4D97-AF65-F5344CB8AC3E}">
        <p14:creationId xmlns:p14="http://schemas.microsoft.com/office/powerpoint/2010/main" val="8036055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MAREAS RTK</a:t>
            </a:r>
          </a:p>
        </p:txBody>
      </p:sp>
      <p:sp>
        <p:nvSpPr>
          <p:cNvPr id="14339" name="Content Placeholder 54"/>
          <p:cNvSpPr>
            <a:spLocks noGrp="1"/>
          </p:cNvSpPr>
          <p:nvPr>
            <p:ph idx="13"/>
          </p:nvPr>
        </p:nvSpPr>
        <p:spPr>
          <a:xfrm>
            <a:off x="5376863" y="1600200"/>
            <a:ext cx="3429000" cy="4691063"/>
          </a:xfrm>
        </p:spPr>
        <p:txBody>
          <a:bodyPr/>
          <a:lstStyle/>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Soportado por todos los controladores de posicionamiento avanzados en HYPACK</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La solución de marea es válida cuando el estatus GPS es </a:t>
            </a:r>
            <a:r>
              <a:rPr lang="es" sz="1800" b="1" i="0" u="none" dirty="0">
                <a:solidFill>
                  <a:schemeClr val="tx1">
                    <a:lumMod val="65000"/>
                    <a:lumOff val="35000"/>
                  </a:schemeClr>
                </a:solidFill>
                <a:latin typeface="Arial" panose="020B0604020202020204" pitchFamily="34" charset="0"/>
                <a:cs typeface="Arial" panose="020B0604020202020204" pitchFamily="34" charset="0"/>
              </a:rPr>
              <a:t>RTK Fijo</a:t>
            </a:r>
            <a:r>
              <a:rPr lang="es" sz="1800" b="0" i="0" u="none" dirty="0">
                <a:solidFill>
                  <a:schemeClr val="tx1">
                    <a:lumMod val="65000"/>
                    <a:lumOff val="35000"/>
                  </a:schemeClr>
                </a:solidFill>
                <a:latin typeface="Arial" panose="020B0604020202020204" pitchFamily="34" charset="0"/>
                <a:cs typeface="Arial" panose="020B0604020202020204" pitchFamily="34" charset="0"/>
              </a:rPr>
              <a:t> o mejor.</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Puede ser configurado para usar un archivo de Datum Mareal Cinemático como una referencia.</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400" b="0" i="0" u="none" dirty="0">
                <a:solidFill>
                  <a:schemeClr val="tx1">
                    <a:lumMod val="65000"/>
                    <a:lumOff val="35000"/>
                  </a:schemeClr>
                </a:solidFill>
                <a:latin typeface="Arial" panose="020B0604020202020204" pitchFamily="34" charset="0"/>
                <a:cs typeface="Arial" panose="020B0604020202020204" pitchFamily="34" charset="0"/>
              </a:rPr>
              <a:t>Ver la presentación dedicada a Mareas RTK para más información.</a:t>
            </a:r>
          </a:p>
          <a:p>
            <a:endParaRPr lang="es" altLang="en-US" sz="1800" dirty="0">
              <a:latin typeface="Arial" panose="020B0604020202020204" pitchFamily="34" charset="0"/>
              <a:cs typeface="Arial" panose="020B0604020202020204" pitchFamily="34" charset="0"/>
            </a:endParaRPr>
          </a:p>
        </p:txBody>
      </p:sp>
      <p:sp>
        <p:nvSpPr>
          <p:cNvPr id="14340"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580AFB4B-EAA0-41E6-91FA-82856E477DD7}" type="slidenum">
              <a:rPr sz="1200"/>
              <a:pPr algn="l" rtl="0"/>
              <a:t>66</a:t>
            </a:fld>
            <a:endParaRPr lang="es" altLang="en-US" sz="1200"/>
          </a:p>
        </p:txBody>
      </p:sp>
      <p:grpSp>
        <p:nvGrpSpPr>
          <p:cNvPr id="14341" name="Group 155"/>
          <p:cNvGrpSpPr>
            <a:grpSpLocks/>
          </p:cNvGrpSpPr>
          <p:nvPr/>
        </p:nvGrpSpPr>
        <p:grpSpPr bwMode="auto">
          <a:xfrm>
            <a:off x="454025" y="1728788"/>
            <a:ext cx="4767263" cy="4254897"/>
            <a:chOff x="3751263" y="1447800"/>
            <a:chExt cx="5072062" cy="4482838"/>
          </a:xfrm>
        </p:grpSpPr>
        <p:sp>
          <p:nvSpPr>
            <p:cNvPr id="14342" name="Line 23"/>
            <p:cNvSpPr>
              <a:spLocks noChangeShapeType="1"/>
            </p:cNvSpPr>
            <p:nvPr/>
          </p:nvSpPr>
          <p:spPr bwMode="auto">
            <a:xfrm flipV="1">
              <a:off x="4513263" y="1524000"/>
              <a:ext cx="1587"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43" name="Line 41"/>
            <p:cNvSpPr>
              <a:spLocks noChangeShapeType="1"/>
            </p:cNvSpPr>
            <p:nvPr/>
          </p:nvSpPr>
          <p:spPr bwMode="auto">
            <a:xfrm>
              <a:off x="4284663" y="1524000"/>
              <a:ext cx="1587" cy="220980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s" sz="1600"/>
            </a:p>
          </p:txBody>
        </p:sp>
        <p:grpSp>
          <p:nvGrpSpPr>
            <p:cNvPr id="14344" name="Group 158"/>
            <p:cNvGrpSpPr>
              <a:grpSpLocks/>
            </p:cNvGrpSpPr>
            <p:nvPr/>
          </p:nvGrpSpPr>
          <p:grpSpPr bwMode="auto">
            <a:xfrm>
              <a:off x="3751263" y="1447800"/>
              <a:ext cx="5072062" cy="4482838"/>
              <a:chOff x="3751263" y="1447800"/>
              <a:chExt cx="5072062" cy="4482838"/>
            </a:xfrm>
          </p:grpSpPr>
          <p:sp>
            <p:nvSpPr>
              <p:cNvPr id="14345" name="Line 4"/>
              <p:cNvSpPr>
                <a:spLocks noChangeShapeType="1"/>
              </p:cNvSpPr>
              <p:nvPr/>
            </p:nvSpPr>
            <p:spPr bwMode="auto">
              <a:xfrm>
                <a:off x="4589463" y="2209800"/>
                <a:ext cx="1524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46" name="Line 5"/>
              <p:cNvSpPr>
                <a:spLocks noChangeShapeType="1"/>
              </p:cNvSpPr>
              <p:nvPr/>
            </p:nvSpPr>
            <p:spPr bwMode="auto">
              <a:xfrm>
                <a:off x="4741863" y="2743200"/>
                <a:ext cx="6096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47" name="Line 6"/>
              <p:cNvSpPr>
                <a:spLocks noChangeShapeType="1"/>
              </p:cNvSpPr>
              <p:nvPr/>
            </p:nvSpPr>
            <p:spPr bwMode="auto">
              <a:xfrm flipV="1">
                <a:off x="5351463" y="2743200"/>
                <a:ext cx="6096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48" name="Line 7"/>
              <p:cNvSpPr>
                <a:spLocks noChangeShapeType="1"/>
              </p:cNvSpPr>
              <p:nvPr/>
            </p:nvSpPr>
            <p:spPr bwMode="auto">
              <a:xfrm flipV="1">
                <a:off x="5961063" y="2209800"/>
                <a:ext cx="1524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49" name="Line 8"/>
              <p:cNvSpPr>
                <a:spLocks noChangeShapeType="1"/>
              </p:cNvSpPr>
              <p:nvPr/>
            </p:nvSpPr>
            <p:spPr bwMode="auto">
              <a:xfrm flipH="1">
                <a:off x="4589463" y="2209800"/>
                <a:ext cx="15240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50" name="Line 9"/>
              <p:cNvSpPr>
                <a:spLocks noChangeShapeType="1"/>
              </p:cNvSpPr>
              <p:nvPr/>
            </p:nvSpPr>
            <p:spPr bwMode="auto">
              <a:xfrm flipV="1">
                <a:off x="4818063" y="1752600"/>
                <a:ext cx="7620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51" name="Line 10"/>
              <p:cNvSpPr>
                <a:spLocks noChangeShapeType="1"/>
              </p:cNvSpPr>
              <p:nvPr/>
            </p:nvSpPr>
            <p:spPr bwMode="auto">
              <a:xfrm>
                <a:off x="4894263" y="1752600"/>
                <a:ext cx="914400"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52" name="Line 11"/>
              <p:cNvSpPr>
                <a:spLocks noChangeShapeType="1"/>
              </p:cNvSpPr>
              <p:nvPr/>
            </p:nvSpPr>
            <p:spPr bwMode="auto">
              <a:xfrm>
                <a:off x="5808663" y="1752600"/>
                <a:ext cx="7620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53" name="Line 12"/>
              <p:cNvSpPr>
                <a:spLocks noChangeShapeType="1"/>
              </p:cNvSpPr>
              <p:nvPr/>
            </p:nvSpPr>
            <p:spPr bwMode="auto">
              <a:xfrm flipH="1">
                <a:off x="4360863" y="2514600"/>
                <a:ext cx="838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54" name="Line 13"/>
              <p:cNvSpPr>
                <a:spLocks noChangeShapeType="1"/>
              </p:cNvSpPr>
              <p:nvPr/>
            </p:nvSpPr>
            <p:spPr bwMode="auto">
              <a:xfrm>
                <a:off x="5427663" y="2514600"/>
                <a:ext cx="1143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55" name="Line 14"/>
              <p:cNvSpPr>
                <a:spLocks noChangeShapeType="1"/>
              </p:cNvSpPr>
              <p:nvPr/>
            </p:nvSpPr>
            <p:spPr bwMode="auto">
              <a:xfrm>
                <a:off x="3751263" y="2286000"/>
                <a:ext cx="3427412" cy="1588"/>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56" name="Text Box 15"/>
              <p:cNvSpPr txBox="1">
                <a:spLocks noChangeArrowheads="1"/>
              </p:cNvSpPr>
              <p:nvPr/>
            </p:nvSpPr>
            <p:spPr bwMode="auto">
              <a:xfrm>
                <a:off x="7146925" y="2133600"/>
                <a:ext cx="15240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solidFill>
                      <a:schemeClr val="accent1"/>
                    </a:solidFill>
                  </a:rPr>
                  <a:t>Línea de Agua</a:t>
                </a:r>
              </a:p>
            </p:txBody>
          </p:sp>
          <p:sp>
            <p:nvSpPr>
              <p:cNvPr id="14357" name="Text Box 16"/>
              <p:cNvSpPr txBox="1">
                <a:spLocks noChangeArrowheads="1"/>
              </p:cNvSpPr>
              <p:nvPr/>
            </p:nvSpPr>
            <p:spPr bwMode="auto">
              <a:xfrm>
                <a:off x="7146925" y="2362200"/>
                <a:ext cx="1676400" cy="453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100" b="1" i="0" u="none"/>
                  <a:t>Ref. Estática de la Embarcación</a:t>
                </a:r>
              </a:p>
            </p:txBody>
          </p:sp>
          <p:sp>
            <p:nvSpPr>
              <p:cNvPr id="14358" name="Line 17"/>
              <p:cNvSpPr>
                <a:spLocks noChangeShapeType="1"/>
              </p:cNvSpPr>
              <p:nvPr/>
            </p:nvSpPr>
            <p:spPr bwMode="auto">
              <a:xfrm>
                <a:off x="6494463" y="2057400"/>
                <a:ext cx="1587"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59" name="Line 18"/>
              <p:cNvSpPr>
                <a:spLocks noChangeShapeType="1"/>
              </p:cNvSpPr>
              <p:nvPr/>
            </p:nvSpPr>
            <p:spPr bwMode="auto">
              <a:xfrm flipV="1">
                <a:off x="6494463" y="2514600"/>
                <a:ext cx="1587"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60" name="Text Box 19"/>
              <p:cNvSpPr txBox="1">
                <a:spLocks noChangeArrowheads="1"/>
              </p:cNvSpPr>
              <p:nvPr/>
            </p:nvSpPr>
            <p:spPr bwMode="auto">
              <a:xfrm>
                <a:off x="6342063" y="1752600"/>
                <a:ext cx="3048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D</a:t>
                </a:r>
              </a:p>
            </p:txBody>
          </p:sp>
          <p:sp>
            <p:nvSpPr>
              <p:cNvPr id="14361" name="Oval 20"/>
              <p:cNvSpPr>
                <a:spLocks noChangeArrowheads="1"/>
              </p:cNvSpPr>
              <p:nvPr/>
            </p:nvSpPr>
            <p:spPr bwMode="auto">
              <a:xfrm>
                <a:off x="4894263" y="1447800"/>
                <a:ext cx="228600" cy="76200"/>
              </a:xfrm>
              <a:prstGeom prst="ellipse">
                <a:avLst/>
              </a:prstGeom>
              <a:solidFill>
                <a:schemeClr val="bg2"/>
              </a:solidFill>
              <a:ln w="12700">
                <a:solidFill>
                  <a:schemeClr val="tx1"/>
                </a:solidFill>
                <a:round/>
                <a:headEnd/>
                <a:tailEnd/>
              </a:ln>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sz="1200"/>
              </a:p>
            </p:txBody>
          </p:sp>
          <p:sp>
            <p:nvSpPr>
              <p:cNvPr id="14362" name="Line 21"/>
              <p:cNvSpPr>
                <a:spLocks noChangeShapeType="1"/>
              </p:cNvSpPr>
              <p:nvPr/>
            </p:nvSpPr>
            <p:spPr bwMode="auto">
              <a:xfrm>
                <a:off x="5016500" y="1524000"/>
                <a:ext cx="1588"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63" name="Line 22"/>
              <p:cNvSpPr>
                <a:spLocks noChangeShapeType="1"/>
              </p:cNvSpPr>
              <p:nvPr/>
            </p:nvSpPr>
            <p:spPr bwMode="auto">
              <a:xfrm flipH="1" flipV="1">
                <a:off x="4056063" y="1476375"/>
                <a:ext cx="762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64" name="Line 24"/>
              <p:cNvSpPr>
                <a:spLocks noChangeShapeType="1"/>
              </p:cNvSpPr>
              <p:nvPr/>
            </p:nvSpPr>
            <p:spPr bwMode="auto">
              <a:xfrm>
                <a:off x="4513263" y="2057400"/>
                <a:ext cx="1587"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65" name="Text Box 25"/>
              <p:cNvSpPr txBox="1">
                <a:spLocks noChangeArrowheads="1"/>
              </p:cNvSpPr>
              <p:nvPr/>
            </p:nvSpPr>
            <p:spPr bwMode="auto">
              <a:xfrm>
                <a:off x="4360863" y="1752600"/>
                <a:ext cx="3048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H</a:t>
                </a:r>
              </a:p>
            </p:txBody>
          </p:sp>
          <p:sp>
            <p:nvSpPr>
              <p:cNvPr id="14366" name="Line 26"/>
              <p:cNvSpPr>
                <a:spLocks noChangeShapeType="1"/>
              </p:cNvSpPr>
              <p:nvPr/>
            </p:nvSpPr>
            <p:spPr bwMode="auto">
              <a:xfrm>
                <a:off x="3751263" y="5791200"/>
                <a:ext cx="3429000" cy="1588"/>
              </a:xfrm>
              <a:prstGeom prst="line">
                <a:avLst/>
              </a:prstGeom>
              <a:noFill/>
              <a:ln w="76200" cmpd="tri">
                <a:solidFill>
                  <a:srgbClr val="FF9900"/>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67" name="Text Box 27"/>
              <p:cNvSpPr txBox="1">
                <a:spLocks noChangeArrowheads="1"/>
              </p:cNvSpPr>
              <p:nvPr/>
            </p:nvSpPr>
            <p:spPr bwMode="auto">
              <a:xfrm>
                <a:off x="7146925" y="5638800"/>
                <a:ext cx="1371599"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solidFill>
                      <a:srgbClr val="FF9900"/>
                    </a:solidFill>
                  </a:rPr>
                  <a:t>Fondo</a:t>
                </a:r>
              </a:p>
            </p:txBody>
          </p:sp>
          <p:sp>
            <p:nvSpPr>
              <p:cNvPr id="14368" name="Rectangle 28"/>
              <p:cNvSpPr>
                <a:spLocks noChangeArrowheads="1"/>
              </p:cNvSpPr>
              <p:nvPr/>
            </p:nvSpPr>
            <p:spPr bwMode="auto">
              <a:xfrm>
                <a:off x="4970463" y="2743200"/>
                <a:ext cx="152400" cy="76200"/>
              </a:xfrm>
              <a:prstGeom prst="rect">
                <a:avLst/>
              </a:prstGeom>
              <a:solidFill>
                <a:srgbClr val="33CC33"/>
              </a:solidFill>
              <a:ln w="9525">
                <a:solidFill>
                  <a:schemeClr val="tx1"/>
                </a:solidFill>
                <a:miter lim="800000"/>
                <a:headEnd/>
                <a:tailEnd/>
              </a:ln>
            </p:spPr>
            <p:txBody>
              <a:bodyPr wrap="none" anchor="ct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endParaRPr lang="es" altLang="en-US" sz="1200"/>
              </a:p>
            </p:txBody>
          </p:sp>
          <p:sp>
            <p:nvSpPr>
              <p:cNvPr id="14369" name="Line 29"/>
              <p:cNvSpPr>
                <a:spLocks noChangeShapeType="1"/>
              </p:cNvSpPr>
              <p:nvPr/>
            </p:nvSpPr>
            <p:spPr bwMode="auto">
              <a:xfrm flipV="1">
                <a:off x="5046663" y="2514600"/>
                <a:ext cx="1587"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70" name="Line 30"/>
              <p:cNvSpPr>
                <a:spLocks noChangeShapeType="1"/>
              </p:cNvSpPr>
              <p:nvPr/>
            </p:nvSpPr>
            <p:spPr bwMode="auto">
              <a:xfrm>
                <a:off x="5046663" y="4038600"/>
                <a:ext cx="1587" cy="1676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71" name="Text Box 31"/>
              <p:cNvSpPr txBox="1">
                <a:spLocks noChangeArrowheads="1"/>
              </p:cNvSpPr>
              <p:nvPr/>
            </p:nvSpPr>
            <p:spPr bwMode="auto">
              <a:xfrm>
                <a:off x="4894263" y="3808413"/>
                <a:ext cx="3048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B</a:t>
                </a:r>
              </a:p>
            </p:txBody>
          </p:sp>
          <p:sp>
            <p:nvSpPr>
              <p:cNvPr id="14372" name="Line 32"/>
              <p:cNvSpPr>
                <a:spLocks noChangeShapeType="1"/>
              </p:cNvSpPr>
              <p:nvPr/>
            </p:nvSpPr>
            <p:spPr bwMode="auto">
              <a:xfrm flipH="1">
                <a:off x="3751263" y="3352800"/>
                <a:ext cx="3429000" cy="0"/>
              </a:xfrm>
              <a:prstGeom prst="line">
                <a:avLst/>
              </a:prstGeom>
              <a:noFill/>
              <a:ln w="57150">
                <a:solidFill>
                  <a:srgbClr val="FF0000"/>
                </a:solidFill>
                <a:prstDash val="dashDot"/>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73" name="Text Box 33"/>
              <p:cNvSpPr txBox="1">
                <a:spLocks noChangeArrowheads="1"/>
              </p:cNvSpPr>
              <p:nvPr/>
            </p:nvSpPr>
            <p:spPr bwMode="auto">
              <a:xfrm>
                <a:off x="7146925" y="3200400"/>
                <a:ext cx="1524000" cy="4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solidFill>
                      <a:srgbClr val="FF0000"/>
                    </a:solidFill>
                  </a:rPr>
                  <a:t>Datum Cartográfico</a:t>
                </a:r>
              </a:p>
            </p:txBody>
          </p:sp>
          <p:sp>
            <p:nvSpPr>
              <p:cNvPr id="14374" name="Text Box 34"/>
              <p:cNvSpPr txBox="1">
                <a:spLocks noChangeArrowheads="1"/>
              </p:cNvSpPr>
              <p:nvPr/>
            </p:nvSpPr>
            <p:spPr bwMode="auto">
              <a:xfrm>
                <a:off x="5351463" y="3810000"/>
                <a:ext cx="5334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SC</a:t>
                </a:r>
              </a:p>
            </p:txBody>
          </p:sp>
          <p:sp>
            <p:nvSpPr>
              <p:cNvPr id="14375" name="Line 35"/>
              <p:cNvSpPr>
                <a:spLocks noChangeShapeType="1"/>
              </p:cNvSpPr>
              <p:nvPr/>
            </p:nvSpPr>
            <p:spPr bwMode="auto">
              <a:xfrm flipV="1">
                <a:off x="5580063" y="3352800"/>
                <a:ext cx="1587"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76" name="Line 36"/>
              <p:cNvSpPr>
                <a:spLocks noChangeShapeType="1"/>
              </p:cNvSpPr>
              <p:nvPr/>
            </p:nvSpPr>
            <p:spPr bwMode="auto">
              <a:xfrm>
                <a:off x="5580063" y="4114800"/>
                <a:ext cx="1587" cy="1600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77" name="Line 37"/>
              <p:cNvSpPr>
                <a:spLocks noChangeShapeType="1"/>
              </p:cNvSpPr>
              <p:nvPr/>
            </p:nvSpPr>
            <p:spPr bwMode="auto">
              <a:xfrm flipH="1">
                <a:off x="3751263" y="4724400"/>
                <a:ext cx="3429000" cy="0"/>
              </a:xfrm>
              <a:prstGeom prst="line">
                <a:avLst/>
              </a:prstGeom>
              <a:noFill/>
              <a:ln w="38100">
                <a:solidFill>
                  <a:srgbClr val="33CC33"/>
                </a:solidFill>
                <a:prstDash val="dash"/>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78" name="Text Box 38"/>
              <p:cNvSpPr txBox="1">
                <a:spLocks noChangeArrowheads="1"/>
              </p:cNvSpPr>
              <p:nvPr/>
            </p:nvSpPr>
            <p:spPr bwMode="auto">
              <a:xfrm>
                <a:off x="7146925" y="4572000"/>
                <a:ext cx="16764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solidFill>
                      <a:srgbClr val="33CC33"/>
                    </a:solidFill>
                  </a:rPr>
                  <a:t>Elipsoide Ref.</a:t>
                </a:r>
              </a:p>
            </p:txBody>
          </p:sp>
          <p:sp>
            <p:nvSpPr>
              <p:cNvPr id="14379" name="Line 39"/>
              <p:cNvSpPr>
                <a:spLocks noChangeShapeType="1"/>
              </p:cNvSpPr>
              <p:nvPr/>
            </p:nvSpPr>
            <p:spPr bwMode="auto">
              <a:xfrm flipH="1">
                <a:off x="3751263" y="3048000"/>
                <a:ext cx="3429000"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a:lstStyle/>
              <a:p>
                <a:endParaRPr lang="es" sz="1600"/>
              </a:p>
            </p:txBody>
          </p:sp>
          <p:sp>
            <p:nvSpPr>
              <p:cNvPr id="14380" name="Text Box 40"/>
              <p:cNvSpPr txBox="1">
                <a:spLocks noChangeArrowheads="1"/>
              </p:cNvSpPr>
              <p:nvPr/>
            </p:nvSpPr>
            <p:spPr bwMode="auto">
              <a:xfrm>
                <a:off x="7146925" y="2895600"/>
                <a:ext cx="1676400" cy="27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100" b="1" i="0" u="none">
                    <a:solidFill>
                      <a:srgbClr val="0000FF"/>
                    </a:solidFill>
                  </a:rPr>
                  <a:t>Geoide Ref.</a:t>
                </a:r>
                <a:r>
                  <a:rPr lang="es" sz="1100" b="0" i="0" u="none">
                    <a:solidFill>
                      <a:srgbClr val="0000FF"/>
                    </a:solidFill>
                  </a:rPr>
                  <a:t> </a:t>
                </a:r>
                <a:r>
                  <a:rPr lang="es" sz="1100" b="1" i="0" u="none">
                    <a:solidFill>
                      <a:srgbClr val="0000FF"/>
                    </a:solidFill>
                  </a:rPr>
                  <a:t>(MSL)</a:t>
                </a:r>
              </a:p>
            </p:txBody>
          </p:sp>
          <p:sp>
            <p:nvSpPr>
              <p:cNvPr id="14381" name="Line 42"/>
              <p:cNvSpPr>
                <a:spLocks noChangeShapeType="1"/>
              </p:cNvSpPr>
              <p:nvPr/>
            </p:nvSpPr>
            <p:spPr bwMode="auto">
              <a:xfrm>
                <a:off x="4284663" y="4114800"/>
                <a:ext cx="1587"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82" name="Text Box 43"/>
              <p:cNvSpPr txBox="1">
                <a:spLocks noChangeArrowheads="1"/>
              </p:cNvSpPr>
              <p:nvPr/>
            </p:nvSpPr>
            <p:spPr bwMode="auto">
              <a:xfrm>
                <a:off x="4132263" y="3810000"/>
                <a:ext cx="3048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A</a:t>
                </a:r>
              </a:p>
            </p:txBody>
          </p:sp>
          <p:sp>
            <p:nvSpPr>
              <p:cNvPr id="14383" name="Text Box 44"/>
              <p:cNvSpPr txBox="1">
                <a:spLocks noChangeArrowheads="1"/>
              </p:cNvSpPr>
              <p:nvPr/>
            </p:nvSpPr>
            <p:spPr bwMode="auto">
              <a:xfrm>
                <a:off x="3751263" y="2590800"/>
                <a:ext cx="3048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T</a:t>
                </a:r>
              </a:p>
            </p:txBody>
          </p:sp>
          <p:sp>
            <p:nvSpPr>
              <p:cNvPr id="14384" name="Line 45"/>
              <p:cNvSpPr>
                <a:spLocks noChangeShapeType="1"/>
              </p:cNvSpPr>
              <p:nvPr/>
            </p:nvSpPr>
            <p:spPr bwMode="auto">
              <a:xfrm flipV="1">
                <a:off x="3903663" y="2286000"/>
                <a:ext cx="1587"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85" name="Line 46"/>
              <p:cNvSpPr>
                <a:spLocks noChangeShapeType="1"/>
              </p:cNvSpPr>
              <p:nvPr/>
            </p:nvSpPr>
            <p:spPr bwMode="auto">
              <a:xfrm>
                <a:off x="3903663" y="2895600"/>
                <a:ext cx="1587"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86" name="Text Box 47"/>
              <p:cNvSpPr txBox="1">
                <a:spLocks noChangeArrowheads="1"/>
              </p:cNvSpPr>
              <p:nvPr/>
            </p:nvSpPr>
            <p:spPr bwMode="auto">
              <a:xfrm>
                <a:off x="6570663" y="3810000"/>
                <a:ext cx="3048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N</a:t>
                </a:r>
              </a:p>
            </p:txBody>
          </p:sp>
          <p:sp>
            <p:nvSpPr>
              <p:cNvPr id="14387" name="Line 48"/>
              <p:cNvSpPr>
                <a:spLocks noChangeShapeType="1"/>
              </p:cNvSpPr>
              <p:nvPr/>
            </p:nvSpPr>
            <p:spPr bwMode="auto">
              <a:xfrm flipV="1">
                <a:off x="6723063" y="3048000"/>
                <a:ext cx="1587" cy="762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88" name="Line 49"/>
              <p:cNvSpPr>
                <a:spLocks noChangeShapeType="1"/>
              </p:cNvSpPr>
              <p:nvPr/>
            </p:nvSpPr>
            <p:spPr bwMode="auto">
              <a:xfrm>
                <a:off x="6723063" y="4114800"/>
                <a:ext cx="1587"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89" name="Line 50"/>
              <p:cNvSpPr>
                <a:spLocks noChangeShapeType="1"/>
              </p:cNvSpPr>
              <p:nvPr/>
            </p:nvSpPr>
            <p:spPr bwMode="auto">
              <a:xfrm>
                <a:off x="6265863" y="2895600"/>
                <a:ext cx="1587"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90" name="Line 51"/>
              <p:cNvSpPr>
                <a:spLocks noChangeShapeType="1"/>
              </p:cNvSpPr>
              <p:nvPr/>
            </p:nvSpPr>
            <p:spPr bwMode="auto">
              <a:xfrm flipV="1">
                <a:off x="6265863" y="3352800"/>
                <a:ext cx="1587"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91" name="Line 52"/>
              <p:cNvSpPr>
                <a:spLocks noChangeShapeType="1"/>
              </p:cNvSpPr>
              <p:nvPr/>
            </p:nvSpPr>
            <p:spPr bwMode="auto">
              <a:xfrm>
                <a:off x="6265863" y="4114800"/>
                <a:ext cx="1587"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s" sz="1600"/>
              </a:p>
            </p:txBody>
          </p:sp>
          <p:sp>
            <p:nvSpPr>
              <p:cNvPr id="14392" name="Text Box 53"/>
              <p:cNvSpPr txBox="1">
                <a:spLocks noChangeArrowheads="1"/>
              </p:cNvSpPr>
              <p:nvPr/>
            </p:nvSpPr>
            <p:spPr bwMode="auto">
              <a:xfrm>
                <a:off x="6037263" y="3810000"/>
                <a:ext cx="5334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N-K</a:t>
                </a:r>
              </a:p>
            </p:txBody>
          </p:sp>
          <p:sp>
            <p:nvSpPr>
              <p:cNvPr id="14393" name="Text Box 54"/>
              <p:cNvSpPr txBox="1">
                <a:spLocks noChangeArrowheads="1"/>
              </p:cNvSpPr>
              <p:nvPr/>
            </p:nvSpPr>
            <p:spPr bwMode="auto">
              <a:xfrm>
                <a:off x="6113463" y="3048000"/>
                <a:ext cx="304800" cy="29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spcBef>
                    <a:spcPct val="50000"/>
                  </a:spcBef>
                </a:pPr>
                <a:r>
                  <a:rPr lang="es" sz="1200" b="1" i="0" u="none"/>
                  <a:t>K</a:t>
                </a:r>
              </a:p>
            </p:txBody>
          </p:sp>
        </p:grpSp>
      </p:grpSp>
    </p:spTree>
    <p:extLst>
      <p:ext uri="{BB962C8B-B14F-4D97-AF65-F5344CB8AC3E}">
        <p14:creationId xmlns:p14="http://schemas.microsoft.com/office/powerpoint/2010/main" val="298295602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l" rtl="0"/>
            <a:r>
              <a:rPr lang="es" b="0" i="0" u="none"/>
              <a:t>Archivos Matriz</a:t>
            </a:r>
          </a:p>
        </p:txBody>
      </p:sp>
      <p:sp>
        <p:nvSpPr>
          <p:cNvPr id="3" name="Slide Number Placeholder 2"/>
          <p:cNvSpPr>
            <a:spLocks noGrp="1"/>
          </p:cNvSpPr>
          <p:nvPr>
            <p:ph type="sldNum" sz="quarter" idx="12"/>
          </p:nvPr>
        </p:nvSpPr>
        <p:spPr/>
        <p:txBody>
          <a:bodyPr/>
          <a:lstStyle/>
          <a:p>
            <a:pPr algn="l" rtl="0"/>
            <a:fld id="{50F2F8E5-1108-0A46-83A0-852BF6A1A522}" type="slidenum">
              <a:rPr/>
              <a:pPr algn="l" rtl="0"/>
              <a:t>67</a:t>
            </a:fld>
            <a:endParaRPr lang="es"/>
          </a:p>
        </p:txBody>
      </p:sp>
    </p:spTree>
    <p:extLst>
      <p:ext uri="{BB962C8B-B14F-4D97-AF65-F5344CB8AC3E}">
        <p14:creationId xmlns:p14="http://schemas.microsoft.com/office/powerpoint/2010/main" val="27441267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347472" y="0"/>
            <a:ext cx="7813762" cy="988786"/>
          </a:xfrm>
        </p:spPr>
        <p:txBody>
          <a:bodyPr/>
          <a:lstStyle/>
          <a:p>
            <a:pPr algn="l" rtl="0"/>
            <a:r>
              <a:rPr lang="es" sz="3200" b="0" i="0" u="none" dirty="0">
                <a:latin typeface="Arial" panose="020B0604020202020204" pitchFamily="34" charset="0"/>
                <a:cs typeface="Arial" panose="020B0604020202020204" pitchFamily="34" charset="0"/>
              </a:rPr>
              <a:t>Matrices en HYPACK Levantamiento</a:t>
            </a:r>
          </a:p>
        </p:txBody>
      </p:sp>
      <p:sp>
        <p:nvSpPr>
          <p:cNvPr id="11" name="Content Placeholder 10">
            <a:extLst>
              <a:ext uri="{FF2B5EF4-FFF2-40B4-BE49-F238E27FC236}">
                <a16:creationId xmlns="" xmlns:a16="http://schemas.microsoft.com/office/drawing/2014/main" id="{109B297F-AAD9-4425-B84C-6914EA043BEE}"/>
              </a:ext>
            </a:extLst>
          </p:cNvPr>
          <p:cNvSpPr>
            <a:spLocks noGrp="1"/>
          </p:cNvSpPr>
          <p:nvPr>
            <p:ph idx="13"/>
          </p:nvPr>
        </p:nvSpPr>
        <p:spPr>
          <a:xfrm>
            <a:off x="5376863" y="1600200"/>
            <a:ext cx="3429000" cy="4691063"/>
          </a:xfrm>
        </p:spPr>
        <p:txBody>
          <a:bodyPr/>
          <a:lstStyle/>
          <a:p>
            <a:pPr algn="l" rtl="0">
              <a:buClr>
                <a:schemeClr val="tx1">
                  <a:lumMod val="65000"/>
                  <a:lumOff val="35000"/>
                </a:schemeClr>
              </a:buClr>
              <a:defRPr/>
            </a:pPr>
            <a:r>
              <a:rPr lang="es" sz="2000" b="0" i="0" u="none" dirty="0">
                <a:solidFill>
                  <a:schemeClr val="tx1">
                    <a:lumMod val="65000"/>
                    <a:lumOff val="35000"/>
                  </a:schemeClr>
                </a:solidFill>
              </a:rPr>
              <a:t>Una matriz HYPACK (MTX) es un </a:t>
            </a:r>
            <a:r>
              <a:rPr lang="es" sz="2000" b="1" i="0" u="none" dirty="0">
                <a:solidFill>
                  <a:schemeClr val="tx1">
                    <a:lumMod val="65000"/>
                    <a:lumOff val="35000"/>
                  </a:schemeClr>
                </a:solidFill>
              </a:rPr>
              <a:t>área rectangular reticulada</a:t>
            </a:r>
            <a:r>
              <a:rPr lang="es" sz="2000" b="0" i="0" u="none" dirty="0">
                <a:solidFill>
                  <a:schemeClr val="tx1">
                    <a:lumMod val="65000"/>
                    <a:lumOff val="35000"/>
                  </a:schemeClr>
                </a:solidFill>
              </a:rPr>
              <a:t> para registrar información de profundidades y otros datos durante la adquisición.</a:t>
            </a:r>
          </a:p>
          <a:p>
            <a:pPr algn="l" rtl="0">
              <a:buClr>
                <a:schemeClr val="tx1">
                  <a:lumMod val="65000"/>
                  <a:lumOff val="35000"/>
                </a:schemeClr>
              </a:buClr>
              <a:defRPr/>
            </a:pPr>
            <a:endParaRPr lang="es" sz="2000" dirty="0">
              <a:solidFill>
                <a:schemeClr val="tx1">
                  <a:lumMod val="65000"/>
                  <a:lumOff val="35000"/>
                </a:schemeClr>
              </a:solidFill>
            </a:endParaRPr>
          </a:p>
          <a:p>
            <a:pPr algn="l" rtl="0">
              <a:buClr>
                <a:schemeClr val="tx1">
                  <a:lumMod val="65000"/>
                  <a:lumOff val="35000"/>
                </a:schemeClr>
              </a:buClr>
              <a:defRPr/>
            </a:pPr>
            <a:r>
              <a:rPr lang="es" sz="2000" b="0" i="0" u="none" dirty="0">
                <a:solidFill>
                  <a:schemeClr val="tx1">
                    <a:lumMod val="65000"/>
                    <a:lumOff val="35000"/>
                  </a:schemeClr>
                </a:solidFill>
              </a:rPr>
              <a:t>Una matriz es usada para:</a:t>
            </a:r>
          </a:p>
          <a:p>
            <a:pPr marL="457200" indent="-457200" algn="l" rtl="0">
              <a:buClr>
                <a:schemeClr val="tx1">
                  <a:lumMod val="65000"/>
                  <a:lumOff val="35000"/>
                </a:schemeClr>
              </a:buClr>
              <a:buFont typeface="+mj-lt"/>
              <a:buAutoNum type="arabicPeriod"/>
              <a:defRPr/>
            </a:pPr>
            <a:r>
              <a:rPr lang="es" sz="1800" b="0" i="0" u="none" dirty="0">
                <a:solidFill>
                  <a:schemeClr val="tx1">
                    <a:lumMod val="65000"/>
                    <a:lumOff val="35000"/>
                  </a:schemeClr>
                </a:solidFill>
              </a:rPr>
              <a:t>Traquear cobertura</a:t>
            </a:r>
          </a:p>
          <a:p>
            <a:pPr marL="457200" indent="-457200" algn="l" rtl="0">
              <a:buClr>
                <a:schemeClr val="tx1">
                  <a:lumMod val="65000"/>
                  <a:lumOff val="35000"/>
                </a:schemeClr>
              </a:buClr>
              <a:buFont typeface="+mj-lt"/>
              <a:buAutoNum type="arabicPeriod"/>
              <a:defRPr/>
            </a:pPr>
            <a:r>
              <a:rPr lang="es" sz="1800" b="0" i="0" u="none" dirty="0">
                <a:solidFill>
                  <a:schemeClr val="tx1">
                    <a:lumMod val="65000"/>
                    <a:lumOff val="35000"/>
                  </a:schemeClr>
                </a:solidFill>
              </a:rPr>
              <a:t>Calcular estadísticas de celdas para batimetría multihaz</a:t>
            </a:r>
          </a:p>
          <a:p>
            <a:pPr marL="457200" indent="-457200" algn="l" rtl="0">
              <a:buClr>
                <a:schemeClr val="tx1">
                  <a:lumMod val="65000"/>
                  <a:lumOff val="35000"/>
                </a:schemeClr>
              </a:buClr>
              <a:buFont typeface="+mj-lt"/>
              <a:buAutoNum type="arabicPeriod"/>
              <a:defRPr/>
            </a:pPr>
            <a:r>
              <a:rPr lang="es" sz="1800" b="0" i="0" u="none" dirty="0">
                <a:solidFill>
                  <a:schemeClr val="tx1">
                    <a:lumMod val="65000"/>
                    <a:lumOff val="35000"/>
                  </a:schemeClr>
                </a:solidFill>
              </a:rPr>
              <a:t>Mostrar una superficie en tiempo real a medida que los datos son grabados.</a:t>
            </a:r>
          </a:p>
        </p:txBody>
      </p:sp>
      <p:sp>
        <p:nvSpPr>
          <p:cNvPr id="10244"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DE841F9-4BE6-408C-842E-DF3F117858D5}" type="slidenum">
              <a:rPr sz="1200"/>
              <a:pPr algn="l" rtl="0"/>
              <a:t>68</a:t>
            </a:fld>
            <a:endParaRPr lang="es" altLang="en-US" sz="1200"/>
          </a:p>
        </p:txBody>
      </p:sp>
      <p:pic>
        <p:nvPicPr>
          <p:cNvPr id="14" name="Picture 3">
            <a:extLst>
              <a:ext uri="{FF2B5EF4-FFF2-40B4-BE49-F238E27FC236}">
                <a16:creationId xmlns="" xmlns:a16="http://schemas.microsoft.com/office/drawing/2014/main" id="{E8A69269-B64A-46B8-A273-12645D650477}"/>
              </a:ext>
            </a:extLst>
          </p:cNvPr>
          <p:cNvPicPr>
            <a:picLocks noGrp="1" noChangeAspect="1" noChangeArrowheads="1"/>
          </p:cNvPicPr>
          <p:nvPr>
            <p:ph idx="1"/>
          </p:nvPr>
        </p:nvPicPr>
        <p:blipFill>
          <a:blip r:embed="rId2"/>
          <a:srcRect/>
          <a:stretch>
            <a:fillRect/>
          </a:stretch>
        </p:blipFill>
        <p:spPr>
          <a:xfrm>
            <a:off x="347663" y="2143125"/>
            <a:ext cx="4691062" cy="3605213"/>
          </a:xfrm>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14213151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Opciones configuración Matriz</a:t>
            </a:r>
          </a:p>
        </p:txBody>
      </p:sp>
      <p:graphicFrame>
        <p:nvGraphicFramePr>
          <p:cNvPr id="9" name="Content Placeholder 8">
            <a:extLst>
              <a:ext uri="{FF2B5EF4-FFF2-40B4-BE49-F238E27FC236}">
                <a16:creationId xmlns="" xmlns:a16="http://schemas.microsoft.com/office/drawing/2014/main" id="{7D8A8460-BFA3-48D6-9A01-13FE72D3702D}"/>
              </a:ext>
            </a:extLst>
          </p:cNvPr>
          <p:cNvGraphicFramePr>
            <a:graphicFrameLocks noGrp="1"/>
          </p:cNvGraphicFramePr>
          <p:nvPr>
            <p:ph idx="15"/>
          </p:nvPr>
        </p:nvGraphicFramePr>
        <p:xfrm>
          <a:off x="381000" y="1295400"/>
          <a:ext cx="6324600" cy="1630163"/>
        </p:xfrm>
        <a:graphic>
          <a:graphicData uri="http://schemas.openxmlformats.org/drawingml/2006/table">
            <a:tbl>
              <a:tblPr firstRow="1" bandRow="1">
                <a:tableStyleId>{5C22544A-7EE6-4342-B048-85BDC9FD1C3A}</a:tableStyleId>
              </a:tblPr>
              <a:tblGrid>
                <a:gridCol w="2590800">
                  <a:extLst>
                    <a:ext uri="{9D8B030D-6E8A-4147-A177-3AD203B41FA5}">
                      <a16:colId xmlns="" xmlns:a16="http://schemas.microsoft.com/office/drawing/2014/main" val="20000"/>
                    </a:ext>
                  </a:extLst>
                </a:gridCol>
                <a:gridCol w="1066800">
                  <a:extLst>
                    <a:ext uri="{9D8B030D-6E8A-4147-A177-3AD203B41FA5}">
                      <a16:colId xmlns="" xmlns:a16="http://schemas.microsoft.com/office/drawing/2014/main" val="20001"/>
                    </a:ext>
                  </a:extLst>
                </a:gridCol>
                <a:gridCol w="1524000">
                  <a:extLst>
                    <a:ext uri="{9D8B030D-6E8A-4147-A177-3AD203B41FA5}">
                      <a16:colId xmlns="" xmlns:a16="http://schemas.microsoft.com/office/drawing/2014/main" val="20002"/>
                    </a:ext>
                  </a:extLst>
                </a:gridCol>
                <a:gridCol w="1143000">
                  <a:extLst>
                    <a:ext uri="{9D8B030D-6E8A-4147-A177-3AD203B41FA5}">
                      <a16:colId xmlns="" xmlns:a16="http://schemas.microsoft.com/office/drawing/2014/main" val="20003"/>
                    </a:ext>
                  </a:extLst>
                </a:gridCol>
              </a:tblGrid>
              <a:tr h="370681">
                <a:tc>
                  <a:txBody>
                    <a:bodyPr/>
                    <a:lstStyle/>
                    <a:p>
                      <a:endParaRPr lang="es" sz="1800" dirty="0"/>
                    </a:p>
                  </a:txBody>
                  <a:tcPr marT="45700" marB="45700"/>
                </a:tc>
                <a:tc>
                  <a:txBody>
                    <a:bodyPr/>
                    <a:lstStyle/>
                    <a:p>
                      <a:pPr algn="l" rtl="0"/>
                      <a:r>
                        <a:rPr lang="es" sz="1400" b="0" i="0" u="none"/>
                        <a:t>LEVANTAMIENTO</a:t>
                      </a:r>
                    </a:p>
                  </a:txBody>
                  <a:tcPr marT="45700" marB="45700"/>
                </a:tc>
                <a:tc>
                  <a:txBody>
                    <a:bodyPr/>
                    <a:lstStyle/>
                    <a:p>
                      <a:pPr algn="l" rtl="0"/>
                      <a:r>
                        <a:rPr lang="es" sz="1400" b="0" i="0" u="none"/>
                        <a:t>DREDGEPACK®</a:t>
                      </a:r>
                    </a:p>
                  </a:txBody>
                  <a:tcPr marT="45700" marB="45700"/>
                </a:tc>
                <a:tc>
                  <a:txBody>
                    <a:bodyPr/>
                    <a:lstStyle/>
                    <a:p>
                      <a:pPr algn="l" rtl="0"/>
                      <a:r>
                        <a:rPr lang="es" sz="1400" b="0" i="0" u="none"/>
                        <a:t>HYSWEEP</a:t>
                      </a:r>
                    </a:p>
                  </a:txBody>
                  <a:tcPr marT="45700" marB="45700"/>
                </a:tc>
                <a:extLst>
                  <a:ext uri="{0D108BD9-81ED-4DB2-BD59-A6C34878D82A}">
                    <a16:rowId xmlns="" xmlns:a16="http://schemas.microsoft.com/office/drawing/2014/main" val="10000"/>
                  </a:ext>
                </a:extLst>
              </a:tr>
              <a:tr h="370681">
                <a:tc>
                  <a:txBody>
                    <a:bodyPr/>
                    <a:lstStyle/>
                    <a:p>
                      <a:pPr algn="l" rtl="0"/>
                      <a:r>
                        <a:rPr lang="es" sz="1800" b="0" i="0" u="none"/>
                        <a:t>Archivo MTX</a:t>
                      </a:r>
                    </a:p>
                  </a:txBody>
                  <a:tcPr marT="45700" marB="457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 sz="1800" b="0" i="0" u="none">
                          <a:solidFill>
                            <a:srgbClr val="008000"/>
                          </a:solidFill>
                          <a:sym typeface="Wingdings 2"/>
                        </a:rPr>
                        <a:t></a:t>
                      </a:r>
                      <a:endParaRPr lang="es" sz="1800" dirty="0">
                        <a:solidFill>
                          <a:srgbClr val="008000"/>
                        </a:solidFill>
                      </a:endParaRPr>
                    </a:p>
                  </a:txBody>
                  <a:tcPr marT="45700" marB="457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 sz="1800" b="0" i="0" u="none">
                          <a:solidFill>
                            <a:srgbClr val="008000"/>
                          </a:solidFill>
                          <a:sym typeface="Wingdings 2"/>
                        </a:rPr>
                        <a:t></a:t>
                      </a:r>
                      <a:endParaRPr lang="es" sz="1800" dirty="0">
                        <a:solidFill>
                          <a:srgbClr val="008000"/>
                        </a:solidFill>
                      </a:endParaRPr>
                    </a:p>
                  </a:txBody>
                  <a:tcPr marT="45700" marB="45700"/>
                </a:tc>
                <a:tc>
                  <a:txBody>
                    <a:bodyPr/>
                    <a:lstStyle/>
                    <a:p>
                      <a:pPr algn="ctr" rtl="0"/>
                      <a:r>
                        <a:rPr lang="es" sz="1800" b="0" i="0" u="none">
                          <a:solidFill>
                            <a:srgbClr val="008000"/>
                          </a:solidFill>
                          <a:sym typeface="Wingdings 2"/>
                        </a:rPr>
                        <a:t></a:t>
                      </a:r>
                      <a:endParaRPr lang="es" sz="1800" dirty="0"/>
                    </a:p>
                  </a:txBody>
                  <a:tcPr marT="45700" marB="45700"/>
                </a:tc>
                <a:extLst>
                  <a:ext uri="{0D108BD9-81ED-4DB2-BD59-A6C34878D82A}">
                    <a16:rowId xmlns="" xmlns:a16="http://schemas.microsoft.com/office/drawing/2014/main" val="10001"/>
                  </a:ext>
                </a:extLst>
              </a:tr>
              <a:tr h="370681">
                <a:tc>
                  <a:txBody>
                    <a:bodyPr/>
                    <a:lstStyle/>
                    <a:p>
                      <a:pPr algn="l" rtl="0"/>
                      <a:r>
                        <a:rPr lang="es" sz="1800" b="0" i="0" u="none"/>
                        <a:t>Auto MTX monohaz</a:t>
                      </a:r>
                    </a:p>
                  </a:txBody>
                  <a:tcPr marT="45700" marB="4570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 sz="1800" b="0" i="0" u="none">
                          <a:solidFill>
                            <a:srgbClr val="FF0000"/>
                          </a:solidFill>
                          <a:sym typeface="Wingdings 2"/>
                        </a:rPr>
                        <a:t></a:t>
                      </a:r>
                      <a:endParaRPr lang="es" sz="1800" dirty="0">
                        <a:solidFill>
                          <a:srgbClr val="FF0000"/>
                        </a:solidFill>
                      </a:endParaRPr>
                    </a:p>
                  </a:txBody>
                  <a:tcPr marT="45700" marB="45700"/>
                </a:tc>
                <a:tc>
                  <a:txBody>
                    <a:bodyPr/>
                    <a:lstStyle/>
                    <a:p>
                      <a:pPr algn="ctr" rtl="0"/>
                      <a:r>
                        <a:rPr lang="es" sz="1800" b="0" i="0" u="none">
                          <a:solidFill>
                            <a:srgbClr val="FF0000"/>
                          </a:solidFill>
                          <a:sym typeface="Wingdings 2"/>
                        </a:rPr>
                        <a:t></a:t>
                      </a:r>
                      <a:endParaRPr lang="es" sz="1800" dirty="0"/>
                    </a:p>
                  </a:txBody>
                  <a:tcPr marT="45700" marB="45700"/>
                </a:tc>
                <a:tc>
                  <a:txBody>
                    <a:bodyPr/>
                    <a:lstStyle/>
                    <a:p>
                      <a:pPr algn="ctr" rtl="0"/>
                      <a:r>
                        <a:rPr lang="es" sz="1800" b="0" i="0" u="none">
                          <a:solidFill>
                            <a:srgbClr val="FF0000"/>
                          </a:solidFill>
                          <a:sym typeface="Wingdings 2"/>
                        </a:rPr>
                        <a:t></a:t>
                      </a:r>
                      <a:endParaRPr lang="es" sz="1800" dirty="0"/>
                    </a:p>
                  </a:txBody>
                  <a:tcPr marT="45700" marB="45700"/>
                </a:tc>
                <a:extLst>
                  <a:ext uri="{0D108BD9-81ED-4DB2-BD59-A6C34878D82A}">
                    <a16:rowId xmlns="" xmlns:a16="http://schemas.microsoft.com/office/drawing/2014/main" val="10002"/>
                  </a:ext>
                </a:extLst>
              </a:tr>
              <a:tr h="370681">
                <a:tc>
                  <a:txBody>
                    <a:bodyPr/>
                    <a:lstStyle/>
                    <a:p>
                      <a:pPr algn="l" rtl="0"/>
                      <a:r>
                        <a:rPr lang="es" sz="1800" b="0" i="0" u="none"/>
                        <a:t>Auto MTX multihaz</a:t>
                      </a:r>
                      <a:endParaRPr lang="es" sz="1800" dirty="0"/>
                    </a:p>
                  </a:txBody>
                  <a:tcPr marT="45700" marB="45700"/>
                </a:tc>
                <a:tc>
                  <a:txBody>
                    <a:bodyPr/>
                    <a:lstStyle/>
                    <a:p>
                      <a:pPr algn="ctr" rtl="0"/>
                      <a:r>
                        <a:rPr lang="es" sz="1800" b="0" i="0" u="none">
                          <a:solidFill>
                            <a:srgbClr val="008000"/>
                          </a:solidFill>
                          <a:sym typeface="Wingdings 2"/>
                        </a:rPr>
                        <a:t></a:t>
                      </a:r>
                      <a:endParaRPr lang="es" sz="1800" dirty="0"/>
                    </a:p>
                  </a:txBody>
                  <a:tcPr marT="45700" marB="45700"/>
                </a:tc>
                <a:tc>
                  <a:txBody>
                    <a:bodyPr/>
                    <a:lstStyle/>
                    <a:p>
                      <a:pPr algn="ctr" rtl="0"/>
                      <a:r>
                        <a:rPr lang="es" sz="1800" b="0" i="0" u="none">
                          <a:solidFill>
                            <a:srgbClr val="FF0000"/>
                          </a:solidFill>
                          <a:sym typeface="Wingdings 2"/>
                        </a:rPr>
                        <a:t></a:t>
                      </a:r>
                      <a:endParaRPr lang="es" sz="1800" dirty="0"/>
                    </a:p>
                  </a:txBody>
                  <a:tcPr marT="45700" marB="45700"/>
                </a:tc>
                <a:tc>
                  <a:txBody>
                    <a:bodyPr/>
                    <a:lstStyle/>
                    <a:p>
                      <a:pPr algn="ctr" rtl="0"/>
                      <a:r>
                        <a:rPr lang="es" sz="1800" b="0" i="0" u="none">
                          <a:solidFill>
                            <a:srgbClr val="FF0000"/>
                          </a:solidFill>
                          <a:sym typeface="Wingdings 2"/>
                        </a:rPr>
                        <a:t></a:t>
                      </a:r>
                      <a:endParaRPr lang="es" sz="1800" dirty="0"/>
                    </a:p>
                  </a:txBody>
                  <a:tcPr marT="45700" marB="45700"/>
                </a:tc>
                <a:extLst>
                  <a:ext uri="{0D108BD9-81ED-4DB2-BD59-A6C34878D82A}">
                    <a16:rowId xmlns="" xmlns:a16="http://schemas.microsoft.com/office/drawing/2014/main" val="10003"/>
                  </a:ext>
                </a:extLst>
              </a:tr>
            </a:tbl>
          </a:graphicData>
        </a:graphic>
      </p:graphicFrame>
      <p:sp>
        <p:nvSpPr>
          <p:cNvPr id="11294" name="Content Placeholder 7"/>
          <p:cNvSpPr>
            <a:spLocks noGrp="1"/>
          </p:cNvSpPr>
          <p:nvPr>
            <p:ph idx="16"/>
          </p:nvPr>
        </p:nvSpPr>
        <p:spPr>
          <a:xfrm>
            <a:off x="3886200" y="3090863"/>
            <a:ext cx="4919663" cy="3200400"/>
          </a:xfrm>
        </p:spPr>
        <p:txBody>
          <a:bodyPr/>
          <a:lstStyle/>
          <a:p>
            <a:pPr algn="l" rtl="0"/>
            <a:r>
              <a:rPr lang="es" sz="1800" b="0" i="0" u="none" dirty="0">
                <a:latin typeface="Arial" panose="020B0604020202020204" pitchFamily="34" charset="0"/>
                <a:cs typeface="Arial" panose="020B0604020202020204" pitchFamily="34" charset="0"/>
              </a:rPr>
              <a:t>Archivos MTX Definida por el Usuario funcionará con todos los productos HYPACK, pero sus límites necesitan ser pre-definidos.</a:t>
            </a:r>
          </a:p>
          <a:p>
            <a:endParaRPr lang="es" altLang="en-US" sz="1800" dirty="0">
              <a:latin typeface="Arial" panose="020B0604020202020204" pitchFamily="34" charset="0"/>
              <a:cs typeface="Arial" panose="020B0604020202020204" pitchFamily="34" charset="0"/>
            </a:endParaRPr>
          </a:p>
          <a:p>
            <a:pPr algn="l" rtl="0"/>
            <a:r>
              <a:rPr lang="es" sz="1800" b="0" i="0" u="none" dirty="0">
                <a:latin typeface="Arial" panose="020B0604020202020204" pitchFamily="34" charset="0"/>
                <a:cs typeface="Arial" panose="020B0604020202020204" pitchFamily="34" charset="0"/>
              </a:rPr>
              <a:t>HYPACK Levantamiento puede auto-generar un conjunto </a:t>
            </a:r>
            <a:r>
              <a:rPr lang="es" sz="1800" b="0" i="0" u="none" dirty="0" smtClean="0">
                <a:latin typeface="Arial" panose="020B0604020202020204" pitchFamily="34" charset="0"/>
                <a:cs typeface="Arial" panose="020B0604020202020204" pitchFamily="34" charset="0"/>
              </a:rPr>
              <a:t>de matrices</a:t>
            </a:r>
            <a:r>
              <a:rPr lang="es" sz="1800" b="0" i="0" u="none" dirty="0">
                <a:latin typeface="Arial" panose="020B0604020202020204" pitchFamily="34" charset="0"/>
                <a:cs typeface="Arial" panose="020B0604020202020204" pitchFamily="34" charset="0"/>
              </a:rPr>
              <a:t>, pero esta opción esta solo disponible para datos multihaz y de LiDAR Topográfico.</a:t>
            </a:r>
          </a:p>
          <a:p>
            <a:endParaRPr lang="es" altLang="en-US" sz="1800" dirty="0">
              <a:latin typeface="Arial" panose="020B0604020202020204" pitchFamily="34" charset="0"/>
              <a:cs typeface="Arial" panose="020B0604020202020204" pitchFamily="34" charset="0"/>
            </a:endParaRPr>
          </a:p>
          <a:p>
            <a:pPr algn="l" rtl="0"/>
            <a:r>
              <a:rPr lang="es" sz="1800" b="0" i="0" u="none" dirty="0">
                <a:latin typeface="Arial" panose="020B0604020202020204" pitchFamily="34" charset="0"/>
                <a:cs typeface="Arial" panose="020B0604020202020204" pitchFamily="34" charset="0"/>
              </a:rPr>
              <a:t>Usted no puede cambiar el método a mitad de levantamiento.</a:t>
            </a:r>
          </a:p>
        </p:txBody>
      </p:sp>
      <p:sp>
        <p:nvSpPr>
          <p:cNvPr id="11295"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78A0BF7-2B01-43C4-97D3-83CEBBF6A509}" type="slidenum">
              <a:rPr sz="1200"/>
              <a:pPr algn="l" rtl="0"/>
              <a:t>69</a:t>
            </a:fld>
            <a:endParaRPr lang="es" altLang="en-US" sz="1200"/>
          </a:p>
        </p:txBody>
      </p:sp>
      <p:pic>
        <p:nvPicPr>
          <p:cNvPr id="11296" name="Picture 3"/>
          <p:cNvPicPr>
            <a:picLocks noGrp="1" noChangeAspect="1" noChangeArrowheads="1"/>
          </p:cNvPicPr>
          <p:nvPr>
            <p:ph type="chart" sz="quarter" idx="13"/>
          </p:nvPr>
        </p:nvPicPr>
        <p:blipFill>
          <a:blip r:embed="rId2">
            <a:extLst>
              <a:ext uri="{28A0092B-C50C-407E-A947-70E740481C1C}">
                <a14:useLocalDpi xmlns:a14="http://schemas.microsoft.com/office/drawing/2010/main" val="0"/>
              </a:ext>
            </a:extLst>
          </a:blip>
          <a:srcRect/>
          <a:stretch>
            <a:fillRect/>
          </a:stretch>
        </p:blipFill>
        <p:spPr>
          <a:xfrm>
            <a:off x="447675" y="3205163"/>
            <a:ext cx="3000375" cy="2971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7558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a:xfrm>
            <a:off x="347472" y="6773"/>
            <a:ext cx="6528671" cy="988786"/>
          </a:xfrm>
        </p:spPr>
        <p:txBody>
          <a:bodyPr/>
          <a:lstStyle/>
          <a:p>
            <a:pPr algn="l" rtl="0"/>
            <a:r>
              <a:rPr lang="es" sz="3200" b="0" i="0" u="none">
                <a:latin typeface="Arial" panose="020B0604020202020204" pitchFamily="34" charset="0"/>
                <a:cs typeface="Arial" panose="020B0604020202020204" pitchFamily="34" charset="0"/>
              </a:rPr>
              <a:t>Ventanas Presentación Datos</a:t>
            </a:r>
          </a:p>
        </p:txBody>
      </p:sp>
      <p:sp>
        <p:nvSpPr>
          <p:cNvPr id="13315" name="Content Placeholder 7"/>
          <p:cNvSpPr>
            <a:spLocks noGrp="1"/>
          </p:cNvSpPr>
          <p:nvPr>
            <p:ph idx="1"/>
          </p:nvPr>
        </p:nvSpPr>
        <p:spPr>
          <a:xfrm>
            <a:off x="347663" y="1600200"/>
            <a:ext cx="4691062" cy="1997579"/>
          </a:xfrm>
        </p:spPr>
        <p:txBody>
          <a:bodyPr>
            <a:normAutofit/>
          </a:bodyPr>
          <a:lstStyle/>
          <a:p>
            <a:pPr algn="l" rtl="0">
              <a:spcBef>
                <a:spcPts val="600"/>
              </a:spcBef>
            </a:pPr>
            <a:r>
              <a:rPr lang="es" sz="1800" b="0" i="0" u="none" dirty="0">
                <a:solidFill>
                  <a:schemeClr val="tx1">
                    <a:lumMod val="65000"/>
                    <a:lumOff val="35000"/>
                  </a:schemeClr>
                </a:solidFill>
                <a:latin typeface="Arial" panose="020B0604020202020204" pitchFamily="34" charset="0"/>
                <a:cs typeface="Arial" panose="020B0604020202020204" pitchFamily="34" charset="0"/>
              </a:rPr>
              <a:t>Las ventanas Presentación Datos muestran</a:t>
            </a:r>
            <a:r>
              <a:rPr lang="es" sz="1800" b="0" i="0" u="none" dirty="0">
                <a:solidFill>
                  <a:schemeClr val="bg2"/>
                </a:solidFill>
                <a:latin typeface="Arial" panose="020B0604020202020204" pitchFamily="34" charset="0"/>
                <a:cs typeface="Arial" panose="020B0604020202020204" pitchFamily="34" charset="0"/>
              </a:rPr>
              <a:t> información de texto</a:t>
            </a:r>
            <a:r>
              <a:rPr lang="es" sz="1800" b="0" i="0" u="none" dirty="0">
                <a:latin typeface="Arial" panose="020B0604020202020204" pitchFamily="34" charset="0"/>
                <a:cs typeface="Arial" panose="020B0604020202020204" pitchFamily="34" charset="0"/>
              </a:rPr>
              <a:t> </a:t>
            </a:r>
            <a:r>
              <a:rPr lang="es" sz="1800" b="0" i="0" u="none" dirty="0">
                <a:solidFill>
                  <a:schemeClr val="tx1">
                    <a:lumMod val="65000"/>
                    <a:lumOff val="35000"/>
                  </a:schemeClr>
                </a:solidFill>
                <a:latin typeface="Arial" panose="020B0604020202020204" pitchFamily="34" charset="0"/>
                <a:cs typeface="Arial" panose="020B0604020202020204" pitchFamily="34" charset="0"/>
              </a:rPr>
              <a:t>acerca del levantamiento o proyecto de dragado.</a:t>
            </a:r>
            <a:endParaRPr lang="es" altLang="en-US" sz="1600" dirty="0">
              <a:solidFill>
                <a:schemeClr val="tx1">
                  <a:lumMod val="65000"/>
                  <a:lumOff val="35000"/>
                </a:schemeClr>
              </a:solidFill>
              <a:latin typeface="Arial" panose="020B0604020202020204" pitchFamily="34" charset="0"/>
              <a:cs typeface="Arial" panose="020B0604020202020204" pitchFamily="34" charset="0"/>
            </a:endParaRPr>
          </a:p>
          <a:p>
            <a:pPr algn="l" rtl="0">
              <a:spcBef>
                <a:spcPts val="600"/>
              </a:spcBef>
            </a:pPr>
            <a:r>
              <a:rPr lang="es" sz="1600" b="0" i="0" u="none" dirty="0">
                <a:solidFill>
                  <a:schemeClr val="tx1">
                    <a:lumMod val="65000"/>
                    <a:lumOff val="35000"/>
                  </a:schemeClr>
                </a:solidFill>
                <a:latin typeface="Arial" panose="020B0604020202020204" pitchFamily="34" charset="0"/>
                <a:cs typeface="Arial" panose="020B0604020202020204" pitchFamily="34" charset="0"/>
              </a:rPr>
              <a:t>Seleccione los ítems a mostrar, su fuente y el estilo de la presentación. Levantamiento restaurará los ítems y fuente en la misma forma cuando el programa se reinicie.</a:t>
            </a:r>
          </a:p>
        </p:txBody>
      </p:sp>
      <p:sp>
        <p:nvSpPr>
          <p:cNvPr id="13316"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F55BE5D3-F9E8-4BA2-BC50-99D7345618E7}" type="slidenum">
              <a:rPr sz="1200"/>
              <a:pPr algn="l" rtl="0"/>
              <a:t>7</a:t>
            </a:fld>
            <a:endParaRPr lang="es" altLang="en-US" sz="1200"/>
          </a:p>
        </p:txBody>
      </p:sp>
      <p:pic>
        <p:nvPicPr>
          <p:cNvPr id="13317" name="Picture 2"/>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t="1704" b="1704"/>
          <a:stretch>
            <a:fillRect/>
          </a:stretch>
        </p:blipFill>
        <p:spPr>
          <a:xfrm>
            <a:off x="5376863" y="1600200"/>
            <a:ext cx="3429000" cy="37782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59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10000"/>
            <a:ext cx="4410075" cy="2473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p:cNvGrpSpPr>
            <a:grpSpLocks/>
          </p:cNvGrpSpPr>
          <p:nvPr/>
        </p:nvGrpSpPr>
        <p:grpSpPr bwMode="auto">
          <a:xfrm>
            <a:off x="4943475" y="1828800"/>
            <a:ext cx="2143125" cy="3217863"/>
            <a:chOff x="4943476" y="1828800"/>
            <a:chExt cx="2143124" cy="3218083"/>
          </a:xfrm>
        </p:grpSpPr>
        <p:sp>
          <p:nvSpPr>
            <p:cNvPr id="10" name="Rectangle 9">
              <a:extLst>
                <a:ext uri="{FF2B5EF4-FFF2-40B4-BE49-F238E27FC236}">
                  <a16:creationId xmlns="" xmlns:a16="http://schemas.microsoft.com/office/drawing/2014/main" id="{94254482-39E6-43F3-B300-C48F6BA3FAA6}"/>
                </a:ext>
              </a:extLst>
            </p:cNvPr>
            <p:cNvSpPr/>
            <p:nvPr/>
          </p:nvSpPr>
          <p:spPr>
            <a:xfrm>
              <a:off x="6019800" y="1828800"/>
              <a:ext cx="1066800" cy="457231"/>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2" name="Elbow Connector 11">
              <a:extLst>
                <a:ext uri="{FF2B5EF4-FFF2-40B4-BE49-F238E27FC236}">
                  <a16:creationId xmlns="" xmlns:a16="http://schemas.microsoft.com/office/drawing/2014/main" id="{8454AC60-7842-4AC6-9F30-BCAB8FF4FB1D}"/>
                </a:ext>
              </a:extLst>
            </p:cNvPr>
            <p:cNvCxnSpPr>
              <a:stCxn id="10" idx="2"/>
              <a:endCxn id="125955" idx="3"/>
            </p:cNvCxnSpPr>
            <p:nvPr/>
          </p:nvCxnSpPr>
          <p:spPr>
            <a:xfrm rot="5400000">
              <a:off x="4367912" y="2861595"/>
              <a:ext cx="2760852" cy="1609724"/>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9307814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100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1000"/>
                                  </p:stCondLst>
                                  <p:childTnLst>
                                    <p:set>
                                      <p:cBhvr>
                                        <p:cTn id="8" dur="1" fill="hold">
                                          <p:stCondLst>
                                            <p:cond delay="0"/>
                                          </p:stCondLst>
                                        </p:cTn>
                                        <p:tgtEl>
                                          <p:spTgt spid="1259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6"/>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Seleccionando el Dispositivo Activo</a:t>
            </a:r>
          </a:p>
        </p:txBody>
      </p:sp>
      <p:sp>
        <p:nvSpPr>
          <p:cNvPr id="8" name="Content Placeholder 7">
            <a:extLst>
              <a:ext uri="{FF2B5EF4-FFF2-40B4-BE49-F238E27FC236}">
                <a16:creationId xmlns="" xmlns:a16="http://schemas.microsoft.com/office/drawing/2014/main" id="{387C0E33-CCC4-489F-8F6C-1729025FC187}"/>
              </a:ext>
            </a:extLst>
          </p:cNvPr>
          <p:cNvSpPr>
            <a:spLocks noGrp="1"/>
          </p:cNvSpPr>
          <p:nvPr>
            <p:ph idx="1"/>
          </p:nvPr>
        </p:nvSpPr>
        <p:spPr>
          <a:xfrm>
            <a:off x="347663" y="1600200"/>
            <a:ext cx="4691062" cy="4691063"/>
          </a:xfrm>
        </p:spPr>
        <p:txBody>
          <a:bodyPr>
            <a:normAutofit fontScale="92500" lnSpcReduction="10000"/>
          </a:bodyPr>
          <a:lstStyle/>
          <a:p>
            <a:pPr algn="l" rtl="0">
              <a:defRPr/>
            </a:pPr>
            <a:r>
              <a:rPr lang="es" b="1" i="0" u="none">
                <a:solidFill>
                  <a:schemeClr val="tx2"/>
                </a:solidFill>
              </a:rPr>
              <a:t>HYPACK Levantamiento.</a:t>
            </a:r>
          </a:p>
          <a:p>
            <a:pPr marL="342900" indent="-342900" algn="l" rtl="0">
              <a:buFont typeface="Arial" panose="020B0604020202020204" pitchFamily="34" charset="0"/>
              <a:buChar char="•"/>
              <a:defRPr/>
            </a:pPr>
            <a:r>
              <a:rPr lang="es" sz="2000" b="0" i="0" u="none">
                <a:solidFill>
                  <a:schemeClr val="tx1">
                    <a:lumMod val="65000"/>
                    <a:lumOff val="35000"/>
                  </a:schemeClr>
                </a:solidFill>
              </a:rPr>
              <a:t>Active la opción «Usar para actualizar matriz” en su </a:t>
            </a:r>
            <a:r>
              <a:rPr lang="es" sz="2000" b="1" i="0" u="none">
                <a:solidFill>
                  <a:schemeClr val="tx1">
                    <a:lumMod val="65000"/>
                    <a:lumOff val="35000"/>
                  </a:schemeClr>
                </a:solidFill>
              </a:rPr>
              <a:t>ecosonda</a:t>
            </a:r>
            <a:r>
              <a:rPr lang="es" sz="2000" b="0" i="0" u="none">
                <a:solidFill>
                  <a:schemeClr val="tx1">
                    <a:lumMod val="65000"/>
                    <a:lumOff val="35000"/>
                  </a:schemeClr>
                </a:solidFill>
              </a:rPr>
              <a:t> en la configuración de equipos.</a:t>
            </a:r>
          </a:p>
          <a:p>
            <a:pPr algn="l" rtl="0">
              <a:defRPr/>
            </a:pPr>
            <a:endParaRPr lang="es" dirty="0"/>
          </a:p>
          <a:p>
            <a:pPr algn="l" rtl="0">
              <a:defRPr/>
            </a:pPr>
            <a:r>
              <a:rPr lang="es" b="1" i="0" u="none">
                <a:solidFill>
                  <a:schemeClr val="tx2"/>
                </a:solidFill>
              </a:rPr>
              <a:t>DREDGEPACK®</a:t>
            </a:r>
          </a:p>
          <a:p>
            <a:pPr marL="342900" indent="-342900" algn="l" rtl="0">
              <a:buFont typeface="Arial" panose="020B0604020202020204" pitchFamily="34" charset="0"/>
              <a:buChar char="•"/>
              <a:defRPr/>
            </a:pPr>
            <a:r>
              <a:rPr lang="es" sz="2000" b="0" i="0" u="none">
                <a:solidFill>
                  <a:schemeClr val="tx1">
                    <a:lumMod val="65000"/>
                    <a:lumOff val="35000"/>
                  </a:schemeClr>
                </a:solidFill>
              </a:rPr>
              <a:t>Active la opción “Usar para actiualizar la matriz” en el controlador que provee la profundidad de la </a:t>
            </a:r>
            <a:r>
              <a:rPr lang="es" sz="2000" b="1" i="0" u="none">
                <a:solidFill>
                  <a:schemeClr val="tx1">
                    <a:lumMod val="65000"/>
                    <a:lumOff val="35000"/>
                  </a:schemeClr>
                </a:solidFill>
              </a:rPr>
              <a:t>herramienta de dragado.</a:t>
            </a:r>
          </a:p>
          <a:p>
            <a:pPr algn="l" rtl="0">
              <a:defRPr/>
            </a:pPr>
            <a:endParaRPr lang="es" dirty="0"/>
          </a:p>
          <a:p>
            <a:pPr algn="l" rtl="0">
              <a:defRPr/>
            </a:pPr>
            <a:r>
              <a:rPr lang="es" b="1" i="0" u="none">
                <a:solidFill>
                  <a:schemeClr val="tx2"/>
                </a:solidFill>
              </a:rPr>
              <a:t>HYSWEEP</a:t>
            </a:r>
          </a:p>
          <a:p>
            <a:pPr marL="342900" indent="-342900" algn="l" rtl="0">
              <a:buFont typeface="Arial" panose="020B0604020202020204" pitchFamily="34" charset="0"/>
              <a:buChar char="•"/>
              <a:defRPr/>
            </a:pPr>
            <a:r>
              <a:rPr lang="es" sz="2000" b="0" i="0" u="none">
                <a:solidFill>
                  <a:schemeClr val="tx1">
                    <a:lumMod val="65000"/>
                    <a:lumOff val="35000"/>
                  </a:schemeClr>
                </a:solidFill>
              </a:rPr>
              <a:t>Datos profundidad son pasados a HYPACK Levantamiento automáticamente.</a:t>
            </a:r>
          </a:p>
          <a:p>
            <a:pPr algn="l" rtl="0">
              <a:defRPr/>
            </a:pPr>
            <a:endParaRPr lang="es" dirty="0"/>
          </a:p>
        </p:txBody>
      </p:sp>
      <p:sp>
        <p:nvSpPr>
          <p:cNvPr id="12292"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1ED4ED66-1347-4E9C-BBB3-4B8D9A2E022C}" type="slidenum">
              <a:rPr sz="1200"/>
              <a:pPr algn="l" rtl="0"/>
              <a:t>70</a:t>
            </a:fld>
            <a:endParaRPr lang="es" altLang="en-US" sz="1200"/>
          </a:p>
        </p:txBody>
      </p:sp>
      <p:pic>
        <p:nvPicPr>
          <p:cNvPr id="12293" name="Picture 8"/>
          <p:cNvPicPr>
            <a:picLocks noGrp="1" noChangeAspect="1" noChangeArrowheads="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a:xfrm>
            <a:off x="5376863" y="1600200"/>
            <a:ext cx="3429000" cy="3778250"/>
          </a:xfrm>
          <a:noFill/>
          <a:extLst>
            <a:ext uri="{909E8E84-426E-40DD-AFC4-6F175D3DCCD1}">
              <a14:hiddenFill xmlns:a14="http://schemas.microsoft.com/office/drawing/2010/main">
                <a:solidFill>
                  <a:srgbClr val="FFFFFF"/>
                </a:solidFill>
              </a14:hiddenFill>
            </a:ext>
          </a:extLst>
        </p:spPr>
      </p:pic>
      <p:sp>
        <p:nvSpPr>
          <p:cNvPr id="12294" name="TextBox 10"/>
          <p:cNvSpPr txBox="1">
            <a:spLocks noChangeArrowheads="1"/>
          </p:cNvSpPr>
          <p:nvPr/>
        </p:nvSpPr>
        <p:spPr bwMode="auto">
          <a:xfrm>
            <a:off x="7391400" y="5432425"/>
            <a:ext cx="14192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sz="1100" b="0" i="0" u="none"/>
              <a:t>HYPACK Equipos</a:t>
            </a:r>
          </a:p>
        </p:txBody>
      </p:sp>
      <p:sp>
        <p:nvSpPr>
          <p:cNvPr id="14" name="Rectangle 13">
            <a:extLst>
              <a:ext uri="{FF2B5EF4-FFF2-40B4-BE49-F238E27FC236}">
                <a16:creationId xmlns="" xmlns:a16="http://schemas.microsoft.com/office/drawing/2014/main" id="{C55BAFD6-6332-42FE-BFC5-DACB5FDE9218}"/>
              </a:ext>
            </a:extLst>
          </p:cNvPr>
          <p:cNvSpPr/>
          <p:nvPr/>
        </p:nvSpPr>
        <p:spPr>
          <a:xfrm>
            <a:off x="7010400" y="4191000"/>
            <a:ext cx="1600200" cy="3048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Tree>
    <p:extLst>
      <p:ext uri="{BB962C8B-B14F-4D97-AF65-F5344CB8AC3E}">
        <p14:creationId xmlns:p14="http://schemas.microsoft.com/office/powerpoint/2010/main" val="4295330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5"/>
          <p:cNvSpPr>
            <a:spLocks noGrp="1"/>
          </p:cNvSpPr>
          <p:nvPr>
            <p:ph type="title"/>
          </p:nvPr>
        </p:nvSpPr>
        <p:spPr>
          <a:xfrm>
            <a:off x="347663" y="0"/>
            <a:ext cx="8643937" cy="989013"/>
          </a:xfrm>
        </p:spPr>
        <p:txBody>
          <a:bodyPr/>
          <a:lstStyle/>
          <a:p>
            <a:pPr algn="l" rtl="0"/>
            <a:r>
              <a:rPr lang="es" sz="3200" b="0" i="0" u="none">
                <a:latin typeface="Arial" panose="020B0604020202020204" pitchFamily="34" charset="0"/>
                <a:cs typeface="Arial" panose="020B0604020202020204" pitchFamily="34" charset="0"/>
              </a:rPr>
              <a:t>Programas que pueden usar Archivos MTX.</a:t>
            </a:r>
          </a:p>
        </p:txBody>
      </p:sp>
      <p:graphicFrame>
        <p:nvGraphicFramePr>
          <p:cNvPr id="8" name="Content Placeholder 7">
            <a:extLst>
              <a:ext uri="{FF2B5EF4-FFF2-40B4-BE49-F238E27FC236}">
                <a16:creationId xmlns="" xmlns:a16="http://schemas.microsoft.com/office/drawing/2014/main" id="{AFE9A4DF-396E-4997-A946-8A90CCCFB562}"/>
              </a:ext>
            </a:extLst>
          </p:cNvPr>
          <p:cNvGraphicFramePr>
            <a:graphicFrameLocks noGrp="1"/>
          </p:cNvGraphicFramePr>
          <p:nvPr>
            <p:ph idx="1"/>
          </p:nvPr>
        </p:nvGraphicFramePr>
        <p:xfrm>
          <a:off x="347663" y="1600200"/>
          <a:ext cx="8458200" cy="4747639"/>
        </p:xfrm>
        <a:graphic>
          <a:graphicData uri="http://schemas.openxmlformats.org/drawingml/2006/table">
            <a:tbl>
              <a:tblPr firstRow="1" firstCol="1" bandRow="1">
                <a:tableStyleId>{5C22544A-7EE6-4342-B048-85BDC9FD1C3A}</a:tableStyleId>
              </a:tblPr>
              <a:tblGrid>
                <a:gridCol w="2819400">
                  <a:extLst>
                    <a:ext uri="{9D8B030D-6E8A-4147-A177-3AD203B41FA5}">
                      <a16:colId xmlns="" xmlns:a16="http://schemas.microsoft.com/office/drawing/2014/main" val="20000"/>
                    </a:ext>
                  </a:extLst>
                </a:gridCol>
                <a:gridCol w="2819400">
                  <a:extLst>
                    <a:ext uri="{9D8B030D-6E8A-4147-A177-3AD203B41FA5}">
                      <a16:colId xmlns="" xmlns:a16="http://schemas.microsoft.com/office/drawing/2014/main" val="20001"/>
                    </a:ext>
                  </a:extLst>
                </a:gridCol>
                <a:gridCol w="2819400">
                  <a:extLst>
                    <a:ext uri="{9D8B030D-6E8A-4147-A177-3AD203B41FA5}">
                      <a16:colId xmlns="" xmlns:a16="http://schemas.microsoft.com/office/drawing/2014/main" val="20002"/>
                    </a:ext>
                  </a:extLst>
                </a:gridCol>
              </a:tblGrid>
              <a:tr h="381785">
                <a:tc>
                  <a:txBody>
                    <a:bodyPr/>
                    <a:lstStyle/>
                    <a:p>
                      <a:pPr algn="ctr" rtl="0"/>
                      <a:r>
                        <a:rPr lang="es" sz="1800" b="0" i="0" u="none"/>
                        <a:t>Programa</a:t>
                      </a:r>
                    </a:p>
                  </a:txBody>
                  <a:tcPr marT="45722" marB="45722"/>
                </a:tc>
                <a:tc>
                  <a:txBody>
                    <a:bodyPr/>
                    <a:lstStyle/>
                    <a:p>
                      <a:pPr algn="ctr" rtl="0"/>
                      <a:r>
                        <a:rPr lang="es" sz="1800" b="0" i="0" u="none"/>
                        <a:t>Uso</a:t>
                      </a:r>
                    </a:p>
                  </a:txBody>
                  <a:tcPr marT="45722" marB="45722"/>
                </a:tc>
                <a:tc>
                  <a:txBody>
                    <a:bodyPr/>
                    <a:lstStyle/>
                    <a:p>
                      <a:pPr algn="ctr" rtl="0"/>
                      <a:r>
                        <a:rPr lang="es" sz="1800" b="0" i="0" u="none"/>
                        <a:t>Comentarios</a:t>
                      </a:r>
                    </a:p>
                  </a:txBody>
                  <a:tcPr marT="45722" marB="45722"/>
                </a:tc>
                <a:extLst>
                  <a:ext uri="{0D108BD9-81ED-4DB2-BD59-A6C34878D82A}">
                    <a16:rowId xmlns="" xmlns:a16="http://schemas.microsoft.com/office/drawing/2014/main" val="10000"/>
                  </a:ext>
                </a:extLst>
              </a:tr>
              <a:tr h="478083">
                <a:tc>
                  <a:txBody>
                    <a:bodyPr/>
                    <a:lstStyle/>
                    <a:p>
                      <a:pPr algn="l" rtl="0"/>
                      <a:r>
                        <a:rPr lang="es" sz="1800" b="0" i="0" u="none"/>
                        <a:t>Editor Matriz</a:t>
                      </a:r>
                    </a:p>
                  </a:txBody>
                  <a:tcPr marT="45722" marB="45722" anchor="ct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400" b="0" i="0" u="none" strike="noStrike" cap="none" normalizeH="0">
                          <a:ln>
                            <a:noFill/>
                          </a:ln>
                          <a:solidFill>
                            <a:schemeClr val="tx1"/>
                          </a:solidFill>
                          <a:effectLst/>
                          <a:latin typeface="Arial" charset="0"/>
                        </a:rPr>
                        <a:t>Crea archivos MTX en blanco.</a:t>
                      </a:r>
                    </a:p>
                  </a:txBody>
                  <a:tcPr marT="45719" marB="45719"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200" b="0" i="0" u="none" strike="noStrike" cap="none" normalizeH="0">
                          <a:ln>
                            <a:noFill/>
                          </a:ln>
                          <a:solidFill>
                            <a:schemeClr val="tx1"/>
                          </a:solidFill>
                          <a:effectLst/>
                          <a:latin typeface="Arial" charset="0"/>
                        </a:rPr>
                        <a:t>Asegúrese de designar el uso en HYPACK o HYSWEEP!</a:t>
                      </a:r>
                    </a:p>
                  </a:txBody>
                  <a:tcPr marT="45719" marB="45719" horzOverflow="overflow"/>
                </a:tc>
                <a:extLst>
                  <a:ext uri="{0D108BD9-81ED-4DB2-BD59-A6C34878D82A}">
                    <a16:rowId xmlns="" xmlns:a16="http://schemas.microsoft.com/office/drawing/2014/main" val="10001"/>
                  </a:ext>
                </a:extLst>
              </a:tr>
              <a:tr h="534328">
                <a:tc>
                  <a:txBody>
                    <a:bodyPr/>
                    <a:lstStyle/>
                    <a:p>
                      <a:pPr algn="l" rtl="0"/>
                      <a:r>
                        <a:rPr lang="es" sz="1800" b="0" i="0" u="none"/>
                        <a:t>CARTOGRAFIAR</a:t>
                      </a:r>
                    </a:p>
                  </a:txBody>
                  <a:tcPr marT="45722" marB="45722" anchor="ct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400" b="0" i="0" u="none" strike="noStrike" cap="none" normalizeH="0">
                          <a:ln>
                            <a:noFill/>
                          </a:ln>
                          <a:solidFill>
                            <a:schemeClr val="tx1"/>
                          </a:solidFill>
                          <a:effectLst/>
                          <a:latin typeface="Arial" charset="0"/>
                        </a:rPr>
                        <a:t>Puede rellenar archivos MTX con profundidades.</a:t>
                      </a:r>
                    </a:p>
                  </a:txBody>
                  <a:tcPr marT="45719" marB="45719"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200" b="0" i="0" u="none" strike="noStrike" cap="none" normalizeH="0">
                          <a:ln>
                            <a:noFill/>
                          </a:ln>
                          <a:solidFill>
                            <a:schemeClr val="tx1"/>
                          </a:solidFill>
                          <a:effectLst/>
                          <a:latin typeface="Arial" charset="0"/>
                        </a:rPr>
                        <a:t>No ‘rellena’ celdas de Matriz vacías.</a:t>
                      </a:r>
                    </a:p>
                  </a:txBody>
                  <a:tcPr marT="45719" marB="45719" horzOverflow="overflow"/>
                </a:tc>
                <a:extLst>
                  <a:ext uri="{0D108BD9-81ED-4DB2-BD59-A6C34878D82A}">
                    <a16:rowId xmlns="" xmlns:a16="http://schemas.microsoft.com/office/drawing/2014/main" val="10002"/>
                  </a:ext>
                </a:extLst>
              </a:tr>
              <a:tr h="534328">
                <a:tc>
                  <a:txBody>
                    <a:bodyPr/>
                    <a:lstStyle/>
                    <a:p>
                      <a:pPr algn="l" rtl="0"/>
                      <a:r>
                        <a:rPr lang="es" sz="1800" b="0" i="0" u="none"/>
                        <a:t>MODELO TIN</a:t>
                      </a:r>
                    </a:p>
                  </a:txBody>
                  <a:tcPr marT="45722" marB="45722" anchor="ct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400" b="0" i="0" u="none" strike="noStrike" cap="none" normalizeH="0">
                          <a:ln>
                            <a:noFill/>
                          </a:ln>
                          <a:solidFill>
                            <a:schemeClr val="tx1"/>
                          </a:solidFill>
                          <a:effectLst/>
                          <a:latin typeface="Arial" charset="0"/>
                        </a:rPr>
                        <a:t>Puede rellenar archivos MTX con profundidades.</a:t>
                      </a:r>
                    </a:p>
                  </a:txBody>
                  <a:tcPr marT="45719" marB="45719"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200" b="0" i="0" u="none" strike="noStrike" cap="none" normalizeH="0">
                          <a:ln>
                            <a:noFill/>
                          </a:ln>
                          <a:solidFill>
                            <a:schemeClr val="tx1"/>
                          </a:solidFill>
                          <a:effectLst/>
                          <a:latin typeface="Arial" charset="0"/>
                        </a:rPr>
                        <a:t>Puede ‘rellenar’ celdas vacías en el interior del modelo.</a:t>
                      </a:r>
                    </a:p>
                  </a:txBody>
                  <a:tcPr marT="45719" marB="45719" horzOverflow="overflow"/>
                </a:tc>
                <a:extLst>
                  <a:ext uri="{0D108BD9-81ED-4DB2-BD59-A6C34878D82A}">
                    <a16:rowId xmlns="" xmlns:a16="http://schemas.microsoft.com/office/drawing/2014/main" val="10003"/>
                  </a:ext>
                </a:extLst>
              </a:tr>
              <a:tr h="674941">
                <a:tc>
                  <a:txBody>
                    <a:bodyPr/>
                    <a:lstStyle/>
                    <a:p>
                      <a:pPr algn="l" rtl="0"/>
                      <a:r>
                        <a:rPr lang="es" sz="1800" b="0" i="0" u="none"/>
                        <a:t>HYPACK Levantamiento.</a:t>
                      </a:r>
                    </a:p>
                  </a:txBody>
                  <a:tcPr marT="45722" marB="45722" anchor="ct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400" b="0" i="0" u="none" strike="noStrike" cap="none" normalizeH="0">
                          <a:ln>
                            <a:noFill/>
                          </a:ln>
                          <a:solidFill>
                            <a:schemeClr val="tx1"/>
                          </a:solidFill>
                          <a:effectLst/>
                          <a:latin typeface="Arial" charset="0"/>
                        </a:rPr>
                        <a:t>Puede actualizar archivos MTX con profundidades.</a:t>
                      </a:r>
                    </a:p>
                  </a:txBody>
                  <a:tcPr marT="45719" marB="45719"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200" b="0" i="0" u="none" strike="noStrike" cap="none" normalizeH="0">
                          <a:ln>
                            <a:noFill/>
                          </a:ln>
                          <a:solidFill>
                            <a:schemeClr val="tx1"/>
                          </a:solidFill>
                          <a:effectLst/>
                          <a:latin typeface="Arial" charset="0"/>
                        </a:rPr>
                        <a:t>Mínima, Máxima o valor más reciente.  Profundidad Corregida o Sin corregir.</a:t>
                      </a:r>
                    </a:p>
                  </a:txBody>
                  <a:tcPr marT="45719" marB="45719" horzOverflow="overflow"/>
                </a:tc>
                <a:extLst>
                  <a:ext uri="{0D108BD9-81ED-4DB2-BD59-A6C34878D82A}">
                    <a16:rowId xmlns="" xmlns:a16="http://schemas.microsoft.com/office/drawing/2014/main" val="10004"/>
                  </a:ext>
                </a:extLst>
              </a:tr>
              <a:tr h="674941">
                <a:tc>
                  <a:txBody>
                    <a:bodyPr/>
                    <a:lstStyle/>
                    <a:p>
                      <a:pPr algn="l" rtl="0"/>
                      <a:r>
                        <a:rPr lang="es" sz="1800" b="0" i="0" u="none"/>
                        <a:t>HYSWEEP</a:t>
                      </a:r>
                    </a:p>
                  </a:txBody>
                  <a:tcPr marT="45722" marB="45722" anchor="ct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400" b="0" i="0" u="none" strike="noStrike" cap="none" normalizeH="0">
                          <a:ln>
                            <a:noFill/>
                          </a:ln>
                          <a:solidFill>
                            <a:schemeClr val="tx1"/>
                          </a:solidFill>
                          <a:effectLst/>
                          <a:latin typeface="Arial" charset="0"/>
                        </a:rPr>
                        <a:t>Actualiza MTX con profundidades para mostrar cubrimiento.</a:t>
                      </a:r>
                    </a:p>
                  </a:txBody>
                  <a:tcPr marT="45719" marB="45719"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200" b="0" i="0" u="none" strike="noStrike" cap="none" normalizeH="0">
                          <a:ln>
                            <a:noFill/>
                          </a:ln>
                          <a:solidFill>
                            <a:schemeClr val="tx1"/>
                          </a:solidFill>
                          <a:effectLst/>
                          <a:latin typeface="Arial" charset="0"/>
                        </a:rPr>
                        <a:t>Traquea valores profundidad mínima y máxima en cada celda.  Traquea 100% o 200% por cada celda.</a:t>
                      </a:r>
                    </a:p>
                  </a:txBody>
                  <a:tcPr marT="45719" marB="45719" horzOverflow="overflow"/>
                </a:tc>
                <a:extLst>
                  <a:ext uri="{0D108BD9-81ED-4DB2-BD59-A6C34878D82A}">
                    <a16:rowId xmlns="" xmlns:a16="http://schemas.microsoft.com/office/drawing/2014/main" val="10005"/>
                  </a:ext>
                </a:extLst>
              </a:tr>
              <a:tr h="871801">
                <a:tc>
                  <a:txBody>
                    <a:bodyPr/>
                    <a:lstStyle/>
                    <a:p>
                      <a:pPr algn="l" rtl="0"/>
                      <a:r>
                        <a:rPr lang="es" sz="1800" b="0" i="0" u="none"/>
                        <a:t>DREDGEPACK®</a:t>
                      </a:r>
                    </a:p>
                  </a:txBody>
                  <a:tcPr marT="45722" marB="45722" anchor="ct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400" b="0" i="0" u="none" strike="noStrike" cap="none" normalizeH="0">
                          <a:ln>
                            <a:noFill/>
                          </a:ln>
                          <a:solidFill>
                            <a:schemeClr val="tx1"/>
                          </a:solidFill>
                          <a:effectLst/>
                          <a:latin typeface="Arial" charset="0"/>
                        </a:rPr>
                        <a:t>Actualiza MTX con profundidades de la herramienta de corte.</a:t>
                      </a:r>
                    </a:p>
                  </a:txBody>
                  <a:tcPr marT="45719" marB="45719"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200" b="0" i="0" u="none" strike="noStrike" cap="none" normalizeH="0">
                          <a:ln>
                            <a:noFill/>
                          </a:ln>
                          <a:solidFill>
                            <a:schemeClr val="tx1"/>
                          </a:solidFill>
                          <a:effectLst/>
                          <a:latin typeface="Arial" charset="0"/>
                        </a:rPr>
                        <a:t>Prof Mínima para proyectos “basados en profundidad”.  Prof Máxima para proyectos “basados en elevación”.</a:t>
                      </a:r>
                    </a:p>
                  </a:txBody>
                  <a:tcPr marT="45719" marB="45719" horzOverflow="overflow"/>
                </a:tc>
                <a:extLst>
                  <a:ext uri="{0D108BD9-81ED-4DB2-BD59-A6C34878D82A}">
                    <a16:rowId xmlns="" xmlns:a16="http://schemas.microsoft.com/office/drawing/2014/main" val="10006"/>
                  </a:ext>
                </a:extLst>
              </a:tr>
              <a:tr h="540855">
                <a:tc>
                  <a:txBody>
                    <a:bodyPr/>
                    <a:lstStyle/>
                    <a:p>
                      <a:pPr algn="l" rtl="0"/>
                      <a:r>
                        <a:rPr lang="es" sz="1800" b="0" i="0" u="none"/>
                        <a:t>XYZ A MTX</a:t>
                      </a:r>
                    </a:p>
                  </a:txBody>
                  <a:tcPr marT="45722" marB="45722" anchor="ct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400" b="0" i="0" u="none" strike="noStrike" cap="none" normalizeH="0">
                          <a:ln>
                            <a:noFill/>
                          </a:ln>
                          <a:solidFill>
                            <a:schemeClr val="tx1"/>
                          </a:solidFill>
                          <a:effectLst/>
                          <a:latin typeface="Arial" charset="0"/>
                        </a:rPr>
                        <a:t>Automáticamente crea un archivo MTX Lleno.</a:t>
                      </a:r>
                    </a:p>
                  </a:txBody>
                  <a:tcPr marT="45719" marB="45719"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s" sz="1200" b="0" i="0" u="none" strike="noStrike" cap="none" normalizeH="0">
                          <a:ln>
                            <a:noFill/>
                          </a:ln>
                          <a:solidFill>
                            <a:schemeClr val="tx1"/>
                          </a:solidFill>
                          <a:effectLst/>
                          <a:latin typeface="Arial" charset="0"/>
                        </a:rPr>
                        <a:t>MODELO TIN para principiantes.</a:t>
                      </a:r>
                    </a:p>
                  </a:txBody>
                  <a:tcPr marT="45719" marB="45719" horzOverflow="overflow"/>
                </a:tc>
                <a:extLst>
                  <a:ext uri="{0D108BD9-81ED-4DB2-BD59-A6C34878D82A}">
                    <a16:rowId xmlns="" xmlns:a16="http://schemas.microsoft.com/office/drawing/2014/main" val="10007"/>
                  </a:ext>
                </a:extLst>
              </a:tr>
            </a:tbl>
          </a:graphicData>
        </a:graphic>
      </p:graphicFrame>
      <p:sp>
        <p:nvSpPr>
          <p:cNvPr id="13353"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2D2E7A12-8770-4435-A875-589E9B132C93}" type="slidenum">
              <a:rPr sz="1200"/>
              <a:pPr algn="l" rtl="0"/>
              <a:t>71</a:t>
            </a:fld>
            <a:endParaRPr lang="es" altLang="en-US" sz="1200"/>
          </a:p>
        </p:txBody>
      </p:sp>
    </p:spTree>
    <p:extLst>
      <p:ext uri="{BB962C8B-B14F-4D97-AF65-F5344CB8AC3E}">
        <p14:creationId xmlns:p14="http://schemas.microsoft.com/office/powerpoint/2010/main" val="40921887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5"/>
          <p:cNvPicPr>
            <a:picLocks noChangeAspect="1" noChangeArrowheads="1"/>
          </p:cNvPicPr>
          <p:nvPr/>
        </p:nvPicPr>
        <p:blipFill>
          <a:blip r:embed="rId2">
            <a:extLst>
              <a:ext uri="{28A0092B-C50C-407E-A947-70E740481C1C}">
                <a14:useLocalDpi xmlns:a14="http://schemas.microsoft.com/office/drawing/2010/main" val="0"/>
              </a:ext>
            </a:extLst>
          </a:blip>
          <a:srcRect t="-188" b="188"/>
          <a:stretch>
            <a:fillRect/>
          </a:stretch>
        </p:blipFill>
        <p:spPr bwMode="auto">
          <a:xfrm>
            <a:off x="987425" y="1219200"/>
            <a:ext cx="3749675" cy="4900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6740" name="Picture 4"/>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90600" y="1219200"/>
            <a:ext cx="3748088" cy="48990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340" name="Title 4"/>
          <p:cNvSpPr>
            <a:spLocks noGrp="1"/>
          </p:cNvSpPr>
          <p:nvPr>
            <p:ph type="title"/>
          </p:nvPr>
        </p:nvSpPr>
        <p:spPr>
          <a:xfrm>
            <a:off x="347663" y="0"/>
            <a:ext cx="8796337" cy="989013"/>
          </a:xfrm>
        </p:spPr>
        <p:txBody>
          <a:bodyPr/>
          <a:lstStyle/>
          <a:p>
            <a:pPr algn="l" rtl="0"/>
            <a:r>
              <a:rPr lang="es" sz="2400" b="0" i="0" u="none" dirty="0">
                <a:latin typeface="Arial" panose="020B0604020202020204" pitchFamily="34" charset="0"/>
                <a:cs typeface="Arial" panose="020B0604020202020204" pitchFamily="34" charset="0"/>
              </a:rPr>
              <a:t>Configurando Opciones Matriz en HYPACK Levantamiento</a:t>
            </a:r>
          </a:p>
        </p:txBody>
      </p:sp>
      <p:sp>
        <p:nvSpPr>
          <p:cNvPr id="14341" name="Slide Number Placeholder 3"/>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B2E95622-7C1D-42A6-8D06-372D8A658C0C}" type="slidenum">
              <a:rPr sz="1200"/>
              <a:pPr algn="l" rtl="0"/>
              <a:t>72</a:t>
            </a:fld>
            <a:endParaRPr lang="es" altLang="en-US" sz="1200"/>
          </a:p>
        </p:txBody>
      </p:sp>
      <p:pic>
        <p:nvPicPr>
          <p:cNvPr id="116738" name="Picture 2"/>
          <p:cNvPicPr>
            <a:picLocks noGrp="1" noChangeAspect="1" noChangeArrowheads="1"/>
          </p:cNvPicPr>
          <p:nvPr>
            <p:ph idx="13"/>
          </p:nvPr>
        </p:nvPicPr>
        <p:blipFill>
          <a:blip r:embed="rId4">
            <a:extLst>
              <a:ext uri="{28A0092B-C50C-407E-A947-70E740481C1C}">
                <a14:useLocalDpi xmlns:a14="http://schemas.microsoft.com/office/drawing/2010/main" val="0"/>
              </a:ext>
            </a:extLst>
          </a:blip>
          <a:srcRect/>
          <a:stretch>
            <a:fillRect/>
          </a:stretch>
        </p:blipFill>
        <p:spPr>
          <a:xfrm>
            <a:off x="5376863" y="1924050"/>
            <a:ext cx="3429000" cy="40433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343" name="TextBox 7"/>
          <p:cNvSpPr txBox="1">
            <a:spLocks noChangeArrowheads="1"/>
          </p:cNvSpPr>
          <p:nvPr/>
        </p:nvSpPr>
        <p:spPr bwMode="auto">
          <a:xfrm>
            <a:off x="5394325" y="6118225"/>
            <a:ext cx="24833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dirty="0">
                <a:solidFill>
                  <a:srgbClr val="0070C0"/>
                </a:solidFill>
              </a:rPr>
              <a:t>MTX Definida por el Usuario.</a:t>
            </a:r>
          </a:p>
        </p:txBody>
      </p:sp>
      <p:sp>
        <p:nvSpPr>
          <p:cNvPr id="14344" name="TextBox 11"/>
          <p:cNvSpPr txBox="1">
            <a:spLocks noChangeArrowheads="1"/>
          </p:cNvSpPr>
          <p:nvPr/>
        </p:nvSpPr>
        <p:spPr bwMode="auto">
          <a:xfrm>
            <a:off x="1066800" y="6118225"/>
            <a:ext cx="19542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0" i="0" u="none" dirty="0">
                <a:solidFill>
                  <a:srgbClr val="0070C0"/>
                </a:solidFill>
              </a:rPr>
              <a:t>Matriz Auto-generada</a:t>
            </a:r>
          </a:p>
        </p:txBody>
      </p:sp>
      <p:grpSp>
        <p:nvGrpSpPr>
          <p:cNvPr id="24" name="Group 23"/>
          <p:cNvGrpSpPr>
            <a:grpSpLocks/>
          </p:cNvGrpSpPr>
          <p:nvPr/>
        </p:nvGrpSpPr>
        <p:grpSpPr bwMode="auto">
          <a:xfrm>
            <a:off x="2697163" y="1450975"/>
            <a:ext cx="4394200" cy="473075"/>
            <a:chOff x="2697480" y="1450554"/>
            <a:chExt cx="4393883" cy="473673"/>
          </a:xfrm>
        </p:grpSpPr>
        <p:sp>
          <p:nvSpPr>
            <p:cNvPr id="9" name="Rectangle 8">
              <a:extLst>
                <a:ext uri="{FF2B5EF4-FFF2-40B4-BE49-F238E27FC236}">
                  <a16:creationId xmlns="" xmlns:a16="http://schemas.microsoft.com/office/drawing/2014/main" id="{EE49EB0F-097C-4FD3-8738-97AAA0339CD1}"/>
                </a:ext>
              </a:extLst>
            </p:cNvPr>
            <p:cNvSpPr/>
            <p:nvPr/>
          </p:nvSpPr>
          <p:spPr>
            <a:xfrm>
              <a:off x="2697480" y="1450554"/>
              <a:ext cx="457167" cy="228889"/>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4" name="Elbow Connector 13">
              <a:extLst>
                <a:ext uri="{FF2B5EF4-FFF2-40B4-BE49-F238E27FC236}">
                  <a16:creationId xmlns="" xmlns:a16="http://schemas.microsoft.com/office/drawing/2014/main" id="{91F5B6E4-46FA-477D-B56A-A77DB0659E34}"/>
                </a:ext>
              </a:extLst>
            </p:cNvPr>
            <p:cNvCxnSpPr>
              <a:stCxn id="9" idx="3"/>
              <a:endCxn id="116738" idx="0"/>
            </p:cNvCxnSpPr>
            <p:nvPr/>
          </p:nvCxnSpPr>
          <p:spPr>
            <a:xfrm>
              <a:off x="3154647" y="1564998"/>
              <a:ext cx="3936716" cy="359229"/>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grpSp>
        <p:nvGrpSpPr>
          <p:cNvPr id="23" name="Group 22"/>
          <p:cNvGrpSpPr>
            <a:grpSpLocks/>
          </p:cNvGrpSpPr>
          <p:nvPr/>
        </p:nvGrpSpPr>
        <p:grpSpPr bwMode="auto">
          <a:xfrm>
            <a:off x="4191000" y="1709738"/>
            <a:ext cx="317500" cy="2557462"/>
            <a:chOff x="4191000" y="1709928"/>
            <a:chExt cx="317500" cy="2557272"/>
          </a:xfrm>
        </p:grpSpPr>
        <p:sp>
          <p:nvSpPr>
            <p:cNvPr id="16" name="Rectangle 15">
              <a:extLst>
                <a:ext uri="{FF2B5EF4-FFF2-40B4-BE49-F238E27FC236}">
                  <a16:creationId xmlns="" xmlns:a16="http://schemas.microsoft.com/office/drawing/2014/main" id="{3D6886FF-443C-4E05-BCFC-2F4B8617CF63}"/>
                </a:ext>
              </a:extLst>
            </p:cNvPr>
            <p:cNvSpPr/>
            <p:nvPr/>
          </p:nvSpPr>
          <p:spPr>
            <a:xfrm>
              <a:off x="4191000" y="1709928"/>
              <a:ext cx="304800" cy="312714"/>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8" name="Elbow Connector 17">
              <a:extLst>
                <a:ext uri="{FF2B5EF4-FFF2-40B4-BE49-F238E27FC236}">
                  <a16:creationId xmlns="" xmlns:a16="http://schemas.microsoft.com/office/drawing/2014/main" id="{32605EAD-EA15-4C7B-B021-C5342D992A5D}"/>
                </a:ext>
              </a:extLst>
            </p:cNvPr>
            <p:cNvCxnSpPr>
              <a:stCxn id="16" idx="3"/>
            </p:cNvCxnSpPr>
            <p:nvPr/>
          </p:nvCxnSpPr>
          <p:spPr>
            <a:xfrm>
              <a:off x="4495800" y="1867078"/>
              <a:ext cx="12700" cy="2400122"/>
            </a:xfrm>
            <a:prstGeom prst="bentConnector4">
              <a:avLst>
                <a:gd name="adj1" fmla="val 3318071"/>
                <a:gd name="adj2" fmla="val 100063"/>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837325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999"/>
                                          </p:stCondLst>
                                        </p:cTn>
                                        <p:tgtEl>
                                          <p:spTgt spid="23"/>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nodeType="afterEffect">
                                  <p:stCondLst>
                                    <p:cond delay="500"/>
                                  </p:stCondLst>
                                  <p:childTnLst>
                                    <p:set>
                                      <p:cBhvr>
                                        <p:cTn id="9" dur="1" fill="hold">
                                          <p:stCondLst>
                                            <p:cond delay="0"/>
                                          </p:stCondLst>
                                        </p:cTn>
                                        <p:tgtEl>
                                          <p:spTgt spid="116740"/>
                                        </p:tgtEl>
                                        <p:attrNameLst>
                                          <p:attrName>style.visibility</p:attrName>
                                        </p:attrNameLst>
                                      </p:cBhvr>
                                      <p:to>
                                        <p:strVal val="visible"/>
                                      </p:to>
                                    </p:set>
                                  </p:childTnLst>
                                </p:cTn>
                              </p:par>
                            </p:childTnLst>
                          </p:cTn>
                        </p:par>
                        <p:par>
                          <p:cTn id="10" fill="hold" nodeType="afterGroup">
                            <p:stCondLst>
                              <p:cond delay="1500"/>
                            </p:stCondLst>
                            <p:childTnLst>
                              <p:par>
                                <p:cTn id="11" presetID="1" presetClass="entr" presetSubtype="0" fill="hold" nodeType="afterEffect">
                                  <p:stCondLst>
                                    <p:cond delay="0"/>
                                  </p:stCondLst>
                                  <p:childTnLst>
                                    <p:set>
                                      <p:cBhvr>
                                        <p:cTn id="12" dur="1" fill="hold">
                                          <p:stCondLst>
                                            <p:cond delay="999"/>
                                          </p:stCondLst>
                                        </p:cTn>
                                        <p:tgtEl>
                                          <p:spTgt spid="24"/>
                                        </p:tgtEl>
                                        <p:attrNameLst>
                                          <p:attrName>style.visibility</p:attrName>
                                        </p:attrNameLst>
                                      </p:cBhvr>
                                      <p:to>
                                        <p:strVal val="visible"/>
                                      </p:to>
                                    </p:set>
                                  </p:childTnLst>
                                </p:cTn>
                              </p:par>
                            </p:childTnLst>
                          </p:cTn>
                        </p:par>
                        <p:par>
                          <p:cTn id="13" fill="hold" nodeType="afterGroup">
                            <p:stCondLst>
                              <p:cond delay="2500"/>
                            </p:stCondLst>
                            <p:childTnLst>
                              <p:par>
                                <p:cTn id="14" presetID="1" presetClass="entr" presetSubtype="0" fill="hold" nodeType="afterEffect">
                                  <p:stCondLst>
                                    <p:cond delay="500"/>
                                  </p:stCondLst>
                                  <p:childTnLst>
                                    <p:set>
                                      <p:cBhvr>
                                        <p:cTn id="15" dur="1" fill="hold">
                                          <p:stCondLst>
                                            <p:cond delay="0"/>
                                          </p:stCondLst>
                                        </p:cTn>
                                        <p:tgtEl>
                                          <p:spTgt spid="1167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347472" y="0"/>
            <a:ext cx="7583025" cy="988786"/>
          </a:xfrm>
        </p:spPr>
        <p:txBody>
          <a:bodyPr/>
          <a:lstStyle/>
          <a:p>
            <a:pPr algn="l" rtl="0"/>
            <a:r>
              <a:rPr lang="es" sz="3200" b="0" i="0" u="none" dirty="0">
                <a:latin typeface="Arial" panose="020B0604020202020204" pitchFamily="34" charset="0"/>
                <a:cs typeface="Arial" panose="020B0604020202020204" pitchFamily="34" charset="0"/>
              </a:rPr>
              <a:t>Ventana Area Gráfica Opciones Matriz</a:t>
            </a:r>
          </a:p>
        </p:txBody>
      </p:sp>
      <p:sp>
        <p:nvSpPr>
          <p:cNvPr id="15363"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4408B356-FA23-473A-BA86-419464AA8BAE}" type="slidenum">
              <a:rPr sz="1200"/>
              <a:pPr algn="l" rtl="0"/>
              <a:t>73</a:t>
            </a:fld>
            <a:endParaRPr lang="es" altLang="en-US" sz="1200"/>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663" y="1600200"/>
            <a:ext cx="6192837" cy="4691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77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505200"/>
            <a:ext cx="4362450" cy="2324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3" name="Group 12"/>
          <p:cNvGrpSpPr>
            <a:grpSpLocks/>
          </p:cNvGrpSpPr>
          <p:nvPr/>
        </p:nvGrpSpPr>
        <p:grpSpPr bwMode="auto">
          <a:xfrm>
            <a:off x="1600200" y="1828800"/>
            <a:ext cx="2486025" cy="1676400"/>
            <a:chOff x="1600200" y="1828800"/>
            <a:chExt cx="2486025" cy="1676400"/>
          </a:xfrm>
        </p:grpSpPr>
        <p:sp>
          <p:nvSpPr>
            <p:cNvPr id="6" name="Rectangle 5">
              <a:extLst>
                <a:ext uri="{FF2B5EF4-FFF2-40B4-BE49-F238E27FC236}">
                  <a16:creationId xmlns="" xmlns:a16="http://schemas.microsoft.com/office/drawing/2014/main" id="{AA8DC88F-8688-4C4E-B0FC-F7E1F8FB9D81}"/>
                </a:ext>
              </a:extLst>
            </p:cNvPr>
            <p:cNvSpPr/>
            <p:nvPr/>
          </p:nvSpPr>
          <p:spPr>
            <a:xfrm>
              <a:off x="1600200" y="1828800"/>
              <a:ext cx="381000" cy="2286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cxnSp>
          <p:nvCxnSpPr>
            <p:cNvPr id="11" name="Elbow Connector 10">
              <a:extLst>
                <a:ext uri="{FF2B5EF4-FFF2-40B4-BE49-F238E27FC236}">
                  <a16:creationId xmlns="" xmlns:a16="http://schemas.microsoft.com/office/drawing/2014/main" id="{4BFFAA0B-475C-43CE-9001-FC43E767643C}"/>
                </a:ext>
              </a:extLst>
            </p:cNvPr>
            <p:cNvCxnSpPr>
              <a:stCxn id="6" idx="3"/>
              <a:endCxn id="117763" idx="0"/>
            </p:cNvCxnSpPr>
            <p:nvPr/>
          </p:nvCxnSpPr>
          <p:spPr>
            <a:xfrm>
              <a:off x="1981200" y="1943100"/>
              <a:ext cx="2105025" cy="1562100"/>
            </a:xfrm>
            <a:prstGeom prst="bentConnector2">
              <a:avLst/>
            </a:prstGeom>
            <a:ln w="38100">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
        <p:nvSpPr>
          <p:cNvPr id="14" name="TextBox 13">
            <a:extLst>
              <a:ext uri="{FF2B5EF4-FFF2-40B4-BE49-F238E27FC236}">
                <a16:creationId xmlns="" xmlns:a16="http://schemas.microsoft.com/office/drawing/2014/main" id="{F436F542-EA88-4565-861D-79EC09A04A7C}"/>
              </a:ext>
            </a:extLst>
          </p:cNvPr>
          <p:cNvSpPr txBox="1"/>
          <p:nvPr/>
        </p:nvSpPr>
        <p:spPr>
          <a:xfrm>
            <a:off x="6781800" y="1276174"/>
            <a:ext cx="2362200" cy="3733800"/>
          </a:xfrm>
          <a:prstGeom prst="rect">
            <a:avLst/>
          </a:prstGeom>
          <a:noFill/>
        </p:spPr>
        <p:txBody>
          <a:bodyPr/>
          <a:lstStyle/>
          <a:p>
            <a:pPr algn="l" rtl="0">
              <a:defRPr/>
            </a:pPr>
            <a:r>
              <a:rPr lang="es" sz="1800" b="0" i="0" u="none" dirty="0"/>
              <a:t>Cada Ventana de Mapa puede mostrar la información de matriz diferentemente, de </a:t>
            </a:r>
            <a:r>
              <a:rPr lang="es" sz="1800" b="0" i="0" u="none" dirty="0" smtClean="0"/>
              <a:t>acuerdo </a:t>
            </a:r>
            <a:r>
              <a:rPr lang="es" sz="1800" b="0" i="0" u="none" dirty="0"/>
              <a:t>con el diálogo de parámetros de apariencia.</a:t>
            </a:r>
          </a:p>
          <a:p>
            <a:pPr algn="l" rtl="0">
              <a:defRPr/>
            </a:pPr>
            <a:endParaRPr lang="es" sz="1800" b="0" dirty="0"/>
          </a:p>
          <a:p>
            <a:pPr marL="285750" indent="-285750" algn="l" rtl="0">
              <a:buFont typeface="Arial" panose="020B0604020202020204" pitchFamily="34" charset="0"/>
              <a:buChar char="•"/>
              <a:defRPr/>
            </a:pPr>
            <a:r>
              <a:rPr lang="es" sz="1800" b="0" i="0" u="none" dirty="0">
                <a:solidFill>
                  <a:schemeClr val="tx2"/>
                </a:solidFill>
              </a:rPr>
              <a:t>Profundidad Celda</a:t>
            </a:r>
          </a:p>
          <a:p>
            <a:pPr marL="285750" indent="-285750" algn="l" rtl="0">
              <a:buFont typeface="Arial" panose="020B0604020202020204" pitchFamily="34" charset="0"/>
              <a:buChar char="•"/>
              <a:defRPr/>
            </a:pPr>
            <a:r>
              <a:rPr lang="es" sz="1800" b="0" i="0" u="none" dirty="0">
                <a:solidFill>
                  <a:schemeClr val="tx2"/>
                </a:solidFill>
              </a:rPr>
              <a:t>Conteo Muestras Celda</a:t>
            </a:r>
          </a:p>
          <a:p>
            <a:pPr marL="285750" indent="-285750" algn="l" rtl="0">
              <a:buFont typeface="Arial" panose="020B0604020202020204" pitchFamily="34" charset="0"/>
              <a:buChar char="•"/>
              <a:defRPr/>
            </a:pPr>
            <a:r>
              <a:rPr lang="es" sz="1800" b="0" i="0" u="none" dirty="0">
                <a:solidFill>
                  <a:schemeClr val="tx2"/>
                </a:solidFill>
              </a:rPr>
              <a:t>Transparencia</a:t>
            </a:r>
          </a:p>
          <a:p>
            <a:pPr marL="285750" indent="-285750" algn="l" rtl="0">
              <a:buFont typeface="Arial" panose="020B0604020202020204" pitchFamily="34" charset="0"/>
              <a:buChar char="•"/>
              <a:defRPr/>
            </a:pPr>
            <a:r>
              <a:rPr lang="es" sz="1800" b="0" i="0" u="none" dirty="0">
                <a:solidFill>
                  <a:schemeClr val="tx2"/>
                </a:solidFill>
              </a:rPr>
              <a:t>Escalado Z</a:t>
            </a:r>
          </a:p>
          <a:p>
            <a:pPr marL="285750" indent="-285750" algn="l" rtl="0">
              <a:buFont typeface="Arial" panose="020B0604020202020204" pitchFamily="34" charset="0"/>
              <a:buChar char="•"/>
              <a:defRPr/>
            </a:pPr>
            <a:r>
              <a:rPr lang="es" sz="1800" b="0" i="0" u="none" dirty="0">
                <a:solidFill>
                  <a:schemeClr val="tx2"/>
                </a:solidFill>
              </a:rPr>
              <a:t>Iluminación solar</a:t>
            </a:r>
          </a:p>
          <a:p>
            <a:pPr marL="285750" indent="-285750" algn="l" rtl="0">
              <a:buFont typeface="Arial" panose="020B0604020202020204" pitchFamily="34" charset="0"/>
              <a:buChar char="•"/>
              <a:defRPr/>
            </a:pPr>
            <a:endParaRPr lang="es" b="0" dirty="0"/>
          </a:p>
          <a:p>
            <a:pPr algn="l" rtl="0">
              <a:defRPr/>
            </a:pPr>
            <a:endParaRPr lang="es" b="0" dirty="0"/>
          </a:p>
        </p:txBody>
      </p:sp>
    </p:spTree>
    <p:extLst>
      <p:ext uri="{BB962C8B-B14F-4D97-AF65-F5344CB8AC3E}">
        <p14:creationId xmlns:p14="http://schemas.microsoft.com/office/powerpoint/2010/main" val="36134956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999"/>
                                          </p:stCondLst>
                                        </p:cTn>
                                        <p:tgtEl>
                                          <p:spTgt spid="13"/>
                                        </p:tgtEl>
                                        <p:attrNameLst>
                                          <p:attrName>style.visibility</p:attrName>
                                        </p:attrNameLst>
                                      </p:cBhvr>
                                      <p:to>
                                        <p:strVal val="visible"/>
                                      </p:to>
                                    </p:set>
                                  </p:childTnLst>
                                </p:cTn>
                              </p:par>
                            </p:childTnLst>
                          </p:cTn>
                        </p:par>
                        <p:par>
                          <p:cTn id="7" fill="hold" nodeType="afterGroup">
                            <p:stCondLst>
                              <p:cond delay="1000"/>
                            </p:stCondLst>
                            <p:childTnLst>
                              <p:par>
                                <p:cTn id="8" presetID="1" presetClass="entr" presetSubtype="0" fill="hold" nodeType="afterEffect">
                                  <p:stCondLst>
                                    <p:cond delay="500"/>
                                  </p:stCondLst>
                                  <p:childTnLst>
                                    <p:set>
                                      <p:cBhvr>
                                        <p:cTn id="9" dur="1" fill="hold">
                                          <p:stCondLst>
                                            <p:cond delay="0"/>
                                          </p:stCondLst>
                                        </p:cTn>
                                        <p:tgtEl>
                                          <p:spTgt spid="1177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Creando un Archivo MTX</a:t>
            </a:r>
          </a:p>
        </p:txBody>
      </p:sp>
      <p:sp>
        <p:nvSpPr>
          <p:cNvPr id="16387" name="Content Placeholder 8"/>
          <p:cNvSpPr>
            <a:spLocks noGrp="1"/>
          </p:cNvSpPr>
          <p:nvPr>
            <p:ph idx="15"/>
          </p:nvPr>
        </p:nvSpPr>
        <p:spPr>
          <a:xfrm>
            <a:off x="347663" y="1600200"/>
            <a:ext cx="4148137" cy="1371600"/>
          </a:xfrm>
        </p:spPr>
        <p:txBody>
          <a:bodyPr/>
          <a:lstStyle/>
          <a:p>
            <a:pPr algn="l" rtl="0"/>
            <a:r>
              <a:rPr lang="es" b="0" i="0" u="none">
                <a:solidFill>
                  <a:schemeClr val="tx1">
                    <a:lumMod val="65000"/>
                    <a:lumOff val="35000"/>
                  </a:schemeClr>
                </a:solidFill>
                <a:latin typeface="Arial" panose="020B0604020202020204" pitchFamily="34" charset="0"/>
                <a:cs typeface="Arial" panose="020B0604020202020204" pitchFamily="34" charset="0"/>
              </a:rPr>
              <a:t>Archivos MTX son creados con el Editor Matriz en la Ventana Ppal HYPACK.</a:t>
            </a:r>
          </a:p>
        </p:txBody>
      </p:sp>
      <p:sp>
        <p:nvSpPr>
          <p:cNvPr id="16388"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C600746F-413F-48B4-B8F0-4D2924F0413A}" type="slidenum">
              <a:rPr sz="1200"/>
              <a:pPr algn="l" rtl="0"/>
              <a:t>74</a:t>
            </a:fld>
            <a:endParaRPr lang="es" altLang="en-US" sz="1200"/>
          </a:p>
        </p:txBody>
      </p:sp>
      <p:pic>
        <p:nvPicPr>
          <p:cNvPr id="4" name="2017 MTX Creation.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520845" y="3141662"/>
            <a:ext cx="5343525" cy="3182937"/>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163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3548063"/>
            <a:ext cx="2057400" cy="2370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391" name="Content Placeholder 8"/>
          <p:cNvSpPr>
            <a:spLocks noGrp="1"/>
          </p:cNvSpPr>
          <p:nvPr>
            <p:ph idx="15"/>
          </p:nvPr>
        </p:nvSpPr>
        <p:spPr>
          <a:xfrm>
            <a:off x="4724400" y="1524000"/>
            <a:ext cx="4148138" cy="1371600"/>
          </a:xfrm>
        </p:spPr>
        <p:txBody>
          <a:bodyPr/>
          <a:lstStyle/>
          <a:p>
            <a:pPr algn="l" rtl="0">
              <a:buClr>
                <a:schemeClr val="tx1">
                  <a:lumMod val="65000"/>
                  <a:lumOff val="35000"/>
                </a:schemeClr>
              </a:buClr>
            </a:pPr>
            <a:r>
              <a:rPr lang="es" sz="1600" b="0" i="0" u="none" dirty="0">
                <a:solidFill>
                  <a:schemeClr val="tx1">
                    <a:lumMod val="65000"/>
                    <a:lumOff val="35000"/>
                  </a:schemeClr>
                </a:solidFill>
                <a:latin typeface="Arial" panose="020B0604020202020204" pitchFamily="34" charset="0"/>
                <a:cs typeface="Arial" panose="020B0604020202020204" pitchFamily="34" charset="0"/>
              </a:rPr>
              <a:t>La Ventana Ppal puede mostrar</a:t>
            </a:r>
          </a:p>
          <a:p>
            <a:pPr marL="593725" lvl="1" indent="-457200" algn="l" rtl="0">
              <a:buClr>
                <a:schemeClr val="tx1">
                  <a:lumMod val="65000"/>
                  <a:lumOff val="35000"/>
                </a:schemeClr>
              </a:buClr>
              <a:buFont typeface="Arial" panose="020B0604020202020204" pitchFamily="34" charset="0"/>
              <a:buAutoNum type="arabicPeriod"/>
            </a:pPr>
            <a:r>
              <a:rPr lang="es" sz="1400" b="0" i="0" u="none" dirty="0">
                <a:solidFill>
                  <a:schemeClr val="tx1">
                    <a:lumMod val="65000"/>
                    <a:lumOff val="35000"/>
                  </a:schemeClr>
                </a:solidFill>
                <a:latin typeface="Arial" panose="020B0604020202020204" pitchFamily="34" charset="0"/>
                <a:cs typeface="Arial" panose="020B0604020202020204" pitchFamily="34" charset="0"/>
              </a:rPr>
              <a:t>Profundidad Levantada</a:t>
            </a:r>
          </a:p>
          <a:p>
            <a:pPr marL="593725" lvl="1" indent="-457200" algn="l" rtl="0">
              <a:buClr>
                <a:schemeClr val="tx1">
                  <a:lumMod val="65000"/>
                  <a:lumOff val="35000"/>
                </a:schemeClr>
              </a:buClr>
              <a:buFont typeface="Arial" panose="020B0604020202020204" pitchFamily="34" charset="0"/>
              <a:buAutoNum type="arabicPeriod"/>
            </a:pPr>
            <a:r>
              <a:rPr lang="es" sz="1400" b="0" i="0" u="none" dirty="0">
                <a:solidFill>
                  <a:schemeClr val="tx1">
                    <a:lumMod val="65000"/>
                    <a:lumOff val="35000"/>
                  </a:schemeClr>
                </a:solidFill>
                <a:latin typeface="Arial" panose="020B0604020202020204" pitchFamily="34" charset="0"/>
                <a:cs typeface="Arial" panose="020B0604020202020204" pitchFamily="34" charset="0"/>
              </a:rPr>
              <a:t>Profundidad Dragada</a:t>
            </a:r>
          </a:p>
          <a:p>
            <a:pPr marL="593725" lvl="1" indent="-457200" algn="l" rtl="0">
              <a:buClr>
                <a:schemeClr val="tx1">
                  <a:lumMod val="65000"/>
                  <a:lumOff val="35000"/>
                </a:schemeClr>
              </a:buClr>
              <a:buFont typeface="Arial" panose="020B0604020202020204" pitchFamily="34" charset="0"/>
              <a:buAutoNum type="arabicPeriod"/>
            </a:pPr>
            <a:r>
              <a:rPr lang="es" sz="1400" b="0" i="0" u="none" dirty="0">
                <a:solidFill>
                  <a:schemeClr val="tx1">
                    <a:lumMod val="65000"/>
                    <a:lumOff val="35000"/>
                  </a:schemeClr>
                </a:solidFill>
                <a:latin typeface="Arial" panose="020B0604020202020204" pitchFamily="34" charset="0"/>
                <a:cs typeface="Arial" panose="020B0604020202020204" pitchFamily="34" charset="0"/>
              </a:rPr>
              <a:t>Profundidad Levantada </a:t>
            </a:r>
            <a:r>
              <a:rPr lang="es" sz="1400" b="0" i="0" u="none" dirty="0" smtClean="0">
                <a:solidFill>
                  <a:schemeClr val="tx1">
                    <a:lumMod val="65000"/>
                    <a:lumOff val="35000"/>
                  </a:schemeClr>
                </a:solidFill>
                <a:latin typeface="Arial" panose="020B0604020202020204" pitchFamily="34" charset="0"/>
                <a:cs typeface="Arial" panose="020B0604020202020204" pitchFamily="34" charset="0"/>
              </a:rPr>
              <a:t>– Dragada</a:t>
            </a:r>
          </a:p>
          <a:p>
            <a:pPr marL="136525" lvl="1" indent="0" algn="l" rtl="0">
              <a:buClr>
                <a:schemeClr val="tx1">
                  <a:lumMod val="65000"/>
                  <a:lumOff val="35000"/>
                </a:schemeClr>
              </a:buClr>
              <a:buNone/>
            </a:pPr>
            <a:r>
              <a:rPr lang="es" sz="1600" b="0" i="0" u="none" dirty="0" smtClean="0">
                <a:solidFill>
                  <a:schemeClr val="tx1">
                    <a:lumMod val="65000"/>
                    <a:lumOff val="35000"/>
                  </a:schemeClr>
                </a:solidFill>
                <a:latin typeface="Arial" panose="020B0604020202020204" pitchFamily="34" charset="0"/>
                <a:cs typeface="Arial" panose="020B0604020202020204" pitchFamily="34" charset="0"/>
              </a:rPr>
              <a:t>desde </a:t>
            </a:r>
            <a:r>
              <a:rPr lang="es" sz="1600" b="0" i="0" u="none" dirty="0">
                <a:solidFill>
                  <a:schemeClr val="tx1">
                    <a:lumMod val="65000"/>
                    <a:lumOff val="35000"/>
                  </a:schemeClr>
                </a:solidFill>
                <a:latin typeface="Arial" panose="020B0604020202020204" pitchFamily="34" charset="0"/>
                <a:cs typeface="Arial" panose="020B0604020202020204" pitchFamily="34" charset="0"/>
              </a:rPr>
              <a:t>matrices DREDGEPACK</a:t>
            </a:r>
            <a:r>
              <a:rPr lang="es" sz="1600" b="0" i="0" u="none" baseline="30000" dirty="0">
                <a:solidFill>
                  <a:schemeClr val="tx1">
                    <a:lumMod val="65000"/>
                    <a:lumOff val="35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362127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fullScrn="1">
              <p:cMediaNode vol="80000">
                <p:cTn id="7" fill="hold" display="0">
                  <p:stCondLst>
                    <p:cond delay="indefinite"/>
                  </p:stCondLst>
                </p:cTn>
                <p:tgtEl>
                  <p:spTgt spid="4"/>
                </p:tgtEl>
              </p:cMediaNode>
            </p:video>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347663" y="0"/>
            <a:ext cx="8567737" cy="989013"/>
          </a:xfrm>
        </p:spPr>
        <p:txBody>
          <a:bodyPr/>
          <a:lstStyle/>
          <a:p>
            <a:pPr algn="l" rtl="0"/>
            <a:r>
              <a:rPr lang="es" sz="3200" b="0" i="0" u="none">
                <a:latin typeface="Arial" panose="020B0604020202020204" pitchFamily="34" charset="0"/>
                <a:cs typeface="Arial" panose="020B0604020202020204" pitchFamily="34" charset="0"/>
              </a:rPr>
              <a:t>Múltiples Matrices en HYPACK Levantamiento</a:t>
            </a:r>
          </a:p>
        </p:txBody>
      </p:sp>
      <p:sp>
        <p:nvSpPr>
          <p:cNvPr id="17411" name="Slide Number Placeholder 5"/>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73022110-05DB-4969-8962-3F33B0C0E3CB}" type="slidenum">
              <a:rPr sz="1200"/>
              <a:pPr algn="l" rtl="0"/>
              <a:t>75</a:t>
            </a:fld>
            <a:endParaRPr lang="es" altLang="en-US" sz="1200"/>
          </a:p>
        </p:txBody>
      </p:sp>
      <p:pic>
        <p:nvPicPr>
          <p:cNvPr id="8" name="2017 MTX User Defined in SURVEY.avi">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4038600" y="2057400"/>
            <a:ext cx="4648200" cy="3784600"/>
          </a:xfrm>
          <a:prstGeom prst="rect">
            <a:avLst/>
          </a:prstGeom>
          <a:noFill/>
          <a:ln w="38100">
            <a:solidFill>
              <a:srgbClr val="FFFF00"/>
            </a:solidFill>
            <a:miter lim="800000"/>
            <a:headEnd/>
            <a:tailEnd/>
          </a:ln>
          <a:extLst>
            <a:ext uri="{909E8E84-426E-40DD-AFC4-6F175D3DCCD1}">
              <a14:hiddenFill xmlns:a14="http://schemas.microsoft.com/office/drawing/2010/main">
                <a:solidFill>
                  <a:srgbClr val="FFFFFF"/>
                </a:solidFill>
              </a14:hiddenFill>
            </a:ext>
          </a:extLst>
        </p:spPr>
      </p:pic>
      <p:sp>
        <p:nvSpPr>
          <p:cNvPr id="17413" name="Content Placeholder 7"/>
          <p:cNvSpPr txBox="1">
            <a:spLocks/>
          </p:cNvSpPr>
          <p:nvPr/>
        </p:nvSpPr>
        <p:spPr bwMode="auto">
          <a:xfrm>
            <a:off x="145279" y="1600200"/>
            <a:ext cx="3740921"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Aft>
                <a:spcPts val="600"/>
              </a:spcAft>
              <a:buClr>
                <a:schemeClr val="bg2"/>
              </a:buClr>
              <a:buFont typeface="Arial" panose="020B0604020202020204" pitchFamily="34" charset="0"/>
              <a:defRPr sz="2200">
                <a:solidFill>
                  <a:schemeClr val="tx1"/>
                </a:solidFill>
                <a:latin typeface="Arial" panose="020B0604020202020204" pitchFamily="34" charset="0"/>
                <a:cs typeface="Arial" panose="020B0604020202020204" pitchFamily="34" charset="0"/>
              </a:defRPr>
            </a:lvl1pPr>
            <a:lvl2pPr marL="136525" indent="-136525" defTabSz="457200">
              <a:spcAft>
                <a:spcPts val="400"/>
              </a:spcAft>
              <a:buClr>
                <a:schemeClr val="tx1"/>
              </a:buClr>
              <a:buSzPct val="100000"/>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2pPr>
            <a:lvl3pPr marL="273050" indent="-136525" defTabSz="457200">
              <a:spcAft>
                <a:spcPts val="400"/>
              </a:spcAft>
              <a:buFont typeface="Lucida Grande"/>
              <a:buChar char="-"/>
              <a:defRPr>
                <a:solidFill>
                  <a:schemeClr val="tx1"/>
                </a:solidFill>
                <a:latin typeface="Arial" panose="020B0604020202020204" pitchFamily="34" charset="0"/>
                <a:cs typeface="Arial" panose="020B0604020202020204" pitchFamily="34" charset="0"/>
              </a:defRPr>
            </a:lvl3pPr>
            <a:lvl4pPr marL="411163" indent="-136525" defTabSz="457200">
              <a:spcAft>
                <a:spcPts val="400"/>
              </a:spcAft>
              <a:buFont typeface="Arial" panose="020B0604020202020204" pitchFamily="34" charset="0"/>
              <a:buChar char="•"/>
              <a:defRPr sz="1600">
                <a:solidFill>
                  <a:schemeClr val="tx1"/>
                </a:solidFill>
                <a:latin typeface="Arial" panose="020B0604020202020204" pitchFamily="34" charset="0"/>
                <a:cs typeface="Arial" panose="020B0604020202020204" pitchFamily="34" charset="0"/>
              </a:defRPr>
            </a:lvl4pPr>
            <a:lvl5pPr marL="547688" indent="-136525" defTabSz="457200">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5pPr>
            <a:lvl6pPr marL="10048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6pPr>
            <a:lvl7pPr marL="14620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7pPr>
            <a:lvl8pPr marL="19192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8pPr>
            <a:lvl9pPr marL="2376488" indent="-136525" defTabSz="457200" eaLnBrk="0" fontAlgn="base" hangingPunct="0">
              <a:spcBef>
                <a:spcPct val="0"/>
              </a:spcBef>
              <a:spcAft>
                <a:spcPts val="400"/>
              </a:spcAft>
              <a:buFont typeface="Lucida Grande"/>
              <a:buChar char="-"/>
              <a:defRPr sz="1600">
                <a:solidFill>
                  <a:schemeClr val="tx1"/>
                </a:solidFill>
                <a:latin typeface="Arial" panose="020B0604020202020204" pitchFamily="34" charset="0"/>
                <a:cs typeface="Arial" panose="020B0604020202020204" pitchFamily="34" charset="0"/>
              </a:defRPr>
            </a:lvl9pPr>
          </a:lstStyle>
          <a:p>
            <a:pPr algn="l" rtl="0"/>
            <a:r>
              <a:rPr lang="es" sz="1800" b="0" i="0" u="none" dirty="0">
                <a:solidFill>
                  <a:schemeClr val="tx1">
                    <a:lumMod val="65000"/>
                    <a:lumOff val="35000"/>
                  </a:schemeClr>
                </a:solidFill>
              </a:rPr>
              <a:t>Cuando use archivos MTX Definida por el Usuario, HYPACK Levantamiento y DREDGEPACK cargarán y descargaran cada uno, dependiendo de la proximidad de la MTX a la embarcación de levantamiento.  </a:t>
            </a:r>
          </a:p>
          <a:p>
            <a:endParaRPr lang="es" altLang="en-US" sz="1800" b="0" dirty="0">
              <a:solidFill>
                <a:schemeClr val="tx1">
                  <a:lumMod val="65000"/>
                  <a:lumOff val="35000"/>
                </a:schemeClr>
              </a:solidFill>
            </a:endParaRPr>
          </a:p>
          <a:p>
            <a:pPr algn="l" rtl="0"/>
            <a:r>
              <a:rPr lang="es" sz="1800" b="0" i="0" u="none" dirty="0">
                <a:solidFill>
                  <a:schemeClr val="tx1">
                    <a:lumMod val="65000"/>
                    <a:lumOff val="35000"/>
                  </a:schemeClr>
                </a:solidFill>
              </a:rPr>
              <a:t>En modo MTX Automático, LEVANTAMIENTO muestra una cuadrícula MTX 3x3 alrededor de la posición actual de la embarcación cuando esta “En línea”. Usuarios pueden mostrar todos los archivos MTX cuando estan “Fuera de Línea”.</a:t>
            </a:r>
          </a:p>
          <a:p>
            <a:endParaRPr lang="es" altLang="en-US" sz="1800" b="0" dirty="0"/>
          </a:p>
        </p:txBody>
      </p:sp>
    </p:spTree>
    <p:extLst>
      <p:ext uri="{BB962C8B-B14F-4D97-AF65-F5344CB8AC3E}">
        <p14:creationId xmlns:p14="http://schemas.microsoft.com/office/powerpoint/2010/main" val="41907874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fullScrn="1">
              <p:cMediaNode vol="80000">
                <p:cTn id="7" fill="hold" display="0">
                  <p:stCondLst>
                    <p:cond delay="indefinite"/>
                  </p:stCondLst>
                </p:cTn>
                <p:tgtEl>
                  <p:spTgt spid="8"/>
                </p:tgtEl>
              </p:cMediaNode>
            </p:vide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347663" y="0"/>
            <a:ext cx="8643937" cy="989013"/>
          </a:xfrm>
        </p:spPr>
        <p:txBody>
          <a:bodyPr/>
          <a:lstStyle/>
          <a:p>
            <a:pPr algn="l" rtl="0"/>
            <a:r>
              <a:rPr lang="es" b="0" i="0" u="none" dirty="0">
                <a:latin typeface="Arial" panose="020B0604020202020204" pitchFamily="34" charset="0"/>
                <a:cs typeface="Arial" panose="020B0604020202020204" pitchFamily="34" charset="0"/>
              </a:rPr>
              <a:t>Manipulando Matrices en HYPACK Levantamiento</a:t>
            </a:r>
          </a:p>
        </p:txBody>
      </p:sp>
      <p:sp>
        <p:nvSpPr>
          <p:cNvPr id="18435" name="Slide Number Placeholder 2"/>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E6715C61-818F-4892-8E3D-EE9EA6B9217E}" type="slidenum">
              <a:rPr sz="1200"/>
              <a:pPr algn="l" rtl="0"/>
              <a:t>76</a:t>
            </a:fld>
            <a:endParaRPr lang="es" altLang="en-US" sz="1200"/>
          </a:p>
        </p:txBody>
      </p:sp>
      <p:pic>
        <p:nvPicPr>
          <p:cNvPr id="5" name="2017 MTX Editing in SURVEY.avi">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a:xfrm>
            <a:off x="1542256" y="1491827"/>
            <a:ext cx="6254750" cy="4691063"/>
          </a:xfrm>
          <a:ln w="38100">
            <a:solidFill>
              <a:srgbClr val="FFFF00"/>
            </a:solidFill>
            <a:miter lim="800000"/>
            <a:headEnd/>
            <a:tailEnd/>
          </a:ln>
        </p:spPr>
      </p:pic>
    </p:spTree>
    <p:extLst>
      <p:ext uri="{BB962C8B-B14F-4D97-AF65-F5344CB8AC3E}">
        <p14:creationId xmlns:p14="http://schemas.microsoft.com/office/powerpoint/2010/main" val="42867271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fullScrn="1">
              <p:cMediaNode vol="80000">
                <p:cTn id="7" fill="hold" display="0">
                  <p:stCondLst>
                    <p:cond delay="indefinite"/>
                  </p:stCondLst>
                </p:cTn>
                <p:tgtEl>
                  <p:spTgt spid="5"/>
                </p:tgtEl>
              </p:cMediaNode>
            </p:video>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Mas Nuevas)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5"/>
              </a:rPr>
              <a:t>HYPACK 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1081089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Ventana Perfil Bote</a:t>
            </a:r>
          </a:p>
        </p:txBody>
      </p:sp>
      <p:sp>
        <p:nvSpPr>
          <p:cNvPr id="14339" name="Content Placeholder 6"/>
          <p:cNvSpPr>
            <a:spLocks noGrp="1"/>
          </p:cNvSpPr>
          <p:nvPr>
            <p:ph idx="13"/>
          </p:nvPr>
        </p:nvSpPr>
        <p:spPr>
          <a:xfrm>
            <a:off x="5376863" y="1600200"/>
            <a:ext cx="3429000" cy="4691063"/>
          </a:xfrm>
        </p:spPr>
        <p:txBody>
          <a:bodyPr/>
          <a:lstStyle/>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La ventana perfil muestra una </a:t>
            </a:r>
            <a:r>
              <a:rPr lang="es" sz="1800" b="0" i="0" u="none" dirty="0">
                <a:solidFill>
                  <a:schemeClr val="bg2"/>
                </a:solidFill>
                <a:latin typeface="Arial" panose="020B0604020202020204" pitchFamily="34" charset="0"/>
                <a:cs typeface="Arial" panose="020B0604020202020204" pitchFamily="34" charset="0"/>
              </a:rPr>
              <a:t>vista de sección transversal</a:t>
            </a:r>
            <a:r>
              <a:rPr lang="es" sz="1800" b="0" i="0" u="none" dirty="0">
                <a:latin typeface="Arial" panose="020B0604020202020204" pitchFamily="34" charset="0"/>
                <a:cs typeface="Arial" panose="020B0604020202020204" pitchFamily="34" charset="0"/>
              </a:rPr>
              <a:t> </a:t>
            </a:r>
            <a:r>
              <a:rPr lang="es" sz="1800" b="0" i="0" u="none" dirty="0">
                <a:solidFill>
                  <a:schemeClr val="tx1">
                    <a:lumMod val="65000"/>
                    <a:lumOff val="35000"/>
                  </a:schemeClr>
                </a:solidFill>
                <a:latin typeface="Arial" panose="020B0604020202020204" pitchFamily="34" charset="0"/>
                <a:cs typeface="Arial" panose="020B0604020202020204" pitchFamily="34" charset="0"/>
              </a:rPr>
              <a:t>de la línea de levantamiento planeada completa.</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Si la línea planeada contiene puntos de plantilla o un plan de canal separado es cargado, esta información será sobrepuesta en la gráfica de profundidad.</a:t>
            </a:r>
          </a:p>
          <a:p>
            <a:endParaRPr lang="es" altLang="en-US" sz="1800" dirty="0">
              <a:solidFill>
                <a:schemeClr val="tx1">
                  <a:lumMod val="65000"/>
                  <a:lumOff val="35000"/>
                </a:schemeClr>
              </a:solidFill>
              <a:latin typeface="Arial" panose="020B0604020202020204" pitchFamily="34" charset="0"/>
              <a:cs typeface="Arial" panose="020B0604020202020204" pitchFamily="34" charset="0"/>
            </a:endParaRPr>
          </a:p>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Cuando una nueva línea planeada se convierte en activa, el perfil se actualizará acordemente.</a:t>
            </a:r>
          </a:p>
        </p:txBody>
      </p:sp>
      <p:sp>
        <p:nvSpPr>
          <p:cNvPr id="14340"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6727DC70-79F5-4857-A603-8D94D5F2C698}" type="slidenum">
              <a:rPr sz="1200"/>
              <a:pPr algn="l" rtl="0"/>
              <a:t>8</a:t>
            </a:fld>
            <a:endParaRPr lang="es" altLang="en-US" sz="1200"/>
          </a:p>
        </p:txBody>
      </p:sp>
      <p:pic>
        <p:nvPicPr>
          <p:cNvPr id="14341"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98475" y="2132013"/>
            <a:ext cx="4389438" cy="362743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3692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5"/>
          <p:cNvSpPr>
            <a:spLocks noGrp="1"/>
          </p:cNvSpPr>
          <p:nvPr>
            <p:ph type="title"/>
          </p:nvPr>
        </p:nvSpPr>
        <p:spPr/>
        <p:txBody>
          <a:bodyPr/>
          <a:lstStyle/>
          <a:p>
            <a:pPr algn="l" rtl="0"/>
            <a:r>
              <a:rPr lang="es" sz="3200" b="0" i="0" u="none">
                <a:latin typeface="Arial" panose="020B0604020202020204" pitchFamily="34" charset="0"/>
                <a:cs typeface="Arial" panose="020B0604020202020204" pitchFamily="34" charset="0"/>
              </a:rPr>
              <a:t>Comentarios y Alarmas</a:t>
            </a:r>
          </a:p>
        </p:txBody>
      </p:sp>
      <p:sp>
        <p:nvSpPr>
          <p:cNvPr id="15363" name="Content Placeholder 8"/>
          <p:cNvSpPr>
            <a:spLocks noGrp="1"/>
          </p:cNvSpPr>
          <p:nvPr>
            <p:ph idx="16"/>
          </p:nvPr>
        </p:nvSpPr>
        <p:spPr>
          <a:xfrm>
            <a:off x="3886200" y="3090863"/>
            <a:ext cx="4919663" cy="3200400"/>
          </a:xfrm>
        </p:spPr>
        <p:txBody>
          <a:bodyPr/>
          <a:lstStyle/>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La ventana comentarios permite al operador </a:t>
            </a:r>
            <a:r>
              <a:rPr lang="es" sz="1800" b="0" i="0" u="none" dirty="0">
                <a:solidFill>
                  <a:schemeClr val="bg2"/>
                </a:solidFill>
                <a:latin typeface="Arial" panose="020B0604020202020204" pitchFamily="34" charset="0"/>
                <a:cs typeface="Arial" panose="020B0604020202020204" pitchFamily="34" charset="0"/>
              </a:rPr>
              <a:t>guardar notas de texto</a:t>
            </a:r>
            <a:r>
              <a:rPr lang="es" sz="1800" b="0" i="0" u="none" dirty="0">
                <a:solidFill>
                  <a:schemeClr val="tx1">
                    <a:lumMod val="65000"/>
                    <a:lumOff val="35000"/>
                  </a:schemeClr>
                </a:solidFill>
                <a:latin typeface="Arial" panose="020B0604020202020204" pitchFamily="34" charset="0"/>
                <a:cs typeface="Arial" panose="020B0604020202020204" pitchFamily="34" charset="0"/>
              </a:rPr>
              <a:t> en el registro del proyecto. Comentarios pueden ser referidos durante el proceso de edición.</a:t>
            </a:r>
          </a:p>
          <a:p>
            <a:endParaRPr lang="es" altLang="en-US" sz="1800" dirty="0">
              <a:latin typeface="Arial" panose="020B0604020202020204" pitchFamily="34" charset="0"/>
              <a:cs typeface="Arial" panose="020B0604020202020204" pitchFamily="34" charset="0"/>
            </a:endParaRPr>
          </a:p>
          <a:p>
            <a:pPr algn="l" rtl="0"/>
            <a:r>
              <a:rPr lang="es" sz="1800" b="0" i="0" u="none" dirty="0">
                <a:solidFill>
                  <a:schemeClr val="tx1">
                    <a:lumMod val="65000"/>
                    <a:lumOff val="35000"/>
                  </a:schemeClr>
                </a:solidFill>
                <a:latin typeface="Arial" panose="020B0604020202020204" pitchFamily="34" charset="0"/>
                <a:cs typeface="Arial" panose="020B0604020202020204" pitchFamily="34" charset="0"/>
              </a:rPr>
              <a:t>Condiciones de </a:t>
            </a:r>
            <a:r>
              <a:rPr lang="es" sz="1800" b="1" i="0" u="none" dirty="0">
                <a:solidFill>
                  <a:schemeClr val="tx1">
                    <a:lumMod val="65000"/>
                    <a:lumOff val="35000"/>
                  </a:schemeClr>
                </a:solidFill>
                <a:latin typeface="Arial" panose="020B0604020202020204" pitchFamily="34" charset="0"/>
                <a:cs typeface="Arial" panose="020B0604020202020204" pitchFamily="34" charset="0"/>
              </a:rPr>
              <a:t>Alarma</a:t>
            </a:r>
            <a:r>
              <a:rPr lang="es" sz="1800" b="0" i="0" u="none" dirty="0">
                <a:solidFill>
                  <a:schemeClr val="tx1">
                    <a:lumMod val="65000"/>
                    <a:lumOff val="35000"/>
                  </a:schemeClr>
                </a:solidFill>
                <a:latin typeface="Arial" panose="020B0604020202020204" pitchFamily="34" charset="0"/>
                <a:cs typeface="Arial" panose="020B0604020202020204" pitchFamily="34" charset="0"/>
              </a:rPr>
              <a:t> son reportadas en el fondo de la ventana principal. Un sonido de alarma se repetirá hasta que la tecla ESC es presionada. La alarma será mostrada hasta que la condición sea corregida.</a:t>
            </a:r>
          </a:p>
        </p:txBody>
      </p:sp>
      <p:sp>
        <p:nvSpPr>
          <p:cNvPr id="15364" name="Slide Number Placeholder 4"/>
          <p:cNvSpPr>
            <a:spLocks noGrp="1"/>
          </p:cNvSpPr>
          <p:nvPr>
            <p:ph type="sldNum" sz="quarter" idx="4294967295"/>
          </p:nvPr>
        </p:nvSpPr>
        <p:spPr bwMode="auto">
          <a:xfrm>
            <a:off x="347663" y="6403975"/>
            <a:ext cx="714375" cy="454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fld id="{4FD6CBF4-D42A-460A-853E-41E33C4E45BA}" type="slidenum">
              <a:rPr sz="1200"/>
              <a:pPr algn="l" rtl="0"/>
              <a:t>9</a:t>
            </a:fld>
            <a:endParaRPr lang="es" altLang="en-US" sz="1200"/>
          </a:p>
        </p:txBody>
      </p:sp>
      <p:pic>
        <p:nvPicPr>
          <p:cNvPr id="1536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0"/>
            <a:ext cx="7056438"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6" name="Picture 2"/>
          <p:cNvPicPr>
            <a:picLocks noGrp="1" noChangeAspect="1" noChangeArrowheads="1"/>
          </p:cNvPicPr>
          <p:nvPr>
            <p:ph type="chart" sz="quarter" idx="13"/>
          </p:nvPr>
        </p:nvPicPr>
        <p:blipFill>
          <a:blip r:embed="rId3">
            <a:extLst>
              <a:ext uri="{28A0092B-C50C-407E-A947-70E740481C1C}">
                <a14:useLocalDpi xmlns:a14="http://schemas.microsoft.com/office/drawing/2010/main" val="0"/>
              </a:ext>
            </a:extLst>
          </a:blip>
          <a:srcRect/>
          <a:stretch>
            <a:fillRect/>
          </a:stretch>
        </p:blipFill>
        <p:spPr>
          <a:xfrm>
            <a:off x="347663" y="3124200"/>
            <a:ext cx="3200400" cy="313372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a:extLst>
              <a:ext uri="{FF2B5EF4-FFF2-40B4-BE49-F238E27FC236}">
                <a16:creationId xmlns="" xmlns:a16="http://schemas.microsoft.com/office/drawing/2014/main" id="{AD86FD5F-6EEE-4C6C-9347-FBA5ACB9C031}"/>
              </a:ext>
            </a:extLst>
          </p:cNvPr>
          <p:cNvSpPr/>
          <p:nvPr/>
        </p:nvSpPr>
        <p:spPr>
          <a:xfrm>
            <a:off x="304800" y="2286000"/>
            <a:ext cx="4191000" cy="533400"/>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rtl="0">
              <a:defRPr/>
            </a:pPr>
            <a:endParaRPr lang="es"/>
          </a:p>
        </p:txBody>
      </p:sp>
      <p:sp>
        <p:nvSpPr>
          <p:cNvPr id="15368" name="TextBox 11"/>
          <p:cNvSpPr txBox="1">
            <a:spLocks noChangeArrowheads="1"/>
          </p:cNvSpPr>
          <p:nvPr/>
        </p:nvSpPr>
        <p:spPr bwMode="auto">
          <a:xfrm>
            <a:off x="4529138" y="2333625"/>
            <a:ext cx="13353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400" b="1">
                <a:solidFill>
                  <a:schemeClr val="tx1"/>
                </a:solidFill>
                <a:latin typeface="Arial" panose="020B0604020202020204" pitchFamily="34" charset="0"/>
              </a:defRPr>
            </a:lvl1pPr>
            <a:lvl2pPr marL="742950" indent="-285750">
              <a:defRPr sz="1400" b="1">
                <a:solidFill>
                  <a:schemeClr val="tx1"/>
                </a:solidFill>
                <a:latin typeface="Arial" panose="020B0604020202020204" pitchFamily="34" charset="0"/>
              </a:defRPr>
            </a:lvl2pPr>
            <a:lvl3pPr marL="1143000" indent="-228600">
              <a:defRPr sz="1400" b="1">
                <a:solidFill>
                  <a:schemeClr val="tx1"/>
                </a:solidFill>
                <a:latin typeface="Arial" panose="020B0604020202020204" pitchFamily="34" charset="0"/>
              </a:defRPr>
            </a:lvl3pPr>
            <a:lvl4pPr marL="1600200" indent="-228600">
              <a:defRPr sz="1400" b="1">
                <a:solidFill>
                  <a:schemeClr val="tx1"/>
                </a:solidFill>
                <a:latin typeface="Arial" panose="020B0604020202020204" pitchFamily="34" charset="0"/>
              </a:defRPr>
            </a:lvl4pPr>
            <a:lvl5pPr marL="2057400" indent="-228600">
              <a:defRPr sz="1400" b="1">
                <a:solidFill>
                  <a:schemeClr val="tx1"/>
                </a:solidFill>
                <a:latin typeface="Arial" panose="020B0604020202020204" pitchFamily="34" charset="0"/>
              </a:defRPr>
            </a:lvl5pPr>
            <a:lvl6pPr marL="2514600" indent="-228600" eaLnBrk="0" fontAlgn="base" hangingPunct="0">
              <a:spcBef>
                <a:spcPct val="0"/>
              </a:spcBef>
              <a:spcAft>
                <a:spcPct val="0"/>
              </a:spcAft>
              <a:defRPr sz="1400" b="1">
                <a:solidFill>
                  <a:schemeClr val="tx1"/>
                </a:solidFill>
                <a:latin typeface="Arial" panose="020B0604020202020204" pitchFamily="34" charset="0"/>
              </a:defRPr>
            </a:lvl6pPr>
            <a:lvl7pPr marL="2971800" indent="-228600" eaLnBrk="0" fontAlgn="base" hangingPunct="0">
              <a:spcBef>
                <a:spcPct val="0"/>
              </a:spcBef>
              <a:spcAft>
                <a:spcPct val="0"/>
              </a:spcAft>
              <a:defRPr sz="1400" b="1">
                <a:solidFill>
                  <a:schemeClr val="tx1"/>
                </a:solidFill>
                <a:latin typeface="Arial" panose="020B0604020202020204" pitchFamily="34" charset="0"/>
              </a:defRPr>
            </a:lvl7pPr>
            <a:lvl8pPr marL="3429000" indent="-228600" eaLnBrk="0" fontAlgn="base" hangingPunct="0">
              <a:spcBef>
                <a:spcPct val="0"/>
              </a:spcBef>
              <a:spcAft>
                <a:spcPct val="0"/>
              </a:spcAft>
              <a:defRPr sz="1400" b="1">
                <a:solidFill>
                  <a:schemeClr val="tx1"/>
                </a:solidFill>
                <a:latin typeface="Arial" panose="020B0604020202020204" pitchFamily="34" charset="0"/>
              </a:defRPr>
            </a:lvl8pPr>
            <a:lvl9pPr marL="3886200" indent="-228600" eaLnBrk="0" fontAlgn="base" hangingPunct="0">
              <a:spcBef>
                <a:spcPct val="0"/>
              </a:spcBef>
              <a:spcAft>
                <a:spcPct val="0"/>
              </a:spcAft>
              <a:defRPr sz="1400" b="1">
                <a:solidFill>
                  <a:schemeClr val="tx1"/>
                </a:solidFill>
                <a:latin typeface="Arial" panose="020B0604020202020204" pitchFamily="34" charset="0"/>
              </a:defRPr>
            </a:lvl9pPr>
          </a:lstStyle>
          <a:p>
            <a:pPr algn="l" rtl="0"/>
            <a:r>
              <a:rPr lang="es" b="1" i="0" u="none" dirty="0">
                <a:solidFill>
                  <a:srgbClr val="FF0000"/>
                </a:solidFill>
              </a:rPr>
              <a:t>Área </a:t>
            </a:r>
            <a:r>
              <a:rPr lang="es" b="1" i="0" u="none" dirty="0" smtClean="0">
                <a:solidFill>
                  <a:srgbClr val="FF0000"/>
                </a:solidFill>
              </a:rPr>
              <a:t>Alarmas</a:t>
            </a:r>
            <a:endParaRPr lang="es" b="1" i="0" u="none" dirty="0">
              <a:solidFill>
                <a:srgbClr val="FF0000"/>
              </a:solidFill>
            </a:endParaRPr>
          </a:p>
        </p:txBody>
      </p:sp>
    </p:spTree>
    <p:extLst>
      <p:ext uri="{BB962C8B-B14F-4D97-AF65-F5344CB8AC3E}">
        <p14:creationId xmlns:p14="http://schemas.microsoft.com/office/powerpoint/2010/main" val="930760339"/>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4750</TotalTime>
  <Words>4401</Words>
  <Application>Microsoft Office PowerPoint</Application>
  <PresentationFormat>On-screen Show (4:3)</PresentationFormat>
  <Paragraphs>655</Paragraphs>
  <Slides>77</Slides>
  <Notes>1</Notes>
  <HiddenSlides>0</HiddenSlides>
  <MMClips>4</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77</vt:i4>
      </vt:variant>
    </vt:vector>
  </HeadingPairs>
  <TitlesOfParts>
    <vt:vector size="85" baseType="lpstr">
      <vt:lpstr>Arial</vt:lpstr>
      <vt:lpstr>Wingdings</vt:lpstr>
      <vt:lpstr>Wingdings 2</vt:lpstr>
      <vt:lpstr>Lucida Grande</vt:lpstr>
      <vt:lpstr>Verdana</vt:lpstr>
      <vt:lpstr>Calibri</vt:lpstr>
      <vt:lpstr>Bell Gossett Eco</vt:lpstr>
      <vt:lpstr>Bell Gossett</vt:lpstr>
      <vt:lpstr>Monohaz - Colectando Datos </vt:lpstr>
      <vt:lpstr>Introducción</vt:lpstr>
      <vt:lpstr>Ventanas Levantamiento</vt:lpstr>
      <vt:lpstr>Ventana Principal</vt:lpstr>
      <vt:lpstr>Ventanas Area Gráfica</vt:lpstr>
      <vt:lpstr>Ventanas Indicador Izquierda Derecha</vt:lpstr>
      <vt:lpstr>Ventanas Presentación Datos</vt:lpstr>
      <vt:lpstr>Ventana Perfil Bote</vt:lpstr>
      <vt:lpstr>Comentarios y Alarmas</vt:lpstr>
      <vt:lpstr>Ventana Calidad GPS</vt:lpstr>
      <vt:lpstr>Ventanas Serie de Tiempo dispositivo</vt:lpstr>
      <vt:lpstr>Esquemas de Presentación</vt:lpstr>
      <vt:lpstr>Administrador Ventana</vt:lpstr>
      <vt:lpstr>LEVANTAMIENTO - Controles en línea</vt:lpstr>
      <vt:lpstr>Atajos Teclado</vt:lpstr>
      <vt:lpstr>Seleccionando Una Línea Planeada</vt:lpstr>
      <vt:lpstr>Cambiar una dirección de línea</vt:lpstr>
      <vt:lpstr>Control Grabación</vt:lpstr>
      <vt:lpstr>Abortar una Línea</vt:lpstr>
      <vt:lpstr>Parámetros Navegación - Puertas Inicio de Línea</vt:lpstr>
      <vt:lpstr>Esquemas de Nombres</vt:lpstr>
      <vt:lpstr>Area Gráfica - Traqueando la Embarcación</vt:lpstr>
      <vt:lpstr>Area Gráfica - Orientación</vt:lpstr>
      <vt:lpstr>Puntos de Traqueo</vt:lpstr>
      <vt:lpstr>Manejo de Anclas</vt:lpstr>
      <vt:lpstr>Múltiples Sensores de Posición por Móvil</vt:lpstr>
      <vt:lpstr>Visor Remoto</vt:lpstr>
      <vt:lpstr>Parámetros Navegación</vt:lpstr>
      <vt:lpstr>Parámetros Navegación</vt:lpstr>
      <vt:lpstr>Puerta Inicio de Línea</vt:lpstr>
      <vt:lpstr>Alarma Error Traqueo Transversal</vt:lpstr>
      <vt:lpstr>Marcas De Evento</vt:lpstr>
      <vt:lpstr>Información Línea</vt:lpstr>
      <vt:lpstr>Modos Dirección Línea</vt:lpstr>
      <vt:lpstr>Modos Dirección Línea</vt:lpstr>
      <vt:lpstr>Modos Dirección Línea</vt:lpstr>
      <vt:lpstr>Modos Dirección Línea</vt:lpstr>
      <vt:lpstr>Otras Opciones</vt:lpstr>
      <vt:lpstr>Otras Opciones</vt:lpstr>
      <vt:lpstr>Parámetros Embarcación</vt:lpstr>
      <vt:lpstr>Embarcación y Su Funciones</vt:lpstr>
      <vt:lpstr>Configuración Embarcación</vt:lpstr>
      <vt:lpstr>Símbolos Embarcación y Formas de Bote</vt:lpstr>
      <vt:lpstr>Formas de Bote basadas en Vector.</vt:lpstr>
      <vt:lpstr>Otras Opciones de Presentación</vt:lpstr>
      <vt:lpstr>Corrección Calado Dinámico</vt:lpstr>
      <vt:lpstr>Formas Fantasma</vt:lpstr>
      <vt:lpstr>Derrota</vt:lpstr>
      <vt:lpstr>Alarma Deriva Oleaje</vt:lpstr>
      <vt:lpstr>BLANCOS</vt:lpstr>
      <vt:lpstr>Qué es un Blanco?</vt:lpstr>
      <vt:lpstr>Muchas opciones de presentación en Ventana Ppal &amp; Levantamiento</vt:lpstr>
      <vt:lpstr>Parámetros Blanco Por Defecto</vt:lpstr>
      <vt:lpstr>Editando un Blanco en Levantamiento</vt:lpstr>
      <vt:lpstr>Ofsets Distancia y marcación</vt:lpstr>
      <vt:lpstr>Información Blancos en la Presentación Datos.</vt:lpstr>
      <vt:lpstr>Creando Líneas Planeadas Hacia y Desde Blancos</vt:lpstr>
      <vt:lpstr>Manejando Blancos en Levantamiento</vt:lpstr>
      <vt:lpstr>Blancos de Borde del Agua.</vt:lpstr>
      <vt:lpstr>Blancos de Borde del Agua en Procesamiento</vt:lpstr>
      <vt:lpstr>Opciones Nivel Agua</vt:lpstr>
      <vt:lpstr>Correcciones por Nivel del Agua</vt:lpstr>
      <vt:lpstr>Métodos de Corrección por Nivel del Agua en Tiempo Real</vt:lpstr>
      <vt:lpstr>Manualmente ajustando la Marea en Levantamiento</vt:lpstr>
      <vt:lpstr>Usando un Mareógrafo o Mareas Pronosticadas.</vt:lpstr>
      <vt:lpstr>MAREAS RTK</vt:lpstr>
      <vt:lpstr>Archivos Matriz</vt:lpstr>
      <vt:lpstr>Matrices en HYPACK Levantamiento</vt:lpstr>
      <vt:lpstr>Opciones configuración Matriz</vt:lpstr>
      <vt:lpstr>Seleccionando el Dispositivo Activo</vt:lpstr>
      <vt:lpstr>Programas que pueden usar Archivos MTX.</vt:lpstr>
      <vt:lpstr>Configurando Opciones Matriz en HYPACK Levantamiento</vt:lpstr>
      <vt:lpstr>Ventana Area Gráfica Opciones Matriz</vt:lpstr>
      <vt:lpstr>Creando un Archivo MTX</vt:lpstr>
      <vt:lpstr>Múltiples Matrices en HYPACK Levantamiento</vt:lpstr>
      <vt:lpstr>Manipulando Matrices en HYPACK Levantamiento</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179</cp:revision>
  <dcterms:created xsi:type="dcterms:W3CDTF">2014-07-07T18:31:44Z</dcterms:created>
  <dcterms:modified xsi:type="dcterms:W3CDTF">2020-02-21T14:26:42Z</dcterms:modified>
</cp:coreProperties>
</file>