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5" r:id="rId1"/>
    <p:sldMasterId id="2147483825" r:id="rId2"/>
  </p:sldMasterIdLst>
  <p:notesMasterIdLst>
    <p:notesMasterId r:id="rId80"/>
  </p:notesMasterIdLst>
  <p:handoutMasterIdLst>
    <p:handoutMasterId r:id="rId81"/>
  </p:handoutMasterIdLst>
  <p:sldIdLst>
    <p:sldId id="293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0" r:id="rId47"/>
    <p:sldId id="341" r:id="rId48"/>
    <p:sldId id="342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7" r:id="rId64"/>
    <p:sldId id="358" r:id="rId65"/>
    <p:sldId id="359" r:id="rId66"/>
    <p:sldId id="360" r:id="rId67"/>
    <p:sldId id="361" r:id="rId68"/>
    <p:sldId id="362" r:id="rId69"/>
    <p:sldId id="363" r:id="rId70"/>
    <p:sldId id="364" r:id="rId71"/>
    <p:sldId id="365" r:id="rId72"/>
    <p:sldId id="366" r:id="rId73"/>
    <p:sldId id="367" r:id="rId74"/>
    <p:sldId id="368" r:id="rId75"/>
    <p:sldId id="369" r:id="rId76"/>
    <p:sldId id="370" r:id="rId77"/>
    <p:sldId id="371" r:id="rId78"/>
    <p:sldId id="372" r:id="rId7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29" autoAdjust="0"/>
    <p:restoredTop sz="95620" autoAdjust="0"/>
  </p:normalViewPr>
  <p:slideViewPr>
    <p:cSldViewPr snapToGrid="0">
      <p:cViewPr varScale="1">
        <p:scale>
          <a:sx n="112" d="100"/>
          <a:sy n="112" d="100"/>
        </p:scale>
        <p:origin x="-1584" y="-78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30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</a:rPr>
              <a:t>Этот слайд должен иметь самую последнюю диаграмму из презентации Уровни RTK.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61CF132-EA88-4606-9FC4-8666BF2FE5F4}" type="slidenum">
              <a:rPr sz="1200" b="0"/>
              <a:pPr/>
              <a:t>66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67825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gif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gif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3" Type="http://schemas.openxmlformats.org/officeDocument/2006/relationships/slide" Target="slide14.xml"/><Relationship Id="rId7" Type="http://schemas.openxmlformats.org/officeDocument/2006/relationships/slide" Target="slide6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0.xml"/><Relationship Id="rId5" Type="http://schemas.openxmlformats.org/officeDocument/2006/relationships/slide" Target="slide40.xml"/><Relationship Id="rId4" Type="http://schemas.openxmlformats.org/officeDocument/2006/relationships/slide" Target="slide28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file:///\\USXIN1FS01\Group\Hypack\Hypack%20And%20Hydro%20Conference%20Files\HYPACK%202020\Presentations\SBES%20-%20Collecting%20Data\2017%20SURVEY%20XTE%20Alarm.avi" TargetMode="External"/><Relationship Id="rId1" Type="http://schemas.microsoft.com/office/2007/relationships/media" Target="file:///\\USXIN1FS01\Group\Hypack\Hypack%20And%20Hydro%20Conference%20Files\HYPACK%202020\Presentations\SBES%20-%20Collecting%20Data\2017%20SURVEY%20XTE%20Alarm.avi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file:///D:\HYPACK%20Downloads\2020\Training%20Presentations%202020\02%20-%20Single%20Beam\2017%20MTX%20Creation.avi" TargetMode="External"/><Relationship Id="rId1" Type="http://schemas.microsoft.com/office/2007/relationships/media" Target="file:///D:\HYPACK%20Downloads\2020\Training%20Presentations%202020\02%20-%20Single%20Beam\2017%20MTX%20Creation.avi" TargetMode="Externa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file:///D:\HYPACK%20Downloads\2020\Training%20Presentations%202020\02%20-%20Single%20Beam\2017%20MTX%20User%20Defined%20in%20SURVEY.avi" TargetMode="External"/><Relationship Id="rId1" Type="http://schemas.microsoft.com/office/2007/relationships/media" Target="file:///D:\HYPACK%20Downloads\2020\Training%20Presentations%202020\02%20-%20Single%20Beam\2017%20MTX%20User%20Defined%20in%20SURVEY.avi" TargetMode="External"/><Relationship Id="rId4" Type="http://schemas.openxmlformats.org/officeDocument/2006/relationships/image" Target="../media/image10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file:///D:\HYPACK%20Downloads\2020\Training%20Presentations%202020\02%20-%20Single%20Beam\2017%20MTX%20Editing%20in%20SURVEY.avi" TargetMode="External"/><Relationship Id="rId1" Type="http://schemas.microsoft.com/office/2007/relationships/media" Target="file:///D:\HYPACK%20Downloads\2020\Training%20Presentations%202020\02%20-%20Single%20Beam\2017%20MTX%20Editing%20in%20SURVEY.avi" TargetMode="External"/><Relationship Id="rId4" Type="http://schemas.openxmlformats.org/officeDocument/2006/relationships/image" Target="../media/image10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ОЛЭС - сбор данных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" t="41620" r="2361" b="25531"/>
          <a:stretch/>
        </p:blipFill>
        <p:spPr>
          <a:xfrm>
            <a:off x="0" y="4127501"/>
            <a:ext cx="9144000" cy="273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Окна качества информации GPS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1C6D690-EF8F-4A92-8DDB-EF9B5328EF6B}" type="slidenum">
              <a:rPr sz="1200"/>
              <a:pPr/>
              <a:t>10</a:t>
            </a:fld>
            <a:endParaRPr lang="ru-RU" altLang="en-US" sz="120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39052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309938"/>
            <a:ext cx="26765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057400"/>
            <a:ext cx="28860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6">
            <a:extLst>
              <a:ext uri="{FF2B5EF4-FFF2-40B4-BE49-F238E27FC236}">
                <a16:creationId xmlns:a16="http://schemas.microsoft.com/office/drawing/2014/main" xmlns="" id="{88544E79-17A6-44DB-A03C-92F0E82FCDAD}"/>
              </a:ext>
            </a:extLst>
          </p:cNvPr>
          <p:cNvSpPr txBox="1">
            <a:spLocks/>
          </p:cNvSpPr>
          <p:nvPr/>
        </p:nvSpPr>
        <p:spPr>
          <a:xfrm>
            <a:off x="5376863" y="1371600"/>
            <a:ext cx="3429000" cy="4691063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СЪЕМКЕ есть несколько графиков GPS, позволяющие оператору остлеживать качество работы GPS.</a:t>
            </a:r>
          </a:p>
          <a:p>
            <a:pPr algn="l" rtl="0">
              <a:defRPr/>
            </a:pPr>
            <a:endParaRPr lang="ru-RU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График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Эллипс погрешности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Количество спутников и их высота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Падение точности и код состояния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Погрешнсоть синхронизации времени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Ундуляция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809495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39147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Графики данных по времени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DEDAEC0-B1AE-4B02-986A-DA3C2F50FACB}" type="slidenum">
              <a:rPr sz="1200"/>
              <a:pPr/>
              <a:t>11</a:t>
            </a:fld>
            <a:endParaRPr lang="ru-RU" altLang="en-US" sz="1200"/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xmlns="" id="{BF60AED8-B6EA-4C02-87CB-024D3888DA93}"/>
              </a:ext>
            </a:extLst>
          </p:cNvPr>
          <p:cNvSpPr txBox="1">
            <a:spLocks/>
          </p:cNvSpPr>
          <p:nvPr/>
        </p:nvSpPr>
        <p:spPr>
          <a:xfrm>
            <a:off x="5638800" y="1579880"/>
            <a:ext cx="3429000" cy="4691063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СЪЕМКЕ есть несколько графиков по времени стандартных типов данных. Графики включают данные от драйверов:</a:t>
            </a:r>
          </a:p>
          <a:p>
            <a:pPr algn="l" rtl="0">
              <a:defRPr/>
            </a:pPr>
            <a:endParaRPr lang="ru-RU" sz="2000" b="0" dirty="0"/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Вертикальная Составляющая Качки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Дифферент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Крен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Уровень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Глубина</a:t>
            </a:r>
            <a:endParaRPr lang="ru-RU" sz="1800" b="0" dirty="0"/>
          </a:p>
        </p:txBody>
      </p:sp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592407"/>
            <a:ext cx="2886075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161751"/>
            <a:ext cx="28765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54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Схемы Вида:</a:t>
            </a:r>
          </a:p>
        </p:txBody>
      </p:sp>
      <p:sp>
        <p:nvSpPr>
          <p:cNvPr id="18435" name="Content Placeholder 5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СЪЕМКУ можно настроить используя различные схемы дисплея, изменяющие вид программы.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создать различные комбинации, подходящие </a:t>
            </a:r>
            <a:r>
              <a:rPr lang="ru-RU" sz="20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изменяющимся условиям освещения и погоды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личным вкусам рулевого.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настройки по умолчанию или настройте свои в Схемопостроителе.</a:t>
            </a:r>
          </a:p>
        </p:txBody>
      </p:sp>
      <p:sp>
        <p:nvSpPr>
          <p:cNvPr id="1843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0405F4B-98A2-4FA6-99CF-0FA5BE64576A}" type="slidenum">
              <a:rPr sz="1200"/>
              <a:pPr/>
              <a:t>12</a:t>
            </a:fld>
            <a:endParaRPr lang="ru-RU" altLang="en-US" sz="1200"/>
          </a:p>
        </p:txBody>
      </p:sp>
      <p:pic>
        <p:nvPicPr>
          <p:cNvPr id="18437" name="Content Placeholder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1731963"/>
            <a:ext cx="4691062" cy="4427537"/>
          </a:xfrm>
        </p:spPr>
      </p:pic>
    </p:spTree>
    <p:extLst>
      <p:ext uri="{BB962C8B-B14F-4D97-AF65-F5344CB8AC3E}">
        <p14:creationId xmlns:p14="http://schemas.microsoft.com/office/powerpoint/2010/main" val="1639726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Менеджер Окон</a:t>
            </a:r>
          </a:p>
        </p:txBody>
      </p:sp>
      <p:sp>
        <p:nvSpPr>
          <p:cNvPr id="19459" name="Content Placeholder 5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/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Менеджере Окон можно настроить расположение окон съемки на имеющихся мониторах.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Назначьте отдельные окна на разные мониторы, разместите их каскадом или ранжируйте, используйте инструмент восстановления окна, если оно потерялось.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Различные установки можно </a:t>
            </a:r>
            <a:r>
              <a:rPr lang="ru-RU" sz="20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сохранить и восстановить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что разные операторы могут иметь свои установки.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97F86D4-3332-43CF-81EE-0CB72AA754D8}" type="slidenum">
              <a:rPr sz="1200"/>
              <a:pPr/>
              <a:t>13</a:t>
            </a:fld>
            <a:endParaRPr lang="ru-RU" altLang="en-US" sz="1200"/>
          </a:p>
        </p:txBody>
      </p:sp>
      <p:pic>
        <p:nvPicPr>
          <p:cNvPr id="19461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b="12717"/>
          <a:stretch>
            <a:fillRect/>
          </a:stretch>
        </p:blipFill>
        <p:spPr>
          <a:xfrm>
            <a:off x="5397183" y="1807255"/>
            <a:ext cx="3429000" cy="377825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637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 - команды управления съемкой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040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Горячие Клавиши</a:t>
            </a:r>
          </a:p>
        </p:txBody>
      </p:sp>
      <p:sp>
        <p:nvSpPr>
          <p:cNvPr id="10243" name="Content Placeholder 22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Зная эти пять комбинаций, Вы – эксперт HYPACK SURVEY!</a:t>
            </a:r>
          </a:p>
          <a:p>
            <a:endParaRPr lang="ru-RU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Теперь Вы можете пропустить оставшуюся часть этой скучной презентации.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7CB9276-749E-41CF-BA3F-525883D3CB16}" type="slidenum">
              <a:rPr sz="1200"/>
              <a:pPr/>
              <a:t>15</a:t>
            </a:fld>
            <a:endParaRPr lang="ru-RU" altLang="en-US" sz="1200"/>
          </a:p>
        </p:txBody>
      </p:sp>
      <p:pic>
        <p:nvPicPr>
          <p:cNvPr id="10" name="Picture 9" title="CTRL + E">
            <a:extLst>
              <a:ext uri="{FF2B5EF4-FFF2-40B4-BE49-F238E27FC236}">
                <a16:creationId xmlns:a16="http://schemas.microsoft.com/office/drawing/2014/main" xmlns="" id="{CD33968C-2A37-484C-A447-C7CF66391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474913"/>
            <a:ext cx="1693863" cy="533400"/>
          </a:xfrm>
          <a:prstGeom prst="rect">
            <a:avLst/>
          </a:prstGeom>
        </p:spPr>
      </p:pic>
      <p:pic>
        <p:nvPicPr>
          <p:cNvPr id="11" name="Picture 10" title="CTRL + D">
            <a:extLst>
              <a:ext uri="{FF2B5EF4-FFF2-40B4-BE49-F238E27FC236}">
                <a16:creationId xmlns:a16="http://schemas.microsoft.com/office/drawing/2014/main" xmlns="" id="{8514CC0B-FCEE-4362-8749-42B931E44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4075113"/>
            <a:ext cx="1693863" cy="533400"/>
          </a:xfrm>
          <a:prstGeom prst="rect">
            <a:avLst/>
          </a:prstGeom>
        </p:spPr>
      </p:pic>
      <p:pic>
        <p:nvPicPr>
          <p:cNvPr id="12" name="Picture 11" title="CTRL + S">
            <a:extLst>
              <a:ext uri="{FF2B5EF4-FFF2-40B4-BE49-F238E27FC236}">
                <a16:creationId xmlns:a16="http://schemas.microsoft.com/office/drawing/2014/main" xmlns="" id="{1FE2A788-3378-46F0-95F4-C98078E8C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50" y="1789113"/>
            <a:ext cx="1700213" cy="536575"/>
          </a:xfrm>
          <a:prstGeom prst="rect">
            <a:avLst/>
          </a:prstGeom>
        </p:spPr>
      </p:pic>
      <p:pic>
        <p:nvPicPr>
          <p:cNvPr id="13" name="Picture 12" title="CTRL + W">
            <a:extLst>
              <a:ext uri="{FF2B5EF4-FFF2-40B4-BE49-F238E27FC236}">
                <a16:creationId xmlns:a16="http://schemas.microsoft.com/office/drawing/2014/main" xmlns="" id="{BD9F554C-47E5-4467-B871-73976977E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50" y="4989513"/>
            <a:ext cx="1693863" cy="533400"/>
          </a:xfrm>
          <a:prstGeom prst="rect">
            <a:avLst/>
          </a:prstGeom>
        </p:spPr>
      </p:pic>
      <p:sp>
        <p:nvSpPr>
          <p:cNvPr id="10249" name="TextBox 13"/>
          <p:cNvSpPr txBox="1">
            <a:spLocks noChangeArrowheads="1"/>
          </p:cNvSpPr>
          <p:nvPr/>
        </p:nvSpPr>
        <p:spPr bwMode="auto">
          <a:xfrm>
            <a:off x="2279650" y="1789113"/>
            <a:ext cx="22860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Включение записи</a:t>
            </a:r>
          </a:p>
        </p:txBody>
      </p:sp>
      <p:sp>
        <p:nvSpPr>
          <p:cNvPr id="10250" name="TextBox 14"/>
          <p:cNvSpPr txBox="1">
            <a:spLocks noChangeArrowheads="1"/>
          </p:cNvSpPr>
          <p:nvPr/>
        </p:nvSpPr>
        <p:spPr bwMode="auto">
          <a:xfrm>
            <a:off x="2279650" y="2473325"/>
            <a:ext cx="22860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Выключение записи</a:t>
            </a:r>
          </a:p>
        </p:txBody>
      </p:sp>
      <p:sp>
        <p:nvSpPr>
          <p:cNvPr id="10251" name="TextBox 15"/>
          <p:cNvSpPr txBox="1">
            <a:spLocks noChangeArrowheads="1"/>
          </p:cNvSpPr>
          <p:nvPr/>
        </p:nvSpPr>
        <p:spPr bwMode="auto">
          <a:xfrm>
            <a:off x="2279650" y="3392488"/>
            <a:ext cx="2895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Следующий галс</a:t>
            </a:r>
          </a:p>
        </p:txBody>
      </p:sp>
      <p:sp>
        <p:nvSpPr>
          <p:cNvPr id="10252" name="TextBox 16"/>
          <p:cNvSpPr txBox="1">
            <a:spLocks noChangeArrowheads="1"/>
          </p:cNvSpPr>
          <p:nvPr/>
        </p:nvSpPr>
        <p:spPr bwMode="auto">
          <a:xfrm>
            <a:off x="2279650" y="4073525"/>
            <a:ext cx="30480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Предыдущий галс</a:t>
            </a:r>
          </a:p>
        </p:txBody>
      </p:sp>
      <p:sp>
        <p:nvSpPr>
          <p:cNvPr id="10253" name="TextBox 17"/>
          <p:cNvSpPr txBox="1">
            <a:spLocks noChangeArrowheads="1"/>
          </p:cNvSpPr>
          <p:nvPr/>
        </p:nvSpPr>
        <p:spPr bwMode="auto">
          <a:xfrm>
            <a:off x="2279650" y="4975225"/>
            <a:ext cx="27495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Переключение направления галса</a:t>
            </a:r>
          </a:p>
        </p:txBody>
      </p:sp>
      <p:pic>
        <p:nvPicPr>
          <p:cNvPr id="10254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3392488"/>
            <a:ext cx="1693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630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Выбор запланированного галса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B7EB52A-7A10-43F6-8C31-CEF781832DC4}" type="slidenum">
              <a:rPr sz="1200"/>
              <a:pPr/>
              <a:t>16</a:t>
            </a:fld>
            <a:endParaRPr lang="ru-RU" altLang="en-US" sz="1200"/>
          </a:p>
        </p:txBody>
      </p:sp>
      <p:pic>
        <p:nvPicPr>
          <p:cNvPr id="10" name="Content Placeholder 9" title="Right-click">
            <a:extLst>
              <a:ext uri="{FF2B5EF4-FFF2-40B4-BE49-F238E27FC236}">
                <a16:creationId xmlns:a16="http://schemas.microsoft.com/office/drawing/2014/main" xmlns="" id="{C71FA3C6-0268-4B59-BBF5-ED4BF8A124D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82600" y="1370013"/>
            <a:ext cx="403225" cy="881062"/>
          </a:xfrm>
        </p:spPr>
      </p:pic>
      <p:pic>
        <p:nvPicPr>
          <p:cNvPr id="6" name="Picture 5" title="CTRL + D">
            <a:extLst>
              <a:ext uri="{FF2B5EF4-FFF2-40B4-BE49-F238E27FC236}">
                <a16:creationId xmlns:a16="http://schemas.microsoft.com/office/drawing/2014/main" xmlns="" id="{83709D95-C524-4B7B-ABED-1674921AD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3" y="4029075"/>
            <a:ext cx="1692275" cy="533400"/>
          </a:xfrm>
          <a:prstGeom prst="rect">
            <a:avLst/>
          </a:prstGeom>
        </p:spPr>
      </p:pic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2246313" y="3344863"/>
            <a:ext cx="28956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Следующий галс</a:t>
            </a:r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2246313" y="4027488"/>
            <a:ext cx="30480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Предыдущий галс</a:t>
            </a:r>
          </a:p>
        </p:txBody>
      </p:sp>
      <p:pic>
        <p:nvPicPr>
          <p:cNvPr id="11272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3344863"/>
            <a:ext cx="1692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10"/>
          <p:cNvSpPr txBox="1">
            <a:spLocks noChangeArrowheads="1"/>
          </p:cNvSpPr>
          <p:nvPr/>
        </p:nvSpPr>
        <p:spPr bwMode="auto">
          <a:xfrm>
            <a:off x="2209800" y="1709738"/>
            <a:ext cx="28956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Чтобы </a:t>
            </a:r>
            <a:r>
              <a:rPr lang="ru-RU" sz="2000" b="1" i="0" u="none" baseline="0">
                <a:solidFill>
                  <a:schemeClr val="bg2"/>
                </a:solidFill>
              </a:rPr>
              <a:t>выбрать</a:t>
            </a:r>
            <a:r>
              <a:rPr lang="ru-RU" sz="2000" b="1" i="0" u="none" baseline="0"/>
              <a:t> галс</a:t>
            </a:r>
          </a:p>
        </p:txBody>
      </p:sp>
      <p:sp>
        <p:nvSpPr>
          <p:cNvPr id="11274" name="TextBox 11"/>
          <p:cNvSpPr txBox="1">
            <a:spLocks noChangeArrowheads="1"/>
          </p:cNvSpPr>
          <p:nvPr/>
        </p:nvSpPr>
        <p:spPr bwMode="auto">
          <a:xfrm>
            <a:off x="1016000" y="1711325"/>
            <a:ext cx="110648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/>
              <a:t>ПКМ на начале галса</a:t>
            </a:r>
          </a:p>
        </p:txBody>
      </p:sp>
      <p:pic>
        <p:nvPicPr>
          <p:cNvPr id="1127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4792663"/>
            <a:ext cx="82835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4312" y="4027488"/>
            <a:ext cx="105568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или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49F6A42-FA65-4731-A2B9-9DB22D2DE61F}"/>
              </a:ext>
            </a:extLst>
          </p:cNvPr>
          <p:cNvSpPr/>
          <p:nvPr/>
        </p:nvSpPr>
        <p:spPr>
          <a:xfrm>
            <a:off x="3276600" y="5402263"/>
            <a:ext cx="6096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1278" name="TextBox 15"/>
          <p:cNvSpPr txBox="1">
            <a:spLocks noChangeArrowheads="1"/>
          </p:cNvSpPr>
          <p:nvPr/>
        </p:nvSpPr>
        <p:spPr bwMode="auto">
          <a:xfrm>
            <a:off x="6583363" y="3667125"/>
            <a:ext cx="21256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r>
              <a:rPr lang="ru-RU" sz="1100" b="0" i="0" u="none" baseline="0"/>
              <a:t>Текущий активный галс выделен красным цветом со стрелками.</a:t>
            </a:r>
          </a:p>
        </p:txBody>
      </p:sp>
      <p:pic>
        <p:nvPicPr>
          <p:cNvPr id="11279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601788"/>
            <a:ext cx="3200400" cy="2011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5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title="CTRL + W">
            <a:extLst>
              <a:ext uri="{FF2B5EF4-FFF2-40B4-BE49-F238E27FC236}">
                <a16:creationId xmlns:a16="http://schemas.microsoft.com/office/drawing/2014/main" xmlns="" id="{6FD937D3-C59B-402C-93A4-D35B6B4C4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4029075"/>
            <a:ext cx="1693863" cy="533400"/>
          </a:xfrm>
          <a:prstGeom prst="rect">
            <a:avLst/>
          </a:prstGeom>
        </p:spPr>
      </p:pic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Изменение направление галса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05C41F22-B49D-4853-AECB-6F55F82B8336}" type="slidenum">
              <a:rPr sz="1200"/>
              <a:pPr/>
              <a:t>17</a:t>
            </a:fld>
            <a:endParaRPr lang="ru-RU" altLang="en-US" sz="1200"/>
          </a:p>
        </p:txBody>
      </p:sp>
      <p:pic>
        <p:nvPicPr>
          <p:cNvPr id="10" name="Content Placeholder 9" title="Right-click">
            <a:extLst>
              <a:ext uri="{FF2B5EF4-FFF2-40B4-BE49-F238E27FC236}">
                <a16:creationId xmlns:a16="http://schemas.microsoft.com/office/drawing/2014/main" xmlns="" id="{742F3E56-05AD-4436-9A5F-5EA63F8FF84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500063" y="1686606"/>
            <a:ext cx="403225" cy="881062"/>
          </a:xfrm>
        </p:spPr>
      </p:pic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2246313" y="4027488"/>
            <a:ext cx="438308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800" b="1" i="0" u="none" baseline="0"/>
              <a:t>Переключение направления галса</a:t>
            </a:r>
          </a:p>
        </p:txBody>
      </p:sp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2252663" y="1996705"/>
            <a:ext cx="28956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Чтобы </a:t>
            </a:r>
            <a:r>
              <a:rPr lang="ru-RU" sz="2000" b="1" i="0" u="none" baseline="0">
                <a:solidFill>
                  <a:schemeClr val="bg2"/>
                </a:solidFill>
              </a:rPr>
              <a:t>развернуть</a:t>
            </a:r>
            <a:r>
              <a:rPr lang="ru-RU" sz="2000" b="1" i="0" u="none" baseline="0"/>
              <a:t> галс</a:t>
            </a:r>
          </a:p>
        </p:txBody>
      </p:sp>
      <p:sp>
        <p:nvSpPr>
          <p:cNvPr id="12296" name="TextBox 11"/>
          <p:cNvSpPr txBox="1">
            <a:spLocks noChangeArrowheads="1"/>
          </p:cNvSpPr>
          <p:nvPr/>
        </p:nvSpPr>
        <p:spPr bwMode="auto">
          <a:xfrm>
            <a:off x="1062038" y="1973149"/>
            <a:ext cx="110648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/>
              <a:t>ПКМ на начале галса</a:t>
            </a:r>
          </a:p>
        </p:txBody>
      </p:sp>
      <p:pic>
        <p:nvPicPr>
          <p:cNvPr id="122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4792663"/>
            <a:ext cx="82835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00800" y="4029075"/>
            <a:ext cx="64135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800" b="1" i="0" u="none" baseline="0"/>
              <a:t>или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D1B3464-B46A-4AE6-8643-7CE83A4C457F}"/>
              </a:ext>
            </a:extLst>
          </p:cNvPr>
          <p:cNvSpPr/>
          <p:nvPr/>
        </p:nvSpPr>
        <p:spPr>
          <a:xfrm>
            <a:off x="2743200" y="5402263"/>
            <a:ext cx="457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2300" name="TextBox 15"/>
          <p:cNvSpPr txBox="1">
            <a:spLocks noChangeArrowheads="1"/>
          </p:cNvSpPr>
          <p:nvPr/>
        </p:nvSpPr>
        <p:spPr bwMode="auto">
          <a:xfrm>
            <a:off x="6351588" y="3663950"/>
            <a:ext cx="23542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r>
              <a:rPr lang="ru-RU" sz="1100" b="0" i="0" u="none" baseline="0"/>
              <a:t>Задайте режим выбора направления галсов в Параметрах Навигации</a:t>
            </a:r>
          </a:p>
        </p:txBody>
      </p:sp>
      <p:pic>
        <p:nvPicPr>
          <p:cNvPr id="12301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600200"/>
            <a:ext cx="320040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81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Управление записью</a:t>
            </a:r>
          </a:p>
        </p:txBody>
      </p:sp>
      <p:sp>
        <p:nvSpPr>
          <p:cNvPr id="1331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7FCD1B5-4C95-4391-A756-611F4D537C35}" type="slidenum">
              <a:rPr sz="1200"/>
              <a:pPr/>
              <a:t>18</a:t>
            </a:fld>
            <a:endParaRPr lang="ru-RU" altLang="en-US" sz="1200"/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2246313" y="3351213"/>
            <a:ext cx="28956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Включение записи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246313" y="4030663"/>
            <a:ext cx="30480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/>
              <a:t>Выключение записи</a:t>
            </a:r>
          </a:p>
        </p:txBody>
      </p:sp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4792663"/>
            <a:ext cx="82835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94313" y="4030663"/>
            <a:ext cx="99642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400" b="1" i="0" u="none" baseline="0"/>
              <a:t>или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44C387C-C130-458F-AF4D-F62C70A24D46}"/>
              </a:ext>
            </a:extLst>
          </p:cNvPr>
          <p:cNvSpPr/>
          <p:nvPr/>
        </p:nvSpPr>
        <p:spPr>
          <a:xfrm>
            <a:off x="609600" y="5411788"/>
            <a:ext cx="6096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11" name="Picture 10" title="CTRL + E">
            <a:extLst>
              <a:ext uri="{FF2B5EF4-FFF2-40B4-BE49-F238E27FC236}">
                <a16:creationId xmlns:a16="http://schemas.microsoft.com/office/drawing/2014/main" xmlns="" id="{44FD58B0-2ED1-45B2-AA0D-FEE8F6B08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8" y="4032250"/>
            <a:ext cx="1693862" cy="533400"/>
          </a:xfrm>
          <a:prstGeom prst="rect">
            <a:avLst/>
          </a:prstGeom>
        </p:spPr>
      </p:pic>
      <p:pic>
        <p:nvPicPr>
          <p:cNvPr id="12" name="Picture 11" title="CTRL + S">
            <a:extLst>
              <a:ext uri="{FF2B5EF4-FFF2-40B4-BE49-F238E27FC236}">
                <a16:creationId xmlns:a16="http://schemas.microsoft.com/office/drawing/2014/main" xmlns="" id="{0E475DF7-8483-471A-A6E2-B9696DD48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8" y="3351213"/>
            <a:ext cx="1700212" cy="536575"/>
          </a:xfrm>
          <a:prstGeom prst="rect">
            <a:avLst/>
          </a:prstGeom>
        </p:spPr>
      </p:pic>
      <p:pic>
        <p:nvPicPr>
          <p:cNvPr id="1332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524000"/>
            <a:ext cx="206533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4" name="Group 17"/>
          <p:cNvGrpSpPr>
            <a:grpSpLocks/>
          </p:cNvGrpSpPr>
          <p:nvPr/>
        </p:nvGrpSpPr>
        <p:grpSpPr bwMode="auto">
          <a:xfrm>
            <a:off x="425449" y="1524000"/>
            <a:ext cx="6218239" cy="762000"/>
            <a:chOff x="425282" y="1524000"/>
            <a:chExt cx="6217619" cy="1428750"/>
          </a:xfrm>
        </p:grpSpPr>
        <p:sp>
          <p:nvSpPr>
            <p:cNvPr id="13326" name="TextBox 13"/>
            <p:cNvSpPr txBox="1">
              <a:spLocks noChangeArrowheads="1"/>
            </p:cNvSpPr>
            <p:nvPr/>
          </p:nvSpPr>
          <p:spPr bwMode="auto">
            <a:xfrm>
              <a:off x="425282" y="1524000"/>
              <a:ext cx="4992719" cy="14287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Проверьте статус в окне данных после того, как вы начали идти по </a:t>
              </a:r>
              <a:r>
                <a:rPr lang="ru-RU" b="0" i="0" u="none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галсу</a:t>
              </a:r>
              <a:r>
                <a:rPr lang="ru-RU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- убедитесь в том, что запись включена.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726E6362-20B0-47FC-A523-B0749240F939}"/>
                </a:ext>
              </a:extLst>
            </p:cNvPr>
            <p:cNvCxnSpPr>
              <a:stCxn id="13326" idx="3"/>
            </p:cNvCxnSpPr>
            <p:nvPr/>
          </p:nvCxnSpPr>
          <p:spPr>
            <a:xfrm flipV="1">
              <a:off x="5418001" y="2095500"/>
              <a:ext cx="1224900" cy="1428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5" name="TextBox 18"/>
          <p:cNvSpPr txBox="1">
            <a:spLocks noChangeArrowheads="1"/>
          </p:cNvSpPr>
          <p:nvPr/>
        </p:nvSpPr>
        <p:spPr bwMode="auto">
          <a:xfrm>
            <a:off x="433388" y="2286000"/>
            <a:ext cx="4519612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выключения записи, СЪЕМКА обновит активный галс в соответствии с опциями приращения галса, заданной в диалоговом окне НАВИГАЦИОННЫЕ ПАРАМЕТРЫ.</a:t>
            </a:r>
          </a:p>
        </p:txBody>
      </p:sp>
    </p:spTree>
    <p:extLst>
      <p:ext uri="{BB962C8B-B14F-4D97-AF65-F5344CB8AC3E}">
        <p14:creationId xmlns:p14="http://schemas.microsoft.com/office/powerpoint/2010/main" val="386631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Abort Line - отмена записи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FC9CC40A-AB60-4F28-AA3E-D0F7C5555F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fontScale="92500"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Оператор может отменить запись на галсе после включения записи с помощью </a:t>
            </a:r>
          </a:p>
          <a:p>
            <a:pPr algn="l" rtl="0">
              <a:defRPr/>
            </a:pPr>
            <a:endParaRPr lang="ru-RU" dirty="0"/>
          </a:p>
          <a:p>
            <a:pPr algn="l" rtl="0">
              <a:defRPr/>
            </a:pPr>
            <a:endParaRPr lang="ru-RU" dirty="0"/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Немедленное выключение записи.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Текущий файл данных сохраняется, но не включается в суточный файл каталога.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Текущий галс остается активным.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заново его пройти с регистрацией данных.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4888D93-BA6F-45FE-8C93-757E24176E8D}" type="slidenum">
              <a:rPr sz="1200"/>
              <a:pPr/>
              <a:t>19</a:t>
            </a:fld>
            <a:endParaRPr lang="ru-RU" altLang="en-US" sz="1200"/>
          </a:p>
        </p:txBody>
      </p:sp>
      <p:pic>
        <p:nvPicPr>
          <p:cNvPr id="14341" name="Picture 2" descr="C:\Temp\Survey1.pn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1717" y="192532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4B19990-32E6-41C9-B443-E61ED6899DB7}"/>
              </a:ext>
            </a:extLst>
          </p:cNvPr>
          <p:cNvSpPr/>
          <p:nvPr/>
        </p:nvSpPr>
        <p:spPr>
          <a:xfrm>
            <a:off x="5295054" y="2763520"/>
            <a:ext cx="28956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13" name="Picture 12" title="CTRL + A">
            <a:extLst>
              <a:ext uri="{FF2B5EF4-FFF2-40B4-BE49-F238E27FC236}">
                <a16:creationId xmlns:a16="http://schemas.microsoft.com/office/drawing/2014/main" xmlns="" id="{0B5BC2A8-01DC-4245-8094-5B78460AE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438400"/>
            <a:ext cx="1693863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1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2528075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Введение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2533" y="1496005"/>
            <a:ext cx="42671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2" action="ppaction://hlinksldjump"/>
              </a:rPr>
              <a:t>ОКНА В SURVEY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3" action="ppaction://hlinksldjump"/>
              </a:rPr>
              <a:t>Команды управления съемкой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4" action="ppaction://hlinksldjump"/>
              </a:rPr>
              <a:t>Окно Навигационные Параметры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5" action="ppaction://hlinksldjump"/>
              </a:rPr>
              <a:t>Параметры судна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6" action="ppaction://hlinksldjump"/>
              </a:rPr>
              <a:t>Цели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7" action="ppaction://hlinksldjump"/>
              </a:rPr>
              <a:t>ОПЦИИ ВВОДА ПОПРАВОК ЗА ИЗМЕНЕНИЯ УРОВНЯ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hlinkClick r:id="rId8" action="ppaction://hlinksldjump"/>
              </a:rPr>
              <a:t>Файлы матрицы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1675" y="1775796"/>
            <a:ext cx="4021137" cy="384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Навигационные Параметры</a:t>
            </a: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Start Line Gate - включение автозаписи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5BE504F-1EA2-40A2-9425-D5FB02A6CF7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Line Gate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указывает участок, при попадании в который происходит включение и выключение записи.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= 0 - Порог не активен.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&gt; 0 - SURVEY автоматически включит запись, когда судно пересечет окружность с радиусом, равным Gate.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&lt; 0 - SURVEY автоматически включит запись, когда судно пересечет полукруг с радиусом, равным Gate.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Offset - сдвигает порог вверх или вниз по галсу.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1536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04C5814-8001-4CE6-98B5-AA6B590EE995}" type="slidenum">
              <a:rPr sz="1200"/>
              <a:pPr/>
              <a:t>20</a:t>
            </a:fld>
            <a:endParaRPr lang="ru-RU" altLang="en-US" sz="1200"/>
          </a:p>
        </p:txBody>
      </p:sp>
      <p:grpSp>
        <p:nvGrpSpPr>
          <p:cNvPr id="15365" name="Group 8"/>
          <p:cNvGrpSpPr>
            <a:grpSpLocks/>
          </p:cNvGrpSpPr>
          <p:nvPr/>
        </p:nvGrpSpPr>
        <p:grpSpPr bwMode="auto">
          <a:xfrm>
            <a:off x="219076" y="1361440"/>
            <a:ext cx="6479752" cy="1429385"/>
            <a:chOff x="976313" y="1238250"/>
            <a:chExt cx="6715125" cy="1527175"/>
          </a:xfrm>
        </p:grpSpPr>
        <p:pic>
          <p:nvPicPr>
            <p:cNvPr id="10" name="Picture 1">
              <a:extLst>
                <a:ext uri="{FF2B5EF4-FFF2-40B4-BE49-F238E27FC236}">
                  <a16:creationId xmlns:a16="http://schemas.microsoft.com/office/drawing/2014/main" xmlns="" id="{7C951971-D7F0-4EEC-B99B-93878A698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76313" y="1238250"/>
              <a:ext cx="6715125" cy="15271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8" name="Rectangle 4"/>
            <p:cNvSpPr>
              <a:spLocks noChangeArrowheads="1"/>
            </p:cNvSpPr>
            <p:nvPr/>
          </p:nvSpPr>
          <p:spPr bwMode="auto">
            <a:xfrm>
              <a:off x="1095375" y="1828800"/>
              <a:ext cx="64770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/>
            </a:p>
          </p:txBody>
        </p:sp>
      </p:grpSp>
      <p:pic>
        <p:nvPicPr>
          <p:cNvPr id="15366" name="Picture 5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3090863"/>
            <a:ext cx="3200400" cy="320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614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Схема наименования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590010A-34BB-47CE-B496-3007DE6DA779}" type="slidenum">
              <a:rPr sz="1200"/>
              <a:pPr/>
              <a:t>21</a:t>
            </a:fld>
            <a:endParaRPr lang="ru-RU" altLang="en-US" sz="120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47910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667000"/>
            <a:ext cx="42576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309938" y="1733550"/>
            <a:ext cx="3243262" cy="3981450"/>
            <a:chOff x="3310466" y="1733550"/>
            <a:chExt cx="3242734" cy="398145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10F3201F-A0EE-4FEB-B1F6-83BAF43DFF95}"/>
                </a:ext>
              </a:extLst>
            </p:cNvPr>
            <p:cNvSpPr/>
            <p:nvPr/>
          </p:nvSpPr>
          <p:spPr>
            <a:xfrm>
              <a:off x="4648510" y="4495800"/>
              <a:ext cx="1904690" cy="12192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grpSp>
          <p:nvGrpSpPr>
            <p:cNvPr id="16430" name="Group 12"/>
            <p:cNvGrpSpPr>
              <a:grpSpLocks/>
            </p:cNvGrpSpPr>
            <p:nvPr/>
          </p:nvGrpSpPr>
          <p:grpSpPr bwMode="auto">
            <a:xfrm>
              <a:off x="3310466" y="1733550"/>
              <a:ext cx="2290234" cy="2762250"/>
              <a:chOff x="3310466" y="1733550"/>
              <a:chExt cx="2290234" cy="2762250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2D0BC036-2241-455E-B78D-42C77F2963C7}"/>
                  </a:ext>
                </a:extLst>
              </p:cNvPr>
              <p:cNvSpPr/>
              <p:nvPr/>
            </p:nvSpPr>
            <p:spPr>
              <a:xfrm>
                <a:off x="3310466" y="1733550"/>
                <a:ext cx="1666604" cy="40005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ru-RU"/>
              </a:p>
            </p:txBody>
          </p:sp>
          <p:cxnSp>
            <p:nvCxnSpPr>
              <p:cNvPr id="10" name="Elbow Connector 9">
                <a:extLst>
                  <a:ext uri="{FF2B5EF4-FFF2-40B4-BE49-F238E27FC236}">
                    <a16:creationId xmlns:a16="http://schemas.microsoft.com/office/drawing/2014/main" xmlns="" id="{302B9CE7-5F12-44AD-AE78-FA79CB20E471}"/>
                  </a:ext>
                </a:extLst>
              </p:cNvPr>
              <p:cNvCxnSpPr>
                <a:stCxn id="8" idx="3"/>
                <a:endCxn id="11" idx="0"/>
              </p:cNvCxnSpPr>
              <p:nvPr/>
            </p:nvCxnSpPr>
            <p:spPr>
              <a:xfrm>
                <a:off x="4977070" y="1933575"/>
                <a:ext cx="623785" cy="2562225"/>
              </a:xfrm>
              <a:prstGeom prst="bentConnector2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391" name="TextBox 13"/>
          <p:cNvSpPr txBox="1">
            <a:spLocks noChangeArrowheads="1"/>
          </p:cNvSpPr>
          <p:nvPr/>
        </p:nvSpPr>
        <p:spPr bwMode="auto">
          <a:xfrm>
            <a:off x="5791200" y="1628775"/>
            <a:ext cx="3276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HYPACK есть несколько схем наименований файлов данных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u-RU" altLang="en-US" b="0" dirty="0"/>
          </a:p>
          <a:p>
            <a:endParaRPr lang="ru-RU" altLang="en-US" b="0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00732092-769C-42E6-8063-1E316655D682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2667000"/>
          <a:ext cx="4267200" cy="3662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Метод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2-мерные Галсы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3-мерные Галсы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Без галсов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Стандартный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002_1607.RAW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10P00.RAW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000_1607.RAW</a:t>
                      </a:r>
                    </a:p>
                  </a:txBody>
                  <a:tcPr marT="45726" marB="45726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Long</a:t>
                      </a:r>
                    </a:p>
                    <a:p>
                      <a:pPr algn="ctr" rtl="0"/>
                      <a:r>
                        <a:rPr lang="ru-RU" sz="800" b="0" i="0" u="none" baseline="0"/>
                        <a:t>(Название судна NANCY)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2003NA0061607_2.RAW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2003NA0061607_2.RAW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2003NA0061607_0.RAW</a:t>
                      </a:r>
                    </a:p>
                  </a:txBody>
                  <a:tcPr marT="45726" marB="45726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CHS (Канадская Гидрографическая Служба)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2003NA0061607.RAW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2003NA0061607.RAW</a:t>
                      </a:r>
                    </a:p>
                  </a:txBody>
                  <a:tcPr marT="45726" marB="45726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Julian Day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baseline="0"/>
                        <a:t>(Номер дня в году 006 то есть 6 января)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002_1607.006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10P00.006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000_1607.006</a:t>
                      </a:r>
                    </a:p>
                  </a:txBody>
                  <a:tcPr marT="45726" marB="45726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/>
                        <a:t>Другое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002_1607.ADB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10P00.ADB</a:t>
                      </a:r>
                    </a:p>
                  </a:txBody>
                  <a:tcPr marT="45726" marB="4572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000_1607.ADB</a:t>
                      </a:r>
                    </a:p>
                  </a:txBody>
                  <a:tcPr marT="45726" marB="45726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92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"/>
          <a:stretch>
            <a:fillRect/>
          </a:stretch>
        </p:blipFill>
        <p:spPr bwMode="auto">
          <a:xfrm>
            <a:off x="228600" y="1219200"/>
            <a:ext cx="3932238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Карты - отслеживание судна</a:t>
            </a:r>
          </a:p>
        </p:txBody>
      </p:sp>
      <p:sp>
        <p:nvSpPr>
          <p:cNvPr id="1741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BF42F3AB-6396-431E-96A5-4399ECE84BD4}" type="slidenum">
              <a:rPr sz="1200"/>
              <a:pPr/>
              <a:t>22</a:t>
            </a:fld>
            <a:endParaRPr lang="ru-RU" altLang="en-US" sz="1200"/>
          </a:p>
        </p:txBody>
      </p:sp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346450"/>
            <a:ext cx="30956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658A431-DDC6-4328-AF19-D5D4B6C1D15C}"/>
              </a:ext>
            </a:extLst>
          </p:cNvPr>
          <p:cNvSpPr/>
          <p:nvPr/>
        </p:nvSpPr>
        <p:spPr>
          <a:xfrm>
            <a:off x="1752600" y="3581400"/>
            <a:ext cx="3048000" cy="1219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14338" y="1581150"/>
            <a:ext cx="2862262" cy="2000250"/>
            <a:chOff x="3310466" y="1733550"/>
            <a:chExt cx="2861735" cy="200025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09FC1B7C-7C0E-4E5B-A3BF-6FCE51BDF9EC}"/>
                </a:ext>
              </a:extLst>
            </p:cNvPr>
            <p:cNvSpPr/>
            <p:nvPr/>
          </p:nvSpPr>
          <p:spPr>
            <a:xfrm>
              <a:off x="3310466" y="1733550"/>
              <a:ext cx="1666568" cy="4000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9" name="Elbow Connector 8">
              <a:extLst>
                <a:ext uri="{FF2B5EF4-FFF2-40B4-BE49-F238E27FC236}">
                  <a16:creationId xmlns:a16="http://schemas.microsoft.com/office/drawing/2014/main" xmlns="" id="{23155273-B315-4C15-ACD4-0EF5BCF11683}"/>
                </a:ext>
              </a:extLst>
            </p:cNvPr>
            <p:cNvCxnSpPr>
              <a:stCxn id="8" idx="3"/>
              <a:endCxn id="6" idx="0"/>
            </p:cNvCxnSpPr>
            <p:nvPr/>
          </p:nvCxnSpPr>
          <p:spPr>
            <a:xfrm>
              <a:off x="4977034" y="1933575"/>
              <a:ext cx="1195167" cy="1800225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6" name="TextBox 10"/>
          <p:cNvSpPr txBox="1">
            <a:spLocks noChangeArrowheads="1"/>
          </p:cNvSpPr>
          <p:nvPr/>
        </p:nvSpPr>
        <p:spPr bwMode="auto">
          <a:xfrm>
            <a:off x="4943474" y="1524000"/>
            <a:ext cx="420052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каждом окне карты может быть независимая настройка отслеживания судна.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In Center - Когда судно </a:t>
            </a:r>
            <a:r>
              <a:rPr lang="ru-RU" sz="1600" b="0" i="0" u="none" baseline="0">
                <a:solidFill>
                  <a:schemeClr val="bg2"/>
                </a:solidFill>
              </a:rPr>
              <a:t>приближается к краю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окна, оно отображается в центре.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Look Ahead - Когда судно </a:t>
            </a:r>
            <a:r>
              <a:rPr lang="ru-RU" sz="1600" b="0" i="0" u="none" baseline="0">
                <a:solidFill>
                  <a:schemeClr val="bg2"/>
                </a:solidFill>
              </a:rPr>
              <a:t>приближается к центру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окна, оно появляется с краю.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Vessel &amp; Target - Авто </a:t>
            </a:r>
            <a:r>
              <a:rPr lang="ru-RU" sz="1600" b="0" i="0" u="none" baseline="0"/>
              <a:t>масштабирование </a:t>
            </a:r>
            <a:r>
              <a:rPr lang="ru-RU" sz="1600" b="0" i="0" u="none" baseline="0">
                <a:solidFill>
                  <a:schemeClr val="bg2"/>
                </a:solidFill>
              </a:rPr>
              <a:t>карты по мере приближения судна к цели.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No Tracking - экран 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bg2"/>
                </a:solidFill>
              </a:rPr>
              <a:t>остается на месте</a:t>
            </a:r>
            <a:r>
              <a:rPr lang="ru-RU" sz="1600" b="0" i="0" u="none" baseline="0"/>
              <a:t>.</a:t>
            </a:r>
          </a:p>
          <a:p>
            <a:endParaRPr lang="ru-RU" altLang="en-US" sz="1600" b="0" dirty="0"/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All Vessels - </a:t>
            </a:r>
            <a:r>
              <a:rPr lang="ru-RU" sz="1600" b="0" i="0" u="none" baseline="0">
                <a:solidFill>
                  <a:schemeClr val="bg2"/>
                </a:solidFill>
              </a:rPr>
              <a:t>все мобили остаются видимыми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Карты.</a:t>
            </a:r>
          </a:p>
        </p:txBody>
      </p:sp>
    </p:spTree>
    <p:extLst>
      <p:ext uri="{BB962C8B-B14F-4D97-AF65-F5344CB8AC3E}">
        <p14:creationId xmlns:p14="http://schemas.microsoft.com/office/powerpoint/2010/main" val="267901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карты - Ориентация</a:t>
            </a:r>
          </a:p>
        </p:txBody>
      </p:sp>
      <p:sp>
        <p:nvSpPr>
          <p:cNvPr id="1843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29987BB-9169-496F-BEEA-66730F112A8A}" type="slidenum">
              <a:rPr sz="1200"/>
              <a:pPr/>
              <a:t>23</a:t>
            </a:fld>
            <a:endParaRPr lang="ru-RU" altLang="en-US" sz="1200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"/>
          <a:stretch>
            <a:fillRect/>
          </a:stretch>
        </p:blipFill>
        <p:spPr bwMode="auto">
          <a:xfrm>
            <a:off x="228600" y="1219200"/>
            <a:ext cx="3932238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346450"/>
            <a:ext cx="30956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9875859-48DA-4F08-BBEE-6F2DA0576BB3}"/>
              </a:ext>
            </a:extLst>
          </p:cNvPr>
          <p:cNvSpPr/>
          <p:nvPr/>
        </p:nvSpPr>
        <p:spPr>
          <a:xfrm>
            <a:off x="1744663" y="4800600"/>
            <a:ext cx="3048000" cy="1219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14338" y="1581150"/>
            <a:ext cx="2854325" cy="3219450"/>
            <a:chOff x="3310466" y="1733550"/>
            <a:chExt cx="2853268" cy="321945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DBADEB9-7321-48A2-9605-EDAA288E0DEE}"/>
                </a:ext>
              </a:extLst>
            </p:cNvPr>
            <p:cNvSpPr/>
            <p:nvPr/>
          </p:nvSpPr>
          <p:spPr>
            <a:xfrm>
              <a:off x="3310466" y="1733550"/>
              <a:ext cx="1666258" cy="4000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9" name="Elbow Connector 8">
              <a:extLst>
                <a:ext uri="{FF2B5EF4-FFF2-40B4-BE49-F238E27FC236}">
                  <a16:creationId xmlns:a16="http://schemas.microsoft.com/office/drawing/2014/main" xmlns="" id="{E41F98C4-BD21-4316-BAF5-BEEC92A7EC96}"/>
                </a:ext>
              </a:extLst>
            </p:cNvPr>
            <p:cNvCxnSpPr>
              <a:stCxn id="8" idx="3"/>
              <a:endCxn id="6" idx="0"/>
            </p:cNvCxnSpPr>
            <p:nvPr/>
          </p:nvCxnSpPr>
          <p:spPr>
            <a:xfrm>
              <a:off x="4976724" y="1933575"/>
              <a:ext cx="1187010" cy="3019425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5121276" y="1581150"/>
            <a:ext cx="38862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каждом окне карты может быть независимая настройка ориантации.</a:t>
            </a:r>
          </a:p>
          <a:p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User Defined -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Используется фиксированный разворот относительно севера.</a:t>
            </a:r>
          </a:p>
          <a:p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Line Up -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Карта будет развернута так, чтобы активный галс всегда смотрел на север.</a:t>
            </a:r>
          </a:p>
          <a:p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Vessel Up -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Карта будет развернута так, чтобы судно всегда смотрело на север то есть при изменении курса карта будет разворачиваться, если изменение курса превысит заданное пороговое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61913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36663"/>
            <a:ext cx="40767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Трековые точки</a:t>
            </a:r>
          </a:p>
        </p:txBody>
      </p:sp>
      <p:sp>
        <p:nvSpPr>
          <p:cNvPr id="19460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3D9CC05-4D83-4B6D-AA1C-2445D1C919CC}" type="slidenum">
              <a:rPr sz="1200"/>
              <a:pPr/>
              <a:t>24</a:t>
            </a:fld>
            <a:endParaRPr lang="ru-RU" altLang="en-US" sz="1200"/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509" y="1672884"/>
            <a:ext cx="4068777" cy="169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3"/>
          <p:cNvSpPr txBox="1">
            <a:spLocks noChangeArrowheads="1"/>
          </p:cNvSpPr>
          <p:nvPr/>
        </p:nvSpPr>
        <p:spPr bwMode="auto">
          <a:xfrm>
            <a:off x="4908550" y="3534447"/>
            <a:ext cx="4235450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SURVEY можно задать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множество трековых точек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каждом мобиле.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Координаты XYZ каждой трековой точки отображаются на карте. Пользователь может выбрать «Основную» трековую точку в любое время из окна Tracking Points.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СЪЕМКА также может записывать статистику для каждой трековой точки, чтобы получить среднюю позицию и стандартное отклонение при позиционировании платформы, например.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DFF73320-1D40-40AF-A34A-3A16D49B8451}"/>
              </a:ext>
            </a:extLst>
          </p:cNvPr>
          <p:cNvCxnSpPr/>
          <p:nvPr/>
        </p:nvCxnSpPr>
        <p:spPr>
          <a:xfrm flipH="1">
            <a:off x="2585071" y="2234436"/>
            <a:ext cx="2426941" cy="6875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D5006FF4-1DAF-41E7-92AB-97400F867C5A}"/>
              </a:ext>
            </a:extLst>
          </p:cNvPr>
          <p:cNvCxnSpPr/>
          <p:nvPr/>
        </p:nvCxnSpPr>
        <p:spPr>
          <a:xfrm flipH="1">
            <a:off x="2915080" y="2403248"/>
            <a:ext cx="2096932" cy="51870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944C315C-45B2-4FE7-AA9F-BAB9B4CC222A}"/>
              </a:ext>
            </a:extLst>
          </p:cNvPr>
          <p:cNvCxnSpPr/>
          <p:nvPr/>
        </p:nvCxnSpPr>
        <p:spPr>
          <a:xfrm flipH="1">
            <a:off x="3256068" y="2518280"/>
            <a:ext cx="1755944" cy="476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AEDB9839-9A68-4B31-839B-ABCA1F3F88C3}"/>
              </a:ext>
            </a:extLst>
          </p:cNvPr>
          <p:cNvCxnSpPr/>
          <p:nvPr/>
        </p:nvCxnSpPr>
        <p:spPr>
          <a:xfrm flipH="1" flipV="1">
            <a:off x="2915080" y="2460398"/>
            <a:ext cx="2096932" cy="200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E903EABA-8BB9-4F63-B9B9-616D48EFE6E1}"/>
              </a:ext>
            </a:extLst>
          </p:cNvPr>
          <p:cNvCxnSpPr/>
          <p:nvPr/>
        </p:nvCxnSpPr>
        <p:spPr>
          <a:xfrm flipH="1">
            <a:off x="2438400" y="2808060"/>
            <a:ext cx="2573612" cy="6971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86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774" y="4133086"/>
            <a:ext cx="27876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6BFC32B7-2E46-4634-9E5B-85B32BE0F955}"/>
              </a:ext>
            </a:extLst>
          </p:cNvPr>
          <p:cNvSpPr/>
          <p:nvPr/>
        </p:nvSpPr>
        <p:spPr bwMode="auto">
          <a:xfrm>
            <a:off x="4750755" y="3076545"/>
            <a:ext cx="627695" cy="3230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22" name="Straight Arrow Connector 21"/>
          <p:cNvCxnSpPr>
            <a:stCxn id="24" idx="2"/>
          </p:cNvCxnSpPr>
          <p:nvPr/>
        </p:nvCxnSpPr>
        <p:spPr>
          <a:xfrm flipH="1">
            <a:off x="4496373" y="3399631"/>
            <a:ext cx="568230" cy="7679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22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55713"/>
            <a:ext cx="4054475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55713"/>
            <a:ext cx="4054475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Операции с якорями в СЪЕМКЕ</a:t>
            </a:r>
          </a:p>
        </p:txBody>
      </p:sp>
      <p:sp>
        <p:nvSpPr>
          <p:cNvPr id="2048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A7A7C7F-6087-495A-9737-F1DE54C02635}" type="slidenum">
              <a:rPr sz="1200"/>
              <a:pPr/>
              <a:t>25</a:t>
            </a:fld>
            <a:endParaRPr lang="ru-RU" altLang="en-US" sz="1200"/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8" y="1676400"/>
            <a:ext cx="4714875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4"/>
          <p:cNvSpPr txBox="1">
            <a:spLocks noChangeArrowheads="1"/>
          </p:cNvSpPr>
          <p:nvPr/>
        </p:nvSpPr>
        <p:spPr bwMode="auto">
          <a:xfrm>
            <a:off x="4140200" y="3286125"/>
            <a:ext cx="3124200" cy="230663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/>
              <a:t>Окно «Boat Anchor Manager» открывается из меню Vessels.</a:t>
            </a:r>
          </a:p>
          <a:p>
            <a:endParaRPr lang="ru-RU" altLang="en-US" b="0"/>
          </a:p>
          <a:p>
            <a:pPr algn="l" rtl="0"/>
            <a:r>
              <a:rPr lang="ru-RU" b="0" i="0" u="none" baseline="0"/>
              <a:t>Из этого окна можно отдать и поднять якоря и передать их на другие мобили - суда поддержки.</a:t>
            </a:r>
          </a:p>
          <a:p>
            <a:endParaRPr lang="ru-RU" altLang="en-US" b="0"/>
          </a:p>
          <a:p>
            <a:pPr algn="l" rtl="0"/>
            <a:r>
              <a:rPr lang="ru-RU" b="0" i="0" u="none" baseline="0"/>
              <a:t>Также можно добавить поплавки на канаты или окружности вокруг отданных якорей.</a:t>
            </a:r>
          </a:p>
        </p:txBody>
      </p:sp>
      <p:pic>
        <p:nvPicPr>
          <p:cNvPr id="7" name="Content Placeholder 9" title="Right-click">
            <a:extLst>
              <a:ext uri="{FF2B5EF4-FFF2-40B4-BE49-F238E27FC236}">
                <a16:creationId xmlns:a16="http://schemas.microsoft.com/office/drawing/2014/main" xmlns="" id="{A21C0713-9CD5-4026-AD1E-7A8593A02E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06413" y="5105400"/>
            <a:ext cx="2317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Box 7"/>
          <p:cNvSpPr txBox="1">
            <a:spLocks noChangeArrowheads="1"/>
          </p:cNvSpPr>
          <p:nvPr/>
        </p:nvSpPr>
        <p:spPr bwMode="auto">
          <a:xfrm>
            <a:off x="922338" y="5105400"/>
            <a:ext cx="21256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якоре или маркере для отдачи или поднятия якоря.</a:t>
            </a:r>
          </a:p>
        </p:txBody>
      </p:sp>
      <p:pic>
        <p:nvPicPr>
          <p:cNvPr id="9" name="Picture 8" title="CTRL + ">
            <a:extLst>
              <a:ext uri="{FF2B5EF4-FFF2-40B4-BE49-F238E27FC236}">
                <a16:creationId xmlns:a16="http://schemas.microsoft.com/office/drawing/2014/main" xmlns="" id="{A3E9DD59-6ED2-428D-8724-B9461EA317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506413" y="5791200"/>
            <a:ext cx="1096962" cy="533400"/>
          </a:xfrm>
          <a:prstGeom prst="rect">
            <a:avLst/>
          </a:prstGeom>
        </p:spPr>
      </p:pic>
      <p:sp>
        <p:nvSpPr>
          <p:cNvPr id="20491" name="TextBox 9"/>
          <p:cNvSpPr txBox="1">
            <a:spLocks noChangeArrowheads="1"/>
          </p:cNvSpPr>
          <p:nvPr/>
        </p:nvSpPr>
        <p:spPr bwMode="auto">
          <a:xfrm>
            <a:off x="1625600" y="5799138"/>
            <a:ext cx="4775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 потяните якорь для задания маркера.</a:t>
            </a:r>
            <a:r>
              <a:rPr lang="ru-RU" b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b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Маркеры являются запланированными позициями до отдачи якоря.</a:t>
            </a:r>
          </a:p>
          <a:p>
            <a:endParaRPr lang="ru-RU" altLang="en-US" b="0" dirty="0"/>
          </a:p>
        </p:txBody>
      </p:sp>
    </p:spTree>
    <p:extLst>
      <p:ext uri="{BB962C8B-B14F-4D97-AF65-F5344CB8AC3E}">
        <p14:creationId xmlns:p14="http://schemas.microsoft.com/office/powerpoint/2010/main" val="219252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47663" y="6773"/>
            <a:ext cx="87963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Несколько датчиков позиционирования на мобиле</a:t>
            </a:r>
          </a:p>
        </p:txBody>
      </p:sp>
      <p:sp>
        <p:nvSpPr>
          <p:cNvPr id="21507" name="Content Placeholder 5"/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2166937"/>
          </a:xfrm>
        </p:spPr>
        <p:txBody>
          <a:bodyPr/>
          <a:lstStyle/>
          <a:p>
            <a:pPr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HYPACK SURVEY можно назначить несколько навигационных систем на один мобиль.</a:t>
            </a:r>
          </a:p>
          <a:p>
            <a:endParaRPr lang="ru-RU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Можно использовать Boat Multi Position для выбора одной или нескольких систем для определения окончательной позиции судна. Если выбрано несколько датчиков, вычисляется средняя позиция.</a:t>
            </a:r>
          </a:p>
        </p:txBody>
      </p:sp>
      <p:sp>
        <p:nvSpPr>
          <p:cNvPr id="21508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94BFDFA-F916-4E48-8BFF-18745B2CC7E3}" type="slidenum">
              <a:rPr sz="1200"/>
              <a:pPr/>
              <a:t>26</a:t>
            </a:fld>
            <a:endParaRPr lang="ru-RU" altLang="en-US" sz="1200"/>
          </a:p>
        </p:txBody>
      </p:sp>
      <p:pic>
        <p:nvPicPr>
          <p:cNvPr id="21509" name="Picture 3"/>
          <p:cNvPicPr>
            <a:picLocks noGrp="1" noChangeAspect="1" noChangeArrowheads="1"/>
          </p:cNvPicPr>
          <p:nvPr>
            <p:ph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447800"/>
            <a:ext cx="6072188" cy="137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4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3090863"/>
            <a:ext cx="3200400" cy="320040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09999" y="5715000"/>
            <a:ext cx="461433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 dirty="0">
                <a:solidFill>
                  <a:srgbClr val="00B050"/>
                </a:solidFill>
              </a:rPr>
              <a:t>Зеленые</a:t>
            </a:r>
            <a:r>
              <a:rPr lang="ru-RU" b="0" i="0" u="none" baseline="0" dirty="0"/>
              <a:t> точки показывают позиции от трех датчиков GPS. </a:t>
            </a:r>
            <a:r>
              <a:rPr lang="ru-RU" b="0" i="0" u="none" baseline="0" dirty="0">
                <a:solidFill>
                  <a:srgbClr val="FF0000"/>
                </a:solidFill>
              </a:rPr>
              <a:t>Красная</a:t>
            </a:r>
            <a:r>
              <a:rPr lang="ru-RU" b="0" i="0" u="none" baseline="0" dirty="0"/>
              <a:t> точка показывает среднее.</a:t>
            </a: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1752600" y="4572000"/>
            <a:ext cx="2057400" cy="1219200"/>
            <a:chOff x="1752600" y="4572000"/>
            <a:chExt cx="2057402" cy="12192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6AD91AB-ED13-455E-B2ED-2202F07A74FF}"/>
                </a:ext>
              </a:extLst>
            </p:cNvPr>
            <p:cNvSpPr/>
            <p:nvPr/>
          </p:nvSpPr>
          <p:spPr>
            <a:xfrm>
              <a:off x="1752600" y="4572000"/>
              <a:ext cx="609601" cy="53340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3" name="Elbow Connector 12">
              <a:extLst>
                <a:ext uri="{FF2B5EF4-FFF2-40B4-BE49-F238E27FC236}">
                  <a16:creationId xmlns:a16="http://schemas.microsoft.com/office/drawing/2014/main" xmlns="" id="{2BCABF39-A99B-4785-AA1D-7241A2CA24F8}"/>
                </a:ext>
              </a:extLst>
            </p:cNvPr>
            <p:cNvCxnSpPr>
              <a:stCxn id="8" idx="2"/>
            </p:cNvCxnSpPr>
            <p:nvPr/>
          </p:nvCxnSpPr>
          <p:spPr>
            <a:xfrm rot="16200000" flipH="1">
              <a:off x="2590801" y="4572001"/>
              <a:ext cx="685801" cy="1752602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74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УДАЛЕННЫЙ ПРОСМОТР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18994B8-5AA7-45B4-8F5E-6DE993473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lnSpcReduction="10000"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Просматривайте и взаимодействуйте с программой СЪЕМКА HYPACK® используя инструменты удаленного управления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Мониторинг позиции судна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Управление записью вручную</a:t>
            </a:r>
          </a:p>
          <a:p>
            <a:pPr marL="479425" lvl="1" indent="-342900" algn="l" rtl="0">
              <a:defRPr/>
            </a:pPr>
            <a:endParaRPr lang="ru-RU" dirty="0"/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использовать любое устройство с выходом в Интернет</a:t>
            </a:r>
          </a:p>
          <a:p>
            <a:pPr marL="479425" lvl="1" indent="-342900" algn="l" rtl="0">
              <a:buClr>
                <a:schemeClr val="bg2"/>
              </a:buClr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смартфоны, планшеты, ПК</a:t>
            </a:r>
          </a:p>
          <a:p>
            <a:pPr algn="l" rtl="0">
              <a:defRPr/>
            </a:pPr>
            <a:endParaRPr lang="ru-RU" dirty="0"/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Управляемый доступ и безопасный вид</a:t>
            </a:r>
          </a:p>
        </p:txBody>
      </p:sp>
      <p:sp>
        <p:nvSpPr>
          <p:cNvPr id="2253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CEAC2A9-D51D-4A94-9916-DD3FBACDE4D0}" type="slidenum">
              <a:rPr sz="1200"/>
              <a:pPr/>
              <a:t>27</a:t>
            </a:fld>
            <a:endParaRPr lang="ru-RU" altLang="en-US" sz="1200"/>
          </a:p>
        </p:txBody>
      </p:sp>
      <p:pic>
        <p:nvPicPr>
          <p:cNvPr id="6" name="Picture 2" descr="C:\Users\vpradith\Downloads\1-SALES_WORKING\Unmanned Boat Stuff\Remote_Web_View_Example.png">
            <a:extLst>
              <a:ext uri="{FF2B5EF4-FFF2-40B4-BE49-F238E27FC236}">
                <a16:creationId xmlns:a16="http://schemas.microsoft.com/office/drawing/2014/main" xmlns="" id="{9B7C286E-1229-41B2-911F-1DA0BBB9F8C6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5161643" y="1600200"/>
            <a:ext cx="3429000" cy="44799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032314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Окно Навигационные Параметры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1841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Навигационные Параметры</a:t>
            </a:r>
          </a:p>
        </p:txBody>
      </p:sp>
      <p:sp>
        <p:nvSpPr>
          <p:cNvPr id="10243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A8620E7-E57C-4AC9-AC8B-AB638A5D76FA}" type="slidenum">
              <a:rPr sz="1200"/>
              <a:pPr/>
              <a:t>29</a:t>
            </a:fld>
            <a:endParaRPr lang="ru-RU" altLang="en-US" sz="120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713263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67000"/>
            <a:ext cx="5148263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3182938" y="2209800"/>
            <a:ext cx="2684462" cy="457200"/>
            <a:chOff x="3183564" y="2209800"/>
            <a:chExt cx="2683836" cy="4572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12BBA897-2836-4A18-B569-499F258616FC}"/>
                </a:ext>
              </a:extLst>
            </p:cNvPr>
            <p:cNvSpPr/>
            <p:nvPr/>
          </p:nvSpPr>
          <p:spPr>
            <a:xfrm>
              <a:off x="3429569" y="2209800"/>
              <a:ext cx="2437831" cy="3429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6" name="Elbow Connector 5">
              <a:extLst>
                <a:ext uri="{FF2B5EF4-FFF2-40B4-BE49-F238E27FC236}">
                  <a16:creationId xmlns:a16="http://schemas.microsoft.com/office/drawing/2014/main" xmlns="" id="{2389C0C3-0E04-46A4-AA90-E3C88C77DAF8}"/>
                </a:ext>
              </a:extLst>
            </p:cNvPr>
            <p:cNvCxnSpPr>
              <a:stCxn id="4" idx="1"/>
              <a:endCxn id="115715" idx="0"/>
            </p:cNvCxnSpPr>
            <p:nvPr/>
          </p:nvCxnSpPr>
          <p:spPr>
            <a:xfrm rot="10800000" flipV="1">
              <a:off x="3183564" y="2381250"/>
              <a:ext cx="246005" cy="285750"/>
            </a:xfrm>
            <a:prstGeom prst="bentConnector2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04D3C63-A721-420D-B814-C92978A0157E}"/>
              </a:ext>
            </a:extLst>
          </p:cNvPr>
          <p:cNvSpPr txBox="1"/>
          <p:nvPr/>
        </p:nvSpPr>
        <p:spPr>
          <a:xfrm>
            <a:off x="6019800" y="2667000"/>
            <a:ext cx="2971800" cy="255587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Диалоговое окно НАВИГАЦИОННЫЕ ПАРАМЕТРЫ в программе СЪЕМКА содержит опции для </a:t>
            </a:r>
          </a:p>
          <a:p>
            <a:pPr algn="l" rtl="0">
              <a:defRPr/>
            </a:pP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Автоматизация навигации по галсам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регистрации данных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безопасного копирования данных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сигнализации глубин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маркерных точек</a:t>
            </a:r>
          </a:p>
        </p:txBody>
      </p:sp>
    </p:spTree>
    <p:extLst>
      <p:ext uri="{BB962C8B-B14F-4D97-AF65-F5344CB8AC3E}">
        <p14:creationId xmlns:p14="http://schemas.microsoft.com/office/powerpoint/2010/main" val="666175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ОКНА В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597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Порог включения записи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B24AF8-020E-40BE-B098-ED97A81690B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Line Gate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указывает участок, при попадании в который происходит включение и выключение записи.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= 0 - Порог не активен.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&gt; 0 - SURVEY автоматически включит запись, когда судно пересечет окружность с радиусом, равным Gate.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Gate &lt; 0 - SURVEY автоматически включит запись, когда судно пересечет полукруг с радиусом, равным Gate.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Offset - сдвигает порог вверх или вниз по галсу.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11268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208A6A2-4CB6-44DA-AD0D-587C1BB39AB1}" type="slidenum">
              <a:rPr sz="1200"/>
              <a:pPr/>
              <a:t>30</a:t>
            </a:fld>
            <a:endParaRPr lang="ru-RU" altLang="en-US" sz="1200"/>
          </a:p>
        </p:txBody>
      </p:sp>
      <p:grpSp>
        <p:nvGrpSpPr>
          <p:cNvPr id="11269" name="Group 8"/>
          <p:cNvGrpSpPr>
            <a:grpSpLocks/>
          </p:cNvGrpSpPr>
          <p:nvPr/>
        </p:nvGrpSpPr>
        <p:grpSpPr bwMode="auto">
          <a:xfrm>
            <a:off x="219075" y="1263650"/>
            <a:ext cx="6715125" cy="1527175"/>
            <a:chOff x="976313" y="1238250"/>
            <a:chExt cx="6715125" cy="1527175"/>
          </a:xfrm>
        </p:grpSpPr>
        <p:pic>
          <p:nvPicPr>
            <p:cNvPr id="10" name="Picture 1">
              <a:extLst>
                <a:ext uri="{FF2B5EF4-FFF2-40B4-BE49-F238E27FC236}">
                  <a16:creationId xmlns:a16="http://schemas.microsoft.com/office/drawing/2014/main" xmlns="" id="{8517D0DD-84E5-4E53-A670-85D0A8F68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76313" y="1238250"/>
              <a:ext cx="6715125" cy="15271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2" name="Rectangle 4"/>
            <p:cNvSpPr>
              <a:spLocks noChangeArrowheads="1"/>
            </p:cNvSpPr>
            <p:nvPr/>
          </p:nvSpPr>
          <p:spPr bwMode="auto">
            <a:xfrm>
              <a:off x="1095375" y="1828800"/>
              <a:ext cx="64770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/>
            </a:p>
          </p:txBody>
        </p:sp>
      </p:grpSp>
      <p:pic>
        <p:nvPicPr>
          <p:cNvPr id="11270" name="Picture 5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" r="23405"/>
          <a:stretch>
            <a:fillRect/>
          </a:stretch>
        </p:blipFill>
        <p:spPr>
          <a:xfrm>
            <a:off x="347663" y="3090863"/>
            <a:ext cx="3200400" cy="320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559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873661" cy="988786"/>
          </a:xfrm>
        </p:spPr>
        <p:txBody>
          <a:bodyPr/>
          <a:lstStyle/>
          <a:p>
            <a:pPr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Сигнализация отклонения </a:t>
            </a:r>
            <a:r>
              <a:rPr lang="ru-RU" sz="3200" b="0" i="0" u="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3200" b="0" i="0" u="non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галса</a:t>
            </a:r>
            <a:endParaRPr lang="ru-RU" sz="3200" b="0" i="0" u="non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B90C0F3A-BF9B-4AC7-BC0E-46CBEFD68B9F}" type="slidenum">
              <a:rPr sz="1200"/>
              <a:pPr/>
              <a:t>31</a:t>
            </a:fld>
            <a:endParaRPr lang="ru-RU" altLang="en-US" sz="120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4196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347663" y="3090863"/>
            <a:ext cx="33861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Сигнализация отклонения я от галса (XTE)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СЪЕМКА HYPACK генерирует сигнализацию «XTE», если трековая точка удаляется за пределы, заданные в НАВИГАЦИОННЫЕ ПАРАМЕТРЫ.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Предел относительно активного запланированного галса.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Задание предела равного нулю деактивирует сигнализацию.</a:t>
            </a:r>
          </a:p>
        </p:txBody>
      </p:sp>
      <p:pic>
        <p:nvPicPr>
          <p:cNvPr id="10" name="2017 SURVEY XTE Alarm.avi">
            <a:hlinkClick r:id="" action="ppaction://media"/>
          </p:cNvPr>
          <p:cNvPicPr>
            <a:picLocks noGrp="1" noChangeAspect="1"/>
          </p:cNvPicPr>
          <p:nvPr>
            <p:ph idx="16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4386" y="3172778"/>
            <a:ext cx="4048760" cy="3036570"/>
          </a:xfrm>
          <a:ln w="38100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859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Event Marks - маркерные точки</a:t>
            </a:r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F52BCB6-70B6-467C-8B63-A4739E0DD168}" type="slidenum">
              <a:rPr sz="1200"/>
              <a:pPr/>
              <a:t>32</a:t>
            </a:fld>
            <a:endParaRPr lang="ru-RU" altLang="en-US" sz="120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66563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5119" y="4224338"/>
            <a:ext cx="4452937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Next Event - номер следующего маркера.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Event Interval - Время в секундах или расстояние вдоль галса в единицах съемки между маркерами.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Event Increment - Номер, добавленный к номеру предыдущего маркера при создании очередного маркера.</a:t>
            </a:r>
          </a:p>
          <a:p>
            <a:endParaRPr lang="ru-RU" altLang="en-US" sz="1200" b="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00600" y="4227513"/>
            <a:ext cx="41148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Manual - постановка маркеров в начале / конце записи на галсе и вручную (Ctrl+N).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Time - постановка маркеров в начале / конце записи на галсе и каждые n секунд.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Distance - постановка маркеров в начале / конце записи на галсе и каждые n единиц расстояния вдоль запланированного галса.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304800" y="2819400"/>
            <a:ext cx="2438400" cy="1477963"/>
            <a:chOff x="304800" y="2819400"/>
            <a:chExt cx="2438400" cy="147828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59C977D7-8B28-4B64-972F-DD23C0D4C787}"/>
                </a:ext>
              </a:extLst>
            </p:cNvPr>
            <p:cNvSpPr/>
            <p:nvPr/>
          </p:nvSpPr>
          <p:spPr>
            <a:xfrm>
              <a:off x="304800" y="2819400"/>
              <a:ext cx="2438400" cy="9145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xmlns="" id="{831465FD-D99B-453C-8595-B128AD4C833C}"/>
                </a:ext>
              </a:extLst>
            </p:cNvPr>
            <p:cNvCxnSpPr>
              <a:stCxn id="10" idx="2"/>
            </p:cNvCxnSpPr>
            <p:nvPr/>
          </p:nvCxnSpPr>
          <p:spPr>
            <a:xfrm>
              <a:off x="1524000" y="3733996"/>
              <a:ext cx="0" cy="56368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4572000" y="1676400"/>
            <a:ext cx="2312988" cy="2620963"/>
            <a:chOff x="4572000" y="1676400"/>
            <a:chExt cx="2312987" cy="262128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867C450E-9D00-463B-9BC9-BF526F89D8AE}"/>
                </a:ext>
              </a:extLst>
            </p:cNvPr>
            <p:cNvSpPr/>
            <p:nvPr/>
          </p:nvSpPr>
          <p:spPr>
            <a:xfrm>
              <a:off x="4572000" y="1676400"/>
              <a:ext cx="2312987" cy="114313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xmlns="" id="{3137E1FE-538F-40AA-9943-7F92A21CD324}"/>
                </a:ext>
              </a:extLst>
            </p:cNvPr>
            <p:cNvCxnSpPr>
              <a:stCxn id="12" idx="2"/>
            </p:cNvCxnSpPr>
            <p:nvPr/>
          </p:nvCxnSpPr>
          <p:spPr>
            <a:xfrm flipH="1">
              <a:off x="5727700" y="2819538"/>
              <a:ext cx="1588" cy="147814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06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66563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Информация о галсе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778AEFF-83F8-40D0-A241-39EE231BAAE8}" type="slidenum">
              <a:rPr sz="1200"/>
              <a:pPr/>
              <a:t>33</a:t>
            </a:fld>
            <a:endParaRPr lang="ru-RU" altLang="en-US" sz="12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0A4142D-9CA5-4C9E-B584-039E262C82FD}"/>
              </a:ext>
            </a:extLst>
          </p:cNvPr>
          <p:cNvSpPr txBox="1"/>
          <p:nvPr/>
        </p:nvSpPr>
        <p:spPr>
          <a:xfrm>
            <a:off x="228600" y="4297363"/>
            <a:ext cx="4191000" cy="2179637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Next Line - Имя или номер следующего галса.</a:t>
            </a:r>
          </a:p>
          <a:p>
            <a:pPr algn="l" rtl="0">
              <a:defRPr/>
            </a:pPr>
            <a:endParaRPr lang="ru-RU" sz="1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Line increment - Количество галсов, на которое программа перешагнет при выборе следующего галса.</a:t>
            </a:r>
          </a:p>
          <a:p>
            <a:pPr algn="l" rtl="0">
              <a:defRPr/>
            </a:pPr>
            <a:endParaRPr lang="ru-RU" sz="1200" b="0" dirty="0"/>
          </a:p>
          <a:p>
            <a:pPr marL="742950" lvl="1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bg2"/>
                </a:solidFill>
              </a:rPr>
              <a:t>Если равно 1 = последовательность будет 1, 2, 3, 4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bg2"/>
                </a:solidFill>
              </a:rPr>
              <a:t>Если равно 3 = последовательность будет 1, 4, 7, 10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bg2"/>
                </a:solidFill>
              </a:rPr>
              <a:t>Если равно -2 = последовательность будет 9, 7, 5, 3</a:t>
            </a:r>
          </a:p>
          <a:p>
            <a:pPr algn="l" rtl="0">
              <a:defRPr/>
            </a:pPr>
            <a:endParaRPr lang="ru-RU" sz="1400" b="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419600" y="4300538"/>
            <a:ext cx="43434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While logging - выбрать самый подходящий отрезок активного галса только при включенной записи.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Always - всегда выбирать текущий отрезок.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Never - СЪЕМКА не изменяет активный отрезок галса. Следует использовать клавиши Ctrl-B и Ctrl-F.</a:t>
            </a: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04800" y="2247900"/>
            <a:ext cx="2438400" cy="2049463"/>
            <a:chOff x="304800" y="2247900"/>
            <a:chExt cx="2438400" cy="204978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BCCBD6DE-EE11-4584-A933-86D38874E417}"/>
                </a:ext>
              </a:extLst>
            </p:cNvPr>
            <p:cNvSpPr/>
            <p:nvPr/>
          </p:nvSpPr>
          <p:spPr>
            <a:xfrm>
              <a:off x="304800" y="2247900"/>
              <a:ext cx="2438400" cy="647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xmlns="" id="{7ED8B070-977A-4600-B3DA-766ECD52BE35}"/>
                </a:ext>
              </a:extLst>
            </p:cNvPr>
            <p:cNvCxnSpPr>
              <a:stCxn id="10" idx="2"/>
            </p:cNvCxnSpPr>
            <p:nvPr/>
          </p:nvCxnSpPr>
          <p:spPr>
            <a:xfrm>
              <a:off x="1524000" y="2895700"/>
              <a:ext cx="0" cy="140198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4572000" y="1447800"/>
            <a:ext cx="2312988" cy="2849563"/>
            <a:chOff x="4572000" y="1447800"/>
            <a:chExt cx="2312987" cy="284988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745D2B3F-563A-49E0-893B-1750F88B00F2}"/>
                </a:ext>
              </a:extLst>
            </p:cNvPr>
            <p:cNvSpPr/>
            <p:nvPr/>
          </p:nvSpPr>
          <p:spPr>
            <a:xfrm>
              <a:off x="4572000" y="1447800"/>
              <a:ext cx="2312987" cy="112407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xmlns="" id="{E8FE671E-236F-49D8-960E-CFBEB64E083F}"/>
                </a:ext>
              </a:extLst>
            </p:cNvPr>
            <p:cNvCxnSpPr/>
            <p:nvPr/>
          </p:nvCxnSpPr>
          <p:spPr>
            <a:xfrm>
              <a:off x="5727700" y="2571875"/>
              <a:ext cx="1588" cy="172580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9360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направления галсов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75798E1-65A4-4F91-B9C9-2D013EEFFFC4}" type="slidenum">
              <a:rPr sz="1200"/>
              <a:pPr/>
              <a:t>34</a:t>
            </a:fld>
            <a:endParaRPr lang="ru-RU" altLang="en-US" sz="1200"/>
          </a:p>
        </p:txBody>
      </p:sp>
      <p:pic>
        <p:nvPicPr>
          <p:cNvPr id="15364" name="Picture 6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42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365" name="Group 71"/>
          <p:cNvGrpSpPr>
            <a:grpSpLocks/>
          </p:cNvGrpSpPr>
          <p:nvPr/>
        </p:nvGrpSpPr>
        <p:grpSpPr bwMode="auto">
          <a:xfrm>
            <a:off x="400050" y="1584325"/>
            <a:ext cx="4705350" cy="3452813"/>
            <a:chOff x="400227" y="1584771"/>
            <a:chExt cx="4705174" cy="3451993"/>
          </a:xfrm>
        </p:grpSpPr>
        <p:sp>
          <p:nvSpPr>
            <p:cNvPr id="15373" name="Line 7"/>
            <p:cNvSpPr>
              <a:spLocks noChangeShapeType="1"/>
            </p:cNvSpPr>
            <p:nvPr/>
          </p:nvSpPr>
          <p:spPr bwMode="auto">
            <a:xfrm>
              <a:off x="767793" y="2447769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Line 8"/>
            <p:cNvSpPr>
              <a:spLocks noChangeShapeType="1"/>
            </p:cNvSpPr>
            <p:nvPr/>
          </p:nvSpPr>
          <p:spPr bwMode="auto">
            <a:xfrm>
              <a:off x="767793" y="3310767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Line 9"/>
            <p:cNvSpPr>
              <a:spLocks noChangeShapeType="1"/>
            </p:cNvSpPr>
            <p:nvPr/>
          </p:nvSpPr>
          <p:spPr bwMode="auto">
            <a:xfrm>
              <a:off x="767793" y="4173766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0"/>
            <p:cNvSpPr>
              <a:spLocks noChangeShapeType="1"/>
            </p:cNvSpPr>
            <p:nvPr/>
          </p:nvSpPr>
          <p:spPr bwMode="auto">
            <a:xfrm>
              <a:off x="767793" y="5036764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Text Box 11"/>
            <p:cNvSpPr txBox="1">
              <a:spLocks noChangeArrowheads="1"/>
            </p:cNvSpPr>
            <p:nvPr/>
          </p:nvSpPr>
          <p:spPr bwMode="auto">
            <a:xfrm>
              <a:off x="400227" y="2102570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15378" name="Text Box 12"/>
            <p:cNvSpPr txBox="1">
              <a:spLocks noChangeArrowheads="1"/>
            </p:cNvSpPr>
            <p:nvPr/>
          </p:nvSpPr>
          <p:spPr bwMode="auto">
            <a:xfrm>
              <a:off x="400227" y="2965569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15379" name="Text Box 13"/>
            <p:cNvSpPr txBox="1">
              <a:spLocks noChangeArrowheads="1"/>
            </p:cNvSpPr>
            <p:nvPr/>
          </p:nvSpPr>
          <p:spPr bwMode="auto">
            <a:xfrm>
              <a:off x="400227" y="3828567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15380" name="Text Box 14"/>
            <p:cNvSpPr txBox="1">
              <a:spLocks noChangeArrowheads="1"/>
            </p:cNvSpPr>
            <p:nvPr/>
          </p:nvSpPr>
          <p:spPr bwMode="auto">
            <a:xfrm>
              <a:off x="400227" y="4691566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15381" name="Text Box 15"/>
            <p:cNvSpPr txBox="1">
              <a:spLocks noChangeArrowheads="1"/>
            </p:cNvSpPr>
            <p:nvPr/>
          </p:nvSpPr>
          <p:spPr bwMode="auto">
            <a:xfrm>
              <a:off x="400227" y="1584771"/>
              <a:ext cx="73513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Origin</a:t>
              </a:r>
            </a:p>
          </p:txBody>
        </p:sp>
        <p:sp>
          <p:nvSpPr>
            <p:cNvPr id="15382" name="Text Box 16"/>
            <p:cNvSpPr txBox="1">
              <a:spLocks noChangeArrowheads="1"/>
            </p:cNvSpPr>
            <p:nvPr/>
          </p:nvSpPr>
          <p:spPr bwMode="auto">
            <a:xfrm>
              <a:off x="3962400" y="1584771"/>
              <a:ext cx="114300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Terminus</a:t>
              </a:r>
            </a:p>
          </p:txBody>
        </p:sp>
      </p:grpSp>
      <p:sp>
        <p:nvSpPr>
          <p:cNvPr id="87" name="Text Box 67">
            <a:extLst>
              <a:ext uri="{FF2B5EF4-FFF2-40B4-BE49-F238E27FC236}">
                <a16:creationId xmlns:a16="http://schemas.microsoft.com/office/drawing/2014/main" xmlns="" id="{7B9F4A71-EBDE-465F-BCE4-5116EE128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646" y="5267325"/>
            <a:ext cx="269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Closest Point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1F3E6A21-7510-4C96-83D7-36413836FD01}"/>
              </a:ext>
            </a:extLst>
          </p:cNvPr>
          <p:cNvSpPr/>
          <p:nvPr/>
        </p:nvSpPr>
        <p:spPr>
          <a:xfrm>
            <a:off x="6324600" y="2819400"/>
            <a:ext cx="1447800" cy="4921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90" name="Line 51"/>
          <p:cNvSpPr>
            <a:spLocks noChangeShapeType="1"/>
          </p:cNvSpPr>
          <p:nvPr/>
        </p:nvSpPr>
        <p:spPr bwMode="auto">
          <a:xfrm>
            <a:off x="812800" y="235743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1" name="Line 52"/>
          <p:cNvSpPr>
            <a:spLocks noChangeShapeType="1"/>
          </p:cNvSpPr>
          <p:nvPr/>
        </p:nvSpPr>
        <p:spPr bwMode="auto">
          <a:xfrm>
            <a:off x="812800" y="4075113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" name="Line 59"/>
          <p:cNvSpPr>
            <a:spLocks noChangeShapeType="1"/>
          </p:cNvSpPr>
          <p:nvPr/>
        </p:nvSpPr>
        <p:spPr bwMode="auto">
          <a:xfrm>
            <a:off x="4533900" y="3155950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" name="Line 60"/>
          <p:cNvSpPr>
            <a:spLocks noChangeShapeType="1"/>
          </p:cNvSpPr>
          <p:nvPr/>
        </p:nvSpPr>
        <p:spPr bwMode="auto">
          <a:xfrm>
            <a:off x="4533900" y="493712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2" name="TextBox 73"/>
          <p:cNvSpPr txBox="1">
            <a:spLocks noChangeArrowheads="1"/>
          </p:cNvSpPr>
          <p:nvPr/>
        </p:nvSpPr>
        <p:spPr bwMode="auto">
          <a:xfrm>
            <a:off x="5410200" y="5486400"/>
            <a:ext cx="335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 следующего галса по ближайшей путевой точке.</a:t>
            </a:r>
          </a:p>
        </p:txBody>
      </p:sp>
    </p:spTree>
    <p:extLst>
      <p:ext uri="{BB962C8B-B14F-4D97-AF65-F5344CB8AC3E}">
        <p14:creationId xmlns:p14="http://schemas.microsoft.com/office/powerpoint/2010/main" val="289908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направления галсов</a:t>
            </a:r>
          </a:p>
        </p:txBody>
      </p:sp>
      <p:sp>
        <p:nvSpPr>
          <p:cNvPr id="1638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36E9AF0-E42E-453C-B7F4-81CFD27629A6}" type="slidenum">
              <a:rPr sz="1200"/>
              <a:pPr/>
              <a:t>35</a:t>
            </a:fld>
            <a:endParaRPr lang="ru-RU" altLang="en-US" sz="1200"/>
          </a:p>
        </p:txBody>
      </p:sp>
      <p:pic>
        <p:nvPicPr>
          <p:cNvPr id="16388" name="Picture 6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42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6389" name="Group 71"/>
          <p:cNvGrpSpPr>
            <a:grpSpLocks/>
          </p:cNvGrpSpPr>
          <p:nvPr/>
        </p:nvGrpSpPr>
        <p:grpSpPr bwMode="auto">
          <a:xfrm>
            <a:off x="400050" y="1584325"/>
            <a:ext cx="4705350" cy="3452813"/>
            <a:chOff x="400227" y="1584771"/>
            <a:chExt cx="4705174" cy="3451993"/>
          </a:xfrm>
        </p:grpSpPr>
        <p:sp>
          <p:nvSpPr>
            <p:cNvPr id="16397" name="Line 7"/>
            <p:cNvSpPr>
              <a:spLocks noChangeShapeType="1"/>
            </p:cNvSpPr>
            <p:nvPr/>
          </p:nvSpPr>
          <p:spPr bwMode="auto">
            <a:xfrm>
              <a:off x="767793" y="2447769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Line 8"/>
            <p:cNvSpPr>
              <a:spLocks noChangeShapeType="1"/>
            </p:cNvSpPr>
            <p:nvPr/>
          </p:nvSpPr>
          <p:spPr bwMode="auto">
            <a:xfrm>
              <a:off x="767793" y="3310767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Line 9"/>
            <p:cNvSpPr>
              <a:spLocks noChangeShapeType="1"/>
            </p:cNvSpPr>
            <p:nvPr/>
          </p:nvSpPr>
          <p:spPr bwMode="auto">
            <a:xfrm>
              <a:off x="767793" y="4173766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10"/>
            <p:cNvSpPr>
              <a:spLocks noChangeShapeType="1"/>
            </p:cNvSpPr>
            <p:nvPr/>
          </p:nvSpPr>
          <p:spPr bwMode="auto">
            <a:xfrm>
              <a:off x="767793" y="5036764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Text Box 11"/>
            <p:cNvSpPr txBox="1">
              <a:spLocks noChangeArrowheads="1"/>
            </p:cNvSpPr>
            <p:nvPr/>
          </p:nvSpPr>
          <p:spPr bwMode="auto">
            <a:xfrm>
              <a:off x="400227" y="2102570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16402" name="Text Box 12"/>
            <p:cNvSpPr txBox="1">
              <a:spLocks noChangeArrowheads="1"/>
            </p:cNvSpPr>
            <p:nvPr/>
          </p:nvSpPr>
          <p:spPr bwMode="auto">
            <a:xfrm>
              <a:off x="400227" y="2965569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16403" name="Text Box 13"/>
            <p:cNvSpPr txBox="1">
              <a:spLocks noChangeArrowheads="1"/>
            </p:cNvSpPr>
            <p:nvPr/>
          </p:nvSpPr>
          <p:spPr bwMode="auto">
            <a:xfrm>
              <a:off x="400227" y="3828567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16404" name="Text Box 14"/>
            <p:cNvSpPr txBox="1">
              <a:spLocks noChangeArrowheads="1"/>
            </p:cNvSpPr>
            <p:nvPr/>
          </p:nvSpPr>
          <p:spPr bwMode="auto">
            <a:xfrm>
              <a:off x="400227" y="4691566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400227" y="1584771"/>
              <a:ext cx="73513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Origin</a:t>
              </a:r>
            </a:p>
          </p:txBody>
        </p:sp>
        <p:sp>
          <p:nvSpPr>
            <p:cNvPr id="16406" name="Text Box 16"/>
            <p:cNvSpPr txBox="1">
              <a:spLocks noChangeArrowheads="1"/>
            </p:cNvSpPr>
            <p:nvPr/>
          </p:nvSpPr>
          <p:spPr bwMode="auto">
            <a:xfrm>
              <a:off x="3962400" y="1584771"/>
              <a:ext cx="114300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Terminus</a:t>
              </a:r>
            </a:p>
          </p:txBody>
        </p:sp>
      </p:grpSp>
      <p:sp>
        <p:nvSpPr>
          <p:cNvPr id="87" name="Text Box 67">
            <a:extLst>
              <a:ext uri="{FF2B5EF4-FFF2-40B4-BE49-F238E27FC236}">
                <a16:creationId xmlns:a16="http://schemas.microsoft.com/office/drawing/2014/main" xmlns="" id="{B40742B4-629C-4411-8EA4-2AB32AC7C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341938"/>
            <a:ext cx="269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Origin Point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9A4EB347-85FD-474A-8EC1-DEA9B85D6217}"/>
              </a:ext>
            </a:extLst>
          </p:cNvPr>
          <p:cNvSpPr/>
          <p:nvPr/>
        </p:nvSpPr>
        <p:spPr>
          <a:xfrm>
            <a:off x="6324600" y="3089275"/>
            <a:ext cx="1447800" cy="4905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90" name="Line 51"/>
          <p:cNvSpPr>
            <a:spLocks noChangeShapeType="1"/>
          </p:cNvSpPr>
          <p:nvPr/>
        </p:nvSpPr>
        <p:spPr bwMode="auto">
          <a:xfrm>
            <a:off x="812800" y="235743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1" name="Line 52"/>
          <p:cNvSpPr>
            <a:spLocks noChangeShapeType="1"/>
          </p:cNvSpPr>
          <p:nvPr/>
        </p:nvSpPr>
        <p:spPr bwMode="auto">
          <a:xfrm>
            <a:off x="812800" y="4075113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51"/>
          <p:cNvSpPr>
            <a:spLocks noChangeShapeType="1"/>
          </p:cNvSpPr>
          <p:nvPr/>
        </p:nvSpPr>
        <p:spPr bwMode="auto">
          <a:xfrm>
            <a:off x="812800" y="322262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52"/>
          <p:cNvSpPr>
            <a:spLocks noChangeShapeType="1"/>
          </p:cNvSpPr>
          <p:nvPr/>
        </p:nvSpPr>
        <p:spPr bwMode="auto">
          <a:xfrm>
            <a:off x="812800" y="4932363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6" name="TextBox 23"/>
          <p:cNvSpPr txBox="1">
            <a:spLocks noChangeArrowheads="1"/>
          </p:cNvSpPr>
          <p:nvPr/>
        </p:nvSpPr>
        <p:spPr bwMode="auto">
          <a:xfrm>
            <a:off x="5410200" y="5486400"/>
            <a:ext cx="335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Следующий галс всегда начинается с первой путевой точки.</a:t>
            </a:r>
          </a:p>
        </p:txBody>
      </p:sp>
    </p:spTree>
    <p:extLst>
      <p:ext uri="{BB962C8B-B14F-4D97-AF65-F5344CB8AC3E}">
        <p14:creationId xmlns:p14="http://schemas.microsoft.com/office/powerpoint/2010/main" val="31699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90" grpId="0" animBg="1"/>
      <p:bldP spid="91" grpId="0" animBg="1"/>
      <p:bldP spid="22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направления галсов</a:t>
            </a:r>
          </a:p>
        </p:txBody>
      </p:sp>
      <p:sp>
        <p:nvSpPr>
          <p:cNvPr id="1741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3D3FB29-BD97-4885-9A3B-C22B298B581A}" type="slidenum">
              <a:rPr sz="1200"/>
              <a:pPr/>
              <a:t>36</a:t>
            </a:fld>
            <a:endParaRPr lang="ru-RU" altLang="en-US" sz="1200"/>
          </a:p>
        </p:txBody>
      </p:sp>
      <p:pic>
        <p:nvPicPr>
          <p:cNvPr id="17412" name="Picture 6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42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7413" name="Group 71"/>
          <p:cNvGrpSpPr>
            <a:grpSpLocks/>
          </p:cNvGrpSpPr>
          <p:nvPr/>
        </p:nvGrpSpPr>
        <p:grpSpPr bwMode="auto">
          <a:xfrm>
            <a:off x="400050" y="1584325"/>
            <a:ext cx="4705350" cy="3452813"/>
            <a:chOff x="400227" y="1584771"/>
            <a:chExt cx="4705174" cy="3451993"/>
          </a:xfrm>
        </p:grpSpPr>
        <p:sp>
          <p:nvSpPr>
            <p:cNvPr id="17421" name="Line 7"/>
            <p:cNvSpPr>
              <a:spLocks noChangeShapeType="1"/>
            </p:cNvSpPr>
            <p:nvPr/>
          </p:nvSpPr>
          <p:spPr bwMode="auto">
            <a:xfrm>
              <a:off x="767793" y="2447769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Line 8"/>
            <p:cNvSpPr>
              <a:spLocks noChangeShapeType="1"/>
            </p:cNvSpPr>
            <p:nvPr/>
          </p:nvSpPr>
          <p:spPr bwMode="auto">
            <a:xfrm>
              <a:off x="767793" y="3310767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Line 9"/>
            <p:cNvSpPr>
              <a:spLocks noChangeShapeType="1"/>
            </p:cNvSpPr>
            <p:nvPr/>
          </p:nvSpPr>
          <p:spPr bwMode="auto">
            <a:xfrm>
              <a:off x="767793" y="4173766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Line 10"/>
            <p:cNvSpPr>
              <a:spLocks noChangeShapeType="1"/>
            </p:cNvSpPr>
            <p:nvPr/>
          </p:nvSpPr>
          <p:spPr bwMode="auto">
            <a:xfrm>
              <a:off x="767793" y="5036764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Text Box 11"/>
            <p:cNvSpPr txBox="1">
              <a:spLocks noChangeArrowheads="1"/>
            </p:cNvSpPr>
            <p:nvPr/>
          </p:nvSpPr>
          <p:spPr bwMode="auto">
            <a:xfrm>
              <a:off x="400227" y="2102570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17426" name="Text Box 12"/>
            <p:cNvSpPr txBox="1">
              <a:spLocks noChangeArrowheads="1"/>
            </p:cNvSpPr>
            <p:nvPr/>
          </p:nvSpPr>
          <p:spPr bwMode="auto">
            <a:xfrm>
              <a:off x="400227" y="2965569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17427" name="Text Box 13"/>
            <p:cNvSpPr txBox="1">
              <a:spLocks noChangeArrowheads="1"/>
            </p:cNvSpPr>
            <p:nvPr/>
          </p:nvSpPr>
          <p:spPr bwMode="auto">
            <a:xfrm>
              <a:off x="400227" y="3828567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17428" name="Text Box 14"/>
            <p:cNvSpPr txBox="1">
              <a:spLocks noChangeArrowheads="1"/>
            </p:cNvSpPr>
            <p:nvPr/>
          </p:nvSpPr>
          <p:spPr bwMode="auto">
            <a:xfrm>
              <a:off x="400227" y="4691566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17429" name="Text Box 15"/>
            <p:cNvSpPr txBox="1">
              <a:spLocks noChangeArrowheads="1"/>
            </p:cNvSpPr>
            <p:nvPr/>
          </p:nvSpPr>
          <p:spPr bwMode="auto">
            <a:xfrm>
              <a:off x="400227" y="1584771"/>
              <a:ext cx="73513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Origin</a:t>
              </a:r>
            </a:p>
          </p:txBody>
        </p:sp>
        <p:sp>
          <p:nvSpPr>
            <p:cNvPr id="17430" name="Text Box 16"/>
            <p:cNvSpPr txBox="1">
              <a:spLocks noChangeArrowheads="1"/>
            </p:cNvSpPr>
            <p:nvPr/>
          </p:nvSpPr>
          <p:spPr bwMode="auto">
            <a:xfrm>
              <a:off x="3962400" y="1584771"/>
              <a:ext cx="114300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Terminus</a:t>
              </a:r>
            </a:p>
          </p:txBody>
        </p:sp>
      </p:grpSp>
      <p:sp>
        <p:nvSpPr>
          <p:cNvPr id="87" name="Text Box 67">
            <a:extLst>
              <a:ext uri="{FF2B5EF4-FFF2-40B4-BE49-F238E27FC236}">
                <a16:creationId xmlns:a16="http://schemas.microsoft.com/office/drawing/2014/main" xmlns="" id="{D811E3B7-F059-4C95-B03E-2FB06AD28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00" y="5341938"/>
            <a:ext cx="292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Terminus Point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9E0B7BFB-B743-4699-91EB-11C64C2D3480}"/>
              </a:ext>
            </a:extLst>
          </p:cNvPr>
          <p:cNvSpPr/>
          <p:nvPr/>
        </p:nvSpPr>
        <p:spPr>
          <a:xfrm>
            <a:off x="6350000" y="3348038"/>
            <a:ext cx="1447800" cy="4905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92" name="Line 59"/>
          <p:cNvSpPr>
            <a:spLocks noChangeShapeType="1"/>
          </p:cNvSpPr>
          <p:nvPr/>
        </p:nvSpPr>
        <p:spPr bwMode="auto">
          <a:xfrm>
            <a:off x="4533900" y="318928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" name="Line 60"/>
          <p:cNvSpPr>
            <a:spLocks noChangeShapeType="1"/>
          </p:cNvSpPr>
          <p:nvPr/>
        </p:nvSpPr>
        <p:spPr bwMode="auto">
          <a:xfrm>
            <a:off x="4533900" y="493712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59"/>
          <p:cNvSpPr>
            <a:spLocks noChangeShapeType="1"/>
          </p:cNvSpPr>
          <p:nvPr/>
        </p:nvSpPr>
        <p:spPr bwMode="auto">
          <a:xfrm>
            <a:off x="4543425" y="233838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60"/>
          <p:cNvSpPr>
            <a:spLocks noChangeShapeType="1"/>
          </p:cNvSpPr>
          <p:nvPr/>
        </p:nvSpPr>
        <p:spPr bwMode="auto">
          <a:xfrm>
            <a:off x="4543425" y="4068763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TextBox 23"/>
          <p:cNvSpPr txBox="1">
            <a:spLocks noChangeArrowheads="1"/>
          </p:cNvSpPr>
          <p:nvPr/>
        </p:nvSpPr>
        <p:spPr bwMode="auto">
          <a:xfrm>
            <a:off x="5410200" y="5486400"/>
            <a:ext cx="335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Следующий галс всегда начинается с последней путевой точки.</a:t>
            </a:r>
          </a:p>
        </p:txBody>
      </p:sp>
    </p:spTree>
    <p:extLst>
      <p:ext uri="{BB962C8B-B14F-4D97-AF65-F5344CB8AC3E}">
        <p14:creationId xmlns:p14="http://schemas.microsoft.com/office/powerpoint/2010/main" val="414276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92" grpId="0" animBg="1"/>
      <p:bldP spid="93" grpId="0" animBg="1"/>
      <p:bldP spid="22" grpId="0" animBg="1"/>
      <p:bldP spid="2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Режимы направления галсов</a:t>
            </a:r>
          </a:p>
        </p:txBody>
      </p:sp>
      <p:sp>
        <p:nvSpPr>
          <p:cNvPr id="1843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A7B8C5E-B5B3-4D80-A45A-51B48BCECA3B}" type="slidenum">
              <a:rPr sz="1200"/>
              <a:pPr/>
              <a:t>37</a:t>
            </a:fld>
            <a:endParaRPr lang="ru-RU" altLang="en-US" sz="1200"/>
          </a:p>
        </p:txBody>
      </p:sp>
      <p:pic>
        <p:nvPicPr>
          <p:cNvPr id="18436" name="Picture 6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42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8437" name="Group 71"/>
          <p:cNvGrpSpPr>
            <a:grpSpLocks/>
          </p:cNvGrpSpPr>
          <p:nvPr/>
        </p:nvGrpSpPr>
        <p:grpSpPr bwMode="auto">
          <a:xfrm>
            <a:off x="400050" y="1584325"/>
            <a:ext cx="4705350" cy="3452813"/>
            <a:chOff x="400227" y="1584771"/>
            <a:chExt cx="4705174" cy="3451993"/>
          </a:xfrm>
        </p:grpSpPr>
        <p:sp>
          <p:nvSpPr>
            <p:cNvPr id="18445" name="Line 7"/>
            <p:cNvSpPr>
              <a:spLocks noChangeShapeType="1"/>
            </p:cNvSpPr>
            <p:nvPr/>
          </p:nvSpPr>
          <p:spPr bwMode="auto">
            <a:xfrm>
              <a:off x="767793" y="2447769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Line 8"/>
            <p:cNvSpPr>
              <a:spLocks noChangeShapeType="1"/>
            </p:cNvSpPr>
            <p:nvPr/>
          </p:nvSpPr>
          <p:spPr bwMode="auto">
            <a:xfrm>
              <a:off x="767793" y="3310767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Line 9"/>
            <p:cNvSpPr>
              <a:spLocks noChangeShapeType="1"/>
            </p:cNvSpPr>
            <p:nvPr/>
          </p:nvSpPr>
          <p:spPr bwMode="auto">
            <a:xfrm>
              <a:off x="767793" y="4173766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Line 10"/>
            <p:cNvSpPr>
              <a:spLocks noChangeShapeType="1"/>
            </p:cNvSpPr>
            <p:nvPr/>
          </p:nvSpPr>
          <p:spPr bwMode="auto">
            <a:xfrm>
              <a:off x="767793" y="5036764"/>
              <a:ext cx="428827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Text Box 11"/>
            <p:cNvSpPr txBox="1">
              <a:spLocks noChangeArrowheads="1"/>
            </p:cNvSpPr>
            <p:nvPr/>
          </p:nvSpPr>
          <p:spPr bwMode="auto">
            <a:xfrm>
              <a:off x="400227" y="2102570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18450" name="Text Box 12"/>
            <p:cNvSpPr txBox="1">
              <a:spLocks noChangeArrowheads="1"/>
            </p:cNvSpPr>
            <p:nvPr/>
          </p:nvSpPr>
          <p:spPr bwMode="auto">
            <a:xfrm>
              <a:off x="400227" y="2965569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18451" name="Text Box 13"/>
            <p:cNvSpPr txBox="1">
              <a:spLocks noChangeArrowheads="1"/>
            </p:cNvSpPr>
            <p:nvPr/>
          </p:nvSpPr>
          <p:spPr bwMode="auto">
            <a:xfrm>
              <a:off x="400227" y="3828567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18452" name="Text Box 14"/>
            <p:cNvSpPr txBox="1">
              <a:spLocks noChangeArrowheads="1"/>
            </p:cNvSpPr>
            <p:nvPr/>
          </p:nvSpPr>
          <p:spPr bwMode="auto">
            <a:xfrm>
              <a:off x="400227" y="4691566"/>
              <a:ext cx="30630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18453" name="Text Box 15"/>
            <p:cNvSpPr txBox="1">
              <a:spLocks noChangeArrowheads="1"/>
            </p:cNvSpPr>
            <p:nvPr/>
          </p:nvSpPr>
          <p:spPr bwMode="auto">
            <a:xfrm>
              <a:off x="400227" y="1584771"/>
              <a:ext cx="73513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Origin</a:t>
              </a:r>
            </a:p>
          </p:txBody>
        </p:sp>
        <p:sp>
          <p:nvSpPr>
            <p:cNvPr id="18454" name="Text Box 16"/>
            <p:cNvSpPr txBox="1">
              <a:spLocks noChangeArrowheads="1"/>
            </p:cNvSpPr>
            <p:nvPr/>
          </p:nvSpPr>
          <p:spPr bwMode="auto">
            <a:xfrm>
              <a:off x="3962400" y="1584771"/>
              <a:ext cx="114300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000" b="1" i="0" u="none" baseline="0">
                  <a:latin typeface="Verdana" panose="020B0604030504040204" pitchFamily="34" charset="0"/>
                </a:rPr>
                <a:t>Terminus</a:t>
              </a:r>
            </a:p>
          </p:txBody>
        </p:sp>
      </p:grpSp>
      <p:sp>
        <p:nvSpPr>
          <p:cNvPr id="87" name="Text Box 67">
            <a:extLst>
              <a:ext uri="{FF2B5EF4-FFF2-40B4-BE49-F238E27FC236}">
                <a16:creationId xmlns:a16="http://schemas.microsoft.com/office/drawing/2014/main" xmlns="" id="{4B0E4647-674B-4644-A358-8C6351852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00" y="5341938"/>
            <a:ext cx="299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800" b="0" i="0" u="none" baseline="0">
                <a:latin typeface="+mj-lt"/>
              </a:rPr>
              <a:t>Alternate Points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7E8CF3F8-A629-4880-A71F-E0E4D1924C4A}"/>
              </a:ext>
            </a:extLst>
          </p:cNvPr>
          <p:cNvSpPr/>
          <p:nvPr/>
        </p:nvSpPr>
        <p:spPr>
          <a:xfrm>
            <a:off x="6324600" y="3600450"/>
            <a:ext cx="1447800" cy="4905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90" name="Line 51"/>
          <p:cNvSpPr>
            <a:spLocks noChangeShapeType="1"/>
          </p:cNvSpPr>
          <p:nvPr/>
        </p:nvSpPr>
        <p:spPr bwMode="auto">
          <a:xfrm>
            <a:off x="812800" y="235743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1" name="Line 52"/>
          <p:cNvSpPr>
            <a:spLocks noChangeShapeType="1"/>
          </p:cNvSpPr>
          <p:nvPr/>
        </p:nvSpPr>
        <p:spPr bwMode="auto">
          <a:xfrm>
            <a:off x="812800" y="4075113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" name="Line 59"/>
          <p:cNvSpPr>
            <a:spLocks noChangeShapeType="1"/>
          </p:cNvSpPr>
          <p:nvPr/>
        </p:nvSpPr>
        <p:spPr bwMode="auto">
          <a:xfrm>
            <a:off x="4533900" y="3155950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" name="Line 60"/>
          <p:cNvSpPr>
            <a:spLocks noChangeShapeType="1"/>
          </p:cNvSpPr>
          <p:nvPr/>
        </p:nvSpPr>
        <p:spPr bwMode="auto">
          <a:xfrm>
            <a:off x="4533900" y="493712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4" name="TextBox 21"/>
          <p:cNvSpPr txBox="1">
            <a:spLocks noChangeArrowheads="1"/>
          </p:cNvSpPr>
          <p:nvPr/>
        </p:nvSpPr>
        <p:spPr bwMode="auto">
          <a:xfrm>
            <a:off x="5410200" y="5486400"/>
            <a:ext cx="335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/>
              <a:t>Следующий галс начинается с противоположной путевой точки.</a:t>
            </a:r>
          </a:p>
        </p:txBody>
      </p:sp>
    </p:spTree>
    <p:extLst>
      <p:ext uri="{BB962C8B-B14F-4D97-AF65-F5344CB8AC3E}">
        <p14:creationId xmlns:p14="http://schemas.microsoft.com/office/powerpoint/2010/main" val="314660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73" y="1358053"/>
            <a:ext cx="66563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Другие опции</a:t>
            </a:r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7C382A4-CBAE-42F0-8286-7A6BE7C4DE8D}" type="slidenum">
              <a:rPr sz="1200"/>
              <a:pPr/>
              <a:t>38</a:t>
            </a:fld>
            <a:endParaRPr lang="ru-RU" altLang="en-US" sz="12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8276" y="4300538"/>
            <a:ext cx="4300537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Log Backup Time - предотвращение записи длинных файлов и защита от потери данных на длинных галсах. Немедленное выключение записи и начало записи нового файла.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MTX Backup Time -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архивация файлов матрицы в папку Archive каждые n минут. В основном используются в DREDGEPACK®.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00600" y="4300538"/>
            <a:ext cx="39624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Depth Alarms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 сигнализация, если глубина, переданная эхолотом, меньше / больше заданной.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0 для отмены сигнализации.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514772" y="2805853"/>
            <a:ext cx="2819401" cy="2584505"/>
            <a:chOff x="304799" y="2819401"/>
            <a:chExt cx="2819401" cy="258306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6F6CA33D-3CA0-4D9E-8D7F-60643AE04DAE}"/>
                </a:ext>
              </a:extLst>
            </p:cNvPr>
            <p:cNvSpPr/>
            <p:nvPr/>
          </p:nvSpPr>
          <p:spPr>
            <a:xfrm>
              <a:off x="304800" y="2819401"/>
              <a:ext cx="2819400" cy="53310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20" name="Elbow Connector 19">
              <a:extLst>
                <a:ext uri="{FF2B5EF4-FFF2-40B4-BE49-F238E27FC236}">
                  <a16:creationId xmlns:a16="http://schemas.microsoft.com/office/drawing/2014/main" xmlns="" id="{C70FCA85-6B92-49E5-ACE3-6EF3CB70297F}"/>
                </a:ext>
              </a:extLst>
            </p:cNvPr>
            <p:cNvCxnSpPr>
              <a:stCxn id="10" idx="1"/>
              <a:endCxn id="11" idx="1"/>
            </p:cNvCxnSpPr>
            <p:nvPr/>
          </p:nvCxnSpPr>
          <p:spPr>
            <a:xfrm rot="10800000" flipH="1" flipV="1">
              <a:off x="304799" y="3085953"/>
              <a:ext cx="83503" cy="2316514"/>
            </a:xfrm>
            <a:prstGeom prst="bentConnector3">
              <a:avLst>
                <a:gd name="adj1" fmla="val -273763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514773" y="3339253"/>
            <a:ext cx="6477000" cy="947738"/>
            <a:chOff x="304801" y="3352801"/>
            <a:chExt cx="6476999" cy="94826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180C2C14-83B9-4208-892F-A0745553343B}"/>
                </a:ext>
              </a:extLst>
            </p:cNvPr>
            <p:cNvSpPr/>
            <p:nvPr/>
          </p:nvSpPr>
          <p:spPr>
            <a:xfrm>
              <a:off x="304801" y="3352801"/>
              <a:ext cx="2819400" cy="68618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28" name="Elbow Connector 27">
              <a:extLst>
                <a:ext uri="{FF2B5EF4-FFF2-40B4-BE49-F238E27FC236}">
                  <a16:creationId xmlns:a16="http://schemas.microsoft.com/office/drawing/2014/main" xmlns="" id="{783C9DA4-7144-4593-B5E0-80CB49D8B33E}"/>
                </a:ext>
              </a:extLst>
            </p:cNvPr>
            <p:cNvCxnSpPr>
              <a:stCxn id="12" idx="3"/>
              <a:endCxn id="14" idx="0"/>
            </p:cNvCxnSpPr>
            <p:nvPr/>
          </p:nvCxnSpPr>
          <p:spPr>
            <a:xfrm>
              <a:off x="3124201" y="3695892"/>
              <a:ext cx="3657599" cy="605175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868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94"/>
          <a:stretch>
            <a:fillRect/>
          </a:stretch>
        </p:blipFill>
        <p:spPr bwMode="auto">
          <a:xfrm>
            <a:off x="228600" y="1371600"/>
            <a:ext cx="6656388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Другие опции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0921CBD-4C10-4BF5-9A8A-41261C4B340E}" type="slidenum">
              <a:rPr sz="1200"/>
              <a:pPr/>
              <a:t>39</a:t>
            </a:fld>
            <a:endParaRPr lang="ru-RU" altLang="en-US" sz="12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47472" y="4208175"/>
            <a:ext cx="4376737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Reset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Events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если активно, все маркеры начнутся с 1 при запуске программы. Иначе, СЪЕМКА запомнит последний номер маркера и продолжит нумерацию.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Even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Intervals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-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время маркера будет подстроено к указанному интервалу времени маркеров.</a:t>
            </a:r>
          </a:p>
          <a:p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Connect</a:t>
            </a:r>
            <a:r>
              <a:rPr lang="ru-RU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Events</a:t>
            </a:r>
            <a:r>
              <a:rPr lang="ru-RU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СЪЕМКА будет соединять маркерные точки отрезками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галса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00600" y="4300538"/>
            <a:ext cx="39624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Geodetic</a:t>
            </a:r>
            <a:r>
              <a:rPr lang="ru-RU" sz="160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Heading</a:t>
            </a:r>
            <a:r>
              <a:rPr lang="ru-RU" sz="160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преобразование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курса из геодезического в дирекционный угол, применив сближение меридианов и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ние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дирекционного угла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всех вычислений на проекции.</a:t>
            </a:r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304800" y="3048000"/>
            <a:ext cx="2057400" cy="1252538"/>
            <a:chOff x="304800" y="3048000"/>
            <a:chExt cx="2057400" cy="125306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67D6B41B-0412-46F3-8784-C5DB2FFFCF54}"/>
                </a:ext>
              </a:extLst>
            </p:cNvPr>
            <p:cNvSpPr/>
            <p:nvPr/>
          </p:nvSpPr>
          <p:spPr>
            <a:xfrm>
              <a:off x="304800" y="3048000"/>
              <a:ext cx="2057400" cy="76232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20" name="Elbow Connector 19">
              <a:extLst>
                <a:ext uri="{FF2B5EF4-FFF2-40B4-BE49-F238E27FC236}">
                  <a16:creationId xmlns:a16="http://schemas.microsoft.com/office/drawing/2014/main" xmlns="" id="{41C2F45A-AC92-4D33-9F73-E4EC76D06EA1}"/>
                </a:ext>
              </a:extLst>
            </p:cNvPr>
            <p:cNvCxnSpPr>
              <a:stCxn id="10" idx="2"/>
            </p:cNvCxnSpPr>
            <p:nvPr/>
          </p:nvCxnSpPr>
          <p:spPr>
            <a:xfrm rot="16200000" flipH="1">
              <a:off x="1088127" y="4055694"/>
              <a:ext cx="490745" cy="0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2667000" y="3276600"/>
            <a:ext cx="4114800" cy="1023938"/>
            <a:chOff x="-1192305" y="3276601"/>
            <a:chExt cx="8084371" cy="102446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132EC950-6C5A-4476-8ABF-4254BE049174}"/>
                </a:ext>
              </a:extLst>
            </p:cNvPr>
            <p:cNvSpPr/>
            <p:nvPr/>
          </p:nvSpPr>
          <p:spPr>
            <a:xfrm>
              <a:off x="-1192305" y="3276601"/>
              <a:ext cx="3443343" cy="3811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28" name="Elbow Connector 27">
              <a:extLst>
                <a:ext uri="{FF2B5EF4-FFF2-40B4-BE49-F238E27FC236}">
                  <a16:creationId xmlns:a16="http://schemas.microsoft.com/office/drawing/2014/main" xmlns="" id="{9CB622A6-3AC9-4613-BA4A-75B72EE1B663}"/>
                </a:ext>
              </a:extLst>
            </p:cNvPr>
            <p:cNvCxnSpPr>
              <a:stCxn id="12" idx="3"/>
              <a:endCxn id="14" idx="0"/>
            </p:cNvCxnSpPr>
            <p:nvPr/>
          </p:nvCxnSpPr>
          <p:spPr>
            <a:xfrm>
              <a:off x="2251038" y="3467199"/>
              <a:ext cx="4641028" cy="833868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020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Основное окно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2C477C0C-EBA3-4215-AE6C-5FC89F28AF2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Основное окно представляет собой панель управления СЪЕМКИ HYPACK® Доступ ко всем настройкам, дисплеям данных и драйверов из меню. Основные кнопки обеспечивают быстрый доступ к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Включению и выключению записи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Выбору активного галса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Постановки целей и заданию поправки за уровни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Активация дисплея данных в режиме реального времени, например, матрица покрытия и мозаики ГБО.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2A2DA98-D394-4246-ADB9-AAC7342B80E2}" type="slidenum">
              <a:rPr sz="1200"/>
              <a:pPr/>
              <a:t>4</a:t>
            </a:fld>
            <a:endParaRPr lang="ru-RU" altLang="en-US" sz="1200"/>
          </a:p>
        </p:txBody>
      </p:sp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705643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7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3162300"/>
            <a:ext cx="3200400" cy="305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5883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Параметры судна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5627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Суда и их функции</a:t>
            </a:r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27432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Судно (также называется мобиль) - любая независимая платформа.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Обычно подразумевается какое-либо судно, но в HYPACK это может быть и ЗБУ, БПЛА, или черпак на дноуглубительном снаряде.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59458D4-2C3A-4E04-9AFA-334E33A07075}" type="slidenum">
              <a:rPr sz="1200"/>
              <a:pPr/>
              <a:t>41</a:t>
            </a:fld>
            <a:endParaRPr lang="ru-RU" altLang="en-US" sz="1200"/>
          </a:p>
        </p:txBody>
      </p:sp>
      <p:pic>
        <p:nvPicPr>
          <p:cNvPr id="10245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5" t="27654" r="10634" b="4736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7472" y="4842163"/>
            <a:ext cx="4495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Вот два судна - судно и забортное буксируемое устройство. В HYPACK оба считаются мобилями.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xmlns="" id="{928AB38B-5408-4E09-85EF-6614DC6BB98B}"/>
              </a:ext>
            </a:extLst>
          </p:cNvPr>
          <p:cNvCxnSpPr>
            <a:stCxn id="8" idx="3"/>
          </p:cNvCxnSpPr>
          <p:nvPr/>
        </p:nvCxnSpPr>
        <p:spPr>
          <a:xfrm flipV="1">
            <a:off x="4843272" y="3622963"/>
            <a:ext cx="2286000" cy="1635125"/>
          </a:xfrm>
          <a:prstGeom prst="bentConnector3">
            <a:avLst>
              <a:gd name="adj1" fmla="val 10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21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Настройка судна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A1CDCFF-E343-4928-8645-491F697ECEEF}" type="slidenum">
              <a:rPr sz="1200"/>
              <a:pPr/>
              <a:t>42</a:t>
            </a:fld>
            <a:endParaRPr lang="ru-RU" altLang="en-US" sz="120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106488"/>
            <a:ext cx="266700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752600"/>
            <a:ext cx="5727700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762125" y="1352550"/>
            <a:ext cx="4225925" cy="400050"/>
            <a:chOff x="1762125" y="1353312"/>
            <a:chExt cx="4225925" cy="39928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05BF5B6-C967-4CF4-9652-A45C5BFF72DB}"/>
                </a:ext>
              </a:extLst>
            </p:cNvPr>
            <p:cNvSpPr/>
            <p:nvPr/>
          </p:nvSpPr>
          <p:spPr>
            <a:xfrm>
              <a:off x="1762125" y="1353312"/>
              <a:ext cx="762000" cy="35333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9" name="Elbow Connector 8">
              <a:extLst>
                <a:ext uri="{FF2B5EF4-FFF2-40B4-BE49-F238E27FC236}">
                  <a16:creationId xmlns:a16="http://schemas.microsoft.com/office/drawing/2014/main" xmlns="" id="{251B05F8-FEB4-402E-BE56-9AFEA2BC4A12}"/>
                </a:ext>
              </a:extLst>
            </p:cNvPr>
            <p:cNvCxnSpPr>
              <a:stCxn id="7" idx="3"/>
              <a:endCxn id="36867" idx="0"/>
            </p:cNvCxnSpPr>
            <p:nvPr/>
          </p:nvCxnSpPr>
          <p:spPr>
            <a:xfrm>
              <a:off x="2524125" y="1530773"/>
              <a:ext cx="3463925" cy="221827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1" name="Content Placeholder 3"/>
          <p:cNvSpPr txBox="1">
            <a:spLocks/>
          </p:cNvSpPr>
          <p:nvPr/>
        </p:nvSpPr>
        <p:spPr bwMode="auto">
          <a:xfrm>
            <a:off x="347663" y="2590800"/>
            <a:ext cx="2652712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en-US" b="0"/>
          </a:p>
        </p:txBody>
      </p:sp>
      <p:sp>
        <p:nvSpPr>
          <p:cNvPr id="11272" name="Content Placeholder 3"/>
          <p:cNvSpPr txBox="1">
            <a:spLocks/>
          </p:cNvSpPr>
          <p:nvPr/>
        </p:nvSpPr>
        <p:spPr bwMode="auto">
          <a:xfrm>
            <a:off x="347663" y="2590800"/>
            <a:ext cx="2652712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Доступ к диалоговому окну установок судна из основного меню.</a:t>
            </a:r>
          </a:p>
          <a:p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Судно можно отобразить различными способами. Для каждого окно карты могут быть свои настройка судна.</a:t>
            </a:r>
          </a:p>
        </p:txBody>
      </p:sp>
    </p:spTree>
    <p:extLst>
      <p:ext uri="{BB962C8B-B14F-4D97-AF65-F5344CB8AC3E}">
        <p14:creationId xmlns:p14="http://schemas.microsoft.com/office/powerpoint/2010/main" val="1024160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450262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Символы судна и обводы судна</a:t>
            </a:r>
          </a:p>
        </p:txBody>
      </p:sp>
      <p:sp>
        <p:nvSpPr>
          <p:cNvPr id="1229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C33E586-8679-4426-AC0A-42D74EA809AE}" type="slidenum">
              <a:rPr sz="1200"/>
              <a:pPr/>
              <a:t>43</a:t>
            </a:fld>
            <a:endParaRPr lang="ru-RU" altLang="en-US" sz="12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" t="22900" r="30971" b="44176"/>
          <a:stretch>
            <a:fillRect/>
          </a:stretch>
        </p:blipFill>
        <p:spPr bwMode="auto">
          <a:xfrm>
            <a:off x="347663" y="1295400"/>
            <a:ext cx="5851525" cy="2103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1371600" y="3657600"/>
            <a:ext cx="481806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Symbol —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простой формы в позиции мобиля в окне карты.</a:t>
            </a:r>
          </a:p>
          <a:p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Shape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рисование файла обводов судна HYPACK, файла AutoCAD DXF или рисунка в позиции мобиля. Обводы судна можно создать в редакторе ОБВОДЫ СУДНА (Boat Shape).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xmlns="" id="{93C5EAA0-703C-4502-ADA1-14DE00C5F041}"/>
              </a:ext>
            </a:extLst>
          </p:cNvPr>
          <p:cNvCxnSpPr/>
          <p:nvPr/>
        </p:nvCxnSpPr>
        <p:spPr>
          <a:xfrm rot="16200000" flipV="1">
            <a:off x="899319" y="3490119"/>
            <a:ext cx="563562" cy="381000"/>
          </a:xfrm>
          <a:prstGeom prst="bentConnector3">
            <a:avLst>
              <a:gd name="adj1" fmla="val -675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xmlns="" id="{630B2539-E281-4758-B94C-D4688ECA6E42}"/>
              </a:ext>
            </a:extLst>
          </p:cNvPr>
          <p:cNvCxnSpPr/>
          <p:nvPr/>
        </p:nvCxnSpPr>
        <p:spPr>
          <a:xfrm rot="16200000" flipV="1">
            <a:off x="-712788" y="3074988"/>
            <a:ext cx="3330575" cy="838200"/>
          </a:xfrm>
          <a:prstGeom prst="bentConnector3">
            <a:avLst>
              <a:gd name="adj1" fmla="val -2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96" name="TextBox 20"/>
          <p:cNvSpPr txBox="1">
            <a:spLocks noChangeArrowheads="1"/>
          </p:cNvSpPr>
          <p:nvPr/>
        </p:nvSpPr>
        <p:spPr bwMode="auto">
          <a:xfrm>
            <a:off x="6477000" y="3679825"/>
            <a:ext cx="2320925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изменить масштаб, цвет и прозрачность символа или обводов судна.</a:t>
            </a:r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xmlns="" id="{22CE6EF2-0A5E-4A59-9780-B88B2A5BF3C9}"/>
              </a:ext>
            </a:extLst>
          </p:cNvPr>
          <p:cNvCxnSpPr/>
          <p:nvPr/>
        </p:nvCxnSpPr>
        <p:spPr>
          <a:xfrm rot="10800000">
            <a:off x="5867400" y="2514600"/>
            <a:ext cx="1524000" cy="979488"/>
          </a:xfrm>
          <a:prstGeom prst="bentConnector3">
            <a:avLst>
              <a:gd name="adj1" fmla="val 125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6796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Обводы судна в векторном стиле.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356565" y="1435893"/>
            <a:ext cx="4691062" cy="4691063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СЪЕМКА HYPACK можно рисовать судно в виде двухмерной векторной формы, загрузив файл обводов (SHP), созданный в РЕДАКТОР ОБВОДОВ СУДНА или импортировав файл DXF Autocad.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Базовая точка XY векторного рисунка должна совпадать в базовой точкой судна в HYPACK, иначе обводы не будут отображены правильно.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использовании DXF, рекомендуется сделать фон прозрачным и задать белый цвет заливки.</a:t>
            </a:r>
          </a:p>
        </p:txBody>
      </p:sp>
      <p:sp>
        <p:nvSpPr>
          <p:cNvPr id="1331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B613E914-3A07-4D47-8F0E-C6995F5B64AB}" type="slidenum">
              <a:rPr sz="1200"/>
              <a:pPr/>
              <a:t>44</a:t>
            </a:fld>
            <a:endParaRPr lang="ru-RU" altLang="en-US" sz="1200"/>
          </a:p>
        </p:txBody>
      </p:sp>
      <p:pic>
        <p:nvPicPr>
          <p:cNvPr id="13317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676400"/>
            <a:ext cx="2133600" cy="4210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3757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Другие настройки дисплея</a:t>
            </a:r>
          </a:p>
        </p:txBody>
      </p:sp>
      <p:sp>
        <p:nvSpPr>
          <p:cNvPr id="14339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43881F6-D4A8-416E-AB6A-23F0272F92BF}" type="slidenum">
              <a:rPr sz="1200"/>
              <a:pPr/>
              <a:t>45</a:t>
            </a:fld>
            <a:endParaRPr lang="ru-RU" altLang="en-US" sz="12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" t="56442" r="30971" b="10634"/>
          <a:stretch>
            <a:fillRect/>
          </a:stretch>
        </p:blipFill>
        <p:spPr bwMode="auto">
          <a:xfrm>
            <a:off x="347663" y="1295400"/>
            <a:ext cx="5851525" cy="2103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347663" y="3657600"/>
            <a:ext cx="5842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Vessel Track —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последних </a:t>
            </a:r>
            <a:r>
              <a:rPr lang="ru-RU" sz="2000" b="0" i="1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секунд трековой линии позади мобиля.</a:t>
            </a:r>
          </a:p>
          <a:p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CMG Vector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отображение вектора в расчетное положение мобиля через n секунд.</a:t>
            </a:r>
          </a:p>
          <a:p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Range Circle и Offsets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отображение круга безопасности и расположения датчиков на обводах судна.</a:t>
            </a:r>
          </a:p>
        </p:txBody>
      </p:sp>
      <p:sp>
        <p:nvSpPr>
          <p:cNvPr id="14342" name="TextBox 20"/>
          <p:cNvSpPr txBox="1">
            <a:spLocks noChangeArrowheads="1"/>
          </p:cNvSpPr>
          <p:nvPr/>
        </p:nvSpPr>
        <p:spPr bwMode="auto">
          <a:xfrm>
            <a:off x="6477000" y="3679825"/>
            <a:ext cx="23209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Эти кнопки открывают диалоговые окна для управления якорями и разрезами. Смотрите другие презентации.</a:t>
            </a:r>
          </a:p>
        </p:txBody>
      </p:sp>
      <p:grpSp>
        <p:nvGrpSpPr>
          <p:cNvPr id="14343" name="Group 14"/>
          <p:cNvGrpSpPr>
            <a:grpSpLocks/>
          </p:cNvGrpSpPr>
          <p:nvPr/>
        </p:nvGrpSpPr>
        <p:grpSpPr bwMode="auto">
          <a:xfrm>
            <a:off x="6189663" y="2209800"/>
            <a:ext cx="1216025" cy="1284288"/>
            <a:chOff x="6190107" y="2209800"/>
            <a:chExt cx="1215013" cy="1283970"/>
          </a:xfrm>
        </p:grpSpPr>
        <p:cxnSp>
          <p:nvCxnSpPr>
            <p:cNvPr id="23" name="Elbow Connector 22">
              <a:extLst>
                <a:ext uri="{FF2B5EF4-FFF2-40B4-BE49-F238E27FC236}">
                  <a16:creationId xmlns:a16="http://schemas.microsoft.com/office/drawing/2014/main" xmlns="" id="{7C64F759-76F8-44A7-9900-5DEFB7061B4D}"/>
                </a:ext>
              </a:extLst>
            </p:cNvPr>
            <p:cNvCxnSpPr/>
            <p:nvPr/>
          </p:nvCxnSpPr>
          <p:spPr>
            <a:xfrm rot="16200000" flipV="1">
              <a:off x="6148491" y="2251416"/>
              <a:ext cx="1283970" cy="1200737"/>
            </a:xfrm>
            <a:prstGeom prst="bentConnector3">
              <a:avLst>
                <a:gd name="adj1" fmla="val 100074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F94C1C0C-6B53-440C-9C06-10DC14997C57}"/>
                </a:ext>
              </a:extLst>
            </p:cNvPr>
            <p:cNvCxnSpPr/>
            <p:nvPr/>
          </p:nvCxnSpPr>
          <p:spPr>
            <a:xfrm flipH="1">
              <a:off x="6190107" y="2666887"/>
              <a:ext cx="1200737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xmlns="" id="{20E1C977-24AA-435C-8A2C-5063F4E50379}"/>
                </a:ext>
              </a:extLst>
            </p:cNvPr>
            <p:cNvCxnSpPr/>
            <p:nvPr/>
          </p:nvCxnSpPr>
          <p:spPr>
            <a:xfrm flipH="1">
              <a:off x="6204382" y="3123974"/>
              <a:ext cx="1200738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162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314700"/>
            <a:ext cx="25622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Поправка за динамическое проседание</a:t>
            </a:r>
          </a:p>
        </p:txBody>
      </p:sp>
      <p:sp>
        <p:nvSpPr>
          <p:cNvPr id="1536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D71A91A-27C5-48D5-A11F-2CC6E8E2FEC7}" type="slidenum">
              <a:rPr sz="1200"/>
              <a:pPr/>
              <a:t>46</a:t>
            </a:fld>
            <a:endParaRPr lang="ru-RU" altLang="en-US" sz="1200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106488"/>
            <a:ext cx="266700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762125" y="1352550"/>
            <a:ext cx="5705475" cy="3371850"/>
            <a:chOff x="1762125" y="1353312"/>
            <a:chExt cx="5705475" cy="337108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30C979B7-86CD-4B21-98D4-132AB83C694F}"/>
                </a:ext>
              </a:extLst>
            </p:cNvPr>
            <p:cNvSpPr/>
            <p:nvPr/>
          </p:nvSpPr>
          <p:spPr>
            <a:xfrm>
              <a:off x="1762125" y="1353312"/>
              <a:ext cx="762000" cy="3539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8" name="Elbow Connector 7">
              <a:extLst>
                <a:ext uri="{FF2B5EF4-FFF2-40B4-BE49-F238E27FC236}">
                  <a16:creationId xmlns:a16="http://schemas.microsoft.com/office/drawing/2014/main" xmlns="" id="{D32340F6-A9FC-4B09-8AAC-602A8754A1F2}"/>
                </a:ext>
              </a:extLst>
            </p:cNvPr>
            <p:cNvCxnSpPr>
              <a:stCxn id="7" idx="3"/>
            </p:cNvCxnSpPr>
            <p:nvPr/>
          </p:nvCxnSpPr>
          <p:spPr>
            <a:xfrm>
              <a:off x="2524125" y="1531072"/>
              <a:ext cx="4943475" cy="3193328"/>
            </a:xfrm>
            <a:prstGeom prst="bentConnector3">
              <a:avLst>
                <a:gd name="adj1" fmla="val 100000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6713" y="2590800"/>
            <a:ext cx="4814887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Статическая Осадка вводится в настройках оборудования, но динамическая осадка должна также учитываться во время регистрации данных.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она не измеряется датчиком или не моделируется с помощью таблицы изменений осадки, можно задать ее вручную как поправку за динамическую осадку в окне настроек судна.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Введенное значение замещается любым датчиком измерения осадки, настроенным в ОБОРУДОВАНИЕ HYPACK.</a:t>
            </a:r>
          </a:p>
          <a:p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48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Призрачные Суда</a:t>
            </a:r>
          </a:p>
        </p:txBody>
      </p:sp>
      <p:sp>
        <p:nvSpPr>
          <p:cNvPr id="16387" name="Content Placeholder 4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3276600"/>
          </a:xfrm>
        </p:spPr>
        <p:txBody>
          <a:bodyPr/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Ghost Shape (призрачные обводы) - копия обводов активного судна, размещенная в точке с заданными координатами.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Удобно использовать для позиционирования больших судов, например, буровых платформ или при морском строительстве.</a:t>
            </a:r>
          </a:p>
        </p:txBody>
      </p:sp>
      <p:sp>
        <p:nvSpPr>
          <p:cNvPr id="16388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B2366A3-E311-4FBF-A47D-BBA5C0FAE6D0}" type="slidenum">
              <a:rPr sz="1200"/>
              <a:pPr/>
              <a:t>47</a:t>
            </a:fld>
            <a:endParaRPr lang="ru-RU" altLang="en-US" sz="1200"/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1874838"/>
            <a:ext cx="4691062" cy="4141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xmlns="" id="{AB55F4C3-763F-4EAB-A918-36DB43A5B043}"/>
              </a:ext>
            </a:extLst>
          </p:cNvPr>
          <p:cNvCxnSpPr>
            <a:stCxn id="16391" idx="1"/>
          </p:cNvCxnSpPr>
          <p:nvPr/>
        </p:nvCxnSpPr>
        <p:spPr>
          <a:xfrm rot="10800000">
            <a:off x="1828800" y="4876800"/>
            <a:ext cx="3581400" cy="930275"/>
          </a:xfrm>
          <a:prstGeom prst="bentConnector3">
            <a:avLst>
              <a:gd name="adj1" fmla="val 100071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1" name="TextBox 14"/>
          <p:cNvSpPr txBox="1">
            <a:spLocks noChangeArrowheads="1"/>
          </p:cNvSpPr>
          <p:nvPr/>
        </p:nvSpPr>
        <p:spPr bwMode="auto">
          <a:xfrm>
            <a:off x="5410200" y="5637213"/>
            <a:ext cx="2214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/>
              <a:t>Пример призрачного судна</a:t>
            </a:r>
          </a:p>
        </p:txBody>
      </p:sp>
    </p:spTree>
    <p:extLst>
      <p:ext uri="{BB962C8B-B14F-4D97-AF65-F5344CB8AC3E}">
        <p14:creationId xmlns:p14="http://schemas.microsoft.com/office/powerpoint/2010/main" val="16870710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Dead Reckoning - счисление</a:t>
            </a:r>
          </a:p>
        </p:txBody>
      </p:sp>
      <p:sp>
        <p:nvSpPr>
          <p:cNvPr id="17411" name="Content Placeholder 6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Счисление рассчитывает позицию по текущей скорости, курсу и времени, прошедшему с момента последней позиции от GPS.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Текущее положение от GPS должно быть в пределах указанного расстояния от последней «качественной» позиции GPS. После n последовательных отклонений, программа продолжит принятие позиций от GPS.</a:t>
            </a:r>
          </a:p>
          <a:p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CD7C1B4-52D9-4090-B5C7-790AE9B324E5}" type="slidenum">
              <a:rPr sz="1200"/>
              <a:pPr/>
              <a:t>48</a:t>
            </a:fld>
            <a:endParaRPr lang="ru-RU" altLang="en-US" sz="120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0" t="38414" r="572" b="6268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A79761B-0918-4201-A6BC-10D6A954075F}"/>
              </a:ext>
            </a:extLst>
          </p:cNvPr>
          <p:cNvSpPr/>
          <p:nvPr/>
        </p:nvSpPr>
        <p:spPr>
          <a:xfrm>
            <a:off x="6019800" y="2438400"/>
            <a:ext cx="2743200" cy="1600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8069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Индикатор дрейфа нуля качки</a:t>
            </a:r>
          </a:p>
        </p:txBody>
      </p:sp>
      <p:sp>
        <p:nvSpPr>
          <p:cNvPr id="18435" name="Content Placeholder 6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Движение, вызванное поворотом судна или его ускорением / замедлением, может привести к дрейфу ноля качки, при котором датчик качки неверно рассчитывает вертикальную составляющую качки.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среднее значение вертикальной составляющей качки за период 30 секунд превышает 0 на указанную величину, будет показан индикатор тревоги.</a:t>
            </a:r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3C8C228-B106-47B9-95F9-268FF827AB8C}" type="slidenum">
              <a:rPr sz="1200"/>
              <a:pPr/>
              <a:t>49</a:t>
            </a:fld>
            <a:endParaRPr lang="ru-RU" altLang="en-US" sz="120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0" t="43771" r="572" b="911"/>
          <a:stretch>
            <a:fillRect/>
          </a:stretch>
        </p:blipFill>
        <p:spPr>
          <a:xfrm>
            <a:off x="5376863" y="1600200"/>
            <a:ext cx="3429000" cy="3776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7CF7461-8915-4B3E-8CA9-30D1D2285721}"/>
              </a:ext>
            </a:extLst>
          </p:cNvPr>
          <p:cNvSpPr/>
          <p:nvPr/>
        </p:nvSpPr>
        <p:spPr>
          <a:xfrm>
            <a:off x="6019800" y="3657600"/>
            <a:ext cx="2743200" cy="11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362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карты - Area Map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FDA2301A-12D2-434D-9CEF-EEA854E0ADF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b="0" i="0" u="none" baseline="0">
                <a:solidFill>
                  <a:schemeClr val="bg2"/>
                </a:solidFill>
              </a:rPr>
              <a:t>Окно Карты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содержит вид в плане участка съемки.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карты отображаются: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 картографической подложки, активные в основном окне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Символы ЭКНИС для каждого мобиля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Координатные сетки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Запланированные галсы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Цели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Каналы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 матрицы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 др.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endParaRPr lang="ru-RU" sz="2000" dirty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836EC1B-D3E9-46C4-B07C-4FEC19108D0E}" type="slidenum">
              <a:rPr sz="1200"/>
              <a:pPr/>
              <a:t>5</a:t>
            </a:fld>
            <a:endParaRPr lang="ru-RU" altLang="en-US" sz="1200"/>
          </a:p>
        </p:txBody>
      </p:sp>
      <p:pic>
        <p:nvPicPr>
          <p:cNvPr id="1126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472" y="1600200"/>
            <a:ext cx="4691062" cy="448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6600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ЦЕЛИ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497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такое цель?</a:t>
            </a:r>
          </a:p>
        </p:txBody>
      </p:sp>
      <p:sp>
        <p:nvSpPr>
          <p:cNvPr id="9219" name="Content Placeholder 3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- это точка интереса. В добавок к координатам, цель может содержать дополнительные атрибуты и метаданные, включая </a:t>
            </a:r>
            <a:r>
              <a:rPr lang="ru-RU" b="0" i="0" u="none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название, глубину, офсет и информацию ГБО</a:t>
            </a: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можно создавать различными способами, например, двойной клик ЛКМ в окне карты, нажатие клавиши F5, в Редакторе Целей или в окнах датчиков.</a:t>
            </a:r>
          </a:p>
        </p:txBody>
      </p:sp>
      <p:sp>
        <p:nvSpPr>
          <p:cNvPr id="9220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FC1EA86-88BC-4EE6-97E3-9700D796768A}" type="slidenum">
              <a:rPr sz="1200"/>
              <a:pPr/>
              <a:t>51</a:t>
            </a:fld>
            <a:endParaRPr lang="ru-RU" altLang="en-US" sz="1200"/>
          </a:p>
        </p:txBody>
      </p:sp>
      <p:pic>
        <p:nvPicPr>
          <p:cNvPr id="6" name="Picture 10" descr="2009 SURVEY Targets.jpg">
            <a:extLst/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5376863" y="1600200"/>
            <a:ext cx="3429000" cy="3778250"/>
          </a:xfrm>
          <a:ln w="19050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861270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958137" cy="989013"/>
          </a:xfrm>
        </p:spPr>
        <p:txBody>
          <a:bodyPr/>
          <a:lstStyle/>
          <a:p>
            <a:pPr algn="l" rtl="0"/>
            <a:r>
              <a:rPr lang="ru-RU" sz="3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Множество опций дисплея в Основном окне и в СЪЕМКЕ</a:t>
            </a:r>
          </a:p>
        </p:txBody>
      </p:sp>
      <p:sp>
        <p:nvSpPr>
          <p:cNvPr id="10243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B1264D7-69AA-4A53-BD7C-34239B7158B7}" type="slidenum">
              <a:rPr sz="1200"/>
              <a:pPr/>
              <a:t>52</a:t>
            </a:fld>
            <a:endParaRPr lang="ru-RU" altLang="en-US" sz="120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4940300"/>
            <a:ext cx="13430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30413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4981575"/>
            <a:ext cx="1371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8" y="3681413"/>
            <a:ext cx="16383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3398838"/>
            <a:ext cx="7334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1411288"/>
            <a:ext cx="15811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4716463"/>
            <a:ext cx="542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02125"/>
            <a:ext cx="12477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4187825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88" y="1939925"/>
            <a:ext cx="31892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4" name="TextBox 3">
            <a:extLst/>
          </p:cNvPr>
          <p:cNvSpPr txBox="1">
            <a:spLocks noChangeArrowheads="1"/>
          </p:cNvSpPr>
          <p:nvPr/>
        </p:nvSpPr>
        <p:spPr bwMode="auto">
          <a:xfrm>
            <a:off x="6019800" y="4505325"/>
            <a:ext cx="2725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Настройки F9 в Основном окне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38629405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Параметры Цели по умолчанию</a:t>
            </a:r>
          </a:p>
        </p:txBody>
      </p:sp>
      <p:sp>
        <p:nvSpPr>
          <p:cNvPr id="1126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78362C4-0CA1-4A2C-B949-BF18A2C8B6FD}" type="slidenum">
              <a:rPr sz="1200"/>
              <a:pPr/>
              <a:t>53</a:t>
            </a:fld>
            <a:endParaRPr lang="ru-RU" altLang="en-US" sz="120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80531"/>
            <a:ext cx="78105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533" y="3118831"/>
            <a:ext cx="2708275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/>
          </p:cNvPr>
          <p:cNvSpPr/>
          <p:nvPr/>
        </p:nvSpPr>
        <p:spPr>
          <a:xfrm>
            <a:off x="3300222" y="3361765"/>
            <a:ext cx="19050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1271" name="TextBox 4"/>
          <p:cNvSpPr txBox="1">
            <a:spLocks noChangeArrowheads="1"/>
          </p:cNvSpPr>
          <p:nvPr/>
        </p:nvSpPr>
        <p:spPr bwMode="auto">
          <a:xfrm>
            <a:off x="347472" y="2933700"/>
            <a:ext cx="262432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Окно </a:t>
            </a: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Параметры цели по умолчанию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определяет то, как новые цели будут показаны по умолчанию.</a:t>
            </a:r>
          </a:p>
        </p:txBody>
      </p: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457200" y="4876800"/>
            <a:ext cx="46482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постановки цели, опции по умолчанию можно изменить для каждой цели по отдельности.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8203459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Редактирование целей в СЪЕМКЕ</a:t>
            </a:r>
          </a:p>
        </p:txBody>
      </p:sp>
      <p:sp>
        <p:nvSpPr>
          <p:cNvPr id="1229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E0B296B-7102-4693-9EC3-7C9116EBC814}" type="slidenum">
              <a:rPr sz="1200"/>
              <a:pPr/>
              <a:t>54</a:t>
            </a:fld>
            <a:endParaRPr lang="ru-RU" altLang="en-US" sz="1200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600200"/>
            <a:ext cx="55626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6248400" y="1600200"/>
            <a:ext cx="2514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Информацию активной цели можно изменить в диалоговом окне 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Свойства Цели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опции сохраняются в базе данных целей активного проекта и будут переданы в ОСНОВНОЕ МЕНЮ HYPACK.</a:t>
            </a:r>
          </a:p>
        </p:txBody>
      </p:sp>
    </p:spTree>
    <p:extLst>
      <p:ext uri="{BB962C8B-B14F-4D97-AF65-F5344CB8AC3E}">
        <p14:creationId xmlns:p14="http://schemas.microsoft.com/office/powerpoint/2010/main" val="14331600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Офсеты расстояния и пеленга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fontScale="92500"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Позицию цели можно отредактировать, задав ей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и пеленг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таком случае основная позиция представляет положение судна, а позиция цели измеряется относительно судна. HYPACK может генерировать такие цели автоматически при использовании лазерных дальномеров.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Положение цели по расстоянию и пеленгу можно отредактировать в РЕДАКТОРЕ ЦЕЛЕЙ.</a:t>
            </a:r>
          </a:p>
        </p:txBody>
      </p:sp>
      <p:sp>
        <p:nvSpPr>
          <p:cNvPr id="1331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0E9C739-8378-45CA-937E-63FFC9C4F7BF}" type="slidenum">
              <a:rPr sz="1200"/>
              <a:pPr/>
              <a:t>55</a:t>
            </a:fld>
            <a:endParaRPr lang="ru-RU" altLang="en-US" sz="1200"/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4291013"/>
            <a:ext cx="1371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0" y="3581400"/>
            <a:ext cx="16383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>
            <a:off x="5532438" y="1690688"/>
            <a:ext cx="338296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/>
          </p:cNvPr>
          <p:cNvSpPr/>
          <p:nvPr/>
        </p:nvSpPr>
        <p:spPr>
          <a:xfrm>
            <a:off x="7391400" y="2559050"/>
            <a:ext cx="1454150" cy="868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76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Информация о цели в Окне Данных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/>
          <a:lstStyle/>
          <a:p>
            <a:pPr algn="l" rtl="0"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Окно Данных отображает информацию об активной цели.</a:t>
            </a:r>
          </a:p>
          <a:p>
            <a:pPr algn="l" rtl="0">
              <a:defRPr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Можно также показать статистику основного мобиля, включая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расстояние и пеленг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офсет расстояния в абсолютных координатах или относительно судна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время до цели с текущей скоростью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необходимая скорость для выхода на цель, если ее название состоит из времени.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endParaRPr lang="ru-RU" altLang="en-US" sz="2000" dirty="0">
              <a:latin typeface="Arial" pitchFamily="34" charset="0"/>
              <a:cs typeface="Arial" pitchFamily="34" charset="0"/>
            </a:endParaRPr>
          </a:p>
          <a:p>
            <a:pPr algn="l" rtl="0">
              <a:defRPr/>
            </a:pPr>
            <a:endParaRPr lang="ru-RU" sz="2000" dirty="0"/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BEA87B5-2F5E-4D82-8203-29B52B7B0BD5}" type="slidenum">
              <a:rPr sz="1200"/>
              <a:pPr/>
              <a:t>56</a:t>
            </a:fld>
            <a:endParaRPr lang="ru-RU" altLang="en-US" sz="1200"/>
          </a:p>
        </p:txBody>
      </p:sp>
      <p:pic>
        <p:nvPicPr>
          <p:cNvPr id="14341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6863" y="1600200"/>
            <a:ext cx="3429000" cy="4664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8339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491537" cy="989013"/>
          </a:xfrm>
        </p:spPr>
        <p:txBody>
          <a:bodyPr/>
          <a:lstStyle/>
          <a:p>
            <a:pPr algn="l" rtl="0"/>
            <a:r>
              <a:rPr lang="ru-RU" sz="3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галсов до и от целей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Запланированные Галсы можно создать, используя цели в качестве путевых точек из контекстного меню.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 to current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создание галса между двумя целями: активной (показана красным цветом) и целью, на которой выполнен ПКМ.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 to vessel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создание галса между текущим положением судна и целью.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Созданный галс будет добавлен в текущий файл с галсами (LNW).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6661B80-ED94-4ACB-8539-9D3AAE6CE9D0}" type="slidenum">
              <a:rPr sz="1200"/>
              <a:pPr/>
              <a:t>57</a:t>
            </a:fld>
            <a:endParaRPr lang="ru-RU" altLang="en-US" sz="1200"/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6248400" y="3810000"/>
            <a:ext cx="14478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pic>
        <p:nvPicPr>
          <p:cNvPr id="8" name="Picture Placeholder 7">
            <a:extLst/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9944" r="9944"/>
          <a:stretch>
            <a:fillRect/>
          </a:stretch>
        </p:blipFill>
        <p:spPr>
          <a:xfrm>
            <a:off x="5376863" y="1600200"/>
            <a:ext cx="3429000" cy="3778250"/>
          </a:xfrm>
        </p:spPr>
      </p:pic>
    </p:spTree>
    <p:extLst>
      <p:ext uri="{BB962C8B-B14F-4D97-AF65-F5344CB8AC3E}">
        <p14:creationId xmlns:p14="http://schemas.microsoft.com/office/powerpoint/2010/main" val="35934514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Управление целями в СЪЕМКЕ</a:t>
            </a:r>
          </a:p>
        </p:txBody>
      </p:sp>
      <p:sp>
        <p:nvSpPr>
          <p:cNvPr id="7" name="Content Placeholder 6">
            <a:extLst/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диалоговое окно позволяет оператору управлять целями в текущей сессии съемки.</a:t>
            </a:r>
          </a:p>
          <a:p>
            <a:pPr algn="l" rtl="0">
              <a:defRPr/>
            </a:pPr>
            <a:endParaRPr lang="ru-RU" sz="2000" dirty="0"/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Снимите галочку, чтобы скрыть цель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Создайте или удалите цели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Измените метаданные или положение целей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2"/>
                </a:solidFill>
              </a:rPr>
              <a:t>Выберите цель как активную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5A18FDC-ABF6-43D5-B0A1-490D975CFA0D}" type="slidenum">
              <a:rPr sz="1200"/>
              <a:pPr/>
              <a:t>58</a:t>
            </a:fld>
            <a:endParaRPr lang="ru-RU" altLang="en-US" sz="1200"/>
          </a:p>
        </p:txBody>
      </p:sp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2"/>
          <a:stretch>
            <a:fillRect/>
          </a:stretch>
        </p:blipFill>
        <p:spPr bwMode="auto">
          <a:xfrm>
            <a:off x="228600" y="1295400"/>
            <a:ext cx="48466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763" y="3124200"/>
            <a:ext cx="4691062" cy="3163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2730500" y="2743200"/>
            <a:ext cx="2344738" cy="381000"/>
            <a:chOff x="2730562" y="2743200"/>
            <a:chExt cx="2344358" cy="381000"/>
          </a:xfrm>
        </p:grpSpPr>
        <p:sp>
          <p:nvSpPr>
            <p:cNvPr id="8" name="Rectangle 7">
              <a:extLst/>
            </p:cNvPr>
            <p:cNvSpPr/>
            <p:nvPr/>
          </p:nvSpPr>
          <p:spPr>
            <a:xfrm>
              <a:off x="3124198" y="2743200"/>
              <a:ext cx="1950722" cy="304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1" name="Elbow Connector 10">
              <a:extLst/>
            </p:cNvPr>
            <p:cNvCxnSpPr>
              <a:stCxn id="8" idx="1"/>
              <a:endCxn id="120834" idx="0"/>
            </p:cNvCxnSpPr>
            <p:nvPr/>
          </p:nvCxnSpPr>
          <p:spPr>
            <a:xfrm rot="10800000" flipV="1">
              <a:off x="2730562" y="2895600"/>
              <a:ext cx="393636" cy="228600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283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Опции Уреза Воды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57A9B95-935F-42C1-8ABC-2E1E243591A8}" type="slidenum">
              <a:rPr sz="1200"/>
              <a:pPr/>
              <a:t>59</a:t>
            </a:fld>
            <a:endParaRPr lang="ru-RU" altLang="en-US" sz="1200"/>
          </a:p>
        </p:txBody>
      </p:sp>
      <p:grpSp>
        <p:nvGrpSpPr>
          <p:cNvPr id="17412" name="Group 65"/>
          <p:cNvGrpSpPr>
            <a:grpSpLocks/>
          </p:cNvGrpSpPr>
          <p:nvPr/>
        </p:nvGrpSpPr>
        <p:grpSpPr bwMode="auto">
          <a:xfrm>
            <a:off x="233363" y="3649663"/>
            <a:ext cx="8545512" cy="2552700"/>
            <a:chOff x="233502" y="3649978"/>
            <a:chExt cx="8545910" cy="2552099"/>
          </a:xfrm>
        </p:grpSpPr>
        <p:grpSp>
          <p:nvGrpSpPr>
            <p:cNvPr id="17418" name="Group 32"/>
            <p:cNvGrpSpPr>
              <a:grpSpLocks/>
            </p:cNvGrpSpPr>
            <p:nvPr/>
          </p:nvGrpSpPr>
          <p:grpSpPr bwMode="auto">
            <a:xfrm>
              <a:off x="8474612" y="3649978"/>
              <a:ext cx="304800" cy="2552099"/>
              <a:chOff x="8474612" y="2925478"/>
              <a:chExt cx="304800" cy="3276600"/>
            </a:xfrm>
          </p:grpSpPr>
          <p:sp>
            <p:nvSpPr>
              <p:cNvPr id="17435" name="Line 4"/>
              <p:cNvSpPr>
                <a:spLocks noChangeShapeType="1"/>
              </p:cNvSpPr>
              <p:nvPr/>
            </p:nvSpPr>
            <p:spPr bwMode="auto">
              <a:xfrm>
                <a:off x="8474612" y="2925478"/>
                <a:ext cx="0" cy="3276600"/>
              </a:xfrm>
              <a:prstGeom prst="line">
                <a:avLst/>
              </a:prstGeom>
              <a:noFill/>
              <a:ln w="57150">
                <a:solidFill>
                  <a:srgbClr val="00B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6" name="Text Box 5"/>
              <p:cNvSpPr txBox="1">
                <a:spLocks noChangeArrowheads="1"/>
              </p:cNvSpPr>
              <p:nvPr/>
            </p:nvSpPr>
            <p:spPr bwMode="auto">
              <a:xfrm rot="5400000">
                <a:off x="7903112" y="3497579"/>
                <a:ext cx="1447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 eaLnBrk="1" hangingPunct="1">
                  <a:spcBef>
                    <a:spcPct val="50000"/>
                  </a:spcBef>
                </a:pPr>
                <a:r>
                  <a:rPr lang="ru-RU" b="0" i="0" u="none" baseline="0"/>
                  <a:t>Урез воды</a:t>
                </a:r>
              </a:p>
            </p:txBody>
          </p:sp>
        </p:grpSp>
        <p:grpSp>
          <p:nvGrpSpPr>
            <p:cNvPr id="17419" name="Group 31"/>
            <p:cNvGrpSpPr>
              <a:grpSpLocks/>
            </p:cNvGrpSpPr>
            <p:nvPr/>
          </p:nvGrpSpPr>
          <p:grpSpPr bwMode="auto">
            <a:xfrm>
              <a:off x="243024" y="3649978"/>
              <a:ext cx="317314" cy="2549653"/>
              <a:chOff x="242473" y="2926079"/>
              <a:chExt cx="298955" cy="3273552"/>
            </a:xfrm>
          </p:grpSpPr>
          <p:sp>
            <p:nvSpPr>
              <p:cNvPr id="17433" name="Text Box 7"/>
              <p:cNvSpPr txBox="1">
                <a:spLocks noChangeArrowheads="1"/>
              </p:cNvSpPr>
              <p:nvPr/>
            </p:nvSpPr>
            <p:spPr bwMode="auto">
              <a:xfrm rot="16200000">
                <a:off x="-339015" y="5328159"/>
                <a:ext cx="1452960" cy="289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 eaLnBrk="1" hangingPunct="1">
                  <a:spcBef>
                    <a:spcPct val="50000"/>
                  </a:spcBef>
                </a:pPr>
                <a:r>
                  <a:rPr lang="ru-RU" b="0" i="0" u="none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Урез воды</a:t>
                </a:r>
              </a:p>
            </p:txBody>
          </p:sp>
          <p:sp>
            <p:nvSpPr>
              <p:cNvPr id="17434" name="Line 12"/>
              <p:cNvSpPr>
                <a:spLocks noChangeShapeType="1"/>
              </p:cNvSpPr>
              <p:nvPr/>
            </p:nvSpPr>
            <p:spPr bwMode="auto">
              <a:xfrm>
                <a:off x="541428" y="2926079"/>
                <a:ext cx="0" cy="3273552"/>
              </a:xfrm>
              <a:prstGeom prst="line">
                <a:avLst/>
              </a:prstGeom>
              <a:noFill/>
              <a:ln w="57150">
                <a:solidFill>
                  <a:srgbClr val="00B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20" name="Group 60"/>
            <p:cNvGrpSpPr>
              <a:grpSpLocks/>
            </p:cNvGrpSpPr>
            <p:nvPr/>
          </p:nvGrpSpPr>
          <p:grpSpPr bwMode="auto">
            <a:xfrm>
              <a:off x="233502" y="4401583"/>
              <a:ext cx="8545910" cy="1071568"/>
              <a:chOff x="233502" y="4401583"/>
              <a:chExt cx="8545910" cy="1071568"/>
            </a:xfrm>
          </p:grpSpPr>
          <p:grpSp>
            <p:nvGrpSpPr>
              <p:cNvPr id="17421" name="Group 44"/>
              <p:cNvGrpSpPr>
                <a:grpSpLocks/>
              </p:cNvGrpSpPr>
              <p:nvPr/>
            </p:nvGrpSpPr>
            <p:grpSpPr bwMode="auto">
              <a:xfrm>
                <a:off x="233502" y="4988305"/>
                <a:ext cx="8545910" cy="484846"/>
                <a:chOff x="233502" y="4193833"/>
                <a:chExt cx="8545910" cy="484846"/>
              </a:xfrm>
            </p:grpSpPr>
            <p:grpSp>
              <p:nvGrpSpPr>
                <p:cNvPr id="17426" name="Group 33"/>
                <p:cNvGrpSpPr>
                  <a:grpSpLocks/>
                </p:cNvGrpSpPr>
                <p:nvPr/>
              </p:nvGrpSpPr>
              <p:grpSpPr bwMode="auto">
                <a:xfrm>
                  <a:off x="233502" y="4373276"/>
                  <a:ext cx="8545910" cy="305403"/>
                  <a:chOff x="233502" y="4373276"/>
                  <a:chExt cx="8545910" cy="305403"/>
                </a:xfrm>
              </p:grpSpPr>
              <p:sp>
                <p:nvSpPr>
                  <p:cNvPr id="17431" name="Line 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3502" y="4373276"/>
                    <a:ext cx="8545910" cy="601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 type="none" w="lg" len="lg"/>
                    <a:tailEnd type="none" w="lg" len="lg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32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0338" y="4373879"/>
                    <a:ext cx="1524000" cy="3048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 type="none" w="lg" len="lg"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 b="1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l" rtl="0" eaLnBrk="1" hangingPunct="1">
                      <a:spcBef>
                        <a:spcPct val="50000"/>
                      </a:spcBef>
                    </a:pPr>
                    <a:r>
                      <a:rPr lang="ru-RU" b="0" i="0" u="none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Проектный галс</a:t>
                    </a:r>
                  </a:p>
                </p:txBody>
              </p:sp>
            </p:grpSp>
            <p:sp>
              <p:nvSpPr>
                <p:cNvPr id="17427" name="Oval 15"/>
                <p:cNvSpPr>
                  <a:spLocks noChangeArrowheads="1"/>
                </p:cNvSpPr>
                <p:nvPr/>
              </p:nvSpPr>
              <p:spPr bwMode="auto">
                <a:xfrm>
                  <a:off x="1241376" y="4193833"/>
                  <a:ext cx="80962" cy="825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 wrap="none" anchor="ctr"/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cxnSp>
              <p:nvCxnSpPr>
                <p:cNvPr id="31" name="Straight Arrow Connector 30">
                  <a:extLst/>
                </p:cNvPr>
                <p:cNvCxnSpPr/>
                <p:nvPr/>
              </p:nvCxnSpPr>
              <p:spPr bwMode="auto">
                <a:xfrm flipH="1">
                  <a:off x="641508" y="4242655"/>
                  <a:ext cx="501673" cy="0"/>
                </a:xfrm>
                <a:prstGeom prst="straightConnector1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  <a:headEnd type="none" w="lg" len="lg"/>
                  <a:tailEnd type="none" w="lg" len="lg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429" name="Oval 15"/>
                <p:cNvSpPr>
                  <a:spLocks noChangeArrowheads="1"/>
                </p:cNvSpPr>
                <p:nvPr/>
              </p:nvSpPr>
              <p:spPr bwMode="auto">
                <a:xfrm>
                  <a:off x="7687226" y="4193833"/>
                  <a:ext cx="80962" cy="825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 wrap="none" anchor="ctr"/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cxnSp>
              <p:nvCxnSpPr>
                <p:cNvPr id="39" name="Straight Arrow Connector 38">
                  <a:extLst/>
                </p:cNvPr>
                <p:cNvCxnSpPr/>
                <p:nvPr/>
              </p:nvCxnSpPr>
              <p:spPr bwMode="auto">
                <a:xfrm flipH="1">
                  <a:off x="7849094" y="4242655"/>
                  <a:ext cx="501673" cy="0"/>
                </a:xfrm>
                <a:prstGeom prst="straightConnector1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  <a:headEnd type="none" w="lg" len="lg"/>
                  <a:tailEnd type="none" w="lg" len="lg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22" name="Group 59"/>
              <p:cNvGrpSpPr>
                <a:grpSpLocks/>
              </p:cNvGrpSpPr>
              <p:nvPr/>
            </p:nvGrpSpPr>
            <p:grpSpPr bwMode="auto">
              <a:xfrm>
                <a:off x="901505" y="4401583"/>
                <a:ext cx="7207347" cy="523220"/>
                <a:chOff x="901505" y="4401583"/>
                <a:chExt cx="7207347" cy="523220"/>
              </a:xfrm>
            </p:grpSpPr>
            <p:sp>
              <p:nvSpPr>
                <p:cNvPr id="17423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298193" y="4401583"/>
                  <a:ext cx="2435283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rtl="0" eaLnBrk="1" hangingPunct="1">
                    <a:spcBef>
                      <a:spcPct val="50000"/>
                    </a:spcBef>
                  </a:pPr>
                  <a:r>
                    <a:rPr lang="ru-RU" b="0" i="0" u="none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Приближенное расстояние от трековой точки до уреза</a:t>
                  </a:r>
                </a:p>
              </p:txBody>
            </p:sp>
            <p:cxnSp>
              <p:nvCxnSpPr>
                <p:cNvPr id="41" name="Elbow Connector 40">
                  <a:extLst/>
                </p:cNvPr>
                <p:cNvCxnSpPr>
                  <a:stCxn id="17423" idx="3"/>
                </p:cNvCxnSpPr>
                <p:nvPr/>
              </p:nvCxnSpPr>
              <p:spPr>
                <a:xfrm>
                  <a:off x="5734445" y="4670500"/>
                  <a:ext cx="2375011" cy="261876"/>
                </a:xfrm>
                <a:prstGeom prst="bentConnector3">
                  <a:avLst>
                    <a:gd name="adj1" fmla="val 100067"/>
                  </a:avLst>
                </a:prstGeom>
                <a:ln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Elbow Connector 46">
                  <a:extLst/>
                </p:cNvPr>
                <p:cNvCxnSpPr>
                  <a:stCxn id="17423" idx="1"/>
                </p:cNvCxnSpPr>
                <p:nvPr/>
              </p:nvCxnSpPr>
              <p:spPr>
                <a:xfrm rot="10800000" flipV="1">
                  <a:off x="901870" y="4670500"/>
                  <a:ext cx="2397237" cy="261876"/>
                </a:xfrm>
                <a:prstGeom prst="bentConnector3">
                  <a:avLst>
                    <a:gd name="adj1" fmla="val 100051"/>
                  </a:avLst>
                </a:prstGeom>
                <a:ln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7413" name="Content Placeholder 2"/>
          <p:cNvSpPr txBox="1">
            <a:spLocks/>
          </p:cNvSpPr>
          <p:nvPr/>
        </p:nvSpPr>
        <p:spPr bwMode="auto">
          <a:xfrm>
            <a:off x="347663" y="1600200"/>
            <a:ext cx="597693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Цели уреза воды - специальные цели для маркировки </a:t>
            </a:r>
            <a:r>
              <a:rPr lang="ru-RU" b="0" i="0" u="none" baseline="0">
                <a:solidFill>
                  <a:schemeClr val="tx2"/>
                </a:solidFill>
              </a:rPr>
              <a:t>местоположения речных берегов</a:t>
            </a:r>
            <a:r>
              <a:rPr lang="ru-RU" b="0" i="0" u="none" baseline="0"/>
              <a:t>.</a:t>
            </a:r>
          </a:p>
          <a:p>
            <a:endParaRPr lang="ru-RU" altLang="en-US" sz="1800" b="0" dirty="0"/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Нажмите клавишу F7 до включения или выключения записи. Специальная глубина будет записана в этом положении в файл RAW.</a:t>
            </a:r>
          </a:p>
        </p:txBody>
      </p:sp>
      <p:grpSp>
        <p:nvGrpSpPr>
          <p:cNvPr id="17414" name="Group 64"/>
          <p:cNvGrpSpPr>
            <a:grpSpLocks/>
          </p:cNvGrpSpPr>
          <p:nvPr/>
        </p:nvGrpSpPr>
        <p:grpSpPr bwMode="auto">
          <a:xfrm>
            <a:off x="6767513" y="1752600"/>
            <a:ext cx="2011362" cy="1371600"/>
            <a:chOff x="6767732" y="1752600"/>
            <a:chExt cx="2011680" cy="1371600"/>
          </a:xfrm>
        </p:grpSpPr>
        <p:pic>
          <p:nvPicPr>
            <p:cNvPr id="1741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/>
            <a:stretch>
              <a:fillRect/>
            </a:stretch>
          </p:blipFill>
          <p:spPr bwMode="auto">
            <a:xfrm>
              <a:off x="6767732" y="1752600"/>
              <a:ext cx="201168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Rectangle 63">
              <a:extLst/>
            </p:cNvPr>
            <p:cNvSpPr/>
            <p:nvPr/>
          </p:nvSpPr>
          <p:spPr>
            <a:xfrm>
              <a:off x="8230050" y="2386013"/>
              <a:ext cx="396938" cy="3810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  <p:sp>
        <p:nvSpPr>
          <p:cNvPr id="17415" name="Content Placeholder 2"/>
          <p:cNvSpPr txBox="1">
            <a:spLocks/>
          </p:cNvSpPr>
          <p:nvPr/>
        </p:nvSpPr>
        <p:spPr bwMode="auto">
          <a:xfrm>
            <a:off x="1241425" y="5861050"/>
            <a:ext cx="65659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1400" b="0" i="1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Примечание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: опции уреза воды лучше работает, если порог включения записи опция не активен.</a:t>
            </a:r>
          </a:p>
        </p:txBody>
      </p:sp>
    </p:spTree>
    <p:extLst>
      <p:ext uri="{BB962C8B-B14F-4D97-AF65-F5344CB8AC3E}">
        <p14:creationId xmlns:p14="http://schemas.microsoft.com/office/powerpoint/2010/main" val="164372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Индикатор уклонения от галса - L/R Indicator</a:t>
            </a:r>
          </a:p>
        </p:txBody>
      </p:sp>
      <p:sp>
        <p:nvSpPr>
          <p:cNvPr id="12291" name="Content Placeholder 8"/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1709737"/>
          </a:xfrm>
        </p:spPr>
        <p:txBody>
          <a:bodyPr/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Индикатора Уклонения появляется при загрузке запланированных галсов в программе. Оно показывает </a:t>
            </a:r>
            <a:r>
              <a:rPr lang="ru-RU" sz="18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основное судно относительно галса съемки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 также информацию для рулевого.</a:t>
            </a:r>
          </a:p>
          <a:p>
            <a:endParaRPr lang="ru-RU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3365A08-808D-498B-A51C-58627C08F2FE}" type="slidenum">
              <a:rPr sz="1200"/>
              <a:pPr/>
              <a:t>6</a:t>
            </a:fld>
            <a:endParaRPr lang="ru-RU" altLang="en-US" sz="1200"/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04950"/>
            <a:ext cx="7620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4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3162300"/>
            <a:ext cx="3200400" cy="3057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2362200" y="2971800"/>
            <a:ext cx="6248400" cy="3124200"/>
            <a:chOff x="2362200" y="2971800"/>
            <a:chExt cx="6248400" cy="3124200"/>
          </a:xfrm>
        </p:grpSpPr>
        <p:sp>
          <p:nvSpPr>
            <p:cNvPr id="12296" name="TextBox 9"/>
            <p:cNvSpPr txBox="1">
              <a:spLocks noChangeArrowheads="1"/>
            </p:cNvSpPr>
            <p:nvPr/>
          </p:nvSpPr>
          <p:spPr bwMode="auto">
            <a:xfrm>
              <a:off x="3886200" y="5486400"/>
              <a:ext cx="47244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 настоящем примере рулевой близко следует по галсу Он в 30см от галса.</a:t>
              </a:r>
            </a:p>
          </p:txBody>
        </p:sp>
        <p:grpSp>
          <p:nvGrpSpPr>
            <p:cNvPr id="12297" name="Group 20"/>
            <p:cNvGrpSpPr>
              <a:grpSpLocks/>
            </p:cNvGrpSpPr>
            <p:nvPr/>
          </p:nvGrpSpPr>
          <p:grpSpPr bwMode="auto">
            <a:xfrm>
              <a:off x="2362200" y="2971800"/>
              <a:ext cx="1524001" cy="2819400"/>
              <a:chOff x="2362200" y="2971800"/>
              <a:chExt cx="1524001" cy="2819400"/>
            </a:xfrm>
          </p:grpSpPr>
          <p:cxnSp>
            <p:nvCxnSpPr>
              <p:cNvPr id="13" name="Elbow Connector 12">
                <a:extLst>
                  <a:ext uri="{FF2B5EF4-FFF2-40B4-BE49-F238E27FC236}">
                    <a16:creationId xmlns:a16="http://schemas.microsoft.com/office/drawing/2014/main" xmlns="" id="{41B2F01F-B403-40D9-BE9E-4DD409F6B2FD}"/>
                  </a:ext>
                </a:extLst>
              </p:cNvPr>
              <p:cNvCxnSpPr>
                <a:stCxn id="12296" idx="1"/>
              </p:cNvCxnSpPr>
              <p:nvPr/>
            </p:nvCxnSpPr>
            <p:spPr>
              <a:xfrm rot="10800000">
                <a:off x="3657600" y="2971800"/>
                <a:ext cx="228600" cy="2819400"/>
              </a:xfrm>
              <a:prstGeom prst="bentConnector2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Elbow Connector 15">
                <a:extLst>
                  <a:ext uri="{FF2B5EF4-FFF2-40B4-BE49-F238E27FC236}">
                    <a16:creationId xmlns:a16="http://schemas.microsoft.com/office/drawing/2014/main" xmlns="" id="{3D9FF173-2114-4324-9E68-46D59DC2A0DE}"/>
                  </a:ext>
                </a:extLst>
              </p:cNvPr>
              <p:cNvCxnSpPr>
                <a:stCxn id="12296" idx="1"/>
              </p:cNvCxnSpPr>
              <p:nvPr/>
            </p:nvCxnSpPr>
            <p:spPr>
              <a:xfrm rot="10800000">
                <a:off x="2362200" y="5105400"/>
                <a:ext cx="1524000" cy="685800"/>
              </a:xfrm>
              <a:prstGeom prst="bentConnector3">
                <a:avLst>
                  <a:gd name="adj1" fmla="val 100000"/>
                </a:avLst>
              </a:prstGeom>
              <a:ln w="3810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2611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332038"/>
            <a:ext cx="77724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Цели Уреза Воды в обработке</a:t>
            </a:r>
          </a:p>
        </p:txBody>
      </p:sp>
      <p:sp>
        <p:nvSpPr>
          <p:cNvPr id="1843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0966DDD-7DBF-4FF9-B86D-531AD9A3AF68}" type="slidenum">
              <a:rPr sz="1200"/>
              <a:pPr/>
              <a:t>60</a:t>
            </a:fld>
            <a:endParaRPr lang="ru-RU" altLang="en-US" sz="1200"/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0" y="1219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Цели уреза воды в обработке будут показаны как </a:t>
            </a:r>
            <a:r>
              <a:rPr lang="ru-RU" sz="1800" b="0" i="0" u="none" baseline="0">
                <a:solidFill>
                  <a:schemeClr val="tx2"/>
                </a:solidFill>
              </a:rPr>
              <a:t>нулевые</a:t>
            </a:r>
            <a:r>
              <a:rPr lang="ru-RU" sz="1800" b="0" i="0" u="none" baseline="0"/>
              <a:t>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глубины                                                      в положении цели. 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соединит крайнюю точку с глубиной с этой точек в нуле</a:t>
            </a:r>
            <a:endParaRPr lang="ru-RU" altLang="en-US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Oval 5">
            <a:extLst/>
          </p:cNvPr>
          <p:cNvSpPr/>
          <p:nvPr/>
        </p:nvSpPr>
        <p:spPr>
          <a:xfrm>
            <a:off x="6105525" y="2819400"/>
            <a:ext cx="685800" cy="685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1" name="Oval 10">
            <a:extLst/>
          </p:cNvPr>
          <p:cNvSpPr/>
          <p:nvPr/>
        </p:nvSpPr>
        <p:spPr>
          <a:xfrm>
            <a:off x="1828800" y="2895600"/>
            <a:ext cx="685800" cy="685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8440" name="Content Placeholder 2"/>
          <p:cNvSpPr txBox="1">
            <a:spLocks/>
          </p:cNvSpPr>
          <p:nvPr/>
        </p:nvSpPr>
        <p:spPr bwMode="auto">
          <a:xfrm>
            <a:off x="1192213" y="6084888"/>
            <a:ext cx="6485296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1600" b="0" i="0" u="none" baseline="0" dirty="0">
                <a:solidFill>
                  <a:srgbClr val="FF0000"/>
                </a:solidFill>
              </a:rPr>
              <a:t>ПРЕДУПРЕЖДЕНИЕ: Не используйте для подсчета объемов!</a:t>
            </a:r>
            <a:endParaRPr lang="ru-RU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86322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ОПЦИИ ВВОДА ПОПРАВОК ЗА ИЗМЕНЕНИЯ УРОВНЯ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8634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Поправки за уровни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39DBC46-46E4-4C27-BFE3-831C415193D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поверхности воды над нулем карты называется поправкой за колебания уровня (Tide Correction, Water Level Correction).</a:t>
            </a:r>
          </a:p>
          <a:p>
            <a:pPr algn="l" rtl="0"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режиме глубин, поправка за уровень...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>
                <a:solidFill>
                  <a:schemeClr val="bg2"/>
                </a:solidFill>
              </a:rPr>
              <a:t>Положительна</a:t>
            </a:r>
            <a:r>
              <a:rPr lang="ru-RU" sz="1800" b="0" i="0" u="none" baseline="0">
                <a:solidFill>
                  <a:schemeClr val="bg2"/>
                </a:solidFill>
              </a:rPr>
              <a:t>,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уровень ниже нуля глубин.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800" b="1" i="0" u="none" baseline="0">
                <a:solidFill>
                  <a:schemeClr val="bg2"/>
                </a:solidFill>
              </a:rPr>
              <a:t>Отрицательна</a:t>
            </a:r>
            <a:r>
              <a:rPr lang="ru-RU" sz="1800" b="0" i="0" u="none" baseline="0">
                <a:solidFill>
                  <a:schemeClr val="bg2"/>
                </a:solidFill>
              </a:rPr>
              <a:t>,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уровень выше нуля глубин.</a:t>
            </a:r>
          </a:p>
          <a:p>
            <a:pPr algn="l" rtl="0">
              <a:defRPr/>
            </a:pPr>
            <a:endParaRPr lang="ru-RU" sz="1800" dirty="0"/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CA87D7A-556A-4885-B9AE-F557A834935A}" type="slidenum">
              <a:rPr sz="1200"/>
              <a:pPr/>
              <a:t>62</a:t>
            </a:fld>
            <a:endParaRPr lang="ru-RU" altLang="en-US" sz="1200"/>
          </a:p>
        </p:txBody>
      </p:sp>
      <p:grpSp>
        <p:nvGrpSpPr>
          <p:cNvPr id="10245" name="Group 12"/>
          <p:cNvGrpSpPr>
            <a:grpSpLocks/>
          </p:cNvGrpSpPr>
          <p:nvPr/>
        </p:nvGrpSpPr>
        <p:grpSpPr bwMode="auto">
          <a:xfrm>
            <a:off x="342900" y="1665288"/>
            <a:ext cx="4572000" cy="3322637"/>
            <a:chOff x="4572000" y="1462881"/>
            <a:chExt cx="4572000" cy="3322638"/>
          </a:xfrm>
        </p:grpSpPr>
        <p:grpSp>
          <p:nvGrpSpPr>
            <p:cNvPr id="10249" name="Group 2"/>
            <p:cNvGrpSpPr>
              <a:grpSpLocks/>
            </p:cNvGrpSpPr>
            <p:nvPr/>
          </p:nvGrpSpPr>
          <p:grpSpPr bwMode="auto">
            <a:xfrm>
              <a:off x="4572000" y="1462881"/>
              <a:ext cx="4572000" cy="3322638"/>
              <a:chOff x="4572000" y="1981200"/>
              <a:chExt cx="4572000" cy="3322638"/>
            </a:xfrm>
          </p:grpSpPr>
          <p:grpSp>
            <p:nvGrpSpPr>
              <p:cNvPr id="10254" name="Group 4"/>
              <p:cNvGrpSpPr>
                <a:grpSpLocks/>
              </p:cNvGrpSpPr>
              <p:nvPr/>
            </p:nvGrpSpPr>
            <p:grpSpPr bwMode="auto">
              <a:xfrm>
                <a:off x="4572000" y="1981200"/>
                <a:ext cx="4572000" cy="1143000"/>
                <a:chOff x="2880" y="1248"/>
                <a:chExt cx="2880" cy="720"/>
              </a:xfrm>
            </p:grpSpPr>
            <p:sp>
              <p:nvSpPr>
                <p:cNvPr id="10261" name="AutoShape 5"/>
                <p:cNvSpPr>
                  <a:spLocks noChangeArrowheads="1"/>
                </p:cNvSpPr>
                <p:nvPr/>
              </p:nvSpPr>
              <p:spPr bwMode="auto">
                <a:xfrm>
                  <a:off x="3216" y="1584"/>
                  <a:ext cx="1392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141 w 21600"/>
                    <a:gd name="T13" fmla="*/ 2100 h 21600"/>
                    <a:gd name="T14" fmla="*/ 19459 w 21600"/>
                    <a:gd name="T15" fmla="*/ 195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698" y="21600"/>
                      </a:lnTo>
                      <a:lnTo>
                        <a:pt x="20902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62" name="AutoShape 6"/>
                <p:cNvSpPr>
                  <a:spLocks noChangeArrowheads="1"/>
                </p:cNvSpPr>
                <p:nvPr/>
              </p:nvSpPr>
              <p:spPr bwMode="auto">
                <a:xfrm rot="10800000">
                  <a:off x="3360" y="1248"/>
                  <a:ext cx="1056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250 w 21600"/>
                    <a:gd name="T13" fmla="*/ 2250 h 21600"/>
                    <a:gd name="T14" fmla="*/ 19350 w 21600"/>
                    <a:gd name="T15" fmla="*/ 1935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899" y="21600"/>
                      </a:lnTo>
                      <a:lnTo>
                        <a:pt x="207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63" name="AutoShape 7"/>
                <p:cNvSpPr>
                  <a:spLocks noChangeArrowheads="1"/>
                </p:cNvSpPr>
                <p:nvPr/>
              </p:nvSpPr>
              <p:spPr bwMode="auto">
                <a:xfrm>
                  <a:off x="3264" y="1728"/>
                  <a:ext cx="1296" cy="24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367 w 21600"/>
                    <a:gd name="T13" fmla="*/ 2340 h 21600"/>
                    <a:gd name="T14" fmla="*/ 19233 w 21600"/>
                    <a:gd name="T15" fmla="*/ 1926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117" y="21600"/>
                      </a:lnTo>
                      <a:lnTo>
                        <a:pt x="2048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64" name="AutoShape 8"/>
                <p:cNvSpPr>
                  <a:spLocks noChangeArrowheads="1"/>
                </p:cNvSpPr>
                <p:nvPr/>
              </p:nvSpPr>
              <p:spPr bwMode="auto">
                <a:xfrm>
                  <a:off x="3456" y="1296"/>
                  <a:ext cx="384" cy="24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10265" name="AutoShape 9"/>
                <p:cNvSpPr>
                  <a:spLocks noChangeArrowheads="1"/>
                </p:cNvSpPr>
                <p:nvPr/>
              </p:nvSpPr>
              <p:spPr bwMode="auto">
                <a:xfrm>
                  <a:off x="3936" y="1296"/>
                  <a:ext cx="384" cy="24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10266" name="Line 10"/>
                <p:cNvSpPr>
                  <a:spLocks noChangeShapeType="1"/>
                </p:cNvSpPr>
                <p:nvPr/>
              </p:nvSpPr>
              <p:spPr bwMode="auto">
                <a:xfrm>
                  <a:off x="2880" y="1728"/>
                  <a:ext cx="2256" cy="0"/>
                </a:xfrm>
                <a:prstGeom prst="line">
                  <a:avLst/>
                </a:prstGeom>
                <a:noFill/>
                <a:ln w="38100">
                  <a:solidFill>
                    <a:srgbClr val="00B0F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6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5184" y="1584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l" rtl="0">
                    <a:spcBef>
                      <a:spcPct val="50000"/>
                    </a:spcBef>
                  </a:pPr>
                  <a:r>
                    <a:rPr lang="ru-RU" sz="1200" b="1" i="0" u="none" baseline="0">
                      <a:solidFill>
                        <a:srgbClr val="00B0F0"/>
                      </a:solidFill>
                      <a:latin typeface="Verdana" panose="020B0604030504040204" pitchFamily="34" charset="0"/>
                    </a:rPr>
                    <a:t>Уровень воды</a:t>
                  </a:r>
                </a:p>
              </p:txBody>
            </p:sp>
          </p:grpSp>
          <p:sp>
            <p:nvSpPr>
              <p:cNvPr id="10255" name="Line 12"/>
              <p:cNvSpPr>
                <a:spLocks noChangeShapeType="1"/>
              </p:cNvSpPr>
              <p:nvPr/>
            </p:nvSpPr>
            <p:spPr bwMode="auto">
              <a:xfrm>
                <a:off x="4572000" y="3733800"/>
                <a:ext cx="358140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6" name="Text Box 13"/>
              <p:cNvSpPr txBox="1">
                <a:spLocks noChangeArrowheads="1"/>
              </p:cNvSpPr>
              <p:nvPr/>
            </p:nvSpPr>
            <p:spPr bwMode="auto">
              <a:xfrm>
                <a:off x="8229600" y="3505200"/>
                <a:ext cx="9144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200" b="1" i="0" u="none" baseline="0">
                    <a:solidFill>
                      <a:srgbClr val="FF0000"/>
                    </a:solidFill>
                    <a:latin typeface="Verdana" panose="020B0604030504040204" pitchFamily="34" charset="0"/>
                  </a:rPr>
                  <a:t>Ноль Карты</a:t>
                </a:r>
              </a:p>
            </p:txBody>
          </p:sp>
          <p:sp>
            <p:nvSpPr>
              <p:cNvPr id="10257" name="Line 14"/>
              <p:cNvSpPr>
                <a:spLocks noChangeShapeType="1"/>
              </p:cNvSpPr>
              <p:nvPr/>
            </p:nvSpPr>
            <p:spPr bwMode="auto">
              <a:xfrm>
                <a:off x="4572000" y="5257800"/>
                <a:ext cx="3581400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8" name="Text Box 15"/>
              <p:cNvSpPr txBox="1">
                <a:spLocks noChangeArrowheads="1"/>
              </p:cNvSpPr>
              <p:nvPr/>
            </p:nvSpPr>
            <p:spPr bwMode="auto">
              <a:xfrm>
                <a:off x="8229600" y="5029200"/>
                <a:ext cx="914400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200" b="1" i="0" u="none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Verdana" panose="020B0604030504040204" pitchFamily="34" charset="0"/>
                  </a:rPr>
                  <a:t>Дно</a:t>
                </a:r>
              </a:p>
            </p:txBody>
          </p:sp>
          <p:cxnSp>
            <p:nvCxnSpPr>
              <p:cNvPr id="10259" name="AutoShape 16"/>
              <p:cNvCxnSpPr>
                <a:cxnSpLocks noChangeShapeType="1"/>
                <a:stCxn id="10255" idx="0"/>
                <a:endCxn id="10257" idx="0"/>
              </p:cNvCxnSpPr>
              <p:nvPr/>
            </p:nvCxnSpPr>
            <p:spPr bwMode="auto">
              <a:xfrm>
                <a:off x="4572000" y="3714750"/>
                <a:ext cx="0" cy="1524000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60" name="Text Box 18"/>
              <p:cNvSpPr txBox="1">
                <a:spLocks noChangeArrowheads="1"/>
              </p:cNvSpPr>
              <p:nvPr/>
            </p:nvSpPr>
            <p:spPr bwMode="auto">
              <a:xfrm>
                <a:off x="4610099" y="4300210"/>
                <a:ext cx="3124200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200" b="1" i="0" u="none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Verdana" panose="020B0604030504040204" pitchFamily="34" charset="0"/>
                  </a:rPr>
                  <a:t>Картированная глубина</a:t>
                </a:r>
              </a:p>
            </p:txBody>
          </p:sp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1A5C7144-B5AC-4DB2-95F3-CA6085ECC25B}"/>
                </a:ext>
              </a:extLst>
            </p:cNvPr>
            <p:cNvCxnSpPr/>
            <p:nvPr/>
          </p:nvCxnSpPr>
          <p:spPr>
            <a:xfrm>
              <a:off x="7543800" y="2224881"/>
              <a:ext cx="0" cy="251460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51" name="TextBox 7"/>
            <p:cNvSpPr txBox="1">
              <a:spLocks noChangeArrowheads="1"/>
            </p:cNvSpPr>
            <p:nvPr/>
          </p:nvSpPr>
          <p:spPr bwMode="auto">
            <a:xfrm>
              <a:off x="7568514" y="3657600"/>
              <a:ext cx="10695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b="1" i="0" u="none" baseline="0">
                  <a:solidFill>
                    <a:schemeClr val="accent1"/>
                  </a:solidFill>
                </a:rPr>
                <a:t>Измеренная </a:t>
              </a:r>
            </a:p>
            <a:p>
              <a:pPr algn="l" rtl="0"/>
              <a:r>
                <a:rPr lang="ru-RU" b="1" i="0" u="none" baseline="0">
                  <a:solidFill>
                    <a:schemeClr val="accent1"/>
                  </a:solidFill>
                </a:rPr>
                <a:t>Глубина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xmlns="" id="{DE94D425-2358-4F01-BBDA-3B6A43822409}"/>
                </a:ext>
              </a:extLst>
            </p:cNvPr>
            <p:cNvCxnSpPr/>
            <p:nvPr/>
          </p:nvCxnSpPr>
          <p:spPr>
            <a:xfrm>
              <a:off x="4914900" y="2224881"/>
              <a:ext cx="0" cy="971550"/>
            </a:xfrm>
            <a:prstGeom prst="straightConnector1">
              <a:avLst/>
            </a:prstGeom>
            <a:ln w="28575">
              <a:solidFill>
                <a:schemeClr val="bg2">
                  <a:lumMod val="60000"/>
                  <a:lumOff val="40000"/>
                </a:schemeClr>
              </a:solidFill>
              <a:headEnd type="arrow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6B027DF0-95F6-4F7C-AE88-E29660A82590}"/>
                </a:ext>
              </a:extLst>
            </p:cNvPr>
            <p:cNvSpPr txBox="1"/>
            <p:nvPr/>
          </p:nvSpPr>
          <p:spPr>
            <a:xfrm>
              <a:off x="4951413" y="2710656"/>
              <a:ext cx="1504950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rtl="0">
                <a:defRPr/>
              </a:pPr>
              <a:r>
                <a:rPr lang="ru-RU" b="0" i="0" u="none" baseline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Поправка за уровень</a:t>
              </a:r>
            </a:p>
          </p:txBody>
        </p:sp>
      </p:grpSp>
      <p:grpSp>
        <p:nvGrpSpPr>
          <p:cNvPr id="10246" name="Group 48"/>
          <p:cNvGrpSpPr>
            <a:grpSpLocks/>
          </p:cNvGrpSpPr>
          <p:nvPr/>
        </p:nvGrpSpPr>
        <p:grpSpPr bwMode="auto">
          <a:xfrm>
            <a:off x="417513" y="5461000"/>
            <a:ext cx="4535487" cy="525463"/>
            <a:chOff x="416904" y="5266267"/>
            <a:chExt cx="4536096" cy="524933"/>
          </a:xfrm>
        </p:grpSpPr>
        <p:sp>
          <p:nvSpPr>
            <p:cNvPr id="10247" name="TextBox 46"/>
            <p:cNvSpPr txBox="1">
              <a:spLocks noChangeArrowheads="1"/>
            </p:cNvSpPr>
            <p:nvPr/>
          </p:nvSpPr>
          <p:spPr bwMode="auto">
            <a:xfrm>
              <a:off x="1828800" y="5266267"/>
              <a:ext cx="3124200" cy="524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2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Измеренная глубина + Поправка за колебания уровня +</a:t>
              </a:r>
              <a:r>
                <a:rPr lang="ru-RU" sz="1200" b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/>
              </a:r>
              <a:br>
                <a:rPr lang="ru-RU" sz="1200" b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ru-RU" sz="12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Поправка за изменение осадки (заглубление       + другие поправки</a:t>
              </a:r>
            </a:p>
          </p:txBody>
        </p:sp>
        <p:sp>
          <p:nvSpPr>
            <p:cNvPr id="10248" name="TextBox 47"/>
            <p:cNvSpPr txBox="1">
              <a:spLocks noChangeArrowheads="1"/>
            </p:cNvSpPr>
            <p:nvPr/>
          </p:nvSpPr>
          <p:spPr bwMode="auto">
            <a:xfrm>
              <a:off x="416904" y="5266267"/>
              <a:ext cx="1449996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2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Картированная глубина 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162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Методы ввода поправок за изменения уровня в реальном времени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849C7C8-F049-464E-AAF9-05044A19CCFE}" type="slidenum">
              <a:rPr sz="1200"/>
              <a:pPr/>
              <a:t>63</a:t>
            </a:fld>
            <a:endParaRPr lang="ru-RU" altLang="en-US" sz="12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84F6CC39-5916-475B-8E28-2F839779B4AA}"/>
              </a:ext>
            </a:extLst>
          </p:cNvPr>
          <p:cNvCxnSpPr/>
          <p:nvPr/>
        </p:nvCxnSpPr>
        <p:spPr>
          <a:xfrm>
            <a:off x="4495800" y="1447800"/>
            <a:ext cx="0" cy="4876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71C61F-DA6C-4A03-9E80-85C3459E1D9D}"/>
              </a:ext>
            </a:extLst>
          </p:cNvPr>
          <p:cNvCxnSpPr/>
          <p:nvPr/>
        </p:nvCxnSpPr>
        <p:spPr>
          <a:xfrm>
            <a:off x="1357746" y="3692237"/>
            <a:ext cx="6400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8C3BFE1-7107-44B8-966F-1A66CAC156FE}"/>
              </a:ext>
            </a:extLst>
          </p:cNvPr>
          <p:cNvSpPr txBox="1"/>
          <p:nvPr/>
        </p:nvSpPr>
        <p:spPr>
          <a:xfrm>
            <a:off x="529937" y="1102259"/>
            <a:ext cx="3657600" cy="2195513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Ввод вручную в SURVEY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Самая базовая опция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Просто введите поправку за уровень в программе СЪЕМКА в начале каждого галса и при ее изменении.</a:t>
            </a: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Удобно на небольших участках.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275FB81-370D-4D90-9746-8C2ADA341C60}"/>
              </a:ext>
            </a:extLst>
          </p:cNvPr>
          <p:cNvSpPr txBox="1"/>
          <p:nvPr/>
        </p:nvSpPr>
        <p:spPr>
          <a:xfrm>
            <a:off x="4677063" y="1217612"/>
            <a:ext cx="3657600" cy="2195513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Дистанционный уровенный пост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Запись сообщения TID каждый раз при получении данных от драйвера поста.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Нужен драйвер телеметрического уровенного поста.</a:t>
            </a:r>
          </a:p>
          <a:p>
            <a:pPr algn="l" rtl="0">
              <a:defRPr/>
            </a:pPr>
            <a:endParaRPr lang="ru-RU" b="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853369C-A5D7-4E9D-806B-99E4E30AD10A}"/>
              </a:ext>
            </a:extLst>
          </p:cNvPr>
          <p:cNvSpPr txBox="1"/>
          <p:nvPr/>
        </p:nvSpPr>
        <p:spPr>
          <a:xfrm>
            <a:off x="529937" y="3884945"/>
            <a:ext cx="3657600" cy="219392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Файл прогностических поправок за уровни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СЪЕМКА вносит поправку за уровень из прогностической модели уровней.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драйвер tidefile2.dll или tideDR.dll для загрузки модели.</a:t>
            </a:r>
          </a:p>
          <a:p>
            <a:pPr algn="l" rtl="0">
              <a:defRPr/>
            </a:pPr>
            <a:endParaRPr lang="ru-RU" b="0" dirty="0">
              <a:latin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0143726-F927-41A8-8651-BB695809FF92}"/>
              </a:ext>
            </a:extLst>
          </p:cNvPr>
          <p:cNvSpPr txBox="1"/>
          <p:nvPr/>
        </p:nvSpPr>
        <p:spPr>
          <a:xfrm>
            <a:off x="4677063" y="3742750"/>
            <a:ext cx="3657600" cy="219392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Уровни RTK</a:t>
            </a: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Приёмники GPS с режимом Кинематики в Реальном Времени (RTK) могут измерить широту, долготу и высоту над поверхностью эллипсоида, из которой можно вычислить поправку за уровни.</a:t>
            </a:r>
          </a:p>
          <a:p>
            <a:pPr algn="l" rtl="0">
              <a:defRPr/>
            </a:pPr>
            <a:endParaRPr lang="ru-RU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Отдельная презентация о данном методе.</a:t>
            </a:r>
          </a:p>
          <a:p>
            <a:pPr algn="l" rtl="0">
              <a:defRPr/>
            </a:pPr>
            <a:endParaRPr lang="ru-RU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25448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5677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Задание поправки за уровни в программе СЪЕМКА</a:t>
            </a:r>
          </a:p>
        </p:txBody>
      </p:sp>
      <p:sp>
        <p:nvSpPr>
          <p:cNvPr id="1229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30502D2-C58B-4856-AF8E-39032D1F46BC}" type="slidenum">
              <a:rPr sz="1200"/>
              <a:pPr/>
              <a:t>64</a:t>
            </a:fld>
            <a:endParaRPr lang="ru-RU" altLang="en-US" sz="120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476250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0"/>
            <a:ext cx="23622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971800" y="2667000"/>
            <a:ext cx="1828800" cy="323850"/>
            <a:chOff x="2971800" y="2209800"/>
            <a:chExt cx="1828800" cy="3238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1CE79B14-3171-4038-BE4F-F18BAF5D3828}"/>
                </a:ext>
              </a:extLst>
            </p:cNvPr>
            <p:cNvSpPr/>
            <p:nvPr/>
          </p:nvSpPr>
          <p:spPr>
            <a:xfrm>
              <a:off x="3200400" y="2209800"/>
              <a:ext cx="1600200" cy="3238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xmlns="" id="{389A0030-1E16-4135-8F0C-146EC218A25B}"/>
                </a:ext>
              </a:extLst>
            </p:cNvPr>
            <p:cNvCxnSpPr>
              <a:stCxn id="4" idx="1"/>
            </p:cNvCxnSpPr>
            <p:nvPr/>
          </p:nvCxnSpPr>
          <p:spPr>
            <a:xfrm flipH="1">
              <a:off x="2971800" y="2371725"/>
              <a:ext cx="2286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 title="ALT + Y">
            <a:extLst>
              <a:ext uri="{FF2B5EF4-FFF2-40B4-BE49-F238E27FC236}">
                <a16:creationId xmlns:a16="http://schemas.microsoft.com/office/drawing/2014/main" xmlns="" id="{33FABC5C-B5A0-48B4-BD89-8A237FF78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343400"/>
            <a:ext cx="1690688" cy="558800"/>
          </a:xfrm>
          <a:prstGeom prst="rect">
            <a:avLst/>
          </a:prstGeom>
        </p:spPr>
      </p:pic>
      <p:pic>
        <p:nvPicPr>
          <p:cNvPr id="9" name="Picture 8" title="ALT + Z">
            <a:extLst>
              <a:ext uri="{FF2B5EF4-FFF2-40B4-BE49-F238E27FC236}">
                <a16:creationId xmlns:a16="http://schemas.microsoft.com/office/drawing/2014/main" xmlns="" id="{7AFCCCDF-DE3C-46EA-8F11-F4E5315C3D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5027613"/>
            <a:ext cx="1690688" cy="558800"/>
          </a:xfrm>
          <a:prstGeom prst="rect">
            <a:avLst/>
          </a:prstGeom>
        </p:spPr>
      </p:pic>
      <p:sp>
        <p:nvSpPr>
          <p:cNvPr id="12297" name="TextBox 6"/>
          <p:cNvSpPr txBox="1">
            <a:spLocks noChangeArrowheads="1"/>
          </p:cNvSpPr>
          <p:nvPr/>
        </p:nvSpPr>
        <p:spPr bwMode="auto">
          <a:xfrm>
            <a:off x="2208213" y="4343400"/>
            <a:ext cx="39258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Увеличить поправку за уровень на 0.1</a:t>
            </a:r>
          </a:p>
        </p:txBody>
      </p:sp>
      <p:sp>
        <p:nvSpPr>
          <p:cNvPr id="12298" name="TextBox 7"/>
          <p:cNvSpPr txBox="1">
            <a:spLocks noChangeArrowheads="1"/>
          </p:cNvSpPr>
          <p:nvPr/>
        </p:nvSpPr>
        <p:spPr bwMode="auto">
          <a:xfrm>
            <a:off x="2208213" y="5026025"/>
            <a:ext cx="37734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20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Уменьшить поправку за уровень на 0.1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DB43766-37A8-4738-8AB9-DEC21C8B2653}"/>
              </a:ext>
            </a:extLst>
          </p:cNvPr>
          <p:cNvSpPr txBox="1"/>
          <p:nvPr/>
        </p:nvSpPr>
        <p:spPr>
          <a:xfrm>
            <a:off x="5867400" y="1892300"/>
            <a:ext cx="2743200" cy="2195513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Ввод вручную в SURVEY</a:t>
            </a:r>
          </a:p>
          <a:p>
            <a:pPr algn="l" rtl="0">
              <a:defRPr/>
            </a:pPr>
            <a:endParaRPr lang="ru-RU" sz="18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Просто введите поправку за уровень в программе СЪЕМКА в начале каждого галса и при ее изменении.</a:t>
            </a:r>
            <a:endParaRPr lang="ru-RU" sz="20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endParaRPr lang="ru-RU" sz="18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Запись TID будет сделана в файл RAW только при изменении настройки.</a:t>
            </a:r>
          </a:p>
        </p:txBody>
      </p:sp>
    </p:spTree>
    <p:extLst>
      <p:ext uri="{BB962C8B-B14F-4D97-AF65-F5344CB8AC3E}">
        <p14:creationId xmlns:p14="http://schemas.microsoft.com/office/powerpoint/2010/main" val="308429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Использование телеметрического уровенного поста или прогностических поправок</a:t>
            </a:r>
          </a:p>
        </p:txBody>
      </p:sp>
      <p:sp>
        <p:nvSpPr>
          <p:cNvPr id="1331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5221782-0483-4B07-B5EE-64E09285A291}" type="slidenum">
              <a:rPr sz="1200"/>
              <a:pPr/>
              <a:t>65</a:t>
            </a:fld>
            <a:endParaRPr lang="ru-RU" altLang="en-US" sz="120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789AC043-FDD6-4916-9F3E-A6707C95E3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" t="-1" r="31416" b="5007"/>
          <a:stretch/>
        </p:blipFill>
        <p:spPr bwMode="auto">
          <a:xfrm>
            <a:off x="3200400" y="1905000"/>
            <a:ext cx="5578475" cy="387032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1E9E140-554B-410C-A939-5E4FDBA7B749}"/>
              </a:ext>
            </a:extLst>
          </p:cNvPr>
          <p:cNvSpPr txBox="1"/>
          <p:nvPr/>
        </p:nvSpPr>
        <p:spPr>
          <a:xfrm>
            <a:off x="228600" y="1295400"/>
            <a:ext cx="2819400" cy="46482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СЪЕМКЕ можно считать данные от телеметрического уровенного поста или файл прогностических поправок за уровень, добавив драйвер в настройке оборудования.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драйвера показывает график поправок по мере их считывания.</a:t>
            </a:r>
          </a:p>
          <a:p>
            <a:pPr algn="l" rtl="0">
              <a:defRPr/>
            </a:pP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Оператор может переключаться между поправками от телеметрического поста, прогностической модели или вводить поправки вручную.</a:t>
            </a:r>
          </a:p>
        </p:txBody>
      </p:sp>
    </p:spTree>
    <p:extLst>
      <p:ext uri="{BB962C8B-B14F-4D97-AF65-F5344CB8AC3E}">
        <p14:creationId xmlns:p14="http://schemas.microsoft.com/office/powerpoint/2010/main" val="8036055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Уровни RTK</a:t>
            </a:r>
          </a:p>
        </p:txBody>
      </p:sp>
      <p:sp>
        <p:nvSpPr>
          <p:cNvPr id="14339" name="Content Placeholder 54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Поддерживается всеми драйверами для позиционирования в HYPACK.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Поправки за уровень качественная при статусе GPS </a:t>
            </a: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RTK Fixed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качестве дополнительной модели можно использовать файл KTD (датум кинематических поправок за уровни).</a:t>
            </a:r>
          </a:p>
          <a:p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Смотрите отдельную презентацию Уровни RTK.</a:t>
            </a:r>
          </a:p>
          <a:p>
            <a:endParaRPr lang="ru-RU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80AFB4B-EAA0-41E6-91FA-82856E477DD7}" type="slidenum">
              <a:rPr sz="1200"/>
              <a:pPr/>
              <a:t>66</a:t>
            </a:fld>
            <a:endParaRPr lang="ru-RU" altLang="en-US" sz="1200"/>
          </a:p>
        </p:txBody>
      </p:sp>
      <p:grpSp>
        <p:nvGrpSpPr>
          <p:cNvPr id="14341" name="Group 155"/>
          <p:cNvGrpSpPr>
            <a:grpSpLocks/>
          </p:cNvGrpSpPr>
          <p:nvPr/>
        </p:nvGrpSpPr>
        <p:grpSpPr bwMode="auto">
          <a:xfrm>
            <a:off x="454025" y="1728788"/>
            <a:ext cx="4767263" cy="4267200"/>
            <a:chOff x="3751263" y="1447800"/>
            <a:chExt cx="5072062" cy="4495800"/>
          </a:xfrm>
        </p:grpSpPr>
        <p:sp>
          <p:nvSpPr>
            <p:cNvPr id="14342" name="Line 23"/>
            <p:cNvSpPr>
              <a:spLocks noChangeShapeType="1"/>
            </p:cNvSpPr>
            <p:nvPr/>
          </p:nvSpPr>
          <p:spPr bwMode="auto">
            <a:xfrm flipV="1">
              <a:off x="4513263" y="1524000"/>
              <a:ext cx="1587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Line 41"/>
            <p:cNvSpPr>
              <a:spLocks noChangeShapeType="1"/>
            </p:cNvSpPr>
            <p:nvPr/>
          </p:nvSpPr>
          <p:spPr bwMode="auto">
            <a:xfrm>
              <a:off x="4284663" y="1524000"/>
              <a:ext cx="1587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344" name="Group 158"/>
            <p:cNvGrpSpPr>
              <a:grpSpLocks/>
            </p:cNvGrpSpPr>
            <p:nvPr/>
          </p:nvGrpSpPr>
          <p:grpSpPr bwMode="auto">
            <a:xfrm>
              <a:off x="3751263" y="1447800"/>
              <a:ext cx="5072062" cy="4495800"/>
              <a:chOff x="3751263" y="1447800"/>
              <a:chExt cx="5072062" cy="4495800"/>
            </a:xfrm>
          </p:grpSpPr>
          <p:sp>
            <p:nvSpPr>
              <p:cNvPr id="14345" name="Line 4"/>
              <p:cNvSpPr>
                <a:spLocks noChangeShapeType="1"/>
              </p:cNvSpPr>
              <p:nvPr/>
            </p:nvSpPr>
            <p:spPr bwMode="auto">
              <a:xfrm>
                <a:off x="4589463" y="2209800"/>
                <a:ext cx="152400" cy="533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6" name="Line 5"/>
              <p:cNvSpPr>
                <a:spLocks noChangeShapeType="1"/>
              </p:cNvSpPr>
              <p:nvPr/>
            </p:nvSpPr>
            <p:spPr bwMode="auto">
              <a:xfrm>
                <a:off x="4741863" y="2743200"/>
                <a:ext cx="609600" cy="152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7" name="Line 6"/>
              <p:cNvSpPr>
                <a:spLocks noChangeShapeType="1"/>
              </p:cNvSpPr>
              <p:nvPr/>
            </p:nvSpPr>
            <p:spPr bwMode="auto">
              <a:xfrm flipV="1">
                <a:off x="5351463" y="2743200"/>
                <a:ext cx="609600" cy="152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8" name="Line 7"/>
              <p:cNvSpPr>
                <a:spLocks noChangeShapeType="1"/>
              </p:cNvSpPr>
              <p:nvPr/>
            </p:nvSpPr>
            <p:spPr bwMode="auto">
              <a:xfrm flipV="1">
                <a:off x="5961063" y="2209800"/>
                <a:ext cx="152400" cy="533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9" name="Line 8"/>
              <p:cNvSpPr>
                <a:spLocks noChangeShapeType="1"/>
              </p:cNvSpPr>
              <p:nvPr/>
            </p:nvSpPr>
            <p:spPr bwMode="auto">
              <a:xfrm flipH="1">
                <a:off x="4589463" y="2209800"/>
                <a:ext cx="15240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0" name="Line 9"/>
              <p:cNvSpPr>
                <a:spLocks noChangeShapeType="1"/>
              </p:cNvSpPr>
              <p:nvPr/>
            </p:nvSpPr>
            <p:spPr bwMode="auto">
              <a:xfrm flipV="1">
                <a:off x="4818063" y="1752600"/>
                <a:ext cx="76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1" name="Line 10"/>
              <p:cNvSpPr>
                <a:spLocks noChangeShapeType="1"/>
              </p:cNvSpPr>
              <p:nvPr/>
            </p:nvSpPr>
            <p:spPr bwMode="auto">
              <a:xfrm>
                <a:off x="4894263" y="1752600"/>
                <a:ext cx="9144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2" name="Line 11"/>
              <p:cNvSpPr>
                <a:spLocks noChangeShapeType="1"/>
              </p:cNvSpPr>
              <p:nvPr/>
            </p:nvSpPr>
            <p:spPr bwMode="auto">
              <a:xfrm>
                <a:off x="5808663" y="1752600"/>
                <a:ext cx="76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3" name="Line 12"/>
              <p:cNvSpPr>
                <a:spLocks noChangeShapeType="1"/>
              </p:cNvSpPr>
              <p:nvPr/>
            </p:nvSpPr>
            <p:spPr bwMode="auto">
              <a:xfrm flipH="1">
                <a:off x="4360863" y="2514600"/>
                <a:ext cx="838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4" name="Line 13"/>
              <p:cNvSpPr>
                <a:spLocks noChangeShapeType="1"/>
              </p:cNvSpPr>
              <p:nvPr/>
            </p:nvSpPr>
            <p:spPr bwMode="auto">
              <a:xfrm>
                <a:off x="5427663" y="2514600"/>
                <a:ext cx="1143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5" name="Line 14"/>
              <p:cNvSpPr>
                <a:spLocks noChangeShapeType="1"/>
              </p:cNvSpPr>
              <p:nvPr/>
            </p:nvSpPr>
            <p:spPr bwMode="auto">
              <a:xfrm>
                <a:off x="3751263" y="2286000"/>
                <a:ext cx="3427412" cy="1588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6" name="Text Box 15"/>
              <p:cNvSpPr txBox="1">
                <a:spLocks noChangeArrowheads="1"/>
              </p:cNvSpPr>
              <p:nvPr/>
            </p:nvSpPr>
            <p:spPr bwMode="auto">
              <a:xfrm>
                <a:off x="7146925" y="2019299"/>
                <a:ext cx="1676400" cy="324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>
                    <a:solidFill>
                      <a:schemeClr val="accent1"/>
                    </a:solidFill>
                  </a:rPr>
                  <a:t>Уровень воды</a:t>
                </a:r>
              </a:p>
            </p:txBody>
          </p:sp>
          <p:sp>
            <p:nvSpPr>
              <p:cNvPr id="14357" name="Text Box 16"/>
              <p:cNvSpPr txBox="1">
                <a:spLocks noChangeArrowheads="1"/>
              </p:cNvSpPr>
              <p:nvPr/>
            </p:nvSpPr>
            <p:spPr bwMode="auto">
              <a:xfrm>
                <a:off x="7146925" y="2362200"/>
                <a:ext cx="1676400" cy="291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200" b="1" i="0" u="none" baseline="0"/>
                  <a:t>Статическая ватерлиния</a:t>
                </a:r>
              </a:p>
            </p:txBody>
          </p:sp>
          <p:sp>
            <p:nvSpPr>
              <p:cNvPr id="14358" name="Line 17"/>
              <p:cNvSpPr>
                <a:spLocks noChangeShapeType="1"/>
              </p:cNvSpPr>
              <p:nvPr/>
            </p:nvSpPr>
            <p:spPr bwMode="auto">
              <a:xfrm>
                <a:off x="6494463" y="2057400"/>
                <a:ext cx="1587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9" name="Line 18"/>
              <p:cNvSpPr>
                <a:spLocks noChangeShapeType="1"/>
              </p:cNvSpPr>
              <p:nvPr/>
            </p:nvSpPr>
            <p:spPr bwMode="auto">
              <a:xfrm flipV="1">
                <a:off x="6494463" y="2514600"/>
                <a:ext cx="1587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0" name="Text Box 19"/>
              <p:cNvSpPr txBox="1">
                <a:spLocks noChangeArrowheads="1"/>
              </p:cNvSpPr>
              <p:nvPr/>
            </p:nvSpPr>
            <p:spPr bwMode="auto">
              <a:xfrm>
                <a:off x="6342063" y="17526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D</a:t>
                </a:r>
              </a:p>
            </p:txBody>
          </p:sp>
          <p:sp>
            <p:nvSpPr>
              <p:cNvPr id="14361" name="Oval 20"/>
              <p:cNvSpPr>
                <a:spLocks noChangeArrowheads="1"/>
              </p:cNvSpPr>
              <p:nvPr/>
            </p:nvSpPr>
            <p:spPr bwMode="auto">
              <a:xfrm>
                <a:off x="4894263" y="1447800"/>
                <a:ext cx="228600" cy="76200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14362" name="Line 21"/>
              <p:cNvSpPr>
                <a:spLocks noChangeShapeType="1"/>
              </p:cNvSpPr>
              <p:nvPr/>
            </p:nvSpPr>
            <p:spPr bwMode="auto">
              <a:xfrm>
                <a:off x="5016500" y="1524000"/>
                <a:ext cx="1588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3" name="Line 22"/>
              <p:cNvSpPr>
                <a:spLocks noChangeShapeType="1"/>
              </p:cNvSpPr>
              <p:nvPr/>
            </p:nvSpPr>
            <p:spPr bwMode="auto">
              <a:xfrm flipH="1" flipV="1">
                <a:off x="4056063" y="1476375"/>
                <a:ext cx="762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4" name="Line 24"/>
              <p:cNvSpPr>
                <a:spLocks noChangeShapeType="1"/>
              </p:cNvSpPr>
              <p:nvPr/>
            </p:nvSpPr>
            <p:spPr bwMode="auto">
              <a:xfrm>
                <a:off x="4513263" y="2057400"/>
                <a:ext cx="1587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5" name="Text Box 25"/>
              <p:cNvSpPr txBox="1">
                <a:spLocks noChangeArrowheads="1"/>
              </p:cNvSpPr>
              <p:nvPr/>
            </p:nvSpPr>
            <p:spPr bwMode="auto">
              <a:xfrm>
                <a:off x="4360863" y="17526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H</a:t>
                </a:r>
              </a:p>
            </p:txBody>
          </p:sp>
          <p:sp>
            <p:nvSpPr>
              <p:cNvPr id="14366" name="Line 26"/>
              <p:cNvSpPr>
                <a:spLocks noChangeShapeType="1"/>
              </p:cNvSpPr>
              <p:nvPr/>
            </p:nvSpPr>
            <p:spPr bwMode="auto">
              <a:xfrm>
                <a:off x="3751263" y="5791200"/>
                <a:ext cx="3429000" cy="1588"/>
              </a:xfrm>
              <a:prstGeom prst="line">
                <a:avLst/>
              </a:prstGeom>
              <a:noFill/>
              <a:ln w="76200" cmpd="tri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7" name="Text Box 27"/>
              <p:cNvSpPr txBox="1">
                <a:spLocks noChangeArrowheads="1"/>
              </p:cNvSpPr>
              <p:nvPr/>
            </p:nvSpPr>
            <p:spPr bwMode="auto">
              <a:xfrm>
                <a:off x="7146925" y="5638800"/>
                <a:ext cx="13716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>
                    <a:solidFill>
                      <a:srgbClr val="FF9900"/>
                    </a:solidFill>
                  </a:rPr>
                  <a:t>Дно</a:t>
                </a:r>
              </a:p>
            </p:txBody>
          </p:sp>
          <p:sp>
            <p:nvSpPr>
              <p:cNvPr id="14368" name="Rectangle 28"/>
              <p:cNvSpPr>
                <a:spLocks noChangeArrowheads="1"/>
              </p:cNvSpPr>
              <p:nvPr/>
            </p:nvSpPr>
            <p:spPr bwMode="auto">
              <a:xfrm>
                <a:off x="4970463" y="2743200"/>
                <a:ext cx="152400" cy="76200"/>
              </a:xfrm>
              <a:prstGeom prst="rect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14369" name="Line 29"/>
              <p:cNvSpPr>
                <a:spLocks noChangeShapeType="1"/>
              </p:cNvSpPr>
              <p:nvPr/>
            </p:nvSpPr>
            <p:spPr bwMode="auto">
              <a:xfrm flipV="1">
                <a:off x="5046663" y="2514600"/>
                <a:ext cx="1587" cy="1295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0" name="Line 30"/>
              <p:cNvSpPr>
                <a:spLocks noChangeShapeType="1"/>
              </p:cNvSpPr>
              <p:nvPr/>
            </p:nvSpPr>
            <p:spPr bwMode="auto">
              <a:xfrm>
                <a:off x="5046663" y="4038600"/>
                <a:ext cx="1587" cy="1676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1" name="Text Box 31"/>
              <p:cNvSpPr txBox="1">
                <a:spLocks noChangeArrowheads="1"/>
              </p:cNvSpPr>
              <p:nvPr/>
            </p:nvSpPr>
            <p:spPr bwMode="auto">
              <a:xfrm>
                <a:off x="4894263" y="3808413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В</a:t>
                </a:r>
              </a:p>
            </p:txBody>
          </p:sp>
          <p:sp>
            <p:nvSpPr>
              <p:cNvPr id="14372" name="Line 32"/>
              <p:cNvSpPr>
                <a:spLocks noChangeShapeType="1"/>
              </p:cNvSpPr>
              <p:nvPr/>
            </p:nvSpPr>
            <p:spPr bwMode="auto">
              <a:xfrm flipH="1">
                <a:off x="3751263" y="3352800"/>
                <a:ext cx="3429000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prstDash val="dash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3" name="Text Box 33"/>
              <p:cNvSpPr txBox="1">
                <a:spLocks noChangeArrowheads="1"/>
              </p:cNvSpPr>
              <p:nvPr/>
            </p:nvSpPr>
            <p:spPr bwMode="auto">
              <a:xfrm>
                <a:off x="7146925" y="3200400"/>
                <a:ext cx="15240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>
                    <a:solidFill>
                      <a:srgbClr val="FF0000"/>
                    </a:solidFill>
                  </a:rPr>
                  <a:t>Ноль Карты</a:t>
                </a:r>
              </a:p>
            </p:txBody>
          </p:sp>
          <p:sp>
            <p:nvSpPr>
              <p:cNvPr id="14374" name="Text Box 34"/>
              <p:cNvSpPr txBox="1">
                <a:spLocks noChangeArrowheads="1"/>
              </p:cNvSpPr>
              <p:nvPr/>
            </p:nvSpPr>
            <p:spPr bwMode="auto">
              <a:xfrm>
                <a:off x="5351463" y="3810000"/>
                <a:ext cx="533400" cy="324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КГ</a:t>
                </a:r>
              </a:p>
            </p:txBody>
          </p:sp>
          <p:sp>
            <p:nvSpPr>
              <p:cNvPr id="14375" name="Line 35"/>
              <p:cNvSpPr>
                <a:spLocks noChangeShapeType="1"/>
              </p:cNvSpPr>
              <p:nvPr/>
            </p:nvSpPr>
            <p:spPr bwMode="auto">
              <a:xfrm flipV="1">
                <a:off x="5580063" y="3352800"/>
                <a:ext cx="1587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6" name="Line 36"/>
              <p:cNvSpPr>
                <a:spLocks noChangeShapeType="1"/>
              </p:cNvSpPr>
              <p:nvPr/>
            </p:nvSpPr>
            <p:spPr bwMode="auto">
              <a:xfrm>
                <a:off x="5580063" y="4114800"/>
                <a:ext cx="1587" cy="1600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7" name="Line 37"/>
              <p:cNvSpPr>
                <a:spLocks noChangeShapeType="1"/>
              </p:cNvSpPr>
              <p:nvPr/>
            </p:nvSpPr>
            <p:spPr bwMode="auto">
              <a:xfrm flipH="1">
                <a:off x="3751263" y="4724400"/>
                <a:ext cx="3429000" cy="0"/>
              </a:xfrm>
              <a:prstGeom prst="line">
                <a:avLst/>
              </a:prstGeom>
              <a:noFill/>
              <a:ln w="38100">
                <a:solidFill>
                  <a:srgbClr val="33CC33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8" name="Text Box 38"/>
              <p:cNvSpPr txBox="1">
                <a:spLocks noChangeArrowheads="1"/>
              </p:cNvSpPr>
              <p:nvPr/>
            </p:nvSpPr>
            <p:spPr bwMode="auto">
              <a:xfrm>
                <a:off x="7146925" y="4572000"/>
                <a:ext cx="16764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>
                    <a:solidFill>
                      <a:srgbClr val="33CC33"/>
                    </a:solidFill>
                  </a:rPr>
                  <a:t>Поверхность эллипсоида</a:t>
                </a:r>
              </a:p>
            </p:txBody>
          </p:sp>
          <p:sp>
            <p:nvSpPr>
              <p:cNvPr id="14379" name="Line 39"/>
              <p:cNvSpPr>
                <a:spLocks noChangeShapeType="1"/>
              </p:cNvSpPr>
              <p:nvPr/>
            </p:nvSpPr>
            <p:spPr bwMode="auto">
              <a:xfrm flipH="1">
                <a:off x="3751263" y="3048000"/>
                <a:ext cx="3429000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0" name="Text Box 40"/>
              <p:cNvSpPr txBox="1">
                <a:spLocks noChangeArrowheads="1"/>
              </p:cNvSpPr>
              <p:nvPr/>
            </p:nvSpPr>
            <p:spPr bwMode="auto">
              <a:xfrm>
                <a:off x="7146925" y="2895600"/>
                <a:ext cx="1676400" cy="291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200" b="1" i="0" u="none" baseline="0">
                    <a:solidFill>
                      <a:srgbClr val="0000FF"/>
                    </a:solidFill>
                  </a:rPr>
                  <a:t>Поверхность геоида (СМУ)</a:t>
                </a:r>
              </a:p>
            </p:txBody>
          </p:sp>
          <p:sp>
            <p:nvSpPr>
              <p:cNvPr id="14381" name="Line 42"/>
              <p:cNvSpPr>
                <a:spLocks noChangeShapeType="1"/>
              </p:cNvSpPr>
              <p:nvPr/>
            </p:nvSpPr>
            <p:spPr bwMode="auto">
              <a:xfrm>
                <a:off x="4284663" y="4114800"/>
                <a:ext cx="1587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2" name="Text Box 43"/>
              <p:cNvSpPr txBox="1">
                <a:spLocks noChangeArrowheads="1"/>
              </p:cNvSpPr>
              <p:nvPr/>
            </p:nvSpPr>
            <p:spPr bwMode="auto">
              <a:xfrm>
                <a:off x="4132263" y="38100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А</a:t>
                </a:r>
              </a:p>
            </p:txBody>
          </p:sp>
          <p:sp>
            <p:nvSpPr>
              <p:cNvPr id="14383" name="Text Box 44"/>
              <p:cNvSpPr txBox="1">
                <a:spLocks noChangeArrowheads="1"/>
              </p:cNvSpPr>
              <p:nvPr/>
            </p:nvSpPr>
            <p:spPr bwMode="auto">
              <a:xfrm>
                <a:off x="3751263" y="25908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T</a:t>
                </a:r>
              </a:p>
            </p:txBody>
          </p:sp>
          <p:sp>
            <p:nvSpPr>
              <p:cNvPr id="14384" name="Line 45"/>
              <p:cNvSpPr>
                <a:spLocks noChangeShapeType="1"/>
              </p:cNvSpPr>
              <p:nvPr/>
            </p:nvSpPr>
            <p:spPr bwMode="auto">
              <a:xfrm flipV="1">
                <a:off x="3903663" y="2286000"/>
                <a:ext cx="1587" cy="304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5" name="Line 46"/>
              <p:cNvSpPr>
                <a:spLocks noChangeShapeType="1"/>
              </p:cNvSpPr>
              <p:nvPr/>
            </p:nvSpPr>
            <p:spPr bwMode="auto">
              <a:xfrm>
                <a:off x="3903663" y="2895600"/>
                <a:ext cx="1587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6" name="Text Box 47"/>
              <p:cNvSpPr txBox="1">
                <a:spLocks noChangeArrowheads="1"/>
              </p:cNvSpPr>
              <p:nvPr/>
            </p:nvSpPr>
            <p:spPr bwMode="auto">
              <a:xfrm>
                <a:off x="6570663" y="38100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N</a:t>
                </a:r>
              </a:p>
            </p:txBody>
          </p:sp>
          <p:sp>
            <p:nvSpPr>
              <p:cNvPr id="14387" name="Line 48"/>
              <p:cNvSpPr>
                <a:spLocks noChangeShapeType="1"/>
              </p:cNvSpPr>
              <p:nvPr/>
            </p:nvSpPr>
            <p:spPr bwMode="auto">
              <a:xfrm flipV="1">
                <a:off x="6723063" y="3048000"/>
                <a:ext cx="1587" cy="762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8" name="Line 49"/>
              <p:cNvSpPr>
                <a:spLocks noChangeShapeType="1"/>
              </p:cNvSpPr>
              <p:nvPr/>
            </p:nvSpPr>
            <p:spPr bwMode="auto">
              <a:xfrm>
                <a:off x="6723063" y="4114800"/>
                <a:ext cx="1587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9" name="Line 50"/>
              <p:cNvSpPr>
                <a:spLocks noChangeShapeType="1"/>
              </p:cNvSpPr>
              <p:nvPr/>
            </p:nvSpPr>
            <p:spPr bwMode="auto">
              <a:xfrm>
                <a:off x="6265863" y="2895600"/>
                <a:ext cx="1587" cy="152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0" name="Line 51"/>
              <p:cNvSpPr>
                <a:spLocks noChangeShapeType="1"/>
              </p:cNvSpPr>
              <p:nvPr/>
            </p:nvSpPr>
            <p:spPr bwMode="auto">
              <a:xfrm flipV="1">
                <a:off x="6265863" y="3352800"/>
                <a:ext cx="1587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1" name="Line 52"/>
              <p:cNvSpPr>
                <a:spLocks noChangeShapeType="1"/>
              </p:cNvSpPr>
              <p:nvPr/>
            </p:nvSpPr>
            <p:spPr bwMode="auto">
              <a:xfrm>
                <a:off x="6265863" y="4114800"/>
                <a:ext cx="1587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2" name="Text Box 53"/>
              <p:cNvSpPr txBox="1">
                <a:spLocks noChangeArrowheads="1"/>
              </p:cNvSpPr>
              <p:nvPr/>
            </p:nvSpPr>
            <p:spPr bwMode="auto">
              <a:xfrm>
                <a:off x="6037263" y="3810000"/>
                <a:ext cx="5334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N-K</a:t>
                </a:r>
              </a:p>
            </p:txBody>
          </p:sp>
          <p:sp>
            <p:nvSpPr>
              <p:cNvPr id="14393" name="Text Box 54"/>
              <p:cNvSpPr txBox="1">
                <a:spLocks noChangeArrowheads="1"/>
              </p:cNvSpPr>
              <p:nvPr/>
            </p:nvSpPr>
            <p:spPr bwMode="auto">
              <a:xfrm>
                <a:off x="6113463" y="30480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b="1" i="0" u="none" baseline="0"/>
                  <a:t>K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295602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Файлы матрицы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1267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Матрицы в программе СЪЕМКА HYPACK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109B297F-AAD9-4425-B84C-6914EA043BE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 матрицы HYPACK (MTX) - прямоугольный участок, разбитый на ячейки для записи глубины и других данных во время съемки.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Матрица используется для: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Отслеживания покрытия данных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Вычисления статистики в ячейках для многолучевой батиметрии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Дисплея поверхности дна в реальном времени при записи данных.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DE841F9-4BE6-408C-842E-DF3F117858D5}" type="slidenum">
              <a:rPr sz="1200"/>
              <a:pPr/>
              <a:t>68</a:t>
            </a:fld>
            <a:endParaRPr lang="ru-RU" altLang="en-US" sz="1200"/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E8A69269-B64A-46B8-A273-12645D6504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7663" y="2143125"/>
            <a:ext cx="4691062" cy="36052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42131510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Опции дисплея матрицы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xmlns="" id="{7D8A8460-BFA3-48D6-9A01-13FE72D3702D}"/>
              </a:ext>
            </a:extLst>
          </p:cNvPr>
          <p:cNvGraphicFramePr>
            <a:graphicFrameLocks noGrp="1"/>
          </p:cNvGraphicFramePr>
          <p:nvPr>
            <p:ph idx="15"/>
            <p:extLst>
              <p:ext uri="{D42A27DB-BD31-4B8C-83A1-F6EECF244321}">
                <p14:modId xmlns:p14="http://schemas.microsoft.com/office/powerpoint/2010/main" val="951261541"/>
              </p:ext>
            </p:extLst>
          </p:nvPr>
        </p:nvGraphicFramePr>
        <p:xfrm>
          <a:off x="381000" y="1295400"/>
          <a:ext cx="8314266" cy="2021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8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24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34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025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СЪЕМКА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DREDGEPACK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HYSWEEP</a:t>
                      </a:r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Файл MTX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baseline="0">
                          <a:solidFill>
                            <a:srgbClr val="008000"/>
                          </a:solidFill>
                          <a:sym typeface="Wingdings 2"/>
                        </a:rPr>
                        <a:t></a:t>
                      </a:r>
                      <a:endParaRPr lang="ru-RU" sz="1800" dirty="0">
                        <a:solidFill>
                          <a:srgbClr val="0080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baseline="0">
                          <a:solidFill>
                            <a:srgbClr val="008000"/>
                          </a:solidFill>
                          <a:sym typeface="Wingdings 2"/>
                        </a:rPr>
                        <a:t></a:t>
                      </a:r>
                      <a:endParaRPr lang="ru-RU" sz="1800" dirty="0">
                        <a:solidFill>
                          <a:srgbClr val="0080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>
                          <a:solidFill>
                            <a:srgbClr val="008000"/>
                          </a:solidFill>
                          <a:sym typeface="Wingdings 2"/>
                        </a:rPr>
                        <a:t></a:t>
                      </a:r>
                      <a:endParaRPr lang="ru-RU" sz="1800" dirty="0"/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 dirty="0"/>
                        <a:t>Автоматическая матрица с данными ОЛЭ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baseline="0">
                          <a:solidFill>
                            <a:srgbClr val="FF0000"/>
                          </a:solidFill>
                          <a:sym typeface="Wingdings 2"/>
                        </a:rPr>
                        <a:t>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>
                          <a:solidFill>
                            <a:srgbClr val="FF0000"/>
                          </a:solidFill>
                          <a:sym typeface="Wingdings 2"/>
                        </a:rPr>
                        <a:t>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>
                          <a:solidFill>
                            <a:srgbClr val="FF0000"/>
                          </a:solidFill>
                          <a:sym typeface="Wingdings 2"/>
                        </a:rPr>
                        <a:t></a:t>
                      </a:r>
                      <a:endParaRPr lang="ru-RU" sz="1800" dirty="0"/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Автоматическая матрица с данными МЛЭ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>
                          <a:solidFill>
                            <a:srgbClr val="008000"/>
                          </a:solidFill>
                          <a:sym typeface="Wingdings 2"/>
                        </a:rPr>
                        <a:t>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>
                          <a:solidFill>
                            <a:srgbClr val="FF0000"/>
                          </a:solidFill>
                          <a:sym typeface="Wingdings 2"/>
                        </a:rPr>
                        <a:t></a:t>
                      </a:r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 dirty="0">
                          <a:solidFill>
                            <a:srgbClr val="FF0000"/>
                          </a:solidFill>
                          <a:sym typeface="Wingdings 2"/>
                        </a:rPr>
                        <a:t></a:t>
                      </a:r>
                      <a:endParaRPr lang="ru-RU" sz="1800" dirty="0"/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294" name="Content Placeholder 7"/>
          <p:cNvSpPr>
            <a:spLocks noGrp="1"/>
          </p:cNvSpPr>
          <p:nvPr>
            <p:ph idx="16"/>
          </p:nvPr>
        </p:nvSpPr>
        <p:spPr>
          <a:xfrm>
            <a:off x="3767666" y="3852863"/>
            <a:ext cx="4919663" cy="2759604"/>
          </a:xfrm>
        </p:spPr>
        <p:txBody>
          <a:bodyPr/>
          <a:lstStyle/>
          <a:p>
            <a:pPr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Пользовательские файлы матрицы будут работать во всех программах HYPACK, но их нужно создавать заранее с фиксированными границами.</a:t>
            </a:r>
          </a:p>
          <a:p>
            <a:endParaRPr lang="ru-RU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Программа СЪЕМКА HYPACK может создавать набор матриц автоматически, но эта опция активна только для многолучевой съемки и тополазерной.</a:t>
            </a:r>
          </a:p>
          <a:p>
            <a:endParaRPr lang="ru-RU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Нельзя изменить метод во время съемки.</a:t>
            </a:r>
          </a:p>
        </p:txBody>
      </p:sp>
      <p:sp>
        <p:nvSpPr>
          <p:cNvPr id="1129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78A0BF7-2B01-43C4-97D3-83CEBBF6A509}" type="slidenum">
              <a:rPr sz="1200"/>
              <a:pPr/>
              <a:t>69</a:t>
            </a:fld>
            <a:endParaRPr lang="ru-RU" altLang="en-US" sz="1200"/>
          </a:p>
        </p:txBody>
      </p:sp>
      <p:pic>
        <p:nvPicPr>
          <p:cNvPr id="11296" name="Picture 3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408" y="3628496"/>
            <a:ext cx="3000375" cy="297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558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347472" y="6773"/>
            <a:ext cx="6528671" cy="988786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Data Display - Окно Данных</a:t>
            </a:r>
          </a:p>
        </p:txBody>
      </p:sp>
      <p:sp>
        <p:nvSpPr>
          <p:cNvPr id="13315" name="Content Placeholder 7"/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2286000"/>
          </a:xfrm>
        </p:spPr>
        <p:txBody>
          <a:bodyPr/>
          <a:lstStyle/>
          <a:p>
            <a:pPr algn="l" rtl="0">
              <a:spcBef>
                <a:spcPts val="600"/>
              </a:spcBef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Данных отображает </a:t>
            </a:r>
            <a:r>
              <a:rPr lang="ru-RU" sz="20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текстовую информацию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съемке или дноуглублении.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spcBef>
                <a:spcPts val="600"/>
              </a:spcBef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элементы для отображения, шрифт и стиль. Программа восстановит элементы и их шрифт при повторном запуске.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F55BE5D3-F9E8-4BA2-BC50-99D7345618E7}" type="slidenum">
              <a:rPr sz="1200"/>
              <a:pPr/>
              <a:t>7</a:t>
            </a:fld>
            <a:endParaRPr lang="ru-RU" altLang="en-US" sz="1200"/>
          </a:p>
        </p:txBody>
      </p:sp>
      <p:pic>
        <p:nvPicPr>
          <p:cNvPr id="13317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" b="1704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0"/>
            <a:ext cx="441007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4943475" y="1828800"/>
            <a:ext cx="2143125" cy="3217863"/>
            <a:chOff x="4943476" y="1828800"/>
            <a:chExt cx="2143124" cy="32180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94254482-39E6-43F3-B300-C48F6BA3FAA6}"/>
                </a:ext>
              </a:extLst>
            </p:cNvPr>
            <p:cNvSpPr/>
            <p:nvPr/>
          </p:nvSpPr>
          <p:spPr>
            <a:xfrm>
              <a:off x="6019800" y="1828800"/>
              <a:ext cx="1066800" cy="45723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2" name="Elbow Connector 11">
              <a:extLst>
                <a:ext uri="{FF2B5EF4-FFF2-40B4-BE49-F238E27FC236}">
                  <a16:creationId xmlns:a16="http://schemas.microsoft.com/office/drawing/2014/main" xmlns="" id="{8454AC60-7842-4AC6-9F30-BCAB8FF4FB1D}"/>
                </a:ext>
              </a:extLst>
            </p:cNvPr>
            <p:cNvCxnSpPr>
              <a:stCxn id="10" idx="2"/>
              <a:endCxn id="125955" idx="3"/>
            </p:cNvCxnSpPr>
            <p:nvPr/>
          </p:nvCxnSpPr>
          <p:spPr>
            <a:xfrm rot="5400000">
              <a:off x="4367912" y="2861595"/>
              <a:ext cx="2760852" cy="1609724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078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Выбор активного устройства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87C0E33-CCC4-489F-8F6C-1729025FC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2"/>
                </a:solidFill>
              </a:rPr>
              <a:t>СЪЕМКА HYPACK®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опцию «Использовать для Обновления Матрицы» для датчика глубины в настроке оборудования.</a:t>
            </a:r>
          </a:p>
          <a:p>
            <a:pPr algn="l" rtl="0">
              <a:defRPr/>
            </a:pPr>
            <a:endParaRPr lang="ru-RU" dirty="0"/>
          </a:p>
          <a:p>
            <a:pPr algn="l" rtl="0">
              <a:defRPr/>
            </a:pPr>
            <a:r>
              <a:rPr lang="ru-RU" b="1" i="0" u="none" baseline="0">
                <a:solidFill>
                  <a:schemeClr val="tx2"/>
                </a:solidFill>
              </a:rPr>
              <a:t>DREDGEPACK®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опцию «Использовать для Обновления Матрицы» для драйвера, передающего глубину рабочего органа.</a:t>
            </a:r>
          </a:p>
          <a:p>
            <a:pPr algn="l" rtl="0">
              <a:defRPr/>
            </a:pPr>
            <a:endParaRPr lang="ru-RU" dirty="0"/>
          </a:p>
          <a:p>
            <a:pPr algn="l" rtl="0">
              <a:defRPr/>
            </a:pPr>
            <a:r>
              <a:rPr lang="ru-RU" b="1" i="0" u="none" baseline="0">
                <a:solidFill>
                  <a:schemeClr val="tx2"/>
                </a:solidFill>
              </a:rPr>
              <a:t>HYSWEEP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Глубины передаются в СЪЕМКА HYPACK автоматически.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1ED4ED66-1347-4E9C-BBB3-4B8D9A2E022C}" type="slidenum">
              <a:rPr sz="1200"/>
              <a:pPr/>
              <a:t>70</a:t>
            </a:fld>
            <a:endParaRPr lang="ru-RU" altLang="en-US" sz="1200"/>
          </a:p>
        </p:txBody>
      </p:sp>
      <p:pic>
        <p:nvPicPr>
          <p:cNvPr id="12293" name="Picture 8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Box 10"/>
          <p:cNvSpPr txBox="1">
            <a:spLocks noChangeArrowheads="1"/>
          </p:cNvSpPr>
          <p:nvPr/>
        </p:nvSpPr>
        <p:spPr bwMode="auto">
          <a:xfrm>
            <a:off x="7391400" y="5432425"/>
            <a:ext cx="14192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100" b="0" i="0" u="none" baseline="0"/>
              <a:t>ОБОРУДОВАНИЕ HYPACK®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55BAFD6-6332-42FE-BFC5-DACB5FDE9218}"/>
              </a:ext>
            </a:extLst>
          </p:cNvPr>
          <p:cNvSpPr/>
          <p:nvPr/>
        </p:nvSpPr>
        <p:spPr>
          <a:xfrm>
            <a:off x="7010400" y="4191000"/>
            <a:ext cx="16002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5330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5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Программы, использующие файлы MTX.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xmlns="" id="{AFE9A4DF-396E-4997-A946-8A90CCCFB56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7663" y="1600200"/>
          <a:ext cx="8458200" cy="48390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1785"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/>
                        <a:t>Программа</a:t>
                      </a: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/>
                        <a:t>Использование</a:t>
                      </a: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u="none" baseline="0"/>
                        <a:t>Комментарии</a:t>
                      </a:r>
                    </a:p>
                  </a:txBody>
                  <a:tcPr marT="45722" marB="4572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8083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РЕДАКТОР МАТРИЦЫ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Создает пустые матрицы.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Выберите правильный тип матрицы (SURVEY, HYSWEEP, DREDGE)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4328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КАРТОГРАФ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Заполнение матрицы глубинами.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заполняет пустые ячейки.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4328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МОДЕЛЬ TIN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Заполнение матрицы глубинами.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Может выполнить интерполяцию для заливки пустых ячеек.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494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СЪЕМКА HYPACK®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Заполнение матрицы глубинами.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Минимальной, максимальной или последней.  Исправленная либо сырая (Corrected or Raw)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494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HYSWEEP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Обновление матрицы глубинами для отображения участков съемки.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Отслеживание мин и макс глубины в каждой ячейке.  Отслеживание 100% либо 200% перекрытия в каждой ячейке.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1801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DREDGEPACK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Обновление матрицы глубинами опускания рабочего органа.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Минимальная глубина в проектах в режиме глубин.  Максимальная глубина в проектах в режиме превышений.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0855">
                <a:tc>
                  <a:txBody>
                    <a:bodyPr/>
                    <a:lstStyle/>
                    <a:p>
                      <a:pPr algn="l" rtl="0"/>
                      <a:r>
                        <a:rPr lang="ru-RU" sz="1800" b="0" i="0" u="none" baseline="0"/>
                        <a:t>XYZ TO MTX</a:t>
                      </a:r>
                    </a:p>
                  </a:txBody>
                  <a:tcPr marT="45722" marB="4572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Автоматическое создание заполненной матрицы.</a:t>
                      </a:r>
                    </a:p>
                  </a:txBody>
                  <a:tcPr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TIN MODEL для ленивых.</a:t>
                      </a:r>
                    </a:p>
                  </a:txBody>
                  <a:tcPr marT="45719" marB="45719"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3353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D2E7A12-8770-4435-A875-589E9B132C93}" type="slidenum">
              <a:rPr sz="1200"/>
              <a:pPr/>
              <a:t>71</a:t>
            </a:fld>
            <a:endParaRPr lang="ru-RU" altLang="en-US" sz="1200"/>
          </a:p>
        </p:txBody>
      </p:sp>
    </p:spTree>
    <p:extLst>
      <p:ext uri="{BB962C8B-B14F-4D97-AF65-F5344CB8AC3E}">
        <p14:creationId xmlns:p14="http://schemas.microsoft.com/office/powerpoint/2010/main" val="40921887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" b="188"/>
          <a:stretch>
            <a:fillRect/>
          </a:stretch>
        </p:blipFill>
        <p:spPr bwMode="auto">
          <a:xfrm>
            <a:off x="987425" y="1219200"/>
            <a:ext cx="3749675" cy="49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219200"/>
            <a:ext cx="3748088" cy="4899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itle 4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Настройка опций матрицы в программе СЪЕМКА HYPACK</a:t>
            </a:r>
          </a:p>
        </p:txBody>
      </p:sp>
      <p:sp>
        <p:nvSpPr>
          <p:cNvPr id="1434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B2E95622-7C1D-42A6-8D06-372D8A658C0C}" type="slidenum">
              <a:rPr sz="1200"/>
              <a:pPr/>
              <a:t>72</a:t>
            </a:fld>
            <a:endParaRPr lang="ru-RU" altLang="en-US" sz="1200"/>
          </a:p>
        </p:txBody>
      </p:sp>
      <p:pic>
        <p:nvPicPr>
          <p:cNvPr id="116738" name="Picture 2"/>
          <p:cNvPicPr>
            <a:picLocks noGrp="1" noChangeAspect="1" noChangeArrowheads="1"/>
          </p:cNvPicPr>
          <p:nvPr>
            <p:ph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6863" y="1924050"/>
            <a:ext cx="3429000" cy="4043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5394325" y="6118225"/>
            <a:ext cx="1636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Ручная матрица.</a:t>
            </a:r>
          </a:p>
        </p:txBody>
      </p:sp>
      <p:sp>
        <p:nvSpPr>
          <p:cNvPr id="14344" name="TextBox 11"/>
          <p:cNvSpPr txBox="1">
            <a:spLocks noChangeArrowheads="1"/>
          </p:cNvSpPr>
          <p:nvPr/>
        </p:nvSpPr>
        <p:spPr bwMode="auto">
          <a:xfrm>
            <a:off x="1066800" y="6118225"/>
            <a:ext cx="19542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Автоматически созданная матриц</a:t>
            </a:r>
            <a:r>
              <a:rPr lang="ru-RU" b="0" i="0" u="none" baseline="0"/>
              <a:t>а</a:t>
            </a:r>
          </a:p>
        </p:txBody>
      </p: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2697163" y="1450975"/>
            <a:ext cx="4394200" cy="473075"/>
            <a:chOff x="2697480" y="1450554"/>
            <a:chExt cx="4393883" cy="4736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EE49EB0F-097C-4FD3-8738-97AAA0339CD1}"/>
                </a:ext>
              </a:extLst>
            </p:cNvPr>
            <p:cNvSpPr/>
            <p:nvPr/>
          </p:nvSpPr>
          <p:spPr>
            <a:xfrm>
              <a:off x="2697480" y="1450554"/>
              <a:ext cx="457167" cy="22888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4" name="Elbow Connector 13">
              <a:extLst>
                <a:ext uri="{FF2B5EF4-FFF2-40B4-BE49-F238E27FC236}">
                  <a16:creationId xmlns:a16="http://schemas.microsoft.com/office/drawing/2014/main" xmlns="" id="{91F5B6E4-46FA-477D-B56A-A77DB0659E34}"/>
                </a:ext>
              </a:extLst>
            </p:cNvPr>
            <p:cNvCxnSpPr>
              <a:stCxn id="9" idx="3"/>
              <a:endCxn id="116738" idx="0"/>
            </p:cNvCxnSpPr>
            <p:nvPr/>
          </p:nvCxnSpPr>
          <p:spPr>
            <a:xfrm>
              <a:off x="3154647" y="1564998"/>
              <a:ext cx="3936716" cy="359229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4191000" y="1709738"/>
            <a:ext cx="317500" cy="2557462"/>
            <a:chOff x="4191000" y="1709928"/>
            <a:chExt cx="317500" cy="25572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3D6886FF-443C-4E05-BCFC-2F4B8617CF63}"/>
                </a:ext>
              </a:extLst>
            </p:cNvPr>
            <p:cNvSpPr/>
            <p:nvPr/>
          </p:nvSpPr>
          <p:spPr>
            <a:xfrm>
              <a:off x="4191000" y="1709928"/>
              <a:ext cx="304800" cy="31271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8" name="Elbow Connector 17">
              <a:extLst>
                <a:ext uri="{FF2B5EF4-FFF2-40B4-BE49-F238E27FC236}">
                  <a16:creationId xmlns:a16="http://schemas.microsoft.com/office/drawing/2014/main" xmlns="" id="{32605EAD-EA15-4C7B-B021-C5342D992A5D}"/>
                </a:ext>
              </a:extLst>
            </p:cNvPr>
            <p:cNvCxnSpPr>
              <a:stCxn id="16" idx="3"/>
            </p:cNvCxnSpPr>
            <p:nvPr/>
          </p:nvCxnSpPr>
          <p:spPr>
            <a:xfrm>
              <a:off x="4495800" y="1867078"/>
              <a:ext cx="12700" cy="2400122"/>
            </a:xfrm>
            <a:prstGeom prst="bentConnector4">
              <a:avLst>
                <a:gd name="adj1" fmla="val 3318071"/>
                <a:gd name="adj2" fmla="val 100063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37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Карты: Опции матрицы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408B356-FA23-473A-BA86-419464AA8BAE}" type="slidenum">
              <a:rPr sz="1200"/>
              <a:pPr/>
              <a:t>73</a:t>
            </a:fld>
            <a:endParaRPr lang="ru-RU" altLang="en-US" sz="120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600200"/>
            <a:ext cx="6192837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505200"/>
            <a:ext cx="43624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1600200" y="1828800"/>
            <a:ext cx="2486025" cy="1676400"/>
            <a:chOff x="1600200" y="1828800"/>
            <a:chExt cx="2486025" cy="16764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A8DC88F-8688-4C4E-B0FC-F7E1F8FB9D81}"/>
                </a:ext>
              </a:extLst>
            </p:cNvPr>
            <p:cNvSpPr/>
            <p:nvPr/>
          </p:nvSpPr>
          <p:spPr>
            <a:xfrm>
              <a:off x="1600200" y="1828800"/>
              <a:ext cx="381000" cy="228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11" name="Elbow Connector 10">
              <a:extLst>
                <a:ext uri="{FF2B5EF4-FFF2-40B4-BE49-F238E27FC236}">
                  <a16:creationId xmlns:a16="http://schemas.microsoft.com/office/drawing/2014/main" xmlns="" id="{4BFFAA0B-475C-43CE-9001-FC43E767643C}"/>
                </a:ext>
              </a:extLst>
            </p:cNvPr>
            <p:cNvCxnSpPr>
              <a:stCxn id="6" idx="3"/>
              <a:endCxn id="117763" idx="0"/>
            </p:cNvCxnSpPr>
            <p:nvPr/>
          </p:nvCxnSpPr>
          <p:spPr>
            <a:xfrm>
              <a:off x="1981200" y="1943100"/>
              <a:ext cx="2105025" cy="1562100"/>
            </a:xfrm>
            <a:prstGeom prst="bentConnector2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436F542-EA88-4565-861D-79EC09A04A7C}"/>
              </a:ext>
            </a:extLst>
          </p:cNvPr>
          <p:cNvSpPr txBox="1"/>
          <p:nvPr/>
        </p:nvSpPr>
        <p:spPr>
          <a:xfrm>
            <a:off x="6671733" y="1583267"/>
            <a:ext cx="2302934" cy="3733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600" b="0" i="0" u="none" baseline="0"/>
              <a:t>Каждое окно карты может отображать информацию матрицы по разному, в соответствии с настройками дисплея в каждом окне карты.</a:t>
            </a:r>
          </a:p>
          <a:p>
            <a:pPr algn="l" rtl="0">
              <a:defRPr/>
            </a:pPr>
            <a:endParaRPr lang="ru-RU" sz="1600" b="0" dirty="0"/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2"/>
                </a:solidFill>
              </a:rPr>
              <a:t>Глубина Ячейки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2"/>
                </a:solidFill>
              </a:rPr>
              <a:t>Число точек в каждой ячейке.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2"/>
                </a:solidFill>
              </a:rPr>
              <a:t>Прозрачность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2"/>
                </a:solidFill>
              </a:rPr>
              <a:t>Масштабирование Z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2"/>
                </a:solidFill>
              </a:rPr>
              <a:t>Освещение матрицы в цвете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endParaRPr lang="ru-RU" sz="1600" b="0" dirty="0"/>
          </a:p>
          <a:p>
            <a:pPr algn="l" rtl="0">
              <a:defRPr/>
            </a:pPr>
            <a:endParaRPr lang="ru-RU" sz="1600" b="0" dirty="0"/>
          </a:p>
        </p:txBody>
      </p:sp>
    </p:spTree>
    <p:extLst>
      <p:ext uri="{BB962C8B-B14F-4D97-AF65-F5344CB8AC3E}">
        <p14:creationId xmlns:p14="http://schemas.microsoft.com/office/powerpoint/2010/main" val="36134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файла матрицы</a:t>
            </a:r>
          </a:p>
        </p:txBody>
      </p:sp>
      <p:sp>
        <p:nvSpPr>
          <p:cNvPr id="16387" name="Content Placeholder 8"/>
          <p:cNvSpPr>
            <a:spLocks noGrp="1"/>
          </p:cNvSpPr>
          <p:nvPr>
            <p:ph idx="15"/>
          </p:nvPr>
        </p:nvSpPr>
        <p:spPr>
          <a:xfrm>
            <a:off x="347663" y="1600200"/>
            <a:ext cx="4148137" cy="1371600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Файлы матрицы создаются в РЕДАКТОРЕ МАТРИЦ.</a:t>
            </a:r>
          </a:p>
        </p:txBody>
      </p:sp>
      <p:sp>
        <p:nvSpPr>
          <p:cNvPr id="16388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600746F-413F-48B4-B8F0-4D2924F0413A}" type="slidenum">
              <a:rPr sz="1200"/>
              <a:pPr/>
              <a:t>74</a:t>
            </a:fld>
            <a:endParaRPr lang="ru-RU" altLang="en-US" sz="1200"/>
          </a:p>
        </p:txBody>
      </p:sp>
      <p:pic>
        <p:nvPicPr>
          <p:cNvPr id="4" name="2017 MTX Creatio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45" y="3141662"/>
            <a:ext cx="5343525" cy="318293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548063"/>
            <a:ext cx="205740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Content Placeholder 8"/>
          <p:cNvSpPr>
            <a:spLocks noGrp="1"/>
          </p:cNvSpPr>
          <p:nvPr>
            <p:ph idx="15"/>
          </p:nvPr>
        </p:nvSpPr>
        <p:spPr>
          <a:xfrm>
            <a:off x="4724400" y="1524000"/>
            <a:ext cx="4148138" cy="1371600"/>
          </a:xfrm>
        </p:spPr>
        <p:txBody>
          <a:bodyPr>
            <a:normAutofit fontScale="92500" lnSpcReduction="10000"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SHELL можно вывести на экран:</a:t>
            </a:r>
          </a:p>
          <a:p>
            <a:pPr marL="593725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Depth - Измеренную глубину (предварительную)</a:t>
            </a:r>
          </a:p>
          <a:p>
            <a:pPr marL="593725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Dredge Depth - После дноуглубления</a:t>
            </a:r>
          </a:p>
          <a:p>
            <a:pPr marL="593725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Разность Survey - Dredge</a:t>
            </a:r>
          </a:p>
          <a:p>
            <a:pPr algn="r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матрицам DREDGEPACK®</a:t>
            </a:r>
          </a:p>
        </p:txBody>
      </p:sp>
    </p:spTree>
    <p:extLst>
      <p:ext uri="{BB962C8B-B14F-4D97-AF65-F5344CB8AC3E}">
        <p14:creationId xmlns:p14="http://schemas.microsoft.com/office/powerpoint/2010/main" val="9362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6"/>
          <p:cNvSpPr>
            <a:spLocks noGrp="1"/>
          </p:cNvSpPr>
          <p:nvPr>
            <p:ph type="title"/>
          </p:nvPr>
        </p:nvSpPr>
        <p:spPr>
          <a:xfrm>
            <a:off x="347663" y="0"/>
            <a:ext cx="85677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Множество матриц в программе СЪЕМКА HYPACK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3022110-05DB-4969-8962-3F33B0C0E3CB}" type="slidenum">
              <a:rPr sz="1200"/>
              <a:pPr/>
              <a:t>75</a:t>
            </a:fld>
            <a:endParaRPr lang="ru-RU" altLang="en-US" sz="1200"/>
          </a:p>
        </p:txBody>
      </p:sp>
      <p:pic>
        <p:nvPicPr>
          <p:cNvPr id="8" name="2017 MTX User Defined in SURVEY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057400"/>
            <a:ext cx="4648200" cy="37846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Content Placeholder 7"/>
          <p:cNvSpPr txBox="1">
            <a:spLocks/>
          </p:cNvSpPr>
          <p:nvPr/>
        </p:nvSpPr>
        <p:spPr bwMode="auto">
          <a:xfrm>
            <a:off x="347663" y="1600200"/>
            <a:ext cx="3538537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использовании матриц, созданных вручную, HYPACK SURVEY и DREDGEPACK® загружает и выгружает их одну за одной в зависимости от их расположения относительно судна.  </a:t>
            </a:r>
          </a:p>
          <a:p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использовании автоматической матрицы, программа отображает ближайшие три на три ячейки около судна при включенной записи. Можно отобразить всю матрицу при выключенной записи.</a:t>
            </a:r>
          </a:p>
          <a:p>
            <a:endParaRPr lang="ru-RU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41907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Управление матрицами в программе СЪЕМКА HYPACK</a:t>
            </a:r>
          </a:p>
        </p:txBody>
      </p:sp>
      <p:sp>
        <p:nvSpPr>
          <p:cNvPr id="1843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E6715C61-818F-4892-8E3D-EE9EA6B9217E}" type="slidenum">
              <a:rPr sz="1200"/>
              <a:pPr/>
              <a:t>76</a:t>
            </a:fld>
            <a:endParaRPr lang="ru-RU" altLang="en-US" sz="1200"/>
          </a:p>
        </p:txBody>
      </p:sp>
      <p:pic>
        <p:nvPicPr>
          <p:cNvPr id="5" name="2017 MTX Editing in SURVEY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2256" y="1491827"/>
            <a:ext cx="6254750" cy="4691063"/>
          </a:xfrm>
          <a:ln w="38100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72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  <a:p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08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Окно Профиля Судна</a:t>
            </a:r>
          </a:p>
        </p:txBody>
      </p:sp>
      <p:sp>
        <p:nvSpPr>
          <p:cNvPr id="14339" name="Content Placeholder 6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Окне Профиля отображается </a:t>
            </a:r>
            <a:r>
              <a:rPr lang="ru-RU" sz="20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поперечный разрез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галса.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запланированный галс содержит точки шаблона или загружен отдельно план канала, эта информация будет добавлена на график глубин.</a:t>
            </a:r>
          </a:p>
          <a:p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активации нового галса, профиль обновится.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727DC70-79F5-4857-A603-8D94D5F2C698}" type="slidenum">
              <a:rPr sz="1200"/>
              <a:pPr/>
              <a:t>8</a:t>
            </a:fld>
            <a:endParaRPr lang="ru-RU" altLang="en-US" sz="1200"/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8475" y="2132013"/>
            <a:ext cx="4389438" cy="3627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692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Комментарии и Индикаторы Тревоги</a:t>
            </a:r>
          </a:p>
        </p:txBody>
      </p:sp>
      <p:sp>
        <p:nvSpPr>
          <p:cNvPr id="15363" name="Content Placeholder 8"/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комментариев позволяет оператору </a:t>
            </a:r>
            <a:r>
              <a:rPr lang="ru-RU" sz="20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сохранить текстовые примечания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журнале проекта. Их можно просмотреть при редактировании данных.</a:t>
            </a:r>
          </a:p>
          <a:p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Предупреждения отображаются в нижней части основного окна. Звуковое предупреждение можно отменить нажатием клавиши Esc. Предупреждение будет оставаться на экране до изменения условий.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FD6CBF4-D42A-460A-853E-41E33C4E45BA}" type="slidenum">
              <a:rPr sz="1200"/>
              <a:pPr/>
              <a:t>9</a:t>
            </a:fld>
            <a:endParaRPr lang="ru-RU" altLang="en-US" sz="1200"/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705643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3124200"/>
            <a:ext cx="3200400" cy="313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D86FD5F-6EEE-4C6C-9347-FBA5ACB9C031}"/>
              </a:ext>
            </a:extLst>
          </p:cNvPr>
          <p:cNvSpPr/>
          <p:nvPr/>
        </p:nvSpPr>
        <p:spPr>
          <a:xfrm>
            <a:off x="304800" y="2286000"/>
            <a:ext cx="4191000" cy="533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4529138" y="2333625"/>
            <a:ext cx="1112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Участок предупреждений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93076033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4707</TotalTime>
  <Words>3620</Words>
  <Application>Microsoft Office PowerPoint</Application>
  <PresentationFormat>Экран (4:3)</PresentationFormat>
  <Paragraphs>657</Paragraphs>
  <Slides>77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77</vt:i4>
      </vt:variant>
    </vt:vector>
  </HeadingPairs>
  <TitlesOfParts>
    <vt:vector size="79" baseType="lpstr">
      <vt:lpstr>Bell Gossett Eco</vt:lpstr>
      <vt:lpstr>Bell Gossett</vt:lpstr>
      <vt:lpstr>ОЛЭС - сбор данных </vt:lpstr>
      <vt:lpstr>Введение</vt:lpstr>
      <vt:lpstr>ОКНА В SURVEY</vt:lpstr>
      <vt:lpstr>Основное окно</vt:lpstr>
      <vt:lpstr>Окно карты - Area Map</vt:lpstr>
      <vt:lpstr>Индикатор уклонения от галса - L/R Indicator</vt:lpstr>
      <vt:lpstr>Data Display - Окно Данных</vt:lpstr>
      <vt:lpstr>Окно Профиля Судна</vt:lpstr>
      <vt:lpstr>Комментарии и Индикаторы Тревоги</vt:lpstr>
      <vt:lpstr>Окна качества информации GPS</vt:lpstr>
      <vt:lpstr>Графики данных по времени</vt:lpstr>
      <vt:lpstr>Схемы Вида:</vt:lpstr>
      <vt:lpstr>Менеджер Окон</vt:lpstr>
      <vt:lpstr>СЪЕМКА - команды управления съемкой</vt:lpstr>
      <vt:lpstr>Горячие Клавиши</vt:lpstr>
      <vt:lpstr>Выбор запланированного галса</vt:lpstr>
      <vt:lpstr>Изменение направление галса</vt:lpstr>
      <vt:lpstr>Управление записью</vt:lpstr>
      <vt:lpstr>Abort Line - отмена записи</vt:lpstr>
      <vt:lpstr>Навигационные Параметры  Start Line Gate - включение автозаписи</vt:lpstr>
      <vt:lpstr>Схема наименования</vt:lpstr>
      <vt:lpstr>Окно Карты - отслеживание судна</vt:lpstr>
      <vt:lpstr>Окно карты - Ориентация</vt:lpstr>
      <vt:lpstr>Трековые точки</vt:lpstr>
      <vt:lpstr>Операции с якорями в СЪЕМКЕ</vt:lpstr>
      <vt:lpstr>Несколько датчиков позиционирования на мобиле</vt:lpstr>
      <vt:lpstr>УДАЛЕННЫЙ ПРОСМОТР</vt:lpstr>
      <vt:lpstr>Окно Навигационные Параметры</vt:lpstr>
      <vt:lpstr>Окно Навигационные Параметры</vt:lpstr>
      <vt:lpstr>Порог включения записи</vt:lpstr>
      <vt:lpstr>Сигнализация отклонения от галса</vt:lpstr>
      <vt:lpstr>Event Marks - маркерные точки</vt:lpstr>
      <vt:lpstr>Информация о галсе</vt:lpstr>
      <vt:lpstr>Режимы направления галсов</vt:lpstr>
      <vt:lpstr>Режимы направления галсов</vt:lpstr>
      <vt:lpstr>Режимы направления галсов</vt:lpstr>
      <vt:lpstr>Режимы направления галсов</vt:lpstr>
      <vt:lpstr>Другие опции</vt:lpstr>
      <vt:lpstr>Другие опции</vt:lpstr>
      <vt:lpstr>Параметры судна</vt:lpstr>
      <vt:lpstr>Суда и их функции</vt:lpstr>
      <vt:lpstr>Настройка судна</vt:lpstr>
      <vt:lpstr>Символы судна и обводы судна</vt:lpstr>
      <vt:lpstr>Обводы судна в векторном стиле.</vt:lpstr>
      <vt:lpstr>Другие настройки дисплея</vt:lpstr>
      <vt:lpstr>Поправка за динамическое проседание</vt:lpstr>
      <vt:lpstr>Призрачные Суда</vt:lpstr>
      <vt:lpstr>Dead Reckoning - счисление</vt:lpstr>
      <vt:lpstr>Индикатор дрейфа нуля качки</vt:lpstr>
      <vt:lpstr>ЦЕЛИ</vt:lpstr>
      <vt:lpstr>Что такое цель?</vt:lpstr>
      <vt:lpstr>Множество опций дисплея в Основном окне и в СЪЕМКЕ</vt:lpstr>
      <vt:lpstr>Параметры Цели по умолчанию</vt:lpstr>
      <vt:lpstr>Редактирование целей в СЪЕМКЕ</vt:lpstr>
      <vt:lpstr>Офсеты расстояния и пеленга</vt:lpstr>
      <vt:lpstr>Информация о цели в Окне Данных</vt:lpstr>
      <vt:lpstr>Создание галсов до и от целей</vt:lpstr>
      <vt:lpstr>Управление целями в СЪЕМКЕ</vt:lpstr>
      <vt:lpstr>Опции Уреза Воды</vt:lpstr>
      <vt:lpstr>Цели Уреза Воды в обработке</vt:lpstr>
      <vt:lpstr>ОПЦИИ ВВОДА ПОПРАВОК ЗА ИЗМЕНЕНИЯ УРОВНЯ</vt:lpstr>
      <vt:lpstr>Поправки за уровни</vt:lpstr>
      <vt:lpstr>Методы ввода поправок за изменения уровня в реальном времени</vt:lpstr>
      <vt:lpstr>Задание поправки за уровни в программе СЪЕМКА</vt:lpstr>
      <vt:lpstr>Использование телеметрического уровенного поста или прогностических поправок</vt:lpstr>
      <vt:lpstr>Уровни RTK</vt:lpstr>
      <vt:lpstr>Файлы матрицы</vt:lpstr>
      <vt:lpstr>Матрицы в программе СЪЕМКА HYPACK</vt:lpstr>
      <vt:lpstr>Опции дисплея матрицы</vt:lpstr>
      <vt:lpstr>Выбор активного устройства</vt:lpstr>
      <vt:lpstr>Программы, использующие файлы MTX.</vt:lpstr>
      <vt:lpstr>Настройка опций матрицы в программе СЪЕМКА HYPACK</vt:lpstr>
      <vt:lpstr>Окно Карты: Опции матрицы</vt:lpstr>
      <vt:lpstr>Создание файла матрицы</vt:lpstr>
      <vt:lpstr>Множество матриц в программе СЪЕМКА HYPACK</vt:lpstr>
      <vt:lpstr>Управление матрицами в программе СЪЕМКА HYPACK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174</cp:revision>
  <dcterms:created xsi:type="dcterms:W3CDTF">2014-07-07T18:31:44Z</dcterms:created>
  <dcterms:modified xsi:type="dcterms:W3CDTF">2020-01-22T08:21:29Z</dcterms:modified>
</cp:coreProperties>
</file>