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3"/>
  </p:notesMasterIdLst>
  <p:sldIdLst>
    <p:sldId id="293" r:id="rId5"/>
    <p:sldId id="382" r:id="rId6"/>
    <p:sldId id="337" r:id="rId7"/>
    <p:sldId id="298" r:id="rId8"/>
    <p:sldId id="299" r:id="rId9"/>
    <p:sldId id="300" r:id="rId10"/>
    <p:sldId id="301" r:id="rId11"/>
    <p:sldId id="383" r:id="rId12"/>
    <p:sldId id="303" r:id="rId13"/>
    <p:sldId id="304" r:id="rId14"/>
    <p:sldId id="305" r:id="rId15"/>
    <p:sldId id="384" r:id="rId16"/>
    <p:sldId id="309" r:id="rId17"/>
    <p:sldId id="310" r:id="rId18"/>
    <p:sldId id="311" r:id="rId19"/>
    <p:sldId id="313" r:id="rId20"/>
    <p:sldId id="314" r:id="rId21"/>
    <p:sldId id="380" r:id="rId22"/>
    <p:sldId id="318" r:id="rId23"/>
    <p:sldId id="385" r:id="rId24"/>
    <p:sldId id="386" r:id="rId25"/>
    <p:sldId id="387" r:id="rId26"/>
    <p:sldId id="317" r:id="rId27"/>
    <p:sldId id="322" r:id="rId28"/>
    <p:sldId id="323" r:id="rId29"/>
    <p:sldId id="324" r:id="rId30"/>
    <p:sldId id="325" r:id="rId31"/>
    <p:sldId id="326" r:id="rId32"/>
    <p:sldId id="327" r:id="rId33"/>
    <p:sldId id="328" r:id="rId34"/>
    <p:sldId id="329" r:id="rId35"/>
    <p:sldId id="338" r:id="rId36"/>
    <p:sldId id="339" r:id="rId37"/>
    <p:sldId id="340" r:id="rId38"/>
    <p:sldId id="342" r:id="rId39"/>
    <p:sldId id="343" r:id="rId40"/>
    <p:sldId id="344" r:id="rId41"/>
    <p:sldId id="346" r:id="rId42"/>
    <p:sldId id="347" r:id="rId43"/>
    <p:sldId id="348" r:id="rId44"/>
    <p:sldId id="349" r:id="rId45"/>
    <p:sldId id="361" r:id="rId46"/>
    <p:sldId id="350" r:id="rId47"/>
    <p:sldId id="351" r:id="rId48"/>
    <p:sldId id="352" r:id="rId49"/>
    <p:sldId id="353" r:id="rId50"/>
    <p:sldId id="354" r:id="rId51"/>
    <p:sldId id="355" r:id="rId52"/>
    <p:sldId id="356" r:id="rId53"/>
    <p:sldId id="357" r:id="rId54"/>
    <p:sldId id="358" r:id="rId55"/>
    <p:sldId id="359" r:id="rId56"/>
    <p:sldId id="360" r:id="rId57"/>
    <p:sldId id="391" r:id="rId58"/>
    <p:sldId id="393" r:id="rId59"/>
    <p:sldId id="396" r:id="rId60"/>
    <p:sldId id="398" r:id="rId61"/>
    <p:sldId id="400" r:id="rId62"/>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p:defaultTextStyle>
  <p:extLst>
    <p:ext uri="{521415D9-36F7-43E2-AB2F-B90AF26B5E84}">
      <p14:sectionLst xmlns:p14="http://schemas.microsoft.com/office/powerpoint/2010/main">
        <p14:section name="Default Section" id="{041A5B5F-BA5C-4400-9B03-54F468E83EF1}">
          <p14:sldIdLst>
            <p14:sldId id="293"/>
            <p14:sldId id="382"/>
          </p14:sldIdLst>
        </p14:section>
        <p14:section name="HARDWARE" id="{AE04F4A7-C893-4A2F-B135-4E808321580D}">
          <p14:sldIdLst>
            <p14:sldId id="337"/>
            <p14:sldId id="298"/>
            <p14:sldId id="299"/>
            <p14:sldId id="300"/>
            <p14:sldId id="301"/>
            <p14:sldId id="383"/>
            <p14:sldId id="303"/>
            <p14:sldId id="304"/>
            <p14:sldId id="305"/>
            <p14:sldId id="384"/>
            <p14:sldId id="309"/>
            <p14:sldId id="310"/>
            <p14:sldId id="311"/>
            <p14:sldId id="313"/>
            <p14:sldId id="314"/>
          </p14:sldIdLst>
        </p14:section>
        <p14:section name="GPS Configuration" id="{64A9614E-409E-4908-9B69-9CAFD69EA523}">
          <p14:sldIdLst>
            <p14:sldId id="380"/>
            <p14:sldId id="318"/>
            <p14:sldId id="385"/>
            <p14:sldId id="386"/>
            <p14:sldId id="387"/>
            <p14:sldId id="317"/>
          </p14:sldIdLst>
        </p14:section>
        <p14:section name="Echosounder Setup" id="{3A8C4157-7747-4DEB-8900-48AEE003FE8F}">
          <p14:sldIdLst>
            <p14:sldId id="322"/>
            <p14:sldId id="323"/>
            <p14:sldId id="324"/>
            <p14:sldId id="325"/>
          </p14:sldIdLst>
        </p14:section>
        <p14:section name="MRU Section" id="{0D3DC9EA-D96C-430E-8B23-C4DAFE525CFF}">
          <p14:sldIdLst>
            <p14:sldId id="326"/>
            <p14:sldId id="327"/>
            <p14:sldId id="328"/>
            <p14:sldId id="329"/>
          </p14:sldIdLst>
        </p14:section>
        <p14:section name="HYPACK timing" id="{86CCB9B3-64F9-45DA-BCF7-CAE6CD23503E}">
          <p14:sldIdLst>
            <p14:sldId id="338"/>
            <p14:sldId id="339"/>
            <p14:sldId id="340"/>
            <p14:sldId id="342"/>
            <p14:sldId id="343"/>
            <p14:sldId id="344"/>
            <p14:sldId id="346"/>
            <p14:sldId id="347"/>
            <p14:sldId id="348"/>
            <p14:sldId id="349"/>
          </p14:sldIdLst>
        </p14:section>
        <p14:section name="Clock Synchronization" id="{5DC60D1C-4F90-4016-9A02-0698FDF02A7F}">
          <p14:sldIdLst>
            <p14:sldId id="361"/>
            <p14:sldId id="350"/>
            <p14:sldId id="351"/>
            <p14:sldId id="352"/>
            <p14:sldId id="353"/>
            <p14:sldId id="354"/>
            <p14:sldId id="355"/>
            <p14:sldId id="356"/>
            <p14:sldId id="357"/>
            <p14:sldId id="358"/>
            <p14:sldId id="359"/>
            <p14:sldId id="360"/>
          </p14:sldIdLst>
        </p14:section>
        <p14:section name="Planned Lines" id="{23518614-7303-428A-9F28-2EDBABDB1383}">
          <p14:sldIdLst>
            <p14:sldId id="391"/>
            <p14:sldId id="393"/>
            <p14:sldId id="396"/>
            <p14:sldId id="398"/>
            <p14:sldId id="400"/>
          </p14:sldIdLst>
        </p14:section>
        <p14:section name="Device Interfaces" id="{4188B2DE-69D0-4827-AC1F-2900D58C014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11976A-FBEE-4D90-96FC-CCE3851CE3F8}" v="1" dt="2022-09-29T16:24:39.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3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B85EFF-C46C-4A8E-A36A-3721B85562F2}"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D9ADC-1AE0-4133-8E38-9110F4A40864}" type="slidenum">
              <a:rPr lang="en-US" smtClean="0"/>
              <a:t>‹#›</a:t>
            </a:fld>
            <a:endParaRPr lang="en-US"/>
          </a:p>
        </p:txBody>
      </p:sp>
    </p:spTree>
    <p:extLst>
      <p:ext uri="{BB962C8B-B14F-4D97-AF65-F5344CB8AC3E}">
        <p14:creationId xmlns:p14="http://schemas.microsoft.com/office/powerpoint/2010/main" val="1720791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EF987A74-6CFA-46E7-B65B-2DBCB378E3B2}" type="slidenum">
              <a:rPr lang="en-US" altLang="en-US">
                <a:latin typeface="Arial" panose="020B0604020202020204" pitchFamily="34" charset="0"/>
              </a:rPr>
              <a:pPr/>
              <a:t>24</a:t>
            </a:fld>
            <a:endParaRPr lang="en-US" altLang="en-US">
              <a:latin typeface="Arial" panose="020B0604020202020204" pitchFamily="34" charset="0"/>
            </a:endParaRPr>
          </a:p>
        </p:txBody>
      </p:sp>
    </p:spTree>
    <p:extLst>
      <p:ext uri="{BB962C8B-B14F-4D97-AF65-F5344CB8AC3E}">
        <p14:creationId xmlns:p14="http://schemas.microsoft.com/office/powerpoint/2010/main" val="1447761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D7E62139-C285-41E4-A71D-87767B04170E}" type="slidenum">
              <a:rPr lang="en-US" altLang="en-US">
                <a:latin typeface="Arial" panose="020B0604020202020204" pitchFamily="34" charset="0"/>
              </a:rPr>
              <a:pPr/>
              <a:t>34</a:t>
            </a:fld>
            <a:endParaRPr lang="en-US" altLang="en-US">
              <a:latin typeface="Arial" panose="020B0604020202020204" pitchFamily="34" charset="0"/>
            </a:endParaRPr>
          </a:p>
        </p:txBody>
      </p:sp>
    </p:spTree>
    <p:extLst>
      <p:ext uri="{BB962C8B-B14F-4D97-AF65-F5344CB8AC3E}">
        <p14:creationId xmlns:p14="http://schemas.microsoft.com/office/powerpoint/2010/main" val="344265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F50C5C8-0B7D-426C-9D91-39BCC385AE40}" type="slidenum">
              <a:rPr lang="en-US" altLang="en-US">
                <a:latin typeface="Arial" panose="020B0604020202020204" pitchFamily="34" charset="0"/>
              </a:rPr>
              <a:pPr/>
              <a:t>35</a:t>
            </a:fld>
            <a:endParaRPr lang="en-US" altLang="en-US">
              <a:latin typeface="Arial" panose="020B0604020202020204" pitchFamily="34" charset="0"/>
            </a:endParaRPr>
          </a:p>
        </p:txBody>
      </p:sp>
    </p:spTree>
    <p:extLst>
      <p:ext uri="{BB962C8B-B14F-4D97-AF65-F5344CB8AC3E}">
        <p14:creationId xmlns:p14="http://schemas.microsoft.com/office/powerpoint/2010/main" val="269398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40B29E8C-3956-49FE-9CC5-6280083DC1E5}" type="slidenum">
              <a:rPr lang="en-US" altLang="en-US">
                <a:latin typeface="Arial" panose="020B0604020202020204" pitchFamily="34" charset="0"/>
              </a:rPr>
              <a:pPr/>
              <a:t>36</a:t>
            </a:fld>
            <a:endParaRPr lang="en-US" altLang="en-US">
              <a:latin typeface="Arial" panose="020B0604020202020204" pitchFamily="34" charset="0"/>
            </a:endParaRPr>
          </a:p>
        </p:txBody>
      </p:sp>
    </p:spTree>
    <p:extLst>
      <p:ext uri="{BB962C8B-B14F-4D97-AF65-F5344CB8AC3E}">
        <p14:creationId xmlns:p14="http://schemas.microsoft.com/office/powerpoint/2010/main" val="3399271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1F56E6BE-CB10-4049-A4E8-80427AE94755}" type="slidenum">
              <a:rPr lang="en-US" altLang="en-US">
                <a:latin typeface="Arial" panose="020B0604020202020204" pitchFamily="34" charset="0"/>
              </a:rPr>
              <a:pPr/>
              <a:t>37</a:t>
            </a:fld>
            <a:endParaRPr lang="en-US" altLang="en-US">
              <a:latin typeface="Arial" panose="020B0604020202020204" pitchFamily="34" charset="0"/>
            </a:endParaRPr>
          </a:p>
        </p:txBody>
      </p:sp>
    </p:spTree>
    <p:extLst>
      <p:ext uri="{BB962C8B-B14F-4D97-AF65-F5344CB8AC3E}">
        <p14:creationId xmlns:p14="http://schemas.microsoft.com/office/powerpoint/2010/main" val="1134713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6A62B5CF-5F48-48BF-A7AB-CE98ADCF4171}" type="slidenum">
              <a:rPr lang="en-US" altLang="en-US">
                <a:latin typeface="Arial" panose="020B0604020202020204" pitchFamily="34" charset="0"/>
              </a:rPr>
              <a:pPr/>
              <a:t>38</a:t>
            </a:fld>
            <a:endParaRPr lang="en-US" altLang="en-US">
              <a:latin typeface="Arial" panose="020B0604020202020204" pitchFamily="34" charset="0"/>
            </a:endParaRPr>
          </a:p>
        </p:txBody>
      </p:sp>
    </p:spTree>
    <p:extLst>
      <p:ext uri="{BB962C8B-B14F-4D97-AF65-F5344CB8AC3E}">
        <p14:creationId xmlns:p14="http://schemas.microsoft.com/office/powerpoint/2010/main" val="4199611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0DC576D6-7E05-42F0-A764-15CAA497AE09}" type="slidenum">
              <a:rPr lang="en-US" altLang="en-US">
                <a:latin typeface="Arial" panose="020B0604020202020204" pitchFamily="34" charset="0"/>
              </a:rPr>
              <a:pPr/>
              <a:t>39</a:t>
            </a:fld>
            <a:endParaRPr lang="en-US" altLang="en-US">
              <a:latin typeface="Arial" panose="020B0604020202020204" pitchFamily="34" charset="0"/>
            </a:endParaRPr>
          </a:p>
        </p:txBody>
      </p:sp>
    </p:spTree>
    <p:extLst>
      <p:ext uri="{BB962C8B-B14F-4D97-AF65-F5344CB8AC3E}">
        <p14:creationId xmlns:p14="http://schemas.microsoft.com/office/powerpoint/2010/main" val="594239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9E32F4D5-E8F5-4F8A-A379-E86250F0E12E}" type="slidenum">
              <a:rPr lang="en-US" altLang="en-US">
                <a:latin typeface="Arial" panose="020B0604020202020204" pitchFamily="34" charset="0"/>
              </a:rPr>
              <a:pPr/>
              <a:t>40</a:t>
            </a:fld>
            <a:endParaRPr lang="en-US" altLang="en-US">
              <a:latin typeface="Arial" panose="020B0604020202020204" pitchFamily="34" charset="0"/>
            </a:endParaRPr>
          </a:p>
        </p:txBody>
      </p:sp>
    </p:spTree>
    <p:extLst>
      <p:ext uri="{BB962C8B-B14F-4D97-AF65-F5344CB8AC3E}">
        <p14:creationId xmlns:p14="http://schemas.microsoft.com/office/powerpoint/2010/main" val="3878357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E26C87FD-9C7A-4CC3-87F0-AD66CABAF012}" type="slidenum">
              <a:rPr lang="en-US" altLang="en-US" b="0">
                <a:latin typeface="Arial" panose="020B0604020202020204" pitchFamily="34" charset="0"/>
              </a:rPr>
              <a:pPr/>
              <a:t>43</a:t>
            </a:fld>
            <a:endParaRPr lang="en-US" altLang="en-US" b="0">
              <a:latin typeface="Arial" panose="020B0604020202020204" pitchFamily="34" charset="0"/>
            </a:endParaRPr>
          </a:p>
        </p:txBody>
      </p:sp>
    </p:spTree>
    <p:extLst>
      <p:ext uri="{BB962C8B-B14F-4D97-AF65-F5344CB8AC3E}">
        <p14:creationId xmlns:p14="http://schemas.microsoft.com/office/powerpoint/2010/main" val="4020694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D9E74DE8-0EBA-4FAA-83DC-71D47B5E9A51}" type="slidenum">
              <a:rPr lang="en-US" altLang="en-US" b="0">
                <a:latin typeface="Arial" panose="020B0604020202020204" pitchFamily="34" charset="0"/>
              </a:rPr>
              <a:pPr/>
              <a:t>46</a:t>
            </a:fld>
            <a:endParaRPr lang="en-US" altLang="en-US" b="0">
              <a:latin typeface="Arial" panose="020B0604020202020204" pitchFamily="34" charset="0"/>
            </a:endParaRPr>
          </a:p>
        </p:txBody>
      </p:sp>
    </p:spTree>
    <p:extLst>
      <p:ext uri="{BB962C8B-B14F-4D97-AF65-F5344CB8AC3E}">
        <p14:creationId xmlns:p14="http://schemas.microsoft.com/office/powerpoint/2010/main" val="3094163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9F45DA59-6E64-4870-82E4-B31D0E31BC9C}" type="slidenum">
              <a:rPr lang="en-US" altLang="en-US" b="0">
                <a:latin typeface="Arial" panose="020B0604020202020204" pitchFamily="34" charset="0"/>
              </a:rPr>
              <a:pPr/>
              <a:t>47</a:t>
            </a:fld>
            <a:endParaRPr lang="en-US" altLang="en-US" b="0">
              <a:latin typeface="Arial" panose="020B0604020202020204" pitchFamily="34" charset="0"/>
            </a:endParaRPr>
          </a:p>
        </p:txBody>
      </p:sp>
    </p:spTree>
    <p:extLst>
      <p:ext uri="{BB962C8B-B14F-4D97-AF65-F5344CB8AC3E}">
        <p14:creationId xmlns:p14="http://schemas.microsoft.com/office/powerpoint/2010/main" val="480749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latin typeface="Arial" panose="020B0604020202020204" pitchFamily="34"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C4F74A0E-F815-41E0-8C20-1D9C74B0D890}" type="slidenum">
              <a:rPr lang="en-US" altLang="en-US">
                <a:latin typeface="Arial" panose="020B0604020202020204" pitchFamily="34" charset="0"/>
              </a:rPr>
              <a:pPr/>
              <a:t>25</a:t>
            </a:fld>
            <a:endParaRPr lang="en-US" altLang="en-US">
              <a:latin typeface="Arial" panose="020B0604020202020204" pitchFamily="34" charset="0"/>
            </a:endParaRPr>
          </a:p>
        </p:txBody>
      </p:sp>
    </p:spTree>
    <p:extLst>
      <p:ext uri="{BB962C8B-B14F-4D97-AF65-F5344CB8AC3E}">
        <p14:creationId xmlns:p14="http://schemas.microsoft.com/office/powerpoint/2010/main" val="1170550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D6751B11-B0A3-4ED4-94CA-1CEE130D6481}" type="slidenum">
              <a:rPr lang="en-US" altLang="en-US" b="0">
                <a:latin typeface="Arial" panose="020B0604020202020204" pitchFamily="34" charset="0"/>
              </a:rPr>
              <a:pPr/>
              <a:t>48</a:t>
            </a:fld>
            <a:endParaRPr lang="en-US" altLang="en-US" b="0">
              <a:latin typeface="Arial" panose="020B0604020202020204" pitchFamily="34" charset="0"/>
            </a:endParaRPr>
          </a:p>
        </p:txBody>
      </p:sp>
    </p:spTree>
    <p:extLst>
      <p:ext uri="{BB962C8B-B14F-4D97-AF65-F5344CB8AC3E}">
        <p14:creationId xmlns:p14="http://schemas.microsoft.com/office/powerpoint/2010/main" val="2902888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5BB95C45-48D8-43F9-8C83-87D9A2B04EDF}" type="slidenum">
              <a:rPr lang="en-US" altLang="en-US" b="0">
                <a:latin typeface="Arial" panose="020B0604020202020204" pitchFamily="34" charset="0"/>
              </a:rPr>
              <a:pPr/>
              <a:t>49</a:t>
            </a:fld>
            <a:endParaRPr lang="en-US" altLang="en-US" b="0">
              <a:latin typeface="Arial" panose="020B0604020202020204" pitchFamily="34" charset="0"/>
            </a:endParaRPr>
          </a:p>
        </p:txBody>
      </p:sp>
    </p:spTree>
    <p:extLst>
      <p:ext uri="{BB962C8B-B14F-4D97-AF65-F5344CB8AC3E}">
        <p14:creationId xmlns:p14="http://schemas.microsoft.com/office/powerpoint/2010/main" val="1393561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F74420AA-641C-4FA7-8956-5FDF26128F4E}" type="slidenum">
              <a:rPr lang="en-US" altLang="en-US" b="0">
                <a:latin typeface="Arial" panose="020B0604020202020204" pitchFamily="34" charset="0"/>
              </a:rPr>
              <a:pPr/>
              <a:t>50</a:t>
            </a:fld>
            <a:endParaRPr lang="en-US" altLang="en-US" b="0">
              <a:latin typeface="Arial" panose="020B0604020202020204" pitchFamily="34" charset="0"/>
            </a:endParaRPr>
          </a:p>
        </p:txBody>
      </p:sp>
    </p:spTree>
    <p:extLst>
      <p:ext uri="{BB962C8B-B14F-4D97-AF65-F5344CB8AC3E}">
        <p14:creationId xmlns:p14="http://schemas.microsoft.com/office/powerpoint/2010/main" val="724915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1DEF781C-6706-495F-8E61-D506B90BC661}" type="slidenum">
              <a:rPr lang="en-US" altLang="en-US" b="0">
                <a:latin typeface="Arial" panose="020B0604020202020204" pitchFamily="34" charset="0"/>
              </a:rPr>
              <a:pPr/>
              <a:t>51</a:t>
            </a:fld>
            <a:endParaRPr lang="en-US" altLang="en-US" b="0">
              <a:latin typeface="Arial" panose="020B0604020202020204" pitchFamily="34" charset="0"/>
            </a:endParaRPr>
          </a:p>
        </p:txBody>
      </p:sp>
    </p:spTree>
    <p:extLst>
      <p:ext uri="{BB962C8B-B14F-4D97-AF65-F5344CB8AC3E}">
        <p14:creationId xmlns:p14="http://schemas.microsoft.com/office/powerpoint/2010/main" val="1034739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1B5342DB-C22C-4373-8B1F-F7003DAD4C60}" type="slidenum">
              <a:rPr lang="en-US" altLang="en-US" b="0">
                <a:latin typeface="Arial" panose="020B0604020202020204" pitchFamily="34" charset="0"/>
              </a:rPr>
              <a:pPr/>
              <a:t>52</a:t>
            </a:fld>
            <a:endParaRPr lang="en-US" altLang="en-US" b="0">
              <a:latin typeface="Arial" panose="020B0604020202020204" pitchFamily="34" charset="0"/>
            </a:endParaRPr>
          </a:p>
        </p:txBody>
      </p:sp>
    </p:spTree>
    <p:extLst>
      <p:ext uri="{BB962C8B-B14F-4D97-AF65-F5344CB8AC3E}">
        <p14:creationId xmlns:p14="http://schemas.microsoft.com/office/powerpoint/2010/main" val="1676108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A4BA21E3-B6C8-4F5B-9542-8F5D0A7F2C21}" type="slidenum">
              <a:rPr lang="en-US" altLang="en-US" b="0">
                <a:latin typeface="Arial" panose="020B0604020202020204" pitchFamily="34" charset="0"/>
              </a:rPr>
              <a:pPr/>
              <a:t>53</a:t>
            </a:fld>
            <a:endParaRPr lang="en-US" altLang="en-US" b="0">
              <a:latin typeface="Arial" panose="020B0604020202020204" pitchFamily="34" charset="0"/>
            </a:endParaRPr>
          </a:p>
        </p:txBody>
      </p:sp>
    </p:spTree>
    <p:extLst>
      <p:ext uri="{BB962C8B-B14F-4D97-AF65-F5344CB8AC3E}">
        <p14:creationId xmlns:p14="http://schemas.microsoft.com/office/powerpoint/2010/main" val="1264476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ChangeArrowheads="1" noTextEdit="1"/>
          </p:cNvSpPr>
          <p:nvPr>
            <p:ph type="sldImg"/>
          </p:nvPr>
        </p:nvSpPr>
        <p:spPr>
          <a:xfrm>
            <a:off x="381000" y="685800"/>
            <a:ext cx="6096000" cy="3429000"/>
          </a:xfrm>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DC83A7C7-3FDE-49AE-BD38-2A12848F9BDA}" type="slidenum">
              <a:rPr lang="en-US" altLang="en-US">
                <a:latin typeface="Arial" panose="020B0604020202020204" pitchFamily="34" charset="0"/>
              </a:rPr>
              <a:pPr/>
              <a:t>55</a:t>
            </a:fld>
            <a:endParaRPr lang="en-US" altLang="en-US">
              <a:latin typeface="Arial" panose="020B0604020202020204" pitchFamily="34" charset="0"/>
            </a:endParaRPr>
          </a:p>
        </p:txBody>
      </p:sp>
    </p:spTree>
    <p:extLst>
      <p:ext uri="{BB962C8B-B14F-4D97-AF65-F5344CB8AC3E}">
        <p14:creationId xmlns:p14="http://schemas.microsoft.com/office/powerpoint/2010/main" val="2077272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ChangeArrowheads="1" noTextEdit="1"/>
          </p:cNvSpPr>
          <p:nvPr>
            <p:ph type="sldImg"/>
          </p:nvPr>
        </p:nvSpPr>
        <p:spPr>
          <a:xfrm>
            <a:off x="381000" y="685800"/>
            <a:ext cx="6096000" cy="3429000"/>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11F5EF0B-7BD4-486B-A8B2-E3012A9EF5EB}" type="slidenum">
              <a:rPr lang="en-US" altLang="en-US">
                <a:latin typeface="Arial" panose="020B0604020202020204" pitchFamily="34" charset="0"/>
              </a:rPr>
              <a:pPr/>
              <a:t>56</a:t>
            </a:fld>
            <a:endParaRPr lang="en-US" altLang="en-US">
              <a:latin typeface="Arial" panose="020B0604020202020204" pitchFamily="34" charset="0"/>
            </a:endParaRPr>
          </a:p>
        </p:txBody>
      </p:sp>
    </p:spTree>
    <p:extLst>
      <p:ext uri="{BB962C8B-B14F-4D97-AF65-F5344CB8AC3E}">
        <p14:creationId xmlns:p14="http://schemas.microsoft.com/office/powerpoint/2010/main" val="2082081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ChangeArrowheads="1" noTextEdit="1"/>
          </p:cNvSpPr>
          <p:nvPr>
            <p:ph type="sldImg"/>
          </p:nvPr>
        </p:nvSpPr>
        <p:spPr>
          <a:xfrm>
            <a:off x="381000" y="685800"/>
            <a:ext cx="6096000" cy="3429000"/>
          </a:xfrm>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7E9F535A-E1FE-41DF-92EE-240FC11D15C0}" type="slidenum">
              <a:rPr lang="en-US" altLang="en-US">
                <a:latin typeface="Arial" panose="020B0604020202020204" pitchFamily="34" charset="0"/>
              </a:rPr>
              <a:pPr/>
              <a:t>57</a:t>
            </a:fld>
            <a:endParaRPr lang="en-US" altLang="en-US">
              <a:latin typeface="Arial" panose="020B0604020202020204" pitchFamily="34" charset="0"/>
            </a:endParaRPr>
          </a:p>
        </p:txBody>
      </p:sp>
    </p:spTree>
    <p:extLst>
      <p:ext uri="{BB962C8B-B14F-4D97-AF65-F5344CB8AC3E}">
        <p14:creationId xmlns:p14="http://schemas.microsoft.com/office/powerpoint/2010/main" val="2280722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a:xfrm>
            <a:off x="381000" y="685800"/>
            <a:ext cx="6096000" cy="3429000"/>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C885378F-21B1-48C5-BE04-91045ACE4D6F}" type="slidenum">
              <a:rPr lang="en-US" altLang="en-US">
                <a:latin typeface="Arial" panose="020B0604020202020204" pitchFamily="34" charset="0"/>
              </a:rPr>
              <a:pPr/>
              <a:t>58</a:t>
            </a:fld>
            <a:endParaRPr lang="en-US" altLang="en-US">
              <a:latin typeface="Arial" panose="020B0604020202020204" pitchFamily="34" charset="0"/>
            </a:endParaRPr>
          </a:p>
        </p:txBody>
      </p:sp>
    </p:spTree>
    <p:extLst>
      <p:ext uri="{BB962C8B-B14F-4D97-AF65-F5344CB8AC3E}">
        <p14:creationId xmlns:p14="http://schemas.microsoft.com/office/powerpoint/2010/main" val="3183410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latin typeface="Arial" panose="020B0604020202020204" pitchFamily="34"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6B37CA55-771E-479E-8210-A4CBA6B17747}" type="slidenum">
              <a:rPr lang="en-US" altLang="en-US">
                <a:latin typeface="Arial" panose="020B0604020202020204" pitchFamily="34" charset="0"/>
              </a:rPr>
              <a:pPr/>
              <a:t>26</a:t>
            </a:fld>
            <a:endParaRPr lang="en-US" altLang="en-US">
              <a:latin typeface="Arial" panose="020B0604020202020204" pitchFamily="34" charset="0"/>
            </a:endParaRPr>
          </a:p>
        </p:txBody>
      </p:sp>
    </p:spTree>
    <p:extLst>
      <p:ext uri="{BB962C8B-B14F-4D97-AF65-F5344CB8AC3E}">
        <p14:creationId xmlns:p14="http://schemas.microsoft.com/office/powerpoint/2010/main" val="2016538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latin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74FE8587-7BEE-4542-B501-225E84AD92EE}" type="slidenum">
              <a:rPr lang="en-US" altLang="en-US">
                <a:latin typeface="Arial" panose="020B0604020202020204" pitchFamily="34" charset="0"/>
              </a:rPr>
              <a:pPr/>
              <a:t>27</a:t>
            </a:fld>
            <a:endParaRPr lang="en-US" altLang="en-US">
              <a:latin typeface="Arial" panose="020B0604020202020204" pitchFamily="34" charset="0"/>
            </a:endParaRPr>
          </a:p>
        </p:txBody>
      </p:sp>
    </p:spTree>
    <p:extLst>
      <p:ext uri="{BB962C8B-B14F-4D97-AF65-F5344CB8AC3E}">
        <p14:creationId xmlns:p14="http://schemas.microsoft.com/office/powerpoint/2010/main" val="2771244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87C513C6-7728-4806-A69E-866B42AA6CA0}" type="slidenum">
              <a:rPr lang="en-US" altLang="en-US">
                <a:latin typeface="Arial" panose="020B0604020202020204" pitchFamily="34" charset="0"/>
              </a:rPr>
              <a:pPr/>
              <a:t>28</a:t>
            </a:fld>
            <a:endParaRPr lang="en-US" altLang="en-US">
              <a:latin typeface="Arial" panose="020B0604020202020204" pitchFamily="34" charset="0"/>
            </a:endParaRPr>
          </a:p>
        </p:txBody>
      </p:sp>
    </p:spTree>
    <p:extLst>
      <p:ext uri="{BB962C8B-B14F-4D97-AF65-F5344CB8AC3E}">
        <p14:creationId xmlns:p14="http://schemas.microsoft.com/office/powerpoint/2010/main" val="3462341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latin typeface="Arial" panose="020B0604020202020204" pitchFamily="34" charset="0"/>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3AECECEB-B84B-41C1-AC08-B8F010BA7D49}" type="slidenum">
              <a:rPr lang="en-US" altLang="en-US">
                <a:latin typeface="Arial" panose="020B0604020202020204" pitchFamily="34" charset="0"/>
              </a:rPr>
              <a:pPr/>
              <a:t>29</a:t>
            </a:fld>
            <a:endParaRPr lang="en-US" altLang="en-US">
              <a:latin typeface="Arial" panose="020B0604020202020204" pitchFamily="34" charset="0"/>
            </a:endParaRPr>
          </a:p>
        </p:txBody>
      </p:sp>
    </p:spTree>
    <p:extLst>
      <p:ext uri="{BB962C8B-B14F-4D97-AF65-F5344CB8AC3E}">
        <p14:creationId xmlns:p14="http://schemas.microsoft.com/office/powerpoint/2010/main" val="3585542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latin typeface="Arial" panose="020B0604020202020204" pitchFamily="34" charset="0"/>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21ED0E6A-6A6D-4151-9EDA-3D1D4190ECF2}" type="slidenum">
              <a:rPr lang="en-US" altLang="en-US">
                <a:latin typeface="Arial" panose="020B0604020202020204" pitchFamily="34" charset="0"/>
              </a:rPr>
              <a:pPr/>
              <a:t>30</a:t>
            </a:fld>
            <a:endParaRPr lang="en-US" altLang="en-US">
              <a:latin typeface="Arial" panose="020B0604020202020204" pitchFamily="34" charset="0"/>
            </a:endParaRPr>
          </a:p>
        </p:txBody>
      </p:sp>
    </p:spTree>
    <p:extLst>
      <p:ext uri="{BB962C8B-B14F-4D97-AF65-F5344CB8AC3E}">
        <p14:creationId xmlns:p14="http://schemas.microsoft.com/office/powerpoint/2010/main" val="808684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607C736C-6D2E-4CBD-9BD4-E47AE78B0ABB}" type="slidenum">
              <a:rPr lang="en-US" altLang="en-US">
                <a:latin typeface="Arial" panose="020B0604020202020204" pitchFamily="34" charset="0"/>
              </a:rPr>
              <a:pPr/>
              <a:t>31</a:t>
            </a:fld>
            <a:endParaRPr lang="en-US" altLang="en-US">
              <a:latin typeface="Arial" panose="020B0604020202020204" pitchFamily="34" charset="0"/>
            </a:endParaRPr>
          </a:p>
        </p:txBody>
      </p:sp>
    </p:spTree>
    <p:extLst>
      <p:ext uri="{BB962C8B-B14F-4D97-AF65-F5344CB8AC3E}">
        <p14:creationId xmlns:p14="http://schemas.microsoft.com/office/powerpoint/2010/main" val="177171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C29A0D32-E1AC-4F81-9ABC-81B46DBEC969}" type="slidenum">
              <a:rPr lang="en-US" altLang="en-US">
                <a:latin typeface="Arial" panose="020B0604020202020204" pitchFamily="34" charset="0"/>
              </a:rPr>
              <a:pPr/>
              <a:t>33</a:t>
            </a:fld>
            <a:endParaRPr lang="en-US" altLang="en-US">
              <a:latin typeface="Arial" panose="020B0604020202020204" pitchFamily="34" charset="0"/>
            </a:endParaRPr>
          </a:p>
        </p:txBody>
      </p:sp>
    </p:spTree>
    <p:extLst>
      <p:ext uri="{BB962C8B-B14F-4D97-AF65-F5344CB8AC3E}">
        <p14:creationId xmlns:p14="http://schemas.microsoft.com/office/powerpoint/2010/main" val="1407435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vider-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320" y="2941984"/>
            <a:ext cx="7549079" cy="2743200"/>
          </a:xfrm>
          <a:prstGeom prst="rect">
            <a:avLst/>
          </a:prstGeom>
        </p:spPr>
        <p:txBody>
          <a:bodyPr tIns="0" bIns="0" rtlCol="0" anchor="b" anchorCtr="0">
            <a:noAutofit/>
          </a:bodyPr>
          <a:lstStyle>
            <a:lvl1pPr>
              <a:lnSpc>
                <a:spcPct val="80000"/>
              </a:lnSpc>
              <a:defRPr lang="en-US" sz="6000" b="0" dirty="0">
                <a:solidFill>
                  <a:schemeClr val="bg1"/>
                </a:solidFill>
              </a:defRPr>
            </a:lvl1pPr>
          </a:lstStyle>
          <a:p>
            <a:pPr lvl="0"/>
            <a:r>
              <a:rPr lang="en-US"/>
              <a:t>Click to edit Master title style</a:t>
            </a:r>
            <a:endParaRPr lang="en-US" dirty="0"/>
          </a:p>
        </p:txBody>
      </p:sp>
      <p:pic>
        <p:nvPicPr>
          <p:cNvPr id="8" name="Picture 7">
            <a:extLst>
              <a:ext uri="{FF2B5EF4-FFF2-40B4-BE49-F238E27FC236}">
                <a16:creationId xmlns:a16="http://schemas.microsoft.com/office/drawing/2014/main" id="{735D7A56-0967-D442-92A0-85A847FD6B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897880"/>
            <a:ext cx="11903000" cy="647700"/>
          </a:xfrm>
          <a:prstGeom prst="rect">
            <a:avLst/>
          </a:prstGeom>
        </p:spPr>
      </p:pic>
      <p:pic>
        <p:nvPicPr>
          <p:cNvPr id="6" name="Picture 5"/>
          <p:cNvPicPr>
            <a:picLocks noChangeAspect="1"/>
          </p:cNvPicPr>
          <p:nvPr/>
        </p:nvPicPr>
        <p:blipFill>
          <a:blip r:embed="rId4"/>
          <a:stretch>
            <a:fillRect/>
          </a:stretch>
        </p:blipFill>
        <p:spPr>
          <a:xfrm>
            <a:off x="457319" y="402336"/>
            <a:ext cx="1829276" cy="645226"/>
          </a:xfrm>
          <a:prstGeom prst="rect">
            <a:avLst/>
          </a:prstGeom>
        </p:spPr>
      </p:pic>
      <p:sp>
        <p:nvSpPr>
          <p:cNvPr id="12" name="TextBox 11">
            <a:extLst>
              <a:ext uri="{FF2B5EF4-FFF2-40B4-BE49-F238E27FC236}">
                <a16:creationId xmlns:a16="http://schemas.microsoft.com/office/drawing/2014/main" id="{DD3A769E-7BA6-40F8-9174-818ACE5F72AD}"/>
              </a:ext>
            </a:extLst>
          </p:cNvPr>
          <p:cNvSpPr txBox="1"/>
          <p:nvPr/>
        </p:nvSpPr>
        <p:spPr>
          <a:xfrm>
            <a:off x="1631703" y="6146910"/>
            <a:ext cx="3424912" cy="369236"/>
          </a:xfrm>
          <a:prstGeom prst="rect">
            <a:avLst/>
          </a:prstGeom>
          <a:noFill/>
        </p:spPr>
        <p:txBody>
          <a:bodyPr wrap="none" rtlCol="0">
            <a:spAutoFit/>
          </a:bodyPr>
          <a:lstStyle/>
          <a:p>
            <a:r>
              <a:rPr lang="en-US" sz="1800" dirty="0">
                <a:solidFill>
                  <a:schemeClr val="bg1"/>
                </a:solidFill>
              </a:rPr>
              <a:t>HYPACK 2022 – Training Event</a:t>
            </a:r>
          </a:p>
        </p:txBody>
      </p:sp>
      <p:pic>
        <p:nvPicPr>
          <p:cNvPr id="14" name="Picture 13" descr="A picture containing cup&#10;&#10;Description automatically generated">
            <a:extLst>
              <a:ext uri="{FF2B5EF4-FFF2-40B4-BE49-F238E27FC236}">
                <a16:creationId xmlns:a16="http://schemas.microsoft.com/office/drawing/2014/main" id="{35CE9B9A-6D40-4024-904F-16C6EBF90AD6}"/>
              </a:ext>
            </a:extLst>
          </p:cNvPr>
          <p:cNvPicPr>
            <a:picLocks noChangeAspect="1"/>
          </p:cNvPicPr>
          <p:nvPr/>
        </p:nvPicPr>
        <p:blipFill>
          <a:blip r:embed="rId5"/>
          <a:stretch>
            <a:fillRect/>
          </a:stretch>
        </p:blipFill>
        <p:spPr>
          <a:xfrm>
            <a:off x="857946" y="5997278"/>
            <a:ext cx="773757" cy="760998"/>
          </a:xfrm>
          <a:prstGeom prst="rect">
            <a:avLst/>
          </a:prstGeom>
        </p:spPr>
      </p:pic>
    </p:spTree>
    <p:extLst>
      <p:ext uri="{BB962C8B-B14F-4D97-AF65-F5344CB8AC3E}">
        <p14:creationId xmlns:p14="http://schemas.microsoft.com/office/powerpoint/2010/main" val="1742963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A9DB8-0C28-3641-BEED-8EE8DF37E6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633"/>
          <a:stretch/>
        </p:blipFill>
        <p:spPr>
          <a:xfrm>
            <a:off x="789478" y="6099659"/>
            <a:ext cx="11113522" cy="647700"/>
          </a:xfrm>
          <a:prstGeom prst="rect">
            <a:avLst/>
          </a:prstGeom>
        </p:spPr>
      </p:pic>
      <p:pic>
        <p:nvPicPr>
          <p:cNvPr id="7" name="Picture 6">
            <a:extLst>
              <a:ext uri="{FF2B5EF4-FFF2-40B4-BE49-F238E27FC236}">
                <a16:creationId xmlns:a16="http://schemas.microsoft.com/office/drawing/2014/main" id="{ED0667AA-22B6-324D-A947-DB04F2668FC6}"/>
              </a:ext>
            </a:extLst>
          </p:cNvPr>
          <p:cNvPicPr>
            <a:picLocks noChangeAspect="1"/>
          </p:cNvPicPr>
          <p:nvPr/>
        </p:nvPicPr>
        <p:blipFill>
          <a:blip r:embed="rId3"/>
          <a:stretch>
            <a:fillRect/>
          </a:stretch>
        </p:blipFill>
        <p:spPr>
          <a:xfrm>
            <a:off x="10531044" y="6263439"/>
            <a:ext cx="1371957" cy="483920"/>
          </a:xfrm>
          <a:prstGeom prst="rect">
            <a:avLst/>
          </a:prstGeom>
        </p:spPr>
      </p:pic>
      <p:sp>
        <p:nvSpPr>
          <p:cNvPr id="10" name="Title 1">
            <a:extLst>
              <a:ext uri="{FF2B5EF4-FFF2-40B4-BE49-F238E27FC236}">
                <a16:creationId xmlns:a16="http://schemas.microsoft.com/office/drawing/2014/main" id="{4F4FA756-AEE3-47B7-89C9-EBBF6D668116}"/>
              </a:ext>
            </a:extLst>
          </p:cNvPr>
          <p:cNvSpPr>
            <a:spLocks noGrp="1"/>
          </p:cNvSpPr>
          <p:nvPr>
            <p:ph type="title"/>
          </p:nvPr>
        </p:nvSpPr>
        <p:spPr>
          <a:xfrm>
            <a:off x="457320" y="110652"/>
            <a:ext cx="11277598" cy="989013"/>
          </a:xfrm>
          <a:prstGeom prst="rect">
            <a:avLst/>
          </a:prstGeom>
        </p:spPr>
        <p:txBody>
          <a:bodyPr/>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13066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Bell Gossett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0F2F8E5-1108-0A46-83A0-852BF6A1A522}" type="slidenum">
              <a:rPr lang="en-US" smtClean="0"/>
              <a:pPr/>
              <a:t>‹#›</a:t>
            </a:fld>
            <a:endParaRPr lang="en-US"/>
          </a:p>
        </p:txBody>
      </p:sp>
    </p:spTree>
    <p:extLst>
      <p:ext uri="{BB962C8B-B14F-4D97-AF65-F5344CB8AC3E}">
        <p14:creationId xmlns:p14="http://schemas.microsoft.com/office/powerpoint/2010/main" val="3714099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Divider Bell Gosset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358"/>
            <a:ext cx="12190728" cy="6857285"/>
          </a:xfrm>
          <a:prstGeom prst="rect">
            <a:avLst/>
          </a:prstGeom>
        </p:spPr>
      </p:pic>
      <p:sp>
        <p:nvSpPr>
          <p:cNvPr id="2" name="Title 1"/>
          <p:cNvSpPr>
            <a:spLocks noGrp="1"/>
          </p:cNvSpPr>
          <p:nvPr>
            <p:ph type="title"/>
          </p:nvPr>
        </p:nvSpPr>
        <p:spPr>
          <a:xfrm>
            <a:off x="463296" y="2514601"/>
            <a:ext cx="10363200" cy="1362075"/>
          </a:xfrm>
        </p:spPr>
        <p:txBody>
          <a:bodyPr vert="horz" lIns="0" tIns="45720" rIns="0" bIns="45720" rtlCol="0" anchor="t" anchorCtr="0">
            <a:noAutofit/>
          </a:bodyPr>
          <a:lstStyle>
            <a:lvl1pPr>
              <a:lnSpc>
                <a:spcPts val="6500"/>
              </a:lnSpc>
              <a:defRPr lang="en-US" sz="4600" b="0" dirty="0">
                <a:solidFill>
                  <a:schemeClr val="bg1"/>
                </a:solidFill>
              </a:defRPr>
            </a:lvl1pPr>
          </a:lstStyle>
          <a:p>
            <a:pPr lvl="0">
              <a:lnSpc>
                <a:spcPts val="5000"/>
              </a:lnSpc>
            </a:pPr>
            <a:r>
              <a:rPr lang="en-US"/>
              <a:t>Click to edit Master 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0F2F8E5-1108-0A46-83A0-852BF6A1A522}" type="slidenum">
              <a:rPr lang="en-US" smtClean="0"/>
              <a:pPr/>
              <a:t>‹#›</a:t>
            </a:fld>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296" y="283464"/>
            <a:ext cx="3065677" cy="879716"/>
          </a:xfrm>
          <a:prstGeom prst="rect">
            <a:avLst/>
          </a:prstGeom>
        </p:spPr>
      </p:pic>
    </p:spTree>
    <p:extLst>
      <p:ext uri="{BB962C8B-B14F-4D97-AF65-F5344CB8AC3E}">
        <p14:creationId xmlns:p14="http://schemas.microsoft.com/office/powerpoint/2010/main" val="2423758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Bell Gosset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0F2F8E5-1108-0A46-83A0-852BF6A1A522}" type="slidenum">
              <a:rPr lang="en-US" smtClean="0"/>
              <a:pPr/>
              <a:t>‹#›</a:t>
            </a:fld>
            <a:endParaRPr lang="en-US"/>
          </a:p>
        </p:txBody>
      </p:sp>
    </p:spTree>
    <p:extLst>
      <p:ext uri="{BB962C8B-B14F-4D97-AF65-F5344CB8AC3E}">
        <p14:creationId xmlns:p14="http://schemas.microsoft.com/office/powerpoint/2010/main" val="132130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2BE7CB-04AA-4542-9200-874B58C6CC0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6633"/>
          <a:stretch/>
        </p:blipFill>
        <p:spPr>
          <a:xfrm>
            <a:off x="789478" y="6099659"/>
            <a:ext cx="11113522" cy="647700"/>
          </a:xfrm>
          <a:prstGeom prst="rect">
            <a:avLst/>
          </a:prstGeom>
        </p:spPr>
      </p:pic>
      <p:grpSp>
        <p:nvGrpSpPr>
          <p:cNvPr id="4" name="Group 3">
            <a:extLst>
              <a:ext uri="{FF2B5EF4-FFF2-40B4-BE49-F238E27FC236}">
                <a16:creationId xmlns:a16="http://schemas.microsoft.com/office/drawing/2014/main" id="{8A9E068C-86AA-4DD5-A6DE-2E7AEEA1EC52}"/>
              </a:ext>
            </a:extLst>
          </p:cNvPr>
          <p:cNvGrpSpPr/>
          <p:nvPr/>
        </p:nvGrpSpPr>
        <p:grpSpPr>
          <a:xfrm>
            <a:off x="924040" y="5970906"/>
            <a:ext cx="4132575" cy="721244"/>
            <a:chOff x="923799" y="5970906"/>
            <a:chExt cx="4131499" cy="721244"/>
          </a:xfrm>
        </p:grpSpPr>
        <p:sp>
          <p:nvSpPr>
            <p:cNvPr id="10" name="TextBox 9">
              <a:extLst>
                <a:ext uri="{FF2B5EF4-FFF2-40B4-BE49-F238E27FC236}">
                  <a16:creationId xmlns:a16="http://schemas.microsoft.com/office/drawing/2014/main" id="{04CCA375-A32C-46B6-A215-78E7CF95773C}"/>
                </a:ext>
              </a:extLst>
            </p:cNvPr>
            <p:cNvSpPr txBox="1"/>
            <p:nvPr/>
          </p:nvSpPr>
          <p:spPr>
            <a:xfrm>
              <a:off x="1631278" y="6146910"/>
              <a:ext cx="3424020" cy="369236"/>
            </a:xfrm>
            <a:prstGeom prst="rect">
              <a:avLst/>
            </a:prstGeom>
            <a:noFill/>
          </p:spPr>
          <p:txBody>
            <a:bodyPr wrap="none" rtlCol="0">
              <a:spAutoFit/>
            </a:bodyPr>
            <a:lstStyle/>
            <a:p>
              <a:r>
                <a:rPr lang="en-US" sz="1800" dirty="0">
                  <a:solidFill>
                    <a:schemeClr val="tx1">
                      <a:lumMod val="50000"/>
                      <a:lumOff val="50000"/>
                    </a:schemeClr>
                  </a:solidFill>
                </a:rPr>
                <a:t>HYPACK 2022 – Training Event</a:t>
              </a:r>
            </a:p>
          </p:txBody>
        </p:sp>
        <p:pic>
          <p:nvPicPr>
            <p:cNvPr id="3" name="Picture 2" descr="A picture containing drawing, table&#10;&#10;Description automatically generated">
              <a:extLst>
                <a:ext uri="{FF2B5EF4-FFF2-40B4-BE49-F238E27FC236}">
                  <a16:creationId xmlns:a16="http://schemas.microsoft.com/office/drawing/2014/main" id="{A29F4626-A68C-45B6-B1A4-161E33459B64}"/>
                </a:ext>
              </a:extLst>
            </p:cNvPr>
            <p:cNvPicPr>
              <a:picLocks noChangeAspect="1"/>
            </p:cNvPicPr>
            <p:nvPr/>
          </p:nvPicPr>
          <p:blipFill rotWithShape="1">
            <a:blip r:embed="rId8"/>
            <a:srcRect r="60893"/>
            <a:stretch/>
          </p:blipFill>
          <p:spPr>
            <a:xfrm>
              <a:off x="923799" y="5970906"/>
              <a:ext cx="707479" cy="721244"/>
            </a:xfrm>
            <a:prstGeom prst="rect">
              <a:avLst/>
            </a:prstGeom>
          </p:spPr>
        </p:pic>
      </p:grpSp>
    </p:spTree>
    <p:extLst>
      <p:ext uri="{BB962C8B-B14F-4D97-AF65-F5344CB8AC3E}">
        <p14:creationId xmlns:p14="http://schemas.microsoft.com/office/powerpoint/2010/main" val="3848119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6" r:id="rId4"/>
    <p:sldLayoutId id="2147483667" r:id="rId5"/>
  </p:sldLayoutIdLst>
  <p:txStyles>
    <p:titleStyle>
      <a:lvl1pPr algn="l" defTabSz="608013" rtl="0" eaLnBrk="1" fontAlgn="base" hangingPunct="1">
        <a:lnSpc>
          <a:spcPts val="2900"/>
        </a:lnSpc>
        <a:spcBef>
          <a:spcPct val="0"/>
        </a:spcBef>
        <a:spcAft>
          <a:spcPct val="0"/>
        </a:spcAft>
        <a:defRPr sz="2800" kern="1200">
          <a:solidFill>
            <a:schemeClr val="tx1"/>
          </a:solidFill>
          <a:latin typeface="Arial"/>
          <a:ea typeface="ヒラギノ角ゴ Pro W3" charset="0"/>
          <a:cs typeface="Arial"/>
        </a:defRPr>
      </a:lvl1pPr>
      <a:lvl2pPr algn="l" defTabSz="608013" rtl="0" eaLnBrk="1" fontAlgn="base" hangingPunct="1">
        <a:lnSpc>
          <a:spcPts val="2900"/>
        </a:lnSpc>
        <a:spcBef>
          <a:spcPct val="0"/>
        </a:spcBef>
        <a:spcAft>
          <a:spcPct val="0"/>
        </a:spcAft>
        <a:defRPr sz="2800">
          <a:solidFill>
            <a:srgbClr val="53565A"/>
          </a:solidFill>
          <a:latin typeface="Arial" pitchFamily="34" charset="0"/>
          <a:ea typeface="ヒラギノ角ゴ Pro W3" charset="0"/>
          <a:cs typeface="Arial" pitchFamily="34" charset="0"/>
        </a:defRPr>
      </a:lvl2pPr>
      <a:lvl3pPr algn="l" defTabSz="608013" rtl="0" eaLnBrk="1" fontAlgn="base" hangingPunct="1">
        <a:lnSpc>
          <a:spcPts val="2900"/>
        </a:lnSpc>
        <a:spcBef>
          <a:spcPct val="0"/>
        </a:spcBef>
        <a:spcAft>
          <a:spcPct val="0"/>
        </a:spcAft>
        <a:defRPr sz="2800">
          <a:solidFill>
            <a:srgbClr val="53565A"/>
          </a:solidFill>
          <a:latin typeface="Arial" pitchFamily="34" charset="0"/>
          <a:ea typeface="ヒラギノ角ゴ Pro W3" charset="0"/>
          <a:cs typeface="Arial" pitchFamily="34" charset="0"/>
        </a:defRPr>
      </a:lvl3pPr>
      <a:lvl4pPr algn="l" defTabSz="608013" rtl="0" eaLnBrk="1" fontAlgn="base" hangingPunct="1">
        <a:lnSpc>
          <a:spcPts val="2900"/>
        </a:lnSpc>
        <a:spcBef>
          <a:spcPct val="0"/>
        </a:spcBef>
        <a:spcAft>
          <a:spcPct val="0"/>
        </a:spcAft>
        <a:defRPr sz="2800">
          <a:solidFill>
            <a:srgbClr val="53565A"/>
          </a:solidFill>
          <a:latin typeface="Arial" pitchFamily="34" charset="0"/>
          <a:ea typeface="ヒラギノ角ゴ Pro W3" charset="0"/>
          <a:cs typeface="Arial" pitchFamily="34" charset="0"/>
        </a:defRPr>
      </a:lvl4pPr>
      <a:lvl5pPr algn="l" defTabSz="608013" rtl="0" eaLnBrk="1" fontAlgn="base" hangingPunct="1">
        <a:lnSpc>
          <a:spcPts val="2900"/>
        </a:lnSpc>
        <a:spcBef>
          <a:spcPct val="0"/>
        </a:spcBef>
        <a:spcAft>
          <a:spcPct val="0"/>
        </a:spcAft>
        <a:defRPr sz="2800">
          <a:solidFill>
            <a:srgbClr val="53565A"/>
          </a:solidFill>
          <a:latin typeface="Arial" pitchFamily="34" charset="0"/>
          <a:ea typeface="ヒラギノ角ゴ Pro W3" charset="0"/>
          <a:cs typeface="Arial" pitchFamily="34" charset="0"/>
        </a:defRPr>
      </a:lvl5pPr>
      <a:lvl6pPr marL="609458"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6pPr>
      <a:lvl7pPr marL="1218915"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7pPr>
      <a:lvl8pPr marL="1828373"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8pPr>
      <a:lvl9pPr marL="2437830"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9pPr>
    </p:titleStyle>
    <p:body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58" rtl="0" eaLnBrk="1" latinLnBrk="0" hangingPunct="1">
        <a:defRPr sz="2399" kern="1200">
          <a:solidFill>
            <a:schemeClr val="tx1"/>
          </a:solidFill>
          <a:latin typeface="+mn-lt"/>
          <a:ea typeface="+mn-ea"/>
          <a:cs typeface="+mn-cs"/>
        </a:defRPr>
      </a:lvl1pPr>
      <a:lvl2pPr marL="609458" algn="l" defTabSz="609458" rtl="0" eaLnBrk="1" latinLnBrk="0" hangingPunct="1">
        <a:defRPr sz="2399" kern="1200">
          <a:solidFill>
            <a:schemeClr val="tx1"/>
          </a:solidFill>
          <a:latin typeface="+mn-lt"/>
          <a:ea typeface="+mn-ea"/>
          <a:cs typeface="+mn-cs"/>
        </a:defRPr>
      </a:lvl2pPr>
      <a:lvl3pPr marL="1218915" algn="l" defTabSz="609458" rtl="0" eaLnBrk="1" latinLnBrk="0" hangingPunct="1">
        <a:defRPr sz="2399" kern="1200">
          <a:solidFill>
            <a:schemeClr val="tx1"/>
          </a:solidFill>
          <a:latin typeface="+mn-lt"/>
          <a:ea typeface="+mn-ea"/>
          <a:cs typeface="+mn-cs"/>
        </a:defRPr>
      </a:lvl3pPr>
      <a:lvl4pPr marL="1828373" algn="l" defTabSz="609458" rtl="0" eaLnBrk="1" latinLnBrk="0" hangingPunct="1">
        <a:defRPr sz="2399" kern="1200">
          <a:solidFill>
            <a:schemeClr val="tx1"/>
          </a:solidFill>
          <a:latin typeface="+mn-lt"/>
          <a:ea typeface="+mn-ea"/>
          <a:cs typeface="+mn-cs"/>
        </a:defRPr>
      </a:lvl4pPr>
      <a:lvl5pPr marL="2437830" algn="l" defTabSz="609458" rtl="0" eaLnBrk="1" latinLnBrk="0" hangingPunct="1">
        <a:defRPr sz="2399" kern="1200">
          <a:solidFill>
            <a:schemeClr val="tx1"/>
          </a:solidFill>
          <a:latin typeface="+mn-lt"/>
          <a:ea typeface="+mn-ea"/>
          <a:cs typeface="+mn-cs"/>
        </a:defRPr>
      </a:lvl5pPr>
      <a:lvl6pPr marL="3047289" algn="l" defTabSz="609458" rtl="0" eaLnBrk="1" latinLnBrk="0" hangingPunct="1">
        <a:defRPr sz="2399" kern="1200">
          <a:solidFill>
            <a:schemeClr val="tx1"/>
          </a:solidFill>
          <a:latin typeface="+mn-lt"/>
          <a:ea typeface="+mn-ea"/>
          <a:cs typeface="+mn-cs"/>
        </a:defRPr>
      </a:lvl6pPr>
      <a:lvl7pPr marL="3656747" algn="l" defTabSz="609458" rtl="0" eaLnBrk="1" latinLnBrk="0" hangingPunct="1">
        <a:defRPr sz="2399" kern="1200">
          <a:solidFill>
            <a:schemeClr val="tx1"/>
          </a:solidFill>
          <a:latin typeface="+mn-lt"/>
          <a:ea typeface="+mn-ea"/>
          <a:cs typeface="+mn-cs"/>
        </a:defRPr>
      </a:lvl7pPr>
      <a:lvl8pPr marL="4266204" algn="l" defTabSz="609458" rtl="0" eaLnBrk="1" latinLnBrk="0" hangingPunct="1">
        <a:defRPr sz="2399" kern="1200">
          <a:solidFill>
            <a:schemeClr val="tx1"/>
          </a:solidFill>
          <a:latin typeface="+mn-lt"/>
          <a:ea typeface="+mn-ea"/>
          <a:cs typeface="+mn-cs"/>
        </a:defRPr>
      </a:lvl8pPr>
      <a:lvl9pPr marL="4875662" algn="l" defTabSz="609458"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28.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SBES – Preparation </a:t>
            </a:r>
            <a:endParaRPr lang="en-US" sz="2400" dirty="0"/>
          </a:p>
        </p:txBody>
      </p:sp>
    </p:spTree>
    <p:extLst>
      <p:ext uri="{BB962C8B-B14F-4D97-AF65-F5344CB8AC3E}">
        <p14:creationId xmlns:p14="http://schemas.microsoft.com/office/powerpoint/2010/main" val="907050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40900" y="846006"/>
            <a:ext cx="7310437" cy="5066803"/>
          </a:xfrm>
          <a:prstGeom prst="rect">
            <a:avLst/>
          </a:prstGeom>
        </p:spPr>
      </p:pic>
      <p:sp>
        <p:nvSpPr>
          <p:cNvPr id="36866"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Devices:  Connect Tab</a:t>
            </a:r>
          </a:p>
        </p:txBody>
      </p:sp>
      <p:sp>
        <p:nvSpPr>
          <p:cNvPr id="14" name="TextBox 13"/>
          <p:cNvSpPr txBox="1"/>
          <p:nvPr/>
        </p:nvSpPr>
        <p:spPr bwMode="auto">
          <a:xfrm>
            <a:off x="9886950" y="1480978"/>
            <a:ext cx="2111613" cy="923330"/>
          </a:xfrm>
          <a:prstGeom prst="rect">
            <a:avLst/>
          </a:prstGeom>
          <a:noFill/>
          <a:ln>
            <a:noFill/>
          </a:ln>
        </p:spPr>
        <p:txBody>
          <a:bodyPr wrap="square">
            <a:spAutoFit/>
          </a:bodyPr>
          <a:lstStyle/>
          <a:p>
            <a:pPr>
              <a:defRPr/>
            </a:pPr>
            <a:r>
              <a:rPr lang="en-US" dirty="0">
                <a:solidFill>
                  <a:schemeClr val="tx1">
                    <a:lumMod val="65000"/>
                    <a:lumOff val="35000"/>
                  </a:schemeClr>
                </a:solidFill>
                <a:latin typeface="+mj-lt"/>
              </a:rPr>
              <a:t>Click to get the Device Connection </a:t>
            </a:r>
          </a:p>
          <a:p>
            <a:pPr>
              <a:defRPr/>
            </a:pPr>
            <a:r>
              <a:rPr lang="en-US" dirty="0">
                <a:solidFill>
                  <a:schemeClr val="tx1">
                    <a:lumMod val="65000"/>
                    <a:lumOff val="35000"/>
                  </a:schemeClr>
                </a:solidFill>
                <a:latin typeface="+mj-lt"/>
              </a:rPr>
              <a:t>window.</a:t>
            </a:r>
          </a:p>
        </p:txBody>
      </p:sp>
      <p:sp>
        <p:nvSpPr>
          <p:cNvPr id="16" name="TextBox 15"/>
          <p:cNvSpPr txBox="1"/>
          <p:nvPr/>
        </p:nvSpPr>
        <p:spPr bwMode="auto">
          <a:xfrm>
            <a:off x="376494" y="2843258"/>
            <a:ext cx="2145232" cy="923330"/>
          </a:xfrm>
          <a:prstGeom prst="rect">
            <a:avLst/>
          </a:prstGeom>
          <a:noFill/>
          <a:ln>
            <a:noFill/>
          </a:ln>
        </p:spPr>
        <p:txBody>
          <a:bodyPr>
            <a:spAutoFit/>
          </a:bodyPr>
          <a:lstStyle/>
          <a:p>
            <a:pPr>
              <a:defRPr/>
            </a:pPr>
            <a:r>
              <a:rPr lang="en-US" dirty="0">
                <a:solidFill>
                  <a:schemeClr val="tx1">
                    <a:lumMod val="65000"/>
                    <a:lumOff val="35000"/>
                  </a:schemeClr>
                </a:solidFill>
                <a:latin typeface="+mj-lt"/>
              </a:rPr>
              <a:t>You can examine the serial port </a:t>
            </a:r>
          </a:p>
          <a:p>
            <a:pPr>
              <a:defRPr/>
            </a:pPr>
            <a:r>
              <a:rPr lang="en-US" dirty="0">
                <a:solidFill>
                  <a:schemeClr val="tx1">
                    <a:lumMod val="65000"/>
                    <a:lumOff val="35000"/>
                  </a:schemeClr>
                </a:solidFill>
                <a:latin typeface="+mj-lt"/>
              </a:rPr>
              <a:t>stream from here.</a:t>
            </a:r>
          </a:p>
        </p:txBody>
      </p:sp>
      <p:sp>
        <p:nvSpPr>
          <p:cNvPr id="17" name="TextBox 16"/>
          <p:cNvSpPr txBox="1"/>
          <p:nvPr/>
        </p:nvSpPr>
        <p:spPr bwMode="auto">
          <a:xfrm>
            <a:off x="376493" y="4516533"/>
            <a:ext cx="2145233" cy="646331"/>
          </a:xfrm>
          <a:prstGeom prst="rect">
            <a:avLst/>
          </a:prstGeom>
          <a:noFill/>
          <a:ln>
            <a:noFill/>
          </a:ln>
        </p:spPr>
        <p:txBody>
          <a:bodyPr>
            <a:spAutoFit/>
          </a:bodyPr>
          <a:lstStyle/>
          <a:p>
            <a:pPr>
              <a:defRPr/>
            </a:pPr>
            <a:r>
              <a:rPr lang="en-US" dirty="0">
                <a:solidFill>
                  <a:schemeClr val="tx1">
                    <a:lumMod val="65000"/>
                    <a:lumOff val="35000"/>
                  </a:schemeClr>
                </a:solidFill>
                <a:latin typeface="+mj-lt"/>
              </a:rPr>
              <a:t>You can test the device from here.</a:t>
            </a:r>
          </a:p>
        </p:txBody>
      </p:sp>
      <p:cxnSp>
        <p:nvCxnSpPr>
          <p:cNvPr id="6" name="Straight Arrow Connector 5"/>
          <p:cNvCxnSpPr/>
          <p:nvPr/>
        </p:nvCxnSpPr>
        <p:spPr>
          <a:xfrm>
            <a:off x="2209800" y="3276348"/>
            <a:ext cx="209550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Elbow Connector 10"/>
          <p:cNvCxnSpPr/>
          <p:nvPr/>
        </p:nvCxnSpPr>
        <p:spPr>
          <a:xfrm flipV="1">
            <a:off x="2286000" y="3785638"/>
            <a:ext cx="2019300" cy="1005437"/>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Elbow Connector 18"/>
          <p:cNvCxnSpPr/>
          <p:nvPr/>
        </p:nvCxnSpPr>
        <p:spPr>
          <a:xfrm rot="5400000">
            <a:off x="9369109" y="2588776"/>
            <a:ext cx="1758116" cy="1389181"/>
          </a:xfrm>
          <a:prstGeom prst="bentConnector3">
            <a:avLst>
              <a:gd name="adj1" fmla="val 9984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7686675" y="1971218"/>
            <a:ext cx="2181225"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6772275" y="3323973"/>
            <a:ext cx="2724150" cy="1876677"/>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39789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Devices:  Device Offsets Tab</a:t>
            </a:r>
          </a:p>
        </p:txBody>
      </p:sp>
      <p:sp>
        <p:nvSpPr>
          <p:cNvPr id="37892" name="Text Box 27"/>
          <p:cNvSpPr txBox="1">
            <a:spLocks noChangeArrowheads="1"/>
          </p:cNvSpPr>
          <p:nvPr/>
        </p:nvSpPr>
        <p:spPr bwMode="auto">
          <a:xfrm>
            <a:off x="371094" y="1612043"/>
            <a:ext cx="203646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dirty="0">
                <a:solidFill>
                  <a:schemeClr val="tx1">
                    <a:lumMod val="65000"/>
                    <a:lumOff val="35000"/>
                  </a:schemeClr>
                </a:solidFill>
                <a:latin typeface="Verdana" panose="020B0604030504040204" pitchFamily="34" charset="0"/>
              </a:rPr>
              <a:t>Specify the position for each device, relative to your boat origin.  Remember, Z is positive downwards!</a:t>
            </a:r>
          </a:p>
        </p:txBody>
      </p:sp>
      <p:sp>
        <p:nvSpPr>
          <p:cNvPr id="7" name="TextBox 6"/>
          <p:cNvSpPr txBox="1"/>
          <p:nvPr/>
        </p:nvSpPr>
        <p:spPr>
          <a:xfrm>
            <a:off x="9876984" y="1612043"/>
            <a:ext cx="1771767" cy="3785652"/>
          </a:xfrm>
          <a:prstGeom prst="rect">
            <a:avLst/>
          </a:prstGeom>
          <a:noFill/>
          <a:ln>
            <a:noFill/>
          </a:ln>
        </p:spPr>
        <p:txBody>
          <a:bodyPr wrap="square">
            <a:spAutoFit/>
          </a:bodyPr>
          <a:lstStyle/>
          <a:p>
            <a:pPr>
              <a:defRPr/>
            </a:pPr>
            <a:r>
              <a:rPr lang="en-US" sz="2000" dirty="0">
                <a:solidFill>
                  <a:schemeClr val="tx1">
                    <a:lumMod val="65000"/>
                    <a:lumOff val="35000"/>
                  </a:schemeClr>
                </a:solidFill>
                <a:latin typeface="+mj-lt"/>
              </a:rPr>
              <a:t>You can now visually inspect the location of your sensors in 3D.  </a:t>
            </a:r>
          </a:p>
          <a:p>
            <a:pPr>
              <a:defRPr/>
            </a:pPr>
            <a:endParaRPr lang="en-US" sz="2000" dirty="0">
              <a:solidFill>
                <a:schemeClr val="tx1">
                  <a:lumMod val="65000"/>
                  <a:lumOff val="35000"/>
                </a:schemeClr>
              </a:solidFill>
              <a:latin typeface="+mj-lt"/>
            </a:endParaRPr>
          </a:p>
          <a:p>
            <a:pPr>
              <a:defRPr/>
            </a:pPr>
            <a:r>
              <a:rPr lang="en-US" sz="2000" dirty="0">
                <a:solidFill>
                  <a:schemeClr val="tx1">
                    <a:lumMod val="65000"/>
                    <a:lumOff val="35000"/>
                  </a:schemeClr>
                </a:solidFill>
                <a:latin typeface="+mj-lt"/>
              </a:rPr>
              <a:t>Pan, tilt and zoom in/out. User can load 3od shape files.</a:t>
            </a:r>
            <a:endParaRPr lang="en-US" dirty="0">
              <a:solidFill>
                <a:schemeClr val="tx1">
                  <a:lumMod val="65000"/>
                  <a:lumOff val="35000"/>
                </a:schemeClr>
              </a:solidFill>
              <a:latin typeface="+mj-lt"/>
            </a:endParaRPr>
          </a:p>
        </p:txBody>
      </p:sp>
      <p:pic>
        <p:nvPicPr>
          <p:cNvPr id="3" name="Picture 2"/>
          <p:cNvPicPr>
            <a:picLocks noChangeAspect="1"/>
          </p:cNvPicPr>
          <p:nvPr/>
        </p:nvPicPr>
        <p:blipFill>
          <a:blip r:embed="rId2"/>
          <a:stretch>
            <a:fillRect/>
          </a:stretch>
        </p:blipFill>
        <p:spPr>
          <a:xfrm>
            <a:off x="2407563" y="925257"/>
            <a:ext cx="7377112" cy="4989767"/>
          </a:xfrm>
          <a:prstGeom prst="rect">
            <a:avLst/>
          </a:prstGeom>
        </p:spPr>
      </p:pic>
    </p:spTree>
    <p:extLst>
      <p:ext uri="{BB962C8B-B14F-4D97-AF65-F5344CB8AC3E}">
        <p14:creationId xmlns:p14="http://schemas.microsoft.com/office/powerpoint/2010/main" val="109435406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Devices:  All Offsets</a:t>
            </a:r>
          </a:p>
        </p:txBody>
      </p:sp>
      <p:sp>
        <p:nvSpPr>
          <p:cNvPr id="37892" name="Text Box 27"/>
          <p:cNvSpPr txBox="1">
            <a:spLocks noChangeArrowheads="1"/>
          </p:cNvSpPr>
          <p:nvPr/>
        </p:nvSpPr>
        <p:spPr bwMode="auto">
          <a:xfrm>
            <a:off x="4067103" y="3829006"/>
            <a:ext cx="4058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dirty="0">
                <a:solidFill>
                  <a:schemeClr val="tx1">
                    <a:lumMod val="65000"/>
                    <a:lumOff val="35000"/>
                  </a:schemeClr>
                </a:solidFill>
                <a:latin typeface="Verdana" panose="020B0604030504040204" pitchFamily="34" charset="0"/>
              </a:rPr>
              <a:t>See all your offsets in one page. </a:t>
            </a:r>
          </a:p>
        </p:txBody>
      </p:sp>
      <p:pic>
        <p:nvPicPr>
          <p:cNvPr id="2" name="Picture 1"/>
          <p:cNvPicPr>
            <a:picLocks noChangeAspect="1"/>
          </p:cNvPicPr>
          <p:nvPr/>
        </p:nvPicPr>
        <p:blipFill>
          <a:blip r:embed="rId2"/>
          <a:stretch>
            <a:fillRect/>
          </a:stretch>
        </p:blipFill>
        <p:spPr>
          <a:xfrm>
            <a:off x="1295518" y="1307048"/>
            <a:ext cx="9601200" cy="2314575"/>
          </a:xfrm>
          <a:prstGeom prst="rect">
            <a:avLst/>
          </a:prstGeom>
        </p:spPr>
      </p:pic>
    </p:spTree>
    <p:extLst>
      <p:ext uri="{BB962C8B-B14F-4D97-AF65-F5344CB8AC3E}">
        <p14:creationId xmlns:p14="http://schemas.microsoft.com/office/powerpoint/2010/main" val="32119798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altLang="en-US" sz="3600">
                <a:latin typeface="Arial" panose="020B0604020202020204" pitchFamily="34" charset="0"/>
                <a:cs typeface="Arial" panose="020B0604020202020204" pitchFamily="34" charset="0"/>
              </a:rPr>
              <a:t>Example Hardware Configurations</a:t>
            </a:r>
          </a:p>
        </p:txBody>
      </p:sp>
      <p:pic>
        <p:nvPicPr>
          <p:cNvPr id="41988" name="Picture 21"/>
          <p:cNvPicPr>
            <a:picLocks noChangeAspect="1" noChangeArrowheads="1"/>
          </p:cNvPicPr>
          <p:nvPr/>
        </p:nvPicPr>
        <p:blipFill>
          <a:blip r:embed="rId2"/>
          <a:srcRect/>
          <a:stretch>
            <a:fillRect/>
          </a:stretch>
        </p:blipFill>
        <p:spPr bwMode="auto">
          <a:xfrm>
            <a:off x="1957138" y="803521"/>
            <a:ext cx="2933875" cy="2397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2033337" y="3380875"/>
            <a:ext cx="3048000" cy="830263"/>
          </a:xfrm>
          <a:prstGeom prst="rect">
            <a:avLst/>
          </a:prstGeom>
          <a:noFill/>
          <a:ln>
            <a:noFill/>
          </a:ln>
        </p:spPr>
        <p:txBody>
          <a:bodyPr>
            <a:spAutoFit/>
          </a:bodyPr>
          <a:lstStyle/>
          <a:p>
            <a:pPr>
              <a:defRPr/>
            </a:pPr>
            <a:r>
              <a:rPr lang="en-US" sz="1600" dirty="0">
                <a:solidFill>
                  <a:schemeClr val="tx1">
                    <a:lumMod val="65000"/>
                    <a:lumOff val="35000"/>
                  </a:schemeClr>
                </a:solidFill>
                <a:latin typeface="+mj-lt"/>
              </a:rPr>
              <a:t>Survey vessel with magnetometer installed on towfish with manual layback.</a:t>
            </a:r>
          </a:p>
        </p:txBody>
      </p:sp>
      <p:pic>
        <p:nvPicPr>
          <p:cNvPr id="41990" name="Picture 22"/>
          <p:cNvPicPr>
            <a:picLocks noChangeAspect="1" noChangeArrowheads="1"/>
          </p:cNvPicPr>
          <p:nvPr/>
        </p:nvPicPr>
        <p:blipFill>
          <a:blip r:embed="rId3"/>
          <a:srcRect/>
          <a:stretch>
            <a:fillRect/>
          </a:stretch>
        </p:blipFill>
        <p:spPr bwMode="auto">
          <a:xfrm>
            <a:off x="5157538" y="803521"/>
            <a:ext cx="2444896" cy="2397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5309937" y="3350713"/>
            <a:ext cx="2514600" cy="860425"/>
          </a:xfrm>
          <a:prstGeom prst="rect">
            <a:avLst/>
          </a:prstGeom>
          <a:noFill/>
          <a:ln>
            <a:noFill/>
          </a:ln>
        </p:spPr>
        <p:txBody>
          <a:bodyPr>
            <a:spAutoFit/>
          </a:bodyPr>
          <a:lstStyle/>
          <a:p>
            <a:pPr>
              <a:defRPr/>
            </a:pPr>
            <a:r>
              <a:rPr lang="en-US" sz="1600" dirty="0">
                <a:solidFill>
                  <a:schemeClr val="tx1">
                    <a:lumMod val="65000"/>
                    <a:lumOff val="35000"/>
                  </a:schemeClr>
                </a:solidFill>
                <a:latin typeface="+mj-lt"/>
              </a:rPr>
              <a:t>Survey vessel with R2Sonic multibeam installed on the vessel</a:t>
            </a:r>
            <a:r>
              <a:rPr lang="en-US" dirty="0">
                <a:solidFill>
                  <a:schemeClr val="tx1">
                    <a:lumMod val="65000"/>
                    <a:lumOff val="35000"/>
                  </a:schemeClr>
                </a:solidFill>
                <a:latin typeface="+mj-lt"/>
              </a:rPr>
              <a:t>.</a:t>
            </a:r>
          </a:p>
        </p:txBody>
      </p:sp>
      <p:sp>
        <p:nvSpPr>
          <p:cNvPr id="28" name="TextBox 27"/>
          <p:cNvSpPr txBox="1"/>
          <p:nvPr/>
        </p:nvSpPr>
        <p:spPr>
          <a:xfrm>
            <a:off x="7976937" y="3350712"/>
            <a:ext cx="2514600" cy="830262"/>
          </a:xfrm>
          <a:prstGeom prst="rect">
            <a:avLst/>
          </a:prstGeom>
          <a:noFill/>
          <a:ln>
            <a:noFill/>
          </a:ln>
        </p:spPr>
        <p:txBody>
          <a:bodyPr>
            <a:spAutoFit/>
          </a:bodyPr>
          <a:lstStyle/>
          <a:p>
            <a:pPr>
              <a:defRPr/>
            </a:pPr>
            <a:r>
              <a:rPr lang="en-US" sz="1600" dirty="0">
                <a:solidFill>
                  <a:schemeClr val="tx1">
                    <a:lumMod val="65000"/>
                    <a:lumOff val="35000"/>
                  </a:schemeClr>
                </a:solidFill>
                <a:latin typeface="+mj-lt"/>
              </a:rPr>
              <a:t>Survey vessel with </a:t>
            </a:r>
            <a:r>
              <a:rPr lang="en-US" sz="1600" dirty="0" err="1">
                <a:solidFill>
                  <a:schemeClr val="tx1">
                    <a:lumMod val="65000"/>
                    <a:lumOff val="35000"/>
                  </a:schemeClr>
                </a:solidFill>
                <a:latin typeface="+mj-lt"/>
              </a:rPr>
              <a:t>Edgetech</a:t>
            </a:r>
            <a:r>
              <a:rPr lang="en-US" sz="1600" dirty="0">
                <a:solidFill>
                  <a:schemeClr val="tx1">
                    <a:lumMod val="65000"/>
                    <a:lumOff val="35000"/>
                  </a:schemeClr>
                </a:solidFill>
                <a:latin typeface="+mj-lt"/>
              </a:rPr>
              <a:t> sidescan installed on a towfish.</a:t>
            </a:r>
          </a:p>
        </p:txBody>
      </p:sp>
      <p:sp>
        <p:nvSpPr>
          <p:cNvPr id="29" name="TextBox 28"/>
          <p:cNvSpPr txBox="1"/>
          <p:nvPr/>
        </p:nvSpPr>
        <p:spPr>
          <a:xfrm>
            <a:off x="5295650" y="4541337"/>
            <a:ext cx="4495800" cy="1200150"/>
          </a:xfrm>
          <a:prstGeom prst="rect">
            <a:avLst/>
          </a:prstGeom>
          <a:noFill/>
          <a:ln>
            <a:noFill/>
          </a:ln>
        </p:spPr>
        <p:txBody>
          <a:bodyPr>
            <a:spAutoFit/>
          </a:bodyPr>
          <a:lstStyle/>
          <a:p>
            <a:pPr>
              <a:defRPr/>
            </a:pPr>
            <a:r>
              <a:rPr lang="en-US" dirty="0">
                <a:solidFill>
                  <a:schemeClr val="tx1">
                    <a:lumMod val="65000"/>
                    <a:lumOff val="35000"/>
                  </a:schemeClr>
                </a:solidFill>
                <a:latin typeface="+mj-lt"/>
              </a:rPr>
              <a:t>The multibeam and/or sidescan are placed on the main vessel or the towfish mobile depending on the setting in the HYPACK Configuration tab.</a:t>
            </a:r>
          </a:p>
        </p:txBody>
      </p:sp>
      <p:pic>
        <p:nvPicPr>
          <p:cNvPr id="41995" name="Picture 12"/>
          <p:cNvPicPr>
            <a:picLocks noChangeAspect="1" noChangeArrowheads="1"/>
          </p:cNvPicPr>
          <p:nvPr/>
        </p:nvPicPr>
        <p:blipFill>
          <a:blip r:embed="rId4"/>
          <a:srcRect/>
          <a:stretch>
            <a:fillRect/>
          </a:stretch>
        </p:blipFill>
        <p:spPr bwMode="auto">
          <a:xfrm>
            <a:off x="7824538" y="803521"/>
            <a:ext cx="2776433" cy="2397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4" name="Group 1"/>
          <p:cNvGrpSpPr>
            <a:grpSpLocks/>
          </p:cNvGrpSpPr>
          <p:nvPr/>
        </p:nvGrpSpPr>
        <p:grpSpPr bwMode="auto">
          <a:xfrm>
            <a:off x="2123825" y="4388938"/>
            <a:ext cx="3200400" cy="1506537"/>
            <a:chOff x="0" y="5408613"/>
            <a:chExt cx="3200400" cy="1506537"/>
          </a:xfrm>
        </p:grpSpPr>
        <p:pic>
          <p:nvPicPr>
            <p:cNvPr id="2" name="Picture 13"/>
            <p:cNvPicPr>
              <a:picLocks noChangeAspect="1" noChangeArrowheads="1"/>
            </p:cNvPicPr>
            <p:nvPr/>
          </p:nvPicPr>
          <p:blipFill>
            <a:blip r:embed="rId5"/>
            <a:srcRect/>
            <a:stretch>
              <a:fillRect/>
            </a:stretch>
          </p:blipFill>
          <p:spPr bwMode="auto">
            <a:xfrm>
              <a:off x="0" y="5408613"/>
              <a:ext cx="2743200" cy="1506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Arrow Connector 30"/>
            <p:cNvCxnSpPr/>
            <p:nvPr/>
          </p:nvCxnSpPr>
          <p:spPr>
            <a:xfrm flipH="1">
              <a:off x="2527300" y="6161088"/>
              <a:ext cx="673100" cy="174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298575" y="5891213"/>
              <a:ext cx="1228725" cy="88741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1584715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9"/>
          <p:cNvPicPr>
            <a:picLocks noChangeAspect="1" noChangeArrowheads="1"/>
          </p:cNvPicPr>
          <p:nvPr/>
        </p:nvPicPr>
        <p:blipFill>
          <a:blip r:embed="rId2"/>
          <a:srcRect/>
          <a:stretch>
            <a:fillRect/>
          </a:stretch>
        </p:blipFill>
        <p:spPr bwMode="auto">
          <a:xfrm>
            <a:off x="810802" y="2099152"/>
            <a:ext cx="5872816" cy="19246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2"/>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Device Functions and Options</a:t>
            </a:r>
          </a:p>
        </p:txBody>
      </p:sp>
      <p:sp>
        <p:nvSpPr>
          <p:cNvPr id="8" name="Content Placeholder 3"/>
          <p:cNvSpPr txBox="1">
            <a:spLocks/>
          </p:cNvSpPr>
          <p:nvPr/>
        </p:nvSpPr>
        <p:spPr bwMode="auto">
          <a:xfrm>
            <a:off x="7388333" y="1811675"/>
            <a:ext cx="4536141" cy="3505200"/>
          </a:xfrm>
          <a:prstGeom prst="rect">
            <a:avLst/>
          </a:prstGeom>
          <a:noFill/>
          <a:ln w="9525">
            <a:noFill/>
            <a:miter lim="800000"/>
            <a:headEnd/>
            <a:tailEnd/>
          </a:ln>
        </p:spPr>
        <p:txBody>
          <a:bodyPr/>
          <a:lstStyle/>
          <a:p>
            <a:pPr>
              <a:buClr>
                <a:schemeClr val="tx1"/>
              </a:buClr>
              <a:buSzPct val="70000"/>
              <a:defRPr/>
            </a:pPr>
            <a:r>
              <a:rPr lang="en-US" b="1" dirty="0">
                <a:solidFill>
                  <a:schemeClr val="tx1">
                    <a:lumMod val="65000"/>
                    <a:lumOff val="35000"/>
                  </a:schemeClr>
                </a:solidFill>
                <a:latin typeface="+mn-lt"/>
              </a:rPr>
              <a:t>Optional functionality can be selected for certain devices:</a:t>
            </a:r>
            <a:endParaRPr lang="en-US" sz="2000" b="1" dirty="0">
              <a:solidFill>
                <a:schemeClr val="tx1">
                  <a:lumMod val="65000"/>
                  <a:lumOff val="35000"/>
                </a:schemeClr>
              </a:solidFill>
              <a:latin typeface="+mn-lt"/>
            </a:endParaRPr>
          </a:p>
          <a:p>
            <a:pPr marL="800100" lvl="1" indent="-342900">
              <a:buClr>
                <a:schemeClr val="tx1">
                  <a:lumMod val="65000"/>
                  <a:lumOff val="35000"/>
                </a:schemeClr>
              </a:buClr>
              <a:buSzPct val="70000"/>
              <a:buFont typeface="Arial" panose="020B0604020202020204" pitchFamily="34" charset="0"/>
              <a:buChar char="•"/>
              <a:defRPr/>
            </a:pPr>
            <a:r>
              <a:rPr lang="en-US" dirty="0">
                <a:solidFill>
                  <a:schemeClr val="tx1">
                    <a:lumMod val="65000"/>
                    <a:lumOff val="35000"/>
                  </a:schemeClr>
                </a:solidFill>
                <a:latin typeface="+mn-lt"/>
              </a:rPr>
              <a:t>Record raw messages</a:t>
            </a:r>
          </a:p>
          <a:p>
            <a:pPr marL="800100" lvl="1" indent="-342900">
              <a:buClr>
                <a:schemeClr val="tx1">
                  <a:lumMod val="65000"/>
                  <a:lumOff val="35000"/>
                </a:schemeClr>
              </a:buClr>
              <a:buSzPct val="70000"/>
              <a:buFont typeface="Arial" panose="020B0604020202020204" pitchFamily="34" charset="0"/>
              <a:buChar char="•"/>
              <a:defRPr/>
            </a:pPr>
            <a:r>
              <a:rPr lang="en-US" dirty="0">
                <a:solidFill>
                  <a:schemeClr val="tx1">
                    <a:lumMod val="65000"/>
                    <a:lumOff val="35000"/>
                  </a:schemeClr>
                </a:solidFill>
                <a:latin typeface="+mn-lt"/>
              </a:rPr>
              <a:t>Record device specific messages:</a:t>
            </a:r>
          </a:p>
          <a:p>
            <a:pPr marL="1257300" lvl="2" indent="-342900">
              <a:buClr>
                <a:schemeClr val="tx1">
                  <a:lumMod val="65000"/>
                  <a:lumOff val="35000"/>
                </a:schemeClr>
              </a:buClr>
              <a:buSzPct val="70000"/>
              <a:buFont typeface="Wingdings" panose="05000000000000000000" pitchFamily="2" charset="2"/>
              <a:buChar char="Ø"/>
              <a:defRPr/>
            </a:pPr>
            <a:r>
              <a:rPr lang="en-US" sz="1600" dirty="0">
                <a:solidFill>
                  <a:schemeClr val="tx1">
                    <a:lumMod val="65000"/>
                    <a:lumOff val="35000"/>
                  </a:schemeClr>
                </a:solidFill>
                <a:latin typeface="+mn-lt"/>
              </a:rPr>
              <a:t>GPS:  Records time synch differences</a:t>
            </a:r>
          </a:p>
          <a:p>
            <a:pPr marL="1257300" lvl="2" indent="-342900">
              <a:buClr>
                <a:schemeClr val="tx1">
                  <a:lumMod val="65000"/>
                  <a:lumOff val="35000"/>
                </a:schemeClr>
              </a:buClr>
              <a:buSzPct val="70000"/>
              <a:buFont typeface="Wingdings" panose="05000000000000000000" pitchFamily="2" charset="2"/>
              <a:buChar char="Ø"/>
              <a:defRPr/>
            </a:pPr>
            <a:r>
              <a:rPr lang="en-US" sz="1600" dirty="0">
                <a:solidFill>
                  <a:schemeClr val="tx1">
                    <a:lumMod val="65000"/>
                    <a:lumOff val="35000"/>
                  </a:schemeClr>
                </a:solidFill>
                <a:latin typeface="+mn-lt"/>
              </a:rPr>
              <a:t>Echo Sounders:  Records acoustic ping for each ping.</a:t>
            </a:r>
          </a:p>
          <a:p>
            <a:pPr marL="800100" lvl="1" indent="-342900">
              <a:buClr>
                <a:schemeClr val="tx1">
                  <a:lumMod val="65000"/>
                  <a:lumOff val="35000"/>
                </a:schemeClr>
              </a:buClr>
              <a:buSzPct val="70000"/>
              <a:buFont typeface="Arial" panose="020B0604020202020204" pitchFamily="34" charset="0"/>
              <a:buChar char="•"/>
              <a:defRPr/>
            </a:pPr>
            <a:r>
              <a:rPr lang="en-US" dirty="0">
                <a:solidFill>
                  <a:schemeClr val="tx1">
                    <a:lumMod val="65000"/>
                    <a:lumOff val="35000"/>
                  </a:schemeClr>
                </a:solidFill>
                <a:latin typeface="+mn-lt"/>
              </a:rPr>
              <a:t>Use of Matrix Update</a:t>
            </a:r>
            <a:endParaRPr lang="en-US" sz="2400" dirty="0">
              <a:solidFill>
                <a:schemeClr val="tx1">
                  <a:lumMod val="65000"/>
                  <a:lumOff val="35000"/>
                </a:schemeClr>
              </a:solidFill>
              <a:latin typeface="+mn-lt"/>
            </a:endParaRPr>
          </a:p>
        </p:txBody>
      </p:sp>
    </p:spTree>
    <p:extLst>
      <p:ext uri="{BB962C8B-B14F-4D97-AF65-F5344CB8AC3E}">
        <p14:creationId xmlns:p14="http://schemas.microsoft.com/office/powerpoint/2010/main" val="3511937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Single Beam Echo Sounder Placement:</a:t>
            </a:r>
          </a:p>
        </p:txBody>
      </p:sp>
      <p:cxnSp>
        <p:nvCxnSpPr>
          <p:cNvPr id="12" name="Straight Connector 11"/>
          <p:cNvCxnSpPr/>
          <p:nvPr/>
        </p:nvCxnSpPr>
        <p:spPr>
          <a:xfrm rot="5400000">
            <a:off x="1554079" y="1508626"/>
            <a:ext cx="106680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49179" y="3680326"/>
            <a:ext cx="2438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V="1">
            <a:off x="2430379" y="1470526"/>
            <a:ext cx="1066800"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201779" y="3680326"/>
            <a:ext cx="2438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1668379" y="4899526"/>
            <a:ext cx="1752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a:off x="2125579" y="3945440"/>
            <a:ext cx="1752600"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V="1">
            <a:off x="2162092" y="2613527"/>
            <a:ext cx="0" cy="134717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725779" y="3451726"/>
            <a:ext cx="304800" cy="369888"/>
          </a:xfrm>
          <a:prstGeom prst="rect">
            <a:avLst/>
          </a:prstGeom>
          <a:noFill/>
        </p:spPr>
        <p:txBody>
          <a:bodyPr>
            <a:spAutoFit/>
          </a:bodyPr>
          <a:lstStyle/>
          <a:p>
            <a:pPr>
              <a:defRPr/>
            </a:pPr>
            <a:r>
              <a:rPr lang="en-US" b="1" dirty="0">
                <a:latin typeface="+mj-lt"/>
              </a:rPr>
              <a:t>X</a:t>
            </a:r>
          </a:p>
        </p:txBody>
      </p:sp>
      <p:sp>
        <p:nvSpPr>
          <p:cNvPr id="24" name="TextBox 23"/>
          <p:cNvSpPr txBox="1"/>
          <p:nvPr/>
        </p:nvSpPr>
        <p:spPr>
          <a:xfrm>
            <a:off x="2125579" y="2232526"/>
            <a:ext cx="304800" cy="369888"/>
          </a:xfrm>
          <a:prstGeom prst="rect">
            <a:avLst/>
          </a:prstGeom>
          <a:noFill/>
        </p:spPr>
        <p:txBody>
          <a:bodyPr>
            <a:spAutoFit/>
          </a:bodyPr>
          <a:lstStyle/>
          <a:p>
            <a:pPr>
              <a:defRPr/>
            </a:pPr>
            <a:r>
              <a:rPr lang="en-US" b="1" dirty="0">
                <a:latin typeface="+mj-lt"/>
              </a:rPr>
              <a:t>Y</a:t>
            </a:r>
          </a:p>
        </p:txBody>
      </p:sp>
      <p:sp>
        <p:nvSpPr>
          <p:cNvPr id="27" name="Oval 26"/>
          <p:cNvSpPr/>
          <p:nvPr/>
        </p:nvSpPr>
        <p:spPr>
          <a:xfrm>
            <a:off x="1973179" y="3781926"/>
            <a:ext cx="304800" cy="304800"/>
          </a:xfrm>
          <a:prstGeom prst="ellipse">
            <a:avLst/>
          </a:prstGeom>
          <a:solidFill>
            <a:srgbClr val="8B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27"/>
          <p:cNvSpPr txBox="1"/>
          <p:nvPr/>
        </p:nvSpPr>
        <p:spPr>
          <a:xfrm>
            <a:off x="2125579" y="3553326"/>
            <a:ext cx="685800" cy="338138"/>
          </a:xfrm>
          <a:prstGeom prst="rect">
            <a:avLst/>
          </a:prstGeom>
          <a:noFill/>
        </p:spPr>
        <p:txBody>
          <a:bodyPr>
            <a:spAutoFit/>
          </a:bodyPr>
          <a:lstStyle/>
          <a:p>
            <a:pPr>
              <a:defRPr/>
            </a:pPr>
            <a:r>
              <a:rPr lang="en-US" sz="1600" b="1" dirty="0">
                <a:solidFill>
                  <a:srgbClr val="8B0000"/>
                </a:solidFill>
                <a:latin typeface="+mj-lt"/>
              </a:rPr>
              <a:t>GPS</a:t>
            </a:r>
          </a:p>
        </p:txBody>
      </p:sp>
      <p:sp>
        <p:nvSpPr>
          <p:cNvPr id="29" name="Rectangle 28"/>
          <p:cNvSpPr/>
          <p:nvPr/>
        </p:nvSpPr>
        <p:spPr>
          <a:xfrm>
            <a:off x="2049379" y="3832726"/>
            <a:ext cx="228600" cy="228600"/>
          </a:xfrm>
          <a:prstGeom prst="rect">
            <a:avLst/>
          </a:prstGeom>
          <a:solidFill>
            <a:schemeClr val="accent6">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TextBox 29"/>
          <p:cNvSpPr txBox="1"/>
          <p:nvPr/>
        </p:nvSpPr>
        <p:spPr>
          <a:xfrm>
            <a:off x="1973179" y="4061326"/>
            <a:ext cx="1600200" cy="338138"/>
          </a:xfrm>
          <a:prstGeom prst="rect">
            <a:avLst/>
          </a:prstGeom>
          <a:noFill/>
        </p:spPr>
        <p:txBody>
          <a:bodyPr>
            <a:spAutoFit/>
          </a:bodyPr>
          <a:lstStyle/>
          <a:p>
            <a:pPr>
              <a:defRPr/>
            </a:pPr>
            <a:r>
              <a:rPr lang="en-US" sz="1600" b="1" dirty="0">
                <a:solidFill>
                  <a:schemeClr val="accent2"/>
                </a:solidFill>
                <a:latin typeface="+mj-lt"/>
              </a:rPr>
              <a:t>Transducer</a:t>
            </a:r>
          </a:p>
        </p:txBody>
      </p:sp>
      <p:sp>
        <p:nvSpPr>
          <p:cNvPr id="34" name="TextBox 33"/>
          <p:cNvSpPr txBox="1"/>
          <p:nvPr/>
        </p:nvSpPr>
        <p:spPr>
          <a:xfrm>
            <a:off x="4563978" y="3509670"/>
            <a:ext cx="5243619" cy="646112"/>
          </a:xfrm>
          <a:prstGeom prst="rect">
            <a:avLst/>
          </a:prstGeom>
          <a:noFill/>
        </p:spPr>
        <p:txBody>
          <a:bodyPr wrap="square">
            <a:spAutoFit/>
          </a:bodyPr>
          <a:lstStyle/>
          <a:p>
            <a:pPr>
              <a:defRPr/>
            </a:pPr>
            <a:r>
              <a:rPr lang="en-US" dirty="0">
                <a:solidFill>
                  <a:schemeClr val="tx1">
                    <a:lumMod val="50000"/>
                    <a:lumOff val="50000"/>
                  </a:schemeClr>
                </a:solidFill>
                <a:latin typeface="+mj-lt"/>
              </a:rPr>
              <a:t>CO-LOCATE GPS ANTENNA WITH SINGLE BEAM TRANSDUCER</a:t>
            </a:r>
          </a:p>
        </p:txBody>
      </p:sp>
    </p:spTree>
    <p:extLst>
      <p:ext uri="{BB962C8B-B14F-4D97-AF65-F5344CB8AC3E}">
        <p14:creationId xmlns:p14="http://schemas.microsoft.com/office/powerpoint/2010/main" val="1322224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Serial Port Stuff</a:t>
            </a:r>
          </a:p>
        </p:txBody>
      </p:sp>
      <p:pic>
        <p:nvPicPr>
          <p:cNvPr id="46084" name="Picture 2"/>
          <p:cNvPicPr>
            <a:picLocks noChangeAspect="1" noChangeArrowheads="1"/>
          </p:cNvPicPr>
          <p:nvPr/>
        </p:nvPicPr>
        <p:blipFill>
          <a:blip r:embed="rId2"/>
          <a:srcRect/>
          <a:stretch>
            <a:fillRect/>
          </a:stretch>
        </p:blipFill>
        <p:spPr bwMode="auto">
          <a:xfrm>
            <a:off x="1639207" y="2012950"/>
            <a:ext cx="3830638" cy="2832100"/>
          </a:xfrm>
          <a:prstGeom prst="rect">
            <a:avLst/>
          </a:prstGeom>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6183324" y="1417058"/>
            <a:ext cx="4957918" cy="2667000"/>
          </a:xfrm>
          <a:prstGeom prst="rect">
            <a:avLst/>
          </a:prstGeom>
          <a:noFill/>
          <a:ln w="9525">
            <a:noFill/>
            <a:miter lim="800000"/>
            <a:headEnd/>
            <a:tailEnd/>
          </a:ln>
        </p:spPr>
        <p:txBody>
          <a:bodyPr/>
          <a:lstStyle/>
          <a:p>
            <a:pPr eaLnBrk="1" fontAlgn="auto" hangingPunct="1">
              <a:lnSpc>
                <a:spcPct val="80000"/>
              </a:lnSpc>
              <a:spcBef>
                <a:spcPts val="0"/>
              </a:spcBef>
              <a:spcAft>
                <a:spcPts val="0"/>
              </a:spcAft>
              <a:buClr>
                <a:schemeClr val="accent1"/>
              </a:buClr>
              <a:buSzPct val="70000"/>
              <a:defRPr/>
            </a:pPr>
            <a:r>
              <a:rPr lang="en-US" dirty="0">
                <a:solidFill>
                  <a:schemeClr val="tx1">
                    <a:lumMod val="75000"/>
                    <a:lumOff val="25000"/>
                  </a:schemeClr>
                </a:solidFill>
                <a:latin typeface="+mn-lt"/>
              </a:rPr>
              <a:t>RS 232:  Short Distance (&lt;30m)</a:t>
            </a:r>
          </a:p>
          <a:p>
            <a:pPr eaLnBrk="1" fontAlgn="auto" hangingPunct="1">
              <a:lnSpc>
                <a:spcPct val="80000"/>
              </a:lnSpc>
              <a:spcBef>
                <a:spcPts val="0"/>
              </a:spcBef>
              <a:spcAft>
                <a:spcPts val="0"/>
              </a:spcAft>
              <a:buClr>
                <a:schemeClr val="accent1"/>
              </a:buClr>
              <a:buSzPct val="70000"/>
              <a:defRPr/>
            </a:pPr>
            <a:r>
              <a:rPr lang="en-US" dirty="0">
                <a:solidFill>
                  <a:schemeClr val="tx1">
                    <a:lumMod val="75000"/>
                    <a:lumOff val="25000"/>
                  </a:schemeClr>
                </a:solidFill>
                <a:latin typeface="+mn-lt"/>
              </a:rPr>
              <a:t>RS 422:  Longer Distance (&gt;100m)</a:t>
            </a:r>
          </a:p>
          <a:p>
            <a:pPr marL="640080" lvl="1" indent="-228600" eaLnBrk="1" fontAlgn="auto" hangingPunct="1">
              <a:lnSpc>
                <a:spcPct val="80000"/>
              </a:lnSpc>
              <a:spcBef>
                <a:spcPts val="400"/>
              </a:spcBef>
              <a:spcAft>
                <a:spcPts val="0"/>
              </a:spcAft>
              <a:buClr>
                <a:schemeClr val="accent2"/>
              </a:buClr>
              <a:buSzPct val="90000"/>
              <a:buFont typeface="Arial" pitchFamily="34" charset="0"/>
              <a:buChar char="–"/>
              <a:defRPr/>
            </a:pPr>
            <a:r>
              <a:rPr lang="en-US" sz="1600" dirty="0">
                <a:solidFill>
                  <a:srgbClr val="0091BB"/>
                </a:solidFill>
                <a:latin typeface="+mn-lt"/>
              </a:rPr>
              <a:t>You can connect an RS422 device to an RS-232 port.</a:t>
            </a:r>
          </a:p>
          <a:p>
            <a:pPr marL="822960" lvl="2" indent="-192024" eaLnBrk="1" fontAlgn="auto" hangingPunct="1">
              <a:lnSpc>
                <a:spcPct val="80000"/>
              </a:lnSpc>
              <a:spcBef>
                <a:spcPts val="400"/>
              </a:spcBef>
              <a:spcAft>
                <a:spcPts val="0"/>
              </a:spcAft>
              <a:buClr>
                <a:schemeClr val="bg2"/>
              </a:buClr>
              <a:buSzPct val="100000"/>
              <a:buFont typeface="Arial" pitchFamily="34" charset="0"/>
              <a:buChar char="•"/>
              <a:defRPr/>
            </a:pPr>
            <a:r>
              <a:rPr lang="en-US" sz="1400" dirty="0">
                <a:solidFill>
                  <a:srgbClr val="0091BB"/>
                </a:solidFill>
                <a:latin typeface="+mn-lt"/>
              </a:rPr>
              <a:t>TX- to RX and SG to SG</a:t>
            </a:r>
          </a:p>
          <a:p>
            <a:pPr eaLnBrk="1" fontAlgn="auto" hangingPunct="1">
              <a:lnSpc>
                <a:spcPct val="80000"/>
              </a:lnSpc>
              <a:spcBef>
                <a:spcPts val="0"/>
              </a:spcBef>
              <a:spcAft>
                <a:spcPts val="0"/>
              </a:spcAft>
              <a:buClr>
                <a:schemeClr val="accent1"/>
              </a:buClr>
              <a:buSzPct val="70000"/>
              <a:defRPr/>
            </a:pPr>
            <a:r>
              <a:rPr lang="en-US" dirty="0">
                <a:solidFill>
                  <a:schemeClr val="tx1">
                    <a:lumMod val="75000"/>
                    <a:lumOff val="25000"/>
                  </a:schemeClr>
                </a:solidFill>
                <a:latin typeface="+mn-lt"/>
              </a:rPr>
              <a:t>When configuring a COM port, you must define:</a:t>
            </a:r>
          </a:p>
          <a:p>
            <a:pPr marL="640080" lvl="1" indent="-228600" eaLnBrk="1" fontAlgn="auto" hangingPunct="1">
              <a:lnSpc>
                <a:spcPct val="80000"/>
              </a:lnSpc>
              <a:spcBef>
                <a:spcPts val="400"/>
              </a:spcBef>
              <a:spcAft>
                <a:spcPts val="0"/>
              </a:spcAft>
              <a:buClr>
                <a:schemeClr val="accent2"/>
              </a:buClr>
              <a:buSzPct val="90000"/>
              <a:buFont typeface="Arial" pitchFamily="34" charset="0"/>
              <a:buChar char="–"/>
              <a:defRPr/>
            </a:pPr>
            <a:r>
              <a:rPr lang="en-US" sz="1600" dirty="0" err="1">
                <a:solidFill>
                  <a:srgbClr val="0091BB"/>
                </a:solidFill>
                <a:latin typeface="+mn-lt"/>
              </a:rPr>
              <a:t>COMn</a:t>
            </a:r>
            <a:r>
              <a:rPr lang="en-US" sz="1600" dirty="0">
                <a:solidFill>
                  <a:srgbClr val="0091BB"/>
                </a:solidFill>
                <a:latin typeface="+mn-lt"/>
              </a:rPr>
              <a:t>	Port number</a:t>
            </a:r>
          </a:p>
          <a:p>
            <a:pPr marL="640080" lvl="1" indent="-228600" eaLnBrk="1" fontAlgn="auto" hangingPunct="1">
              <a:lnSpc>
                <a:spcPct val="80000"/>
              </a:lnSpc>
              <a:spcBef>
                <a:spcPts val="400"/>
              </a:spcBef>
              <a:spcAft>
                <a:spcPts val="0"/>
              </a:spcAft>
              <a:buClr>
                <a:schemeClr val="accent2"/>
              </a:buClr>
              <a:buSzPct val="90000"/>
              <a:buFont typeface="Arial" pitchFamily="34" charset="0"/>
              <a:buChar char="–"/>
              <a:defRPr/>
            </a:pPr>
            <a:r>
              <a:rPr lang="en-US" sz="1600" dirty="0">
                <a:solidFill>
                  <a:srgbClr val="0091BB"/>
                </a:solidFill>
                <a:latin typeface="+mn-lt"/>
              </a:rPr>
              <a:t>Baud Rate 	How many bits per second (more or less)</a:t>
            </a:r>
          </a:p>
          <a:p>
            <a:pPr marL="640080" lvl="1" indent="-228600" eaLnBrk="1" fontAlgn="auto" hangingPunct="1">
              <a:lnSpc>
                <a:spcPct val="80000"/>
              </a:lnSpc>
              <a:spcBef>
                <a:spcPts val="400"/>
              </a:spcBef>
              <a:spcAft>
                <a:spcPts val="0"/>
              </a:spcAft>
              <a:buClr>
                <a:schemeClr val="accent2"/>
              </a:buClr>
              <a:buSzPct val="90000"/>
              <a:buFont typeface="Arial" pitchFamily="34" charset="0"/>
              <a:buChar char="–"/>
              <a:defRPr/>
            </a:pPr>
            <a:r>
              <a:rPr lang="en-US" sz="1600" dirty="0">
                <a:solidFill>
                  <a:srgbClr val="0091BB"/>
                </a:solidFill>
                <a:latin typeface="+mn-lt"/>
              </a:rPr>
              <a:t>Data Bits	How many bits in one ‘word’</a:t>
            </a:r>
          </a:p>
          <a:p>
            <a:pPr marL="640080" lvl="1" indent="-228600" eaLnBrk="1" fontAlgn="auto" hangingPunct="1">
              <a:lnSpc>
                <a:spcPct val="80000"/>
              </a:lnSpc>
              <a:spcBef>
                <a:spcPts val="400"/>
              </a:spcBef>
              <a:spcAft>
                <a:spcPts val="0"/>
              </a:spcAft>
              <a:buClr>
                <a:schemeClr val="accent2"/>
              </a:buClr>
              <a:buSzPct val="90000"/>
              <a:buFont typeface="Arial" pitchFamily="34" charset="0"/>
              <a:buChar char="–"/>
              <a:defRPr/>
            </a:pPr>
            <a:r>
              <a:rPr lang="en-US" sz="1600" dirty="0">
                <a:solidFill>
                  <a:srgbClr val="0091BB"/>
                </a:solidFill>
                <a:latin typeface="+mn-lt"/>
              </a:rPr>
              <a:t>Stop Bits	Bit’s tacked on to the end of each word</a:t>
            </a:r>
          </a:p>
          <a:p>
            <a:pPr marL="640080" lvl="1" indent="-228600" eaLnBrk="1" fontAlgn="auto" hangingPunct="1">
              <a:lnSpc>
                <a:spcPct val="80000"/>
              </a:lnSpc>
              <a:spcBef>
                <a:spcPts val="400"/>
              </a:spcBef>
              <a:spcAft>
                <a:spcPts val="0"/>
              </a:spcAft>
              <a:buClr>
                <a:schemeClr val="accent2"/>
              </a:buClr>
              <a:buSzPct val="90000"/>
              <a:buFont typeface="Arial" pitchFamily="34" charset="0"/>
              <a:buChar char="–"/>
              <a:defRPr/>
            </a:pPr>
            <a:r>
              <a:rPr lang="en-US" sz="1600" dirty="0">
                <a:solidFill>
                  <a:srgbClr val="0091BB"/>
                </a:solidFill>
                <a:latin typeface="+mn-lt"/>
              </a:rPr>
              <a:t>Parity	Used to detect transmission errors</a:t>
            </a:r>
          </a:p>
          <a:p>
            <a:pPr marL="640080" lvl="1" indent="-228600" eaLnBrk="1" fontAlgn="auto" hangingPunct="1">
              <a:lnSpc>
                <a:spcPct val="80000"/>
              </a:lnSpc>
              <a:spcBef>
                <a:spcPts val="400"/>
              </a:spcBef>
              <a:spcAft>
                <a:spcPts val="0"/>
              </a:spcAft>
              <a:buClr>
                <a:schemeClr val="accent2"/>
              </a:buClr>
              <a:buSzPct val="90000"/>
              <a:defRPr/>
            </a:pPr>
            <a:r>
              <a:rPr lang="en-US" sz="1600" dirty="0">
                <a:solidFill>
                  <a:schemeClr val="tx1">
                    <a:lumMod val="75000"/>
                    <a:lumOff val="25000"/>
                  </a:schemeClr>
                </a:solidFill>
                <a:latin typeface="+mn-lt"/>
              </a:rPr>
              <a:t>Flow control is generally not needed and not desired.</a:t>
            </a:r>
            <a:endParaRPr lang="en-US" sz="1400" dirty="0">
              <a:solidFill>
                <a:schemeClr val="tx1">
                  <a:lumMod val="75000"/>
                  <a:lumOff val="25000"/>
                </a:schemeClr>
              </a:solidFill>
              <a:latin typeface="+mn-lt"/>
            </a:endParaRPr>
          </a:p>
        </p:txBody>
      </p:sp>
    </p:spTree>
    <p:extLst>
      <p:ext uri="{BB962C8B-B14F-4D97-AF65-F5344CB8AC3E}">
        <p14:creationId xmlns:p14="http://schemas.microsoft.com/office/powerpoint/2010/main" val="3369846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Network Connections</a:t>
            </a:r>
          </a:p>
        </p:txBody>
      </p:sp>
      <p:pic>
        <p:nvPicPr>
          <p:cNvPr id="47108" name="Picture 2"/>
          <p:cNvPicPr>
            <a:picLocks noChangeAspect="1" noChangeArrowheads="1"/>
          </p:cNvPicPr>
          <p:nvPr/>
        </p:nvPicPr>
        <p:blipFill>
          <a:blip r:embed="rId2"/>
          <a:srcRect/>
          <a:stretch>
            <a:fillRect/>
          </a:stretch>
        </p:blipFill>
        <p:spPr bwMode="auto">
          <a:xfrm>
            <a:off x="6184232" y="1059420"/>
            <a:ext cx="3886200" cy="2860675"/>
          </a:xfrm>
          <a:prstGeom prst="rect">
            <a:avLst/>
          </a:prstGeom>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47109" name="Picture 5"/>
          <p:cNvPicPr>
            <a:picLocks noChangeAspect="1" noChangeArrowheads="1"/>
          </p:cNvPicPr>
          <p:nvPr/>
        </p:nvPicPr>
        <p:blipFill>
          <a:blip r:embed="rId3"/>
          <a:srcRect/>
          <a:stretch>
            <a:fillRect/>
          </a:stretch>
        </p:blipFill>
        <p:spPr bwMode="auto">
          <a:xfrm>
            <a:off x="1807305" y="1059419"/>
            <a:ext cx="4067175" cy="2859088"/>
          </a:xfrm>
          <a:prstGeom prst="rect">
            <a:avLst/>
          </a:prstGeom>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1759680" y="4165015"/>
            <a:ext cx="4114800" cy="762000"/>
          </a:xfrm>
          <a:prstGeom prst="rect">
            <a:avLst/>
          </a:prstGeom>
          <a:noFill/>
          <a:ln w="9525">
            <a:noFill/>
            <a:miter lim="800000"/>
            <a:headEnd/>
            <a:tailEnd/>
          </a:ln>
        </p:spPr>
        <p:txBody>
          <a:bodyPr/>
          <a:lstStyle/>
          <a:p>
            <a:pPr marL="292100" indent="-292100">
              <a:buClr>
                <a:schemeClr val="tx1">
                  <a:lumMod val="65000"/>
                  <a:lumOff val="35000"/>
                </a:schemeClr>
              </a:buClr>
              <a:buSzPct val="70000"/>
              <a:buFont typeface="Arial" panose="020B0604020202020204" pitchFamily="34" charset="0"/>
              <a:buChar char="•"/>
              <a:defRPr/>
            </a:pPr>
            <a:r>
              <a:rPr lang="en-US" dirty="0">
                <a:solidFill>
                  <a:schemeClr val="tx1">
                    <a:lumMod val="65000"/>
                    <a:lumOff val="35000"/>
                  </a:schemeClr>
                </a:solidFill>
                <a:latin typeface="+mn-lt"/>
              </a:rPr>
              <a:t>UDP requires an IP address and separate read/write port numbers</a:t>
            </a:r>
          </a:p>
        </p:txBody>
      </p:sp>
      <p:sp>
        <p:nvSpPr>
          <p:cNvPr id="7" name="Content Placeholder 2"/>
          <p:cNvSpPr txBox="1">
            <a:spLocks/>
          </p:cNvSpPr>
          <p:nvPr/>
        </p:nvSpPr>
        <p:spPr bwMode="auto">
          <a:xfrm>
            <a:off x="1759680" y="4867274"/>
            <a:ext cx="8105775" cy="762000"/>
          </a:xfrm>
          <a:prstGeom prst="rect">
            <a:avLst/>
          </a:prstGeom>
          <a:noFill/>
          <a:ln w="9525">
            <a:noFill/>
            <a:miter lim="800000"/>
            <a:headEnd/>
            <a:tailEnd/>
          </a:ln>
        </p:spPr>
        <p:txBody>
          <a:bodyPr/>
          <a:lstStyle/>
          <a:p>
            <a:pPr marL="292100" indent="-292100">
              <a:buClr>
                <a:schemeClr val="tx1">
                  <a:lumMod val="65000"/>
                  <a:lumOff val="35000"/>
                </a:schemeClr>
              </a:buClr>
              <a:buSzPct val="70000"/>
              <a:buFont typeface="Arial" panose="020B0604020202020204" pitchFamily="34" charset="0"/>
              <a:buChar char="•"/>
              <a:defRPr/>
            </a:pPr>
            <a:r>
              <a:rPr lang="en-US" dirty="0">
                <a:solidFill>
                  <a:schemeClr val="tx1">
                    <a:lumMod val="65000"/>
                    <a:lumOff val="35000"/>
                  </a:schemeClr>
                </a:solidFill>
                <a:latin typeface="+mn-lt"/>
              </a:rPr>
              <a:t>It may be necessary to reset the IP Address for your computer to an address similar to your network device.</a:t>
            </a:r>
          </a:p>
        </p:txBody>
      </p:sp>
    </p:spTree>
    <p:extLst>
      <p:ext uri="{BB962C8B-B14F-4D97-AF65-F5344CB8AC3E}">
        <p14:creationId xmlns:p14="http://schemas.microsoft.com/office/powerpoint/2010/main" val="2305444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GPS Configuration</a:t>
            </a:r>
          </a:p>
        </p:txBody>
      </p:sp>
    </p:spTree>
    <p:extLst>
      <p:ext uri="{BB962C8B-B14F-4D97-AF65-F5344CB8AC3E}">
        <p14:creationId xmlns:p14="http://schemas.microsoft.com/office/powerpoint/2010/main" val="923461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GPS:  Setup Window</a:t>
            </a:r>
          </a:p>
        </p:txBody>
      </p:sp>
      <p:sp>
        <p:nvSpPr>
          <p:cNvPr id="5" name="Content Placeholder 2">
            <a:extLst>
              <a:ext uri="{FF2B5EF4-FFF2-40B4-BE49-F238E27FC236}">
                <a16:creationId xmlns:a16="http://schemas.microsoft.com/office/drawing/2014/main" id="{8F5729F3-968E-411C-A6E4-2F894CE4E5D9}"/>
              </a:ext>
            </a:extLst>
          </p:cNvPr>
          <p:cNvSpPr txBox="1">
            <a:spLocks/>
          </p:cNvSpPr>
          <p:nvPr/>
        </p:nvSpPr>
        <p:spPr>
          <a:xfrm>
            <a:off x="634415" y="1099665"/>
            <a:ext cx="3886200" cy="4419600"/>
          </a:xfrm>
          <a:prstGeom prst="rect">
            <a:avLst/>
          </a:prstGeom>
        </p:spPr>
        <p:txBody>
          <a:bodyPr/>
          <a:lst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a:buClr>
                <a:schemeClr val="tx1">
                  <a:lumMod val="65000"/>
                  <a:lumOff val="35000"/>
                </a:schemeClr>
              </a:buClr>
              <a:defRPr/>
            </a:pPr>
            <a:r>
              <a:rPr lang="en-US" altLang="en-US" b="1" dirty="0">
                <a:solidFill>
                  <a:schemeClr val="bg2"/>
                </a:solidFill>
                <a:latin typeface="Arial" panose="020B0604020202020204" pitchFamily="34" charset="0"/>
                <a:cs typeface="Arial" panose="020B0604020202020204" pitchFamily="34" charset="0"/>
              </a:rPr>
              <a:t>Synchronization:</a:t>
            </a:r>
            <a:r>
              <a:rPr lang="en-US" altLang="en-US" dirty="0">
                <a:solidFill>
                  <a:schemeClr val="tx1">
                    <a:lumMod val="75000"/>
                    <a:lumOff val="25000"/>
                  </a:schemeClr>
                </a:solidFill>
                <a:latin typeface="Arial" panose="020B0604020202020204" pitchFamily="34" charset="0"/>
                <a:cs typeface="Arial" panose="020B0604020202020204" pitchFamily="34" charset="0"/>
              </a:rPr>
              <a:t> </a:t>
            </a:r>
            <a:endParaRPr lang="en-US" altLang="en-US" b="1" dirty="0">
              <a:solidFill>
                <a:schemeClr val="bg2"/>
              </a:solidFill>
              <a:latin typeface="Arial" panose="020B0604020202020204" pitchFamily="34" charset="0"/>
              <a:cs typeface="Arial" panose="020B0604020202020204" pitchFamily="34" charset="0"/>
            </a:endParaRPr>
          </a:p>
          <a:p>
            <a:pPr marL="342900" indent="-342900">
              <a:buClr>
                <a:schemeClr val="tx1">
                  <a:lumMod val="65000"/>
                  <a:lumOff val="35000"/>
                </a:schemeClr>
              </a:buClr>
              <a:buFont typeface="Arial" panose="020B0604020202020204" pitchFamily="34" charset="0"/>
              <a:buChar char="•"/>
              <a:defRPr/>
            </a:pPr>
            <a:r>
              <a:rPr lang="en-US" altLang="en-US" sz="1800" dirty="0">
                <a:solidFill>
                  <a:schemeClr val="tx1">
                    <a:lumMod val="75000"/>
                    <a:lumOff val="25000"/>
                  </a:schemeClr>
                </a:solidFill>
                <a:latin typeface="Arial" panose="020B0604020202020204" pitchFamily="34" charset="0"/>
                <a:cs typeface="Arial" panose="020B0604020202020204" pitchFamily="34" charset="0"/>
              </a:rPr>
              <a:t>Are you using a 1PPS box?</a:t>
            </a:r>
          </a:p>
          <a:p>
            <a:pPr>
              <a:buClr>
                <a:schemeClr val="tx1">
                  <a:lumMod val="65000"/>
                  <a:lumOff val="35000"/>
                </a:schemeClr>
              </a:buClr>
              <a:defRPr/>
            </a:pPr>
            <a:endParaRPr lang="en-US" altLang="en-US" sz="1800" b="1" dirty="0">
              <a:solidFill>
                <a:schemeClr val="bg2"/>
              </a:solidFill>
              <a:latin typeface="Arial" panose="020B0604020202020204" pitchFamily="34" charset="0"/>
              <a:cs typeface="Arial" panose="020B0604020202020204" pitchFamily="34" charset="0"/>
            </a:endParaRPr>
          </a:p>
          <a:p>
            <a:pPr>
              <a:buClr>
                <a:schemeClr val="tx1">
                  <a:lumMod val="65000"/>
                  <a:lumOff val="35000"/>
                </a:schemeClr>
              </a:buClr>
              <a:defRPr/>
            </a:pPr>
            <a:r>
              <a:rPr lang="en-US" altLang="en-US" sz="1800" b="1" dirty="0">
                <a:solidFill>
                  <a:schemeClr val="bg2"/>
                </a:solidFill>
                <a:latin typeface="Arial" panose="020B0604020202020204" pitchFamily="34" charset="0"/>
                <a:cs typeface="Arial" panose="020B0604020202020204" pitchFamily="34" charset="0"/>
              </a:rPr>
              <a:t>GPS Status Codes:</a:t>
            </a:r>
            <a:r>
              <a:rPr lang="en-US" altLang="en-US" sz="1800" dirty="0">
                <a:solidFill>
                  <a:schemeClr val="tx1">
                    <a:lumMod val="75000"/>
                    <a:lumOff val="25000"/>
                  </a:schemeClr>
                </a:solidFill>
                <a:latin typeface="Arial" panose="020B0604020202020204" pitchFamily="34" charset="0"/>
                <a:cs typeface="Arial" panose="020B0604020202020204" pitchFamily="34" charset="0"/>
              </a:rPr>
              <a:t> </a:t>
            </a:r>
            <a:endParaRPr lang="en-US" altLang="en-US" sz="1800" b="1" dirty="0">
              <a:solidFill>
                <a:schemeClr val="bg2"/>
              </a:solidFill>
              <a:latin typeface="Arial" panose="020B0604020202020204" pitchFamily="34" charset="0"/>
              <a:cs typeface="Arial" panose="020B0604020202020204" pitchFamily="34" charset="0"/>
            </a:endParaRPr>
          </a:p>
          <a:p>
            <a:pPr marL="285750" indent="-285750">
              <a:buClr>
                <a:schemeClr val="tx1">
                  <a:lumMod val="65000"/>
                  <a:lumOff val="35000"/>
                </a:schemeClr>
              </a:buClr>
              <a:buFont typeface="Arial" panose="020B0604020202020204" pitchFamily="34" charset="0"/>
              <a:buChar cha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Standard – NMEA 3.0 (Most GPS units made after 2005)</a:t>
            </a:r>
          </a:p>
          <a:p>
            <a:pPr marL="285750" indent="-285750">
              <a:buClr>
                <a:schemeClr val="tx1">
                  <a:lumMod val="65000"/>
                  <a:lumOff val="35000"/>
                </a:schemeClr>
              </a:buClr>
              <a:buFont typeface="Arial" panose="020B0604020202020204" pitchFamily="34" charset="0"/>
              <a:buChar cha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Uncheck NMEA box to manually set the Code values.</a:t>
            </a:r>
          </a:p>
          <a:p>
            <a:pPr marL="285750" indent="-285750">
              <a:buClr>
                <a:schemeClr val="tx1">
                  <a:lumMod val="65000"/>
                  <a:lumOff val="35000"/>
                </a:schemeClr>
              </a:buClr>
              <a:buFont typeface="Arial" panose="020B0604020202020204" pitchFamily="34" charset="0"/>
              <a:buChar cha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Option to Show Alarm if GPS Status is lost.</a:t>
            </a:r>
          </a:p>
          <a:p>
            <a:pPr marL="342900" indent="-342900">
              <a:buClr>
                <a:schemeClr val="tx1">
                  <a:lumMod val="65000"/>
                  <a:lumOff val="35000"/>
                </a:schemeClr>
              </a:buClr>
              <a:buFont typeface="Arial" panose="020B0604020202020204" pitchFamily="34" charset="0"/>
              <a:buChar char="•"/>
              <a:defRPr/>
            </a:pPr>
            <a:endParaRPr lang="en-US" altLang="en-US" sz="1800" dirty="0">
              <a:solidFill>
                <a:schemeClr val="tx1">
                  <a:lumMod val="75000"/>
                  <a:lumOff val="25000"/>
                </a:schemeClr>
              </a:solidFill>
              <a:latin typeface="Arial" panose="020B0604020202020204" pitchFamily="34" charset="0"/>
              <a:cs typeface="Arial" panose="020B0604020202020204" pitchFamily="34" charset="0"/>
            </a:endParaRPr>
          </a:p>
          <a:p>
            <a:pPr>
              <a:buClr>
                <a:schemeClr val="tx1">
                  <a:lumMod val="65000"/>
                  <a:lumOff val="35000"/>
                </a:schemeClr>
              </a:buClr>
              <a:defRPr/>
            </a:pPr>
            <a:endParaRPr lang="en-US" altLang="en-US"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5905500" y="948341"/>
            <a:ext cx="5129838" cy="4999418"/>
          </a:xfrm>
          <a:prstGeom prst="rect">
            <a:avLst/>
          </a:prstGeom>
        </p:spPr>
      </p:pic>
      <p:sp>
        <p:nvSpPr>
          <p:cNvPr id="3" name="Rectangle 2"/>
          <p:cNvSpPr/>
          <p:nvPr/>
        </p:nvSpPr>
        <p:spPr>
          <a:xfrm>
            <a:off x="5905500" y="1190625"/>
            <a:ext cx="2362200" cy="2343150"/>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039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E46AFD-C329-4B7C-B247-B3CD07DA78B8}"/>
              </a:ext>
            </a:extLst>
          </p:cNvPr>
          <p:cNvSpPr>
            <a:spLocks noGrp="1"/>
          </p:cNvSpPr>
          <p:nvPr>
            <p:ph type="title"/>
          </p:nvPr>
        </p:nvSpPr>
        <p:spPr/>
        <p:txBody>
          <a:bodyPr/>
          <a:lstStyle/>
          <a:p>
            <a:r>
              <a:rPr lang="en-US" dirty="0"/>
              <a:t>Physical Offsets </a:t>
            </a:r>
          </a:p>
        </p:txBody>
      </p:sp>
      <p:grpSp>
        <p:nvGrpSpPr>
          <p:cNvPr id="2" name="Group 1">
            <a:extLst>
              <a:ext uri="{FF2B5EF4-FFF2-40B4-BE49-F238E27FC236}">
                <a16:creationId xmlns:a16="http://schemas.microsoft.com/office/drawing/2014/main" id="{C859736C-0E9F-40C1-AAB3-17460EA17A65}"/>
              </a:ext>
            </a:extLst>
          </p:cNvPr>
          <p:cNvGrpSpPr/>
          <p:nvPr/>
        </p:nvGrpSpPr>
        <p:grpSpPr>
          <a:xfrm>
            <a:off x="3791824" y="1099665"/>
            <a:ext cx="7807353" cy="4624165"/>
            <a:chOff x="3635494" y="1653358"/>
            <a:chExt cx="7032505" cy="4070472"/>
          </a:xfrm>
        </p:grpSpPr>
        <p:pic>
          <p:nvPicPr>
            <p:cNvPr id="8" name="Picture 7">
              <a:extLst>
                <a:ext uri="{FF2B5EF4-FFF2-40B4-BE49-F238E27FC236}">
                  <a16:creationId xmlns:a16="http://schemas.microsoft.com/office/drawing/2014/main" id="{DCEE9D21-DF51-4C09-9ED3-7D3DBE98FAAE}"/>
                </a:ext>
              </a:extLst>
            </p:cNvPr>
            <p:cNvPicPr>
              <a:picLocks noChangeAspect="1"/>
            </p:cNvPicPr>
            <p:nvPr/>
          </p:nvPicPr>
          <p:blipFill rotWithShape="1">
            <a:blip r:embed="rId2"/>
            <a:srcRect r="9303"/>
            <a:stretch/>
          </p:blipFill>
          <p:spPr>
            <a:xfrm>
              <a:off x="3635494" y="1653358"/>
              <a:ext cx="7032505" cy="4070472"/>
            </a:xfrm>
            <a:prstGeom prst="rect">
              <a:avLst/>
            </a:prstGeom>
          </p:spPr>
        </p:pic>
        <p:sp>
          <p:nvSpPr>
            <p:cNvPr id="9" name="TextBox 8">
              <a:extLst>
                <a:ext uri="{FF2B5EF4-FFF2-40B4-BE49-F238E27FC236}">
                  <a16:creationId xmlns:a16="http://schemas.microsoft.com/office/drawing/2014/main" id="{FF314CAF-FD68-4874-9528-74EDBA9287DA}"/>
                </a:ext>
              </a:extLst>
            </p:cNvPr>
            <p:cNvSpPr txBox="1"/>
            <p:nvPr/>
          </p:nvSpPr>
          <p:spPr>
            <a:xfrm>
              <a:off x="6479769" y="1899138"/>
              <a:ext cx="671979" cy="369332"/>
            </a:xfrm>
            <a:prstGeom prst="rect">
              <a:avLst/>
            </a:prstGeom>
            <a:noFill/>
          </p:spPr>
          <p:txBody>
            <a:bodyPr wrap="none" rtlCol="0">
              <a:spAutoFit/>
            </a:bodyPr>
            <a:lstStyle/>
            <a:p>
              <a:r>
                <a:rPr lang="en-US" dirty="0"/>
                <a:t>GPS</a:t>
              </a:r>
            </a:p>
          </p:txBody>
        </p:sp>
        <p:sp>
          <p:nvSpPr>
            <p:cNvPr id="10" name="TextBox 9">
              <a:extLst>
                <a:ext uri="{FF2B5EF4-FFF2-40B4-BE49-F238E27FC236}">
                  <a16:creationId xmlns:a16="http://schemas.microsoft.com/office/drawing/2014/main" id="{2318C2BE-C5E7-4FE9-B660-0F68EDEDFC6C}"/>
                </a:ext>
              </a:extLst>
            </p:cNvPr>
            <p:cNvSpPr txBox="1"/>
            <p:nvPr/>
          </p:nvSpPr>
          <p:spPr>
            <a:xfrm>
              <a:off x="4865077" y="4185138"/>
              <a:ext cx="800219" cy="369332"/>
            </a:xfrm>
            <a:prstGeom prst="rect">
              <a:avLst/>
            </a:prstGeom>
            <a:noFill/>
          </p:spPr>
          <p:txBody>
            <a:bodyPr wrap="none" rtlCol="0">
              <a:spAutoFit/>
            </a:bodyPr>
            <a:lstStyle/>
            <a:p>
              <a:r>
                <a:rPr lang="en-US" dirty="0"/>
                <a:t>Sonar</a:t>
              </a:r>
            </a:p>
          </p:txBody>
        </p:sp>
      </p:grpSp>
      <p:sp>
        <p:nvSpPr>
          <p:cNvPr id="11" name="TextBox 10">
            <a:extLst>
              <a:ext uri="{FF2B5EF4-FFF2-40B4-BE49-F238E27FC236}">
                <a16:creationId xmlns:a16="http://schemas.microsoft.com/office/drawing/2014/main" id="{0DBF4037-E0A2-4C71-99BF-063CB7E87222}"/>
              </a:ext>
            </a:extLst>
          </p:cNvPr>
          <p:cNvSpPr txBox="1"/>
          <p:nvPr/>
        </p:nvSpPr>
        <p:spPr>
          <a:xfrm>
            <a:off x="862905" y="1475283"/>
            <a:ext cx="4600312" cy="646331"/>
          </a:xfrm>
          <a:prstGeom prst="rect">
            <a:avLst/>
          </a:prstGeom>
          <a:noFill/>
        </p:spPr>
        <p:txBody>
          <a:bodyPr wrap="square" rtlCol="0">
            <a:spAutoFit/>
          </a:bodyPr>
          <a:lstStyle/>
          <a:p>
            <a:r>
              <a:rPr lang="en-US" dirty="0">
                <a:solidFill>
                  <a:schemeClr val="tx1">
                    <a:lumMod val="65000"/>
                    <a:lumOff val="35000"/>
                  </a:schemeClr>
                </a:solidFill>
              </a:rPr>
              <a:t>Frequently the GPS and the Sonar are not located at the same horizontal position </a:t>
            </a:r>
          </a:p>
        </p:txBody>
      </p:sp>
      <p:sp>
        <p:nvSpPr>
          <p:cNvPr id="12" name="TextBox 11">
            <a:extLst>
              <a:ext uri="{FF2B5EF4-FFF2-40B4-BE49-F238E27FC236}">
                <a16:creationId xmlns:a16="http://schemas.microsoft.com/office/drawing/2014/main" id="{003C0F99-8C64-4D21-95A5-69E9F8275CBA}"/>
              </a:ext>
            </a:extLst>
          </p:cNvPr>
          <p:cNvSpPr txBox="1"/>
          <p:nvPr/>
        </p:nvSpPr>
        <p:spPr>
          <a:xfrm>
            <a:off x="1849946" y="4611483"/>
            <a:ext cx="5099538" cy="646331"/>
          </a:xfrm>
          <a:prstGeom prst="rect">
            <a:avLst/>
          </a:prstGeom>
          <a:noFill/>
        </p:spPr>
        <p:txBody>
          <a:bodyPr wrap="square" rtlCol="0">
            <a:spAutoFit/>
          </a:bodyPr>
          <a:lstStyle/>
          <a:p>
            <a:r>
              <a:rPr lang="en-US" dirty="0">
                <a:solidFill>
                  <a:schemeClr val="tx1">
                    <a:lumMod val="65000"/>
                    <a:lumOff val="35000"/>
                  </a:schemeClr>
                </a:solidFill>
              </a:rPr>
              <a:t>A reference point needs to be selected and all offsets measured to that point. </a:t>
            </a:r>
          </a:p>
        </p:txBody>
      </p:sp>
    </p:spTree>
    <p:extLst>
      <p:ext uri="{BB962C8B-B14F-4D97-AF65-F5344CB8AC3E}">
        <p14:creationId xmlns:p14="http://schemas.microsoft.com/office/powerpoint/2010/main" val="1905510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GPS:  Setup Window</a:t>
            </a:r>
          </a:p>
        </p:txBody>
      </p:sp>
      <p:sp>
        <p:nvSpPr>
          <p:cNvPr id="5" name="Content Placeholder 2">
            <a:extLst>
              <a:ext uri="{FF2B5EF4-FFF2-40B4-BE49-F238E27FC236}">
                <a16:creationId xmlns:a16="http://schemas.microsoft.com/office/drawing/2014/main" id="{8F5729F3-968E-411C-A6E4-2F894CE4E5D9}"/>
              </a:ext>
            </a:extLst>
          </p:cNvPr>
          <p:cNvSpPr txBox="1">
            <a:spLocks/>
          </p:cNvSpPr>
          <p:nvPr/>
        </p:nvSpPr>
        <p:spPr>
          <a:xfrm>
            <a:off x="381000" y="842489"/>
            <a:ext cx="5452437" cy="5105270"/>
          </a:xfrm>
          <a:prstGeom prst="rect">
            <a:avLst/>
          </a:prstGeom>
        </p:spPr>
        <p:txBody>
          <a:bodyPr/>
          <a:lst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a:buClr>
                <a:schemeClr val="tx1">
                  <a:lumMod val="65000"/>
                  <a:lumOff val="35000"/>
                </a:schemeClr>
              </a:buClr>
              <a:defRPr/>
            </a:pPr>
            <a:r>
              <a:rPr lang="en-US" altLang="en-US" sz="1800" b="1" dirty="0">
                <a:solidFill>
                  <a:schemeClr val="bg2"/>
                </a:solidFill>
                <a:latin typeface="Arial" panose="020B0604020202020204" pitchFamily="34" charset="0"/>
                <a:cs typeface="Arial" panose="020B0604020202020204" pitchFamily="34" charset="0"/>
              </a:rPr>
              <a:t>RTK Tide:</a:t>
            </a:r>
            <a:r>
              <a:rPr lang="en-US" altLang="en-US" sz="1800" dirty="0">
                <a:solidFill>
                  <a:schemeClr val="tx1">
                    <a:lumMod val="75000"/>
                    <a:lumOff val="25000"/>
                  </a:schemeClr>
                </a:solidFill>
                <a:latin typeface="Arial" panose="020B0604020202020204" pitchFamily="34" charset="0"/>
                <a:cs typeface="Arial" panose="020B0604020202020204" pitchFamily="34" charset="0"/>
              </a:rPr>
              <a:t> </a:t>
            </a:r>
            <a:endParaRPr lang="en-US" altLang="en-US" sz="1800" b="1" dirty="0">
              <a:solidFill>
                <a:schemeClr val="bg2"/>
              </a:solidFill>
              <a:latin typeface="Arial" panose="020B0604020202020204" pitchFamily="34" charset="0"/>
              <a:cs typeface="Arial" panose="020B0604020202020204" pitchFamily="34" charset="0"/>
            </a:endParaRPr>
          </a:p>
          <a:p>
            <a:pPr marL="342900" indent="-342900">
              <a:buClr>
                <a:schemeClr val="tx1">
                  <a:lumMod val="65000"/>
                  <a:lumOff val="35000"/>
                </a:schemeClr>
              </a:buClr>
              <a:buFont typeface="Arial" panose="020B0604020202020204" pitchFamily="34" charset="0"/>
              <a:buChar cha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Minimum status:</a:t>
            </a:r>
          </a:p>
          <a:p>
            <a:pPr lvl="3">
              <a:buClr>
                <a:schemeClr val="bg2"/>
              </a:buClr>
              <a:buFont typeface="Wingdings" panose="05000000000000000000" pitchFamily="2" charset="2"/>
              <a:buChar char="Ø"/>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 </a:t>
            </a:r>
            <a:r>
              <a:rPr lang="en-US" altLang="en-US" sz="1400" dirty="0">
                <a:solidFill>
                  <a:schemeClr val="tx1">
                    <a:lumMod val="65000"/>
                    <a:lumOff val="35000"/>
                  </a:schemeClr>
                </a:solidFill>
                <a:latin typeface="Arial" panose="020B0604020202020204" pitchFamily="34" charset="0"/>
                <a:cs typeface="Arial" panose="020B0604020202020204" pitchFamily="34" charset="0"/>
              </a:rPr>
              <a:t>Compute for all and correct in post-processing.</a:t>
            </a:r>
          </a:p>
          <a:p>
            <a:pPr lvl="1">
              <a:buClr>
                <a:schemeClr val="tx1">
                  <a:lumMod val="65000"/>
                  <a:lumOff val="35000"/>
                </a:schemeClr>
              </a:buCl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   Filter RTK Tide:</a:t>
            </a:r>
          </a:p>
          <a:p>
            <a:pPr lvl="3">
              <a:buClr>
                <a:schemeClr val="bg2"/>
              </a:buClr>
              <a:buFont typeface="Wingdings" panose="05000000000000000000" pitchFamily="2" charset="2"/>
              <a:buChar char="Ø"/>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 Recommended on dredges.</a:t>
            </a:r>
          </a:p>
          <a:p>
            <a:pPr lvl="3">
              <a:buClr>
                <a:schemeClr val="bg2"/>
              </a:buClr>
              <a:buFont typeface="Wingdings" panose="05000000000000000000" pitchFamily="2" charset="2"/>
              <a:buChar char="Ø"/>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 Not recommended on survey vessels.</a:t>
            </a:r>
            <a:endParaRPr lang="en-US" altLang="en-US" dirty="0">
              <a:solidFill>
                <a:schemeClr val="tx1">
                  <a:lumMod val="65000"/>
                  <a:lumOff val="35000"/>
                </a:schemeClr>
              </a:solidFill>
              <a:latin typeface="Arial" panose="020B0604020202020204" pitchFamily="34" charset="0"/>
              <a:cs typeface="Arial" panose="020B0604020202020204" pitchFamily="34" charset="0"/>
            </a:endParaRPr>
          </a:p>
          <a:p>
            <a:pPr marL="0" lvl="1" indent="0">
              <a:buClr>
                <a:schemeClr val="bg2"/>
              </a:buClr>
              <a:buNone/>
              <a:defRPr/>
            </a:pPr>
            <a:r>
              <a:rPr lang="en-US" altLang="en-US" sz="1800" b="1" dirty="0">
                <a:solidFill>
                  <a:schemeClr val="bg2"/>
                </a:solidFill>
                <a:latin typeface="Arial" panose="020B0604020202020204" pitchFamily="34" charset="0"/>
                <a:cs typeface="Arial" panose="020B0604020202020204" pitchFamily="34" charset="0"/>
              </a:rPr>
              <a:t>Alarms</a:t>
            </a:r>
            <a:r>
              <a:rPr lang="en-US" altLang="en-US" b="1" dirty="0">
                <a:solidFill>
                  <a:schemeClr val="bg2"/>
                </a:solidFill>
                <a:latin typeface="Arial" panose="020B0604020202020204" pitchFamily="34" charset="0"/>
                <a:cs typeface="Arial" panose="020B0604020202020204" pitchFamily="34" charset="0"/>
              </a:rPr>
              <a:t>:</a:t>
            </a:r>
            <a:r>
              <a:rPr lang="en-US" altLang="en-US" dirty="0">
                <a:solidFill>
                  <a:schemeClr val="tx1">
                    <a:lumMod val="75000"/>
                    <a:lumOff val="25000"/>
                  </a:schemeClr>
                </a:solidFill>
                <a:latin typeface="Arial" panose="020B0604020202020204" pitchFamily="34" charset="0"/>
                <a:cs typeface="Arial" panose="020B0604020202020204" pitchFamily="34" charset="0"/>
              </a:rPr>
              <a:t> </a:t>
            </a:r>
          </a:p>
          <a:p>
            <a:pPr marL="342900" indent="-342900">
              <a:spcAft>
                <a:spcPts val="600"/>
              </a:spcAft>
              <a:buClr>
                <a:schemeClr val="tx1">
                  <a:lumMod val="65000"/>
                  <a:lumOff val="35000"/>
                </a:schemeClr>
              </a:buClr>
              <a:buFont typeface="Arial" panose="020B0604020202020204" pitchFamily="34" charset="0"/>
              <a:buChar cha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Maximum HDOP Value:  </a:t>
            </a:r>
            <a:r>
              <a:rPr lang="en-US" altLang="en-US" sz="1800" i="1" dirty="0">
                <a:solidFill>
                  <a:srgbClr val="FF0000"/>
                </a:solidFill>
                <a:latin typeface="Arial" panose="020B0604020202020204" pitchFamily="34" charset="0"/>
                <a:cs typeface="Arial" panose="020B0604020202020204" pitchFamily="34" charset="0"/>
              </a:rPr>
              <a:t>recommended: 4.0</a:t>
            </a:r>
          </a:p>
          <a:p>
            <a:pPr marL="342900" indent="-342900">
              <a:spcAft>
                <a:spcPts val="600"/>
              </a:spcAft>
              <a:buClr>
                <a:schemeClr val="tx1">
                  <a:lumMod val="65000"/>
                  <a:lumOff val="35000"/>
                </a:schemeClr>
              </a:buClr>
              <a:buFont typeface="Arial" panose="020B0604020202020204" pitchFamily="34" charset="0"/>
              <a:buChar cha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Minimum number of Satellites: </a:t>
            </a:r>
            <a:r>
              <a:rPr lang="en-US" altLang="en-US" sz="1800" i="1" dirty="0">
                <a:solidFill>
                  <a:srgbClr val="FF0000"/>
                </a:solidFill>
                <a:latin typeface="Arial" panose="020B0604020202020204" pitchFamily="34" charset="0"/>
                <a:cs typeface="Arial" panose="020B0604020202020204" pitchFamily="34" charset="0"/>
              </a:rPr>
              <a:t>recommended: 5</a:t>
            </a:r>
          </a:p>
          <a:p>
            <a:pPr marL="342900" indent="-342900">
              <a:spcAft>
                <a:spcPts val="600"/>
              </a:spcAft>
              <a:buClr>
                <a:schemeClr val="tx1">
                  <a:lumMod val="65000"/>
                  <a:lumOff val="35000"/>
                </a:schemeClr>
              </a:buClr>
              <a:buFont typeface="Arial" panose="020B0604020202020204" pitchFamily="34" charset="0"/>
              <a:buChar cha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Maximum synch error (</a:t>
            </a:r>
            <a:r>
              <a:rPr lang="en-US" altLang="en-US" sz="1800" dirty="0" err="1">
                <a:solidFill>
                  <a:schemeClr val="tx1">
                    <a:lumMod val="65000"/>
                    <a:lumOff val="35000"/>
                  </a:schemeClr>
                </a:solidFill>
                <a:latin typeface="Arial" panose="020B0604020202020204" pitchFamily="34" charset="0"/>
                <a:cs typeface="Arial" panose="020B0604020202020204" pitchFamily="34" charset="0"/>
              </a:rPr>
              <a:t>ms</a:t>
            </a:r>
            <a:r>
              <a:rPr lang="en-US" altLang="en-US" sz="1800" dirty="0">
                <a:solidFill>
                  <a:schemeClr val="tx1">
                    <a:lumMod val="65000"/>
                    <a:lumOff val="35000"/>
                  </a:schemeClr>
                </a:solidFill>
                <a:latin typeface="Arial" panose="020B0604020202020204" pitchFamily="34" charset="0"/>
                <a:cs typeface="Arial" panose="020B0604020202020204" pitchFamily="34" charset="0"/>
              </a:rPr>
              <a:t>):  </a:t>
            </a:r>
            <a:r>
              <a:rPr lang="en-US" altLang="en-US" sz="1800" i="1" dirty="0">
                <a:solidFill>
                  <a:srgbClr val="FF0000"/>
                </a:solidFill>
                <a:latin typeface="Arial" panose="020B0604020202020204" pitchFamily="34" charset="0"/>
                <a:cs typeface="Arial" panose="020B0604020202020204" pitchFamily="34" charset="0"/>
              </a:rPr>
              <a:t>recommended: 100</a:t>
            </a:r>
          </a:p>
          <a:p>
            <a:pPr marL="342900" indent="-342900">
              <a:spcAft>
                <a:spcPts val="0"/>
              </a:spcAft>
              <a:buClr>
                <a:schemeClr val="tx1">
                  <a:lumMod val="65000"/>
                  <a:lumOff val="35000"/>
                </a:schemeClr>
              </a:buClr>
              <a:buFont typeface="Arial" panose="020B0604020202020204" pitchFamily="34" charset="0"/>
              <a:buChar cha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Maximum baseline error: </a:t>
            </a:r>
          </a:p>
          <a:p>
            <a:pPr>
              <a:spcAft>
                <a:spcPts val="0"/>
              </a:spcAft>
              <a:buClr>
                <a:schemeClr val="tx1">
                  <a:lumMod val="65000"/>
                  <a:lumOff val="35000"/>
                </a:schemeClr>
              </a:buClr>
              <a:defRPr/>
            </a:pPr>
            <a:r>
              <a:rPr lang="en-US" altLang="en-US" sz="1800" i="1" dirty="0">
                <a:solidFill>
                  <a:schemeClr val="tx1">
                    <a:lumMod val="65000"/>
                    <a:lumOff val="35000"/>
                  </a:schemeClr>
                </a:solidFill>
                <a:latin typeface="Arial" panose="020B0604020202020204" pitchFamily="34" charset="0"/>
                <a:cs typeface="Arial" panose="020B0604020202020204" pitchFamily="34" charset="0"/>
              </a:rPr>
              <a:t>	</a:t>
            </a:r>
            <a:r>
              <a:rPr lang="en-US" altLang="en-US" sz="1400" i="1" dirty="0">
                <a:solidFill>
                  <a:schemeClr val="tx1">
                    <a:lumMod val="65000"/>
                    <a:lumOff val="35000"/>
                  </a:schemeClr>
                </a:solidFill>
                <a:latin typeface="Arial" panose="020B0604020202020204" pitchFamily="34" charset="0"/>
                <a:cs typeface="Arial" panose="020B0604020202020204" pitchFamily="34" charset="0"/>
              </a:rPr>
              <a:t>Used when computing bearing between two GPS</a:t>
            </a:r>
            <a:r>
              <a:rPr lang="en-US" altLang="en-US" sz="1400" dirty="0">
                <a:solidFill>
                  <a:schemeClr val="tx1">
                    <a:lumMod val="65000"/>
                    <a:lumOff val="35000"/>
                  </a:schemeClr>
                </a:solidFill>
                <a:latin typeface="Arial" panose="020B0604020202020204" pitchFamily="34" charset="0"/>
                <a:cs typeface="Arial" panose="020B0604020202020204" pitchFamily="34" charset="0"/>
              </a:rPr>
              <a:t>.	</a:t>
            </a:r>
            <a:endParaRPr lang="en-US" altLang="en-US" sz="1600" dirty="0">
              <a:solidFill>
                <a:schemeClr val="tx1">
                  <a:lumMod val="65000"/>
                  <a:lumOff val="35000"/>
                </a:schemeClr>
              </a:solidFill>
              <a:latin typeface="Arial" panose="020B0604020202020204" pitchFamily="34" charset="0"/>
              <a:cs typeface="Arial" panose="020B0604020202020204" pitchFamily="34" charset="0"/>
            </a:endParaRPr>
          </a:p>
          <a:p>
            <a:pPr>
              <a:spcAft>
                <a:spcPts val="600"/>
              </a:spcAft>
              <a:buClr>
                <a:schemeClr val="tx1">
                  <a:lumMod val="65000"/>
                  <a:lumOff val="35000"/>
                </a:schemeClr>
              </a:buClr>
              <a:defRPr/>
            </a:pPr>
            <a:r>
              <a:rPr lang="en-US" altLang="en-US" sz="1600" i="1" dirty="0">
                <a:solidFill>
                  <a:schemeClr val="tx1">
                    <a:lumMod val="65000"/>
                    <a:lumOff val="35000"/>
                  </a:schemeClr>
                </a:solidFill>
                <a:latin typeface="Arial" panose="020B0604020202020204" pitchFamily="34" charset="0"/>
                <a:cs typeface="Arial" panose="020B0604020202020204" pitchFamily="34" charset="0"/>
              </a:rPr>
              <a:t>	</a:t>
            </a:r>
            <a:r>
              <a:rPr lang="en-US" altLang="en-US" sz="1600" i="1" dirty="0">
                <a:solidFill>
                  <a:srgbClr val="FF0000"/>
                </a:solidFill>
                <a:latin typeface="Arial" panose="020B0604020202020204" pitchFamily="34" charset="0"/>
                <a:cs typeface="Arial" panose="020B0604020202020204" pitchFamily="34" charset="0"/>
              </a:rPr>
              <a:t>recommended:  DGPS:  2m  |  RTK:  0.5m</a:t>
            </a:r>
            <a:endParaRPr lang="en-US" altLang="en-US" sz="1600" dirty="0">
              <a:solidFill>
                <a:srgbClr val="FF0000"/>
              </a:solidFill>
              <a:latin typeface="Arial" panose="020B0604020202020204" pitchFamily="34" charset="0"/>
              <a:cs typeface="Arial" panose="020B0604020202020204" pitchFamily="34" charset="0"/>
            </a:endParaRPr>
          </a:p>
          <a:p>
            <a:pPr marL="342900" indent="-342900">
              <a:spcAft>
                <a:spcPts val="0"/>
              </a:spcAft>
              <a:buClr>
                <a:schemeClr val="tx1">
                  <a:lumMod val="65000"/>
                  <a:lumOff val="35000"/>
                </a:schemeClr>
              </a:buClr>
              <a:buFont typeface="Arial" panose="020B0604020202020204" pitchFamily="34" charset="0"/>
              <a:buChar cha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Maximum correction age interval(s): </a:t>
            </a:r>
          </a:p>
          <a:p>
            <a:pPr marL="366713" lvl="3" indent="0">
              <a:spcAft>
                <a:spcPts val="0"/>
              </a:spcAft>
              <a:buClr>
                <a:schemeClr val="bg2"/>
              </a:buClr>
              <a:buNone/>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	</a:t>
            </a:r>
            <a:r>
              <a:rPr lang="en-US" sz="1400" i="1" dirty="0">
                <a:solidFill>
                  <a:schemeClr val="tx1">
                    <a:lumMod val="65000"/>
                    <a:lumOff val="35000"/>
                  </a:schemeClr>
                </a:solidFill>
              </a:rPr>
              <a:t>Time between corrections from the RTK base station</a:t>
            </a:r>
            <a:endParaRPr lang="en-US" altLang="en-US" sz="1400" i="1" dirty="0">
              <a:solidFill>
                <a:schemeClr val="tx1">
                  <a:lumMod val="65000"/>
                  <a:lumOff val="35000"/>
                </a:schemeClr>
              </a:solidFill>
              <a:latin typeface="Arial" panose="020B0604020202020204" pitchFamily="34" charset="0"/>
              <a:cs typeface="Arial" panose="020B0604020202020204" pitchFamily="34" charset="0"/>
            </a:endParaRPr>
          </a:p>
          <a:p>
            <a:pPr marL="342900" indent="-342900">
              <a:buClr>
                <a:schemeClr val="tx1">
                  <a:lumMod val="65000"/>
                  <a:lumOff val="35000"/>
                </a:schemeClr>
              </a:buClr>
              <a:buFont typeface="Arial" panose="020B0604020202020204" pitchFamily="34" charset="0"/>
              <a:buChar char="•"/>
              <a:defRPr/>
            </a:pPr>
            <a:endParaRPr lang="en-US" altLang="en-US" sz="1800" dirty="0">
              <a:solidFill>
                <a:schemeClr val="tx1">
                  <a:lumMod val="65000"/>
                  <a:lumOff val="35000"/>
                </a:schemeClr>
              </a:solidFill>
              <a:latin typeface="Arial" panose="020B0604020202020204" pitchFamily="34" charset="0"/>
              <a:cs typeface="Arial" panose="020B0604020202020204" pitchFamily="34" charset="0"/>
            </a:endParaRPr>
          </a:p>
          <a:p>
            <a:pPr>
              <a:buClr>
                <a:schemeClr val="tx1">
                  <a:lumMod val="65000"/>
                  <a:lumOff val="35000"/>
                </a:schemeClr>
              </a:buClr>
              <a:defRPr/>
            </a:pPr>
            <a:endParaRPr lang="en-US" altLang="en-US" sz="1800" dirty="0">
              <a:solidFill>
                <a:schemeClr val="tx1">
                  <a:lumMod val="65000"/>
                  <a:lumOff val="35000"/>
                </a:schemeClr>
              </a:solidFill>
              <a:latin typeface="Arial" panose="020B0604020202020204" pitchFamily="34" charset="0"/>
              <a:cs typeface="Arial" panose="020B0604020202020204" pitchFamily="34" charset="0"/>
            </a:endParaRPr>
          </a:p>
          <a:p>
            <a:pPr marL="366713" lvl="3" indent="0">
              <a:buClr>
                <a:schemeClr val="bg2"/>
              </a:buClr>
              <a:buNone/>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	</a:t>
            </a:r>
            <a:r>
              <a:rPr lang="en-US" altLang="en-US" sz="1800" dirty="0">
                <a:solidFill>
                  <a:schemeClr val="tx1">
                    <a:lumMod val="65000"/>
                    <a:lumOff val="35000"/>
                  </a:schemeClr>
                </a:solidFill>
                <a:latin typeface="Arial" panose="020B0604020202020204" pitchFamily="34" charset="0"/>
                <a:cs typeface="Arial" panose="020B0604020202020204" pitchFamily="34" charset="0"/>
              </a:rPr>
              <a:t>		</a:t>
            </a:r>
            <a:endParaRPr lang="en-US" altLang="en-US" dirty="0">
              <a:solidFill>
                <a:schemeClr val="tx1">
                  <a:lumMod val="65000"/>
                  <a:lumOff val="35000"/>
                </a:schemeClr>
              </a:solidFill>
              <a:latin typeface="Arial" panose="020B0604020202020204" pitchFamily="34" charset="0"/>
              <a:cs typeface="Arial" panose="020B0604020202020204" pitchFamily="34" charset="0"/>
            </a:endParaRPr>
          </a:p>
          <a:p>
            <a:pPr lvl="3">
              <a:buClr>
                <a:schemeClr val="bg2"/>
              </a:buClr>
              <a:buFont typeface="Wingdings" panose="05000000000000000000" pitchFamily="2" charset="2"/>
              <a:buChar char="Ø"/>
              <a:defRPr/>
            </a:pPr>
            <a:endParaRPr lang="en-US" altLang="en-US" sz="1800" dirty="0">
              <a:solidFill>
                <a:schemeClr val="tx1">
                  <a:lumMod val="65000"/>
                  <a:lumOff val="35000"/>
                </a:schemeClr>
              </a:solidFill>
              <a:latin typeface="Arial" panose="020B0604020202020204" pitchFamily="34" charset="0"/>
              <a:cs typeface="Arial" panose="020B0604020202020204" pitchFamily="34" charset="0"/>
            </a:endParaRPr>
          </a:p>
          <a:p>
            <a:pPr lvl="3">
              <a:buClr>
                <a:schemeClr val="bg2"/>
              </a:buClr>
              <a:buFont typeface="Wingdings" panose="05000000000000000000" pitchFamily="2" charset="2"/>
              <a:buChar char="Ø"/>
              <a:defRPr/>
            </a:pPr>
            <a:endParaRPr lang="en-US" altLang="en-US" sz="18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5905500" y="948341"/>
            <a:ext cx="5129838" cy="4999418"/>
          </a:xfrm>
          <a:prstGeom prst="rect">
            <a:avLst/>
          </a:prstGeom>
        </p:spPr>
      </p:pic>
      <p:sp>
        <p:nvSpPr>
          <p:cNvPr id="6" name="Rectangle 5"/>
          <p:cNvSpPr/>
          <p:nvPr/>
        </p:nvSpPr>
        <p:spPr>
          <a:xfrm>
            <a:off x="8267699" y="1104899"/>
            <a:ext cx="2695576" cy="3248025"/>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113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05500" y="948342"/>
            <a:ext cx="5129838" cy="4999418"/>
          </a:xfrm>
          <a:prstGeom prst="rect">
            <a:avLst/>
          </a:prstGeom>
        </p:spPr>
      </p:pic>
      <p:sp>
        <p:nvSpPr>
          <p:cNvPr id="51202"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GPS:  Setup Window</a:t>
            </a:r>
          </a:p>
        </p:txBody>
      </p:sp>
      <p:sp>
        <p:nvSpPr>
          <p:cNvPr id="7" name="Content Placeholder 2">
            <a:extLst>
              <a:ext uri="{FF2B5EF4-FFF2-40B4-BE49-F238E27FC236}">
                <a16:creationId xmlns:a16="http://schemas.microsoft.com/office/drawing/2014/main" id="{4F1BCC3A-6377-429A-AA68-85E99240BD8D}"/>
              </a:ext>
            </a:extLst>
          </p:cNvPr>
          <p:cNvSpPr txBox="1">
            <a:spLocks/>
          </p:cNvSpPr>
          <p:nvPr/>
        </p:nvSpPr>
        <p:spPr>
          <a:xfrm>
            <a:off x="457319" y="1099666"/>
            <a:ext cx="5333881" cy="4848094"/>
          </a:xfrm>
          <a:prstGeom prst="rect">
            <a:avLst/>
          </a:prstGeom>
        </p:spPr>
        <p:txBody>
          <a:bodyPr rtlCol="0">
            <a:normAutofit/>
          </a:bodyPr>
          <a:lst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fontAlgn="auto">
              <a:spcBef>
                <a:spcPts val="0"/>
              </a:spcBef>
              <a:buClr>
                <a:schemeClr val="tx1">
                  <a:lumMod val="65000"/>
                  <a:lumOff val="35000"/>
                </a:schemeClr>
              </a:buClr>
              <a:defRPr/>
            </a:pPr>
            <a:r>
              <a:rPr lang="en-US" sz="1600" b="1" dirty="0">
                <a:solidFill>
                  <a:schemeClr val="bg2"/>
                </a:solidFill>
              </a:rPr>
              <a:t>User Modified NMEA Messages:</a:t>
            </a:r>
          </a:p>
          <a:p>
            <a:pPr marL="274320" lvl="2" indent="-137160" fontAlgn="auto">
              <a:spcBef>
                <a:spcPts val="0"/>
              </a:spcBef>
              <a:buClr>
                <a:schemeClr val="tx1">
                  <a:lumMod val="65000"/>
                  <a:lumOff val="35000"/>
                </a:schemeClr>
              </a:buClr>
              <a:buFont typeface="Arial" charset="0"/>
              <a:buChar char="•"/>
              <a:defRPr/>
            </a:pPr>
            <a:r>
              <a:rPr lang="en-US" sz="1600" dirty="0">
                <a:solidFill>
                  <a:schemeClr val="tx1">
                    <a:lumMod val="65000"/>
                    <a:lumOff val="35000"/>
                  </a:schemeClr>
                </a:solidFill>
              </a:rPr>
              <a:t>RTA (Odom):  Used when Odom’s RTA unit is provided time-tagged info.</a:t>
            </a:r>
          </a:p>
          <a:p>
            <a:pPr marL="274320" lvl="2" indent="-137160" fontAlgn="auto">
              <a:spcBef>
                <a:spcPts val="0"/>
              </a:spcBef>
              <a:buClr>
                <a:schemeClr val="tx1">
                  <a:lumMod val="65000"/>
                  <a:lumOff val="35000"/>
                </a:schemeClr>
              </a:buClr>
              <a:buFontTx/>
              <a:buChar char="•"/>
              <a:defRPr/>
            </a:pPr>
            <a:r>
              <a:rPr lang="en-US" sz="1600" dirty="0">
                <a:solidFill>
                  <a:schemeClr val="tx1">
                    <a:lumMod val="65000"/>
                    <a:lumOff val="35000"/>
                  </a:schemeClr>
                </a:solidFill>
              </a:rPr>
              <a:t>POS (</a:t>
            </a:r>
            <a:r>
              <a:rPr lang="en-US" sz="1600" dirty="0" err="1">
                <a:solidFill>
                  <a:schemeClr val="tx1">
                    <a:lumMod val="65000"/>
                    <a:lumOff val="35000"/>
                  </a:schemeClr>
                </a:solidFill>
              </a:rPr>
              <a:t>CeeScope</a:t>
            </a:r>
            <a:r>
              <a:rPr lang="en-US" sz="1600" dirty="0">
                <a:solidFill>
                  <a:schemeClr val="tx1">
                    <a:lumMod val="65000"/>
                    <a:lumOff val="35000"/>
                  </a:schemeClr>
                </a:solidFill>
              </a:rPr>
              <a:t>):  Used when position data is delivered by </a:t>
            </a:r>
            <a:r>
              <a:rPr lang="en-US" sz="1600" dirty="0" err="1">
                <a:solidFill>
                  <a:schemeClr val="tx1">
                    <a:lumMod val="65000"/>
                    <a:lumOff val="35000"/>
                  </a:schemeClr>
                </a:solidFill>
              </a:rPr>
              <a:t>Ceescope</a:t>
            </a:r>
            <a:r>
              <a:rPr lang="en-US" sz="1600" dirty="0">
                <a:solidFill>
                  <a:schemeClr val="tx1">
                    <a:lumMod val="65000"/>
                    <a:lumOff val="35000"/>
                  </a:schemeClr>
                </a:solidFill>
              </a:rPr>
              <a:t>.</a:t>
            </a:r>
          </a:p>
          <a:p>
            <a:pPr marL="274320" lvl="2" indent="-137160" fontAlgn="auto">
              <a:spcBef>
                <a:spcPts val="0"/>
              </a:spcBef>
              <a:buClr>
                <a:schemeClr val="tx1">
                  <a:lumMod val="65000"/>
                  <a:lumOff val="35000"/>
                </a:schemeClr>
              </a:buClr>
              <a:buFontTx/>
              <a:buChar char="•"/>
              <a:defRPr/>
            </a:pPr>
            <a:r>
              <a:rPr lang="en-US" sz="1600" dirty="0">
                <a:solidFill>
                  <a:schemeClr val="tx1">
                    <a:lumMod val="65000"/>
                    <a:lumOff val="35000"/>
                  </a:schemeClr>
                </a:solidFill>
              </a:rPr>
              <a:t>RRIO (</a:t>
            </a:r>
            <a:r>
              <a:rPr lang="en-US" sz="1600" dirty="0" err="1">
                <a:solidFill>
                  <a:schemeClr val="tx1">
                    <a:lumMod val="65000"/>
                    <a:lumOff val="35000"/>
                  </a:schemeClr>
                </a:solidFill>
              </a:rPr>
              <a:t>Reson</a:t>
            </a:r>
            <a:r>
              <a:rPr lang="en-US" sz="1600" dirty="0">
                <a:solidFill>
                  <a:schemeClr val="tx1">
                    <a:lumMod val="65000"/>
                    <a:lumOff val="35000"/>
                  </a:schemeClr>
                </a:solidFill>
              </a:rPr>
              <a:t>)</a:t>
            </a:r>
          </a:p>
          <a:p>
            <a:pPr marL="274320" lvl="2" indent="-137160" fontAlgn="auto">
              <a:spcBef>
                <a:spcPts val="0"/>
              </a:spcBef>
              <a:buClr>
                <a:schemeClr val="tx1">
                  <a:lumMod val="65000"/>
                  <a:lumOff val="35000"/>
                </a:schemeClr>
              </a:buClr>
              <a:buFontTx/>
              <a:buChar char="•"/>
              <a:defRPr/>
            </a:pPr>
            <a:r>
              <a:rPr lang="en-US" sz="1600" dirty="0">
                <a:solidFill>
                  <a:schemeClr val="tx1">
                    <a:lumMod val="65000"/>
                    <a:lumOff val="35000"/>
                  </a:schemeClr>
                </a:solidFill>
              </a:rPr>
              <a:t>CV3 (Odom)</a:t>
            </a:r>
          </a:p>
          <a:p>
            <a:pPr marL="274320" lvl="2" indent="-137160" fontAlgn="auto">
              <a:spcBef>
                <a:spcPts val="0"/>
              </a:spcBef>
              <a:buClr>
                <a:schemeClr val="tx1">
                  <a:lumMod val="65000"/>
                  <a:lumOff val="35000"/>
                </a:schemeClr>
              </a:buClr>
              <a:buFontTx/>
              <a:buChar char="•"/>
              <a:defRPr/>
            </a:pPr>
            <a:r>
              <a:rPr lang="en-US" sz="1600" dirty="0">
                <a:solidFill>
                  <a:schemeClr val="tx1">
                    <a:lumMod val="65000"/>
                    <a:lumOff val="35000"/>
                  </a:schemeClr>
                </a:solidFill>
              </a:rPr>
              <a:t>Ping DSP</a:t>
            </a:r>
          </a:p>
          <a:p>
            <a:pPr marL="274320" lvl="2" indent="-137160" fontAlgn="auto">
              <a:spcBef>
                <a:spcPts val="0"/>
              </a:spcBef>
              <a:buClr>
                <a:schemeClr val="tx1">
                  <a:lumMod val="65000"/>
                  <a:lumOff val="35000"/>
                </a:schemeClr>
              </a:buClr>
              <a:buFontTx/>
              <a:buChar char="•"/>
              <a:defRPr/>
            </a:pPr>
            <a:r>
              <a:rPr lang="en-US" sz="1600" dirty="0">
                <a:solidFill>
                  <a:schemeClr val="tx1">
                    <a:lumMod val="65000"/>
                    <a:lumOff val="35000"/>
                  </a:schemeClr>
                </a:solidFill>
              </a:rPr>
              <a:t>Edgetech</a:t>
            </a:r>
          </a:p>
          <a:p>
            <a:pPr marL="274320" lvl="2" indent="-137160" fontAlgn="auto">
              <a:spcBef>
                <a:spcPts val="0"/>
              </a:spcBef>
              <a:buClr>
                <a:schemeClr val="tx1">
                  <a:lumMod val="65000"/>
                  <a:lumOff val="35000"/>
                </a:schemeClr>
              </a:buClr>
              <a:buFontTx/>
              <a:buChar char="•"/>
              <a:defRPr/>
            </a:pPr>
            <a:r>
              <a:rPr lang="en-US" sz="1600" dirty="0">
                <a:solidFill>
                  <a:schemeClr val="tx1">
                    <a:lumMod val="65000"/>
                    <a:lumOff val="35000"/>
                  </a:schemeClr>
                </a:solidFill>
              </a:rPr>
              <a:t>Kongsberg EM</a:t>
            </a:r>
          </a:p>
          <a:p>
            <a:pPr fontAlgn="auto">
              <a:spcBef>
                <a:spcPts val="0"/>
              </a:spcBef>
              <a:buClr>
                <a:schemeClr val="tx1">
                  <a:lumMod val="65000"/>
                  <a:lumOff val="35000"/>
                </a:schemeClr>
              </a:buClr>
              <a:defRPr/>
            </a:pPr>
            <a:endParaRPr lang="en-US" sz="1600" dirty="0">
              <a:solidFill>
                <a:schemeClr val="tx1">
                  <a:lumMod val="65000"/>
                  <a:lumOff val="35000"/>
                </a:schemeClr>
              </a:solidFill>
            </a:endParaRPr>
          </a:p>
        </p:txBody>
      </p:sp>
      <p:sp>
        <p:nvSpPr>
          <p:cNvPr id="6" name="Rectangle 5"/>
          <p:cNvSpPr/>
          <p:nvPr/>
        </p:nvSpPr>
        <p:spPr>
          <a:xfrm>
            <a:off x="8277223" y="4314634"/>
            <a:ext cx="2667001" cy="1267016"/>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19800" y="3523713"/>
            <a:ext cx="2166309" cy="1381662"/>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457319" y="4674776"/>
            <a:ext cx="6096000" cy="646331"/>
          </a:xfrm>
          <a:prstGeom prst="rect">
            <a:avLst/>
          </a:prstGeom>
        </p:spPr>
        <p:txBody>
          <a:bodyPr>
            <a:spAutoFit/>
          </a:bodyPr>
          <a:lstStyle/>
          <a:p>
            <a:pPr fontAlgn="auto">
              <a:spcBef>
                <a:spcPts val="0"/>
              </a:spcBef>
              <a:buClr>
                <a:schemeClr val="tx1">
                  <a:lumMod val="65000"/>
                  <a:lumOff val="35000"/>
                </a:schemeClr>
              </a:buClr>
              <a:defRPr/>
            </a:pPr>
            <a:r>
              <a:rPr lang="en-US" b="1" dirty="0">
                <a:solidFill>
                  <a:schemeClr val="bg2"/>
                </a:solidFill>
              </a:rPr>
              <a:t>Used sentences:</a:t>
            </a:r>
          </a:p>
          <a:p>
            <a:pPr fontAlgn="auto">
              <a:spcBef>
                <a:spcPts val="0"/>
              </a:spcBef>
              <a:buClr>
                <a:schemeClr val="tx1">
                  <a:lumMod val="65000"/>
                  <a:lumOff val="35000"/>
                </a:schemeClr>
              </a:buClr>
              <a:defRPr/>
            </a:pPr>
            <a:r>
              <a:rPr lang="en-US" dirty="0">
                <a:solidFill>
                  <a:schemeClr val="tx1">
                    <a:lumMod val="65000"/>
                    <a:lumOff val="35000"/>
                  </a:schemeClr>
                </a:solidFill>
              </a:rPr>
              <a:t>Only selected desired messages</a:t>
            </a:r>
          </a:p>
        </p:txBody>
      </p:sp>
      <p:cxnSp>
        <p:nvCxnSpPr>
          <p:cNvPr id="11" name="Elbow Connector 10"/>
          <p:cNvCxnSpPr>
            <a:endCxn id="9" idx="1"/>
          </p:cNvCxnSpPr>
          <p:nvPr/>
        </p:nvCxnSpPr>
        <p:spPr>
          <a:xfrm>
            <a:off x="3476625" y="2628900"/>
            <a:ext cx="2543175" cy="1585644"/>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943350" y="5153025"/>
            <a:ext cx="4333873" cy="2857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0662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GPS:  Setup Window</a:t>
            </a:r>
          </a:p>
        </p:txBody>
      </p:sp>
      <p:sp>
        <p:nvSpPr>
          <p:cNvPr id="5" name="Content Placeholder 2">
            <a:extLst>
              <a:ext uri="{FF2B5EF4-FFF2-40B4-BE49-F238E27FC236}">
                <a16:creationId xmlns:a16="http://schemas.microsoft.com/office/drawing/2014/main" id="{8F5729F3-968E-411C-A6E4-2F894CE4E5D9}"/>
              </a:ext>
            </a:extLst>
          </p:cNvPr>
          <p:cNvSpPr txBox="1">
            <a:spLocks/>
          </p:cNvSpPr>
          <p:nvPr/>
        </p:nvSpPr>
        <p:spPr>
          <a:xfrm>
            <a:off x="381000" y="1962149"/>
            <a:ext cx="5452437" cy="3985609"/>
          </a:xfrm>
          <a:prstGeom prst="rect">
            <a:avLst/>
          </a:prstGeom>
        </p:spPr>
        <p:txBody>
          <a:bodyPr/>
          <a:lst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marL="342900" indent="-342900">
              <a:buClr>
                <a:schemeClr val="tx1">
                  <a:lumMod val="65000"/>
                  <a:lumOff val="35000"/>
                </a:schemeClr>
              </a:buClr>
              <a:buFont typeface="Arial" panose="020B0604020202020204" pitchFamily="34" charset="0"/>
              <a:buChar cha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Show debug messages</a:t>
            </a:r>
          </a:p>
          <a:p>
            <a:pPr marL="342900" indent="-342900">
              <a:buClr>
                <a:schemeClr val="tx1">
                  <a:lumMod val="65000"/>
                  <a:lumOff val="35000"/>
                </a:schemeClr>
              </a:buClr>
              <a:buFont typeface="Arial" panose="020B0604020202020204" pitchFamily="34" charset="0"/>
              <a:buChar cha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Ignore Checksum</a:t>
            </a:r>
          </a:p>
          <a:p>
            <a:pPr marL="342900" indent="-342900">
              <a:buClr>
                <a:schemeClr val="tx1">
                  <a:lumMod val="65000"/>
                  <a:lumOff val="35000"/>
                </a:schemeClr>
              </a:buClr>
              <a:buFont typeface="Arial" panose="020B0604020202020204" pitchFamily="34" charset="0"/>
              <a:buChar cha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Use only for heading (OTFGYRO)</a:t>
            </a:r>
          </a:p>
          <a:p>
            <a:pPr marL="342900" indent="-342900">
              <a:buClr>
                <a:schemeClr val="tx1">
                  <a:lumMod val="65000"/>
                  <a:lumOff val="35000"/>
                </a:schemeClr>
              </a:buClr>
              <a:buFont typeface="Arial" panose="020B0604020202020204" pitchFamily="34" charset="0"/>
              <a:buChar cha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Report antenna elevation as depth</a:t>
            </a:r>
          </a:p>
          <a:p>
            <a:pPr marL="342900" indent="-342900">
              <a:buClr>
                <a:schemeClr val="tx1">
                  <a:lumMod val="65000"/>
                  <a:lumOff val="35000"/>
                </a:schemeClr>
              </a:buClr>
              <a:buFont typeface="Arial" panose="020B0604020202020204" pitchFamily="34" charset="0"/>
              <a:buChar char="•"/>
              <a:defRPr/>
            </a:pPr>
            <a:r>
              <a:rPr lang="en-US" altLang="en-US" sz="1800" dirty="0">
                <a:solidFill>
                  <a:schemeClr val="tx1">
                    <a:lumMod val="65000"/>
                    <a:lumOff val="35000"/>
                  </a:schemeClr>
                </a:solidFill>
                <a:latin typeface="Arial" panose="020B0604020202020204" pitchFamily="34" charset="0"/>
                <a:cs typeface="Arial" panose="020B0604020202020204" pitchFamily="34" charset="0"/>
              </a:rPr>
              <a:t>Use GPS time when not synchronizing (special configurations only !!!)</a:t>
            </a:r>
          </a:p>
          <a:p>
            <a:pPr>
              <a:buClr>
                <a:schemeClr val="tx1">
                  <a:lumMod val="65000"/>
                  <a:lumOff val="35000"/>
                </a:schemeClr>
              </a:buClr>
              <a:defRPr/>
            </a:pPr>
            <a:endParaRPr lang="en-US" altLang="en-US" sz="1800" dirty="0">
              <a:solidFill>
                <a:schemeClr val="tx1">
                  <a:lumMod val="65000"/>
                  <a:lumOff val="35000"/>
                </a:schemeClr>
              </a:solidFill>
              <a:latin typeface="Arial" panose="020B0604020202020204" pitchFamily="34" charset="0"/>
              <a:cs typeface="Arial" panose="020B0604020202020204" pitchFamily="34" charset="0"/>
            </a:endParaRPr>
          </a:p>
          <a:p>
            <a:pPr marL="366713" lvl="3" indent="0">
              <a:buClr>
                <a:schemeClr val="bg2"/>
              </a:buClr>
              <a:buNone/>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	</a:t>
            </a:r>
            <a:r>
              <a:rPr lang="en-US" altLang="en-US" sz="1800" dirty="0">
                <a:solidFill>
                  <a:schemeClr val="tx1">
                    <a:lumMod val="65000"/>
                    <a:lumOff val="35000"/>
                  </a:schemeClr>
                </a:solidFill>
                <a:latin typeface="Arial" panose="020B0604020202020204" pitchFamily="34" charset="0"/>
                <a:cs typeface="Arial" panose="020B0604020202020204" pitchFamily="34" charset="0"/>
              </a:rPr>
              <a:t>		</a:t>
            </a:r>
            <a:endParaRPr lang="en-US" altLang="en-US" dirty="0">
              <a:solidFill>
                <a:schemeClr val="tx1">
                  <a:lumMod val="65000"/>
                  <a:lumOff val="35000"/>
                </a:schemeClr>
              </a:solidFill>
              <a:latin typeface="Arial" panose="020B0604020202020204" pitchFamily="34" charset="0"/>
              <a:cs typeface="Arial" panose="020B0604020202020204" pitchFamily="34" charset="0"/>
            </a:endParaRPr>
          </a:p>
          <a:p>
            <a:pPr lvl="3">
              <a:buClr>
                <a:schemeClr val="bg2"/>
              </a:buClr>
              <a:buFont typeface="Wingdings" panose="05000000000000000000" pitchFamily="2" charset="2"/>
              <a:buChar char="Ø"/>
              <a:defRPr/>
            </a:pPr>
            <a:endParaRPr lang="en-US" altLang="en-US" sz="1800" dirty="0">
              <a:solidFill>
                <a:schemeClr val="tx1">
                  <a:lumMod val="65000"/>
                  <a:lumOff val="35000"/>
                </a:schemeClr>
              </a:solidFill>
              <a:latin typeface="Arial" panose="020B0604020202020204" pitchFamily="34" charset="0"/>
              <a:cs typeface="Arial" panose="020B0604020202020204" pitchFamily="34" charset="0"/>
            </a:endParaRPr>
          </a:p>
          <a:p>
            <a:pPr lvl="3">
              <a:buClr>
                <a:schemeClr val="bg2"/>
              </a:buClr>
              <a:buFont typeface="Wingdings" panose="05000000000000000000" pitchFamily="2" charset="2"/>
              <a:buChar char="Ø"/>
              <a:defRPr/>
            </a:pPr>
            <a:endParaRPr lang="en-US" altLang="en-US" sz="18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5905500" y="948341"/>
            <a:ext cx="5129838" cy="4999418"/>
          </a:xfrm>
          <a:prstGeom prst="rect">
            <a:avLst/>
          </a:prstGeom>
        </p:spPr>
      </p:pic>
      <p:sp>
        <p:nvSpPr>
          <p:cNvPr id="6" name="Rectangle 5"/>
          <p:cNvSpPr/>
          <p:nvPr/>
        </p:nvSpPr>
        <p:spPr>
          <a:xfrm>
            <a:off x="5905500" y="4010025"/>
            <a:ext cx="2238375" cy="1190626"/>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447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GPS Windows in Survey</a:t>
            </a:r>
          </a:p>
        </p:txBody>
      </p:sp>
      <p:pic>
        <p:nvPicPr>
          <p:cNvPr id="193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195" y="811311"/>
            <a:ext cx="36480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0195" y="3000786"/>
            <a:ext cx="4191000" cy="307975"/>
          </a:xfrm>
          <a:prstGeom prst="rect">
            <a:avLst/>
          </a:prstGeom>
          <a:noFill/>
        </p:spPr>
        <p:txBody>
          <a:bodyPr>
            <a:spAutoFit/>
          </a:bodyPr>
          <a:lstStyle/>
          <a:p>
            <a:pPr>
              <a:defRPr/>
            </a:pPr>
            <a:r>
              <a:rPr lang="en-US" sz="1400" dirty="0">
                <a:latin typeface="+mj-lt"/>
              </a:rPr>
              <a:t>HDOP (Green), # of Sats (Blue), Status: (Red)</a:t>
            </a:r>
          </a:p>
        </p:txBody>
      </p:sp>
      <p:pic>
        <p:nvPicPr>
          <p:cNvPr id="193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95" y="3379147"/>
            <a:ext cx="3648075" cy="210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50195" y="5424871"/>
            <a:ext cx="3962400" cy="338137"/>
          </a:xfrm>
          <a:prstGeom prst="rect">
            <a:avLst/>
          </a:prstGeom>
          <a:noFill/>
        </p:spPr>
        <p:txBody>
          <a:bodyPr>
            <a:spAutoFit/>
          </a:bodyPr>
          <a:lstStyle/>
          <a:p>
            <a:pPr>
              <a:defRPr/>
            </a:pPr>
            <a:r>
              <a:rPr lang="en-US" sz="1600" dirty="0">
                <a:latin typeface="+mj-lt"/>
              </a:rPr>
              <a:t>Sky Plot (Requires $GPGSV sentence)</a:t>
            </a:r>
          </a:p>
        </p:txBody>
      </p:sp>
      <p:pic>
        <p:nvPicPr>
          <p:cNvPr id="1935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595" y="1757795"/>
            <a:ext cx="2757488" cy="215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601831" y="3941412"/>
            <a:ext cx="2938211" cy="584775"/>
          </a:xfrm>
          <a:prstGeom prst="rect">
            <a:avLst/>
          </a:prstGeom>
          <a:noFill/>
        </p:spPr>
        <p:txBody>
          <a:bodyPr wrap="square">
            <a:spAutoFit/>
          </a:bodyPr>
          <a:lstStyle/>
          <a:p>
            <a:pPr>
              <a:defRPr/>
            </a:pPr>
            <a:r>
              <a:rPr lang="en-US" sz="1600" dirty="0">
                <a:latin typeface="+mj-lt"/>
              </a:rPr>
              <a:t>Error Ellipse</a:t>
            </a:r>
          </a:p>
          <a:p>
            <a:pPr>
              <a:defRPr/>
            </a:pPr>
            <a:r>
              <a:rPr lang="en-US" sz="1600" dirty="0">
                <a:latin typeface="+mj-lt"/>
              </a:rPr>
              <a:t>(Requires $GPGST sentence)</a:t>
            </a:r>
          </a:p>
        </p:txBody>
      </p:sp>
      <p:pic>
        <p:nvPicPr>
          <p:cNvPr id="1935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8628" y="732320"/>
            <a:ext cx="4136052" cy="469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622708" y="5480657"/>
            <a:ext cx="2362200" cy="338137"/>
          </a:xfrm>
          <a:prstGeom prst="rect">
            <a:avLst/>
          </a:prstGeom>
          <a:noFill/>
        </p:spPr>
        <p:txBody>
          <a:bodyPr>
            <a:spAutoFit/>
          </a:bodyPr>
          <a:lstStyle/>
          <a:p>
            <a:pPr algn="ctr">
              <a:defRPr/>
            </a:pPr>
            <a:r>
              <a:rPr lang="en-US" sz="1600" dirty="0">
                <a:latin typeface="+mj-lt"/>
              </a:rPr>
              <a:t>RTK Math Window</a:t>
            </a:r>
          </a:p>
        </p:txBody>
      </p:sp>
    </p:spTree>
    <p:extLst>
      <p:ext uri="{BB962C8B-B14F-4D97-AF65-F5344CB8AC3E}">
        <p14:creationId xmlns:p14="http://schemas.microsoft.com/office/powerpoint/2010/main" val="4126357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9353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9353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193540"/>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0"/>
                                  </p:stCondLst>
                                  <p:childTnLst>
                                    <p:set>
                                      <p:cBhvr>
                                        <p:cTn id="21" dur="1" fill="hold">
                                          <p:stCondLst>
                                            <p:cond delay="0"/>
                                          </p:stCondLst>
                                        </p:cTn>
                                        <p:tgtEl>
                                          <p:spTgt spid="193541"/>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altLang="en-US" sz="4000" dirty="0">
                <a:latin typeface="Arial" panose="020B0604020202020204" pitchFamily="34" charset="0"/>
                <a:cs typeface="Arial" panose="020B0604020202020204" pitchFamily="34" charset="0"/>
              </a:rPr>
              <a:t>Echosounder</a:t>
            </a:r>
            <a:r>
              <a:rPr lang="en-US" altLang="en-US" sz="4000" b="1" dirty="0">
                <a:latin typeface="Arial" panose="020B0604020202020204" pitchFamily="34" charset="0"/>
                <a:cs typeface="Arial" panose="020B0604020202020204" pitchFamily="34" charset="0"/>
              </a:rPr>
              <a:t> Setup</a:t>
            </a:r>
          </a:p>
        </p:txBody>
      </p:sp>
    </p:spTree>
    <p:extLst>
      <p:ext uri="{BB962C8B-B14F-4D97-AF65-F5344CB8AC3E}">
        <p14:creationId xmlns:p14="http://schemas.microsoft.com/office/powerpoint/2010/main" val="2596714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6E842BF2-AC58-4D4A-B954-0DE24891B68D}"/>
              </a:ext>
            </a:extLst>
          </p:cNvPr>
          <p:cNvPicPr>
            <a:picLocks noChangeAspect="1"/>
          </p:cNvPicPr>
          <p:nvPr/>
        </p:nvPicPr>
        <p:blipFill>
          <a:blip r:embed="rId3"/>
          <a:stretch>
            <a:fillRect/>
          </a:stretch>
        </p:blipFill>
        <p:spPr>
          <a:xfrm>
            <a:off x="7060436" y="1478484"/>
            <a:ext cx="1690688" cy="1669219"/>
          </a:xfrm>
          <a:prstGeom prst="rect">
            <a:avLst/>
          </a:prstGeom>
        </p:spPr>
      </p:pic>
      <p:pic>
        <p:nvPicPr>
          <p:cNvPr id="2" name="Picture 1">
            <a:extLst>
              <a:ext uri="{FF2B5EF4-FFF2-40B4-BE49-F238E27FC236}">
                <a16:creationId xmlns:a16="http://schemas.microsoft.com/office/drawing/2014/main" id="{D8E50018-075A-4E8C-AEAA-957A4403F91C}"/>
              </a:ext>
            </a:extLst>
          </p:cNvPr>
          <p:cNvPicPr>
            <a:picLocks noChangeAspect="1"/>
          </p:cNvPicPr>
          <p:nvPr/>
        </p:nvPicPr>
        <p:blipFill>
          <a:blip r:embed="rId3"/>
          <a:stretch>
            <a:fillRect/>
          </a:stretch>
        </p:blipFill>
        <p:spPr>
          <a:xfrm>
            <a:off x="2926556" y="1489491"/>
            <a:ext cx="1690688" cy="1669219"/>
          </a:xfrm>
          <a:prstGeom prst="rect">
            <a:avLst/>
          </a:prstGeom>
        </p:spPr>
      </p:pic>
      <p:sp>
        <p:nvSpPr>
          <p:cNvPr id="43" name="Rectangle 42"/>
          <p:cNvSpPr/>
          <p:nvPr/>
        </p:nvSpPr>
        <p:spPr>
          <a:xfrm>
            <a:off x="1524000" y="685800"/>
            <a:ext cx="9144000" cy="556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56323" name="Title 8"/>
          <p:cNvSpPr>
            <a:spLocks noGrp="1"/>
          </p:cNvSpPr>
          <p:nvPr>
            <p:ph type="title"/>
          </p:nvPr>
        </p:nvSpPr>
        <p:spPr/>
        <p:txBody>
          <a:bodyPr/>
          <a:lstStyle/>
          <a:p>
            <a:pPr eaLnBrk="1" hangingPunct="1"/>
            <a:r>
              <a:rPr lang="en-US" altLang="en-US" sz="3600">
                <a:latin typeface="Arial" panose="020B0604020202020204" pitchFamily="34" charset="0"/>
                <a:cs typeface="Arial" panose="020B0604020202020204" pitchFamily="34" charset="0"/>
              </a:rPr>
              <a:t>Echosounder:  Vertical Offset</a:t>
            </a:r>
          </a:p>
        </p:txBody>
      </p:sp>
      <p:sp>
        <p:nvSpPr>
          <p:cNvPr id="11" name="Content Placeholder 2"/>
          <p:cNvSpPr txBox="1">
            <a:spLocks/>
          </p:cNvSpPr>
          <p:nvPr/>
        </p:nvSpPr>
        <p:spPr bwMode="auto">
          <a:xfrm>
            <a:off x="6248399" y="4419600"/>
            <a:ext cx="5879427" cy="1752600"/>
          </a:xfrm>
          <a:prstGeom prst="rect">
            <a:avLst/>
          </a:prstGeom>
          <a:noFill/>
          <a:ln w="9525">
            <a:solidFill>
              <a:schemeClr val="tx1"/>
            </a:solidFill>
            <a:miter lim="800000"/>
            <a:headEnd/>
            <a:tailEnd/>
          </a:ln>
        </p:spPr>
        <p:txBody>
          <a:bodyPr/>
          <a:lstStyle/>
          <a:p>
            <a:pPr>
              <a:buClr>
                <a:schemeClr val="tx1"/>
              </a:buClr>
              <a:buSzPct val="70000"/>
              <a:defRPr/>
            </a:pPr>
            <a:r>
              <a:rPr lang="en-US" sz="2400" dirty="0">
                <a:solidFill>
                  <a:schemeClr val="tx1">
                    <a:lumMod val="65000"/>
                    <a:lumOff val="35000"/>
                  </a:schemeClr>
                </a:solidFill>
                <a:latin typeface="Arial" panose="020B0604020202020204" pitchFamily="34" charset="0"/>
                <a:cs typeface="Arial" panose="020B0604020202020204" pitchFamily="34" charset="0"/>
              </a:rPr>
              <a:t>Outputting </a:t>
            </a:r>
            <a:r>
              <a:rPr lang="en-US" sz="2400" b="1" dirty="0">
                <a:solidFill>
                  <a:schemeClr val="tx1">
                    <a:lumMod val="65000"/>
                    <a:lumOff val="35000"/>
                  </a:schemeClr>
                </a:solidFill>
                <a:latin typeface="Arial" panose="020B0604020202020204" pitchFamily="34" charset="0"/>
                <a:cs typeface="Arial" panose="020B0604020202020204" pitchFamily="34" charset="0"/>
              </a:rPr>
              <a:t>Depth Below Surface (DBS)</a:t>
            </a:r>
            <a:r>
              <a:rPr lang="en-US" sz="2400" dirty="0">
                <a:solidFill>
                  <a:schemeClr val="tx1">
                    <a:lumMod val="65000"/>
                    <a:lumOff val="35000"/>
                  </a:schemeClr>
                </a:solidFill>
                <a:latin typeface="Arial" panose="020B0604020202020204" pitchFamily="34" charset="0"/>
                <a:cs typeface="Arial" panose="020B0604020202020204" pitchFamily="34" charset="0"/>
              </a:rPr>
              <a:t>:</a:t>
            </a:r>
          </a:p>
          <a:p>
            <a:pPr>
              <a:buClr>
                <a:schemeClr val="tx1"/>
              </a:buClr>
              <a:buSzPct val="70000"/>
              <a:defRPr/>
            </a:pP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a:buClr>
                <a:schemeClr val="tx1"/>
              </a:buClr>
              <a:buSzPct val="70000"/>
              <a:defRPr/>
            </a:pPr>
            <a:r>
              <a:rPr lang="en-US" sz="2200" dirty="0">
                <a:solidFill>
                  <a:schemeClr val="tx1">
                    <a:lumMod val="65000"/>
                    <a:lumOff val="35000"/>
                  </a:schemeClr>
                </a:solidFill>
                <a:latin typeface="Arial" panose="020B0604020202020204" pitchFamily="34" charset="0"/>
                <a:cs typeface="Arial" panose="020B0604020202020204" pitchFamily="34" charset="0"/>
              </a:rPr>
              <a:t>Vertical Offset is set to 0.0</a:t>
            </a:r>
          </a:p>
        </p:txBody>
      </p:sp>
      <p:sp>
        <p:nvSpPr>
          <p:cNvPr id="22" name="Rectangle 21"/>
          <p:cNvSpPr/>
          <p:nvPr/>
        </p:nvSpPr>
        <p:spPr>
          <a:xfrm>
            <a:off x="3316349" y="2712932"/>
            <a:ext cx="187264" cy="103284"/>
          </a:xfrm>
          <a:prstGeom prst="rect">
            <a:avLst/>
          </a:prstGeom>
          <a:solidFill>
            <a:srgbClr val="0091B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0" name="Straight Connector 29"/>
          <p:cNvCxnSpPr/>
          <p:nvPr/>
        </p:nvCxnSpPr>
        <p:spPr>
          <a:xfrm>
            <a:off x="2124808" y="2667000"/>
            <a:ext cx="32004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620608" y="2669931"/>
            <a:ext cx="32004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057400" y="4191000"/>
            <a:ext cx="33528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477000" y="4191000"/>
            <a:ext cx="33528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2773850" y="2837176"/>
            <a:ext cx="5334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6629400" y="2819400"/>
            <a:ext cx="8382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552700" y="2574301"/>
            <a:ext cx="533400" cy="307975"/>
          </a:xfrm>
          <a:prstGeom prst="rect">
            <a:avLst/>
          </a:prstGeom>
          <a:noFill/>
        </p:spPr>
        <p:txBody>
          <a:bodyPr>
            <a:spAutoFit/>
          </a:bodyPr>
          <a:lstStyle/>
          <a:p>
            <a:pPr>
              <a:defRPr/>
            </a:pPr>
            <a:r>
              <a:rPr lang="en-US" sz="1400" b="1" dirty="0">
                <a:latin typeface="+mj-lt"/>
              </a:rPr>
              <a:t>1 m</a:t>
            </a:r>
          </a:p>
        </p:txBody>
      </p:sp>
      <p:sp>
        <p:nvSpPr>
          <p:cNvPr id="40" name="TextBox 39"/>
          <p:cNvSpPr txBox="1"/>
          <p:nvPr/>
        </p:nvSpPr>
        <p:spPr>
          <a:xfrm>
            <a:off x="6335987" y="2578549"/>
            <a:ext cx="533400" cy="307975"/>
          </a:xfrm>
          <a:prstGeom prst="rect">
            <a:avLst/>
          </a:prstGeom>
          <a:noFill/>
        </p:spPr>
        <p:txBody>
          <a:bodyPr>
            <a:spAutoFit/>
          </a:bodyPr>
          <a:lstStyle/>
          <a:p>
            <a:pPr>
              <a:defRPr/>
            </a:pPr>
            <a:r>
              <a:rPr lang="en-US" sz="1400" b="1" dirty="0">
                <a:latin typeface="+mj-lt"/>
              </a:rPr>
              <a:t>1 m</a:t>
            </a:r>
          </a:p>
        </p:txBody>
      </p:sp>
      <p:sp>
        <p:nvSpPr>
          <p:cNvPr id="41" name="TextBox 40"/>
          <p:cNvSpPr txBox="1"/>
          <p:nvPr/>
        </p:nvSpPr>
        <p:spPr>
          <a:xfrm>
            <a:off x="2775439" y="3191852"/>
            <a:ext cx="533400" cy="307975"/>
          </a:xfrm>
          <a:prstGeom prst="rect">
            <a:avLst/>
          </a:prstGeom>
          <a:noFill/>
        </p:spPr>
        <p:txBody>
          <a:bodyPr>
            <a:spAutoFit/>
          </a:bodyPr>
          <a:lstStyle/>
          <a:p>
            <a:pPr>
              <a:defRPr/>
            </a:pPr>
            <a:r>
              <a:rPr lang="en-US" sz="1400" b="1" dirty="0">
                <a:latin typeface="+mj-lt"/>
              </a:rPr>
              <a:t>6 m</a:t>
            </a:r>
          </a:p>
        </p:txBody>
      </p:sp>
      <p:sp>
        <p:nvSpPr>
          <p:cNvPr id="42" name="TextBox 41"/>
          <p:cNvSpPr txBox="1"/>
          <p:nvPr/>
        </p:nvSpPr>
        <p:spPr>
          <a:xfrm>
            <a:off x="6705600" y="3276601"/>
            <a:ext cx="533400" cy="307975"/>
          </a:xfrm>
          <a:prstGeom prst="rect">
            <a:avLst/>
          </a:prstGeom>
          <a:noFill/>
        </p:spPr>
        <p:txBody>
          <a:bodyPr>
            <a:spAutoFit/>
          </a:bodyPr>
          <a:lstStyle/>
          <a:p>
            <a:pPr>
              <a:defRPr/>
            </a:pPr>
            <a:r>
              <a:rPr lang="en-US" sz="1400" b="1" dirty="0">
                <a:latin typeface="+mj-lt"/>
              </a:rPr>
              <a:t>6 m</a:t>
            </a:r>
          </a:p>
        </p:txBody>
      </p:sp>
      <p:cxnSp>
        <p:nvCxnSpPr>
          <p:cNvPr id="44" name="Straight Arrow Connector 43"/>
          <p:cNvCxnSpPr>
            <a:cxnSpLocks/>
          </p:cNvCxnSpPr>
          <p:nvPr/>
        </p:nvCxnSpPr>
        <p:spPr>
          <a:xfrm flipH="1" flipV="1">
            <a:off x="3040549" y="2900362"/>
            <a:ext cx="1590" cy="3627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6705600" y="3048000"/>
            <a:ext cx="4572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a:off x="2737338" y="3852448"/>
            <a:ext cx="609600" cy="31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6630194" y="3885406"/>
            <a:ext cx="6096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p:cNvCxnSpPr>
          <p:nvPr/>
        </p:nvCxnSpPr>
        <p:spPr>
          <a:xfrm>
            <a:off x="3040550" y="2667000"/>
            <a:ext cx="0" cy="1602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cxnSpLocks/>
          </p:cNvCxnSpPr>
          <p:nvPr/>
        </p:nvCxnSpPr>
        <p:spPr>
          <a:xfrm>
            <a:off x="6934200" y="2667000"/>
            <a:ext cx="0" cy="1602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cxnSpLocks/>
            <a:stCxn id="22" idx="2"/>
          </p:cNvCxnSpPr>
          <p:nvPr/>
        </p:nvCxnSpPr>
        <p:spPr>
          <a:xfrm>
            <a:off x="3409982" y="2816216"/>
            <a:ext cx="7601" cy="1374784"/>
          </a:xfrm>
          <a:prstGeom prst="straightConnector1">
            <a:avLst/>
          </a:prstGeom>
          <a:ln w="19050">
            <a:solidFill>
              <a:srgbClr val="0091BB"/>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653326" y="3562019"/>
            <a:ext cx="1752600" cy="523875"/>
          </a:xfrm>
          <a:prstGeom prst="rect">
            <a:avLst/>
          </a:prstGeom>
          <a:solidFill>
            <a:srgbClr val="0091BB"/>
          </a:solidFill>
          <a:ln>
            <a:solidFill>
              <a:schemeClr val="tx1"/>
            </a:solidFill>
          </a:ln>
        </p:spPr>
        <p:txBody>
          <a:bodyPr>
            <a:spAutoFit/>
          </a:bodyPr>
          <a:lstStyle/>
          <a:p>
            <a:pPr>
              <a:defRPr/>
            </a:pPr>
            <a:r>
              <a:rPr lang="en-US" sz="1400" b="1" dirty="0">
                <a:solidFill>
                  <a:schemeClr val="bg1"/>
                </a:solidFill>
                <a:latin typeface="+mj-lt"/>
              </a:rPr>
              <a:t>Sounder outputs 6.0m to computer</a:t>
            </a:r>
          </a:p>
        </p:txBody>
      </p:sp>
      <p:sp>
        <p:nvSpPr>
          <p:cNvPr id="60" name="TextBox 59"/>
          <p:cNvSpPr txBox="1"/>
          <p:nvPr/>
        </p:nvSpPr>
        <p:spPr>
          <a:xfrm>
            <a:off x="8040061" y="3592618"/>
            <a:ext cx="1752600" cy="523875"/>
          </a:xfrm>
          <a:prstGeom prst="rect">
            <a:avLst/>
          </a:prstGeom>
          <a:solidFill>
            <a:srgbClr val="0091BB"/>
          </a:solidFill>
          <a:ln>
            <a:solidFill>
              <a:schemeClr val="tx1"/>
            </a:solidFill>
          </a:ln>
        </p:spPr>
        <p:txBody>
          <a:bodyPr>
            <a:spAutoFit/>
          </a:bodyPr>
          <a:lstStyle/>
          <a:p>
            <a:pPr>
              <a:defRPr/>
            </a:pPr>
            <a:r>
              <a:rPr lang="en-US" sz="1400" b="1" dirty="0">
                <a:solidFill>
                  <a:schemeClr val="bg1"/>
                </a:solidFill>
                <a:latin typeface="+mj-lt"/>
              </a:rPr>
              <a:t>Sounder outputs 7.0m to computer</a:t>
            </a:r>
          </a:p>
        </p:txBody>
      </p:sp>
      <p:sp>
        <p:nvSpPr>
          <p:cNvPr id="61" name="TextBox 60"/>
          <p:cNvSpPr txBox="1"/>
          <p:nvPr/>
        </p:nvSpPr>
        <p:spPr>
          <a:xfrm>
            <a:off x="7659061" y="2162402"/>
            <a:ext cx="762000" cy="215900"/>
          </a:xfrm>
          <a:prstGeom prst="rect">
            <a:avLst/>
          </a:prstGeom>
          <a:noFill/>
        </p:spPr>
        <p:txBody>
          <a:bodyPr>
            <a:spAutoFit/>
          </a:bodyPr>
          <a:lstStyle/>
          <a:p>
            <a:pPr>
              <a:defRPr/>
            </a:pPr>
            <a:r>
              <a:rPr lang="en-US" sz="800" b="1" dirty="0">
                <a:solidFill>
                  <a:schemeClr val="bg1"/>
                </a:solidFill>
                <a:latin typeface="+mj-lt"/>
              </a:rPr>
              <a:t>R/V DBS</a:t>
            </a:r>
          </a:p>
        </p:txBody>
      </p:sp>
      <p:sp>
        <p:nvSpPr>
          <p:cNvPr id="62" name="TextBox 61"/>
          <p:cNvSpPr txBox="1"/>
          <p:nvPr/>
        </p:nvSpPr>
        <p:spPr>
          <a:xfrm>
            <a:off x="3537194" y="2168579"/>
            <a:ext cx="685800" cy="215900"/>
          </a:xfrm>
          <a:prstGeom prst="rect">
            <a:avLst/>
          </a:prstGeom>
          <a:noFill/>
        </p:spPr>
        <p:txBody>
          <a:bodyPr>
            <a:spAutoFit/>
          </a:bodyPr>
          <a:lstStyle/>
          <a:p>
            <a:pPr>
              <a:defRPr/>
            </a:pPr>
            <a:r>
              <a:rPr lang="en-US" sz="800" b="1" dirty="0">
                <a:solidFill>
                  <a:schemeClr val="bg1"/>
                </a:solidFill>
                <a:latin typeface="+mj-lt"/>
              </a:rPr>
              <a:t>R/V DBT</a:t>
            </a:r>
          </a:p>
        </p:txBody>
      </p:sp>
      <p:cxnSp>
        <p:nvCxnSpPr>
          <p:cNvPr id="47" name="Straight Connector 46"/>
          <p:cNvCxnSpPr/>
          <p:nvPr/>
        </p:nvCxnSpPr>
        <p:spPr>
          <a:xfrm>
            <a:off x="6019800" y="1066800"/>
            <a:ext cx="0" cy="548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524000" y="1033568"/>
            <a:ext cx="9144000" cy="584200"/>
          </a:xfrm>
          <a:prstGeom prst="rect">
            <a:avLst/>
          </a:prstGeom>
          <a:solidFill>
            <a:schemeClr val="bg1"/>
          </a:solidFill>
        </p:spPr>
        <p:txBody>
          <a:bodyPr>
            <a:spAutoFit/>
          </a:bodyPr>
          <a:lstStyle/>
          <a:p>
            <a:pPr>
              <a:defRPr/>
            </a:pPr>
            <a:r>
              <a:rPr lang="en-US" sz="1600" dirty="0">
                <a:solidFill>
                  <a:schemeClr val="tx1">
                    <a:lumMod val="65000"/>
                    <a:lumOff val="35000"/>
                  </a:schemeClr>
                </a:solidFill>
                <a:latin typeface="+mj-lt"/>
              </a:rPr>
              <a:t>Correct for the Static Draft (depth of transducer below the static waterline) either in the echosounder (bar check) or in HARDWARE (Vertical Offset).  </a:t>
            </a:r>
            <a:r>
              <a:rPr lang="en-US" sz="1600" dirty="0">
                <a:solidFill>
                  <a:srgbClr val="FF0000"/>
                </a:solidFill>
                <a:latin typeface="+mj-lt"/>
              </a:rPr>
              <a:t>DO NOT USE IN BOTH PLACES!</a:t>
            </a:r>
          </a:p>
        </p:txBody>
      </p:sp>
      <p:sp>
        <p:nvSpPr>
          <p:cNvPr id="52" name="Rectangle 51">
            <a:extLst>
              <a:ext uri="{FF2B5EF4-FFF2-40B4-BE49-F238E27FC236}">
                <a16:creationId xmlns:a16="http://schemas.microsoft.com/office/drawing/2014/main" id="{4DD23D6C-00C6-4EA0-9C35-08BE04FBD273}"/>
              </a:ext>
            </a:extLst>
          </p:cNvPr>
          <p:cNvSpPr/>
          <p:nvPr/>
        </p:nvSpPr>
        <p:spPr>
          <a:xfrm>
            <a:off x="7339653" y="2699391"/>
            <a:ext cx="187264" cy="103284"/>
          </a:xfrm>
          <a:prstGeom prst="rect">
            <a:avLst/>
          </a:prstGeom>
          <a:solidFill>
            <a:srgbClr val="0091B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3" name="Straight Arrow Connector 52">
            <a:extLst>
              <a:ext uri="{FF2B5EF4-FFF2-40B4-BE49-F238E27FC236}">
                <a16:creationId xmlns:a16="http://schemas.microsoft.com/office/drawing/2014/main" id="{95FEE079-A42A-44B4-8D6C-70825D66A6CB}"/>
              </a:ext>
            </a:extLst>
          </p:cNvPr>
          <p:cNvCxnSpPr>
            <a:cxnSpLocks/>
          </p:cNvCxnSpPr>
          <p:nvPr/>
        </p:nvCxnSpPr>
        <p:spPr>
          <a:xfrm>
            <a:off x="7264905" y="2681399"/>
            <a:ext cx="7601" cy="1518466"/>
          </a:xfrm>
          <a:prstGeom prst="straightConnector1">
            <a:avLst/>
          </a:prstGeom>
          <a:ln w="19050">
            <a:solidFill>
              <a:srgbClr val="0091BB"/>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440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p:cNvSpPr>
            <a:spLocks noGrp="1"/>
          </p:cNvSpPr>
          <p:nvPr>
            <p:ph type="title"/>
          </p:nvPr>
        </p:nvSpPr>
        <p:spPr/>
        <p:txBody>
          <a:bodyPr/>
          <a:lstStyle/>
          <a:p>
            <a:pPr marL="53975"/>
            <a:r>
              <a:rPr lang="en-US" altLang="en-US" sz="3600" dirty="0" err="1">
                <a:latin typeface="Arial" panose="020B0604020202020204" pitchFamily="34" charset="0"/>
                <a:cs typeface="Arial" panose="020B0604020202020204" pitchFamily="34" charset="0"/>
              </a:rPr>
              <a:t>Echosounder</a:t>
            </a:r>
            <a:r>
              <a:rPr lang="en-US" altLang="en-US" sz="3600" dirty="0">
                <a:latin typeface="Arial" panose="020B0604020202020204" pitchFamily="34" charset="0"/>
                <a:cs typeface="Arial" panose="020B0604020202020204" pitchFamily="34" charset="0"/>
              </a:rPr>
              <a:t> Configuration:  </a:t>
            </a:r>
            <a:r>
              <a:rPr lang="en-US" altLang="en-US" sz="3200" dirty="0">
                <a:latin typeface="Arial" panose="020B0604020202020204" pitchFamily="34" charset="0"/>
                <a:cs typeface="Arial" panose="020B0604020202020204" pitchFamily="34" charset="0"/>
              </a:rPr>
              <a:t>Offsets</a:t>
            </a:r>
            <a:endParaRPr lang="en-US" altLang="en-US" sz="3600" dirty="0">
              <a:latin typeface="Arial" panose="020B0604020202020204" pitchFamily="34" charset="0"/>
              <a:cs typeface="Arial" panose="020B0604020202020204" pitchFamily="34" charset="0"/>
            </a:endParaRPr>
          </a:p>
        </p:txBody>
      </p:sp>
      <p:sp>
        <p:nvSpPr>
          <p:cNvPr id="57347" name="TextBox 8"/>
          <p:cNvSpPr txBox="1">
            <a:spLocks noChangeArrowheads="1"/>
          </p:cNvSpPr>
          <p:nvPr/>
        </p:nvSpPr>
        <p:spPr bwMode="auto">
          <a:xfrm>
            <a:off x="5486400" y="690063"/>
            <a:ext cx="46482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a:defRPr>
                <a:solidFill>
                  <a:schemeClr val="tx1"/>
                </a:solidFill>
                <a:latin typeface="Garamond" panose="02020404030301010803" pitchFamily="18" charset="0"/>
              </a:defRPr>
            </a:lvl2pPr>
            <a:lvl3pPr>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buClr>
                <a:schemeClr val="tx1"/>
              </a:buClr>
              <a:defRPr/>
            </a:pPr>
            <a:r>
              <a:rPr lang="en-US" altLang="en-US" b="1" dirty="0">
                <a:solidFill>
                  <a:schemeClr val="bg2"/>
                </a:solidFill>
                <a:latin typeface="Arial" panose="020B0604020202020204" pitchFamily="34" charset="0"/>
                <a:cs typeface="Arial" panose="020B0604020202020204" pitchFamily="34" charset="0"/>
              </a:rPr>
              <a:t>Offsets:</a:t>
            </a:r>
          </a:p>
          <a:p>
            <a:pPr>
              <a:buClr>
                <a:schemeClr val="tx1"/>
              </a:buClr>
              <a:defRPr/>
            </a:pPr>
            <a:r>
              <a:rPr lang="en-US" altLang="en-US" dirty="0">
                <a:solidFill>
                  <a:schemeClr val="tx1">
                    <a:lumMod val="75000"/>
                    <a:lumOff val="25000"/>
                  </a:schemeClr>
                </a:solidFill>
                <a:latin typeface="Arial" panose="020B0604020202020204" pitchFamily="34" charset="0"/>
                <a:cs typeface="Arial" panose="020B0604020202020204" pitchFamily="34" charset="0"/>
              </a:rPr>
              <a:t>Enter the offsets of the </a:t>
            </a:r>
            <a:r>
              <a:rPr lang="en-US" altLang="en-US" dirty="0" err="1">
                <a:solidFill>
                  <a:schemeClr val="tx1">
                    <a:lumMod val="75000"/>
                    <a:lumOff val="25000"/>
                  </a:schemeClr>
                </a:solidFill>
                <a:latin typeface="Arial" panose="020B0604020202020204" pitchFamily="34" charset="0"/>
                <a:cs typeface="Arial" panose="020B0604020202020204" pitchFamily="34" charset="0"/>
              </a:rPr>
              <a:t>echosounder</a:t>
            </a:r>
            <a:r>
              <a:rPr lang="en-US" altLang="en-US" dirty="0">
                <a:solidFill>
                  <a:schemeClr val="tx1">
                    <a:lumMod val="75000"/>
                    <a:lumOff val="25000"/>
                  </a:schemeClr>
                </a:solidFill>
                <a:latin typeface="Arial" panose="020B0604020202020204" pitchFamily="34" charset="0"/>
                <a:cs typeface="Arial" panose="020B0604020202020204" pitchFamily="34" charset="0"/>
              </a:rPr>
              <a:t> transducer, relative to the boat origin.</a:t>
            </a:r>
          </a:p>
          <a:p>
            <a:pPr>
              <a:buClr>
                <a:schemeClr val="tx1"/>
              </a:buClr>
              <a:buFont typeface="Arial" panose="020B0604020202020204" pitchFamily="34" charset="0"/>
              <a:buChar char="•"/>
              <a:defRPr/>
            </a:pPr>
            <a:endParaRPr lang="en-US" altLang="en-US" dirty="0">
              <a:solidFill>
                <a:schemeClr val="tx1">
                  <a:lumMod val="75000"/>
                  <a:lumOff val="25000"/>
                </a:schemeClr>
              </a:solidFill>
              <a:latin typeface="Arial" panose="020B0604020202020204" pitchFamily="34" charset="0"/>
              <a:cs typeface="Arial" panose="020B0604020202020204" pitchFamily="34" charset="0"/>
            </a:endParaRPr>
          </a:p>
          <a:p>
            <a:pPr>
              <a:buClr>
                <a:schemeClr val="tx1"/>
              </a:buClr>
              <a:defRPr/>
            </a:pPr>
            <a:r>
              <a:rPr lang="en-US" altLang="en-US" b="1" dirty="0">
                <a:solidFill>
                  <a:schemeClr val="bg2"/>
                </a:solidFill>
                <a:latin typeface="Arial" panose="020B0604020202020204" pitchFamily="34" charset="0"/>
                <a:cs typeface="Arial" panose="020B0604020202020204" pitchFamily="34" charset="0"/>
              </a:rPr>
              <a:t>Vertical Offset:</a:t>
            </a:r>
          </a:p>
          <a:p>
            <a:pPr marL="285750" indent="-285750">
              <a:buClr>
                <a:schemeClr val="tx1">
                  <a:lumMod val="65000"/>
                  <a:lumOff val="35000"/>
                </a:schemeClr>
              </a:buClr>
              <a:buFont typeface="Arial" panose="020B0604020202020204" pitchFamily="34" charset="0"/>
              <a:buChar char="•"/>
              <a:defRPr/>
            </a:pPr>
            <a:r>
              <a:rPr lang="en-US" altLang="en-US" dirty="0">
                <a:solidFill>
                  <a:schemeClr val="tx1">
                    <a:lumMod val="75000"/>
                    <a:lumOff val="25000"/>
                  </a:schemeClr>
                </a:solidFill>
                <a:latin typeface="Arial" panose="020B0604020202020204" pitchFamily="34" charset="0"/>
                <a:cs typeface="Arial" panose="020B0604020202020204" pitchFamily="34" charset="0"/>
              </a:rPr>
              <a:t>If your </a:t>
            </a:r>
            <a:r>
              <a:rPr lang="en-US" altLang="en-US" dirty="0" err="1">
                <a:solidFill>
                  <a:schemeClr val="tx1">
                    <a:lumMod val="75000"/>
                    <a:lumOff val="25000"/>
                  </a:schemeClr>
                </a:solidFill>
                <a:latin typeface="Arial" panose="020B0604020202020204" pitchFamily="34" charset="0"/>
                <a:cs typeface="Arial" panose="020B0604020202020204" pitchFamily="34" charset="0"/>
              </a:rPr>
              <a:t>echosounder</a:t>
            </a:r>
            <a:r>
              <a:rPr lang="en-US" altLang="en-US" dirty="0">
                <a:solidFill>
                  <a:schemeClr val="tx1">
                    <a:lumMod val="75000"/>
                    <a:lumOff val="25000"/>
                  </a:schemeClr>
                </a:solidFill>
                <a:latin typeface="Arial" panose="020B0604020202020204" pitchFamily="34" charset="0"/>
                <a:cs typeface="Arial" panose="020B0604020202020204" pitchFamily="34" charset="0"/>
              </a:rPr>
              <a:t> outputs the Depth Below Surface, then enter a Vertical Offset = 0.0</a:t>
            </a:r>
          </a:p>
          <a:p>
            <a:pPr marL="285750" indent="-285750">
              <a:buClr>
                <a:schemeClr val="tx1">
                  <a:lumMod val="65000"/>
                  <a:lumOff val="35000"/>
                </a:schemeClr>
              </a:buClr>
              <a:buFont typeface="Arial" panose="020B0604020202020204" pitchFamily="34" charset="0"/>
              <a:buChar char="•"/>
              <a:defRPr/>
            </a:pPr>
            <a:endParaRPr lang="en-US" altLang="en-US"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chemeClr val="tx1">
                  <a:lumMod val="65000"/>
                  <a:lumOff val="35000"/>
                </a:schemeClr>
              </a:buClr>
              <a:buFont typeface="Arial" panose="020B0604020202020204" pitchFamily="34" charset="0"/>
              <a:buChar char="•"/>
              <a:defRPr/>
            </a:pPr>
            <a:r>
              <a:rPr lang="en-US" altLang="en-US" dirty="0">
                <a:solidFill>
                  <a:schemeClr val="tx1">
                    <a:lumMod val="75000"/>
                    <a:lumOff val="25000"/>
                  </a:schemeClr>
                </a:solidFill>
                <a:latin typeface="Arial" panose="020B0604020202020204" pitchFamily="34" charset="0"/>
                <a:cs typeface="Arial" panose="020B0604020202020204" pitchFamily="34" charset="0"/>
              </a:rPr>
              <a:t>If your </a:t>
            </a:r>
            <a:r>
              <a:rPr lang="en-US" altLang="en-US" dirty="0" err="1">
                <a:solidFill>
                  <a:schemeClr val="tx1">
                    <a:lumMod val="75000"/>
                    <a:lumOff val="25000"/>
                  </a:schemeClr>
                </a:solidFill>
                <a:latin typeface="Arial" panose="020B0604020202020204" pitchFamily="34" charset="0"/>
                <a:cs typeface="Arial" panose="020B0604020202020204" pitchFamily="34" charset="0"/>
              </a:rPr>
              <a:t>echosounder</a:t>
            </a:r>
            <a:r>
              <a:rPr lang="en-US" altLang="en-US" dirty="0">
                <a:solidFill>
                  <a:schemeClr val="tx1">
                    <a:lumMod val="75000"/>
                    <a:lumOff val="25000"/>
                  </a:schemeClr>
                </a:solidFill>
                <a:latin typeface="Arial" panose="020B0604020202020204" pitchFamily="34" charset="0"/>
                <a:cs typeface="Arial" panose="020B0604020202020204" pitchFamily="34" charset="0"/>
              </a:rPr>
              <a:t> outputs the Depth Below Transducer, then enter Vertical Offset = Static Draft.</a:t>
            </a:r>
          </a:p>
          <a:p>
            <a:pPr marL="285750" indent="-285750">
              <a:buClr>
                <a:schemeClr val="tx1">
                  <a:lumMod val="65000"/>
                  <a:lumOff val="35000"/>
                </a:schemeClr>
              </a:buClr>
              <a:buFont typeface="Arial" panose="020B0604020202020204" pitchFamily="34" charset="0"/>
              <a:buChar char="•"/>
              <a:defRPr/>
            </a:pPr>
            <a:endParaRPr lang="en-US" altLang="en-US" dirty="0">
              <a:solidFill>
                <a:srgbClr val="0091BB"/>
              </a:solidFill>
              <a:latin typeface="Arial" panose="020B0604020202020204" pitchFamily="34" charset="0"/>
              <a:cs typeface="Arial" panose="020B0604020202020204" pitchFamily="34" charset="0"/>
            </a:endParaRPr>
          </a:p>
          <a:p>
            <a:pPr marL="285750" indent="-285750">
              <a:buClr>
                <a:schemeClr val="tx1">
                  <a:lumMod val="65000"/>
                  <a:lumOff val="35000"/>
                </a:schemeClr>
              </a:buClr>
              <a:buFont typeface="Arial" panose="020B0604020202020204" pitchFamily="34" charset="0"/>
              <a:buChar char="•"/>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Z = positive downward!</a:t>
            </a:r>
          </a:p>
          <a:p>
            <a:pPr lvl="1">
              <a:buClr>
                <a:schemeClr val="tx1"/>
              </a:buClr>
              <a:buFont typeface="Arial" panose="020B0604020202020204" pitchFamily="34" charset="0"/>
              <a:buChar char="•"/>
              <a:defRPr/>
            </a:pPr>
            <a:endParaRPr lang="en-US" alt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7348" name="TextBox 9"/>
          <p:cNvSpPr txBox="1">
            <a:spLocks noChangeArrowheads="1"/>
          </p:cNvSpPr>
          <p:nvPr/>
        </p:nvSpPr>
        <p:spPr bwMode="auto">
          <a:xfrm>
            <a:off x="1736557" y="4795338"/>
            <a:ext cx="101907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defRPr/>
            </a:pPr>
            <a:r>
              <a:rPr lang="en-US" altLang="en-US" b="1" dirty="0">
                <a:solidFill>
                  <a:schemeClr val="bg2"/>
                </a:solidFill>
                <a:latin typeface="Arial" panose="020B0604020202020204" pitchFamily="34" charset="0"/>
                <a:cs typeface="Arial" panose="020B0604020202020204" pitchFamily="34" charset="0"/>
              </a:rPr>
              <a:t>Latency:</a:t>
            </a:r>
          </a:p>
          <a:p>
            <a:pPr>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For almost all single beam sounders, enter Latency = 0.00.</a:t>
            </a:r>
          </a:p>
          <a:p>
            <a:pPr>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Enter the combined latency between the GPS and </a:t>
            </a:r>
            <a:r>
              <a:rPr lang="en-US" altLang="en-US" dirty="0" err="1">
                <a:solidFill>
                  <a:schemeClr val="tx1">
                    <a:lumMod val="65000"/>
                    <a:lumOff val="35000"/>
                  </a:schemeClr>
                </a:solidFill>
                <a:latin typeface="Arial" panose="020B0604020202020204" pitchFamily="34" charset="0"/>
                <a:cs typeface="Arial" panose="020B0604020202020204" pitchFamily="34" charset="0"/>
              </a:rPr>
              <a:t>Echosounder</a:t>
            </a:r>
            <a:r>
              <a:rPr lang="en-US" altLang="en-US" dirty="0">
                <a:solidFill>
                  <a:schemeClr val="tx1">
                    <a:lumMod val="65000"/>
                    <a:lumOff val="35000"/>
                  </a:schemeClr>
                </a:solidFill>
                <a:latin typeface="Arial" panose="020B0604020202020204" pitchFamily="34" charset="0"/>
                <a:cs typeface="Arial" panose="020B0604020202020204" pitchFamily="34" charset="0"/>
              </a:rPr>
              <a:t> determined in the SINGLE BEAM LATENCY program as the latency for the GPS device.</a:t>
            </a:r>
          </a:p>
        </p:txBody>
      </p:sp>
      <p:pic>
        <p:nvPicPr>
          <p:cNvPr id="5734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254" y="690063"/>
            <a:ext cx="38862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239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2"/>
          <p:cNvSpPr>
            <a:spLocks noGrp="1"/>
          </p:cNvSpPr>
          <p:nvPr>
            <p:ph type="title"/>
          </p:nvPr>
        </p:nvSpPr>
        <p:spPr/>
        <p:txBody>
          <a:bodyPr/>
          <a:lstStyle/>
          <a:p>
            <a:pPr marL="53975"/>
            <a:r>
              <a:rPr lang="en-US" altLang="en-US" sz="3600" dirty="0">
                <a:latin typeface="Arial" panose="020B0604020202020204" pitchFamily="34" charset="0"/>
                <a:cs typeface="Arial" panose="020B0604020202020204" pitchFamily="34" charset="0"/>
              </a:rPr>
              <a:t>Echo Sounder Configuration</a:t>
            </a:r>
          </a:p>
        </p:txBody>
      </p:sp>
      <p:pic>
        <p:nvPicPr>
          <p:cNvPr id="99330" name="Picture 2" descr="C:\2010 HYPACK Presentations\05 - Hardware\Pictures\2010 HARDWARE Odom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346" y="971138"/>
            <a:ext cx="2239962"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641983" y="772992"/>
            <a:ext cx="61358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b="1" dirty="0">
                <a:solidFill>
                  <a:schemeClr val="bg2"/>
                </a:solidFill>
                <a:latin typeface="Arial" panose="020B0604020202020204" pitchFamily="34" charset="0"/>
                <a:cs typeface="Arial" panose="020B0604020202020204" pitchFamily="34" charset="0"/>
              </a:rPr>
              <a:t>Functions:</a:t>
            </a:r>
          </a:p>
          <a:p>
            <a:r>
              <a:rPr lang="en-US" altLang="en-US" dirty="0">
                <a:solidFill>
                  <a:schemeClr val="tx1">
                    <a:lumMod val="65000"/>
                    <a:lumOff val="35000"/>
                  </a:schemeClr>
                </a:solidFill>
                <a:latin typeface="Arial" panose="020B0604020202020204" pitchFamily="34" charset="0"/>
                <a:cs typeface="Arial" panose="020B0604020202020204" pitchFamily="34" charset="0"/>
              </a:rPr>
              <a:t>Available functions may differ, depending on the echo sounder.  As a minimum, you want to select </a:t>
            </a:r>
            <a:r>
              <a:rPr lang="en-US" altLang="en-US" i="1" dirty="0">
                <a:solidFill>
                  <a:schemeClr val="tx1">
                    <a:lumMod val="65000"/>
                    <a:lumOff val="35000"/>
                  </a:schemeClr>
                </a:solidFill>
                <a:latin typeface="Arial" panose="020B0604020202020204" pitchFamily="34" charset="0"/>
                <a:cs typeface="Arial" panose="020B0604020202020204" pitchFamily="34" charset="0"/>
              </a:rPr>
              <a:t>‘Depth’.</a:t>
            </a:r>
          </a:p>
        </p:txBody>
      </p:sp>
      <p:sp>
        <p:nvSpPr>
          <p:cNvPr id="9" name="TextBox 8"/>
          <p:cNvSpPr txBox="1">
            <a:spLocks noChangeArrowheads="1"/>
          </p:cNvSpPr>
          <p:nvPr/>
        </p:nvSpPr>
        <p:spPr bwMode="auto">
          <a:xfrm>
            <a:off x="641982" y="1806931"/>
            <a:ext cx="694593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b="1" dirty="0">
                <a:solidFill>
                  <a:schemeClr val="bg2"/>
                </a:solidFill>
                <a:latin typeface="Arial" panose="020B0604020202020204" pitchFamily="34" charset="0"/>
                <a:cs typeface="Arial" panose="020B0604020202020204" pitchFamily="34" charset="0"/>
              </a:rPr>
              <a:t>Options:</a:t>
            </a:r>
          </a:p>
          <a:p>
            <a:r>
              <a:rPr lang="en-US" altLang="en-US" b="1" i="1" dirty="0">
                <a:solidFill>
                  <a:schemeClr val="tx1">
                    <a:lumMod val="65000"/>
                    <a:lumOff val="35000"/>
                  </a:schemeClr>
                </a:solidFill>
                <a:latin typeface="Arial" panose="020B0604020202020204" pitchFamily="34" charset="0"/>
                <a:cs typeface="Arial" panose="020B0604020202020204" pitchFamily="34" charset="0"/>
              </a:rPr>
              <a:t>‘Use for matrix update’:  </a:t>
            </a:r>
            <a:r>
              <a:rPr lang="en-US" altLang="en-US" dirty="0">
                <a:solidFill>
                  <a:schemeClr val="tx1">
                    <a:lumMod val="65000"/>
                    <a:lumOff val="35000"/>
                  </a:schemeClr>
                </a:solidFill>
                <a:latin typeface="Arial" panose="020B0604020202020204" pitchFamily="34" charset="0"/>
                <a:cs typeface="Arial" panose="020B0604020202020204" pitchFamily="34" charset="0"/>
              </a:rPr>
              <a:t>Paints a matrix with the color-coded depth data.</a:t>
            </a:r>
          </a:p>
          <a:p>
            <a:r>
              <a:rPr lang="en-US" altLang="en-US" b="1" i="1" dirty="0">
                <a:solidFill>
                  <a:schemeClr val="tx1">
                    <a:lumMod val="65000"/>
                    <a:lumOff val="35000"/>
                  </a:schemeClr>
                </a:solidFill>
                <a:latin typeface="Arial" panose="020B0604020202020204" pitchFamily="34" charset="0"/>
                <a:cs typeface="Arial" panose="020B0604020202020204" pitchFamily="34" charset="0"/>
              </a:rPr>
              <a:t>‘Paper Annotation’:  </a:t>
            </a:r>
            <a:r>
              <a:rPr lang="en-US" altLang="en-US" dirty="0">
                <a:solidFill>
                  <a:schemeClr val="tx1">
                    <a:lumMod val="65000"/>
                    <a:lumOff val="35000"/>
                  </a:schemeClr>
                </a:solidFill>
                <a:latin typeface="Arial" panose="020B0604020202020204" pitchFamily="34" charset="0"/>
                <a:cs typeface="Arial" panose="020B0604020202020204" pitchFamily="34" charset="0"/>
              </a:rPr>
              <a:t>Enables the output of annotation to the echo sounder at event marks.</a:t>
            </a:r>
          </a:p>
          <a:p>
            <a:r>
              <a:rPr lang="en-US" altLang="en-US" b="1" i="1" dirty="0">
                <a:solidFill>
                  <a:schemeClr val="tx1">
                    <a:lumMod val="65000"/>
                    <a:lumOff val="35000"/>
                  </a:schemeClr>
                </a:solidFill>
                <a:latin typeface="Arial" panose="020B0604020202020204" pitchFamily="34" charset="0"/>
                <a:cs typeface="Arial" panose="020B0604020202020204" pitchFamily="34" charset="0"/>
              </a:rPr>
              <a:t>‘Record device specific messages’:  </a:t>
            </a:r>
            <a:r>
              <a:rPr lang="en-US" altLang="en-US" dirty="0">
                <a:solidFill>
                  <a:schemeClr val="tx1">
                    <a:lumMod val="65000"/>
                    <a:lumOff val="35000"/>
                  </a:schemeClr>
                </a:solidFill>
                <a:latin typeface="Arial" panose="020B0604020202020204" pitchFamily="34" charset="0"/>
                <a:cs typeface="Arial" panose="020B0604020202020204" pitchFamily="34" charset="0"/>
              </a:rPr>
              <a:t>Enables the storage of acoustic data for certain sounders.</a:t>
            </a:r>
          </a:p>
        </p:txBody>
      </p:sp>
      <p:pic>
        <p:nvPicPr>
          <p:cNvPr id="99331" name="Picture 3" descr="C:\2010 HYPACK Presentations\05 - Hardware\Pictures\2010 HARDWARE Odom Echogram Wind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0940" y="3949540"/>
            <a:ext cx="7164387"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75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4000" dirty="0"/>
              <a:t>MRU use in HYPACK</a:t>
            </a:r>
          </a:p>
        </p:txBody>
      </p:sp>
    </p:spTree>
    <p:extLst>
      <p:ext uri="{BB962C8B-B14F-4D97-AF65-F5344CB8AC3E}">
        <p14:creationId xmlns:p14="http://schemas.microsoft.com/office/powerpoint/2010/main" val="3124107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7C668F3-5384-42A8-9AD3-C37AA5CCB1A5}"/>
              </a:ext>
            </a:extLst>
          </p:cNvPr>
          <p:cNvGrpSpPr/>
          <p:nvPr/>
        </p:nvGrpSpPr>
        <p:grpSpPr>
          <a:xfrm>
            <a:off x="926431" y="1105784"/>
            <a:ext cx="10447420" cy="4735605"/>
            <a:chOff x="68180" y="1676401"/>
            <a:chExt cx="10447420" cy="4735605"/>
          </a:xfrm>
        </p:grpSpPr>
        <p:sp>
          <p:nvSpPr>
            <p:cNvPr id="7" name="Rounded Rectangle 6"/>
            <p:cNvSpPr/>
            <p:nvPr/>
          </p:nvSpPr>
          <p:spPr>
            <a:xfrm>
              <a:off x="68180" y="1886834"/>
              <a:ext cx="2133600" cy="457200"/>
            </a:xfrm>
            <a:prstGeom prst="round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I have an MRU.</a:t>
              </a:r>
            </a:p>
          </p:txBody>
        </p:sp>
        <p:sp>
          <p:nvSpPr>
            <p:cNvPr id="8" name="Rounded Rectangle 7"/>
            <p:cNvSpPr/>
            <p:nvPr/>
          </p:nvSpPr>
          <p:spPr>
            <a:xfrm>
              <a:off x="3200400" y="1704975"/>
              <a:ext cx="2133600" cy="8382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Is it being used along with a multibeam sonar?</a:t>
              </a:r>
            </a:p>
          </p:txBody>
        </p:sp>
        <p:sp>
          <p:nvSpPr>
            <p:cNvPr id="9" name="Rounded Rectangle 8"/>
            <p:cNvSpPr/>
            <p:nvPr/>
          </p:nvSpPr>
          <p:spPr>
            <a:xfrm>
              <a:off x="6934200" y="1704975"/>
              <a:ext cx="2286000" cy="838200"/>
            </a:xfrm>
            <a:prstGeom prst="roundRect">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Configure it in HYSWEEP</a:t>
              </a:r>
              <a:r>
                <a:rPr lang="en-US" sz="1600" baseline="30000" dirty="0"/>
                <a:t>®</a:t>
              </a:r>
              <a:r>
                <a:rPr lang="en-US" sz="1600" dirty="0"/>
                <a:t> HARDWARE.</a:t>
              </a:r>
            </a:p>
          </p:txBody>
        </p:sp>
        <p:cxnSp>
          <p:nvCxnSpPr>
            <p:cNvPr id="11" name="Straight Arrow Connector 10"/>
            <p:cNvCxnSpPr>
              <a:stCxn id="8" idx="3"/>
              <a:endCxn id="9" idx="1"/>
            </p:cNvCxnSpPr>
            <p:nvPr/>
          </p:nvCxnSpPr>
          <p:spPr>
            <a:xfrm>
              <a:off x="5334000" y="2124075"/>
              <a:ext cx="1600200" cy="0"/>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7" idx="3"/>
              <a:endCxn id="8" idx="1"/>
            </p:cNvCxnSpPr>
            <p:nvPr/>
          </p:nvCxnSpPr>
          <p:spPr>
            <a:xfrm>
              <a:off x="2201780" y="2115434"/>
              <a:ext cx="998620" cy="8641"/>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6934200" y="2819400"/>
              <a:ext cx="2286000" cy="9906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Do you also want to use the HPR values in HYPACK</a:t>
              </a:r>
              <a:r>
                <a:rPr lang="en-US" sz="1600" baseline="30000" dirty="0"/>
                <a:t>®</a:t>
              </a:r>
              <a:r>
                <a:rPr lang="en-US" sz="1600" dirty="0"/>
                <a:t> SURVEY?</a:t>
              </a:r>
            </a:p>
          </p:txBody>
        </p:sp>
        <p:sp>
          <p:nvSpPr>
            <p:cNvPr id="15" name="Rounded Rectangle 14"/>
            <p:cNvSpPr/>
            <p:nvPr/>
          </p:nvSpPr>
          <p:spPr>
            <a:xfrm>
              <a:off x="6934200" y="4143621"/>
              <a:ext cx="2286000" cy="990600"/>
            </a:xfrm>
            <a:prstGeom prst="roundRect">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700"/>
                </a:lnSpc>
                <a:defRPr/>
              </a:pPr>
              <a:r>
                <a:rPr lang="en-US" sz="1600" dirty="0"/>
                <a:t>Add the HYSWEEP.DLL in HYPACK</a:t>
              </a:r>
              <a:r>
                <a:rPr lang="en-US" sz="1600" baseline="30000" dirty="0"/>
                <a:t>®</a:t>
              </a:r>
              <a:r>
                <a:rPr lang="en-US" sz="1600" dirty="0"/>
                <a:t> HARDWARE</a:t>
              </a:r>
            </a:p>
          </p:txBody>
        </p:sp>
        <p:cxnSp>
          <p:nvCxnSpPr>
            <p:cNvPr id="20" name="Straight Arrow Connector 19"/>
            <p:cNvCxnSpPr>
              <a:stCxn id="9" idx="2"/>
              <a:endCxn id="14" idx="0"/>
            </p:cNvCxnSpPr>
            <p:nvPr/>
          </p:nvCxnSpPr>
          <p:spPr>
            <a:xfrm>
              <a:off x="8077200" y="2543176"/>
              <a:ext cx="0" cy="276225"/>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2"/>
              <a:endCxn id="15" idx="0"/>
            </p:cNvCxnSpPr>
            <p:nvPr/>
          </p:nvCxnSpPr>
          <p:spPr>
            <a:xfrm>
              <a:off x="8077200" y="3810000"/>
              <a:ext cx="0" cy="333621"/>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9677400" y="2895600"/>
              <a:ext cx="838200" cy="838200"/>
            </a:xfrm>
            <a:prstGeom prst="roundRect">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You are done!</a:t>
              </a:r>
            </a:p>
          </p:txBody>
        </p:sp>
        <p:cxnSp>
          <p:nvCxnSpPr>
            <p:cNvPr id="25" name="Straight Arrow Connector 24"/>
            <p:cNvCxnSpPr>
              <a:stCxn id="14" idx="3"/>
              <a:endCxn id="23" idx="1"/>
            </p:cNvCxnSpPr>
            <p:nvPr/>
          </p:nvCxnSpPr>
          <p:spPr>
            <a:xfrm>
              <a:off x="9220200" y="3314700"/>
              <a:ext cx="457200" cy="0"/>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7391400" y="5570000"/>
              <a:ext cx="1371600" cy="838200"/>
            </a:xfrm>
            <a:prstGeom prst="roundRect">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You are done!</a:t>
              </a:r>
            </a:p>
          </p:txBody>
        </p:sp>
        <p:cxnSp>
          <p:nvCxnSpPr>
            <p:cNvPr id="28" name="Straight Arrow Connector 27"/>
            <p:cNvCxnSpPr>
              <a:stCxn id="15" idx="2"/>
              <a:endCxn id="26" idx="0"/>
            </p:cNvCxnSpPr>
            <p:nvPr/>
          </p:nvCxnSpPr>
          <p:spPr>
            <a:xfrm>
              <a:off x="8077200" y="5134221"/>
              <a:ext cx="0" cy="435779"/>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200400" y="2819400"/>
              <a:ext cx="2133600" cy="8382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How is the MRU integrated?</a:t>
              </a:r>
            </a:p>
          </p:txBody>
        </p:sp>
        <p:sp>
          <p:nvSpPr>
            <p:cNvPr id="40" name="Rounded Rectangle 39"/>
            <p:cNvSpPr/>
            <p:nvPr/>
          </p:nvSpPr>
          <p:spPr>
            <a:xfrm>
              <a:off x="569494" y="3847038"/>
              <a:ext cx="2286000" cy="1447800"/>
            </a:xfrm>
            <a:prstGeom prst="roundRect">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Make sure the ‘Heave’ function for the echosounder is enabled in HYPACK® HARDWARE</a:t>
              </a:r>
            </a:p>
          </p:txBody>
        </p:sp>
        <p:sp>
          <p:nvSpPr>
            <p:cNvPr id="41" name="Rounded Rectangle 40"/>
            <p:cNvSpPr/>
            <p:nvPr/>
          </p:nvSpPr>
          <p:spPr>
            <a:xfrm>
              <a:off x="4419601" y="3847038"/>
              <a:ext cx="2286000" cy="990600"/>
            </a:xfrm>
            <a:prstGeom prst="roundRect">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Add the device driver for the MRU in HYPACK® HARDWARE.</a:t>
              </a:r>
            </a:p>
          </p:txBody>
        </p:sp>
        <p:cxnSp>
          <p:nvCxnSpPr>
            <p:cNvPr id="43" name="Straight Arrow Connector 42"/>
            <p:cNvCxnSpPr>
              <a:stCxn id="8" idx="2"/>
              <a:endCxn id="30" idx="0"/>
            </p:cNvCxnSpPr>
            <p:nvPr/>
          </p:nvCxnSpPr>
          <p:spPr>
            <a:xfrm>
              <a:off x="4267200" y="2543176"/>
              <a:ext cx="0" cy="276225"/>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30" idx="3"/>
              <a:endCxn id="41" idx="0"/>
            </p:cNvCxnSpPr>
            <p:nvPr/>
          </p:nvCxnSpPr>
          <p:spPr>
            <a:xfrm>
              <a:off x="5334000" y="3238500"/>
              <a:ext cx="228601" cy="608538"/>
            </a:xfrm>
            <a:prstGeom prst="bentConnector2">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hape 48"/>
            <p:cNvCxnSpPr>
              <a:stCxn id="30" idx="1"/>
              <a:endCxn id="40" idx="0"/>
            </p:cNvCxnSpPr>
            <p:nvPr/>
          </p:nvCxnSpPr>
          <p:spPr>
            <a:xfrm rot="10800000" flipV="1">
              <a:off x="1712494" y="3238500"/>
              <a:ext cx="1487906" cy="608538"/>
            </a:xfrm>
            <a:prstGeom prst="bentConnector2">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1026693" y="5573806"/>
              <a:ext cx="1371600" cy="838200"/>
            </a:xfrm>
            <a:prstGeom prst="roundRect">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You are done!</a:t>
              </a:r>
            </a:p>
          </p:txBody>
        </p:sp>
        <p:sp>
          <p:nvSpPr>
            <p:cNvPr id="53" name="Rounded Rectangle 52"/>
            <p:cNvSpPr/>
            <p:nvPr/>
          </p:nvSpPr>
          <p:spPr>
            <a:xfrm>
              <a:off x="4894846" y="5570000"/>
              <a:ext cx="1371600" cy="838200"/>
            </a:xfrm>
            <a:prstGeom prst="roundRect">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You are done!</a:t>
              </a:r>
            </a:p>
          </p:txBody>
        </p:sp>
        <p:cxnSp>
          <p:nvCxnSpPr>
            <p:cNvPr id="55" name="Straight Arrow Connector 54"/>
            <p:cNvCxnSpPr>
              <a:stCxn id="40" idx="2"/>
              <a:endCxn id="52" idx="0"/>
            </p:cNvCxnSpPr>
            <p:nvPr/>
          </p:nvCxnSpPr>
          <p:spPr>
            <a:xfrm flipH="1">
              <a:off x="1712493" y="5294838"/>
              <a:ext cx="1" cy="278968"/>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41" idx="2"/>
              <a:endCxn id="53" idx="0"/>
            </p:cNvCxnSpPr>
            <p:nvPr/>
          </p:nvCxnSpPr>
          <p:spPr>
            <a:xfrm>
              <a:off x="5562601" y="4837638"/>
              <a:ext cx="18045" cy="732362"/>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441" name="TextBox 59"/>
            <p:cNvSpPr txBox="1">
              <a:spLocks noChangeArrowheads="1"/>
            </p:cNvSpPr>
            <p:nvPr/>
          </p:nvSpPr>
          <p:spPr bwMode="auto">
            <a:xfrm>
              <a:off x="5638800" y="1676401"/>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200">
                  <a:solidFill>
                    <a:schemeClr val="tx1">
                      <a:lumMod val="65000"/>
                      <a:lumOff val="35000"/>
                    </a:schemeClr>
                  </a:solidFill>
                  <a:latin typeface="Arial" panose="020B0604020202020204" pitchFamily="34" charset="0"/>
                  <a:cs typeface="Arial" panose="020B0604020202020204" pitchFamily="34" charset="0"/>
                </a:rPr>
                <a:t>Yes!</a:t>
              </a:r>
            </a:p>
          </p:txBody>
        </p:sp>
        <p:sp>
          <p:nvSpPr>
            <p:cNvPr id="60442" name="TextBox 60"/>
            <p:cNvSpPr txBox="1">
              <a:spLocks noChangeArrowheads="1"/>
            </p:cNvSpPr>
            <p:nvPr/>
          </p:nvSpPr>
          <p:spPr bwMode="auto">
            <a:xfrm>
              <a:off x="8305800" y="3886201"/>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200">
                  <a:solidFill>
                    <a:schemeClr val="tx1">
                      <a:lumMod val="65000"/>
                      <a:lumOff val="35000"/>
                    </a:schemeClr>
                  </a:solidFill>
                  <a:latin typeface="Arial" panose="020B0604020202020204" pitchFamily="34" charset="0"/>
                  <a:cs typeface="Arial" panose="020B0604020202020204" pitchFamily="34" charset="0"/>
                </a:rPr>
                <a:t>Yes!</a:t>
              </a:r>
            </a:p>
          </p:txBody>
        </p:sp>
        <p:sp>
          <p:nvSpPr>
            <p:cNvPr id="60443" name="TextBox 72"/>
            <p:cNvSpPr txBox="1">
              <a:spLocks noChangeArrowheads="1"/>
            </p:cNvSpPr>
            <p:nvPr/>
          </p:nvSpPr>
          <p:spPr bwMode="auto">
            <a:xfrm>
              <a:off x="9220200" y="2971801"/>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200">
                  <a:solidFill>
                    <a:schemeClr val="tx1">
                      <a:lumMod val="65000"/>
                      <a:lumOff val="35000"/>
                    </a:schemeClr>
                  </a:solidFill>
                  <a:latin typeface="Arial" panose="020B0604020202020204" pitchFamily="34" charset="0"/>
                  <a:cs typeface="Arial" panose="020B0604020202020204" pitchFamily="34" charset="0"/>
                </a:rPr>
                <a:t>No</a:t>
              </a:r>
            </a:p>
          </p:txBody>
        </p:sp>
        <p:sp>
          <p:nvSpPr>
            <p:cNvPr id="60444" name="TextBox 73"/>
            <p:cNvSpPr txBox="1">
              <a:spLocks noChangeArrowheads="1"/>
            </p:cNvSpPr>
            <p:nvPr/>
          </p:nvSpPr>
          <p:spPr bwMode="auto">
            <a:xfrm>
              <a:off x="4343400" y="2514601"/>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200">
                  <a:latin typeface="Arial" panose="020B0604020202020204" pitchFamily="34" charset="0"/>
                  <a:cs typeface="Arial" panose="020B0604020202020204" pitchFamily="34" charset="0"/>
                </a:rPr>
                <a:t>No</a:t>
              </a:r>
            </a:p>
          </p:txBody>
        </p:sp>
        <p:sp>
          <p:nvSpPr>
            <p:cNvPr id="60445" name="TextBox 74"/>
            <p:cNvSpPr txBox="1">
              <a:spLocks noChangeArrowheads="1"/>
            </p:cNvSpPr>
            <p:nvPr/>
          </p:nvSpPr>
          <p:spPr bwMode="auto">
            <a:xfrm>
              <a:off x="487280" y="2782184"/>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200" dirty="0">
                  <a:solidFill>
                    <a:schemeClr val="tx1">
                      <a:lumMod val="65000"/>
                      <a:lumOff val="35000"/>
                    </a:schemeClr>
                  </a:solidFill>
                  <a:latin typeface="Arial" panose="020B0604020202020204" pitchFamily="34" charset="0"/>
                  <a:cs typeface="Arial" panose="020B0604020202020204" pitchFamily="34" charset="0"/>
                </a:rPr>
                <a:t>Through the echo sounder device driver.</a:t>
              </a:r>
            </a:p>
          </p:txBody>
        </p:sp>
        <p:sp>
          <p:nvSpPr>
            <p:cNvPr id="60446" name="TextBox 75"/>
            <p:cNvSpPr txBox="1">
              <a:spLocks noChangeArrowheads="1"/>
            </p:cNvSpPr>
            <p:nvPr/>
          </p:nvSpPr>
          <p:spPr bwMode="auto">
            <a:xfrm>
              <a:off x="5562600" y="3048001"/>
              <a:ext cx="106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200">
                  <a:solidFill>
                    <a:schemeClr val="tx1">
                      <a:lumMod val="65000"/>
                      <a:lumOff val="35000"/>
                    </a:schemeClr>
                  </a:solidFill>
                  <a:latin typeface="Arial" panose="020B0604020202020204" pitchFamily="34" charset="0"/>
                  <a:cs typeface="Arial" panose="020B0604020202020204" pitchFamily="34" charset="0"/>
                </a:rPr>
                <a:t>Through its own device driver</a:t>
              </a:r>
            </a:p>
          </p:txBody>
        </p:sp>
      </p:grpSp>
      <p:sp>
        <p:nvSpPr>
          <p:cNvPr id="4" name="Title 3">
            <a:extLst>
              <a:ext uri="{FF2B5EF4-FFF2-40B4-BE49-F238E27FC236}">
                <a16:creationId xmlns:a16="http://schemas.microsoft.com/office/drawing/2014/main" id="{C8E3FFB9-B718-44D1-8217-1BAA04F7D67D}"/>
              </a:ext>
            </a:extLst>
          </p:cNvPr>
          <p:cNvSpPr>
            <a:spLocks noGrp="1"/>
          </p:cNvSpPr>
          <p:nvPr>
            <p:ph type="title"/>
          </p:nvPr>
        </p:nvSpPr>
        <p:spPr/>
        <p:txBody>
          <a:bodyPr/>
          <a:lstStyle/>
          <a:p>
            <a:r>
              <a:rPr lang="en-US" dirty="0"/>
              <a:t>MRU Decision Tree</a:t>
            </a:r>
            <a:br>
              <a:rPr lang="en-US" dirty="0"/>
            </a:br>
            <a:endParaRPr lang="en-US" dirty="0"/>
          </a:p>
        </p:txBody>
      </p:sp>
    </p:spTree>
    <p:extLst>
      <p:ext uri="{BB962C8B-B14F-4D97-AF65-F5344CB8AC3E}">
        <p14:creationId xmlns:p14="http://schemas.microsoft.com/office/powerpoint/2010/main" val="1025539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HYPACK HARDWARE</a:t>
            </a:r>
          </a:p>
        </p:txBody>
      </p:sp>
      <p:sp>
        <p:nvSpPr>
          <p:cNvPr id="4" name="Slide Number Placeholder 3"/>
          <p:cNvSpPr>
            <a:spLocks noGrp="1"/>
          </p:cNvSpPr>
          <p:nvPr>
            <p:ph type="sldNum" sz="quarter" idx="4294967295"/>
          </p:nvPr>
        </p:nvSpPr>
        <p:spPr/>
        <p:txBody>
          <a:bodyPr/>
          <a:lstStyle/>
          <a:p>
            <a:endParaRPr lang="en-US" dirty="0"/>
          </a:p>
          <a:p>
            <a:endParaRPr lang="en-US" dirty="0"/>
          </a:p>
        </p:txBody>
      </p:sp>
    </p:spTree>
    <p:extLst>
      <p:ext uri="{BB962C8B-B14F-4D97-AF65-F5344CB8AC3E}">
        <p14:creationId xmlns:p14="http://schemas.microsoft.com/office/powerpoint/2010/main" val="1750077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E94F9801-D53D-449A-A8B6-74979330875B}"/>
              </a:ext>
            </a:extLst>
          </p:cNvPr>
          <p:cNvGrpSpPr/>
          <p:nvPr/>
        </p:nvGrpSpPr>
        <p:grpSpPr>
          <a:xfrm>
            <a:off x="2551145" y="3247623"/>
            <a:ext cx="1425904" cy="1222203"/>
            <a:chOff x="6257875" y="3815575"/>
            <a:chExt cx="1425904" cy="1222203"/>
          </a:xfrm>
        </p:grpSpPr>
        <p:pic>
          <p:nvPicPr>
            <p:cNvPr id="51" name="Picture 50">
              <a:extLst>
                <a:ext uri="{FF2B5EF4-FFF2-40B4-BE49-F238E27FC236}">
                  <a16:creationId xmlns:a16="http://schemas.microsoft.com/office/drawing/2014/main" id="{B4602B80-8EF3-4970-BE63-B92AC27DED4F}"/>
                </a:ext>
              </a:extLst>
            </p:cNvPr>
            <p:cNvPicPr>
              <a:picLocks noChangeAspect="1"/>
            </p:cNvPicPr>
            <p:nvPr/>
          </p:nvPicPr>
          <p:blipFill>
            <a:blip r:embed="rId3"/>
            <a:stretch>
              <a:fillRect/>
            </a:stretch>
          </p:blipFill>
          <p:spPr>
            <a:xfrm>
              <a:off x="6257875" y="3815575"/>
              <a:ext cx="1425904" cy="1222203"/>
            </a:xfrm>
            <a:prstGeom prst="rect">
              <a:avLst/>
            </a:prstGeom>
          </p:spPr>
        </p:pic>
        <p:pic>
          <p:nvPicPr>
            <p:cNvPr id="52" name="Picture 51">
              <a:extLst>
                <a:ext uri="{FF2B5EF4-FFF2-40B4-BE49-F238E27FC236}">
                  <a16:creationId xmlns:a16="http://schemas.microsoft.com/office/drawing/2014/main" id="{7012A26A-D928-488F-9FA2-5FE7BDF452D7}"/>
                </a:ext>
              </a:extLst>
            </p:cNvPr>
            <p:cNvPicPr>
              <a:picLocks noChangeAspect="1"/>
            </p:cNvPicPr>
            <p:nvPr/>
          </p:nvPicPr>
          <p:blipFill>
            <a:blip r:embed="rId4"/>
            <a:stretch>
              <a:fillRect/>
            </a:stretch>
          </p:blipFill>
          <p:spPr>
            <a:xfrm>
              <a:off x="6427264" y="3967577"/>
              <a:ext cx="1053669" cy="702274"/>
            </a:xfrm>
            <a:prstGeom prst="rect">
              <a:avLst/>
            </a:prstGeom>
          </p:spPr>
        </p:pic>
      </p:grpSp>
      <p:grpSp>
        <p:nvGrpSpPr>
          <p:cNvPr id="44" name="Group 43">
            <a:extLst>
              <a:ext uri="{FF2B5EF4-FFF2-40B4-BE49-F238E27FC236}">
                <a16:creationId xmlns:a16="http://schemas.microsoft.com/office/drawing/2014/main" id="{67CDD675-EDBE-41BB-817A-A3BD6993A629}"/>
              </a:ext>
            </a:extLst>
          </p:cNvPr>
          <p:cNvGrpSpPr/>
          <p:nvPr/>
        </p:nvGrpSpPr>
        <p:grpSpPr>
          <a:xfrm>
            <a:off x="6694861" y="1395010"/>
            <a:ext cx="1244948" cy="1444625"/>
            <a:chOff x="959390" y="1942445"/>
            <a:chExt cx="1244948" cy="1444625"/>
          </a:xfrm>
        </p:grpSpPr>
        <p:pic>
          <p:nvPicPr>
            <p:cNvPr id="45" name="Picture 44">
              <a:extLst>
                <a:ext uri="{FF2B5EF4-FFF2-40B4-BE49-F238E27FC236}">
                  <a16:creationId xmlns:a16="http://schemas.microsoft.com/office/drawing/2014/main" id="{FA88F76D-7F3C-48B1-8B73-EB8F3D5B1BD5}"/>
                </a:ext>
              </a:extLst>
            </p:cNvPr>
            <p:cNvPicPr>
              <a:picLocks noChangeAspect="1"/>
            </p:cNvPicPr>
            <p:nvPr/>
          </p:nvPicPr>
          <p:blipFill>
            <a:blip r:embed="rId5"/>
            <a:stretch>
              <a:fillRect/>
            </a:stretch>
          </p:blipFill>
          <p:spPr>
            <a:xfrm>
              <a:off x="1178676" y="2021635"/>
              <a:ext cx="1025662" cy="1252905"/>
            </a:xfrm>
            <a:prstGeom prst="rect">
              <a:avLst/>
            </a:prstGeom>
          </p:spPr>
        </p:pic>
        <p:sp>
          <p:nvSpPr>
            <p:cNvPr id="46" name="Text Box 26">
              <a:extLst>
                <a:ext uri="{FF2B5EF4-FFF2-40B4-BE49-F238E27FC236}">
                  <a16:creationId xmlns:a16="http://schemas.microsoft.com/office/drawing/2014/main" id="{65A6ABE0-31C0-4440-8C87-BC73B6D35DDC}"/>
                </a:ext>
              </a:extLst>
            </p:cNvPr>
            <p:cNvSpPr txBox="1">
              <a:spLocks noChangeArrowheads="1"/>
            </p:cNvSpPr>
            <p:nvPr/>
          </p:nvSpPr>
          <p:spPr bwMode="auto">
            <a:xfrm rot="16200000">
              <a:off x="406940" y="2494895"/>
              <a:ext cx="1444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sz="1600" dirty="0">
                  <a:solidFill>
                    <a:srgbClr val="000000"/>
                  </a:solidFill>
                  <a:latin typeface="Arial" panose="020B0604020202020204" pitchFamily="34" charset="0"/>
                  <a:cs typeface="Arial" panose="020B0604020202020204" pitchFamily="34" charset="0"/>
                </a:rPr>
                <a:t>Echosounder</a:t>
              </a:r>
            </a:p>
          </p:txBody>
        </p:sp>
      </p:grpSp>
      <p:pic>
        <p:nvPicPr>
          <p:cNvPr id="4" name="Picture 3">
            <a:extLst>
              <a:ext uri="{FF2B5EF4-FFF2-40B4-BE49-F238E27FC236}">
                <a16:creationId xmlns:a16="http://schemas.microsoft.com/office/drawing/2014/main" id="{BDD2D38C-DDFF-4E33-B7AF-FBC4E1A505C7}"/>
              </a:ext>
            </a:extLst>
          </p:cNvPr>
          <p:cNvPicPr>
            <a:picLocks noChangeAspect="1"/>
          </p:cNvPicPr>
          <p:nvPr/>
        </p:nvPicPr>
        <p:blipFill>
          <a:blip r:embed="rId6"/>
          <a:stretch>
            <a:fillRect/>
          </a:stretch>
        </p:blipFill>
        <p:spPr>
          <a:xfrm>
            <a:off x="4329929" y="1507721"/>
            <a:ext cx="1209088" cy="1262143"/>
          </a:xfrm>
          <a:prstGeom prst="rect">
            <a:avLst/>
          </a:prstGeom>
        </p:spPr>
      </p:pic>
      <p:sp>
        <p:nvSpPr>
          <p:cNvPr id="11" name="Rectangle 4"/>
          <p:cNvSpPr>
            <a:spLocks noChangeArrowheads="1"/>
          </p:cNvSpPr>
          <p:nvPr/>
        </p:nvSpPr>
        <p:spPr bwMode="auto">
          <a:xfrm>
            <a:off x="1968697" y="1388940"/>
            <a:ext cx="3810000" cy="3505200"/>
          </a:xfrm>
          <a:prstGeom prst="rect">
            <a:avLst/>
          </a:prstGeom>
          <a:noFill/>
          <a:ln w="28575">
            <a:solidFill>
              <a:srgbClr val="000000"/>
            </a:solidFill>
            <a:miter lim="800000"/>
            <a:headEnd/>
            <a:tailEnd/>
          </a:ln>
        </p:spPr>
        <p:txBody>
          <a:bodyPr wrap="none" anchor="ctr"/>
          <a:lstStyle/>
          <a:p>
            <a:pPr>
              <a:defRPr/>
            </a:pPr>
            <a:endParaRPr lang="en-US" dirty="0">
              <a:latin typeface="Arial" pitchFamily="34" charset="0"/>
              <a:cs typeface="Arial" pitchFamily="34" charset="0"/>
            </a:endParaRPr>
          </a:p>
        </p:txBody>
      </p:sp>
      <p:sp>
        <p:nvSpPr>
          <p:cNvPr id="10" name="Rectangle 2"/>
          <p:cNvSpPr txBox="1">
            <a:spLocks noRot="1" noChangeArrowheads="1"/>
          </p:cNvSpPr>
          <p:nvPr/>
        </p:nvSpPr>
        <p:spPr>
          <a:xfrm>
            <a:off x="1650487" y="0"/>
            <a:ext cx="7967663" cy="990600"/>
          </a:xfrm>
          <a:prstGeom prst="rect">
            <a:avLst/>
          </a:prstGeom>
        </p:spPr>
        <p:txBody>
          <a:bodyPr anchor="ctr"/>
          <a:lstStyle/>
          <a:p>
            <a:pPr eaLnBrk="1" hangingPunct="1">
              <a:defRPr/>
            </a:pPr>
            <a:endParaRPr lang="en-US" sz="3600" dirty="0">
              <a:solidFill>
                <a:schemeClr val="bg1"/>
              </a:solidFill>
              <a:latin typeface="Arial" pitchFamily="34" charset="0"/>
              <a:ea typeface="+mj-ea"/>
              <a:cs typeface="Arial" pitchFamily="34" charset="0"/>
            </a:endParaRPr>
          </a:p>
        </p:txBody>
      </p:sp>
      <p:sp>
        <p:nvSpPr>
          <p:cNvPr id="19" name="Rectangle 12"/>
          <p:cNvSpPr>
            <a:spLocks noChangeArrowheads="1"/>
          </p:cNvSpPr>
          <p:nvPr/>
        </p:nvSpPr>
        <p:spPr bwMode="auto">
          <a:xfrm>
            <a:off x="6388297" y="1388940"/>
            <a:ext cx="3810000" cy="3505200"/>
          </a:xfrm>
          <a:prstGeom prst="rect">
            <a:avLst/>
          </a:prstGeom>
          <a:noFill/>
          <a:ln w="28575">
            <a:solidFill>
              <a:srgbClr val="000000"/>
            </a:solidFill>
            <a:miter lim="800000"/>
            <a:headEnd/>
            <a:tailEnd/>
          </a:ln>
        </p:spPr>
        <p:txBody>
          <a:bodyPr wrap="none" anchor="ctr"/>
          <a:lstStyle/>
          <a:p>
            <a:pPr>
              <a:defRPr/>
            </a:pPr>
            <a:endParaRPr lang="en-US">
              <a:latin typeface="Arial" pitchFamily="34" charset="0"/>
              <a:cs typeface="Arial" pitchFamily="34" charset="0"/>
            </a:endParaRPr>
          </a:p>
        </p:txBody>
      </p:sp>
      <p:sp>
        <p:nvSpPr>
          <p:cNvPr id="61459" name="Line 20"/>
          <p:cNvSpPr>
            <a:spLocks noChangeShapeType="1"/>
          </p:cNvSpPr>
          <p:nvPr/>
        </p:nvSpPr>
        <p:spPr bwMode="auto">
          <a:xfrm flipH="1">
            <a:off x="3721297" y="2117322"/>
            <a:ext cx="838200" cy="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60" name="Line 21"/>
          <p:cNvSpPr>
            <a:spLocks noChangeShapeType="1"/>
          </p:cNvSpPr>
          <p:nvPr/>
        </p:nvSpPr>
        <p:spPr bwMode="auto">
          <a:xfrm>
            <a:off x="3264097" y="2650722"/>
            <a:ext cx="0" cy="676275"/>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61" name="Line 22"/>
          <p:cNvSpPr>
            <a:spLocks noChangeShapeType="1"/>
          </p:cNvSpPr>
          <p:nvPr/>
        </p:nvSpPr>
        <p:spPr bwMode="auto">
          <a:xfrm>
            <a:off x="7624961" y="2628189"/>
            <a:ext cx="315253" cy="573863"/>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62" name="Line 23"/>
          <p:cNvSpPr>
            <a:spLocks noChangeShapeType="1"/>
          </p:cNvSpPr>
          <p:nvPr/>
        </p:nvSpPr>
        <p:spPr bwMode="auto">
          <a:xfrm flipH="1">
            <a:off x="8996914" y="2574523"/>
            <a:ext cx="286983" cy="682625"/>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63" name="Text Box 24"/>
          <p:cNvSpPr txBox="1">
            <a:spLocks noChangeArrowheads="1"/>
          </p:cNvSpPr>
          <p:nvPr/>
        </p:nvSpPr>
        <p:spPr bwMode="auto">
          <a:xfrm rot="16200000">
            <a:off x="4578654" y="1895866"/>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a:solidFill>
                  <a:srgbClr val="000000"/>
                </a:solidFill>
                <a:latin typeface="Arial" panose="020B0604020202020204" pitchFamily="34" charset="0"/>
                <a:cs typeface="Arial" panose="020B0604020202020204" pitchFamily="34" charset="0"/>
              </a:rPr>
              <a:t>MRU</a:t>
            </a:r>
          </a:p>
        </p:txBody>
      </p:sp>
      <p:grpSp>
        <p:nvGrpSpPr>
          <p:cNvPr id="6" name="Group 5">
            <a:extLst>
              <a:ext uri="{FF2B5EF4-FFF2-40B4-BE49-F238E27FC236}">
                <a16:creationId xmlns:a16="http://schemas.microsoft.com/office/drawing/2014/main" id="{A4F4BB01-60E8-4450-AB95-0D3707DF9514}"/>
              </a:ext>
            </a:extLst>
          </p:cNvPr>
          <p:cNvGrpSpPr/>
          <p:nvPr/>
        </p:nvGrpSpPr>
        <p:grpSpPr>
          <a:xfrm>
            <a:off x="2475369" y="1356909"/>
            <a:ext cx="1244948" cy="1444625"/>
            <a:chOff x="959390" y="1942445"/>
            <a:chExt cx="1244948" cy="1444625"/>
          </a:xfrm>
        </p:grpSpPr>
        <p:pic>
          <p:nvPicPr>
            <p:cNvPr id="5" name="Picture 4">
              <a:extLst>
                <a:ext uri="{FF2B5EF4-FFF2-40B4-BE49-F238E27FC236}">
                  <a16:creationId xmlns:a16="http://schemas.microsoft.com/office/drawing/2014/main" id="{AC775BAB-EB7D-41C3-B2A2-C14D6CD3BBBB}"/>
                </a:ext>
              </a:extLst>
            </p:cNvPr>
            <p:cNvPicPr>
              <a:picLocks noChangeAspect="1"/>
            </p:cNvPicPr>
            <p:nvPr/>
          </p:nvPicPr>
          <p:blipFill>
            <a:blip r:embed="rId5"/>
            <a:stretch>
              <a:fillRect/>
            </a:stretch>
          </p:blipFill>
          <p:spPr>
            <a:xfrm>
              <a:off x="1178676" y="2021635"/>
              <a:ext cx="1025662" cy="1252905"/>
            </a:xfrm>
            <a:prstGeom prst="rect">
              <a:avLst/>
            </a:prstGeom>
          </p:spPr>
        </p:pic>
        <p:sp>
          <p:nvSpPr>
            <p:cNvPr id="61465" name="Text Box 26"/>
            <p:cNvSpPr txBox="1">
              <a:spLocks noChangeArrowheads="1"/>
            </p:cNvSpPr>
            <p:nvPr/>
          </p:nvSpPr>
          <p:spPr bwMode="auto">
            <a:xfrm rot="16200000">
              <a:off x="406940" y="2494895"/>
              <a:ext cx="1444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sz="1600" dirty="0">
                  <a:solidFill>
                    <a:srgbClr val="000000"/>
                  </a:solidFill>
                  <a:latin typeface="Arial" panose="020B0604020202020204" pitchFamily="34" charset="0"/>
                  <a:cs typeface="Arial" panose="020B0604020202020204" pitchFamily="34" charset="0"/>
                </a:rPr>
                <a:t>Echosounder</a:t>
              </a:r>
            </a:p>
          </p:txBody>
        </p:sp>
      </p:grpSp>
      <p:sp>
        <p:nvSpPr>
          <p:cNvPr id="61467" name="Text Box 28"/>
          <p:cNvSpPr txBox="1">
            <a:spLocks noChangeArrowheads="1"/>
          </p:cNvSpPr>
          <p:nvPr/>
        </p:nvSpPr>
        <p:spPr bwMode="auto">
          <a:xfrm>
            <a:off x="3340297" y="2955523"/>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sz="1400">
                <a:solidFill>
                  <a:srgbClr val="000000"/>
                </a:solidFill>
                <a:latin typeface="Arial" panose="020B0604020202020204" pitchFamily="34" charset="0"/>
                <a:cs typeface="Arial" panose="020B0604020202020204" pitchFamily="34" charset="0"/>
              </a:rPr>
              <a:t>Heave-corrected soundings</a:t>
            </a:r>
          </a:p>
        </p:txBody>
      </p:sp>
      <p:sp>
        <p:nvSpPr>
          <p:cNvPr id="61468" name="Text Box 29"/>
          <p:cNvSpPr txBox="1">
            <a:spLocks noChangeArrowheads="1"/>
          </p:cNvSpPr>
          <p:nvPr/>
        </p:nvSpPr>
        <p:spPr bwMode="auto">
          <a:xfrm rot="3396824">
            <a:off x="7098035" y="2933940"/>
            <a:ext cx="106068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sz="1400" dirty="0">
                <a:solidFill>
                  <a:srgbClr val="000000"/>
                </a:solidFill>
                <a:latin typeface="Arial" panose="020B0604020202020204" pitchFamily="34" charset="0"/>
                <a:cs typeface="Arial" panose="020B0604020202020204" pitchFamily="34" charset="0"/>
              </a:rPr>
              <a:t>Raw </a:t>
            </a:r>
          </a:p>
          <a:p>
            <a:pPr>
              <a:spcBef>
                <a:spcPct val="50000"/>
              </a:spcBef>
            </a:pPr>
            <a:r>
              <a:rPr lang="en-US" altLang="en-US" sz="1400" dirty="0">
                <a:solidFill>
                  <a:srgbClr val="000000"/>
                </a:solidFill>
                <a:latin typeface="Arial" panose="020B0604020202020204" pitchFamily="34" charset="0"/>
                <a:cs typeface="Arial" panose="020B0604020202020204" pitchFamily="34" charset="0"/>
              </a:rPr>
              <a:t>Soundings</a:t>
            </a:r>
          </a:p>
        </p:txBody>
      </p:sp>
      <p:sp>
        <p:nvSpPr>
          <p:cNvPr id="61469" name="Text Box 30"/>
          <p:cNvSpPr txBox="1">
            <a:spLocks noChangeArrowheads="1"/>
          </p:cNvSpPr>
          <p:nvPr/>
        </p:nvSpPr>
        <p:spPr bwMode="auto">
          <a:xfrm>
            <a:off x="9405841" y="2678177"/>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sz="1400" dirty="0">
                <a:solidFill>
                  <a:srgbClr val="000000"/>
                </a:solidFill>
                <a:latin typeface="Arial" panose="020B0604020202020204" pitchFamily="34" charset="0"/>
                <a:cs typeface="Arial" panose="020B0604020202020204" pitchFamily="34" charset="0"/>
              </a:rPr>
              <a:t>HPR Data</a:t>
            </a:r>
          </a:p>
        </p:txBody>
      </p:sp>
      <p:sp>
        <p:nvSpPr>
          <p:cNvPr id="61470" name="Text Box 31"/>
          <p:cNvSpPr txBox="1">
            <a:spLocks noChangeArrowheads="1"/>
          </p:cNvSpPr>
          <p:nvPr/>
        </p:nvSpPr>
        <p:spPr bwMode="auto">
          <a:xfrm>
            <a:off x="3873697" y="1583923"/>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sz="1400">
                <a:solidFill>
                  <a:srgbClr val="000000"/>
                </a:solidFill>
                <a:latin typeface="Arial" panose="020B0604020202020204" pitchFamily="34" charset="0"/>
                <a:cs typeface="Arial" panose="020B0604020202020204" pitchFamily="34" charset="0"/>
              </a:rPr>
              <a:t>HPR Data</a:t>
            </a:r>
          </a:p>
        </p:txBody>
      </p:sp>
      <p:sp>
        <p:nvSpPr>
          <p:cNvPr id="61471" name="Text Box 32"/>
          <p:cNvSpPr txBox="1">
            <a:spLocks noChangeArrowheads="1"/>
          </p:cNvSpPr>
          <p:nvPr/>
        </p:nvSpPr>
        <p:spPr bwMode="auto">
          <a:xfrm>
            <a:off x="2044897" y="4403323"/>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sz="2000">
                <a:solidFill>
                  <a:srgbClr val="000000"/>
                </a:solidFill>
                <a:latin typeface="Arial" panose="020B0604020202020204" pitchFamily="34" charset="0"/>
                <a:cs typeface="Arial" panose="020B0604020202020204" pitchFamily="34" charset="0"/>
              </a:rPr>
              <a:t>You can do it this way …..</a:t>
            </a:r>
          </a:p>
        </p:txBody>
      </p:sp>
      <p:sp>
        <p:nvSpPr>
          <p:cNvPr id="61472" name="Text Box 33"/>
          <p:cNvSpPr txBox="1">
            <a:spLocks noChangeArrowheads="1"/>
          </p:cNvSpPr>
          <p:nvPr/>
        </p:nvSpPr>
        <p:spPr bwMode="auto">
          <a:xfrm>
            <a:off x="6540697" y="4403323"/>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sz="2000">
                <a:solidFill>
                  <a:srgbClr val="000000"/>
                </a:solidFill>
                <a:latin typeface="Arial" panose="020B0604020202020204" pitchFamily="34" charset="0"/>
                <a:cs typeface="Arial" panose="020B0604020202020204" pitchFamily="34" charset="0"/>
              </a:rPr>
              <a:t>We prefer you do it this way.</a:t>
            </a:r>
          </a:p>
        </p:txBody>
      </p:sp>
      <p:sp>
        <p:nvSpPr>
          <p:cNvPr id="61473" name="TextBox 40"/>
          <p:cNvSpPr txBox="1">
            <a:spLocks noChangeArrowheads="1"/>
          </p:cNvSpPr>
          <p:nvPr/>
        </p:nvSpPr>
        <p:spPr bwMode="auto">
          <a:xfrm>
            <a:off x="1772180" y="4903664"/>
            <a:ext cx="46161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dirty="0">
                <a:solidFill>
                  <a:schemeClr val="tx1">
                    <a:lumMod val="65000"/>
                    <a:lumOff val="35000"/>
                  </a:schemeClr>
                </a:solidFill>
                <a:latin typeface="Arial" panose="020B0604020202020204" pitchFamily="34" charset="0"/>
                <a:cs typeface="Arial" panose="020B0604020202020204" pitchFamily="34" charset="0"/>
              </a:rPr>
              <a:t>This is recommended only if your echo sounder can output the raw depth and heave measurement as separate entities.</a:t>
            </a:r>
          </a:p>
        </p:txBody>
      </p:sp>
      <p:sp>
        <p:nvSpPr>
          <p:cNvPr id="61474" name="TextBox 41"/>
          <p:cNvSpPr txBox="1">
            <a:spLocks noChangeArrowheads="1"/>
          </p:cNvSpPr>
          <p:nvPr/>
        </p:nvSpPr>
        <p:spPr bwMode="auto">
          <a:xfrm>
            <a:off x="6405451" y="4901883"/>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dirty="0">
                <a:solidFill>
                  <a:schemeClr val="tx1">
                    <a:lumMod val="65000"/>
                    <a:lumOff val="35000"/>
                  </a:schemeClr>
                </a:solidFill>
                <a:latin typeface="Arial" panose="020B0604020202020204" pitchFamily="34" charset="0"/>
                <a:cs typeface="Arial" panose="020B0604020202020204" pitchFamily="34" charset="0"/>
              </a:rPr>
              <a:t>Select the specific device driver for your MRU and configure it!</a:t>
            </a:r>
          </a:p>
        </p:txBody>
      </p:sp>
      <p:sp>
        <p:nvSpPr>
          <p:cNvPr id="35" name="TextBox 34"/>
          <p:cNvSpPr txBox="1"/>
          <p:nvPr/>
        </p:nvSpPr>
        <p:spPr>
          <a:xfrm>
            <a:off x="524435" y="749051"/>
            <a:ext cx="10929628" cy="369332"/>
          </a:xfrm>
          <a:prstGeom prst="rect">
            <a:avLst/>
          </a:prstGeom>
          <a:noFill/>
        </p:spPr>
        <p:txBody>
          <a:bodyPr wrap="square">
            <a:spAutoFit/>
          </a:bodyPr>
          <a:lstStyle/>
          <a:p>
            <a:pPr>
              <a:defRPr/>
            </a:pPr>
            <a:r>
              <a:rPr lang="en-US" b="1" dirty="0">
                <a:solidFill>
                  <a:schemeClr val="tx1">
                    <a:lumMod val="65000"/>
                    <a:lumOff val="35000"/>
                  </a:schemeClr>
                </a:solidFill>
                <a:latin typeface="+mj-lt"/>
              </a:rPr>
              <a:t>If you echosounder can output uncorrected depths and MRU data, then we have no objection!</a:t>
            </a:r>
          </a:p>
        </p:txBody>
      </p:sp>
      <p:pic>
        <p:nvPicPr>
          <p:cNvPr id="39" name="Picture 38">
            <a:extLst>
              <a:ext uri="{FF2B5EF4-FFF2-40B4-BE49-F238E27FC236}">
                <a16:creationId xmlns:a16="http://schemas.microsoft.com/office/drawing/2014/main" id="{6CEF7F3C-D55A-4EE8-842D-00E12C4B1E6E}"/>
              </a:ext>
            </a:extLst>
          </p:cNvPr>
          <p:cNvPicPr>
            <a:picLocks noChangeAspect="1"/>
          </p:cNvPicPr>
          <p:nvPr/>
        </p:nvPicPr>
        <p:blipFill>
          <a:blip r:embed="rId6"/>
          <a:stretch>
            <a:fillRect/>
          </a:stretch>
        </p:blipFill>
        <p:spPr>
          <a:xfrm>
            <a:off x="8549825" y="1426861"/>
            <a:ext cx="1209088" cy="1262143"/>
          </a:xfrm>
          <a:prstGeom prst="rect">
            <a:avLst/>
          </a:prstGeom>
        </p:spPr>
      </p:pic>
      <p:sp>
        <p:nvSpPr>
          <p:cNvPr id="40" name="Text Box 24">
            <a:extLst>
              <a:ext uri="{FF2B5EF4-FFF2-40B4-BE49-F238E27FC236}">
                <a16:creationId xmlns:a16="http://schemas.microsoft.com/office/drawing/2014/main" id="{20D3494C-1A60-4CE5-AF43-FB4A6E2DF1A5}"/>
              </a:ext>
            </a:extLst>
          </p:cNvPr>
          <p:cNvSpPr txBox="1">
            <a:spLocks noChangeArrowheads="1"/>
          </p:cNvSpPr>
          <p:nvPr/>
        </p:nvSpPr>
        <p:spPr bwMode="auto">
          <a:xfrm rot="16200000">
            <a:off x="8766605" y="1856179"/>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dirty="0">
                <a:solidFill>
                  <a:srgbClr val="000000"/>
                </a:solidFill>
                <a:latin typeface="Arial" panose="020B0604020202020204" pitchFamily="34" charset="0"/>
                <a:cs typeface="Arial" panose="020B0604020202020204" pitchFamily="34" charset="0"/>
              </a:rPr>
              <a:t>MRU</a:t>
            </a:r>
          </a:p>
        </p:txBody>
      </p:sp>
      <p:grpSp>
        <p:nvGrpSpPr>
          <p:cNvPr id="8" name="Group 7">
            <a:extLst>
              <a:ext uri="{FF2B5EF4-FFF2-40B4-BE49-F238E27FC236}">
                <a16:creationId xmlns:a16="http://schemas.microsoft.com/office/drawing/2014/main" id="{7C8CB514-1F28-4F3C-B777-D6A15B5604D7}"/>
              </a:ext>
            </a:extLst>
          </p:cNvPr>
          <p:cNvGrpSpPr/>
          <p:nvPr/>
        </p:nvGrpSpPr>
        <p:grpSpPr>
          <a:xfrm>
            <a:off x="7773854" y="3230039"/>
            <a:ext cx="1425904" cy="1222203"/>
            <a:chOff x="6257875" y="3815575"/>
            <a:chExt cx="1425904" cy="1222203"/>
          </a:xfrm>
        </p:grpSpPr>
        <p:pic>
          <p:nvPicPr>
            <p:cNvPr id="41" name="Picture 40">
              <a:extLst>
                <a:ext uri="{FF2B5EF4-FFF2-40B4-BE49-F238E27FC236}">
                  <a16:creationId xmlns:a16="http://schemas.microsoft.com/office/drawing/2014/main" id="{E97F6DD9-B3E7-405F-882B-872AF1E39881}"/>
                </a:ext>
              </a:extLst>
            </p:cNvPr>
            <p:cNvPicPr>
              <a:picLocks noChangeAspect="1"/>
            </p:cNvPicPr>
            <p:nvPr/>
          </p:nvPicPr>
          <p:blipFill>
            <a:blip r:embed="rId3"/>
            <a:stretch>
              <a:fillRect/>
            </a:stretch>
          </p:blipFill>
          <p:spPr>
            <a:xfrm>
              <a:off x="6257875" y="3815575"/>
              <a:ext cx="1425904" cy="1222203"/>
            </a:xfrm>
            <a:prstGeom prst="rect">
              <a:avLst/>
            </a:prstGeom>
          </p:spPr>
        </p:pic>
        <p:pic>
          <p:nvPicPr>
            <p:cNvPr id="7" name="Picture 6">
              <a:extLst>
                <a:ext uri="{FF2B5EF4-FFF2-40B4-BE49-F238E27FC236}">
                  <a16:creationId xmlns:a16="http://schemas.microsoft.com/office/drawing/2014/main" id="{1184E911-0F09-43CA-AC49-197267A20770}"/>
                </a:ext>
              </a:extLst>
            </p:cNvPr>
            <p:cNvPicPr>
              <a:picLocks noChangeAspect="1"/>
            </p:cNvPicPr>
            <p:nvPr/>
          </p:nvPicPr>
          <p:blipFill>
            <a:blip r:embed="rId4"/>
            <a:stretch>
              <a:fillRect/>
            </a:stretch>
          </p:blipFill>
          <p:spPr>
            <a:xfrm>
              <a:off x="6427264" y="3967577"/>
              <a:ext cx="1053669" cy="702274"/>
            </a:xfrm>
            <a:prstGeom prst="rect">
              <a:avLst/>
            </a:prstGeom>
          </p:spPr>
        </p:pic>
      </p:grpSp>
      <p:sp>
        <p:nvSpPr>
          <p:cNvPr id="9" name="Title 8">
            <a:extLst>
              <a:ext uri="{FF2B5EF4-FFF2-40B4-BE49-F238E27FC236}">
                <a16:creationId xmlns:a16="http://schemas.microsoft.com/office/drawing/2014/main" id="{B4B9EF89-A345-478C-9606-2AC9436178BE}"/>
              </a:ext>
            </a:extLst>
          </p:cNvPr>
          <p:cNvSpPr>
            <a:spLocks noGrp="1"/>
          </p:cNvSpPr>
          <p:nvPr>
            <p:ph type="title"/>
          </p:nvPr>
        </p:nvSpPr>
        <p:spPr/>
        <p:txBody>
          <a:bodyPr/>
          <a:lstStyle/>
          <a:p>
            <a:r>
              <a:rPr lang="en-US" dirty="0"/>
              <a:t>Connecting your MRU</a:t>
            </a:r>
            <a:br>
              <a:rPr lang="en-US" dirty="0"/>
            </a:br>
            <a:endParaRPr lang="en-US" dirty="0"/>
          </a:p>
        </p:txBody>
      </p:sp>
    </p:spTree>
    <p:extLst>
      <p:ext uri="{BB962C8B-B14F-4D97-AF65-F5344CB8AC3E}">
        <p14:creationId xmlns:p14="http://schemas.microsoft.com/office/powerpoint/2010/main" val="4013907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4"/>
          <p:cNvSpPr>
            <a:spLocks noGrp="1"/>
          </p:cNvSpPr>
          <p:nvPr>
            <p:ph type="title"/>
          </p:nvPr>
        </p:nvSpPr>
        <p:spPr/>
        <p:txBody>
          <a:bodyPr/>
          <a:lstStyle/>
          <a:p>
            <a:pPr marL="53975"/>
            <a:r>
              <a:rPr lang="en-US" altLang="en-US" sz="3600">
                <a:latin typeface="Arial" panose="020B0604020202020204" pitchFamily="34" charset="0"/>
                <a:cs typeface="Arial" panose="020B0604020202020204" pitchFamily="34" charset="0"/>
              </a:rPr>
              <a:t>Where to put the MRU?</a:t>
            </a:r>
          </a:p>
        </p:txBody>
      </p:sp>
      <p:sp>
        <p:nvSpPr>
          <p:cNvPr id="62490" name="TextBox 51"/>
          <p:cNvSpPr txBox="1">
            <a:spLocks noChangeArrowheads="1"/>
          </p:cNvSpPr>
          <p:nvPr/>
        </p:nvSpPr>
        <p:spPr bwMode="auto">
          <a:xfrm>
            <a:off x="2197768" y="4524987"/>
            <a:ext cx="80772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600" dirty="0">
                <a:solidFill>
                  <a:schemeClr val="tx1">
                    <a:lumMod val="65000"/>
                    <a:lumOff val="35000"/>
                  </a:schemeClr>
                </a:solidFill>
                <a:latin typeface="Arial" panose="020B0604020202020204" pitchFamily="34" charset="0"/>
                <a:cs typeface="Arial" panose="020B0604020202020204" pitchFamily="34" charset="0"/>
              </a:rPr>
              <a:t>Try to mount your MRU at the center of mass of your vessel.  If you can’t do this, mount it as close as possible to the center and carefully measure the offsets.</a:t>
            </a:r>
          </a:p>
        </p:txBody>
      </p:sp>
      <p:grpSp>
        <p:nvGrpSpPr>
          <p:cNvPr id="4" name="Group 3">
            <a:extLst>
              <a:ext uri="{FF2B5EF4-FFF2-40B4-BE49-F238E27FC236}">
                <a16:creationId xmlns:a16="http://schemas.microsoft.com/office/drawing/2014/main" id="{0EE64079-5752-4D5C-A1D1-7AC800FAAB80}"/>
              </a:ext>
            </a:extLst>
          </p:cNvPr>
          <p:cNvGrpSpPr/>
          <p:nvPr/>
        </p:nvGrpSpPr>
        <p:grpSpPr>
          <a:xfrm>
            <a:off x="2057400" y="782053"/>
            <a:ext cx="8077200" cy="3605463"/>
            <a:chOff x="1981200" y="1600200"/>
            <a:chExt cx="8077200" cy="4038600"/>
          </a:xfrm>
        </p:grpSpPr>
        <p:sp>
          <p:nvSpPr>
            <p:cNvPr id="38" name="Rectangle 37"/>
            <p:cNvSpPr/>
            <p:nvPr/>
          </p:nvSpPr>
          <p:spPr>
            <a:xfrm>
              <a:off x="1981200" y="1817580"/>
              <a:ext cx="8077200" cy="1828799"/>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p:cNvCxnSpPr/>
            <p:nvPr/>
          </p:nvCxnSpPr>
          <p:spPr>
            <a:xfrm>
              <a:off x="2362200" y="3124200"/>
              <a:ext cx="198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38800" y="3124200"/>
              <a:ext cx="419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2095500" y="3390900"/>
              <a:ext cx="83820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3771900" y="3390900"/>
              <a:ext cx="83820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3352800" y="3962400"/>
              <a:ext cx="685800" cy="152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67000" y="3962400"/>
              <a:ext cx="685800" cy="152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181600" y="35814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8953500" y="3162300"/>
              <a:ext cx="914400" cy="838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5638800" y="4038600"/>
              <a:ext cx="33528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V="1">
              <a:off x="8343900" y="2552700"/>
              <a:ext cx="762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V="1">
              <a:off x="3695700" y="2705100"/>
              <a:ext cx="7620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2743200" y="2362200"/>
              <a:ext cx="1295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flipH="1" flipV="1">
              <a:off x="2286000" y="2667000"/>
              <a:ext cx="7620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239000" y="2362200"/>
              <a:ext cx="1295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6858000" y="2743200"/>
              <a:ext cx="76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981200" y="3581400"/>
              <a:ext cx="8077200" cy="2057400"/>
            </a:xfrm>
            <a:prstGeom prst="rect">
              <a:avLst/>
            </a:prstGeom>
            <a:solidFill>
              <a:srgbClr val="0000FF">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4" name="Straight Connector 43"/>
            <p:cNvCxnSpPr/>
            <p:nvPr/>
          </p:nvCxnSpPr>
          <p:spPr>
            <a:xfrm rot="5400000" flipH="1" flipV="1">
              <a:off x="7934325" y="2247900"/>
              <a:ext cx="228600" cy="0"/>
            </a:xfrm>
            <a:prstGeom prst="line">
              <a:avLst/>
            </a:prstGeom>
            <a:ln w="28575">
              <a:solidFill>
                <a:srgbClr val="0091BB"/>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7848600" y="2057400"/>
              <a:ext cx="381000" cy="76200"/>
            </a:xfrm>
            <a:prstGeom prst="ellipse">
              <a:avLst/>
            </a:prstGeom>
            <a:solidFill>
              <a:schemeClr val="bg1"/>
            </a:solidFill>
            <a:ln w="12700">
              <a:solidFill>
                <a:srgbClr val="0091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91BB"/>
                </a:solidFill>
              </a:endParaRPr>
            </a:p>
          </p:txBody>
        </p:sp>
        <p:cxnSp>
          <p:nvCxnSpPr>
            <p:cNvPr id="46" name="Straight Connector 45"/>
            <p:cNvCxnSpPr/>
            <p:nvPr/>
          </p:nvCxnSpPr>
          <p:spPr>
            <a:xfrm rot="5400000" flipH="1" flipV="1">
              <a:off x="3771900" y="2247900"/>
              <a:ext cx="228600" cy="0"/>
            </a:xfrm>
            <a:prstGeom prst="line">
              <a:avLst/>
            </a:prstGeom>
            <a:ln w="28575">
              <a:solidFill>
                <a:srgbClr val="0091BB"/>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3686175" y="2057400"/>
              <a:ext cx="381000" cy="76200"/>
            </a:xfrm>
            <a:prstGeom prst="ellipse">
              <a:avLst/>
            </a:prstGeom>
            <a:solidFill>
              <a:schemeClr val="bg1"/>
            </a:solidFill>
            <a:ln w="12700">
              <a:solidFill>
                <a:srgbClr val="0091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91BB"/>
                </a:solidFill>
              </a:endParaRPr>
            </a:p>
          </p:txBody>
        </p:sp>
        <p:sp>
          <p:nvSpPr>
            <p:cNvPr id="48" name="Snip Same Side Corner Rectangle 47"/>
            <p:cNvSpPr/>
            <p:nvPr/>
          </p:nvSpPr>
          <p:spPr>
            <a:xfrm rot="10800000">
              <a:off x="7905750" y="3810000"/>
              <a:ext cx="304800" cy="152400"/>
            </a:xfrm>
            <a:prstGeom prst="snip2SameRect">
              <a:avLst/>
            </a:prstGeom>
            <a:solidFill>
              <a:srgbClr val="FF00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Snip Same Side Corner Rectangle 48"/>
            <p:cNvSpPr/>
            <p:nvPr/>
          </p:nvSpPr>
          <p:spPr>
            <a:xfrm rot="10800000">
              <a:off x="3733800" y="3733800"/>
              <a:ext cx="304800" cy="152400"/>
            </a:xfrm>
            <a:prstGeom prst="snip2SameRect">
              <a:avLst/>
            </a:prstGeom>
            <a:solidFill>
              <a:srgbClr val="FF00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an 52"/>
            <p:cNvSpPr/>
            <p:nvPr/>
          </p:nvSpPr>
          <p:spPr>
            <a:xfrm>
              <a:off x="3276600" y="3352800"/>
              <a:ext cx="152400" cy="304800"/>
            </a:xfrm>
            <a:prstGeom prst="ca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Can 53"/>
            <p:cNvSpPr/>
            <p:nvPr/>
          </p:nvSpPr>
          <p:spPr>
            <a:xfrm>
              <a:off x="7239000" y="3352800"/>
              <a:ext cx="152400" cy="304800"/>
            </a:xfrm>
            <a:prstGeom prst="ca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493" name="TextBox 54"/>
            <p:cNvSpPr txBox="1">
              <a:spLocks noChangeArrowheads="1"/>
            </p:cNvSpPr>
            <p:nvPr/>
          </p:nvSpPr>
          <p:spPr bwMode="auto">
            <a:xfrm>
              <a:off x="3429000" y="3276601"/>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400" b="1">
                  <a:solidFill>
                    <a:srgbClr val="92D050"/>
                  </a:solidFill>
                  <a:latin typeface="Arial" panose="020B0604020202020204" pitchFamily="34" charset="0"/>
                  <a:cs typeface="Arial" panose="020B0604020202020204" pitchFamily="34" charset="0"/>
                </a:rPr>
                <a:t>MRU</a:t>
              </a:r>
            </a:p>
          </p:txBody>
        </p:sp>
        <p:sp>
          <p:nvSpPr>
            <p:cNvPr id="62494" name="TextBox 55"/>
            <p:cNvSpPr txBox="1">
              <a:spLocks noChangeArrowheads="1"/>
            </p:cNvSpPr>
            <p:nvPr/>
          </p:nvSpPr>
          <p:spPr bwMode="auto">
            <a:xfrm>
              <a:off x="7391399" y="3314375"/>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400" b="1" dirty="0">
                  <a:solidFill>
                    <a:srgbClr val="92D050"/>
                  </a:solidFill>
                  <a:latin typeface="Arial" panose="020B0604020202020204" pitchFamily="34" charset="0"/>
                  <a:cs typeface="Arial" panose="020B0604020202020204" pitchFamily="34" charset="0"/>
                </a:rPr>
                <a:t>MRU</a:t>
              </a:r>
            </a:p>
          </p:txBody>
        </p:sp>
        <p:sp>
          <p:nvSpPr>
            <p:cNvPr id="62495" name="TextBox 56"/>
            <p:cNvSpPr txBox="1">
              <a:spLocks noChangeArrowheads="1"/>
            </p:cNvSpPr>
            <p:nvPr/>
          </p:nvSpPr>
          <p:spPr bwMode="auto">
            <a:xfrm>
              <a:off x="4114800" y="1905001"/>
              <a:ext cx="609600" cy="307975"/>
            </a:xfrm>
            <a:prstGeom prst="rect">
              <a:avLst/>
            </a:prstGeom>
            <a:solidFill>
              <a:schemeClr val="bg1"/>
            </a:solidFill>
            <a:ln w="9525">
              <a:solidFill>
                <a:srgbClr val="0091BB"/>
              </a:solidFill>
              <a:miter lim="800000"/>
              <a:headEnd/>
              <a:tailEnd/>
            </a:ln>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400" b="1">
                  <a:solidFill>
                    <a:srgbClr val="0091BB"/>
                  </a:solidFill>
                  <a:latin typeface="Arial" panose="020B0604020202020204" pitchFamily="34" charset="0"/>
                  <a:cs typeface="Arial" panose="020B0604020202020204" pitchFamily="34" charset="0"/>
                </a:rPr>
                <a:t>GPS</a:t>
              </a:r>
            </a:p>
          </p:txBody>
        </p:sp>
        <p:sp>
          <p:nvSpPr>
            <p:cNvPr id="62496" name="TextBox 57"/>
            <p:cNvSpPr txBox="1">
              <a:spLocks noChangeArrowheads="1"/>
            </p:cNvSpPr>
            <p:nvPr/>
          </p:nvSpPr>
          <p:spPr bwMode="auto">
            <a:xfrm>
              <a:off x="8229600" y="1905001"/>
              <a:ext cx="609600" cy="307975"/>
            </a:xfrm>
            <a:prstGeom prst="rect">
              <a:avLst/>
            </a:prstGeom>
            <a:solidFill>
              <a:schemeClr val="bg1"/>
            </a:solidFill>
            <a:ln w="9525">
              <a:solidFill>
                <a:srgbClr val="0091BB"/>
              </a:solidFill>
              <a:miter lim="800000"/>
              <a:headEnd/>
              <a:tailEnd/>
            </a:ln>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400" b="1">
                  <a:solidFill>
                    <a:srgbClr val="0091BB"/>
                  </a:solidFill>
                  <a:latin typeface="Arial" panose="020B0604020202020204" pitchFamily="34" charset="0"/>
                  <a:cs typeface="Arial" panose="020B0604020202020204" pitchFamily="34" charset="0"/>
                </a:rPr>
                <a:t>GPS</a:t>
              </a:r>
            </a:p>
          </p:txBody>
        </p:sp>
        <p:sp>
          <p:nvSpPr>
            <p:cNvPr id="62497" name="TextBox 58"/>
            <p:cNvSpPr txBox="1">
              <a:spLocks noChangeArrowheads="1"/>
            </p:cNvSpPr>
            <p:nvPr/>
          </p:nvSpPr>
          <p:spPr bwMode="auto">
            <a:xfrm>
              <a:off x="4343398" y="3252571"/>
              <a:ext cx="106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400" b="1" dirty="0" err="1">
                  <a:latin typeface="Arial" panose="020B0604020202020204" pitchFamily="34" charset="0"/>
                  <a:cs typeface="Arial" panose="020B0604020202020204" pitchFamily="34" charset="0"/>
                </a:rPr>
                <a:t>XDucer</a:t>
              </a:r>
              <a:endParaRPr lang="en-US" altLang="en-US" sz="1400" b="1" dirty="0">
                <a:latin typeface="Arial" panose="020B0604020202020204" pitchFamily="34" charset="0"/>
                <a:cs typeface="Arial" panose="020B0604020202020204" pitchFamily="34" charset="0"/>
              </a:endParaRPr>
            </a:p>
          </p:txBody>
        </p:sp>
        <p:sp>
          <p:nvSpPr>
            <p:cNvPr id="62498" name="TextBox 59"/>
            <p:cNvSpPr txBox="1">
              <a:spLocks noChangeArrowheads="1"/>
            </p:cNvSpPr>
            <p:nvPr/>
          </p:nvSpPr>
          <p:spPr bwMode="auto">
            <a:xfrm>
              <a:off x="8305797" y="3298717"/>
              <a:ext cx="106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400" b="1" dirty="0" err="1">
                  <a:latin typeface="Arial" panose="020B0604020202020204" pitchFamily="34" charset="0"/>
                  <a:cs typeface="Arial" panose="020B0604020202020204" pitchFamily="34" charset="0"/>
                </a:rPr>
                <a:t>XDucer</a:t>
              </a:r>
              <a:endParaRPr lang="en-US" altLang="en-US" sz="1400" b="1" dirty="0">
                <a:latin typeface="Arial" panose="020B0604020202020204" pitchFamily="34" charset="0"/>
                <a:cs typeface="Arial" panose="020B0604020202020204" pitchFamily="34" charset="0"/>
              </a:endParaRPr>
            </a:p>
          </p:txBody>
        </p:sp>
        <p:cxnSp>
          <p:nvCxnSpPr>
            <p:cNvPr id="62" name="Straight Arrow Connector 61"/>
            <p:cNvCxnSpPr>
              <a:stCxn id="62497" idx="1"/>
            </p:cNvCxnSpPr>
            <p:nvPr/>
          </p:nvCxnSpPr>
          <p:spPr>
            <a:xfrm rot="10800000" flipV="1">
              <a:off x="4038598" y="3406558"/>
              <a:ext cx="304800" cy="2270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flipV="1">
              <a:off x="8229600" y="3657601"/>
              <a:ext cx="304800" cy="2270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2057400" y="3048000"/>
              <a:ext cx="2590800"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6019800" y="2895600"/>
              <a:ext cx="2590800"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9063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HYPACK Timing</a:t>
            </a:r>
          </a:p>
        </p:txBody>
      </p:sp>
    </p:spTree>
    <p:extLst>
      <p:ext uri="{BB962C8B-B14F-4D97-AF65-F5344CB8AC3E}">
        <p14:creationId xmlns:p14="http://schemas.microsoft.com/office/powerpoint/2010/main" val="776205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p:txBody>
          <a:bodyPr/>
          <a:lstStyle/>
          <a:p>
            <a:pPr marL="53975"/>
            <a:r>
              <a:rPr lang="en-US" altLang="en-US" sz="3600" dirty="0">
                <a:latin typeface="Arial" panose="020B0604020202020204" pitchFamily="34" charset="0"/>
                <a:cs typeface="Arial" panose="020B0604020202020204" pitchFamily="34" charset="0"/>
              </a:rPr>
              <a:t>HYPACK</a:t>
            </a:r>
            <a:r>
              <a:rPr lang="en-US" altLang="en-US" sz="3600" baseline="30000" dirty="0">
                <a:latin typeface="Arial" panose="020B0604020202020204" pitchFamily="34" charset="0"/>
                <a:cs typeface="Arial" panose="020B0604020202020204" pitchFamily="34" charset="0"/>
              </a:rPr>
              <a:t>®</a:t>
            </a:r>
            <a:r>
              <a:rPr lang="en-US" altLang="en-US" sz="3600" dirty="0">
                <a:latin typeface="Arial" panose="020B0604020202020204" pitchFamily="34" charset="0"/>
                <a:cs typeface="Arial" panose="020B0604020202020204" pitchFamily="34" charset="0"/>
              </a:rPr>
              <a:t> Timing Basics</a:t>
            </a:r>
          </a:p>
        </p:txBody>
      </p:sp>
      <p:sp>
        <p:nvSpPr>
          <p:cNvPr id="4" name="Rectangle 3">
            <a:extLst>
              <a:ext uri="{FF2B5EF4-FFF2-40B4-BE49-F238E27FC236}">
                <a16:creationId xmlns:a16="http://schemas.microsoft.com/office/drawing/2014/main" id="{0D640724-75F1-48A5-A552-3C889BA8DA04}"/>
              </a:ext>
            </a:extLst>
          </p:cNvPr>
          <p:cNvSpPr txBox="1">
            <a:spLocks noChangeArrowheads="1"/>
          </p:cNvSpPr>
          <p:nvPr/>
        </p:nvSpPr>
        <p:spPr>
          <a:xfrm>
            <a:off x="1034716" y="952500"/>
            <a:ext cx="9272337" cy="4953000"/>
          </a:xfrm>
          <a:prstGeom prst="rect">
            <a:avLst/>
          </a:prstGeom>
        </p:spPr>
        <p:txBody>
          <a:bodyPr rtlCol="0" anchor="ctr">
            <a:normAutofit/>
          </a:bodyPr>
          <a:lst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marL="457200" indent="-457200" fontAlgn="auto">
              <a:lnSpc>
                <a:spcPct val="110000"/>
              </a:lnSpc>
              <a:spcBef>
                <a:spcPts val="600"/>
              </a:spcBef>
              <a:buClr>
                <a:schemeClr val="tx1">
                  <a:lumMod val="65000"/>
                  <a:lumOff val="35000"/>
                </a:schemeClr>
              </a:buClr>
              <a:buFont typeface="Arial" panose="020B0604020202020204" pitchFamily="34" charset="0"/>
              <a:buChar char="•"/>
              <a:defRPr/>
            </a:pPr>
            <a:r>
              <a:rPr lang="en-US" sz="1800" dirty="0">
                <a:solidFill>
                  <a:schemeClr val="tx1">
                    <a:lumMod val="65000"/>
                    <a:lumOff val="35000"/>
                  </a:schemeClr>
                </a:solidFill>
              </a:rPr>
              <a:t>The internal clock on your computer is a poor time device.</a:t>
            </a:r>
          </a:p>
          <a:p>
            <a:pPr marL="457200" indent="-457200" fontAlgn="auto">
              <a:lnSpc>
                <a:spcPct val="110000"/>
              </a:lnSpc>
              <a:spcBef>
                <a:spcPts val="600"/>
              </a:spcBef>
              <a:buClr>
                <a:schemeClr val="tx1">
                  <a:lumMod val="65000"/>
                  <a:lumOff val="35000"/>
                </a:schemeClr>
              </a:buClr>
              <a:buFont typeface="Arial" panose="020B0604020202020204" pitchFamily="34" charset="0"/>
              <a:buChar char="•"/>
              <a:defRPr/>
            </a:pPr>
            <a:r>
              <a:rPr lang="en-US" sz="1800" dirty="0">
                <a:solidFill>
                  <a:schemeClr val="tx1">
                    <a:lumMod val="65000"/>
                    <a:lumOff val="35000"/>
                  </a:schemeClr>
                </a:solidFill>
              </a:rPr>
              <a:t>HYPACK SURVEY and DREDGEPACK</a:t>
            </a:r>
            <a:r>
              <a:rPr lang="en-US" sz="1800" baseline="30000" dirty="0">
                <a:solidFill>
                  <a:schemeClr val="tx1">
                    <a:lumMod val="65000"/>
                    <a:lumOff val="35000"/>
                  </a:schemeClr>
                </a:solidFill>
                <a:cs typeface="Arial" charset="0"/>
              </a:rPr>
              <a:t>®</a:t>
            </a:r>
            <a:r>
              <a:rPr lang="en-US" sz="1800" dirty="0">
                <a:solidFill>
                  <a:schemeClr val="tx1">
                    <a:lumMod val="65000"/>
                    <a:lumOff val="35000"/>
                  </a:schemeClr>
                </a:solidFill>
                <a:cs typeface="Arial" charset="0"/>
              </a:rPr>
              <a:t> use a proprietary clock model called </a:t>
            </a:r>
            <a:r>
              <a:rPr lang="en-US" sz="1800" b="1" u="sng" dirty="0">
                <a:solidFill>
                  <a:schemeClr val="tx1">
                    <a:lumMod val="65000"/>
                    <a:lumOff val="35000"/>
                  </a:schemeClr>
                </a:solidFill>
                <a:cs typeface="Arial" charset="0"/>
              </a:rPr>
              <a:t>VERITIME.</a:t>
            </a:r>
          </a:p>
          <a:p>
            <a:pPr marL="457200" indent="-457200" fontAlgn="auto">
              <a:lnSpc>
                <a:spcPct val="110000"/>
              </a:lnSpc>
              <a:spcBef>
                <a:spcPts val="600"/>
              </a:spcBef>
              <a:buClr>
                <a:schemeClr val="tx1">
                  <a:lumMod val="65000"/>
                  <a:lumOff val="35000"/>
                </a:schemeClr>
              </a:buClr>
              <a:buFont typeface="Arial" panose="020B0604020202020204" pitchFamily="34" charset="0"/>
              <a:buChar char="•"/>
              <a:defRPr/>
            </a:pPr>
            <a:r>
              <a:rPr lang="en-US" sz="1800" dirty="0">
                <a:solidFill>
                  <a:schemeClr val="tx1">
                    <a:lumMod val="65000"/>
                    <a:lumOff val="35000"/>
                  </a:schemeClr>
                </a:solidFill>
                <a:cs typeface="Arial" charset="0"/>
              </a:rPr>
              <a:t>When you start SURVEY or DREDGEPACK</a:t>
            </a:r>
            <a:r>
              <a:rPr lang="en-US" sz="1800" baseline="30000" dirty="0">
                <a:solidFill>
                  <a:schemeClr val="tx1">
                    <a:lumMod val="65000"/>
                    <a:lumOff val="35000"/>
                  </a:schemeClr>
                </a:solidFill>
                <a:cs typeface="Arial" charset="0"/>
              </a:rPr>
              <a:t>®</a:t>
            </a:r>
            <a:endParaRPr lang="en-US" sz="1800" dirty="0">
              <a:solidFill>
                <a:schemeClr val="tx1">
                  <a:lumMod val="65000"/>
                  <a:lumOff val="35000"/>
                </a:schemeClr>
              </a:solidFill>
              <a:cs typeface="Arial" charset="0"/>
            </a:endParaRPr>
          </a:p>
          <a:p>
            <a:pPr marL="845820" lvl="1" indent="-342900" fontAlgn="auto">
              <a:lnSpc>
                <a:spcPct val="110000"/>
              </a:lnSpc>
              <a:spcBef>
                <a:spcPts val="600"/>
              </a:spcBef>
              <a:spcAft>
                <a:spcPts val="600"/>
              </a:spcAft>
              <a:buFont typeface="Wingdings" panose="05000000000000000000" pitchFamily="2" charset="2"/>
              <a:buChar char="Ø"/>
              <a:defRPr/>
            </a:pPr>
            <a:r>
              <a:rPr lang="en-US" sz="1800" dirty="0">
                <a:solidFill>
                  <a:srgbClr val="0091BB"/>
                </a:solidFill>
                <a:cs typeface="Arial" charset="0"/>
              </a:rPr>
              <a:t>VERITIME is initially set to the Windows clock time.</a:t>
            </a:r>
          </a:p>
          <a:p>
            <a:pPr marL="845820" lvl="1" indent="-342900" fontAlgn="auto">
              <a:lnSpc>
                <a:spcPct val="110000"/>
              </a:lnSpc>
              <a:spcBef>
                <a:spcPts val="600"/>
              </a:spcBef>
              <a:spcAft>
                <a:spcPts val="600"/>
              </a:spcAft>
              <a:buFont typeface="Wingdings" panose="05000000000000000000" pitchFamily="2" charset="2"/>
              <a:buChar char="Ø"/>
              <a:defRPr/>
            </a:pPr>
            <a:r>
              <a:rPr lang="en-US" sz="1800" dirty="0">
                <a:solidFill>
                  <a:srgbClr val="0091BB"/>
                </a:solidFill>
                <a:cs typeface="Arial" charset="0"/>
              </a:rPr>
              <a:t>VERITIME and Windows clock times slowly drift apart.  </a:t>
            </a:r>
          </a:p>
          <a:p>
            <a:pPr marL="457200" indent="-457200" fontAlgn="auto">
              <a:lnSpc>
                <a:spcPct val="110000"/>
              </a:lnSpc>
              <a:spcBef>
                <a:spcPts val="600"/>
              </a:spcBef>
              <a:buClrTx/>
              <a:buFont typeface="Arial" panose="020B0604020202020204" pitchFamily="34" charset="0"/>
              <a:buChar char="•"/>
              <a:defRPr/>
            </a:pPr>
            <a:r>
              <a:rPr lang="en-US" sz="1800" dirty="0">
                <a:solidFill>
                  <a:schemeClr val="tx1">
                    <a:lumMod val="65000"/>
                    <a:lumOff val="35000"/>
                  </a:schemeClr>
                </a:solidFill>
                <a:cs typeface="Arial" charset="0"/>
              </a:rPr>
              <a:t>In ‘Normal’ mode, all devices receive their time tags from the VERITIME clock model.</a:t>
            </a:r>
          </a:p>
          <a:p>
            <a:pPr marL="845820" lvl="1" indent="-342900" fontAlgn="auto">
              <a:lnSpc>
                <a:spcPct val="110000"/>
              </a:lnSpc>
              <a:spcBef>
                <a:spcPts val="600"/>
              </a:spcBef>
              <a:spcAft>
                <a:spcPts val="600"/>
              </a:spcAft>
              <a:buFont typeface="Wingdings" panose="05000000000000000000" pitchFamily="2" charset="2"/>
              <a:buChar char="Ø"/>
              <a:defRPr/>
            </a:pPr>
            <a:r>
              <a:rPr lang="en-US" sz="1800" dirty="0">
                <a:solidFill>
                  <a:srgbClr val="0091BB"/>
                </a:solidFill>
                <a:cs typeface="Arial" charset="0"/>
              </a:rPr>
              <a:t>All devices are time tagged off the same time standard.</a:t>
            </a:r>
          </a:p>
        </p:txBody>
      </p:sp>
    </p:spTree>
    <p:extLst>
      <p:ext uri="{BB962C8B-B14F-4D97-AF65-F5344CB8AC3E}">
        <p14:creationId xmlns:p14="http://schemas.microsoft.com/office/powerpoint/2010/main" val="1365616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pPr marL="53975"/>
            <a:r>
              <a:rPr lang="en-US" altLang="en-US" sz="3600">
                <a:latin typeface="Arial" panose="020B0604020202020204" pitchFamily="34" charset="0"/>
                <a:cs typeface="Arial" panose="020B0604020202020204" pitchFamily="34" charset="0"/>
              </a:rPr>
              <a:t>Time Tagging</a:t>
            </a:r>
          </a:p>
        </p:txBody>
      </p:sp>
      <p:sp>
        <p:nvSpPr>
          <p:cNvPr id="30723" name="Text Box 5"/>
          <p:cNvSpPr txBox="1">
            <a:spLocks noChangeArrowheads="1"/>
          </p:cNvSpPr>
          <p:nvPr/>
        </p:nvSpPr>
        <p:spPr bwMode="auto">
          <a:xfrm>
            <a:off x="10238935" y="1965158"/>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en-US" sz="1200">
                <a:latin typeface="Arial" panose="020B0604020202020204" pitchFamily="34" charset="0"/>
              </a:rPr>
              <a:t>TIME</a:t>
            </a:r>
          </a:p>
        </p:txBody>
      </p:sp>
      <p:sp>
        <p:nvSpPr>
          <p:cNvPr id="16390" name="Line 4"/>
          <p:cNvSpPr>
            <a:spLocks noChangeShapeType="1"/>
          </p:cNvSpPr>
          <p:nvPr/>
        </p:nvSpPr>
        <p:spPr bwMode="auto">
          <a:xfrm>
            <a:off x="6581335" y="2269958"/>
            <a:ext cx="4191000" cy="0"/>
          </a:xfrm>
          <a:prstGeom prst="line">
            <a:avLst/>
          </a:prstGeom>
          <a:noFill/>
          <a:ln w="57150">
            <a:solidFill>
              <a:srgbClr val="FFFF00"/>
            </a:solidFill>
            <a:round/>
            <a:headEnd/>
            <a:tailEnd type="triangle" w="med" len="med"/>
          </a:ln>
        </p:spPr>
        <p:txBody>
          <a:bodyPr/>
          <a:lstStyle/>
          <a:p>
            <a:pPr>
              <a:defRPr/>
            </a:pPr>
            <a:endParaRPr lang="en-US">
              <a:solidFill>
                <a:schemeClr val="tx1">
                  <a:lumMod val="65000"/>
                  <a:lumOff val="35000"/>
                </a:schemeClr>
              </a:solidFill>
            </a:endParaRPr>
          </a:p>
        </p:txBody>
      </p:sp>
      <p:sp>
        <p:nvSpPr>
          <p:cNvPr id="16391" name="AutoShape 6"/>
          <p:cNvSpPr>
            <a:spLocks noChangeArrowheads="1"/>
          </p:cNvSpPr>
          <p:nvPr/>
        </p:nvSpPr>
        <p:spPr bwMode="auto">
          <a:xfrm>
            <a:off x="7495735" y="2346158"/>
            <a:ext cx="228600" cy="533400"/>
          </a:xfrm>
          <a:prstGeom prst="upArrow">
            <a:avLst>
              <a:gd name="adj1" fmla="val 50000"/>
              <a:gd name="adj2" fmla="val 58333"/>
            </a:avLst>
          </a:prstGeom>
          <a:noFill/>
          <a:ln w="9525" algn="ctr">
            <a:solidFill>
              <a:schemeClr val="tx1"/>
            </a:solidFill>
            <a:miter lim="800000"/>
            <a:headEnd/>
            <a:tailEnd/>
          </a:ln>
        </p:spPr>
        <p:txBody>
          <a:bodyPr wrap="none" anchor="ctr"/>
          <a:lstStyle/>
          <a:p>
            <a:pPr>
              <a:defRPr/>
            </a:pPr>
            <a:endParaRPr lang="en-US">
              <a:solidFill>
                <a:schemeClr val="tx1">
                  <a:lumMod val="65000"/>
                  <a:lumOff val="35000"/>
                </a:schemeClr>
              </a:solidFill>
            </a:endParaRPr>
          </a:p>
        </p:txBody>
      </p:sp>
      <p:sp>
        <p:nvSpPr>
          <p:cNvPr id="16392" name="AutoShape 7"/>
          <p:cNvSpPr>
            <a:spLocks noChangeArrowheads="1"/>
          </p:cNvSpPr>
          <p:nvPr/>
        </p:nvSpPr>
        <p:spPr bwMode="auto">
          <a:xfrm>
            <a:off x="9324535" y="2346158"/>
            <a:ext cx="228600" cy="533400"/>
          </a:xfrm>
          <a:prstGeom prst="upArrow">
            <a:avLst>
              <a:gd name="adj1" fmla="val 50000"/>
              <a:gd name="adj2" fmla="val 58333"/>
            </a:avLst>
          </a:prstGeom>
          <a:noFill/>
          <a:ln w="9525" algn="ctr">
            <a:solidFill>
              <a:schemeClr val="tx1"/>
            </a:solidFill>
            <a:miter lim="800000"/>
            <a:headEnd/>
            <a:tailEnd/>
          </a:ln>
        </p:spPr>
        <p:txBody>
          <a:bodyPr wrap="none" anchor="ctr"/>
          <a:lstStyle/>
          <a:p>
            <a:pPr>
              <a:defRPr/>
            </a:pPr>
            <a:endParaRPr lang="en-US">
              <a:solidFill>
                <a:schemeClr val="tx1">
                  <a:lumMod val="65000"/>
                  <a:lumOff val="35000"/>
                </a:schemeClr>
              </a:solidFill>
            </a:endParaRPr>
          </a:p>
        </p:txBody>
      </p:sp>
      <p:sp>
        <p:nvSpPr>
          <p:cNvPr id="124936" name="Text Box 8"/>
          <p:cNvSpPr txBox="1">
            <a:spLocks noChangeArrowheads="1"/>
          </p:cNvSpPr>
          <p:nvPr/>
        </p:nvSpPr>
        <p:spPr bwMode="auto">
          <a:xfrm>
            <a:off x="6886135" y="2879558"/>
            <a:ext cx="1447800" cy="457200"/>
          </a:xfrm>
          <a:prstGeom prst="rect">
            <a:avLst/>
          </a:prstGeom>
          <a:noFill/>
          <a:ln w="9525" algn="ctr">
            <a:noFill/>
            <a:miter lim="800000"/>
            <a:headEnd/>
            <a:tailEnd/>
          </a:ln>
          <a:effectLst/>
        </p:spPr>
        <p:txBody>
          <a:bodyPr>
            <a:spAutoFit/>
          </a:bodyPr>
          <a:lstStyle/>
          <a:p>
            <a:pPr algn="ctr" eaLnBrk="1" hangingPunct="1">
              <a:spcBef>
                <a:spcPct val="50000"/>
              </a:spcBef>
              <a:defRPr/>
            </a:pPr>
            <a:r>
              <a:rPr lang="en-US" sz="1200" dirty="0">
                <a:solidFill>
                  <a:schemeClr val="tx1">
                    <a:lumMod val="65000"/>
                    <a:lumOff val="35000"/>
                  </a:schemeClr>
                </a:solidFill>
              </a:rPr>
              <a:t>TIME OF MEASUREMENT</a:t>
            </a:r>
          </a:p>
        </p:txBody>
      </p:sp>
      <p:sp>
        <p:nvSpPr>
          <p:cNvPr id="124937" name="Text Box 9"/>
          <p:cNvSpPr txBox="1">
            <a:spLocks noChangeArrowheads="1"/>
          </p:cNvSpPr>
          <p:nvPr/>
        </p:nvSpPr>
        <p:spPr bwMode="auto">
          <a:xfrm>
            <a:off x="8714935" y="2879559"/>
            <a:ext cx="1447800" cy="646113"/>
          </a:xfrm>
          <a:prstGeom prst="rect">
            <a:avLst/>
          </a:prstGeom>
          <a:noFill/>
          <a:ln w="9525" algn="ctr">
            <a:noFill/>
            <a:miter lim="800000"/>
            <a:headEnd/>
            <a:tailEnd/>
          </a:ln>
          <a:effectLst/>
        </p:spPr>
        <p:txBody>
          <a:bodyPr>
            <a:spAutoFit/>
          </a:bodyPr>
          <a:lstStyle/>
          <a:p>
            <a:pPr algn="ctr" eaLnBrk="1" hangingPunct="1">
              <a:spcBef>
                <a:spcPct val="50000"/>
              </a:spcBef>
              <a:defRPr/>
            </a:pPr>
            <a:r>
              <a:rPr lang="en-US" sz="1200" dirty="0">
                <a:solidFill>
                  <a:schemeClr val="tx1">
                    <a:lumMod val="65000"/>
                    <a:lumOff val="35000"/>
                  </a:schemeClr>
                </a:solidFill>
              </a:rPr>
              <a:t>TIME OF RECEIPT OF 1</a:t>
            </a:r>
            <a:r>
              <a:rPr lang="en-US" sz="1200" baseline="30000" dirty="0">
                <a:solidFill>
                  <a:schemeClr val="tx1">
                    <a:lumMod val="65000"/>
                    <a:lumOff val="35000"/>
                  </a:schemeClr>
                </a:solidFill>
              </a:rPr>
              <a:t>ST</a:t>
            </a:r>
            <a:r>
              <a:rPr lang="en-US" sz="1200" dirty="0">
                <a:solidFill>
                  <a:schemeClr val="tx1">
                    <a:lumMod val="65000"/>
                    <a:lumOff val="35000"/>
                  </a:schemeClr>
                </a:solidFill>
              </a:rPr>
              <a:t> CHARACTER</a:t>
            </a:r>
          </a:p>
        </p:txBody>
      </p:sp>
      <p:sp>
        <p:nvSpPr>
          <p:cNvPr id="16395" name="Line 10"/>
          <p:cNvSpPr>
            <a:spLocks noChangeShapeType="1"/>
          </p:cNvSpPr>
          <p:nvPr/>
        </p:nvSpPr>
        <p:spPr bwMode="auto">
          <a:xfrm flipV="1">
            <a:off x="7617973" y="1660358"/>
            <a:ext cx="0" cy="533400"/>
          </a:xfrm>
          <a:prstGeom prst="line">
            <a:avLst/>
          </a:prstGeom>
          <a:noFill/>
          <a:ln w="28575">
            <a:solidFill>
              <a:schemeClr val="tx1"/>
            </a:solidFill>
            <a:round/>
            <a:headEnd/>
            <a:tailEnd/>
          </a:ln>
        </p:spPr>
        <p:txBody>
          <a:bodyPr/>
          <a:lstStyle/>
          <a:p>
            <a:pPr>
              <a:defRPr/>
            </a:pPr>
            <a:endParaRPr lang="en-US">
              <a:solidFill>
                <a:schemeClr val="tx1">
                  <a:lumMod val="65000"/>
                  <a:lumOff val="35000"/>
                </a:schemeClr>
              </a:solidFill>
            </a:endParaRPr>
          </a:p>
        </p:txBody>
      </p:sp>
      <p:sp>
        <p:nvSpPr>
          <p:cNvPr id="16396" name="Line 11"/>
          <p:cNvSpPr>
            <a:spLocks noChangeShapeType="1"/>
          </p:cNvSpPr>
          <p:nvPr/>
        </p:nvSpPr>
        <p:spPr bwMode="auto">
          <a:xfrm flipV="1">
            <a:off x="9446773" y="1660358"/>
            <a:ext cx="0" cy="533400"/>
          </a:xfrm>
          <a:prstGeom prst="line">
            <a:avLst/>
          </a:prstGeom>
          <a:noFill/>
          <a:ln w="28575">
            <a:solidFill>
              <a:schemeClr val="tx1"/>
            </a:solidFill>
            <a:round/>
            <a:headEnd/>
            <a:tailEnd/>
          </a:ln>
        </p:spPr>
        <p:txBody>
          <a:bodyPr/>
          <a:lstStyle/>
          <a:p>
            <a:pPr>
              <a:defRPr/>
            </a:pPr>
            <a:endParaRPr lang="en-US">
              <a:solidFill>
                <a:schemeClr val="tx1">
                  <a:lumMod val="65000"/>
                  <a:lumOff val="35000"/>
                </a:schemeClr>
              </a:solidFill>
            </a:endParaRPr>
          </a:p>
        </p:txBody>
      </p:sp>
      <p:sp>
        <p:nvSpPr>
          <p:cNvPr id="124940" name="Text Box 12"/>
          <p:cNvSpPr txBox="1">
            <a:spLocks noChangeArrowheads="1"/>
          </p:cNvSpPr>
          <p:nvPr/>
        </p:nvSpPr>
        <p:spPr bwMode="auto">
          <a:xfrm>
            <a:off x="7952935" y="1736558"/>
            <a:ext cx="1219200" cy="457200"/>
          </a:xfrm>
          <a:prstGeom prst="rect">
            <a:avLst/>
          </a:prstGeom>
          <a:noFill/>
          <a:ln w="9525" algn="ctr">
            <a:noFill/>
            <a:miter lim="800000"/>
            <a:headEnd/>
            <a:tailEnd/>
          </a:ln>
          <a:effectLst/>
        </p:spPr>
        <p:txBody>
          <a:bodyPr>
            <a:spAutoFit/>
          </a:bodyPr>
          <a:lstStyle/>
          <a:p>
            <a:pPr algn="ctr" eaLnBrk="1" hangingPunct="1">
              <a:spcBef>
                <a:spcPct val="50000"/>
              </a:spcBef>
              <a:defRPr/>
            </a:pPr>
            <a:r>
              <a:rPr lang="en-US" sz="1200" b="1" dirty="0">
                <a:solidFill>
                  <a:schemeClr val="tx1">
                    <a:lumMod val="65000"/>
                    <a:lumOff val="35000"/>
                  </a:schemeClr>
                </a:solidFill>
              </a:rPr>
              <a:t>Latency Time of Device</a:t>
            </a:r>
          </a:p>
        </p:txBody>
      </p:sp>
      <p:sp>
        <p:nvSpPr>
          <p:cNvPr id="16398" name="Line 13"/>
          <p:cNvSpPr>
            <a:spLocks noChangeShapeType="1"/>
          </p:cNvSpPr>
          <p:nvPr/>
        </p:nvSpPr>
        <p:spPr bwMode="auto">
          <a:xfrm flipH="1">
            <a:off x="7617973" y="1965158"/>
            <a:ext cx="381000" cy="0"/>
          </a:xfrm>
          <a:prstGeom prst="line">
            <a:avLst/>
          </a:prstGeom>
          <a:noFill/>
          <a:ln w="28575">
            <a:solidFill>
              <a:schemeClr val="tx1"/>
            </a:solidFill>
            <a:round/>
            <a:headEnd/>
            <a:tailEnd type="triangle" w="med" len="med"/>
          </a:ln>
        </p:spPr>
        <p:txBody>
          <a:bodyPr/>
          <a:lstStyle/>
          <a:p>
            <a:pPr>
              <a:defRPr/>
            </a:pPr>
            <a:endParaRPr lang="en-US">
              <a:solidFill>
                <a:schemeClr val="tx1">
                  <a:lumMod val="65000"/>
                  <a:lumOff val="35000"/>
                </a:schemeClr>
              </a:solidFill>
            </a:endParaRPr>
          </a:p>
        </p:txBody>
      </p:sp>
      <p:sp>
        <p:nvSpPr>
          <p:cNvPr id="16399" name="Line 14"/>
          <p:cNvSpPr>
            <a:spLocks noChangeShapeType="1"/>
          </p:cNvSpPr>
          <p:nvPr/>
        </p:nvSpPr>
        <p:spPr bwMode="auto">
          <a:xfrm>
            <a:off x="9095936" y="1965158"/>
            <a:ext cx="347663" cy="0"/>
          </a:xfrm>
          <a:prstGeom prst="line">
            <a:avLst/>
          </a:prstGeom>
          <a:noFill/>
          <a:ln w="28575">
            <a:solidFill>
              <a:schemeClr val="tx1"/>
            </a:solidFill>
            <a:round/>
            <a:headEnd/>
            <a:tailEnd type="triangle" w="med" len="med"/>
          </a:ln>
        </p:spPr>
        <p:txBody>
          <a:bodyPr/>
          <a:lstStyle/>
          <a:p>
            <a:pPr>
              <a:defRPr/>
            </a:pPr>
            <a:endParaRPr lang="en-US">
              <a:solidFill>
                <a:schemeClr val="tx1">
                  <a:lumMod val="65000"/>
                  <a:lumOff val="35000"/>
                </a:schemeClr>
              </a:solidFill>
            </a:endParaRPr>
          </a:p>
        </p:txBody>
      </p:sp>
      <p:sp>
        <p:nvSpPr>
          <p:cNvPr id="124943" name="Rectangle 15"/>
          <p:cNvSpPr>
            <a:spLocks noChangeArrowheads="1"/>
          </p:cNvSpPr>
          <p:nvPr/>
        </p:nvSpPr>
        <p:spPr bwMode="auto">
          <a:xfrm>
            <a:off x="6581336" y="3757673"/>
            <a:ext cx="4248573" cy="1143000"/>
          </a:xfrm>
          <a:prstGeom prst="rect">
            <a:avLst/>
          </a:prstGeom>
          <a:noFill/>
          <a:ln w="9525">
            <a:solidFill>
              <a:schemeClr val="bg1"/>
            </a:solidFill>
            <a:miter lim="800000"/>
            <a:headEnd/>
            <a:tailEnd/>
          </a:ln>
          <a:effectLst/>
        </p:spPr>
        <p:txBody>
          <a:bodyPr/>
          <a:lstStyle/>
          <a:p>
            <a:pPr eaLnBrk="1" hangingPunct="1">
              <a:spcBef>
                <a:spcPct val="20000"/>
              </a:spcBef>
              <a:buClr>
                <a:schemeClr val="tx1"/>
              </a:buClr>
              <a:buSzPct val="70000"/>
              <a:defRPr/>
            </a:pPr>
            <a:r>
              <a:rPr lang="en-US" sz="1600" dirty="0">
                <a:solidFill>
                  <a:schemeClr val="tx1">
                    <a:lumMod val="65000"/>
                    <a:lumOff val="35000"/>
                  </a:schemeClr>
                </a:solidFill>
                <a:latin typeface="+mn-lt"/>
              </a:rPr>
              <a:t>Time of </a:t>
            </a:r>
            <a:r>
              <a:rPr lang="en-US" sz="1600" dirty="0">
                <a:solidFill>
                  <a:schemeClr val="tx1">
                    <a:lumMod val="65000"/>
                    <a:lumOff val="35000"/>
                  </a:schemeClr>
                </a:solidFill>
                <a:latin typeface="Arial" pitchFamily="34" charset="0"/>
                <a:cs typeface="Arial" pitchFamily="34" charset="0"/>
              </a:rPr>
              <a:t>Receipt</a:t>
            </a:r>
            <a:r>
              <a:rPr lang="en-US" sz="1600" dirty="0">
                <a:solidFill>
                  <a:schemeClr val="tx1">
                    <a:lumMod val="65000"/>
                    <a:lumOff val="35000"/>
                  </a:schemeClr>
                </a:solidFill>
                <a:latin typeface="+mn-lt"/>
              </a:rPr>
              <a:t> of 1</a:t>
            </a:r>
            <a:r>
              <a:rPr lang="en-US" sz="1600" baseline="30000" dirty="0">
                <a:solidFill>
                  <a:schemeClr val="tx1">
                    <a:lumMod val="65000"/>
                    <a:lumOff val="35000"/>
                  </a:schemeClr>
                </a:solidFill>
                <a:latin typeface="+mn-lt"/>
              </a:rPr>
              <a:t>st</a:t>
            </a:r>
            <a:r>
              <a:rPr lang="en-US" sz="1600" dirty="0">
                <a:solidFill>
                  <a:schemeClr val="tx1">
                    <a:lumMod val="65000"/>
                    <a:lumOff val="35000"/>
                  </a:schemeClr>
                </a:solidFill>
                <a:latin typeface="+mn-lt"/>
              </a:rPr>
              <a:t> Char:   08:32:15.000</a:t>
            </a:r>
          </a:p>
          <a:p>
            <a:pPr eaLnBrk="1" hangingPunct="1">
              <a:spcBef>
                <a:spcPct val="20000"/>
              </a:spcBef>
              <a:buClr>
                <a:schemeClr val="tx1"/>
              </a:buClr>
              <a:buSzPct val="70000"/>
              <a:defRPr/>
            </a:pPr>
            <a:r>
              <a:rPr lang="en-US" sz="1600" dirty="0">
                <a:solidFill>
                  <a:schemeClr val="tx1">
                    <a:lumMod val="65000"/>
                    <a:lumOff val="35000"/>
                  </a:schemeClr>
                </a:solidFill>
                <a:latin typeface="+mn-lt"/>
              </a:rPr>
              <a:t>Latency Time for Device:       </a:t>
            </a:r>
            <a:r>
              <a:rPr lang="en-US" sz="1600" u="sng" dirty="0">
                <a:solidFill>
                  <a:schemeClr val="tx1">
                    <a:lumMod val="65000"/>
                    <a:lumOff val="35000"/>
                  </a:schemeClr>
                </a:solidFill>
                <a:latin typeface="+mn-lt"/>
              </a:rPr>
              <a:t>            0.200</a:t>
            </a:r>
          </a:p>
          <a:p>
            <a:pPr eaLnBrk="1" hangingPunct="1">
              <a:spcBef>
                <a:spcPct val="20000"/>
              </a:spcBef>
              <a:buClr>
                <a:schemeClr val="tx1"/>
              </a:buClr>
              <a:buSzPct val="70000"/>
              <a:defRPr/>
            </a:pPr>
            <a:r>
              <a:rPr lang="en-US" sz="1600" dirty="0">
                <a:solidFill>
                  <a:schemeClr val="tx1">
                    <a:lumMod val="65000"/>
                    <a:lumOff val="35000"/>
                  </a:schemeClr>
                </a:solidFill>
                <a:latin typeface="+mn-lt"/>
              </a:rPr>
              <a:t>Time of Measurement:           08:32:14.800</a:t>
            </a:r>
          </a:p>
        </p:txBody>
      </p:sp>
      <p:sp>
        <p:nvSpPr>
          <p:cNvPr id="30725" name="Rectangle 3"/>
          <p:cNvSpPr txBox="1">
            <a:spLocks noChangeArrowheads="1"/>
          </p:cNvSpPr>
          <p:nvPr/>
        </p:nvSpPr>
        <p:spPr bwMode="auto">
          <a:xfrm>
            <a:off x="619691" y="938273"/>
            <a:ext cx="504724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68263" indent="0" eaLnBrk="1" hangingPunct="1">
              <a:spcBef>
                <a:spcPts val="300"/>
              </a:spcBef>
              <a:spcAft>
                <a:spcPts val="300"/>
              </a:spcAft>
              <a:defRPr/>
            </a:pPr>
            <a:r>
              <a:rPr lang="en-US" altLang="en-US" sz="2000" dirty="0">
                <a:solidFill>
                  <a:schemeClr val="tx1">
                    <a:lumMod val="65000"/>
                    <a:lumOff val="35000"/>
                  </a:schemeClr>
                </a:solidFill>
                <a:latin typeface="Arial" pitchFamily="34" charset="0"/>
                <a:cs typeface="Arial" pitchFamily="34" charset="0"/>
              </a:rPr>
              <a:t>Device drivers monitor a serial/network port.  They have the highest priority!</a:t>
            </a:r>
          </a:p>
          <a:p>
            <a:pPr marL="68263" indent="0" eaLnBrk="1" hangingPunct="1">
              <a:spcBef>
                <a:spcPts val="300"/>
              </a:spcBef>
              <a:spcAft>
                <a:spcPts val="300"/>
              </a:spcAft>
              <a:defRPr/>
            </a:pPr>
            <a:endParaRPr lang="en-US" altLang="en-US" sz="2000" dirty="0">
              <a:solidFill>
                <a:schemeClr val="tx1">
                  <a:lumMod val="65000"/>
                  <a:lumOff val="35000"/>
                </a:schemeClr>
              </a:solidFill>
              <a:latin typeface="Arial" pitchFamily="34" charset="0"/>
              <a:cs typeface="Arial" pitchFamily="34" charset="0"/>
            </a:endParaRPr>
          </a:p>
          <a:p>
            <a:pPr marL="68263" indent="0" eaLnBrk="1" hangingPunct="1">
              <a:spcBef>
                <a:spcPts val="300"/>
              </a:spcBef>
              <a:spcAft>
                <a:spcPts val="300"/>
              </a:spcAft>
              <a:defRPr/>
            </a:pPr>
            <a:r>
              <a:rPr lang="en-US" altLang="en-US" sz="2000" dirty="0">
                <a:solidFill>
                  <a:schemeClr val="tx1">
                    <a:lumMod val="65000"/>
                    <a:lumOff val="35000"/>
                  </a:schemeClr>
                </a:solidFill>
                <a:latin typeface="Arial" pitchFamily="34" charset="0"/>
                <a:cs typeface="Arial" pitchFamily="34" charset="0"/>
              </a:rPr>
              <a:t>When the 1</a:t>
            </a:r>
            <a:r>
              <a:rPr lang="en-US" altLang="en-US" sz="2000" baseline="30000" dirty="0">
                <a:solidFill>
                  <a:schemeClr val="tx1">
                    <a:lumMod val="65000"/>
                    <a:lumOff val="35000"/>
                  </a:schemeClr>
                </a:solidFill>
                <a:latin typeface="Arial" pitchFamily="34" charset="0"/>
                <a:cs typeface="Arial" pitchFamily="34" charset="0"/>
              </a:rPr>
              <a:t>st</a:t>
            </a:r>
            <a:r>
              <a:rPr lang="en-US" altLang="en-US" sz="2000" dirty="0">
                <a:solidFill>
                  <a:schemeClr val="tx1">
                    <a:lumMod val="65000"/>
                    <a:lumOff val="35000"/>
                  </a:schemeClr>
                </a:solidFill>
                <a:latin typeface="Arial" pitchFamily="34" charset="0"/>
                <a:cs typeface="Arial" pitchFamily="34" charset="0"/>
              </a:rPr>
              <a:t> character of a message arrives, the program gets a time tag from the VERITIME routine.</a:t>
            </a:r>
          </a:p>
          <a:p>
            <a:pPr marL="68263" indent="0" eaLnBrk="1" hangingPunct="1">
              <a:spcBef>
                <a:spcPts val="300"/>
              </a:spcBef>
              <a:spcAft>
                <a:spcPts val="300"/>
              </a:spcAft>
              <a:defRPr/>
            </a:pPr>
            <a:endParaRPr lang="en-US" altLang="en-US" sz="2000" dirty="0">
              <a:solidFill>
                <a:schemeClr val="tx1">
                  <a:lumMod val="65000"/>
                  <a:lumOff val="35000"/>
                </a:schemeClr>
              </a:solidFill>
              <a:latin typeface="Arial" pitchFamily="34" charset="0"/>
              <a:cs typeface="Arial" pitchFamily="34" charset="0"/>
            </a:endParaRPr>
          </a:p>
          <a:p>
            <a:pPr marL="68263" indent="0" eaLnBrk="1" hangingPunct="1">
              <a:spcBef>
                <a:spcPts val="300"/>
              </a:spcBef>
              <a:spcAft>
                <a:spcPts val="300"/>
              </a:spcAft>
              <a:defRPr/>
            </a:pPr>
            <a:r>
              <a:rPr lang="en-US" altLang="en-US" sz="2000" dirty="0">
                <a:solidFill>
                  <a:schemeClr val="tx1">
                    <a:lumMod val="65000"/>
                    <a:lumOff val="35000"/>
                  </a:schemeClr>
                </a:solidFill>
                <a:latin typeface="Arial" pitchFamily="34" charset="0"/>
                <a:cs typeface="Arial" pitchFamily="34" charset="0"/>
              </a:rPr>
              <a:t>To adjust for the delay in transmission from the time of measurement to the time of transmission, a ‘Latency’ correction is entered in the Offsets in HYPACK HARDWARE and is subtracted from the VERITIME time tag.</a:t>
            </a:r>
            <a:endParaRPr lang="en-US" altLang="en-US"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1524804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lstStyle/>
          <a:p>
            <a:pPr marL="53975"/>
            <a:r>
              <a:rPr lang="en-US" altLang="en-US" sz="3600" dirty="0">
                <a:latin typeface="Arial" panose="020B0604020202020204" pitchFamily="34" charset="0"/>
                <a:cs typeface="Arial" panose="020B0604020202020204" pitchFamily="34" charset="0"/>
              </a:rPr>
              <a:t>Theory of Latency</a:t>
            </a:r>
          </a:p>
        </p:txBody>
      </p:sp>
      <p:pic>
        <p:nvPicPr>
          <p:cNvPr id="32772" name="Picture 4" descr="21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621" y="1028923"/>
            <a:ext cx="7082590" cy="450961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3" name="Text Box 5"/>
          <p:cNvSpPr txBox="1">
            <a:spLocks noChangeArrowheads="1"/>
          </p:cNvSpPr>
          <p:nvPr/>
        </p:nvSpPr>
        <p:spPr bwMode="auto">
          <a:xfrm>
            <a:off x="5349241" y="5602999"/>
            <a:ext cx="60154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defRPr/>
            </a:pPr>
            <a:r>
              <a:rPr lang="en-US" altLang="en-US" sz="1400" dirty="0">
                <a:solidFill>
                  <a:schemeClr val="tx1">
                    <a:lumMod val="65000"/>
                    <a:lumOff val="35000"/>
                  </a:schemeClr>
                </a:solidFill>
                <a:latin typeface="Arial" panose="020B0604020202020204" pitchFamily="34" charset="0"/>
              </a:rPr>
              <a:t>A 0.5 second Latency error at 8 knots = 6.75’ or 2+ meters Position shift</a:t>
            </a:r>
          </a:p>
        </p:txBody>
      </p:sp>
      <p:sp>
        <p:nvSpPr>
          <p:cNvPr id="6" name="Rectangle 3">
            <a:extLst>
              <a:ext uri="{FF2B5EF4-FFF2-40B4-BE49-F238E27FC236}">
                <a16:creationId xmlns:a16="http://schemas.microsoft.com/office/drawing/2014/main" id="{48B05707-6ED7-4DFF-B8CD-53B74AA9B325}"/>
              </a:ext>
            </a:extLst>
          </p:cNvPr>
          <p:cNvSpPr txBox="1">
            <a:spLocks noChangeArrowheads="1"/>
          </p:cNvSpPr>
          <p:nvPr/>
        </p:nvSpPr>
        <p:spPr>
          <a:xfrm>
            <a:off x="380198" y="1028923"/>
            <a:ext cx="3798770" cy="4267200"/>
          </a:xfrm>
          <a:prstGeom prst="rect">
            <a:avLst/>
          </a:prstGeom>
        </p:spPr>
        <p:txBody>
          <a:bodyPr rtlCol="0">
            <a:normAutofit/>
          </a:bodyPr>
          <a:lst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marL="754063" indent="-342900" fontAlgn="auto">
              <a:buClr>
                <a:schemeClr val="tx1">
                  <a:lumMod val="65000"/>
                  <a:lumOff val="35000"/>
                </a:schemeClr>
              </a:buClr>
              <a:buFont typeface="Arial" panose="020B0604020202020204" pitchFamily="34" charset="0"/>
              <a:buChar char="•"/>
              <a:defRPr/>
            </a:pPr>
            <a:r>
              <a:rPr lang="en-US" sz="1600" dirty="0">
                <a:solidFill>
                  <a:schemeClr val="tx1">
                    <a:lumMod val="65000"/>
                    <a:lumOff val="35000"/>
                  </a:schemeClr>
                </a:solidFill>
              </a:rPr>
              <a:t>There is a delay in time from when your GPS computes a position until it is transmitted out the Serial port or Ethernet connection.</a:t>
            </a:r>
          </a:p>
          <a:p>
            <a:pPr marL="754063" indent="-342900" fontAlgn="auto">
              <a:buClr>
                <a:schemeClr val="tx1">
                  <a:lumMod val="65000"/>
                  <a:lumOff val="35000"/>
                </a:schemeClr>
              </a:buClr>
              <a:buFont typeface="Arial" panose="020B0604020202020204" pitchFamily="34" charset="0"/>
              <a:buChar char="•"/>
              <a:defRPr/>
            </a:pPr>
            <a:endParaRPr lang="en-US" sz="1600" dirty="0">
              <a:solidFill>
                <a:schemeClr val="tx1">
                  <a:lumMod val="65000"/>
                  <a:lumOff val="35000"/>
                </a:schemeClr>
              </a:solidFill>
            </a:endParaRPr>
          </a:p>
          <a:p>
            <a:pPr marL="754063" indent="-342900" fontAlgn="auto">
              <a:buClr>
                <a:schemeClr val="tx1">
                  <a:lumMod val="65000"/>
                  <a:lumOff val="35000"/>
                </a:schemeClr>
              </a:buClr>
              <a:buFont typeface="Arial" panose="020B0604020202020204" pitchFamily="34" charset="0"/>
              <a:buChar char="•"/>
              <a:defRPr/>
            </a:pPr>
            <a:r>
              <a:rPr lang="en-US" sz="1600" dirty="0">
                <a:solidFill>
                  <a:schemeClr val="tx1">
                    <a:lumMod val="65000"/>
                    <a:lumOff val="35000"/>
                  </a:schemeClr>
                </a:solidFill>
              </a:rPr>
              <a:t>If you don’t correct for this Latency, your depths will not be in the correct position.</a:t>
            </a:r>
          </a:p>
          <a:p>
            <a:pPr marL="945515" lvl="1" indent="-342900" fontAlgn="auto">
              <a:spcBef>
                <a:spcPts val="0"/>
              </a:spcBef>
              <a:buFont typeface="Wingdings" panose="05000000000000000000" pitchFamily="2" charset="2"/>
              <a:buChar char="Ø"/>
              <a:defRPr/>
            </a:pPr>
            <a:r>
              <a:rPr lang="en-US" sz="1600" dirty="0">
                <a:solidFill>
                  <a:srgbClr val="0091BB"/>
                </a:solidFill>
              </a:rPr>
              <a:t>In most cases, they will be backwards along the track line.</a:t>
            </a:r>
          </a:p>
        </p:txBody>
      </p:sp>
    </p:spTree>
    <p:extLst>
      <p:ext uri="{BB962C8B-B14F-4D97-AF65-F5344CB8AC3E}">
        <p14:creationId xmlns:p14="http://schemas.microsoft.com/office/powerpoint/2010/main" val="2060355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p:txBody>
          <a:bodyPr/>
          <a:lstStyle/>
          <a:p>
            <a:pPr marL="53975"/>
            <a:r>
              <a:rPr lang="en-US" altLang="en-US" sz="3600">
                <a:latin typeface="Arial" panose="020B0604020202020204" pitchFamily="34" charset="0"/>
                <a:cs typeface="Arial" panose="020B0604020202020204" pitchFamily="34" charset="0"/>
              </a:rPr>
              <a:t>Test Survey Lines</a:t>
            </a:r>
          </a:p>
        </p:txBody>
      </p:sp>
      <p:pic>
        <p:nvPicPr>
          <p:cNvPr id="33796" name="Picture 4" descr="21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085" y="855262"/>
            <a:ext cx="5919535" cy="508436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9C422649-A7DE-4AF6-82F5-E98A91821F36}"/>
              </a:ext>
            </a:extLst>
          </p:cNvPr>
          <p:cNvSpPr txBox="1">
            <a:spLocks noChangeArrowheads="1"/>
          </p:cNvSpPr>
          <p:nvPr/>
        </p:nvSpPr>
        <p:spPr>
          <a:xfrm>
            <a:off x="380999" y="876300"/>
            <a:ext cx="4535787" cy="5105400"/>
          </a:xfrm>
          <a:prstGeom prst="rect">
            <a:avLst/>
          </a:prstGeom>
        </p:spPr>
        <p:txBody>
          <a:bodyPr/>
          <a:lst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marL="342900" indent="-342900">
              <a:buClr>
                <a:schemeClr val="tx1">
                  <a:lumMod val="65000"/>
                  <a:lumOff val="35000"/>
                </a:schemeClr>
              </a:buClr>
              <a:buFont typeface="Arial" panose="020B0604020202020204" pitchFamily="34" charset="0"/>
              <a:buChar char="•"/>
              <a:defRPr/>
            </a:pPr>
            <a:r>
              <a:rPr lang="en-US" altLang="en-US" sz="1600" dirty="0">
                <a:solidFill>
                  <a:schemeClr val="tx1">
                    <a:lumMod val="65000"/>
                    <a:lumOff val="35000"/>
                  </a:schemeClr>
                </a:solidFill>
                <a:latin typeface="Arial" panose="020B0604020202020204" pitchFamily="34" charset="0"/>
                <a:cs typeface="Arial" panose="020B0604020202020204" pitchFamily="34" charset="0"/>
              </a:rPr>
              <a:t>For </a:t>
            </a:r>
            <a:r>
              <a:rPr lang="en-US" altLang="en-US" sz="1600" dirty="0" err="1">
                <a:solidFill>
                  <a:schemeClr val="tx1">
                    <a:lumMod val="65000"/>
                    <a:lumOff val="35000"/>
                  </a:schemeClr>
                </a:solidFill>
                <a:latin typeface="Arial" panose="020B0604020202020204" pitchFamily="34" charset="0"/>
                <a:cs typeface="Arial" panose="020B0604020202020204" pitchFamily="34" charset="0"/>
              </a:rPr>
              <a:t>Singlebeam</a:t>
            </a:r>
            <a:r>
              <a:rPr lang="en-US" altLang="en-US" sz="1600" dirty="0">
                <a:solidFill>
                  <a:schemeClr val="tx1">
                    <a:lumMod val="65000"/>
                    <a:lumOff val="35000"/>
                  </a:schemeClr>
                </a:solidFill>
                <a:latin typeface="Arial" panose="020B0604020202020204" pitchFamily="34" charset="0"/>
                <a:cs typeface="Arial" panose="020B0604020202020204" pitchFamily="34" charset="0"/>
              </a:rPr>
              <a:t>, Run reciprocal survey lines up/down a slope or over a known feature.</a:t>
            </a:r>
          </a:p>
          <a:p>
            <a:pPr marL="788988" lvl="1" indent="-285750">
              <a:buClr>
                <a:schemeClr val="bg2"/>
              </a:buClr>
              <a:buFont typeface="Wingdings" panose="05000000000000000000" pitchFamily="2" charset="2"/>
              <a:buChar char="Ø"/>
              <a:defRPr/>
            </a:pPr>
            <a:r>
              <a:rPr lang="en-US" altLang="en-US" sz="1600" dirty="0">
                <a:solidFill>
                  <a:srgbClr val="0091BB"/>
                </a:solidFill>
                <a:latin typeface="Arial" panose="020B0604020202020204" pitchFamily="34" charset="0"/>
                <a:cs typeface="Arial" panose="020B0604020202020204" pitchFamily="34" charset="0"/>
              </a:rPr>
              <a:t>It’s best if your planned lines are perpendicular to the bottom slope!</a:t>
            </a:r>
          </a:p>
          <a:p>
            <a:pPr marL="342900" indent="-342900">
              <a:buClr>
                <a:schemeClr val="tx1">
                  <a:lumMod val="65000"/>
                  <a:lumOff val="35000"/>
                </a:schemeClr>
              </a:buClr>
              <a:buFont typeface="Arial" panose="020B0604020202020204" pitchFamily="34" charset="0"/>
              <a:buChar char="•"/>
              <a:defRPr/>
            </a:pPr>
            <a:r>
              <a:rPr lang="en-US" altLang="en-US" sz="1600" dirty="0">
                <a:solidFill>
                  <a:schemeClr val="tx1">
                    <a:lumMod val="65000"/>
                    <a:lumOff val="35000"/>
                  </a:schemeClr>
                </a:solidFill>
                <a:latin typeface="Arial" panose="020B0604020202020204" pitchFamily="34" charset="0"/>
                <a:cs typeface="Arial" panose="020B0604020202020204" pitchFamily="34" charset="0"/>
              </a:rPr>
              <a:t>If the Latency correction is perfect, the profiles will overlay each other.</a:t>
            </a:r>
          </a:p>
          <a:p>
            <a:pPr marL="788988" lvl="1" indent="-285750">
              <a:buClr>
                <a:schemeClr val="bg2"/>
              </a:buClr>
              <a:buFont typeface="Wingdings" panose="05000000000000000000" pitchFamily="2" charset="2"/>
              <a:buChar char="Ø"/>
              <a:defRPr/>
            </a:pPr>
            <a:r>
              <a:rPr lang="en-US" altLang="en-US" sz="1600" dirty="0">
                <a:solidFill>
                  <a:schemeClr val="bg2"/>
                </a:solidFill>
                <a:latin typeface="Arial" panose="020B0604020202020204" pitchFamily="34" charset="0"/>
                <a:cs typeface="Arial" panose="020B0604020202020204" pitchFamily="34" charset="0"/>
              </a:rPr>
              <a:t>If there is an error, the profiles will be early or late.</a:t>
            </a:r>
          </a:p>
          <a:p>
            <a:pPr marL="788988" lvl="1" indent="-285750">
              <a:buClr>
                <a:schemeClr val="bg2"/>
              </a:buClr>
              <a:buFont typeface="Wingdings" panose="05000000000000000000" pitchFamily="2" charset="2"/>
              <a:buChar char="Ø"/>
              <a:defRPr/>
            </a:pPr>
            <a:r>
              <a:rPr lang="en-US" altLang="en-US" sz="1600" dirty="0">
                <a:solidFill>
                  <a:schemeClr val="bg2"/>
                </a:solidFill>
                <a:latin typeface="Arial" panose="020B0604020202020204" pitchFamily="34" charset="0"/>
                <a:cs typeface="Arial" panose="020B0604020202020204" pitchFamily="34" charset="0"/>
              </a:rPr>
              <a:t>The </a:t>
            </a:r>
            <a:r>
              <a:rPr lang="en-US" altLang="en-US" sz="1600" b="1" dirty="0">
                <a:solidFill>
                  <a:schemeClr val="bg2"/>
                </a:solidFill>
                <a:latin typeface="Arial" panose="020B0604020202020204" pitchFamily="34" charset="0"/>
                <a:cs typeface="Arial" panose="020B0604020202020204" pitchFamily="34" charset="0"/>
              </a:rPr>
              <a:t>LATENCY TEST </a:t>
            </a:r>
            <a:r>
              <a:rPr lang="en-US" altLang="en-US" sz="1600" dirty="0">
                <a:solidFill>
                  <a:schemeClr val="bg2"/>
                </a:solidFill>
                <a:latin typeface="Arial" panose="020B0604020202020204" pitchFamily="34" charset="0"/>
                <a:cs typeface="Arial" panose="020B0604020202020204" pitchFamily="34" charset="0"/>
              </a:rPr>
              <a:t>program varies the time tags to determine the best ‘fit’ Latency time.</a:t>
            </a:r>
          </a:p>
        </p:txBody>
      </p:sp>
    </p:spTree>
    <p:extLst>
      <p:ext uri="{BB962C8B-B14F-4D97-AF65-F5344CB8AC3E}">
        <p14:creationId xmlns:p14="http://schemas.microsoft.com/office/powerpoint/2010/main" val="2405647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pPr marL="53975"/>
            <a:r>
              <a:rPr lang="en-US" altLang="en-US" sz="3600" dirty="0">
                <a:latin typeface="Arial" panose="020B0604020202020204" pitchFamily="34" charset="0"/>
                <a:cs typeface="Arial" panose="020B0604020202020204" pitchFamily="34" charset="0"/>
              </a:rPr>
              <a:t>The Keys to a Good Test</a:t>
            </a:r>
          </a:p>
        </p:txBody>
      </p:sp>
      <p:pic>
        <p:nvPicPr>
          <p:cNvPr id="34820" name="Picture 4" descr="21_3"/>
          <p:cNvPicPr>
            <a:picLocks noChangeAspect="1" noChangeArrowheads="1"/>
          </p:cNvPicPr>
          <p:nvPr/>
        </p:nvPicPr>
        <p:blipFill>
          <a:blip r:embed="rId3"/>
          <a:srcRect/>
          <a:stretch>
            <a:fillRect/>
          </a:stretch>
        </p:blipFill>
        <p:spPr bwMode="auto">
          <a:xfrm>
            <a:off x="9249215" y="675656"/>
            <a:ext cx="1787751" cy="5065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E675D9B-37FF-48FF-AE4D-CBCE8F492D98}"/>
              </a:ext>
            </a:extLst>
          </p:cNvPr>
          <p:cNvSpPr txBox="1">
            <a:spLocks noChangeArrowheads="1"/>
          </p:cNvSpPr>
          <p:nvPr/>
        </p:nvSpPr>
        <p:spPr>
          <a:xfrm>
            <a:off x="457082" y="1099665"/>
            <a:ext cx="8247316" cy="5715000"/>
          </a:xfrm>
          <a:prstGeom prst="rect">
            <a:avLst/>
          </a:prstGeom>
        </p:spPr>
        <p:txBody>
          <a:bodyPr rtlCol="0" anchor="t">
            <a:noAutofit/>
          </a:bodyPr>
          <a:lst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marL="68580" fontAlgn="auto">
              <a:spcBef>
                <a:spcPts val="0"/>
              </a:spcBef>
              <a:spcAft>
                <a:spcPts val="0"/>
              </a:spcAft>
              <a:buClrTx/>
              <a:defRPr/>
            </a:pPr>
            <a:r>
              <a:rPr lang="en-US" sz="1600" dirty="0">
                <a:solidFill>
                  <a:schemeClr val="tx1">
                    <a:lumMod val="75000"/>
                    <a:lumOff val="25000"/>
                  </a:schemeClr>
                </a:solidFill>
              </a:rPr>
              <a:t>Run perpendicular to the bottom slope.</a:t>
            </a:r>
          </a:p>
          <a:p>
            <a:pPr marL="797814" lvl="1" indent="-342900" fontAlgn="auto">
              <a:spcBef>
                <a:spcPts val="0"/>
              </a:spcBef>
              <a:spcAft>
                <a:spcPts val="0"/>
              </a:spcAft>
              <a:buFont typeface="Wingdings" panose="05000000000000000000" pitchFamily="2" charset="2"/>
              <a:buChar char="Ø"/>
              <a:defRPr/>
            </a:pPr>
            <a:r>
              <a:rPr lang="en-US" sz="1600" dirty="0">
                <a:solidFill>
                  <a:srgbClr val="0091BB"/>
                </a:solidFill>
              </a:rPr>
              <a:t>Running non-perpendicular to the slope will generate errors unless the reciprocal track-lines are ‘dead on’.</a:t>
            </a:r>
          </a:p>
          <a:p>
            <a:pPr marL="68580" fontAlgn="auto">
              <a:spcBef>
                <a:spcPts val="0"/>
              </a:spcBef>
              <a:spcAft>
                <a:spcPts val="0"/>
              </a:spcAft>
              <a:buClrTx/>
              <a:defRPr/>
            </a:pPr>
            <a:endParaRPr lang="en-US" sz="1600" dirty="0">
              <a:solidFill>
                <a:schemeClr val="tx1">
                  <a:lumMod val="75000"/>
                  <a:lumOff val="25000"/>
                </a:schemeClr>
              </a:solidFill>
            </a:endParaRPr>
          </a:p>
          <a:p>
            <a:pPr marL="68580" fontAlgn="auto">
              <a:spcBef>
                <a:spcPts val="0"/>
              </a:spcBef>
              <a:spcAft>
                <a:spcPts val="0"/>
              </a:spcAft>
              <a:buClrTx/>
              <a:defRPr/>
            </a:pPr>
            <a:r>
              <a:rPr lang="en-US" sz="1600" dirty="0">
                <a:solidFill>
                  <a:schemeClr val="tx1">
                    <a:lumMod val="75000"/>
                    <a:lumOff val="25000"/>
                  </a:schemeClr>
                </a:solidFill>
              </a:rPr>
              <a:t>Run the test at slack tide.</a:t>
            </a:r>
            <a:endParaRPr lang="en-US" sz="1600" dirty="0">
              <a:solidFill>
                <a:srgbClr val="0091BB"/>
              </a:solidFill>
            </a:endParaRPr>
          </a:p>
          <a:p>
            <a:pPr marL="797814" lvl="1" indent="-342900" fontAlgn="auto">
              <a:spcBef>
                <a:spcPts val="0"/>
              </a:spcBef>
              <a:spcAft>
                <a:spcPts val="0"/>
              </a:spcAft>
              <a:buFont typeface="Wingdings" panose="05000000000000000000" pitchFamily="2" charset="2"/>
              <a:buChar char="Ø"/>
              <a:defRPr/>
            </a:pPr>
            <a:r>
              <a:rPr lang="en-US" sz="1600" dirty="0">
                <a:solidFill>
                  <a:srgbClr val="0091BB"/>
                </a:solidFill>
              </a:rPr>
              <a:t>The test does not factor Tide, Draft, Heave, or Pitch corrections.</a:t>
            </a:r>
          </a:p>
          <a:p>
            <a:pPr marL="68580" fontAlgn="auto">
              <a:spcBef>
                <a:spcPts val="0"/>
              </a:spcBef>
              <a:spcAft>
                <a:spcPts val="0"/>
              </a:spcAft>
              <a:buClrTx/>
              <a:defRPr/>
            </a:pPr>
            <a:endParaRPr lang="en-US" sz="1600" dirty="0">
              <a:solidFill>
                <a:schemeClr val="tx1">
                  <a:lumMod val="75000"/>
                  <a:lumOff val="25000"/>
                </a:schemeClr>
              </a:solidFill>
            </a:endParaRPr>
          </a:p>
          <a:p>
            <a:pPr marL="68580" fontAlgn="auto">
              <a:spcBef>
                <a:spcPts val="0"/>
              </a:spcBef>
              <a:spcAft>
                <a:spcPts val="0"/>
              </a:spcAft>
              <a:buClrTx/>
              <a:defRPr/>
            </a:pPr>
            <a:r>
              <a:rPr lang="en-US" sz="1600" dirty="0">
                <a:solidFill>
                  <a:schemeClr val="tx1">
                    <a:lumMod val="75000"/>
                    <a:lumOff val="25000"/>
                  </a:schemeClr>
                </a:solidFill>
              </a:rPr>
              <a:t>Keep as close to the planned line as you can.</a:t>
            </a:r>
          </a:p>
          <a:p>
            <a:pPr marL="68580" fontAlgn="auto">
              <a:spcBef>
                <a:spcPts val="0"/>
              </a:spcBef>
              <a:spcAft>
                <a:spcPts val="0"/>
              </a:spcAft>
              <a:buClrTx/>
              <a:defRPr/>
            </a:pPr>
            <a:r>
              <a:rPr lang="en-US" sz="1600" dirty="0">
                <a:solidFill>
                  <a:schemeClr val="tx1">
                    <a:lumMod val="75000"/>
                    <a:lumOff val="25000"/>
                  </a:schemeClr>
                </a:solidFill>
              </a:rPr>
              <a:t>Watch the GPS constellation.</a:t>
            </a:r>
            <a:endParaRPr lang="en-US" sz="1600" dirty="0">
              <a:solidFill>
                <a:srgbClr val="0091BB"/>
              </a:solidFill>
            </a:endParaRPr>
          </a:p>
          <a:p>
            <a:pPr marL="797814" lvl="1" indent="-342900" fontAlgn="auto">
              <a:spcBef>
                <a:spcPts val="0"/>
              </a:spcBef>
              <a:spcAft>
                <a:spcPts val="0"/>
              </a:spcAft>
              <a:buFont typeface="Wingdings" panose="05000000000000000000" pitchFamily="2" charset="2"/>
              <a:buChar char="Ø"/>
              <a:defRPr/>
            </a:pPr>
            <a:r>
              <a:rPr lang="en-US" sz="1600" dirty="0">
                <a:solidFill>
                  <a:srgbClr val="0091BB"/>
                </a:solidFill>
              </a:rPr>
              <a:t>No big changes in HDOP during the test.</a:t>
            </a:r>
          </a:p>
          <a:p>
            <a:pPr marL="797814" lvl="1" indent="-342900" fontAlgn="auto">
              <a:spcBef>
                <a:spcPts val="0"/>
              </a:spcBef>
              <a:spcAft>
                <a:spcPts val="0"/>
              </a:spcAft>
              <a:buFont typeface="Wingdings" panose="05000000000000000000" pitchFamily="2" charset="2"/>
              <a:buChar char="Ø"/>
              <a:defRPr/>
            </a:pPr>
            <a:r>
              <a:rPr lang="en-US" sz="1600" dirty="0">
                <a:solidFill>
                  <a:srgbClr val="0091BB"/>
                </a:solidFill>
              </a:rPr>
              <a:t>You might consider setting your GPS Elevation mask to +20</a:t>
            </a:r>
            <a:r>
              <a:rPr lang="en-US" sz="1600" dirty="0">
                <a:solidFill>
                  <a:srgbClr val="0091BB"/>
                </a:solidFill>
                <a:cs typeface="Arial" charset="0"/>
              </a:rPr>
              <a:t>°, so when a new satellite arrives, it won’t jump your position too much.  (Set it back after the test!)</a:t>
            </a:r>
          </a:p>
          <a:p>
            <a:pPr marL="797814" lvl="1" indent="-342900" fontAlgn="auto">
              <a:spcBef>
                <a:spcPts val="0"/>
              </a:spcBef>
              <a:spcAft>
                <a:spcPts val="0"/>
              </a:spcAft>
              <a:buFont typeface="Wingdings" panose="05000000000000000000" pitchFamily="2" charset="2"/>
              <a:buChar char="Ø"/>
              <a:defRPr/>
            </a:pPr>
            <a:endParaRPr lang="en-US" sz="1600" dirty="0">
              <a:solidFill>
                <a:srgbClr val="0091BB"/>
              </a:solidFill>
              <a:cs typeface="Arial" charset="0"/>
            </a:endParaRPr>
          </a:p>
          <a:p>
            <a:pPr marL="68580" fontAlgn="auto">
              <a:spcBef>
                <a:spcPts val="0"/>
              </a:spcBef>
              <a:spcAft>
                <a:spcPts val="0"/>
              </a:spcAft>
              <a:buClrTx/>
              <a:defRPr/>
            </a:pPr>
            <a:r>
              <a:rPr lang="en-US" sz="1600" dirty="0">
                <a:solidFill>
                  <a:schemeClr val="tx1">
                    <a:lumMod val="75000"/>
                    <a:lumOff val="25000"/>
                  </a:schemeClr>
                </a:solidFill>
              </a:rPr>
              <a:t>Jumps in position due to poor GPS positioning can result in false latency results.</a:t>
            </a:r>
            <a:endParaRPr lang="en-US" sz="1600" dirty="0">
              <a:solidFill>
                <a:srgbClr val="0091BB"/>
              </a:solidFill>
            </a:endParaRPr>
          </a:p>
          <a:p>
            <a:pPr marL="797814" lvl="1" indent="-342900" fontAlgn="auto">
              <a:spcBef>
                <a:spcPts val="0"/>
              </a:spcBef>
              <a:spcAft>
                <a:spcPts val="0"/>
              </a:spcAft>
              <a:buFont typeface="Wingdings" panose="05000000000000000000" pitchFamily="2" charset="2"/>
              <a:buChar char="Ø"/>
              <a:defRPr/>
            </a:pPr>
            <a:r>
              <a:rPr lang="en-US" sz="1600" dirty="0">
                <a:solidFill>
                  <a:srgbClr val="0091BB"/>
                </a:solidFill>
              </a:rPr>
              <a:t>Run the LATENCY TEST three times, each time with a separate pair of lines and use the average latency time.</a:t>
            </a:r>
          </a:p>
          <a:p>
            <a:pPr marL="797814" lvl="1" indent="-342900" fontAlgn="auto">
              <a:spcBef>
                <a:spcPts val="0"/>
              </a:spcBef>
              <a:spcAft>
                <a:spcPts val="0"/>
              </a:spcAft>
              <a:buFont typeface="Wingdings" panose="05000000000000000000" pitchFamily="2" charset="2"/>
              <a:buChar char="Ø"/>
              <a:defRPr/>
            </a:pPr>
            <a:r>
              <a:rPr lang="en-US" sz="1600" dirty="0">
                <a:solidFill>
                  <a:srgbClr val="0091BB"/>
                </a:solidFill>
              </a:rPr>
              <a:t>Results are more easily repeated with RTK GPS than with DGPS.</a:t>
            </a:r>
          </a:p>
          <a:p>
            <a:pPr marL="754380" indent="-342900" fontAlgn="auto">
              <a:lnSpc>
                <a:spcPct val="80000"/>
              </a:lnSpc>
              <a:spcBef>
                <a:spcPts val="0"/>
              </a:spcBef>
              <a:spcAft>
                <a:spcPts val="0"/>
              </a:spcAft>
              <a:buClr>
                <a:schemeClr val="tx1"/>
              </a:buClr>
              <a:buFont typeface="Wingdings" panose="05000000000000000000" pitchFamily="2" charset="2"/>
              <a:buChar char="Ø"/>
              <a:defRPr/>
            </a:pPr>
            <a:endParaRPr lang="en-US" sz="1600" b="1" dirty="0">
              <a:cs typeface="Arial" charset="0"/>
            </a:endParaRPr>
          </a:p>
        </p:txBody>
      </p:sp>
    </p:spTree>
    <p:extLst>
      <p:ext uri="{BB962C8B-B14F-4D97-AF65-F5344CB8AC3E}">
        <p14:creationId xmlns:p14="http://schemas.microsoft.com/office/powerpoint/2010/main" val="4244677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52600" y="838200"/>
            <a:ext cx="8763000" cy="586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67" name="Rectangle 2"/>
          <p:cNvSpPr>
            <a:spLocks noGrp="1" noRot="1" noChangeArrowheads="1"/>
          </p:cNvSpPr>
          <p:nvPr>
            <p:ph type="title"/>
          </p:nvPr>
        </p:nvSpPr>
        <p:spPr/>
        <p:txBody>
          <a:bodyPr/>
          <a:lstStyle/>
          <a:p>
            <a:pPr marL="53975"/>
            <a:r>
              <a:rPr lang="en-US" altLang="en-US" sz="3600">
                <a:latin typeface="Arial" panose="020B0604020202020204" pitchFamily="34" charset="0"/>
                <a:cs typeface="Arial" panose="020B0604020202020204" pitchFamily="34" charset="0"/>
              </a:rPr>
              <a:t>Before &amp; After Profiles</a:t>
            </a:r>
          </a:p>
        </p:txBody>
      </p:sp>
      <p:grpSp>
        <p:nvGrpSpPr>
          <p:cNvPr id="2" name="Group 1">
            <a:extLst>
              <a:ext uri="{FF2B5EF4-FFF2-40B4-BE49-F238E27FC236}">
                <a16:creationId xmlns:a16="http://schemas.microsoft.com/office/drawing/2014/main" id="{715A37C5-4442-4CC6-B399-598DE515206C}"/>
              </a:ext>
            </a:extLst>
          </p:cNvPr>
          <p:cNvGrpSpPr/>
          <p:nvPr/>
        </p:nvGrpSpPr>
        <p:grpSpPr>
          <a:xfrm>
            <a:off x="1449805" y="838200"/>
            <a:ext cx="9292389" cy="4923755"/>
            <a:chOff x="685800" y="1027866"/>
            <a:chExt cx="7543800" cy="4467224"/>
          </a:xfrm>
        </p:grpSpPr>
        <p:pic>
          <p:nvPicPr>
            <p:cNvPr id="36868" name="Picture 3" descr="21_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229728"/>
              <a:ext cx="7467600"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descr="21_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27866"/>
              <a:ext cx="75438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5"/>
            <p:cNvSpPr txBox="1">
              <a:spLocks noChangeArrowheads="1"/>
            </p:cNvSpPr>
            <p:nvPr/>
          </p:nvSpPr>
          <p:spPr bwMode="auto">
            <a:xfrm>
              <a:off x="3771900" y="1994486"/>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spcBef>
                  <a:spcPct val="50000"/>
                </a:spcBef>
                <a:defRPr/>
              </a:pPr>
              <a:r>
                <a:rPr lang="en-US" altLang="en-US" sz="1600" dirty="0">
                  <a:solidFill>
                    <a:schemeClr val="tx1">
                      <a:lumMod val="75000"/>
                      <a:lumOff val="25000"/>
                    </a:schemeClr>
                  </a:solidFill>
                  <a:latin typeface="Arial" panose="020B0604020202020204" pitchFamily="34" charset="0"/>
                </a:rPr>
                <a:t>Before</a:t>
              </a:r>
            </a:p>
          </p:txBody>
        </p:sp>
        <p:sp>
          <p:nvSpPr>
            <p:cNvPr id="36871" name="Text Box 6"/>
            <p:cNvSpPr txBox="1">
              <a:spLocks noChangeArrowheads="1"/>
            </p:cNvSpPr>
            <p:nvPr/>
          </p:nvSpPr>
          <p:spPr bwMode="auto">
            <a:xfrm>
              <a:off x="3866148" y="4259848"/>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spcBef>
                  <a:spcPct val="50000"/>
                </a:spcBef>
                <a:defRPr/>
              </a:pPr>
              <a:r>
                <a:rPr lang="en-US" altLang="en-US" sz="1600" dirty="0">
                  <a:solidFill>
                    <a:schemeClr val="tx1">
                      <a:lumMod val="75000"/>
                      <a:lumOff val="25000"/>
                    </a:schemeClr>
                  </a:solidFill>
                  <a:latin typeface="Arial" panose="020B0604020202020204" pitchFamily="34" charset="0"/>
                </a:rPr>
                <a:t>After</a:t>
              </a:r>
            </a:p>
          </p:txBody>
        </p:sp>
      </p:grpSp>
    </p:spTree>
    <p:extLst>
      <p:ext uri="{BB962C8B-B14F-4D97-AF65-F5344CB8AC3E}">
        <p14:creationId xmlns:p14="http://schemas.microsoft.com/office/powerpoint/2010/main" val="3234243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pPr marL="53975"/>
            <a:r>
              <a:rPr lang="en-US" altLang="en-US" sz="3600">
                <a:latin typeface="Arial" panose="020B0604020202020204" pitchFamily="34" charset="0"/>
                <a:cs typeface="Arial" panose="020B0604020202020204" pitchFamily="34" charset="0"/>
              </a:rPr>
              <a:t>Setting the Latency in HARDWARE</a:t>
            </a:r>
          </a:p>
        </p:txBody>
      </p:sp>
      <p:pic>
        <p:nvPicPr>
          <p:cNvPr id="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4975826"/>
            <a:ext cx="7200900"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98B92428-AAEA-40AB-A376-64603CEEF626}"/>
              </a:ext>
            </a:extLst>
          </p:cNvPr>
          <p:cNvSpPr txBox="1">
            <a:spLocks noChangeArrowheads="1"/>
          </p:cNvSpPr>
          <p:nvPr/>
        </p:nvSpPr>
        <p:spPr>
          <a:xfrm>
            <a:off x="1272842" y="846738"/>
            <a:ext cx="10325601" cy="4129088"/>
          </a:xfrm>
          <a:prstGeom prst="rect">
            <a:avLst/>
          </a:prstGeom>
          <a:ln w="28575">
            <a:miter lim="800000"/>
            <a:headEnd/>
            <a:tailEnd/>
          </a:ln>
        </p:spPr>
        <p:txBody>
          <a:bodyPr anchor="ctr"/>
          <a:lst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a:lnSpc>
                <a:spcPct val="80000"/>
              </a:lnSpc>
              <a:spcBef>
                <a:spcPts val="600"/>
              </a:spcBef>
              <a:buClr>
                <a:schemeClr val="tx1">
                  <a:lumMod val="65000"/>
                  <a:lumOff val="35000"/>
                </a:schemeClr>
              </a:buClr>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LATENCY TEST computes a combined value between the GPS and the Echosounder.</a:t>
            </a:r>
          </a:p>
          <a:p>
            <a:pPr>
              <a:lnSpc>
                <a:spcPct val="80000"/>
              </a:lnSpc>
              <a:spcBef>
                <a:spcPts val="600"/>
              </a:spcBef>
              <a:buClr>
                <a:schemeClr val="tx1">
                  <a:lumMod val="65000"/>
                  <a:lumOff val="35000"/>
                </a:schemeClr>
              </a:buClr>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In the HARDWARE program for your GPS device:</a:t>
            </a:r>
          </a:p>
          <a:p>
            <a:pPr marL="846138" lvl="1" indent="-342900">
              <a:lnSpc>
                <a:spcPct val="80000"/>
              </a:lnSpc>
              <a:spcBef>
                <a:spcPts val="600"/>
              </a:spcBef>
              <a:spcAft>
                <a:spcPts val="600"/>
              </a:spcAft>
              <a:buClr>
                <a:schemeClr val="tx1">
                  <a:lumMod val="65000"/>
                  <a:lumOff val="35000"/>
                </a:schemeClr>
              </a:buClr>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Take the current Latency time for the GPS  (1.000 in example).</a:t>
            </a:r>
          </a:p>
          <a:p>
            <a:pPr marL="846138" lvl="1" indent="-342900">
              <a:lnSpc>
                <a:spcPct val="80000"/>
              </a:lnSpc>
              <a:spcBef>
                <a:spcPts val="600"/>
              </a:spcBef>
              <a:spcAft>
                <a:spcPts val="600"/>
              </a:spcAft>
              <a:buClr>
                <a:schemeClr val="tx1">
                  <a:lumMod val="65000"/>
                  <a:lumOff val="35000"/>
                </a:schemeClr>
              </a:buClr>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Subtract the result from the average of 3 LATENCY TESTS.            </a:t>
            </a:r>
          </a:p>
          <a:p>
            <a:pPr marL="1028701" lvl="2" indent="-342900">
              <a:lnSpc>
                <a:spcPct val="80000"/>
              </a:lnSpc>
              <a:spcBef>
                <a:spcPts val="600"/>
              </a:spcBef>
              <a:spcAft>
                <a:spcPts val="600"/>
              </a:spcAft>
              <a:buClr>
                <a:schemeClr val="tx1">
                  <a:lumMod val="65000"/>
                  <a:lumOff val="35000"/>
                </a:schemeClr>
              </a:buClr>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(1.00 – 0.75 = 0.25   for this example).</a:t>
            </a:r>
          </a:p>
          <a:p>
            <a:pPr marL="846138" lvl="1" indent="-342900">
              <a:lnSpc>
                <a:spcPct val="80000"/>
              </a:lnSpc>
              <a:spcBef>
                <a:spcPts val="600"/>
              </a:spcBef>
              <a:spcAft>
                <a:spcPts val="600"/>
              </a:spcAft>
              <a:buClr>
                <a:schemeClr val="tx1">
                  <a:lumMod val="65000"/>
                  <a:lumOff val="35000"/>
                </a:schemeClr>
              </a:buClr>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Set the Latency time of your GPS to </a:t>
            </a:r>
            <a:r>
              <a:rPr lang="en-US" altLang="en-US" u="sng" dirty="0">
                <a:solidFill>
                  <a:schemeClr val="tx1">
                    <a:lumMod val="65000"/>
                    <a:lumOff val="35000"/>
                  </a:schemeClr>
                </a:solidFill>
                <a:latin typeface="Arial" panose="020B0604020202020204" pitchFamily="34" charset="0"/>
                <a:cs typeface="Arial" panose="020B0604020202020204" pitchFamily="34" charset="0"/>
              </a:rPr>
              <a:t>0.25</a:t>
            </a:r>
            <a:r>
              <a:rPr lang="en-US" altLang="en-US" dirty="0">
                <a:solidFill>
                  <a:schemeClr val="tx1">
                    <a:lumMod val="65000"/>
                    <a:lumOff val="35000"/>
                  </a:schemeClr>
                </a:solidFill>
                <a:latin typeface="Arial" panose="020B0604020202020204" pitchFamily="34" charset="0"/>
                <a:cs typeface="Arial" panose="020B0604020202020204" pitchFamily="34" charset="0"/>
              </a:rPr>
              <a:t>   (for this example).</a:t>
            </a:r>
            <a:endParaRPr lang="en-US" altLang="en-US" u="sng" dirty="0">
              <a:solidFill>
                <a:schemeClr val="tx1">
                  <a:lumMod val="65000"/>
                  <a:lumOff val="35000"/>
                </a:schemeClr>
              </a:solidFill>
              <a:latin typeface="Arial" panose="020B0604020202020204" pitchFamily="34" charset="0"/>
              <a:cs typeface="Arial" panose="020B0604020202020204" pitchFamily="34" charset="0"/>
            </a:endParaRPr>
          </a:p>
          <a:p>
            <a:pPr marL="846138" lvl="1" indent="-342900">
              <a:lnSpc>
                <a:spcPct val="80000"/>
              </a:lnSpc>
              <a:spcBef>
                <a:spcPts val="600"/>
              </a:spcBef>
              <a:spcAft>
                <a:spcPts val="600"/>
              </a:spcAft>
              <a:buClr>
                <a:schemeClr val="tx1">
                  <a:lumMod val="65000"/>
                  <a:lumOff val="35000"/>
                </a:schemeClr>
              </a:buClr>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Make sure the Latency time of your echosounder  is set to 0.00</a:t>
            </a:r>
          </a:p>
          <a:p>
            <a:pPr marL="503238" lvl="1" indent="0">
              <a:lnSpc>
                <a:spcPct val="80000"/>
              </a:lnSpc>
              <a:spcBef>
                <a:spcPts val="600"/>
              </a:spcBef>
              <a:spcAft>
                <a:spcPts val="600"/>
              </a:spcAft>
              <a:buClr>
                <a:schemeClr val="tx1">
                  <a:lumMod val="65000"/>
                  <a:lumOff val="35000"/>
                </a:schemeClr>
              </a:buClr>
              <a:buNone/>
              <a:defRPr/>
            </a:pPr>
            <a:endParaRPr lang="en-US" altLang="en-US" dirty="0">
              <a:solidFill>
                <a:schemeClr val="tx1">
                  <a:lumMod val="65000"/>
                  <a:lumOff val="35000"/>
                </a:schemeClr>
              </a:solidFill>
              <a:latin typeface="Arial" panose="020B0604020202020204" pitchFamily="34" charset="0"/>
              <a:cs typeface="Arial" panose="020B0604020202020204" pitchFamily="34" charset="0"/>
            </a:endParaRPr>
          </a:p>
          <a:p>
            <a:pPr>
              <a:lnSpc>
                <a:spcPct val="80000"/>
              </a:lnSpc>
              <a:spcBef>
                <a:spcPts val="600"/>
              </a:spcBef>
              <a:buClr>
                <a:schemeClr val="tx1">
                  <a:lumMod val="65000"/>
                  <a:lumOff val="35000"/>
                </a:schemeClr>
              </a:buClr>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Now, go back to SURVEY, collect 3 more sets of test lines and check the results.</a:t>
            </a:r>
          </a:p>
        </p:txBody>
      </p:sp>
    </p:spTree>
    <p:extLst>
      <p:ext uri="{BB962C8B-B14F-4D97-AF65-F5344CB8AC3E}">
        <p14:creationId xmlns:p14="http://schemas.microsoft.com/office/powerpoint/2010/main" val="2470192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en-US" sz="3200" dirty="0">
                <a:latin typeface="Arial" panose="020B0604020202020204" pitchFamily="34" charset="0"/>
                <a:cs typeface="Arial" panose="020B0604020202020204" pitchFamily="34" charset="0"/>
              </a:rPr>
              <a:t>HYPACK</a:t>
            </a:r>
            <a:r>
              <a:rPr lang="en-US" altLang="en-US" sz="3600" baseline="30000" dirty="0">
                <a:latin typeface="Arial" panose="020B0604020202020204" pitchFamily="34" charset="0"/>
                <a:cs typeface="Arial" panose="020B0604020202020204" pitchFamily="34" charset="0"/>
              </a:rPr>
              <a:t>®</a:t>
            </a:r>
            <a:r>
              <a:rPr lang="en-US" altLang="en-US" sz="3600" dirty="0">
                <a:latin typeface="Arial" panose="020B0604020202020204" pitchFamily="34" charset="0"/>
                <a:cs typeface="Arial" panose="020B0604020202020204" pitchFamily="34" charset="0"/>
              </a:rPr>
              <a:t> Hardware</a:t>
            </a:r>
          </a:p>
        </p:txBody>
      </p:sp>
      <p:sp>
        <p:nvSpPr>
          <p:cNvPr id="30723" name="Text Box 27"/>
          <p:cNvSpPr txBox="1">
            <a:spLocks noChangeArrowheads="1"/>
          </p:cNvSpPr>
          <p:nvPr/>
        </p:nvSpPr>
        <p:spPr bwMode="auto">
          <a:xfrm>
            <a:off x="3013554" y="5227277"/>
            <a:ext cx="616513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sz="1600" dirty="0">
                <a:solidFill>
                  <a:schemeClr val="tx1">
                    <a:lumMod val="65000"/>
                    <a:lumOff val="35000"/>
                  </a:schemeClr>
                </a:solidFill>
                <a:latin typeface="Verdana" panose="020B0604030504040204" pitchFamily="34" charset="0"/>
              </a:rPr>
              <a:t>HYPACK HARDWARE, HYSWEEP HARDWARE &amp; SIDE SCAN HARDWARE are all configured from this program.</a:t>
            </a:r>
          </a:p>
        </p:txBody>
      </p:sp>
      <p:pic>
        <p:nvPicPr>
          <p:cNvPr id="3" name="Picture 2"/>
          <p:cNvPicPr>
            <a:picLocks noChangeAspect="1"/>
          </p:cNvPicPr>
          <p:nvPr/>
        </p:nvPicPr>
        <p:blipFill>
          <a:blip r:embed="rId2"/>
          <a:stretch>
            <a:fillRect/>
          </a:stretch>
        </p:blipFill>
        <p:spPr>
          <a:xfrm>
            <a:off x="3223523" y="903731"/>
            <a:ext cx="5745192" cy="4315085"/>
          </a:xfrm>
          <a:prstGeom prst="rect">
            <a:avLst/>
          </a:prstGeom>
        </p:spPr>
      </p:pic>
    </p:spTree>
    <p:extLst>
      <p:ext uri="{BB962C8B-B14F-4D97-AF65-F5344CB8AC3E}">
        <p14:creationId xmlns:p14="http://schemas.microsoft.com/office/powerpoint/2010/main" val="291899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p:txBody>
          <a:bodyPr/>
          <a:lstStyle/>
          <a:p>
            <a:pPr marL="53975"/>
            <a:r>
              <a:rPr lang="en-US" altLang="en-US" sz="3200" dirty="0">
                <a:latin typeface="Arial" panose="020B0604020202020204" pitchFamily="34" charset="0"/>
                <a:cs typeface="Arial" panose="020B0604020202020204" pitchFamily="34" charset="0"/>
              </a:rPr>
              <a:t>Correcting Latency  - </a:t>
            </a:r>
            <a:r>
              <a:rPr lang="en-US" altLang="en-US" sz="2000" dirty="0">
                <a:latin typeface="Arial" panose="020B0604020202020204" pitchFamily="34" charset="0"/>
                <a:cs typeface="Arial" panose="020B0604020202020204" pitchFamily="34" charset="0"/>
              </a:rPr>
              <a:t>SINGLE BEAM EDITOR (32 bit)</a:t>
            </a:r>
          </a:p>
        </p:txBody>
      </p:sp>
      <p:grpSp>
        <p:nvGrpSpPr>
          <p:cNvPr id="2" name="Group 1">
            <a:extLst>
              <a:ext uri="{FF2B5EF4-FFF2-40B4-BE49-F238E27FC236}">
                <a16:creationId xmlns:a16="http://schemas.microsoft.com/office/drawing/2014/main" id="{16BFF602-2D73-4A33-8835-242CB42BE600}"/>
              </a:ext>
            </a:extLst>
          </p:cNvPr>
          <p:cNvGrpSpPr/>
          <p:nvPr/>
        </p:nvGrpSpPr>
        <p:grpSpPr>
          <a:xfrm>
            <a:off x="5843337" y="1187116"/>
            <a:ext cx="5084763" cy="3657600"/>
            <a:chOff x="5305927" y="1796716"/>
            <a:chExt cx="5084763" cy="3657600"/>
          </a:xfrm>
        </p:grpSpPr>
        <p:pic>
          <p:nvPicPr>
            <p:cNvPr id="38916" name="Picture 4" descr="21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927" y="1796716"/>
              <a:ext cx="5084763" cy="36576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17" name="Rectangle 5"/>
            <p:cNvSpPr>
              <a:spLocks noChangeArrowheads="1"/>
            </p:cNvSpPr>
            <p:nvPr/>
          </p:nvSpPr>
          <p:spPr bwMode="auto">
            <a:xfrm>
              <a:off x="5410200" y="4343400"/>
              <a:ext cx="2743200" cy="457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endParaRPr lang="en-US" altLang="en-US"/>
            </a:p>
          </p:txBody>
        </p:sp>
      </p:grpSp>
      <p:sp>
        <p:nvSpPr>
          <p:cNvPr id="6" name="Rectangle 3">
            <a:extLst>
              <a:ext uri="{FF2B5EF4-FFF2-40B4-BE49-F238E27FC236}">
                <a16:creationId xmlns:a16="http://schemas.microsoft.com/office/drawing/2014/main" id="{98B3A0B3-BD27-4DC1-A96B-B24926AFFCE9}"/>
              </a:ext>
            </a:extLst>
          </p:cNvPr>
          <p:cNvSpPr txBox="1">
            <a:spLocks noChangeArrowheads="1"/>
          </p:cNvSpPr>
          <p:nvPr/>
        </p:nvSpPr>
        <p:spPr>
          <a:xfrm>
            <a:off x="381487" y="1377565"/>
            <a:ext cx="4727923" cy="5105400"/>
          </a:xfrm>
          <a:prstGeom prst="rect">
            <a:avLst/>
          </a:prstGeom>
        </p:spPr>
        <p:txBody>
          <a:bodyPr rtlCol="0">
            <a:noAutofit/>
          </a:bodyPr>
          <a:lst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marL="411163" fontAlgn="auto">
              <a:lnSpc>
                <a:spcPct val="90000"/>
              </a:lnSpc>
              <a:spcBef>
                <a:spcPts val="0"/>
              </a:spcBef>
              <a:spcAft>
                <a:spcPts val="0"/>
              </a:spcAft>
              <a:buClr>
                <a:schemeClr val="tx1">
                  <a:lumMod val="65000"/>
                  <a:lumOff val="35000"/>
                </a:schemeClr>
              </a:buClr>
              <a:defRPr/>
            </a:pPr>
            <a:r>
              <a:rPr lang="en-US" sz="1800" dirty="0">
                <a:solidFill>
                  <a:schemeClr val="tx1">
                    <a:lumMod val="65000"/>
                    <a:lumOff val="35000"/>
                  </a:schemeClr>
                </a:solidFill>
              </a:rPr>
              <a:t>Correcting Existing RAW Data Files:  </a:t>
            </a:r>
          </a:p>
          <a:p>
            <a:pPr marL="411163" fontAlgn="auto">
              <a:lnSpc>
                <a:spcPct val="90000"/>
              </a:lnSpc>
              <a:spcBef>
                <a:spcPts val="0"/>
              </a:spcBef>
              <a:spcAft>
                <a:spcPts val="0"/>
              </a:spcAft>
              <a:buClr>
                <a:schemeClr val="tx1">
                  <a:lumMod val="65000"/>
                  <a:lumOff val="35000"/>
                </a:schemeClr>
              </a:buClr>
              <a:defRPr/>
            </a:pPr>
            <a:endParaRPr lang="en-US" sz="1800" dirty="0">
              <a:solidFill>
                <a:schemeClr val="tx1">
                  <a:lumMod val="65000"/>
                  <a:lumOff val="35000"/>
                </a:schemeClr>
              </a:solidFill>
            </a:endParaRPr>
          </a:p>
          <a:p>
            <a:pPr marL="888365" lvl="1" indent="-285750" fontAlgn="auto">
              <a:lnSpc>
                <a:spcPct val="90000"/>
              </a:lnSpc>
              <a:spcBef>
                <a:spcPts val="0"/>
              </a:spcBef>
              <a:spcAft>
                <a:spcPts val="0"/>
              </a:spcAft>
              <a:buClr>
                <a:schemeClr val="tx1">
                  <a:lumMod val="65000"/>
                  <a:lumOff val="35000"/>
                </a:schemeClr>
              </a:buClr>
              <a:defRPr/>
            </a:pPr>
            <a:r>
              <a:rPr lang="en-US" sz="1800" dirty="0">
                <a:solidFill>
                  <a:schemeClr val="tx1">
                    <a:lumMod val="65000"/>
                    <a:lumOff val="35000"/>
                  </a:schemeClr>
                </a:solidFill>
              </a:rPr>
              <a:t>You can update the Latency value used during data collection by changing the value in the SINGLE BEAM EDITOR.</a:t>
            </a:r>
          </a:p>
          <a:p>
            <a:pPr marL="602615" lvl="1" indent="0" fontAlgn="auto">
              <a:lnSpc>
                <a:spcPct val="90000"/>
              </a:lnSpc>
              <a:spcBef>
                <a:spcPts val="0"/>
              </a:spcBef>
              <a:spcAft>
                <a:spcPts val="0"/>
              </a:spcAft>
              <a:buClr>
                <a:schemeClr val="tx1">
                  <a:lumMod val="65000"/>
                  <a:lumOff val="35000"/>
                </a:schemeClr>
              </a:buClr>
              <a:buFont typeface="Arial" panose="020B0604020202020204" pitchFamily="34" charset="0"/>
              <a:buNone/>
              <a:defRPr/>
            </a:pPr>
            <a:endParaRPr lang="en-US" sz="1800" dirty="0">
              <a:solidFill>
                <a:schemeClr val="tx1">
                  <a:lumMod val="65000"/>
                  <a:lumOff val="35000"/>
                </a:schemeClr>
              </a:solidFill>
            </a:endParaRPr>
          </a:p>
          <a:p>
            <a:pPr marL="888365" lvl="1" indent="-285750" fontAlgn="auto">
              <a:lnSpc>
                <a:spcPct val="90000"/>
              </a:lnSpc>
              <a:spcBef>
                <a:spcPts val="0"/>
              </a:spcBef>
              <a:spcAft>
                <a:spcPts val="0"/>
              </a:spcAft>
              <a:buClr>
                <a:schemeClr val="tx1">
                  <a:lumMod val="65000"/>
                  <a:lumOff val="35000"/>
                </a:schemeClr>
              </a:buClr>
              <a:defRPr/>
            </a:pPr>
            <a:r>
              <a:rPr lang="en-US" sz="1800" dirty="0">
                <a:solidFill>
                  <a:schemeClr val="tx1">
                    <a:lumMod val="65000"/>
                    <a:lumOff val="35000"/>
                  </a:schemeClr>
                </a:solidFill>
              </a:rPr>
              <a:t>Enter the correct Latency value as determined in the LATENCY TEST program.</a:t>
            </a:r>
          </a:p>
        </p:txBody>
      </p:sp>
    </p:spTree>
    <p:extLst>
      <p:ext uri="{BB962C8B-B14F-4D97-AF65-F5344CB8AC3E}">
        <p14:creationId xmlns:p14="http://schemas.microsoft.com/office/powerpoint/2010/main" val="3432205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z="3200" dirty="0">
                <a:latin typeface="Arial" panose="020B0604020202020204" pitchFamily="34" charset="0"/>
                <a:cs typeface="Arial" panose="020B0604020202020204" pitchFamily="34" charset="0"/>
              </a:rPr>
              <a:t>Correcting Latency  - SBMAX 64</a:t>
            </a:r>
          </a:p>
        </p:txBody>
      </p:sp>
      <p:sp>
        <p:nvSpPr>
          <p:cNvPr id="39939" name="Content Placeholder 2"/>
          <p:cNvSpPr>
            <a:spLocks noGrp="1"/>
          </p:cNvSpPr>
          <p:nvPr>
            <p:ph idx="4294967295"/>
          </p:nvPr>
        </p:nvSpPr>
        <p:spPr>
          <a:xfrm>
            <a:off x="714375" y="2112169"/>
            <a:ext cx="3328737" cy="3700462"/>
          </a:xfrm>
        </p:spPr>
        <p:txBody>
          <a:bodyPr/>
          <a:lstStyle/>
          <a:p>
            <a:r>
              <a:rPr lang="en-US" altLang="en-US" sz="1800" dirty="0">
                <a:solidFill>
                  <a:schemeClr val="tx1">
                    <a:lumMod val="65000"/>
                    <a:lumOff val="35000"/>
                  </a:schemeClr>
                </a:solidFill>
                <a:latin typeface="Arial" panose="020B0604020202020204" pitchFamily="34" charset="0"/>
                <a:cs typeface="Arial" panose="020B0604020202020204" pitchFamily="34" charset="0"/>
              </a:rPr>
              <a:t>In the SBMAX64 editor, enter the latency in the Navigation field on the device offset page</a:t>
            </a:r>
          </a:p>
        </p:txBody>
      </p:sp>
      <p:sp>
        <p:nvSpPr>
          <p:cNvPr id="39940" name="Slide Number Placeholder 3"/>
          <p:cNvSpPr>
            <a:spLocks noGrp="1"/>
          </p:cNvSpPr>
          <p:nvPr>
            <p:ph type="sldNum" sz="quarter" idx="4294967295"/>
          </p:nvPr>
        </p:nvSpPr>
        <p:spPr bwMode="auto">
          <a:xfrm>
            <a:off x="0" y="6403975"/>
            <a:ext cx="714375" cy="454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chorCtr="0"/>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0F2F8E5-1108-0A46-83A0-852BF6A1A522}" type="slidenum">
              <a:rPr lang="en-US" smtClean="0"/>
              <a:pPr/>
              <a:t>41</a:t>
            </a:fld>
            <a:endParaRPr lang="en-US" altLang="en-US">
              <a:latin typeface="Arial" panose="020B0604020202020204" pitchFamily="34" charset="0"/>
            </a:endParaRPr>
          </a:p>
        </p:txBody>
      </p:sp>
      <p:pic>
        <p:nvPicPr>
          <p:cNvPr id="399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432" y="931223"/>
            <a:ext cx="6697578" cy="477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1195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Clock Synchronization</a:t>
            </a:r>
          </a:p>
        </p:txBody>
      </p:sp>
    </p:spTree>
    <p:extLst>
      <p:ext uri="{BB962C8B-B14F-4D97-AF65-F5344CB8AC3E}">
        <p14:creationId xmlns:p14="http://schemas.microsoft.com/office/powerpoint/2010/main" val="2280994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p:txBody>
          <a:bodyPr/>
          <a:lstStyle/>
          <a:p>
            <a:pPr marL="53975"/>
            <a:r>
              <a:rPr lang="en-US" altLang="en-US" sz="3200">
                <a:latin typeface="Arial" panose="020B0604020202020204" pitchFamily="34" charset="0"/>
                <a:cs typeface="Arial" panose="020B0604020202020204" pitchFamily="34" charset="0"/>
              </a:rPr>
              <a:t>Who Should Synchronize</a:t>
            </a:r>
            <a:r>
              <a:rPr lang="en-US" altLang="en-US" sz="3600">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715EA123-BEDB-4B8F-BC4E-5929216B74E7}"/>
              </a:ext>
            </a:extLst>
          </p:cNvPr>
          <p:cNvSpPr txBox="1">
            <a:spLocks noChangeArrowheads="1"/>
          </p:cNvSpPr>
          <p:nvPr/>
        </p:nvSpPr>
        <p:spPr>
          <a:xfrm>
            <a:off x="1363579" y="1447800"/>
            <a:ext cx="8229600" cy="3962400"/>
          </a:xfrm>
          <a:prstGeom prst="rect">
            <a:avLst/>
          </a:prstGeom>
        </p:spPr>
        <p:txBody>
          <a:bodyPr/>
          <a:lst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marL="342900" indent="-342900">
              <a:buClr>
                <a:schemeClr val="tx1">
                  <a:lumMod val="65000"/>
                  <a:lumOff val="35000"/>
                </a:schemeClr>
              </a:buClr>
              <a:buFont typeface="Arial" panose="020B0604020202020204" pitchFamily="34" charset="0"/>
              <a:buChar char="•"/>
            </a:pPr>
            <a:r>
              <a:rPr lang="en-US" altLang="en-US" sz="2400">
                <a:solidFill>
                  <a:schemeClr val="tx1">
                    <a:lumMod val="65000"/>
                    <a:lumOff val="35000"/>
                  </a:schemeClr>
                </a:solidFill>
                <a:latin typeface="Arial" panose="020B0604020202020204" pitchFamily="34" charset="0"/>
                <a:cs typeface="Arial" panose="020B0604020202020204" pitchFamily="34" charset="0"/>
              </a:rPr>
              <a:t>Synchronize if you have a multi-beam that outputs datagrams with UTC time stamps.</a:t>
            </a:r>
          </a:p>
          <a:p>
            <a:pPr marL="342900" indent="-342900">
              <a:buClr>
                <a:schemeClr val="tx1">
                  <a:lumMod val="65000"/>
                  <a:lumOff val="35000"/>
                </a:schemeClr>
              </a:buClr>
              <a:buFont typeface="Arial" panose="020B0604020202020204" pitchFamily="34" charset="0"/>
              <a:buChar char="•"/>
            </a:pPr>
            <a:endParaRPr lang="en-US" altLang="en-US" sz="2400">
              <a:solidFill>
                <a:schemeClr val="tx1">
                  <a:lumMod val="65000"/>
                  <a:lumOff val="35000"/>
                </a:schemeClr>
              </a:solidFill>
              <a:latin typeface="Arial" panose="020B0604020202020204" pitchFamily="34" charset="0"/>
              <a:cs typeface="Arial" panose="020B0604020202020204" pitchFamily="34" charset="0"/>
            </a:endParaRPr>
          </a:p>
          <a:p>
            <a:pPr marL="342900" indent="-342900">
              <a:buClr>
                <a:schemeClr val="tx1">
                  <a:lumMod val="65000"/>
                  <a:lumOff val="35000"/>
                </a:schemeClr>
              </a:buClr>
              <a:buFont typeface="Arial" panose="020B0604020202020204" pitchFamily="34" charset="0"/>
              <a:buChar char="•"/>
            </a:pPr>
            <a:r>
              <a:rPr lang="en-US" altLang="en-US" sz="2400">
                <a:solidFill>
                  <a:schemeClr val="tx1">
                    <a:lumMod val="65000"/>
                    <a:lumOff val="35000"/>
                  </a:schemeClr>
                </a:solidFill>
                <a:latin typeface="Arial" panose="020B0604020202020204" pitchFamily="34" charset="0"/>
                <a:cs typeface="Arial" panose="020B0604020202020204" pitchFamily="34" charset="0"/>
              </a:rPr>
              <a:t>Synchronize if you plan to use post-processed heave.</a:t>
            </a:r>
          </a:p>
          <a:p>
            <a:pPr marL="457200" indent="-457200">
              <a:buClr>
                <a:schemeClr val="tx1">
                  <a:lumMod val="65000"/>
                  <a:lumOff val="35000"/>
                </a:schemeClr>
              </a:buClr>
              <a:buFont typeface="Arial" panose="020B0604020202020204" pitchFamily="34" charset="0"/>
              <a:buChar char="•"/>
            </a:pPr>
            <a:endParaRPr lang="en-US" altLang="en-US" sz="2400">
              <a:solidFill>
                <a:schemeClr val="tx1">
                  <a:lumMod val="65000"/>
                  <a:lumOff val="35000"/>
                </a:schemeClr>
              </a:solidFill>
              <a:latin typeface="Arial" panose="020B0604020202020204" pitchFamily="34" charset="0"/>
              <a:cs typeface="Arial" panose="020B0604020202020204" pitchFamily="34" charset="0"/>
            </a:endParaRPr>
          </a:p>
          <a:p>
            <a:pPr marL="342900" indent="-342900">
              <a:buClr>
                <a:schemeClr val="tx1">
                  <a:lumMod val="65000"/>
                  <a:lumOff val="35000"/>
                </a:schemeClr>
              </a:buClr>
              <a:buFont typeface="Arial" panose="020B0604020202020204" pitchFamily="34" charset="0"/>
              <a:buChar char="•"/>
            </a:pPr>
            <a:r>
              <a:rPr lang="en-US" altLang="en-US" sz="2400">
                <a:solidFill>
                  <a:schemeClr val="tx1">
                    <a:lumMod val="65000"/>
                    <a:lumOff val="35000"/>
                  </a:schemeClr>
                </a:solidFill>
                <a:latin typeface="Arial" panose="020B0604020202020204" pitchFamily="34" charset="0"/>
                <a:cs typeface="Arial" panose="020B0604020202020204" pitchFamily="34" charset="0"/>
              </a:rPr>
              <a:t>Synchronize if you plan to use post-processed GPS   positions.</a:t>
            </a:r>
          </a:p>
          <a:p>
            <a:pPr marL="342900" indent="-342900">
              <a:buClr>
                <a:schemeClr val="tx1">
                  <a:lumMod val="65000"/>
                  <a:lumOff val="35000"/>
                </a:schemeClr>
              </a:buClr>
              <a:buFont typeface="Arial" panose="020B0604020202020204" pitchFamily="34" charset="0"/>
              <a:buChar char="•"/>
            </a:pPr>
            <a:endParaRPr lang="en-US" altLang="en-US" sz="2400">
              <a:solidFill>
                <a:schemeClr val="tx1">
                  <a:lumMod val="65000"/>
                  <a:lumOff val="35000"/>
                </a:schemeClr>
              </a:solidFill>
              <a:latin typeface="Arial" panose="020B0604020202020204" pitchFamily="34" charset="0"/>
              <a:cs typeface="Arial" panose="020B0604020202020204" pitchFamily="34" charset="0"/>
            </a:endParaRPr>
          </a:p>
          <a:p>
            <a:pPr marL="342900" indent="-342900">
              <a:buClr>
                <a:schemeClr val="tx1">
                  <a:lumMod val="65000"/>
                  <a:lumOff val="35000"/>
                </a:schemeClr>
              </a:buClr>
              <a:buFont typeface="Arial" panose="020B0604020202020204" pitchFamily="34" charset="0"/>
              <a:buChar char="•"/>
            </a:pPr>
            <a:r>
              <a:rPr lang="en-US" altLang="en-US" sz="2400">
                <a:solidFill>
                  <a:schemeClr val="tx1">
                    <a:lumMod val="65000"/>
                    <a:lumOff val="35000"/>
                  </a:schemeClr>
                </a:solidFill>
                <a:latin typeface="Arial" panose="020B0604020202020204" pitchFamily="34" charset="0"/>
                <a:cs typeface="Arial" panose="020B0604020202020204" pitchFamily="34" charset="0"/>
              </a:rPr>
              <a:t>Synchronize if you are using LiDAR data</a:t>
            </a:r>
            <a:endParaRPr lang="en-US"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7277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z="3200">
                <a:latin typeface="Arial" panose="020B0604020202020204" pitchFamily="34" charset="0"/>
                <a:cs typeface="Arial" panose="020B0604020202020204" pitchFamily="34" charset="0"/>
              </a:rPr>
              <a:t>Preparing your Computer to Synch the Clock</a:t>
            </a:r>
          </a:p>
        </p:txBody>
      </p:sp>
      <p:sp>
        <p:nvSpPr>
          <p:cNvPr id="28675" name="Slide Number Placeholder 2"/>
          <p:cNvSpPr>
            <a:spLocks noGrp="1"/>
          </p:cNvSpPr>
          <p:nvPr>
            <p:ph type="sldNum" sz="quarter" idx="4294967295"/>
          </p:nvPr>
        </p:nvSpPr>
        <p:spPr bwMode="auto">
          <a:xfrm>
            <a:off x="0" y="6403975"/>
            <a:ext cx="714375" cy="454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chorCtr="0"/>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0F2F8E5-1108-0A46-83A0-852BF6A1A522}" type="slidenum">
              <a:rPr lang="en-US" smtClean="0"/>
              <a:pPr/>
              <a:t>44</a:t>
            </a:fld>
            <a:endParaRPr lang="en-US" altLang="en-US">
              <a:latin typeface="Arial" panose="020B0604020202020204" pitchFamily="34" charset="0"/>
            </a:endParaRPr>
          </a:p>
        </p:txBody>
      </p:sp>
      <p:pic>
        <p:nvPicPr>
          <p:cNvPr id="111618" name="Picture 2"/>
          <p:cNvPicPr>
            <a:picLocks noChangeAspect="1" noChangeArrowheads="1"/>
          </p:cNvPicPr>
          <p:nvPr/>
        </p:nvPicPr>
        <p:blipFill>
          <a:blip r:embed="rId2"/>
          <a:srcRect/>
          <a:stretch>
            <a:fillRect/>
          </a:stretch>
        </p:blipFill>
        <p:spPr bwMode="auto">
          <a:xfrm>
            <a:off x="5594685" y="1318277"/>
            <a:ext cx="5690936" cy="4221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7" name="TextBox 3"/>
          <p:cNvSpPr txBox="1">
            <a:spLocks noChangeArrowheads="1"/>
          </p:cNvSpPr>
          <p:nvPr/>
        </p:nvSpPr>
        <p:spPr bwMode="auto">
          <a:xfrm>
            <a:off x="577516" y="1690062"/>
            <a:ext cx="4566737"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Garamond" pitchFamily="18" charset="0"/>
              </a:defRPr>
            </a:lvl1pPr>
            <a:lvl2pPr marL="742950" indent="-285750">
              <a:defRPr b="1">
                <a:solidFill>
                  <a:schemeClr val="tx1"/>
                </a:solidFill>
                <a:latin typeface="Garamond" pitchFamily="18" charset="0"/>
              </a:defRPr>
            </a:lvl2pPr>
            <a:lvl3pPr marL="1143000" indent="-228600">
              <a:defRPr b="1">
                <a:solidFill>
                  <a:schemeClr val="tx1"/>
                </a:solidFill>
                <a:latin typeface="Garamond" pitchFamily="18" charset="0"/>
              </a:defRPr>
            </a:lvl3pPr>
            <a:lvl4pPr marL="1600200" indent="-228600">
              <a:defRPr b="1">
                <a:solidFill>
                  <a:schemeClr val="tx1"/>
                </a:solidFill>
                <a:latin typeface="Garamond" pitchFamily="18" charset="0"/>
              </a:defRPr>
            </a:lvl4pPr>
            <a:lvl5pPr marL="2057400" indent="-228600">
              <a:defRPr b="1">
                <a:solidFill>
                  <a:schemeClr val="tx1"/>
                </a:solidFill>
                <a:latin typeface="Garamond" pitchFamily="18" charset="0"/>
              </a:defRPr>
            </a:lvl5pPr>
            <a:lvl6pPr marL="2514600" indent="-228600" eaLnBrk="0" fontAlgn="base" hangingPunct="0">
              <a:spcBef>
                <a:spcPct val="0"/>
              </a:spcBef>
              <a:spcAft>
                <a:spcPct val="0"/>
              </a:spcAft>
              <a:defRPr b="1">
                <a:solidFill>
                  <a:schemeClr val="tx1"/>
                </a:solidFill>
                <a:latin typeface="Garamond" pitchFamily="18" charset="0"/>
              </a:defRPr>
            </a:lvl6pPr>
            <a:lvl7pPr marL="2971800" indent="-228600" eaLnBrk="0" fontAlgn="base" hangingPunct="0">
              <a:spcBef>
                <a:spcPct val="0"/>
              </a:spcBef>
              <a:spcAft>
                <a:spcPct val="0"/>
              </a:spcAft>
              <a:defRPr b="1">
                <a:solidFill>
                  <a:schemeClr val="tx1"/>
                </a:solidFill>
                <a:latin typeface="Garamond" pitchFamily="18" charset="0"/>
              </a:defRPr>
            </a:lvl7pPr>
            <a:lvl8pPr marL="3429000" indent="-228600" eaLnBrk="0" fontAlgn="base" hangingPunct="0">
              <a:spcBef>
                <a:spcPct val="0"/>
              </a:spcBef>
              <a:spcAft>
                <a:spcPct val="0"/>
              </a:spcAft>
              <a:defRPr b="1">
                <a:solidFill>
                  <a:schemeClr val="tx1"/>
                </a:solidFill>
                <a:latin typeface="Garamond" pitchFamily="18" charset="0"/>
              </a:defRPr>
            </a:lvl8pPr>
            <a:lvl9pPr marL="3886200" indent="-228600" eaLnBrk="0" fontAlgn="base" hangingPunct="0">
              <a:spcBef>
                <a:spcPct val="0"/>
              </a:spcBef>
              <a:spcAft>
                <a:spcPct val="0"/>
              </a:spcAft>
              <a:defRPr b="1">
                <a:solidFill>
                  <a:schemeClr val="tx1"/>
                </a:solidFill>
                <a:latin typeface="Garamond" pitchFamily="18" charset="0"/>
              </a:defRPr>
            </a:lvl9pPr>
          </a:lstStyle>
          <a:p>
            <a:pPr>
              <a:defRPr/>
            </a:pPr>
            <a:r>
              <a:rPr lang="en-US" altLang="en-US" sz="2000" b="0" dirty="0">
                <a:solidFill>
                  <a:schemeClr val="tx1">
                    <a:lumMod val="65000"/>
                    <a:lumOff val="35000"/>
                  </a:schemeClr>
                </a:solidFill>
                <a:latin typeface="+mj-lt"/>
              </a:rPr>
              <a:t>The Synch Clock function requires that the computer be exposed to changes from other programs. </a:t>
            </a:r>
          </a:p>
          <a:p>
            <a:pPr>
              <a:defRPr/>
            </a:pPr>
            <a:endParaRPr lang="en-US" altLang="en-US" sz="2000" b="0" dirty="0">
              <a:solidFill>
                <a:schemeClr val="tx1">
                  <a:lumMod val="65000"/>
                  <a:lumOff val="35000"/>
                </a:schemeClr>
              </a:solidFill>
              <a:latin typeface="+mj-lt"/>
            </a:endParaRPr>
          </a:p>
          <a:p>
            <a:pPr>
              <a:defRPr/>
            </a:pPr>
            <a:r>
              <a:rPr lang="en-US" altLang="en-US" sz="2000" b="0" dirty="0">
                <a:solidFill>
                  <a:schemeClr val="tx1">
                    <a:lumMod val="65000"/>
                    <a:lumOff val="35000"/>
                  </a:schemeClr>
                </a:solidFill>
                <a:latin typeface="+mj-lt"/>
              </a:rPr>
              <a:t>The User Account Controls Notification should be disabled to allow the software to update the computer time. </a:t>
            </a:r>
          </a:p>
          <a:p>
            <a:pPr>
              <a:defRPr/>
            </a:pPr>
            <a:endParaRPr lang="en-US" altLang="en-US" sz="2000" b="0" dirty="0">
              <a:solidFill>
                <a:schemeClr val="tx1">
                  <a:lumMod val="65000"/>
                  <a:lumOff val="35000"/>
                </a:schemeClr>
              </a:solidFill>
              <a:latin typeface="+mj-lt"/>
            </a:endParaRPr>
          </a:p>
          <a:p>
            <a:pPr>
              <a:defRPr/>
            </a:pPr>
            <a:r>
              <a:rPr lang="en-US" altLang="en-US" sz="2000" b="0" dirty="0">
                <a:solidFill>
                  <a:schemeClr val="tx1">
                    <a:lumMod val="65000"/>
                    <a:lumOff val="35000"/>
                  </a:schemeClr>
                </a:solidFill>
                <a:latin typeface="+mj-lt"/>
              </a:rPr>
              <a:t>If this is not disabled, the Veritime Clock will still function, however the computer time will not be changed. </a:t>
            </a:r>
          </a:p>
        </p:txBody>
      </p:sp>
    </p:spTree>
    <p:extLst>
      <p:ext uri="{BB962C8B-B14F-4D97-AF65-F5344CB8AC3E}">
        <p14:creationId xmlns:p14="http://schemas.microsoft.com/office/powerpoint/2010/main" val="3944000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z="3200">
                <a:latin typeface="Arial" panose="020B0604020202020204" pitchFamily="34" charset="0"/>
                <a:cs typeface="Arial" panose="020B0604020202020204" pitchFamily="34" charset="0"/>
              </a:rPr>
              <a:t>How Clock Synchronization Works</a:t>
            </a:r>
          </a:p>
        </p:txBody>
      </p:sp>
      <p:sp>
        <p:nvSpPr>
          <p:cNvPr id="29699" name="Slide Number Placeholder 2"/>
          <p:cNvSpPr>
            <a:spLocks noGrp="1"/>
          </p:cNvSpPr>
          <p:nvPr>
            <p:ph type="sldNum" sz="quarter" idx="4294967295"/>
          </p:nvPr>
        </p:nvSpPr>
        <p:spPr bwMode="auto">
          <a:xfrm>
            <a:off x="0" y="6403975"/>
            <a:ext cx="714375" cy="454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chorCtr="0"/>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0F2F8E5-1108-0A46-83A0-852BF6A1A522}" type="slidenum">
              <a:rPr lang="en-US" smtClean="0"/>
              <a:pPr/>
              <a:t>45</a:t>
            </a:fld>
            <a:endParaRPr lang="en-US" altLang="en-US">
              <a:latin typeface="Arial" panose="020B0604020202020204" pitchFamily="34" charset="0"/>
            </a:endParaRPr>
          </a:p>
        </p:txBody>
      </p:sp>
      <p:grpSp>
        <p:nvGrpSpPr>
          <p:cNvPr id="29700" name="Group 22"/>
          <p:cNvGrpSpPr>
            <a:grpSpLocks/>
          </p:cNvGrpSpPr>
          <p:nvPr/>
        </p:nvGrpSpPr>
        <p:grpSpPr bwMode="auto">
          <a:xfrm>
            <a:off x="457082" y="979961"/>
            <a:ext cx="9184425" cy="3629695"/>
            <a:chOff x="-408938" y="1934466"/>
            <a:chExt cx="9184028" cy="3629695"/>
          </a:xfrm>
        </p:grpSpPr>
        <p:sp>
          <p:nvSpPr>
            <p:cNvPr id="4" name="Oval 3"/>
            <p:cNvSpPr/>
            <p:nvPr/>
          </p:nvSpPr>
          <p:spPr>
            <a:xfrm>
              <a:off x="-408938" y="1934466"/>
              <a:ext cx="1142951"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GPS</a:t>
              </a:r>
            </a:p>
          </p:txBody>
        </p:sp>
        <p:sp>
          <p:nvSpPr>
            <p:cNvPr id="5" name="Rectangle 4"/>
            <p:cNvSpPr/>
            <p:nvPr/>
          </p:nvSpPr>
          <p:spPr>
            <a:xfrm>
              <a:off x="932208" y="2058961"/>
              <a:ext cx="4648200" cy="3505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7" name="Rectangle 6"/>
            <p:cNvSpPr/>
            <p:nvPr/>
          </p:nvSpPr>
          <p:spPr>
            <a:xfrm>
              <a:off x="7010133" y="3370736"/>
              <a:ext cx="1764957" cy="1596189"/>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dirty="0"/>
                <a:t>WINDOWS</a:t>
              </a:r>
            </a:p>
            <a:p>
              <a:pPr algn="ctr">
                <a:defRPr/>
              </a:pPr>
              <a:r>
                <a:rPr lang="en-US" dirty="0"/>
                <a:t>Time</a:t>
              </a:r>
            </a:p>
          </p:txBody>
        </p:sp>
        <p:cxnSp>
          <p:nvCxnSpPr>
            <p:cNvPr id="9" name="Straight Arrow Connector 8"/>
            <p:cNvCxnSpPr>
              <a:cxnSpLocks/>
              <a:stCxn id="4" idx="4"/>
            </p:cNvCxnSpPr>
            <p:nvPr/>
          </p:nvCxnSpPr>
          <p:spPr>
            <a:xfrm>
              <a:off x="162537" y="2467866"/>
              <a:ext cx="76967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086166" y="4152900"/>
              <a:ext cx="192396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712" name="TextBox 11"/>
            <p:cNvSpPr txBox="1">
              <a:spLocks noChangeArrowheads="1"/>
            </p:cNvSpPr>
            <p:nvPr/>
          </p:nvSpPr>
          <p:spPr bwMode="auto">
            <a:xfrm>
              <a:off x="1104888" y="2322513"/>
              <a:ext cx="4076524"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Garamond" pitchFamily="18" charset="0"/>
                </a:defRPr>
              </a:lvl1pPr>
              <a:lvl2pPr marL="742950" indent="-285750">
                <a:defRPr b="1">
                  <a:solidFill>
                    <a:schemeClr val="tx1"/>
                  </a:solidFill>
                  <a:latin typeface="Garamond" pitchFamily="18" charset="0"/>
                </a:defRPr>
              </a:lvl2pPr>
              <a:lvl3pPr marL="1143000" indent="-228600">
                <a:defRPr b="1">
                  <a:solidFill>
                    <a:schemeClr val="tx1"/>
                  </a:solidFill>
                  <a:latin typeface="Garamond" pitchFamily="18" charset="0"/>
                </a:defRPr>
              </a:lvl3pPr>
              <a:lvl4pPr marL="1600200" indent="-228600">
                <a:defRPr b="1">
                  <a:solidFill>
                    <a:schemeClr val="tx1"/>
                  </a:solidFill>
                  <a:latin typeface="Garamond" pitchFamily="18" charset="0"/>
                </a:defRPr>
              </a:lvl4pPr>
              <a:lvl5pPr marL="2057400" indent="-228600">
                <a:defRPr b="1">
                  <a:solidFill>
                    <a:schemeClr val="tx1"/>
                  </a:solidFill>
                  <a:latin typeface="Garamond" pitchFamily="18" charset="0"/>
                </a:defRPr>
              </a:lvl5pPr>
              <a:lvl6pPr marL="2514600" indent="-228600" eaLnBrk="0" fontAlgn="base" hangingPunct="0">
                <a:spcBef>
                  <a:spcPct val="0"/>
                </a:spcBef>
                <a:spcAft>
                  <a:spcPct val="0"/>
                </a:spcAft>
                <a:defRPr b="1">
                  <a:solidFill>
                    <a:schemeClr val="tx1"/>
                  </a:solidFill>
                  <a:latin typeface="Garamond" pitchFamily="18" charset="0"/>
                </a:defRPr>
              </a:lvl6pPr>
              <a:lvl7pPr marL="2971800" indent="-228600" eaLnBrk="0" fontAlgn="base" hangingPunct="0">
                <a:spcBef>
                  <a:spcPct val="0"/>
                </a:spcBef>
                <a:spcAft>
                  <a:spcPct val="0"/>
                </a:spcAft>
                <a:defRPr b="1">
                  <a:solidFill>
                    <a:schemeClr val="tx1"/>
                  </a:solidFill>
                  <a:latin typeface="Garamond" pitchFamily="18" charset="0"/>
                </a:defRPr>
              </a:lvl7pPr>
              <a:lvl8pPr marL="3429000" indent="-228600" eaLnBrk="0" fontAlgn="base" hangingPunct="0">
                <a:spcBef>
                  <a:spcPct val="0"/>
                </a:spcBef>
                <a:spcAft>
                  <a:spcPct val="0"/>
                </a:spcAft>
                <a:defRPr b="1">
                  <a:solidFill>
                    <a:schemeClr val="tx1"/>
                  </a:solidFill>
                  <a:latin typeface="Garamond" pitchFamily="18" charset="0"/>
                </a:defRPr>
              </a:lvl8pPr>
              <a:lvl9pPr marL="3886200" indent="-228600" eaLnBrk="0" fontAlgn="base" hangingPunct="0">
                <a:spcBef>
                  <a:spcPct val="0"/>
                </a:spcBef>
                <a:spcAft>
                  <a:spcPct val="0"/>
                </a:spcAft>
                <a:defRPr b="1">
                  <a:solidFill>
                    <a:schemeClr val="tx1"/>
                  </a:solidFill>
                  <a:latin typeface="Garamond" pitchFamily="18" charset="0"/>
                </a:defRPr>
              </a:lvl9pPr>
            </a:lstStyle>
            <a:p>
              <a:pPr>
                <a:defRPr/>
              </a:pPr>
              <a:r>
                <a:rPr lang="en-US" altLang="en-US" dirty="0">
                  <a:solidFill>
                    <a:schemeClr val="bg1"/>
                  </a:solidFill>
                  <a:latin typeface="+mj-lt"/>
                </a:rPr>
                <a:t>UTC time from the GPS is received using 1Hz ZDA message and optional PPS signal.</a:t>
              </a:r>
            </a:p>
          </p:txBody>
        </p:sp>
        <p:sp>
          <p:nvSpPr>
            <p:cNvPr id="15" name="Rounded Rectangle 14"/>
            <p:cNvSpPr/>
            <p:nvPr/>
          </p:nvSpPr>
          <p:spPr>
            <a:xfrm>
              <a:off x="1085839" y="3276600"/>
              <a:ext cx="4000327" cy="21685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9714" name="TextBox 16"/>
            <p:cNvSpPr txBox="1">
              <a:spLocks noChangeArrowheads="1"/>
            </p:cNvSpPr>
            <p:nvPr/>
          </p:nvSpPr>
          <p:spPr bwMode="auto">
            <a:xfrm>
              <a:off x="1295380" y="3414713"/>
              <a:ext cx="358124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Garamond" pitchFamily="18" charset="0"/>
                </a:defRPr>
              </a:lvl1pPr>
              <a:lvl2pPr marL="742950" indent="-285750">
                <a:defRPr b="1">
                  <a:solidFill>
                    <a:schemeClr val="tx1"/>
                  </a:solidFill>
                  <a:latin typeface="Garamond" pitchFamily="18" charset="0"/>
                </a:defRPr>
              </a:lvl2pPr>
              <a:lvl3pPr marL="1143000" indent="-228600">
                <a:defRPr b="1">
                  <a:solidFill>
                    <a:schemeClr val="tx1"/>
                  </a:solidFill>
                  <a:latin typeface="Garamond" pitchFamily="18" charset="0"/>
                </a:defRPr>
              </a:lvl3pPr>
              <a:lvl4pPr marL="1600200" indent="-228600">
                <a:defRPr b="1">
                  <a:solidFill>
                    <a:schemeClr val="tx1"/>
                  </a:solidFill>
                  <a:latin typeface="Garamond" pitchFamily="18" charset="0"/>
                </a:defRPr>
              </a:lvl4pPr>
              <a:lvl5pPr marL="2057400" indent="-228600">
                <a:defRPr b="1">
                  <a:solidFill>
                    <a:schemeClr val="tx1"/>
                  </a:solidFill>
                  <a:latin typeface="Garamond" pitchFamily="18" charset="0"/>
                </a:defRPr>
              </a:lvl5pPr>
              <a:lvl6pPr marL="2514600" indent="-228600" eaLnBrk="0" fontAlgn="base" hangingPunct="0">
                <a:spcBef>
                  <a:spcPct val="0"/>
                </a:spcBef>
                <a:spcAft>
                  <a:spcPct val="0"/>
                </a:spcAft>
                <a:defRPr b="1">
                  <a:solidFill>
                    <a:schemeClr val="tx1"/>
                  </a:solidFill>
                  <a:latin typeface="Garamond" pitchFamily="18" charset="0"/>
                </a:defRPr>
              </a:lvl6pPr>
              <a:lvl7pPr marL="2971800" indent="-228600" eaLnBrk="0" fontAlgn="base" hangingPunct="0">
                <a:spcBef>
                  <a:spcPct val="0"/>
                </a:spcBef>
                <a:spcAft>
                  <a:spcPct val="0"/>
                </a:spcAft>
                <a:defRPr b="1">
                  <a:solidFill>
                    <a:schemeClr val="tx1"/>
                  </a:solidFill>
                  <a:latin typeface="Garamond" pitchFamily="18" charset="0"/>
                </a:defRPr>
              </a:lvl7pPr>
              <a:lvl8pPr marL="3429000" indent="-228600" eaLnBrk="0" fontAlgn="base" hangingPunct="0">
                <a:spcBef>
                  <a:spcPct val="0"/>
                </a:spcBef>
                <a:spcAft>
                  <a:spcPct val="0"/>
                </a:spcAft>
                <a:defRPr b="1">
                  <a:solidFill>
                    <a:schemeClr val="tx1"/>
                  </a:solidFill>
                  <a:latin typeface="Garamond" pitchFamily="18" charset="0"/>
                </a:defRPr>
              </a:lvl8pPr>
              <a:lvl9pPr marL="3886200" indent="-228600" eaLnBrk="0" fontAlgn="base" hangingPunct="0">
                <a:spcBef>
                  <a:spcPct val="0"/>
                </a:spcBef>
                <a:spcAft>
                  <a:spcPct val="0"/>
                </a:spcAft>
                <a:defRPr b="1">
                  <a:solidFill>
                    <a:schemeClr val="tx1"/>
                  </a:solidFill>
                  <a:latin typeface="Garamond" pitchFamily="18" charset="0"/>
                </a:defRPr>
              </a:lvl9pPr>
            </a:lstStyle>
            <a:p>
              <a:pPr>
                <a:defRPr/>
              </a:pPr>
              <a:r>
                <a:rPr lang="en-US" altLang="en-US" dirty="0">
                  <a:solidFill>
                    <a:schemeClr val="tx1">
                      <a:lumMod val="65000"/>
                      <a:lumOff val="35000"/>
                    </a:schemeClr>
                  </a:solidFill>
                  <a:latin typeface="+mj-lt"/>
                </a:rPr>
                <a:t>Veritime Clock</a:t>
              </a:r>
            </a:p>
            <a:p>
              <a:pPr>
                <a:defRPr/>
              </a:pPr>
              <a:endParaRPr lang="en-US" altLang="en-US" dirty="0">
                <a:solidFill>
                  <a:schemeClr val="tx1">
                    <a:lumMod val="65000"/>
                    <a:lumOff val="35000"/>
                  </a:schemeClr>
                </a:solidFill>
                <a:latin typeface="+mj-lt"/>
              </a:endParaRPr>
            </a:p>
            <a:p>
              <a:pPr>
                <a:defRPr/>
              </a:pPr>
              <a:r>
                <a:rPr lang="en-US" altLang="en-US" dirty="0">
                  <a:solidFill>
                    <a:schemeClr val="tx1">
                      <a:lumMod val="65000"/>
                      <a:lumOff val="35000"/>
                    </a:schemeClr>
                  </a:solidFill>
                  <a:latin typeface="+mj-lt"/>
                </a:rPr>
                <a:t>Using the GPS Time the clock monitored and updated every second. The current time is pushed to WINDOWS to update the computer time. </a:t>
              </a:r>
            </a:p>
          </p:txBody>
        </p:sp>
      </p:grpSp>
      <p:sp>
        <p:nvSpPr>
          <p:cNvPr id="24" name="Rounded Rectangle 23"/>
          <p:cNvSpPr/>
          <p:nvPr/>
        </p:nvSpPr>
        <p:spPr>
          <a:xfrm>
            <a:off x="3380673" y="4769122"/>
            <a:ext cx="5334000" cy="9144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chemeClr val="tx1"/>
                </a:solidFill>
              </a:rPr>
              <a:t>The device timing uses the VERITIME time for record time. If the time push to WINDOWS fails the device time is still in synch with the GPS time. </a:t>
            </a:r>
          </a:p>
        </p:txBody>
      </p:sp>
      <p:sp>
        <p:nvSpPr>
          <p:cNvPr id="29702" name="TextBox 24"/>
          <p:cNvSpPr txBox="1">
            <a:spLocks noChangeArrowheads="1"/>
          </p:cNvSpPr>
          <p:nvPr/>
        </p:nvSpPr>
        <p:spPr bwMode="auto">
          <a:xfrm>
            <a:off x="6644891" y="1571720"/>
            <a:ext cx="44702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Garamond" pitchFamily="18" charset="0"/>
              </a:defRPr>
            </a:lvl1pPr>
            <a:lvl2pPr marL="742950" indent="-285750">
              <a:defRPr b="1">
                <a:solidFill>
                  <a:schemeClr val="tx1"/>
                </a:solidFill>
                <a:latin typeface="Garamond" pitchFamily="18" charset="0"/>
              </a:defRPr>
            </a:lvl2pPr>
            <a:lvl3pPr marL="1143000" indent="-228600">
              <a:defRPr b="1">
                <a:solidFill>
                  <a:schemeClr val="tx1"/>
                </a:solidFill>
                <a:latin typeface="Garamond" pitchFamily="18" charset="0"/>
              </a:defRPr>
            </a:lvl3pPr>
            <a:lvl4pPr marL="1600200" indent="-228600">
              <a:defRPr b="1">
                <a:solidFill>
                  <a:schemeClr val="tx1"/>
                </a:solidFill>
                <a:latin typeface="Garamond" pitchFamily="18" charset="0"/>
              </a:defRPr>
            </a:lvl4pPr>
            <a:lvl5pPr marL="2057400" indent="-228600">
              <a:defRPr b="1">
                <a:solidFill>
                  <a:schemeClr val="tx1"/>
                </a:solidFill>
                <a:latin typeface="Garamond" pitchFamily="18" charset="0"/>
              </a:defRPr>
            </a:lvl5pPr>
            <a:lvl6pPr marL="2514600" indent="-228600" eaLnBrk="0" fontAlgn="base" hangingPunct="0">
              <a:spcBef>
                <a:spcPct val="0"/>
              </a:spcBef>
              <a:spcAft>
                <a:spcPct val="0"/>
              </a:spcAft>
              <a:defRPr b="1">
                <a:solidFill>
                  <a:schemeClr val="tx1"/>
                </a:solidFill>
                <a:latin typeface="Garamond" pitchFamily="18" charset="0"/>
              </a:defRPr>
            </a:lvl6pPr>
            <a:lvl7pPr marL="2971800" indent="-228600" eaLnBrk="0" fontAlgn="base" hangingPunct="0">
              <a:spcBef>
                <a:spcPct val="0"/>
              </a:spcBef>
              <a:spcAft>
                <a:spcPct val="0"/>
              </a:spcAft>
              <a:defRPr b="1">
                <a:solidFill>
                  <a:schemeClr val="tx1"/>
                </a:solidFill>
                <a:latin typeface="Garamond" pitchFamily="18" charset="0"/>
              </a:defRPr>
            </a:lvl7pPr>
            <a:lvl8pPr marL="3429000" indent="-228600" eaLnBrk="0" fontAlgn="base" hangingPunct="0">
              <a:spcBef>
                <a:spcPct val="0"/>
              </a:spcBef>
              <a:spcAft>
                <a:spcPct val="0"/>
              </a:spcAft>
              <a:defRPr b="1">
                <a:solidFill>
                  <a:schemeClr val="tx1"/>
                </a:solidFill>
                <a:latin typeface="Garamond" pitchFamily="18" charset="0"/>
              </a:defRPr>
            </a:lvl8pPr>
            <a:lvl9pPr marL="3886200" indent="-228600" eaLnBrk="0" fontAlgn="base" hangingPunct="0">
              <a:spcBef>
                <a:spcPct val="0"/>
              </a:spcBef>
              <a:spcAft>
                <a:spcPct val="0"/>
              </a:spcAft>
              <a:defRPr b="1">
                <a:solidFill>
                  <a:schemeClr val="tx1"/>
                </a:solidFill>
                <a:latin typeface="Garamond" pitchFamily="18" charset="0"/>
              </a:defRPr>
            </a:lvl9pPr>
          </a:lstStyle>
          <a:p>
            <a:pPr>
              <a:defRPr/>
            </a:pPr>
            <a:r>
              <a:rPr lang="en-US" altLang="en-US" dirty="0">
                <a:solidFill>
                  <a:schemeClr val="tx1">
                    <a:lumMod val="65000"/>
                    <a:lumOff val="35000"/>
                  </a:schemeClr>
                </a:solidFill>
                <a:latin typeface="+mj-lt"/>
              </a:rPr>
              <a:t>The time in the Data Display is the local time representation of VERITIME</a:t>
            </a:r>
          </a:p>
        </p:txBody>
      </p:sp>
    </p:spTree>
    <p:extLst>
      <p:ext uri="{BB962C8B-B14F-4D97-AF65-F5344CB8AC3E}">
        <p14:creationId xmlns:p14="http://schemas.microsoft.com/office/powerpoint/2010/main" val="3640086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pPr marL="53975"/>
            <a:r>
              <a:rPr lang="en-US" altLang="en-US" sz="3200">
                <a:latin typeface="Arial" panose="020B0604020202020204" pitchFamily="34" charset="0"/>
                <a:cs typeface="Arial" panose="020B0604020202020204" pitchFamily="34" charset="0"/>
              </a:rPr>
              <a:t>Clock Synchronization:  </a:t>
            </a:r>
            <a:r>
              <a:rPr lang="en-US" altLang="en-US">
                <a:latin typeface="Arial" panose="020B0604020202020204" pitchFamily="34" charset="0"/>
                <a:cs typeface="Arial" panose="020B0604020202020204" pitchFamily="34" charset="0"/>
              </a:rPr>
              <a:t>How it works</a:t>
            </a:r>
            <a:endParaRPr lang="en-US" altLang="en-US" sz="360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1457199" y="1190324"/>
            <a:ext cx="8915400" cy="5257800"/>
          </a:xfrm>
          <a:prstGeom prst="rect">
            <a:avLst/>
          </a:prstGeom>
          <a:noFill/>
          <a:ln w="9525">
            <a:noFill/>
            <a:miter lim="800000"/>
            <a:headEnd/>
            <a:tailEnd/>
          </a:ln>
        </p:spPr>
        <p:txBody>
          <a:bodyPr>
            <a:normAutofit/>
          </a:bodyPr>
          <a:lstStyle/>
          <a:p>
            <a:pPr eaLnBrk="1" fontAlgn="auto" hangingPunct="1">
              <a:lnSpc>
                <a:spcPct val="110000"/>
              </a:lnSpc>
              <a:spcBef>
                <a:spcPts val="0"/>
              </a:spcBef>
              <a:spcAft>
                <a:spcPts val="0"/>
              </a:spcAft>
              <a:buClr>
                <a:schemeClr val="bg2"/>
              </a:buClr>
              <a:buSzPct val="70000"/>
              <a:defRPr/>
            </a:pPr>
            <a:r>
              <a:rPr lang="en-US" sz="1600" dirty="0">
                <a:solidFill>
                  <a:schemeClr val="bg2"/>
                </a:solidFill>
                <a:latin typeface="+mn-lt"/>
              </a:rPr>
              <a:t>When the ZDA sentence arrives:  (1 Hz only!)</a:t>
            </a:r>
          </a:p>
          <a:p>
            <a:pPr marL="800100" lvl="1" indent="-342900" eaLnBrk="1" fontAlgn="auto" hangingPunct="1">
              <a:lnSpc>
                <a:spcPct val="110000"/>
              </a:lnSpc>
              <a:spcBef>
                <a:spcPts val="0"/>
              </a:spcBef>
              <a:spcAft>
                <a:spcPts val="0"/>
              </a:spcAft>
              <a:buClr>
                <a:schemeClr val="tx1">
                  <a:lumMod val="65000"/>
                  <a:lumOff val="35000"/>
                </a:schemeClr>
              </a:buClr>
              <a:buSzPct val="70000"/>
              <a:buFont typeface="Wingdings" panose="05000000000000000000" pitchFamily="2" charset="2"/>
              <a:buChar char="Ø"/>
              <a:defRPr/>
            </a:pPr>
            <a:r>
              <a:rPr lang="en-US" sz="1600" b="0" dirty="0">
                <a:solidFill>
                  <a:schemeClr val="tx1">
                    <a:lumMod val="65000"/>
                    <a:lumOff val="35000"/>
                  </a:schemeClr>
                </a:solidFill>
                <a:latin typeface="+mn-lt"/>
              </a:rPr>
              <a:t>HYPACK SURVEY compares the UTC time from the GPS (corrected with the time zone offset) with the time from the VERITIME clock model (HYPACK SURVEY).</a:t>
            </a:r>
          </a:p>
          <a:p>
            <a:pPr marL="800100" lvl="1" indent="-342900" eaLnBrk="1" fontAlgn="auto" hangingPunct="1">
              <a:lnSpc>
                <a:spcPct val="110000"/>
              </a:lnSpc>
              <a:spcBef>
                <a:spcPts val="0"/>
              </a:spcBef>
              <a:spcAft>
                <a:spcPts val="0"/>
              </a:spcAft>
              <a:buClr>
                <a:schemeClr val="tx1">
                  <a:lumMod val="65000"/>
                  <a:lumOff val="35000"/>
                </a:schemeClr>
              </a:buClr>
              <a:buSzPct val="70000"/>
              <a:buFont typeface="Wingdings" panose="05000000000000000000" pitchFamily="2" charset="2"/>
              <a:buChar char="Ø"/>
              <a:defRPr/>
            </a:pPr>
            <a:r>
              <a:rPr lang="en-US" sz="1600" b="0" dirty="0">
                <a:solidFill>
                  <a:schemeClr val="tx1">
                    <a:lumMod val="65000"/>
                    <a:lumOff val="35000"/>
                  </a:schemeClr>
                </a:solidFill>
                <a:latin typeface="+mn-lt"/>
              </a:rPr>
              <a:t>It can speed up the VERITIME clock model, or slow it down so that it matches UTC.</a:t>
            </a:r>
          </a:p>
          <a:p>
            <a:pPr marL="800100" lvl="1" indent="-342900" eaLnBrk="1" fontAlgn="auto" hangingPunct="1">
              <a:lnSpc>
                <a:spcPct val="110000"/>
              </a:lnSpc>
              <a:spcBef>
                <a:spcPts val="0"/>
              </a:spcBef>
              <a:spcAft>
                <a:spcPts val="0"/>
              </a:spcAft>
              <a:buClr>
                <a:schemeClr val="tx1">
                  <a:lumMod val="65000"/>
                  <a:lumOff val="35000"/>
                </a:schemeClr>
              </a:buClr>
              <a:buSzPct val="70000"/>
              <a:buFont typeface="Wingdings" panose="05000000000000000000" pitchFamily="2" charset="2"/>
              <a:buChar char="Ø"/>
              <a:defRPr/>
            </a:pPr>
            <a:r>
              <a:rPr lang="en-US" sz="1600" b="0" dirty="0">
                <a:solidFill>
                  <a:schemeClr val="tx1">
                    <a:lumMod val="65000"/>
                    <a:lumOff val="35000"/>
                  </a:schemeClr>
                </a:solidFill>
                <a:latin typeface="+mn-lt"/>
              </a:rPr>
              <a:t>You should wait one or two minutes after starting HYPACK SURVEY before starting to survey to allow the VERITIME clock model to synch to UTC.  SURVEY will show a “No Synch” error until it locks on.</a:t>
            </a:r>
          </a:p>
          <a:p>
            <a:pPr marL="749300" lvl="1" indent="-292100" eaLnBrk="1" fontAlgn="auto" hangingPunct="1">
              <a:lnSpc>
                <a:spcPct val="110000"/>
              </a:lnSpc>
              <a:spcBef>
                <a:spcPts val="0"/>
              </a:spcBef>
              <a:spcAft>
                <a:spcPts val="0"/>
              </a:spcAft>
              <a:buClr>
                <a:schemeClr val="tx1">
                  <a:lumMod val="65000"/>
                  <a:lumOff val="35000"/>
                </a:schemeClr>
              </a:buClr>
              <a:buSzPct val="70000"/>
              <a:buFont typeface="Arial" panose="020B0604020202020204" pitchFamily="34" charset="0"/>
              <a:buChar char="•"/>
              <a:defRPr/>
            </a:pPr>
            <a:endParaRPr lang="en-US" sz="1600" dirty="0">
              <a:solidFill>
                <a:schemeClr val="bg2"/>
              </a:solidFill>
              <a:latin typeface="+mn-lt"/>
            </a:endParaRPr>
          </a:p>
          <a:p>
            <a:pPr eaLnBrk="1" fontAlgn="auto" hangingPunct="1">
              <a:lnSpc>
                <a:spcPct val="110000"/>
              </a:lnSpc>
              <a:spcBef>
                <a:spcPts val="0"/>
              </a:spcBef>
              <a:spcAft>
                <a:spcPts val="0"/>
              </a:spcAft>
              <a:buClr>
                <a:schemeClr val="tx1">
                  <a:lumMod val="65000"/>
                  <a:lumOff val="35000"/>
                </a:schemeClr>
              </a:buClr>
              <a:buSzPct val="70000"/>
              <a:defRPr/>
            </a:pPr>
            <a:r>
              <a:rPr lang="en-US" sz="1600" dirty="0">
                <a:solidFill>
                  <a:schemeClr val="bg2"/>
                </a:solidFill>
                <a:latin typeface="+mn-lt"/>
              </a:rPr>
              <a:t>When the GGA sentence arrives (any rate):</a:t>
            </a:r>
          </a:p>
          <a:p>
            <a:pPr marL="749300" lvl="1" indent="-292100" eaLnBrk="1" fontAlgn="auto" hangingPunct="1">
              <a:lnSpc>
                <a:spcPct val="110000"/>
              </a:lnSpc>
              <a:spcBef>
                <a:spcPts val="0"/>
              </a:spcBef>
              <a:spcAft>
                <a:spcPts val="0"/>
              </a:spcAft>
              <a:buClr>
                <a:schemeClr val="tx1">
                  <a:lumMod val="65000"/>
                  <a:lumOff val="35000"/>
                </a:schemeClr>
              </a:buClr>
              <a:buSzPct val="70000"/>
              <a:buFont typeface="Wingdings" panose="05000000000000000000" pitchFamily="2" charset="2"/>
              <a:buChar char="Ø"/>
              <a:defRPr/>
            </a:pPr>
            <a:r>
              <a:rPr lang="en-US" sz="1600" b="0" dirty="0">
                <a:solidFill>
                  <a:schemeClr val="tx1">
                    <a:lumMod val="65000"/>
                    <a:lumOff val="35000"/>
                  </a:schemeClr>
                </a:solidFill>
                <a:latin typeface="+mn-lt"/>
              </a:rPr>
              <a:t>HYPACK SURVEY uses the time tag in the GGA sentence (corrected for local time zone offset) as the position time tag.</a:t>
            </a:r>
          </a:p>
          <a:p>
            <a:pPr marL="749300" lvl="1" indent="-292100" eaLnBrk="1" fontAlgn="auto" hangingPunct="1">
              <a:lnSpc>
                <a:spcPct val="110000"/>
              </a:lnSpc>
              <a:spcBef>
                <a:spcPts val="0"/>
              </a:spcBef>
              <a:spcAft>
                <a:spcPts val="0"/>
              </a:spcAft>
              <a:buClr>
                <a:schemeClr val="tx1">
                  <a:lumMod val="65000"/>
                  <a:lumOff val="35000"/>
                </a:schemeClr>
              </a:buClr>
              <a:buSzPct val="70000"/>
              <a:buFont typeface="Arial" panose="020B0604020202020204" pitchFamily="34" charset="0"/>
              <a:buChar char="•"/>
              <a:defRPr/>
            </a:pPr>
            <a:endParaRPr lang="en-US" sz="1600" b="0" dirty="0">
              <a:solidFill>
                <a:schemeClr val="tx1">
                  <a:lumMod val="65000"/>
                  <a:lumOff val="35000"/>
                </a:schemeClr>
              </a:solidFill>
              <a:latin typeface="+mn-lt"/>
            </a:endParaRPr>
          </a:p>
          <a:p>
            <a:pPr eaLnBrk="1" fontAlgn="auto" hangingPunct="1">
              <a:lnSpc>
                <a:spcPct val="110000"/>
              </a:lnSpc>
              <a:spcBef>
                <a:spcPts val="0"/>
              </a:spcBef>
              <a:spcAft>
                <a:spcPts val="0"/>
              </a:spcAft>
              <a:buClr>
                <a:schemeClr val="tx1">
                  <a:lumMod val="65000"/>
                  <a:lumOff val="35000"/>
                </a:schemeClr>
              </a:buClr>
              <a:buSzPct val="70000"/>
              <a:defRPr/>
            </a:pPr>
            <a:r>
              <a:rPr lang="en-US" sz="1600" dirty="0">
                <a:solidFill>
                  <a:schemeClr val="bg2"/>
                </a:solidFill>
                <a:latin typeface="+mn-lt"/>
              </a:rPr>
              <a:t>When a message arrives from your echosounder, MRU or other non-GPS device:</a:t>
            </a:r>
          </a:p>
          <a:p>
            <a:pPr marL="749300" lvl="1" indent="-292100" eaLnBrk="1" fontAlgn="auto" hangingPunct="1">
              <a:lnSpc>
                <a:spcPct val="110000"/>
              </a:lnSpc>
              <a:spcBef>
                <a:spcPts val="0"/>
              </a:spcBef>
              <a:spcAft>
                <a:spcPts val="0"/>
              </a:spcAft>
              <a:buClr>
                <a:schemeClr val="tx1">
                  <a:lumMod val="65000"/>
                  <a:lumOff val="35000"/>
                </a:schemeClr>
              </a:buClr>
              <a:buSzPct val="70000"/>
              <a:buFont typeface="Wingdings" panose="05000000000000000000" pitchFamily="2" charset="2"/>
              <a:buChar char="Ø"/>
              <a:defRPr/>
            </a:pPr>
            <a:r>
              <a:rPr lang="en-US" sz="1600" b="0" dirty="0">
                <a:solidFill>
                  <a:schemeClr val="tx1">
                    <a:lumMod val="65000"/>
                    <a:lumOff val="35000"/>
                  </a:schemeClr>
                </a:solidFill>
                <a:latin typeface="+mn-lt"/>
              </a:rPr>
              <a:t>HYPACK SURVEY gets a time tag from the VERITIME clock model, which has been ‘synched’ to UTC less the local time zone offset.</a:t>
            </a:r>
          </a:p>
        </p:txBody>
      </p:sp>
    </p:spTree>
    <p:extLst>
      <p:ext uri="{BB962C8B-B14F-4D97-AF65-F5344CB8AC3E}">
        <p14:creationId xmlns:p14="http://schemas.microsoft.com/office/powerpoint/2010/main" val="1516902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pPr marL="53975"/>
            <a:r>
              <a:rPr lang="en-US" altLang="en-US" sz="3200">
                <a:latin typeface="Arial" panose="020B0604020202020204" pitchFamily="34" charset="0"/>
                <a:cs typeface="Arial" panose="020B0604020202020204" pitchFamily="34" charset="0"/>
              </a:rPr>
              <a:t>Clock Synchronization </a:t>
            </a:r>
          </a:p>
        </p:txBody>
      </p:sp>
      <p:pic>
        <p:nvPicPr>
          <p:cNvPr id="31748" name="Picture 4" descr="22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100183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graphicFrame>
        <p:nvGraphicFramePr>
          <p:cNvPr id="124957" name="Group 29"/>
          <p:cNvGraphicFramePr>
            <a:graphicFrameLocks noGrp="1"/>
          </p:cNvGraphicFramePr>
          <p:nvPr>
            <p:extLst>
              <p:ext uri="{D42A27DB-BD31-4B8C-83A1-F6EECF244321}">
                <p14:modId xmlns:p14="http://schemas.microsoft.com/office/powerpoint/2010/main" val="218477569"/>
              </p:ext>
            </p:extLst>
          </p:nvPr>
        </p:nvGraphicFramePr>
        <p:xfrm>
          <a:off x="1866900" y="2783931"/>
          <a:ext cx="8382000" cy="2736475"/>
        </p:xfrm>
        <a:graphic>
          <a:graphicData uri="http://schemas.openxmlformats.org/drawingml/2006/table">
            <a:tbl>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633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bg1"/>
                          </a:solidFill>
                          <a:effectLst/>
                          <a:latin typeface="Arial" charset="0"/>
                        </a:rPr>
                        <a:t>Device Message</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bg1"/>
                          </a:solidFill>
                          <a:effectLst/>
                          <a:latin typeface="Arial" charset="0"/>
                        </a:rPr>
                        <a:t>Veritime Action</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bg1"/>
                          </a:solidFill>
                          <a:effectLst/>
                          <a:latin typeface="Arial" charset="0"/>
                        </a:rPr>
                        <a:t>Time Tag</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0"/>
                  </a:ext>
                </a:extLst>
              </a:tr>
              <a:tr h="582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a:ln>
                            <a:noFill/>
                          </a:ln>
                          <a:solidFill>
                            <a:schemeClr val="tx1"/>
                          </a:solidFill>
                          <a:effectLst/>
                          <a:latin typeface="Arial" charset="0"/>
                        </a:rPr>
                        <a:t>‘ZDA’ from GPS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a:ln>
                            <a:noFill/>
                          </a:ln>
                          <a:solidFill>
                            <a:schemeClr val="tx1"/>
                          </a:solidFill>
                          <a:effectLst/>
                          <a:latin typeface="Arial" charset="0"/>
                        </a:rPr>
                        <a:t>VERITIME Clock Model Adjusted</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a:ln>
                            <a:noFill/>
                          </a:ln>
                          <a:solidFill>
                            <a:schemeClr val="tx1"/>
                          </a:solidFill>
                          <a:effectLst/>
                          <a:latin typeface="Arial" charset="0"/>
                        </a:rPr>
                        <a:t>Difference recorded in RAW record</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1"/>
                  </a:ext>
                </a:extLst>
              </a:tr>
              <a:tr h="582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a:ln>
                            <a:noFill/>
                          </a:ln>
                          <a:solidFill>
                            <a:schemeClr val="tx1"/>
                          </a:solidFill>
                          <a:effectLst/>
                          <a:latin typeface="Arial" charset="0"/>
                        </a:rPr>
                        <a:t>‘GGA’ or ‘GGK’ from GPS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a:ln>
                            <a:noFill/>
                          </a:ln>
                          <a:solidFill>
                            <a:schemeClr val="tx1"/>
                          </a:solidFill>
                          <a:effectLst/>
                          <a:latin typeface="Arial" charset="0"/>
                        </a:rPr>
                        <a:t>Nothing</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a:ln>
                            <a:noFill/>
                          </a:ln>
                          <a:solidFill>
                            <a:schemeClr val="tx1"/>
                          </a:solidFill>
                          <a:effectLst/>
                          <a:latin typeface="Arial" charset="0"/>
                        </a:rPr>
                        <a:t>From GGA/GGK sentence</a:t>
                      </a:r>
                      <a:endParaRPr kumimoji="0" lang="en-US" sz="2000" b="1" i="0" u="none" strike="noStrike" cap="none" normalizeH="0" baseline="30000">
                        <a:ln>
                          <a:noFill/>
                        </a:ln>
                        <a:solidFill>
                          <a:schemeClr val="tx1"/>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2"/>
                  </a:ext>
                </a:extLst>
              </a:tr>
              <a:tr h="582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a:ln>
                            <a:noFill/>
                          </a:ln>
                          <a:solidFill>
                            <a:schemeClr val="tx1"/>
                          </a:solidFill>
                          <a:effectLst/>
                          <a:latin typeface="Arial" charset="0"/>
                        </a:rPr>
                        <a:t>Echosounder, gyro and other devices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a:ln>
                            <a:noFill/>
                          </a:ln>
                          <a:solidFill>
                            <a:schemeClr val="tx1"/>
                          </a:solidFill>
                          <a:effectLst/>
                          <a:latin typeface="Arial" charset="0"/>
                        </a:rPr>
                        <a:t>Nothing</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a:ln>
                            <a:noFill/>
                          </a:ln>
                          <a:solidFill>
                            <a:schemeClr val="tx1"/>
                          </a:solidFill>
                          <a:effectLst/>
                          <a:latin typeface="Arial" charset="0"/>
                        </a:rPr>
                        <a:t>From VERITIME model</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3"/>
                  </a:ext>
                </a:extLst>
              </a:tr>
            </a:tbl>
          </a:graphicData>
        </a:graphic>
      </p:graphicFrame>
      <p:sp>
        <p:nvSpPr>
          <p:cNvPr id="2" name="Rectangle 1"/>
          <p:cNvSpPr/>
          <p:nvPr/>
        </p:nvSpPr>
        <p:spPr>
          <a:xfrm>
            <a:off x="1138518" y="1810375"/>
            <a:ext cx="9115144" cy="584775"/>
          </a:xfrm>
          <a:prstGeom prst="rect">
            <a:avLst/>
          </a:prstGeom>
        </p:spPr>
        <p:txBody>
          <a:bodyPr wrap="square">
            <a:spAutoFit/>
          </a:bodyPr>
          <a:lstStyle/>
          <a:p>
            <a:pPr marL="639763" lvl="1">
              <a:spcAft>
                <a:spcPts val="600"/>
              </a:spcAft>
              <a:buClr>
                <a:schemeClr val="bg2"/>
              </a:buClr>
              <a:defRPr/>
            </a:pPr>
            <a:r>
              <a:rPr lang="en-US" altLang="en-US" sz="1600" dirty="0">
                <a:solidFill>
                  <a:schemeClr val="bg2"/>
                </a:solidFill>
                <a:latin typeface="Arial" panose="020B0604020202020204" pitchFamily="34" charset="0"/>
                <a:cs typeface="Arial" panose="020B0604020202020204" pitchFamily="34" charset="0"/>
              </a:rPr>
              <a:t>These times are adjusted to local time zone, along with any latency offset entered by the user and used as the time tag for the position.</a:t>
            </a:r>
          </a:p>
        </p:txBody>
      </p:sp>
    </p:spTree>
    <p:extLst>
      <p:ext uri="{BB962C8B-B14F-4D97-AF65-F5344CB8AC3E}">
        <p14:creationId xmlns:p14="http://schemas.microsoft.com/office/powerpoint/2010/main" val="2038584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lstStyle/>
          <a:p>
            <a:pPr marL="53975"/>
            <a:r>
              <a:rPr lang="en-US" altLang="en-US" sz="3200">
                <a:latin typeface="Arial" panose="020B0604020202020204" pitchFamily="34" charset="0"/>
                <a:cs typeface="Arial" panose="020B0604020202020204" pitchFamily="34" charset="0"/>
              </a:rPr>
              <a:t>Clock Synchronization – 1PPS Box</a:t>
            </a:r>
          </a:p>
        </p:txBody>
      </p:sp>
      <p:sp>
        <p:nvSpPr>
          <p:cNvPr id="30744" name="Text Box 23"/>
          <p:cNvSpPr txBox="1">
            <a:spLocks noChangeArrowheads="1"/>
          </p:cNvSpPr>
          <p:nvPr/>
        </p:nvSpPr>
        <p:spPr bwMode="auto">
          <a:xfrm>
            <a:off x="1676400" y="4514379"/>
            <a:ext cx="9617241"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spcBef>
                <a:spcPct val="50000"/>
              </a:spcBef>
              <a:defRPr/>
            </a:pPr>
            <a:r>
              <a:rPr lang="en-US" altLang="en-US" sz="2000" dirty="0">
                <a:solidFill>
                  <a:schemeClr val="bg2"/>
                </a:solidFill>
                <a:latin typeface="+mj-lt"/>
              </a:rPr>
              <a:t>Without a 1PPS Box:</a:t>
            </a:r>
            <a:r>
              <a:rPr lang="en-US" altLang="en-US" dirty="0">
                <a:solidFill>
                  <a:schemeClr val="bg2"/>
                </a:solidFill>
                <a:latin typeface="+mj-lt"/>
              </a:rPr>
              <a:t>  </a:t>
            </a:r>
            <a:r>
              <a:rPr lang="en-US" altLang="en-US" b="0" dirty="0">
                <a:solidFill>
                  <a:schemeClr val="tx1">
                    <a:lumMod val="65000"/>
                    <a:lumOff val="35000"/>
                  </a:schemeClr>
                </a:solidFill>
                <a:latin typeface="+mj-lt"/>
              </a:rPr>
              <a:t>Time of ZDA sentence is based on the arrival of first character of ZDA transmission.</a:t>
            </a:r>
          </a:p>
          <a:p>
            <a:pPr>
              <a:spcBef>
                <a:spcPct val="50000"/>
              </a:spcBef>
              <a:defRPr/>
            </a:pPr>
            <a:r>
              <a:rPr lang="en-US" altLang="en-US" sz="2000" dirty="0">
                <a:solidFill>
                  <a:schemeClr val="bg2"/>
                </a:solidFill>
                <a:latin typeface="+mj-lt"/>
              </a:rPr>
              <a:t>With a 1PPS Box:</a:t>
            </a:r>
            <a:r>
              <a:rPr lang="en-US" altLang="en-US" dirty="0">
                <a:solidFill>
                  <a:schemeClr val="bg2"/>
                </a:solidFill>
                <a:latin typeface="+mj-lt"/>
              </a:rPr>
              <a:t>  </a:t>
            </a:r>
            <a:r>
              <a:rPr lang="en-US" altLang="en-US" b="0" dirty="0">
                <a:solidFill>
                  <a:schemeClr val="tx1">
                    <a:lumMod val="65000"/>
                    <a:lumOff val="35000"/>
                  </a:schemeClr>
                </a:solidFill>
                <a:latin typeface="+mj-lt"/>
              </a:rPr>
              <a:t>Time of ZDA sentence is based on arrival of 1PPS pulse.</a:t>
            </a:r>
          </a:p>
        </p:txBody>
      </p:sp>
      <p:grpSp>
        <p:nvGrpSpPr>
          <p:cNvPr id="2" name="Group 1">
            <a:extLst>
              <a:ext uri="{FF2B5EF4-FFF2-40B4-BE49-F238E27FC236}">
                <a16:creationId xmlns:a16="http://schemas.microsoft.com/office/drawing/2014/main" id="{8E1846BC-C060-43D1-AEB6-9756614B05F0}"/>
              </a:ext>
            </a:extLst>
          </p:cNvPr>
          <p:cNvGrpSpPr/>
          <p:nvPr/>
        </p:nvGrpSpPr>
        <p:grpSpPr>
          <a:xfrm>
            <a:off x="1676400" y="1099665"/>
            <a:ext cx="8839200" cy="3186114"/>
            <a:chOff x="1676400" y="1600200"/>
            <a:chExt cx="8839200" cy="3186114"/>
          </a:xfrm>
        </p:grpSpPr>
        <p:sp>
          <p:nvSpPr>
            <p:cNvPr id="32771" name="Rectangle 3"/>
            <p:cNvSpPr>
              <a:spLocks noChangeArrowheads="1"/>
            </p:cNvSpPr>
            <p:nvPr/>
          </p:nvSpPr>
          <p:spPr bwMode="auto">
            <a:xfrm>
              <a:off x="2133600" y="1600200"/>
              <a:ext cx="685800" cy="304800"/>
            </a:xfrm>
            <a:prstGeom prst="rect">
              <a:avLst/>
            </a:prstGeom>
            <a:solidFill>
              <a:srgbClr val="FFFF00"/>
            </a:solidFill>
            <a:ln w="9525">
              <a:solidFill>
                <a:srgbClr val="000000"/>
              </a:solidFill>
              <a:miter lim="800000"/>
              <a:headEnd/>
              <a:tailEnd/>
            </a:ln>
          </p:spPr>
          <p:txBody>
            <a:bodyPr wrap="none" anchor="ct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lgn="ctr"/>
              <a:r>
                <a:rPr lang="en-US" altLang="en-US" b="0">
                  <a:solidFill>
                    <a:srgbClr val="000000"/>
                  </a:solidFill>
                  <a:latin typeface="Verdana" panose="020B0604030504040204" pitchFamily="34" charset="0"/>
                </a:rPr>
                <a:t>GPS</a:t>
              </a:r>
            </a:p>
          </p:txBody>
        </p:sp>
        <p:sp>
          <p:nvSpPr>
            <p:cNvPr id="32772" name="Rectangle 4"/>
            <p:cNvSpPr>
              <a:spLocks noChangeArrowheads="1"/>
            </p:cNvSpPr>
            <p:nvPr/>
          </p:nvSpPr>
          <p:spPr bwMode="auto">
            <a:xfrm>
              <a:off x="8610600" y="1600200"/>
              <a:ext cx="1447800" cy="1066800"/>
            </a:xfrm>
            <a:prstGeom prst="rect">
              <a:avLst/>
            </a:prstGeom>
            <a:solidFill>
              <a:srgbClr val="00B050"/>
            </a:solidFill>
            <a:ln w="9525">
              <a:solidFill>
                <a:schemeClr val="tx1"/>
              </a:solidFill>
              <a:miter lim="800000"/>
              <a:headEnd/>
              <a:tailEnd/>
            </a:ln>
          </p:spPr>
          <p:txBody>
            <a:bodyPr wrap="none" anchor="ct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lgn="ctr"/>
              <a:r>
                <a:rPr lang="en-US" altLang="en-US" b="0">
                  <a:solidFill>
                    <a:schemeClr val="bg1"/>
                  </a:solidFill>
                  <a:latin typeface="Verdana" panose="020B0604030504040204" pitchFamily="34" charset="0"/>
                </a:rPr>
                <a:t>Computer</a:t>
              </a:r>
            </a:p>
          </p:txBody>
        </p:sp>
        <p:sp>
          <p:nvSpPr>
            <p:cNvPr id="32773" name="Line 5"/>
            <p:cNvSpPr>
              <a:spLocks noChangeShapeType="1"/>
            </p:cNvSpPr>
            <p:nvPr/>
          </p:nvSpPr>
          <p:spPr bwMode="auto">
            <a:xfrm>
              <a:off x="2438400" y="1905000"/>
              <a:ext cx="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4" name="Line 6"/>
            <p:cNvSpPr>
              <a:spLocks noChangeShapeType="1"/>
            </p:cNvSpPr>
            <p:nvPr/>
          </p:nvSpPr>
          <p:spPr bwMode="auto">
            <a:xfrm>
              <a:off x="2438400" y="2133600"/>
              <a:ext cx="6172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75" name="Text Box 7"/>
            <p:cNvSpPr txBox="1">
              <a:spLocks noChangeArrowheads="1"/>
            </p:cNvSpPr>
            <p:nvPr/>
          </p:nvSpPr>
          <p:spPr bwMode="auto">
            <a:xfrm>
              <a:off x="4038600" y="1828800"/>
              <a:ext cx="2438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spcBef>
                  <a:spcPct val="50000"/>
                </a:spcBef>
              </a:pPr>
              <a:r>
                <a:rPr lang="en-US" altLang="en-US" sz="1200" b="0">
                  <a:latin typeface="Arial" panose="020B0604020202020204" pitchFamily="34" charset="0"/>
                </a:rPr>
                <a:t>RS-232 Out (GGA, VTG, ZDA)</a:t>
              </a:r>
            </a:p>
          </p:txBody>
        </p:sp>
        <p:sp>
          <p:nvSpPr>
            <p:cNvPr id="32776" name="Rectangle 8"/>
            <p:cNvSpPr>
              <a:spLocks noChangeArrowheads="1"/>
            </p:cNvSpPr>
            <p:nvPr/>
          </p:nvSpPr>
          <p:spPr bwMode="auto">
            <a:xfrm>
              <a:off x="2133600" y="3657600"/>
              <a:ext cx="685800" cy="304800"/>
            </a:xfrm>
            <a:prstGeom prst="rect">
              <a:avLst/>
            </a:prstGeom>
            <a:solidFill>
              <a:srgbClr val="FFFF00"/>
            </a:solidFill>
            <a:ln w="9525">
              <a:solidFill>
                <a:srgbClr val="000000"/>
              </a:solidFill>
              <a:miter lim="800000"/>
              <a:headEnd/>
              <a:tailEnd/>
            </a:ln>
          </p:spPr>
          <p:txBody>
            <a:bodyPr wrap="none" anchor="ct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lgn="ctr"/>
              <a:r>
                <a:rPr lang="en-US" altLang="en-US" b="0">
                  <a:solidFill>
                    <a:srgbClr val="000000"/>
                  </a:solidFill>
                  <a:latin typeface="Verdana" panose="020B0604030504040204" pitchFamily="34" charset="0"/>
                </a:rPr>
                <a:t>GPS</a:t>
              </a:r>
            </a:p>
          </p:txBody>
        </p:sp>
        <p:sp>
          <p:nvSpPr>
            <p:cNvPr id="32777" name="Rectangle 9"/>
            <p:cNvSpPr>
              <a:spLocks noChangeArrowheads="1"/>
            </p:cNvSpPr>
            <p:nvPr/>
          </p:nvSpPr>
          <p:spPr bwMode="auto">
            <a:xfrm>
              <a:off x="8610600" y="3200400"/>
              <a:ext cx="1447800" cy="1066800"/>
            </a:xfrm>
            <a:prstGeom prst="rect">
              <a:avLst/>
            </a:prstGeom>
            <a:solidFill>
              <a:srgbClr val="00B050"/>
            </a:solidFill>
            <a:ln w="9525">
              <a:solidFill>
                <a:schemeClr val="tx1"/>
              </a:solidFill>
              <a:miter lim="800000"/>
              <a:headEnd/>
              <a:tailEnd/>
            </a:ln>
          </p:spPr>
          <p:txBody>
            <a:bodyPr wrap="none" anchor="ct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lgn="ctr"/>
              <a:r>
                <a:rPr lang="en-US" altLang="en-US" b="0">
                  <a:solidFill>
                    <a:schemeClr val="bg1"/>
                  </a:solidFill>
                  <a:latin typeface="Verdana" panose="020B0604030504040204" pitchFamily="34" charset="0"/>
                </a:rPr>
                <a:t>Computer</a:t>
              </a:r>
            </a:p>
          </p:txBody>
        </p:sp>
        <p:sp>
          <p:nvSpPr>
            <p:cNvPr id="32778" name="Line 10"/>
            <p:cNvSpPr>
              <a:spLocks noChangeShapeType="1"/>
            </p:cNvSpPr>
            <p:nvPr/>
          </p:nvSpPr>
          <p:spPr bwMode="auto">
            <a:xfrm>
              <a:off x="2438400" y="39624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9" name="Line 11"/>
            <p:cNvSpPr>
              <a:spLocks noChangeShapeType="1"/>
            </p:cNvSpPr>
            <p:nvPr/>
          </p:nvSpPr>
          <p:spPr bwMode="auto">
            <a:xfrm>
              <a:off x="2438400" y="4191000"/>
              <a:ext cx="3276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0" name="Text Box 12"/>
            <p:cNvSpPr txBox="1">
              <a:spLocks noChangeArrowheads="1"/>
            </p:cNvSpPr>
            <p:nvPr/>
          </p:nvSpPr>
          <p:spPr bwMode="auto">
            <a:xfrm>
              <a:off x="2895600" y="3886200"/>
              <a:ext cx="2438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spcBef>
                  <a:spcPct val="50000"/>
                </a:spcBef>
              </a:pPr>
              <a:r>
                <a:rPr lang="en-US" altLang="en-US" sz="1200" b="0">
                  <a:latin typeface="Arial" panose="020B0604020202020204" pitchFamily="34" charset="0"/>
                </a:rPr>
                <a:t>RS-232 Out (GGA, VTG, ZDA)</a:t>
              </a:r>
            </a:p>
          </p:txBody>
        </p:sp>
        <p:sp>
          <p:nvSpPr>
            <p:cNvPr id="7184" name="Rectangle 13"/>
            <p:cNvSpPr>
              <a:spLocks noChangeArrowheads="1"/>
            </p:cNvSpPr>
            <p:nvPr/>
          </p:nvSpPr>
          <p:spPr bwMode="auto">
            <a:xfrm>
              <a:off x="5715000" y="3276600"/>
              <a:ext cx="1295400" cy="1066800"/>
            </a:xfrm>
            <a:prstGeom prst="rect">
              <a:avLst/>
            </a:prstGeom>
            <a:solidFill>
              <a:schemeClr val="accent4">
                <a:lumMod val="75000"/>
              </a:schemeClr>
            </a:solidFill>
            <a:ln w="9525">
              <a:solidFill>
                <a:schemeClr val="tx1"/>
              </a:solidFill>
              <a:miter lim="800000"/>
              <a:headEnd/>
              <a:tailEnd/>
            </a:ln>
          </p:spPr>
          <p:txBody>
            <a:bodyPr wrap="none" anchor="ctr"/>
            <a:lstStyle/>
            <a:p>
              <a:pPr algn="ctr">
                <a:defRPr/>
              </a:pPr>
              <a:r>
                <a:rPr lang="en-US" b="0" dirty="0">
                  <a:solidFill>
                    <a:schemeClr val="bg1"/>
                  </a:solidFill>
                  <a:latin typeface="Verdana" pitchFamily="34" charset="0"/>
                </a:rPr>
                <a:t>1PPS Box</a:t>
              </a:r>
            </a:p>
          </p:txBody>
        </p:sp>
        <p:sp>
          <p:nvSpPr>
            <p:cNvPr id="32782" name="Line 14"/>
            <p:cNvSpPr>
              <a:spLocks noChangeShapeType="1"/>
            </p:cNvSpPr>
            <p:nvPr/>
          </p:nvSpPr>
          <p:spPr bwMode="auto">
            <a:xfrm flipV="1">
              <a:off x="2438400" y="3429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83" name="Line 15"/>
            <p:cNvSpPr>
              <a:spLocks noChangeShapeType="1"/>
            </p:cNvSpPr>
            <p:nvPr/>
          </p:nvSpPr>
          <p:spPr bwMode="auto">
            <a:xfrm>
              <a:off x="2438400" y="3429000"/>
              <a:ext cx="3276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4" name="Text Box 16"/>
            <p:cNvSpPr txBox="1">
              <a:spLocks noChangeArrowheads="1"/>
            </p:cNvSpPr>
            <p:nvPr/>
          </p:nvSpPr>
          <p:spPr bwMode="auto">
            <a:xfrm>
              <a:off x="4114800" y="3124200"/>
              <a:ext cx="114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spcBef>
                  <a:spcPct val="50000"/>
                </a:spcBef>
              </a:pPr>
              <a:r>
                <a:rPr lang="en-US" altLang="en-US" sz="1200" b="0">
                  <a:latin typeface="Arial" panose="020B0604020202020204" pitchFamily="34" charset="0"/>
                </a:rPr>
                <a:t>1 PPS Out</a:t>
              </a:r>
            </a:p>
          </p:txBody>
        </p:sp>
        <p:sp>
          <p:nvSpPr>
            <p:cNvPr id="32785" name="Line 17"/>
            <p:cNvSpPr>
              <a:spLocks noChangeShapeType="1"/>
            </p:cNvSpPr>
            <p:nvPr/>
          </p:nvSpPr>
          <p:spPr bwMode="auto">
            <a:xfrm>
              <a:off x="7010400" y="3810000"/>
              <a:ext cx="1600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6" name="Text Box 18"/>
            <p:cNvSpPr txBox="1">
              <a:spLocks noChangeArrowheads="1"/>
            </p:cNvSpPr>
            <p:nvPr/>
          </p:nvSpPr>
          <p:spPr bwMode="auto">
            <a:xfrm>
              <a:off x="7086600" y="3429001"/>
              <a:ext cx="15240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lgn="ctr">
                <a:spcBef>
                  <a:spcPct val="50000"/>
                </a:spcBef>
              </a:pPr>
              <a:r>
                <a:rPr lang="en-US" altLang="en-US" sz="1000" b="0" dirty="0">
                  <a:latin typeface="Arial" panose="020B0604020202020204" pitchFamily="34" charset="0"/>
                </a:rPr>
                <a:t>RS-232 Out (GGA, VTG, ZDA)</a:t>
              </a:r>
            </a:p>
            <a:p>
              <a:pPr algn="ctr">
                <a:spcBef>
                  <a:spcPct val="50000"/>
                </a:spcBef>
              </a:pPr>
              <a:r>
                <a:rPr lang="en-US" altLang="en-US" sz="1000" b="0" dirty="0">
                  <a:latin typeface="Arial" panose="020B0604020202020204" pitchFamily="34" charset="0"/>
                </a:rPr>
                <a:t>With 1PPS Info on CTS Line</a:t>
              </a:r>
            </a:p>
          </p:txBody>
        </p:sp>
        <p:sp>
          <p:nvSpPr>
            <p:cNvPr id="32787" name="Text Box 19"/>
            <p:cNvSpPr txBox="1">
              <a:spLocks noChangeArrowheads="1"/>
            </p:cNvSpPr>
            <p:nvPr/>
          </p:nvSpPr>
          <p:spPr bwMode="auto">
            <a:xfrm>
              <a:off x="4267200" y="2209801"/>
              <a:ext cx="327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lgn="ctr">
                <a:spcBef>
                  <a:spcPct val="50000"/>
                </a:spcBef>
              </a:pPr>
              <a:r>
                <a:rPr lang="en-US" altLang="en-US" b="0">
                  <a:solidFill>
                    <a:schemeClr val="bg2"/>
                  </a:solidFill>
                  <a:latin typeface="Arial" panose="020B0604020202020204" pitchFamily="34" charset="0"/>
                </a:rPr>
                <a:t>Without 1 PPS Box</a:t>
              </a:r>
            </a:p>
          </p:txBody>
        </p:sp>
        <p:sp>
          <p:nvSpPr>
            <p:cNvPr id="32788" name="Text Box 20"/>
            <p:cNvSpPr txBox="1">
              <a:spLocks noChangeArrowheads="1"/>
            </p:cNvSpPr>
            <p:nvPr/>
          </p:nvSpPr>
          <p:spPr bwMode="auto">
            <a:xfrm>
              <a:off x="4267200" y="4419601"/>
              <a:ext cx="327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lgn="ctr">
                <a:spcBef>
                  <a:spcPct val="50000"/>
                </a:spcBef>
              </a:pPr>
              <a:r>
                <a:rPr lang="en-US" altLang="en-US" b="0" dirty="0">
                  <a:solidFill>
                    <a:schemeClr val="bg2"/>
                  </a:solidFill>
                  <a:latin typeface="Arial" panose="020B0604020202020204" pitchFamily="34" charset="0"/>
                </a:rPr>
                <a:t>With 1 PPS Box</a:t>
              </a:r>
            </a:p>
          </p:txBody>
        </p:sp>
        <p:sp>
          <p:nvSpPr>
            <p:cNvPr id="32789" name="Line 21"/>
            <p:cNvSpPr>
              <a:spLocks noChangeShapeType="1"/>
            </p:cNvSpPr>
            <p:nvPr/>
          </p:nvSpPr>
          <p:spPr bwMode="auto">
            <a:xfrm>
              <a:off x="6248400" y="3048000"/>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90" name="Text Box 22"/>
            <p:cNvSpPr txBox="1">
              <a:spLocks noChangeArrowheads="1"/>
            </p:cNvSpPr>
            <p:nvPr/>
          </p:nvSpPr>
          <p:spPr bwMode="auto">
            <a:xfrm>
              <a:off x="5791200" y="2819400"/>
              <a:ext cx="990600" cy="274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lgn="ctr">
                <a:spcBef>
                  <a:spcPct val="50000"/>
                </a:spcBef>
              </a:pPr>
              <a:r>
                <a:rPr lang="en-US" altLang="en-US" sz="1200" b="0">
                  <a:latin typeface="Arial" panose="020B0604020202020204" pitchFamily="34" charset="0"/>
                </a:rPr>
                <a:t>12VDC</a:t>
              </a:r>
            </a:p>
          </p:txBody>
        </p:sp>
        <p:cxnSp>
          <p:nvCxnSpPr>
            <p:cNvPr id="28" name="Straight Connector 27"/>
            <p:cNvCxnSpPr/>
            <p:nvPr/>
          </p:nvCxnSpPr>
          <p:spPr>
            <a:xfrm>
              <a:off x="1676400" y="2744788"/>
              <a:ext cx="8839200" cy="0"/>
            </a:xfrm>
            <a:prstGeom prst="line">
              <a:avLst/>
            </a:prstGeom>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3413061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p:txBody>
          <a:bodyPr/>
          <a:lstStyle/>
          <a:p>
            <a:pPr marL="53975"/>
            <a:r>
              <a:rPr lang="en-US" altLang="en-US" sz="3200">
                <a:latin typeface="Arial" panose="020B0604020202020204" pitchFamily="34" charset="0"/>
                <a:cs typeface="Arial" panose="020B0604020202020204" pitchFamily="34" charset="0"/>
              </a:rPr>
              <a:t>The 1 PPS Box</a:t>
            </a:r>
          </a:p>
        </p:txBody>
      </p:sp>
      <p:sp>
        <p:nvSpPr>
          <p:cNvPr id="126982" name="Text Box 6"/>
          <p:cNvSpPr txBox="1">
            <a:spLocks noChangeArrowheads="1"/>
          </p:cNvSpPr>
          <p:nvPr/>
        </p:nvSpPr>
        <p:spPr bwMode="auto">
          <a:xfrm>
            <a:off x="5562905" y="4557425"/>
            <a:ext cx="1143000" cy="338137"/>
          </a:xfrm>
          <a:prstGeom prst="rect">
            <a:avLst/>
          </a:prstGeom>
          <a:noFill/>
          <a:ln w="9525">
            <a:noFill/>
            <a:miter lim="800000"/>
            <a:headEnd/>
            <a:tailEnd/>
          </a:ln>
          <a:effectLst/>
        </p:spPr>
        <p:txBody>
          <a:bodyPr>
            <a:spAutoFit/>
          </a:bodyPr>
          <a:lstStyle/>
          <a:p>
            <a:pPr>
              <a:spcBef>
                <a:spcPct val="50000"/>
              </a:spcBef>
              <a:defRPr/>
            </a:pPr>
            <a:r>
              <a:rPr lang="en-US" sz="1600" dirty="0">
                <a:solidFill>
                  <a:schemeClr val="tx1">
                    <a:lumMod val="65000"/>
                    <a:lumOff val="35000"/>
                  </a:schemeClr>
                </a:solidFill>
                <a:latin typeface="+mn-lt"/>
              </a:rPr>
              <a:t>12VDC In</a:t>
            </a:r>
          </a:p>
        </p:txBody>
      </p:sp>
      <p:sp>
        <p:nvSpPr>
          <p:cNvPr id="126983" name="Text Box 7"/>
          <p:cNvSpPr txBox="1">
            <a:spLocks noChangeArrowheads="1"/>
          </p:cNvSpPr>
          <p:nvPr/>
        </p:nvSpPr>
        <p:spPr bwMode="auto">
          <a:xfrm>
            <a:off x="1843464" y="813837"/>
            <a:ext cx="1371600" cy="554037"/>
          </a:xfrm>
          <a:prstGeom prst="rect">
            <a:avLst/>
          </a:prstGeom>
          <a:noFill/>
          <a:ln w="9525">
            <a:noFill/>
            <a:miter lim="800000"/>
            <a:headEnd/>
            <a:tailEnd/>
          </a:ln>
          <a:effectLst/>
        </p:spPr>
        <p:txBody>
          <a:bodyPr>
            <a:spAutoFit/>
          </a:bodyPr>
          <a:lstStyle/>
          <a:p>
            <a:pPr algn="ctr">
              <a:spcBef>
                <a:spcPct val="50000"/>
              </a:spcBef>
              <a:defRPr/>
            </a:pPr>
            <a:r>
              <a:rPr lang="en-US" dirty="0">
                <a:solidFill>
                  <a:schemeClr val="tx1">
                    <a:lumMod val="65000"/>
                    <a:lumOff val="35000"/>
                  </a:schemeClr>
                </a:solidFill>
                <a:latin typeface="+mj-lt"/>
              </a:rPr>
              <a:t>RS232 Out </a:t>
            </a:r>
            <a:r>
              <a:rPr lang="en-US" sz="1200" dirty="0">
                <a:solidFill>
                  <a:schemeClr val="tx1">
                    <a:lumMod val="65000"/>
                    <a:lumOff val="35000"/>
                  </a:schemeClr>
                </a:solidFill>
                <a:latin typeface="+mj-lt"/>
              </a:rPr>
              <a:t>(to computer)</a:t>
            </a:r>
          </a:p>
        </p:txBody>
      </p:sp>
      <p:sp>
        <p:nvSpPr>
          <p:cNvPr id="126984" name="Text Box 8"/>
          <p:cNvSpPr txBox="1">
            <a:spLocks noChangeArrowheads="1"/>
          </p:cNvSpPr>
          <p:nvPr/>
        </p:nvSpPr>
        <p:spPr bwMode="auto">
          <a:xfrm>
            <a:off x="4053264" y="4737509"/>
            <a:ext cx="1447800" cy="1200150"/>
          </a:xfrm>
          <a:prstGeom prst="rect">
            <a:avLst/>
          </a:prstGeom>
          <a:noFill/>
          <a:ln w="9525">
            <a:noFill/>
            <a:miter lim="800000"/>
            <a:headEnd/>
            <a:tailEnd/>
          </a:ln>
          <a:effectLst/>
        </p:spPr>
        <p:txBody>
          <a:bodyPr>
            <a:spAutoFit/>
          </a:bodyPr>
          <a:lstStyle/>
          <a:p>
            <a:pPr algn="ctr">
              <a:spcBef>
                <a:spcPct val="50000"/>
              </a:spcBef>
              <a:defRPr/>
            </a:pPr>
            <a:r>
              <a:rPr lang="en-US" sz="1600" dirty="0">
                <a:solidFill>
                  <a:schemeClr val="tx1">
                    <a:lumMod val="65000"/>
                    <a:lumOff val="35000"/>
                  </a:schemeClr>
                </a:solidFill>
                <a:latin typeface="+mn-lt"/>
              </a:rPr>
              <a:t>1 PPS In </a:t>
            </a:r>
          </a:p>
          <a:p>
            <a:pPr algn="ctr">
              <a:spcBef>
                <a:spcPct val="50000"/>
              </a:spcBef>
              <a:defRPr/>
            </a:pPr>
            <a:r>
              <a:rPr lang="en-US" sz="1600" dirty="0">
                <a:solidFill>
                  <a:schemeClr val="tx1">
                    <a:lumMod val="65000"/>
                    <a:lumOff val="35000"/>
                  </a:schemeClr>
                </a:solidFill>
                <a:latin typeface="+mn-lt"/>
              </a:rPr>
              <a:t>(from GPS)   BNC Connector</a:t>
            </a:r>
          </a:p>
        </p:txBody>
      </p:sp>
      <p:sp>
        <p:nvSpPr>
          <p:cNvPr id="126985" name="Text Box 9"/>
          <p:cNvSpPr txBox="1">
            <a:spLocks noChangeArrowheads="1"/>
          </p:cNvSpPr>
          <p:nvPr/>
        </p:nvSpPr>
        <p:spPr bwMode="auto">
          <a:xfrm>
            <a:off x="1843464" y="4760212"/>
            <a:ext cx="2292350" cy="1077218"/>
          </a:xfrm>
          <a:prstGeom prst="rect">
            <a:avLst/>
          </a:prstGeom>
          <a:noFill/>
          <a:ln w="9525">
            <a:noFill/>
            <a:miter lim="800000"/>
            <a:headEnd/>
            <a:tailEnd/>
          </a:ln>
          <a:effectLst/>
        </p:spPr>
        <p:txBody>
          <a:bodyPr wrap="square">
            <a:spAutoFit/>
          </a:bodyPr>
          <a:lstStyle/>
          <a:p>
            <a:pPr>
              <a:spcBef>
                <a:spcPct val="50000"/>
              </a:spcBef>
              <a:defRPr/>
            </a:pPr>
            <a:r>
              <a:rPr lang="en-US" sz="1600" dirty="0">
                <a:solidFill>
                  <a:schemeClr val="tx1">
                    <a:lumMod val="65000"/>
                    <a:lumOff val="35000"/>
                  </a:schemeClr>
                </a:solidFill>
                <a:latin typeface="+mn-lt"/>
              </a:rPr>
              <a:t>RS232 In                                            Requires ZDA at 1 Hz                                     May also carry 1PPS pulse on Pin 8 or 9</a:t>
            </a:r>
          </a:p>
        </p:txBody>
      </p:sp>
      <p:sp>
        <p:nvSpPr>
          <p:cNvPr id="126990" name="Text Box 14"/>
          <p:cNvSpPr txBox="1">
            <a:spLocks noChangeArrowheads="1"/>
          </p:cNvSpPr>
          <p:nvPr/>
        </p:nvSpPr>
        <p:spPr bwMode="auto">
          <a:xfrm>
            <a:off x="5549377" y="1586948"/>
            <a:ext cx="1634981" cy="1938992"/>
          </a:xfrm>
          <a:prstGeom prst="rect">
            <a:avLst/>
          </a:prstGeom>
          <a:noFill/>
          <a:ln w="9525">
            <a:noFill/>
            <a:miter lim="800000"/>
            <a:headEnd/>
            <a:tailEnd/>
          </a:ln>
          <a:effectLst/>
        </p:spPr>
        <p:txBody>
          <a:bodyPr wrap="square">
            <a:spAutoFit/>
          </a:bodyPr>
          <a:lstStyle/>
          <a:p>
            <a:pPr>
              <a:spcBef>
                <a:spcPct val="50000"/>
              </a:spcBef>
              <a:defRPr/>
            </a:pPr>
            <a:r>
              <a:rPr lang="en-US" sz="1600" dirty="0">
                <a:solidFill>
                  <a:schemeClr val="tx1">
                    <a:lumMod val="65000"/>
                    <a:lumOff val="35000"/>
                  </a:schemeClr>
                </a:solidFill>
                <a:latin typeface="+mj-lt"/>
              </a:rPr>
              <a:t>1 PPS Receipt Strobe</a:t>
            </a:r>
          </a:p>
          <a:p>
            <a:pPr>
              <a:spcBef>
                <a:spcPct val="50000"/>
              </a:spcBef>
              <a:defRPr/>
            </a:pPr>
            <a:r>
              <a:rPr lang="en-US" sz="1600" dirty="0">
                <a:solidFill>
                  <a:schemeClr val="tx1">
                    <a:lumMod val="65000"/>
                    <a:lumOff val="35000"/>
                  </a:schemeClr>
                </a:solidFill>
                <a:latin typeface="+mj-lt"/>
              </a:rPr>
              <a:t>Alternates </a:t>
            </a:r>
            <a:r>
              <a:rPr lang="en-US" sz="1600" dirty="0">
                <a:solidFill>
                  <a:srgbClr val="FF0000"/>
                </a:solidFill>
                <a:latin typeface="+mj-lt"/>
              </a:rPr>
              <a:t>RED</a:t>
            </a:r>
            <a:r>
              <a:rPr lang="en-US" sz="1600" dirty="0">
                <a:solidFill>
                  <a:schemeClr val="tx1">
                    <a:lumMod val="65000"/>
                    <a:lumOff val="35000"/>
                  </a:schemeClr>
                </a:solidFill>
                <a:latin typeface="+mj-lt"/>
              </a:rPr>
              <a:t>/</a:t>
            </a:r>
            <a:r>
              <a:rPr lang="en-US" sz="1600" dirty="0">
                <a:solidFill>
                  <a:srgbClr val="00B050"/>
                </a:solidFill>
                <a:latin typeface="+mj-lt"/>
              </a:rPr>
              <a:t>GREEN</a:t>
            </a:r>
            <a:r>
              <a:rPr lang="en-US" sz="1600" dirty="0">
                <a:solidFill>
                  <a:schemeClr val="tx1">
                    <a:lumMod val="65000"/>
                    <a:lumOff val="35000"/>
                  </a:schemeClr>
                </a:solidFill>
                <a:latin typeface="+mj-lt"/>
              </a:rPr>
              <a:t> every 1 second when operating correctly</a:t>
            </a:r>
          </a:p>
        </p:txBody>
      </p:sp>
      <p:cxnSp>
        <p:nvCxnSpPr>
          <p:cNvPr id="31" name="Straight Arrow Connector 30"/>
          <p:cNvCxnSpPr/>
          <p:nvPr/>
        </p:nvCxnSpPr>
        <p:spPr>
          <a:xfrm flipV="1">
            <a:off x="4203032" y="4434389"/>
            <a:ext cx="1143000" cy="609600"/>
          </a:xfrm>
          <a:prstGeom prst="straightConnector1">
            <a:avLst/>
          </a:prstGeom>
          <a:ln w="38100">
            <a:no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26984" idx="0"/>
          </p:cNvCxnSpPr>
          <p:nvPr/>
        </p:nvCxnSpPr>
        <p:spPr>
          <a:xfrm flipH="1" flipV="1">
            <a:off x="4586664" y="4280309"/>
            <a:ext cx="190500" cy="457200"/>
          </a:xfrm>
          <a:prstGeom prst="straightConnector1">
            <a:avLst/>
          </a:prstGeom>
          <a:ln w="38100">
            <a:no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26982" idx="0"/>
          </p:cNvCxnSpPr>
          <p:nvPr/>
        </p:nvCxnSpPr>
        <p:spPr>
          <a:xfrm rot="16200000" flipV="1">
            <a:off x="5239055" y="3662074"/>
            <a:ext cx="838200" cy="952500"/>
          </a:xfrm>
          <a:prstGeom prst="straightConnector1">
            <a:avLst/>
          </a:prstGeom>
          <a:ln w="38100">
            <a:no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0800000">
            <a:off x="7327232" y="3596190"/>
            <a:ext cx="990600" cy="1587"/>
          </a:xfrm>
          <a:prstGeom prst="straightConnector1">
            <a:avLst/>
          </a:prstGeom>
          <a:ln w="38100">
            <a:no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126983" idx="2"/>
          </p:cNvCxnSpPr>
          <p:nvPr/>
        </p:nvCxnSpPr>
        <p:spPr>
          <a:xfrm flipV="1">
            <a:off x="2527676" y="1367873"/>
            <a:ext cx="1588" cy="438150"/>
          </a:xfrm>
          <a:prstGeom prst="straightConnector1">
            <a:avLst/>
          </a:prstGeom>
          <a:ln w="38100">
            <a:noFill/>
            <a:tailEnd type="arrow"/>
          </a:ln>
        </p:spPr>
        <p:style>
          <a:lnRef idx="1">
            <a:schemeClr val="accent1"/>
          </a:lnRef>
          <a:fillRef idx="0">
            <a:schemeClr val="accent1"/>
          </a:fillRef>
          <a:effectRef idx="0">
            <a:schemeClr val="accent1"/>
          </a:effectRef>
          <a:fontRef idx="minor">
            <a:schemeClr val="tx1"/>
          </a:fontRef>
        </p:style>
      </p:cxnSp>
      <p:pic>
        <p:nvPicPr>
          <p:cNvPr id="33807" name="Picture 3" descr="DSC054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465" y="1586949"/>
            <a:ext cx="3612285" cy="2836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flipV="1">
            <a:off x="2527676" y="4058708"/>
            <a:ext cx="608556" cy="70150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bwMode="auto">
          <a:xfrm flipH="1" flipV="1">
            <a:off x="4048000" y="3973829"/>
            <a:ext cx="538664" cy="75266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bwMode="auto">
          <a:xfrm flipH="1" flipV="1">
            <a:off x="4749584" y="3896278"/>
            <a:ext cx="913263" cy="74617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bwMode="auto">
          <a:xfrm flipH="1">
            <a:off x="4747383" y="2825554"/>
            <a:ext cx="910773" cy="41050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bwMode="auto">
          <a:xfrm>
            <a:off x="2650458" y="1438777"/>
            <a:ext cx="427109" cy="51127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3806" name="TextBox 1"/>
          <p:cNvSpPr txBox="1">
            <a:spLocks noChangeArrowheads="1"/>
          </p:cNvSpPr>
          <p:nvPr/>
        </p:nvSpPr>
        <p:spPr bwMode="auto">
          <a:xfrm>
            <a:off x="7327232" y="1487839"/>
            <a:ext cx="30321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Garamond" pitchFamily="18" charset="0"/>
              </a:defRPr>
            </a:lvl1pPr>
            <a:lvl2pPr marL="742950" indent="-285750">
              <a:defRPr b="1">
                <a:solidFill>
                  <a:schemeClr val="tx1"/>
                </a:solidFill>
                <a:latin typeface="Garamond" pitchFamily="18" charset="0"/>
              </a:defRPr>
            </a:lvl2pPr>
            <a:lvl3pPr marL="1143000" indent="-228600">
              <a:defRPr b="1">
                <a:solidFill>
                  <a:schemeClr val="tx1"/>
                </a:solidFill>
                <a:latin typeface="Garamond" pitchFamily="18" charset="0"/>
              </a:defRPr>
            </a:lvl3pPr>
            <a:lvl4pPr marL="1600200" indent="-228600">
              <a:defRPr b="1">
                <a:solidFill>
                  <a:schemeClr val="tx1"/>
                </a:solidFill>
                <a:latin typeface="Garamond" pitchFamily="18" charset="0"/>
              </a:defRPr>
            </a:lvl4pPr>
            <a:lvl5pPr marL="2057400" indent="-228600">
              <a:defRPr b="1">
                <a:solidFill>
                  <a:schemeClr val="tx1"/>
                </a:solidFill>
                <a:latin typeface="Garamond" pitchFamily="18" charset="0"/>
              </a:defRPr>
            </a:lvl5pPr>
            <a:lvl6pPr marL="2514600" indent="-228600" eaLnBrk="0" fontAlgn="base" hangingPunct="0">
              <a:spcBef>
                <a:spcPct val="0"/>
              </a:spcBef>
              <a:spcAft>
                <a:spcPct val="0"/>
              </a:spcAft>
              <a:defRPr b="1">
                <a:solidFill>
                  <a:schemeClr val="tx1"/>
                </a:solidFill>
                <a:latin typeface="Garamond" pitchFamily="18" charset="0"/>
              </a:defRPr>
            </a:lvl6pPr>
            <a:lvl7pPr marL="2971800" indent="-228600" eaLnBrk="0" fontAlgn="base" hangingPunct="0">
              <a:spcBef>
                <a:spcPct val="0"/>
              </a:spcBef>
              <a:spcAft>
                <a:spcPct val="0"/>
              </a:spcAft>
              <a:defRPr b="1">
                <a:solidFill>
                  <a:schemeClr val="tx1"/>
                </a:solidFill>
                <a:latin typeface="Garamond" pitchFamily="18" charset="0"/>
              </a:defRPr>
            </a:lvl7pPr>
            <a:lvl8pPr marL="3429000" indent="-228600" eaLnBrk="0" fontAlgn="base" hangingPunct="0">
              <a:spcBef>
                <a:spcPct val="0"/>
              </a:spcBef>
              <a:spcAft>
                <a:spcPct val="0"/>
              </a:spcAft>
              <a:defRPr b="1">
                <a:solidFill>
                  <a:schemeClr val="tx1"/>
                </a:solidFill>
                <a:latin typeface="Garamond" pitchFamily="18" charset="0"/>
              </a:defRPr>
            </a:lvl8pPr>
            <a:lvl9pPr marL="3886200" indent="-228600" eaLnBrk="0" fontAlgn="base" hangingPunct="0">
              <a:spcBef>
                <a:spcPct val="0"/>
              </a:spcBef>
              <a:spcAft>
                <a:spcPct val="0"/>
              </a:spcAft>
              <a:defRPr b="1">
                <a:solidFill>
                  <a:schemeClr val="tx1"/>
                </a:solidFill>
                <a:latin typeface="Garamond" pitchFamily="18" charset="0"/>
              </a:defRPr>
            </a:lvl9pPr>
          </a:lstStyle>
          <a:p>
            <a:pPr marL="342900" indent="-342900">
              <a:buFont typeface="Arial" panose="020B0604020202020204" pitchFamily="34" charset="0"/>
              <a:buChar char="•"/>
              <a:defRPr/>
            </a:pPr>
            <a:r>
              <a:rPr lang="en-US" altLang="en-US" sz="2000" b="0" dirty="0">
                <a:solidFill>
                  <a:schemeClr val="tx1">
                    <a:lumMod val="65000"/>
                    <a:lumOff val="35000"/>
                  </a:schemeClr>
                </a:solidFill>
                <a:latin typeface="+mj-lt"/>
              </a:rPr>
              <a:t>The use of the PPS box is to allow the computer time to detect the PPS signal. </a:t>
            </a:r>
          </a:p>
          <a:p>
            <a:pPr marL="342900" indent="-342900">
              <a:buFont typeface="Arial" panose="020B0604020202020204" pitchFamily="34" charset="0"/>
              <a:buChar char="•"/>
              <a:defRPr/>
            </a:pPr>
            <a:endParaRPr lang="en-US" altLang="en-US" sz="2000" b="0" dirty="0">
              <a:solidFill>
                <a:schemeClr val="tx1">
                  <a:lumMod val="65000"/>
                  <a:lumOff val="35000"/>
                </a:schemeClr>
              </a:solidFill>
              <a:latin typeface="+mj-lt"/>
            </a:endParaRPr>
          </a:p>
          <a:p>
            <a:pPr marL="342900" indent="-342900">
              <a:buFont typeface="Arial" panose="020B0604020202020204" pitchFamily="34" charset="0"/>
              <a:buChar char="•"/>
              <a:defRPr/>
            </a:pPr>
            <a:r>
              <a:rPr lang="en-US" altLang="en-US" sz="2000" b="0" dirty="0">
                <a:solidFill>
                  <a:schemeClr val="tx1">
                    <a:lumMod val="65000"/>
                    <a:lumOff val="35000"/>
                  </a:schemeClr>
                </a:solidFill>
                <a:latin typeface="+mj-lt"/>
              </a:rPr>
              <a:t>The PPS box converts a short pulse into a stable, detectable signal</a:t>
            </a:r>
            <a:r>
              <a:rPr lang="en-US" altLang="en-US" b="0" dirty="0">
                <a:solidFill>
                  <a:schemeClr val="tx1">
                    <a:lumMod val="65000"/>
                    <a:lumOff val="35000"/>
                  </a:schemeClr>
                </a:solidFill>
                <a:latin typeface="+mj-lt"/>
              </a:rPr>
              <a:t>. </a:t>
            </a:r>
          </a:p>
        </p:txBody>
      </p:sp>
    </p:spTree>
    <p:extLst>
      <p:ext uri="{BB962C8B-B14F-4D97-AF65-F5344CB8AC3E}">
        <p14:creationId xmlns:p14="http://schemas.microsoft.com/office/powerpoint/2010/main" val="1259438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51905"/>
          <a:stretch/>
        </p:blipFill>
        <p:spPr>
          <a:xfrm>
            <a:off x="2297812" y="728729"/>
            <a:ext cx="7391589" cy="2670079"/>
          </a:xfrm>
          <a:prstGeom prst="rect">
            <a:avLst/>
          </a:prstGeom>
        </p:spPr>
      </p:pic>
      <p:sp>
        <p:nvSpPr>
          <p:cNvPr id="31746" name="Title 1"/>
          <p:cNvSpPr>
            <a:spLocks noGrp="1"/>
          </p:cNvSpPr>
          <p:nvPr>
            <p:ph type="title"/>
          </p:nvPr>
        </p:nvSpPr>
        <p:spPr/>
        <p:txBody>
          <a:bodyPr/>
          <a:lstStyle/>
          <a:p>
            <a:pPr eaLnBrk="1" hangingPunct="1"/>
            <a:r>
              <a:rPr lang="en-US" altLang="en-US" sz="3200" dirty="0">
                <a:latin typeface="Arial" panose="020B0604020202020204" pitchFamily="34" charset="0"/>
                <a:cs typeface="Arial" panose="020B0604020202020204" pitchFamily="34" charset="0"/>
              </a:rPr>
              <a:t>HYPACK</a:t>
            </a:r>
            <a:r>
              <a:rPr lang="en-US" altLang="en-US" sz="3600" dirty="0">
                <a:latin typeface="Arial" panose="020B0604020202020204" pitchFamily="34" charset="0"/>
                <a:cs typeface="Arial" panose="020B0604020202020204" pitchFamily="34" charset="0"/>
              </a:rPr>
              <a:t> Configuration Page</a:t>
            </a:r>
          </a:p>
        </p:txBody>
      </p:sp>
      <p:sp>
        <p:nvSpPr>
          <p:cNvPr id="25" name="Text Box 27"/>
          <p:cNvSpPr txBox="1">
            <a:spLocks noChangeArrowheads="1"/>
          </p:cNvSpPr>
          <p:nvPr/>
        </p:nvSpPr>
        <p:spPr bwMode="auto">
          <a:xfrm>
            <a:off x="593388" y="4818133"/>
            <a:ext cx="11141530" cy="923330"/>
          </a:xfrm>
          <a:prstGeom prst="rect">
            <a:avLst/>
          </a:prstGeom>
          <a:noFill/>
          <a:ln w="9525">
            <a:noFill/>
            <a:miter lim="800000"/>
            <a:headEnd/>
            <a:tailEnd/>
          </a:ln>
        </p:spPr>
        <p:txBody>
          <a:bodyPr wrap="square">
            <a:spAutoFit/>
          </a:bodyPr>
          <a:lstStyle/>
          <a:p>
            <a:pPr>
              <a:spcBef>
                <a:spcPct val="50000"/>
              </a:spcBef>
              <a:defRPr/>
            </a:pPr>
            <a:r>
              <a:rPr lang="en-US" dirty="0">
                <a:solidFill>
                  <a:schemeClr val="tx1">
                    <a:lumMod val="65000"/>
                    <a:lumOff val="35000"/>
                  </a:schemeClr>
                </a:solidFill>
                <a:latin typeface="+mj-lt"/>
              </a:rPr>
              <a:t>If you have a multibeam device, check the “HYSWEEP Survey - Include” box.  If you have a Sidescan, check the “Sidescan Survey - Include” box.  If you have both, check the “HYSWEEP Survey - Include” and configure both of them under Multibeam.</a:t>
            </a:r>
          </a:p>
        </p:txBody>
      </p:sp>
      <p:cxnSp>
        <p:nvCxnSpPr>
          <p:cNvPr id="17" name="Elbow Connector 16"/>
          <p:cNvCxnSpPr/>
          <p:nvPr/>
        </p:nvCxnSpPr>
        <p:spPr>
          <a:xfrm rot="16200000" flipV="1">
            <a:off x="2386648" y="1955325"/>
            <a:ext cx="2355572" cy="876448"/>
          </a:xfrm>
          <a:prstGeom prst="bentConnector3">
            <a:avLst>
              <a:gd name="adj1" fmla="val 10017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p:nvPr/>
        </p:nvCxnSpPr>
        <p:spPr>
          <a:xfrm rot="5400000" flipH="1" flipV="1">
            <a:off x="3415904" y="2492879"/>
            <a:ext cx="1975446" cy="181466"/>
          </a:xfrm>
          <a:prstGeom prst="bentConnector3">
            <a:avLst>
              <a:gd name="adj1" fmla="val 100218"/>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359478" y="3514905"/>
            <a:ext cx="2009645" cy="830997"/>
          </a:xfrm>
          <a:prstGeom prst="rect">
            <a:avLst/>
          </a:prstGeom>
          <a:noFill/>
        </p:spPr>
        <p:txBody>
          <a:bodyPr wrap="square" rtlCol="0">
            <a:spAutoFit/>
          </a:bodyPr>
          <a:lstStyle/>
          <a:p>
            <a:r>
              <a:rPr lang="en-US" sz="1600" dirty="0">
                <a:solidFill>
                  <a:schemeClr val="tx1">
                    <a:lumMod val="65000"/>
                    <a:lumOff val="35000"/>
                  </a:schemeClr>
                </a:solidFill>
              </a:rPr>
              <a:t>Right-click on ‘Hardware’ to add another mobile.</a:t>
            </a:r>
          </a:p>
        </p:txBody>
      </p:sp>
      <p:sp>
        <p:nvSpPr>
          <p:cNvPr id="36" name="TextBox 35"/>
          <p:cNvSpPr txBox="1"/>
          <p:nvPr/>
        </p:nvSpPr>
        <p:spPr>
          <a:xfrm>
            <a:off x="4312894" y="3514904"/>
            <a:ext cx="4975223" cy="830997"/>
          </a:xfrm>
          <a:prstGeom prst="rect">
            <a:avLst/>
          </a:prstGeom>
          <a:noFill/>
        </p:spPr>
        <p:txBody>
          <a:bodyPr wrap="square" rtlCol="0">
            <a:spAutoFit/>
          </a:bodyPr>
          <a:lstStyle/>
          <a:p>
            <a:r>
              <a:rPr lang="en-US" sz="1600" dirty="0">
                <a:solidFill>
                  <a:schemeClr val="tx1">
                    <a:lumMod val="65000"/>
                    <a:lumOff val="35000"/>
                  </a:schemeClr>
                </a:solidFill>
              </a:rPr>
              <a:t>For </a:t>
            </a:r>
            <a:r>
              <a:rPr lang="en-US" sz="1600" dirty="0" err="1">
                <a:solidFill>
                  <a:schemeClr val="tx1">
                    <a:lumMod val="65000"/>
                    <a:lumOff val="35000"/>
                  </a:schemeClr>
                </a:solidFill>
              </a:rPr>
              <a:t>multibeam</a:t>
            </a:r>
            <a:r>
              <a:rPr lang="en-US" sz="1600" dirty="0">
                <a:solidFill>
                  <a:schemeClr val="tx1">
                    <a:lumMod val="65000"/>
                    <a:lumOff val="35000"/>
                  </a:schemeClr>
                </a:solidFill>
              </a:rPr>
              <a:t>, check “Include”. This creates a ‘HYSWEEP Survey’ listing.  Then click on the listing to add you </a:t>
            </a:r>
            <a:r>
              <a:rPr lang="en-US" sz="1600" dirty="0" err="1">
                <a:solidFill>
                  <a:schemeClr val="tx1">
                    <a:lumMod val="65000"/>
                    <a:lumOff val="35000"/>
                  </a:schemeClr>
                </a:solidFill>
              </a:rPr>
              <a:t>multibeam</a:t>
            </a:r>
            <a:r>
              <a:rPr lang="en-US" sz="1600" dirty="0">
                <a:solidFill>
                  <a:schemeClr val="tx1">
                    <a:lumMod val="65000"/>
                    <a:lumOff val="35000"/>
                  </a:schemeClr>
                </a:solidFill>
              </a:rPr>
              <a:t>, MRU and gyro systems.</a:t>
            </a:r>
          </a:p>
        </p:txBody>
      </p:sp>
    </p:spTree>
    <p:extLst>
      <p:ext uri="{BB962C8B-B14F-4D97-AF65-F5344CB8AC3E}">
        <p14:creationId xmlns:p14="http://schemas.microsoft.com/office/powerpoint/2010/main" val="114867139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pPr marL="53975"/>
            <a:r>
              <a:rPr lang="en-US" altLang="en-US" sz="3200">
                <a:latin typeface="Arial" panose="020B0604020202020204" pitchFamily="34" charset="0"/>
                <a:cs typeface="Arial" panose="020B0604020202020204" pitchFamily="34" charset="0"/>
              </a:rPr>
              <a:t>Time Synchronization Tests</a:t>
            </a:r>
          </a:p>
        </p:txBody>
      </p:sp>
      <p:sp>
        <p:nvSpPr>
          <p:cNvPr id="34820" name="Text Box 3"/>
          <p:cNvSpPr txBox="1">
            <a:spLocks noChangeArrowheads="1"/>
          </p:cNvSpPr>
          <p:nvPr/>
        </p:nvSpPr>
        <p:spPr bwMode="auto">
          <a:xfrm>
            <a:off x="7042543" y="2968123"/>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lgn="ctr">
              <a:spcBef>
                <a:spcPct val="50000"/>
              </a:spcBef>
            </a:pPr>
            <a:r>
              <a:rPr lang="en-US" altLang="en-US" sz="1600" dirty="0">
                <a:solidFill>
                  <a:srgbClr val="0091BB"/>
                </a:solidFill>
                <a:latin typeface="Arial" panose="020B0604020202020204" pitchFamily="34" charset="0"/>
              </a:rPr>
              <a:t>ZDA Only</a:t>
            </a:r>
          </a:p>
        </p:txBody>
      </p:sp>
      <p:sp>
        <p:nvSpPr>
          <p:cNvPr id="34821" name="Text Box 4"/>
          <p:cNvSpPr txBox="1">
            <a:spLocks noChangeArrowheads="1"/>
          </p:cNvSpPr>
          <p:nvPr/>
        </p:nvSpPr>
        <p:spPr bwMode="auto">
          <a:xfrm>
            <a:off x="7225464" y="5579758"/>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lgn="ctr">
              <a:spcBef>
                <a:spcPct val="50000"/>
              </a:spcBef>
            </a:pPr>
            <a:r>
              <a:rPr lang="en-US" altLang="en-US" sz="1600" dirty="0">
                <a:solidFill>
                  <a:srgbClr val="0091BB"/>
                </a:solidFill>
                <a:latin typeface="Arial" panose="020B0604020202020204" pitchFamily="34" charset="0"/>
              </a:rPr>
              <a:t>ZDA and 1 PPS Box</a:t>
            </a:r>
          </a:p>
        </p:txBody>
      </p:sp>
      <p:pic>
        <p:nvPicPr>
          <p:cNvPr id="32774" name="Picture 5" descr="1PPS_No"/>
          <p:cNvPicPr>
            <a:picLocks noChangeAspect="1" noChangeArrowheads="1"/>
          </p:cNvPicPr>
          <p:nvPr/>
        </p:nvPicPr>
        <p:blipFill>
          <a:blip r:embed="rId3"/>
          <a:srcRect/>
          <a:stretch>
            <a:fillRect/>
          </a:stretch>
        </p:blipFill>
        <p:spPr bwMode="auto">
          <a:xfrm>
            <a:off x="5257800" y="941692"/>
            <a:ext cx="6196262" cy="1994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descr="1PPS_Yes_20Scale"/>
          <p:cNvPicPr>
            <a:picLocks noChangeAspect="1" noChangeArrowheads="1"/>
          </p:cNvPicPr>
          <p:nvPr/>
        </p:nvPicPr>
        <p:blipFill>
          <a:blip r:embed="rId4"/>
          <a:srcRect/>
          <a:stretch>
            <a:fillRect/>
          </a:stretch>
        </p:blipFill>
        <p:spPr bwMode="auto">
          <a:xfrm>
            <a:off x="5257799" y="3553327"/>
            <a:ext cx="6196263" cy="2011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E367EEA-6C5D-450D-A5A7-BA75984A118E}"/>
              </a:ext>
            </a:extLst>
          </p:cNvPr>
          <p:cNvSpPr txBox="1">
            <a:spLocks noChangeArrowheads="1"/>
          </p:cNvSpPr>
          <p:nvPr/>
        </p:nvSpPr>
        <p:spPr>
          <a:xfrm>
            <a:off x="0" y="1036637"/>
            <a:ext cx="4788568" cy="5410200"/>
          </a:xfrm>
          <a:prstGeom prst="rect">
            <a:avLst/>
          </a:prstGeom>
        </p:spPr>
        <p:txBody>
          <a:bodyPr rtlCol="0">
            <a:normAutofit/>
          </a:bodyPr>
          <a:lst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marL="411480" fontAlgn="auto">
              <a:spcBef>
                <a:spcPts val="0"/>
              </a:spcBef>
              <a:spcAft>
                <a:spcPts val="0"/>
              </a:spcAft>
              <a:buClrTx/>
              <a:defRPr/>
            </a:pPr>
            <a:r>
              <a:rPr lang="en-US" sz="2000">
                <a:solidFill>
                  <a:schemeClr val="tx1">
                    <a:lumMod val="65000"/>
                    <a:lumOff val="35000"/>
                  </a:schemeClr>
                </a:solidFill>
              </a:rPr>
              <a:t>Make sure you monitor the difference between the VERITIME and GPS clocks!</a:t>
            </a:r>
          </a:p>
          <a:p>
            <a:pPr marL="754380" indent="-342900" fontAlgn="auto">
              <a:spcBef>
                <a:spcPts val="0"/>
              </a:spcBef>
              <a:spcAft>
                <a:spcPts val="0"/>
              </a:spcAft>
              <a:buClrTx/>
              <a:buFont typeface="Arial" panose="020B0604020202020204" pitchFamily="34" charset="0"/>
              <a:buChar char="•"/>
              <a:defRPr/>
            </a:pPr>
            <a:endParaRPr lang="en-US" sz="2000">
              <a:solidFill>
                <a:schemeClr val="tx1">
                  <a:lumMod val="65000"/>
                  <a:lumOff val="35000"/>
                </a:schemeClr>
              </a:solidFill>
            </a:endParaRPr>
          </a:p>
          <a:p>
            <a:pPr marL="411480" fontAlgn="auto">
              <a:spcBef>
                <a:spcPts val="0"/>
              </a:spcBef>
              <a:spcAft>
                <a:spcPts val="0"/>
              </a:spcAft>
              <a:buClrTx/>
              <a:defRPr/>
            </a:pPr>
            <a:r>
              <a:rPr lang="en-US" sz="2000">
                <a:solidFill>
                  <a:schemeClr val="tx1">
                    <a:lumMod val="65000"/>
                    <a:lumOff val="35000"/>
                  </a:schemeClr>
                </a:solidFill>
              </a:rPr>
              <a:t>The difference should be small (&lt;20mSec) and should work its way towards 0.0 after a spike.</a:t>
            </a:r>
          </a:p>
          <a:p>
            <a:pPr marL="754380" indent="-342900" fontAlgn="auto">
              <a:spcBef>
                <a:spcPts val="0"/>
              </a:spcBef>
              <a:spcAft>
                <a:spcPts val="0"/>
              </a:spcAft>
              <a:buClrTx/>
              <a:buFont typeface="Arial" panose="020B0604020202020204" pitchFamily="34" charset="0"/>
              <a:buChar char="•"/>
              <a:defRPr/>
            </a:pPr>
            <a:endParaRPr lang="en-US" sz="2000">
              <a:solidFill>
                <a:schemeClr val="tx1">
                  <a:lumMod val="65000"/>
                  <a:lumOff val="35000"/>
                </a:schemeClr>
              </a:solidFill>
            </a:endParaRPr>
          </a:p>
          <a:p>
            <a:pPr marL="411480" fontAlgn="auto">
              <a:spcBef>
                <a:spcPts val="0"/>
              </a:spcBef>
              <a:spcAft>
                <a:spcPts val="0"/>
              </a:spcAft>
              <a:buClrTx/>
              <a:defRPr/>
            </a:pPr>
            <a:r>
              <a:rPr lang="en-US" sz="2000">
                <a:solidFill>
                  <a:schemeClr val="tx1">
                    <a:lumMod val="65000"/>
                    <a:lumOff val="35000"/>
                  </a:schemeClr>
                </a:solidFill>
              </a:rPr>
              <a:t>If it gets large and stays large, something is wrong, </a:t>
            </a:r>
            <a:r>
              <a:rPr lang="en-US" sz="2000">
                <a:solidFill>
                  <a:srgbClr val="FF0000"/>
                </a:solidFill>
              </a:rPr>
              <a:t>Stop SURVEY.</a:t>
            </a:r>
            <a:endParaRPr lang="en-US" sz="2000" dirty="0">
              <a:solidFill>
                <a:srgbClr val="FF0000"/>
              </a:solidFill>
            </a:endParaRPr>
          </a:p>
        </p:txBody>
      </p:sp>
    </p:spTree>
    <p:extLst>
      <p:ext uri="{BB962C8B-B14F-4D97-AF65-F5344CB8AC3E}">
        <p14:creationId xmlns:p14="http://schemas.microsoft.com/office/powerpoint/2010/main" val="14492047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p:cNvPicPr>
            <a:picLocks noChangeAspect="1" noChangeArrowheads="1"/>
          </p:cNvPicPr>
          <p:nvPr/>
        </p:nvPicPr>
        <p:blipFill rotWithShape="1">
          <a:blip r:embed="rId3"/>
          <a:srcRect l="164"/>
          <a:stretch/>
        </p:blipFill>
        <p:spPr bwMode="auto">
          <a:xfrm>
            <a:off x="2267998" y="882265"/>
            <a:ext cx="7017935" cy="3944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5843" name="Rectangle 2"/>
          <p:cNvSpPr>
            <a:spLocks noGrp="1" noRot="1" noChangeArrowheads="1"/>
          </p:cNvSpPr>
          <p:nvPr>
            <p:ph type="title"/>
          </p:nvPr>
        </p:nvSpPr>
        <p:spPr/>
        <p:txBody>
          <a:bodyPr/>
          <a:lstStyle/>
          <a:p>
            <a:pPr marL="53975"/>
            <a:r>
              <a:rPr lang="en-US" altLang="en-US" sz="3200">
                <a:latin typeface="Arial" panose="020B0604020202020204" pitchFamily="34" charset="0"/>
                <a:cs typeface="Arial" panose="020B0604020202020204" pitchFamily="34" charset="0"/>
              </a:rPr>
              <a:t>Synch the Computer Clock</a:t>
            </a:r>
          </a:p>
        </p:txBody>
      </p:sp>
      <p:sp>
        <p:nvSpPr>
          <p:cNvPr id="35844" name="Rectangle 5"/>
          <p:cNvSpPr>
            <a:spLocks noChangeArrowheads="1"/>
          </p:cNvSpPr>
          <p:nvPr/>
        </p:nvSpPr>
        <p:spPr bwMode="auto">
          <a:xfrm>
            <a:off x="4094807" y="2993348"/>
            <a:ext cx="3352800" cy="11430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endParaRPr lang="en-US" altLang="en-US"/>
          </a:p>
        </p:txBody>
      </p:sp>
      <p:sp>
        <p:nvSpPr>
          <p:cNvPr id="10" name="TextBox 9"/>
          <p:cNvSpPr txBox="1"/>
          <p:nvPr/>
        </p:nvSpPr>
        <p:spPr>
          <a:xfrm>
            <a:off x="2256483" y="5208169"/>
            <a:ext cx="6934200" cy="708025"/>
          </a:xfrm>
          <a:prstGeom prst="rect">
            <a:avLst/>
          </a:prstGeom>
          <a:noFill/>
          <a:ln>
            <a:noFill/>
          </a:ln>
        </p:spPr>
        <p:txBody>
          <a:bodyPr>
            <a:spAutoFit/>
          </a:bodyPr>
          <a:lstStyle/>
          <a:p>
            <a:pPr>
              <a:defRPr/>
            </a:pPr>
            <a:r>
              <a:rPr lang="en-US" sz="2000" dirty="0">
                <a:solidFill>
                  <a:schemeClr val="tx1">
                    <a:lumMod val="65000"/>
                    <a:lumOff val="35000"/>
                  </a:schemeClr>
                </a:solidFill>
                <a:latin typeface="+mj-lt"/>
                <a:cs typeface="Arial" pitchFamily="34" charset="0"/>
              </a:rPr>
              <a:t>Select ONE GPS device to use to synchronize the computer clock to UTC in the HYPACK Configuration page.</a:t>
            </a:r>
          </a:p>
        </p:txBody>
      </p:sp>
      <p:cxnSp>
        <p:nvCxnSpPr>
          <p:cNvPr id="9" name="Straight Arrow Connector 8"/>
          <p:cNvCxnSpPr/>
          <p:nvPr/>
        </p:nvCxnSpPr>
        <p:spPr>
          <a:xfrm flipV="1">
            <a:off x="2804361" y="3602948"/>
            <a:ext cx="1214246" cy="15099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56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10;&#10;Description automatically generated">
            <a:extLst>
              <a:ext uri="{FF2B5EF4-FFF2-40B4-BE49-F238E27FC236}">
                <a16:creationId xmlns:a16="http://schemas.microsoft.com/office/drawing/2014/main" id="{B2ED2451-3F47-41AF-B57F-E144AEE1E1E4}"/>
              </a:ext>
            </a:extLst>
          </p:cNvPr>
          <p:cNvPicPr>
            <a:picLocks noChangeAspect="1"/>
          </p:cNvPicPr>
          <p:nvPr/>
        </p:nvPicPr>
        <p:blipFill>
          <a:blip r:embed="rId3"/>
          <a:stretch>
            <a:fillRect/>
          </a:stretch>
        </p:blipFill>
        <p:spPr>
          <a:xfrm>
            <a:off x="4303987" y="676676"/>
            <a:ext cx="5672957" cy="5465236"/>
          </a:xfrm>
          <a:prstGeom prst="rect">
            <a:avLst/>
          </a:prstGeom>
        </p:spPr>
      </p:pic>
      <p:sp>
        <p:nvSpPr>
          <p:cNvPr id="36867" name="Rectangle 2"/>
          <p:cNvSpPr>
            <a:spLocks noGrp="1" noRot="1" noChangeArrowheads="1"/>
          </p:cNvSpPr>
          <p:nvPr>
            <p:ph type="title"/>
          </p:nvPr>
        </p:nvSpPr>
        <p:spPr/>
        <p:txBody>
          <a:bodyPr/>
          <a:lstStyle/>
          <a:p>
            <a:pPr marL="53975"/>
            <a:r>
              <a:rPr lang="en-US" altLang="en-US" sz="3200">
                <a:latin typeface="Arial" panose="020B0604020202020204" pitchFamily="34" charset="0"/>
                <a:cs typeface="Arial" panose="020B0604020202020204" pitchFamily="34" charset="0"/>
              </a:rPr>
              <a:t>1PPS Configuration</a:t>
            </a:r>
          </a:p>
        </p:txBody>
      </p:sp>
      <p:sp>
        <p:nvSpPr>
          <p:cNvPr id="36868" name="Rectangle 7"/>
          <p:cNvSpPr>
            <a:spLocks noChangeArrowheads="1"/>
          </p:cNvSpPr>
          <p:nvPr/>
        </p:nvSpPr>
        <p:spPr bwMode="auto">
          <a:xfrm>
            <a:off x="4356538" y="927538"/>
            <a:ext cx="1403132" cy="5071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endParaRPr lang="en-US" altLang="en-US"/>
          </a:p>
        </p:txBody>
      </p:sp>
      <p:sp>
        <p:nvSpPr>
          <p:cNvPr id="8" name="TextBox 7"/>
          <p:cNvSpPr txBox="1"/>
          <p:nvPr/>
        </p:nvSpPr>
        <p:spPr>
          <a:xfrm>
            <a:off x="664860" y="1110063"/>
            <a:ext cx="2468465" cy="1323439"/>
          </a:xfrm>
          <a:prstGeom prst="rect">
            <a:avLst/>
          </a:prstGeom>
          <a:noFill/>
        </p:spPr>
        <p:txBody>
          <a:bodyPr wrap="square" lIns="91440" tIns="45720" rIns="91440" bIns="45720" anchor="t">
            <a:spAutoFit/>
          </a:bodyPr>
          <a:lstStyle/>
          <a:p>
            <a:pPr>
              <a:defRPr/>
            </a:pPr>
            <a:r>
              <a:rPr lang="en-US" sz="2000" dirty="0">
                <a:solidFill>
                  <a:schemeClr val="tx1">
                    <a:lumMod val="65000"/>
                    <a:lumOff val="35000"/>
                  </a:schemeClr>
                </a:solidFill>
                <a:latin typeface="+mn-lt"/>
                <a:ea typeface="ヒラギノ角ゴ Pro W3"/>
              </a:rPr>
              <a:t>GPS – Setup </a:t>
            </a:r>
            <a:endParaRPr lang="en-US" sz="2000">
              <a:solidFill>
                <a:schemeClr val="tx1">
                  <a:lumMod val="65000"/>
                  <a:lumOff val="35000"/>
                </a:schemeClr>
              </a:solidFill>
              <a:latin typeface="+mn-lt"/>
              <a:ea typeface="ヒラギノ角ゴ Pro W3"/>
            </a:endParaRPr>
          </a:p>
          <a:p>
            <a:pPr>
              <a:defRPr/>
            </a:pPr>
            <a:endParaRPr lang="en-US" sz="2000" dirty="0">
              <a:solidFill>
                <a:schemeClr val="tx1">
                  <a:lumMod val="65000"/>
                  <a:lumOff val="35000"/>
                </a:schemeClr>
              </a:solidFill>
              <a:latin typeface="+mn-lt"/>
            </a:endParaRPr>
          </a:p>
          <a:p>
            <a:pPr>
              <a:defRPr/>
            </a:pPr>
            <a:r>
              <a:rPr lang="en-US" sz="2000" dirty="0">
                <a:solidFill>
                  <a:schemeClr val="tx1">
                    <a:lumMod val="65000"/>
                    <a:lumOff val="35000"/>
                  </a:schemeClr>
                </a:solidFill>
                <a:latin typeface="+mn-lt"/>
                <a:ea typeface="ヒラギノ角ゴ Pro W3"/>
              </a:rPr>
              <a:t>Specify if you are using a 1PPS box.</a:t>
            </a:r>
            <a:endParaRPr lang="en-US" sz="2000" dirty="0">
              <a:solidFill>
                <a:schemeClr val="tx1">
                  <a:lumMod val="65000"/>
                  <a:lumOff val="35000"/>
                </a:schemeClr>
              </a:solidFill>
              <a:latin typeface="+mn-lt"/>
              <a:ea typeface="ヒラギノ角ゴ Pro W3"/>
              <a:cs typeface="Arial"/>
            </a:endParaRPr>
          </a:p>
        </p:txBody>
      </p:sp>
    </p:spTree>
    <p:extLst>
      <p:ext uri="{BB962C8B-B14F-4D97-AF65-F5344CB8AC3E}">
        <p14:creationId xmlns:p14="http://schemas.microsoft.com/office/powerpoint/2010/main" val="793223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marL="53975"/>
            <a:r>
              <a:rPr lang="en-US" altLang="en-US" sz="3200">
                <a:latin typeface="Arial" panose="020B0604020202020204" pitchFamily="34" charset="0"/>
                <a:cs typeface="Arial" panose="020B0604020202020204" pitchFamily="34" charset="0"/>
              </a:rPr>
              <a:t>ZDA – 1PPS Testing:  Utilities </a:t>
            </a:r>
          </a:p>
        </p:txBody>
      </p:sp>
      <p:grpSp>
        <p:nvGrpSpPr>
          <p:cNvPr id="37892" name="Group 1"/>
          <p:cNvGrpSpPr>
            <a:grpSpLocks/>
          </p:cNvGrpSpPr>
          <p:nvPr/>
        </p:nvGrpSpPr>
        <p:grpSpPr bwMode="auto">
          <a:xfrm>
            <a:off x="1148849" y="1865313"/>
            <a:ext cx="8840788" cy="2927350"/>
            <a:chOff x="152004" y="2438400"/>
            <a:chExt cx="8841167" cy="2927350"/>
          </a:xfrm>
        </p:grpSpPr>
        <p:pic>
          <p:nvPicPr>
            <p:cNvPr id="2" name="Picture 6" descr="2009 Sync Check Config.jpg"/>
            <p:cNvPicPr>
              <a:picLocks noChangeAspect="1"/>
            </p:cNvPicPr>
            <p:nvPr/>
          </p:nvPicPr>
          <p:blipFill>
            <a:blip r:embed="rId3"/>
            <a:srcRect/>
            <a:stretch>
              <a:fillRect/>
            </a:stretch>
          </p:blipFill>
          <p:spPr bwMode="auto">
            <a:xfrm>
              <a:off x="152004" y="2438400"/>
              <a:ext cx="2895724" cy="2903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 descr="C:\2009 HYPACK Presentations\05 - Hardware\Pictures\2009 Sync Check Graph.jpg"/>
            <p:cNvPicPr>
              <a:picLocks noChangeAspect="1" noChangeArrowheads="1"/>
            </p:cNvPicPr>
            <p:nvPr/>
          </p:nvPicPr>
          <p:blipFill>
            <a:blip r:embed="rId4"/>
            <a:srcRect/>
            <a:stretch>
              <a:fillRect/>
            </a:stretch>
          </p:blipFill>
          <p:spPr bwMode="auto">
            <a:xfrm>
              <a:off x="3123931" y="2438400"/>
              <a:ext cx="2895724" cy="2903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descr="C:\2009 HYPACK Presentations\05 - Hardware\Pictures\2009 Sync Check Statistics.jpg"/>
            <p:cNvPicPr>
              <a:picLocks noChangeAspect="1" noChangeArrowheads="1"/>
            </p:cNvPicPr>
            <p:nvPr/>
          </p:nvPicPr>
          <p:blipFill>
            <a:blip r:embed="rId5"/>
            <a:srcRect/>
            <a:stretch>
              <a:fillRect/>
            </a:stretch>
          </p:blipFill>
          <p:spPr bwMode="auto">
            <a:xfrm>
              <a:off x="6095859" y="2438400"/>
              <a:ext cx="2897312" cy="292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ontent Placeholder 2">
            <a:extLst>
              <a:ext uri="{FF2B5EF4-FFF2-40B4-BE49-F238E27FC236}">
                <a16:creationId xmlns:a16="http://schemas.microsoft.com/office/drawing/2014/main" id="{E4BF5B71-B1EC-47EE-A8E0-B12674234021}"/>
              </a:ext>
            </a:extLst>
          </p:cNvPr>
          <p:cNvSpPr txBox="1">
            <a:spLocks/>
          </p:cNvSpPr>
          <p:nvPr/>
        </p:nvSpPr>
        <p:spPr>
          <a:xfrm>
            <a:off x="1148849" y="1004637"/>
            <a:ext cx="9894302" cy="5105400"/>
          </a:xfrm>
          <a:prstGeom prst="rect">
            <a:avLst/>
          </a:prstGeom>
        </p:spPr>
        <p:txBody>
          <a:bodyPr rtlCol="0">
            <a:normAutofit/>
          </a:bodyPr>
          <a:lst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a:lstStyle>
          <a:p>
            <a:pPr fontAlgn="auto">
              <a:spcBef>
                <a:spcPts val="0"/>
              </a:spcBef>
              <a:spcAft>
                <a:spcPts val="0"/>
              </a:spcAft>
              <a:buClr>
                <a:schemeClr val="tx1"/>
              </a:buClr>
              <a:defRPr/>
            </a:pPr>
            <a:r>
              <a:rPr lang="en-US" dirty="0">
                <a:solidFill>
                  <a:schemeClr val="tx1">
                    <a:lumMod val="65000"/>
                    <a:lumOff val="35000"/>
                  </a:schemeClr>
                </a:solidFill>
              </a:rPr>
              <a:t>Test the consistency of your ZDA message for synchronization.</a:t>
            </a:r>
          </a:p>
          <a:p>
            <a:pPr fontAlgn="auto">
              <a:spcBef>
                <a:spcPts val="0"/>
              </a:spcBef>
              <a:spcAft>
                <a:spcPts val="0"/>
              </a:spcAft>
              <a:buClr>
                <a:schemeClr val="tx1"/>
              </a:buClr>
              <a:defRPr/>
            </a:pPr>
            <a:r>
              <a:rPr lang="en-US" dirty="0">
                <a:solidFill>
                  <a:schemeClr val="tx1">
                    <a:lumMod val="65000"/>
                    <a:lumOff val="35000"/>
                  </a:schemeClr>
                </a:solidFill>
              </a:rPr>
              <a:t>Located under ‘Utilities – Calibration’ menu item.</a:t>
            </a:r>
          </a:p>
          <a:p>
            <a:pPr marL="342900" indent="-342900" fontAlgn="auto">
              <a:spcBef>
                <a:spcPts val="0"/>
              </a:spcBef>
              <a:spcAft>
                <a:spcPts val="0"/>
              </a:spcAft>
              <a:buClr>
                <a:schemeClr val="tx1"/>
              </a:buClr>
              <a:buFont typeface="Arial" panose="020B0604020202020204" pitchFamily="34" charset="0"/>
              <a:buChar char="•"/>
              <a:defRPr/>
            </a:pPr>
            <a:endParaRPr lang="en-US" b="1" dirty="0">
              <a:solidFill>
                <a:schemeClr val="tx1">
                  <a:lumMod val="65000"/>
                  <a:lumOff val="35000"/>
                </a:schemeClr>
              </a:solidFill>
            </a:endParaRPr>
          </a:p>
          <a:p>
            <a:pPr marL="342900" indent="-342900" fontAlgn="auto">
              <a:spcBef>
                <a:spcPts val="0"/>
              </a:spcBef>
              <a:spcAft>
                <a:spcPts val="0"/>
              </a:spcAft>
              <a:buClr>
                <a:schemeClr val="tx1"/>
              </a:buClr>
              <a:buFont typeface="Arial" panose="020B0604020202020204" pitchFamily="34" charset="0"/>
              <a:buChar char="•"/>
              <a:defRPr/>
            </a:pPr>
            <a:endParaRPr lang="en-US" b="1" dirty="0">
              <a:solidFill>
                <a:schemeClr val="tx1">
                  <a:lumMod val="65000"/>
                  <a:lumOff val="35000"/>
                </a:schemeClr>
              </a:solidFill>
            </a:endParaRPr>
          </a:p>
          <a:p>
            <a:pPr marL="342900" indent="-342900" fontAlgn="auto">
              <a:spcBef>
                <a:spcPts val="0"/>
              </a:spcBef>
              <a:spcAft>
                <a:spcPts val="0"/>
              </a:spcAft>
              <a:buClr>
                <a:schemeClr val="tx1"/>
              </a:buClr>
              <a:buFont typeface="Arial" panose="020B0604020202020204" pitchFamily="34" charset="0"/>
              <a:buChar char="•"/>
              <a:defRPr/>
            </a:pPr>
            <a:endParaRPr lang="en-US" b="1" dirty="0">
              <a:solidFill>
                <a:schemeClr val="tx1">
                  <a:lumMod val="65000"/>
                  <a:lumOff val="35000"/>
                </a:schemeClr>
              </a:solidFill>
            </a:endParaRPr>
          </a:p>
          <a:p>
            <a:pPr marL="342900" indent="-342900" fontAlgn="auto">
              <a:spcBef>
                <a:spcPts val="0"/>
              </a:spcBef>
              <a:spcAft>
                <a:spcPts val="0"/>
              </a:spcAft>
              <a:buClr>
                <a:schemeClr val="tx1"/>
              </a:buClr>
              <a:buFont typeface="Arial" panose="020B0604020202020204" pitchFamily="34" charset="0"/>
              <a:buChar char="•"/>
              <a:defRPr/>
            </a:pPr>
            <a:endParaRPr lang="en-US" b="1" dirty="0">
              <a:solidFill>
                <a:schemeClr val="tx1">
                  <a:lumMod val="65000"/>
                  <a:lumOff val="35000"/>
                </a:schemeClr>
              </a:solidFill>
            </a:endParaRPr>
          </a:p>
          <a:p>
            <a:pPr marL="342900" indent="-342900" fontAlgn="auto">
              <a:spcBef>
                <a:spcPts val="0"/>
              </a:spcBef>
              <a:spcAft>
                <a:spcPts val="0"/>
              </a:spcAft>
              <a:buClr>
                <a:schemeClr val="tx1"/>
              </a:buClr>
              <a:buFont typeface="Arial" panose="020B0604020202020204" pitchFamily="34" charset="0"/>
              <a:buChar char="•"/>
              <a:defRPr/>
            </a:pPr>
            <a:endParaRPr lang="en-US" b="1" dirty="0">
              <a:solidFill>
                <a:schemeClr val="tx1">
                  <a:lumMod val="65000"/>
                  <a:lumOff val="35000"/>
                </a:schemeClr>
              </a:solidFill>
            </a:endParaRPr>
          </a:p>
          <a:p>
            <a:pPr marL="342900" indent="-342900" fontAlgn="auto">
              <a:spcBef>
                <a:spcPts val="0"/>
              </a:spcBef>
              <a:spcAft>
                <a:spcPts val="0"/>
              </a:spcAft>
              <a:buClr>
                <a:schemeClr val="tx1"/>
              </a:buClr>
              <a:buFont typeface="Arial" panose="020B0604020202020204" pitchFamily="34" charset="0"/>
              <a:buChar char="•"/>
              <a:defRPr/>
            </a:pPr>
            <a:endParaRPr lang="en-US" b="1" dirty="0">
              <a:solidFill>
                <a:schemeClr val="tx1">
                  <a:lumMod val="65000"/>
                  <a:lumOff val="35000"/>
                </a:schemeClr>
              </a:solidFill>
            </a:endParaRPr>
          </a:p>
          <a:p>
            <a:pPr marL="342900" indent="-342900" fontAlgn="auto">
              <a:spcBef>
                <a:spcPts val="0"/>
              </a:spcBef>
              <a:spcAft>
                <a:spcPts val="0"/>
              </a:spcAft>
              <a:buClr>
                <a:schemeClr val="tx1"/>
              </a:buClr>
              <a:buFont typeface="Arial" panose="020B0604020202020204" pitchFamily="34" charset="0"/>
              <a:buChar char="•"/>
              <a:defRPr/>
            </a:pPr>
            <a:endParaRPr lang="en-US" b="1" dirty="0">
              <a:solidFill>
                <a:schemeClr val="tx1">
                  <a:lumMod val="65000"/>
                  <a:lumOff val="35000"/>
                </a:schemeClr>
              </a:solidFill>
            </a:endParaRPr>
          </a:p>
          <a:p>
            <a:pPr marL="342900" indent="-342900" fontAlgn="auto">
              <a:spcBef>
                <a:spcPts val="0"/>
              </a:spcBef>
              <a:spcAft>
                <a:spcPts val="0"/>
              </a:spcAft>
              <a:buClr>
                <a:schemeClr val="tx1"/>
              </a:buClr>
              <a:buFont typeface="Arial" panose="020B0604020202020204" pitchFamily="34" charset="0"/>
              <a:buChar char="•"/>
              <a:defRPr/>
            </a:pPr>
            <a:endParaRPr lang="en-US" b="1" dirty="0">
              <a:solidFill>
                <a:schemeClr val="tx1">
                  <a:lumMod val="65000"/>
                  <a:lumOff val="35000"/>
                </a:schemeClr>
              </a:solidFill>
            </a:endParaRPr>
          </a:p>
          <a:p>
            <a:pPr marL="342900" indent="-342900" fontAlgn="auto">
              <a:spcBef>
                <a:spcPts val="0"/>
              </a:spcBef>
              <a:spcAft>
                <a:spcPts val="0"/>
              </a:spcAft>
              <a:buClr>
                <a:schemeClr val="tx1"/>
              </a:buClr>
              <a:buFont typeface="Arial" panose="020B0604020202020204" pitchFamily="34" charset="0"/>
              <a:buChar char="•"/>
              <a:defRPr/>
            </a:pPr>
            <a:endParaRPr lang="en-US" b="1" dirty="0">
              <a:solidFill>
                <a:schemeClr val="tx1">
                  <a:lumMod val="65000"/>
                  <a:lumOff val="35000"/>
                </a:schemeClr>
              </a:solidFill>
            </a:endParaRPr>
          </a:p>
          <a:p>
            <a:pPr marL="342900" indent="-342900" fontAlgn="auto">
              <a:spcBef>
                <a:spcPts val="0"/>
              </a:spcBef>
              <a:spcAft>
                <a:spcPts val="0"/>
              </a:spcAft>
              <a:buClr>
                <a:schemeClr val="tx1"/>
              </a:buClr>
              <a:buFont typeface="Arial" panose="020B0604020202020204" pitchFamily="34" charset="0"/>
              <a:buChar char="•"/>
              <a:defRPr/>
            </a:pPr>
            <a:endParaRPr lang="en-US" b="1" dirty="0">
              <a:solidFill>
                <a:schemeClr val="tx1">
                  <a:lumMod val="65000"/>
                  <a:lumOff val="35000"/>
                </a:schemeClr>
              </a:solidFill>
            </a:endParaRPr>
          </a:p>
          <a:p>
            <a:pPr fontAlgn="auto">
              <a:spcBef>
                <a:spcPts val="0"/>
              </a:spcBef>
              <a:spcAft>
                <a:spcPts val="0"/>
              </a:spcAft>
              <a:buClr>
                <a:schemeClr val="tx1"/>
              </a:buClr>
              <a:defRPr/>
            </a:pPr>
            <a:r>
              <a:rPr lang="en-US" sz="2000" dirty="0">
                <a:solidFill>
                  <a:schemeClr val="tx1">
                    <a:lumMod val="65000"/>
                    <a:lumOff val="35000"/>
                  </a:schemeClr>
                </a:solidFill>
              </a:rPr>
              <a:t>Graph shows ‘Sync Error’ in </a:t>
            </a:r>
            <a:r>
              <a:rPr lang="en-US" sz="2000" dirty="0" err="1">
                <a:solidFill>
                  <a:schemeClr val="tx1">
                    <a:lumMod val="65000"/>
                    <a:lumOff val="35000"/>
                  </a:schemeClr>
                </a:solidFill>
              </a:rPr>
              <a:t>mSecs</a:t>
            </a:r>
            <a:r>
              <a:rPr lang="en-US" sz="2000" dirty="0">
                <a:solidFill>
                  <a:schemeClr val="tx1">
                    <a:lumMod val="65000"/>
                    <a:lumOff val="35000"/>
                  </a:schemeClr>
                </a:solidFill>
              </a:rPr>
              <a:t>.  Sync Error equals the difference between VERITIME and the time of arrival of the ZDA message</a:t>
            </a:r>
          </a:p>
        </p:txBody>
      </p:sp>
    </p:spTree>
    <p:extLst>
      <p:ext uri="{BB962C8B-B14F-4D97-AF65-F5344CB8AC3E}">
        <p14:creationId xmlns:p14="http://schemas.microsoft.com/office/powerpoint/2010/main" val="710518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Planned Line Editor</a:t>
            </a:r>
          </a:p>
        </p:txBody>
      </p:sp>
      <p:sp>
        <p:nvSpPr>
          <p:cNvPr id="4" name="Slide Number Placeholder 3"/>
          <p:cNvSpPr>
            <a:spLocks noGrp="1"/>
          </p:cNvSpPr>
          <p:nvPr>
            <p:ph type="sldNum" sz="quarter" idx="4294967295"/>
          </p:nvPr>
        </p:nvSpPr>
        <p:spPr/>
        <p:txBody>
          <a:bodyPr/>
          <a:lstStyle/>
          <a:p>
            <a:endParaRPr lang="en-US" dirty="0"/>
          </a:p>
          <a:p>
            <a:endParaRPr lang="en-US" dirty="0"/>
          </a:p>
        </p:txBody>
      </p:sp>
    </p:spTree>
    <p:extLst>
      <p:ext uri="{BB962C8B-B14F-4D97-AF65-F5344CB8AC3E}">
        <p14:creationId xmlns:p14="http://schemas.microsoft.com/office/powerpoint/2010/main" val="3352598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606-553E-4AD0-8E52-59A3D18F4C79}"/>
              </a:ext>
            </a:extLst>
          </p:cNvPr>
          <p:cNvSpPr>
            <a:spLocks noGrp="1"/>
          </p:cNvSpPr>
          <p:nvPr>
            <p:ph type="title"/>
          </p:nvPr>
        </p:nvSpPr>
        <p:spPr/>
        <p:txBody>
          <a:bodyPr/>
          <a:lstStyle/>
          <a:p>
            <a:r>
              <a:rPr lang="en-US" dirty="0"/>
              <a:t>Planned Lines Basics</a:t>
            </a:r>
          </a:p>
        </p:txBody>
      </p:sp>
      <p:pic>
        <p:nvPicPr>
          <p:cNvPr id="9219" name="Picture 3" descr="P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220" y="718328"/>
            <a:ext cx="3657600" cy="3952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0" name="Text Box 4"/>
          <p:cNvSpPr txBox="1">
            <a:spLocks noChangeArrowheads="1"/>
          </p:cNvSpPr>
          <p:nvPr/>
        </p:nvSpPr>
        <p:spPr bwMode="auto">
          <a:xfrm>
            <a:off x="5437057" y="592123"/>
            <a:ext cx="5582396"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dirty="0">
                <a:solidFill>
                  <a:schemeClr val="tx1">
                    <a:lumMod val="65000"/>
                    <a:lumOff val="35000"/>
                  </a:schemeClr>
                </a:solidFill>
                <a:latin typeface="Verdana" panose="020B0604030504040204" pitchFamily="34" charset="0"/>
              </a:rPr>
              <a:t>A planned line needs a minimum of two waypoints.</a:t>
            </a:r>
          </a:p>
        </p:txBody>
      </p:sp>
      <p:pic>
        <p:nvPicPr>
          <p:cNvPr id="9221" name="Picture 5" descr="pl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0220" y="1179533"/>
            <a:ext cx="3668712" cy="7350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2" name="Text Box 6"/>
          <p:cNvSpPr txBox="1">
            <a:spLocks noChangeArrowheads="1"/>
          </p:cNvSpPr>
          <p:nvPr/>
        </p:nvSpPr>
        <p:spPr bwMode="auto">
          <a:xfrm>
            <a:off x="5437056" y="1423228"/>
            <a:ext cx="539578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dirty="0">
                <a:solidFill>
                  <a:schemeClr val="tx1">
                    <a:lumMod val="65000"/>
                    <a:lumOff val="35000"/>
                  </a:schemeClr>
                </a:solidFill>
                <a:latin typeface="Verdana" panose="020B0604030504040204" pitchFamily="34" charset="0"/>
              </a:rPr>
              <a:t>A planned line can have over 100 segments.</a:t>
            </a:r>
          </a:p>
        </p:txBody>
      </p:sp>
      <p:pic>
        <p:nvPicPr>
          <p:cNvPr id="9223" name="Picture 7" descr="pl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337" y="1980462"/>
            <a:ext cx="3668713" cy="16875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4" name="Text Box 8"/>
          <p:cNvSpPr txBox="1">
            <a:spLocks noChangeArrowheads="1"/>
          </p:cNvSpPr>
          <p:nvPr/>
        </p:nvSpPr>
        <p:spPr bwMode="auto">
          <a:xfrm>
            <a:off x="5437057" y="2116124"/>
            <a:ext cx="5759678"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dirty="0">
                <a:solidFill>
                  <a:schemeClr val="tx1">
                    <a:lumMod val="65000"/>
                    <a:lumOff val="35000"/>
                  </a:schemeClr>
                </a:solidFill>
                <a:latin typeface="Verdana" panose="020B0604030504040204" pitchFamily="34" charset="0"/>
              </a:rPr>
              <a:t>Internal segments can be made as arcs by entering the radius for the arc.</a:t>
            </a:r>
          </a:p>
        </p:txBody>
      </p:sp>
      <p:pic>
        <p:nvPicPr>
          <p:cNvPr id="9225" name="Picture 9" descr="LINES - 2d vs 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0450" y="3752640"/>
            <a:ext cx="3657600" cy="159226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6" name="Text Box 10"/>
          <p:cNvSpPr txBox="1">
            <a:spLocks noChangeArrowheads="1"/>
          </p:cNvSpPr>
          <p:nvPr/>
        </p:nvSpPr>
        <p:spPr bwMode="auto">
          <a:xfrm>
            <a:off x="5437056" y="3182923"/>
            <a:ext cx="5582395" cy="1446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dirty="0">
                <a:solidFill>
                  <a:schemeClr val="tx1">
                    <a:lumMod val="65000"/>
                    <a:lumOff val="35000"/>
                  </a:schemeClr>
                </a:solidFill>
                <a:latin typeface="Verdana" panose="020B0604030504040204" pitchFamily="34" charset="0"/>
              </a:rPr>
              <a:t>Lines can be:</a:t>
            </a:r>
          </a:p>
          <a:p>
            <a:pPr lvl="1">
              <a:spcBef>
                <a:spcPct val="50000"/>
              </a:spcBef>
            </a:pPr>
            <a:r>
              <a:rPr lang="en-US" altLang="en-US" dirty="0">
                <a:solidFill>
                  <a:schemeClr val="bg2"/>
                </a:solidFill>
                <a:latin typeface="Verdana" panose="020B0604030504040204" pitchFamily="34" charset="0"/>
              </a:rPr>
              <a:t>2D:  </a:t>
            </a:r>
            <a:r>
              <a:rPr lang="en-US" altLang="en-US" sz="1600" dirty="0">
                <a:solidFill>
                  <a:schemeClr val="bg2"/>
                </a:solidFill>
                <a:latin typeface="Verdana" panose="020B0604030504040204" pitchFamily="34" charset="0"/>
              </a:rPr>
              <a:t>Only X-Y at waypoints</a:t>
            </a:r>
          </a:p>
          <a:p>
            <a:pPr lvl="1">
              <a:spcBef>
                <a:spcPct val="50000"/>
              </a:spcBef>
            </a:pPr>
            <a:r>
              <a:rPr lang="en-US" altLang="en-US" dirty="0">
                <a:solidFill>
                  <a:schemeClr val="bg2"/>
                </a:solidFill>
                <a:latin typeface="Verdana" panose="020B0604030504040204" pitchFamily="34" charset="0"/>
              </a:rPr>
              <a:t>3D: </a:t>
            </a:r>
            <a:r>
              <a:rPr lang="en-US" altLang="en-US" sz="1600" dirty="0">
                <a:solidFill>
                  <a:schemeClr val="bg2"/>
                </a:solidFill>
                <a:latin typeface="Verdana" panose="020B0604030504040204" pitchFamily="34" charset="0"/>
              </a:rPr>
              <a:t>X-Y at waypoints and design depth at Distance Along Line</a:t>
            </a:r>
            <a:endParaRPr lang="en-US" altLang="en-US" dirty="0">
              <a:solidFill>
                <a:schemeClr val="bg2"/>
              </a:solidFill>
              <a:latin typeface="Verdana" panose="020B0604030504040204" pitchFamily="34" charset="0"/>
            </a:endParaRPr>
          </a:p>
        </p:txBody>
      </p:sp>
      <p:sp>
        <p:nvSpPr>
          <p:cNvPr id="11" name="TextBox 10"/>
          <p:cNvSpPr txBox="1"/>
          <p:nvPr/>
        </p:nvSpPr>
        <p:spPr>
          <a:xfrm>
            <a:off x="1843941" y="5435298"/>
            <a:ext cx="8504117" cy="584200"/>
          </a:xfrm>
          <a:prstGeom prst="rect">
            <a:avLst/>
          </a:prstGeom>
          <a:noFill/>
        </p:spPr>
        <p:txBody>
          <a:bodyPr wrap="square">
            <a:spAutoFit/>
          </a:bodyPr>
          <a:lstStyle/>
          <a:p>
            <a:pPr>
              <a:defRPr/>
            </a:pPr>
            <a:r>
              <a:rPr lang="en-US" sz="1600" dirty="0">
                <a:solidFill>
                  <a:schemeClr val="tx1">
                    <a:lumMod val="65000"/>
                    <a:lumOff val="35000"/>
                  </a:schemeClr>
                </a:solidFill>
                <a:latin typeface="+mj-lt"/>
              </a:rPr>
              <a:t>You can survey without Planned Lines.  Many multibeam surveys do not use them and rely on a MTX file(s) to ensure 100% coverage.</a:t>
            </a:r>
          </a:p>
        </p:txBody>
      </p:sp>
    </p:spTree>
    <p:extLst>
      <p:ext uri="{BB962C8B-B14F-4D97-AF65-F5344CB8AC3E}">
        <p14:creationId xmlns:p14="http://schemas.microsoft.com/office/powerpoint/2010/main" val="1011974292"/>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4E7127-2746-47A9-B3D4-CEF0CCF90BEA}"/>
              </a:ext>
            </a:extLst>
          </p:cNvPr>
          <p:cNvSpPr>
            <a:spLocks noGrp="1"/>
          </p:cNvSpPr>
          <p:nvPr>
            <p:ph type="title"/>
          </p:nvPr>
        </p:nvSpPr>
        <p:spPr/>
        <p:txBody>
          <a:bodyPr/>
          <a:lstStyle/>
          <a:p>
            <a:r>
              <a:rPr lang="en-US" dirty="0"/>
              <a:t>Line Editor: Arc Segments</a:t>
            </a:r>
          </a:p>
        </p:txBody>
      </p:sp>
      <p:pic>
        <p:nvPicPr>
          <p:cNvPr id="35843" name="Picture 6" descr="PlannedLinesArcs2"/>
          <p:cNvPicPr>
            <a:picLocks noChangeAspect="1" noChangeArrowheads="1"/>
          </p:cNvPicPr>
          <p:nvPr/>
        </p:nvPicPr>
        <p:blipFill>
          <a:blip r:embed="rId3"/>
          <a:srcRect/>
          <a:stretch>
            <a:fillRect/>
          </a:stretch>
        </p:blipFill>
        <p:spPr bwMode="auto">
          <a:xfrm>
            <a:off x="4703763" y="2030413"/>
            <a:ext cx="2513012" cy="257175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5844" name="Picture 7" descr="PlannedLinesArcs1"/>
          <p:cNvPicPr>
            <a:picLocks noChangeAspect="1" noChangeArrowheads="1"/>
          </p:cNvPicPr>
          <p:nvPr/>
        </p:nvPicPr>
        <p:blipFill>
          <a:blip r:embed="rId4"/>
          <a:srcRect/>
          <a:stretch>
            <a:fillRect/>
          </a:stretch>
        </p:blipFill>
        <p:spPr bwMode="auto">
          <a:xfrm>
            <a:off x="1660358" y="2085975"/>
            <a:ext cx="2497138" cy="251618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69175" y="2133601"/>
            <a:ext cx="3354972" cy="646113"/>
          </a:xfrm>
          <a:prstGeom prst="rect">
            <a:avLst/>
          </a:prstGeom>
          <a:noFill/>
          <a:ln>
            <a:noFill/>
          </a:ln>
        </p:spPr>
        <p:txBody>
          <a:bodyPr wrap="square">
            <a:spAutoFit/>
          </a:bodyPr>
          <a:lstStyle/>
          <a:p>
            <a:pPr eaLnBrk="1" hangingPunct="1">
              <a:lnSpc>
                <a:spcPct val="90000"/>
              </a:lnSpc>
              <a:buClr>
                <a:schemeClr val="tx1"/>
              </a:buClr>
              <a:defRPr/>
            </a:pPr>
            <a:r>
              <a:rPr lang="en-US" sz="2000" dirty="0">
                <a:solidFill>
                  <a:schemeClr val="tx1">
                    <a:lumMod val="50000"/>
                    <a:lumOff val="50000"/>
                  </a:schemeClr>
                </a:solidFill>
              </a:rPr>
              <a:t>Enter inside (or outside) radius for a segment.</a:t>
            </a:r>
          </a:p>
        </p:txBody>
      </p:sp>
      <p:sp>
        <p:nvSpPr>
          <p:cNvPr id="7" name="TextBox 6"/>
          <p:cNvSpPr txBox="1"/>
          <p:nvPr/>
        </p:nvSpPr>
        <p:spPr>
          <a:xfrm>
            <a:off x="7369175" y="3048000"/>
            <a:ext cx="4100930" cy="2246769"/>
          </a:xfrm>
          <a:prstGeom prst="rect">
            <a:avLst/>
          </a:prstGeom>
          <a:noFill/>
        </p:spPr>
        <p:txBody>
          <a:bodyPr wrap="square">
            <a:spAutoFit/>
          </a:bodyPr>
          <a:lstStyle/>
          <a:p>
            <a:pPr>
              <a:defRPr/>
            </a:pPr>
            <a:r>
              <a:rPr lang="en-US" sz="2000" dirty="0">
                <a:solidFill>
                  <a:schemeClr val="tx1">
                    <a:lumMod val="50000"/>
                    <a:lumOff val="50000"/>
                  </a:schemeClr>
                </a:solidFill>
                <a:latin typeface="+mj-lt"/>
              </a:rPr>
              <a:t>Curved lines CANNOT be used when computing volume quantities.</a:t>
            </a:r>
          </a:p>
          <a:p>
            <a:pPr>
              <a:defRPr/>
            </a:pPr>
            <a:endParaRPr lang="en-US" sz="2000" dirty="0">
              <a:solidFill>
                <a:schemeClr val="tx1">
                  <a:lumMod val="50000"/>
                  <a:lumOff val="50000"/>
                </a:schemeClr>
              </a:solidFill>
              <a:latin typeface="+mj-lt"/>
            </a:endParaRPr>
          </a:p>
          <a:p>
            <a:pPr>
              <a:defRPr/>
            </a:pPr>
            <a:r>
              <a:rPr lang="en-US" sz="2000" dirty="0">
                <a:solidFill>
                  <a:schemeClr val="tx1">
                    <a:lumMod val="50000"/>
                    <a:lumOff val="50000"/>
                  </a:schemeClr>
                </a:solidFill>
                <a:latin typeface="+mj-lt"/>
              </a:rPr>
              <a:t>If the arc is created on the wrong side, add a “-” to the radius to flip it to the other side!</a:t>
            </a:r>
          </a:p>
        </p:txBody>
      </p:sp>
      <p:sp>
        <p:nvSpPr>
          <p:cNvPr id="11" name="Right Arrow 10"/>
          <p:cNvSpPr/>
          <p:nvPr/>
        </p:nvSpPr>
        <p:spPr>
          <a:xfrm>
            <a:off x="3810001" y="2335214"/>
            <a:ext cx="1046163" cy="38893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 name="Straight Arrow Connector 3"/>
          <p:cNvCxnSpPr/>
          <p:nvPr/>
        </p:nvCxnSpPr>
        <p:spPr>
          <a:xfrm flipH="1" flipV="1">
            <a:off x="5159376" y="2505076"/>
            <a:ext cx="811213" cy="72231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8246948"/>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52FE91-E9BE-4A3A-B19D-1C7FEE669BF5}"/>
              </a:ext>
            </a:extLst>
          </p:cNvPr>
          <p:cNvSpPr>
            <a:spLocks noGrp="1"/>
          </p:cNvSpPr>
          <p:nvPr>
            <p:ph type="title"/>
          </p:nvPr>
        </p:nvSpPr>
        <p:spPr/>
        <p:txBody>
          <a:bodyPr/>
          <a:lstStyle/>
          <a:p>
            <a:r>
              <a:rPr lang="en-US" dirty="0"/>
              <a:t>Offsets: Centerline</a:t>
            </a:r>
          </a:p>
        </p:txBody>
      </p:sp>
      <p:sp>
        <p:nvSpPr>
          <p:cNvPr id="14339" name="Rectangle 3"/>
          <p:cNvSpPr>
            <a:spLocks noGrp="1"/>
          </p:cNvSpPr>
          <p:nvPr>
            <p:ph type="body" sz="half" idx="4294967295"/>
          </p:nvPr>
        </p:nvSpPr>
        <p:spPr>
          <a:xfrm>
            <a:off x="945733" y="4298938"/>
            <a:ext cx="6746457" cy="1001712"/>
          </a:xfrm>
          <a:prstGeom prst="rect">
            <a:avLst/>
          </a:prstGeom>
        </p:spPr>
        <p:txBody>
          <a:bodyPr/>
          <a:lstStyle/>
          <a:p>
            <a:pPr eaLnBrk="1" hangingPunct="1">
              <a:lnSpc>
                <a:spcPct val="90000"/>
              </a:lnSpc>
              <a:buClr>
                <a:schemeClr val="tx1"/>
              </a:buClr>
            </a:pPr>
            <a:r>
              <a:rPr lang="en-US" altLang="en-US" sz="1800" dirty="0">
                <a:solidFill>
                  <a:schemeClr val="tx1">
                    <a:lumMod val="50000"/>
                    <a:lumOff val="50000"/>
                  </a:schemeClr>
                </a:solidFill>
                <a:latin typeface="Arial" panose="020B0604020202020204" pitchFamily="34" charset="0"/>
                <a:cs typeface="Arial" panose="020B0604020202020204" pitchFamily="34" charset="0"/>
              </a:rPr>
              <a:t>Create your centerline, Select Offsets: Centerline, Generate perpendicular lines</a:t>
            </a:r>
            <a:r>
              <a:rPr lang="en-US" altLang="en-US" sz="1800" b="1" dirty="0">
                <a:solidFill>
                  <a:schemeClr val="tx1">
                    <a:lumMod val="50000"/>
                    <a:lumOff val="50000"/>
                  </a:schemeClr>
                </a:solidFill>
                <a:latin typeface="Arial" panose="020B0604020202020204" pitchFamily="34" charset="0"/>
                <a:cs typeface="Arial" panose="020B0604020202020204" pitchFamily="34" charset="0"/>
              </a:rPr>
              <a:t>.</a:t>
            </a:r>
          </a:p>
        </p:txBody>
      </p:sp>
      <p:sp>
        <p:nvSpPr>
          <p:cNvPr id="14340" name="TextBox 8"/>
          <p:cNvSpPr txBox="1">
            <a:spLocks noChangeArrowheads="1"/>
          </p:cNvSpPr>
          <p:nvPr/>
        </p:nvSpPr>
        <p:spPr bwMode="auto">
          <a:xfrm>
            <a:off x="9513720" y="2806833"/>
            <a:ext cx="213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600" dirty="0">
                <a:solidFill>
                  <a:schemeClr val="tx1">
                    <a:lumMod val="65000"/>
                    <a:lumOff val="35000"/>
                  </a:schemeClr>
                </a:solidFill>
                <a:latin typeface="Arial" panose="020B0604020202020204" pitchFamily="34" charset="0"/>
                <a:cs typeface="Arial" panose="020B0604020202020204" pitchFamily="34" charset="0"/>
              </a:rPr>
              <a:t>Smart Corners, Centerline Offsets.</a:t>
            </a:r>
          </a:p>
        </p:txBody>
      </p:sp>
      <p:pic>
        <p:nvPicPr>
          <p:cNvPr id="14341" name="Picture 4" descr="PlannedLineCenterlineOffse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2614" y="967770"/>
            <a:ext cx="1754187" cy="1619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2017 Line Editor Centerline Offse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bwMode="auto">
          <a:xfrm>
            <a:off x="544680" y="967770"/>
            <a:ext cx="7848600" cy="32004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C:\2010 HYPACK Presentations\03 - Shell Editors\Pictures\2010 LINE EDITOR CL Offset Window.jpg">
            <a:extLst>
              <a:ext uri="{FF2B5EF4-FFF2-40B4-BE49-F238E27FC236}">
                <a16:creationId xmlns:a16="http://schemas.microsoft.com/office/drawing/2014/main" id="{5DC2C9BA-5A29-44C1-A87B-EF27CFE0C70C}"/>
              </a:ext>
            </a:extLst>
          </p:cNvPr>
          <p:cNvPicPr>
            <a:picLocks noChangeAspect="1" noChangeArrowheads="1"/>
          </p:cNvPicPr>
          <p:nvPr/>
        </p:nvPicPr>
        <p:blipFill>
          <a:blip r:embed="rId7"/>
          <a:srcRect/>
          <a:stretch>
            <a:fillRect/>
          </a:stretch>
        </p:blipFill>
        <p:spPr bwMode="auto">
          <a:xfrm>
            <a:off x="8710869" y="3610846"/>
            <a:ext cx="3272661" cy="161925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E8FA541-3E97-4D86-B79E-9604FC4F3CEE}"/>
              </a:ext>
            </a:extLst>
          </p:cNvPr>
          <p:cNvSpPr/>
          <p:nvPr/>
        </p:nvSpPr>
        <p:spPr>
          <a:xfrm>
            <a:off x="10347199" y="4414859"/>
            <a:ext cx="962485" cy="24505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4064576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ED3F35-7770-4011-AE68-C615365C382F}"/>
              </a:ext>
            </a:extLst>
          </p:cNvPr>
          <p:cNvSpPr>
            <a:spLocks noGrp="1"/>
          </p:cNvSpPr>
          <p:nvPr>
            <p:ph type="title"/>
          </p:nvPr>
        </p:nvSpPr>
        <p:spPr/>
        <p:txBody>
          <a:bodyPr/>
          <a:lstStyle/>
          <a:p>
            <a:r>
              <a:rPr lang="en-US" dirty="0"/>
              <a:t>Offsets:  Parallel Lines</a:t>
            </a:r>
          </a:p>
        </p:txBody>
      </p:sp>
      <p:sp>
        <p:nvSpPr>
          <p:cNvPr id="16387" name="Rectangle 3"/>
          <p:cNvSpPr>
            <a:spLocks noGrp="1"/>
          </p:cNvSpPr>
          <p:nvPr>
            <p:ph type="body" sz="half" idx="4294967295"/>
          </p:nvPr>
        </p:nvSpPr>
        <p:spPr>
          <a:xfrm>
            <a:off x="6470474" y="2035319"/>
            <a:ext cx="4684295" cy="2211387"/>
          </a:xfrm>
          <a:prstGeom prst="rect">
            <a:avLst/>
          </a:prstGeom>
        </p:spPr>
        <p:txBody>
          <a:bodyPr>
            <a:normAutofit/>
          </a:bodyPr>
          <a:lstStyle/>
          <a:p>
            <a:pPr eaLnBrk="1" hangingPunct="1">
              <a:buClr>
                <a:schemeClr val="tx1">
                  <a:lumMod val="65000"/>
                  <a:lumOff val="35000"/>
                </a:schemeClr>
              </a:buClr>
              <a:buFontTx/>
              <a:buChar char="•"/>
            </a:pPr>
            <a:r>
              <a:rPr lang="en-US" altLang="en-US" sz="1800" dirty="0">
                <a:solidFill>
                  <a:schemeClr val="tx1">
                    <a:lumMod val="50000"/>
                    <a:lumOff val="50000"/>
                  </a:schemeClr>
                </a:solidFill>
                <a:latin typeface="Arial" panose="020B0604020202020204" pitchFamily="34" charset="0"/>
                <a:cs typeface="Arial" panose="020B0604020202020204" pitchFamily="34" charset="0"/>
              </a:rPr>
              <a:t> Enter your initial line.</a:t>
            </a:r>
          </a:p>
          <a:p>
            <a:pPr eaLnBrk="1" hangingPunct="1">
              <a:buClr>
                <a:schemeClr val="tx1">
                  <a:lumMod val="65000"/>
                  <a:lumOff val="35000"/>
                </a:schemeClr>
              </a:buClr>
              <a:buFontTx/>
              <a:buChar char="•"/>
            </a:pPr>
            <a:r>
              <a:rPr lang="en-US" altLang="en-US" sz="1800" dirty="0">
                <a:solidFill>
                  <a:schemeClr val="tx1">
                    <a:lumMod val="50000"/>
                    <a:lumOff val="50000"/>
                  </a:schemeClr>
                </a:solidFill>
                <a:latin typeface="Arial" panose="020B0604020202020204" pitchFamily="34" charset="0"/>
                <a:cs typeface="Arial" panose="020B0604020202020204" pitchFamily="34" charset="0"/>
              </a:rPr>
              <a:t> Select Offsets: Parallel</a:t>
            </a:r>
          </a:p>
          <a:p>
            <a:pPr eaLnBrk="1" hangingPunct="1">
              <a:buClr>
                <a:schemeClr val="tx1">
                  <a:lumMod val="65000"/>
                  <a:lumOff val="35000"/>
                </a:schemeClr>
              </a:buClr>
              <a:buFontTx/>
              <a:buChar char="•"/>
            </a:pPr>
            <a:r>
              <a:rPr lang="en-US" altLang="en-US" sz="1800" dirty="0">
                <a:solidFill>
                  <a:schemeClr val="tx1">
                    <a:lumMod val="50000"/>
                    <a:lumOff val="50000"/>
                  </a:schemeClr>
                </a:solidFill>
                <a:latin typeface="Arial" panose="020B0604020202020204" pitchFamily="34" charset="0"/>
                <a:cs typeface="Arial" panose="020B0604020202020204" pitchFamily="34" charset="0"/>
              </a:rPr>
              <a:t> Generate your parallel lines.</a:t>
            </a:r>
          </a:p>
          <a:p>
            <a:pPr eaLnBrk="1" hangingPunct="1">
              <a:buClr>
                <a:schemeClr val="tx1">
                  <a:lumMod val="65000"/>
                  <a:lumOff val="35000"/>
                </a:schemeClr>
              </a:buClr>
              <a:buFontTx/>
              <a:buChar char="•"/>
            </a:pPr>
            <a:r>
              <a:rPr lang="en-US" altLang="en-US" sz="1800" dirty="0">
                <a:solidFill>
                  <a:schemeClr val="tx1">
                    <a:lumMod val="50000"/>
                    <a:lumOff val="50000"/>
                  </a:schemeClr>
                </a:solidFill>
                <a:latin typeface="Arial" panose="020B0604020202020204" pitchFamily="34" charset="0"/>
                <a:cs typeface="Arial" panose="020B0604020202020204" pitchFamily="34" charset="0"/>
              </a:rPr>
              <a:t> You can now stagger the offsets:</a:t>
            </a:r>
          </a:p>
          <a:p>
            <a:pPr marL="457200" lvl="1" indent="0">
              <a:buClr>
                <a:schemeClr val="tx1">
                  <a:lumMod val="65000"/>
                  <a:lumOff val="35000"/>
                </a:schemeClr>
              </a:buClr>
            </a:pPr>
            <a:r>
              <a:rPr lang="en-US" altLang="en-US" sz="1800" dirty="0">
                <a:solidFill>
                  <a:schemeClr val="tx1">
                    <a:lumMod val="50000"/>
                    <a:lumOff val="50000"/>
                  </a:schemeClr>
                </a:solidFill>
                <a:latin typeface="Arial" panose="020B0604020202020204" pitchFamily="34" charset="0"/>
                <a:cs typeface="Arial" panose="020B0604020202020204" pitchFamily="34" charset="0"/>
              </a:rPr>
              <a:t> 50m, 100m, 50m, 100m, etc.</a:t>
            </a:r>
          </a:p>
        </p:txBody>
      </p:sp>
      <p:pic>
        <p:nvPicPr>
          <p:cNvPr id="39940" name="Picture 4" descr="PlannedLinesParallelOffsets"/>
          <p:cNvPicPr>
            <a:picLocks noChangeAspect="1" noChangeArrowheads="1"/>
          </p:cNvPicPr>
          <p:nvPr/>
        </p:nvPicPr>
        <p:blipFill>
          <a:blip r:embed="rId3"/>
          <a:srcRect/>
          <a:stretch>
            <a:fillRect/>
          </a:stretch>
        </p:blipFill>
        <p:spPr bwMode="auto">
          <a:xfrm>
            <a:off x="941031" y="1099665"/>
            <a:ext cx="4949295" cy="4082696"/>
          </a:xfrm>
          <a:prstGeom prst="rect">
            <a:avLst/>
          </a:prstGeom>
          <a:ln>
            <a:solidFill>
              <a:schemeClr val="tx1">
                <a:lumMod val="65000"/>
                <a:lumOff val="35000"/>
              </a:schemeClr>
            </a:solidFill>
          </a:ln>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13219" y="5310209"/>
            <a:ext cx="8509000" cy="369887"/>
          </a:xfrm>
          <a:prstGeom prst="rect">
            <a:avLst/>
          </a:prstGeom>
          <a:noFill/>
        </p:spPr>
        <p:txBody>
          <a:bodyPr>
            <a:spAutoFit/>
          </a:bodyPr>
          <a:lstStyle/>
          <a:p>
            <a:pPr>
              <a:defRPr/>
            </a:pPr>
            <a:r>
              <a:rPr lang="en-US" dirty="0">
                <a:solidFill>
                  <a:schemeClr val="tx1">
                    <a:lumMod val="65000"/>
                    <a:lumOff val="35000"/>
                  </a:schemeClr>
                </a:solidFill>
                <a:latin typeface="+mj-lt"/>
              </a:rPr>
              <a:t>For Parallel Offsets, lines are renumbered North to South and West to East.</a:t>
            </a:r>
          </a:p>
        </p:txBody>
      </p:sp>
    </p:spTree>
    <p:extLst>
      <p:ext uri="{BB962C8B-B14F-4D97-AF65-F5344CB8AC3E}">
        <p14:creationId xmlns:p14="http://schemas.microsoft.com/office/powerpoint/2010/main" val="83671766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95" t="260" r="35426" b="67866"/>
          <a:stretch/>
        </p:blipFill>
        <p:spPr>
          <a:xfrm>
            <a:off x="746848" y="683679"/>
            <a:ext cx="8441548" cy="3139055"/>
          </a:xfrm>
          <a:prstGeom prst="rect">
            <a:avLst/>
          </a:prstGeom>
        </p:spPr>
      </p:pic>
      <p:sp>
        <p:nvSpPr>
          <p:cNvPr id="32770"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Vessel </a:t>
            </a:r>
            <a:r>
              <a:rPr lang="en-US" altLang="en-US" sz="3200" dirty="0">
                <a:latin typeface="Arial" panose="020B0604020202020204" pitchFamily="34" charset="0"/>
                <a:cs typeface="Arial" panose="020B0604020202020204" pitchFamily="34" charset="0"/>
              </a:rPr>
              <a:t>Page</a:t>
            </a:r>
            <a:r>
              <a:rPr lang="en-US" altLang="en-US" sz="3600" dirty="0">
                <a:latin typeface="Arial" panose="020B0604020202020204" pitchFamily="34" charset="0"/>
                <a:cs typeface="Arial" panose="020B0604020202020204" pitchFamily="34" charset="0"/>
              </a:rPr>
              <a:t>:  Mobile Tab</a:t>
            </a:r>
          </a:p>
        </p:txBody>
      </p:sp>
      <p:sp>
        <p:nvSpPr>
          <p:cNvPr id="4" name="TextBox 3"/>
          <p:cNvSpPr txBox="1"/>
          <p:nvPr/>
        </p:nvSpPr>
        <p:spPr>
          <a:xfrm>
            <a:off x="7559983" y="1648667"/>
            <a:ext cx="1802921" cy="646331"/>
          </a:xfrm>
          <a:prstGeom prst="rect">
            <a:avLst/>
          </a:prstGeom>
          <a:noFill/>
        </p:spPr>
        <p:txBody>
          <a:bodyPr wrap="square" rtlCol="0">
            <a:spAutoFit/>
          </a:bodyPr>
          <a:lstStyle/>
          <a:p>
            <a:r>
              <a:rPr lang="en-US" dirty="0"/>
              <a:t>You can name each vessel.</a:t>
            </a:r>
          </a:p>
        </p:txBody>
      </p:sp>
      <p:pic>
        <p:nvPicPr>
          <p:cNvPr id="9" name="Picture 8"/>
          <p:cNvPicPr>
            <a:picLocks noChangeAspect="1"/>
          </p:cNvPicPr>
          <p:nvPr/>
        </p:nvPicPr>
        <p:blipFill>
          <a:blip r:embed="rId3"/>
          <a:stretch>
            <a:fillRect/>
          </a:stretch>
        </p:blipFill>
        <p:spPr>
          <a:xfrm>
            <a:off x="1676521" y="3921219"/>
            <a:ext cx="9601200" cy="2085975"/>
          </a:xfrm>
          <a:prstGeom prst="rect">
            <a:avLst/>
          </a:prstGeom>
        </p:spPr>
      </p:pic>
      <p:sp>
        <p:nvSpPr>
          <p:cNvPr id="5" name="Text Box 27"/>
          <p:cNvSpPr txBox="1">
            <a:spLocks noChangeArrowheads="1"/>
          </p:cNvSpPr>
          <p:nvPr/>
        </p:nvSpPr>
        <p:spPr bwMode="auto">
          <a:xfrm>
            <a:off x="6652438" y="2583457"/>
            <a:ext cx="4795870" cy="1446550"/>
          </a:xfrm>
          <a:prstGeom prst="rect">
            <a:avLst/>
          </a:prstGeom>
          <a:noFill/>
          <a:ln w="9525">
            <a:noFill/>
            <a:miter lim="800000"/>
            <a:headEnd/>
            <a:tailEnd/>
          </a:ln>
        </p:spPr>
        <p:txBody>
          <a:bodyPr wrap="square">
            <a:spAutoFit/>
          </a:bodyPr>
          <a:lstStyle/>
          <a:p>
            <a:pPr>
              <a:spcBef>
                <a:spcPct val="50000"/>
              </a:spcBef>
              <a:defRPr/>
            </a:pPr>
            <a:r>
              <a:rPr lang="en-US" sz="1600" dirty="0">
                <a:solidFill>
                  <a:schemeClr val="tx1">
                    <a:lumMod val="65000"/>
                    <a:lumOff val="35000"/>
                  </a:schemeClr>
                </a:solidFill>
                <a:latin typeface="+mj-lt"/>
              </a:rPr>
              <a:t>Specify the Tracking Point for each mobile.  This is the point used to determine the distance off-line, distance to-go, etc. </a:t>
            </a:r>
          </a:p>
          <a:p>
            <a:pPr>
              <a:spcBef>
                <a:spcPct val="50000"/>
              </a:spcBef>
              <a:defRPr/>
            </a:pPr>
            <a:r>
              <a:rPr lang="en-US" sz="1600" dirty="0">
                <a:solidFill>
                  <a:schemeClr val="tx1">
                    <a:lumMod val="65000"/>
                    <a:lumOff val="35000"/>
                  </a:schemeClr>
                </a:solidFill>
                <a:latin typeface="+mj-lt"/>
              </a:rPr>
              <a:t>Specifying tracking points in Survey gives you more flexibility!</a:t>
            </a:r>
          </a:p>
        </p:txBody>
      </p:sp>
      <p:cxnSp>
        <p:nvCxnSpPr>
          <p:cNvPr id="14" name="Straight Arrow Connector 13"/>
          <p:cNvCxnSpPr/>
          <p:nvPr/>
        </p:nvCxnSpPr>
        <p:spPr>
          <a:xfrm flipH="1">
            <a:off x="6719977" y="1922590"/>
            <a:ext cx="84000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080142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Vessel Page: Survey Devices Tab</a:t>
            </a:r>
          </a:p>
        </p:txBody>
      </p:sp>
      <p:sp>
        <p:nvSpPr>
          <p:cNvPr id="5" name="TextBox 4"/>
          <p:cNvSpPr txBox="1"/>
          <p:nvPr/>
        </p:nvSpPr>
        <p:spPr>
          <a:xfrm>
            <a:off x="1943100" y="5093131"/>
            <a:ext cx="8305800" cy="400050"/>
          </a:xfrm>
          <a:prstGeom prst="rect">
            <a:avLst/>
          </a:prstGeom>
          <a:noFill/>
          <a:ln>
            <a:noFill/>
          </a:ln>
        </p:spPr>
        <p:txBody>
          <a:bodyPr>
            <a:spAutoFit/>
          </a:bodyPr>
          <a:lstStyle/>
          <a:p>
            <a:pPr algn="ctr">
              <a:defRPr/>
            </a:pPr>
            <a:r>
              <a:rPr lang="en-US" sz="2000" dirty="0">
                <a:solidFill>
                  <a:schemeClr val="tx1">
                    <a:lumMod val="65000"/>
                    <a:lumOff val="35000"/>
                  </a:schemeClr>
                </a:solidFill>
                <a:latin typeface="+mj-lt"/>
              </a:rPr>
              <a:t>This is where you go to specify the devices used on each mobile.</a:t>
            </a:r>
            <a:endParaRPr lang="en-US" dirty="0">
              <a:solidFill>
                <a:schemeClr val="tx1">
                  <a:lumMod val="65000"/>
                  <a:lumOff val="35000"/>
                </a:schemeClr>
              </a:solidFill>
              <a:latin typeface="+mj-lt"/>
            </a:endParaRPr>
          </a:p>
        </p:txBody>
      </p:sp>
      <p:pic>
        <p:nvPicPr>
          <p:cNvPr id="2" name="Picture 1"/>
          <p:cNvPicPr>
            <a:picLocks noChangeAspect="1"/>
          </p:cNvPicPr>
          <p:nvPr/>
        </p:nvPicPr>
        <p:blipFill rotWithShape="1">
          <a:blip r:embed="rId2"/>
          <a:srcRect b="48305"/>
          <a:stretch/>
        </p:blipFill>
        <p:spPr>
          <a:xfrm>
            <a:off x="1676400" y="958842"/>
            <a:ext cx="8839200" cy="3432004"/>
          </a:xfrm>
          <a:prstGeom prst="rect">
            <a:avLst/>
          </a:prstGeom>
        </p:spPr>
      </p:pic>
    </p:spTree>
    <p:extLst>
      <p:ext uri="{BB962C8B-B14F-4D97-AF65-F5344CB8AC3E}">
        <p14:creationId xmlns:p14="http://schemas.microsoft.com/office/powerpoint/2010/main" val="331761008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Vessel Page:  Vessel Shape Tab</a:t>
            </a:r>
          </a:p>
        </p:txBody>
      </p:sp>
      <p:sp>
        <p:nvSpPr>
          <p:cNvPr id="5" name="TextBox 4"/>
          <p:cNvSpPr txBox="1"/>
          <p:nvPr/>
        </p:nvSpPr>
        <p:spPr>
          <a:xfrm>
            <a:off x="2362319" y="4992420"/>
            <a:ext cx="7467600" cy="708025"/>
          </a:xfrm>
          <a:prstGeom prst="rect">
            <a:avLst/>
          </a:prstGeom>
          <a:noFill/>
          <a:ln>
            <a:noFill/>
          </a:ln>
        </p:spPr>
        <p:txBody>
          <a:bodyPr>
            <a:spAutoFit/>
          </a:bodyPr>
          <a:lstStyle/>
          <a:p>
            <a:pPr>
              <a:defRPr/>
            </a:pPr>
            <a:r>
              <a:rPr lang="en-US" sz="2000" dirty="0">
                <a:solidFill>
                  <a:schemeClr val="tx1">
                    <a:lumMod val="65000"/>
                    <a:lumOff val="35000"/>
                  </a:schemeClr>
                </a:solidFill>
                <a:latin typeface="+mj-lt"/>
              </a:rPr>
              <a:t>You can visually inspect the location of your sensors and pick your default 2-D boat shape for HYPACK SURVEY.</a:t>
            </a:r>
            <a:endParaRPr lang="en-US" dirty="0">
              <a:solidFill>
                <a:schemeClr val="tx1">
                  <a:lumMod val="65000"/>
                  <a:lumOff val="35000"/>
                </a:schemeClr>
              </a:solidFill>
              <a:latin typeface="+mj-lt"/>
            </a:endParaRPr>
          </a:p>
        </p:txBody>
      </p:sp>
      <p:pic>
        <p:nvPicPr>
          <p:cNvPr id="2" name="Picture 1"/>
          <p:cNvPicPr>
            <a:picLocks noChangeAspect="1"/>
          </p:cNvPicPr>
          <p:nvPr/>
        </p:nvPicPr>
        <p:blipFill>
          <a:blip r:embed="rId2"/>
          <a:stretch>
            <a:fillRect/>
          </a:stretch>
        </p:blipFill>
        <p:spPr>
          <a:xfrm>
            <a:off x="3339980" y="852271"/>
            <a:ext cx="5512278" cy="4140149"/>
          </a:xfrm>
          <a:prstGeom prst="rect">
            <a:avLst/>
          </a:prstGeom>
        </p:spPr>
      </p:pic>
    </p:spTree>
    <p:extLst>
      <p:ext uri="{BB962C8B-B14F-4D97-AF65-F5344CB8AC3E}">
        <p14:creationId xmlns:p14="http://schemas.microsoft.com/office/powerpoint/2010/main" val="178952132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47156" y="655810"/>
            <a:ext cx="7497925" cy="5201950"/>
          </a:xfrm>
          <a:prstGeom prst="rect">
            <a:avLst/>
          </a:prstGeom>
        </p:spPr>
      </p:pic>
      <p:sp>
        <p:nvSpPr>
          <p:cNvPr id="35842" name="Title 1"/>
          <p:cNvSpPr>
            <a:spLocks noGrp="1"/>
          </p:cNvSpPr>
          <p:nvPr>
            <p:ph type="title"/>
          </p:nvPr>
        </p:nvSpPr>
        <p:spPr/>
        <p:txBody>
          <a:bodyPr/>
          <a:lstStyle/>
          <a:p>
            <a:pPr eaLnBrk="1" hangingPunct="1"/>
            <a:r>
              <a:rPr lang="en-US" altLang="en-US" sz="3600" dirty="0">
                <a:latin typeface="Arial" panose="020B0604020202020204" pitchFamily="34" charset="0"/>
                <a:cs typeface="Arial" panose="020B0604020202020204" pitchFamily="34" charset="0"/>
              </a:rPr>
              <a:t>Devices:  Survey Devices Tab</a:t>
            </a:r>
          </a:p>
        </p:txBody>
      </p:sp>
      <p:sp>
        <p:nvSpPr>
          <p:cNvPr id="16" name="TextBox 15"/>
          <p:cNvSpPr txBox="1"/>
          <p:nvPr/>
        </p:nvSpPr>
        <p:spPr bwMode="auto">
          <a:xfrm>
            <a:off x="219139" y="1103297"/>
            <a:ext cx="1821613" cy="923330"/>
          </a:xfrm>
          <a:prstGeom prst="rect">
            <a:avLst/>
          </a:prstGeom>
          <a:noFill/>
          <a:ln>
            <a:noFill/>
          </a:ln>
        </p:spPr>
        <p:txBody>
          <a:bodyPr wrap="square">
            <a:spAutoFit/>
          </a:bodyPr>
          <a:lstStyle/>
          <a:p>
            <a:pPr>
              <a:defRPr/>
            </a:pPr>
            <a:r>
              <a:rPr lang="en-US" dirty="0">
                <a:solidFill>
                  <a:schemeClr val="tx1">
                    <a:lumMod val="65000"/>
                    <a:lumOff val="35000"/>
                  </a:schemeClr>
                </a:solidFill>
                <a:latin typeface="+mj-lt"/>
              </a:rPr>
              <a:t>Click on a vessel to add devices.</a:t>
            </a:r>
          </a:p>
        </p:txBody>
      </p:sp>
      <p:sp>
        <p:nvSpPr>
          <p:cNvPr id="17" name="TextBox 16"/>
          <p:cNvSpPr txBox="1"/>
          <p:nvPr/>
        </p:nvSpPr>
        <p:spPr bwMode="auto">
          <a:xfrm>
            <a:off x="219139" y="2449587"/>
            <a:ext cx="1987730" cy="1754326"/>
          </a:xfrm>
          <a:prstGeom prst="rect">
            <a:avLst/>
          </a:prstGeom>
          <a:noFill/>
          <a:ln>
            <a:noFill/>
          </a:ln>
        </p:spPr>
        <p:txBody>
          <a:bodyPr wrap="square">
            <a:spAutoFit/>
          </a:bodyPr>
          <a:lstStyle/>
          <a:p>
            <a:pPr>
              <a:defRPr/>
            </a:pPr>
            <a:r>
              <a:rPr lang="en-US" dirty="0">
                <a:solidFill>
                  <a:schemeClr val="tx1">
                    <a:lumMod val="65000"/>
                    <a:lumOff val="35000"/>
                  </a:schemeClr>
                </a:solidFill>
                <a:latin typeface="+mj-lt"/>
              </a:rPr>
              <a:t>Click on an installed device to access the functions, options and setup for each device.</a:t>
            </a:r>
          </a:p>
        </p:txBody>
      </p:sp>
      <p:cxnSp>
        <p:nvCxnSpPr>
          <p:cNvPr id="5" name="Straight Arrow Connector 4"/>
          <p:cNvCxnSpPr/>
          <p:nvPr/>
        </p:nvCxnSpPr>
        <p:spPr>
          <a:xfrm>
            <a:off x="1494692" y="1318846"/>
            <a:ext cx="1037493"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Elbow Connector 10"/>
          <p:cNvCxnSpPr/>
          <p:nvPr/>
        </p:nvCxnSpPr>
        <p:spPr>
          <a:xfrm rot="5400000" flipH="1" flipV="1">
            <a:off x="1630972" y="1686660"/>
            <a:ext cx="1236787" cy="911469"/>
          </a:xfrm>
          <a:prstGeom prst="bentConnector3">
            <a:avLst>
              <a:gd name="adj1" fmla="val 99289"/>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764392"/>
      </p:ext>
    </p:extLst>
  </p:cSld>
  <p:clrMapOvr>
    <a:masterClrMapping/>
  </p:clrMapOvr>
  <p:transition/>
</p:sld>
</file>

<file path=ppt/theme/theme1.xml><?xml version="1.0" encoding="utf-8"?>
<a:theme xmlns:a="http://schemas.openxmlformats.org/drawingml/2006/main" name="Jerrys Theme">
  <a:themeElements>
    <a:clrScheme name="Xylem">
      <a:dk1>
        <a:sysClr val="windowText" lastClr="000000"/>
      </a:dk1>
      <a:lt1>
        <a:sysClr val="window" lastClr="FFFFFF"/>
      </a:lt1>
      <a:dk2>
        <a:srgbClr val="008C95"/>
      </a:dk2>
      <a:lt2>
        <a:srgbClr val="0085AD"/>
      </a:lt2>
      <a:accent1>
        <a:srgbClr val="009A44"/>
      </a:accent1>
      <a:accent2>
        <a:srgbClr val="0072CE"/>
      </a:accent2>
      <a:accent3>
        <a:srgbClr val="615E9B"/>
      </a:accent3>
      <a:accent4>
        <a:srgbClr val="E57200"/>
      </a:accent4>
      <a:accent5>
        <a:srgbClr val="BF0D3E"/>
      </a:accent5>
      <a:accent6>
        <a:srgbClr val="001A70"/>
      </a:accent6>
      <a:hlink>
        <a:srgbClr val="7A6855"/>
      </a:hlink>
      <a:folHlink>
        <a:srgbClr val="0085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errys Theme" id="{34DCF403-205E-4DCF-9EAF-A8EEA50C4074}" vid="{F5A2F787-8A64-4E85-AD44-6651DC6A51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lcf76f155ced4ddcb4097134ff3c332f xmlns="24a8e0cc-0db5-4542-95ff-113fbb9da4d2">
      <Terms xmlns="http://schemas.microsoft.com/office/infopath/2007/PartnerControls"/>
    </lcf76f155ced4ddcb4097134ff3c332f>
    <TaxCatchAll xmlns="10a023fd-628c-4b7c-aec2-a17c8104e72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382AE6178ED54FB088AFCCFF3742D5" ma:contentTypeVersion="15" ma:contentTypeDescription="Create a new document." ma:contentTypeScope="" ma:versionID="6e6a18a447b1f1d1e31faa64d873d6c6">
  <xsd:schema xmlns:xsd="http://www.w3.org/2001/XMLSchema" xmlns:xs="http://www.w3.org/2001/XMLSchema" xmlns:p="http://schemas.microsoft.com/office/2006/metadata/properties" xmlns:ns2="24a8e0cc-0db5-4542-95ff-113fbb9da4d2" xmlns:ns3="http://schemas.microsoft.com/sharepoint/v4" xmlns:ns4="10a023fd-628c-4b7c-aec2-a17c8104e729" targetNamespace="http://schemas.microsoft.com/office/2006/metadata/properties" ma:root="true" ma:fieldsID="4cd4662af577c8bff5d9b5caaea07cc5" ns2:_="" ns3:_="" ns4:_="">
    <xsd:import namespace="24a8e0cc-0db5-4542-95ff-113fbb9da4d2"/>
    <xsd:import namespace="http://schemas.microsoft.com/sharepoint/v4"/>
    <xsd:import namespace="10a023fd-628c-4b7c-aec2-a17c8104e7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3:IconOverlay" minOccurs="0"/>
                <xsd:element ref="ns4:SharedWithUsers" minOccurs="0"/>
                <xsd:element ref="ns4:SharedWithDetails" minOccurs="0"/>
                <xsd:element ref="ns2:lcf76f155ced4ddcb4097134ff3c332f" minOccurs="0"/>
                <xsd:element ref="ns4: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a8e0cc-0db5-4542-95ff-113fbb9da4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934200a-e575-48ad-97ba-4b0c9caf94d9"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4"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a023fd-628c-4b7c-aec2-a17c8104e72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ea79faac-8985-4fc8-8ddf-db27648643c5}" ma:internalName="TaxCatchAll" ma:showField="CatchAllData" ma:web="10a023fd-628c-4b7c-aec2-a17c8104e7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45C756-F04F-4A51-B7D9-ECA554D744BC}">
  <ds:schemaRefs>
    <ds:schemaRef ds:uri="http://schemas.microsoft.com/sharepoint/v3/contenttype/forms"/>
  </ds:schemaRefs>
</ds:datastoreItem>
</file>

<file path=customXml/itemProps2.xml><?xml version="1.0" encoding="utf-8"?>
<ds:datastoreItem xmlns:ds="http://schemas.openxmlformats.org/officeDocument/2006/customXml" ds:itemID="{5B213197-6FA2-4AE8-A6CC-2336BD3AA1F1}">
  <ds:schemaRefs>
    <ds:schemaRef ds:uri="http://www.w3.org/XML/1998/namespace"/>
    <ds:schemaRef ds:uri="http://schemas.microsoft.com/office/infopath/2007/PartnerControls"/>
    <ds:schemaRef ds:uri="24a8e0cc-0db5-4542-95ff-113fbb9da4d2"/>
    <ds:schemaRef ds:uri="http://purl.org/dc/dcmitype/"/>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10a023fd-628c-4b7c-aec2-a17c8104e729"/>
    <ds:schemaRef ds:uri="http://schemas.microsoft.com/sharepoint/v4"/>
  </ds:schemaRefs>
</ds:datastoreItem>
</file>

<file path=customXml/itemProps3.xml><?xml version="1.0" encoding="utf-8"?>
<ds:datastoreItem xmlns:ds="http://schemas.openxmlformats.org/officeDocument/2006/customXml" ds:itemID="{A6AA9A09-C757-4EEB-BA56-8FF2DBF6C6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a8e0cc-0db5-4542-95ff-113fbb9da4d2"/>
    <ds:schemaRef ds:uri="http://schemas.microsoft.com/sharepoint/v4"/>
    <ds:schemaRef ds:uri="10a023fd-628c-4b7c-aec2-a17c8104e7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Jerrys Theme</Template>
  <TotalTime>1645</TotalTime>
  <Words>3144</Words>
  <Application>Microsoft Office PowerPoint</Application>
  <PresentationFormat>Widescreen</PresentationFormat>
  <Paragraphs>431</Paragraphs>
  <Slides>58</Slides>
  <Notes>29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Garamond</vt:lpstr>
      <vt:lpstr>Lucida Grande</vt:lpstr>
      <vt:lpstr>Verdana</vt:lpstr>
      <vt:lpstr>Wingdings</vt:lpstr>
      <vt:lpstr>Jerrys Theme</vt:lpstr>
      <vt:lpstr>SBES – Preparation </vt:lpstr>
      <vt:lpstr>Physical Offsets </vt:lpstr>
      <vt:lpstr>HYPACK HARDWARE</vt:lpstr>
      <vt:lpstr>HYPACK® Hardware</vt:lpstr>
      <vt:lpstr>HYPACK Configuration Page</vt:lpstr>
      <vt:lpstr>Vessel Page:  Mobile Tab</vt:lpstr>
      <vt:lpstr>Vessel Page: Survey Devices Tab</vt:lpstr>
      <vt:lpstr>Vessel Page:  Vessel Shape Tab</vt:lpstr>
      <vt:lpstr>Devices:  Survey Devices Tab</vt:lpstr>
      <vt:lpstr>Devices:  Connect Tab</vt:lpstr>
      <vt:lpstr>Devices:  Device Offsets Tab</vt:lpstr>
      <vt:lpstr>Devices:  All Offsets</vt:lpstr>
      <vt:lpstr>Example Hardware Configurations</vt:lpstr>
      <vt:lpstr>Device Functions and Options</vt:lpstr>
      <vt:lpstr>Single Beam Echo Sounder Placement:</vt:lpstr>
      <vt:lpstr>Serial Port Stuff</vt:lpstr>
      <vt:lpstr>Network Connections</vt:lpstr>
      <vt:lpstr>GPS Configuration</vt:lpstr>
      <vt:lpstr>GPS:  Setup Window</vt:lpstr>
      <vt:lpstr>GPS:  Setup Window</vt:lpstr>
      <vt:lpstr>GPS:  Setup Window</vt:lpstr>
      <vt:lpstr>GPS:  Setup Window</vt:lpstr>
      <vt:lpstr>GPS Windows in Survey</vt:lpstr>
      <vt:lpstr>Echosounder Setup</vt:lpstr>
      <vt:lpstr>Echosounder:  Vertical Offset</vt:lpstr>
      <vt:lpstr>Echosounder Configuration:  Offsets</vt:lpstr>
      <vt:lpstr>Echo Sounder Configuration</vt:lpstr>
      <vt:lpstr>MRU use in HYPACK</vt:lpstr>
      <vt:lpstr>MRU Decision Tree </vt:lpstr>
      <vt:lpstr>Connecting your MRU </vt:lpstr>
      <vt:lpstr>Where to put the MRU?</vt:lpstr>
      <vt:lpstr>HYPACK Timing</vt:lpstr>
      <vt:lpstr>HYPACK® Timing Basics</vt:lpstr>
      <vt:lpstr>Time Tagging</vt:lpstr>
      <vt:lpstr>Theory of Latency</vt:lpstr>
      <vt:lpstr>Test Survey Lines</vt:lpstr>
      <vt:lpstr>The Keys to a Good Test</vt:lpstr>
      <vt:lpstr>Before &amp; After Profiles</vt:lpstr>
      <vt:lpstr>Setting the Latency in HARDWARE</vt:lpstr>
      <vt:lpstr>Correcting Latency  - SINGLE BEAM EDITOR (32 bit)</vt:lpstr>
      <vt:lpstr>Correcting Latency  - SBMAX 64</vt:lpstr>
      <vt:lpstr>Clock Synchronization</vt:lpstr>
      <vt:lpstr>Who Should Synchronize?</vt:lpstr>
      <vt:lpstr>Preparing your Computer to Synch the Clock</vt:lpstr>
      <vt:lpstr>How Clock Synchronization Works</vt:lpstr>
      <vt:lpstr>Clock Synchronization:  How it works</vt:lpstr>
      <vt:lpstr>Clock Synchronization </vt:lpstr>
      <vt:lpstr>Clock Synchronization – 1PPS Box</vt:lpstr>
      <vt:lpstr>The 1 PPS Box</vt:lpstr>
      <vt:lpstr>Time Synchronization Tests</vt:lpstr>
      <vt:lpstr>Synch the Computer Clock</vt:lpstr>
      <vt:lpstr>1PPS Configuration</vt:lpstr>
      <vt:lpstr>ZDA – 1PPS Testing:  Utilities </vt:lpstr>
      <vt:lpstr>Planned Line Editor</vt:lpstr>
      <vt:lpstr>Planned Lines Basics</vt:lpstr>
      <vt:lpstr>Line Editor: Arc Segments</vt:lpstr>
      <vt:lpstr>Offsets: Centerline</vt:lpstr>
      <vt:lpstr>Offsets:  Parallel Lines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SBES – Configuring Hardware</dc:title>
  <dc:creator>Knisley, Jerry - Xylem</dc:creator>
  <cp:lastModifiedBy>Decastro, Calandria - Xylem</cp:lastModifiedBy>
  <cp:revision>97</cp:revision>
  <dcterms:created xsi:type="dcterms:W3CDTF">2020-12-01T15:30:09Z</dcterms:created>
  <dcterms:modified xsi:type="dcterms:W3CDTF">2022-09-29T16:25:50Z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0x010100FE382AE6178ED54FB088AFCCFF3742D5</vt:lpwstr>
  </property>
</Properties>
</file>