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5" r:id="rId1"/>
    <p:sldMasterId id="2147483825" r:id="rId2"/>
  </p:sldMasterIdLst>
  <p:notesMasterIdLst>
    <p:notesMasterId r:id="rId86"/>
  </p:notesMasterIdLst>
  <p:handoutMasterIdLst>
    <p:handoutMasterId r:id="rId87"/>
  </p:handoutMasterIdLst>
  <p:sldIdLst>
    <p:sldId id="293" r:id="rId3"/>
    <p:sldId id="382" r:id="rId4"/>
    <p:sldId id="337" r:id="rId5"/>
    <p:sldId id="298" r:id="rId6"/>
    <p:sldId id="299" r:id="rId7"/>
    <p:sldId id="300" r:id="rId8"/>
    <p:sldId id="301" r:id="rId9"/>
    <p:sldId id="302" r:id="rId10"/>
    <p:sldId id="303" r:id="rId11"/>
    <p:sldId id="304" r:id="rId12"/>
    <p:sldId id="305" r:id="rId13"/>
    <p:sldId id="309" r:id="rId14"/>
    <p:sldId id="310" r:id="rId15"/>
    <p:sldId id="311" r:id="rId16"/>
    <p:sldId id="312" r:id="rId17"/>
    <p:sldId id="313" r:id="rId18"/>
    <p:sldId id="314" r:id="rId19"/>
    <p:sldId id="315" r:id="rId20"/>
    <p:sldId id="316" r:id="rId21"/>
    <p:sldId id="380"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6" r:id="rId38"/>
    <p:sldId id="306" r:id="rId39"/>
    <p:sldId id="307" r:id="rId40"/>
    <p:sldId id="308" r:id="rId41"/>
    <p:sldId id="333" r:id="rId42"/>
    <p:sldId id="334" r:id="rId43"/>
    <p:sldId id="335" r:id="rId44"/>
    <p:sldId id="338" r:id="rId45"/>
    <p:sldId id="339" r:id="rId46"/>
    <p:sldId id="340" r:id="rId47"/>
    <p:sldId id="341" r:id="rId48"/>
    <p:sldId id="342" r:id="rId49"/>
    <p:sldId id="343" r:id="rId50"/>
    <p:sldId id="344" r:id="rId51"/>
    <p:sldId id="345" r:id="rId52"/>
    <p:sldId id="346" r:id="rId53"/>
    <p:sldId id="347" r:id="rId54"/>
    <p:sldId id="348" r:id="rId55"/>
    <p:sldId id="349" r:id="rId56"/>
    <p:sldId id="361" r:id="rId57"/>
    <p:sldId id="350" r:id="rId58"/>
    <p:sldId id="351" r:id="rId59"/>
    <p:sldId id="352" r:id="rId60"/>
    <p:sldId id="353" r:id="rId61"/>
    <p:sldId id="354" r:id="rId62"/>
    <p:sldId id="355" r:id="rId63"/>
    <p:sldId id="356" r:id="rId64"/>
    <p:sldId id="357" r:id="rId65"/>
    <p:sldId id="358" r:id="rId66"/>
    <p:sldId id="359" r:id="rId67"/>
    <p:sldId id="360" r:id="rId68"/>
    <p:sldId id="378" r:id="rId69"/>
    <p:sldId id="362" r:id="rId70"/>
    <p:sldId id="363" r:id="rId71"/>
    <p:sldId id="364" r:id="rId72"/>
    <p:sldId id="366" r:id="rId73"/>
    <p:sldId id="368" r:id="rId74"/>
    <p:sldId id="369" r:id="rId75"/>
    <p:sldId id="367" r:id="rId76"/>
    <p:sldId id="370" r:id="rId77"/>
    <p:sldId id="371" r:id="rId78"/>
    <p:sldId id="372" r:id="rId79"/>
    <p:sldId id="373" r:id="rId80"/>
    <p:sldId id="374" r:id="rId81"/>
    <p:sldId id="375" r:id="rId82"/>
    <p:sldId id="376" r:id="rId83"/>
    <p:sldId id="377" r:id="rId84"/>
    <p:sldId id="381" r:id="rId8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BB"/>
    <a:srgbClr val="8B0000"/>
    <a:srgbClr val="61ACC9"/>
    <a:srgbClr val="93E4BE"/>
    <a:srgbClr val="8B3E74"/>
    <a:srgbClr val="5B14C4"/>
    <a:srgbClr val="E44589"/>
    <a:srgbClr val="53565A"/>
    <a:srgbClr val="0089B1"/>
    <a:srgbClr val="6E625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79" autoAdjust="0"/>
    <p:restoredTop sz="95400" autoAdjust="0"/>
  </p:normalViewPr>
  <p:slideViewPr>
    <p:cSldViewPr snapToGrid="0">
      <p:cViewPr>
        <p:scale>
          <a:sx n="90" d="100"/>
          <a:sy n="90" d="100"/>
        </p:scale>
        <p:origin x="-2244" y="-570"/>
      </p:cViewPr>
      <p:guideLst>
        <p:guide orient="horz" pos="4178"/>
        <p:guide orient="horz" pos="281"/>
        <p:guide orient="horz" pos="689"/>
        <p:guide pos="4728"/>
        <p:guide pos="217"/>
        <p:guide pos="5543"/>
        <p:guide pos="4097"/>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_rels/viewProps.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slide" Target="slides/slide48.xml"/><Relationship Id="rId1" Type="http://schemas.openxmlformats.org/officeDocument/2006/relationships/slide" Target="slides/slide47.xml"/><Relationship Id="rId4"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1/22/2020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1/22/2020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EF987A74-6CFA-46E7-B65B-2DBCB378E3B2}" type="slidenum">
              <a:rPr>
                <a:latin typeface="Arial" panose="020B0604020202020204" pitchFamily="34" charset="0"/>
              </a:rPr>
              <a:pPr/>
              <a:t>26</a:t>
            </a:fld>
            <a:endParaRPr lang="ru-RU" altLang="en-US">
              <a:latin typeface="Arial" panose="020B0604020202020204" pitchFamily="34" charset="0"/>
            </a:endParaRPr>
          </a:p>
        </p:txBody>
      </p:sp>
    </p:spTree>
    <p:extLst>
      <p:ext uri="{BB962C8B-B14F-4D97-AF65-F5344CB8AC3E}">
        <p14:creationId xmlns:p14="http://schemas.microsoft.com/office/powerpoint/2010/main" val="1447761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48F934E1-80DF-4BFF-BB36-2AD690A46DD4}" type="slidenum">
              <a:rPr>
                <a:latin typeface="Arial" panose="020B0604020202020204" pitchFamily="34" charset="0"/>
              </a:rPr>
              <a:pPr/>
              <a:t>37</a:t>
            </a:fld>
            <a:endParaRPr lang="ru-RU" altLang="en-US">
              <a:latin typeface="Arial" panose="020B0604020202020204" pitchFamily="34" charset="0"/>
            </a:endParaRPr>
          </a:p>
        </p:txBody>
      </p:sp>
    </p:spTree>
    <p:extLst>
      <p:ext uri="{BB962C8B-B14F-4D97-AF65-F5344CB8AC3E}">
        <p14:creationId xmlns:p14="http://schemas.microsoft.com/office/powerpoint/2010/main" val="3219277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82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95A540D0-CD4F-4A61-B959-4A495CBF08BE}" type="slidenum">
              <a:rPr>
                <a:latin typeface="Arial" panose="020B0604020202020204" pitchFamily="34" charset="0"/>
              </a:rPr>
              <a:pPr/>
              <a:t>40</a:t>
            </a:fld>
            <a:endParaRPr lang="ru-RU" altLang="en-US">
              <a:latin typeface="Arial" panose="020B0604020202020204" pitchFamily="34" charset="0"/>
            </a:endParaRPr>
          </a:p>
        </p:txBody>
      </p:sp>
    </p:spTree>
    <p:extLst>
      <p:ext uri="{BB962C8B-B14F-4D97-AF65-F5344CB8AC3E}">
        <p14:creationId xmlns:p14="http://schemas.microsoft.com/office/powerpoint/2010/main" val="3234644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0C369250-344E-4DE0-AA00-65C9F499C332}" type="slidenum">
              <a:rPr>
                <a:latin typeface="Arial" panose="020B0604020202020204" pitchFamily="34" charset="0"/>
              </a:rPr>
              <a:pPr/>
              <a:t>42</a:t>
            </a:fld>
            <a:endParaRPr lang="ru-RU" altLang="en-US">
              <a:latin typeface="Arial" panose="020B0604020202020204" pitchFamily="34" charset="0"/>
            </a:endParaRPr>
          </a:p>
        </p:txBody>
      </p:sp>
    </p:spTree>
    <p:extLst>
      <p:ext uri="{BB962C8B-B14F-4D97-AF65-F5344CB8AC3E}">
        <p14:creationId xmlns:p14="http://schemas.microsoft.com/office/powerpoint/2010/main" val="2843984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C29A0D32-E1AC-4F81-9ABC-81B46DBEC969}" type="slidenum">
              <a:rPr>
                <a:latin typeface="Arial" panose="020B0604020202020204" pitchFamily="34" charset="0"/>
              </a:rPr>
              <a:pPr/>
              <a:t>44</a:t>
            </a:fld>
            <a:endParaRPr lang="ru-RU" altLang="en-US">
              <a:latin typeface="Arial" panose="020B0604020202020204" pitchFamily="34" charset="0"/>
            </a:endParaRPr>
          </a:p>
        </p:txBody>
      </p:sp>
    </p:spTree>
    <p:extLst>
      <p:ext uri="{BB962C8B-B14F-4D97-AF65-F5344CB8AC3E}">
        <p14:creationId xmlns:p14="http://schemas.microsoft.com/office/powerpoint/2010/main" val="1407435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D7E62139-C285-41E4-A71D-87767B04170E}" type="slidenum">
              <a:rPr>
                <a:latin typeface="Arial" panose="020B0604020202020204" pitchFamily="34" charset="0"/>
              </a:rPr>
              <a:pPr/>
              <a:t>45</a:t>
            </a:fld>
            <a:endParaRPr lang="ru-RU" altLang="en-US">
              <a:latin typeface="Arial" panose="020B0604020202020204" pitchFamily="34" charset="0"/>
            </a:endParaRPr>
          </a:p>
        </p:txBody>
      </p:sp>
    </p:spTree>
    <p:extLst>
      <p:ext uri="{BB962C8B-B14F-4D97-AF65-F5344CB8AC3E}">
        <p14:creationId xmlns:p14="http://schemas.microsoft.com/office/powerpoint/2010/main" val="344265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F6135A0-DD7D-4860-97C2-CB1B15406B02}" type="slidenum">
              <a:rPr>
                <a:latin typeface="Arial" panose="020B0604020202020204" pitchFamily="34" charset="0"/>
              </a:rPr>
              <a:pPr/>
              <a:t>46</a:t>
            </a:fld>
            <a:endParaRPr lang="ru-RU" altLang="en-US">
              <a:latin typeface="Arial" panose="020B0604020202020204" pitchFamily="34" charset="0"/>
            </a:endParaRPr>
          </a:p>
        </p:txBody>
      </p:sp>
    </p:spTree>
    <p:extLst>
      <p:ext uri="{BB962C8B-B14F-4D97-AF65-F5344CB8AC3E}">
        <p14:creationId xmlns:p14="http://schemas.microsoft.com/office/powerpoint/2010/main" val="404771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5F50C5C8-0B7D-426C-9D91-39BCC385AE40}" type="slidenum">
              <a:rPr>
                <a:latin typeface="Arial" panose="020B0604020202020204" pitchFamily="34" charset="0"/>
              </a:rPr>
              <a:pPr/>
              <a:t>47</a:t>
            </a:fld>
            <a:endParaRPr lang="ru-RU" altLang="en-US">
              <a:latin typeface="Arial" panose="020B0604020202020204" pitchFamily="34" charset="0"/>
            </a:endParaRPr>
          </a:p>
        </p:txBody>
      </p:sp>
    </p:spTree>
    <p:extLst>
      <p:ext uri="{BB962C8B-B14F-4D97-AF65-F5344CB8AC3E}">
        <p14:creationId xmlns:p14="http://schemas.microsoft.com/office/powerpoint/2010/main" val="2693988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40B29E8C-3956-49FE-9CC5-6280083DC1E5}" type="slidenum">
              <a:rPr>
                <a:latin typeface="Arial" panose="020B0604020202020204" pitchFamily="34" charset="0"/>
              </a:rPr>
              <a:pPr/>
              <a:t>48</a:t>
            </a:fld>
            <a:endParaRPr lang="ru-RU" altLang="en-US">
              <a:latin typeface="Arial" panose="020B0604020202020204" pitchFamily="34" charset="0"/>
            </a:endParaRPr>
          </a:p>
        </p:txBody>
      </p:sp>
    </p:spTree>
    <p:extLst>
      <p:ext uri="{BB962C8B-B14F-4D97-AF65-F5344CB8AC3E}">
        <p14:creationId xmlns:p14="http://schemas.microsoft.com/office/powerpoint/2010/main" val="3399271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1F56E6BE-CB10-4049-A4E8-80427AE94755}" type="slidenum">
              <a:rPr>
                <a:latin typeface="Arial" panose="020B0604020202020204" pitchFamily="34" charset="0"/>
              </a:rPr>
              <a:pPr/>
              <a:t>49</a:t>
            </a:fld>
            <a:endParaRPr lang="ru-RU" altLang="en-US">
              <a:latin typeface="Arial" panose="020B0604020202020204" pitchFamily="34" charset="0"/>
            </a:endParaRPr>
          </a:p>
        </p:txBody>
      </p:sp>
    </p:spTree>
    <p:extLst>
      <p:ext uri="{BB962C8B-B14F-4D97-AF65-F5344CB8AC3E}">
        <p14:creationId xmlns:p14="http://schemas.microsoft.com/office/powerpoint/2010/main" val="1134713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9514442C-1180-4C12-B7FB-724863CB680E}" type="slidenum">
              <a:rPr>
                <a:latin typeface="Arial" panose="020B0604020202020204" pitchFamily="34" charset="0"/>
              </a:rPr>
              <a:pPr/>
              <a:t>50</a:t>
            </a:fld>
            <a:endParaRPr lang="ru-RU" altLang="en-US">
              <a:latin typeface="Arial" panose="020B0604020202020204" pitchFamily="34" charset="0"/>
            </a:endParaRPr>
          </a:p>
        </p:txBody>
      </p:sp>
    </p:spTree>
    <p:extLst>
      <p:ext uri="{BB962C8B-B14F-4D97-AF65-F5344CB8AC3E}">
        <p14:creationId xmlns:p14="http://schemas.microsoft.com/office/powerpoint/2010/main" val="1672508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C4F74A0E-F815-41E0-8C20-1D9C74B0D890}" type="slidenum">
              <a:rPr>
                <a:latin typeface="Arial" panose="020B0604020202020204" pitchFamily="34" charset="0"/>
              </a:rPr>
              <a:pPr/>
              <a:t>27</a:t>
            </a:fld>
            <a:endParaRPr lang="ru-RU" altLang="en-US">
              <a:latin typeface="Arial" panose="020B0604020202020204" pitchFamily="34" charset="0"/>
            </a:endParaRPr>
          </a:p>
        </p:txBody>
      </p:sp>
    </p:spTree>
    <p:extLst>
      <p:ext uri="{BB962C8B-B14F-4D97-AF65-F5344CB8AC3E}">
        <p14:creationId xmlns:p14="http://schemas.microsoft.com/office/powerpoint/2010/main" val="11705501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A62B5CF-5F48-48BF-A7AB-CE98ADCF4171}" type="slidenum">
              <a:rPr>
                <a:latin typeface="Arial" panose="020B0604020202020204" pitchFamily="34" charset="0"/>
              </a:rPr>
              <a:pPr/>
              <a:t>51</a:t>
            </a:fld>
            <a:endParaRPr lang="ru-RU" altLang="en-US">
              <a:latin typeface="Arial" panose="020B0604020202020204" pitchFamily="34" charset="0"/>
            </a:endParaRPr>
          </a:p>
        </p:txBody>
      </p:sp>
    </p:spTree>
    <p:extLst>
      <p:ext uri="{BB962C8B-B14F-4D97-AF65-F5344CB8AC3E}">
        <p14:creationId xmlns:p14="http://schemas.microsoft.com/office/powerpoint/2010/main" val="4199611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0DC576D6-7E05-42F0-A764-15CAA497AE09}" type="slidenum">
              <a:rPr>
                <a:latin typeface="Arial" panose="020B0604020202020204" pitchFamily="34" charset="0"/>
              </a:rPr>
              <a:pPr/>
              <a:t>52</a:t>
            </a:fld>
            <a:endParaRPr lang="ru-RU" altLang="en-US">
              <a:latin typeface="Arial" panose="020B0604020202020204" pitchFamily="34" charset="0"/>
            </a:endParaRPr>
          </a:p>
        </p:txBody>
      </p:sp>
    </p:spTree>
    <p:extLst>
      <p:ext uri="{BB962C8B-B14F-4D97-AF65-F5344CB8AC3E}">
        <p14:creationId xmlns:p14="http://schemas.microsoft.com/office/powerpoint/2010/main" val="594239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9E32F4D5-E8F5-4F8A-A379-E86250F0E12E}" type="slidenum">
              <a:rPr>
                <a:latin typeface="Arial" panose="020B0604020202020204" pitchFamily="34" charset="0"/>
              </a:rPr>
              <a:pPr/>
              <a:t>53</a:t>
            </a:fld>
            <a:endParaRPr lang="ru-RU" altLang="en-US">
              <a:latin typeface="Arial" panose="020B0604020202020204" pitchFamily="34" charset="0"/>
            </a:endParaRPr>
          </a:p>
        </p:txBody>
      </p:sp>
    </p:spTree>
    <p:extLst>
      <p:ext uri="{BB962C8B-B14F-4D97-AF65-F5344CB8AC3E}">
        <p14:creationId xmlns:p14="http://schemas.microsoft.com/office/powerpoint/2010/main" val="3878357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E26C87FD-9C7A-4CC3-87F0-AD66CABAF012}" type="slidenum">
              <a:rPr b="0">
                <a:latin typeface="Arial" panose="020B0604020202020204" pitchFamily="34" charset="0"/>
              </a:rPr>
              <a:pPr/>
              <a:t>56</a:t>
            </a:fld>
            <a:endParaRPr lang="ru-RU" altLang="en-US" b="0">
              <a:latin typeface="Arial" panose="020B0604020202020204" pitchFamily="34" charset="0"/>
            </a:endParaRPr>
          </a:p>
        </p:txBody>
      </p:sp>
    </p:spTree>
    <p:extLst>
      <p:ext uri="{BB962C8B-B14F-4D97-AF65-F5344CB8AC3E}">
        <p14:creationId xmlns:p14="http://schemas.microsoft.com/office/powerpoint/2010/main" val="40206942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D9E74DE8-0EBA-4FAA-83DC-71D47B5E9A51}" type="slidenum">
              <a:rPr b="0">
                <a:latin typeface="Arial" panose="020B0604020202020204" pitchFamily="34" charset="0"/>
              </a:rPr>
              <a:pPr/>
              <a:t>59</a:t>
            </a:fld>
            <a:endParaRPr lang="ru-RU" altLang="en-US" b="0">
              <a:latin typeface="Arial" panose="020B0604020202020204" pitchFamily="34" charset="0"/>
            </a:endParaRPr>
          </a:p>
        </p:txBody>
      </p:sp>
    </p:spTree>
    <p:extLst>
      <p:ext uri="{BB962C8B-B14F-4D97-AF65-F5344CB8AC3E}">
        <p14:creationId xmlns:p14="http://schemas.microsoft.com/office/powerpoint/2010/main" val="30941637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9F45DA59-6E64-4870-82E4-B31D0E31BC9C}" type="slidenum">
              <a:rPr b="0">
                <a:latin typeface="Arial" panose="020B0604020202020204" pitchFamily="34" charset="0"/>
              </a:rPr>
              <a:pPr/>
              <a:t>60</a:t>
            </a:fld>
            <a:endParaRPr lang="ru-RU" altLang="en-US" b="0">
              <a:latin typeface="Arial" panose="020B0604020202020204" pitchFamily="34" charset="0"/>
            </a:endParaRPr>
          </a:p>
        </p:txBody>
      </p:sp>
    </p:spTree>
    <p:extLst>
      <p:ext uri="{BB962C8B-B14F-4D97-AF65-F5344CB8AC3E}">
        <p14:creationId xmlns:p14="http://schemas.microsoft.com/office/powerpoint/2010/main" val="480749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D6751B11-B0A3-4ED4-94CA-1CEE130D6481}" type="slidenum">
              <a:rPr b="0">
                <a:latin typeface="Arial" panose="020B0604020202020204" pitchFamily="34" charset="0"/>
              </a:rPr>
              <a:pPr/>
              <a:t>61</a:t>
            </a:fld>
            <a:endParaRPr lang="ru-RU" altLang="en-US" b="0">
              <a:latin typeface="Arial" panose="020B0604020202020204" pitchFamily="34" charset="0"/>
            </a:endParaRPr>
          </a:p>
        </p:txBody>
      </p:sp>
    </p:spTree>
    <p:extLst>
      <p:ext uri="{BB962C8B-B14F-4D97-AF65-F5344CB8AC3E}">
        <p14:creationId xmlns:p14="http://schemas.microsoft.com/office/powerpoint/2010/main" val="29028885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5BB95C45-48D8-43F9-8C83-87D9A2B04EDF}" type="slidenum">
              <a:rPr b="0">
                <a:latin typeface="Arial" panose="020B0604020202020204" pitchFamily="34" charset="0"/>
              </a:rPr>
              <a:pPr/>
              <a:t>62</a:t>
            </a:fld>
            <a:endParaRPr lang="ru-RU" altLang="en-US" b="0">
              <a:latin typeface="Arial" panose="020B0604020202020204" pitchFamily="34" charset="0"/>
            </a:endParaRPr>
          </a:p>
        </p:txBody>
      </p:sp>
    </p:spTree>
    <p:extLst>
      <p:ext uri="{BB962C8B-B14F-4D97-AF65-F5344CB8AC3E}">
        <p14:creationId xmlns:p14="http://schemas.microsoft.com/office/powerpoint/2010/main" val="1393561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F74420AA-641C-4FA7-8956-5FDF26128F4E}" type="slidenum">
              <a:rPr b="0">
                <a:latin typeface="Arial" panose="020B0604020202020204" pitchFamily="34" charset="0"/>
              </a:rPr>
              <a:pPr/>
              <a:t>63</a:t>
            </a:fld>
            <a:endParaRPr lang="ru-RU" altLang="en-US" b="0">
              <a:latin typeface="Arial" panose="020B0604020202020204" pitchFamily="34" charset="0"/>
            </a:endParaRPr>
          </a:p>
        </p:txBody>
      </p:sp>
    </p:spTree>
    <p:extLst>
      <p:ext uri="{BB962C8B-B14F-4D97-AF65-F5344CB8AC3E}">
        <p14:creationId xmlns:p14="http://schemas.microsoft.com/office/powerpoint/2010/main" val="7249155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dirty="0">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DEF781C-6706-495F-8E61-D506B90BC661}" type="slidenum">
              <a:rPr b="0">
                <a:latin typeface="Arial" panose="020B0604020202020204" pitchFamily="34" charset="0"/>
              </a:rPr>
              <a:pPr/>
              <a:t>64</a:t>
            </a:fld>
            <a:endParaRPr lang="ru-RU" altLang="en-US" b="0">
              <a:latin typeface="Arial" panose="020B0604020202020204" pitchFamily="34" charset="0"/>
            </a:endParaRPr>
          </a:p>
        </p:txBody>
      </p:sp>
    </p:spTree>
    <p:extLst>
      <p:ext uri="{BB962C8B-B14F-4D97-AF65-F5344CB8AC3E}">
        <p14:creationId xmlns:p14="http://schemas.microsoft.com/office/powerpoint/2010/main" val="1034739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74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B37CA55-771E-479E-8210-A4CBA6B17747}" type="slidenum">
              <a:rPr>
                <a:latin typeface="Arial" panose="020B0604020202020204" pitchFamily="34" charset="0"/>
              </a:rPr>
              <a:pPr/>
              <a:t>28</a:t>
            </a:fld>
            <a:endParaRPr lang="ru-RU" altLang="en-US">
              <a:latin typeface="Arial" panose="020B0604020202020204" pitchFamily="34" charset="0"/>
            </a:endParaRPr>
          </a:p>
        </p:txBody>
      </p:sp>
    </p:spTree>
    <p:extLst>
      <p:ext uri="{BB962C8B-B14F-4D97-AF65-F5344CB8AC3E}">
        <p14:creationId xmlns:p14="http://schemas.microsoft.com/office/powerpoint/2010/main" val="20165382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B5342DB-C22C-4373-8B1F-F7003DAD4C60}" type="slidenum">
              <a:rPr b="0">
                <a:latin typeface="Arial" panose="020B0604020202020204" pitchFamily="34" charset="0"/>
              </a:rPr>
              <a:pPr/>
              <a:t>65</a:t>
            </a:fld>
            <a:endParaRPr lang="ru-RU" altLang="en-US" b="0">
              <a:latin typeface="Arial" panose="020B0604020202020204" pitchFamily="34" charset="0"/>
            </a:endParaRPr>
          </a:p>
        </p:txBody>
      </p:sp>
    </p:spTree>
    <p:extLst>
      <p:ext uri="{BB962C8B-B14F-4D97-AF65-F5344CB8AC3E}">
        <p14:creationId xmlns:p14="http://schemas.microsoft.com/office/powerpoint/2010/main" val="16761080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A4BA21E3-B6C8-4F5B-9542-8F5D0A7F2C21}" type="slidenum">
              <a:rPr b="0">
                <a:latin typeface="Arial" panose="020B0604020202020204" pitchFamily="34" charset="0"/>
              </a:rPr>
              <a:pPr/>
              <a:t>66</a:t>
            </a:fld>
            <a:endParaRPr lang="ru-RU" altLang="en-US" b="0">
              <a:latin typeface="Arial" panose="020B0604020202020204" pitchFamily="34" charset="0"/>
            </a:endParaRPr>
          </a:p>
        </p:txBody>
      </p:sp>
    </p:spTree>
    <p:extLst>
      <p:ext uri="{BB962C8B-B14F-4D97-AF65-F5344CB8AC3E}">
        <p14:creationId xmlns:p14="http://schemas.microsoft.com/office/powerpoint/2010/main" val="12644763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450D1F9D-6761-4037-AC5F-825ECCB68689}" type="slidenum">
              <a:rPr b="0">
                <a:latin typeface="Arial" panose="020B0604020202020204" pitchFamily="34" charset="0"/>
              </a:rPr>
              <a:pPr/>
              <a:t>68</a:t>
            </a:fld>
            <a:endParaRPr lang="ru-RU" altLang="en-US" b="0">
              <a:latin typeface="Arial" panose="020B0604020202020204" pitchFamily="34" charset="0"/>
            </a:endParaRPr>
          </a:p>
        </p:txBody>
      </p:sp>
    </p:spTree>
    <p:extLst>
      <p:ext uri="{BB962C8B-B14F-4D97-AF65-F5344CB8AC3E}">
        <p14:creationId xmlns:p14="http://schemas.microsoft.com/office/powerpoint/2010/main" val="33145408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871C67D2-35B7-4648-8FF1-D509B28A8EDF}" type="slidenum">
              <a:rPr b="0">
                <a:latin typeface="Arial" panose="020B0604020202020204" pitchFamily="34" charset="0"/>
              </a:rPr>
              <a:pPr/>
              <a:t>69</a:t>
            </a:fld>
            <a:endParaRPr lang="ru-RU" altLang="en-US" b="0">
              <a:latin typeface="Arial" panose="020B0604020202020204" pitchFamily="34" charset="0"/>
            </a:endParaRPr>
          </a:p>
        </p:txBody>
      </p:sp>
    </p:spTree>
    <p:extLst>
      <p:ext uri="{BB962C8B-B14F-4D97-AF65-F5344CB8AC3E}">
        <p14:creationId xmlns:p14="http://schemas.microsoft.com/office/powerpoint/2010/main" val="30694456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BFB99FC2-C80F-49ED-9223-A89A328C7516}" type="slidenum">
              <a:rPr b="0">
                <a:latin typeface="Arial" panose="020B0604020202020204" pitchFamily="34" charset="0"/>
              </a:rPr>
              <a:pPr/>
              <a:t>70</a:t>
            </a:fld>
            <a:endParaRPr lang="ru-RU" altLang="en-US" b="0">
              <a:latin typeface="Arial" panose="020B0604020202020204" pitchFamily="34" charset="0"/>
            </a:endParaRPr>
          </a:p>
        </p:txBody>
      </p:sp>
    </p:spTree>
    <p:extLst>
      <p:ext uri="{BB962C8B-B14F-4D97-AF65-F5344CB8AC3E}">
        <p14:creationId xmlns:p14="http://schemas.microsoft.com/office/powerpoint/2010/main" val="24897738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29441F5-69CF-4EDC-9F0A-39C3641A2672}" type="slidenum">
              <a:rPr b="0">
                <a:latin typeface="Arial" panose="020B0604020202020204" pitchFamily="34" charset="0"/>
              </a:rPr>
              <a:pPr/>
              <a:t>71</a:t>
            </a:fld>
            <a:endParaRPr lang="ru-RU" altLang="en-US" b="0">
              <a:latin typeface="Arial" panose="020B0604020202020204" pitchFamily="34" charset="0"/>
            </a:endParaRPr>
          </a:p>
        </p:txBody>
      </p:sp>
    </p:spTree>
    <p:extLst>
      <p:ext uri="{BB962C8B-B14F-4D97-AF65-F5344CB8AC3E}">
        <p14:creationId xmlns:p14="http://schemas.microsoft.com/office/powerpoint/2010/main" val="3209846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D64233D-A5E8-4592-AD2B-E3095EC568E3}" type="slidenum">
              <a:rPr b="0">
                <a:latin typeface="Arial" panose="020B0604020202020204" pitchFamily="34" charset="0"/>
              </a:rPr>
              <a:pPr/>
              <a:t>75</a:t>
            </a:fld>
            <a:endParaRPr lang="ru-RU" altLang="en-US" b="0">
              <a:latin typeface="Arial" panose="020B0604020202020204" pitchFamily="34" charset="0"/>
            </a:endParaRPr>
          </a:p>
        </p:txBody>
      </p:sp>
    </p:spTree>
    <p:extLst>
      <p:ext uri="{BB962C8B-B14F-4D97-AF65-F5344CB8AC3E}">
        <p14:creationId xmlns:p14="http://schemas.microsoft.com/office/powerpoint/2010/main" val="518370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6F49538F-0F99-4FDB-ACE2-8495150CE9FD}" type="slidenum">
              <a:rPr b="0">
                <a:latin typeface="Arial" panose="020B0604020202020204" pitchFamily="34" charset="0"/>
              </a:rPr>
              <a:pPr/>
              <a:t>76</a:t>
            </a:fld>
            <a:endParaRPr lang="ru-RU" altLang="en-US" b="0">
              <a:latin typeface="Arial" panose="020B0604020202020204" pitchFamily="34" charset="0"/>
            </a:endParaRPr>
          </a:p>
        </p:txBody>
      </p:sp>
    </p:spTree>
    <p:extLst>
      <p:ext uri="{BB962C8B-B14F-4D97-AF65-F5344CB8AC3E}">
        <p14:creationId xmlns:p14="http://schemas.microsoft.com/office/powerpoint/2010/main" val="17695998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C6F6EA88-F9C8-4E49-B1E9-14C2432E5BEE}" type="slidenum">
              <a:rPr b="0">
                <a:latin typeface="Arial" panose="020B0604020202020204" pitchFamily="34" charset="0"/>
              </a:rPr>
              <a:pPr/>
              <a:t>77</a:t>
            </a:fld>
            <a:endParaRPr lang="ru-RU" altLang="en-US" b="0">
              <a:latin typeface="Arial" panose="020B0604020202020204" pitchFamily="34" charset="0"/>
            </a:endParaRPr>
          </a:p>
        </p:txBody>
      </p:sp>
    </p:spTree>
    <p:extLst>
      <p:ext uri="{BB962C8B-B14F-4D97-AF65-F5344CB8AC3E}">
        <p14:creationId xmlns:p14="http://schemas.microsoft.com/office/powerpoint/2010/main" val="19504335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32783CFA-F4C2-4633-85C6-D11C76A2A8DD}" type="slidenum">
              <a:rPr b="0">
                <a:latin typeface="Arial" panose="020B0604020202020204" pitchFamily="34" charset="0"/>
              </a:rPr>
              <a:pPr/>
              <a:t>78</a:t>
            </a:fld>
            <a:endParaRPr lang="ru-RU" altLang="en-US" b="0">
              <a:latin typeface="Arial" panose="020B0604020202020204" pitchFamily="34" charset="0"/>
            </a:endParaRPr>
          </a:p>
        </p:txBody>
      </p:sp>
    </p:spTree>
    <p:extLst>
      <p:ext uri="{BB962C8B-B14F-4D97-AF65-F5344CB8AC3E}">
        <p14:creationId xmlns:p14="http://schemas.microsoft.com/office/powerpoint/2010/main" val="370544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74FE8587-7BEE-4542-B501-225E84AD92EE}" type="slidenum">
              <a:rPr>
                <a:latin typeface="Arial" panose="020B0604020202020204" pitchFamily="34" charset="0"/>
              </a:rPr>
              <a:pPr/>
              <a:t>29</a:t>
            </a:fld>
            <a:endParaRPr lang="ru-RU" altLang="en-US">
              <a:latin typeface="Arial" panose="020B0604020202020204" pitchFamily="34" charset="0"/>
            </a:endParaRPr>
          </a:p>
        </p:txBody>
      </p:sp>
    </p:spTree>
    <p:extLst>
      <p:ext uri="{BB962C8B-B14F-4D97-AF65-F5344CB8AC3E}">
        <p14:creationId xmlns:p14="http://schemas.microsoft.com/office/powerpoint/2010/main" val="27712447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B1FBEFAF-8C5E-4721-8A40-1CD230577508}" type="slidenum">
              <a:rPr b="0">
                <a:latin typeface="Arial" panose="020B0604020202020204" pitchFamily="34" charset="0"/>
              </a:rPr>
              <a:pPr/>
              <a:t>79</a:t>
            </a:fld>
            <a:endParaRPr lang="ru-RU" altLang="en-US" b="0">
              <a:latin typeface="Arial" panose="020B0604020202020204" pitchFamily="34" charset="0"/>
            </a:endParaRPr>
          </a:p>
        </p:txBody>
      </p:sp>
    </p:spTree>
    <p:extLst>
      <p:ext uri="{BB962C8B-B14F-4D97-AF65-F5344CB8AC3E}">
        <p14:creationId xmlns:p14="http://schemas.microsoft.com/office/powerpoint/2010/main" val="30195298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374B44AD-4862-435F-8605-30574734617F}" type="slidenum">
              <a:rPr b="0">
                <a:latin typeface="Arial" panose="020B0604020202020204" pitchFamily="34" charset="0"/>
              </a:rPr>
              <a:pPr/>
              <a:t>80</a:t>
            </a:fld>
            <a:endParaRPr lang="ru-RU" altLang="en-US" b="0">
              <a:latin typeface="Arial" panose="020B0604020202020204" pitchFamily="34" charset="0"/>
            </a:endParaRPr>
          </a:p>
        </p:txBody>
      </p:sp>
    </p:spTree>
    <p:extLst>
      <p:ext uri="{BB962C8B-B14F-4D97-AF65-F5344CB8AC3E}">
        <p14:creationId xmlns:p14="http://schemas.microsoft.com/office/powerpoint/2010/main" val="25778192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412F61D7-7D73-4F54-9A54-6D88F579A98B}" type="slidenum">
              <a:rPr b="0">
                <a:latin typeface="Arial" panose="020B0604020202020204" pitchFamily="34" charset="0"/>
              </a:rPr>
              <a:pPr/>
              <a:t>81</a:t>
            </a:fld>
            <a:endParaRPr lang="ru-RU" altLang="en-US" b="0">
              <a:latin typeface="Arial" panose="020B0604020202020204" pitchFamily="34" charset="0"/>
            </a:endParaRPr>
          </a:p>
        </p:txBody>
      </p:sp>
    </p:spTree>
    <p:extLst>
      <p:ext uri="{BB962C8B-B14F-4D97-AF65-F5344CB8AC3E}">
        <p14:creationId xmlns:p14="http://schemas.microsoft.com/office/powerpoint/2010/main" val="33023359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ru-RU" altLang="en-US">
              <a:latin typeface="Arial" panose="020B0604020202020204" pitchFamily="34" charset="0"/>
            </a:endParaRP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99B17EB3-4AD2-44CA-B382-7B8A8FB92378}" type="slidenum">
              <a:rPr b="0">
                <a:latin typeface="Arial" panose="020B0604020202020204" pitchFamily="34" charset="0"/>
              </a:rPr>
              <a:pPr/>
              <a:t>82</a:t>
            </a:fld>
            <a:endParaRPr lang="ru-RU" altLang="en-US" b="0">
              <a:latin typeface="Arial" panose="020B0604020202020204" pitchFamily="34" charset="0"/>
            </a:endParaRPr>
          </a:p>
        </p:txBody>
      </p:sp>
    </p:spTree>
    <p:extLst>
      <p:ext uri="{BB962C8B-B14F-4D97-AF65-F5344CB8AC3E}">
        <p14:creationId xmlns:p14="http://schemas.microsoft.com/office/powerpoint/2010/main" val="3162299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87C513C6-7728-4806-A69E-866B42AA6CA0}" type="slidenum">
              <a:rPr>
                <a:latin typeface="Arial" panose="020B0604020202020204" pitchFamily="34" charset="0"/>
              </a:rPr>
              <a:pPr/>
              <a:t>30</a:t>
            </a:fld>
            <a:endParaRPr lang="ru-RU" altLang="en-US">
              <a:latin typeface="Arial" panose="020B0604020202020204" pitchFamily="34" charset="0"/>
            </a:endParaRPr>
          </a:p>
        </p:txBody>
      </p:sp>
    </p:spTree>
    <p:extLst>
      <p:ext uri="{BB962C8B-B14F-4D97-AF65-F5344CB8AC3E}">
        <p14:creationId xmlns:p14="http://schemas.microsoft.com/office/powerpoint/2010/main" val="3462341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3AECECEB-B84B-41C1-AC08-B8F010BA7D49}" type="slidenum">
              <a:rPr>
                <a:latin typeface="Arial" panose="020B0604020202020204" pitchFamily="34" charset="0"/>
              </a:rPr>
              <a:pPr/>
              <a:t>31</a:t>
            </a:fld>
            <a:endParaRPr lang="ru-RU" altLang="en-US">
              <a:latin typeface="Arial" panose="020B0604020202020204" pitchFamily="34" charset="0"/>
            </a:endParaRPr>
          </a:p>
        </p:txBody>
      </p:sp>
    </p:spTree>
    <p:extLst>
      <p:ext uri="{BB962C8B-B14F-4D97-AF65-F5344CB8AC3E}">
        <p14:creationId xmlns:p14="http://schemas.microsoft.com/office/powerpoint/2010/main" val="3585542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21ED0E6A-6A6D-4151-9EDA-3D1D4190ECF2}" type="slidenum">
              <a:rPr>
                <a:latin typeface="Arial" panose="020B0604020202020204" pitchFamily="34" charset="0"/>
              </a:rPr>
              <a:pPr/>
              <a:t>32</a:t>
            </a:fld>
            <a:endParaRPr lang="ru-RU" altLang="en-US">
              <a:latin typeface="Arial" panose="020B0604020202020204" pitchFamily="34" charset="0"/>
            </a:endParaRPr>
          </a:p>
        </p:txBody>
      </p:sp>
    </p:spTree>
    <p:extLst>
      <p:ext uri="{BB962C8B-B14F-4D97-AF65-F5344CB8AC3E}">
        <p14:creationId xmlns:p14="http://schemas.microsoft.com/office/powerpoint/2010/main" val="808684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07C736C-6D2E-4CBD-9BD4-E47AE78B0ABB}" type="slidenum">
              <a:rPr>
                <a:latin typeface="Arial" panose="020B0604020202020204" pitchFamily="34" charset="0"/>
              </a:rPr>
              <a:pPr/>
              <a:t>33</a:t>
            </a:fld>
            <a:endParaRPr lang="ru-RU" altLang="en-US">
              <a:latin typeface="Arial" panose="020B0604020202020204" pitchFamily="34" charset="0"/>
            </a:endParaRPr>
          </a:p>
        </p:txBody>
      </p:sp>
    </p:spTree>
    <p:extLst>
      <p:ext uri="{BB962C8B-B14F-4D97-AF65-F5344CB8AC3E}">
        <p14:creationId xmlns:p14="http://schemas.microsoft.com/office/powerpoint/2010/main" val="1771719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anose="020B0604020202020204" pitchFamily="34" charset="0"/>
            </a:endParaRPr>
          </a:p>
        </p:txBody>
      </p:sp>
      <p:sp>
        <p:nvSpPr>
          <p:cNvPr id="80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A4EAD70C-9C76-4695-816D-FF28F3F223AE}" type="slidenum">
              <a:rPr>
                <a:latin typeface="Arial" panose="020B0604020202020204" pitchFamily="34" charset="0"/>
              </a:rPr>
              <a:pPr/>
              <a:t>35</a:t>
            </a:fld>
            <a:endParaRPr lang="ru-RU" altLang="en-US">
              <a:latin typeface="Arial" panose="020B0604020202020204" pitchFamily="34" charset="0"/>
            </a:endParaRPr>
          </a:p>
        </p:txBody>
      </p:sp>
    </p:spTree>
    <p:extLst>
      <p:ext uri="{BB962C8B-B14F-4D97-AF65-F5344CB8AC3E}">
        <p14:creationId xmlns:p14="http://schemas.microsoft.com/office/powerpoint/2010/main" val="33324011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5.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5.xml"/><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file:///D:\HYPACK%20Downloads\2020\Training%20Presentations%202020\02%20-%20Single%20Beam\2017%20HARDWARE%20GPS%20and%20Echsounder.avi" TargetMode="External"/><Relationship Id="rId1" Type="http://schemas.microsoft.com/office/2007/relationships/media" Target="file:///D:\HYPACK%20Downloads\2020\Training%20Presentations%202020\02%20-%20Single%20Beam\2017%20HARDWARE%20GPS%20and%20Echsounder.avi" TargetMode="External"/><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file:///D:\HYPACK%20Downloads\2020\Training%20Presentations%202020\02%20-%20Single%20Beam\2017%20HARDWARE%20Add%20MRU.avi" TargetMode="External"/><Relationship Id="rId1" Type="http://schemas.microsoft.com/office/2007/relationships/media" Target="file:///D:\HYPACK%20Downloads\2020\Training%20Presentations%202020\02%20-%20Single%20Beam\2017%20HARDWARE%20Add%20MRU.avi" TargetMode="External"/><Relationship Id="rId5" Type="http://schemas.openxmlformats.org/officeDocument/2006/relationships/image" Target="../media/image49.png"/><Relationship Id="rId4" Type="http://schemas.openxmlformats.org/officeDocument/2006/relationships/notesSlide" Target="../notesSlides/notesSlide9.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file:///D:\HYPACK%20Downloads\2020\Training%20Presentations%202020\02%20-%20Single%20Beam\2017%20HARDWARE%20Towfish.avi" TargetMode="External"/><Relationship Id="rId1" Type="http://schemas.microsoft.com/office/2007/relationships/media" Target="file:///D:\HYPACK%20Downloads\2020\Training%20Presentations%202020\02%20-%20Single%20Beam\2017%20HARDWARE%20Towfish.avi" TargetMode="External"/><Relationship Id="rId4" Type="http://schemas.openxmlformats.org/officeDocument/2006/relationships/image" Target="../media/image5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file:///D:\HYPACK%20Downloads\2020\Training%20Presentations%202020\02%20-%20Single%20Beam\2017%20HARDWARE%20Towfish%20in%20SURVEY.avi" TargetMode="External"/><Relationship Id="rId1" Type="http://schemas.microsoft.com/office/2007/relationships/media" Target="file:///D:\HYPACK%20Downloads\2020\Training%20Presentations%202020\02%20-%20Single%20Beam\2017%20HARDWARE%20Towfish%20in%20SURVEY.avi" TargetMode="External"/><Relationship Id="rId5" Type="http://schemas.openxmlformats.org/officeDocument/2006/relationships/image" Target="../media/image54.png"/><Relationship Id="rId4" Type="http://schemas.openxmlformats.org/officeDocument/2006/relationships/notesSlide" Target="../notesSlides/notesSlide12.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file:///D:\HYPACK%20Downloads\2020\Training%20Presentations%202020\02%20-%20Single%20Beam\2017%20SINGLE%20BEAM%20LATENCY.avi" TargetMode="External"/><Relationship Id="rId1" Type="http://schemas.microsoft.com/office/2007/relationships/media" Target="file:///D:\HYPACK%20Downloads\2020\Training%20Presentations%202020\02%20-%20Single%20Beam\2017%20SINGLE%20BEAM%20LATENCY.avi" TargetMode="External"/><Relationship Id="rId5" Type="http://schemas.openxmlformats.org/officeDocument/2006/relationships/image" Target="../media/image58.png"/><Relationship Id="rId4" Type="http://schemas.openxmlformats.org/officeDocument/2006/relationships/notesSlide" Target="../notesSlides/notesSlide19.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60.jpeg"/></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image" Target="../media/image68.jpeg"/></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1.xml"/><Relationship Id="rId1" Type="http://schemas.openxmlformats.org/officeDocument/2006/relationships/slideLayout" Target="../slideLayouts/slideLayout15.xml"/><Relationship Id="rId5" Type="http://schemas.openxmlformats.org/officeDocument/2006/relationships/image" Target="../media/image73.jpeg"/><Relationship Id="rId4" Type="http://schemas.openxmlformats.org/officeDocument/2006/relationships/image" Target="../media/image72.jpeg"/></Relationships>
</file>

<file path=ppt/slides/_rels/slide6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4.xml"/><Relationship Id="rId1" Type="http://schemas.openxmlformats.org/officeDocument/2006/relationships/slideLayout" Target="../slideLayouts/slideLayout15.xml"/><Relationship Id="rId4" Type="http://schemas.openxmlformats.org/officeDocument/2006/relationships/image" Target="../media/image77.png"/></Relationships>
</file>

<file path=ppt/slides/_rels/slide7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5.xml"/><Relationship Id="rId1" Type="http://schemas.openxmlformats.org/officeDocument/2006/relationships/slideLayout" Target="../slideLayouts/slideLayout15.xml"/><Relationship Id="rId5" Type="http://schemas.openxmlformats.org/officeDocument/2006/relationships/image" Target="../media/image80.jpeg"/><Relationship Id="rId4" Type="http://schemas.openxmlformats.org/officeDocument/2006/relationships/image" Target="../media/image79.jpeg"/></Relationships>
</file>

<file path=ppt/slides/_rels/slide7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86.png"/></Relationships>
</file>

<file path=ppt/slides/_rels/slide7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39.xml"/><Relationship Id="rId1" Type="http://schemas.openxmlformats.org/officeDocument/2006/relationships/slideLayout" Target="../slideLayouts/slideLayout15.xml"/><Relationship Id="rId4" Type="http://schemas.openxmlformats.org/officeDocument/2006/relationships/image" Target="../media/image90.png"/></Relationships>
</file>

<file path=ppt/slides/_rels/slide7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92.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94.png"/></Relationships>
</file>

<file path=ppt/slides/_rels/slide8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96.jpeg"/></Relationships>
</file>

<file path=ppt/slides/_rels/slide8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image" Target="../media/image98.jpeg"/></Relationships>
</file>

<file path=ppt/slides/_rels/slide83.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87982" y="1620402"/>
            <a:ext cx="8554481" cy="1470025"/>
          </a:xfrm>
        </p:spPr>
        <p:txBody>
          <a:bodyPr/>
          <a:lstStyle/>
          <a:p>
            <a:pPr algn="l" rtl="0"/>
            <a:r>
              <a:rPr lang="ru-RU" b="0" i="0" u="none" baseline="0"/>
              <a:t>Однолучевые комплексы - настройка оборудования </a:t>
            </a:r>
            <a:endParaRPr lang="ru-RU" sz="2400" dirty="0"/>
          </a:p>
        </p:txBody>
      </p:sp>
      <p:sp>
        <p:nvSpPr>
          <p:cNvPr id="2" name="Subtitle 1"/>
          <p:cNvSpPr>
            <a:spLocks noGrp="1"/>
          </p:cNvSpPr>
          <p:nvPr>
            <p:ph type="subTitle" idx="1"/>
          </p:nvPr>
        </p:nvSpPr>
        <p:spPr>
          <a:xfrm>
            <a:off x="263015" y="2976501"/>
            <a:ext cx="4138863" cy="422029"/>
          </a:xfrm>
        </p:spPr>
        <p:txBody>
          <a:bodyPr/>
          <a:lstStyle/>
          <a:p>
            <a:pPr algn="l" rtl="0"/>
            <a:r>
              <a:rPr lang="ru-RU" b="0" i="0" u="none" baseline="0" dirty="0"/>
              <a:t>Учебный Семинар HYPACK® 2020</a:t>
            </a:r>
          </a:p>
        </p:txBody>
      </p:sp>
      <p:sp>
        <p:nvSpPr>
          <p:cNvPr id="7" name="Content Placeholder 6"/>
          <p:cNvSpPr>
            <a:spLocks noGrp="1"/>
          </p:cNvSpPr>
          <p:nvPr>
            <p:ph sz="quarter" idx="11"/>
          </p:nvPr>
        </p:nvSpPr>
        <p:spPr/>
        <p:txBody>
          <a:bodyPr/>
          <a:lstStyle/>
          <a:p>
            <a:pPr algn="l" rtl="0"/>
            <a:r>
              <a:rPr lang="ru-RU" b="0" i="0" u="none" baseline="0"/>
              <a:t>Январь 2020</a:t>
            </a:r>
          </a:p>
        </p:txBody>
      </p:sp>
      <p:pic>
        <p:nvPicPr>
          <p:cNvPr id="8" name="Picture 3" descr="C:\2010 HYPACK Presentations\05 - Hardware\Pictures\2010 HARDWARE Odom Echogram Wind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136571"/>
            <a:ext cx="9144000" cy="272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347472" y="0"/>
            <a:ext cx="8020351" cy="988786"/>
          </a:xfrm>
        </p:spPr>
        <p:txBody>
          <a:bodyPr/>
          <a:lstStyle/>
          <a:p>
            <a:pPr algn="l" rtl="0" eaLnBrk="1" hangingPunct="1"/>
            <a:r>
              <a:rPr lang="ru-RU" sz="3600" b="0" i="0" u="none" baseline="0" dirty="0" smtClean="0">
                <a:latin typeface="Arial" panose="020B0604020202020204" pitchFamily="34" charset="0"/>
                <a:cs typeface="Arial" panose="020B0604020202020204" pitchFamily="34" charset="0"/>
              </a:rPr>
              <a:t>Устройства:  </a:t>
            </a:r>
            <a:r>
              <a:rPr lang="ru-RU" sz="3600" b="0" i="0" u="none" baseline="0" dirty="0">
                <a:latin typeface="Arial" panose="020B0604020202020204" pitchFamily="34" charset="0"/>
                <a:cs typeface="Arial" panose="020B0604020202020204" pitchFamily="34" charset="0"/>
              </a:rPr>
              <a:t>Вкладыш </a:t>
            </a:r>
            <a:r>
              <a:rPr lang="ru-RU" sz="3600" b="0" i="0" u="none" baseline="0" dirty="0" err="1">
                <a:latin typeface="Arial" panose="020B0604020202020204" pitchFamily="34" charset="0"/>
                <a:cs typeface="Arial" panose="020B0604020202020204" pitchFamily="34" charset="0"/>
              </a:rPr>
              <a:t>Connect</a:t>
            </a:r>
            <a:endParaRPr lang="ru-RU" sz="3600" b="0" i="0" u="none" baseline="0" dirty="0">
              <a:latin typeface="Arial" panose="020B0604020202020204" pitchFamily="34" charset="0"/>
              <a:cs typeface="Arial" panose="020B0604020202020204" pitchFamily="34" charset="0"/>
            </a:endParaRPr>
          </a:p>
        </p:txBody>
      </p:sp>
      <p:grpSp>
        <p:nvGrpSpPr>
          <p:cNvPr id="36867" name="Group 7"/>
          <p:cNvGrpSpPr>
            <a:grpSpLocks/>
          </p:cNvGrpSpPr>
          <p:nvPr/>
        </p:nvGrpSpPr>
        <p:grpSpPr bwMode="auto">
          <a:xfrm>
            <a:off x="347472" y="1712258"/>
            <a:ext cx="7191846" cy="4411316"/>
            <a:chOff x="838200" y="1143001"/>
            <a:chExt cx="7486650" cy="4518701"/>
          </a:xfrm>
        </p:grpSpPr>
        <p:pic>
          <p:nvPicPr>
            <p:cNvPr id="2" name="Picture 2"/>
            <p:cNvPicPr>
              <a:picLocks noChangeAspect="1" noChangeArrowheads="1"/>
            </p:cNvPicPr>
            <p:nvPr/>
          </p:nvPicPr>
          <p:blipFill>
            <a:blip r:embed="rId2"/>
            <a:srcRect/>
            <a:stretch>
              <a:fillRect/>
            </a:stretch>
          </p:blipFill>
          <p:spPr bwMode="auto">
            <a:xfrm>
              <a:off x="838200" y="1143001"/>
              <a:ext cx="7486650" cy="41855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526088" y="2003289"/>
              <a:ext cx="2393950" cy="922191"/>
            </a:xfrm>
            <a:prstGeom prst="rect">
              <a:avLst/>
            </a:prstGeom>
            <a:solidFill>
              <a:srgbClr val="FF0000"/>
            </a:solidFill>
            <a:ln>
              <a:solidFill>
                <a:schemeClr val="tx1"/>
              </a:solidFill>
            </a:ln>
          </p:spPr>
          <p:txBody>
            <a:bodyPr>
              <a:spAutoFit/>
            </a:bodyPr>
            <a:lstStyle/>
            <a:p>
              <a:pPr algn="l" rtl="0">
                <a:defRPr/>
              </a:pPr>
              <a:r>
                <a:rPr lang="ru-RU" b="0" i="0" u="none" baseline="0">
                  <a:solidFill>
                    <a:schemeClr val="bg1"/>
                  </a:solidFill>
                  <a:latin typeface="+mj-lt"/>
                </a:rPr>
                <a:t>Кликните для доступа к окну подключения. </a:t>
              </a:r>
            </a:p>
            <a:p>
              <a:pPr algn="l" rtl="0">
                <a:defRPr/>
              </a:pPr>
              <a:r>
                <a:rPr lang="ru-RU" b="0" i="0" u="none" baseline="0">
                  <a:solidFill>
                    <a:schemeClr val="bg1"/>
                  </a:solidFill>
                  <a:latin typeface="+mj-lt"/>
                </a:rPr>
                <a:t>окно</a:t>
              </a:r>
            </a:p>
          </p:txBody>
        </p:sp>
        <p:cxnSp>
          <p:nvCxnSpPr>
            <p:cNvPr id="7" name="Straight Arrow Connector 6"/>
            <p:cNvCxnSpPr/>
            <p:nvPr/>
          </p:nvCxnSpPr>
          <p:spPr>
            <a:xfrm flipH="1">
              <a:off x="5084763" y="2125508"/>
              <a:ext cx="441325"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5" idx="2"/>
            </p:cNvCxnSpPr>
            <p:nvPr/>
          </p:nvCxnSpPr>
          <p:spPr>
            <a:xfrm>
              <a:off x="6723063" y="2925480"/>
              <a:ext cx="0" cy="43331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92188" y="3482603"/>
              <a:ext cx="1700212" cy="1418710"/>
            </a:xfrm>
            <a:prstGeom prst="rect">
              <a:avLst/>
            </a:prstGeom>
            <a:solidFill>
              <a:srgbClr val="FF0000"/>
            </a:solidFill>
            <a:ln>
              <a:solidFill>
                <a:schemeClr val="accent4">
                  <a:lumMod val="10000"/>
                </a:schemeClr>
              </a:solidFill>
            </a:ln>
          </p:spPr>
          <p:txBody>
            <a:bodyPr>
              <a:spAutoFit/>
            </a:bodyPr>
            <a:lstStyle/>
            <a:p>
              <a:pPr algn="l" rtl="0">
                <a:defRPr/>
              </a:pPr>
              <a:r>
                <a:rPr lang="ru-RU" sz="1400" b="0" i="0" u="none" baseline="0" dirty="0">
                  <a:solidFill>
                    <a:schemeClr val="bg1"/>
                  </a:solidFill>
                  <a:latin typeface="+mj-lt"/>
                </a:rPr>
                <a:t>Можно проверить серийный порт здесь: </a:t>
              </a:r>
            </a:p>
            <a:p>
              <a:pPr algn="l" rtl="0">
                <a:defRPr/>
              </a:pPr>
              <a:r>
                <a:rPr lang="ru-RU" sz="1400" b="0" i="0" u="none" baseline="0" dirty="0">
                  <a:solidFill>
                    <a:schemeClr val="bg1"/>
                  </a:solidFill>
                  <a:latin typeface="+mj-lt"/>
                </a:rPr>
                <a:t>откуда мы </a:t>
              </a:r>
              <a:r>
                <a:rPr lang="ru-RU" sz="1400" b="0" i="0" u="none" baseline="0" dirty="0" smtClean="0">
                  <a:solidFill>
                    <a:schemeClr val="bg1"/>
                  </a:solidFill>
                  <a:latin typeface="+mj-lt"/>
                </a:rPr>
                <a:t>его запускаем</a:t>
              </a:r>
              <a:r>
                <a:rPr lang="ru-RU" sz="1400" b="0" i="0" u="none" baseline="0" dirty="0">
                  <a:solidFill>
                    <a:schemeClr val="bg1"/>
                  </a:solidFill>
                  <a:latin typeface="+mj-lt"/>
                </a:rPr>
                <a:t>?</a:t>
              </a:r>
            </a:p>
          </p:txBody>
        </p:sp>
        <p:cxnSp>
          <p:nvCxnSpPr>
            <p:cNvPr id="12" name="Straight Arrow Connector 11"/>
            <p:cNvCxnSpPr/>
            <p:nvPr/>
          </p:nvCxnSpPr>
          <p:spPr>
            <a:xfrm>
              <a:off x="2692400" y="3730214"/>
              <a:ext cx="314325"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133725" y="4715895"/>
              <a:ext cx="2171701" cy="945807"/>
            </a:xfrm>
            <a:prstGeom prst="rect">
              <a:avLst/>
            </a:prstGeom>
            <a:solidFill>
              <a:srgbClr val="FF0000"/>
            </a:solidFill>
            <a:ln>
              <a:solidFill>
                <a:schemeClr val="tx1"/>
              </a:solidFill>
            </a:ln>
          </p:spPr>
          <p:txBody>
            <a:bodyPr wrap="square">
              <a:spAutoFit/>
            </a:bodyPr>
            <a:lstStyle/>
            <a:p>
              <a:pPr algn="l" rtl="0">
                <a:defRPr/>
              </a:pPr>
              <a:r>
                <a:rPr lang="ru-RU" b="0" i="0" u="none" baseline="0">
                  <a:solidFill>
                    <a:schemeClr val="bg1"/>
                  </a:solidFill>
                  <a:latin typeface="+mj-lt"/>
                </a:rPr>
                <a:t>Можно протестировать устройство здесь.</a:t>
              </a:r>
            </a:p>
          </p:txBody>
        </p:sp>
      </p:grpSp>
      <p:cxnSp>
        <p:nvCxnSpPr>
          <p:cNvPr id="15" name="Straight Arrow Connector 14"/>
          <p:cNvCxnSpPr>
            <a:stCxn id="13" idx="0"/>
          </p:cNvCxnSpPr>
          <p:nvPr/>
        </p:nvCxnSpPr>
        <p:spPr>
          <a:xfrm flipH="1" flipV="1">
            <a:off x="3460560" y="4808258"/>
            <a:ext cx="135138" cy="39198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939789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lgn="l" rtl="0" eaLnBrk="1" hangingPunct="1"/>
            <a:r>
              <a:rPr lang="ru-RU" sz="3600" b="0" i="0" u="none" baseline="0" dirty="0" smtClean="0">
                <a:latin typeface="Arial" panose="020B0604020202020204" pitchFamily="34" charset="0"/>
                <a:cs typeface="Arial" panose="020B0604020202020204" pitchFamily="34" charset="0"/>
              </a:rPr>
              <a:t>Устройства:  </a:t>
            </a:r>
            <a:r>
              <a:rPr lang="ru-RU" sz="3600" b="0" i="0" u="none" baseline="0" dirty="0">
                <a:latin typeface="Arial" panose="020B0604020202020204" pitchFamily="34" charset="0"/>
                <a:cs typeface="Arial" panose="020B0604020202020204" pitchFamily="34" charset="0"/>
              </a:rPr>
              <a:t>Вкладыш </a:t>
            </a:r>
            <a:r>
              <a:rPr lang="ru-RU" sz="3600" b="0" i="0" u="none" baseline="0" dirty="0" err="1">
                <a:latin typeface="Arial" panose="020B0604020202020204" pitchFamily="34" charset="0"/>
                <a:cs typeface="Arial" panose="020B0604020202020204" pitchFamily="34" charset="0"/>
              </a:rPr>
              <a:t>Device</a:t>
            </a:r>
            <a:r>
              <a:rPr lang="ru-RU" sz="3600" b="0" i="0" u="none" baseline="0" dirty="0">
                <a:latin typeface="Arial" panose="020B0604020202020204" pitchFamily="34" charset="0"/>
                <a:cs typeface="Arial" panose="020B0604020202020204" pitchFamily="34" charset="0"/>
              </a:rPr>
              <a:t> </a:t>
            </a:r>
            <a:r>
              <a:rPr lang="ru-RU" sz="3600" b="0" i="0" u="none" baseline="0" dirty="0" err="1">
                <a:latin typeface="Arial" panose="020B0604020202020204" pitchFamily="34" charset="0"/>
                <a:cs typeface="Arial" panose="020B0604020202020204" pitchFamily="34" charset="0"/>
              </a:rPr>
              <a:t>Offsets</a:t>
            </a:r>
            <a:endParaRPr lang="ru-RU" sz="3600" b="0" i="0" u="none" baseline="0" dirty="0">
              <a:latin typeface="Arial" panose="020B0604020202020204" pitchFamily="34" charset="0"/>
              <a:cs typeface="Arial" panose="020B0604020202020204" pitchFamily="34" charset="0"/>
            </a:endParaRPr>
          </a:p>
        </p:txBody>
      </p:sp>
      <p:pic>
        <p:nvPicPr>
          <p:cNvPr id="37891" name="Picture 3"/>
          <p:cNvPicPr>
            <a:picLocks noChangeAspect="1" noChangeArrowheads="1"/>
          </p:cNvPicPr>
          <p:nvPr/>
        </p:nvPicPr>
        <p:blipFill>
          <a:blip r:embed="rId2"/>
          <a:srcRect/>
          <a:stretch>
            <a:fillRect/>
          </a:stretch>
        </p:blipFill>
        <p:spPr bwMode="auto">
          <a:xfrm>
            <a:off x="347472" y="1595718"/>
            <a:ext cx="7382246" cy="38688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Text Box 27"/>
          <p:cNvSpPr txBox="1">
            <a:spLocks noChangeArrowheads="1"/>
          </p:cNvSpPr>
          <p:nvPr/>
        </p:nvSpPr>
        <p:spPr bwMode="auto">
          <a:xfrm>
            <a:off x="347472" y="5818094"/>
            <a:ext cx="7239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b="0" i="0" u="none" baseline="0">
                <a:solidFill>
                  <a:schemeClr val="tx1">
                    <a:lumMod val="65000"/>
                    <a:lumOff val="35000"/>
                  </a:schemeClr>
                </a:solidFill>
                <a:latin typeface="Verdana" panose="020B0604030504040204" pitchFamily="34" charset="0"/>
              </a:rPr>
              <a:t>Задайте положение каждого устройства относительно базовой точки.  Помните о том, что Z положительна вниз.</a:t>
            </a:r>
          </a:p>
        </p:txBody>
      </p:sp>
    </p:spTree>
    <p:extLst>
      <p:ext uri="{BB962C8B-B14F-4D97-AF65-F5344CB8AC3E}">
        <p14:creationId xmlns:p14="http://schemas.microsoft.com/office/powerpoint/2010/main" val="109435406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47663" y="0"/>
            <a:ext cx="8339137" cy="989013"/>
          </a:xfrm>
        </p:spPr>
        <p:txBody>
          <a:bodyPr/>
          <a:lstStyle/>
          <a:p>
            <a:pPr algn="l" rtl="0" eaLnBrk="1" hangingPunct="1"/>
            <a:r>
              <a:rPr lang="ru-RU" sz="3600" b="0" i="0" u="none" baseline="0">
                <a:latin typeface="Arial" panose="020B0604020202020204" pitchFamily="34" charset="0"/>
                <a:cs typeface="Arial" panose="020B0604020202020204" pitchFamily="34" charset="0"/>
              </a:rPr>
              <a:t>Пример настроек оборудования</a:t>
            </a:r>
          </a:p>
        </p:txBody>
      </p:sp>
      <p:pic>
        <p:nvPicPr>
          <p:cNvPr id="41988" name="Picture 21"/>
          <p:cNvPicPr>
            <a:picLocks noChangeAspect="1" noChangeArrowheads="1"/>
          </p:cNvPicPr>
          <p:nvPr/>
        </p:nvPicPr>
        <p:blipFill>
          <a:blip r:embed="rId2"/>
          <a:srcRect/>
          <a:stretch>
            <a:fillRect/>
          </a:stretch>
        </p:blipFill>
        <p:spPr bwMode="auto">
          <a:xfrm>
            <a:off x="152400" y="1613647"/>
            <a:ext cx="2933875" cy="23979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228600" y="4191000"/>
            <a:ext cx="3048000" cy="830263"/>
          </a:xfrm>
          <a:prstGeom prst="rect">
            <a:avLst/>
          </a:prstGeom>
          <a:noFill/>
          <a:ln>
            <a:noFill/>
          </a:ln>
        </p:spPr>
        <p:txBody>
          <a:bodyPr>
            <a:spAutoFit/>
          </a:bodyPr>
          <a:lstStyle/>
          <a:p>
            <a:pPr algn="l" rtl="0">
              <a:defRPr/>
            </a:pPr>
            <a:r>
              <a:rPr lang="ru-RU" sz="1600" b="0" i="0" u="none" baseline="0">
                <a:solidFill>
                  <a:schemeClr val="tx1">
                    <a:lumMod val="65000"/>
                    <a:lumOff val="35000"/>
                  </a:schemeClr>
                </a:solidFill>
                <a:latin typeface="+mj-lt"/>
              </a:rPr>
              <a:t>Судно с магнитометром, установленным на ЗБУ.</a:t>
            </a:r>
          </a:p>
        </p:txBody>
      </p:sp>
      <p:pic>
        <p:nvPicPr>
          <p:cNvPr id="41990" name="Picture 22"/>
          <p:cNvPicPr>
            <a:picLocks noChangeAspect="1" noChangeArrowheads="1"/>
          </p:cNvPicPr>
          <p:nvPr/>
        </p:nvPicPr>
        <p:blipFill>
          <a:blip r:embed="rId3"/>
          <a:srcRect/>
          <a:stretch>
            <a:fillRect/>
          </a:stretch>
        </p:blipFill>
        <p:spPr bwMode="auto">
          <a:xfrm>
            <a:off x="3352801" y="1613647"/>
            <a:ext cx="2444896" cy="23979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p:cNvSpPr txBox="1"/>
          <p:nvPr/>
        </p:nvSpPr>
        <p:spPr>
          <a:xfrm>
            <a:off x="3505200" y="4160838"/>
            <a:ext cx="2514600" cy="860425"/>
          </a:xfrm>
          <a:prstGeom prst="rect">
            <a:avLst/>
          </a:prstGeom>
          <a:noFill/>
          <a:ln>
            <a:noFill/>
          </a:ln>
        </p:spPr>
        <p:txBody>
          <a:bodyPr>
            <a:spAutoFit/>
          </a:bodyPr>
          <a:lstStyle/>
          <a:p>
            <a:pPr algn="l" rtl="0">
              <a:defRPr/>
            </a:pPr>
            <a:r>
              <a:rPr lang="ru-RU" sz="1600" b="0" i="0" u="none" baseline="0">
                <a:solidFill>
                  <a:schemeClr val="tx1">
                    <a:lumMod val="65000"/>
                    <a:lumOff val="35000"/>
                  </a:schemeClr>
                </a:solidFill>
                <a:latin typeface="+mj-lt"/>
              </a:rPr>
              <a:t>Судно с МЛЭ R2Sonic, установленным на судне.</a:t>
            </a:r>
          </a:p>
        </p:txBody>
      </p:sp>
      <p:sp>
        <p:nvSpPr>
          <p:cNvPr id="28" name="TextBox 27"/>
          <p:cNvSpPr txBox="1"/>
          <p:nvPr/>
        </p:nvSpPr>
        <p:spPr>
          <a:xfrm>
            <a:off x="6172200" y="4160838"/>
            <a:ext cx="2514600" cy="830262"/>
          </a:xfrm>
          <a:prstGeom prst="rect">
            <a:avLst/>
          </a:prstGeom>
          <a:noFill/>
          <a:ln>
            <a:noFill/>
          </a:ln>
        </p:spPr>
        <p:txBody>
          <a:bodyPr>
            <a:spAutoFit/>
          </a:bodyPr>
          <a:lstStyle/>
          <a:p>
            <a:pPr algn="l" rtl="0">
              <a:defRPr/>
            </a:pPr>
            <a:r>
              <a:rPr lang="ru-RU" sz="1600" b="0" i="0" u="none" baseline="0">
                <a:solidFill>
                  <a:schemeClr val="tx1">
                    <a:lumMod val="65000"/>
                    <a:lumOff val="35000"/>
                  </a:schemeClr>
                </a:solidFill>
                <a:latin typeface="+mj-lt"/>
              </a:rPr>
              <a:t>Судно с ГБО Edgetech, установленным на ЗБУ.</a:t>
            </a:r>
          </a:p>
        </p:txBody>
      </p:sp>
      <p:sp>
        <p:nvSpPr>
          <p:cNvPr id="29" name="TextBox 28"/>
          <p:cNvSpPr txBox="1"/>
          <p:nvPr/>
        </p:nvSpPr>
        <p:spPr>
          <a:xfrm>
            <a:off x="3490913" y="5351463"/>
            <a:ext cx="4495800" cy="1200150"/>
          </a:xfrm>
          <a:prstGeom prst="rect">
            <a:avLst/>
          </a:prstGeom>
          <a:noFill/>
          <a:ln>
            <a:noFill/>
          </a:ln>
        </p:spPr>
        <p:txBody>
          <a:bodyPr>
            <a:spAutoFit/>
          </a:bodyPr>
          <a:lstStyle/>
          <a:p>
            <a:pPr algn="l" rtl="0">
              <a:defRPr/>
            </a:pPr>
            <a:r>
              <a:rPr lang="ru-RU" b="0" i="0" u="none" baseline="0">
                <a:solidFill>
                  <a:schemeClr val="tx1">
                    <a:lumMod val="65000"/>
                    <a:lumOff val="35000"/>
                  </a:schemeClr>
                </a:solidFill>
                <a:latin typeface="+mj-lt"/>
              </a:rPr>
              <a:t>МЛЭ и/или ГБО размещаются на судне или на ЗБУ в зависимости от настроек во вкладыше HYPACK Configuration.</a:t>
            </a:r>
          </a:p>
        </p:txBody>
      </p:sp>
      <p:pic>
        <p:nvPicPr>
          <p:cNvPr id="41995" name="Picture 12"/>
          <p:cNvPicPr>
            <a:picLocks noChangeAspect="1" noChangeArrowheads="1"/>
          </p:cNvPicPr>
          <p:nvPr/>
        </p:nvPicPr>
        <p:blipFill>
          <a:blip r:embed="rId4"/>
          <a:srcRect/>
          <a:stretch>
            <a:fillRect/>
          </a:stretch>
        </p:blipFill>
        <p:spPr bwMode="auto">
          <a:xfrm>
            <a:off x="6019800" y="1613647"/>
            <a:ext cx="2776433" cy="23979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94" name="Group 1"/>
          <p:cNvGrpSpPr>
            <a:grpSpLocks/>
          </p:cNvGrpSpPr>
          <p:nvPr/>
        </p:nvGrpSpPr>
        <p:grpSpPr bwMode="auto">
          <a:xfrm>
            <a:off x="319088" y="5199063"/>
            <a:ext cx="3200400" cy="1506537"/>
            <a:chOff x="0" y="5408613"/>
            <a:chExt cx="3200400" cy="1506537"/>
          </a:xfrm>
        </p:grpSpPr>
        <p:pic>
          <p:nvPicPr>
            <p:cNvPr id="2" name="Picture 13"/>
            <p:cNvPicPr>
              <a:picLocks noChangeAspect="1" noChangeArrowheads="1"/>
            </p:cNvPicPr>
            <p:nvPr/>
          </p:nvPicPr>
          <p:blipFill>
            <a:blip r:embed="rId5"/>
            <a:srcRect/>
            <a:stretch>
              <a:fillRect/>
            </a:stretch>
          </p:blipFill>
          <p:spPr bwMode="auto">
            <a:xfrm>
              <a:off x="0" y="5408613"/>
              <a:ext cx="2743200" cy="15065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1" name="Straight Arrow Connector 30"/>
            <p:cNvCxnSpPr/>
            <p:nvPr/>
          </p:nvCxnSpPr>
          <p:spPr>
            <a:xfrm flipH="1">
              <a:off x="2527300" y="6161088"/>
              <a:ext cx="673100" cy="1746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298575" y="5891213"/>
              <a:ext cx="1228725" cy="887412"/>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grpSp>
    </p:spTree>
    <p:extLst>
      <p:ext uri="{BB962C8B-B14F-4D97-AF65-F5344CB8AC3E}">
        <p14:creationId xmlns:p14="http://schemas.microsoft.com/office/powerpoint/2010/main" val="1584715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9"/>
          <p:cNvPicPr>
            <a:picLocks noChangeAspect="1" noChangeArrowheads="1"/>
          </p:cNvPicPr>
          <p:nvPr/>
        </p:nvPicPr>
        <p:blipFill>
          <a:blip r:embed="rId2"/>
          <a:srcRect/>
          <a:stretch>
            <a:fillRect/>
          </a:stretch>
        </p:blipFill>
        <p:spPr bwMode="auto">
          <a:xfrm>
            <a:off x="1580823" y="1401320"/>
            <a:ext cx="5872816" cy="19246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itle 2"/>
          <p:cNvSpPr>
            <a:spLocks noGrp="1"/>
          </p:cNvSpPr>
          <p:nvPr>
            <p:ph type="title"/>
          </p:nvPr>
        </p:nvSpPr>
        <p:spPr>
          <a:xfrm>
            <a:off x="347663" y="0"/>
            <a:ext cx="8339137" cy="989013"/>
          </a:xfrm>
        </p:spPr>
        <p:txBody>
          <a:bodyPr/>
          <a:lstStyle/>
          <a:p>
            <a:pPr algn="l" rtl="0" eaLnBrk="1" hangingPunct="1"/>
            <a:r>
              <a:rPr lang="ru-RU" sz="3600" b="0" i="0" u="none" baseline="0">
                <a:latin typeface="Arial" panose="020B0604020202020204" pitchFamily="34" charset="0"/>
                <a:cs typeface="Arial" panose="020B0604020202020204" pitchFamily="34" charset="0"/>
              </a:rPr>
              <a:t>Функции и Опции датчиков</a:t>
            </a:r>
          </a:p>
        </p:txBody>
      </p:sp>
      <p:sp>
        <p:nvSpPr>
          <p:cNvPr id="21507" name="Content Placeholder 3"/>
          <p:cNvSpPr>
            <a:spLocks noGrp="1"/>
          </p:cNvSpPr>
          <p:nvPr>
            <p:ph idx="4294967295"/>
          </p:nvPr>
        </p:nvSpPr>
        <p:spPr>
          <a:xfrm>
            <a:off x="347663" y="3738265"/>
            <a:ext cx="3810000" cy="2133600"/>
          </a:xfrm>
        </p:spPr>
        <p:txBody>
          <a:bodyPr rtlCol="0">
            <a:normAutofit/>
          </a:bodyPr>
          <a:lstStyle/>
          <a:p>
            <a:pPr algn="l" rtl="0" eaLnBrk="1" fontAlgn="auto" hangingPunct="1">
              <a:spcBef>
                <a:spcPts val="0"/>
              </a:spcBef>
              <a:buClr>
                <a:schemeClr val="tx1"/>
              </a:buClr>
              <a:defRPr/>
            </a:pPr>
            <a:r>
              <a:rPr lang="ru-RU" sz="1800" b="1" i="0" u="none" baseline="0">
                <a:solidFill>
                  <a:schemeClr val="tx1">
                    <a:lumMod val="65000"/>
                    <a:lumOff val="35000"/>
                  </a:schemeClr>
                </a:solidFill>
              </a:rPr>
              <a:t>Укажите функции каждого датчика.</a:t>
            </a:r>
          </a:p>
          <a:p>
            <a:pPr algn="l" rtl="0" eaLnBrk="1" fontAlgn="auto" hangingPunct="1">
              <a:spcBef>
                <a:spcPts val="0"/>
              </a:spcBef>
              <a:buClr>
                <a:schemeClr val="tx1">
                  <a:lumMod val="65000"/>
                  <a:lumOff val="35000"/>
                </a:schemeClr>
              </a:buClr>
              <a:defRPr/>
            </a:pPr>
            <a:r>
              <a:rPr lang="ru-RU" sz="1800" b="0" i="0" u="none" baseline="0">
                <a:solidFill>
                  <a:schemeClr val="tx1">
                    <a:lumMod val="65000"/>
                    <a:lumOff val="35000"/>
                  </a:schemeClr>
                </a:solidFill>
              </a:rPr>
              <a:t>Драйверы датчиков отобразят только те функции, которые можно от него ожидать.</a:t>
            </a:r>
          </a:p>
          <a:p>
            <a:pPr marL="342900" indent="-342900" algn="l" rtl="0" eaLnBrk="1" fontAlgn="auto" hangingPunct="1">
              <a:spcBef>
                <a:spcPts val="0"/>
              </a:spcBef>
              <a:buClr>
                <a:schemeClr val="tx1"/>
              </a:buClr>
              <a:buFont typeface="Arial" panose="020B0604020202020204" pitchFamily="34" charset="0"/>
              <a:buChar char="•"/>
              <a:defRPr/>
            </a:pPr>
            <a:endParaRPr lang="ru-RU" dirty="0">
              <a:solidFill>
                <a:schemeClr val="tx1">
                  <a:lumMod val="65000"/>
                  <a:lumOff val="35000"/>
                </a:schemeClr>
              </a:solidFill>
            </a:endParaRPr>
          </a:p>
          <a:p>
            <a:pPr marL="342900" indent="-342900" algn="l" rtl="0" eaLnBrk="1" fontAlgn="auto" hangingPunct="1">
              <a:spcBef>
                <a:spcPts val="0"/>
              </a:spcBef>
              <a:buClr>
                <a:schemeClr val="tx1"/>
              </a:buClr>
              <a:buFont typeface="Arial" panose="020B0604020202020204" pitchFamily="34" charset="0"/>
              <a:buChar char="•"/>
              <a:defRPr/>
            </a:pPr>
            <a:endParaRPr lang="ru-RU" dirty="0">
              <a:solidFill>
                <a:schemeClr val="tx1">
                  <a:lumMod val="65000"/>
                  <a:lumOff val="35000"/>
                </a:schemeClr>
              </a:solidFill>
            </a:endParaRPr>
          </a:p>
        </p:txBody>
      </p:sp>
      <p:sp>
        <p:nvSpPr>
          <p:cNvPr id="8" name="Content Placeholder 3"/>
          <p:cNvSpPr txBox="1">
            <a:spLocks/>
          </p:cNvSpPr>
          <p:nvPr/>
        </p:nvSpPr>
        <p:spPr bwMode="auto">
          <a:xfrm>
            <a:off x="4428564" y="3648496"/>
            <a:ext cx="4536141" cy="3505200"/>
          </a:xfrm>
          <a:prstGeom prst="rect">
            <a:avLst/>
          </a:prstGeom>
          <a:noFill/>
          <a:ln w="9525">
            <a:noFill/>
            <a:miter lim="800000"/>
            <a:headEnd/>
            <a:tailEnd/>
          </a:ln>
        </p:spPr>
        <p:txBody>
          <a:bodyPr/>
          <a:lstStyle/>
          <a:p>
            <a:pPr algn="l" rtl="0">
              <a:buClr>
                <a:schemeClr val="tx1"/>
              </a:buClr>
              <a:buSzPct val="70000"/>
              <a:defRPr/>
            </a:pPr>
            <a:r>
              <a:rPr lang="ru-RU" sz="1600" b="1" i="0" u="none" baseline="0">
                <a:solidFill>
                  <a:schemeClr val="tx1">
                    <a:lumMod val="65000"/>
                    <a:lumOff val="35000"/>
                  </a:schemeClr>
                </a:solidFill>
                <a:latin typeface="+mn-lt"/>
              </a:rPr>
              <a:t>Для некоторых датчиков можно отметить опциональные функции:</a:t>
            </a:r>
            <a:endParaRPr lang="ru-RU" b="1" dirty="0">
              <a:solidFill>
                <a:schemeClr val="tx1">
                  <a:lumMod val="65000"/>
                  <a:lumOff val="35000"/>
                </a:schemeClr>
              </a:solidFill>
              <a:latin typeface="+mn-lt"/>
            </a:endParaRPr>
          </a:p>
          <a:p>
            <a:pPr marL="800100" lvl="1" indent="-342900" algn="l" rtl="0">
              <a:buClr>
                <a:schemeClr val="tx1">
                  <a:lumMod val="65000"/>
                  <a:lumOff val="35000"/>
                </a:schemeClr>
              </a:buClr>
              <a:buSzPct val="70000"/>
              <a:buFont typeface="Arial" panose="020B0604020202020204" pitchFamily="34" charset="0"/>
              <a:buChar char="•"/>
              <a:defRPr/>
            </a:pPr>
            <a:r>
              <a:rPr lang="ru-RU" sz="1600" b="0" i="0" u="none" baseline="0">
                <a:solidFill>
                  <a:schemeClr val="tx1">
                    <a:lumMod val="65000"/>
                    <a:lumOff val="35000"/>
                  </a:schemeClr>
                </a:solidFill>
                <a:latin typeface="+mn-lt"/>
              </a:rPr>
              <a:t>Record raw messages - запись сырых строк</a:t>
            </a:r>
          </a:p>
          <a:p>
            <a:pPr marL="800100" lvl="1" indent="-342900" algn="l" rtl="0">
              <a:buClr>
                <a:schemeClr val="tx1">
                  <a:lumMod val="65000"/>
                  <a:lumOff val="35000"/>
                </a:schemeClr>
              </a:buClr>
              <a:buSzPct val="70000"/>
              <a:buFont typeface="Arial" panose="020B0604020202020204" pitchFamily="34" charset="0"/>
              <a:buChar char="•"/>
              <a:defRPr/>
            </a:pPr>
            <a:r>
              <a:rPr lang="ru-RU" sz="1600" b="0" i="0" u="none" baseline="0">
                <a:solidFill>
                  <a:schemeClr val="tx1">
                    <a:lumMod val="65000"/>
                    <a:lumOff val="35000"/>
                  </a:schemeClr>
                </a:solidFill>
                <a:latin typeface="+mn-lt"/>
              </a:rPr>
              <a:t>Record Device Specific Messages - запись особых строк от датчика:</a:t>
            </a:r>
          </a:p>
          <a:p>
            <a:pPr marL="1257300" lvl="2" indent="-342900" algn="l" rtl="0">
              <a:buClr>
                <a:schemeClr val="tx1">
                  <a:lumMod val="65000"/>
                  <a:lumOff val="35000"/>
                </a:schemeClr>
              </a:buClr>
              <a:buSzPct val="70000"/>
              <a:buFont typeface="Wingdings" panose="05000000000000000000" pitchFamily="2" charset="2"/>
              <a:buChar char="Ø"/>
              <a:defRPr/>
            </a:pPr>
            <a:r>
              <a:rPr lang="ru-RU" sz="1400" b="0" i="0" u="none" baseline="0">
                <a:solidFill>
                  <a:schemeClr val="tx1">
                    <a:lumMod val="65000"/>
                    <a:lumOff val="35000"/>
                  </a:schemeClr>
                </a:solidFill>
                <a:latin typeface="+mn-lt"/>
              </a:rPr>
              <a:t>GPS:  Запись синхронизации по времени</a:t>
            </a:r>
          </a:p>
          <a:p>
            <a:pPr marL="1257300" lvl="2" indent="-342900" algn="l" rtl="0">
              <a:buClr>
                <a:schemeClr val="tx1">
                  <a:lumMod val="65000"/>
                  <a:lumOff val="35000"/>
                </a:schemeClr>
              </a:buClr>
              <a:buSzPct val="70000"/>
              <a:buFont typeface="Wingdings" panose="05000000000000000000" pitchFamily="2" charset="2"/>
              <a:buChar char="Ø"/>
              <a:defRPr/>
            </a:pPr>
            <a:r>
              <a:rPr lang="ru-RU" sz="1400" b="0" i="0" u="none" baseline="0">
                <a:solidFill>
                  <a:schemeClr val="tx1">
                    <a:lumMod val="65000"/>
                    <a:lumOff val="35000"/>
                  </a:schemeClr>
                </a:solidFill>
                <a:latin typeface="+mn-lt"/>
              </a:rPr>
              <a:t>Эхолоты:  Запись акустической информации каждого сигнала.</a:t>
            </a:r>
          </a:p>
          <a:p>
            <a:pPr marL="800100" lvl="1" indent="-342900" algn="l" rtl="0">
              <a:buClr>
                <a:schemeClr val="tx1">
                  <a:lumMod val="65000"/>
                  <a:lumOff val="35000"/>
                </a:schemeClr>
              </a:buClr>
              <a:buSzPct val="70000"/>
              <a:buFont typeface="Arial" panose="020B0604020202020204" pitchFamily="34" charset="0"/>
              <a:buChar char="•"/>
              <a:defRPr/>
            </a:pPr>
            <a:r>
              <a:rPr lang="ru-RU" sz="1600" b="0" i="0" u="none" baseline="0">
                <a:solidFill>
                  <a:schemeClr val="tx1">
                    <a:lumMod val="65000"/>
                    <a:lumOff val="35000"/>
                  </a:schemeClr>
                </a:solidFill>
                <a:latin typeface="+mn-lt"/>
              </a:rPr>
              <a:t>Use for Matrix Update</a:t>
            </a:r>
            <a:endParaRPr lang="ru-RU" sz="2000" dirty="0">
              <a:solidFill>
                <a:schemeClr val="tx1">
                  <a:lumMod val="65000"/>
                  <a:lumOff val="35000"/>
                </a:schemeClr>
              </a:solidFill>
              <a:latin typeface="+mn-lt"/>
            </a:endParaRPr>
          </a:p>
        </p:txBody>
      </p:sp>
    </p:spTree>
    <p:extLst>
      <p:ext uri="{BB962C8B-B14F-4D97-AF65-F5344CB8AC3E}">
        <p14:creationId xmlns:p14="http://schemas.microsoft.com/office/powerpoint/2010/main" val="3511937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213192" y="62707"/>
            <a:ext cx="9163890" cy="989013"/>
          </a:xfrm>
        </p:spPr>
        <p:txBody>
          <a:bodyPr/>
          <a:lstStyle/>
          <a:p>
            <a:pPr algn="l" rtl="0" eaLnBrk="1" hangingPunct="1"/>
            <a:r>
              <a:rPr lang="ru-RU" sz="3600" b="0" i="0" u="none" baseline="0">
                <a:latin typeface="Arial" panose="020B0604020202020204" pitchFamily="34" charset="0"/>
                <a:cs typeface="Arial" panose="020B0604020202020204" pitchFamily="34" charset="0"/>
              </a:rPr>
              <a:t>Размещение однолучевого эхолота:</a:t>
            </a:r>
          </a:p>
        </p:txBody>
      </p:sp>
      <p:sp>
        <p:nvSpPr>
          <p:cNvPr id="44035" name="Content Placeholder 3"/>
          <p:cNvSpPr>
            <a:spLocks noGrp="1"/>
          </p:cNvSpPr>
          <p:nvPr>
            <p:ph idx="4294967295"/>
          </p:nvPr>
        </p:nvSpPr>
        <p:spPr>
          <a:xfrm>
            <a:off x="457200" y="2641600"/>
            <a:ext cx="5410200" cy="2235200"/>
          </a:xfrm>
        </p:spPr>
        <p:txBody>
          <a:bodyPr>
            <a:normAutofit/>
          </a:bodyPr>
          <a:lstStyle/>
          <a:p>
            <a:pPr algn="l" rtl="0" eaLnBrk="1" hangingPunct="1">
              <a:buClr>
                <a:schemeClr val="tx1"/>
              </a:buCl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Для устранения ошибок из-за погрешности курса, разместите антенну GPS над антенной эхолота.</a:t>
            </a:r>
          </a:p>
        </p:txBody>
      </p:sp>
      <p:cxnSp>
        <p:nvCxnSpPr>
          <p:cNvPr id="12" name="Straight Connector 11"/>
          <p:cNvCxnSpPr/>
          <p:nvPr/>
        </p:nvCxnSpPr>
        <p:spPr>
          <a:xfrm rot="5400000">
            <a:off x="6286500" y="1917700"/>
            <a:ext cx="1066800" cy="838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5181600" y="4089400"/>
            <a:ext cx="2438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V="1">
            <a:off x="7162800" y="1879600"/>
            <a:ext cx="1066800" cy="914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6934200" y="4089400"/>
            <a:ext cx="2438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6400800" y="5308600"/>
            <a:ext cx="1752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cxnSpLocks/>
          </p:cNvCxnSpPr>
          <p:nvPr/>
        </p:nvCxnSpPr>
        <p:spPr>
          <a:xfrm>
            <a:off x="6858000" y="4354513"/>
            <a:ext cx="1752600" cy="158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cxnSpLocks/>
          </p:cNvCxnSpPr>
          <p:nvPr/>
        </p:nvCxnSpPr>
        <p:spPr>
          <a:xfrm flipV="1">
            <a:off x="6894513" y="3022600"/>
            <a:ext cx="0" cy="134717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458200" y="3860800"/>
            <a:ext cx="304800" cy="369888"/>
          </a:xfrm>
          <a:prstGeom prst="rect">
            <a:avLst/>
          </a:prstGeom>
          <a:noFill/>
        </p:spPr>
        <p:txBody>
          <a:bodyPr>
            <a:spAutoFit/>
          </a:bodyPr>
          <a:lstStyle/>
          <a:p>
            <a:pPr algn="l" rtl="0">
              <a:defRPr/>
            </a:pPr>
            <a:r>
              <a:rPr lang="ru-RU" b="1" i="0" u="none" baseline="0">
                <a:latin typeface="+mj-lt"/>
              </a:rPr>
              <a:t>X</a:t>
            </a:r>
          </a:p>
        </p:txBody>
      </p:sp>
      <p:sp>
        <p:nvSpPr>
          <p:cNvPr id="24" name="TextBox 23"/>
          <p:cNvSpPr txBox="1"/>
          <p:nvPr/>
        </p:nvSpPr>
        <p:spPr>
          <a:xfrm>
            <a:off x="6858000" y="2641600"/>
            <a:ext cx="304800" cy="369888"/>
          </a:xfrm>
          <a:prstGeom prst="rect">
            <a:avLst/>
          </a:prstGeom>
          <a:noFill/>
        </p:spPr>
        <p:txBody>
          <a:bodyPr>
            <a:spAutoFit/>
          </a:bodyPr>
          <a:lstStyle/>
          <a:p>
            <a:pPr algn="l" rtl="0">
              <a:defRPr/>
            </a:pPr>
            <a:r>
              <a:rPr lang="ru-RU" b="1" i="0" u="none" baseline="0">
                <a:latin typeface="+mj-lt"/>
              </a:rPr>
              <a:t>Y</a:t>
            </a:r>
          </a:p>
        </p:txBody>
      </p:sp>
      <p:sp>
        <p:nvSpPr>
          <p:cNvPr id="27" name="Oval 26"/>
          <p:cNvSpPr/>
          <p:nvPr/>
        </p:nvSpPr>
        <p:spPr>
          <a:xfrm>
            <a:off x="6705600" y="4191000"/>
            <a:ext cx="304800" cy="304800"/>
          </a:xfrm>
          <a:prstGeom prst="ellipse">
            <a:avLst/>
          </a:prstGeom>
          <a:solidFill>
            <a:srgbClr val="8B00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28" name="TextBox 27"/>
          <p:cNvSpPr txBox="1"/>
          <p:nvPr/>
        </p:nvSpPr>
        <p:spPr>
          <a:xfrm>
            <a:off x="6858000" y="3962400"/>
            <a:ext cx="685800" cy="338138"/>
          </a:xfrm>
          <a:prstGeom prst="rect">
            <a:avLst/>
          </a:prstGeom>
          <a:noFill/>
        </p:spPr>
        <p:txBody>
          <a:bodyPr>
            <a:spAutoFit/>
          </a:bodyPr>
          <a:lstStyle/>
          <a:p>
            <a:pPr algn="l" rtl="0">
              <a:defRPr/>
            </a:pPr>
            <a:r>
              <a:rPr lang="ru-RU" sz="1600" b="1" i="0" u="none" baseline="0">
                <a:solidFill>
                  <a:srgbClr val="8B0000"/>
                </a:solidFill>
                <a:latin typeface="+mj-lt"/>
              </a:rPr>
              <a:t>GPS</a:t>
            </a:r>
          </a:p>
        </p:txBody>
      </p:sp>
      <p:sp>
        <p:nvSpPr>
          <p:cNvPr id="29" name="Rectangle 28"/>
          <p:cNvSpPr/>
          <p:nvPr/>
        </p:nvSpPr>
        <p:spPr>
          <a:xfrm>
            <a:off x="6781800" y="4241800"/>
            <a:ext cx="228600" cy="228600"/>
          </a:xfrm>
          <a:prstGeom prst="rect">
            <a:avLst/>
          </a:prstGeom>
          <a:solidFill>
            <a:schemeClr val="accent6">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30" name="TextBox 29"/>
          <p:cNvSpPr txBox="1"/>
          <p:nvPr/>
        </p:nvSpPr>
        <p:spPr>
          <a:xfrm>
            <a:off x="6705600" y="4470400"/>
            <a:ext cx="1600200" cy="338138"/>
          </a:xfrm>
          <a:prstGeom prst="rect">
            <a:avLst/>
          </a:prstGeom>
          <a:noFill/>
        </p:spPr>
        <p:txBody>
          <a:bodyPr>
            <a:spAutoFit/>
          </a:bodyPr>
          <a:lstStyle/>
          <a:p>
            <a:pPr algn="l" rtl="0">
              <a:defRPr/>
            </a:pPr>
            <a:r>
              <a:rPr lang="ru-RU" sz="1600" b="1" i="0" u="none" baseline="0">
                <a:solidFill>
                  <a:schemeClr val="accent2"/>
                </a:solidFill>
                <a:latin typeface="+mj-lt"/>
              </a:rPr>
              <a:t>Антенна эхолота</a:t>
            </a:r>
          </a:p>
        </p:txBody>
      </p:sp>
      <p:sp>
        <p:nvSpPr>
          <p:cNvPr id="34" name="TextBox 33"/>
          <p:cNvSpPr txBox="1"/>
          <p:nvPr/>
        </p:nvSpPr>
        <p:spPr>
          <a:xfrm>
            <a:off x="422275" y="1794273"/>
            <a:ext cx="5243619" cy="646112"/>
          </a:xfrm>
          <a:prstGeom prst="rect">
            <a:avLst/>
          </a:prstGeom>
          <a:noFill/>
        </p:spPr>
        <p:txBody>
          <a:bodyPr wrap="square">
            <a:spAutoFit/>
          </a:bodyPr>
          <a:lstStyle/>
          <a:p>
            <a:pPr algn="l" rtl="0">
              <a:defRPr/>
            </a:pPr>
            <a:r>
              <a:rPr lang="ru-RU" b="0" i="0" u="none" baseline="0">
                <a:solidFill>
                  <a:schemeClr val="bg2"/>
                </a:solidFill>
                <a:latin typeface="+mj-lt"/>
              </a:rPr>
              <a:t>Расположите антенны эхолота и GPS на одной вертикали</a:t>
            </a:r>
          </a:p>
        </p:txBody>
      </p:sp>
    </p:spTree>
    <p:extLst>
      <p:ext uri="{BB962C8B-B14F-4D97-AF65-F5344CB8AC3E}">
        <p14:creationId xmlns:p14="http://schemas.microsoft.com/office/powerpoint/2010/main" val="1322224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lgn="l" rtl="0" eaLnBrk="1" hangingPunct="1"/>
            <a:r>
              <a:rPr lang="ru-RU" sz="3600" b="0" i="0" u="none" baseline="0">
                <a:latin typeface="Arial" panose="020B0604020202020204" pitchFamily="34" charset="0"/>
                <a:cs typeface="Arial" panose="020B0604020202020204" pitchFamily="34" charset="0"/>
              </a:rPr>
              <a:t>Инструменты серийного подключения RS-232</a:t>
            </a:r>
          </a:p>
        </p:txBody>
      </p:sp>
      <p:sp>
        <p:nvSpPr>
          <p:cNvPr id="45059" name="Content Placeholder 2"/>
          <p:cNvSpPr>
            <a:spLocks noGrp="1"/>
          </p:cNvSpPr>
          <p:nvPr>
            <p:ph idx="4294967295"/>
          </p:nvPr>
        </p:nvSpPr>
        <p:spPr>
          <a:xfrm>
            <a:off x="528320" y="2050626"/>
            <a:ext cx="4847801" cy="3475038"/>
          </a:xfrm>
        </p:spPr>
        <p:txBody>
          <a:bodyPr/>
          <a:lstStyle/>
          <a:p>
            <a:pPr marL="285750" indent="-285750" algn="l" rtl="0" eaLnBrk="1" hangingPunct="1">
              <a:buClrTx/>
              <a:buFont typeface="Arial" panose="020B0604020202020204" pitchFamily="34" charset="0"/>
              <a:buChar cha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В HYPACK HARDWARE кликните ‘Options – Com – WCOM32’ для тестирования параметров порта.</a:t>
            </a:r>
          </a:p>
          <a:p>
            <a:pPr marL="285750" indent="-285750" algn="l" rtl="0" eaLnBrk="1" hangingPunct="1">
              <a:buClrTx/>
              <a:buFont typeface="Arial" panose="020B0604020202020204" pitchFamily="34" charset="0"/>
              <a:buChar char="•"/>
            </a:pPr>
            <a:endParaRPr lang="ru-RU" altLang="en-US" sz="1800" dirty="0">
              <a:solidFill>
                <a:schemeClr val="tx1">
                  <a:lumMod val="65000"/>
                  <a:lumOff val="35000"/>
                </a:schemeClr>
              </a:solidFill>
              <a:latin typeface="Arial" panose="020B0604020202020204" pitchFamily="34" charset="0"/>
              <a:cs typeface="Arial" panose="020B0604020202020204" pitchFamily="34" charset="0"/>
            </a:endParaRPr>
          </a:p>
          <a:p>
            <a:pPr marL="285750" indent="-285750" algn="l" rtl="0" eaLnBrk="1" hangingPunct="1">
              <a:buClrTx/>
              <a:buFont typeface="Arial" panose="020B0604020202020204" pitchFamily="34" charset="0"/>
              <a:buChar cha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В HYPACK HARDWARE кликните ‘Options – Com – Query’ для отображения доступных портов.</a:t>
            </a:r>
          </a:p>
          <a:p>
            <a:pPr algn="l" rtl="0" eaLnBrk="1" hangingPunct="1">
              <a:buClrTx/>
            </a:pPr>
            <a:endParaRPr lang="ru-RU" altLang="en-US" dirty="0">
              <a:solidFill>
                <a:schemeClr val="tx1">
                  <a:lumMod val="65000"/>
                  <a:lumOff val="35000"/>
                </a:schemeClr>
              </a:solidFill>
              <a:latin typeface="Arial" panose="020B0604020202020204" pitchFamily="34" charset="0"/>
              <a:cs typeface="Arial" panose="020B0604020202020204" pitchFamily="34" charset="0"/>
            </a:endParaRPr>
          </a:p>
          <a:p>
            <a:pPr lvl="2" algn="l" rtl="0" eaLnBrk="1" hangingPunct="1"/>
            <a:r>
              <a:rPr lang="ru-RU" b="0" i="0" u="none" baseline="0">
                <a:solidFill>
                  <a:schemeClr val="tx1">
                    <a:lumMod val="65000"/>
                    <a:lumOff val="35000"/>
                  </a:schemeClr>
                </a:solidFill>
                <a:latin typeface="Arial" panose="020B0604020202020204" pitchFamily="34" charset="0"/>
                <a:cs typeface="Arial" panose="020B0604020202020204" pitchFamily="34" charset="0"/>
              </a:rPr>
              <a:t>Можно записать сообщения WCOM32 в текстовый файл и отправить его в службу поддержки при проблемах с драйвером.</a:t>
            </a:r>
          </a:p>
        </p:txBody>
      </p:sp>
      <p:pic>
        <p:nvPicPr>
          <p:cNvPr id="45060" name="Picture 8" descr="C:\2010 HYPACK Presentations\05 - Hardware\Pictures\2010 HARDWARE ComQuery.jpg"/>
          <p:cNvPicPr>
            <a:picLocks noChangeAspect="1" noChangeArrowheads="1"/>
          </p:cNvPicPr>
          <p:nvPr/>
        </p:nvPicPr>
        <p:blipFill>
          <a:blip r:embed="rId2"/>
          <a:srcRect/>
          <a:stretch>
            <a:fillRect/>
          </a:stretch>
        </p:blipFill>
        <p:spPr bwMode="auto">
          <a:xfrm>
            <a:off x="6038850" y="3105150"/>
            <a:ext cx="2549525" cy="31416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8"/>
          <p:cNvPicPr>
            <a:picLocks noChangeAspect="1" noChangeArrowheads="1"/>
          </p:cNvPicPr>
          <p:nvPr/>
        </p:nvPicPr>
        <p:blipFill>
          <a:blip r:embed="rId3"/>
          <a:srcRect/>
          <a:stretch>
            <a:fillRect/>
          </a:stretch>
        </p:blipFill>
        <p:spPr bwMode="auto">
          <a:xfrm>
            <a:off x="6276974" y="1542266"/>
            <a:ext cx="1933575" cy="14275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7130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algn="l" rtl="0" eaLnBrk="1" hangingPunct="1"/>
            <a:r>
              <a:rPr lang="ru-RU" sz="3600" b="0" i="0" u="none" baseline="0">
                <a:latin typeface="Arial" panose="020B0604020202020204" pitchFamily="34" charset="0"/>
                <a:cs typeface="Arial" panose="020B0604020202020204" pitchFamily="34" charset="0"/>
              </a:rPr>
              <a:t>Серийные порты</a:t>
            </a:r>
          </a:p>
        </p:txBody>
      </p:sp>
      <p:sp>
        <p:nvSpPr>
          <p:cNvPr id="46083" name="Content Placeholder 2"/>
          <p:cNvSpPr>
            <a:spLocks noGrp="1"/>
          </p:cNvSpPr>
          <p:nvPr>
            <p:ph idx="4294967295"/>
          </p:nvPr>
        </p:nvSpPr>
        <p:spPr>
          <a:xfrm>
            <a:off x="347472" y="4267200"/>
            <a:ext cx="4572000" cy="2743200"/>
          </a:xfrm>
        </p:spPr>
        <p:txBody>
          <a:bodyPr/>
          <a:lstStyle/>
          <a:p>
            <a:pPr algn="l" rtl="0" eaLnBrk="1" hangingPunct="1">
              <a:buClr>
                <a:schemeClr val="tx1"/>
              </a:buClr>
              <a:defRPr/>
            </a:pPr>
            <a:r>
              <a:rPr lang="ru-RU" sz="1800" b="1" i="0" u="none" baseline="0">
                <a:solidFill>
                  <a:schemeClr val="bg2"/>
                </a:solidFill>
                <a:latin typeface="Arial" panose="020B0604020202020204" pitchFamily="34" charset="0"/>
                <a:cs typeface="Arial" panose="020B0604020202020204" pitchFamily="34" charset="0"/>
              </a:rPr>
              <a:t>Добавление серийных портов</a:t>
            </a:r>
          </a:p>
          <a:p>
            <a:pPr algn="l" rtl="0" eaLnBrk="1" hangingPunct="1">
              <a:buClr>
                <a:schemeClr val="tx1"/>
              </a:buClr>
              <a:defRPr/>
            </a:pPr>
            <a:r>
              <a:rPr lang="ru-RU" sz="1800" b="1" i="0" u="none" baseline="0">
                <a:solidFill>
                  <a:schemeClr val="tx1">
                    <a:lumMod val="75000"/>
                    <a:lumOff val="25000"/>
                  </a:schemeClr>
                </a:solidFill>
                <a:latin typeface="Arial" panose="020B0604020202020204" pitchFamily="34" charset="0"/>
                <a:cs typeface="Arial" panose="020B0604020202020204" pitchFamily="34" charset="0"/>
              </a:rPr>
              <a:t>Хорошие опции:</a:t>
            </a:r>
          </a:p>
          <a:p>
            <a:pPr lvl="3" algn="l" rtl="0" eaLnBrk="1" hangingPunct="1">
              <a:buClr>
                <a:schemeClr val="tx1">
                  <a:lumMod val="65000"/>
                  <a:lumOff val="35000"/>
                </a:schemeClr>
              </a:buClr>
              <a:defRPr/>
            </a:pPr>
            <a:r>
              <a:rPr lang="ru-RU" sz="1400" b="0" i="0" u="none" baseline="0">
                <a:solidFill>
                  <a:schemeClr val="tx1">
                    <a:lumMod val="65000"/>
                    <a:lumOff val="35000"/>
                  </a:schemeClr>
                </a:solidFill>
                <a:latin typeface="Arial" panose="020B0604020202020204" pitchFamily="34" charset="0"/>
                <a:cs typeface="Arial" panose="020B0604020202020204" pitchFamily="34" charset="0"/>
              </a:rPr>
              <a:t>Использование карт PCMCIA либо PC Express</a:t>
            </a:r>
          </a:p>
          <a:p>
            <a:pPr lvl="3" algn="l" rtl="0" eaLnBrk="1" hangingPunct="1">
              <a:buClr>
                <a:schemeClr val="tx1">
                  <a:lumMod val="65000"/>
                  <a:lumOff val="35000"/>
                </a:schemeClr>
              </a:buClr>
              <a:defRPr/>
            </a:pPr>
            <a:r>
              <a:rPr lang="ru-RU" sz="1400" b="0" i="0" u="none" baseline="0">
                <a:solidFill>
                  <a:schemeClr val="tx1">
                    <a:lumMod val="65000"/>
                    <a:lumOff val="35000"/>
                  </a:schemeClr>
                </a:solidFill>
                <a:latin typeface="Arial" panose="020B0604020202020204" pitchFamily="34" charset="0"/>
                <a:cs typeface="Arial" panose="020B0604020202020204" pitchFamily="34" charset="0"/>
              </a:rPr>
              <a:t>Использование преобразователя RS232 to Network (MUX)</a:t>
            </a:r>
          </a:p>
          <a:p>
            <a:pPr lvl="3" algn="l" rtl="0" eaLnBrk="1" hangingPunct="1">
              <a:buClr>
                <a:schemeClr val="tx1">
                  <a:lumMod val="65000"/>
                  <a:lumOff val="35000"/>
                </a:schemeClr>
              </a:buClr>
              <a:defRPr/>
            </a:pPr>
            <a:r>
              <a:rPr lang="ru-RU" sz="1400" b="0" i="0" u="none" baseline="0">
                <a:solidFill>
                  <a:schemeClr val="tx1">
                    <a:lumMod val="65000"/>
                    <a:lumOff val="35000"/>
                  </a:schemeClr>
                </a:solidFill>
                <a:latin typeface="Arial" panose="020B0604020202020204" pitchFamily="34" charset="0"/>
                <a:cs typeface="Arial" panose="020B0604020202020204" pitchFamily="34" charset="0"/>
              </a:rPr>
              <a:t>Использование преобразователя USB 2.0 to Serial QSU2-100 фирмы Quatech </a:t>
            </a:r>
          </a:p>
          <a:p>
            <a:pPr marL="0" lvl="1" indent="0" algn="l" rtl="0" eaLnBrk="1" hangingPunct="1">
              <a:buClr>
                <a:schemeClr val="tx1">
                  <a:lumMod val="65000"/>
                  <a:lumOff val="35000"/>
                </a:schemeClr>
              </a:buClr>
              <a:buFont typeface="Arial" panose="020B0604020202020204" pitchFamily="34" charset="0"/>
              <a:buNone/>
              <a:defRPr/>
            </a:pPr>
            <a:r>
              <a:rPr lang="ru-RU" sz="1800" b="1" i="0" u="none" baseline="0">
                <a:solidFill>
                  <a:schemeClr val="tx1">
                    <a:lumMod val="75000"/>
                    <a:lumOff val="25000"/>
                  </a:schemeClr>
                </a:solidFill>
                <a:latin typeface="Arial" panose="020B0604020202020204" pitchFamily="34" charset="0"/>
                <a:cs typeface="Arial" panose="020B0604020202020204" pitchFamily="34" charset="0"/>
              </a:rPr>
              <a:t>Очень, очень плохая опция:</a:t>
            </a:r>
          </a:p>
          <a:p>
            <a:pPr lvl="3" algn="l" rtl="0" eaLnBrk="1" hangingPunct="1">
              <a:buClr>
                <a:schemeClr val="tx1">
                  <a:lumMod val="65000"/>
                  <a:lumOff val="35000"/>
                </a:schemeClr>
              </a:buClr>
              <a:defRPr/>
            </a:pPr>
            <a:r>
              <a:rPr lang="ru-RU" sz="1400" b="0" i="0" u="none" baseline="0">
                <a:solidFill>
                  <a:schemeClr val="tx1">
                    <a:lumMod val="65000"/>
                    <a:lumOff val="35000"/>
                  </a:schemeClr>
                </a:solidFill>
                <a:latin typeface="Arial" panose="020B0604020202020204" pitchFamily="34" charset="0"/>
                <a:cs typeface="Arial" panose="020B0604020202020204" pitchFamily="34" charset="0"/>
              </a:rPr>
              <a:t>Использование преобразователя USB 1.0 to Serial</a:t>
            </a:r>
          </a:p>
        </p:txBody>
      </p:sp>
      <p:pic>
        <p:nvPicPr>
          <p:cNvPr id="46084" name="Picture 2"/>
          <p:cNvPicPr>
            <a:picLocks noChangeAspect="1" noChangeArrowheads="1"/>
          </p:cNvPicPr>
          <p:nvPr/>
        </p:nvPicPr>
        <p:blipFill>
          <a:blip r:embed="rId2"/>
          <a:srcRect/>
          <a:stretch>
            <a:fillRect/>
          </a:stretch>
        </p:blipFill>
        <p:spPr bwMode="auto">
          <a:xfrm>
            <a:off x="347472" y="1211943"/>
            <a:ext cx="3830638" cy="2832100"/>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6" name="Rectangle 3"/>
          <p:cNvSpPr txBox="1">
            <a:spLocks noChangeArrowheads="1"/>
          </p:cNvSpPr>
          <p:nvPr/>
        </p:nvSpPr>
        <p:spPr bwMode="auto">
          <a:xfrm>
            <a:off x="4723493" y="1810090"/>
            <a:ext cx="4305300" cy="2667000"/>
          </a:xfrm>
          <a:prstGeom prst="rect">
            <a:avLst/>
          </a:prstGeom>
          <a:noFill/>
          <a:ln w="9525">
            <a:noFill/>
            <a:miter lim="800000"/>
            <a:headEnd/>
            <a:tailEnd/>
          </a:ln>
        </p:spPr>
        <p:txBody>
          <a:bodyPr/>
          <a:lstStyle/>
          <a:p>
            <a:pPr algn="l" rtl="0" eaLnBrk="1" fontAlgn="auto" hangingPunct="1">
              <a:lnSpc>
                <a:spcPct val="80000"/>
              </a:lnSpc>
              <a:spcBef>
                <a:spcPts val="0"/>
              </a:spcBef>
              <a:spcAft>
                <a:spcPts val="0"/>
              </a:spcAft>
              <a:buClr>
                <a:schemeClr val="accent1"/>
              </a:buClr>
              <a:buSzPct val="70000"/>
              <a:defRPr/>
            </a:pPr>
            <a:r>
              <a:rPr lang="ru-RU" b="0" i="0" u="none" baseline="0">
                <a:solidFill>
                  <a:schemeClr val="tx1">
                    <a:lumMod val="75000"/>
                    <a:lumOff val="25000"/>
                  </a:schemeClr>
                </a:solidFill>
                <a:latin typeface="+mn-lt"/>
              </a:rPr>
              <a:t>RS 232:  Короткая дистанция (&lt;30m)</a:t>
            </a:r>
          </a:p>
          <a:p>
            <a:pPr algn="l" rtl="0" eaLnBrk="1" fontAlgn="auto" hangingPunct="1">
              <a:lnSpc>
                <a:spcPct val="80000"/>
              </a:lnSpc>
              <a:spcBef>
                <a:spcPts val="0"/>
              </a:spcBef>
              <a:spcAft>
                <a:spcPts val="0"/>
              </a:spcAft>
              <a:buClr>
                <a:schemeClr val="accent1"/>
              </a:buClr>
              <a:buSzPct val="70000"/>
              <a:defRPr/>
            </a:pPr>
            <a:r>
              <a:rPr lang="ru-RU" b="0" i="0" u="none" baseline="0">
                <a:solidFill>
                  <a:schemeClr val="tx1">
                    <a:lumMod val="75000"/>
                    <a:lumOff val="25000"/>
                  </a:schemeClr>
                </a:solidFill>
                <a:latin typeface="+mn-lt"/>
              </a:rPr>
              <a:t>RS 422:  Длинная дистанция (&gt;100m)</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ru-RU" sz="1600" b="0" i="0" u="none" baseline="0">
                <a:solidFill>
                  <a:srgbClr val="0091BB"/>
                </a:solidFill>
                <a:latin typeface="+mn-lt"/>
              </a:rPr>
              <a:t>Можно преобразовать RS422 в RS-232.</a:t>
            </a:r>
          </a:p>
          <a:p>
            <a:pPr marL="822960" lvl="2" indent="-192024" algn="l" rtl="0" eaLnBrk="1" fontAlgn="auto" hangingPunct="1">
              <a:lnSpc>
                <a:spcPct val="80000"/>
              </a:lnSpc>
              <a:spcBef>
                <a:spcPts val="400"/>
              </a:spcBef>
              <a:spcAft>
                <a:spcPts val="0"/>
              </a:spcAft>
              <a:buClr>
                <a:schemeClr val="bg2"/>
              </a:buClr>
              <a:buSzPct val="100000"/>
              <a:buFont typeface="Arial" pitchFamily="34" charset="0"/>
              <a:buChar char="•"/>
              <a:defRPr/>
            </a:pPr>
            <a:r>
              <a:rPr lang="ru-RU" sz="1400" b="0" i="0" u="none" baseline="0">
                <a:solidFill>
                  <a:srgbClr val="0091BB"/>
                </a:solidFill>
                <a:latin typeface="+mn-lt"/>
              </a:rPr>
              <a:t>TX (передача)- к RX (прием) и SG к SG (земля)</a:t>
            </a:r>
          </a:p>
          <a:p>
            <a:pPr algn="l" rtl="0" eaLnBrk="1" fontAlgn="auto" hangingPunct="1">
              <a:lnSpc>
                <a:spcPct val="80000"/>
              </a:lnSpc>
              <a:spcBef>
                <a:spcPts val="0"/>
              </a:spcBef>
              <a:spcAft>
                <a:spcPts val="0"/>
              </a:spcAft>
              <a:buClr>
                <a:schemeClr val="accent1"/>
              </a:buClr>
              <a:buSzPct val="70000"/>
              <a:defRPr/>
            </a:pPr>
            <a:r>
              <a:rPr lang="ru-RU" b="0" i="0" u="none" baseline="0">
                <a:solidFill>
                  <a:schemeClr val="tx1">
                    <a:lumMod val="75000"/>
                    <a:lumOff val="25000"/>
                  </a:schemeClr>
                </a:solidFill>
                <a:latin typeface="+mn-lt"/>
              </a:rPr>
              <a:t>При настройке параметров порта СОМ, нужно задать:</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ru-RU" sz="1600" b="0" i="0" u="none" baseline="0">
                <a:solidFill>
                  <a:srgbClr val="0091BB"/>
                </a:solidFill>
                <a:latin typeface="+mn-lt"/>
              </a:rPr>
              <a:t>COMn	 - номер порта СОМ</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ru-RU" sz="1600" b="0" i="0" u="none" baseline="0">
                <a:solidFill>
                  <a:srgbClr val="0091BB"/>
                </a:solidFill>
                <a:latin typeface="+mn-lt"/>
              </a:rPr>
              <a:t>Baud Rate	 сколько бит в секунду</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ru-RU" sz="1600" b="0" i="0" u="none" baseline="0">
                <a:solidFill>
                  <a:srgbClr val="0091BB"/>
                </a:solidFill>
                <a:latin typeface="+mn-lt"/>
              </a:rPr>
              <a:t>Data Bits	Сколько бит в одном «слове»</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ru-RU" sz="1600" b="0" i="0" u="none" baseline="0">
                <a:solidFill>
                  <a:srgbClr val="0091BB"/>
                </a:solidFill>
                <a:latin typeface="+mn-lt"/>
              </a:rPr>
              <a:t>Stop Bits	Биты, добавленные к концу каждого «слова»</a:t>
            </a:r>
          </a:p>
          <a:p>
            <a:pPr marL="640080" lvl="1" indent="-228600" algn="l" rtl="0" eaLnBrk="1" fontAlgn="auto" hangingPunct="1">
              <a:lnSpc>
                <a:spcPct val="80000"/>
              </a:lnSpc>
              <a:spcBef>
                <a:spcPts val="400"/>
              </a:spcBef>
              <a:spcAft>
                <a:spcPts val="0"/>
              </a:spcAft>
              <a:buClr>
                <a:schemeClr val="accent2"/>
              </a:buClr>
              <a:buSzPct val="90000"/>
              <a:buFont typeface="Arial" pitchFamily="34" charset="0"/>
              <a:buChar char="–"/>
              <a:defRPr/>
            </a:pPr>
            <a:r>
              <a:rPr lang="ru-RU" sz="1600" b="0" i="0" u="none" baseline="0">
                <a:solidFill>
                  <a:srgbClr val="0091BB"/>
                </a:solidFill>
                <a:latin typeface="+mn-lt"/>
              </a:rPr>
              <a:t>Parity	Четность, для обнаружения ошибок передачи</a:t>
            </a:r>
          </a:p>
          <a:p>
            <a:pPr marL="640080" lvl="1" indent="-228600" algn="l" rtl="0" eaLnBrk="1" fontAlgn="auto" hangingPunct="1">
              <a:lnSpc>
                <a:spcPct val="80000"/>
              </a:lnSpc>
              <a:spcBef>
                <a:spcPts val="400"/>
              </a:spcBef>
              <a:spcAft>
                <a:spcPts val="0"/>
              </a:spcAft>
              <a:buClr>
                <a:schemeClr val="accent2"/>
              </a:buClr>
              <a:buSzPct val="90000"/>
              <a:buFont typeface="Arial" charset="0"/>
              <a:buNone/>
              <a:defRPr/>
            </a:pPr>
            <a:r>
              <a:rPr lang="ru-RU" sz="1600" b="0" i="0" u="none" baseline="0">
                <a:solidFill>
                  <a:schemeClr val="tx1">
                    <a:lumMod val="75000"/>
                    <a:lumOff val="25000"/>
                  </a:schemeClr>
                </a:solidFill>
                <a:latin typeface="+mn-lt"/>
              </a:rPr>
              <a:t>Контроль плавающей точки (Flow Control) обычно не используется.</a:t>
            </a:r>
            <a:endParaRPr lang="ru-RU" sz="1400" dirty="0">
              <a:solidFill>
                <a:schemeClr val="tx1">
                  <a:lumMod val="75000"/>
                  <a:lumOff val="25000"/>
                </a:schemeClr>
              </a:solidFill>
              <a:latin typeface="+mn-lt"/>
            </a:endParaRPr>
          </a:p>
        </p:txBody>
      </p:sp>
    </p:spTree>
    <p:extLst>
      <p:ext uri="{BB962C8B-B14F-4D97-AF65-F5344CB8AC3E}">
        <p14:creationId xmlns:p14="http://schemas.microsoft.com/office/powerpoint/2010/main" val="3369846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algn="l" rtl="0" eaLnBrk="1" hangingPunct="1"/>
            <a:r>
              <a:rPr lang="ru-RU" sz="3600" b="0" i="0" u="none" baseline="0">
                <a:latin typeface="Arial" panose="020B0604020202020204" pitchFamily="34" charset="0"/>
                <a:cs typeface="Arial" panose="020B0604020202020204" pitchFamily="34" charset="0"/>
              </a:rPr>
              <a:t>Сетевое подключение</a:t>
            </a:r>
          </a:p>
        </p:txBody>
      </p:sp>
      <p:sp>
        <p:nvSpPr>
          <p:cNvPr id="47107" name="Content Placeholder 2"/>
          <p:cNvSpPr>
            <a:spLocks noGrp="1"/>
          </p:cNvSpPr>
          <p:nvPr>
            <p:ph idx="4294967295"/>
          </p:nvPr>
        </p:nvSpPr>
        <p:spPr>
          <a:xfrm>
            <a:off x="4724400" y="4830763"/>
            <a:ext cx="3962400" cy="762000"/>
          </a:xfrm>
        </p:spPr>
        <p:txBody>
          <a:bodyPr/>
          <a:lstStyle/>
          <a:p>
            <a:pPr marL="285750" indent="-285750" algn="l" rtl="0" eaLnBrk="1" hangingPunct="1">
              <a:buClr>
                <a:schemeClr val="tx1">
                  <a:lumMod val="65000"/>
                  <a:lumOff val="35000"/>
                </a:schemeClr>
              </a:buClr>
              <a:buFont typeface="Arial" panose="020B0604020202020204" pitchFamily="34" charset="0"/>
              <a:buChar cha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TCP требует адрес IP и номер порта чтения/записи.</a:t>
            </a:r>
          </a:p>
        </p:txBody>
      </p:sp>
      <p:pic>
        <p:nvPicPr>
          <p:cNvPr id="47108" name="Picture 2"/>
          <p:cNvPicPr>
            <a:picLocks noChangeAspect="1" noChangeArrowheads="1"/>
          </p:cNvPicPr>
          <p:nvPr/>
        </p:nvPicPr>
        <p:blipFill>
          <a:blip r:embed="rId2"/>
          <a:srcRect/>
          <a:stretch>
            <a:fillRect/>
          </a:stretch>
        </p:blipFill>
        <p:spPr bwMode="auto">
          <a:xfrm>
            <a:off x="4724400" y="1690688"/>
            <a:ext cx="3886200" cy="2860675"/>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47109" name="Picture 5"/>
          <p:cNvPicPr>
            <a:picLocks noChangeAspect="1" noChangeArrowheads="1"/>
          </p:cNvPicPr>
          <p:nvPr/>
        </p:nvPicPr>
        <p:blipFill>
          <a:blip r:embed="rId3"/>
          <a:srcRect/>
          <a:stretch>
            <a:fillRect/>
          </a:stretch>
        </p:blipFill>
        <p:spPr bwMode="auto">
          <a:xfrm>
            <a:off x="347472" y="1690688"/>
            <a:ext cx="4067175" cy="2859088"/>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bwMode="auto">
          <a:xfrm>
            <a:off x="219075" y="4830763"/>
            <a:ext cx="4114800" cy="762000"/>
          </a:xfrm>
          <a:prstGeom prst="rect">
            <a:avLst/>
          </a:prstGeom>
          <a:noFill/>
          <a:ln w="9525">
            <a:noFill/>
            <a:miter lim="800000"/>
            <a:headEnd/>
            <a:tailEnd/>
          </a:ln>
        </p:spPr>
        <p:txBody>
          <a:bodyPr/>
          <a:lstStyle/>
          <a:p>
            <a:pPr marL="292100" indent="-292100" algn="l" rtl="0">
              <a:buClr>
                <a:schemeClr val="tx1">
                  <a:lumMod val="65000"/>
                  <a:lumOff val="35000"/>
                </a:schemeClr>
              </a:buClr>
              <a:buSzPct val="70000"/>
              <a:buFont typeface="Arial" panose="020B0604020202020204" pitchFamily="34" charset="0"/>
              <a:buChar char="•"/>
              <a:defRPr/>
            </a:pPr>
            <a:r>
              <a:rPr lang="ru-RU" b="0" i="0" u="none" baseline="0">
                <a:solidFill>
                  <a:schemeClr val="tx1">
                    <a:lumMod val="65000"/>
                    <a:lumOff val="35000"/>
                  </a:schemeClr>
                </a:solidFill>
                <a:latin typeface="+mn-lt"/>
              </a:rPr>
              <a:t>UDP требует адрес IP и разные порты чтения/записи</a:t>
            </a:r>
          </a:p>
        </p:txBody>
      </p:sp>
      <p:sp>
        <p:nvSpPr>
          <p:cNvPr id="7" name="Content Placeholder 2"/>
          <p:cNvSpPr txBox="1">
            <a:spLocks/>
          </p:cNvSpPr>
          <p:nvPr/>
        </p:nvSpPr>
        <p:spPr bwMode="auto">
          <a:xfrm>
            <a:off x="219075" y="5781675"/>
            <a:ext cx="8105775" cy="762000"/>
          </a:xfrm>
          <a:prstGeom prst="rect">
            <a:avLst/>
          </a:prstGeom>
          <a:noFill/>
          <a:ln w="9525">
            <a:noFill/>
            <a:miter lim="800000"/>
            <a:headEnd/>
            <a:tailEnd/>
          </a:ln>
        </p:spPr>
        <p:txBody>
          <a:bodyPr/>
          <a:lstStyle/>
          <a:p>
            <a:pPr marL="292100" indent="-292100" algn="l" rtl="0">
              <a:buClr>
                <a:schemeClr val="tx1">
                  <a:lumMod val="65000"/>
                  <a:lumOff val="35000"/>
                </a:schemeClr>
              </a:buClr>
              <a:buSzPct val="70000"/>
              <a:buFont typeface="Arial" panose="020B0604020202020204" pitchFamily="34" charset="0"/>
              <a:buChar char="•"/>
              <a:defRPr/>
            </a:pPr>
            <a:r>
              <a:rPr lang="ru-RU" b="0" i="0" u="none" baseline="0">
                <a:solidFill>
                  <a:schemeClr val="tx1">
                    <a:lumMod val="65000"/>
                    <a:lumOff val="35000"/>
                  </a:schemeClr>
                </a:solidFill>
                <a:latin typeface="+mn-lt"/>
              </a:rPr>
              <a:t>Возможно, следует изменить адрес вашего ПК, чтобы он соответствовал сетевому адресу датчика.</a:t>
            </a:r>
          </a:p>
        </p:txBody>
      </p:sp>
    </p:spTree>
    <p:extLst>
      <p:ext uri="{BB962C8B-B14F-4D97-AF65-F5344CB8AC3E}">
        <p14:creationId xmlns:p14="http://schemas.microsoft.com/office/powerpoint/2010/main" val="23054446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gn="l" rtl="0" eaLnBrk="1" hangingPunct="1"/>
            <a:r>
              <a:rPr lang="ru-RU" sz="3600" b="0" i="0" u="none" baseline="0">
                <a:latin typeface="Arial" panose="020B0604020202020204" pitchFamily="34" charset="0"/>
                <a:cs typeface="Arial" panose="020B0604020202020204" pitchFamily="34" charset="0"/>
              </a:rPr>
              <a:t>Подключение аналоговых датчиков</a:t>
            </a:r>
          </a:p>
        </p:txBody>
      </p:sp>
      <p:sp>
        <p:nvSpPr>
          <p:cNvPr id="48131" name="Content Placeholder 2"/>
          <p:cNvSpPr>
            <a:spLocks noGrp="1"/>
          </p:cNvSpPr>
          <p:nvPr>
            <p:ph idx="4294967295"/>
          </p:nvPr>
        </p:nvSpPr>
        <p:spPr>
          <a:xfrm>
            <a:off x="150813" y="1869440"/>
            <a:ext cx="3963987" cy="3840163"/>
          </a:xfrm>
        </p:spPr>
        <p:txBody>
          <a:bodyPr lIns="182880">
            <a:normAutofit lnSpcReduction="10000"/>
          </a:bodyPr>
          <a:lstStyle/>
          <a:p>
            <a:pPr marL="285750" indent="-285750" algn="l" rtl="0" eaLnBrk="1" hangingPunct="1">
              <a:buClr>
                <a:schemeClr val="tx1">
                  <a:lumMod val="65000"/>
                  <a:lumOff val="35000"/>
                </a:schemeClr>
              </a:buClr>
              <a:buFont typeface="Arial" panose="020B0604020202020204" pitchFamily="34" charset="0"/>
              <a:buChar char="•"/>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Нужен АЦП (аналогово - цифровой преобразователь).</a:t>
            </a:r>
          </a:p>
          <a:p>
            <a:pPr marL="285750" indent="-285750" algn="l" rtl="0" eaLnBrk="1" hangingPunct="1">
              <a:buClr>
                <a:schemeClr val="tx1">
                  <a:lumMod val="65000"/>
                  <a:lumOff val="35000"/>
                </a:schemeClr>
              </a:buClr>
              <a:buFont typeface="Arial" panose="020B0604020202020204" pitchFamily="34" charset="0"/>
              <a:buChar char="•"/>
              <a:defRPr/>
            </a:pPr>
            <a:endParaRPr lang="ru-RU" altLang="en-US" sz="1800"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l" rtl="0" eaLnBrk="1" hangingPunct="1">
              <a:buClr>
                <a:schemeClr val="tx1">
                  <a:lumMod val="65000"/>
                  <a:lumOff val="35000"/>
                </a:schemeClr>
              </a:buClr>
              <a:buFont typeface="Arial" panose="020B0604020202020204" pitchFamily="34" charset="0"/>
              <a:buChar char="•"/>
              <a:defRPr/>
            </a:pPr>
            <a:r>
              <a:rPr lang="ru-RU" sz="1800" b="0" i="0" u="none" baseline="0">
                <a:solidFill>
                  <a:schemeClr val="tx1">
                    <a:lumMod val="75000"/>
                    <a:lumOff val="25000"/>
                  </a:schemeClr>
                </a:solidFill>
                <a:latin typeface="Arial" panose="020B0604020202020204" pitchFamily="34" charset="0"/>
                <a:cs typeface="Arial" panose="020B0604020202020204" pitchFamily="34" charset="0"/>
              </a:rPr>
              <a:t>Свяжитесь со службой поддержки HYPACK.</a:t>
            </a:r>
          </a:p>
          <a:p>
            <a:pPr marL="285750" indent="-285750" algn="l" rtl="0" eaLnBrk="1" hangingPunct="1">
              <a:buClr>
                <a:schemeClr val="tx1">
                  <a:lumMod val="65000"/>
                  <a:lumOff val="35000"/>
                </a:schemeClr>
              </a:buClr>
              <a:buFont typeface="Arial" panose="020B0604020202020204" pitchFamily="34" charset="0"/>
              <a:buChar char="•"/>
              <a:defRPr/>
            </a:pPr>
            <a:endParaRPr lang="ru-RU" altLang="en-US" sz="1800"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l" rtl="0" eaLnBrk="1" hangingPunct="1">
              <a:buClr>
                <a:schemeClr val="tx1">
                  <a:lumMod val="65000"/>
                  <a:lumOff val="35000"/>
                </a:schemeClr>
              </a:buClr>
              <a:buFont typeface="Arial" panose="020B0604020202020204" pitchFamily="34" charset="0"/>
              <a:buChar char="•"/>
              <a:defRPr/>
            </a:pPr>
            <a:r>
              <a:rPr lang="ru-RU" sz="1800" b="0" i="0" u="none" baseline="0">
                <a:solidFill>
                  <a:schemeClr val="tx1">
                    <a:lumMod val="75000"/>
                    <a:lumOff val="25000"/>
                  </a:schemeClr>
                </a:solidFill>
                <a:latin typeface="Arial" panose="020B0604020202020204" pitchFamily="34" charset="0"/>
                <a:cs typeface="Arial" panose="020B0604020202020204" pitchFamily="34" charset="0"/>
              </a:rPr>
              <a:t>В разделе ‘Connect’ выберите ‘None</a:t>
            </a:r>
            <a:r>
              <a:rPr lang="ru-RU" sz="1800">
                <a:solidFill>
                  <a:schemeClr val="tx1">
                    <a:lumMod val="75000"/>
                    <a:lumOff val="25000"/>
                  </a:schemeClr>
                </a:solidFill>
                <a:latin typeface="Arial" panose="020B0604020202020204" pitchFamily="34" charset="0"/>
                <a:cs typeface="Arial" panose="020B0604020202020204" pitchFamily="34" charset="0"/>
              </a:rPr>
              <a:t/>
            </a:r>
            <a:br>
              <a:rPr lang="ru-RU" sz="1800">
                <a:solidFill>
                  <a:schemeClr val="tx1">
                    <a:lumMod val="75000"/>
                    <a:lumOff val="25000"/>
                  </a:schemeClr>
                </a:solidFill>
                <a:latin typeface="Arial" panose="020B0604020202020204" pitchFamily="34" charset="0"/>
                <a:cs typeface="Arial" panose="020B0604020202020204" pitchFamily="34" charset="0"/>
              </a:rPr>
            </a:br>
            <a:r>
              <a:rPr lang="ru-RU" sz="1800" b="0" i="0" u="none" baseline="0">
                <a:solidFill>
                  <a:schemeClr val="tx1">
                    <a:lumMod val="75000"/>
                    <a:lumOff val="25000"/>
                  </a:schemeClr>
                </a:solidFill>
                <a:latin typeface="Arial" panose="020B0604020202020204" pitchFamily="34" charset="0"/>
                <a:cs typeface="Arial" panose="020B0604020202020204" pitchFamily="34" charset="0"/>
              </a:rPr>
              <a:t>Используется аналоговый драйвер для чтения сообщений с АЦП.</a:t>
            </a:r>
          </a:p>
          <a:p>
            <a:pPr marL="285750" indent="-285750" algn="l" rtl="0" eaLnBrk="1" hangingPunct="1">
              <a:spcAft>
                <a:spcPts val="0"/>
              </a:spcAft>
              <a:buClr>
                <a:schemeClr val="tx1">
                  <a:lumMod val="65000"/>
                  <a:lumOff val="35000"/>
                </a:schemeClr>
              </a:buClr>
              <a:buFont typeface="Arial" panose="020B0604020202020204" pitchFamily="34" charset="0"/>
              <a:buChar char="•"/>
              <a:defRPr/>
            </a:pPr>
            <a:endParaRPr lang="ru-RU" altLang="en-US" sz="1800"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l" rtl="0" eaLnBrk="1" hangingPunct="1">
              <a:spcAft>
                <a:spcPts val="0"/>
              </a:spcAft>
              <a:buClr>
                <a:schemeClr val="tx1">
                  <a:lumMod val="65000"/>
                  <a:lumOff val="35000"/>
                </a:schemeClr>
              </a:buClr>
              <a:buFont typeface="Arial" panose="020B0604020202020204" pitchFamily="34" charset="0"/>
              <a:buChar char="•"/>
              <a:defRPr/>
            </a:pPr>
            <a:r>
              <a:rPr lang="ru-RU" sz="1800" b="0" i="0" u="none" baseline="0">
                <a:solidFill>
                  <a:schemeClr val="tx1">
                    <a:lumMod val="75000"/>
                    <a:lumOff val="25000"/>
                  </a:schemeClr>
                </a:solidFill>
                <a:latin typeface="Arial" panose="020B0604020202020204" pitchFamily="34" charset="0"/>
                <a:cs typeface="Arial" panose="020B0604020202020204" pitchFamily="34" charset="0"/>
              </a:rPr>
              <a:t>Настройки калибровки задаются в окне Setup для устройства.</a:t>
            </a:r>
          </a:p>
        </p:txBody>
      </p:sp>
      <p:pic>
        <p:nvPicPr>
          <p:cNvPr id="48132" name="Picture 2"/>
          <p:cNvPicPr>
            <a:picLocks noChangeAspect="1" noChangeArrowheads="1"/>
          </p:cNvPicPr>
          <p:nvPr/>
        </p:nvPicPr>
        <p:blipFill>
          <a:blip r:embed="rId2"/>
          <a:srcRect/>
          <a:stretch>
            <a:fillRect/>
          </a:stretch>
        </p:blipFill>
        <p:spPr bwMode="auto">
          <a:xfrm>
            <a:off x="4114800" y="1869440"/>
            <a:ext cx="4694238" cy="3733800"/>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12322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6"/>
          <p:cNvPicPr>
            <a:picLocks noChangeAspect="1" noChangeArrowheads="1"/>
          </p:cNvPicPr>
          <p:nvPr/>
        </p:nvPicPr>
        <p:blipFill rotWithShape="1">
          <a:blip r:embed="rId2"/>
          <a:srcRect l="42512"/>
          <a:stretch/>
        </p:blipFill>
        <p:spPr bwMode="auto">
          <a:xfrm>
            <a:off x="5056094" y="1686169"/>
            <a:ext cx="3003178" cy="24762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Title 1"/>
          <p:cNvSpPr>
            <a:spLocks noGrp="1"/>
          </p:cNvSpPr>
          <p:nvPr>
            <p:ph type="title"/>
          </p:nvPr>
        </p:nvSpPr>
        <p:spPr/>
        <p:txBody>
          <a:bodyPr/>
          <a:lstStyle/>
          <a:p>
            <a:pPr algn="l" rtl="0" eaLnBrk="1" hangingPunct="1"/>
            <a:r>
              <a:rPr lang="ru-RU" sz="3600" b="0" i="0" u="none" baseline="0">
                <a:latin typeface="Arial" panose="020B0604020202020204" pitchFamily="34" charset="0"/>
                <a:cs typeface="Arial" panose="020B0604020202020204" pitchFamily="34" charset="0"/>
              </a:rPr>
              <a:t>Кнопки Setup и Test</a:t>
            </a:r>
          </a:p>
        </p:txBody>
      </p:sp>
      <p:sp>
        <p:nvSpPr>
          <p:cNvPr id="49156" name="Content Placeholder 2"/>
          <p:cNvSpPr>
            <a:spLocks noGrp="1"/>
          </p:cNvSpPr>
          <p:nvPr>
            <p:ph idx="4294967295"/>
          </p:nvPr>
        </p:nvSpPr>
        <p:spPr>
          <a:xfrm>
            <a:off x="347472" y="1260475"/>
            <a:ext cx="4419600" cy="5426075"/>
          </a:xfrm>
          <a:solidFill>
            <a:schemeClr val="bg1"/>
          </a:solidFill>
        </p:spPr>
        <p:txBody>
          <a:bodyPr>
            <a:normAutofit lnSpcReduction="10000"/>
          </a:bodyPr>
          <a:lstStyle/>
          <a:p>
            <a:pPr algn="l" rtl="0" eaLnBrk="1" hangingPunct="1">
              <a:buClr>
                <a:schemeClr val="tx1">
                  <a:lumMod val="65000"/>
                  <a:lumOff val="35000"/>
                </a:schemeClr>
              </a:buClr>
              <a:defRPr/>
            </a:pPr>
            <a:r>
              <a:rPr lang="ru-RU" b="1" i="0" u="none" baseline="0">
                <a:solidFill>
                  <a:schemeClr val="bg2"/>
                </a:solidFill>
                <a:latin typeface="Arial" panose="020B0604020202020204" pitchFamily="34" charset="0"/>
                <a:cs typeface="Arial" panose="020B0604020202020204" pitchFamily="34" charset="0"/>
              </a:rPr>
              <a:t>Установки:</a:t>
            </a:r>
          </a:p>
          <a:p>
            <a:pPr lvl="2" algn="l" rtl="0">
              <a:spcBef>
                <a:spcPts val="600"/>
              </a:spcBef>
              <a:spcAft>
                <a:spcPts val="0"/>
              </a:spcAft>
              <a:buClr>
                <a:schemeClr val="tx1">
                  <a:lumMod val="65000"/>
                  <a:lumOff val="35000"/>
                </a:schemeClr>
              </a:buClr>
              <a:buFont typeface="Arial" panose="020B0604020202020204" pitchFamily="34" charset="0"/>
              <a:buChar char="•"/>
              <a:defRPr/>
            </a:pPr>
            <a:r>
              <a:rPr lang="ru-RU" b="0" i="0" u="none" baseline="0">
                <a:solidFill>
                  <a:schemeClr val="tx1">
                    <a:lumMod val="75000"/>
                    <a:lumOff val="25000"/>
                  </a:schemeClr>
                </a:solidFill>
                <a:latin typeface="Arial" panose="020B0604020202020204" pitchFamily="34" charset="0"/>
                <a:cs typeface="Arial" panose="020B0604020202020204" pitchFamily="34" charset="0"/>
              </a:rPr>
              <a:t>Расположен на устройстве: Вкладыш Survey Devices</a:t>
            </a:r>
          </a:p>
          <a:p>
            <a:pPr lvl="2" algn="l" rtl="0">
              <a:spcBef>
                <a:spcPts val="600"/>
              </a:spcBef>
              <a:spcAft>
                <a:spcPts val="0"/>
              </a:spcAft>
              <a:buClr>
                <a:schemeClr val="tx1">
                  <a:lumMod val="65000"/>
                  <a:lumOff val="35000"/>
                </a:schemeClr>
              </a:buClr>
              <a:buFont typeface="Arial" panose="020B0604020202020204" pitchFamily="34" charset="0"/>
              <a:buChar char="•"/>
              <a:defRPr/>
            </a:pPr>
            <a:r>
              <a:rPr lang="ru-RU" b="0" i="0" u="none" baseline="0">
                <a:solidFill>
                  <a:schemeClr val="tx1">
                    <a:lumMod val="75000"/>
                    <a:lumOff val="25000"/>
                  </a:schemeClr>
                </a:solidFill>
                <a:latin typeface="Arial" panose="020B0604020202020204" pitchFamily="34" charset="0"/>
                <a:cs typeface="Arial" panose="020B0604020202020204" pitchFamily="34" charset="0"/>
              </a:rPr>
              <a:t>Для настройки особых параметров датчика.</a:t>
            </a:r>
          </a:p>
          <a:p>
            <a:pPr lvl="2" algn="l" rtl="0">
              <a:spcBef>
                <a:spcPts val="600"/>
              </a:spcBef>
              <a:spcAft>
                <a:spcPts val="0"/>
              </a:spcAft>
              <a:buClr>
                <a:schemeClr val="tx1">
                  <a:lumMod val="65000"/>
                  <a:lumOff val="35000"/>
                </a:schemeClr>
              </a:buClr>
              <a:buFont typeface="Arial" panose="020B0604020202020204" pitchFamily="34" charset="0"/>
              <a:buChar char="•"/>
              <a:defRPr/>
            </a:pPr>
            <a:r>
              <a:rPr lang="ru-RU" b="0" i="0" u="none" baseline="0">
                <a:solidFill>
                  <a:schemeClr val="tx1">
                    <a:lumMod val="75000"/>
                    <a:lumOff val="25000"/>
                  </a:schemeClr>
                </a:solidFill>
                <a:latin typeface="Arial" panose="020B0604020202020204" pitchFamily="34" charset="0"/>
                <a:cs typeface="Arial" panose="020B0604020202020204" pitchFamily="34" charset="0"/>
              </a:rPr>
              <a:t>Для каждого датчика свои настройки.</a:t>
            </a:r>
          </a:p>
          <a:p>
            <a:pPr lvl="2" algn="l" rtl="0">
              <a:spcBef>
                <a:spcPts val="600"/>
              </a:spcBef>
              <a:spcAft>
                <a:spcPts val="0"/>
              </a:spcAft>
              <a:buClr>
                <a:schemeClr val="tx1">
                  <a:lumMod val="65000"/>
                  <a:lumOff val="35000"/>
                </a:schemeClr>
              </a:buClr>
              <a:buFont typeface="Arial" panose="020B0604020202020204" pitchFamily="34" charset="0"/>
              <a:buChar char="•"/>
              <a:defRPr/>
            </a:pPr>
            <a:r>
              <a:rPr lang="ru-RU" b="0" i="0" u="none" baseline="0">
                <a:solidFill>
                  <a:schemeClr val="tx1">
                    <a:lumMod val="75000"/>
                    <a:lumOff val="25000"/>
                  </a:schemeClr>
                </a:solidFill>
                <a:latin typeface="Arial" panose="020B0604020202020204" pitchFamily="34" charset="0"/>
                <a:cs typeface="Arial" panose="020B0604020202020204" pitchFamily="34" charset="0"/>
              </a:rPr>
              <a:t>Для некоторых датчиков нет дополнительных настроек.</a:t>
            </a:r>
          </a:p>
          <a:p>
            <a:pPr lvl="1" algn="l" rtl="0" eaLnBrk="1" hangingPunct="1">
              <a:buClr>
                <a:schemeClr val="tx1">
                  <a:lumMod val="65000"/>
                  <a:lumOff val="35000"/>
                </a:schemeClr>
              </a:buClr>
              <a:buFont typeface="Arial" panose="020B0604020202020204" pitchFamily="34" charset="0"/>
              <a:buChar char="•"/>
              <a:defRPr/>
            </a:pPr>
            <a:endParaRPr lang="ru-RU" altLang="en-US" dirty="0">
              <a:solidFill>
                <a:schemeClr val="tx1">
                  <a:lumMod val="75000"/>
                  <a:lumOff val="25000"/>
                </a:schemeClr>
              </a:solidFill>
              <a:latin typeface="Arial" panose="020B0604020202020204" pitchFamily="34" charset="0"/>
              <a:cs typeface="Arial" panose="020B0604020202020204" pitchFamily="34" charset="0"/>
            </a:endParaRPr>
          </a:p>
          <a:p>
            <a:pPr algn="l" rtl="0" eaLnBrk="1" hangingPunct="1">
              <a:buClr>
                <a:schemeClr val="tx1">
                  <a:lumMod val="65000"/>
                  <a:lumOff val="35000"/>
                </a:schemeClr>
              </a:buClr>
              <a:defRPr/>
            </a:pPr>
            <a:r>
              <a:rPr lang="ru-RU" b="1" i="0" u="none" baseline="0">
                <a:solidFill>
                  <a:schemeClr val="bg2"/>
                </a:solidFill>
                <a:latin typeface="Arial" panose="020B0604020202020204" pitchFamily="34" charset="0"/>
                <a:cs typeface="Arial" panose="020B0604020202020204" pitchFamily="34" charset="0"/>
              </a:rPr>
              <a:t>Тест:</a:t>
            </a:r>
          </a:p>
          <a:p>
            <a:pPr marL="480060" lvl="1" indent="-342900" algn="l" rtl="0">
              <a:buClr>
                <a:schemeClr val="tx1">
                  <a:lumMod val="65000"/>
                  <a:lumOff val="35000"/>
                </a:schemeClr>
              </a:buClr>
              <a:buFont typeface="Arial" panose="020B0604020202020204" pitchFamily="34" charset="0"/>
              <a:buChar char="•"/>
              <a:defRPr/>
            </a:pPr>
            <a:r>
              <a:rPr lang="ru-RU" sz="1800" b="0" i="0" u="none" baseline="0">
                <a:solidFill>
                  <a:schemeClr val="tx1">
                    <a:lumMod val="75000"/>
                    <a:lumOff val="25000"/>
                  </a:schemeClr>
                </a:solidFill>
                <a:latin typeface="Arial" panose="020B0604020202020204" pitchFamily="34" charset="0"/>
                <a:cs typeface="Arial" panose="020B0604020202020204" pitchFamily="34" charset="0"/>
              </a:rPr>
              <a:t>Теперь во вкладыше Device- Survey Devices Вкладыш Connect.  Вкладыш Connect:</a:t>
            </a:r>
          </a:p>
          <a:p>
            <a:pPr marL="480060" lvl="1" indent="-342900" algn="l" rtl="0">
              <a:buClr>
                <a:schemeClr val="tx1">
                  <a:lumMod val="65000"/>
                  <a:lumOff val="35000"/>
                </a:schemeClr>
              </a:buClr>
              <a:buFont typeface="Arial" panose="020B0604020202020204" pitchFamily="34" charset="0"/>
              <a:buChar char="•"/>
              <a:defRPr/>
            </a:pPr>
            <a:r>
              <a:rPr lang="ru-RU" sz="1800" b="0" i="0" u="none" baseline="0">
                <a:solidFill>
                  <a:schemeClr val="tx1">
                    <a:lumMod val="75000"/>
                    <a:lumOff val="25000"/>
                  </a:schemeClr>
                </a:solidFill>
                <a:latin typeface="Arial" panose="020B0604020202020204" pitchFamily="34" charset="0"/>
                <a:cs typeface="Arial" panose="020B0604020202020204" pitchFamily="34" charset="0"/>
              </a:rPr>
              <a:t>Тестирование подключения текущего драйвера к датчику.</a:t>
            </a:r>
          </a:p>
          <a:p>
            <a:pPr marL="480060" lvl="1" indent="-342900" algn="l" rtl="0">
              <a:buClr>
                <a:schemeClr val="tx1">
                  <a:lumMod val="65000"/>
                  <a:lumOff val="35000"/>
                </a:schemeClr>
              </a:buClr>
              <a:buFont typeface="Arial" panose="020B0604020202020204" pitchFamily="34" charset="0"/>
              <a:buChar char="•"/>
              <a:defRPr/>
            </a:pPr>
            <a:r>
              <a:rPr lang="ru-RU" sz="1800" b="0" i="0" u="none" baseline="0">
                <a:solidFill>
                  <a:schemeClr val="tx1">
                    <a:lumMod val="75000"/>
                    <a:lumOff val="25000"/>
                  </a:schemeClr>
                </a:solidFill>
                <a:latin typeface="Arial" panose="020B0604020202020204" pitchFamily="34" charset="0"/>
                <a:cs typeface="Arial" panose="020B0604020202020204" pitchFamily="34" charset="0"/>
              </a:rPr>
              <a:t>Не запускайте, если в это время порт использован программами SURVEY или WCOM32!</a:t>
            </a:r>
          </a:p>
        </p:txBody>
      </p:sp>
      <p:pic>
        <p:nvPicPr>
          <p:cNvPr id="49157" name="Picture 5"/>
          <p:cNvPicPr>
            <a:picLocks noChangeAspect="1" noChangeArrowheads="1"/>
          </p:cNvPicPr>
          <p:nvPr/>
        </p:nvPicPr>
        <p:blipFill>
          <a:blip r:embed="rId3"/>
          <a:srcRect/>
          <a:stretch>
            <a:fillRect/>
          </a:stretch>
        </p:blipFill>
        <p:spPr bwMode="auto">
          <a:xfrm>
            <a:off x="5056094" y="4573404"/>
            <a:ext cx="3088880" cy="13891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p:nvPr/>
        </p:nvCxnSpPr>
        <p:spPr>
          <a:xfrm>
            <a:off x="4177553" y="2707341"/>
            <a:ext cx="2814918" cy="113282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572000" y="5267979"/>
            <a:ext cx="1395413" cy="35335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1641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93E46AFD-C329-4B7C-B247-B3CD07DA78B8}"/>
              </a:ext>
            </a:extLst>
          </p:cNvPr>
          <p:cNvSpPr>
            <a:spLocks noGrp="1"/>
          </p:cNvSpPr>
          <p:nvPr>
            <p:ph type="title"/>
          </p:nvPr>
        </p:nvSpPr>
        <p:spPr/>
        <p:txBody>
          <a:bodyPr/>
          <a:lstStyle/>
          <a:p>
            <a:pPr algn="l" rtl="0"/>
            <a:r>
              <a:rPr lang="ru-RU" b="0" i="0" u="none" baseline="0"/>
              <a:t>Физические офсеты </a:t>
            </a:r>
          </a:p>
        </p:txBody>
      </p:sp>
      <p:pic>
        <p:nvPicPr>
          <p:cNvPr id="8" name="Picture 7">
            <a:extLst>
              <a:ext uri="{FF2B5EF4-FFF2-40B4-BE49-F238E27FC236}">
                <a16:creationId xmlns:a16="http://schemas.microsoft.com/office/drawing/2014/main" xmlns="" id="{DCEE9D21-DF51-4C09-9ED3-7D3DBE98FAAE}"/>
              </a:ext>
            </a:extLst>
          </p:cNvPr>
          <p:cNvPicPr>
            <a:picLocks noChangeAspect="1"/>
          </p:cNvPicPr>
          <p:nvPr/>
        </p:nvPicPr>
        <p:blipFill rotWithShape="1">
          <a:blip r:embed="rId2"/>
          <a:srcRect r="9303"/>
          <a:stretch/>
        </p:blipFill>
        <p:spPr>
          <a:xfrm>
            <a:off x="2111495" y="1661747"/>
            <a:ext cx="7032505" cy="4070472"/>
          </a:xfrm>
          <a:prstGeom prst="rect">
            <a:avLst/>
          </a:prstGeom>
        </p:spPr>
      </p:pic>
      <p:sp>
        <p:nvSpPr>
          <p:cNvPr id="9" name="TextBox 8">
            <a:extLst>
              <a:ext uri="{FF2B5EF4-FFF2-40B4-BE49-F238E27FC236}">
                <a16:creationId xmlns:a16="http://schemas.microsoft.com/office/drawing/2014/main" xmlns="" id="{FF314CAF-FD68-4874-9528-74EDBA9287DA}"/>
              </a:ext>
            </a:extLst>
          </p:cNvPr>
          <p:cNvSpPr txBox="1"/>
          <p:nvPr/>
        </p:nvSpPr>
        <p:spPr>
          <a:xfrm>
            <a:off x="4955768" y="1899138"/>
            <a:ext cx="671979" cy="369332"/>
          </a:xfrm>
          <a:prstGeom prst="rect">
            <a:avLst/>
          </a:prstGeom>
          <a:noFill/>
        </p:spPr>
        <p:txBody>
          <a:bodyPr wrap="none" rtlCol="0">
            <a:spAutoFit/>
          </a:bodyPr>
          <a:lstStyle/>
          <a:p>
            <a:pPr algn="l" rtl="0"/>
            <a:r>
              <a:rPr lang="ru-RU" b="0" i="0" u="none" baseline="0"/>
              <a:t>GPS</a:t>
            </a:r>
          </a:p>
        </p:txBody>
      </p:sp>
      <p:sp>
        <p:nvSpPr>
          <p:cNvPr id="10" name="TextBox 9">
            <a:extLst>
              <a:ext uri="{FF2B5EF4-FFF2-40B4-BE49-F238E27FC236}">
                <a16:creationId xmlns:a16="http://schemas.microsoft.com/office/drawing/2014/main" xmlns="" id="{2318C2BE-C5E7-4FE9-B660-0F68EDEDFC6C}"/>
              </a:ext>
            </a:extLst>
          </p:cNvPr>
          <p:cNvSpPr txBox="1"/>
          <p:nvPr/>
        </p:nvSpPr>
        <p:spPr>
          <a:xfrm>
            <a:off x="3341076" y="4185138"/>
            <a:ext cx="800219" cy="369332"/>
          </a:xfrm>
          <a:prstGeom prst="rect">
            <a:avLst/>
          </a:prstGeom>
          <a:noFill/>
        </p:spPr>
        <p:txBody>
          <a:bodyPr wrap="none" rtlCol="0">
            <a:spAutoFit/>
          </a:bodyPr>
          <a:lstStyle/>
          <a:p>
            <a:pPr algn="l" rtl="0"/>
            <a:r>
              <a:rPr lang="ru-RU" b="0" i="0" u="none" baseline="0"/>
              <a:t>Сонар</a:t>
            </a:r>
          </a:p>
        </p:txBody>
      </p:sp>
      <p:sp>
        <p:nvSpPr>
          <p:cNvPr id="11" name="TextBox 10">
            <a:extLst>
              <a:ext uri="{FF2B5EF4-FFF2-40B4-BE49-F238E27FC236}">
                <a16:creationId xmlns:a16="http://schemas.microsoft.com/office/drawing/2014/main" xmlns="" id="{0DBF4037-E0A2-4C71-99BF-063CB7E87222}"/>
              </a:ext>
            </a:extLst>
          </p:cNvPr>
          <p:cNvSpPr txBox="1"/>
          <p:nvPr/>
        </p:nvSpPr>
        <p:spPr>
          <a:xfrm>
            <a:off x="381766" y="1437473"/>
            <a:ext cx="3151865" cy="923330"/>
          </a:xfrm>
          <a:prstGeom prst="rect">
            <a:avLst/>
          </a:prstGeom>
          <a:noFill/>
        </p:spPr>
        <p:txBody>
          <a:bodyPr wrap="square" rtlCol="0">
            <a:spAutoFit/>
          </a:bodyPr>
          <a:lstStyle/>
          <a:p>
            <a:pPr algn="l" rtl="0"/>
            <a:r>
              <a:rPr lang="ru-RU" b="0" i="0" u="none" baseline="0">
                <a:solidFill>
                  <a:schemeClr val="tx1">
                    <a:lumMod val="65000"/>
                    <a:lumOff val="35000"/>
                  </a:schemeClr>
                </a:solidFill>
              </a:rPr>
              <a:t>Зачастую GPS и эхолот расположены не на одной вертикали </a:t>
            </a:r>
          </a:p>
        </p:txBody>
      </p:sp>
      <p:sp>
        <p:nvSpPr>
          <p:cNvPr id="12" name="TextBox 11">
            <a:extLst>
              <a:ext uri="{FF2B5EF4-FFF2-40B4-BE49-F238E27FC236}">
                <a16:creationId xmlns:a16="http://schemas.microsoft.com/office/drawing/2014/main" xmlns="" id="{003C0F99-8C64-4D21-95A5-69E9F8275CBA}"/>
              </a:ext>
            </a:extLst>
          </p:cNvPr>
          <p:cNvSpPr txBox="1"/>
          <p:nvPr/>
        </p:nvSpPr>
        <p:spPr>
          <a:xfrm>
            <a:off x="528209" y="5257434"/>
            <a:ext cx="5099538" cy="646331"/>
          </a:xfrm>
          <a:prstGeom prst="rect">
            <a:avLst/>
          </a:prstGeom>
          <a:noFill/>
        </p:spPr>
        <p:txBody>
          <a:bodyPr wrap="square" rtlCol="0">
            <a:spAutoFit/>
          </a:bodyPr>
          <a:lstStyle/>
          <a:p>
            <a:pPr algn="l" rtl="0"/>
            <a:r>
              <a:rPr lang="ru-RU" b="0" i="0" u="none" baseline="0">
                <a:solidFill>
                  <a:schemeClr val="tx1">
                    <a:lumMod val="65000"/>
                    <a:lumOff val="35000"/>
                  </a:schemeClr>
                </a:solidFill>
              </a:rPr>
              <a:t>Следует выбрать базовую точку и измерить все офсеты от нее. </a:t>
            </a:r>
          </a:p>
        </p:txBody>
      </p:sp>
    </p:spTree>
    <p:extLst>
      <p:ext uri="{BB962C8B-B14F-4D97-AF65-F5344CB8AC3E}">
        <p14:creationId xmlns:p14="http://schemas.microsoft.com/office/powerpoint/2010/main" val="19055106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Настройка GPS</a:t>
            </a:r>
          </a:p>
        </p:txBody>
      </p:sp>
      <p:sp>
        <p:nvSpPr>
          <p:cNvPr id="3" name="Slide Number Placeholder 2"/>
          <p:cNvSpPr>
            <a:spLocks noGrp="1"/>
          </p:cNvSpPr>
          <p:nvPr>
            <p:ph type="sldNum" sz="quarter" idx="12"/>
          </p:nvPr>
        </p:nvSpPr>
        <p:spPr/>
        <p:txBody>
          <a:bodyPr/>
          <a:lstStyle/>
          <a:p>
            <a:pPr algn="l" rtl="0"/>
            <a:fld id="{50F2F8E5-1108-0A46-83A0-852BF6A1A522}" type="slidenum">
              <a:rPr/>
              <a:pPr/>
              <a:t>20</a:t>
            </a:fld>
            <a:endParaRPr lang="ru-RU"/>
          </a:p>
        </p:txBody>
      </p:sp>
      <p:sp>
        <p:nvSpPr>
          <p:cNvPr id="6" name="Oval 5">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923461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gn="l" rtl="0" eaLnBrk="1" hangingPunct="1"/>
            <a:r>
              <a:rPr lang="ru-RU" sz="3600" b="0" i="0" u="none" baseline="0">
                <a:latin typeface="Arial" panose="020B0604020202020204" pitchFamily="34" charset="0"/>
                <a:cs typeface="Arial" panose="020B0604020202020204" pitchFamily="34" charset="0"/>
              </a:rPr>
              <a:t>Настройка GPS</a:t>
            </a:r>
          </a:p>
        </p:txBody>
      </p:sp>
      <p:sp>
        <p:nvSpPr>
          <p:cNvPr id="50179" name="Content Placeholder 2"/>
          <p:cNvSpPr>
            <a:spLocks noGrp="1"/>
          </p:cNvSpPr>
          <p:nvPr>
            <p:ph idx="4294967295"/>
          </p:nvPr>
        </p:nvSpPr>
        <p:spPr>
          <a:xfrm>
            <a:off x="230514" y="1031505"/>
            <a:ext cx="4158211" cy="5638800"/>
          </a:xfrm>
          <a:noFill/>
        </p:spPr>
        <p:txBody>
          <a:bodyPr>
            <a:normAutofit fontScale="92500" lnSpcReduction="10000"/>
          </a:bodyPr>
          <a:lstStyle/>
          <a:p>
            <a:pPr algn="l" rtl="0" eaLnBrk="1" hangingPunct="1">
              <a:buClr>
                <a:schemeClr val="tx1"/>
              </a:buClr>
              <a:defRPr/>
            </a:pPr>
            <a:r>
              <a:rPr lang="ru-RU" b="1" i="0" u="none" baseline="0">
                <a:solidFill>
                  <a:schemeClr val="tx1">
                    <a:lumMod val="65000"/>
                    <a:lumOff val="35000"/>
                  </a:schemeClr>
                </a:solidFill>
                <a:latin typeface="Arial" panose="020B0604020202020204" pitchFamily="34" charset="0"/>
                <a:cs typeface="Arial" panose="020B0604020202020204" pitchFamily="34" charset="0"/>
              </a:rPr>
              <a:t>Рекомендуемые сообщения NMEA:</a:t>
            </a:r>
          </a:p>
          <a:p>
            <a:pPr lvl="1" algn="l" rtl="0">
              <a:buClr>
                <a:schemeClr val="bg2"/>
              </a:buClr>
              <a:defRPr/>
            </a:pPr>
            <a:r>
              <a:rPr lang="ru-RU" sz="1800" b="0" i="0" u="none" baseline="0">
                <a:solidFill>
                  <a:schemeClr val="bg2"/>
                </a:solidFill>
                <a:latin typeface="Arial" panose="020B0604020202020204" pitchFamily="34" charset="0"/>
                <a:cs typeface="Arial" panose="020B0604020202020204" pitchFamily="34" charset="0"/>
              </a:rPr>
              <a:t>$GPGGA:  </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Обычно 1 - 10 Гц, 20 Гц для Качки RTKШир/Дол WGS-84, статус приемника, к-во спутников, высота над поверхностью эллипсоида, падение точности HDOP и т.д.</a:t>
            </a:r>
          </a:p>
          <a:p>
            <a:pPr lvl="1" algn="l" rtl="0">
              <a:buClr>
                <a:schemeClr val="bg2"/>
              </a:buClr>
              <a:defRPr/>
            </a:pPr>
            <a:r>
              <a:rPr lang="ru-RU" sz="1800" b="0" i="0" u="none" baseline="0">
                <a:solidFill>
                  <a:schemeClr val="bg2"/>
                </a:solidFill>
                <a:latin typeface="Arial" panose="020B0604020202020204" pitchFamily="34" charset="0"/>
                <a:cs typeface="Arial" panose="020B0604020202020204" pitchFamily="34" charset="0"/>
              </a:rPr>
              <a:t>$GPZDA:  </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(Только с частотой 1Гц!)</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Синхронизация часов ПК.</a:t>
            </a:r>
          </a:p>
          <a:p>
            <a:pPr lvl="1" algn="l" rtl="0">
              <a:buClr>
                <a:schemeClr val="bg2"/>
              </a:buClr>
              <a:defRPr/>
            </a:pPr>
            <a:r>
              <a:rPr lang="ru-RU" sz="1800" b="0" i="0" u="none" baseline="0">
                <a:solidFill>
                  <a:schemeClr val="bg2"/>
                </a:solidFill>
                <a:latin typeface="Arial" panose="020B0604020202020204" pitchFamily="34" charset="0"/>
                <a:cs typeface="Arial" panose="020B0604020202020204" pitchFamily="34" charset="0"/>
              </a:rPr>
              <a:t>$GPVTG: </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1 Гц</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Скорость и курс относительно земли.</a:t>
            </a:r>
          </a:p>
          <a:p>
            <a:pPr lvl="1" algn="l" rtl="0">
              <a:buClr>
                <a:schemeClr val="bg2"/>
              </a:buClr>
              <a:defRPr/>
            </a:pPr>
            <a:r>
              <a:rPr lang="ru-RU" sz="1800" b="0" i="0" u="none" baseline="0">
                <a:solidFill>
                  <a:schemeClr val="bg2"/>
                </a:solidFill>
                <a:latin typeface="Arial" panose="020B0604020202020204" pitchFamily="34" charset="0"/>
                <a:cs typeface="Arial" panose="020B0604020202020204" pitchFamily="34" charset="0"/>
              </a:rPr>
              <a:t>$GPHDT:  </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1Гц для ОЛЭ, 10Гц для МЛЭ</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Курс судна от векторного приемника GPS</a:t>
            </a:r>
          </a:p>
          <a:p>
            <a:pPr lvl="1" algn="l" rtl="0">
              <a:buClr>
                <a:schemeClr val="bg2"/>
              </a:buClr>
              <a:defRPr/>
            </a:pPr>
            <a:r>
              <a:rPr lang="ru-RU" sz="1800" b="0" i="0" u="none" baseline="0">
                <a:solidFill>
                  <a:schemeClr val="bg2"/>
                </a:solidFill>
                <a:latin typeface="Arial" panose="020B0604020202020204" pitchFamily="34" charset="0"/>
                <a:cs typeface="Arial" panose="020B0604020202020204" pitchFamily="34" charset="0"/>
              </a:rPr>
              <a:t>$GPGSV:  </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1 Гц</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Карта спутников и их состояние.</a:t>
            </a:r>
          </a:p>
          <a:p>
            <a:pPr lvl="1" algn="l" rtl="0">
              <a:buClr>
                <a:schemeClr val="bg2"/>
              </a:buClr>
              <a:defRPr/>
            </a:pPr>
            <a:r>
              <a:rPr lang="ru-RU" sz="1800" b="0" i="0" u="none" baseline="0">
                <a:solidFill>
                  <a:schemeClr val="bg2"/>
                </a:solidFill>
                <a:latin typeface="Arial" panose="020B0604020202020204" pitchFamily="34" charset="0"/>
                <a:cs typeface="Arial" panose="020B0604020202020204" pitchFamily="34" charset="0"/>
              </a:rPr>
              <a:t>$GPGST:  </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1 Гц</a:t>
            </a:r>
          </a:p>
          <a:p>
            <a:pPr lvl="3" algn="l" rtl="0">
              <a:buClr>
                <a:schemeClr val="tx1">
                  <a:lumMod val="65000"/>
                  <a:lumOff val="35000"/>
                </a:schemeClr>
              </a:buClr>
              <a:defRPr/>
            </a:pPr>
            <a:r>
              <a:rPr lang="ru-RU" sz="1500" b="0" i="0" u="none" baseline="0">
                <a:solidFill>
                  <a:schemeClr val="tx1">
                    <a:lumMod val="65000"/>
                    <a:lumOff val="35000"/>
                  </a:schemeClr>
                </a:solidFill>
                <a:latin typeface="Arial" panose="020B0604020202020204" pitchFamily="34" charset="0"/>
                <a:cs typeface="Arial" panose="020B0604020202020204" pitchFamily="34" charset="0"/>
              </a:rPr>
              <a:t>Эллипс погрешности.</a:t>
            </a:r>
          </a:p>
          <a:p>
            <a:pPr lvl="2" algn="l" rtl="0" eaLnBrk="1" hangingPunct="1">
              <a:buClr>
                <a:schemeClr val="tx1"/>
              </a:buClr>
              <a:buFont typeface="Wingdings 2" panose="05020102010507070707" pitchFamily="18" charset="2"/>
              <a:buNone/>
              <a:defRPr/>
            </a:pPr>
            <a:endParaRPr lang="ru-RU" altLang="en-US" dirty="0">
              <a:solidFill>
                <a:schemeClr val="tx1">
                  <a:lumMod val="75000"/>
                  <a:lumOff val="25000"/>
                </a:schemeClr>
              </a:solidFill>
              <a:latin typeface="Arial" panose="020B0604020202020204" pitchFamily="34" charset="0"/>
              <a:cs typeface="Arial" panose="020B0604020202020204" pitchFamily="34" charset="0"/>
            </a:endParaRPr>
          </a:p>
        </p:txBody>
      </p:sp>
      <p:pic>
        <p:nvPicPr>
          <p:cNvPr id="193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4992" y="1307848"/>
            <a:ext cx="3648075"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634992" y="3542930"/>
            <a:ext cx="4191000" cy="307975"/>
          </a:xfrm>
          <a:prstGeom prst="rect">
            <a:avLst/>
          </a:prstGeom>
          <a:noFill/>
        </p:spPr>
        <p:txBody>
          <a:bodyPr>
            <a:spAutoFit/>
          </a:bodyPr>
          <a:lstStyle/>
          <a:p>
            <a:pPr algn="l" rtl="0">
              <a:defRPr/>
            </a:pPr>
            <a:r>
              <a:rPr lang="ru-RU" sz="1400" b="0" i="0" u="none" baseline="0">
                <a:latin typeface="+mj-lt"/>
              </a:rPr>
              <a:t>HDOP (зел.), # спутн. (синий), Статус: (Красный)</a:t>
            </a:r>
          </a:p>
        </p:txBody>
      </p:sp>
      <p:pic>
        <p:nvPicPr>
          <p:cNvPr id="1935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4992" y="3956296"/>
            <a:ext cx="3648075" cy="210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4579501" y="6057481"/>
            <a:ext cx="3962400" cy="338137"/>
          </a:xfrm>
          <a:prstGeom prst="rect">
            <a:avLst/>
          </a:prstGeom>
          <a:noFill/>
        </p:spPr>
        <p:txBody>
          <a:bodyPr>
            <a:spAutoFit/>
          </a:bodyPr>
          <a:lstStyle/>
          <a:p>
            <a:pPr algn="l" rtl="0">
              <a:defRPr/>
            </a:pPr>
            <a:r>
              <a:rPr lang="ru-RU" sz="1600" b="0" i="0" u="none" baseline="0">
                <a:latin typeface="+mj-lt"/>
              </a:rPr>
              <a:t>Sky Plot - Карта спутников (GSV)</a:t>
            </a:r>
          </a:p>
        </p:txBody>
      </p:sp>
      <p:pic>
        <p:nvPicPr>
          <p:cNvPr id="1935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0285" y="1349440"/>
            <a:ext cx="2757488" cy="2158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505683" y="3508123"/>
            <a:ext cx="4110037" cy="338137"/>
          </a:xfrm>
          <a:prstGeom prst="rect">
            <a:avLst/>
          </a:prstGeom>
          <a:noFill/>
        </p:spPr>
        <p:txBody>
          <a:bodyPr>
            <a:spAutoFit/>
          </a:bodyPr>
          <a:lstStyle/>
          <a:p>
            <a:pPr algn="l" rtl="0">
              <a:defRPr/>
            </a:pPr>
            <a:r>
              <a:rPr lang="ru-RU" sz="1600" b="0" i="0" u="none" baseline="0">
                <a:latin typeface="+mj-lt"/>
              </a:rPr>
              <a:t>Эллипс погрешности (GST)</a:t>
            </a:r>
          </a:p>
        </p:txBody>
      </p:sp>
      <p:pic>
        <p:nvPicPr>
          <p:cNvPr id="1935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4629" y="4005642"/>
            <a:ext cx="1828800" cy="207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5277929" y="6072064"/>
            <a:ext cx="2362200" cy="338137"/>
          </a:xfrm>
          <a:prstGeom prst="rect">
            <a:avLst/>
          </a:prstGeom>
          <a:noFill/>
        </p:spPr>
        <p:txBody>
          <a:bodyPr>
            <a:spAutoFit/>
          </a:bodyPr>
          <a:lstStyle/>
          <a:p>
            <a:pPr algn="ctr" rtl="0">
              <a:defRPr/>
            </a:pPr>
            <a:r>
              <a:rPr lang="ru-RU" sz="1600" b="0" i="0" u="none" baseline="0">
                <a:latin typeface="+mj-lt"/>
              </a:rPr>
              <a:t>Окно RTK Math</a:t>
            </a:r>
          </a:p>
        </p:txBody>
      </p:sp>
    </p:spTree>
    <p:extLst>
      <p:ext uri="{BB962C8B-B14F-4D97-AF65-F5344CB8AC3E}">
        <p14:creationId xmlns:p14="http://schemas.microsoft.com/office/powerpoint/2010/main" val="41263577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9353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93539"/>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par>
                          <p:cTn id="13" fill="hold" nodeType="afterGroup">
                            <p:stCondLst>
                              <p:cond delay="0"/>
                            </p:stCondLst>
                            <p:childTnLst>
                              <p:par>
                                <p:cTn id="14" presetID="1" presetClass="entr" presetSubtype="0" fill="hold" nodeType="afterEffect">
                                  <p:stCondLst>
                                    <p:cond delay="0"/>
                                  </p:stCondLst>
                                  <p:childTnLst>
                                    <p:set>
                                      <p:cBhvr>
                                        <p:cTn id="15" dur="1" fill="hold">
                                          <p:stCondLst>
                                            <p:cond delay="0"/>
                                          </p:stCondLst>
                                        </p:cTn>
                                        <p:tgtEl>
                                          <p:spTgt spid="193540"/>
                                        </p:tgtEl>
                                        <p:attrNameLst>
                                          <p:attrName>style.visibility</p:attrName>
                                        </p:attrNameLst>
                                      </p:cBhvr>
                                      <p:to>
                                        <p:strVal val="visible"/>
                                      </p:to>
                                    </p:set>
                                  </p:childTnLst>
                                </p:cTn>
                              </p:par>
                            </p:childTnLst>
                          </p:cTn>
                        </p:par>
                        <p:par>
                          <p:cTn id="16" fill="hold" nodeType="afterGroup">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nodeType="afterGroup">
                            <p:stCondLst>
                              <p:cond delay="0"/>
                            </p:stCondLst>
                            <p:childTnLst>
                              <p:par>
                                <p:cTn id="20" presetID="1" presetClass="entr" presetSubtype="0" fill="hold" nodeType="afterEffect">
                                  <p:stCondLst>
                                    <p:cond delay="0"/>
                                  </p:stCondLst>
                                  <p:childTnLst>
                                    <p:set>
                                      <p:cBhvr>
                                        <p:cTn id="21" dur="1" fill="hold">
                                          <p:stCondLst>
                                            <p:cond delay="0"/>
                                          </p:stCondLst>
                                        </p:cTn>
                                        <p:tgtEl>
                                          <p:spTgt spid="193541"/>
                                        </p:tgtEl>
                                        <p:attrNameLst>
                                          <p:attrName>style.visibility</p:attrName>
                                        </p:attrNameLst>
                                      </p:cBhvr>
                                      <p:to>
                                        <p:strVal val="visible"/>
                                      </p:to>
                                    </p:set>
                                  </p:childTnLst>
                                </p:cTn>
                              </p:par>
                            </p:childTnLst>
                          </p:cTn>
                        </p:par>
                        <p:par>
                          <p:cTn id="22" fill="hold" nodeType="afterGroup">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347663" y="0"/>
            <a:ext cx="8339137" cy="989013"/>
          </a:xfrm>
        </p:spPr>
        <p:txBody>
          <a:bodyPr/>
          <a:lstStyle/>
          <a:p>
            <a:pPr algn="l" rtl="0" eaLnBrk="1" hangingPunct="1"/>
            <a:r>
              <a:rPr lang="ru-RU" sz="3600" b="0" i="0" u="none" baseline="0">
                <a:latin typeface="Arial" panose="020B0604020202020204" pitchFamily="34" charset="0"/>
                <a:cs typeface="Arial" panose="020B0604020202020204" pitchFamily="34" charset="0"/>
              </a:rPr>
              <a:t>GPS:  Вкладыш Setup - General</a:t>
            </a:r>
          </a:p>
        </p:txBody>
      </p:sp>
      <p:sp>
        <p:nvSpPr>
          <p:cNvPr id="51203" name="Content Placeholder 2"/>
          <p:cNvSpPr>
            <a:spLocks noGrp="1"/>
          </p:cNvSpPr>
          <p:nvPr>
            <p:ph idx="4294967295"/>
          </p:nvPr>
        </p:nvSpPr>
        <p:spPr>
          <a:xfrm>
            <a:off x="347663" y="1613647"/>
            <a:ext cx="3886200" cy="4419600"/>
          </a:xfrm>
        </p:spPr>
        <p:txBody>
          <a:bodyPr/>
          <a:lstStyle/>
          <a:p>
            <a:pPr algn="l" rtl="0">
              <a:buClr>
                <a:schemeClr val="tx1">
                  <a:lumMod val="65000"/>
                  <a:lumOff val="35000"/>
                </a:schemeClr>
              </a:buClr>
              <a:defRPr/>
            </a:pPr>
            <a:r>
              <a:rPr lang="ru-RU" b="1" i="0" u="none" baseline="0">
                <a:solidFill>
                  <a:schemeClr val="bg2"/>
                </a:solidFill>
                <a:latin typeface="Arial" panose="020B0604020202020204" pitchFamily="34" charset="0"/>
                <a:cs typeface="Arial" panose="020B0604020202020204" pitchFamily="34" charset="0"/>
              </a:rPr>
              <a:t>Synchronization:</a:t>
            </a:r>
            <a:r>
              <a:rPr lang="ru-RU" b="1" i="0" u="none" baseline="0">
                <a:solidFill>
                  <a:schemeClr val="tx1">
                    <a:lumMod val="75000"/>
                    <a:lumOff val="25000"/>
                  </a:schemeClr>
                </a:solidFill>
                <a:latin typeface="Arial" panose="020B0604020202020204" pitchFamily="34" charset="0"/>
                <a:cs typeface="Arial" panose="020B0604020202020204" pitchFamily="34" charset="0"/>
              </a:rPr>
              <a:t> </a:t>
            </a:r>
            <a:endParaRPr lang="ru-RU" altLang="en-US" b="1" dirty="0">
              <a:solidFill>
                <a:schemeClr val="bg2"/>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defRPr/>
            </a:pPr>
            <a:r>
              <a:rPr lang="ru-RU" sz="1800" b="0" i="0" u="none" baseline="0">
                <a:solidFill>
                  <a:schemeClr val="tx1">
                    <a:lumMod val="75000"/>
                    <a:lumOff val="25000"/>
                  </a:schemeClr>
                </a:solidFill>
                <a:latin typeface="Arial" panose="020B0604020202020204" pitchFamily="34" charset="0"/>
                <a:cs typeface="Arial" panose="020B0604020202020204" pitchFamily="34" charset="0"/>
              </a:rPr>
              <a:t>Используется ли блок 1PPS?</a:t>
            </a:r>
          </a:p>
          <a:p>
            <a:pPr marL="342900" indent="-342900" algn="l" rtl="0" eaLnBrk="1" hangingPunct="1">
              <a:buClr>
                <a:schemeClr val="tx1">
                  <a:lumMod val="65000"/>
                  <a:lumOff val="35000"/>
                </a:schemeClr>
              </a:buClr>
              <a:buFont typeface="Arial" panose="020B0604020202020204" pitchFamily="34" charset="0"/>
              <a:buChar char="•"/>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Graph synch values:</a:t>
            </a:r>
          </a:p>
          <a:p>
            <a:pPr lvl="3" algn="l" rtl="0">
              <a:buClr>
                <a:schemeClr val="bg2"/>
              </a:buClr>
              <a:buFont typeface="Wingdings" panose="05000000000000000000" pitchFamily="2" charset="2"/>
              <a:buChar char="Ø"/>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 Отображать график синхронизации.</a:t>
            </a:r>
          </a:p>
          <a:p>
            <a:pPr marL="342900" indent="-342900" algn="l" rtl="0" eaLnBrk="1" hangingPunct="1">
              <a:buClr>
                <a:schemeClr val="tx1">
                  <a:lumMod val="65000"/>
                  <a:lumOff val="35000"/>
                </a:schemeClr>
              </a:buClr>
              <a:buFont typeface="Arial" panose="020B0604020202020204" pitchFamily="34" charset="0"/>
              <a:buChar char="•"/>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RTK TIDE</a:t>
            </a:r>
          </a:p>
          <a:p>
            <a:pPr marL="342900" indent="-342900" algn="l" rtl="0" eaLnBrk="1" hangingPunct="1">
              <a:buClr>
                <a:schemeClr val="tx1">
                  <a:lumMod val="65000"/>
                  <a:lumOff val="35000"/>
                </a:schemeClr>
              </a:buClr>
              <a:buFont typeface="Arial" panose="020B0604020202020204" pitchFamily="34" charset="0"/>
              <a:buChar char="•"/>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Minimum status:</a:t>
            </a:r>
          </a:p>
          <a:p>
            <a:pPr lvl="3" algn="l" rtl="0">
              <a:buClr>
                <a:schemeClr val="bg2"/>
              </a:buClr>
              <a:buFont typeface="Wingdings" panose="05000000000000000000" pitchFamily="2" charset="2"/>
              <a:buChar char="Ø"/>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 Расчет всех параметорв и исправление при обработке.</a:t>
            </a:r>
          </a:p>
          <a:p>
            <a:pPr lvl="1" algn="l" rtl="0">
              <a:buClr>
                <a:schemeClr val="tx1">
                  <a:lumMod val="65000"/>
                  <a:lumOff val="35000"/>
                </a:schemeClr>
              </a:buClr>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   Filter RTK Tide (фильтр уровней):</a:t>
            </a:r>
          </a:p>
          <a:p>
            <a:pPr lvl="3" algn="l" rtl="0">
              <a:buClr>
                <a:schemeClr val="bg2"/>
              </a:buClr>
              <a:buFont typeface="Wingdings" panose="05000000000000000000" pitchFamily="2" charset="2"/>
              <a:buChar char="Ø"/>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 Рекомендуется только на дноуглубительных судах.</a:t>
            </a:r>
          </a:p>
          <a:p>
            <a:pPr lvl="3" algn="l" rtl="0">
              <a:buClr>
                <a:schemeClr val="bg2"/>
              </a:buClr>
              <a:buFont typeface="Wingdings" panose="05000000000000000000" pitchFamily="2" charset="2"/>
              <a:buChar char="Ø"/>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 Не рекомендуется при съемке.</a:t>
            </a:r>
          </a:p>
        </p:txBody>
      </p:sp>
      <p:pic>
        <p:nvPicPr>
          <p:cNvPr id="5120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3863" y="1613647"/>
            <a:ext cx="448945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50394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algn="l" rtl="0" eaLnBrk="1" hangingPunct="1"/>
            <a:r>
              <a:rPr lang="ru-RU" sz="3600" b="0" i="0" u="none" baseline="0">
                <a:latin typeface="Arial" panose="020B0604020202020204" pitchFamily="34" charset="0"/>
                <a:cs typeface="Arial" panose="020B0604020202020204" pitchFamily="34" charset="0"/>
              </a:rPr>
              <a:t>GPS:  Вкладыш Setup -Alarms (Предупреждения)</a:t>
            </a:r>
          </a:p>
        </p:txBody>
      </p:sp>
      <p:sp>
        <p:nvSpPr>
          <p:cNvPr id="52227" name="Content Placeholder 2"/>
          <p:cNvSpPr>
            <a:spLocks noGrp="1"/>
          </p:cNvSpPr>
          <p:nvPr>
            <p:ph idx="4294967295"/>
          </p:nvPr>
        </p:nvSpPr>
        <p:spPr>
          <a:xfrm>
            <a:off x="245035" y="1418478"/>
            <a:ext cx="4206875" cy="4973357"/>
          </a:xfrm>
        </p:spPr>
        <p:txBody>
          <a:bodyPr>
            <a:normAutofit fontScale="92500" lnSpcReduction="20000"/>
          </a:bodyPr>
          <a:lstStyle/>
          <a:p>
            <a:pPr algn="l" rtl="0" eaLnBrk="1" hangingPunct="1">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Maximum HDOP Value (макс. падение точности)</a:t>
            </a:r>
          </a:p>
          <a:p>
            <a:pPr lvl="3" algn="l" rtl="0">
              <a:buClr>
                <a:schemeClr val="tx1">
                  <a:lumMod val="65000"/>
                  <a:lumOff val="35000"/>
                </a:schemeClr>
              </a:buClr>
              <a:buFont typeface="Wingdings" panose="05000000000000000000" pitchFamily="2" charset="2"/>
              <a:buChar char="Ø"/>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 Рекомендуется:  4.0</a:t>
            </a:r>
          </a:p>
          <a:p>
            <a:pPr lvl="3" algn="l" rtl="0">
              <a:buClr>
                <a:schemeClr val="tx1">
                  <a:lumMod val="65000"/>
                  <a:lumOff val="35000"/>
                </a:schemeClr>
              </a:buClr>
              <a:buFont typeface="Wingdings" panose="05000000000000000000" pitchFamily="2" charset="2"/>
              <a:buChar char="Ø"/>
              <a:defRPr/>
            </a:pPr>
            <a:endParaRPr lang="ru-RU" altLang="en-US" dirty="0">
              <a:solidFill>
                <a:schemeClr val="tx1">
                  <a:lumMod val="65000"/>
                  <a:lumOff val="35000"/>
                </a:schemeClr>
              </a:solidFill>
              <a:latin typeface="Arial" panose="020B0604020202020204" pitchFamily="34" charset="0"/>
              <a:cs typeface="Arial" panose="020B0604020202020204" pitchFamily="34" charset="0"/>
            </a:endParaRPr>
          </a:p>
          <a:p>
            <a:pPr algn="l" rtl="0" eaLnBrk="1" hangingPunct="1">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Минимальное К-во Спутников:</a:t>
            </a:r>
          </a:p>
          <a:p>
            <a:pPr lvl="3" algn="l" rtl="0">
              <a:buClr>
                <a:schemeClr val="tx1">
                  <a:lumMod val="65000"/>
                  <a:lumOff val="35000"/>
                </a:schemeClr>
              </a:buClr>
              <a:buFont typeface="Wingdings" panose="05000000000000000000" pitchFamily="2" charset="2"/>
              <a:buChar char="Ø"/>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 Рекомендуется:  5</a:t>
            </a:r>
          </a:p>
          <a:p>
            <a:pPr algn="l" rtl="0" eaLnBrk="1" hangingPunct="1">
              <a:buClr>
                <a:schemeClr val="tx1">
                  <a:lumMod val="65000"/>
                  <a:lumOff val="35000"/>
                </a:schemeClr>
              </a:buClr>
              <a:buFontTx/>
              <a:buChar char="•"/>
              <a:defRPr/>
            </a:pPr>
            <a:endParaRPr lang="ru-RU" altLang="en-US" dirty="0">
              <a:solidFill>
                <a:schemeClr val="tx1">
                  <a:lumMod val="65000"/>
                  <a:lumOff val="35000"/>
                </a:schemeClr>
              </a:solidFill>
              <a:latin typeface="Arial" panose="020B0604020202020204" pitchFamily="34" charset="0"/>
              <a:cs typeface="Arial" panose="020B0604020202020204" pitchFamily="34" charset="0"/>
            </a:endParaRPr>
          </a:p>
          <a:p>
            <a:pPr algn="l" rtl="0" eaLnBrk="1" hangingPunct="1">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Maximum synch error (ms) (макс. погр. синхронизации)</a:t>
            </a:r>
          </a:p>
          <a:p>
            <a:pPr lvl="3" algn="l" rtl="0">
              <a:buClr>
                <a:schemeClr val="tx1">
                  <a:lumMod val="65000"/>
                  <a:lumOff val="35000"/>
                </a:schemeClr>
              </a:buClr>
              <a:buFont typeface="Wingdings" panose="05000000000000000000" pitchFamily="2" charset="2"/>
              <a:buChar char="Ø"/>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 Рекомендуется:  100</a:t>
            </a:r>
          </a:p>
          <a:p>
            <a:pPr algn="l" rtl="0" eaLnBrk="1" hangingPunct="1">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 </a:t>
            </a:r>
          </a:p>
          <a:p>
            <a:pPr algn="l" rtl="0" eaLnBrk="1" hangingPunct="1">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Maximum baseline error (макс. погрешность измерения базы):</a:t>
            </a:r>
          </a:p>
          <a:p>
            <a:pPr lvl="3" algn="l" rtl="0" eaLnBrk="1" hangingPunct="1">
              <a:buClr>
                <a:schemeClr val="tx1">
                  <a:lumMod val="65000"/>
                  <a:lumOff val="35000"/>
                </a:schemeClr>
              </a:buClr>
              <a:buFont typeface="Wingdings" panose="05000000000000000000" pitchFamily="2" charset="2"/>
              <a:buChar char="Ø"/>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 При расчете курса от двух приемников GPS.</a:t>
            </a:r>
          </a:p>
          <a:p>
            <a:pPr lvl="3" algn="l" rtl="0" eaLnBrk="1" hangingPunct="1">
              <a:buClr>
                <a:schemeClr val="tx1">
                  <a:lumMod val="65000"/>
                  <a:lumOff val="35000"/>
                </a:schemeClr>
              </a:buClr>
              <a:buFont typeface="Wingdings" panose="05000000000000000000" pitchFamily="2" charset="2"/>
              <a:buChar char="Ø"/>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 Рекомендуется:  </a:t>
            </a:r>
          </a:p>
          <a:p>
            <a:pPr marL="411480" lvl="4" indent="0" algn="l" rtl="0" eaLnBrk="1" hangingPunct="1">
              <a:buClr>
                <a:schemeClr val="tx1">
                  <a:lumMod val="65000"/>
                  <a:lumOff val="35000"/>
                </a:schemeClr>
              </a:buClr>
              <a:buNone/>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		DGPS:  2m</a:t>
            </a:r>
          </a:p>
          <a:p>
            <a:pPr marL="411480" lvl="4" indent="0" algn="l" rtl="0" eaLnBrk="1" hangingPunct="1">
              <a:buClr>
                <a:schemeClr val="tx1">
                  <a:lumMod val="65000"/>
                  <a:lumOff val="35000"/>
                </a:schemeClr>
              </a:buClr>
              <a:buNone/>
              <a:defRP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		RTK  0,5 m</a:t>
            </a:r>
          </a:p>
        </p:txBody>
      </p:sp>
      <p:pic>
        <p:nvPicPr>
          <p:cNvPr id="522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2312" y="1660525"/>
            <a:ext cx="3870325"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bwMode="auto">
          <a:xfrm>
            <a:off x="4359275" y="5638800"/>
            <a:ext cx="4114800" cy="838200"/>
          </a:xfrm>
          <a:prstGeom prst="rect">
            <a:avLst/>
          </a:prstGeom>
          <a:noFill/>
          <a:ln w="9525">
            <a:noFill/>
            <a:miter lim="800000"/>
            <a:headEnd/>
            <a:tailEnd/>
          </a:ln>
        </p:spPr>
        <p:txBody>
          <a:bodyPr/>
          <a:lstStyle/>
          <a:p>
            <a:pPr algn="l" rtl="0">
              <a:buClr>
                <a:schemeClr val="tx1"/>
              </a:buClr>
              <a:buSzPct val="70000"/>
              <a:defRPr/>
            </a:pPr>
            <a:r>
              <a:rPr lang="ru-RU" sz="1600" b="0" i="0" u="none" baseline="0">
                <a:solidFill>
                  <a:schemeClr val="tx1">
                    <a:lumMod val="65000"/>
                    <a:lumOff val="35000"/>
                  </a:schemeClr>
                </a:solidFill>
                <a:latin typeface="+mn-lt"/>
              </a:rPr>
              <a:t>Suspend Logging:  Пауза в записи - прекращает запись только позиций в файл данных.  Данные от остальных датчиков будут записываться.</a:t>
            </a:r>
            <a:endParaRPr lang="ru-RU" sz="1400" dirty="0">
              <a:solidFill>
                <a:schemeClr val="tx1">
                  <a:lumMod val="65000"/>
                  <a:lumOff val="35000"/>
                </a:schemeClr>
              </a:solidFill>
              <a:latin typeface="+mn-lt"/>
            </a:endParaRPr>
          </a:p>
        </p:txBody>
      </p:sp>
      <p:cxnSp>
        <p:nvCxnSpPr>
          <p:cNvPr id="8" name="Straight Arrow Connector 7"/>
          <p:cNvCxnSpPr>
            <a:stCxn id="6" idx="0"/>
          </p:cNvCxnSpPr>
          <p:nvPr/>
        </p:nvCxnSpPr>
        <p:spPr>
          <a:xfrm flipV="1">
            <a:off x="6416675" y="3334871"/>
            <a:ext cx="898525" cy="2303929"/>
          </a:xfrm>
          <a:prstGeom prst="straightConnector1">
            <a:avLst/>
          </a:prstGeom>
          <a:ln w="28575">
            <a:solidFill>
              <a:schemeClr val="accent3">
                <a:lumMod val="1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15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347663" y="0"/>
            <a:ext cx="8796337" cy="989013"/>
          </a:xfrm>
        </p:spPr>
        <p:txBody>
          <a:bodyPr/>
          <a:lstStyle/>
          <a:p>
            <a:pPr algn="l" rtl="0" eaLnBrk="1" hangingPunct="1"/>
            <a:r>
              <a:rPr lang="ru-RU" sz="3200" b="0" i="0" u="none" baseline="0">
                <a:latin typeface="Arial" panose="020B0604020202020204" pitchFamily="34" charset="0"/>
                <a:cs typeface="Arial" panose="020B0604020202020204" pitchFamily="34" charset="0"/>
              </a:rPr>
              <a:t>GPS:  GPS Status Codes (код статуса приемника)</a:t>
            </a:r>
          </a:p>
        </p:txBody>
      </p:sp>
      <p:sp>
        <p:nvSpPr>
          <p:cNvPr id="53251" name="Content Placeholder 2"/>
          <p:cNvSpPr>
            <a:spLocks noGrp="1"/>
          </p:cNvSpPr>
          <p:nvPr>
            <p:ph idx="4294967295"/>
          </p:nvPr>
        </p:nvSpPr>
        <p:spPr>
          <a:xfrm>
            <a:off x="347663" y="2344270"/>
            <a:ext cx="4106333" cy="2590800"/>
          </a:xfrm>
        </p:spPr>
        <p:txBody>
          <a:bodyPr>
            <a:normAutofit fontScale="92500"/>
          </a:bodyPr>
          <a:lstStyle/>
          <a:p>
            <a:pPr algn="l" rtl="0" eaLnBrk="1" hangingPunct="1">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Большинство GPS, выпущенных после 2005г, используют стандарт NMEA 3.0.</a:t>
            </a:r>
          </a:p>
          <a:p>
            <a:pPr marL="342900" indent="-342900" algn="l" rtl="0" eaLnBrk="1" hangingPunct="1">
              <a:buClr>
                <a:schemeClr val="tx1">
                  <a:lumMod val="65000"/>
                  <a:lumOff val="35000"/>
                </a:schemeClr>
              </a:buClr>
              <a:buFont typeface="Arial" panose="020B0604020202020204" pitchFamily="34" charset="0"/>
              <a:buChar char="•"/>
              <a:defRPr/>
            </a:pPr>
            <a:endParaRPr lang="ru-RU" altLang="en-US" dirty="0">
              <a:solidFill>
                <a:schemeClr val="tx1">
                  <a:lumMod val="65000"/>
                  <a:lumOff val="35000"/>
                </a:schemeClr>
              </a:solidFill>
              <a:latin typeface="Arial" panose="020B0604020202020204" pitchFamily="34" charset="0"/>
              <a:cs typeface="Arial" panose="020B0604020202020204" pitchFamily="34" charset="0"/>
            </a:endParaRPr>
          </a:p>
          <a:p>
            <a:pPr algn="l" rtl="0" eaLnBrk="1" hangingPunct="1">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Если ваш приемник не поддерживает стандартные коды, установите Code Standard на ‘None’ и введите коды вручную.</a:t>
            </a:r>
          </a:p>
        </p:txBody>
      </p:sp>
      <p:pic>
        <p:nvPicPr>
          <p:cNvPr id="532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5831" y="1667995"/>
            <a:ext cx="4038600"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7126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347663" y="0"/>
            <a:ext cx="8491537" cy="989013"/>
          </a:xfrm>
        </p:spPr>
        <p:txBody>
          <a:bodyPr/>
          <a:lstStyle/>
          <a:p>
            <a:pPr algn="l" rtl="0" eaLnBrk="1" hangingPunct="1"/>
            <a:r>
              <a:rPr lang="ru-RU" sz="3600" b="0" i="0" u="none" baseline="0">
                <a:latin typeface="Arial" panose="020B0604020202020204" pitchFamily="34" charset="0"/>
                <a:cs typeface="Arial" panose="020B0604020202020204" pitchFamily="34" charset="0"/>
              </a:rPr>
              <a:t>GPS:  Setup– Advanced</a:t>
            </a:r>
          </a:p>
        </p:txBody>
      </p:sp>
      <p:sp>
        <p:nvSpPr>
          <p:cNvPr id="41987" name="Content Placeholder 2"/>
          <p:cNvSpPr>
            <a:spLocks noGrp="1"/>
          </p:cNvSpPr>
          <p:nvPr>
            <p:ph idx="4294967295"/>
          </p:nvPr>
        </p:nvSpPr>
        <p:spPr>
          <a:xfrm>
            <a:off x="347663" y="1219199"/>
            <a:ext cx="3836894" cy="5558119"/>
          </a:xfrm>
        </p:spPr>
        <p:txBody>
          <a:bodyPr rtlCol="0">
            <a:normAutofit fontScale="92500" lnSpcReduction="10000"/>
          </a:bodyPr>
          <a:lstStyle/>
          <a:p>
            <a:pPr algn="l" rtl="0" eaLnBrk="1" fontAlgn="auto" hangingPunct="1">
              <a:spcBef>
                <a:spcPts val="0"/>
              </a:spcBef>
              <a:buClr>
                <a:schemeClr val="tx1">
                  <a:lumMod val="65000"/>
                  <a:lumOff val="35000"/>
                </a:schemeClr>
              </a:buClr>
              <a:defRPr/>
            </a:pPr>
            <a:r>
              <a:rPr lang="ru-RU" b="1" i="0" u="none" baseline="0">
                <a:solidFill>
                  <a:schemeClr val="bg2"/>
                </a:solidFill>
              </a:rPr>
              <a:t>Used sentences (чтение сообщений):</a:t>
            </a:r>
          </a:p>
          <a:p>
            <a:pPr algn="l" rtl="0" eaLnBrk="1" fontAlgn="auto" hangingPunct="1">
              <a:spcBef>
                <a:spcPts val="0"/>
              </a:spcBef>
              <a:buClr>
                <a:schemeClr val="tx1">
                  <a:lumMod val="65000"/>
                  <a:lumOff val="35000"/>
                </a:schemeClr>
              </a:buClr>
              <a:defRPr/>
            </a:pPr>
            <a:r>
              <a:rPr lang="ru-RU" b="0" i="0" u="none" baseline="0">
                <a:solidFill>
                  <a:schemeClr val="tx1">
                    <a:lumMod val="65000"/>
                    <a:lumOff val="35000"/>
                  </a:schemeClr>
                </a:solidFill>
              </a:rPr>
              <a:t>Укажите только необходимые сообщения</a:t>
            </a:r>
          </a:p>
          <a:p>
            <a:pPr marL="274320" lvl="2" indent="-137160" algn="l" rtl="0" eaLnBrk="1" fontAlgn="auto" hangingPunct="1">
              <a:spcBef>
                <a:spcPts val="0"/>
              </a:spcBef>
              <a:buClr>
                <a:schemeClr val="tx1">
                  <a:lumMod val="65000"/>
                  <a:lumOff val="35000"/>
                </a:schemeClr>
              </a:buClr>
              <a:buFont typeface="Arial" charset="0"/>
              <a:buChar char="•"/>
              <a:defRPr/>
            </a:pPr>
            <a:endParaRPr lang="ru-RU" dirty="0">
              <a:solidFill>
                <a:schemeClr val="tx1">
                  <a:lumMod val="65000"/>
                  <a:lumOff val="35000"/>
                </a:schemeClr>
              </a:solidFill>
            </a:endParaRPr>
          </a:p>
          <a:p>
            <a:pPr algn="l" rtl="0" eaLnBrk="1" fontAlgn="auto" hangingPunct="1">
              <a:spcBef>
                <a:spcPts val="0"/>
              </a:spcBef>
              <a:buClr>
                <a:schemeClr val="tx1">
                  <a:lumMod val="65000"/>
                  <a:lumOff val="35000"/>
                </a:schemeClr>
              </a:buClr>
              <a:defRPr/>
            </a:pPr>
            <a:r>
              <a:rPr lang="ru-RU" b="1" i="0" u="none" baseline="0">
                <a:solidFill>
                  <a:schemeClr val="bg2"/>
                </a:solidFill>
              </a:rPr>
              <a:t>User Modified NMEA Messages (измененные сообщения):</a:t>
            </a:r>
          </a:p>
          <a:p>
            <a:pPr algn="l" rtl="0" eaLnBrk="1" fontAlgn="auto" hangingPunct="1">
              <a:spcBef>
                <a:spcPts val="0"/>
              </a:spcBef>
              <a:buClr>
                <a:schemeClr val="tx1">
                  <a:lumMod val="65000"/>
                  <a:lumOff val="35000"/>
                </a:schemeClr>
              </a:buClr>
              <a:defRPr/>
            </a:pPr>
            <a:endParaRPr lang="ru-RU" b="1" dirty="0">
              <a:solidFill>
                <a:schemeClr val="tx1">
                  <a:lumMod val="65000"/>
                  <a:lumOff val="35000"/>
                </a:schemeClr>
              </a:solidFill>
            </a:endParaRPr>
          </a:p>
          <a:p>
            <a:pPr marL="274320" lvl="2" indent="-137160" algn="l" rtl="0" eaLnBrk="1" fontAlgn="auto" hangingPunct="1">
              <a:spcBef>
                <a:spcPts val="0"/>
              </a:spcBef>
              <a:buClr>
                <a:schemeClr val="tx1">
                  <a:lumMod val="65000"/>
                  <a:lumOff val="35000"/>
                </a:schemeClr>
              </a:buClr>
              <a:buFont typeface="Arial" charset="0"/>
              <a:buChar char="•"/>
              <a:defRPr/>
            </a:pPr>
            <a:r>
              <a:rPr lang="ru-RU" b="0" i="0" u="none" baseline="0">
                <a:solidFill>
                  <a:schemeClr val="tx1">
                    <a:lumMod val="65000"/>
                    <a:lumOff val="35000"/>
                  </a:schemeClr>
                </a:solidFill>
              </a:rPr>
              <a:t>RTA (Odom):  Если блок Odom RTA передает увязанные по времени сообщения.</a:t>
            </a:r>
          </a:p>
          <a:p>
            <a:pPr marL="274320" lvl="2" indent="-137160" algn="l" rtl="0" eaLnBrk="1" fontAlgn="auto" hangingPunct="1">
              <a:spcBef>
                <a:spcPts val="0"/>
              </a:spcBef>
              <a:buClr>
                <a:schemeClr val="tx1">
                  <a:lumMod val="65000"/>
                  <a:lumOff val="35000"/>
                </a:schemeClr>
              </a:buClr>
              <a:buFontTx/>
              <a:buChar char="•"/>
              <a:defRPr/>
            </a:pPr>
            <a:r>
              <a:rPr lang="ru-RU" b="0" i="0" u="none" baseline="0">
                <a:solidFill>
                  <a:schemeClr val="tx1">
                    <a:lumMod val="65000"/>
                    <a:lumOff val="35000"/>
                  </a:schemeClr>
                </a:solidFill>
              </a:rPr>
              <a:t>POS (CeeScope):  При получении позиционирования от Ceescope</a:t>
            </a:r>
          </a:p>
          <a:p>
            <a:pPr marL="274320" lvl="2" indent="-137160" algn="l" rtl="0" eaLnBrk="1" fontAlgn="auto" hangingPunct="1">
              <a:spcBef>
                <a:spcPts val="0"/>
              </a:spcBef>
              <a:buClr>
                <a:schemeClr val="tx1">
                  <a:lumMod val="65000"/>
                  <a:lumOff val="35000"/>
                </a:schemeClr>
              </a:buClr>
              <a:buFontTx/>
              <a:buChar char="•"/>
              <a:defRPr/>
            </a:pPr>
            <a:r>
              <a:rPr lang="ru-RU" b="0" i="0" u="none" baseline="0">
                <a:solidFill>
                  <a:schemeClr val="tx1">
                    <a:lumMod val="65000"/>
                    <a:lumOff val="35000"/>
                  </a:schemeClr>
                </a:solidFill>
              </a:rPr>
              <a:t>PRIO (Reson)</a:t>
            </a:r>
          </a:p>
          <a:p>
            <a:pPr marL="274320" lvl="2" indent="-137160" algn="l" rtl="0" eaLnBrk="1" fontAlgn="auto" hangingPunct="1">
              <a:spcBef>
                <a:spcPts val="0"/>
              </a:spcBef>
              <a:buClr>
                <a:schemeClr val="tx1">
                  <a:lumMod val="65000"/>
                  <a:lumOff val="35000"/>
                </a:schemeClr>
              </a:buClr>
              <a:buFontTx/>
              <a:buChar char="•"/>
              <a:defRPr/>
            </a:pPr>
            <a:r>
              <a:rPr lang="ru-RU" b="0" i="0" u="none" baseline="0">
                <a:solidFill>
                  <a:schemeClr val="tx1">
                    <a:lumMod val="65000"/>
                    <a:lumOff val="35000"/>
                  </a:schemeClr>
                </a:solidFill>
              </a:rPr>
              <a:t>Odom CV3</a:t>
            </a:r>
          </a:p>
          <a:p>
            <a:pPr marL="274320" lvl="2" indent="-137160" algn="l" rtl="0" eaLnBrk="1" fontAlgn="auto" hangingPunct="1">
              <a:spcBef>
                <a:spcPts val="0"/>
              </a:spcBef>
              <a:buClr>
                <a:schemeClr val="tx1">
                  <a:lumMod val="65000"/>
                  <a:lumOff val="35000"/>
                </a:schemeClr>
              </a:buClr>
              <a:buFontTx/>
              <a:buChar char="•"/>
              <a:defRPr/>
            </a:pPr>
            <a:r>
              <a:rPr lang="ru-RU" b="0" i="0" u="none" baseline="0">
                <a:solidFill>
                  <a:schemeClr val="tx1">
                    <a:lumMod val="65000"/>
                    <a:lumOff val="35000"/>
                  </a:schemeClr>
                </a:solidFill>
              </a:rPr>
              <a:t>Тестировать DSP</a:t>
            </a:r>
          </a:p>
          <a:p>
            <a:pPr marL="274320" lvl="2" indent="-137160" algn="l" rtl="0" eaLnBrk="1" fontAlgn="auto" hangingPunct="1">
              <a:spcBef>
                <a:spcPts val="0"/>
              </a:spcBef>
              <a:buClr>
                <a:schemeClr val="tx1">
                  <a:lumMod val="65000"/>
                  <a:lumOff val="35000"/>
                </a:schemeClr>
              </a:buClr>
              <a:buFontTx/>
              <a:buChar char="•"/>
              <a:defRPr/>
            </a:pPr>
            <a:r>
              <a:rPr lang="ru-RU" b="0" i="0" u="none" baseline="0">
                <a:solidFill>
                  <a:schemeClr val="tx1">
                    <a:lumMod val="65000"/>
                    <a:lumOff val="35000"/>
                  </a:schemeClr>
                </a:solidFill>
              </a:rPr>
              <a:t>EDGETECH</a:t>
            </a:r>
          </a:p>
          <a:p>
            <a:pPr marL="274320" lvl="2" indent="-137160" algn="l" rtl="0" eaLnBrk="1" fontAlgn="auto" hangingPunct="1">
              <a:spcBef>
                <a:spcPts val="0"/>
              </a:spcBef>
              <a:buClr>
                <a:schemeClr val="tx1">
                  <a:lumMod val="65000"/>
                  <a:lumOff val="35000"/>
                </a:schemeClr>
              </a:buClr>
              <a:buFontTx/>
              <a:buChar char="•"/>
              <a:defRPr/>
            </a:pPr>
            <a:r>
              <a:rPr lang="ru-RU" b="0" i="0" u="none" baseline="0">
                <a:solidFill>
                  <a:schemeClr val="tx1">
                    <a:lumMod val="65000"/>
                    <a:lumOff val="35000"/>
                  </a:schemeClr>
                </a:solidFill>
              </a:rPr>
              <a:t>KONGSBERG</a:t>
            </a:r>
          </a:p>
          <a:p>
            <a:pPr algn="l" rtl="0" eaLnBrk="1" fontAlgn="auto" hangingPunct="1">
              <a:spcBef>
                <a:spcPts val="0"/>
              </a:spcBef>
              <a:buClr>
                <a:schemeClr val="tx1">
                  <a:lumMod val="65000"/>
                  <a:lumOff val="35000"/>
                </a:schemeClr>
              </a:buClr>
              <a:defRPr/>
            </a:pPr>
            <a:endParaRPr lang="ru-RU" dirty="0">
              <a:solidFill>
                <a:schemeClr val="tx1">
                  <a:lumMod val="65000"/>
                  <a:lumOff val="35000"/>
                </a:schemeClr>
              </a:solidFill>
            </a:endParaRPr>
          </a:p>
        </p:txBody>
      </p:sp>
      <p:pic>
        <p:nvPicPr>
          <p:cNvPr id="54277" name="Picture 6"/>
          <p:cNvPicPr>
            <a:picLocks noChangeAspect="1" noChangeArrowheads="1"/>
          </p:cNvPicPr>
          <p:nvPr/>
        </p:nvPicPr>
        <p:blipFill>
          <a:blip r:embed="rId2"/>
          <a:srcRect/>
          <a:stretch>
            <a:fillRect/>
          </a:stretch>
        </p:blipFill>
        <p:spPr bwMode="auto">
          <a:xfrm>
            <a:off x="4305020" y="1698625"/>
            <a:ext cx="4462462" cy="4375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49941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lgn="l" rtl="0" eaLnBrk="1" hangingPunct="1"/>
            <a:r>
              <a:rPr lang="ru-RU" sz="4000" b="1" i="0" u="none" baseline="0">
                <a:latin typeface="Arial" panose="020B0604020202020204" pitchFamily="34" charset="0"/>
                <a:cs typeface="Arial" panose="020B0604020202020204" pitchFamily="34" charset="0"/>
              </a:rPr>
              <a:t>Настройки эхолота</a:t>
            </a:r>
          </a:p>
        </p:txBody>
      </p:sp>
      <p:sp>
        <p:nvSpPr>
          <p:cNvPr id="4" name="Oval 3">
            <a:hlinkClick r:id="rId3"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25967147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a:extLst>
              <a:ext uri="{FF2B5EF4-FFF2-40B4-BE49-F238E27FC236}">
                <a16:creationId xmlns:a16="http://schemas.microsoft.com/office/drawing/2014/main" xmlns="" id="{6E842BF2-AC58-4D4A-B954-0DE24891B68D}"/>
              </a:ext>
            </a:extLst>
          </p:cNvPr>
          <p:cNvPicPr>
            <a:picLocks noChangeAspect="1"/>
          </p:cNvPicPr>
          <p:nvPr/>
        </p:nvPicPr>
        <p:blipFill>
          <a:blip r:embed="rId3"/>
          <a:stretch>
            <a:fillRect/>
          </a:stretch>
        </p:blipFill>
        <p:spPr>
          <a:xfrm>
            <a:off x="5536436" y="1478483"/>
            <a:ext cx="1690688" cy="1669219"/>
          </a:xfrm>
          <a:prstGeom prst="rect">
            <a:avLst/>
          </a:prstGeom>
        </p:spPr>
      </p:pic>
      <p:pic>
        <p:nvPicPr>
          <p:cNvPr id="2" name="Picture 1">
            <a:extLst>
              <a:ext uri="{FF2B5EF4-FFF2-40B4-BE49-F238E27FC236}">
                <a16:creationId xmlns:a16="http://schemas.microsoft.com/office/drawing/2014/main" xmlns="" id="{D8E50018-075A-4E8C-AEAA-957A4403F91C}"/>
              </a:ext>
            </a:extLst>
          </p:cNvPr>
          <p:cNvPicPr>
            <a:picLocks noChangeAspect="1"/>
          </p:cNvPicPr>
          <p:nvPr/>
        </p:nvPicPr>
        <p:blipFill>
          <a:blip r:embed="rId3"/>
          <a:stretch>
            <a:fillRect/>
          </a:stretch>
        </p:blipFill>
        <p:spPr>
          <a:xfrm>
            <a:off x="1402556" y="1489490"/>
            <a:ext cx="1690688" cy="1669219"/>
          </a:xfrm>
          <a:prstGeom prst="rect">
            <a:avLst/>
          </a:prstGeom>
        </p:spPr>
      </p:pic>
      <p:sp>
        <p:nvSpPr>
          <p:cNvPr id="43" name="Rectangle 42"/>
          <p:cNvSpPr/>
          <p:nvPr/>
        </p:nvSpPr>
        <p:spPr>
          <a:xfrm>
            <a:off x="0" y="685800"/>
            <a:ext cx="9144000" cy="5562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dirty="0">
              <a:solidFill>
                <a:srgbClr val="FF0000"/>
              </a:solidFill>
            </a:endParaRPr>
          </a:p>
        </p:txBody>
      </p:sp>
      <p:sp>
        <p:nvSpPr>
          <p:cNvPr id="56323" name="Title 8"/>
          <p:cNvSpPr>
            <a:spLocks noGrp="1"/>
          </p:cNvSpPr>
          <p:nvPr>
            <p:ph type="title"/>
          </p:nvPr>
        </p:nvSpPr>
        <p:spPr/>
        <p:txBody>
          <a:bodyPr/>
          <a:lstStyle/>
          <a:p>
            <a:pPr algn="l" rtl="0" eaLnBrk="1" hangingPunct="1"/>
            <a:r>
              <a:rPr lang="ru-RU" sz="3600" b="0" i="0" u="none" baseline="0">
                <a:latin typeface="Arial" panose="020B0604020202020204" pitchFamily="34" charset="0"/>
                <a:cs typeface="Arial" panose="020B0604020202020204" pitchFamily="34" charset="0"/>
              </a:rPr>
              <a:t>Эхолот:  Вертикальный офсет</a:t>
            </a:r>
          </a:p>
        </p:txBody>
      </p:sp>
      <p:sp>
        <p:nvSpPr>
          <p:cNvPr id="56324" name="Content Placeholder 2"/>
          <p:cNvSpPr>
            <a:spLocks noGrp="1"/>
          </p:cNvSpPr>
          <p:nvPr>
            <p:ph idx="4294967295"/>
          </p:nvPr>
        </p:nvSpPr>
        <p:spPr>
          <a:xfrm>
            <a:off x="266700" y="4419600"/>
            <a:ext cx="3886200" cy="1752600"/>
          </a:xfrm>
          <a:ln>
            <a:solidFill>
              <a:schemeClr val="tx1"/>
            </a:solidFill>
            <a:miter lim="800000"/>
            <a:headEnd/>
            <a:tailEnd/>
          </a:ln>
        </p:spPr>
        <p:txBody>
          <a:bodyPr lIns="91440" tIns="45720" rIns="91440" bIns="45720">
            <a:normAutofit lnSpcReduction="10000"/>
          </a:bodyPr>
          <a:lstStyle/>
          <a:p>
            <a:pPr algn="l" rtl="0" eaLnBrk="1" hangingPunct="1">
              <a:buClr>
                <a:schemeClr val="tx1"/>
              </a:buClr>
              <a:defRP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Передача строки </a:t>
            </a:r>
            <a:r>
              <a:rPr lang="ru-RU" sz="2400" b="1" i="0" u="none" baseline="0">
                <a:solidFill>
                  <a:schemeClr val="tx1">
                    <a:lumMod val="65000"/>
                    <a:lumOff val="35000"/>
                  </a:schemeClr>
                </a:solidFill>
                <a:latin typeface="Arial" panose="020B0604020202020204" pitchFamily="34" charset="0"/>
                <a:cs typeface="Arial" panose="020B0604020202020204" pitchFamily="34" charset="0"/>
              </a:rPr>
              <a:t>DBT</a:t>
            </a:r>
            <a:r>
              <a:rPr lang="ru-RU" sz="2400" b="0" i="0" u="none" baseline="0">
                <a:solidFill>
                  <a:schemeClr val="tx1">
                    <a:lumMod val="65000"/>
                    <a:lumOff val="35000"/>
                  </a:schemeClr>
                </a:solidFill>
                <a:latin typeface="Arial" panose="020B0604020202020204" pitchFamily="34" charset="0"/>
                <a:cs typeface="Arial" panose="020B0604020202020204" pitchFamily="34" charset="0"/>
              </a:rPr>
              <a:t> (глубина от антенны):</a:t>
            </a:r>
          </a:p>
          <a:p>
            <a:pPr marL="0" lvl="1" indent="0" algn="l" rtl="0" eaLnBrk="1" hangingPunct="1">
              <a:buNone/>
              <a:defRPr/>
            </a:pPr>
            <a:r>
              <a:rPr lang="ru-RU" sz="2200" b="0" i="0" u="none" baseline="0">
                <a:solidFill>
                  <a:schemeClr val="tx1">
                    <a:lumMod val="65000"/>
                    <a:lumOff val="35000"/>
                  </a:schemeClr>
                </a:solidFill>
                <a:latin typeface="Arial" panose="020B0604020202020204" pitchFamily="34" charset="0"/>
                <a:cs typeface="Arial" panose="020B0604020202020204" pitchFamily="34" charset="0"/>
              </a:rPr>
              <a:t>Вертикальный офсет = заглублению антенны (</a:t>
            </a:r>
            <a:r>
              <a:rPr lang="ru-RU" b="0" i="0" u="none" baseline="0">
                <a:solidFill>
                  <a:schemeClr val="tx1">
                    <a:lumMod val="65000"/>
                    <a:lumOff val="35000"/>
                  </a:schemeClr>
                </a:solidFill>
                <a:latin typeface="Arial" panose="020B0604020202020204" pitchFamily="34" charset="0"/>
                <a:cs typeface="Arial" panose="020B0604020202020204" pitchFamily="34" charset="0"/>
              </a:rPr>
              <a:t>в примере = 1м</a:t>
            </a:r>
            <a:r>
              <a:rPr lang="ru-RU" sz="2200" b="0" i="0" u="none" baseline="0">
                <a:solidFill>
                  <a:schemeClr val="tx1">
                    <a:lumMod val="65000"/>
                    <a:lumOff val="35000"/>
                  </a:schemeClr>
                </a:solidFill>
                <a:latin typeface="Arial" panose="020B0604020202020204" pitchFamily="34" charset="0"/>
                <a:cs typeface="Arial" panose="020B0604020202020204" pitchFamily="34" charset="0"/>
              </a:rPr>
              <a:t>).</a:t>
            </a:r>
          </a:p>
        </p:txBody>
      </p:sp>
      <p:sp>
        <p:nvSpPr>
          <p:cNvPr id="11" name="Content Placeholder 2"/>
          <p:cNvSpPr txBox="1">
            <a:spLocks/>
          </p:cNvSpPr>
          <p:nvPr/>
        </p:nvSpPr>
        <p:spPr bwMode="auto">
          <a:xfrm>
            <a:off x="4724399" y="4419600"/>
            <a:ext cx="4143153" cy="1828800"/>
          </a:xfrm>
          <a:prstGeom prst="rect">
            <a:avLst/>
          </a:prstGeom>
          <a:noFill/>
          <a:ln w="9525">
            <a:solidFill>
              <a:schemeClr val="tx1"/>
            </a:solidFill>
            <a:miter lim="800000"/>
            <a:headEnd/>
            <a:tailEnd/>
          </a:ln>
        </p:spPr>
        <p:txBody>
          <a:bodyPr/>
          <a:lstStyle/>
          <a:p>
            <a:pPr algn="l" rtl="0">
              <a:buClr>
                <a:schemeClr val="tx1"/>
              </a:buClr>
              <a:buSzPct val="70000"/>
              <a:defRP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Передача строки </a:t>
            </a:r>
            <a:r>
              <a:rPr lang="ru-RU" sz="2400" b="1" i="0" u="none" baseline="0">
                <a:solidFill>
                  <a:schemeClr val="tx1">
                    <a:lumMod val="65000"/>
                    <a:lumOff val="35000"/>
                  </a:schemeClr>
                </a:solidFill>
                <a:latin typeface="Arial" panose="020B0604020202020204" pitchFamily="34" charset="0"/>
                <a:cs typeface="Arial" panose="020B0604020202020204" pitchFamily="34" charset="0"/>
              </a:rPr>
              <a:t>DBS</a:t>
            </a:r>
            <a:r>
              <a:rPr lang="ru-RU" sz="2400" b="0" i="0" u="none" baseline="0">
                <a:solidFill>
                  <a:schemeClr val="tx1">
                    <a:lumMod val="65000"/>
                    <a:lumOff val="35000"/>
                  </a:schemeClr>
                </a:solidFill>
                <a:latin typeface="Arial" panose="020B0604020202020204" pitchFamily="34" charset="0"/>
                <a:cs typeface="Arial" panose="020B0604020202020204" pitchFamily="34" charset="0"/>
              </a:rPr>
              <a:t> (глубина от поверхности воды):</a:t>
            </a:r>
          </a:p>
          <a:p>
            <a:pPr algn="l" rtl="0">
              <a:buClr>
                <a:schemeClr val="tx1"/>
              </a:buClr>
              <a:buSzPct val="70000"/>
              <a:defRPr/>
            </a:pPr>
            <a:endParaRPr lang="ru-RU" sz="2400" dirty="0">
              <a:solidFill>
                <a:schemeClr val="tx1">
                  <a:lumMod val="65000"/>
                  <a:lumOff val="35000"/>
                </a:schemeClr>
              </a:solidFill>
              <a:latin typeface="Arial" panose="020B0604020202020204" pitchFamily="34" charset="0"/>
              <a:cs typeface="Arial" panose="020B0604020202020204" pitchFamily="34" charset="0"/>
            </a:endParaRPr>
          </a:p>
          <a:p>
            <a:pPr algn="l" rtl="0">
              <a:buClr>
                <a:schemeClr val="tx1"/>
              </a:buClr>
              <a:buSzPct val="70000"/>
              <a:defRPr/>
            </a:pPr>
            <a:r>
              <a:rPr lang="ru-RU" sz="2200" b="0" i="0" u="none" baseline="0">
                <a:solidFill>
                  <a:schemeClr val="tx1">
                    <a:lumMod val="65000"/>
                    <a:lumOff val="35000"/>
                  </a:schemeClr>
                </a:solidFill>
                <a:latin typeface="Arial" panose="020B0604020202020204" pitchFamily="34" charset="0"/>
                <a:cs typeface="Arial" panose="020B0604020202020204" pitchFamily="34" charset="0"/>
              </a:rPr>
              <a:t>Вертикальный офсет = 0.0</a:t>
            </a:r>
          </a:p>
        </p:txBody>
      </p:sp>
      <p:sp>
        <p:nvSpPr>
          <p:cNvPr id="22" name="Rectangle 21"/>
          <p:cNvSpPr/>
          <p:nvPr/>
        </p:nvSpPr>
        <p:spPr>
          <a:xfrm>
            <a:off x="1792349" y="2712932"/>
            <a:ext cx="187264" cy="103284"/>
          </a:xfrm>
          <a:prstGeom prst="rect">
            <a:avLst/>
          </a:prstGeom>
          <a:solidFill>
            <a:srgbClr val="0091BB"/>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cxnSp>
        <p:nvCxnSpPr>
          <p:cNvPr id="30" name="Straight Connector 29"/>
          <p:cNvCxnSpPr/>
          <p:nvPr/>
        </p:nvCxnSpPr>
        <p:spPr>
          <a:xfrm>
            <a:off x="600808" y="2667000"/>
            <a:ext cx="3200400"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096608" y="2669931"/>
            <a:ext cx="3200400"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33400" y="4191000"/>
            <a:ext cx="33528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953000" y="4191000"/>
            <a:ext cx="33528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0800000">
            <a:off x="1249850" y="2837176"/>
            <a:ext cx="5334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0800000">
            <a:off x="5105400" y="2819400"/>
            <a:ext cx="8382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028700" y="2574300"/>
            <a:ext cx="533400" cy="307975"/>
          </a:xfrm>
          <a:prstGeom prst="rect">
            <a:avLst/>
          </a:prstGeom>
          <a:noFill/>
        </p:spPr>
        <p:txBody>
          <a:bodyPr>
            <a:spAutoFit/>
          </a:bodyPr>
          <a:lstStyle/>
          <a:p>
            <a:pPr algn="l" rtl="0">
              <a:defRPr/>
            </a:pPr>
            <a:r>
              <a:rPr lang="ru-RU" sz="1400" b="1" i="0" u="none" baseline="0">
                <a:latin typeface="+mj-lt"/>
              </a:rPr>
              <a:t>1 m</a:t>
            </a:r>
          </a:p>
        </p:txBody>
      </p:sp>
      <p:sp>
        <p:nvSpPr>
          <p:cNvPr id="40" name="TextBox 39"/>
          <p:cNvSpPr txBox="1"/>
          <p:nvPr/>
        </p:nvSpPr>
        <p:spPr>
          <a:xfrm>
            <a:off x="4811987" y="2578548"/>
            <a:ext cx="533400" cy="307975"/>
          </a:xfrm>
          <a:prstGeom prst="rect">
            <a:avLst/>
          </a:prstGeom>
          <a:noFill/>
        </p:spPr>
        <p:txBody>
          <a:bodyPr>
            <a:spAutoFit/>
          </a:bodyPr>
          <a:lstStyle/>
          <a:p>
            <a:pPr algn="l" rtl="0">
              <a:defRPr/>
            </a:pPr>
            <a:r>
              <a:rPr lang="ru-RU" sz="1400" b="1" i="0" u="none" baseline="0">
                <a:latin typeface="+mj-lt"/>
              </a:rPr>
              <a:t>1 m</a:t>
            </a:r>
          </a:p>
        </p:txBody>
      </p:sp>
      <p:sp>
        <p:nvSpPr>
          <p:cNvPr id="41" name="TextBox 40"/>
          <p:cNvSpPr txBox="1"/>
          <p:nvPr/>
        </p:nvSpPr>
        <p:spPr>
          <a:xfrm>
            <a:off x="1251439" y="3191851"/>
            <a:ext cx="533400" cy="307975"/>
          </a:xfrm>
          <a:prstGeom prst="rect">
            <a:avLst/>
          </a:prstGeom>
          <a:noFill/>
        </p:spPr>
        <p:txBody>
          <a:bodyPr>
            <a:spAutoFit/>
          </a:bodyPr>
          <a:lstStyle/>
          <a:p>
            <a:pPr algn="l" rtl="0">
              <a:defRPr/>
            </a:pPr>
            <a:r>
              <a:rPr lang="ru-RU" sz="1400" b="1" i="0" u="none" baseline="0">
                <a:latin typeface="+mj-lt"/>
              </a:rPr>
              <a:t>6 m</a:t>
            </a:r>
          </a:p>
        </p:txBody>
      </p:sp>
      <p:sp>
        <p:nvSpPr>
          <p:cNvPr id="42" name="TextBox 41"/>
          <p:cNvSpPr txBox="1"/>
          <p:nvPr/>
        </p:nvSpPr>
        <p:spPr>
          <a:xfrm>
            <a:off x="5181600" y="3276600"/>
            <a:ext cx="533400" cy="307975"/>
          </a:xfrm>
          <a:prstGeom prst="rect">
            <a:avLst/>
          </a:prstGeom>
          <a:noFill/>
        </p:spPr>
        <p:txBody>
          <a:bodyPr>
            <a:spAutoFit/>
          </a:bodyPr>
          <a:lstStyle/>
          <a:p>
            <a:pPr algn="l" rtl="0">
              <a:defRPr/>
            </a:pPr>
            <a:r>
              <a:rPr lang="ru-RU" sz="1400" b="1" i="0" u="none" baseline="0">
                <a:latin typeface="+mj-lt"/>
              </a:rPr>
              <a:t>6 m</a:t>
            </a:r>
          </a:p>
        </p:txBody>
      </p:sp>
      <p:cxnSp>
        <p:nvCxnSpPr>
          <p:cNvPr id="44" name="Straight Arrow Connector 43"/>
          <p:cNvCxnSpPr>
            <a:cxnSpLocks/>
          </p:cNvCxnSpPr>
          <p:nvPr/>
        </p:nvCxnSpPr>
        <p:spPr>
          <a:xfrm flipH="1" flipV="1">
            <a:off x="1516549" y="2900362"/>
            <a:ext cx="1590" cy="36273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flipH="1" flipV="1">
            <a:off x="5181600" y="3048000"/>
            <a:ext cx="4572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a:off x="1213338" y="3852447"/>
            <a:ext cx="609600" cy="317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5400000">
            <a:off x="5106194" y="3885406"/>
            <a:ext cx="60960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cxnSpLocks/>
          </p:cNvCxnSpPr>
          <p:nvPr/>
        </p:nvCxnSpPr>
        <p:spPr>
          <a:xfrm>
            <a:off x="1516550" y="2667000"/>
            <a:ext cx="0" cy="1602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cxnSpLocks/>
          </p:cNvCxnSpPr>
          <p:nvPr/>
        </p:nvCxnSpPr>
        <p:spPr>
          <a:xfrm>
            <a:off x="5410200" y="2667000"/>
            <a:ext cx="0" cy="1602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cxnSpLocks/>
            <a:stCxn id="22" idx="2"/>
          </p:cNvCxnSpPr>
          <p:nvPr/>
        </p:nvCxnSpPr>
        <p:spPr>
          <a:xfrm>
            <a:off x="1885981" y="2816216"/>
            <a:ext cx="7601" cy="1374784"/>
          </a:xfrm>
          <a:prstGeom prst="straightConnector1">
            <a:avLst/>
          </a:prstGeom>
          <a:ln w="19050">
            <a:solidFill>
              <a:srgbClr val="0091BB"/>
            </a:solidFill>
            <a:prstDash val="lgDash"/>
            <a:headEnd type="arrow"/>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2129326" y="3562018"/>
            <a:ext cx="1752600" cy="523875"/>
          </a:xfrm>
          <a:prstGeom prst="rect">
            <a:avLst/>
          </a:prstGeom>
          <a:solidFill>
            <a:srgbClr val="0091BB"/>
          </a:solidFill>
          <a:ln>
            <a:solidFill>
              <a:schemeClr val="tx1"/>
            </a:solidFill>
          </a:ln>
        </p:spPr>
        <p:txBody>
          <a:bodyPr>
            <a:spAutoFit/>
          </a:bodyPr>
          <a:lstStyle/>
          <a:p>
            <a:pPr algn="l" rtl="0">
              <a:defRPr/>
            </a:pPr>
            <a:r>
              <a:rPr lang="ru-RU" sz="1400" b="1" i="0" u="none" baseline="0">
                <a:solidFill>
                  <a:schemeClr val="bg1"/>
                </a:solidFill>
                <a:latin typeface="+mj-lt"/>
              </a:rPr>
              <a:t>Эхолот передает на ПК 6м</a:t>
            </a:r>
          </a:p>
        </p:txBody>
      </p:sp>
      <p:sp>
        <p:nvSpPr>
          <p:cNvPr id="60" name="TextBox 59"/>
          <p:cNvSpPr txBox="1"/>
          <p:nvPr/>
        </p:nvSpPr>
        <p:spPr>
          <a:xfrm>
            <a:off x="6516061" y="3592617"/>
            <a:ext cx="1752600" cy="523875"/>
          </a:xfrm>
          <a:prstGeom prst="rect">
            <a:avLst/>
          </a:prstGeom>
          <a:solidFill>
            <a:srgbClr val="0091BB"/>
          </a:solidFill>
          <a:ln>
            <a:solidFill>
              <a:schemeClr val="tx1"/>
            </a:solidFill>
          </a:ln>
        </p:spPr>
        <p:txBody>
          <a:bodyPr>
            <a:spAutoFit/>
          </a:bodyPr>
          <a:lstStyle/>
          <a:p>
            <a:pPr algn="l" rtl="0">
              <a:defRPr/>
            </a:pPr>
            <a:r>
              <a:rPr lang="ru-RU" sz="1400" b="1" i="0" u="none" baseline="0">
                <a:solidFill>
                  <a:schemeClr val="bg1"/>
                </a:solidFill>
                <a:latin typeface="+mj-lt"/>
              </a:rPr>
              <a:t>Эхолот передает на ПК 7м.</a:t>
            </a:r>
          </a:p>
        </p:txBody>
      </p:sp>
      <p:sp>
        <p:nvSpPr>
          <p:cNvPr id="61" name="TextBox 60"/>
          <p:cNvSpPr txBox="1"/>
          <p:nvPr/>
        </p:nvSpPr>
        <p:spPr>
          <a:xfrm>
            <a:off x="6135061" y="2162402"/>
            <a:ext cx="762000" cy="215900"/>
          </a:xfrm>
          <a:prstGeom prst="rect">
            <a:avLst/>
          </a:prstGeom>
          <a:noFill/>
        </p:spPr>
        <p:txBody>
          <a:bodyPr>
            <a:spAutoFit/>
          </a:bodyPr>
          <a:lstStyle/>
          <a:p>
            <a:pPr algn="l" rtl="0">
              <a:defRPr/>
            </a:pPr>
            <a:r>
              <a:rPr lang="ru-RU" sz="800" b="1" i="0" u="none" baseline="0">
                <a:solidFill>
                  <a:schemeClr val="bg1"/>
                </a:solidFill>
                <a:latin typeface="+mj-lt"/>
              </a:rPr>
              <a:t>R/V DBS</a:t>
            </a:r>
          </a:p>
        </p:txBody>
      </p:sp>
      <p:sp>
        <p:nvSpPr>
          <p:cNvPr id="62" name="TextBox 61"/>
          <p:cNvSpPr txBox="1"/>
          <p:nvPr/>
        </p:nvSpPr>
        <p:spPr>
          <a:xfrm>
            <a:off x="2013194" y="2168579"/>
            <a:ext cx="685800" cy="215900"/>
          </a:xfrm>
          <a:prstGeom prst="rect">
            <a:avLst/>
          </a:prstGeom>
          <a:noFill/>
        </p:spPr>
        <p:txBody>
          <a:bodyPr>
            <a:spAutoFit/>
          </a:bodyPr>
          <a:lstStyle/>
          <a:p>
            <a:pPr algn="l" rtl="0">
              <a:defRPr/>
            </a:pPr>
            <a:r>
              <a:rPr lang="ru-RU" sz="800" b="1" i="0" u="none" baseline="0">
                <a:solidFill>
                  <a:schemeClr val="bg1"/>
                </a:solidFill>
                <a:latin typeface="+mj-lt"/>
              </a:rPr>
              <a:t>R/V DBT</a:t>
            </a:r>
          </a:p>
        </p:txBody>
      </p:sp>
      <p:cxnSp>
        <p:nvCxnSpPr>
          <p:cNvPr id="47" name="Straight Connector 46"/>
          <p:cNvCxnSpPr/>
          <p:nvPr/>
        </p:nvCxnSpPr>
        <p:spPr>
          <a:xfrm>
            <a:off x="4495800" y="1066800"/>
            <a:ext cx="0" cy="548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0" y="1033568"/>
            <a:ext cx="9144000" cy="584200"/>
          </a:xfrm>
          <a:prstGeom prst="rect">
            <a:avLst/>
          </a:prstGeom>
          <a:solidFill>
            <a:schemeClr val="bg1"/>
          </a:solidFill>
        </p:spPr>
        <p:txBody>
          <a:bodyPr>
            <a:spAutoFit/>
          </a:bodyPr>
          <a:lstStyle/>
          <a:p>
            <a:pPr algn="l" rtl="0">
              <a:defRPr/>
            </a:pPr>
            <a:r>
              <a:rPr lang="ru-RU" sz="1600" b="0" i="0" u="none" baseline="0">
                <a:solidFill>
                  <a:schemeClr val="tx1">
                    <a:lumMod val="65000"/>
                    <a:lumOff val="35000"/>
                  </a:schemeClr>
                </a:solidFill>
                <a:latin typeface="+mj-lt"/>
              </a:rPr>
              <a:t>Исправление статического заглубления (глубина от антенны ниже статической ватерлинии) либо в эхолоте (тарирование), либо в HARDWARE (вертикальный офсет).  </a:t>
            </a:r>
            <a:r>
              <a:rPr lang="ru-RU" sz="1600" b="0" i="0" u="none" baseline="0">
                <a:solidFill>
                  <a:srgbClr val="FF0000"/>
                </a:solidFill>
                <a:latin typeface="+mj-lt"/>
              </a:rPr>
              <a:t>НЕ ВВОДИТЕ ДВАЖДЫ!</a:t>
            </a:r>
          </a:p>
        </p:txBody>
      </p:sp>
      <p:sp>
        <p:nvSpPr>
          <p:cNvPr id="52" name="Rectangle 51">
            <a:extLst>
              <a:ext uri="{FF2B5EF4-FFF2-40B4-BE49-F238E27FC236}">
                <a16:creationId xmlns:a16="http://schemas.microsoft.com/office/drawing/2014/main" xmlns="" id="{4DD23D6C-00C6-4EA0-9C35-08BE04FBD273}"/>
              </a:ext>
            </a:extLst>
          </p:cNvPr>
          <p:cNvSpPr/>
          <p:nvPr/>
        </p:nvSpPr>
        <p:spPr>
          <a:xfrm>
            <a:off x="5815653" y="2699391"/>
            <a:ext cx="187264" cy="103284"/>
          </a:xfrm>
          <a:prstGeom prst="rect">
            <a:avLst/>
          </a:prstGeom>
          <a:solidFill>
            <a:srgbClr val="0091BB"/>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cxnSp>
        <p:nvCxnSpPr>
          <p:cNvPr id="53" name="Straight Arrow Connector 52">
            <a:extLst>
              <a:ext uri="{FF2B5EF4-FFF2-40B4-BE49-F238E27FC236}">
                <a16:creationId xmlns:a16="http://schemas.microsoft.com/office/drawing/2014/main" xmlns="" id="{95FEE079-A42A-44B4-8D6C-70825D66A6CB}"/>
              </a:ext>
            </a:extLst>
          </p:cNvPr>
          <p:cNvCxnSpPr>
            <a:cxnSpLocks/>
          </p:cNvCxnSpPr>
          <p:nvPr/>
        </p:nvCxnSpPr>
        <p:spPr>
          <a:xfrm>
            <a:off x="5740904" y="2681399"/>
            <a:ext cx="7601" cy="1518466"/>
          </a:xfrm>
          <a:prstGeom prst="straightConnector1">
            <a:avLst/>
          </a:prstGeom>
          <a:ln w="19050">
            <a:solidFill>
              <a:srgbClr val="0091BB"/>
            </a:solidFill>
            <a:prstDash val="lgDash"/>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64401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2"/>
          <p:cNvSpPr>
            <a:spLocks noGrp="1"/>
          </p:cNvSpPr>
          <p:nvPr>
            <p:ph type="title"/>
          </p:nvPr>
        </p:nvSpPr>
        <p:spPr>
          <a:xfrm>
            <a:off x="347663" y="0"/>
            <a:ext cx="8339137" cy="989013"/>
          </a:xfrm>
        </p:spPr>
        <p:txBody>
          <a:bodyPr/>
          <a:lstStyle/>
          <a:p>
            <a:pPr marL="53975" algn="l" rtl="0" eaLnBrk="1" hangingPunct="1"/>
            <a:r>
              <a:rPr lang="ru-RU" sz="3600" b="0" i="0" u="none" baseline="0">
                <a:latin typeface="Arial" panose="020B0604020202020204" pitchFamily="34" charset="0"/>
                <a:cs typeface="Arial" panose="020B0604020202020204" pitchFamily="34" charset="0"/>
              </a:rPr>
              <a:t>Настройка эхолота:  </a:t>
            </a:r>
            <a:r>
              <a:rPr lang="ru-RU" sz="3200" b="0" i="0" u="none" baseline="0">
                <a:latin typeface="Arial" panose="020B0604020202020204" pitchFamily="34" charset="0"/>
                <a:cs typeface="Arial" panose="020B0604020202020204" pitchFamily="34" charset="0"/>
              </a:rPr>
              <a:t>Офсеты</a:t>
            </a:r>
            <a:endParaRPr lang="ru-RU" altLang="en-US" sz="3600" dirty="0">
              <a:latin typeface="Arial" panose="020B0604020202020204" pitchFamily="34" charset="0"/>
              <a:cs typeface="Arial" panose="020B0604020202020204" pitchFamily="34" charset="0"/>
            </a:endParaRPr>
          </a:p>
        </p:txBody>
      </p:sp>
      <p:sp>
        <p:nvSpPr>
          <p:cNvPr id="57347" name="TextBox 8"/>
          <p:cNvSpPr txBox="1">
            <a:spLocks noChangeArrowheads="1"/>
          </p:cNvSpPr>
          <p:nvPr/>
        </p:nvSpPr>
        <p:spPr bwMode="auto">
          <a:xfrm>
            <a:off x="4397188" y="1195388"/>
            <a:ext cx="46482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a:defRPr>
                <a:solidFill>
                  <a:schemeClr val="tx1"/>
                </a:solidFill>
                <a:latin typeface="Garamond" panose="02020404030301010803" pitchFamily="18" charset="0"/>
              </a:defRPr>
            </a:lvl2pPr>
            <a:lvl3pPr>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buClr>
                <a:schemeClr val="tx1"/>
              </a:buClr>
              <a:defRPr/>
            </a:pPr>
            <a:r>
              <a:rPr lang="ru-RU" b="1" i="0" u="none" baseline="0">
                <a:solidFill>
                  <a:schemeClr val="bg2"/>
                </a:solidFill>
                <a:latin typeface="Arial" panose="020B0604020202020204" pitchFamily="34" charset="0"/>
                <a:cs typeface="Arial" panose="020B0604020202020204" pitchFamily="34" charset="0"/>
              </a:rPr>
              <a:t>Offsets:</a:t>
            </a:r>
          </a:p>
          <a:p>
            <a:pPr algn="l" rtl="0">
              <a:buClr>
                <a:schemeClr val="tx1"/>
              </a:buClr>
              <a:defRPr/>
            </a:pPr>
            <a:r>
              <a:rPr lang="ru-RU" b="0" i="0" u="none" baseline="0">
                <a:solidFill>
                  <a:schemeClr val="tx1">
                    <a:lumMod val="75000"/>
                    <a:lumOff val="25000"/>
                  </a:schemeClr>
                </a:solidFill>
                <a:latin typeface="Arial" panose="020B0604020202020204" pitchFamily="34" charset="0"/>
                <a:cs typeface="Arial" panose="020B0604020202020204" pitchFamily="34" charset="0"/>
              </a:rPr>
              <a:t>Введите местоположение антенны ОЛЭ относительно базовой точки.</a:t>
            </a:r>
          </a:p>
          <a:p>
            <a:pPr algn="l" rtl="0">
              <a:buClr>
                <a:schemeClr val="tx1"/>
              </a:buClr>
              <a:buFont typeface="Arial" panose="020B0604020202020204" pitchFamily="34" charset="0"/>
              <a:buChar char="•"/>
              <a:defRPr/>
            </a:pPr>
            <a:endParaRPr lang="ru-RU" altLang="en-US" dirty="0">
              <a:solidFill>
                <a:schemeClr val="tx1">
                  <a:lumMod val="75000"/>
                  <a:lumOff val="25000"/>
                </a:schemeClr>
              </a:solidFill>
              <a:latin typeface="Arial" panose="020B0604020202020204" pitchFamily="34" charset="0"/>
              <a:cs typeface="Arial" panose="020B0604020202020204" pitchFamily="34" charset="0"/>
            </a:endParaRPr>
          </a:p>
          <a:p>
            <a:pPr algn="l" rtl="0">
              <a:buClr>
                <a:schemeClr val="tx1"/>
              </a:buClr>
              <a:defRPr/>
            </a:pPr>
            <a:r>
              <a:rPr lang="ru-RU" b="1" i="0" u="none" baseline="0">
                <a:solidFill>
                  <a:schemeClr val="bg2"/>
                </a:solidFill>
                <a:latin typeface="Arial" panose="020B0604020202020204" pitchFamily="34" charset="0"/>
                <a:cs typeface="Arial" panose="020B0604020202020204" pitchFamily="34" charset="0"/>
              </a:rPr>
              <a:t>Вертикальный офсет:</a:t>
            </a:r>
          </a:p>
          <a:p>
            <a:pPr marL="285750" indent="-285750" algn="l" rtl="0">
              <a:buClr>
                <a:schemeClr val="tx1">
                  <a:lumMod val="65000"/>
                  <a:lumOff val="35000"/>
                </a:schemeClr>
              </a:buClr>
              <a:buFont typeface="Arial" panose="020B0604020202020204" pitchFamily="34" charset="0"/>
              <a:buChar char="•"/>
              <a:defRPr/>
            </a:pPr>
            <a:r>
              <a:rPr lang="ru-RU" b="0" i="0" u="none" baseline="0">
                <a:solidFill>
                  <a:schemeClr val="tx1">
                    <a:lumMod val="75000"/>
                    <a:lumOff val="25000"/>
                  </a:schemeClr>
                </a:solidFill>
                <a:latin typeface="Arial" panose="020B0604020202020204" pitchFamily="34" charset="0"/>
                <a:cs typeface="Arial" panose="020B0604020202020204" pitchFamily="34" charset="0"/>
              </a:rPr>
              <a:t>Если эхолот передает глубину от поверхности воды, введите 0.0</a:t>
            </a:r>
          </a:p>
          <a:p>
            <a:pPr marL="285750" indent="-285750" algn="l" rtl="0">
              <a:buClr>
                <a:schemeClr val="tx1">
                  <a:lumMod val="65000"/>
                  <a:lumOff val="35000"/>
                </a:schemeClr>
              </a:buClr>
              <a:buFont typeface="Arial" panose="020B0604020202020204" pitchFamily="34" charset="0"/>
              <a:buChar char="•"/>
              <a:defRPr/>
            </a:pPr>
            <a:endParaRPr lang="ru-RU" altLang="en-US"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l" rtl="0">
              <a:buClr>
                <a:schemeClr val="tx1">
                  <a:lumMod val="65000"/>
                  <a:lumOff val="35000"/>
                </a:schemeClr>
              </a:buClr>
              <a:buFont typeface="Arial" panose="020B0604020202020204" pitchFamily="34" charset="0"/>
              <a:buChar char="•"/>
              <a:defRPr/>
            </a:pPr>
            <a:r>
              <a:rPr lang="ru-RU" b="0" i="0" u="none" baseline="0">
                <a:solidFill>
                  <a:schemeClr val="tx1">
                    <a:lumMod val="75000"/>
                    <a:lumOff val="25000"/>
                  </a:schemeClr>
                </a:solidFill>
                <a:latin typeface="Arial" panose="020B0604020202020204" pitchFamily="34" charset="0"/>
                <a:cs typeface="Arial" panose="020B0604020202020204" pitchFamily="34" charset="0"/>
              </a:rPr>
              <a:t>Если эхолот передает глубину от антенны, введите величину заглубления.</a:t>
            </a:r>
          </a:p>
          <a:p>
            <a:pPr marL="285750" indent="-285750" algn="l" rtl="0">
              <a:buClr>
                <a:schemeClr val="tx1">
                  <a:lumMod val="65000"/>
                  <a:lumOff val="35000"/>
                </a:schemeClr>
              </a:buClr>
              <a:buFont typeface="Arial" panose="020B0604020202020204" pitchFamily="34" charset="0"/>
              <a:buChar char="•"/>
              <a:defRPr/>
            </a:pPr>
            <a:endParaRPr lang="ru-RU" altLang="en-US" dirty="0">
              <a:solidFill>
                <a:srgbClr val="0091BB"/>
              </a:solidFill>
              <a:latin typeface="Arial" panose="020B0604020202020204" pitchFamily="34" charset="0"/>
              <a:cs typeface="Arial" panose="020B0604020202020204" pitchFamily="34" charset="0"/>
            </a:endParaRPr>
          </a:p>
          <a:p>
            <a:pPr marL="285750" indent="-285750" algn="l" rtl="0">
              <a:buClr>
                <a:schemeClr val="tx1">
                  <a:lumMod val="65000"/>
                  <a:lumOff val="35000"/>
                </a:schemeClr>
              </a:buClr>
              <a:buFont typeface="Arial" panose="020B0604020202020204" pitchFamily="34" charset="0"/>
              <a:buChar cha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Z = положительна вниз!</a:t>
            </a:r>
          </a:p>
          <a:p>
            <a:pPr lvl="1" algn="l" rtl="0">
              <a:buClr>
                <a:schemeClr val="tx1"/>
              </a:buClr>
              <a:buFont typeface="Arial" panose="020B0604020202020204" pitchFamily="34" charset="0"/>
              <a:buChar char="•"/>
              <a:defRPr/>
            </a:pPr>
            <a:endParaRPr lang="ru-RU" altLang="en-US"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7348" name="TextBox 9"/>
          <p:cNvSpPr txBox="1">
            <a:spLocks noChangeArrowheads="1"/>
          </p:cNvSpPr>
          <p:nvPr/>
        </p:nvSpPr>
        <p:spPr bwMode="auto">
          <a:xfrm>
            <a:off x="228600" y="5380037"/>
            <a:ext cx="74676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defRPr/>
            </a:pPr>
            <a:r>
              <a:rPr lang="ru-RU" b="1" i="0" u="none" baseline="0">
                <a:solidFill>
                  <a:schemeClr val="bg2"/>
                </a:solidFill>
                <a:latin typeface="Arial" panose="020B0604020202020204" pitchFamily="34" charset="0"/>
                <a:cs typeface="Arial" panose="020B0604020202020204" pitchFamily="34" charset="0"/>
              </a:rPr>
              <a:t>Время запаздывания:</a:t>
            </a:r>
          </a:p>
          <a:p>
            <a:pPr algn="l" rtl="0">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Практически для всех ОЛЭ = 0.00.</a:t>
            </a:r>
          </a:p>
          <a:p>
            <a:pPr algn="l" rtl="0">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Введите суммарное время запаздывания GPS и эхолота, определенное в ходе теста SINGLE BEAM LATENCY в драйвер GPS.</a:t>
            </a:r>
          </a:p>
        </p:txBody>
      </p:sp>
      <p:pic>
        <p:nvPicPr>
          <p:cNvPr id="5734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95388"/>
            <a:ext cx="38862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2239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2"/>
          <p:cNvSpPr>
            <a:spLocks noGrp="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Настройка эхолота</a:t>
            </a:r>
          </a:p>
        </p:txBody>
      </p:sp>
      <p:pic>
        <p:nvPicPr>
          <p:cNvPr id="99330" name="Picture 2" descr="C:\2010 HYPACK Presentations\05 - Hardware\Pictures\2010 HARDWARE Odom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5547" y="1548653"/>
            <a:ext cx="2239962" cy="272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168741" y="1060336"/>
            <a:ext cx="4495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b="1" i="0" u="none" baseline="0">
                <a:solidFill>
                  <a:schemeClr val="bg2"/>
                </a:solidFill>
                <a:latin typeface="Arial" panose="020B0604020202020204" pitchFamily="34" charset="0"/>
                <a:cs typeface="Arial" panose="020B0604020202020204" pitchFamily="34" charset="0"/>
              </a:rPr>
              <a:t>Functions:</a:t>
            </a:r>
          </a:p>
          <a:p>
            <a:pPr algn="l" rtl="0"/>
            <a:r>
              <a:rPr lang="ru-RU" b="0" i="0" u="none" baseline="0">
                <a:solidFill>
                  <a:schemeClr val="tx1">
                    <a:lumMod val="65000"/>
                    <a:lumOff val="35000"/>
                  </a:schemeClr>
                </a:solidFill>
                <a:latin typeface="Arial" panose="020B0604020202020204" pitchFamily="34" charset="0"/>
                <a:cs typeface="Arial" panose="020B0604020202020204" pitchFamily="34" charset="0"/>
              </a:rPr>
              <a:t>Для разных эхолотов могут быть разные функции.  Как минимум отметьте ‘Depth’ - глубина.</a:t>
            </a:r>
          </a:p>
        </p:txBody>
      </p:sp>
      <p:sp>
        <p:nvSpPr>
          <p:cNvPr id="9" name="TextBox 8"/>
          <p:cNvSpPr txBox="1">
            <a:spLocks noChangeArrowheads="1"/>
          </p:cNvSpPr>
          <p:nvPr/>
        </p:nvSpPr>
        <p:spPr bwMode="auto">
          <a:xfrm>
            <a:off x="168741" y="2332037"/>
            <a:ext cx="5715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600" b="1" i="0" u="none" baseline="0" dirty="0">
                <a:solidFill>
                  <a:schemeClr val="bg2"/>
                </a:solidFill>
                <a:latin typeface="Arial" panose="020B0604020202020204" pitchFamily="34" charset="0"/>
                <a:cs typeface="Arial" panose="020B0604020202020204" pitchFamily="34" charset="0"/>
              </a:rPr>
              <a:t>Опции:</a:t>
            </a:r>
          </a:p>
          <a:p>
            <a:pPr algn="l" rtl="0"/>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Use</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a:t>
            </a:r>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For</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a:t>
            </a:r>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Matrix</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a:t>
            </a:r>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Update</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a:t>
            </a:r>
            <a:r>
              <a:rPr lang="ru-RU" sz="1600" b="0" i="0" u="none" baseline="0" dirty="0">
                <a:solidFill>
                  <a:schemeClr val="tx1">
                    <a:lumMod val="65000"/>
                    <a:lumOff val="35000"/>
                  </a:schemeClr>
                </a:solidFill>
                <a:latin typeface="Arial" panose="020B0604020202020204" pitchFamily="34" charset="0"/>
                <a:cs typeface="Arial" panose="020B0604020202020204" pitchFamily="34" charset="0"/>
              </a:rPr>
              <a:t>Заполнение ячеек матрицы глубинами от эхолота.</a:t>
            </a:r>
          </a:p>
          <a:p>
            <a:pPr algn="l" rtl="0"/>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a:t>
            </a:r>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Paper</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a:t>
            </a:r>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Annotation</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a:t>
            </a:r>
            <a:r>
              <a:rPr lang="ru-RU" sz="1600" b="0" i="0" u="none" baseline="0" dirty="0">
                <a:solidFill>
                  <a:schemeClr val="tx1">
                    <a:lumMod val="65000"/>
                    <a:lumOff val="35000"/>
                  </a:schemeClr>
                </a:solidFill>
                <a:latin typeface="Arial" panose="020B0604020202020204" pitchFamily="34" charset="0"/>
                <a:cs typeface="Arial" panose="020B0604020202020204" pitchFamily="34" charset="0"/>
              </a:rPr>
              <a:t>Выводить аннотацию на ленте самописца эхолота в местоположении маркерных точек.</a:t>
            </a:r>
          </a:p>
          <a:p>
            <a:pPr algn="l" rtl="0"/>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Record</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a:t>
            </a:r>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Device</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a:t>
            </a:r>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Specific</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a:t>
            </a:r>
            <a:r>
              <a:rPr lang="ru-RU" sz="1600" b="1" i="1" u="none" baseline="0" dirty="0" err="1">
                <a:solidFill>
                  <a:schemeClr val="tx1">
                    <a:lumMod val="65000"/>
                    <a:lumOff val="35000"/>
                  </a:schemeClr>
                </a:solidFill>
                <a:latin typeface="Arial" panose="020B0604020202020204" pitchFamily="34" charset="0"/>
                <a:cs typeface="Arial" panose="020B0604020202020204" pitchFamily="34" charset="0"/>
              </a:rPr>
              <a:t>Messages</a:t>
            </a:r>
            <a:r>
              <a:rPr lang="ru-RU" sz="1600" b="1" i="1" u="none" baseline="0" dirty="0">
                <a:solidFill>
                  <a:schemeClr val="tx1">
                    <a:lumMod val="65000"/>
                    <a:lumOff val="35000"/>
                  </a:schemeClr>
                </a:solidFill>
                <a:latin typeface="Arial" panose="020B0604020202020204" pitchFamily="34" charset="0"/>
                <a:cs typeface="Arial" panose="020B0604020202020204" pitchFamily="34" charset="0"/>
              </a:rPr>
              <a:t> - запись особых строк от датчика:  </a:t>
            </a:r>
            <a:r>
              <a:rPr lang="ru-RU" sz="1600" b="0" i="0" u="none" baseline="0" dirty="0">
                <a:solidFill>
                  <a:schemeClr val="tx1">
                    <a:lumMod val="65000"/>
                    <a:lumOff val="35000"/>
                  </a:schemeClr>
                </a:solidFill>
                <a:latin typeface="Arial" panose="020B0604020202020204" pitchFamily="34" charset="0"/>
                <a:cs typeface="Arial" panose="020B0604020202020204" pitchFamily="34" charset="0"/>
              </a:rPr>
              <a:t>Позволяет сохранять акустическую информацию (для определенных эхолотов).</a:t>
            </a:r>
          </a:p>
        </p:txBody>
      </p:sp>
      <p:pic>
        <p:nvPicPr>
          <p:cNvPr id="99331" name="Picture 3" descr="C:\2010 HYPACK Presentations\05 - Hardware\Pictures\2010 HARDWARE Odom Echogram Windo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423" y="4435588"/>
            <a:ext cx="7164387" cy="209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8575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ru-RU" b="0" i="0" u="none" baseline="0" dirty="0"/>
              <a:t>ОБОРУДОВАНИЕ HYPACK®</a:t>
            </a:r>
          </a:p>
        </p:txBody>
      </p:sp>
      <p:sp>
        <p:nvSpPr>
          <p:cNvPr id="4" name="Slide Number Placeholder 3"/>
          <p:cNvSpPr>
            <a:spLocks noGrp="1"/>
          </p:cNvSpPr>
          <p:nvPr>
            <p:ph type="sldNum" sz="quarter" idx="12"/>
          </p:nvPr>
        </p:nvSpPr>
        <p:spPr/>
        <p:txBody>
          <a:bodyPr/>
          <a:lstStyle/>
          <a:p>
            <a:pPr algn="l" rtl="0"/>
            <a:fld id="{50F2F8E5-1108-0A46-83A0-852BF6A1A522}" type="slidenum">
              <a:rPr/>
              <a:pPr/>
              <a:t>3</a:t>
            </a:fld>
            <a:endParaRPr lang="ru-RU"/>
          </a:p>
        </p:txBody>
      </p:sp>
      <p:sp>
        <p:nvSpPr>
          <p:cNvPr id="3" name="Oval 2">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17500778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l" rtl="0" eaLnBrk="1" fontAlgn="auto" hangingPunct="1">
              <a:spcAft>
                <a:spcPts val="0"/>
              </a:spcAft>
              <a:defRPr/>
            </a:pPr>
            <a:r>
              <a:rPr lang="ru-RU" sz="4000" b="1" i="0" u="none" baseline="0">
                <a:effectLst>
                  <a:outerShdw blurRad="38100" dist="38100" dir="2700000" algn="tl">
                    <a:srgbClr val="000000">
                      <a:alpha val="43137"/>
                    </a:srgbClr>
                  </a:outerShdw>
                </a:effectLst>
              </a:rPr>
              <a:t>Датчики качки (MRU) в HYPACK®</a:t>
            </a:r>
          </a:p>
        </p:txBody>
      </p:sp>
      <p:sp>
        <p:nvSpPr>
          <p:cNvPr id="4" name="Oval 3">
            <a:hlinkClick r:id="rId3"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31241078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676400" y="1066800"/>
            <a:ext cx="2133600" cy="457200"/>
          </a:xfrm>
          <a:prstGeom prst="roundRect">
            <a:avLst/>
          </a:prstGeom>
          <a:solidFill>
            <a:schemeClr val="tx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Есть датчик качки.</a:t>
            </a:r>
          </a:p>
        </p:txBody>
      </p:sp>
      <p:sp>
        <p:nvSpPr>
          <p:cNvPr id="8" name="Rounded Rectangle 7"/>
          <p:cNvSpPr/>
          <p:nvPr/>
        </p:nvSpPr>
        <p:spPr>
          <a:xfrm>
            <a:off x="1676400" y="1704975"/>
            <a:ext cx="2133600" cy="838200"/>
          </a:xfrm>
          <a:prstGeom prst="roundRect">
            <a:avLst/>
          </a:prstGeom>
          <a:solidFill>
            <a:schemeClr val="bg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Используется с МЛЭ?</a:t>
            </a:r>
          </a:p>
        </p:txBody>
      </p:sp>
      <p:sp>
        <p:nvSpPr>
          <p:cNvPr id="9" name="Rounded Rectangle 8"/>
          <p:cNvSpPr/>
          <p:nvPr/>
        </p:nvSpPr>
        <p:spPr>
          <a:xfrm>
            <a:off x="5410200" y="1704975"/>
            <a:ext cx="2286000" cy="838200"/>
          </a:xfrm>
          <a:prstGeom prst="round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Настройте во вкладыше HYSWEEP® HARDWARE.</a:t>
            </a:r>
          </a:p>
        </p:txBody>
      </p:sp>
      <p:cxnSp>
        <p:nvCxnSpPr>
          <p:cNvPr id="11" name="Straight Arrow Connector 10"/>
          <p:cNvCxnSpPr>
            <a:stCxn id="8" idx="3"/>
            <a:endCxn id="9" idx="1"/>
          </p:cNvCxnSpPr>
          <p:nvPr/>
        </p:nvCxnSpPr>
        <p:spPr>
          <a:xfrm>
            <a:off x="3810000" y="2124075"/>
            <a:ext cx="1600200" cy="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 idx="2"/>
            <a:endCxn id="8" idx="0"/>
          </p:cNvCxnSpPr>
          <p:nvPr/>
        </p:nvCxnSpPr>
        <p:spPr>
          <a:xfrm>
            <a:off x="2743200" y="1524000"/>
            <a:ext cx="0" cy="180975"/>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5410200" y="2819400"/>
            <a:ext cx="2286000" cy="990600"/>
          </a:xfrm>
          <a:prstGeom prst="roundRect">
            <a:avLst/>
          </a:prstGeom>
          <a:solidFill>
            <a:schemeClr val="bg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Хотите использовать данные качки в HYPACK® SURVEY?</a:t>
            </a:r>
          </a:p>
        </p:txBody>
      </p:sp>
      <p:sp>
        <p:nvSpPr>
          <p:cNvPr id="15" name="Rounded Rectangle 14"/>
          <p:cNvSpPr/>
          <p:nvPr/>
        </p:nvSpPr>
        <p:spPr>
          <a:xfrm>
            <a:off x="5410200" y="4267200"/>
            <a:ext cx="2286000" cy="990600"/>
          </a:xfrm>
          <a:prstGeom prst="round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lnSpc>
                <a:spcPts val="1700"/>
              </a:lnSpc>
              <a:defRPr/>
            </a:pPr>
            <a:r>
              <a:rPr lang="ru-RU" sz="1600" b="0" i="0" u="none" baseline="0"/>
              <a:t>Добавьте HYSWEEP.DLL в HYPACK® HARDWARE</a:t>
            </a:r>
          </a:p>
        </p:txBody>
      </p:sp>
      <p:cxnSp>
        <p:nvCxnSpPr>
          <p:cNvPr id="20" name="Straight Arrow Connector 19"/>
          <p:cNvCxnSpPr>
            <a:stCxn id="9" idx="2"/>
            <a:endCxn id="14" idx="0"/>
          </p:cNvCxnSpPr>
          <p:nvPr/>
        </p:nvCxnSpPr>
        <p:spPr>
          <a:xfrm>
            <a:off x="6553200" y="2543175"/>
            <a:ext cx="0" cy="276225"/>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4" idx="2"/>
            <a:endCxn id="15" idx="0"/>
          </p:cNvCxnSpPr>
          <p:nvPr/>
        </p:nvCxnSpPr>
        <p:spPr>
          <a:xfrm>
            <a:off x="6553200" y="3810000"/>
            <a:ext cx="0" cy="45720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8153400" y="2895600"/>
            <a:ext cx="838200" cy="838200"/>
          </a:xfrm>
          <a:prstGeom prst="roundRect">
            <a:avLst/>
          </a:prstGeom>
          <a:solidFill>
            <a:schemeClr val="accent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Всё</a:t>
            </a:r>
          </a:p>
        </p:txBody>
      </p:sp>
      <p:cxnSp>
        <p:nvCxnSpPr>
          <p:cNvPr id="25" name="Straight Arrow Connector 24"/>
          <p:cNvCxnSpPr>
            <a:stCxn id="14" idx="3"/>
            <a:endCxn id="23" idx="1"/>
          </p:cNvCxnSpPr>
          <p:nvPr/>
        </p:nvCxnSpPr>
        <p:spPr>
          <a:xfrm>
            <a:off x="7696200" y="3314700"/>
            <a:ext cx="457200" cy="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5867400" y="5890371"/>
            <a:ext cx="1371600" cy="838200"/>
          </a:xfrm>
          <a:prstGeom prst="roundRect">
            <a:avLst/>
          </a:prstGeom>
          <a:solidFill>
            <a:schemeClr val="accent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Всё</a:t>
            </a:r>
          </a:p>
        </p:txBody>
      </p:sp>
      <p:cxnSp>
        <p:nvCxnSpPr>
          <p:cNvPr id="28" name="Straight Arrow Connector 27"/>
          <p:cNvCxnSpPr>
            <a:stCxn id="15" idx="2"/>
            <a:endCxn id="26" idx="0"/>
          </p:cNvCxnSpPr>
          <p:nvPr/>
        </p:nvCxnSpPr>
        <p:spPr>
          <a:xfrm>
            <a:off x="6553200" y="5257800"/>
            <a:ext cx="0" cy="632571"/>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1676400" y="2819400"/>
            <a:ext cx="2133600" cy="838200"/>
          </a:xfrm>
          <a:prstGeom prst="roundRect">
            <a:avLst/>
          </a:prstGeom>
          <a:solidFill>
            <a:schemeClr val="bg1">
              <a:lumMod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Как подключен MRU?</a:t>
            </a:r>
          </a:p>
        </p:txBody>
      </p:sp>
      <p:sp>
        <p:nvSpPr>
          <p:cNvPr id="40" name="Rounded Rectangle 39"/>
          <p:cNvSpPr/>
          <p:nvPr/>
        </p:nvSpPr>
        <p:spPr>
          <a:xfrm>
            <a:off x="304800" y="4267200"/>
            <a:ext cx="2286000" cy="1447800"/>
          </a:xfrm>
          <a:prstGeom prst="round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Функция ‘Heave’ для эхолота отмечена в HYPACK® HARDWARE</a:t>
            </a:r>
          </a:p>
        </p:txBody>
      </p:sp>
      <p:sp>
        <p:nvSpPr>
          <p:cNvPr id="41" name="Rounded Rectangle 40"/>
          <p:cNvSpPr/>
          <p:nvPr/>
        </p:nvSpPr>
        <p:spPr>
          <a:xfrm>
            <a:off x="2819400" y="4267200"/>
            <a:ext cx="2286000" cy="990600"/>
          </a:xfrm>
          <a:prstGeom prst="roundRect">
            <a:avLst/>
          </a:prstGeom>
          <a:solidFill>
            <a:schemeClr val="bg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Добавьте драйвер MRU в HYPACK® HARDWARE.</a:t>
            </a:r>
          </a:p>
        </p:txBody>
      </p:sp>
      <p:cxnSp>
        <p:nvCxnSpPr>
          <p:cNvPr id="43" name="Straight Arrow Connector 42"/>
          <p:cNvCxnSpPr>
            <a:stCxn id="8" idx="2"/>
            <a:endCxn id="30" idx="0"/>
          </p:cNvCxnSpPr>
          <p:nvPr/>
        </p:nvCxnSpPr>
        <p:spPr>
          <a:xfrm>
            <a:off x="2743200" y="2543175"/>
            <a:ext cx="0" cy="276225"/>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Elbow Connector 44"/>
          <p:cNvCxnSpPr>
            <a:stCxn id="30" idx="3"/>
            <a:endCxn id="41" idx="0"/>
          </p:cNvCxnSpPr>
          <p:nvPr/>
        </p:nvCxnSpPr>
        <p:spPr>
          <a:xfrm>
            <a:off x="3810000" y="3238500"/>
            <a:ext cx="152400" cy="1028700"/>
          </a:xfrm>
          <a:prstGeom prst="bentConnector2">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hape 48"/>
          <p:cNvCxnSpPr>
            <a:stCxn id="30" idx="1"/>
            <a:endCxn id="40" idx="0"/>
          </p:cNvCxnSpPr>
          <p:nvPr/>
        </p:nvCxnSpPr>
        <p:spPr>
          <a:xfrm rot="10800000" flipV="1">
            <a:off x="1447800" y="3238500"/>
            <a:ext cx="228600" cy="1028700"/>
          </a:xfrm>
          <a:prstGeom prst="bentConnector2">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a:xfrm>
            <a:off x="762000" y="5901018"/>
            <a:ext cx="1371600" cy="838200"/>
          </a:xfrm>
          <a:prstGeom prst="roundRect">
            <a:avLst/>
          </a:prstGeom>
          <a:solidFill>
            <a:schemeClr val="accent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Всё</a:t>
            </a:r>
          </a:p>
        </p:txBody>
      </p:sp>
      <p:sp>
        <p:nvSpPr>
          <p:cNvPr id="53" name="Rounded Rectangle 52"/>
          <p:cNvSpPr/>
          <p:nvPr/>
        </p:nvSpPr>
        <p:spPr>
          <a:xfrm>
            <a:off x="3276600" y="5889812"/>
            <a:ext cx="1371600" cy="838200"/>
          </a:xfrm>
          <a:prstGeom prst="roundRect">
            <a:avLst/>
          </a:prstGeom>
          <a:solidFill>
            <a:schemeClr val="accent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0" i="0" u="none" baseline="0"/>
              <a:t>Всё</a:t>
            </a:r>
          </a:p>
        </p:txBody>
      </p:sp>
      <p:cxnSp>
        <p:nvCxnSpPr>
          <p:cNvPr id="55" name="Straight Arrow Connector 54"/>
          <p:cNvCxnSpPr>
            <a:stCxn id="40" idx="2"/>
            <a:endCxn id="52" idx="0"/>
          </p:cNvCxnSpPr>
          <p:nvPr/>
        </p:nvCxnSpPr>
        <p:spPr>
          <a:xfrm>
            <a:off x="1447800" y="5715000"/>
            <a:ext cx="0" cy="186018"/>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41" idx="2"/>
            <a:endCxn id="53" idx="0"/>
          </p:cNvCxnSpPr>
          <p:nvPr/>
        </p:nvCxnSpPr>
        <p:spPr>
          <a:xfrm>
            <a:off x="3962400" y="5257800"/>
            <a:ext cx="0" cy="632012"/>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441" name="TextBox 59"/>
          <p:cNvSpPr txBox="1">
            <a:spLocks noChangeArrowheads="1"/>
          </p:cNvSpPr>
          <p:nvPr/>
        </p:nvSpPr>
        <p:spPr bwMode="auto">
          <a:xfrm>
            <a:off x="4114800" y="1676400"/>
            <a:ext cx="533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200" b="0" i="0" u="none" baseline="0">
                <a:solidFill>
                  <a:schemeClr val="tx1">
                    <a:lumMod val="65000"/>
                    <a:lumOff val="35000"/>
                  </a:schemeClr>
                </a:solidFill>
                <a:latin typeface="Arial" panose="020B0604020202020204" pitchFamily="34" charset="0"/>
                <a:cs typeface="Arial" panose="020B0604020202020204" pitchFamily="34" charset="0"/>
              </a:rPr>
              <a:t>Да!</a:t>
            </a:r>
          </a:p>
        </p:txBody>
      </p:sp>
      <p:sp>
        <p:nvSpPr>
          <p:cNvPr id="60442" name="TextBox 60"/>
          <p:cNvSpPr txBox="1">
            <a:spLocks noChangeArrowheads="1"/>
          </p:cNvSpPr>
          <p:nvPr/>
        </p:nvSpPr>
        <p:spPr bwMode="auto">
          <a:xfrm>
            <a:off x="6781800" y="3886200"/>
            <a:ext cx="762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200" b="0" i="0" u="none" baseline="0">
                <a:solidFill>
                  <a:schemeClr val="tx1">
                    <a:lumMod val="65000"/>
                    <a:lumOff val="35000"/>
                  </a:schemeClr>
                </a:solidFill>
                <a:latin typeface="Arial" panose="020B0604020202020204" pitchFamily="34" charset="0"/>
                <a:cs typeface="Arial" panose="020B0604020202020204" pitchFamily="34" charset="0"/>
              </a:rPr>
              <a:t>Да!</a:t>
            </a:r>
          </a:p>
        </p:txBody>
      </p:sp>
      <p:sp>
        <p:nvSpPr>
          <p:cNvPr id="60443" name="TextBox 72"/>
          <p:cNvSpPr txBox="1">
            <a:spLocks noChangeArrowheads="1"/>
          </p:cNvSpPr>
          <p:nvPr/>
        </p:nvSpPr>
        <p:spPr bwMode="auto">
          <a:xfrm>
            <a:off x="7696200" y="2971800"/>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200" b="0" i="0" u="none" baseline="0">
                <a:solidFill>
                  <a:schemeClr val="tx1">
                    <a:lumMod val="65000"/>
                    <a:lumOff val="35000"/>
                  </a:schemeClr>
                </a:solidFill>
                <a:latin typeface="Arial" panose="020B0604020202020204" pitchFamily="34" charset="0"/>
                <a:cs typeface="Arial" panose="020B0604020202020204" pitchFamily="34" charset="0"/>
              </a:rPr>
              <a:t>Нет</a:t>
            </a:r>
          </a:p>
        </p:txBody>
      </p:sp>
      <p:sp>
        <p:nvSpPr>
          <p:cNvPr id="60444" name="TextBox 73"/>
          <p:cNvSpPr txBox="1">
            <a:spLocks noChangeArrowheads="1"/>
          </p:cNvSpPr>
          <p:nvPr/>
        </p:nvSpPr>
        <p:spPr bwMode="auto">
          <a:xfrm>
            <a:off x="2819400" y="2514600"/>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200" b="0" i="0" u="none" baseline="0">
                <a:latin typeface="Arial" panose="020B0604020202020204" pitchFamily="34" charset="0"/>
                <a:cs typeface="Arial" panose="020B0604020202020204" pitchFamily="34" charset="0"/>
              </a:rPr>
              <a:t>Нет</a:t>
            </a:r>
          </a:p>
        </p:txBody>
      </p:sp>
      <p:sp>
        <p:nvSpPr>
          <p:cNvPr id="60445" name="TextBox 74"/>
          <p:cNvSpPr txBox="1">
            <a:spLocks noChangeArrowheads="1"/>
          </p:cNvSpPr>
          <p:nvPr/>
        </p:nvSpPr>
        <p:spPr bwMode="auto">
          <a:xfrm>
            <a:off x="152400" y="3048000"/>
            <a:ext cx="1295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200" b="0" i="0" u="none" baseline="0">
                <a:solidFill>
                  <a:schemeClr val="tx1">
                    <a:lumMod val="65000"/>
                    <a:lumOff val="35000"/>
                  </a:schemeClr>
                </a:solidFill>
                <a:latin typeface="Arial" panose="020B0604020202020204" pitchFamily="34" charset="0"/>
                <a:cs typeface="Arial" panose="020B0604020202020204" pitchFamily="34" charset="0"/>
              </a:rPr>
              <a:t>В драйвере эхолота.</a:t>
            </a:r>
          </a:p>
        </p:txBody>
      </p:sp>
      <p:sp>
        <p:nvSpPr>
          <p:cNvPr id="60446" name="TextBox 75"/>
          <p:cNvSpPr txBox="1">
            <a:spLocks noChangeArrowheads="1"/>
          </p:cNvSpPr>
          <p:nvPr/>
        </p:nvSpPr>
        <p:spPr bwMode="auto">
          <a:xfrm>
            <a:off x="4038600" y="3048000"/>
            <a:ext cx="1066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200" b="0" i="0" u="none" baseline="0">
                <a:solidFill>
                  <a:schemeClr val="tx1">
                    <a:lumMod val="65000"/>
                    <a:lumOff val="35000"/>
                  </a:schemeClr>
                </a:solidFill>
                <a:latin typeface="Arial" panose="020B0604020202020204" pitchFamily="34" charset="0"/>
                <a:cs typeface="Arial" panose="020B0604020202020204" pitchFamily="34" charset="0"/>
              </a:rPr>
              <a:t>В драйвере датчика качки</a:t>
            </a:r>
          </a:p>
        </p:txBody>
      </p:sp>
      <p:sp>
        <p:nvSpPr>
          <p:cNvPr id="60447" name="TextBox 15"/>
          <p:cNvSpPr txBox="1">
            <a:spLocks noChangeArrowheads="1"/>
          </p:cNvSpPr>
          <p:nvPr/>
        </p:nvSpPr>
        <p:spPr bwMode="auto">
          <a:xfrm>
            <a:off x="152400" y="192088"/>
            <a:ext cx="7543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3600" b="0" i="0" u="none" baseline="0">
                <a:solidFill>
                  <a:schemeClr val="bg1"/>
                </a:solidFill>
                <a:latin typeface="Arial" panose="020B0604020202020204" pitchFamily="34" charset="0"/>
                <a:cs typeface="Arial" panose="020B0604020202020204" pitchFamily="34" charset="0"/>
              </a:rPr>
              <a:t>Блок схема для ДК</a:t>
            </a:r>
          </a:p>
        </p:txBody>
      </p:sp>
    </p:spTree>
    <p:extLst>
      <p:ext uri="{BB962C8B-B14F-4D97-AF65-F5344CB8AC3E}">
        <p14:creationId xmlns:p14="http://schemas.microsoft.com/office/powerpoint/2010/main" val="10255399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xmlns="" id="{E94F9801-D53D-449A-A8B6-74979330875B}"/>
              </a:ext>
            </a:extLst>
          </p:cNvPr>
          <p:cNvGrpSpPr/>
          <p:nvPr/>
        </p:nvGrpSpPr>
        <p:grpSpPr>
          <a:xfrm>
            <a:off x="1035166" y="3833159"/>
            <a:ext cx="1425904" cy="1222203"/>
            <a:chOff x="6257875" y="3815575"/>
            <a:chExt cx="1425904" cy="1222203"/>
          </a:xfrm>
        </p:grpSpPr>
        <p:pic>
          <p:nvPicPr>
            <p:cNvPr id="51" name="Picture 50">
              <a:extLst>
                <a:ext uri="{FF2B5EF4-FFF2-40B4-BE49-F238E27FC236}">
                  <a16:creationId xmlns:a16="http://schemas.microsoft.com/office/drawing/2014/main" xmlns="" id="{B4602B80-8EF3-4970-BE63-B92AC27DED4F}"/>
                </a:ext>
              </a:extLst>
            </p:cNvPr>
            <p:cNvPicPr>
              <a:picLocks noChangeAspect="1"/>
            </p:cNvPicPr>
            <p:nvPr/>
          </p:nvPicPr>
          <p:blipFill>
            <a:blip r:embed="rId3"/>
            <a:stretch>
              <a:fillRect/>
            </a:stretch>
          </p:blipFill>
          <p:spPr>
            <a:xfrm>
              <a:off x="6257875" y="3815575"/>
              <a:ext cx="1425904" cy="1222203"/>
            </a:xfrm>
            <a:prstGeom prst="rect">
              <a:avLst/>
            </a:prstGeom>
          </p:spPr>
        </p:pic>
        <p:pic>
          <p:nvPicPr>
            <p:cNvPr id="52" name="Picture 51">
              <a:extLst>
                <a:ext uri="{FF2B5EF4-FFF2-40B4-BE49-F238E27FC236}">
                  <a16:creationId xmlns:a16="http://schemas.microsoft.com/office/drawing/2014/main" xmlns="" id="{7012A26A-D928-488F-9FA2-5FE7BDF452D7}"/>
                </a:ext>
              </a:extLst>
            </p:cNvPr>
            <p:cNvPicPr>
              <a:picLocks noChangeAspect="1"/>
            </p:cNvPicPr>
            <p:nvPr/>
          </p:nvPicPr>
          <p:blipFill>
            <a:blip r:embed="rId4"/>
            <a:stretch>
              <a:fillRect/>
            </a:stretch>
          </p:blipFill>
          <p:spPr>
            <a:xfrm>
              <a:off x="6427264" y="3967577"/>
              <a:ext cx="1053669" cy="702274"/>
            </a:xfrm>
            <a:prstGeom prst="rect">
              <a:avLst/>
            </a:prstGeom>
          </p:spPr>
        </p:pic>
      </p:grpSp>
      <p:grpSp>
        <p:nvGrpSpPr>
          <p:cNvPr id="44" name="Group 43">
            <a:extLst>
              <a:ext uri="{FF2B5EF4-FFF2-40B4-BE49-F238E27FC236}">
                <a16:creationId xmlns:a16="http://schemas.microsoft.com/office/drawing/2014/main" xmlns="" id="{67CDD675-EDBE-41BB-817A-A3BD6993A629}"/>
              </a:ext>
            </a:extLst>
          </p:cNvPr>
          <p:cNvGrpSpPr/>
          <p:nvPr/>
        </p:nvGrpSpPr>
        <p:grpSpPr>
          <a:xfrm>
            <a:off x="5178882" y="1980546"/>
            <a:ext cx="1244948" cy="1444625"/>
            <a:chOff x="959390" y="1942445"/>
            <a:chExt cx="1244948" cy="1444625"/>
          </a:xfrm>
        </p:grpSpPr>
        <p:pic>
          <p:nvPicPr>
            <p:cNvPr id="45" name="Picture 44">
              <a:extLst>
                <a:ext uri="{FF2B5EF4-FFF2-40B4-BE49-F238E27FC236}">
                  <a16:creationId xmlns:a16="http://schemas.microsoft.com/office/drawing/2014/main" xmlns="" id="{FA88F76D-7F3C-48B1-8B73-EB8F3D5B1BD5}"/>
                </a:ext>
              </a:extLst>
            </p:cNvPr>
            <p:cNvPicPr>
              <a:picLocks noChangeAspect="1"/>
            </p:cNvPicPr>
            <p:nvPr/>
          </p:nvPicPr>
          <p:blipFill>
            <a:blip r:embed="rId5"/>
            <a:stretch>
              <a:fillRect/>
            </a:stretch>
          </p:blipFill>
          <p:spPr>
            <a:xfrm>
              <a:off x="1178676" y="2021635"/>
              <a:ext cx="1025662" cy="1252905"/>
            </a:xfrm>
            <a:prstGeom prst="rect">
              <a:avLst/>
            </a:prstGeom>
          </p:spPr>
        </p:pic>
        <p:sp>
          <p:nvSpPr>
            <p:cNvPr id="46" name="Text Box 26">
              <a:extLst>
                <a:ext uri="{FF2B5EF4-FFF2-40B4-BE49-F238E27FC236}">
                  <a16:creationId xmlns:a16="http://schemas.microsoft.com/office/drawing/2014/main" xmlns="" id="{65A6ABE0-31C0-4440-8C87-BC73B6D35DDC}"/>
                </a:ext>
              </a:extLst>
            </p:cNvPr>
            <p:cNvSpPr txBox="1">
              <a:spLocks noChangeArrowheads="1"/>
            </p:cNvSpPr>
            <p:nvPr/>
          </p:nvSpPr>
          <p:spPr bwMode="auto">
            <a:xfrm rot="16200000">
              <a:off x="406940" y="2494895"/>
              <a:ext cx="14446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sz="1600" b="0" i="0" u="none" baseline="0">
                  <a:solidFill>
                    <a:srgbClr val="000000"/>
                  </a:solidFill>
                  <a:latin typeface="Arial" panose="020B0604020202020204" pitchFamily="34" charset="0"/>
                  <a:cs typeface="Arial" panose="020B0604020202020204" pitchFamily="34" charset="0"/>
                </a:rPr>
                <a:t>Эхолот</a:t>
              </a:r>
            </a:p>
          </p:txBody>
        </p:sp>
      </p:grpSp>
      <p:pic>
        <p:nvPicPr>
          <p:cNvPr id="4" name="Picture 3">
            <a:extLst>
              <a:ext uri="{FF2B5EF4-FFF2-40B4-BE49-F238E27FC236}">
                <a16:creationId xmlns:a16="http://schemas.microsoft.com/office/drawing/2014/main" xmlns="" id="{BDD2D38C-DDFF-4E33-B7AF-FBC4E1A505C7}"/>
              </a:ext>
            </a:extLst>
          </p:cNvPr>
          <p:cNvPicPr>
            <a:picLocks noChangeAspect="1"/>
          </p:cNvPicPr>
          <p:nvPr/>
        </p:nvPicPr>
        <p:blipFill>
          <a:blip r:embed="rId6"/>
          <a:stretch>
            <a:fillRect/>
          </a:stretch>
        </p:blipFill>
        <p:spPr>
          <a:xfrm>
            <a:off x="2813950" y="2093257"/>
            <a:ext cx="1209088" cy="1262143"/>
          </a:xfrm>
          <a:prstGeom prst="rect">
            <a:avLst/>
          </a:prstGeom>
        </p:spPr>
      </p:pic>
      <p:sp>
        <p:nvSpPr>
          <p:cNvPr id="11" name="Rectangle 4"/>
          <p:cNvSpPr>
            <a:spLocks noChangeArrowheads="1"/>
          </p:cNvSpPr>
          <p:nvPr/>
        </p:nvSpPr>
        <p:spPr bwMode="auto">
          <a:xfrm>
            <a:off x="452718" y="1974477"/>
            <a:ext cx="3810000" cy="3505200"/>
          </a:xfrm>
          <a:prstGeom prst="rect">
            <a:avLst/>
          </a:prstGeom>
          <a:noFill/>
          <a:ln w="28575">
            <a:solidFill>
              <a:srgbClr val="000000"/>
            </a:solidFill>
            <a:miter lim="800000"/>
            <a:headEnd/>
            <a:tailEnd/>
          </a:ln>
        </p:spPr>
        <p:txBody>
          <a:bodyPr wrap="none" anchor="ctr"/>
          <a:lstStyle/>
          <a:p>
            <a:pPr algn="l" rtl="0">
              <a:defRPr/>
            </a:pPr>
            <a:endParaRPr lang="ru-RU" dirty="0">
              <a:latin typeface="Arial" pitchFamily="34" charset="0"/>
              <a:cs typeface="Arial" pitchFamily="34" charset="0"/>
            </a:endParaRPr>
          </a:p>
        </p:txBody>
      </p:sp>
      <p:sp>
        <p:nvSpPr>
          <p:cNvPr id="10" name="Rectangle 2"/>
          <p:cNvSpPr txBox="1">
            <a:spLocks noRot="1" noChangeArrowheads="1"/>
          </p:cNvSpPr>
          <p:nvPr/>
        </p:nvSpPr>
        <p:spPr>
          <a:xfrm>
            <a:off x="126486" y="0"/>
            <a:ext cx="7967663" cy="990600"/>
          </a:xfrm>
          <a:prstGeom prst="rect">
            <a:avLst/>
          </a:prstGeom>
        </p:spPr>
        <p:txBody>
          <a:bodyPr anchor="ctr"/>
          <a:lstStyle/>
          <a:p>
            <a:pPr algn="l" rtl="0" eaLnBrk="1" hangingPunct="1">
              <a:defRPr/>
            </a:pPr>
            <a:r>
              <a:rPr lang="ru-RU" sz="3600" b="0" i="0" u="none" baseline="0">
                <a:solidFill>
                  <a:schemeClr val="bg1"/>
                </a:solidFill>
                <a:latin typeface="Arial" pitchFamily="34" charset="0"/>
                <a:ea typeface="+mj-ea"/>
                <a:cs typeface="Arial" pitchFamily="34" charset="0"/>
              </a:rPr>
              <a:t>Подключение датчика качки</a:t>
            </a:r>
          </a:p>
        </p:txBody>
      </p:sp>
      <p:sp>
        <p:nvSpPr>
          <p:cNvPr id="19" name="Rectangle 12"/>
          <p:cNvSpPr>
            <a:spLocks noChangeArrowheads="1"/>
          </p:cNvSpPr>
          <p:nvPr/>
        </p:nvSpPr>
        <p:spPr bwMode="auto">
          <a:xfrm>
            <a:off x="4872318" y="1974477"/>
            <a:ext cx="3810000" cy="3505200"/>
          </a:xfrm>
          <a:prstGeom prst="rect">
            <a:avLst/>
          </a:prstGeom>
          <a:noFill/>
          <a:ln w="28575">
            <a:solidFill>
              <a:srgbClr val="000000"/>
            </a:solidFill>
            <a:miter lim="800000"/>
            <a:headEnd/>
            <a:tailEnd/>
          </a:ln>
        </p:spPr>
        <p:txBody>
          <a:bodyPr wrap="none" anchor="ctr"/>
          <a:lstStyle/>
          <a:p>
            <a:pPr algn="l" rtl="0">
              <a:defRPr/>
            </a:pPr>
            <a:endParaRPr lang="ru-RU">
              <a:latin typeface="Arial" pitchFamily="34" charset="0"/>
              <a:cs typeface="Arial" pitchFamily="34" charset="0"/>
            </a:endParaRPr>
          </a:p>
        </p:txBody>
      </p:sp>
      <p:sp>
        <p:nvSpPr>
          <p:cNvPr id="61459" name="Line 20"/>
          <p:cNvSpPr>
            <a:spLocks noChangeShapeType="1"/>
          </p:cNvSpPr>
          <p:nvPr/>
        </p:nvSpPr>
        <p:spPr bwMode="auto">
          <a:xfrm flipH="1">
            <a:off x="2205318" y="2702859"/>
            <a:ext cx="838200" cy="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1460" name="Line 21"/>
          <p:cNvSpPr>
            <a:spLocks noChangeShapeType="1"/>
          </p:cNvSpPr>
          <p:nvPr/>
        </p:nvSpPr>
        <p:spPr bwMode="auto">
          <a:xfrm>
            <a:off x="1748118" y="3236258"/>
            <a:ext cx="0" cy="676275"/>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1461" name="Line 22"/>
          <p:cNvSpPr>
            <a:spLocks noChangeShapeType="1"/>
          </p:cNvSpPr>
          <p:nvPr/>
        </p:nvSpPr>
        <p:spPr bwMode="auto">
          <a:xfrm>
            <a:off x="6108981" y="3213725"/>
            <a:ext cx="315253" cy="573863"/>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1462" name="Line 23"/>
          <p:cNvSpPr>
            <a:spLocks noChangeShapeType="1"/>
          </p:cNvSpPr>
          <p:nvPr/>
        </p:nvSpPr>
        <p:spPr bwMode="auto">
          <a:xfrm flipH="1">
            <a:off x="7480934" y="3160059"/>
            <a:ext cx="286983" cy="682625"/>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1463" name="Text Box 24"/>
          <p:cNvSpPr txBox="1">
            <a:spLocks noChangeArrowheads="1"/>
          </p:cNvSpPr>
          <p:nvPr/>
        </p:nvSpPr>
        <p:spPr bwMode="auto">
          <a:xfrm rot="16200000">
            <a:off x="3062675" y="2481402"/>
            <a:ext cx="990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b="0" i="0" u="none" baseline="0">
                <a:solidFill>
                  <a:srgbClr val="000000"/>
                </a:solidFill>
                <a:latin typeface="Arial" panose="020B0604020202020204" pitchFamily="34" charset="0"/>
                <a:cs typeface="Arial" panose="020B0604020202020204" pitchFamily="34" charset="0"/>
              </a:rPr>
              <a:t>ДК</a:t>
            </a:r>
          </a:p>
        </p:txBody>
      </p:sp>
      <p:grpSp>
        <p:nvGrpSpPr>
          <p:cNvPr id="6" name="Group 5">
            <a:extLst>
              <a:ext uri="{FF2B5EF4-FFF2-40B4-BE49-F238E27FC236}">
                <a16:creationId xmlns:a16="http://schemas.microsoft.com/office/drawing/2014/main" xmlns="" id="{A4F4BB01-60E8-4450-AB95-0D3707DF9514}"/>
              </a:ext>
            </a:extLst>
          </p:cNvPr>
          <p:cNvGrpSpPr/>
          <p:nvPr/>
        </p:nvGrpSpPr>
        <p:grpSpPr>
          <a:xfrm>
            <a:off x="959390" y="1942445"/>
            <a:ext cx="1244948" cy="1444625"/>
            <a:chOff x="959390" y="1942445"/>
            <a:chExt cx="1244948" cy="1444625"/>
          </a:xfrm>
        </p:grpSpPr>
        <p:pic>
          <p:nvPicPr>
            <p:cNvPr id="5" name="Picture 4">
              <a:extLst>
                <a:ext uri="{FF2B5EF4-FFF2-40B4-BE49-F238E27FC236}">
                  <a16:creationId xmlns:a16="http://schemas.microsoft.com/office/drawing/2014/main" xmlns="" id="{AC775BAB-EB7D-41C3-B2A2-C14D6CD3BBBB}"/>
                </a:ext>
              </a:extLst>
            </p:cNvPr>
            <p:cNvPicPr>
              <a:picLocks noChangeAspect="1"/>
            </p:cNvPicPr>
            <p:nvPr/>
          </p:nvPicPr>
          <p:blipFill>
            <a:blip r:embed="rId5"/>
            <a:stretch>
              <a:fillRect/>
            </a:stretch>
          </p:blipFill>
          <p:spPr>
            <a:xfrm>
              <a:off x="1178676" y="2021635"/>
              <a:ext cx="1025662" cy="1252905"/>
            </a:xfrm>
            <a:prstGeom prst="rect">
              <a:avLst/>
            </a:prstGeom>
          </p:spPr>
        </p:pic>
        <p:sp>
          <p:nvSpPr>
            <p:cNvPr id="61465" name="Text Box 26"/>
            <p:cNvSpPr txBox="1">
              <a:spLocks noChangeArrowheads="1"/>
            </p:cNvSpPr>
            <p:nvPr/>
          </p:nvSpPr>
          <p:spPr bwMode="auto">
            <a:xfrm rot="16200000">
              <a:off x="406940" y="2494895"/>
              <a:ext cx="14446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sz="1600" b="0" i="0" u="none" baseline="0">
                  <a:solidFill>
                    <a:srgbClr val="000000"/>
                  </a:solidFill>
                  <a:latin typeface="Arial" panose="020B0604020202020204" pitchFamily="34" charset="0"/>
                  <a:cs typeface="Arial" panose="020B0604020202020204" pitchFamily="34" charset="0"/>
                </a:rPr>
                <a:t>Эхолот</a:t>
              </a:r>
            </a:p>
          </p:txBody>
        </p:sp>
      </p:grpSp>
      <p:sp>
        <p:nvSpPr>
          <p:cNvPr id="61467" name="Text Box 28"/>
          <p:cNvSpPr txBox="1">
            <a:spLocks noChangeArrowheads="1"/>
          </p:cNvSpPr>
          <p:nvPr/>
        </p:nvSpPr>
        <p:spPr bwMode="auto">
          <a:xfrm>
            <a:off x="1824318" y="3437660"/>
            <a:ext cx="2667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sz="1400" b="0" i="0" u="none" baseline="0">
                <a:solidFill>
                  <a:srgbClr val="000000"/>
                </a:solidFill>
                <a:latin typeface="Arial" panose="020B0604020202020204" pitchFamily="34" charset="0"/>
                <a:cs typeface="Arial" panose="020B0604020202020204" pitchFamily="34" charset="0"/>
              </a:rPr>
              <a:t>Глубины, исправленные за верт. качку (heave)</a:t>
            </a:r>
          </a:p>
        </p:txBody>
      </p:sp>
      <p:sp>
        <p:nvSpPr>
          <p:cNvPr id="61468" name="Text Box 29"/>
          <p:cNvSpPr txBox="1">
            <a:spLocks noChangeArrowheads="1"/>
          </p:cNvSpPr>
          <p:nvPr/>
        </p:nvSpPr>
        <p:spPr bwMode="auto">
          <a:xfrm rot="3396824">
            <a:off x="5582056" y="3519477"/>
            <a:ext cx="1060686"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sz="1400" b="0" i="0" u="none" baseline="0">
                <a:solidFill>
                  <a:srgbClr val="000000"/>
                </a:solidFill>
                <a:latin typeface="Arial" panose="020B0604020202020204" pitchFamily="34" charset="0"/>
                <a:cs typeface="Arial" panose="020B0604020202020204" pitchFamily="34" charset="0"/>
              </a:rPr>
              <a:t>RAW </a:t>
            </a:r>
          </a:p>
          <a:p>
            <a:pPr algn="l" rtl="0">
              <a:spcBef>
                <a:spcPct val="50000"/>
              </a:spcBef>
            </a:pPr>
            <a:r>
              <a:rPr lang="ru-RU" sz="1400" b="0" i="0" u="none" baseline="0">
                <a:solidFill>
                  <a:srgbClr val="000000"/>
                </a:solidFill>
                <a:latin typeface="Arial" panose="020B0604020202020204" pitchFamily="34" charset="0"/>
                <a:cs typeface="Arial" panose="020B0604020202020204" pitchFamily="34" charset="0"/>
              </a:rPr>
              <a:t>Глубины</a:t>
            </a:r>
          </a:p>
        </p:txBody>
      </p:sp>
      <p:sp>
        <p:nvSpPr>
          <p:cNvPr id="61469" name="Text Box 30"/>
          <p:cNvSpPr txBox="1">
            <a:spLocks noChangeArrowheads="1"/>
          </p:cNvSpPr>
          <p:nvPr/>
        </p:nvSpPr>
        <p:spPr bwMode="auto">
          <a:xfrm>
            <a:off x="7767917" y="3263713"/>
            <a:ext cx="8839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sz="1400" b="0" i="0" u="none" baseline="0">
                <a:solidFill>
                  <a:srgbClr val="000000"/>
                </a:solidFill>
                <a:latin typeface="Arial" panose="020B0604020202020204" pitchFamily="34" charset="0"/>
                <a:cs typeface="Arial" panose="020B0604020202020204" pitchFamily="34" charset="0"/>
              </a:rPr>
              <a:t>Данные качки (HPR)</a:t>
            </a:r>
          </a:p>
        </p:txBody>
      </p:sp>
      <p:sp>
        <p:nvSpPr>
          <p:cNvPr id="61470" name="Text Box 31"/>
          <p:cNvSpPr txBox="1">
            <a:spLocks noChangeArrowheads="1"/>
          </p:cNvSpPr>
          <p:nvPr/>
        </p:nvSpPr>
        <p:spPr bwMode="auto">
          <a:xfrm>
            <a:off x="2357718" y="2169459"/>
            <a:ext cx="76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sz="1400" b="0" i="0" u="none" baseline="0">
                <a:solidFill>
                  <a:srgbClr val="000000"/>
                </a:solidFill>
                <a:latin typeface="Arial" panose="020B0604020202020204" pitchFamily="34" charset="0"/>
                <a:cs typeface="Arial" panose="020B0604020202020204" pitchFamily="34" charset="0"/>
              </a:rPr>
              <a:t>Данные качки (HPR)</a:t>
            </a:r>
          </a:p>
        </p:txBody>
      </p:sp>
      <p:sp>
        <p:nvSpPr>
          <p:cNvPr id="61471" name="Text Box 32"/>
          <p:cNvSpPr txBox="1">
            <a:spLocks noChangeArrowheads="1"/>
          </p:cNvSpPr>
          <p:nvPr/>
        </p:nvSpPr>
        <p:spPr bwMode="auto">
          <a:xfrm>
            <a:off x="528918" y="4988859"/>
            <a:ext cx="3581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sz="2000" b="0" i="0" u="none" baseline="0">
                <a:solidFill>
                  <a:srgbClr val="000000"/>
                </a:solidFill>
                <a:latin typeface="Arial" panose="020B0604020202020204" pitchFamily="34" charset="0"/>
                <a:cs typeface="Arial" panose="020B0604020202020204" pitchFamily="34" charset="0"/>
              </a:rPr>
              <a:t>Можно делать так...</a:t>
            </a:r>
          </a:p>
        </p:txBody>
      </p:sp>
      <p:sp>
        <p:nvSpPr>
          <p:cNvPr id="61472" name="Text Box 33"/>
          <p:cNvSpPr txBox="1">
            <a:spLocks noChangeArrowheads="1"/>
          </p:cNvSpPr>
          <p:nvPr/>
        </p:nvSpPr>
        <p:spPr bwMode="auto">
          <a:xfrm>
            <a:off x="5024718" y="4988859"/>
            <a:ext cx="3581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sz="2000" b="0" i="0" u="none" baseline="0">
                <a:solidFill>
                  <a:srgbClr val="000000"/>
                </a:solidFill>
                <a:latin typeface="Arial" panose="020B0604020202020204" pitchFamily="34" charset="0"/>
                <a:cs typeface="Arial" panose="020B0604020202020204" pitchFamily="34" charset="0"/>
              </a:rPr>
              <a:t>Мы предпочитаем так.</a:t>
            </a:r>
          </a:p>
        </p:txBody>
      </p:sp>
      <p:sp>
        <p:nvSpPr>
          <p:cNvPr id="61473" name="TextBox 40"/>
          <p:cNvSpPr txBox="1">
            <a:spLocks noChangeArrowheads="1"/>
          </p:cNvSpPr>
          <p:nvPr/>
        </p:nvSpPr>
        <p:spPr bwMode="auto">
          <a:xfrm>
            <a:off x="367553" y="5597525"/>
            <a:ext cx="3810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b="0" i="0" u="none" baseline="0">
                <a:solidFill>
                  <a:schemeClr val="tx1">
                    <a:lumMod val="65000"/>
                    <a:lumOff val="35000"/>
                  </a:schemeClr>
                </a:solidFill>
                <a:latin typeface="Arial" panose="020B0604020202020204" pitchFamily="34" charset="0"/>
                <a:cs typeface="Arial" panose="020B0604020202020204" pitchFamily="34" charset="0"/>
              </a:rPr>
              <a:t>Рекомендуется, если эхолот может передавать сырую глубину и качку в отдельных строках.</a:t>
            </a:r>
          </a:p>
        </p:txBody>
      </p:sp>
      <p:sp>
        <p:nvSpPr>
          <p:cNvPr id="61474" name="TextBox 41"/>
          <p:cNvSpPr txBox="1">
            <a:spLocks noChangeArrowheads="1"/>
          </p:cNvSpPr>
          <p:nvPr/>
        </p:nvSpPr>
        <p:spPr bwMode="auto">
          <a:xfrm>
            <a:off x="4800600" y="5596218"/>
            <a:ext cx="3810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b="0" i="0" u="none" baseline="0">
                <a:solidFill>
                  <a:schemeClr val="tx1">
                    <a:lumMod val="65000"/>
                    <a:lumOff val="35000"/>
                  </a:schemeClr>
                </a:solidFill>
                <a:latin typeface="Arial" panose="020B0604020202020204" pitchFamily="34" charset="0"/>
                <a:cs typeface="Arial" panose="020B0604020202020204" pitchFamily="34" charset="0"/>
              </a:rPr>
              <a:t>Выберите драйвер для датчика качки и настройте его.</a:t>
            </a:r>
          </a:p>
        </p:txBody>
      </p:sp>
      <p:sp>
        <p:nvSpPr>
          <p:cNvPr id="35" name="TextBox 34"/>
          <p:cNvSpPr txBox="1"/>
          <p:nvPr/>
        </p:nvSpPr>
        <p:spPr>
          <a:xfrm>
            <a:off x="367553" y="1160275"/>
            <a:ext cx="6586545" cy="646331"/>
          </a:xfrm>
          <a:prstGeom prst="rect">
            <a:avLst/>
          </a:prstGeom>
          <a:noFill/>
        </p:spPr>
        <p:txBody>
          <a:bodyPr wrap="square">
            <a:spAutoFit/>
          </a:bodyPr>
          <a:lstStyle/>
          <a:p>
            <a:pPr algn="l" rtl="0">
              <a:defRPr/>
            </a:pPr>
            <a:r>
              <a:rPr lang="ru-RU" b="1" i="0" u="none" baseline="0" dirty="0">
                <a:solidFill>
                  <a:schemeClr val="tx1">
                    <a:lumMod val="65000"/>
                    <a:lumOff val="35000"/>
                  </a:schemeClr>
                </a:solidFill>
                <a:latin typeface="+mj-lt"/>
              </a:rPr>
              <a:t>Если Ваш эхолот может передавать исправленные за качку данные, мы не возражаем!</a:t>
            </a:r>
          </a:p>
        </p:txBody>
      </p:sp>
      <p:pic>
        <p:nvPicPr>
          <p:cNvPr id="39" name="Picture 38">
            <a:extLst>
              <a:ext uri="{FF2B5EF4-FFF2-40B4-BE49-F238E27FC236}">
                <a16:creationId xmlns:a16="http://schemas.microsoft.com/office/drawing/2014/main" xmlns="" id="{6CEF7F3C-D55A-4EE8-842D-00E12C4B1E6E}"/>
              </a:ext>
            </a:extLst>
          </p:cNvPr>
          <p:cNvPicPr>
            <a:picLocks noChangeAspect="1"/>
          </p:cNvPicPr>
          <p:nvPr/>
        </p:nvPicPr>
        <p:blipFill>
          <a:blip r:embed="rId6"/>
          <a:stretch>
            <a:fillRect/>
          </a:stretch>
        </p:blipFill>
        <p:spPr>
          <a:xfrm>
            <a:off x="7033846" y="2012397"/>
            <a:ext cx="1209088" cy="1262143"/>
          </a:xfrm>
          <a:prstGeom prst="rect">
            <a:avLst/>
          </a:prstGeom>
        </p:spPr>
      </p:pic>
      <p:sp>
        <p:nvSpPr>
          <p:cNvPr id="40" name="Text Box 24">
            <a:extLst>
              <a:ext uri="{FF2B5EF4-FFF2-40B4-BE49-F238E27FC236}">
                <a16:creationId xmlns:a16="http://schemas.microsoft.com/office/drawing/2014/main" xmlns="" id="{20D3494C-1A60-4CE5-AF43-FB4A6E2DF1A5}"/>
              </a:ext>
            </a:extLst>
          </p:cNvPr>
          <p:cNvSpPr txBox="1">
            <a:spLocks noChangeArrowheads="1"/>
          </p:cNvSpPr>
          <p:nvPr/>
        </p:nvSpPr>
        <p:spPr bwMode="auto">
          <a:xfrm rot="16200000">
            <a:off x="7250626" y="2441715"/>
            <a:ext cx="990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b="0" i="0" u="none" baseline="0">
                <a:solidFill>
                  <a:srgbClr val="000000"/>
                </a:solidFill>
                <a:latin typeface="Arial" panose="020B0604020202020204" pitchFamily="34" charset="0"/>
                <a:cs typeface="Arial" panose="020B0604020202020204" pitchFamily="34" charset="0"/>
              </a:rPr>
              <a:t>ДК</a:t>
            </a:r>
          </a:p>
        </p:txBody>
      </p:sp>
      <p:grpSp>
        <p:nvGrpSpPr>
          <p:cNvPr id="8" name="Group 7">
            <a:extLst>
              <a:ext uri="{FF2B5EF4-FFF2-40B4-BE49-F238E27FC236}">
                <a16:creationId xmlns:a16="http://schemas.microsoft.com/office/drawing/2014/main" xmlns="" id="{7C8CB514-1F28-4F3C-B777-D6A15B5604D7}"/>
              </a:ext>
            </a:extLst>
          </p:cNvPr>
          <p:cNvGrpSpPr/>
          <p:nvPr/>
        </p:nvGrpSpPr>
        <p:grpSpPr>
          <a:xfrm>
            <a:off x="6257875" y="3815575"/>
            <a:ext cx="1425904" cy="1222203"/>
            <a:chOff x="6257875" y="3815575"/>
            <a:chExt cx="1425904" cy="1222203"/>
          </a:xfrm>
        </p:grpSpPr>
        <p:pic>
          <p:nvPicPr>
            <p:cNvPr id="41" name="Picture 40">
              <a:extLst>
                <a:ext uri="{FF2B5EF4-FFF2-40B4-BE49-F238E27FC236}">
                  <a16:creationId xmlns:a16="http://schemas.microsoft.com/office/drawing/2014/main" xmlns="" id="{E97F6DD9-B3E7-405F-882B-872AF1E39881}"/>
                </a:ext>
              </a:extLst>
            </p:cNvPr>
            <p:cNvPicPr>
              <a:picLocks noChangeAspect="1"/>
            </p:cNvPicPr>
            <p:nvPr/>
          </p:nvPicPr>
          <p:blipFill>
            <a:blip r:embed="rId3"/>
            <a:stretch>
              <a:fillRect/>
            </a:stretch>
          </p:blipFill>
          <p:spPr>
            <a:xfrm>
              <a:off x="6257875" y="3815575"/>
              <a:ext cx="1425904" cy="1222203"/>
            </a:xfrm>
            <a:prstGeom prst="rect">
              <a:avLst/>
            </a:prstGeom>
          </p:spPr>
        </p:pic>
        <p:pic>
          <p:nvPicPr>
            <p:cNvPr id="7" name="Picture 6">
              <a:extLst>
                <a:ext uri="{FF2B5EF4-FFF2-40B4-BE49-F238E27FC236}">
                  <a16:creationId xmlns:a16="http://schemas.microsoft.com/office/drawing/2014/main" xmlns="" id="{1184E911-0F09-43CA-AC49-197267A20770}"/>
                </a:ext>
              </a:extLst>
            </p:cNvPr>
            <p:cNvPicPr>
              <a:picLocks noChangeAspect="1"/>
            </p:cNvPicPr>
            <p:nvPr/>
          </p:nvPicPr>
          <p:blipFill>
            <a:blip r:embed="rId4"/>
            <a:stretch>
              <a:fillRect/>
            </a:stretch>
          </p:blipFill>
          <p:spPr>
            <a:xfrm>
              <a:off x="6427264" y="3967577"/>
              <a:ext cx="1053669" cy="702274"/>
            </a:xfrm>
            <a:prstGeom prst="rect">
              <a:avLst/>
            </a:prstGeom>
          </p:spPr>
        </p:pic>
      </p:grpSp>
    </p:spTree>
    <p:extLst>
      <p:ext uri="{BB962C8B-B14F-4D97-AF65-F5344CB8AC3E}">
        <p14:creationId xmlns:p14="http://schemas.microsoft.com/office/powerpoint/2010/main" val="40139078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457200" y="1752600"/>
            <a:ext cx="8077200" cy="18288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62467" name="Title 4"/>
          <p:cNvSpPr>
            <a:spLocks noGrp="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Где установить датчик качки (MRU)?</a:t>
            </a:r>
          </a:p>
        </p:txBody>
      </p:sp>
      <p:cxnSp>
        <p:nvCxnSpPr>
          <p:cNvPr id="7" name="Straight Connector 6"/>
          <p:cNvCxnSpPr/>
          <p:nvPr/>
        </p:nvCxnSpPr>
        <p:spPr>
          <a:xfrm>
            <a:off x="838200" y="3124200"/>
            <a:ext cx="198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114800" y="3124200"/>
            <a:ext cx="4191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6200000" flipH="1">
            <a:off x="571500" y="3390900"/>
            <a:ext cx="8382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2247900" y="3390900"/>
            <a:ext cx="8382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flipV="1">
            <a:off x="1828800" y="3962400"/>
            <a:ext cx="685800" cy="1524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143000" y="3962400"/>
            <a:ext cx="685800" cy="1524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3657600" y="35814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7429500" y="3162300"/>
            <a:ext cx="914400" cy="838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4114800" y="4038600"/>
            <a:ext cx="33528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V="1">
            <a:off x="6819900" y="2552700"/>
            <a:ext cx="7620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V="1">
            <a:off x="2171700" y="2705100"/>
            <a:ext cx="762000" cy="76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1219200" y="2362200"/>
            <a:ext cx="1295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flipH="1" flipV="1">
            <a:off x="762000" y="2667000"/>
            <a:ext cx="7620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0800000">
            <a:off x="5715000" y="2362200"/>
            <a:ext cx="1295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5334000" y="2743200"/>
            <a:ext cx="76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57200" y="3581400"/>
            <a:ext cx="8077200" cy="2057400"/>
          </a:xfrm>
          <a:prstGeom prst="rect">
            <a:avLst/>
          </a:prstGeom>
          <a:solidFill>
            <a:srgbClr val="0000FF">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cxnSp>
        <p:nvCxnSpPr>
          <p:cNvPr id="44" name="Straight Connector 43"/>
          <p:cNvCxnSpPr/>
          <p:nvPr/>
        </p:nvCxnSpPr>
        <p:spPr>
          <a:xfrm rot="5400000" flipH="1" flipV="1">
            <a:off x="6410325" y="2247900"/>
            <a:ext cx="228600" cy="0"/>
          </a:xfrm>
          <a:prstGeom prst="line">
            <a:avLst/>
          </a:prstGeom>
          <a:ln w="28575">
            <a:solidFill>
              <a:srgbClr val="0091BB"/>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6324600" y="2057400"/>
            <a:ext cx="381000" cy="76200"/>
          </a:xfrm>
          <a:prstGeom prst="ellipse">
            <a:avLst/>
          </a:prstGeom>
          <a:solidFill>
            <a:schemeClr val="bg1"/>
          </a:solidFill>
          <a:ln w="12700">
            <a:solidFill>
              <a:srgbClr val="0091B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srgbClr val="0091BB"/>
              </a:solidFill>
            </a:endParaRPr>
          </a:p>
        </p:txBody>
      </p:sp>
      <p:cxnSp>
        <p:nvCxnSpPr>
          <p:cNvPr id="46" name="Straight Connector 45"/>
          <p:cNvCxnSpPr/>
          <p:nvPr/>
        </p:nvCxnSpPr>
        <p:spPr>
          <a:xfrm rot="5400000" flipH="1" flipV="1">
            <a:off x="2247900" y="2247900"/>
            <a:ext cx="228600" cy="0"/>
          </a:xfrm>
          <a:prstGeom prst="line">
            <a:avLst/>
          </a:prstGeom>
          <a:ln w="28575">
            <a:solidFill>
              <a:srgbClr val="0091BB"/>
            </a:solidFill>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2162175" y="2057400"/>
            <a:ext cx="381000" cy="76200"/>
          </a:xfrm>
          <a:prstGeom prst="ellipse">
            <a:avLst/>
          </a:prstGeom>
          <a:solidFill>
            <a:schemeClr val="bg1"/>
          </a:solidFill>
          <a:ln w="12700">
            <a:solidFill>
              <a:srgbClr val="0091B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srgbClr val="0091BB"/>
              </a:solidFill>
            </a:endParaRPr>
          </a:p>
        </p:txBody>
      </p:sp>
      <p:sp>
        <p:nvSpPr>
          <p:cNvPr id="48" name="Snip Same Side Corner Rectangle 47"/>
          <p:cNvSpPr/>
          <p:nvPr/>
        </p:nvSpPr>
        <p:spPr>
          <a:xfrm rot="10800000">
            <a:off x="6381750" y="3810000"/>
            <a:ext cx="304800" cy="152400"/>
          </a:xfrm>
          <a:prstGeom prst="snip2SameRect">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49" name="Snip Same Side Corner Rectangle 48"/>
          <p:cNvSpPr/>
          <p:nvPr/>
        </p:nvSpPr>
        <p:spPr>
          <a:xfrm rot="10800000">
            <a:off x="2209800" y="3733800"/>
            <a:ext cx="304800" cy="152400"/>
          </a:xfrm>
          <a:prstGeom prst="snip2SameRect">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62490" name="TextBox 51"/>
          <p:cNvSpPr txBox="1">
            <a:spLocks noChangeArrowheads="1"/>
          </p:cNvSpPr>
          <p:nvPr/>
        </p:nvSpPr>
        <p:spPr bwMode="auto">
          <a:xfrm>
            <a:off x="457200" y="5130800"/>
            <a:ext cx="8077200" cy="1200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2400" b="0" i="0" u="none" baseline="0">
                <a:solidFill>
                  <a:schemeClr val="tx1">
                    <a:lumMod val="65000"/>
                    <a:lumOff val="35000"/>
                  </a:schemeClr>
                </a:solidFill>
                <a:latin typeface="Arial" panose="020B0604020202020204" pitchFamily="34" charset="0"/>
                <a:cs typeface="Arial" panose="020B0604020202020204" pitchFamily="34" charset="0"/>
              </a:rPr>
              <a:t>Как можно ближе к центру тяжести судна.  Если нельзя установить в ЦТ, тщательно измерьте офсеты.</a:t>
            </a:r>
          </a:p>
        </p:txBody>
      </p:sp>
      <p:sp>
        <p:nvSpPr>
          <p:cNvPr id="53" name="Can 52"/>
          <p:cNvSpPr/>
          <p:nvPr/>
        </p:nvSpPr>
        <p:spPr>
          <a:xfrm>
            <a:off x="1752600" y="3352800"/>
            <a:ext cx="152400" cy="304800"/>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54" name="Can 53"/>
          <p:cNvSpPr/>
          <p:nvPr/>
        </p:nvSpPr>
        <p:spPr>
          <a:xfrm>
            <a:off x="5715000" y="3352800"/>
            <a:ext cx="152400" cy="304800"/>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62493" name="TextBox 54"/>
          <p:cNvSpPr txBox="1">
            <a:spLocks noChangeArrowheads="1"/>
          </p:cNvSpPr>
          <p:nvPr/>
        </p:nvSpPr>
        <p:spPr bwMode="auto">
          <a:xfrm>
            <a:off x="1905000" y="3276600"/>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solidFill>
                  <a:srgbClr val="92D050"/>
                </a:solidFill>
                <a:latin typeface="Arial" panose="020B0604020202020204" pitchFamily="34" charset="0"/>
                <a:cs typeface="Arial" panose="020B0604020202020204" pitchFamily="34" charset="0"/>
              </a:rPr>
              <a:t>ДК</a:t>
            </a:r>
          </a:p>
        </p:txBody>
      </p:sp>
      <p:sp>
        <p:nvSpPr>
          <p:cNvPr id="62494" name="TextBox 55"/>
          <p:cNvSpPr txBox="1">
            <a:spLocks noChangeArrowheads="1"/>
          </p:cNvSpPr>
          <p:nvPr/>
        </p:nvSpPr>
        <p:spPr bwMode="auto">
          <a:xfrm>
            <a:off x="5867400" y="3352800"/>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solidFill>
                  <a:srgbClr val="92D050"/>
                </a:solidFill>
                <a:latin typeface="Arial" panose="020B0604020202020204" pitchFamily="34" charset="0"/>
                <a:cs typeface="Arial" panose="020B0604020202020204" pitchFamily="34" charset="0"/>
              </a:rPr>
              <a:t>ДК</a:t>
            </a:r>
          </a:p>
        </p:txBody>
      </p:sp>
      <p:sp>
        <p:nvSpPr>
          <p:cNvPr id="62495" name="TextBox 56"/>
          <p:cNvSpPr txBox="1">
            <a:spLocks noChangeArrowheads="1"/>
          </p:cNvSpPr>
          <p:nvPr/>
        </p:nvSpPr>
        <p:spPr bwMode="auto">
          <a:xfrm>
            <a:off x="2590800" y="1905000"/>
            <a:ext cx="609600" cy="307975"/>
          </a:xfrm>
          <a:prstGeom prst="rect">
            <a:avLst/>
          </a:prstGeom>
          <a:solidFill>
            <a:schemeClr val="bg1"/>
          </a:solidFill>
          <a:ln w="9525">
            <a:solidFill>
              <a:srgbClr val="0091BB"/>
            </a:solidFill>
            <a:miter lim="800000"/>
            <a:headEnd/>
            <a:tailEnd/>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solidFill>
                  <a:srgbClr val="0091BB"/>
                </a:solidFill>
                <a:latin typeface="Arial" panose="020B0604020202020204" pitchFamily="34" charset="0"/>
                <a:cs typeface="Arial" panose="020B0604020202020204" pitchFamily="34" charset="0"/>
              </a:rPr>
              <a:t>GPS</a:t>
            </a:r>
          </a:p>
        </p:txBody>
      </p:sp>
      <p:sp>
        <p:nvSpPr>
          <p:cNvPr id="62496" name="TextBox 57"/>
          <p:cNvSpPr txBox="1">
            <a:spLocks noChangeArrowheads="1"/>
          </p:cNvSpPr>
          <p:nvPr/>
        </p:nvSpPr>
        <p:spPr bwMode="auto">
          <a:xfrm>
            <a:off x="6705600" y="1905000"/>
            <a:ext cx="609600" cy="307975"/>
          </a:xfrm>
          <a:prstGeom prst="rect">
            <a:avLst/>
          </a:prstGeom>
          <a:solidFill>
            <a:schemeClr val="bg1"/>
          </a:solidFill>
          <a:ln w="9525">
            <a:solidFill>
              <a:srgbClr val="0091BB"/>
            </a:solidFill>
            <a:miter lim="800000"/>
            <a:headEnd/>
            <a:tailEnd/>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solidFill>
                  <a:srgbClr val="0091BB"/>
                </a:solidFill>
                <a:latin typeface="Arial" panose="020B0604020202020204" pitchFamily="34" charset="0"/>
                <a:cs typeface="Arial" panose="020B0604020202020204" pitchFamily="34" charset="0"/>
              </a:rPr>
              <a:t>GPS</a:t>
            </a:r>
          </a:p>
        </p:txBody>
      </p:sp>
      <p:sp>
        <p:nvSpPr>
          <p:cNvPr id="62497" name="TextBox 58"/>
          <p:cNvSpPr txBox="1">
            <a:spLocks noChangeArrowheads="1"/>
          </p:cNvSpPr>
          <p:nvPr/>
        </p:nvSpPr>
        <p:spPr bwMode="auto">
          <a:xfrm>
            <a:off x="2819400" y="3352800"/>
            <a:ext cx="106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latin typeface="Arial" panose="020B0604020202020204" pitchFamily="34" charset="0"/>
                <a:cs typeface="Arial" panose="020B0604020202020204" pitchFamily="34" charset="0"/>
              </a:rPr>
              <a:t>Антенна эхолота</a:t>
            </a:r>
          </a:p>
        </p:txBody>
      </p:sp>
      <p:sp>
        <p:nvSpPr>
          <p:cNvPr id="62498" name="TextBox 59"/>
          <p:cNvSpPr txBox="1">
            <a:spLocks noChangeArrowheads="1"/>
          </p:cNvSpPr>
          <p:nvPr/>
        </p:nvSpPr>
        <p:spPr bwMode="auto">
          <a:xfrm>
            <a:off x="6781800" y="3352800"/>
            <a:ext cx="106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sz="1400" b="1" i="0" u="none" baseline="0">
                <a:latin typeface="Arial" panose="020B0604020202020204" pitchFamily="34" charset="0"/>
                <a:cs typeface="Arial" panose="020B0604020202020204" pitchFamily="34" charset="0"/>
              </a:rPr>
              <a:t>Антенна эхолота</a:t>
            </a:r>
          </a:p>
        </p:txBody>
      </p:sp>
      <p:cxnSp>
        <p:nvCxnSpPr>
          <p:cNvPr id="62" name="Straight Arrow Connector 61"/>
          <p:cNvCxnSpPr>
            <a:stCxn id="62497" idx="1"/>
          </p:cNvCxnSpPr>
          <p:nvPr/>
        </p:nvCxnSpPr>
        <p:spPr>
          <a:xfrm rot="10800000" flipV="1">
            <a:off x="2514600" y="3506788"/>
            <a:ext cx="304800" cy="22701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10800000" flipV="1">
            <a:off x="6705600" y="3657600"/>
            <a:ext cx="304800" cy="22701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33400" y="3048000"/>
            <a:ext cx="2590800"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4495800" y="2895600"/>
            <a:ext cx="2590800"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90639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347663" y="0"/>
            <a:ext cx="8262937" cy="989013"/>
          </a:xfrm>
        </p:spPr>
        <p:txBody>
          <a:bodyPr/>
          <a:lstStyle/>
          <a:p>
            <a:pPr algn="l" rtl="0" eaLnBrk="1" hangingPunct="1"/>
            <a:r>
              <a:rPr lang="ru-RU" sz="3600" b="0" i="0" u="none" baseline="0">
                <a:latin typeface="Arial" panose="020B0604020202020204" pitchFamily="34" charset="0"/>
                <a:cs typeface="Arial" panose="020B0604020202020204" pitchFamily="34" charset="0"/>
              </a:rPr>
              <a:t>Конфигурация:  GPS и эхолот</a:t>
            </a:r>
          </a:p>
        </p:txBody>
      </p:sp>
      <p:pic>
        <p:nvPicPr>
          <p:cNvPr id="2" name="2017 HARDWARE GPS and Echsounder.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228600" y="1600200"/>
            <a:ext cx="7583488" cy="4651375"/>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9431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2"/>
          <p:cNvSpPr>
            <a:spLocks noGrp="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Добавление ДК</a:t>
            </a:r>
          </a:p>
        </p:txBody>
      </p:sp>
      <p:pic>
        <p:nvPicPr>
          <p:cNvPr id="2" name="2017 HARDWARE Add MRU.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224516" y="1600199"/>
            <a:ext cx="7629452" cy="4654296"/>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96797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Мобили в HYPACK®</a:t>
            </a:r>
          </a:p>
        </p:txBody>
      </p:sp>
      <p:sp>
        <p:nvSpPr>
          <p:cNvPr id="3" name="Slide Number Placeholder 2"/>
          <p:cNvSpPr>
            <a:spLocks noGrp="1"/>
          </p:cNvSpPr>
          <p:nvPr>
            <p:ph type="sldNum" sz="quarter" idx="12"/>
          </p:nvPr>
        </p:nvSpPr>
        <p:spPr/>
        <p:txBody>
          <a:bodyPr/>
          <a:lstStyle/>
          <a:p>
            <a:pPr algn="l" rtl="0"/>
            <a:fld id="{50F2F8E5-1108-0A46-83A0-852BF6A1A522}" type="slidenum">
              <a:rPr/>
              <a:pPr/>
              <a:t>36</a:t>
            </a:fld>
            <a:endParaRPr lang="ru-RU"/>
          </a:p>
        </p:txBody>
      </p:sp>
      <p:sp>
        <p:nvSpPr>
          <p:cNvPr id="6" name="Oval 5">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9117659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685800"/>
            <a:ext cx="9144000" cy="6172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35" name="Rectangle 34"/>
          <p:cNvSpPr/>
          <p:nvPr/>
        </p:nvSpPr>
        <p:spPr>
          <a:xfrm>
            <a:off x="762000" y="1371600"/>
            <a:ext cx="7696200" cy="472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38916" name="Rectangle 2"/>
          <p:cNvSpPr>
            <a:spLocks noGrp="1" noRot="1" noChangeArrowheads="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Мобили</a:t>
            </a:r>
          </a:p>
        </p:txBody>
      </p:sp>
      <p:grpSp>
        <p:nvGrpSpPr>
          <p:cNvPr id="38917" name="Group 1"/>
          <p:cNvGrpSpPr>
            <a:grpSpLocks/>
          </p:cNvGrpSpPr>
          <p:nvPr/>
        </p:nvGrpSpPr>
        <p:grpSpPr bwMode="auto">
          <a:xfrm>
            <a:off x="700740" y="1960800"/>
            <a:ext cx="6705601" cy="4687162"/>
            <a:chOff x="990599" y="1447800"/>
            <a:chExt cx="6705601" cy="4687163"/>
          </a:xfrm>
        </p:grpSpPr>
        <p:sp>
          <p:nvSpPr>
            <p:cNvPr id="38919" name="Rectangle 4"/>
            <p:cNvSpPr>
              <a:spLocks noChangeArrowheads="1"/>
            </p:cNvSpPr>
            <p:nvPr/>
          </p:nvSpPr>
          <p:spPr bwMode="auto">
            <a:xfrm>
              <a:off x="1447800" y="2209800"/>
              <a:ext cx="990600" cy="228600"/>
            </a:xfrm>
            <a:prstGeom prst="rect">
              <a:avLst/>
            </a:prstGeom>
            <a:solidFill>
              <a:schemeClr val="tx1"/>
            </a:solidFill>
            <a:ln w="317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20" name="AutoShape 5"/>
            <p:cNvSpPr>
              <a:spLocks noChangeArrowheads="1"/>
            </p:cNvSpPr>
            <p:nvPr/>
          </p:nvSpPr>
          <p:spPr bwMode="auto">
            <a:xfrm flipV="1">
              <a:off x="2438400" y="2209800"/>
              <a:ext cx="152400" cy="228600"/>
            </a:xfrm>
            <a:prstGeom prst="rtTriangle">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21" name="AutoShape 6"/>
            <p:cNvSpPr>
              <a:spLocks noChangeArrowheads="1"/>
            </p:cNvSpPr>
            <p:nvPr/>
          </p:nvSpPr>
          <p:spPr bwMode="auto">
            <a:xfrm>
              <a:off x="2209800" y="1981200"/>
              <a:ext cx="152400" cy="228600"/>
            </a:xfrm>
            <a:prstGeom prst="rtTriangle">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22" name="Rectangle 7"/>
            <p:cNvSpPr>
              <a:spLocks noChangeArrowheads="1"/>
            </p:cNvSpPr>
            <p:nvPr/>
          </p:nvSpPr>
          <p:spPr bwMode="auto">
            <a:xfrm>
              <a:off x="1905000" y="1981200"/>
              <a:ext cx="304800" cy="2286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23" name="Text Box 8"/>
            <p:cNvSpPr txBox="1">
              <a:spLocks noChangeArrowheads="1"/>
            </p:cNvSpPr>
            <p:nvPr/>
          </p:nvSpPr>
          <p:spPr bwMode="auto">
            <a:xfrm>
              <a:off x="990599" y="2590800"/>
              <a:ext cx="2467761" cy="687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ct val="50000"/>
                </a:spcBef>
              </a:pPr>
              <a:r>
                <a:rPr lang="ru-RU" sz="1200" b="1" i="0" u="none" baseline="0">
                  <a:latin typeface="Arial" panose="020B0604020202020204" pitchFamily="34" charset="0"/>
                </a:rPr>
                <a:t>Простое промерное судно</a:t>
              </a:r>
            </a:p>
            <a:p>
              <a:pPr algn="ctr" rtl="0">
                <a:spcBef>
                  <a:spcPct val="50000"/>
                </a:spcBef>
              </a:pPr>
              <a:r>
                <a:rPr lang="ru-RU" b="1" i="0" u="none" baseline="0">
                  <a:latin typeface="Arial" panose="020B0604020202020204" pitchFamily="34" charset="0"/>
                </a:rPr>
                <a:t>1 мобиль</a:t>
              </a:r>
            </a:p>
          </p:txBody>
        </p:sp>
        <p:sp>
          <p:nvSpPr>
            <p:cNvPr id="38924" name="Rectangle 9"/>
            <p:cNvSpPr>
              <a:spLocks noChangeArrowheads="1"/>
            </p:cNvSpPr>
            <p:nvPr/>
          </p:nvSpPr>
          <p:spPr bwMode="auto">
            <a:xfrm>
              <a:off x="5638800" y="2133600"/>
              <a:ext cx="990600" cy="228600"/>
            </a:xfrm>
            <a:prstGeom prst="rect">
              <a:avLst/>
            </a:prstGeom>
            <a:solidFill>
              <a:schemeClr val="tx1"/>
            </a:solidFill>
            <a:ln w="317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25" name="AutoShape 10"/>
            <p:cNvSpPr>
              <a:spLocks noChangeArrowheads="1"/>
            </p:cNvSpPr>
            <p:nvPr/>
          </p:nvSpPr>
          <p:spPr bwMode="auto">
            <a:xfrm flipV="1">
              <a:off x="6629400" y="2133600"/>
              <a:ext cx="152400" cy="228600"/>
            </a:xfrm>
            <a:prstGeom prst="rtTriangle">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26" name="AutoShape 11"/>
            <p:cNvSpPr>
              <a:spLocks noChangeArrowheads="1"/>
            </p:cNvSpPr>
            <p:nvPr/>
          </p:nvSpPr>
          <p:spPr bwMode="auto">
            <a:xfrm>
              <a:off x="6400800" y="1905000"/>
              <a:ext cx="152400" cy="228600"/>
            </a:xfrm>
            <a:prstGeom prst="rtTriangle">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27" name="Rectangle 12"/>
            <p:cNvSpPr>
              <a:spLocks noChangeArrowheads="1"/>
            </p:cNvSpPr>
            <p:nvPr/>
          </p:nvSpPr>
          <p:spPr bwMode="auto">
            <a:xfrm>
              <a:off x="6096000" y="1905000"/>
              <a:ext cx="304800" cy="2286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28" name="Text Box 13"/>
            <p:cNvSpPr txBox="1">
              <a:spLocks noChangeArrowheads="1"/>
            </p:cNvSpPr>
            <p:nvPr/>
          </p:nvSpPr>
          <p:spPr bwMode="auto">
            <a:xfrm>
              <a:off x="5181600" y="2514600"/>
              <a:ext cx="2057400" cy="687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ct val="50000"/>
                </a:spcBef>
              </a:pPr>
              <a:r>
                <a:rPr lang="ru-RU" sz="1200" b="1" i="0" u="none" baseline="0">
                  <a:latin typeface="Arial" panose="020B0604020202020204" pitchFamily="34" charset="0"/>
                </a:rPr>
                <a:t>Промерное судно с ЗБУ</a:t>
              </a:r>
              <a:endParaRPr lang="ru-RU" altLang="en-US" sz="1200" b="1" dirty="0">
                <a:latin typeface="Arial" panose="020B0604020202020204" pitchFamily="34" charset="0"/>
              </a:endParaRPr>
            </a:p>
            <a:p>
              <a:pPr algn="ctr" rtl="0">
                <a:spcBef>
                  <a:spcPct val="50000"/>
                </a:spcBef>
              </a:pPr>
              <a:r>
                <a:rPr lang="ru-RU" b="1" i="0" u="none" baseline="0">
                  <a:latin typeface="Arial" panose="020B0604020202020204" pitchFamily="34" charset="0"/>
                </a:rPr>
                <a:t>2 мобиля</a:t>
              </a:r>
            </a:p>
          </p:txBody>
        </p:sp>
        <p:sp>
          <p:nvSpPr>
            <p:cNvPr id="38929" name="Line 14"/>
            <p:cNvSpPr>
              <a:spLocks noChangeShapeType="1"/>
            </p:cNvSpPr>
            <p:nvPr/>
          </p:nvSpPr>
          <p:spPr bwMode="auto">
            <a:xfrm>
              <a:off x="4495800" y="2286000"/>
              <a:ext cx="1295400" cy="0"/>
            </a:xfrm>
            <a:prstGeom prst="line">
              <a:avLst/>
            </a:prstGeom>
            <a:noFill/>
            <a:ln w="28575">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8930" name="Rectangle 15"/>
            <p:cNvSpPr>
              <a:spLocks noChangeArrowheads="1"/>
            </p:cNvSpPr>
            <p:nvPr/>
          </p:nvSpPr>
          <p:spPr bwMode="auto">
            <a:xfrm>
              <a:off x="1143000" y="5029200"/>
              <a:ext cx="1752600" cy="1524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31" name="Rectangle 16"/>
            <p:cNvSpPr>
              <a:spLocks noChangeArrowheads="1"/>
            </p:cNvSpPr>
            <p:nvPr/>
          </p:nvSpPr>
          <p:spPr bwMode="auto">
            <a:xfrm>
              <a:off x="2057400" y="4495800"/>
              <a:ext cx="304800" cy="5334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32" name="Rectangle 17"/>
            <p:cNvSpPr>
              <a:spLocks noChangeArrowheads="1"/>
            </p:cNvSpPr>
            <p:nvPr/>
          </p:nvSpPr>
          <p:spPr bwMode="auto">
            <a:xfrm>
              <a:off x="1447800" y="4800600"/>
              <a:ext cx="609600" cy="2286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33" name="Line 18"/>
            <p:cNvSpPr>
              <a:spLocks noChangeShapeType="1"/>
            </p:cNvSpPr>
            <p:nvPr/>
          </p:nvSpPr>
          <p:spPr bwMode="auto">
            <a:xfrm>
              <a:off x="2514600" y="5029200"/>
              <a:ext cx="1143000" cy="7620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8934" name="Oval 19"/>
            <p:cNvSpPr>
              <a:spLocks noChangeArrowheads="1"/>
            </p:cNvSpPr>
            <p:nvPr/>
          </p:nvSpPr>
          <p:spPr bwMode="auto">
            <a:xfrm>
              <a:off x="3581400" y="5715000"/>
              <a:ext cx="228600" cy="2286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35" name="Rectangle 20"/>
            <p:cNvSpPr>
              <a:spLocks noChangeArrowheads="1"/>
            </p:cNvSpPr>
            <p:nvPr/>
          </p:nvSpPr>
          <p:spPr bwMode="auto">
            <a:xfrm>
              <a:off x="2133600" y="4572000"/>
              <a:ext cx="152400" cy="152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36" name="Text Box 21"/>
            <p:cNvSpPr txBox="1">
              <a:spLocks noChangeArrowheads="1"/>
            </p:cNvSpPr>
            <p:nvPr/>
          </p:nvSpPr>
          <p:spPr bwMode="auto">
            <a:xfrm>
              <a:off x="990599" y="5334000"/>
              <a:ext cx="2133601" cy="687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ct val="50000"/>
                </a:spcBef>
              </a:pPr>
              <a:r>
                <a:rPr lang="ru-RU" sz="1200" b="1" i="0" u="none" baseline="0">
                  <a:latin typeface="Arial" panose="020B0604020202020204" pitchFamily="34" charset="0"/>
                </a:rPr>
                <a:t>Земснаряд</a:t>
              </a:r>
            </a:p>
            <a:p>
              <a:pPr algn="ctr" rtl="0">
                <a:spcBef>
                  <a:spcPct val="50000"/>
                </a:spcBef>
              </a:pPr>
              <a:r>
                <a:rPr lang="ru-RU" b="1" i="0" u="none" baseline="0">
                  <a:latin typeface="Arial" panose="020B0604020202020204" pitchFamily="34" charset="0"/>
                </a:rPr>
                <a:t>2 (или 3) мобиля</a:t>
              </a:r>
            </a:p>
          </p:txBody>
        </p:sp>
        <p:sp>
          <p:nvSpPr>
            <p:cNvPr id="38937" name="Oval 22"/>
            <p:cNvSpPr>
              <a:spLocks noChangeArrowheads="1"/>
            </p:cNvSpPr>
            <p:nvPr/>
          </p:nvSpPr>
          <p:spPr bwMode="auto">
            <a:xfrm>
              <a:off x="5791200" y="4191000"/>
              <a:ext cx="838200" cy="762000"/>
            </a:xfrm>
            <a:prstGeom prst="ellipse">
              <a:avLst/>
            </a:prstGeom>
            <a:solidFill>
              <a:schemeClr val="tx1"/>
            </a:solidFill>
            <a:ln w="9525">
              <a:solidFill>
                <a:schemeClr val="tx1"/>
              </a:solidFill>
              <a:round/>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38" name="Rectangle 23"/>
            <p:cNvSpPr>
              <a:spLocks noChangeArrowheads="1"/>
            </p:cNvSpPr>
            <p:nvPr/>
          </p:nvSpPr>
          <p:spPr bwMode="auto">
            <a:xfrm>
              <a:off x="5791200" y="4191000"/>
              <a:ext cx="838200" cy="3810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39" name="Rectangle 24"/>
            <p:cNvSpPr>
              <a:spLocks noChangeArrowheads="1"/>
            </p:cNvSpPr>
            <p:nvPr/>
          </p:nvSpPr>
          <p:spPr bwMode="auto">
            <a:xfrm>
              <a:off x="5943600" y="3810000"/>
              <a:ext cx="533400" cy="381000"/>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40" name="Line 25"/>
            <p:cNvSpPr>
              <a:spLocks noChangeShapeType="1"/>
            </p:cNvSpPr>
            <p:nvPr/>
          </p:nvSpPr>
          <p:spPr bwMode="auto">
            <a:xfrm flipH="1">
              <a:off x="5638800" y="4191000"/>
              <a:ext cx="152400"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8941" name="Line 26"/>
            <p:cNvSpPr>
              <a:spLocks noChangeShapeType="1"/>
            </p:cNvSpPr>
            <p:nvPr/>
          </p:nvSpPr>
          <p:spPr bwMode="auto">
            <a:xfrm>
              <a:off x="5638800" y="4191000"/>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8942" name="Line 27"/>
            <p:cNvSpPr>
              <a:spLocks noChangeShapeType="1"/>
            </p:cNvSpPr>
            <p:nvPr/>
          </p:nvSpPr>
          <p:spPr bwMode="auto">
            <a:xfrm>
              <a:off x="6553200" y="4191000"/>
              <a:ext cx="228600"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8943" name="Line 28"/>
            <p:cNvSpPr>
              <a:spLocks noChangeShapeType="1"/>
            </p:cNvSpPr>
            <p:nvPr/>
          </p:nvSpPr>
          <p:spPr bwMode="auto">
            <a:xfrm>
              <a:off x="6781800" y="4191000"/>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8944" name="Text Box 29"/>
            <p:cNvSpPr txBox="1">
              <a:spLocks noChangeArrowheads="1"/>
            </p:cNvSpPr>
            <p:nvPr/>
          </p:nvSpPr>
          <p:spPr bwMode="auto">
            <a:xfrm>
              <a:off x="4724400" y="5257800"/>
              <a:ext cx="2590800" cy="8771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a:spcBef>
                  <a:spcPct val="50000"/>
                </a:spcBef>
              </a:pPr>
              <a:r>
                <a:rPr lang="ru-RU" sz="1200" b="1" i="0" u="none" baseline="0" dirty="0" err="1">
                  <a:latin typeface="Arial" panose="020B0604020202020204" pitchFamily="34" charset="0"/>
                </a:rPr>
                <a:t>Самоотвозной</a:t>
              </a:r>
              <a:r>
                <a:rPr lang="ru-RU" sz="1200" b="1" i="0" u="none" baseline="0" dirty="0">
                  <a:latin typeface="Arial" panose="020B0604020202020204" pitchFamily="34" charset="0"/>
                </a:rPr>
                <a:t> землесос с двумя рабочими органами</a:t>
              </a:r>
            </a:p>
            <a:p>
              <a:pPr algn="ctr" rtl="0">
                <a:spcBef>
                  <a:spcPct val="50000"/>
                </a:spcBef>
              </a:pPr>
              <a:r>
                <a:rPr lang="ru-RU" b="1" i="0" u="none" baseline="0" dirty="0">
                  <a:latin typeface="Arial" panose="020B0604020202020204" pitchFamily="34" charset="0"/>
                </a:rPr>
                <a:t>3 </a:t>
              </a:r>
              <a:r>
                <a:rPr lang="ru-RU" b="1" i="0" u="none" baseline="0" dirty="0" err="1">
                  <a:latin typeface="Arial" panose="020B0604020202020204" pitchFamily="34" charset="0"/>
                </a:rPr>
                <a:t>мобиля</a:t>
              </a:r>
              <a:endParaRPr lang="ru-RU" b="1" i="0" u="none" baseline="0" dirty="0">
                <a:latin typeface="Arial" panose="020B0604020202020204" pitchFamily="34" charset="0"/>
              </a:endParaRPr>
            </a:p>
          </p:txBody>
        </p:sp>
        <p:sp>
          <p:nvSpPr>
            <p:cNvPr id="38945" name="Rectangle 30"/>
            <p:cNvSpPr>
              <a:spLocks noChangeArrowheads="1"/>
            </p:cNvSpPr>
            <p:nvPr/>
          </p:nvSpPr>
          <p:spPr bwMode="auto">
            <a:xfrm>
              <a:off x="6019800" y="3886200"/>
              <a:ext cx="381000" cy="762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46" name="Oval 31"/>
            <p:cNvSpPr>
              <a:spLocks noChangeArrowheads="1"/>
            </p:cNvSpPr>
            <p:nvPr/>
          </p:nvSpPr>
          <p:spPr bwMode="auto">
            <a:xfrm>
              <a:off x="5486400" y="5029200"/>
              <a:ext cx="228600" cy="2286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
          <p:nvSpPr>
            <p:cNvPr id="38947" name="Oval 32"/>
            <p:cNvSpPr>
              <a:spLocks noChangeArrowheads="1"/>
            </p:cNvSpPr>
            <p:nvPr/>
          </p:nvSpPr>
          <p:spPr bwMode="auto">
            <a:xfrm>
              <a:off x="6705600" y="5029200"/>
              <a:ext cx="228600" cy="2286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cxnSp>
          <p:nvCxnSpPr>
            <p:cNvPr id="37" name="Straight Arrow Connector 36"/>
            <p:cNvCxnSpPr/>
            <p:nvPr/>
          </p:nvCxnSpPr>
          <p:spPr>
            <a:xfrm rot="10800000" flipV="1">
              <a:off x="2362200" y="4343401"/>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2743200" y="4114801"/>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t>1</a:t>
              </a:r>
            </a:p>
          </p:txBody>
        </p:sp>
        <p:cxnSp>
          <p:nvCxnSpPr>
            <p:cNvPr id="39" name="Straight Arrow Connector 38"/>
            <p:cNvCxnSpPr/>
            <p:nvPr/>
          </p:nvCxnSpPr>
          <p:spPr>
            <a:xfrm rot="10800000" flipV="1">
              <a:off x="2286000" y="1752600"/>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2667000" y="1524000"/>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t>1</a:t>
              </a:r>
            </a:p>
          </p:txBody>
        </p:sp>
        <p:cxnSp>
          <p:nvCxnSpPr>
            <p:cNvPr id="41" name="Straight Arrow Connector 40"/>
            <p:cNvCxnSpPr/>
            <p:nvPr/>
          </p:nvCxnSpPr>
          <p:spPr>
            <a:xfrm rot="10800000" flipV="1">
              <a:off x="6477000" y="1676400"/>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6858000" y="1447800"/>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t>1</a:t>
              </a:r>
            </a:p>
          </p:txBody>
        </p:sp>
        <p:cxnSp>
          <p:nvCxnSpPr>
            <p:cNvPr id="43" name="Straight Arrow Connector 42"/>
            <p:cNvCxnSpPr/>
            <p:nvPr/>
          </p:nvCxnSpPr>
          <p:spPr>
            <a:xfrm rot="10800000" flipV="1">
              <a:off x="6477000" y="3505200"/>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6858000" y="3276600"/>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t>1</a:t>
              </a:r>
            </a:p>
          </p:txBody>
        </p:sp>
        <p:cxnSp>
          <p:nvCxnSpPr>
            <p:cNvPr id="45" name="Straight Arrow Connector 44"/>
            <p:cNvCxnSpPr/>
            <p:nvPr/>
          </p:nvCxnSpPr>
          <p:spPr>
            <a:xfrm rot="10800000" flipV="1">
              <a:off x="3810000" y="5410201"/>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4191000" y="5181601"/>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t>2</a:t>
              </a:r>
            </a:p>
          </p:txBody>
        </p:sp>
        <p:cxnSp>
          <p:nvCxnSpPr>
            <p:cNvPr id="47" name="Straight Arrow Connector 46"/>
            <p:cNvCxnSpPr/>
            <p:nvPr/>
          </p:nvCxnSpPr>
          <p:spPr>
            <a:xfrm rot="10800000" flipV="1">
              <a:off x="4495800" y="1905000"/>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4876800" y="1676400"/>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t>2</a:t>
              </a:r>
            </a:p>
          </p:txBody>
        </p:sp>
        <p:cxnSp>
          <p:nvCxnSpPr>
            <p:cNvPr id="49" name="Straight Arrow Connector 48"/>
            <p:cNvCxnSpPr>
              <a:stCxn id="50" idx="5"/>
            </p:cNvCxnSpPr>
            <p:nvPr/>
          </p:nvCxnSpPr>
          <p:spPr>
            <a:xfrm rot="16200000" flipH="1">
              <a:off x="5093494" y="4712495"/>
              <a:ext cx="349250" cy="43656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0" name="Oval 49"/>
            <p:cNvSpPr/>
            <p:nvPr/>
          </p:nvSpPr>
          <p:spPr>
            <a:xfrm>
              <a:off x="4724400" y="4495801"/>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t>2</a:t>
              </a:r>
            </a:p>
          </p:txBody>
        </p:sp>
        <p:cxnSp>
          <p:nvCxnSpPr>
            <p:cNvPr id="52" name="Straight Arrow Connector 51"/>
            <p:cNvCxnSpPr/>
            <p:nvPr/>
          </p:nvCxnSpPr>
          <p:spPr>
            <a:xfrm rot="10800000" flipV="1">
              <a:off x="6934200" y="4800601"/>
              <a:ext cx="381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7315200" y="4572001"/>
              <a:ext cx="381000" cy="3048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t>3</a:t>
              </a:r>
            </a:p>
          </p:txBody>
        </p:sp>
      </p:grpSp>
      <p:sp>
        <p:nvSpPr>
          <p:cNvPr id="38918" name="TextBox 1"/>
          <p:cNvSpPr txBox="1">
            <a:spLocks noChangeArrowheads="1"/>
          </p:cNvSpPr>
          <p:nvPr/>
        </p:nvSpPr>
        <p:spPr bwMode="auto">
          <a:xfrm>
            <a:off x="347472" y="1267855"/>
            <a:ext cx="68034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ru-RU" b="1" i="0" u="none" baseline="0">
                <a:solidFill>
                  <a:schemeClr val="tx1">
                    <a:lumMod val="65000"/>
                    <a:lumOff val="35000"/>
                  </a:schemeClr>
                </a:solidFill>
                <a:latin typeface="Arial" panose="020B0604020202020204" pitchFamily="34" charset="0"/>
                <a:cs typeface="Arial" panose="020B0604020202020204" pitchFamily="34" charset="0"/>
              </a:rPr>
              <a:t>Сколько независимых позиций вы отслеживаете…</a:t>
            </a:r>
          </a:p>
        </p:txBody>
      </p:sp>
    </p:spTree>
    <p:extLst>
      <p:ext uri="{BB962C8B-B14F-4D97-AF65-F5344CB8AC3E}">
        <p14:creationId xmlns:p14="http://schemas.microsoft.com/office/powerpoint/2010/main" val="35067300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3"/>
          <p:cNvPicPr>
            <a:picLocks noChangeAspect="1" noChangeArrowheads="1"/>
          </p:cNvPicPr>
          <p:nvPr/>
        </p:nvPicPr>
        <p:blipFill>
          <a:blip r:embed="rId2"/>
          <a:srcRect/>
          <a:stretch>
            <a:fillRect/>
          </a:stretch>
        </p:blipFill>
        <p:spPr bwMode="auto">
          <a:xfrm>
            <a:off x="289392" y="1143000"/>
            <a:ext cx="4233863" cy="2209800"/>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5334000" y="1371600"/>
            <a:ext cx="2362200" cy="32004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39940" name="Title 1"/>
          <p:cNvSpPr>
            <a:spLocks noGrp="1"/>
          </p:cNvSpPr>
          <p:nvPr>
            <p:ph type="title"/>
          </p:nvPr>
        </p:nvSpPr>
        <p:spPr>
          <a:xfrm>
            <a:off x="347663" y="0"/>
            <a:ext cx="8720137" cy="989013"/>
          </a:xfrm>
        </p:spPr>
        <p:txBody>
          <a:bodyPr/>
          <a:lstStyle/>
          <a:p>
            <a:pPr algn="l" rtl="0" eaLnBrk="1" hangingPunct="1"/>
            <a:r>
              <a:rPr lang="ru-RU" sz="3600" b="0" i="0" u="none" baseline="0">
                <a:latin typeface="Arial" panose="020B0604020202020204" pitchFamily="34" charset="0"/>
                <a:cs typeface="Arial" panose="020B0604020202020204" pitchFamily="34" charset="0"/>
              </a:rPr>
              <a:t>Один мобиль:  GPS и ОЛЭ</a:t>
            </a:r>
          </a:p>
        </p:txBody>
      </p:sp>
      <p:sp>
        <p:nvSpPr>
          <p:cNvPr id="17412" name="Content Placeholder 2"/>
          <p:cNvSpPr>
            <a:spLocks noGrp="1"/>
          </p:cNvSpPr>
          <p:nvPr>
            <p:ph idx="4294967295"/>
          </p:nvPr>
        </p:nvSpPr>
        <p:spPr>
          <a:xfrm>
            <a:off x="126023" y="4781747"/>
            <a:ext cx="9144000" cy="1600200"/>
          </a:xfrm>
        </p:spPr>
        <p:txBody>
          <a:bodyPr lIns="182880" rtlCol="0">
            <a:normAutofit fontScale="92500" lnSpcReduction="10000"/>
          </a:bodyPr>
          <a:lstStyle/>
          <a:p>
            <a:pPr marL="342900" indent="-342900" algn="l" rtl="0" eaLnBrk="1" fontAlgn="auto" hangingPunct="1">
              <a:spcBef>
                <a:spcPts val="0"/>
              </a:spcBef>
              <a:buClr>
                <a:schemeClr val="tx1">
                  <a:lumMod val="65000"/>
                  <a:lumOff val="35000"/>
                </a:schemeClr>
              </a:buClr>
              <a:buFont typeface="Arial" panose="020B0604020202020204" pitchFamily="34" charset="0"/>
              <a:buChar char="•"/>
              <a:defRPr/>
            </a:pPr>
            <a:r>
              <a:rPr lang="ru-RU" b="0" i="0" u="none" baseline="0" dirty="0" err="1">
                <a:solidFill>
                  <a:schemeClr val="tx1">
                    <a:lumMod val="75000"/>
                    <a:lumOff val="25000"/>
                  </a:schemeClr>
                </a:solidFill>
              </a:rPr>
              <a:t>Мобиль</a:t>
            </a:r>
            <a:r>
              <a:rPr lang="ru-RU" b="0" i="0" u="none" baseline="0" dirty="0">
                <a:solidFill>
                  <a:schemeClr val="tx1">
                    <a:lumMod val="75000"/>
                    <a:lumOff val="25000"/>
                  </a:schemeClr>
                </a:solidFill>
              </a:rPr>
              <a:t> – объект, который будет отслеживаться в SURVEY независимо от других объектов.</a:t>
            </a:r>
          </a:p>
          <a:p>
            <a:pPr marL="342900" indent="-342900" algn="l" rtl="0" eaLnBrk="1" fontAlgn="auto" hangingPunct="1">
              <a:spcBef>
                <a:spcPts val="0"/>
              </a:spcBef>
              <a:buClr>
                <a:schemeClr val="tx1">
                  <a:lumMod val="65000"/>
                  <a:lumOff val="35000"/>
                </a:schemeClr>
              </a:buClr>
              <a:buFont typeface="Arial" panose="020B0604020202020204" pitchFamily="34" charset="0"/>
              <a:buChar char="•"/>
              <a:defRPr/>
            </a:pPr>
            <a:r>
              <a:rPr lang="ru-RU" b="0" i="0" u="none" baseline="0" dirty="0">
                <a:solidFill>
                  <a:schemeClr val="tx1">
                    <a:lumMod val="75000"/>
                    <a:lumOff val="25000"/>
                  </a:schemeClr>
                </a:solidFill>
              </a:rPr>
              <a:t>Все устройства на </a:t>
            </a:r>
            <a:r>
              <a:rPr lang="ru-RU" b="0" i="0" u="none" baseline="0" dirty="0" err="1">
                <a:solidFill>
                  <a:schemeClr val="tx1">
                    <a:lumMod val="75000"/>
                    <a:lumOff val="25000"/>
                  </a:schemeClr>
                </a:solidFill>
              </a:rPr>
              <a:t>мобиле</a:t>
            </a:r>
            <a:r>
              <a:rPr lang="ru-RU" b="0" i="0" u="none" baseline="0" dirty="0">
                <a:solidFill>
                  <a:schemeClr val="tx1">
                    <a:lumMod val="75000"/>
                    <a:lumOff val="25000"/>
                  </a:schemeClr>
                </a:solidFill>
              </a:rPr>
              <a:t> можно позиционировать путем применения их офсетов к позиции </a:t>
            </a:r>
            <a:r>
              <a:rPr lang="ru-RU" b="0" i="0" u="none" baseline="0" dirty="0" err="1">
                <a:solidFill>
                  <a:schemeClr val="tx1">
                    <a:lumMod val="75000"/>
                    <a:lumOff val="25000"/>
                  </a:schemeClr>
                </a:solidFill>
              </a:rPr>
              <a:t>мобиля</a:t>
            </a:r>
            <a:r>
              <a:rPr lang="ru-RU" b="0" i="0" u="none" baseline="0" dirty="0">
                <a:solidFill>
                  <a:schemeClr val="tx1">
                    <a:lumMod val="75000"/>
                    <a:lumOff val="25000"/>
                  </a:schemeClr>
                </a:solidFill>
              </a:rPr>
              <a:t> и курсу.</a:t>
            </a:r>
          </a:p>
          <a:p>
            <a:pPr marL="342900" indent="-342900" algn="l" rtl="0" eaLnBrk="1" fontAlgn="auto" hangingPunct="1">
              <a:spcBef>
                <a:spcPts val="0"/>
              </a:spcBef>
              <a:buClr>
                <a:schemeClr val="tx1">
                  <a:lumMod val="65000"/>
                  <a:lumOff val="35000"/>
                </a:schemeClr>
              </a:buClr>
              <a:buFont typeface="Arial" panose="020B0604020202020204" pitchFamily="34" charset="0"/>
              <a:buChar char="•"/>
              <a:defRPr/>
            </a:pPr>
            <a:r>
              <a:rPr lang="ru-RU" b="0" i="0" u="none" baseline="0" dirty="0">
                <a:solidFill>
                  <a:schemeClr val="tx1">
                    <a:lumMod val="75000"/>
                    <a:lumOff val="25000"/>
                  </a:schemeClr>
                </a:solidFill>
              </a:rPr>
              <a:t>Базовая настройка судна с GPS и эхолотом требует 1 </a:t>
            </a:r>
            <a:r>
              <a:rPr lang="ru-RU" b="0" i="0" u="none" baseline="0" dirty="0" err="1">
                <a:solidFill>
                  <a:schemeClr val="tx1">
                    <a:lumMod val="75000"/>
                    <a:lumOff val="25000"/>
                  </a:schemeClr>
                </a:solidFill>
              </a:rPr>
              <a:t>мобиль</a:t>
            </a:r>
            <a:r>
              <a:rPr lang="ru-RU" b="0" i="0" u="none" baseline="0" dirty="0">
                <a:solidFill>
                  <a:schemeClr val="tx1">
                    <a:lumMod val="75000"/>
                    <a:lumOff val="25000"/>
                  </a:schemeClr>
                </a:solidFill>
              </a:rPr>
              <a:t>.</a:t>
            </a:r>
          </a:p>
        </p:txBody>
      </p:sp>
      <p:grpSp>
        <p:nvGrpSpPr>
          <p:cNvPr id="3" name="Group 2">
            <a:extLst>
              <a:ext uri="{FF2B5EF4-FFF2-40B4-BE49-F238E27FC236}">
                <a16:creationId xmlns:a16="http://schemas.microsoft.com/office/drawing/2014/main" xmlns="" id="{2BA69C4B-ED7A-4C36-A982-C65D85421D9F}"/>
              </a:ext>
            </a:extLst>
          </p:cNvPr>
          <p:cNvGrpSpPr/>
          <p:nvPr/>
        </p:nvGrpSpPr>
        <p:grpSpPr>
          <a:xfrm>
            <a:off x="6008077" y="1371600"/>
            <a:ext cx="3009900" cy="3369069"/>
            <a:chOff x="5600700" y="1371600"/>
            <a:chExt cx="3009900" cy="3369069"/>
          </a:xfrm>
        </p:grpSpPr>
        <p:pic>
          <p:nvPicPr>
            <p:cNvPr id="2" name="Picture 1">
              <a:extLst>
                <a:ext uri="{FF2B5EF4-FFF2-40B4-BE49-F238E27FC236}">
                  <a16:creationId xmlns:a16="http://schemas.microsoft.com/office/drawing/2014/main" xmlns="" id="{DC11DF55-38C4-4EF1-B0D5-A0384CD179D9}"/>
                </a:ext>
              </a:extLst>
            </p:cNvPr>
            <p:cNvPicPr>
              <a:picLocks noChangeAspect="1"/>
            </p:cNvPicPr>
            <p:nvPr/>
          </p:nvPicPr>
          <p:blipFill>
            <a:blip r:embed="rId3"/>
            <a:stretch>
              <a:fillRect/>
            </a:stretch>
          </p:blipFill>
          <p:spPr>
            <a:xfrm>
              <a:off x="5600700" y="1371600"/>
              <a:ext cx="1562100" cy="3369069"/>
            </a:xfrm>
            <a:prstGeom prst="rect">
              <a:avLst/>
            </a:prstGeom>
          </p:spPr>
        </p:pic>
        <p:sp>
          <p:nvSpPr>
            <p:cNvPr id="6" name="Oval 5"/>
            <p:cNvSpPr/>
            <p:nvPr/>
          </p:nvSpPr>
          <p:spPr>
            <a:xfrm>
              <a:off x="6534150" y="3016250"/>
              <a:ext cx="228600" cy="2286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7" name="TextBox 6"/>
            <p:cNvSpPr txBox="1"/>
            <p:nvPr/>
          </p:nvSpPr>
          <p:spPr>
            <a:xfrm>
              <a:off x="6877050" y="2940050"/>
              <a:ext cx="914400" cy="338138"/>
            </a:xfrm>
            <a:prstGeom prst="rect">
              <a:avLst/>
            </a:prstGeom>
            <a:noFill/>
          </p:spPr>
          <p:txBody>
            <a:bodyPr>
              <a:spAutoFit/>
            </a:bodyPr>
            <a:lstStyle/>
            <a:p>
              <a:pPr algn="l" rtl="0">
                <a:defRPr/>
              </a:pPr>
              <a:r>
                <a:rPr lang="ru-RU" sz="1600" b="1" i="0" u="none" baseline="0">
                  <a:solidFill>
                    <a:schemeClr val="tx2"/>
                  </a:solidFill>
                  <a:latin typeface="+mj-lt"/>
                </a:rPr>
                <a:t>GPS</a:t>
              </a:r>
            </a:p>
          </p:txBody>
        </p:sp>
        <p:sp>
          <p:nvSpPr>
            <p:cNvPr id="8" name="Rectangle 7"/>
            <p:cNvSpPr/>
            <p:nvPr/>
          </p:nvSpPr>
          <p:spPr>
            <a:xfrm>
              <a:off x="6858000" y="3756025"/>
              <a:ext cx="152400" cy="1524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9" name="TextBox 8"/>
            <p:cNvSpPr txBox="1"/>
            <p:nvPr/>
          </p:nvSpPr>
          <p:spPr>
            <a:xfrm>
              <a:off x="7162800" y="3603625"/>
              <a:ext cx="1447800" cy="369888"/>
            </a:xfrm>
            <a:prstGeom prst="rect">
              <a:avLst/>
            </a:prstGeom>
            <a:noFill/>
          </p:spPr>
          <p:txBody>
            <a:bodyPr>
              <a:spAutoFit/>
            </a:bodyPr>
            <a:lstStyle/>
            <a:p>
              <a:pPr algn="l" rtl="0">
                <a:defRPr/>
              </a:pPr>
              <a:r>
                <a:rPr lang="ru-RU" b="1" i="0" u="none" baseline="0">
                  <a:solidFill>
                    <a:srgbClr val="FF0000"/>
                  </a:solidFill>
                  <a:latin typeface="+mj-lt"/>
                </a:rPr>
                <a:t>Антенна эхолота</a:t>
              </a:r>
            </a:p>
          </p:txBody>
        </p:sp>
      </p:grpSp>
      <p:sp>
        <p:nvSpPr>
          <p:cNvPr id="12" name="TextBox 11"/>
          <p:cNvSpPr txBox="1"/>
          <p:nvPr/>
        </p:nvSpPr>
        <p:spPr>
          <a:xfrm>
            <a:off x="658498" y="3603625"/>
            <a:ext cx="3200400" cy="830263"/>
          </a:xfrm>
          <a:prstGeom prst="rect">
            <a:avLst/>
          </a:prstGeom>
          <a:noFill/>
          <a:ln>
            <a:noFill/>
          </a:ln>
        </p:spPr>
        <p:txBody>
          <a:bodyPr>
            <a:spAutoFit/>
          </a:bodyPr>
          <a:lstStyle/>
          <a:p>
            <a:pPr algn="l" rtl="0">
              <a:defRPr/>
            </a:pPr>
            <a:r>
              <a:rPr lang="ru-RU" sz="1600" b="1" i="0" u="none" baseline="0">
                <a:solidFill>
                  <a:schemeClr val="tx1">
                    <a:lumMod val="65000"/>
                    <a:lumOff val="35000"/>
                  </a:schemeClr>
                </a:solidFill>
                <a:latin typeface="+mj-lt"/>
              </a:rPr>
              <a:t>Базовый мобиль = судно</a:t>
            </a:r>
          </a:p>
          <a:p>
            <a:pPr algn="l" rtl="0">
              <a:defRPr/>
            </a:pPr>
            <a:r>
              <a:rPr lang="ru-RU" sz="1600" b="1" i="0" u="none" baseline="0">
                <a:solidFill>
                  <a:schemeClr val="tx1">
                    <a:lumMod val="65000"/>
                    <a:lumOff val="35000"/>
                  </a:schemeClr>
                </a:solidFill>
                <a:latin typeface="+mj-lt"/>
              </a:rPr>
              <a:t>1</a:t>
            </a:r>
            <a:r>
              <a:rPr lang="ru-RU" sz="1600" b="1" i="0" u="none" baseline="30000">
                <a:solidFill>
                  <a:schemeClr val="tx1">
                    <a:lumMod val="65000"/>
                    <a:lumOff val="35000"/>
                  </a:schemeClr>
                </a:solidFill>
                <a:latin typeface="+mj-lt"/>
              </a:rPr>
              <a:t>й</a:t>
            </a:r>
            <a:r>
              <a:rPr lang="ru-RU" sz="1600" b="1" i="0" u="none" baseline="0">
                <a:solidFill>
                  <a:schemeClr val="tx1">
                    <a:lumMod val="65000"/>
                    <a:lumOff val="35000"/>
                  </a:schemeClr>
                </a:solidFill>
                <a:latin typeface="+mj-lt"/>
              </a:rPr>
              <a:t> датчик = GPS</a:t>
            </a:r>
          </a:p>
          <a:p>
            <a:pPr algn="l" rtl="0">
              <a:defRPr/>
            </a:pPr>
            <a:r>
              <a:rPr lang="ru-RU" sz="1600" b="1" i="0" u="none" baseline="0">
                <a:solidFill>
                  <a:schemeClr val="tx1">
                    <a:lumMod val="65000"/>
                    <a:lumOff val="35000"/>
                  </a:schemeClr>
                </a:solidFill>
                <a:latin typeface="+mj-lt"/>
              </a:rPr>
              <a:t>2</a:t>
            </a:r>
            <a:r>
              <a:rPr lang="ru-RU" sz="1600" b="1" i="0" u="none" baseline="30000">
                <a:solidFill>
                  <a:schemeClr val="tx1">
                    <a:lumMod val="65000"/>
                    <a:lumOff val="35000"/>
                  </a:schemeClr>
                </a:solidFill>
                <a:latin typeface="+mj-lt"/>
              </a:rPr>
              <a:t>й</a:t>
            </a:r>
            <a:r>
              <a:rPr lang="ru-RU" sz="1600" b="1" i="0" u="none" baseline="0">
                <a:solidFill>
                  <a:schemeClr val="tx1">
                    <a:lumMod val="65000"/>
                    <a:lumOff val="35000"/>
                  </a:schemeClr>
                </a:solidFill>
                <a:latin typeface="+mj-lt"/>
              </a:rPr>
              <a:t> датчик = Odom MKIII</a:t>
            </a:r>
          </a:p>
        </p:txBody>
      </p:sp>
    </p:spTree>
    <p:extLst>
      <p:ext uri="{BB962C8B-B14F-4D97-AF65-F5344CB8AC3E}">
        <p14:creationId xmlns:p14="http://schemas.microsoft.com/office/powerpoint/2010/main" val="14401459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C3ECE73-2868-42E3-BC7A-B84F8D0B8E89}"/>
              </a:ext>
            </a:extLst>
          </p:cNvPr>
          <p:cNvPicPr>
            <a:picLocks noChangeAspect="1"/>
          </p:cNvPicPr>
          <p:nvPr/>
        </p:nvPicPr>
        <p:blipFill>
          <a:blip r:embed="rId2"/>
          <a:stretch>
            <a:fillRect/>
          </a:stretch>
        </p:blipFill>
        <p:spPr>
          <a:xfrm>
            <a:off x="6691069" y="1530728"/>
            <a:ext cx="1518138" cy="3274256"/>
          </a:xfrm>
          <a:prstGeom prst="rect">
            <a:avLst/>
          </a:prstGeom>
        </p:spPr>
      </p:pic>
      <p:pic>
        <p:nvPicPr>
          <p:cNvPr id="40962" name="Picture 15"/>
          <p:cNvPicPr>
            <a:picLocks noChangeAspect="1" noChangeArrowheads="1"/>
          </p:cNvPicPr>
          <p:nvPr/>
        </p:nvPicPr>
        <p:blipFill rotWithShape="1">
          <a:blip r:embed="rId3"/>
          <a:srcRect l="1602" t="5695"/>
          <a:stretch/>
        </p:blipFill>
        <p:spPr bwMode="auto">
          <a:xfrm>
            <a:off x="501162" y="1592263"/>
            <a:ext cx="2699238" cy="22082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Content Placeholder 2"/>
          <p:cNvSpPr>
            <a:spLocks noGrp="1"/>
          </p:cNvSpPr>
          <p:nvPr>
            <p:ph idx="4294967295"/>
          </p:nvPr>
        </p:nvSpPr>
        <p:spPr>
          <a:xfrm>
            <a:off x="193675" y="4144963"/>
            <a:ext cx="7315200" cy="2133600"/>
          </a:xfrm>
        </p:spPr>
        <p:txBody>
          <a:bodyPr lIns="182880" rtlCol="0">
            <a:normAutofit/>
          </a:bodyPr>
          <a:lstStyle/>
          <a:p>
            <a:pPr algn="l" rtl="0" eaLnBrk="1" fontAlgn="auto" hangingPunct="1">
              <a:spcBef>
                <a:spcPts val="0"/>
              </a:spcBef>
              <a:buClr>
                <a:schemeClr val="tx1"/>
              </a:buClr>
              <a:defRPr/>
            </a:pPr>
            <a:r>
              <a:rPr lang="ru-RU" sz="2400" b="1" i="0" u="none" baseline="0">
                <a:solidFill>
                  <a:schemeClr val="bg2"/>
                </a:solidFill>
              </a:rPr>
              <a:t>Добавьте драйвер датчика качки (MRU).               </a:t>
            </a:r>
          </a:p>
          <a:p>
            <a:pPr marL="0" lvl="1" indent="0" algn="l" rtl="0">
              <a:buClr>
                <a:schemeClr val="tx1">
                  <a:lumMod val="65000"/>
                  <a:lumOff val="35000"/>
                </a:schemeClr>
              </a:buClr>
              <a:buNone/>
              <a:defRPr/>
            </a:pPr>
            <a:r>
              <a:rPr lang="ru-RU" b="0" i="0" u="none" baseline="0">
                <a:solidFill>
                  <a:schemeClr val="tx1">
                    <a:lumMod val="65000"/>
                    <a:lumOff val="35000"/>
                  </a:schemeClr>
                </a:solidFill>
              </a:rPr>
              <a:t>Только один мобиль. </a:t>
            </a:r>
          </a:p>
          <a:p>
            <a:pPr marL="0" lvl="1" indent="0" algn="l" rtl="0">
              <a:buClr>
                <a:schemeClr val="tx1">
                  <a:lumMod val="65000"/>
                  <a:lumOff val="35000"/>
                </a:schemeClr>
              </a:buClr>
              <a:buNone/>
              <a:defRPr/>
            </a:pPr>
            <a:r>
              <a:rPr lang="ru-RU" b="0" i="0" u="none" baseline="0">
                <a:solidFill>
                  <a:schemeClr val="tx1">
                    <a:lumMod val="65000"/>
                    <a:lumOff val="35000"/>
                  </a:schemeClr>
                </a:solidFill>
              </a:rPr>
              <a:t>Все датчики можно расположить на судне путем ввода их офсетов относительно базовой точки.</a:t>
            </a:r>
          </a:p>
          <a:p>
            <a:pPr marL="0" lvl="1" indent="0" algn="l" rtl="0">
              <a:buClr>
                <a:schemeClr val="tx1">
                  <a:lumMod val="65000"/>
                  <a:lumOff val="35000"/>
                </a:schemeClr>
              </a:buClr>
              <a:buNone/>
              <a:defRPr/>
            </a:pPr>
            <a:r>
              <a:rPr lang="ru-RU" b="0" i="0" u="none" baseline="0">
                <a:solidFill>
                  <a:schemeClr val="tx1">
                    <a:lumMod val="65000"/>
                    <a:lumOff val="35000"/>
                  </a:schemeClr>
                </a:solidFill>
              </a:rPr>
              <a:t>Если у Вас МЛЭС, датчик качки будет добавлен в списке оборудования HYSWEEP Survey.</a:t>
            </a:r>
          </a:p>
        </p:txBody>
      </p:sp>
      <p:sp>
        <p:nvSpPr>
          <p:cNvPr id="5" name="Title 1"/>
          <p:cNvSpPr txBox="1">
            <a:spLocks/>
          </p:cNvSpPr>
          <p:nvPr/>
        </p:nvSpPr>
        <p:spPr>
          <a:xfrm>
            <a:off x="0" y="190500"/>
            <a:ext cx="8686800" cy="685800"/>
          </a:xfrm>
          <a:prstGeom prst="rect">
            <a:avLst/>
          </a:prstGeom>
        </p:spPr>
        <p:txBody>
          <a:bodyPr anchor="b">
            <a:normAutofit/>
            <a:scene3d>
              <a:camera prst="orthographicFront"/>
              <a:lightRig rig="soft" dir="t">
                <a:rot lat="0" lon="0" rev="2400000"/>
              </a:lightRig>
            </a:scene3d>
            <a:sp3d>
              <a:bevelT w="19050" h="12700"/>
            </a:sp3d>
          </a:bodyPr>
          <a:lstStyle/>
          <a:p>
            <a:pPr marL="53975" algn="l" rtl="0" eaLnBrk="1" hangingPunct="1">
              <a:defRPr/>
            </a:pPr>
            <a:r>
              <a:rPr lang="ru-RU" sz="3600" b="0" i="0" u="none" baseline="0">
                <a:solidFill>
                  <a:schemeClr val="bg1"/>
                </a:solidFill>
                <a:latin typeface="+mj-lt"/>
                <a:ea typeface="+mj-ea"/>
                <a:cs typeface="+mj-cs"/>
              </a:rPr>
              <a:t>Один</a:t>
            </a:r>
            <a:r>
              <a:rPr lang="ru-RU" sz="3600" b="0" i="0" u="none" baseline="0">
                <a:solidFill>
                  <a:schemeClr val="bg1"/>
                </a:solidFill>
                <a:latin typeface="+mn-lt"/>
                <a:ea typeface="+mj-ea"/>
                <a:cs typeface="+mj-cs"/>
              </a:rPr>
              <a:t> мобиль:  GPS, ОЛЭ и ДК</a:t>
            </a:r>
          </a:p>
        </p:txBody>
      </p:sp>
      <p:sp>
        <p:nvSpPr>
          <p:cNvPr id="9" name="Oval 8"/>
          <p:cNvSpPr/>
          <p:nvPr/>
        </p:nvSpPr>
        <p:spPr bwMode="auto">
          <a:xfrm>
            <a:off x="7280275" y="2819400"/>
            <a:ext cx="228600" cy="228600"/>
          </a:xfrm>
          <a:prstGeom prst="ellipse">
            <a:avLst/>
          </a:prstGeom>
          <a:solidFill>
            <a:srgbClr val="00FF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10" name="TextBox 9"/>
          <p:cNvSpPr txBox="1"/>
          <p:nvPr/>
        </p:nvSpPr>
        <p:spPr bwMode="auto">
          <a:xfrm>
            <a:off x="8118475" y="2739091"/>
            <a:ext cx="914400" cy="338138"/>
          </a:xfrm>
          <a:prstGeom prst="rect">
            <a:avLst/>
          </a:prstGeom>
          <a:noFill/>
        </p:spPr>
        <p:txBody>
          <a:bodyPr>
            <a:spAutoFit/>
          </a:bodyPr>
          <a:lstStyle/>
          <a:p>
            <a:pPr algn="l" rtl="0">
              <a:defRPr/>
            </a:pPr>
            <a:r>
              <a:rPr lang="ru-RU" sz="1600" b="1" i="0" u="none" baseline="0">
                <a:solidFill>
                  <a:srgbClr val="00FF00"/>
                </a:solidFill>
                <a:latin typeface="+mn-lt"/>
              </a:rPr>
              <a:t>GPS</a:t>
            </a:r>
          </a:p>
        </p:txBody>
      </p:sp>
      <p:sp>
        <p:nvSpPr>
          <p:cNvPr id="11" name="Rectangle 10"/>
          <p:cNvSpPr/>
          <p:nvPr/>
        </p:nvSpPr>
        <p:spPr bwMode="auto">
          <a:xfrm>
            <a:off x="7034091" y="4021552"/>
            <a:ext cx="152400" cy="152400"/>
          </a:xfrm>
          <a:prstGeom prst="rect">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12" name="TextBox 11"/>
          <p:cNvSpPr txBox="1"/>
          <p:nvPr/>
        </p:nvSpPr>
        <p:spPr bwMode="auto">
          <a:xfrm>
            <a:off x="7186491" y="4631378"/>
            <a:ext cx="1749425" cy="646331"/>
          </a:xfrm>
          <a:prstGeom prst="rect">
            <a:avLst/>
          </a:prstGeom>
          <a:noFill/>
        </p:spPr>
        <p:txBody>
          <a:bodyPr wrap="square">
            <a:spAutoFit/>
          </a:bodyPr>
          <a:lstStyle/>
          <a:p>
            <a:pPr algn="l" rtl="0">
              <a:defRPr/>
            </a:pPr>
            <a:r>
              <a:rPr lang="ru-RU" b="1" i="0" u="none" baseline="0" dirty="0">
                <a:solidFill>
                  <a:srgbClr val="FF0000"/>
                </a:solidFill>
                <a:latin typeface="+mn-lt"/>
              </a:rPr>
              <a:t>Антенна эхолота</a:t>
            </a:r>
          </a:p>
        </p:txBody>
      </p:sp>
      <p:sp>
        <p:nvSpPr>
          <p:cNvPr id="16" name="Rectangle 15"/>
          <p:cNvSpPr/>
          <p:nvPr/>
        </p:nvSpPr>
        <p:spPr bwMode="auto">
          <a:xfrm>
            <a:off x="7450138" y="3319553"/>
            <a:ext cx="152400" cy="152400"/>
          </a:xfrm>
          <a:prstGeom prst="rect">
            <a:avLst/>
          </a:prstGeom>
          <a:solidFill>
            <a:schemeClr val="bg2">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17" name="TextBox 16"/>
          <p:cNvSpPr txBox="1"/>
          <p:nvPr/>
        </p:nvSpPr>
        <p:spPr bwMode="auto">
          <a:xfrm>
            <a:off x="8142165" y="3326466"/>
            <a:ext cx="838200" cy="369888"/>
          </a:xfrm>
          <a:prstGeom prst="rect">
            <a:avLst/>
          </a:prstGeom>
          <a:noFill/>
          <a:ln>
            <a:noFill/>
          </a:ln>
        </p:spPr>
        <p:txBody>
          <a:bodyPr>
            <a:spAutoFit/>
          </a:bodyPr>
          <a:lstStyle/>
          <a:p>
            <a:pPr algn="l" rtl="0">
              <a:defRPr/>
            </a:pPr>
            <a:r>
              <a:rPr lang="ru-RU" b="1" i="0" u="none" baseline="0">
                <a:solidFill>
                  <a:srgbClr val="0091BB"/>
                </a:solidFill>
                <a:latin typeface="+mn-lt"/>
              </a:rPr>
              <a:t>ДК</a:t>
            </a:r>
          </a:p>
        </p:txBody>
      </p:sp>
      <p:sp>
        <p:nvSpPr>
          <p:cNvPr id="18446" name="TextBox 13"/>
          <p:cNvSpPr txBox="1">
            <a:spLocks noChangeArrowheads="1"/>
          </p:cNvSpPr>
          <p:nvPr/>
        </p:nvSpPr>
        <p:spPr bwMode="auto">
          <a:xfrm>
            <a:off x="3522783" y="1687231"/>
            <a:ext cx="3561007" cy="1200329"/>
          </a:xfrm>
          <a:prstGeom prst="rect">
            <a:avLst/>
          </a:prstGeom>
          <a:noFill/>
          <a:ln w="9525">
            <a:noFill/>
            <a:miter lim="800000"/>
            <a:headEnd/>
            <a:tailEnd/>
          </a:ln>
        </p:spPr>
        <p:txBody>
          <a:bodyPr wrap="square">
            <a:spAutoFit/>
          </a:bodyPr>
          <a:lstStyle/>
          <a:p>
            <a:pPr algn="l" rtl="0">
              <a:defRPr/>
            </a:pPr>
            <a:r>
              <a:rPr lang="ru-RU" b="0" i="0" u="none" baseline="0">
                <a:solidFill>
                  <a:schemeClr val="tx1">
                    <a:lumMod val="65000"/>
                    <a:lumOff val="35000"/>
                  </a:schemeClr>
                </a:solidFill>
                <a:latin typeface="+mn-lt"/>
                <a:ea typeface="Calibri" pitchFamily="34" charset="0"/>
                <a:cs typeface="Calibri" pitchFamily="34" charset="0"/>
              </a:rPr>
              <a:t>Базовый мобиль = ‘R/V Smoky’</a:t>
            </a:r>
          </a:p>
          <a:p>
            <a:pPr algn="l" rtl="0">
              <a:defRPr/>
            </a:pPr>
            <a:r>
              <a:rPr lang="ru-RU" b="0" i="0" u="none" baseline="0">
                <a:solidFill>
                  <a:schemeClr val="tx1">
                    <a:lumMod val="65000"/>
                    <a:lumOff val="35000"/>
                  </a:schemeClr>
                </a:solidFill>
                <a:latin typeface="+mn-lt"/>
                <a:ea typeface="Calibri" pitchFamily="34" charset="0"/>
                <a:cs typeface="Calibri" pitchFamily="34" charset="0"/>
              </a:rPr>
              <a:t>1</a:t>
            </a:r>
            <a:r>
              <a:rPr lang="ru-RU" b="0" i="0" u="none" baseline="30000">
                <a:solidFill>
                  <a:schemeClr val="tx1">
                    <a:lumMod val="65000"/>
                    <a:lumOff val="35000"/>
                  </a:schemeClr>
                </a:solidFill>
                <a:latin typeface="+mn-lt"/>
                <a:ea typeface="Calibri" pitchFamily="34" charset="0"/>
                <a:cs typeface="Calibri" pitchFamily="34" charset="0"/>
              </a:rPr>
              <a:t>й</a:t>
            </a:r>
            <a:r>
              <a:rPr lang="ru-RU" b="0" i="0" u="none" baseline="0">
                <a:solidFill>
                  <a:schemeClr val="tx1">
                    <a:lumMod val="65000"/>
                    <a:lumOff val="35000"/>
                  </a:schemeClr>
                </a:solidFill>
                <a:latin typeface="+mn-lt"/>
                <a:ea typeface="Calibri" pitchFamily="34" charset="0"/>
                <a:cs typeface="Calibri" pitchFamily="34" charset="0"/>
              </a:rPr>
              <a:t> датчик = GPS</a:t>
            </a:r>
          </a:p>
          <a:p>
            <a:pPr algn="l" rtl="0">
              <a:defRPr/>
            </a:pPr>
            <a:r>
              <a:rPr lang="ru-RU" b="0" i="0" u="none" baseline="0">
                <a:solidFill>
                  <a:schemeClr val="tx1">
                    <a:lumMod val="65000"/>
                    <a:lumOff val="35000"/>
                  </a:schemeClr>
                </a:solidFill>
                <a:latin typeface="+mn-lt"/>
                <a:ea typeface="Calibri" pitchFamily="34" charset="0"/>
                <a:cs typeface="Calibri" pitchFamily="34" charset="0"/>
              </a:rPr>
              <a:t>2</a:t>
            </a:r>
            <a:r>
              <a:rPr lang="ru-RU" b="0" i="0" u="none" baseline="30000">
                <a:solidFill>
                  <a:schemeClr val="tx1">
                    <a:lumMod val="65000"/>
                    <a:lumOff val="35000"/>
                  </a:schemeClr>
                </a:solidFill>
                <a:latin typeface="+mn-lt"/>
                <a:ea typeface="Calibri" pitchFamily="34" charset="0"/>
                <a:cs typeface="Calibri" pitchFamily="34" charset="0"/>
              </a:rPr>
              <a:t>й</a:t>
            </a:r>
            <a:r>
              <a:rPr lang="ru-RU" b="0" i="0" u="none" baseline="0">
                <a:solidFill>
                  <a:schemeClr val="tx1">
                    <a:lumMod val="65000"/>
                    <a:lumOff val="35000"/>
                  </a:schemeClr>
                </a:solidFill>
                <a:latin typeface="+mn-lt"/>
                <a:ea typeface="Calibri" pitchFamily="34" charset="0"/>
                <a:cs typeface="Calibri" pitchFamily="34" charset="0"/>
              </a:rPr>
              <a:t> датчик = Odom MKIII</a:t>
            </a:r>
          </a:p>
          <a:p>
            <a:pPr algn="l" rtl="0">
              <a:defRPr/>
            </a:pPr>
            <a:r>
              <a:rPr lang="ru-RU" b="0" i="0" u="none" baseline="0">
                <a:solidFill>
                  <a:schemeClr val="tx1">
                    <a:lumMod val="65000"/>
                    <a:lumOff val="35000"/>
                  </a:schemeClr>
                </a:solidFill>
                <a:latin typeface="+mn-lt"/>
                <a:ea typeface="Calibri" pitchFamily="34" charset="0"/>
                <a:cs typeface="Calibri" pitchFamily="34" charset="0"/>
              </a:rPr>
              <a:t>3</a:t>
            </a:r>
            <a:r>
              <a:rPr lang="ru-RU" b="0" i="0" u="none" baseline="30000">
                <a:solidFill>
                  <a:schemeClr val="tx1">
                    <a:lumMod val="65000"/>
                    <a:lumOff val="35000"/>
                  </a:schemeClr>
                </a:solidFill>
                <a:latin typeface="+mn-lt"/>
                <a:ea typeface="Calibri" pitchFamily="34" charset="0"/>
                <a:cs typeface="Calibri" pitchFamily="34" charset="0"/>
              </a:rPr>
              <a:t>й</a:t>
            </a:r>
            <a:r>
              <a:rPr lang="ru-RU" b="0" i="0" u="none" baseline="0">
                <a:solidFill>
                  <a:schemeClr val="tx1">
                    <a:lumMod val="65000"/>
                    <a:lumOff val="35000"/>
                  </a:schemeClr>
                </a:solidFill>
                <a:latin typeface="+mn-lt"/>
                <a:ea typeface="Calibri" pitchFamily="34" charset="0"/>
                <a:cs typeface="Calibri" pitchFamily="34" charset="0"/>
              </a:rPr>
              <a:t> датчик = Датчик качки DMS-05        </a:t>
            </a:r>
          </a:p>
        </p:txBody>
      </p:sp>
    </p:spTree>
    <p:extLst>
      <p:ext uri="{BB962C8B-B14F-4D97-AF65-F5344CB8AC3E}">
        <p14:creationId xmlns:p14="http://schemas.microsoft.com/office/powerpoint/2010/main" val="3308840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rtl="0" eaLnBrk="1" hangingPunct="1"/>
            <a:r>
              <a:rPr lang="ru-RU" sz="3200" b="0" i="0" u="none" baseline="0">
                <a:latin typeface="Arial" panose="020B0604020202020204" pitchFamily="34" charset="0"/>
                <a:cs typeface="Arial" panose="020B0604020202020204" pitchFamily="34" charset="0"/>
              </a:rPr>
              <a:t>ОБОРУДОВАНИЕ </a:t>
            </a:r>
            <a:r>
              <a:rPr lang="ru-RU" sz="3600" b="0" i="0" u="none" baseline="0">
                <a:latin typeface="Arial" panose="020B0604020202020204" pitchFamily="34" charset="0"/>
                <a:cs typeface="Arial" panose="020B0604020202020204" pitchFamily="34" charset="0"/>
              </a:rPr>
              <a:t>HYPACK®</a:t>
            </a:r>
          </a:p>
        </p:txBody>
      </p:sp>
      <p:sp>
        <p:nvSpPr>
          <p:cNvPr id="30723" name="Text Box 27"/>
          <p:cNvSpPr txBox="1">
            <a:spLocks noChangeArrowheads="1"/>
          </p:cNvSpPr>
          <p:nvPr/>
        </p:nvSpPr>
        <p:spPr bwMode="auto">
          <a:xfrm>
            <a:off x="347472" y="5684037"/>
            <a:ext cx="723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pPr>
            <a:r>
              <a:rPr lang="ru-RU" sz="1600" b="0" i="0" u="none" baseline="0">
                <a:solidFill>
                  <a:schemeClr val="tx1">
                    <a:lumMod val="65000"/>
                    <a:lumOff val="35000"/>
                  </a:schemeClr>
                </a:solidFill>
                <a:latin typeface="Verdana" panose="020B0604030504040204" pitchFamily="34" charset="0"/>
              </a:rPr>
              <a:t>ОБОРУДОВАНИЕ HYPACK, ОБОРУДОВАНИЕ HYSWEEP и ОБОРУДОВАНИЕ ГБО настраиваются в этой программе.</a:t>
            </a:r>
          </a:p>
        </p:txBody>
      </p:sp>
      <p:pic>
        <p:nvPicPr>
          <p:cNvPr id="30724" name="Picture 13"/>
          <p:cNvPicPr>
            <a:picLocks noChangeAspect="1" noChangeArrowheads="1"/>
          </p:cNvPicPr>
          <p:nvPr/>
        </p:nvPicPr>
        <p:blipFill>
          <a:blip r:embed="rId2"/>
          <a:srcRect/>
          <a:stretch>
            <a:fillRect/>
          </a:stretch>
        </p:blipFill>
        <p:spPr bwMode="auto">
          <a:xfrm>
            <a:off x="347472" y="1407598"/>
            <a:ext cx="6888350" cy="40505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8995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6"/>
          <p:cNvSpPr>
            <a:spLocks noGrp="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Настройка мобиля</a:t>
            </a:r>
          </a:p>
        </p:txBody>
      </p:sp>
      <p:sp>
        <p:nvSpPr>
          <p:cNvPr id="10" name="Rounded Rectangle 9"/>
          <p:cNvSpPr/>
          <p:nvPr/>
        </p:nvSpPr>
        <p:spPr>
          <a:xfrm>
            <a:off x="838200" y="1219200"/>
            <a:ext cx="2133600" cy="609600"/>
          </a:xfrm>
          <a:prstGeom prst="roundRect">
            <a:avLst/>
          </a:prstGeom>
          <a:solidFill>
            <a:srgbClr val="00B0F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400" b="1" i="0" u="none" baseline="0"/>
              <a:t>Запустите HYPACK HARDWARE</a:t>
            </a:r>
          </a:p>
        </p:txBody>
      </p:sp>
      <p:sp>
        <p:nvSpPr>
          <p:cNvPr id="11" name="Rounded Rectangle 10"/>
          <p:cNvSpPr/>
          <p:nvPr/>
        </p:nvSpPr>
        <p:spPr>
          <a:xfrm>
            <a:off x="838200" y="2133600"/>
            <a:ext cx="2133600" cy="990600"/>
          </a:xfrm>
          <a:prstGeom prst="roundRect">
            <a:avLst/>
          </a:prstGeom>
          <a:solidFill>
            <a:srgbClr val="00B0F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ПКМ на HYPACK Configuration для добавления нового мобиля.</a:t>
            </a:r>
          </a:p>
        </p:txBody>
      </p:sp>
      <p:sp>
        <p:nvSpPr>
          <p:cNvPr id="12" name="Rounded Rectangle 11"/>
          <p:cNvSpPr/>
          <p:nvPr/>
        </p:nvSpPr>
        <p:spPr>
          <a:xfrm>
            <a:off x="838200" y="3429000"/>
            <a:ext cx="2133600" cy="762000"/>
          </a:xfrm>
          <a:prstGeom prst="roundRect">
            <a:avLst/>
          </a:prstGeom>
          <a:solidFill>
            <a:srgbClr val="00B0F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Назовите мобиль (опционально).</a:t>
            </a:r>
          </a:p>
        </p:txBody>
      </p:sp>
      <p:sp>
        <p:nvSpPr>
          <p:cNvPr id="13" name="Rounded Rectangle 12"/>
          <p:cNvSpPr/>
          <p:nvPr/>
        </p:nvSpPr>
        <p:spPr>
          <a:xfrm>
            <a:off x="838200" y="4541838"/>
            <a:ext cx="2133600" cy="762000"/>
          </a:xfrm>
          <a:prstGeom prst="roundRect">
            <a:avLst/>
          </a:prstGeom>
          <a:solidFill>
            <a:schemeClr val="bg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400" b="1" i="0" u="none" baseline="0"/>
              <a:t>Укажите драйвер для позиционирования мобиля.</a:t>
            </a:r>
          </a:p>
        </p:txBody>
      </p:sp>
      <p:sp>
        <p:nvSpPr>
          <p:cNvPr id="14" name="Rounded Rectangle 13"/>
          <p:cNvSpPr/>
          <p:nvPr/>
        </p:nvSpPr>
        <p:spPr>
          <a:xfrm>
            <a:off x="838200" y="5562600"/>
            <a:ext cx="2133600" cy="838200"/>
          </a:xfrm>
          <a:prstGeom prst="roundRect">
            <a:avLst/>
          </a:prstGeom>
          <a:solidFill>
            <a:schemeClr val="bg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Добавьте датчики на мобиль.</a:t>
            </a:r>
          </a:p>
        </p:txBody>
      </p:sp>
      <p:sp>
        <p:nvSpPr>
          <p:cNvPr id="17" name="Rounded Rectangle 16"/>
          <p:cNvSpPr/>
          <p:nvPr/>
        </p:nvSpPr>
        <p:spPr>
          <a:xfrm>
            <a:off x="3886200" y="2286000"/>
            <a:ext cx="2438400" cy="838200"/>
          </a:xfrm>
          <a:prstGeom prst="roundRect">
            <a:avLst/>
          </a:prstGeom>
          <a:solidFill>
            <a:srgbClr val="00B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На другом мобиле (например, кабина крана)</a:t>
            </a:r>
          </a:p>
        </p:txBody>
      </p:sp>
      <p:sp>
        <p:nvSpPr>
          <p:cNvPr id="18" name="Rounded Rectangle 17"/>
          <p:cNvSpPr/>
          <p:nvPr/>
        </p:nvSpPr>
        <p:spPr>
          <a:xfrm>
            <a:off x="3886200" y="3352800"/>
            <a:ext cx="2438400" cy="838200"/>
          </a:xfrm>
          <a:prstGeom prst="roundRect">
            <a:avLst/>
          </a:prstGeom>
          <a:solidFill>
            <a:srgbClr val="00B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Движется относительно другого мобиля (ЗБУ)</a:t>
            </a:r>
          </a:p>
        </p:txBody>
      </p:sp>
      <p:sp>
        <p:nvSpPr>
          <p:cNvPr id="19" name="Rounded Rectangle 18"/>
          <p:cNvSpPr/>
          <p:nvPr/>
        </p:nvSpPr>
        <p:spPr>
          <a:xfrm>
            <a:off x="3886200" y="4572000"/>
            <a:ext cx="2438400" cy="685800"/>
          </a:xfrm>
          <a:prstGeom prst="roundRect">
            <a:avLst/>
          </a:prstGeom>
          <a:solidFill>
            <a:srgbClr val="00B05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Движется независимо от другого мобиля</a:t>
            </a:r>
          </a:p>
        </p:txBody>
      </p:sp>
      <p:sp>
        <p:nvSpPr>
          <p:cNvPr id="20" name="Rectangle 19"/>
          <p:cNvSpPr/>
          <p:nvPr/>
        </p:nvSpPr>
        <p:spPr>
          <a:xfrm>
            <a:off x="6781800" y="2362200"/>
            <a:ext cx="1981200" cy="685800"/>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Genoffset.dll</a:t>
            </a:r>
          </a:p>
        </p:txBody>
      </p:sp>
      <p:sp>
        <p:nvSpPr>
          <p:cNvPr id="21" name="Rectangle 20"/>
          <p:cNvSpPr/>
          <p:nvPr/>
        </p:nvSpPr>
        <p:spPr>
          <a:xfrm>
            <a:off x="6781800" y="3276600"/>
            <a:ext cx="1981200" cy="990600"/>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Towfish.dll</a:t>
            </a:r>
          </a:p>
          <a:p>
            <a:pPr algn="ctr" rtl="0">
              <a:defRPr/>
            </a:pPr>
            <a:r>
              <a:rPr lang="ru-RU" sz="1600" b="1" i="0" u="none" baseline="0"/>
              <a:t>Trackman.DLL</a:t>
            </a:r>
          </a:p>
          <a:p>
            <a:pPr algn="ctr" rtl="0">
              <a:defRPr/>
            </a:pPr>
            <a:r>
              <a:rPr lang="ru-RU" sz="1600" b="1" i="0" u="none" baseline="0"/>
              <a:t>Inclinometer.DLL…</a:t>
            </a:r>
          </a:p>
        </p:txBody>
      </p:sp>
      <p:sp>
        <p:nvSpPr>
          <p:cNvPr id="23" name="Rectangle 22"/>
          <p:cNvSpPr/>
          <p:nvPr/>
        </p:nvSpPr>
        <p:spPr>
          <a:xfrm>
            <a:off x="6781800" y="4572000"/>
            <a:ext cx="1981200" cy="685800"/>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GPS.DLL...</a:t>
            </a:r>
          </a:p>
        </p:txBody>
      </p:sp>
      <p:sp>
        <p:nvSpPr>
          <p:cNvPr id="25" name="Rectangle 24"/>
          <p:cNvSpPr/>
          <p:nvPr/>
        </p:nvSpPr>
        <p:spPr>
          <a:xfrm>
            <a:off x="5181600" y="5638800"/>
            <a:ext cx="1981200" cy="685800"/>
          </a:xfrm>
          <a:prstGeom prst="rect">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t>MAGNET.DLL...</a:t>
            </a:r>
          </a:p>
        </p:txBody>
      </p:sp>
      <p:cxnSp>
        <p:nvCxnSpPr>
          <p:cNvPr id="27" name="Straight Arrow Connector 26"/>
          <p:cNvCxnSpPr>
            <a:stCxn id="10" idx="2"/>
            <a:endCxn id="11" idx="0"/>
          </p:cNvCxnSpPr>
          <p:nvPr/>
        </p:nvCxnSpPr>
        <p:spPr>
          <a:xfrm>
            <a:off x="1905000" y="1828800"/>
            <a:ext cx="0" cy="30480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1" idx="2"/>
            <a:endCxn id="12" idx="0"/>
          </p:cNvCxnSpPr>
          <p:nvPr/>
        </p:nvCxnSpPr>
        <p:spPr>
          <a:xfrm>
            <a:off x="1905000" y="3124200"/>
            <a:ext cx="0" cy="30480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2" idx="2"/>
            <a:endCxn id="13" idx="0"/>
          </p:cNvCxnSpPr>
          <p:nvPr/>
        </p:nvCxnSpPr>
        <p:spPr>
          <a:xfrm>
            <a:off x="1905000" y="4191000"/>
            <a:ext cx="0" cy="35083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13" idx="2"/>
            <a:endCxn id="14" idx="0"/>
          </p:cNvCxnSpPr>
          <p:nvPr/>
        </p:nvCxnSpPr>
        <p:spPr>
          <a:xfrm>
            <a:off x="1905000" y="5303838"/>
            <a:ext cx="0" cy="258762"/>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4" idx="3"/>
            <a:endCxn id="25" idx="1"/>
          </p:cNvCxnSpPr>
          <p:nvPr/>
        </p:nvCxnSpPr>
        <p:spPr>
          <a:xfrm>
            <a:off x="2971800" y="5981700"/>
            <a:ext cx="2209800" cy="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Elbow Connector 39"/>
          <p:cNvCxnSpPr>
            <a:stCxn id="13" idx="3"/>
            <a:endCxn id="17" idx="1"/>
          </p:cNvCxnSpPr>
          <p:nvPr/>
        </p:nvCxnSpPr>
        <p:spPr>
          <a:xfrm flipV="1">
            <a:off x="2971800" y="2705100"/>
            <a:ext cx="914400" cy="2217738"/>
          </a:xfrm>
          <a:prstGeom prst="bentConnector3">
            <a:avLst>
              <a:gd name="adj1" fmla="val 50000"/>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13" idx="3"/>
            <a:endCxn id="18" idx="1"/>
          </p:cNvCxnSpPr>
          <p:nvPr/>
        </p:nvCxnSpPr>
        <p:spPr>
          <a:xfrm flipV="1">
            <a:off x="2971800" y="3771900"/>
            <a:ext cx="914400" cy="1150938"/>
          </a:xfrm>
          <a:prstGeom prst="bentConnector3">
            <a:avLst>
              <a:gd name="adj1" fmla="val 50000"/>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13" idx="3"/>
            <a:endCxn id="19" idx="1"/>
          </p:cNvCxnSpPr>
          <p:nvPr/>
        </p:nvCxnSpPr>
        <p:spPr>
          <a:xfrm flipV="1">
            <a:off x="2971800" y="4914900"/>
            <a:ext cx="914400" cy="793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7" idx="3"/>
            <a:endCxn id="20" idx="1"/>
          </p:cNvCxnSpPr>
          <p:nvPr/>
        </p:nvCxnSpPr>
        <p:spPr>
          <a:xfrm>
            <a:off x="6324600" y="2705100"/>
            <a:ext cx="457200" cy="158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18" idx="3"/>
            <a:endCxn id="21" idx="1"/>
          </p:cNvCxnSpPr>
          <p:nvPr/>
        </p:nvCxnSpPr>
        <p:spPr>
          <a:xfrm>
            <a:off x="6324600" y="3771900"/>
            <a:ext cx="457200" cy="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19" idx="3"/>
            <a:endCxn id="23" idx="1"/>
          </p:cNvCxnSpPr>
          <p:nvPr/>
        </p:nvCxnSpPr>
        <p:spPr>
          <a:xfrm>
            <a:off x="6324600" y="4914900"/>
            <a:ext cx="457200" cy="158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68759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7472" y="0"/>
            <a:ext cx="8339328" cy="988786"/>
          </a:xfrm>
        </p:spPr>
        <p:txBody>
          <a:bodyPr/>
          <a:lstStyle/>
          <a:p>
            <a:pPr algn="l" rtl="0" eaLnBrk="1" hangingPunct="1"/>
            <a:r>
              <a:rPr lang="ru-RU" sz="3600" b="0" i="0" u="none" baseline="0" dirty="0">
                <a:latin typeface="Arial" panose="020B0604020202020204" pitchFamily="34" charset="0"/>
                <a:cs typeface="Arial" panose="020B0604020202020204" pitchFamily="34" charset="0"/>
              </a:rPr>
              <a:t>Добавление забортного буксируемого устройства как </a:t>
            </a:r>
            <a:r>
              <a:rPr lang="ru-RU" sz="3600" b="0" i="0" u="none" baseline="0" dirty="0" err="1">
                <a:latin typeface="Arial" panose="020B0604020202020204" pitchFamily="34" charset="0"/>
                <a:cs typeface="Arial" panose="020B0604020202020204" pitchFamily="34" charset="0"/>
              </a:rPr>
              <a:t>мобиль</a:t>
            </a:r>
            <a:endParaRPr lang="ru-RU" sz="3600" b="0" i="0" u="none" baseline="0" dirty="0">
              <a:latin typeface="Arial" panose="020B0604020202020204" pitchFamily="34" charset="0"/>
              <a:cs typeface="Arial" panose="020B0604020202020204" pitchFamily="34" charset="0"/>
            </a:endParaRPr>
          </a:p>
        </p:txBody>
      </p:sp>
      <p:pic>
        <p:nvPicPr>
          <p:cNvPr id="2" name="2017 HARDWARE Towfish.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493713" y="1524000"/>
            <a:ext cx="7202487" cy="4419600"/>
          </a:xfrm>
          <a:prstGeom prst="rect">
            <a:avLst/>
          </a:prstGeom>
          <a:solidFill>
            <a:schemeClr val="tx2"/>
          </a:solidFill>
          <a:ln w="38100">
            <a:solidFill>
              <a:schemeClr val="bg2"/>
            </a:solidFill>
            <a:miter lim="800000"/>
            <a:headEnd/>
            <a:tailEnd/>
          </a:ln>
          <a:extLst/>
        </p:spPr>
      </p:pic>
    </p:spTree>
    <p:extLst>
      <p:ext uri="{BB962C8B-B14F-4D97-AF65-F5344CB8AC3E}">
        <p14:creationId xmlns:p14="http://schemas.microsoft.com/office/powerpoint/2010/main" val="38603922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2"/>
          <p:cNvSpPr>
            <a:spLocks noGrp="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ЗБУ в виде мобиля в SURVEY</a:t>
            </a:r>
          </a:p>
        </p:txBody>
      </p:sp>
      <p:pic>
        <p:nvPicPr>
          <p:cNvPr id="2" name="2017 HARDWARE Towfish in SURVEY.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81000" y="1828800"/>
            <a:ext cx="8315325" cy="4068763"/>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090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Время в HYPACK</a:t>
            </a:r>
            <a:r>
              <a:rPr lang="ru-RU" b="0" i="0" u="none" baseline="30000"/>
              <a:t>®</a:t>
            </a:r>
          </a:p>
        </p:txBody>
      </p:sp>
      <p:sp>
        <p:nvSpPr>
          <p:cNvPr id="3" name="Slide Number Placeholder 2"/>
          <p:cNvSpPr>
            <a:spLocks noGrp="1"/>
          </p:cNvSpPr>
          <p:nvPr>
            <p:ph type="sldNum" sz="quarter" idx="12"/>
          </p:nvPr>
        </p:nvSpPr>
        <p:spPr/>
        <p:txBody>
          <a:bodyPr/>
          <a:lstStyle/>
          <a:p>
            <a:pPr algn="l" rtl="0"/>
            <a:fld id="{50F2F8E5-1108-0A46-83A0-852BF6A1A522}" type="slidenum">
              <a:rPr/>
              <a:pPr/>
              <a:t>43</a:t>
            </a:fld>
            <a:endParaRPr lang="ru-RU"/>
          </a:p>
        </p:txBody>
      </p:sp>
      <p:sp>
        <p:nvSpPr>
          <p:cNvPr id="6" name="Oval 5">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7762056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Время в HYPACK</a:t>
            </a:r>
            <a:r>
              <a:rPr lang="ru-RU" sz="3600" b="0" i="0" u="none" baseline="30000">
                <a:latin typeface="Arial" panose="020B0604020202020204" pitchFamily="34" charset="0"/>
                <a:cs typeface="Arial" panose="020B0604020202020204" pitchFamily="34" charset="0"/>
              </a:rPr>
              <a:t>®</a:t>
            </a:r>
          </a:p>
        </p:txBody>
      </p:sp>
      <p:sp>
        <p:nvSpPr>
          <p:cNvPr id="12290" name="Rectangle 3"/>
          <p:cNvSpPr>
            <a:spLocks noGrp="1" noChangeArrowheads="1"/>
          </p:cNvSpPr>
          <p:nvPr>
            <p:ph idx="4294967295"/>
          </p:nvPr>
        </p:nvSpPr>
        <p:spPr>
          <a:xfrm>
            <a:off x="304800" y="1219200"/>
            <a:ext cx="8534400" cy="4953000"/>
          </a:xfrm>
        </p:spPr>
        <p:txBody>
          <a:bodyPr rtlCol="0" anchor="ctr">
            <a:normAutofit/>
          </a:bodyPr>
          <a:lstStyle/>
          <a:p>
            <a:pPr marL="457200" indent="-457200" algn="l" rtl="0" eaLnBrk="1" fontAlgn="auto" hangingPunct="1">
              <a:lnSpc>
                <a:spcPct val="110000"/>
              </a:lnSpc>
              <a:spcBef>
                <a:spcPts val="600"/>
              </a:spcBef>
              <a:buClr>
                <a:schemeClr val="tx1">
                  <a:lumMod val="65000"/>
                  <a:lumOff val="35000"/>
                </a:schemeClr>
              </a:buClr>
              <a:buFont typeface="Arial" panose="020B0604020202020204" pitchFamily="34" charset="0"/>
              <a:buChar char="•"/>
              <a:defRPr/>
            </a:pPr>
            <a:r>
              <a:rPr lang="ru-RU" sz="2400" b="0" i="0" u="none" baseline="0">
                <a:solidFill>
                  <a:schemeClr val="tx1">
                    <a:lumMod val="65000"/>
                    <a:lumOff val="35000"/>
                  </a:schemeClr>
                </a:solidFill>
              </a:rPr>
              <a:t>Внутренние часы ПК не точные.</a:t>
            </a:r>
          </a:p>
          <a:p>
            <a:pPr marL="457200" indent="-457200" algn="l" rtl="0" eaLnBrk="1" fontAlgn="auto" hangingPunct="1">
              <a:lnSpc>
                <a:spcPct val="110000"/>
              </a:lnSpc>
              <a:spcBef>
                <a:spcPts val="600"/>
              </a:spcBef>
              <a:buClr>
                <a:schemeClr val="tx1">
                  <a:lumMod val="65000"/>
                  <a:lumOff val="35000"/>
                </a:schemeClr>
              </a:buClr>
              <a:buFont typeface="Arial" panose="020B0604020202020204" pitchFamily="34" charset="0"/>
              <a:buChar char="•"/>
              <a:defRPr/>
            </a:pPr>
            <a:r>
              <a:rPr lang="ru-RU" sz="2400" b="0" i="0" u="none" baseline="0">
                <a:solidFill>
                  <a:schemeClr val="tx1">
                    <a:lumMod val="65000"/>
                    <a:lumOff val="35000"/>
                  </a:schemeClr>
                </a:solidFill>
              </a:rPr>
              <a:t>Внутри SURVEY и DREDGEPACK</a:t>
            </a:r>
            <a:r>
              <a:rPr lang="ru-RU" sz="2400" b="0" i="0" u="none" baseline="30000">
                <a:solidFill>
                  <a:schemeClr val="tx1">
                    <a:lumMod val="65000"/>
                    <a:lumOff val="35000"/>
                  </a:schemeClr>
                </a:solidFill>
                <a:cs typeface="Arial" charset="0"/>
              </a:rPr>
              <a:t>®</a:t>
            </a:r>
            <a:r>
              <a:rPr lang="ru-RU" sz="2400" b="0" i="0" u="none" baseline="0">
                <a:solidFill>
                  <a:schemeClr val="tx1">
                    <a:lumMod val="65000"/>
                    <a:lumOff val="35000"/>
                  </a:schemeClr>
                </a:solidFill>
                <a:cs typeface="Arial" charset="0"/>
              </a:rPr>
              <a:t> запускается модель часов ‘VERITIME’.</a:t>
            </a:r>
          </a:p>
          <a:p>
            <a:pPr marL="457200" indent="-457200" algn="l" rtl="0" eaLnBrk="1" fontAlgn="auto" hangingPunct="1">
              <a:lnSpc>
                <a:spcPct val="110000"/>
              </a:lnSpc>
              <a:spcBef>
                <a:spcPts val="600"/>
              </a:spcBef>
              <a:buClr>
                <a:schemeClr val="tx1">
                  <a:lumMod val="65000"/>
                  <a:lumOff val="35000"/>
                </a:schemeClr>
              </a:buClr>
              <a:buFont typeface="Arial" panose="020B0604020202020204" pitchFamily="34" charset="0"/>
              <a:buChar char="•"/>
              <a:defRPr/>
            </a:pPr>
            <a:r>
              <a:rPr lang="ru-RU" sz="2400" b="0" i="0" u="none" baseline="0">
                <a:solidFill>
                  <a:schemeClr val="tx1">
                    <a:lumMod val="65000"/>
                    <a:lumOff val="35000"/>
                  </a:schemeClr>
                </a:solidFill>
                <a:cs typeface="Arial" charset="0"/>
              </a:rPr>
              <a:t>Когда запускается SURVEY или DREDGEPACK</a:t>
            </a:r>
            <a:r>
              <a:rPr lang="ru-RU" sz="2400" b="0" i="0" u="none" baseline="30000">
                <a:solidFill>
                  <a:schemeClr val="tx1">
                    <a:lumMod val="65000"/>
                    <a:lumOff val="35000"/>
                  </a:schemeClr>
                </a:solidFill>
                <a:cs typeface="Arial" charset="0"/>
              </a:rPr>
              <a:t>®</a:t>
            </a:r>
            <a:r>
              <a:rPr lang="ru-RU" sz="2400" b="0" i="0" u="none" baseline="0">
                <a:solidFill>
                  <a:schemeClr val="tx1">
                    <a:lumMod val="65000"/>
                    <a:lumOff val="35000"/>
                  </a:schemeClr>
                </a:solidFill>
                <a:cs typeface="Arial" charset="0"/>
              </a:rPr>
              <a:t>:</a:t>
            </a:r>
            <a:endParaRPr lang="ru-RU" sz="2400" dirty="0">
              <a:solidFill>
                <a:schemeClr val="tx1">
                  <a:lumMod val="65000"/>
                  <a:lumOff val="35000"/>
                </a:schemeClr>
              </a:solidFill>
              <a:cs typeface="Arial" charset="0"/>
            </a:endParaRPr>
          </a:p>
          <a:p>
            <a:pPr marL="845820" lvl="1" indent="-342900" algn="l" rtl="0" eaLnBrk="1" fontAlgn="auto" hangingPunct="1">
              <a:lnSpc>
                <a:spcPct val="110000"/>
              </a:lnSpc>
              <a:spcBef>
                <a:spcPts val="600"/>
              </a:spcBef>
              <a:spcAft>
                <a:spcPts val="600"/>
              </a:spcAft>
              <a:buClrTx/>
              <a:buFont typeface="Wingdings" panose="05000000000000000000" pitchFamily="2" charset="2"/>
              <a:buChar char="Ø"/>
              <a:defRPr/>
            </a:pPr>
            <a:r>
              <a:rPr lang="ru-RU" sz="1800" b="0" i="0" u="none" baseline="0">
                <a:solidFill>
                  <a:srgbClr val="0091BB"/>
                </a:solidFill>
                <a:cs typeface="Arial" charset="0"/>
              </a:rPr>
              <a:t>VERITIME принимает время Windows.</a:t>
            </a:r>
          </a:p>
          <a:p>
            <a:pPr marL="845820" lvl="1" indent="-342900" algn="l" rtl="0" eaLnBrk="1" fontAlgn="auto" hangingPunct="1">
              <a:lnSpc>
                <a:spcPct val="110000"/>
              </a:lnSpc>
              <a:spcBef>
                <a:spcPts val="600"/>
              </a:spcBef>
              <a:spcAft>
                <a:spcPts val="600"/>
              </a:spcAft>
              <a:buClrTx/>
              <a:buFont typeface="Wingdings" panose="05000000000000000000" pitchFamily="2" charset="2"/>
              <a:buChar char="Ø"/>
              <a:defRPr/>
            </a:pPr>
            <a:r>
              <a:rPr lang="ru-RU" sz="1800" b="0" i="0" u="none" baseline="0">
                <a:solidFill>
                  <a:srgbClr val="0091BB"/>
                </a:solidFill>
                <a:cs typeface="Arial" charset="0"/>
              </a:rPr>
              <a:t>Часы VERITIME и Windows медленно расходятся.  </a:t>
            </a:r>
          </a:p>
          <a:p>
            <a:pPr marL="457200" indent="-457200" algn="l" rtl="0" eaLnBrk="1" fontAlgn="auto" hangingPunct="1">
              <a:lnSpc>
                <a:spcPct val="110000"/>
              </a:lnSpc>
              <a:spcBef>
                <a:spcPts val="600"/>
              </a:spcBef>
              <a:buClrTx/>
              <a:buFont typeface="Arial" panose="020B0604020202020204" pitchFamily="34" charset="0"/>
              <a:buChar char="•"/>
              <a:defRPr/>
            </a:pPr>
            <a:r>
              <a:rPr lang="ru-RU" sz="2400" b="0" i="0" u="none" baseline="0">
                <a:solidFill>
                  <a:schemeClr val="tx1">
                    <a:lumMod val="65000"/>
                    <a:lumOff val="35000"/>
                  </a:schemeClr>
                </a:solidFill>
                <a:cs typeface="Arial" charset="0"/>
              </a:rPr>
              <a:t>В обычном режиме все датчики приобретают метки времени от часов VERITIME.</a:t>
            </a:r>
          </a:p>
          <a:p>
            <a:pPr marL="845820" lvl="1" indent="-342900" algn="l" rtl="0" eaLnBrk="1" fontAlgn="auto" hangingPunct="1">
              <a:lnSpc>
                <a:spcPct val="110000"/>
              </a:lnSpc>
              <a:spcBef>
                <a:spcPts val="600"/>
              </a:spcBef>
              <a:spcAft>
                <a:spcPts val="600"/>
              </a:spcAft>
              <a:buClrTx/>
              <a:buFont typeface="Wingdings" panose="05000000000000000000" pitchFamily="2" charset="2"/>
              <a:buChar char="Ø"/>
              <a:defRPr/>
            </a:pPr>
            <a:r>
              <a:rPr lang="ru-RU" sz="1800" b="0" i="0" u="none" baseline="0">
                <a:solidFill>
                  <a:srgbClr val="0091BB"/>
                </a:solidFill>
                <a:cs typeface="Arial" charset="0"/>
              </a:rPr>
              <a:t>Все датчики имеют одинаковые метки времени.</a:t>
            </a:r>
          </a:p>
        </p:txBody>
      </p:sp>
    </p:spTree>
    <p:extLst>
      <p:ext uri="{BB962C8B-B14F-4D97-AF65-F5344CB8AC3E}">
        <p14:creationId xmlns:p14="http://schemas.microsoft.com/office/powerpoint/2010/main" val="13656169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Метки времени</a:t>
            </a:r>
          </a:p>
        </p:txBody>
      </p:sp>
      <p:sp>
        <p:nvSpPr>
          <p:cNvPr id="30723" name="Text Box 5"/>
          <p:cNvSpPr txBox="1">
            <a:spLocks noChangeArrowheads="1"/>
          </p:cNvSpPr>
          <p:nvPr/>
        </p:nvSpPr>
        <p:spPr bwMode="auto">
          <a:xfrm>
            <a:off x="8382000" y="2743200"/>
            <a:ext cx="609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spcBef>
                <a:spcPct val="50000"/>
              </a:spcBef>
            </a:pPr>
            <a:r>
              <a:rPr lang="ru-RU" sz="1200" b="0" i="0" u="none" baseline="0">
                <a:latin typeface="Arial" panose="020B0604020202020204" pitchFamily="34" charset="0"/>
              </a:rPr>
              <a:t>ВРЕМЯ</a:t>
            </a:r>
          </a:p>
        </p:txBody>
      </p:sp>
      <p:sp>
        <p:nvSpPr>
          <p:cNvPr id="16390" name="Line 4"/>
          <p:cNvSpPr>
            <a:spLocks noChangeShapeType="1"/>
          </p:cNvSpPr>
          <p:nvPr/>
        </p:nvSpPr>
        <p:spPr bwMode="auto">
          <a:xfrm>
            <a:off x="4724400" y="3048000"/>
            <a:ext cx="4191000" cy="0"/>
          </a:xfrm>
          <a:prstGeom prst="line">
            <a:avLst/>
          </a:prstGeom>
          <a:noFill/>
          <a:ln w="57150">
            <a:solidFill>
              <a:srgbClr val="FFFF00"/>
            </a:solidFill>
            <a:round/>
            <a:headEnd/>
            <a:tailEnd type="triangle" w="med" len="med"/>
          </a:ln>
        </p:spPr>
        <p:txBody>
          <a:bodyPr/>
          <a:lstStyle/>
          <a:p>
            <a:pPr algn="l" rtl="0">
              <a:defRPr/>
            </a:pPr>
            <a:endParaRPr lang="ru-RU">
              <a:solidFill>
                <a:schemeClr val="tx1">
                  <a:lumMod val="65000"/>
                  <a:lumOff val="35000"/>
                </a:schemeClr>
              </a:solidFill>
            </a:endParaRPr>
          </a:p>
        </p:txBody>
      </p:sp>
      <p:sp>
        <p:nvSpPr>
          <p:cNvPr id="16391" name="AutoShape 6"/>
          <p:cNvSpPr>
            <a:spLocks noChangeArrowheads="1"/>
          </p:cNvSpPr>
          <p:nvPr/>
        </p:nvSpPr>
        <p:spPr bwMode="auto">
          <a:xfrm>
            <a:off x="5638800" y="3124200"/>
            <a:ext cx="228600" cy="533400"/>
          </a:xfrm>
          <a:prstGeom prst="upArrow">
            <a:avLst>
              <a:gd name="adj1" fmla="val 50000"/>
              <a:gd name="adj2" fmla="val 58333"/>
            </a:avLst>
          </a:prstGeom>
          <a:noFill/>
          <a:ln w="9525" algn="ctr">
            <a:solidFill>
              <a:schemeClr val="tx1"/>
            </a:solidFill>
            <a:miter lim="800000"/>
            <a:headEnd/>
            <a:tailEnd/>
          </a:ln>
        </p:spPr>
        <p:txBody>
          <a:bodyPr wrap="none" anchor="ctr"/>
          <a:lstStyle/>
          <a:p>
            <a:pPr algn="l" rtl="0">
              <a:defRPr/>
            </a:pPr>
            <a:endParaRPr lang="ru-RU">
              <a:solidFill>
                <a:schemeClr val="tx1">
                  <a:lumMod val="65000"/>
                  <a:lumOff val="35000"/>
                </a:schemeClr>
              </a:solidFill>
            </a:endParaRPr>
          </a:p>
        </p:txBody>
      </p:sp>
      <p:sp>
        <p:nvSpPr>
          <p:cNvPr id="16392" name="AutoShape 7"/>
          <p:cNvSpPr>
            <a:spLocks noChangeArrowheads="1"/>
          </p:cNvSpPr>
          <p:nvPr/>
        </p:nvSpPr>
        <p:spPr bwMode="auto">
          <a:xfrm>
            <a:off x="7467600" y="3124200"/>
            <a:ext cx="228600" cy="533400"/>
          </a:xfrm>
          <a:prstGeom prst="upArrow">
            <a:avLst>
              <a:gd name="adj1" fmla="val 50000"/>
              <a:gd name="adj2" fmla="val 58333"/>
            </a:avLst>
          </a:prstGeom>
          <a:noFill/>
          <a:ln w="9525" algn="ctr">
            <a:solidFill>
              <a:schemeClr val="tx1"/>
            </a:solidFill>
            <a:miter lim="800000"/>
            <a:headEnd/>
            <a:tailEnd/>
          </a:ln>
        </p:spPr>
        <p:txBody>
          <a:bodyPr wrap="none" anchor="ctr"/>
          <a:lstStyle/>
          <a:p>
            <a:pPr algn="l" rtl="0">
              <a:defRPr/>
            </a:pPr>
            <a:endParaRPr lang="ru-RU">
              <a:solidFill>
                <a:schemeClr val="tx1">
                  <a:lumMod val="65000"/>
                  <a:lumOff val="35000"/>
                </a:schemeClr>
              </a:solidFill>
            </a:endParaRPr>
          </a:p>
        </p:txBody>
      </p:sp>
      <p:sp>
        <p:nvSpPr>
          <p:cNvPr id="124936" name="Text Box 8"/>
          <p:cNvSpPr txBox="1">
            <a:spLocks noChangeArrowheads="1"/>
          </p:cNvSpPr>
          <p:nvPr/>
        </p:nvSpPr>
        <p:spPr bwMode="auto">
          <a:xfrm>
            <a:off x="5029200" y="3657600"/>
            <a:ext cx="1447800" cy="457200"/>
          </a:xfrm>
          <a:prstGeom prst="rect">
            <a:avLst/>
          </a:prstGeom>
          <a:noFill/>
          <a:ln w="9525" algn="ctr">
            <a:noFill/>
            <a:miter lim="800000"/>
            <a:headEnd/>
            <a:tailEnd/>
          </a:ln>
          <a:effectLst/>
        </p:spPr>
        <p:txBody>
          <a:bodyPr>
            <a:spAutoFit/>
          </a:bodyPr>
          <a:lstStyle/>
          <a:p>
            <a:pPr algn="ctr" rtl="0" eaLnBrk="1" hangingPunct="1">
              <a:spcBef>
                <a:spcPct val="50000"/>
              </a:spcBef>
              <a:defRPr/>
            </a:pPr>
            <a:r>
              <a:rPr lang="ru-RU" sz="1200" b="0" i="0" u="none" baseline="0">
                <a:solidFill>
                  <a:schemeClr val="tx1">
                    <a:lumMod val="65000"/>
                    <a:lumOff val="35000"/>
                  </a:schemeClr>
                </a:solidFill>
                <a:latin typeface="Arial" charset="0"/>
              </a:rPr>
              <a:t>Время измерения</a:t>
            </a:r>
          </a:p>
        </p:txBody>
      </p:sp>
      <p:sp>
        <p:nvSpPr>
          <p:cNvPr id="124937" name="Text Box 9"/>
          <p:cNvSpPr txBox="1">
            <a:spLocks noChangeArrowheads="1"/>
          </p:cNvSpPr>
          <p:nvPr/>
        </p:nvSpPr>
        <p:spPr bwMode="auto">
          <a:xfrm>
            <a:off x="6858000" y="3657600"/>
            <a:ext cx="1447800" cy="646113"/>
          </a:xfrm>
          <a:prstGeom prst="rect">
            <a:avLst/>
          </a:prstGeom>
          <a:noFill/>
          <a:ln w="9525" algn="ctr">
            <a:noFill/>
            <a:miter lim="800000"/>
            <a:headEnd/>
            <a:tailEnd/>
          </a:ln>
          <a:effectLst/>
        </p:spPr>
        <p:txBody>
          <a:bodyPr>
            <a:spAutoFit/>
          </a:bodyPr>
          <a:lstStyle/>
          <a:p>
            <a:pPr algn="ctr" rtl="0" eaLnBrk="1" hangingPunct="1">
              <a:spcBef>
                <a:spcPct val="50000"/>
              </a:spcBef>
              <a:defRPr/>
            </a:pPr>
            <a:r>
              <a:rPr lang="ru-RU" sz="1200" b="0" i="0" u="none" baseline="0">
                <a:solidFill>
                  <a:schemeClr val="tx1">
                    <a:lumMod val="65000"/>
                    <a:lumOff val="35000"/>
                  </a:schemeClr>
                </a:solidFill>
                <a:latin typeface="Arial" charset="0"/>
              </a:rPr>
              <a:t>Время получения 1</a:t>
            </a:r>
            <a:r>
              <a:rPr lang="ru-RU" sz="1200" b="0" i="0" u="none" baseline="30000">
                <a:solidFill>
                  <a:schemeClr val="tx1">
                    <a:lumMod val="65000"/>
                    <a:lumOff val="35000"/>
                  </a:schemeClr>
                </a:solidFill>
                <a:latin typeface="Arial" charset="0"/>
              </a:rPr>
              <a:t>го</a:t>
            </a:r>
            <a:r>
              <a:rPr lang="ru-RU" sz="1200" b="0" i="0" u="none" baseline="0">
                <a:solidFill>
                  <a:schemeClr val="tx1">
                    <a:lumMod val="65000"/>
                    <a:lumOff val="35000"/>
                  </a:schemeClr>
                </a:solidFill>
                <a:latin typeface="Arial" charset="0"/>
              </a:rPr>
              <a:t> знака</a:t>
            </a:r>
          </a:p>
        </p:txBody>
      </p:sp>
      <p:sp>
        <p:nvSpPr>
          <p:cNvPr id="16395" name="Line 10"/>
          <p:cNvSpPr>
            <a:spLocks noChangeShapeType="1"/>
          </p:cNvSpPr>
          <p:nvPr/>
        </p:nvSpPr>
        <p:spPr bwMode="auto">
          <a:xfrm flipV="1">
            <a:off x="5761038" y="2438400"/>
            <a:ext cx="0" cy="533400"/>
          </a:xfrm>
          <a:prstGeom prst="line">
            <a:avLst/>
          </a:prstGeom>
          <a:noFill/>
          <a:ln w="28575">
            <a:solidFill>
              <a:schemeClr val="tx1"/>
            </a:solidFill>
            <a:round/>
            <a:headEnd/>
            <a:tailEnd/>
          </a:ln>
        </p:spPr>
        <p:txBody>
          <a:bodyPr/>
          <a:lstStyle/>
          <a:p>
            <a:pPr algn="l" rtl="0">
              <a:defRPr/>
            </a:pPr>
            <a:endParaRPr lang="ru-RU">
              <a:solidFill>
                <a:schemeClr val="tx1">
                  <a:lumMod val="65000"/>
                  <a:lumOff val="35000"/>
                </a:schemeClr>
              </a:solidFill>
            </a:endParaRPr>
          </a:p>
        </p:txBody>
      </p:sp>
      <p:sp>
        <p:nvSpPr>
          <p:cNvPr id="16396" name="Line 11"/>
          <p:cNvSpPr>
            <a:spLocks noChangeShapeType="1"/>
          </p:cNvSpPr>
          <p:nvPr/>
        </p:nvSpPr>
        <p:spPr bwMode="auto">
          <a:xfrm flipV="1">
            <a:off x="7589838" y="2438400"/>
            <a:ext cx="0" cy="533400"/>
          </a:xfrm>
          <a:prstGeom prst="line">
            <a:avLst/>
          </a:prstGeom>
          <a:noFill/>
          <a:ln w="28575">
            <a:solidFill>
              <a:schemeClr val="tx1"/>
            </a:solidFill>
            <a:round/>
            <a:headEnd/>
            <a:tailEnd/>
          </a:ln>
        </p:spPr>
        <p:txBody>
          <a:bodyPr/>
          <a:lstStyle/>
          <a:p>
            <a:pPr algn="l" rtl="0">
              <a:defRPr/>
            </a:pPr>
            <a:endParaRPr lang="ru-RU">
              <a:solidFill>
                <a:schemeClr val="tx1">
                  <a:lumMod val="65000"/>
                  <a:lumOff val="35000"/>
                </a:schemeClr>
              </a:solidFill>
            </a:endParaRPr>
          </a:p>
        </p:txBody>
      </p:sp>
      <p:sp>
        <p:nvSpPr>
          <p:cNvPr id="124940" name="Text Box 12"/>
          <p:cNvSpPr txBox="1">
            <a:spLocks noChangeArrowheads="1"/>
          </p:cNvSpPr>
          <p:nvPr/>
        </p:nvSpPr>
        <p:spPr bwMode="auto">
          <a:xfrm>
            <a:off x="6096000" y="2514600"/>
            <a:ext cx="1219200" cy="600164"/>
          </a:xfrm>
          <a:prstGeom prst="rect">
            <a:avLst/>
          </a:prstGeom>
          <a:noFill/>
          <a:ln w="9525" algn="ctr">
            <a:noFill/>
            <a:miter lim="800000"/>
            <a:headEnd/>
            <a:tailEnd/>
          </a:ln>
          <a:effectLst/>
        </p:spPr>
        <p:txBody>
          <a:bodyPr>
            <a:spAutoFit/>
          </a:bodyPr>
          <a:lstStyle/>
          <a:p>
            <a:pPr algn="ctr" rtl="0" eaLnBrk="1" hangingPunct="1">
              <a:spcBef>
                <a:spcPct val="50000"/>
              </a:spcBef>
              <a:defRPr/>
            </a:pPr>
            <a:r>
              <a:rPr lang="ru-RU" sz="1100" b="1" i="0" u="none" baseline="0">
                <a:solidFill>
                  <a:schemeClr val="tx1">
                    <a:lumMod val="65000"/>
                    <a:lumOff val="35000"/>
                  </a:schemeClr>
                </a:solidFill>
                <a:latin typeface="Arial" charset="0"/>
              </a:rPr>
              <a:t>Время запаздывания (latency)</a:t>
            </a:r>
          </a:p>
        </p:txBody>
      </p:sp>
      <p:sp>
        <p:nvSpPr>
          <p:cNvPr id="16398" name="Line 13"/>
          <p:cNvSpPr>
            <a:spLocks noChangeShapeType="1"/>
          </p:cNvSpPr>
          <p:nvPr/>
        </p:nvSpPr>
        <p:spPr bwMode="auto">
          <a:xfrm flipH="1">
            <a:off x="5761038" y="2743200"/>
            <a:ext cx="381000" cy="0"/>
          </a:xfrm>
          <a:prstGeom prst="line">
            <a:avLst/>
          </a:prstGeom>
          <a:noFill/>
          <a:ln w="28575">
            <a:solidFill>
              <a:schemeClr val="tx1"/>
            </a:solidFill>
            <a:round/>
            <a:headEnd/>
            <a:tailEnd type="triangle" w="med" len="med"/>
          </a:ln>
        </p:spPr>
        <p:txBody>
          <a:bodyPr/>
          <a:lstStyle/>
          <a:p>
            <a:pPr algn="l" rtl="0">
              <a:defRPr/>
            </a:pPr>
            <a:endParaRPr lang="ru-RU">
              <a:solidFill>
                <a:schemeClr val="tx1">
                  <a:lumMod val="65000"/>
                  <a:lumOff val="35000"/>
                </a:schemeClr>
              </a:solidFill>
            </a:endParaRPr>
          </a:p>
        </p:txBody>
      </p:sp>
      <p:sp>
        <p:nvSpPr>
          <p:cNvPr id="16399" name="Line 14"/>
          <p:cNvSpPr>
            <a:spLocks noChangeShapeType="1"/>
          </p:cNvSpPr>
          <p:nvPr/>
        </p:nvSpPr>
        <p:spPr bwMode="auto">
          <a:xfrm>
            <a:off x="7239000" y="2743200"/>
            <a:ext cx="347663" cy="0"/>
          </a:xfrm>
          <a:prstGeom prst="line">
            <a:avLst/>
          </a:prstGeom>
          <a:noFill/>
          <a:ln w="28575">
            <a:solidFill>
              <a:schemeClr val="tx1"/>
            </a:solidFill>
            <a:round/>
            <a:headEnd/>
            <a:tailEnd type="triangle" w="med" len="med"/>
          </a:ln>
        </p:spPr>
        <p:txBody>
          <a:bodyPr/>
          <a:lstStyle/>
          <a:p>
            <a:pPr algn="l" rtl="0">
              <a:defRPr/>
            </a:pPr>
            <a:endParaRPr lang="ru-RU">
              <a:solidFill>
                <a:schemeClr val="tx1">
                  <a:lumMod val="65000"/>
                  <a:lumOff val="35000"/>
                </a:schemeClr>
              </a:solidFill>
            </a:endParaRPr>
          </a:p>
        </p:txBody>
      </p:sp>
      <p:sp>
        <p:nvSpPr>
          <p:cNvPr id="124943" name="Rectangle 15"/>
          <p:cNvSpPr>
            <a:spLocks noChangeArrowheads="1"/>
          </p:cNvSpPr>
          <p:nvPr/>
        </p:nvSpPr>
        <p:spPr bwMode="auto">
          <a:xfrm>
            <a:off x="4724400" y="4535715"/>
            <a:ext cx="4248573" cy="1143000"/>
          </a:xfrm>
          <a:prstGeom prst="rect">
            <a:avLst/>
          </a:prstGeom>
          <a:noFill/>
          <a:ln w="9525">
            <a:solidFill>
              <a:schemeClr val="bg1"/>
            </a:solidFill>
            <a:miter lim="800000"/>
            <a:headEnd/>
            <a:tailEnd/>
          </a:ln>
          <a:effectLst/>
        </p:spPr>
        <p:txBody>
          <a:bodyPr/>
          <a:lstStyle/>
          <a:p>
            <a:pPr algn="l" rtl="0" eaLnBrk="1" hangingPunct="1">
              <a:spcBef>
                <a:spcPct val="20000"/>
              </a:spcBef>
              <a:buClr>
                <a:schemeClr val="tx1"/>
              </a:buClr>
              <a:buSzPct val="70000"/>
              <a:defRPr/>
            </a:pPr>
            <a:r>
              <a:rPr lang="ru-RU" sz="1600" b="0" i="0" u="none" baseline="0">
                <a:solidFill>
                  <a:schemeClr val="tx1">
                    <a:lumMod val="65000"/>
                    <a:lumOff val="35000"/>
                  </a:schemeClr>
                </a:solidFill>
                <a:latin typeface="+mn-lt"/>
                <a:cs typeface="+mn-cs"/>
              </a:rPr>
              <a:t>Время</a:t>
            </a:r>
            <a:r>
              <a:rPr lang="ru-RU" sz="1600" b="0" i="0" u="none" baseline="0">
                <a:solidFill>
                  <a:schemeClr val="tx1">
                    <a:lumMod val="65000"/>
                    <a:lumOff val="35000"/>
                  </a:schemeClr>
                </a:solidFill>
                <a:latin typeface="Arial" pitchFamily="34" charset="0"/>
              </a:rPr>
              <a:t> получения</a:t>
            </a:r>
            <a:r>
              <a:rPr lang="ru-RU" sz="1600" b="0" i="0" u="none" baseline="0">
                <a:solidFill>
                  <a:schemeClr val="tx1">
                    <a:lumMod val="65000"/>
                    <a:lumOff val="35000"/>
                  </a:schemeClr>
                </a:solidFill>
                <a:latin typeface="+mn-lt"/>
                <a:cs typeface="+mn-cs"/>
              </a:rPr>
              <a:t> 1</a:t>
            </a:r>
            <a:r>
              <a:rPr lang="ru-RU" sz="1600" b="0" i="0" u="none" baseline="30000">
                <a:solidFill>
                  <a:schemeClr val="tx1">
                    <a:lumMod val="65000"/>
                    <a:lumOff val="35000"/>
                  </a:schemeClr>
                </a:solidFill>
                <a:latin typeface="+mn-lt"/>
                <a:cs typeface="+mn-cs"/>
              </a:rPr>
              <a:t>го</a:t>
            </a:r>
            <a:r>
              <a:rPr lang="ru-RU" sz="1600" b="0" i="0" u="none" baseline="0">
                <a:solidFill>
                  <a:schemeClr val="tx1">
                    <a:lumMod val="65000"/>
                    <a:lumOff val="35000"/>
                  </a:schemeClr>
                </a:solidFill>
                <a:latin typeface="+mn-lt"/>
                <a:cs typeface="+mn-cs"/>
              </a:rPr>
              <a:t> знака:   08:32:15.000</a:t>
            </a:r>
          </a:p>
          <a:p>
            <a:pPr algn="l" rtl="0" eaLnBrk="1" hangingPunct="1">
              <a:spcBef>
                <a:spcPct val="20000"/>
              </a:spcBef>
              <a:buClr>
                <a:schemeClr val="tx1"/>
              </a:buClr>
              <a:buSzPct val="70000"/>
              <a:defRPr/>
            </a:pPr>
            <a:r>
              <a:rPr lang="ru-RU" sz="1600" b="0" i="0" u="none" baseline="0">
                <a:solidFill>
                  <a:schemeClr val="tx1">
                    <a:lumMod val="65000"/>
                    <a:lumOff val="35000"/>
                  </a:schemeClr>
                </a:solidFill>
                <a:latin typeface="+mn-lt"/>
              </a:rPr>
              <a:t>Время запаздывания:       </a:t>
            </a:r>
            <a:r>
              <a:rPr lang="ru-RU" sz="1600" b="0" i="0" u="sng" baseline="0">
                <a:solidFill>
                  <a:schemeClr val="tx1">
                    <a:lumMod val="65000"/>
                    <a:lumOff val="35000"/>
                  </a:schemeClr>
                </a:solidFill>
                <a:latin typeface="+mn-lt"/>
              </a:rPr>
              <a:t>            0.200</a:t>
            </a:r>
          </a:p>
          <a:p>
            <a:pPr algn="l" rtl="0" eaLnBrk="1" hangingPunct="1">
              <a:spcBef>
                <a:spcPct val="20000"/>
              </a:spcBef>
              <a:buClr>
                <a:schemeClr val="tx1"/>
              </a:buClr>
              <a:buSzPct val="70000"/>
              <a:defRPr/>
            </a:pPr>
            <a:r>
              <a:rPr lang="ru-RU" sz="1600" b="0" i="0" u="none" baseline="0">
                <a:solidFill>
                  <a:schemeClr val="tx1">
                    <a:lumMod val="65000"/>
                    <a:lumOff val="35000"/>
                  </a:schemeClr>
                </a:solidFill>
                <a:latin typeface="+mn-lt"/>
              </a:rPr>
              <a:t>Время измерения           08:32:14.800</a:t>
            </a:r>
          </a:p>
        </p:txBody>
      </p:sp>
      <p:sp>
        <p:nvSpPr>
          <p:cNvPr id="30725" name="Rectangle 3"/>
          <p:cNvSpPr txBox="1">
            <a:spLocks noChangeArrowheads="1"/>
          </p:cNvSpPr>
          <p:nvPr/>
        </p:nvSpPr>
        <p:spPr bwMode="auto">
          <a:xfrm>
            <a:off x="266700" y="1219200"/>
            <a:ext cx="43053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11163" indent="-342900">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marL="68263" indent="0" algn="l" rtl="0" eaLnBrk="1" hangingPunct="1">
              <a:spcBef>
                <a:spcPts val="300"/>
              </a:spcBef>
              <a:spcAft>
                <a:spcPts val="300"/>
              </a:spcAft>
              <a:defRPr/>
            </a:pPr>
            <a:r>
              <a:rPr lang="ru-RU" sz="2000" b="0" i="0" u="none" baseline="0">
                <a:solidFill>
                  <a:schemeClr val="tx1">
                    <a:lumMod val="65000"/>
                    <a:lumOff val="35000"/>
                  </a:schemeClr>
                </a:solidFill>
                <a:latin typeface="Arial" pitchFamily="34" charset="0"/>
                <a:cs typeface="Arial" pitchFamily="34" charset="0"/>
              </a:rPr>
              <a:t>Драйверы опрашивают порт (серийный либо сетевой).  Имеют высший приоритет в Windows!</a:t>
            </a:r>
          </a:p>
          <a:p>
            <a:pPr marL="68263" indent="0" algn="l" rtl="0" eaLnBrk="1" hangingPunct="1">
              <a:spcBef>
                <a:spcPts val="300"/>
              </a:spcBef>
              <a:spcAft>
                <a:spcPts val="300"/>
              </a:spcAft>
              <a:defRPr/>
            </a:pPr>
            <a:endParaRPr lang="ru-RU" altLang="en-US" sz="2000" dirty="0">
              <a:solidFill>
                <a:schemeClr val="tx1">
                  <a:lumMod val="65000"/>
                  <a:lumOff val="35000"/>
                </a:schemeClr>
              </a:solidFill>
              <a:latin typeface="Arial" pitchFamily="34" charset="0"/>
              <a:cs typeface="Arial" pitchFamily="34" charset="0"/>
            </a:endParaRPr>
          </a:p>
          <a:p>
            <a:pPr marL="68263" indent="0" algn="l" rtl="0" eaLnBrk="1" hangingPunct="1">
              <a:spcBef>
                <a:spcPts val="300"/>
              </a:spcBef>
              <a:spcAft>
                <a:spcPts val="300"/>
              </a:spcAft>
              <a:defRPr/>
            </a:pPr>
            <a:r>
              <a:rPr lang="ru-RU" sz="2000" b="0" i="0" u="none" baseline="0">
                <a:solidFill>
                  <a:schemeClr val="tx1">
                    <a:lumMod val="65000"/>
                    <a:lumOff val="35000"/>
                  </a:schemeClr>
                </a:solidFill>
                <a:latin typeface="Arial" pitchFamily="34" charset="0"/>
                <a:cs typeface="Arial" pitchFamily="34" charset="0"/>
              </a:rPr>
              <a:t>В момент поступления 1</a:t>
            </a:r>
            <a:r>
              <a:rPr lang="ru-RU" sz="2000" b="0" i="0" u="none" baseline="30000">
                <a:solidFill>
                  <a:schemeClr val="tx1">
                    <a:lumMod val="65000"/>
                    <a:lumOff val="35000"/>
                  </a:schemeClr>
                </a:solidFill>
                <a:latin typeface="Arial" pitchFamily="34" charset="0"/>
                <a:cs typeface="Arial" pitchFamily="34" charset="0"/>
              </a:rPr>
              <a:t>го</a:t>
            </a:r>
            <a:r>
              <a:rPr lang="ru-RU" sz="2000" b="0" i="0" u="none" baseline="0">
                <a:solidFill>
                  <a:schemeClr val="tx1">
                    <a:lumMod val="65000"/>
                    <a:lumOff val="35000"/>
                  </a:schemeClr>
                </a:solidFill>
                <a:latin typeface="Arial" pitchFamily="34" charset="0"/>
                <a:cs typeface="Arial" pitchFamily="34" charset="0"/>
              </a:rPr>
              <a:t> знака программа спрашивает у VERITIME метку времени.</a:t>
            </a:r>
          </a:p>
          <a:p>
            <a:pPr marL="68263" indent="0" algn="l" rtl="0" eaLnBrk="1" hangingPunct="1">
              <a:spcBef>
                <a:spcPts val="300"/>
              </a:spcBef>
              <a:spcAft>
                <a:spcPts val="300"/>
              </a:spcAft>
              <a:defRPr/>
            </a:pPr>
            <a:endParaRPr lang="ru-RU" altLang="en-US" sz="2000" dirty="0">
              <a:solidFill>
                <a:schemeClr val="tx1">
                  <a:lumMod val="65000"/>
                  <a:lumOff val="35000"/>
                </a:schemeClr>
              </a:solidFill>
              <a:latin typeface="Arial" pitchFamily="34" charset="0"/>
              <a:cs typeface="Arial" pitchFamily="34" charset="0"/>
            </a:endParaRPr>
          </a:p>
          <a:p>
            <a:pPr marL="68263" indent="0" algn="l" rtl="0" eaLnBrk="1" hangingPunct="1">
              <a:spcBef>
                <a:spcPts val="300"/>
              </a:spcBef>
              <a:spcAft>
                <a:spcPts val="300"/>
              </a:spcAft>
              <a:defRPr/>
            </a:pPr>
            <a:r>
              <a:rPr lang="ru-RU" sz="2000" b="0" i="0" u="none" baseline="0">
                <a:solidFill>
                  <a:schemeClr val="tx1">
                    <a:lumMod val="65000"/>
                    <a:lumOff val="35000"/>
                  </a:schemeClr>
                </a:solidFill>
                <a:latin typeface="Arial" pitchFamily="34" charset="0"/>
                <a:cs typeface="Arial" pitchFamily="34" charset="0"/>
              </a:rPr>
              <a:t>Для исправления запаздывания с момента измерения до момента приема сообщения используется время запаздывания, введенное в офсетах в HARDWARE – оно вычитается из времени VERITIME.</a:t>
            </a:r>
            <a:endParaRPr lang="ru-RU" altLang="en-US" dirty="0">
              <a:solidFill>
                <a:schemeClr val="tx1">
                  <a:lumMod val="65000"/>
                  <a:lumOff val="35000"/>
                </a:schemeClr>
              </a:solidFill>
              <a:latin typeface="Arial" pitchFamily="34" charset="0"/>
              <a:cs typeface="Arial" pitchFamily="34" charset="0"/>
            </a:endParaRPr>
          </a:p>
        </p:txBody>
      </p:sp>
    </p:spTree>
    <p:extLst>
      <p:ext uri="{BB962C8B-B14F-4D97-AF65-F5344CB8AC3E}">
        <p14:creationId xmlns:p14="http://schemas.microsoft.com/office/powerpoint/2010/main" val="15248042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l" rtl="0" eaLnBrk="1" fontAlgn="auto" hangingPunct="1">
              <a:lnSpc>
                <a:spcPct val="100000"/>
              </a:lnSpc>
              <a:spcAft>
                <a:spcPts val="0"/>
              </a:spcAft>
              <a:defRPr/>
            </a:pPr>
            <a:r>
              <a:rPr lang="ru-RU" sz="3100" b="1" i="0" u="none" baseline="0">
                <a:effectLst>
                  <a:outerShdw blurRad="38100" dist="38100" dir="2700000" algn="tl">
                    <a:srgbClr val="000000">
                      <a:alpha val="43137"/>
                    </a:srgbClr>
                  </a:outerShdw>
                </a:effectLst>
              </a:rPr>
              <a:t>Время запаздывания между GPS и Эхолотом</a:t>
            </a:r>
            <a:endParaRPr lang="ru-RU" sz="3100" b="1" dirty="0">
              <a:effectLst>
                <a:outerShdw blurRad="38100" dist="38100" dir="2700000" algn="tl">
                  <a:srgbClr val="000000">
                    <a:alpha val="43137"/>
                  </a:srgbClr>
                </a:outerShdw>
              </a:effectLst>
            </a:endParaRPr>
          </a:p>
        </p:txBody>
      </p:sp>
      <p:sp>
        <p:nvSpPr>
          <p:cNvPr id="4" name="Oval 3">
            <a:hlinkClick r:id="rId3"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25637248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Теория времени запаздывания (latency)</a:t>
            </a:r>
          </a:p>
        </p:txBody>
      </p:sp>
      <p:sp>
        <p:nvSpPr>
          <p:cNvPr id="18435" name="Rectangle 3"/>
          <p:cNvSpPr>
            <a:spLocks noGrp="1" noChangeArrowheads="1"/>
          </p:cNvSpPr>
          <p:nvPr>
            <p:ph idx="4294967295"/>
          </p:nvPr>
        </p:nvSpPr>
        <p:spPr>
          <a:xfrm>
            <a:off x="243840" y="1413933"/>
            <a:ext cx="3429000" cy="4267200"/>
          </a:xfrm>
        </p:spPr>
        <p:txBody>
          <a:bodyPr rtlCol="0">
            <a:normAutofit fontScale="92500" lnSpcReduction="20000"/>
          </a:bodyPr>
          <a:lstStyle/>
          <a:p>
            <a:pPr marL="754063" indent="-342900" algn="l" rtl="0" eaLnBrk="1" fontAlgn="auto" hangingPunct="1">
              <a:buClr>
                <a:schemeClr val="tx1">
                  <a:lumMod val="65000"/>
                  <a:lumOff val="35000"/>
                </a:schemeClr>
              </a:buClr>
              <a:buFont typeface="Arial" panose="020B0604020202020204" pitchFamily="34" charset="0"/>
              <a:buChar char="•"/>
              <a:defRPr/>
            </a:pPr>
            <a:r>
              <a:rPr lang="ru-RU" b="0" i="0" u="none" baseline="0">
                <a:solidFill>
                  <a:schemeClr val="tx1">
                    <a:lumMod val="65000"/>
                    <a:lumOff val="35000"/>
                  </a:schemeClr>
                </a:solidFill>
              </a:rPr>
              <a:t>Есть запаздывание между моментом определения позиции GPS и моментом поступления первого знака сообщения на ПК.</a:t>
            </a:r>
          </a:p>
          <a:p>
            <a:pPr marL="754063" indent="-342900" algn="l" rtl="0" eaLnBrk="1" fontAlgn="auto" hangingPunct="1">
              <a:buClr>
                <a:schemeClr val="tx1">
                  <a:lumMod val="65000"/>
                  <a:lumOff val="35000"/>
                </a:schemeClr>
              </a:buClr>
              <a:buFont typeface="Arial" panose="020B0604020202020204" pitchFamily="34" charset="0"/>
              <a:buChar char="•"/>
              <a:defRPr/>
            </a:pPr>
            <a:endParaRPr lang="ru-RU" dirty="0">
              <a:solidFill>
                <a:schemeClr val="tx1">
                  <a:lumMod val="65000"/>
                  <a:lumOff val="35000"/>
                </a:schemeClr>
              </a:solidFill>
            </a:endParaRPr>
          </a:p>
          <a:p>
            <a:pPr marL="754063" indent="-342900" algn="l" rtl="0" eaLnBrk="1" fontAlgn="auto" hangingPunct="1">
              <a:buClr>
                <a:schemeClr val="tx1">
                  <a:lumMod val="65000"/>
                  <a:lumOff val="35000"/>
                </a:schemeClr>
              </a:buClr>
              <a:buFont typeface="Arial" panose="020B0604020202020204" pitchFamily="34" charset="0"/>
              <a:buChar char="•"/>
              <a:defRPr/>
            </a:pPr>
            <a:r>
              <a:rPr lang="ru-RU" b="0" i="0" u="none" baseline="0">
                <a:solidFill>
                  <a:schemeClr val="tx1">
                    <a:lumMod val="65000"/>
                    <a:lumOff val="35000"/>
                  </a:schemeClr>
                </a:solidFill>
              </a:rPr>
              <a:t>Если его не исправить, глубина будет в неверном месте.</a:t>
            </a:r>
          </a:p>
          <a:p>
            <a:pPr marL="945515" lvl="1" indent="-342900" algn="l" rtl="0" eaLnBrk="1" fontAlgn="auto" hangingPunct="1">
              <a:spcBef>
                <a:spcPts val="0"/>
              </a:spcBef>
              <a:buClrTx/>
              <a:buFont typeface="Wingdings" panose="05000000000000000000" pitchFamily="2" charset="2"/>
              <a:buChar char="Ø"/>
              <a:defRPr/>
            </a:pPr>
            <a:r>
              <a:rPr lang="ru-RU" b="0" i="0" u="none" baseline="0">
                <a:solidFill>
                  <a:srgbClr val="0091BB"/>
                </a:solidFill>
              </a:rPr>
              <a:t>В большинстве случаев она будет сзади от правильного положения.</a:t>
            </a:r>
          </a:p>
        </p:txBody>
      </p:sp>
      <p:pic>
        <p:nvPicPr>
          <p:cNvPr id="32772" name="Picture 4" descr="21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517650"/>
            <a:ext cx="4876800" cy="31051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2773" name="Text Box 5"/>
          <p:cNvSpPr txBox="1">
            <a:spLocks noChangeArrowheads="1"/>
          </p:cNvSpPr>
          <p:nvPr/>
        </p:nvSpPr>
        <p:spPr bwMode="auto">
          <a:xfrm>
            <a:off x="381000" y="5832475"/>
            <a:ext cx="838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eaLnBrk="1" hangingPunct="1">
              <a:spcBef>
                <a:spcPct val="50000"/>
              </a:spcBef>
              <a:defRPr/>
            </a:pPr>
            <a:r>
              <a:rPr lang="ru-RU" sz="2000" b="0" i="0" u="none" baseline="0">
                <a:solidFill>
                  <a:schemeClr val="tx1">
                    <a:lumMod val="65000"/>
                    <a:lumOff val="35000"/>
                  </a:schemeClr>
                </a:solidFill>
                <a:latin typeface="Arial" panose="020B0604020202020204" pitchFamily="34" charset="0"/>
              </a:rPr>
              <a:t>Погрешность  Latency в 0.5 с при скорости 8 узлов даст ошибку в 2 метра позиционирования глубины.</a:t>
            </a:r>
          </a:p>
        </p:txBody>
      </p:sp>
    </p:spTree>
    <p:extLst>
      <p:ext uri="{BB962C8B-B14F-4D97-AF65-F5344CB8AC3E}">
        <p14:creationId xmlns:p14="http://schemas.microsoft.com/office/powerpoint/2010/main" val="20603556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Галсы для теста времени запаздывания</a:t>
            </a:r>
          </a:p>
        </p:txBody>
      </p:sp>
      <p:sp>
        <p:nvSpPr>
          <p:cNvPr id="33795" name="Rectangle 3"/>
          <p:cNvSpPr>
            <a:spLocks noGrp="1" noChangeArrowheads="1"/>
          </p:cNvSpPr>
          <p:nvPr>
            <p:ph idx="4294967295"/>
          </p:nvPr>
        </p:nvSpPr>
        <p:spPr>
          <a:xfrm>
            <a:off x="228600" y="1351280"/>
            <a:ext cx="4191000" cy="5105400"/>
          </a:xfrm>
        </p:spPr>
        <p:txBody>
          <a:bodyPr/>
          <a:lstStyle/>
          <a:p>
            <a:pPr marL="342900" indent="-342900" algn="l" rtl="0" eaLnBrk="1" hangingPunct="1">
              <a:buClr>
                <a:schemeClr val="tx1">
                  <a:lumMod val="65000"/>
                  <a:lumOff val="35000"/>
                </a:schemeClr>
              </a:buClr>
              <a:buFont typeface="Arial" panose="020B0604020202020204" pitchFamily="34" charset="0"/>
              <a:buChar cha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Пройдите по одному галсу в обоих направлениях поперек склона или объекта.</a:t>
            </a:r>
          </a:p>
          <a:p>
            <a:pPr marL="788988" lvl="1" indent="-285750" algn="l" rtl="0" eaLnBrk="1" hangingPunct="1">
              <a:buClr>
                <a:schemeClr val="bg2"/>
              </a:buClr>
              <a:buFont typeface="Wingdings" panose="05000000000000000000" pitchFamily="2" charset="2"/>
              <a:buChar char="Ø"/>
              <a:defRPr/>
            </a:pPr>
            <a:r>
              <a:rPr lang="ru-RU" sz="1800" b="0" i="0" u="none" baseline="0">
                <a:solidFill>
                  <a:srgbClr val="0091BB"/>
                </a:solidFill>
                <a:latin typeface="Arial" panose="020B0604020202020204" pitchFamily="34" charset="0"/>
                <a:cs typeface="Arial" panose="020B0604020202020204" pitchFamily="34" charset="0"/>
              </a:rPr>
              <a:t>Галс должен быть проложен перпендикулярно склону!</a:t>
            </a:r>
          </a:p>
          <a:p>
            <a:pPr marL="342900" indent="-342900" algn="l" rtl="0" eaLnBrk="1" hangingPunct="1">
              <a:buClr>
                <a:schemeClr val="tx1">
                  <a:lumMod val="65000"/>
                  <a:lumOff val="35000"/>
                </a:schemeClr>
              </a:buClr>
              <a:buFont typeface="Arial" panose="020B0604020202020204" pitchFamily="34" charset="0"/>
              <a:buChar cha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Если время запаздывания определено правильно, профили по двум проходам совпадут.</a:t>
            </a:r>
          </a:p>
          <a:p>
            <a:pPr marL="788988" lvl="1" indent="-285750" algn="l" rtl="0" eaLnBrk="1" hangingPunct="1">
              <a:buClr>
                <a:schemeClr val="bg2"/>
              </a:buClr>
              <a:buFont typeface="Wingdings" panose="05000000000000000000" pitchFamily="2" charset="2"/>
              <a:buChar char="Ø"/>
              <a:defRPr/>
            </a:pPr>
            <a:r>
              <a:rPr lang="ru-RU" sz="1800" b="0" i="0" u="none" baseline="0">
                <a:solidFill>
                  <a:schemeClr val="bg2"/>
                </a:solidFill>
                <a:latin typeface="Arial" panose="020B0604020202020204" pitchFamily="34" charset="0"/>
                <a:cs typeface="Arial" panose="020B0604020202020204" pitchFamily="34" charset="0"/>
              </a:rPr>
              <a:t>Если ошибка есть, профили будут расходиться.</a:t>
            </a:r>
          </a:p>
          <a:p>
            <a:pPr marL="788988" lvl="1" indent="-285750" algn="l" rtl="0" eaLnBrk="1" hangingPunct="1">
              <a:buClr>
                <a:schemeClr val="bg2"/>
              </a:buClr>
              <a:buFont typeface="Wingdings" panose="05000000000000000000" pitchFamily="2" charset="2"/>
              <a:buChar char="Ø"/>
              <a:defRPr/>
            </a:pPr>
            <a:r>
              <a:rPr lang="ru-RU" sz="1800" b="0" i="0" u="none" baseline="0">
                <a:solidFill>
                  <a:schemeClr val="bg2"/>
                </a:solidFill>
                <a:latin typeface="Arial" panose="020B0604020202020204" pitchFamily="34" charset="0"/>
                <a:cs typeface="Arial" panose="020B0604020202020204" pitchFamily="34" charset="0"/>
              </a:rPr>
              <a:t>Программа SINGLE BEAM LATENCY делает пошаговую итерацию для Latency до тех пор, пока не добьется полного наложения двух профилей.</a:t>
            </a:r>
          </a:p>
        </p:txBody>
      </p:sp>
      <p:pic>
        <p:nvPicPr>
          <p:cNvPr id="33796" name="Picture 4" descr="21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676400"/>
            <a:ext cx="4613275" cy="39624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56470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Условия качественного выполнения теста</a:t>
            </a:r>
          </a:p>
        </p:txBody>
      </p:sp>
      <p:sp>
        <p:nvSpPr>
          <p:cNvPr id="129027" name="Rectangle 3"/>
          <p:cNvSpPr>
            <a:spLocks noGrp="1" noChangeArrowheads="1"/>
          </p:cNvSpPr>
          <p:nvPr>
            <p:ph idx="4294967295"/>
          </p:nvPr>
        </p:nvSpPr>
        <p:spPr>
          <a:xfrm>
            <a:off x="600849" y="1143000"/>
            <a:ext cx="6275294" cy="5715000"/>
          </a:xfrm>
        </p:spPr>
        <p:txBody>
          <a:bodyPr rtlCol="0" anchor="ctr">
            <a:noAutofit/>
          </a:bodyPr>
          <a:lstStyle/>
          <a:p>
            <a:pPr marL="68580" algn="l" rtl="0" eaLnBrk="1" fontAlgn="auto" hangingPunct="1">
              <a:spcBef>
                <a:spcPts val="0"/>
              </a:spcBef>
              <a:spcAft>
                <a:spcPts val="0"/>
              </a:spcAft>
              <a:buClrTx/>
              <a:defRPr/>
            </a:pPr>
            <a:r>
              <a:rPr lang="ru-RU" b="0" i="0" u="none" baseline="0">
                <a:solidFill>
                  <a:schemeClr val="tx1">
                    <a:lumMod val="75000"/>
                    <a:lumOff val="25000"/>
                  </a:schemeClr>
                </a:solidFill>
              </a:rPr>
              <a:t>Галс перпендикулярно склону.</a:t>
            </a:r>
          </a:p>
          <a:p>
            <a:pPr marL="797814" lvl="1" indent="-342900" algn="l" rtl="0" eaLnBrk="1" fontAlgn="auto" hangingPunct="1">
              <a:spcBef>
                <a:spcPts val="0"/>
              </a:spcBef>
              <a:spcAft>
                <a:spcPts val="0"/>
              </a:spcAft>
              <a:buClrTx/>
              <a:buFont typeface="Wingdings" panose="05000000000000000000" pitchFamily="2" charset="2"/>
              <a:buChar char="Ø"/>
              <a:defRPr/>
            </a:pPr>
            <a:r>
              <a:rPr lang="ru-RU" sz="1800" b="0" i="0" u="none" baseline="0">
                <a:solidFill>
                  <a:srgbClr val="0091BB"/>
                </a:solidFill>
              </a:rPr>
              <a:t>Иначе скажется погрешность позиционирования.</a:t>
            </a:r>
          </a:p>
          <a:p>
            <a:pPr marL="68580" algn="l" rtl="0" eaLnBrk="1" fontAlgn="auto" hangingPunct="1">
              <a:spcBef>
                <a:spcPts val="0"/>
              </a:spcBef>
              <a:spcAft>
                <a:spcPts val="0"/>
              </a:spcAft>
              <a:buClrTx/>
              <a:defRPr/>
            </a:pPr>
            <a:r>
              <a:rPr lang="ru-RU" b="0" i="0" u="none" baseline="0">
                <a:solidFill>
                  <a:schemeClr val="tx1">
                    <a:lumMod val="75000"/>
                    <a:lumOff val="25000"/>
                  </a:schemeClr>
                </a:solidFill>
              </a:rPr>
              <a:t>Выполняйте тест при отсутствии прилива.</a:t>
            </a:r>
            <a:endParaRPr lang="ru-RU" dirty="0">
              <a:solidFill>
                <a:srgbClr val="0091BB"/>
              </a:solidFill>
            </a:endParaRPr>
          </a:p>
          <a:p>
            <a:pPr marL="797814" lvl="1" indent="-342900" algn="l" rtl="0" eaLnBrk="1" fontAlgn="auto" hangingPunct="1">
              <a:spcBef>
                <a:spcPts val="0"/>
              </a:spcBef>
              <a:spcAft>
                <a:spcPts val="0"/>
              </a:spcAft>
              <a:buClrTx/>
              <a:buFont typeface="Wingdings" panose="05000000000000000000" pitchFamily="2" charset="2"/>
              <a:buChar char="Ø"/>
              <a:defRPr/>
            </a:pPr>
            <a:r>
              <a:rPr lang="ru-RU" sz="1800" b="0" i="0" u="none" baseline="0">
                <a:solidFill>
                  <a:srgbClr val="0091BB"/>
                </a:solidFill>
              </a:rPr>
              <a:t>Тест не учитывает поправку за уровень, осадку и вертикальное перемещение судна</a:t>
            </a:r>
            <a:r>
              <a:rPr lang="ru-RU" sz="1900" b="0" i="0" u="none" baseline="0">
                <a:solidFill>
                  <a:srgbClr val="0091BB"/>
                </a:solidFill>
              </a:rPr>
              <a:t>.</a:t>
            </a:r>
          </a:p>
          <a:p>
            <a:pPr marL="68580" algn="l" rtl="0" eaLnBrk="1" fontAlgn="auto" hangingPunct="1">
              <a:spcBef>
                <a:spcPts val="0"/>
              </a:spcBef>
              <a:spcAft>
                <a:spcPts val="0"/>
              </a:spcAft>
              <a:buClrTx/>
              <a:defRPr/>
            </a:pPr>
            <a:r>
              <a:rPr lang="ru-RU" b="0" i="0" u="none" baseline="0">
                <a:solidFill>
                  <a:schemeClr val="tx1">
                    <a:lumMod val="75000"/>
                    <a:lumOff val="25000"/>
                  </a:schemeClr>
                </a:solidFill>
              </a:rPr>
              <a:t>Держите судно по максимуму на галсе.</a:t>
            </a:r>
          </a:p>
          <a:p>
            <a:pPr marL="68580" algn="l" rtl="0" eaLnBrk="1" fontAlgn="auto" hangingPunct="1">
              <a:spcBef>
                <a:spcPts val="0"/>
              </a:spcBef>
              <a:spcAft>
                <a:spcPts val="0"/>
              </a:spcAft>
              <a:buClrTx/>
              <a:defRPr/>
            </a:pPr>
            <a:r>
              <a:rPr lang="ru-RU" b="0" i="0" u="none" baseline="0">
                <a:solidFill>
                  <a:schemeClr val="tx1">
                    <a:lumMod val="75000"/>
                    <a:lumOff val="25000"/>
                  </a:schemeClr>
                </a:solidFill>
              </a:rPr>
              <a:t>Следите за качеством сигнала от GPS.</a:t>
            </a:r>
            <a:endParaRPr lang="ru-RU" dirty="0">
              <a:solidFill>
                <a:srgbClr val="0091BB"/>
              </a:solidFill>
            </a:endParaRPr>
          </a:p>
          <a:p>
            <a:pPr marL="797814" lvl="1" indent="-342900" algn="l" rtl="0" eaLnBrk="1" fontAlgn="auto" hangingPunct="1">
              <a:spcBef>
                <a:spcPts val="0"/>
              </a:spcBef>
              <a:spcAft>
                <a:spcPts val="0"/>
              </a:spcAft>
              <a:buClrTx/>
              <a:buFont typeface="Wingdings" panose="05000000000000000000" pitchFamily="2" charset="2"/>
              <a:buChar char="Ø"/>
              <a:defRPr/>
            </a:pPr>
            <a:r>
              <a:rPr lang="ru-RU" sz="1800" b="0" i="0" u="none" baseline="0">
                <a:solidFill>
                  <a:srgbClr val="0091BB"/>
                </a:solidFill>
              </a:rPr>
              <a:t>Величина HDOP не должна изменяться.</a:t>
            </a:r>
          </a:p>
          <a:p>
            <a:pPr marL="797814" lvl="1" indent="-342900" algn="l" rtl="0" eaLnBrk="1" fontAlgn="auto" hangingPunct="1">
              <a:spcBef>
                <a:spcPts val="0"/>
              </a:spcBef>
              <a:spcAft>
                <a:spcPts val="0"/>
              </a:spcAft>
              <a:buClrTx/>
              <a:buFont typeface="Wingdings" panose="05000000000000000000" pitchFamily="2" charset="2"/>
              <a:buChar char="Ø"/>
              <a:defRPr/>
            </a:pPr>
            <a:r>
              <a:rPr lang="ru-RU" sz="1800" b="0" i="0" u="none" baseline="0">
                <a:solidFill>
                  <a:srgbClr val="0091BB"/>
                </a:solidFill>
              </a:rPr>
              <a:t>Можно установить фильтр GPS Elevation mask на +20</a:t>
            </a:r>
            <a:r>
              <a:rPr lang="ru-RU" sz="1800" b="0" i="0" u="none" baseline="0">
                <a:solidFill>
                  <a:srgbClr val="0091BB"/>
                </a:solidFill>
                <a:cs typeface="Arial" charset="0"/>
              </a:rPr>
              <a:t>°, тогда новый спутник не повлияет на позицию пока не поднимется на 20 градусов над горизонтом.  (Снимите фильтр по завершению теста!)</a:t>
            </a:r>
          </a:p>
          <a:p>
            <a:pPr marL="68580" algn="l" rtl="0" eaLnBrk="1" fontAlgn="auto" hangingPunct="1">
              <a:spcBef>
                <a:spcPts val="0"/>
              </a:spcBef>
              <a:spcAft>
                <a:spcPts val="0"/>
              </a:spcAft>
              <a:buClrTx/>
              <a:defRPr/>
            </a:pPr>
            <a:r>
              <a:rPr lang="ru-RU" b="0" i="0" u="none" baseline="0">
                <a:solidFill>
                  <a:schemeClr val="tx1">
                    <a:lumMod val="75000"/>
                    <a:lumOff val="25000"/>
                  </a:schemeClr>
                </a:solidFill>
              </a:rPr>
              <a:t>Скачки позиционирования повлияют на результаты теста.</a:t>
            </a:r>
            <a:endParaRPr lang="ru-RU" dirty="0">
              <a:solidFill>
                <a:srgbClr val="0091BB"/>
              </a:solidFill>
            </a:endParaRPr>
          </a:p>
          <a:p>
            <a:pPr marL="797814" lvl="1" indent="-342900" algn="l" rtl="0" eaLnBrk="1" fontAlgn="auto" hangingPunct="1">
              <a:spcBef>
                <a:spcPts val="0"/>
              </a:spcBef>
              <a:spcAft>
                <a:spcPts val="0"/>
              </a:spcAft>
              <a:buClrTx/>
              <a:buFont typeface="Wingdings" panose="05000000000000000000" pitchFamily="2" charset="2"/>
              <a:buChar char="Ø"/>
              <a:defRPr/>
            </a:pPr>
            <a:r>
              <a:rPr lang="ru-RU" sz="1800" b="0" i="0" u="none" baseline="0">
                <a:solidFill>
                  <a:srgbClr val="0091BB"/>
                </a:solidFill>
              </a:rPr>
              <a:t>Выполните тест трижды и вычислите среднее значение времени запаздывания.</a:t>
            </a:r>
          </a:p>
          <a:p>
            <a:pPr marL="797814" lvl="1" indent="-342900" algn="l" rtl="0" eaLnBrk="1" fontAlgn="auto" hangingPunct="1">
              <a:spcBef>
                <a:spcPts val="0"/>
              </a:spcBef>
              <a:spcAft>
                <a:spcPts val="0"/>
              </a:spcAft>
              <a:buClrTx/>
              <a:buFont typeface="Wingdings" panose="05000000000000000000" pitchFamily="2" charset="2"/>
              <a:buChar char="Ø"/>
              <a:defRPr/>
            </a:pPr>
            <a:r>
              <a:rPr lang="ru-RU" sz="1800" b="0" i="0" u="none" baseline="0">
                <a:solidFill>
                  <a:srgbClr val="0091BB"/>
                </a:solidFill>
              </a:rPr>
              <a:t>Предпочтительнее иметь режим RTK, чем DGPS.</a:t>
            </a:r>
          </a:p>
          <a:p>
            <a:pPr marL="754380" indent="-342900" algn="l" rtl="0" eaLnBrk="1" fontAlgn="auto" hangingPunct="1">
              <a:lnSpc>
                <a:spcPct val="80000"/>
              </a:lnSpc>
              <a:spcBef>
                <a:spcPts val="0"/>
              </a:spcBef>
              <a:spcAft>
                <a:spcPts val="0"/>
              </a:spcAft>
              <a:buClr>
                <a:schemeClr val="tx1"/>
              </a:buClr>
              <a:buFont typeface="Wingdings" panose="05000000000000000000" pitchFamily="2" charset="2"/>
              <a:buChar char="Ø"/>
              <a:defRPr/>
            </a:pPr>
            <a:endParaRPr lang="ru-RU" b="1" dirty="0">
              <a:cs typeface="Arial" charset="0"/>
            </a:endParaRPr>
          </a:p>
        </p:txBody>
      </p:sp>
      <p:pic>
        <p:nvPicPr>
          <p:cNvPr id="34820" name="Picture 4" descr="21_3"/>
          <p:cNvPicPr>
            <a:picLocks noChangeAspect="1" noChangeArrowheads="1"/>
          </p:cNvPicPr>
          <p:nvPr/>
        </p:nvPicPr>
        <p:blipFill>
          <a:blip r:embed="rId3"/>
          <a:srcRect/>
          <a:stretch>
            <a:fillRect/>
          </a:stretch>
        </p:blipFill>
        <p:spPr bwMode="auto">
          <a:xfrm>
            <a:off x="7324165" y="1694330"/>
            <a:ext cx="1452282" cy="4114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677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47472" y="6773"/>
            <a:ext cx="8179840" cy="988786"/>
          </a:xfrm>
        </p:spPr>
        <p:txBody>
          <a:bodyPr/>
          <a:lstStyle/>
          <a:p>
            <a:pPr algn="l" rtl="0" eaLnBrk="1" hangingPunct="1"/>
            <a:r>
              <a:rPr lang="ru-RU" sz="3200" b="0" i="0" u="none" baseline="0" dirty="0">
                <a:latin typeface="Arial" panose="020B0604020202020204" pitchFamily="34" charset="0"/>
                <a:cs typeface="Arial" panose="020B0604020202020204" pitchFamily="34" charset="0"/>
              </a:rPr>
              <a:t>Страница конфигурации </a:t>
            </a:r>
            <a:r>
              <a:rPr lang="ru-RU" sz="3600" b="0" i="0" u="none" baseline="0" dirty="0">
                <a:latin typeface="Arial" panose="020B0604020202020204" pitchFamily="34" charset="0"/>
                <a:cs typeface="Arial" panose="020B0604020202020204" pitchFamily="34" charset="0"/>
              </a:rPr>
              <a:t>HYPACK</a:t>
            </a:r>
          </a:p>
        </p:txBody>
      </p:sp>
      <p:sp>
        <p:nvSpPr>
          <p:cNvPr id="25" name="Text Box 27"/>
          <p:cNvSpPr txBox="1">
            <a:spLocks noChangeArrowheads="1"/>
          </p:cNvSpPr>
          <p:nvPr/>
        </p:nvSpPr>
        <p:spPr bwMode="auto">
          <a:xfrm>
            <a:off x="209249" y="5469702"/>
            <a:ext cx="8493273" cy="1200329"/>
          </a:xfrm>
          <a:prstGeom prst="rect">
            <a:avLst/>
          </a:prstGeom>
          <a:noFill/>
          <a:ln w="9525">
            <a:noFill/>
            <a:miter lim="800000"/>
            <a:headEnd/>
            <a:tailEnd/>
          </a:ln>
        </p:spPr>
        <p:txBody>
          <a:bodyPr wrap="square">
            <a:spAutoFit/>
          </a:bodyPr>
          <a:lstStyle/>
          <a:p>
            <a:pPr algn="l" rtl="0">
              <a:spcBef>
                <a:spcPct val="50000"/>
              </a:spcBef>
              <a:defRPr/>
            </a:pPr>
            <a:r>
              <a:rPr lang="ru-RU" b="0" i="0" u="none" baseline="0" dirty="0">
                <a:solidFill>
                  <a:schemeClr val="tx1">
                    <a:lumMod val="65000"/>
                    <a:lumOff val="35000"/>
                  </a:schemeClr>
                </a:solidFill>
                <a:latin typeface="+mj-lt"/>
              </a:rPr>
              <a:t>Если имеется МЛЭ, кликните «</a:t>
            </a:r>
            <a:r>
              <a:rPr lang="ru-RU" b="0" i="0" u="none" baseline="0" dirty="0" err="1">
                <a:solidFill>
                  <a:schemeClr val="tx1">
                    <a:lumMod val="65000"/>
                    <a:lumOff val="35000"/>
                  </a:schemeClr>
                </a:solidFill>
                <a:latin typeface="+mj-lt"/>
              </a:rPr>
              <a:t>Include</a:t>
            </a:r>
            <a:r>
              <a:rPr lang="ru-RU" b="0" i="0" u="none" baseline="0" dirty="0">
                <a:solidFill>
                  <a:schemeClr val="tx1">
                    <a:lumMod val="65000"/>
                    <a:lumOff val="35000"/>
                  </a:schemeClr>
                </a:solidFill>
                <a:latin typeface="+mj-lt"/>
              </a:rPr>
              <a:t> </a:t>
            </a:r>
            <a:r>
              <a:rPr lang="ru-RU" b="0" i="0" u="none" baseline="0" dirty="0" err="1">
                <a:solidFill>
                  <a:schemeClr val="tx1">
                    <a:lumMod val="65000"/>
                    <a:lumOff val="35000"/>
                  </a:schemeClr>
                </a:solidFill>
                <a:latin typeface="+mj-lt"/>
              </a:rPr>
              <a:t>Hysweep</a:t>
            </a:r>
            <a:r>
              <a:rPr lang="ru-RU" b="0" i="0" u="none" baseline="0" dirty="0">
                <a:solidFill>
                  <a:schemeClr val="tx1">
                    <a:lumMod val="65000"/>
                    <a:lumOff val="35000"/>
                  </a:schemeClr>
                </a:solidFill>
                <a:latin typeface="+mj-lt"/>
              </a:rPr>
              <a:t> </a:t>
            </a:r>
            <a:r>
              <a:rPr lang="ru-RU" b="0" i="0" u="none" baseline="0" dirty="0" err="1">
                <a:solidFill>
                  <a:schemeClr val="tx1">
                    <a:lumMod val="65000"/>
                    <a:lumOff val="35000"/>
                  </a:schemeClr>
                </a:solidFill>
                <a:latin typeface="+mj-lt"/>
              </a:rPr>
              <a:t>Survey</a:t>
            </a:r>
            <a:r>
              <a:rPr lang="ru-RU" b="0" i="0" u="none" baseline="0" dirty="0">
                <a:solidFill>
                  <a:schemeClr val="tx1">
                    <a:lumMod val="65000"/>
                    <a:lumOff val="35000"/>
                  </a:schemeClr>
                </a:solidFill>
                <a:latin typeface="+mj-lt"/>
              </a:rPr>
              <a:t>».  Если имеется ГБО, кликните «</a:t>
            </a:r>
            <a:r>
              <a:rPr lang="ru-RU" b="0" i="0" u="none" baseline="0" dirty="0" err="1">
                <a:solidFill>
                  <a:schemeClr val="tx1">
                    <a:lumMod val="65000"/>
                    <a:lumOff val="35000"/>
                  </a:schemeClr>
                </a:solidFill>
                <a:latin typeface="+mj-lt"/>
              </a:rPr>
              <a:t>Include</a:t>
            </a:r>
            <a:r>
              <a:rPr lang="ru-RU" b="0" i="0" u="none" baseline="0" dirty="0">
                <a:solidFill>
                  <a:schemeClr val="tx1">
                    <a:lumMod val="65000"/>
                    <a:lumOff val="35000"/>
                  </a:schemeClr>
                </a:solidFill>
                <a:latin typeface="+mj-lt"/>
              </a:rPr>
              <a:t> </a:t>
            </a:r>
            <a:r>
              <a:rPr lang="ru-RU" b="0" i="0" u="none" baseline="0" dirty="0" err="1">
                <a:solidFill>
                  <a:schemeClr val="tx1">
                    <a:lumMod val="65000"/>
                    <a:lumOff val="35000"/>
                  </a:schemeClr>
                </a:solidFill>
                <a:latin typeface="+mj-lt"/>
              </a:rPr>
              <a:t>Sidescan</a:t>
            </a:r>
            <a:r>
              <a:rPr lang="ru-RU" b="0" i="0" u="none" baseline="0" dirty="0">
                <a:solidFill>
                  <a:schemeClr val="tx1">
                    <a:lumMod val="65000"/>
                    <a:lumOff val="35000"/>
                  </a:schemeClr>
                </a:solidFill>
                <a:latin typeface="+mj-lt"/>
              </a:rPr>
              <a:t> </a:t>
            </a:r>
            <a:r>
              <a:rPr lang="ru-RU" b="0" i="0" u="none" baseline="0" dirty="0" err="1">
                <a:solidFill>
                  <a:schemeClr val="tx1">
                    <a:lumMod val="65000"/>
                    <a:lumOff val="35000"/>
                  </a:schemeClr>
                </a:solidFill>
                <a:latin typeface="+mj-lt"/>
              </a:rPr>
              <a:t>Survey</a:t>
            </a:r>
            <a:r>
              <a:rPr lang="ru-RU" b="0" i="0" u="none" baseline="0" dirty="0">
                <a:solidFill>
                  <a:schemeClr val="tx1">
                    <a:lumMod val="65000"/>
                    <a:lumOff val="35000"/>
                  </a:schemeClr>
                </a:solidFill>
                <a:latin typeface="+mj-lt"/>
              </a:rPr>
              <a:t>».  Если у Вас и МЛЭ и ГБО, отметьте «</a:t>
            </a:r>
            <a:r>
              <a:rPr lang="ru-RU" b="0" i="0" u="none" baseline="0" dirty="0" err="1">
                <a:solidFill>
                  <a:schemeClr val="tx1">
                    <a:lumMod val="65000"/>
                    <a:lumOff val="35000"/>
                  </a:schemeClr>
                </a:solidFill>
                <a:latin typeface="+mj-lt"/>
              </a:rPr>
              <a:t>Include</a:t>
            </a:r>
            <a:r>
              <a:rPr lang="ru-RU" b="0" i="0" u="none" baseline="0" dirty="0">
                <a:solidFill>
                  <a:schemeClr val="tx1">
                    <a:lumMod val="65000"/>
                    <a:lumOff val="35000"/>
                  </a:schemeClr>
                </a:solidFill>
                <a:latin typeface="+mj-lt"/>
              </a:rPr>
              <a:t> </a:t>
            </a:r>
            <a:r>
              <a:rPr lang="ru-RU" b="0" i="0" u="none" baseline="0" dirty="0" err="1">
                <a:solidFill>
                  <a:schemeClr val="tx1">
                    <a:lumMod val="65000"/>
                    <a:lumOff val="35000"/>
                  </a:schemeClr>
                </a:solidFill>
                <a:latin typeface="+mj-lt"/>
              </a:rPr>
              <a:t>Hysweep</a:t>
            </a:r>
            <a:r>
              <a:rPr lang="ru-RU" b="0" i="0" u="none" baseline="0" dirty="0">
                <a:solidFill>
                  <a:schemeClr val="tx1">
                    <a:lumMod val="65000"/>
                    <a:lumOff val="35000"/>
                  </a:schemeClr>
                </a:solidFill>
                <a:latin typeface="+mj-lt"/>
              </a:rPr>
              <a:t> </a:t>
            </a:r>
            <a:r>
              <a:rPr lang="ru-RU" b="0" i="0" u="none" baseline="0" dirty="0" err="1">
                <a:solidFill>
                  <a:schemeClr val="tx1">
                    <a:lumMod val="65000"/>
                    <a:lumOff val="35000"/>
                  </a:schemeClr>
                </a:solidFill>
                <a:latin typeface="+mj-lt"/>
              </a:rPr>
              <a:t>Survey</a:t>
            </a:r>
            <a:r>
              <a:rPr lang="ru-RU" b="0" i="0" u="none" baseline="0" dirty="0">
                <a:solidFill>
                  <a:schemeClr val="tx1">
                    <a:lumMod val="65000"/>
                    <a:lumOff val="35000"/>
                  </a:schemeClr>
                </a:solidFill>
                <a:latin typeface="+mj-lt"/>
              </a:rPr>
              <a:t>» и настройте оба сонара в </a:t>
            </a:r>
            <a:r>
              <a:rPr lang="ru-RU" b="0" i="0" u="none" baseline="0" dirty="0" err="1">
                <a:solidFill>
                  <a:schemeClr val="tx1">
                    <a:lumMod val="65000"/>
                    <a:lumOff val="35000"/>
                  </a:schemeClr>
                </a:solidFill>
                <a:latin typeface="+mj-lt"/>
              </a:rPr>
              <a:t>Hysweep</a:t>
            </a:r>
            <a:r>
              <a:rPr lang="ru-RU" b="0" i="0" u="none" baseline="0" dirty="0">
                <a:solidFill>
                  <a:schemeClr val="tx1">
                    <a:lumMod val="65000"/>
                    <a:lumOff val="35000"/>
                  </a:schemeClr>
                </a:solidFill>
                <a:latin typeface="+mj-lt"/>
              </a:rPr>
              <a:t> </a:t>
            </a:r>
            <a:r>
              <a:rPr lang="ru-RU" b="0" i="0" u="none" baseline="0" dirty="0" err="1">
                <a:solidFill>
                  <a:schemeClr val="tx1">
                    <a:lumMod val="65000"/>
                    <a:lumOff val="35000"/>
                  </a:schemeClr>
                </a:solidFill>
                <a:latin typeface="+mj-lt"/>
              </a:rPr>
              <a:t>Survey</a:t>
            </a:r>
            <a:r>
              <a:rPr lang="ru-RU" b="0" i="0" u="none" baseline="0" dirty="0">
                <a:solidFill>
                  <a:schemeClr val="tx1">
                    <a:lumMod val="65000"/>
                    <a:lumOff val="35000"/>
                  </a:schemeClr>
                </a:solidFill>
                <a:latin typeface="+mj-lt"/>
              </a:rPr>
              <a:t>.</a:t>
            </a:r>
          </a:p>
        </p:txBody>
      </p:sp>
      <p:grpSp>
        <p:nvGrpSpPr>
          <p:cNvPr id="31748" name="Group 2"/>
          <p:cNvGrpSpPr>
            <a:grpSpLocks/>
          </p:cNvGrpSpPr>
          <p:nvPr/>
        </p:nvGrpSpPr>
        <p:grpSpPr bwMode="auto">
          <a:xfrm>
            <a:off x="347472" y="1439582"/>
            <a:ext cx="7215188" cy="3787775"/>
            <a:chOff x="347663" y="1455738"/>
            <a:chExt cx="7215187" cy="3787775"/>
          </a:xfrm>
        </p:grpSpPr>
        <p:pic>
          <p:nvPicPr>
            <p:cNvPr id="2" name="Picture 13"/>
            <p:cNvPicPr>
              <a:picLocks noChangeAspect="1" noChangeArrowheads="1"/>
            </p:cNvPicPr>
            <p:nvPr/>
          </p:nvPicPr>
          <p:blipFill>
            <a:blip r:embed="rId2"/>
            <a:srcRect/>
            <a:stretch>
              <a:fillRect/>
            </a:stretch>
          </p:blipFill>
          <p:spPr bwMode="auto">
            <a:xfrm>
              <a:off x="347663" y="1455738"/>
              <a:ext cx="7010399" cy="2538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0" name="Group 1"/>
            <p:cNvGrpSpPr>
              <a:grpSpLocks/>
            </p:cNvGrpSpPr>
            <p:nvPr/>
          </p:nvGrpSpPr>
          <p:grpSpPr bwMode="auto">
            <a:xfrm>
              <a:off x="347663" y="1828801"/>
              <a:ext cx="7215187" cy="3414712"/>
              <a:chOff x="347663" y="1828801"/>
              <a:chExt cx="7215187" cy="3414712"/>
            </a:xfrm>
          </p:grpSpPr>
          <p:cxnSp>
            <p:nvCxnSpPr>
              <p:cNvPr id="6" name="Straight Arrow Connector 5"/>
              <p:cNvCxnSpPr/>
              <p:nvPr/>
            </p:nvCxnSpPr>
            <p:spPr>
              <a:xfrm flipH="1">
                <a:off x="1122363" y="1828801"/>
                <a:ext cx="477838"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600201" y="1828801"/>
                <a:ext cx="0" cy="258286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47663" y="4411663"/>
                <a:ext cx="2033588" cy="830263"/>
              </a:xfrm>
              <a:prstGeom prst="rect">
                <a:avLst/>
              </a:prstGeom>
              <a:noFill/>
              <a:ln>
                <a:noFill/>
              </a:ln>
            </p:spPr>
            <p:txBody>
              <a:bodyPr>
                <a:spAutoFit/>
              </a:bodyPr>
              <a:lstStyle/>
              <a:p>
                <a:pPr algn="l" rtl="0">
                  <a:defRPr/>
                </a:pPr>
                <a:r>
                  <a:rPr lang="ru-RU" sz="1600" b="0" i="0" u="none" baseline="0">
                    <a:solidFill>
                      <a:schemeClr val="tx1">
                        <a:lumMod val="65000"/>
                        <a:lumOff val="35000"/>
                      </a:schemeClr>
                    </a:solidFill>
                    <a:latin typeface="+mj-lt"/>
                  </a:rPr>
                  <a:t>ПКМ на HYPACK Configuration для добавления нового мобиля.</a:t>
                </a:r>
              </a:p>
            </p:txBody>
          </p:sp>
          <p:sp>
            <p:nvSpPr>
              <p:cNvPr id="22" name="TextBox 21"/>
              <p:cNvSpPr txBox="1"/>
              <p:nvPr/>
            </p:nvSpPr>
            <p:spPr>
              <a:xfrm>
                <a:off x="2381251" y="4413251"/>
                <a:ext cx="5181599" cy="830262"/>
              </a:xfrm>
              <a:prstGeom prst="rect">
                <a:avLst/>
              </a:prstGeom>
              <a:noFill/>
              <a:ln>
                <a:noFill/>
              </a:ln>
            </p:spPr>
            <p:txBody>
              <a:bodyPr>
                <a:spAutoFit/>
              </a:bodyPr>
              <a:lstStyle/>
              <a:p>
                <a:pPr algn="l" rtl="0">
                  <a:defRPr/>
                </a:pPr>
                <a:r>
                  <a:rPr lang="ru-RU" sz="1600" b="0" i="0" u="none" baseline="0">
                    <a:solidFill>
                      <a:schemeClr val="tx1">
                        <a:lumMod val="65000"/>
                        <a:lumOff val="35000"/>
                      </a:schemeClr>
                    </a:solidFill>
                    <a:latin typeface="+mj-lt"/>
                  </a:rPr>
                  <a:t>Для настройки многолучевой системы, кликните «Include».  При этом создается раздел «HYSWEEP Survey» в списке.  Затем кликните на этом элементе для добавления МЛЭ, ДК и курсоуказателя.</a:t>
                </a:r>
              </a:p>
            </p:txBody>
          </p:sp>
          <p:cxnSp>
            <p:nvCxnSpPr>
              <p:cNvPr id="24" name="Straight Arrow Connector 23"/>
              <p:cNvCxnSpPr/>
              <p:nvPr/>
            </p:nvCxnSpPr>
            <p:spPr>
              <a:xfrm>
                <a:off x="1749426" y="2286001"/>
                <a:ext cx="3048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1731963" y="2286001"/>
                <a:ext cx="17463" cy="1752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731963" y="4038601"/>
                <a:ext cx="245903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4191000" y="4038601"/>
                <a:ext cx="0" cy="37306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14867139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Программа LATENCY TEST</a:t>
            </a:r>
          </a:p>
        </p:txBody>
      </p:sp>
      <p:sp>
        <p:nvSpPr>
          <p:cNvPr id="35843" name="Rectangle 3"/>
          <p:cNvSpPr>
            <a:spLocks noGrp="1" noChangeArrowheads="1"/>
          </p:cNvSpPr>
          <p:nvPr>
            <p:ph type="body" sz="half" idx="4294967295"/>
          </p:nvPr>
        </p:nvSpPr>
        <p:spPr>
          <a:xfrm>
            <a:off x="1828800" y="6274329"/>
            <a:ext cx="5943600" cy="457200"/>
          </a:xfrm>
          <a:extLst>
            <a:ext uri="{91240B29-F687-4F45-9708-019B960494DF}">
              <a14:hiddenLine xmlns:a14="http://schemas.microsoft.com/office/drawing/2010/main" w="19050">
                <a:solidFill>
                  <a:srgbClr val="000000"/>
                </a:solidFill>
                <a:miter lim="800000"/>
                <a:headEnd/>
                <a:tailEnd/>
              </a14:hiddenLine>
            </a:ext>
          </a:extLst>
        </p:spPr>
        <p:txBody>
          <a:bodyPr/>
          <a:lstStyle/>
          <a:p>
            <a:pPr algn="l" rtl="0" eaLnBrk="1" hangingPunct="1">
              <a:buClr>
                <a:schemeClr val="tx1"/>
              </a:buCl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Выполните 3 теста.  Возьмите средний результат.</a:t>
            </a:r>
          </a:p>
        </p:txBody>
      </p:sp>
      <p:sp>
        <p:nvSpPr>
          <p:cNvPr id="8" name="TextBox 7"/>
          <p:cNvSpPr txBox="1"/>
          <p:nvPr/>
        </p:nvSpPr>
        <p:spPr>
          <a:xfrm>
            <a:off x="2743200" y="1244600"/>
            <a:ext cx="4114800" cy="338138"/>
          </a:xfrm>
          <a:prstGeom prst="rect">
            <a:avLst/>
          </a:prstGeom>
          <a:noFill/>
        </p:spPr>
        <p:txBody>
          <a:bodyPr>
            <a:spAutoFit/>
          </a:bodyPr>
          <a:lstStyle/>
          <a:p>
            <a:pPr algn="l" rtl="0">
              <a:defRPr/>
            </a:pPr>
            <a:r>
              <a:rPr lang="ru-RU" sz="1600" b="1" i="0" u="none" baseline="0">
                <a:solidFill>
                  <a:schemeClr val="tx1">
                    <a:lumMod val="65000"/>
                    <a:lumOff val="35000"/>
                  </a:schemeClr>
                </a:solidFill>
                <a:latin typeface="+mn-lt"/>
              </a:rPr>
              <a:t>Меню Утилиты</a:t>
            </a:r>
            <a:r>
              <a:rPr lang="ru-RU" sz="1600" b="0" i="0" u="none" baseline="0">
                <a:solidFill>
                  <a:schemeClr val="tx1">
                    <a:lumMod val="65000"/>
                    <a:lumOff val="35000"/>
                  </a:schemeClr>
                </a:solidFill>
                <a:latin typeface="+mn-lt"/>
              </a:rPr>
              <a:t> &gt;  </a:t>
            </a:r>
            <a:r>
              <a:rPr lang="ru-RU" sz="1600" b="1" i="0" u="none" baseline="0">
                <a:solidFill>
                  <a:schemeClr val="tx1">
                    <a:lumMod val="65000"/>
                    <a:lumOff val="35000"/>
                  </a:schemeClr>
                </a:solidFill>
                <a:latin typeface="+mn-lt"/>
              </a:rPr>
              <a:t>Calibration</a:t>
            </a:r>
          </a:p>
        </p:txBody>
      </p:sp>
      <p:pic>
        <p:nvPicPr>
          <p:cNvPr id="2" name="2017 SINGLE BEAM LATENCY.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1200150" y="1703388"/>
            <a:ext cx="6643688" cy="4392612"/>
          </a:xfrm>
          <a:prstGeom prst="rect">
            <a:avLst/>
          </a:prstGeom>
          <a:noFill/>
          <a:ln w="381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6342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28600" y="838200"/>
            <a:ext cx="8763000" cy="5867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
        <p:nvSpPr>
          <p:cNvPr id="36867" name="Rectangle 2"/>
          <p:cNvSpPr>
            <a:spLocks noGrp="1" noRot="1" noChangeArrowheads="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Профили До &amp; После</a:t>
            </a:r>
          </a:p>
        </p:txBody>
      </p:sp>
      <p:pic>
        <p:nvPicPr>
          <p:cNvPr id="36868" name="Picture 3" descr="21_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3767138"/>
            <a:ext cx="7467600" cy="226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4" descr="21_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565276"/>
            <a:ext cx="75438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Text Box 5"/>
          <p:cNvSpPr txBox="1">
            <a:spLocks noChangeArrowheads="1"/>
          </p:cNvSpPr>
          <p:nvPr/>
        </p:nvSpPr>
        <p:spPr bwMode="auto">
          <a:xfrm>
            <a:off x="3429000" y="1228726"/>
            <a:ext cx="1371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eaLnBrk="1" hangingPunct="1">
              <a:spcBef>
                <a:spcPct val="50000"/>
              </a:spcBef>
              <a:defRPr/>
            </a:pPr>
            <a:r>
              <a:rPr lang="ru-RU" sz="1600" b="0" i="0" u="none" baseline="0">
                <a:solidFill>
                  <a:schemeClr val="tx1">
                    <a:lumMod val="75000"/>
                    <a:lumOff val="25000"/>
                  </a:schemeClr>
                </a:solidFill>
                <a:latin typeface="Arial" panose="020B0604020202020204" pitchFamily="34" charset="0"/>
              </a:rPr>
              <a:t>До</a:t>
            </a:r>
          </a:p>
        </p:txBody>
      </p:sp>
      <p:sp>
        <p:nvSpPr>
          <p:cNvPr id="36871" name="Text Box 6"/>
          <p:cNvSpPr txBox="1">
            <a:spLocks noChangeArrowheads="1"/>
          </p:cNvSpPr>
          <p:nvPr/>
        </p:nvSpPr>
        <p:spPr bwMode="auto">
          <a:xfrm>
            <a:off x="3810000" y="6032500"/>
            <a:ext cx="990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rtl="0" eaLnBrk="1" hangingPunct="1">
              <a:spcBef>
                <a:spcPct val="50000"/>
              </a:spcBef>
              <a:defRPr/>
            </a:pPr>
            <a:r>
              <a:rPr lang="ru-RU" sz="1600" b="0" i="0" u="none" baseline="0">
                <a:solidFill>
                  <a:schemeClr val="tx1">
                    <a:lumMod val="75000"/>
                    <a:lumOff val="25000"/>
                  </a:schemeClr>
                </a:solidFill>
                <a:latin typeface="Arial" panose="020B0604020202020204" pitchFamily="34" charset="0"/>
              </a:rPr>
              <a:t>После</a:t>
            </a:r>
          </a:p>
        </p:txBody>
      </p:sp>
    </p:spTree>
    <p:extLst>
      <p:ext uri="{BB962C8B-B14F-4D97-AF65-F5344CB8AC3E}">
        <p14:creationId xmlns:p14="http://schemas.microsoft.com/office/powerpoint/2010/main" val="32342438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a:xfrm>
            <a:off x="347663" y="0"/>
            <a:ext cx="8491537" cy="989013"/>
          </a:xfrm>
        </p:spPr>
        <p:txBody>
          <a:bodyPr/>
          <a:lstStyle/>
          <a:p>
            <a:pPr marL="53975" algn="l" rtl="0" eaLnBrk="1" hangingPunct="1"/>
            <a:r>
              <a:rPr lang="ru-RU" sz="3600" b="0" i="0" u="none" baseline="0">
                <a:latin typeface="Arial" panose="020B0604020202020204" pitchFamily="34" charset="0"/>
                <a:cs typeface="Arial" panose="020B0604020202020204" pitchFamily="34" charset="0"/>
              </a:rPr>
              <a:t>Настройка времени запаздывания в HARDWARE</a:t>
            </a:r>
          </a:p>
        </p:txBody>
      </p:sp>
      <p:sp>
        <p:nvSpPr>
          <p:cNvPr id="37892" name="Rectangle 4"/>
          <p:cNvSpPr>
            <a:spLocks noGrp="1" noChangeArrowheads="1"/>
          </p:cNvSpPr>
          <p:nvPr>
            <p:ph idx="4294967295"/>
          </p:nvPr>
        </p:nvSpPr>
        <p:spPr>
          <a:xfrm>
            <a:off x="542925" y="1246505"/>
            <a:ext cx="8467725" cy="4129088"/>
          </a:xfrm>
          <a:ln w="28575">
            <a:miter lim="800000"/>
            <a:headEnd/>
            <a:tailEnd/>
          </a:ln>
        </p:spPr>
        <p:txBody>
          <a:bodyPr anchor="ctr"/>
          <a:lstStyle/>
          <a:p>
            <a:pPr algn="l" rtl="0" eaLnBrk="1" hangingPunct="1">
              <a:lnSpc>
                <a:spcPct val="80000"/>
              </a:lnSpc>
              <a:spcBef>
                <a:spcPts val="600"/>
              </a:spcBef>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LATENCY TEST вычисляет общее время запаздывания для GPS и эхолота.</a:t>
            </a:r>
          </a:p>
          <a:p>
            <a:pPr algn="l" rtl="0" eaLnBrk="1" hangingPunct="1">
              <a:lnSpc>
                <a:spcPct val="80000"/>
              </a:lnSpc>
              <a:spcBef>
                <a:spcPts val="600"/>
              </a:spcBef>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В HARDWARE для GPS:</a:t>
            </a:r>
          </a:p>
          <a:p>
            <a:pPr marL="846138" lvl="1" indent="-342900" algn="l" rtl="0" eaLnBrk="1" hangingPunct="1">
              <a:lnSpc>
                <a:spcPct val="80000"/>
              </a:lnSpc>
              <a:spcBef>
                <a:spcPts val="600"/>
              </a:spcBef>
              <a:spcAft>
                <a:spcPts val="600"/>
              </a:spcAft>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Возьмите текущее значение времени запаздывания (1.000 в примере)</a:t>
            </a:r>
          </a:p>
          <a:p>
            <a:pPr marL="846138" lvl="1" indent="-342900" algn="l" rtl="0" eaLnBrk="1" hangingPunct="1">
              <a:lnSpc>
                <a:spcPct val="80000"/>
              </a:lnSpc>
              <a:spcBef>
                <a:spcPts val="600"/>
              </a:spcBef>
              <a:spcAft>
                <a:spcPts val="600"/>
              </a:spcAft>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Вычтите результат - среднее значение из 3 тестов.            (1.00 – 0.75 = 0.25)</a:t>
            </a:r>
          </a:p>
          <a:p>
            <a:pPr marL="846138" lvl="1" indent="-342900" algn="l" rtl="0" eaLnBrk="1" hangingPunct="1">
              <a:lnSpc>
                <a:spcPct val="80000"/>
              </a:lnSpc>
              <a:spcBef>
                <a:spcPts val="600"/>
              </a:spcBef>
              <a:spcAft>
                <a:spcPts val="600"/>
              </a:spcAft>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Введите время запаздывания для GPS равным 0.25 с (в данном примере).</a:t>
            </a:r>
            <a:endParaRPr lang="ru-RU" altLang="en-US" u="sng" dirty="0">
              <a:solidFill>
                <a:schemeClr val="tx1">
                  <a:lumMod val="65000"/>
                  <a:lumOff val="35000"/>
                </a:schemeClr>
              </a:solidFill>
              <a:latin typeface="Arial" panose="020B0604020202020204" pitchFamily="34" charset="0"/>
              <a:cs typeface="Arial" panose="020B0604020202020204" pitchFamily="34" charset="0"/>
            </a:endParaRPr>
          </a:p>
          <a:p>
            <a:pPr marL="846138" lvl="1" indent="-342900" algn="l" rtl="0" eaLnBrk="1" hangingPunct="1">
              <a:lnSpc>
                <a:spcPct val="80000"/>
              </a:lnSpc>
              <a:spcBef>
                <a:spcPts val="600"/>
              </a:spcBef>
              <a:spcAft>
                <a:spcPts val="600"/>
              </a:spcAft>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Введите время запаздывания для эхолота равным 0.00</a:t>
            </a:r>
          </a:p>
          <a:p>
            <a:pPr algn="l" rtl="0" eaLnBrk="1" hangingPunct="1">
              <a:lnSpc>
                <a:spcPct val="80000"/>
              </a:lnSpc>
              <a:spcBef>
                <a:spcPts val="600"/>
              </a:spcBef>
              <a:buClr>
                <a:schemeClr val="tx1">
                  <a:lumMod val="65000"/>
                  <a:lumOff val="35000"/>
                </a:schemeClr>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Повторите тест еще 3 раза и убедитесь в правильности определения времени запаздывания.</a:t>
            </a:r>
          </a:p>
        </p:txBody>
      </p:sp>
      <p:pic>
        <p:nvPicPr>
          <p:cNvPr id="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501" y="5432522"/>
            <a:ext cx="7200900" cy="847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01928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a:xfrm>
            <a:off x="347663" y="0"/>
            <a:ext cx="8643937" cy="989013"/>
          </a:xfrm>
        </p:spPr>
        <p:txBody>
          <a:bodyPr/>
          <a:lstStyle/>
          <a:p>
            <a:pPr marL="53975" algn="l" rtl="0" eaLnBrk="1" hangingPunct="1"/>
            <a:r>
              <a:rPr lang="ru-RU" sz="3200" b="0" i="0" u="none" baseline="0">
                <a:latin typeface="Arial" panose="020B0604020202020204" pitchFamily="34" charset="0"/>
                <a:cs typeface="Arial" panose="020B0604020202020204" pitchFamily="34" charset="0"/>
              </a:rPr>
              <a:t>Исправление времени запаздывания в </a:t>
            </a:r>
            <a:r>
              <a:rPr lang="ru-RU" sz="2000" b="0" i="0" u="none" baseline="0">
                <a:latin typeface="Arial" panose="020B0604020202020204" pitchFamily="34" charset="0"/>
                <a:cs typeface="Arial" panose="020B0604020202020204" pitchFamily="34" charset="0"/>
              </a:rPr>
              <a:t>РЕДАКТОРЕ ДАННЫХ ОЛЭ (32бит)</a:t>
            </a:r>
          </a:p>
        </p:txBody>
      </p:sp>
      <p:sp>
        <p:nvSpPr>
          <p:cNvPr id="21506" name="Rectangle 3"/>
          <p:cNvSpPr>
            <a:spLocks noGrp="1" noChangeArrowheads="1"/>
          </p:cNvSpPr>
          <p:nvPr>
            <p:ph idx="4294967295"/>
          </p:nvPr>
        </p:nvSpPr>
        <p:spPr>
          <a:xfrm>
            <a:off x="108772" y="1409649"/>
            <a:ext cx="3429000" cy="5105400"/>
          </a:xfrm>
        </p:spPr>
        <p:txBody>
          <a:bodyPr rtlCol="0">
            <a:noAutofit/>
          </a:bodyPr>
          <a:lstStyle/>
          <a:p>
            <a:pPr marL="411163" algn="l" rtl="0" eaLnBrk="1" fontAlgn="auto" hangingPunct="1">
              <a:lnSpc>
                <a:spcPct val="90000"/>
              </a:lnSpc>
              <a:spcBef>
                <a:spcPts val="0"/>
              </a:spcBef>
              <a:spcAft>
                <a:spcPts val="0"/>
              </a:spcAft>
              <a:buClr>
                <a:schemeClr val="tx1">
                  <a:lumMod val="65000"/>
                  <a:lumOff val="35000"/>
                </a:schemeClr>
              </a:buClr>
              <a:defRPr/>
            </a:pPr>
            <a:r>
              <a:rPr lang="ru-RU" sz="2400" b="0" i="0" u="none" baseline="0">
                <a:solidFill>
                  <a:schemeClr val="tx1">
                    <a:lumMod val="65000"/>
                    <a:lumOff val="35000"/>
                  </a:schemeClr>
                </a:solidFill>
              </a:rPr>
              <a:t>Исправление существующих данных RAW:  </a:t>
            </a:r>
          </a:p>
          <a:p>
            <a:pPr marL="411163" algn="l" rtl="0" eaLnBrk="1" fontAlgn="auto" hangingPunct="1">
              <a:lnSpc>
                <a:spcPct val="90000"/>
              </a:lnSpc>
              <a:spcBef>
                <a:spcPts val="0"/>
              </a:spcBef>
              <a:spcAft>
                <a:spcPts val="0"/>
              </a:spcAft>
              <a:buClr>
                <a:schemeClr val="tx1">
                  <a:lumMod val="65000"/>
                  <a:lumOff val="35000"/>
                </a:schemeClr>
              </a:buClr>
              <a:defRPr/>
            </a:pPr>
            <a:endParaRPr lang="ru-RU" sz="2400" dirty="0">
              <a:solidFill>
                <a:schemeClr val="tx1">
                  <a:lumMod val="65000"/>
                  <a:lumOff val="35000"/>
                </a:schemeClr>
              </a:solidFill>
            </a:endParaRPr>
          </a:p>
          <a:p>
            <a:pPr marL="888365" lvl="1" indent="-285750" algn="l" rtl="0" eaLnBrk="1" fontAlgn="auto" hangingPunct="1">
              <a:lnSpc>
                <a:spcPct val="90000"/>
              </a:lnSpc>
              <a:spcBef>
                <a:spcPts val="0"/>
              </a:spcBef>
              <a:spcAft>
                <a:spcPts val="0"/>
              </a:spcAft>
              <a:buClr>
                <a:schemeClr val="tx1">
                  <a:lumMod val="65000"/>
                  <a:lumOff val="35000"/>
                </a:schemeClr>
              </a:buClr>
              <a:defRPr/>
            </a:pPr>
            <a:r>
              <a:rPr lang="ru-RU" b="0" i="0" u="none" baseline="0">
                <a:solidFill>
                  <a:schemeClr val="tx1">
                    <a:lumMod val="65000"/>
                    <a:lumOff val="35000"/>
                  </a:schemeClr>
                </a:solidFill>
              </a:rPr>
              <a:t>Можно исправить собранные данные путем ввода нового значения в SINGLE BEAM EDITOR.</a:t>
            </a:r>
          </a:p>
          <a:p>
            <a:pPr marL="602615" lvl="1" indent="0" algn="l" rtl="0" eaLnBrk="1" fontAlgn="auto" hangingPunct="1">
              <a:lnSpc>
                <a:spcPct val="90000"/>
              </a:lnSpc>
              <a:spcBef>
                <a:spcPts val="0"/>
              </a:spcBef>
              <a:spcAft>
                <a:spcPts val="0"/>
              </a:spcAft>
              <a:buClr>
                <a:schemeClr val="tx1">
                  <a:lumMod val="65000"/>
                  <a:lumOff val="35000"/>
                </a:schemeClr>
              </a:buClr>
              <a:buFont typeface="Arial" panose="020B0604020202020204" pitchFamily="34" charset="0"/>
              <a:buNone/>
              <a:defRPr/>
            </a:pPr>
            <a:endParaRPr lang="ru-RU" dirty="0">
              <a:solidFill>
                <a:schemeClr val="tx1">
                  <a:lumMod val="65000"/>
                  <a:lumOff val="35000"/>
                </a:schemeClr>
              </a:solidFill>
            </a:endParaRPr>
          </a:p>
          <a:p>
            <a:pPr marL="888365" lvl="1" indent="-285750" algn="l" rtl="0" eaLnBrk="1" fontAlgn="auto" hangingPunct="1">
              <a:lnSpc>
                <a:spcPct val="90000"/>
              </a:lnSpc>
              <a:spcBef>
                <a:spcPts val="0"/>
              </a:spcBef>
              <a:spcAft>
                <a:spcPts val="0"/>
              </a:spcAft>
              <a:buClr>
                <a:schemeClr val="tx1">
                  <a:lumMod val="65000"/>
                  <a:lumOff val="35000"/>
                </a:schemeClr>
              </a:buClr>
              <a:defRPr/>
            </a:pPr>
            <a:r>
              <a:rPr lang="ru-RU" b="0" i="0" u="none" baseline="0">
                <a:solidFill>
                  <a:schemeClr val="tx1">
                    <a:lumMod val="65000"/>
                    <a:lumOff val="35000"/>
                  </a:schemeClr>
                </a:solidFill>
              </a:rPr>
              <a:t>Введите правильное значения Latency, определенное в программе LATENCY TEST.</a:t>
            </a:r>
          </a:p>
        </p:txBody>
      </p:sp>
      <p:pic>
        <p:nvPicPr>
          <p:cNvPr id="38916" name="Picture 4" descr="21_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828800"/>
            <a:ext cx="5084763" cy="36576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8917" name="Rectangle 5"/>
          <p:cNvSpPr>
            <a:spLocks noChangeArrowheads="1"/>
          </p:cNvSpPr>
          <p:nvPr/>
        </p:nvSpPr>
        <p:spPr bwMode="auto">
          <a:xfrm>
            <a:off x="3886200" y="4343400"/>
            <a:ext cx="2743200" cy="4572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endParaRPr lang="ru-RU" altLang="en-US"/>
          </a:p>
        </p:txBody>
      </p:sp>
    </p:spTree>
    <p:extLst>
      <p:ext uri="{BB962C8B-B14F-4D97-AF65-F5344CB8AC3E}">
        <p14:creationId xmlns:p14="http://schemas.microsoft.com/office/powerpoint/2010/main" val="34322053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47663" y="0"/>
            <a:ext cx="7348537" cy="989013"/>
          </a:xfrm>
        </p:spPr>
        <p:txBody>
          <a:bodyPr/>
          <a:lstStyle/>
          <a:p>
            <a:pPr algn="l" rtl="0"/>
            <a:r>
              <a:rPr lang="ru-RU" sz="3200" b="0" i="0" u="none" baseline="0">
                <a:latin typeface="Arial" panose="020B0604020202020204" pitchFamily="34" charset="0"/>
                <a:cs typeface="Arial" panose="020B0604020202020204" pitchFamily="34" charset="0"/>
              </a:rPr>
              <a:t>Исправление времени запаздывания в РЕДАКТОРЕ ДАННЫХ ОЛЭ (64бит)</a:t>
            </a:r>
          </a:p>
        </p:txBody>
      </p:sp>
      <p:sp>
        <p:nvSpPr>
          <p:cNvPr id="39939" name="Content Placeholder 2"/>
          <p:cNvSpPr>
            <a:spLocks noGrp="1"/>
          </p:cNvSpPr>
          <p:nvPr>
            <p:ph idx="1"/>
          </p:nvPr>
        </p:nvSpPr>
        <p:spPr>
          <a:xfrm>
            <a:off x="347663" y="2319867"/>
            <a:ext cx="2547937" cy="3699933"/>
          </a:xfrm>
        </p:spPr>
        <p:txBody>
          <a:bodyPr/>
          <a:lstStyle/>
          <a:p>
            <a:pPr algn="l" rtl="0"/>
            <a:r>
              <a:rPr lang="ru-RU" b="0" i="0" u="none" baseline="0">
                <a:solidFill>
                  <a:schemeClr val="tx1">
                    <a:lumMod val="65000"/>
                    <a:lumOff val="35000"/>
                  </a:schemeClr>
                </a:solidFill>
                <a:latin typeface="Arial" panose="020B0604020202020204" pitchFamily="34" charset="0"/>
                <a:cs typeface="Arial" panose="020B0604020202020204" pitchFamily="34" charset="0"/>
              </a:rPr>
              <a:t>В редакторе SBMAX64 введите время запаздывания в поле Navigation на странице Device Offset.</a:t>
            </a:r>
          </a:p>
        </p:txBody>
      </p:sp>
      <p:sp>
        <p:nvSpPr>
          <p:cNvPr id="39940" name="Slide Number Placeholder 3"/>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09157AC5-499F-4E47-BB15-7B23A2ADF1BB}" type="slidenum">
              <a:rPr>
                <a:latin typeface="Arial" panose="020B0604020202020204" pitchFamily="34" charset="0"/>
              </a:rPr>
              <a:pPr/>
              <a:t>54</a:t>
            </a:fld>
            <a:endParaRPr lang="ru-RU" altLang="en-US">
              <a:latin typeface="Arial" panose="020B0604020202020204" pitchFamily="34" charset="0"/>
            </a:endParaRPr>
          </a:p>
        </p:txBody>
      </p:sp>
      <p:pic>
        <p:nvPicPr>
          <p:cNvPr id="3994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905000"/>
            <a:ext cx="577532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11953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ru-RU" b="0" i="0" u="none" baseline="0"/>
              <a:t>Синхронизация часов</a:t>
            </a:r>
          </a:p>
        </p:txBody>
      </p:sp>
      <p:sp>
        <p:nvSpPr>
          <p:cNvPr id="4" name="Slide Number Placeholder 3"/>
          <p:cNvSpPr>
            <a:spLocks noGrp="1"/>
          </p:cNvSpPr>
          <p:nvPr>
            <p:ph type="sldNum" sz="quarter" idx="12"/>
          </p:nvPr>
        </p:nvSpPr>
        <p:spPr/>
        <p:txBody>
          <a:bodyPr/>
          <a:lstStyle/>
          <a:p>
            <a:pPr algn="l" rtl="0"/>
            <a:fld id="{50F2F8E5-1108-0A46-83A0-852BF6A1A522}" type="slidenum">
              <a:rPr/>
              <a:pPr/>
              <a:t>55</a:t>
            </a:fld>
            <a:endParaRPr lang="ru-RU"/>
          </a:p>
        </p:txBody>
      </p:sp>
      <p:sp>
        <p:nvSpPr>
          <p:cNvPr id="7" name="Oval 6">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22809947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Зачем нужна синхронизация</a:t>
            </a:r>
            <a:r>
              <a:rPr lang="ru-RU" sz="3600" b="0" i="0" u="none" baseline="0">
                <a:latin typeface="Arial" panose="020B0604020202020204" pitchFamily="34" charset="0"/>
                <a:cs typeface="Arial" panose="020B0604020202020204" pitchFamily="34" charset="0"/>
              </a:rPr>
              <a:t>?</a:t>
            </a:r>
          </a:p>
        </p:txBody>
      </p:sp>
      <p:sp>
        <p:nvSpPr>
          <p:cNvPr id="27651" name="Rectangle 3"/>
          <p:cNvSpPr>
            <a:spLocks noGrp="1" noChangeArrowheads="1"/>
          </p:cNvSpPr>
          <p:nvPr>
            <p:ph idx="4294967295"/>
          </p:nvPr>
        </p:nvSpPr>
        <p:spPr>
          <a:xfrm>
            <a:off x="609600" y="1761565"/>
            <a:ext cx="8229600" cy="3962400"/>
          </a:xfrm>
        </p:spPr>
        <p:txBody>
          <a:bodyPr>
            <a:normAutofit fontScale="92500" lnSpcReduction="10000"/>
          </a:bodyPr>
          <a:lstStyle/>
          <a:p>
            <a:pPr marL="342900" indent="-342900" algn="l" rtl="0" eaLnBrk="1" hangingPunct="1">
              <a:buClr>
                <a:schemeClr val="tx1">
                  <a:lumMod val="65000"/>
                  <a:lumOff val="35000"/>
                </a:schemeClr>
              </a:buClr>
              <a:buFont typeface="Arial" panose="020B0604020202020204" pitchFamily="34" charset="0"/>
              <a:buChar cha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Следует синхронизировать данные, если у вас есть МЛЭ, передающий данные с метками времени UTC</a:t>
            </a:r>
          </a:p>
          <a:p>
            <a:pPr marL="342900" indent="-342900" algn="l" rtl="0" eaLnBrk="1" hangingPunct="1">
              <a:buClr>
                <a:schemeClr val="tx1">
                  <a:lumMod val="65000"/>
                  <a:lumOff val="35000"/>
                </a:schemeClr>
              </a:buClr>
              <a:buFont typeface="Arial" panose="020B0604020202020204" pitchFamily="34" charset="0"/>
              <a:buChar char="•"/>
            </a:pPr>
            <a:endParaRPr lang="ru-RU"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Выполняйте синхронизацию, если планируете исправлять вертикальную качку в пост обработке.</a:t>
            </a:r>
          </a:p>
          <a:p>
            <a:pPr marL="457200" indent="-457200" algn="l" rtl="0" eaLnBrk="1" hangingPunct="1">
              <a:buClr>
                <a:schemeClr val="tx1">
                  <a:lumMod val="65000"/>
                  <a:lumOff val="35000"/>
                </a:schemeClr>
              </a:buClr>
              <a:buFont typeface="Arial" panose="020B0604020202020204" pitchFamily="34" charset="0"/>
              <a:buChar char="•"/>
            </a:pPr>
            <a:endParaRPr lang="ru-RU"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Выполняйте синхронизацию, если планируете исправлять позиции GPS в пост обработке.</a:t>
            </a:r>
          </a:p>
          <a:p>
            <a:pPr marL="342900" indent="-342900" algn="l" rtl="0" eaLnBrk="1" hangingPunct="1">
              <a:buClr>
                <a:schemeClr val="tx1">
                  <a:lumMod val="65000"/>
                  <a:lumOff val="35000"/>
                </a:schemeClr>
              </a:buClr>
              <a:buFont typeface="Arial" panose="020B0604020202020204" pitchFamily="34" charset="0"/>
              <a:buChar char="•"/>
            </a:pPr>
            <a:endParaRPr lang="ru-RU"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ru-RU" sz="2400" b="0" i="0" u="none" baseline="0">
                <a:solidFill>
                  <a:schemeClr val="tx1">
                    <a:lumMod val="65000"/>
                    <a:lumOff val="35000"/>
                  </a:schemeClr>
                </a:solidFill>
                <a:latin typeface="Arial" panose="020B0604020202020204" pitchFamily="34" charset="0"/>
                <a:cs typeface="Arial" panose="020B0604020202020204" pitchFamily="34" charset="0"/>
              </a:rPr>
              <a:t>Выполняйте синхронизацию, если используете данные топографических лазеров на БПЛА</a:t>
            </a:r>
          </a:p>
        </p:txBody>
      </p:sp>
    </p:spTree>
    <p:extLst>
      <p:ext uri="{BB962C8B-B14F-4D97-AF65-F5344CB8AC3E}">
        <p14:creationId xmlns:p14="http://schemas.microsoft.com/office/powerpoint/2010/main" val="20372772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95263" y="0"/>
            <a:ext cx="8948737" cy="989013"/>
          </a:xfrm>
        </p:spPr>
        <p:txBody>
          <a:bodyPr/>
          <a:lstStyle/>
          <a:p>
            <a:pPr algn="l" rtl="0"/>
            <a:r>
              <a:rPr lang="ru-RU" sz="3200" b="0" i="0" u="none" baseline="0">
                <a:latin typeface="Arial" panose="020B0604020202020204" pitchFamily="34" charset="0"/>
                <a:cs typeface="Arial" panose="020B0604020202020204" pitchFamily="34" charset="0"/>
              </a:rPr>
              <a:t>Подготовка к синхронизации часов ПК</a:t>
            </a:r>
          </a:p>
        </p:txBody>
      </p:sp>
      <p:sp>
        <p:nvSpPr>
          <p:cNvPr id="2867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FC6D6DAB-65AE-42AC-B82F-21F5956B312B}" type="slidenum">
              <a:rPr>
                <a:latin typeface="Arial" panose="020B0604020202020204" pitchFamily="34" charset="0"/>
              </a:rPr>
              <a:pPr/>
              <a:t>57</a:t>
            </a:fld>
            <a:endParaRPr lang="ru-RU" altLang="en-US">
              <a:latin typeface="Arial" panose="020B0604020202020204" pitchFamily="34" charset="0"/>
            </a:endParaRPr>
          </a:p>
        </p:txBody>
      </p:sp>
      <p:pic>
        <p:nvPicPr>
          <p:cNvPr id="111618" name="Picture 2"/>
          <p:cNvPicPr>
            <a:picLocks noChangeAspect="1" noChangeArrowheads="1"/>
          </p:cNvPicPr>
          <p:nvPr/>
        </p:nvPicPr>
        <p:blipFill>
          <a:blip r:embed="rId2"/>
          <a:srcRect/>
          <a:stretch>
            <a:fillRect/>
          </a:stretch>
        </p:blipFill>
        <p:spPr bwMode="auto">
          <a:xfrm>
            <a:off x="3733800" y="1770063"/>
            <a:ext cx="5072063" cy="37623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677" name="TextBox 3"/>
          <p:cNvSpPr txBox="1">
            <a:spLocks noChangeArrowheads="1"/>
          </p:cNvSpPr>
          <p:nvPr/>
        </p:nvSpPr>
        <p:spPr bwMode="auto">
          <a:xfrm>
            <a:off x="347663" y="1188244"/>
            <a:ext cx="33528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sz="2000" b="0" i="0" u="none" baseline="0">
                <a:solidFill>
                  <a:schemeClr val="tx1">
                    <a:lumMod val="65000"/>
                    <a:lumOff val="35000"/>
                  </a:schemeClr>
                </a:solidFill>
                <a:latin typeface="+mj-lt"/>
              </a:rPr>
              <a:t>Функция синхронизации часов требует, чтобы ПК мог принимать изменения от других программ. </a:t>
            </a:r>
          </a:p>
          <a:p>
            <a:pPr algn="l" rtl="0">
              <a:defRPr/>
            </a:pPr>
            <a:endParaRPr lang="ru-RU" altLang="en-US" sz="2000" b="0" dirty="0">
              <a:solidFill>
                <a:schemeClr val="tx1">
                  <a:lumMod val="65000"/>
                  <a:lumOff val="35000"/>
                </a:schemeClr>
              </a:solidFill>
              <a:latin typeface="+mj-lt"/>
            </a:endParaRPr>
          </a:p>
          <a:p>
            <a:pPr algn="l" rtl="0">
              <a:defRPr/>
            </a:pPr>
            <a:r>
              <a:rPr lang="ru-RU" sz="2000" b="0" i="0" u="none" baseline="0">
                <a:solidFill>
                  <a:schemeClr val="tx1">
                    <a:lumMod val="65000"/>
                    <a:lumOff val="35000"/>
                  </a:schemeClr>
                </a:solidFill>
                <a:latin typeface="+mj-lt"/>
              </a:rPr>
              <a:t>Следует отключить User Account Control, что позволит ПО обновлять время ПК. </a:t>
            </a:r>
          </a:p>
          <a:p>
            <a:pPr algn="l" rtl="0">
              <a:defRPr/>
            </a:pPr>
            <a:endParaRPr lang="ru-RU" altLang="en-US" sz="2000" b="0" dirty="0">
              <a:solidFill>
                <a:schemeClr val="tx1">
                  <a:lumMod val="65000"/>
                  <a:lumOff val="35000"/>
                </a:schemeClr>
              </a:solidFill>
              <a:latin typeface="+mj-lt"/>
            </a:endParaRPr>
          </a:p>
          <a:p>
            <a:pPr algn="l" rtl="0">
              <a:defRPr/>
            </a:pPr>
            <a:r>
              <a:rPr lang="ru-RU" sz="2000" b="0" i="0" u="none" baseline="0">
                <a:solidFill>
                  <a:schemeClr val="tx1">
                    <a:lumMod val="65000"/>
                    <a:lumOff val="35000"/>
                  </a:schemeClr>
                </a:solidFill>
                <a:latin typeface="+mj-lt"/>
              </a:rPr>
              <a:t>Если не отключить эту настройку, Часы Veritime будут работать, но время ПК не будет изменяться. </a:t>
            </a:r>
          </a:p>
        </p:txBody>
      </p:sp>
    </p:spTree>
    <p:extLst>
      <p:ext uri="{BB962C8B-B14F-4D97-AF65-F5344CB8AC3E}">
        <p14:creationId xmlns:p14="http://schemas.microsoft.com/office/powerpoint/2010/main" val="39440007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47663" y="0"/>
            <a:ext cx="8186737" cy="989013"/>
          </a:xfrm>
        </p:spPr>
        <p:txBody>
          <a:bodyPr/>
          <a:lstStyle/>
          <a:p>
            <a:pPr algn="l" rtl="0"/>
            <a:r>
              <a:rPr lang="ru-RU" sz="3200" b="0" i="0" u="none" baseline="0">
                <a:latin typeface="Arial" panose="020B0604020202020204" pitchFamily="34" charset="0"/>
                <a:cs typeface="Arial" panose="020B0604020202020204" pitchFamily="34" charset="0"/>
              </a:rPr>
              <a:t>Как работает синхронизация часов</a:t>
            </a:r>
          </a:p>
        </p:txBody>
      </p:sp>
      <p:sp>
        <p:nvSpPr>
          <p:cNvPr id="29699"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A20BFB68-0ABC-4D26-8621-A09AF4125D23}" type="slidenum">
              <a:rPr>
                <a:latin typeface="Arial" panose="020B0604020202020204" pitchFamily="34" charset="0"/>
              </a:rPr>
              <a:pPr/>
              <a:t>58</a:t>
            </a:fld>
            <a:endParaRPr lang="ru-RU" altLang="en-US">
              <a:latin typeface="Arial" panose="020B0604020202020204" pitchFamily="34" charset="0"/>
            </a:endParaRPr>
          </a:p>
        </p:txBody>
      </p:sp>
      <p:grpSp>
        <p:nvGrpSpPr>
          <p:cNvPr id="29700" name="Group 22"/>
          <p:cNvGrpSpPr>
            <a:grpSpLocks/>
          </p:cNvGrpSpPr>
          <p:nvPr/>
        </p:nvGrpSpPr>
        <p:grpSpPr bwMode="auto">
          <a:xfrm>
            <a:off x="381000" y="1066800"/>
            <a:ext cx="7937500" cy="4419600"/>
            <a:chOff x="838200" y="1219200"/>
            <a:chExt cx="7937157" cy="4419600"/>
          </a:xfrm>
        </p:grpSpPr>
        <p:sp>
          <p:nvSpPr>
            <p:cNvPr id="4" name="Oval 3"/>
            <p:cNvSpPr/>
            <p:nvPr/>
          </p:nvSpPr>
          <p:spPr>
            <a:xfrm>
              <a:off x="1485872" y="1219200"/>
              <a:ext cx="1142951" cy="5334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ru-RU" b="0" i="0" u="none" baseline="0"/>
                <a:t>GPS</a:t>
              </a:r>
            </a:p>
          </p:txBody>
        </p:sp>
        <p:sp>
          <p:nvSpPr>
            <p:cNvPr id="5" name="Rectangle 4"/>
            <p:cNvSpPr/>
            <p:nvPr/>
          </p:nvSpPr>
          <p:spPr>
            <a:xfrm>
              <a:off x="838200" y="2133600"/>
              <a:ext cx="4648200" cy="3505200"/>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rtl="0">
                <a:defRPr/>
              </a:pPr>
              <a:endParaRPr lang="ru-RU" dirty="0"/>
            </a:p>
          </p:txBody>
        </p:sp>
        <p:sp>
          <p:nvSpPr>
            <p:cNvPr id="7" name="Rectangle 6"/>
            <p:cNvSpPr/>
            <p:nvPr/>
          </p:nvSpPr>
          <p:spPr>
            <a:xfrm>
              <a:off x="7010400" y="2667000"/>
              <a:ext cx="1764957" cy="2971800"/>
            </a:xfrm>
            <a:prstGeom prst="rect">
              <a:avLst/>
            </a:prstGeom>
          </p:spPr>
          <p:style>
            <a:lnRef idx="0">
              <a:schemeClr val="accent4"/>
            </a:lnRef>
            <a:fillRef idx="3">
              <a:schemeClr val="accent4"/>
            </a:fillRef>
            <a:effectRef idx="3">
              <a:schemeClr val="accent4"/>
            </a:effectRef>
            <a:fontRef idx="minor">
              <a:schemeClr val="lt1"/>
            </a:fontRef>
          </p:style>
          <p:txBody>
            <a:bodyPr anchor="ctr"/>
            <a:lstStyle/>
            <a:p>
              <a:pPr algn="ctr" rtl="0">
                <a:defRPr/>
              </a:pPr>
              <a:r>
                <a:rPr lang="ru-RU" b="0" i="0" u="none" baseline="0"/>
                <a:t>WINDOWS</a:t>
              </a:r>
            </a:p>
            <a:p>
              <a:pPr algn="ctr" rtl="0">
                <a:defRPr/>
              </a:pPr>
              <a:r>
                <a:rPr lang="ru-RU" b="0" i="0" u="none" baseline="0"/>
                <a:t>Время</a:t>
              </a:r>
            </a:p>
          </p:txBody>
        </p:sp>
        <p:cxnSp>
          <p:nvCxnSpPr>
            <p:cNvPr id="9" name="Straight Arrow Connector 8"/>
            <p:cNvCxnSpPr>
              <a:stCxn id="4" idx="4"/>
            </p:cNvCxnSpPr>
            <p:nvPr/>
          </p:nvCxnSpPr>
          <p:spPr>
            <a:xfrm>
              <a:off x="2057347" y="17526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086166" y="4152900"/>
              <a:ext cx="192396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712" name="TextBox 11"/>
            <p:cNvSpPr txBox="1">
              <a:spLocks noChangeArrowheads="1"/>
            </p:cNvSpPr>
            <p:nvPr/>
          </p:nvSpPr>
          <p:spPr bwMode="auto">
            <a:xfrm>
              <a:off x="1104888" y="2322513"/>
              <a:ext cx="4076524"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b="1" i="0" u="none" baseline="0">
                  <a:solidFill>
                    <a:schemeClr val="bg1"/>
                  </a:solidFill>
                  <a:latin typeface="+mj-lt"/>
                </a:rPr>
                <a:t>Время UTC от GPS принимается в строке ZDA с частотой 1Гц и опционально в сигнале PPS</a:t>
              </a:r>
            </a:p>
          </p:txBody>
        </p:sp>
        <p:sp>
          <p:nvSpPr>
            <p:cNvPr id="15" name="Rounded Rectangle 14"/>
            <p:cNvSpPr/>
            <p:nvPr/>
          </p:nvSpPr>
          <p:spPr>
            <a:xfrm>
              <a:off x="1085839" y="3276600"/>
              <a:ext cx="4000327" cy="216852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ru-RU" dirty="0"/>
            </a:p>
          </p:txBody>
        </p:sp>
        <p:sp>
          <p:nvSpPr>
            <p:cNvPr id="29714" name="TextBox 16"/>
            <p:cNvSpPr txBox="1">
              <a:spLocks noChangeArrowheads="1"/>
            </p:cNvSpPr>
            <p:nvPr/>
          </p:nvSpPr>
          <p:spPr bwMode="auto">
            <a:xfrm>
              <a:off x="1295380" y="3414713"/>
              <a:ext cx="358124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sz="1600" b="1" i="0" u="none" baseline="0">
                  <a:solidFill>
                    <a:schemeClr val="tx1">
                      <a:lumMod val="65000"/>
                      <a:lumOff val="35000"/>
                    </a:schemeClr>
                  </a:solidFill>
                  <a:latin typeface="+mj-lt"/>
                </a:rPr>
                <a:t>Часы Veritime</a:t>
              </a:r>
            </a:p>
            <a:p>
              <a:pPr algn="l" rtl="0">
                <a:defRPr/>
              </a:pPr>
              <a:endParaRPr lang="ru-RU" altLang="en-US" sz="1600" dirty="0">
                <a:solidFill>
                  <a:schemeClr val="tx1">
                    <a:lumMod val="65000"/>
                    <a:lumOff val="35000"/>
                  </a:schemeClr>
                </a:solidFill>
                <a:latin typeface="+mj-lt"/>
              </a:endParaRPr>
            </a:p>
            <a:p>
              <a:pPr algn="l" rtl="0">
                <a:defRPr/>
              </a:pPr>
              <a:r>
                <a:rPr lang="ru-RU" sz="1600" b="1" i="0" u="none" baseline="0">
                  <a:solidFill>
                    <a:schemeClr val="tx1">
                      <a:lumMod val="65000"/>
                      <a:lumOff val="35000"/>
                    </a:schemeClr>
                  </a:solidFill>
                  <a:latin typeface="+mj-lt"/>
                </a:rPr>
                <a:t>Использование время GPS, часы мониторятся и обновляются раз в секунду. Текущее время передается в WINDOWS для обновления часов ПК. </a:t>
              </a:r>
            </a:p>
          </p:txBody>
        </p:sp>
      </p:grpSp>
      <p:sp>
        <p:nvSpPr>
          <p:cNvPr id="24" name="Rounded Rectangle 23"/>
          <p:cNvSpPr/>
          <p:nvPr/>
        </p:nvSpPr>
        <p:spPr>
          <a:xfrm>
            <a:off x="1752600" y="5648325"/>
            <a:ext cx="5334000" cy="914400"/>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ru-RU" sz="1600" b="0" i="0" u="none" baseline="0">
                <a:solidFill>
                  <a:schemeClr val="tx1"/>
                </a:solidFill>
              </a:rPr>
              <a:t>Метки времени устройств используют время VERITIME. Если время WINDOWS изменить не удалось, метка времени устройства все еще синхронизировано со временем GPS. </a:t>
            </a:r>
          </a:p>
        </p:txBody>
      </p:sp>
      <p:sp>
        <p:nvSpPr>
          <p:cNvPr id="29702" name="TextBox 24"/>
          <p:cNvSpPr txBox="1">
            <a:spLocks noChangeArrowheads="1"/>
          </p:cNvSpPr>
          <p:nvPr/>
        </p:nvSpPr>
        <p:spPr bwMode="auto">
          <a:xfrm>
            <a:off x="5257800" y="1590675"/>
            <a:ext cx="3657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b="1" i="0" u="none" baseline="0">
                <a:solidFill>
                  <a:schemeClr val="tx1">
                    <a:lumMod val="65000"/>
                    <a:lumOff val="35000"/>
                  </a:schemeClr>
                </a:solidFill>
                <a:latin typeface="+mj-lt"/>
              </a:rPr>
              <a:t>Время в Окне Данных - местное время от VERITIME</a:t>
            </a:r>
          </a:p>
        </p:txBody>
      </p:sp>
    </p:spTree>
    <p:extLst>
      <p:ext uri="{BB962C8B-B14F-4D97-AF65-F5344CB8AC3E}">
        <p14:creationId xmlns:p14="http://schemas.microsoft.com/office/powerpoint/2010/main" val="36400864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347663" y="0"/>
            <a:ext cx="8567737" cy="989013"/>
          </a:xfrm>
        </p:spPr>
        <p:txBody>
          <a:bodyPr/>
          <a:lstStyle/>
          <a:p>
            <a:pPr marL="53975" algn="l" rtl="0" eaLnBrk="1" hangingPunct="1"/>
            <a:r>
              <a:rPr lang="ru-RU" sz="3200" b="0" i="0" u="none" baseline="0">
                <a:latin typeface="Arial" panose="020B0604020202020204" pitchFamily="34" charset="0"/>
                <a:cs typeface="Arial" panose="020B0604020202020204" pitchFamily="34" charset="0"/>
              </a:rPr>
              <a:t>Синхронизация часов:  </a:t>
            </a:r>
            <a:r>
              <a:rPr lang="ru-RU" b="0" i="0" u="none" baseline="0">
                <a:latin typeface="Arial" panose="020B0604020202020204" pitchFamily="34" charset="0"/>
                <a:cs typeface="Arial" panose="020B0604020202020204" pitchFamily="34" charset="0"/>
              </a:rPr>
              <a:t>Как это работает</a:t>
            </a:r>
            <a:endParaRPr lang="ru-RU" altLang="en-US" sz="3600">
              <a:latin typeface="Arial" panose="020B0604020202020204" pitchFamily="34" charset="0"/>
              <a:cs typeface="Arial" panose="020B0604020202020204" pitchFamily="34" charset="0"/>
            </a:endParaRPr>
          </a:p>
        </p:txBody>
      </p:sp>
      <p:sp>
        <p:nvSpPr>
          <p:cNvPr id="4" name="Rectangle 3"/>
          <p:cNvSpPr txBox="1">
            <a:spLocks noChangeArrowheads="1"/>
          </p:cNvSpPr>
          <p:nvPr/>
        </p:nvSpPr>
        <p:spPr bwMode="auto">
          <a:xfrm>
            <a:off x="173831" y="1158240"/>
            <a:ext cx="8915400" cy="5257800"/>
          </a:xfrm>
          <a:prstGeom prst="rect">
            <a:avLst/>
          </a:prstGeom>
          <a:noFill/>
          <a:ln w="9525">
            <a:noFill/>
            <a:miter lim="800000"/>
            <a:headEnd/>
            <a:tailEnd/>
          </a:ln>
        </p:spPr>
        <p:txBody>
          <a:bodyPr>
            <a:normAutofit fontScale="92500" lnSpcReduction="10000"/>
          </a:bodyPr>
          <a:lstStyle/>
          <a:p>
            <a:pPr algn="l" rtl="0" eaLnBrk="1" fontAlgn="auto" hangingPunct="1">
              <a:lnSpc>
                <a:spcPct val="110000"/>
              </a:lnSpc>
              <a:spcBef>
                <a:spcPts val="0"/>
              </a:spcBef>
              <a:spcAft>
                <a:spcPts val="0"/>
              </a:spcAft>
              <a:buClr>
                <a:schemeClr val="bg2"/>
              </a:buClr>
              <a:buSzPct val="70000"/>
              <a:defRPr/>
            </a:pPr>
            <a:r>
              <a:rPr lang="ru-RU" sz="2400" b="0" i="0" u="none" baseline="0">
                <a:solidFill>
                  <a:schemeClr val="bg2"/>
                </a:solidFill>
                <a:latin typeface="+mn-lt"/>
              </a:rPr>
              <a:t>Когда сообщение ZDA поступает на ПК:  (Только с частотой 1Гц!)</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СЪЕМКА HYPACK сравнивает время UTC от GPS (исправленное на часовой пояс) со временем часов Veritime (СЪЕМКА HYPACK).</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Она может ускорить часы VERITIME или замедлить их так, чтобы они совпадали с UTC.</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Следует подождать одну или две минуты после запуска СЪЕМКИ HYPACK, прежде чем начать съемку, чтобы модель часов VERITIME синхронизировались со временем UTC.  СЪЕМКА будет показывать предупреждение «No Synch» до тех пор, пока не начнется синхронизация.</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Arial" panose="020B0604020202020204" pitchFamily="34" charset="0"/>
              <a:buChar char="•"/>
              <a:defRPr/>
            </a:pPr>
            <a:endParaRPr lang="ru-RU" sz="1600" b="0" dirty="0">
              <a:solidFill>
                <a:schemeClr val="bg2"/>
              </a:solidFill>
              <a:latin typeface="+mn-lt"/>
            </a:endParaRPr>
          </a:p>
          <a:p>
            <a:pPr algn="l" rtl="0" eaLnBrk="1" fontAlgn="auto" hangingPunct="1">
              <a:lnSpc>
                <a:spcPct val="110000"/>
              </a:lnSpc>
              <a:spcBef>
                <a:spcPts val="0"/>
              </a:spcBef>
              <a:spcAft>
                <a:spcPts val="0"/>
              </a:spcAft>
              <a:buClr>
                <a:schemeClr val="tx1">
                  <a:lumMod val="65000"/>
                  <a:lumOff val="35000"/>
                </a:schemeClr>
              </a:buClr>
              <a:buSzPct val="70000"/>
              <a:defRPr/>
            </a:pPr>
            <a:r>
              <a:rPr lang="ru-RU" sz="2400" b="0" i="0" u="none" baseline="0">
                <a:solidFill>
                  <a:schemeClr val="bg2"/>
                </a:solidFill>
                <a:latin typeface="+mn-lt"/>
              </a:rPr>
              <a:t>Когда поступает сообщение GGA (любая частота):</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СЪЕМКА HYPACK использует метку времени в сообщении GGA (исправленную на часовой пояс) как метку времени для позиционирования.</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Arial" panose="020B0604020202020204" pitchFamily="34" charset="0"/>
              <a:buChar char="•"/>
              <a:defRPr/>
            </a:pPr>
            <a:endParaRPr lang="ru-RU" b="0" dirty="0">
              <a:solidFill>
                <a:schemeClr val="tx1">
                  <a:lumMod val="65000"/>
                  <a:lumOff val="35000"/>
                </a:schemeClr>
              </a:solidFill>
              <a:latin typeface="+mn-lt"/>
            </a:endParaRPr>
          </a:p>
          <a:p>
            <a:pPr algn="l" rtl="0" eaLnBrk="1" fontAlgn="auto" hangingPunct="1">
              <a:lnSpc>
                <a:spcPct val="110000"/>
              </a:lnSpc>
              <a:spcBef>
                <a:spcPts val="0"/>
              </a:spcBef>
              <a:spcAft>
                <a:spcPts val="0"/>
              </a:spcAft>
              <a:buClr>
                <a:schemeClr val="tx1">
                  <a:lumMod val="65000"/>
                  <a:lumOff val="35000"/>
                </a:schemeClr>
              </a:buClr>
              <a:buSzPct val="70000"/>
              <a:defRPr/>
            </a:pPr>
            <a:r>
              <a:rPr lang="ru-RU" sz="2400" b="0" i="0" u="none" baseline="0">
                <a:solidFill>
                  <a:schemeClr val="bg2"/>
                </a:solidFill>
                <a:latin typeface="+mn-lt"/>
              </a:rPr>
              <a:t>Когда поступает сообщение от эхолота, ДК и других датчиков - не GPS:</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ru-RU" b="0" i="0" u="none" baseline="0">
                <a:solidFill>
                  <a:schemeClr val="tx1">
                    <a:lumMod val="65000"/>
                    <a:lumOff val="35000"/>
                  </a:schemeClr>
                </a:solidFill>
                <a:latin typeface="+mn-lt"/>
              </a:rPr>
              <a:t>СЪЕМКА HYPACK получает метку времени от часов VERITIME, которые синхронизированы с UTC за вычетом часового пояса.</a:t>
            </a:r>
          </a:p>
        </p:txBody>
      </p:sp>
    </p:spTree>
    <p:extLst>
      <p:ext uri="{BB962C8B-B14F-4D97-AF65-F5344CB8AC3E}">
        <p14:creationId xmlns:p14="http://schemas.microsoft.com/office/powerpoint/2010/main" val="1516902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l" rtl="0" eaLnBrk="1" hangingPunct="1"/>
            <a:r>
              <a:rPr lang="ru-RU" sz="3600" b="0" i="0" u="none" baseline="0">
                <a:latin typeface="Arial" panose="020B0604020202020204" pitchFamily="34" charset="0"/>
                <a:cs typeface="Arial" panose="020B0604020202020204" pitchFamily="34" charset="0"/>
              </a:rPr>
              <a:t>Вкладыш </a:t>
            </a:r>
            <a:r>
              <a:rPr lang="ru-RU" sz="3200" b="0" i="0" u="none" baseline="0">
                <a:latin typeface="Arial" panose="020B0604020202020204" pitchFamily="34" charset="0"/>
                <a:cs typeface="Arial" panose="020B0604020202020204" pitchFamily="34" charset="0"/>
              </a:rPr>
              <a:t>Vessel</a:t>
            </a:r>
            <a:r>
              <a:rPr lang="ru-RU" sz="3600" b="0" i="0" u="none" baseline="0">
                <a:latin typeface="Arial" panose="020B0604020202020204" pitchFamily="34" charset="0"/>
                <a:cs typeface="Arial" panose="020B0604020202020204" pitchFamily="34" charset="0"/>
              </a:rPr>
              <a:t>:  Вкладыш Mobile</a:t>
            </a:r>
          </a:p>
        </p:txBody>
      </p:sp>
      <p:sp>
        <p:nvSpPr>
          <p:cNvPr id="5" name="Text Box 27"/>
          <p:cNvSpPr txBox="1">
            <a:spLocks noChangeArrowheads="1"/>
          </p:cNvSpPr>
          <p:nvPr/>
        </p:nvSpPr>
        <p:spPr bwMode="auto">
          <a:xfrm>
            <a:off x="242888" y="5576777"/>
            <a:ext cx="7221168" cy="1323439"/>
          </a:xfrm>
          <a:prstGeom prst="rect">
            <a:avLst/>
          </a:prstGeom>
          <a:noFill/>
          <a:ln w="9525">
            <a:noFill/>
            <a:miter lim="800000"/>
            <a:headEnd/>
            <a:tailEnd/>
          </a:ln>
        </p:spPr>
        <p:txBody>
          <a:bodyPr wrap="square">
            <a:spAutoFit/>
          </a:bodyPr>
          <a:lstStyle/>
          <a:p>
            <a:pPr algn="l" rtl="0">
              <a:spcBef>
                <a:spcPct val="50000"/>
              </a:spcBef>
              <a:defRPr/>
            </a:pPr>
            <a:r>
              <a:rPr lang="ru-RU" sz="1600" b="0" i="0" u="none" baseline="0">
                <a:solidFill>
                  <a:schemeClr val="tx1">
                    <a:lumMod val="65000"/>
                    <a:lumOff val="35000"/>
                  </a:schemeClr>
                </a:solidFill>
                <a:latin typeface="+mj-lt"/>
              </a:rPr>
              <a:t>Задайте трековую точку для каждого мобиля.  Это точка для определения уклонения от галса, расстояния до цели и т.д. Задание трековых точек в СЪЕМКЕ дает больше возможностей! Это точка для определения уклонения от галса, расстояния до цели и т.д. Задание трековых точек в СЪЕМКЕ дает больше возможностей!</a:t>
            </a:r>
          </a:p>
        </p:txBody>
      </p:sp>
      <p:grpSp>
        <p:nvGrpSpPr>
          <p:cNvPr id="32772" name="Group 1"/>
          <p:cNvGrpSpPr>
            <a:grpSpLocks/>
          </p:cNvGrpSpPr>
          <p:nvPr/>
        </p:nvGrpSpPr>
        <p:grpSpPr bwMode="auto">
          <a:xfrm>
            <a:off x="347472" y="1389533"/>
            <a:ext cx="6881253" cy="3966322"/>
            <a:chOff x="138113" y="1401763"/>
            <a:chExt cx="7481887" cy="4402137"/>
          </a:xfrm>
        </p:grpSpPr>
        <p:pic>
          <p:nvPicPr>
            <p:cNvPr id="2" name="Picture 8"/>
            <p:cNvPicPr>
              <a:picLocks noChangeAspect="1" noChangeArrowheads="1"/>
            </p:cNvPicPr>
            <p:nvPr/>
          </p:nvPicPr>
          <p:blipFill>
            <a:blip r:embed="rId2"/>
            <a:srcRect/>
            <a:stretch>
              <a:fillRect/>
            </a:stretch>
          </p:blipFill>
          <p:spPr bwMode="auto">
            <a:xfrm>
              <a:off x="304801" y="1401763"/>
              <a:ext cx="7315199" cy="36020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638800" y="3352800"/>
              <a:ext cx="1752600" cy="646113"/>
            </a:xfrm>
            <a:prstGeom prst="rect">
              <a:avLst/>
            </a:prstGeom>
            <a:noFill/>
            <a:ln>
              <a:noFill/>
            </a:ln>
          </p:spPr>
          <p:txBody>
            <a:bodyPr>
              <a:spAutoFit/>
            </a:bodyPr>
            <a:lstStyle/>
            <a:p>
              <a:pPr algn="l" rtl="0">
                <a:defRPr/>
              </a:pPr>
              <a:r>
                <a:rPr lang="ru-RU" b="0" i="0" u="none" baseline="0">
                  <a:latin typeface="+mj-lt"/>
                </a:rPr>
                <a:t>Можно назвать мобили.</a:t>
              </a:r>
            </a:p>
          </p:txBody>
        </p:sp>
        <p:cxnSp>
          <p:nvCxnSpPr>
            <p:cNvPr id="8" name="Straight Arrow Connector 7"/>
            <p:cNvCxnSpPr/>
            <p:nvPr/>
          </p:nvCxnSpPr>
          <p:spPr>
            <a:xfrm flipH="1">
              <a:off x="5867400" y="2819400"/>
              <a:ext cx="6858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553200" y="2819400"/>
              <a:ext cx="0" cy="5334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32776" name="Picture 8"/>
            <p:cNvPicPr>
              <a:picLocks noChangeAspect="1" noChangeArrowheads="1"/>
            </p:cNvPicPr>
            <p:nvPr/>
          </p:nvPicPr>
          <p:blipFill>
            <a:blip r:embed="rId3"/>
            <a:srcRect/>
            <a:stretch>
              <a:fillRect/>
            </a:stretch>
          </p:blipFill>
          <p:spPr bwMode="auto">
            <a:xfrm>
              <a:off x="138113" y="4206875"/>
              <a:ext cx="4129087" cy="15970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300801426"/>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347663" y="0"/>
            <a:ext cx="8110537" cy="989013"/>
          </a:xfrm>
        </p:spPr>
        <p:txBody>
          <a:bodyPr/>
          <a:lstStyle/>
          <a:p>
            <a:pPr marL="53975" algn="l" rtl="0" eaLnBrk="1" hangingPunct="1"/>
            <a:r>
              <a:rPr lang="ru-RU" sz="3200" b="0" i="0" u="none" baseline="0">
                <a:latin typeface="Arial" panose="020B0604020202020204" pitchFamily="34" charset="0"/>
                <a:cs typeface="Arial" panose="020B0604020202020204" pitchFamily="34" charset="0"/>
              </a:rPr>
              <a:t>Синхронизация часов </a:t>
            </a:r>
          </a:p>
        </p:txBody>
      </p:sp>
      <p:sp>
        <p:nvSpPr>
          <p:cNvPr id="29699" name="Rectangle 3"/>
          <p:cNvSpPr>
            <a:spLocks noGrp="1" noChangeArrowheads="1"/>
          </p:cNvSpPr>
          <p:nvPr>
            <p:ph idx="4294967295"/>
          </p:nvPr>
        </p:nvSpPr>
        <p:spPr>
          <a:xfrm>
            <a:off x="347663" y="1141348"/>
            <a:ext cx="6429656" cy="633666"/>
          </a:xfrm>
        </p:spPr>
        <p:txBody>
          <a:bodyPr/>
          <a:lstStyle/>
          <a:p>
            <a:pPr algn="l" rtl="0" eaLnBrk="1" hangingPunct="1">
              <a:buClr>
                <a:schemeClr val="tx1"/>
              </a:buClr>
              <a:tabLst>
                <a:tab pos="228600" algn="l"/>
              </a:tabLst>
              <a:defRPr/>
            </a:pPr>
            <a:r>
              <a:rPr lang="ru-RU" sz="1800" b="0" i="0" u="none" baseline="0">
                <a:solidFill>
                  <a:schemeClr val="tx1">
                    <a:lumMod val="75000"/>
                    <a:lumOff val="25000"/>
                  </a:schemeClr>
                </a:solidFill>
                <a:latin typeface="Arial" panose="020B0604020202020204" pitchFamily="34" charset="0"/>
                <a:cs typeface="Arial" panose="020B0604020202020204" pitchFamily="34" charset="0"/>
              </a:rPr>
              <a:t>Синхронизация выполняется только при использовании драйверов GPS.DLL, POSMV.DLL, F180.dll и NOVATEL.DLL.</a:t>
            </a:r>
          </a:p>
          <a:p>
            <a:pPr marL="639763" lvl="1" algn="l" rtl="0" eaLnBrk="1" hangingPunct="1">
              <a:spcAft>
                <a:spcPts val="600"/>
              </a:spcAft>
              <a:buClr>
                <a:schemeClr val="bg2"/>
              </a:buClr>
              <a:buFont typeface="Calibri" panose="020F0502020204030204" pitchFamily="34" charset="0"/>
              <a:buChar char="•"/>
              <a:defRPr/>
            </a:pPr>
            <a:endParaRPr lang="ru-RU" altLang="en-US" sz="1600" dirty="0">
              <a:solidFill>
                <a:schemeClr val="bg2"/>
              </a:solidFill>
              <a:latin typeface="Arial" panose="020B0604020202020204" pitchFamily="34" charset="0"/>
              <a:cs typeface="Arial" panose="020B0604020202020204" pitchFamily="34" charset="0"/>
            </a:endParaRPr>
          </a:p>
        </p:txBody>
      </p:sp>
      <p:pic>
        <p:nvPicPr>
          <p:cNvPr id="31748" name="Picture 4" descr="22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462" y="1991105"/>
            <a:ext cx="845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graphicFrame>
        <p:nvGraphicFramePr>
          <p:cNvPr id="124957" name="Group 29"/>
          <p:cNvGraphicFramePr>
            <a:graphicFrameLocks noGrp="1"/>
          </p:cNvGraphicFramePr>
          <p:nvPr>
            <p:extLst>
              <p:ext uri="{D42A27DB-BD31-4B8C-83A1-F6EECF244321}">
                <p14:modId xmlns:p14="http://schemas.microsoft.com/office/powerpoint/2010/main" val="1144241943"/>
              </p:ext>
            </p:extLst>
          </p:nvPr>
        </p:nvGraphicFramePr>
        <p:xfrm>
          <a:off x="347662" y="3481762"/>
          <a:ext cx="8382000" cy="3230920"/>
        </p:xfrm>
        <a:graphic>
          <a:graphicData uri="http://schemas.openxmlformats.org/drawingml/2006/table">
            <a:tbl>
              <a:tblPr/>
              <a:tblGrid>
                <a:gridCol w="2895600">
                  <a:extLst>
                    <a:ext uri="{9D8B030D-6E8A-4147-A177-3AD203B41FA5}">
                      <a16:colId xmlns:a16="http://schemas.microsoft.com/office/drawing/2014/main" xmlns="" val="20000"/>
                    </a:ext>
                  </a:extLst>
                </a:gridCol>
                <a:gridCol w="2895600">
                  <a:extLst>
                    <a:ext uri="{9D8B030D-6E8A-4147-A177-3AD203B41FA5}">
                      <a16:colId xmlns:a16="http://schemas.microsoft.com/office/drawing/2014/main" xmlns="" val="20001"/>
                    </a:ext>
                  </a:extLst>
                </a:gridCol>
                <a:gridCol w="2590800">
                  <a:extLst>
                    <a:ext uri="{9D8B030D-6E8A-4147-A177-3AD203B41FA5}">
                      <a16:colId xmlns:a16="http://schemas.microsoft.com/office/drawing/2014/main" xmlns="" val="20002"/>
                    </a:ext>
                  </a:extLst>
                </a:gridCol>
              </a:tblGrid>
              <a:tr h="6333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400" b="1" i="0" u="none" strike="noStrike" cap="none" normalizeH="0" baseline="0">
                          <a:ln>
                            <a:noFill/>
                          </a:ln>
                          <a:solidFill>
                            <a:schemeClr val="bg1"/>
                          </a:solidFill>
                          <a:effectLst/>
                          <a:latin typeface="Arial" charset="0"/>
                        </a:rPr>
                        <a:t>Сообщение</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400" b="1" i="0" u="none" strike="noStrike" cap="none" normalizeH="0" baseline="0">
                          <a:ln>
                            <a:noFill/>
                          </a:ln>
                          <a:solidFill>
                            <a:schemeClr val="bg1"/>
                          </a:solidFill>
                          <a:effectLst/>
                          <a:latin typeface="Arial" charset="0"/>
                        </a:rPr>
                        <a:t>Действие Veritime</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400" b="1" i="0" u="none" strike="noStrike" cap="none" normalizeH="0" baseline="0">
                          <a:ln>
                            <a:noFill/>
                          </a:ln>
                          <a:solidFill>
                            <a:schemeClr val="bg1"/>
                          </a:solidFill>
                          <a:effectLst/>
                          <a:latin typeface="Arial" charset="0"/>
                        </a:rPr>
                        <a:t>Метка времени</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extLst>
                  <a:ext uri="{0D108BD9-81ED-4DB2-BD59-A6C34878D82A}">
                    <a16:rowId xmlns:a16="http://schemas.microsoft.com/office/drawing/2014/main" xmlns="" val="10000"/>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‘ZDA’ от GPS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Модель часов VERITIME исправляется</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Разность пишется в файл RAW</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a16="http://schemas.microsoft.com/office/drawing/2014/main" xmlns="" val="10001"/>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‘GGA’ или ‘GGK’ от GPS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Ничего</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Из сообщения GGA/GGK</a:t>
                      </a:r>
                      <a:endParaRPr kumimoji="0" lang="ru-RU" sz="2000" b="1" i="0" u="none" strike="noStrike" cap="none" normalizeH="0" baseline="3000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a16="http://schemas.microsoft.com/office/drawing/2014/main" xmlns="" val="10002"/>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Эхолот, гирокомпас и другие датчики</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Ничего</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ru-RU" sz="2000" b="1" i="0" u="none" strike="noStrike" cap="none" normalizeH="0" baseline="0">
                          <a:ln>
                            <a:noFill/>
                          </a:ln>
                          <a:solidFill>
                            <a:schemeClr val="tx1"/>
                          </a:solidFill>
                          <a:effectLst/>
                          <a:latin typeface="Arial" charset="0"/>
                        </a:rPr>
                        <a:t>Из модели VERITIME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a16="http://schemas.microsoft.com/office/drawing/2014/main" xmlns="" val="10003"/>
                  </a:ext>
                </a:extLst>
              </a:tr>
            </a:tbl>
          </a:graphicData>
        </a:graphic>
      </p:graphicFrame>
      <p:sp>
        <p:nvSpPr>
          <p:cNvPr id="2" name="Rectangle 1"/>
          <p:cNvSpPr/>
          <p:nvPr/>
        </p:nvSpPr>
        <p:spPr>
          <a:xfrm>
            <a:off x="-385482" y="2732795"/>
            <a:ext cx="9115144" cy="584775"/>
          </a:xfrm>
          <a:prstGeom prst="rect">
            <a:avLst/>
          </a:prstGeom>
        </p:spPr>
        <p:txBody>
          <a:bodyPr wrap="square">
            <a:spAutoFit/>
          </a:bodyPr>
          <a:lstStyle/>
          <a:p>
            <a:pPr marL="639763" lvl="1" algn="l" rtl="0">
              <a:spcAft>
                <a:spcPts val="600"/>
              </a:spcAft>
              <a:buClr>
                <a:schemeClr val="bg2"/>
              </a:buClr>
              <a:defRPr/>
            </a:pPr>
            <a:r>
              <a:rPr lang="ru-RU" sz="1600" b="0" i="0" u="none" baseline="0">
                <a:solidFill>
                  <a:schemeClr val="bg2"/>
                </a:solidFill>
                <a:latin typeface="Arial" panose="020B0604020202020204" pitchFamily="34" charset="0"/>
                <a:cs typeface="Arial" panose="020B0604020202020204" pitchFamily="34" charset="0"/>
              </a:rPr>
              <a:t>Это время исправляется на местное время с учетом времени запаздывания и используется как метка времени для позиционирования.</a:t>
            </a:r>
          </a:p>
        </p:txBody>
      </p:sp>
    </p:spTree>
    <p:extLst>
      <p:ext uri="{BB962C8B-B14F-4D97-AF65-F5344CB8AC3E}">
        <p14:creationId xmlns:p14="http://schemas.microsoft.com/office/powerpoint/2010/main" val="20385848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347663" y="0"/>
            <a:ext cx="8643937" cy="989013"/>
          </a:xfrm>
        </p:spPr>
        <p:txBody>
          <a:bodyPr/>
          <a:lstStyle/>
          <a:p>
            <a:pPr marL="53975" algn="l" rtl="0" eaLnBrk="1" hangingPunct="1"/>
            <a:r>
              <a:rPr lang="ru-RU" sz="3200" b="0" i="0" u="none" baseline="0">
                <a:latin typeface="Arial" panose="020B0604020202020204" pitchFamily="34" charset="0"/>
                <a:cs typeface="Arial" panose="020B0604020202020204" pitchFamily="34" charset="0"/>
              </a:rPr>
              <a:t>Синхронизация часов - блок 1PPS</a:t>
            </a:r>
          </a:p>
        </p:txBody>
      </p:sp>
      <p:sp>
        <p:nvSpPr>
          <p:cNvPr id="32771" name="Rectangle 3"/>
          <p:cNvSpPr>
            <a:spLocks noChangeArrowheads="1"/>
          </p:cNvSpPr>
          <p:nvPr/>
        </p:nvSpPr>
        <p:spPr bwMode="auto">
          <a:xfrm>
            <a:off x="609600" y="1600200"/>
            <a:ext cx="685800" cy="304800"/>
          </a:xfrm>
          <a:prstGeom prst="rect">
            <a:avLst/>
          </a:prstGeom>
          <a:solidFill>
            <a:srgbClr val="FFFF00"/>
          </a:solidFill>
          <a:ln w="9525">
            <a:solidFill>
              <a:srgbClr val="000000"/>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ru-RU" b="0" i="0" u="none" baseline="0">
                <a:solidFill>
                  <a:srgbClr val="000000"/>
                </a:solidFill>
                <a:latin typeface="Verdana" panose="020B0604030504040204" pitchFamily="34" charset="0"/>
              </a:rPr>
              <a:t>GPS</a:t>
            </a:r>
          </a:p>
        </p:txBody>
      </p:sp>
      <p:sp>
        <p:nvSpPr>
          <p:cNvPr id="32772" name="Rectangle 4"/>
          <p:cNvSpPr>
            <a:spLocks noChangeArrowheads="1"/>
          </p:cNvSpPr>
          <p:nvPr/>
        </p:nvSpPr>
        <p:spPr bwMode="auto">
          <a:xfrm>
            <a:off x="7086600" y="1600200"/>
            <a:ext cx="1447800" cy="1066800"/>
          </a:xfrm>
          <a:prstGeom prst="rect">
            <a:avLst/>
          </a:prstGeom>
          <a:solidFill>
            <a:srgbClr val="00B050"/>
          </a:solidFill>
          <a:ln w="9525">
            <a:solidFill>
              <a:schemeClr val="tx1"/>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ru-RU" b="0" i="0" u="none" baseline="0">
                <a:solidFill>
                  <a:schemeClr val="bg1"/>
                </a:solidFill>
                <a:latin typeface="Verdana" panose="020B0604030504040204" pitchFamily="34" charset="0"/>
              </a:rPr>
              <a:t>ПК</a:t>
            </a:r>
          </a:p>
        </p:txBody>
      </p:sp>
      <p:sp>
        <p:nvSpPr>
          <p:cNvPr id="32773" name="Line 5"/>
          <p:cNvSpPr>
            <a:spLocks noChangeShapeType="1"/>
          </p:cNvSpPr>
          <p:nvPr/>
        </p:nvSpPr>
        <p:spPr bwMode="auto">
          <a:xfrm>
            <a:off x="914400" y="1905000"/>
            <a:ext cx="0" cy="2286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2774" name="Line 6"/>
          <p:cNvSpPr>
            <a:spLocks noChangeShapeType="1"/>
          </p:cNvSpPr>
          <p:nvPr/>
        </p:nvSpPr>
        <p:spPr bwMode="auto">
          <a:xfrm>
            <a:off x="914400" y="2133600"/>
            <a:ext cx="6172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75" name="Text Box 7"/>
          <p:cNvSpPr txBox="1">
            <a:spLocks noChangeArrowheads="1"/>
          </p:cNvSpPr>
          <p:nvPr/>
        </p:nvSpPr>
        <p:spPr bwMode="auto">
          <a:xfrm>
            <a:off x="2514600" y="1828800"/>
            <a:ext cx="334394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ru-RU" sz="1200" b="0" i="0" u="none" baseline="0" dirty="0">
                <a:latin typeface="Arial" panose="020B0604020202020204" pitchFamily="34" charset="0"/>
              </a:rPr>
              <a:t>Вывод RS-232 (GGA, VTG, ZDA)</a:t>
            </a:r>
          </a:p>
        </p:txBody>
      </p:sp>
      <p:sp>
        <p:nvSpPr>
          <p:cNvPr id="32776" name="Rectangle 8"/>
          <p:cNvSpPr>
            <a:spLocks noChangeArrowheads="1"/>
          </p:cNvSpPr>
          <p:nvPr/>
        </p:nvSpPr>
        <p:spPr bwMode="auto">
          <a:xfrm>
            <a:off x="609600" y="3657600"/>
            <a:ext cx="685800" cy="304800"/>
          </a:xfrm>
          <a:prstGeom prst="rect">
            <a:avLst/>
          </a:prstGeom>
          <a:solidFill>
            <a:srgbClr val="FFFF00"/>
          </a:solidFill>
          <a:ln w="9525">
            <a:solidFill>
              <a:srgbClr val="000000"/>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ru-RU" b="0" i="0" u="none" baseline="0">
                <a:solidFill>
                  <a:srgbClr val="000000"/>
                </a:solidFill>
                <a:latin typeface="Verdana" panose="020B0604030504040204" pitchFamily="34" charset="0"/>
              </a:rPr>
              <a:t>GPS</a:t>
            </a:r>
          </a:p>
        </p:txBody>
      </p:sp>
      <p:sp>
        <p:nvSpPr>
          <p:cNvPr id="32777" name="Rectangle 9"/>
          <p:cNvSpPr>
            <a:spLocks noChangeArrowheads="1"/>
          </p:cNvSpPr>
          <p:nvPr/>
        </p:nvSpPr>
        <p:spPr bwMode="auto">
          <a:xfrm>
            <a:off x="7086600" y="3200400"/>
            <a:ext cx="1447800" cy="1066800"/>
          </a:xfrm>
          <a:prstGeom prst="rect">
            <a:avLst/>
          </a:prstGeom>
          <a:solidFill>
            <a:srgbClr val="00B050"/>
          </a:solidFill>
          <a:ln w="9525">
            <a:solidFill>
              <a:schemeClr val="tx1"/>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ru-RU" b="0" i="0" u="none" baseline="0">
                <a:solidFill>
                  <a:schemeClr val="bg1"/>
                </a:solidFill>
                <a:latin typeface="Verdana" panose="020B0604030504040204" pitchFamily="34" charset="0"/>
              </a:rPr>
              <a:t>ПК</a:t>
            </a:r>
          </a:p>
        </p:txBody>
      </p:sp>
      <p:sp>
        <p:nvSpPr>
          <p:cNvPr id="32778" name="Line 10"/>
          <p:cNvSpPr>
            <a:spLocks noChangeShapeType="1"/>
          </p:cNvSpPr>
          <p:nvPr/>
        </p:nvSpPr>
        <p:spPr bwMode="auto">
          <a:xfrm>
            <a:off x="914400" y="3962400"/>
            <a:ext cx="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2779" name="Line 11"/>
          <p:cNvSpPr>
            <a:spLocks noChangeShapeType="1"/>
          </p:cNvSpPr>
          <p:nvPr/>
        </p:nvSpPr>
        <p:spPr bwMode="auto">
          <a:xfrm>
            <a:off x="914400" y="41910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80" name="Text Box 12"/>
          <p:cNvSpPr txBox="1">
            <a:spLocks noChangeArrowheads="1"/>
          </p:cNvSpPr>
          <p:nvPr/>
        </p:nvSpPr>
        <p:spPr bwMode="auto">
          <a:xfrm>
            <a:off x="1371600" y="3886200"/>
            <a:ext cx="2667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ru-RU" sz="1200" b="0" i="0" u="none" baseline="0" dirty="0">
                <a:latin typeface="Arial" panose="020B0604020202020204" pitchFamily="34" charset="0"/>
              </a:rPr>
              <a:t>Вывод RS-232 (GGA, VTG, ZDA)</a:t>
            </a:r>
          </a:p>
        </p:txBody>
      </p:sp>
      <p:sp>
        <p:nvSpPr>
          <p:cNvPr id="7184" name="Rectangle 13"/>
          <p:cNvSpPr>
            <a:spLocks noChangeArrowheads="1"/>
          </p:cNvSpPr>
          <p:nvPr/>
        </p:nvSpPr>
        <p:spPr bwMode="auto">
          <a:xfrm>
            <a:off x="4191000" y="3276600"/>
            <a:ext cx="1295400" cy="1066800"/>
          </a:xfrm>
          <a:prstGeom prst="rect">
            <a:avLst/>
          </a:prstGeom>
          <a:solidFill>
            <a:schemeClr val="accent4">
              <a:lumMod val="75000"/>
            </a:schemeClr>
          </a:solidFill>
          <a:ln w="9525">
            <a:solidFill>
              <a:schemeClr val="tx1"/>
            </a:solidFill>
            <a:miter lim="800000"/>
            <a:headEnd/>
            <a:tailEnd/>
          </a:ln>
        </p:spPr>
        <p:txBody>
          <a:bodyPr wrap="none" anchor="ctr"/>
          <a:lstStyle/>
          <a:p>
            <a:pPr algn="ctr" rtl="0">
              <a:defRPr/>
            </a:pPr>
            <a:r>
              <a:rPr lang="ru-RU" b="0" i="0" u="none" baseline="0">
                <a:solidFill>
                  <a:schemeClr val="bg1"/>
                </a:solidFill>
                <a:latin typeface="Verdana" pitchFamily="34" charset="0"/>
              </a:rPr>
              <a:t>Блок 1PPS</a:t>
            </a:r>
          </a:p>
        </p:txBody>
      </p:sp>
      <p:sp>
        <p:nvSpPr>
          <p:cNvPr id="32782" name="Line 14"/>
          <p:cNvSpPr>
            <a:spLocks noChangeShapeType="1"/>
          </p:cNvSpPr>
          <p:nvPr/>
        </p:nvSpPr>
        <p:spPr bwMode="auto">
          <a:xfrm flipV="1">
            <a:off x="914400" y="3429000"/>
            <a:ext cx="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32783" name="Line 15"/>
          <p:cNvSpPr>
            <a:spLocks noChangeShapeType="1"/>
          </p:cNvSpPr>
          <p:nvPr/>
        </p:nvSpPr>
        <p:spPr bwMode="auto">
          <a:xfrm>
            <a:off x="914400" y="34290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84" name="Text Box 16"/>
          <p:cNvSpPr txBox="1">
            <a:spLocks noChangeArrowheads="1"/>
          </p:cNvSpPr>
          <p:nvPr/>
        </p:nvSpPr>
        <p:spPr bwMode="auto">
          <a:xfrm>
            <a:off x="1084521" y="3124200"/>
            <a:ext cx="26492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ru-RU" sz="1200" b="0" i="0" u="none" baseline="0" dirty="0">
                <a:latin typeface="Arial" panose="020B0604020202020204" pitchFamily="34" charset="0"/>
              </a:rPr>
              <a:t>Вывод 1 PPS (1 </a:t>
            </a:r>
            <a:r>
              <a:rPr lang="ru-RU" sz="1200" b="0" i="0" u="none" baseline="0" dirty="0" err="1">
                <a:latin typeface="Arial" panose="020B0604020202020204" pitchFamily="34" charset="0"/>
              </a:rPr>
              <a:t>имп</a:t>
            </a:r>
            <a:r>
              <a:rPr lang="ru-RU" sz="1200" b="0" i="0" u="none" baseline="0" dirty="0">
                <a:latin typeface="Arial" panose="020B0604020202020204" pitchFamily="34" charset="0"/>
              </a:rPr>
              <a:t>. в сек.)</a:t>
            </a:r>
          </a:p>
        </p:txBody>
      </p:sp>
      <p:sp>
        <p:nvSpPr>
          <p:cNvPr id="32785" name="Line 17"/>
          <p:cNvSpPr>
            <a:spLocks noChangeShapeType="1"/>
          </p:cNvSpPr>
          <p:nvPr/>
        </p:nvSpPr>
        <p:spPr bwMode="auto">
          <a:xfrm>
            <a:off x="5486400" y="3810000"/>
            <a:ext cx="1600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86" name="Text Box 18"/>
          <p:cNvSpPr txBox="1">
            <a:spLocks noChangeArrowheads="1"/>
          </p:cNvSpPr>
          <p:nvPr/>
        </p:nvSpPr>
        <p:spPr bwMode="auto">
          <a:xfrm>
            <a:off x="5562600" y="3429000"/>
            <a:ext cx="15240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sz="1000" b="0" i="0" u="none" baseline="0">
                <a:latin typeface="Arial" panose="020B0604020202020204" pitchFamily="34" charset="0"/>
              </a:rPr>
              <a:t>Вывод RS-232 (GGA, VTG, ZDA)</a:t>
            </a:r>
          </a:p>
          <a:p>
            <a:pPr algn="ctr" rtl="0">
              <a:spcBef>
                <a:spcPct val="50000"/>
              </a:spcBef>
            </a:pPr>
            <a:r>
              <a:rPr lang="ru-RU" sz="1000" b="0" i="0" u="none" baseline="0">
                <a:latin typeface="Arial" panose="020B0604020202020204" pitchFamily="34" charset="0"/>
              </a:rPr>
              <a:t>С информацией 1PPS на линии CTS</a:t>
            </a:r>
          </a:p>
        </p:txBody>
      </p:sp>
      <p:sp>
        <p:nvSpPr>
          <p:cNvPr id="32787" name="Text Box 19"/>
          <p:cNvSpPr txBox="1">
            <a:spLocks noChangeArrowheads="1"/>
          </p:cNvSpPr>
          <p:nvPr/>
        </p:nvSpPr>
        <p:spPr bwMode="auto">
          <a:xfrm>
            <a:off x="2743200" y="22098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b="0" i="0" u="none" baseline="0">
                <a:solidFill>
                  <a:schemeClr val="bg2"/>
                </a:solidFill>
                <a:latin typeface="Arial" panose="020B0604020202020204" pitchFamily="34" charset="0"/>
              </a:rPr>
              <a:t>Без блока 1 PPS</a:t>
            </a:r>
          </a:p>
        </p:txBody>
      </p:sp>
      <p:sp>
        <p:nvSpPr>
          <p:cNvPr id="32788" name="Text Box 20"/>
          <p:cNvSpPr txBox="1">
            <a:spLocks noChangeArrowheads="1"/>
          </p:cNvSpPr>
          <p:nvPr/>
        </p:nvSpPr>
        <p:spPr bwMode="auto">
          <a:xfrm>
            <a:off x="2743200" y="4419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b="0" i="0" u="none" baseline="0">
                <a:solidFill>
                  <a:schemeClr val="bg2"/>
                </a:solidFill>
                <a:latin typeface="Arial" panose="020B0604020202020204" pitchFamily="34" charset="0"/>
              </a:rPr>
              <a:t>С блоком 1 PPS</a:t>
            </a:r>
          </a:p>
        </p:txBody>
      </p:sp>
      <p:sp>
        <p:nvSpPr>
          <p:cNvPr id="32789" name="Line 21"/>
          <p:cNvSpPr>
            <a:spLocks noChangeShapeType="1"/>
          </p:cNvSpPr>
          <p:nvPr/>
        </p:nvSpPr>
        <p:spPr bwMode="auto">
          <a:xfrm>
            <a:off x="4724400" y="3048000"/>
            <a:ext cx="0" cy="2286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2790" name="Text Box 22"/>
          <p:cNvSpPr txBox="1">
            <a:spLocks noChangeArrowheads="1"/>
          </p:cNvSpPr>
          <p:nvPr/>
        </p:nvSpPr>
        <p:spPr bwMode="auto">
          <a:xfrm>
            <a:off x="4267200" y="2819400"/>
            <a:ext cx="990600" cy="274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sz="1200" b="0" i="0" u="none" baseline="0">
                <a:latin typeface="Arial" panose="020B0604020202020204" pitchFamily="34" charset="0"/>
              </a:rPr>
              <a:t>12В пост.т.</a:t>
            </a:r>
          </a:p>
        </p:txBody>
      </p:sp>
      <p:sp>
        <p:nvSpPr>
          <p:cNvPr id="30744" name="Text Box 23"/>
          <p:cNvSpPr txBox="1">
            <a:spLocks noChangeArrowheads="1"/>
          </p:cNvSpPr>
          <p:nvPr/>
        </p:nvSpPr>
        <p:spPr bwMode="auto">
          <a:xfrm>
            <a:off x="457200" y="5105400"/>
            <a:ext cx="71628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defRPr/>
            </a:pPr>
            <a:r>
              <a:rPr lang="ru-RU" sz="2000" b="1" i="0" u="none" baseline="0">
                <a:solidFill>
                  <a:schemeClr val="bg2"/>
                </a:solidFill>
                <a:latin typeface="+mj-lt"/>
              </a:rPr>
              <a:t>Без блока 1PPS:</a:t>
            </a:r>
            <a:r>
              <a:rPr lang="ru-RU" b="1" i="0" u="none" baseline="0">
                <a:solidFill>
                  <a:schemeClr val="bg2"/>
                </a:solidFill>
                <a:latin typeface="+mj-lt"/>
              </a:rPr>
              <a:t>  </a:t>
            </a:r>
            <a:r>
              <a:rPr lang="ru-RU" b="0" i="0" u="none" baseline="0">
                <a:solidFill>
                  <a:schemeClr val="tx1">
                    <a:lumMod val="65000"/>
                    <a:lumOff val="35000"/>
                  </a:schemeClr>
                </a:solidFill>
                <a:latin typeface="+mj-lt"/>
              </a:rPr>
              <a:t>Время сообщения ZDA основано на поступлении первого знака сообщения ZDA на ПК.</a:t>
            </a:r>
          </a:p>
          <a:p>
            <a:pPr algn="l" rtl="0">
              <a:spcBef>
                <a:spcPct val="50000"/>
              </a:spcBef>
              <a:defRPr/>
            </a:pPr>
            <a:r>
              <a:rPr lang="ru-RU" sz="2000" b="1" i="0" u="none" baseline="0">
                <a:solidFill>
                  <a:schemeClr val="bg2"/>
                </a:solidFill>
                <a:latin typeface="+mj-lt"/>
              </a:rPr>
              <a:t>С блоком 1PPS:</a:t>
            </a:r>
            <a:r>
              <a:rPr lang="ru-RU" b="1" i="0" u="none" baseline="0">
                <a:solidFill>
                  <a:schemeClr val="bg2"/>
                </a:solidFill>
                <a:latin typeface="+mj-lt"/>
              </a:rPr>
              <a:t>  </a:t>
            </a:r>
            <a:r>
              <a:rPr lang="ru-RU" b="0" i="0" u="none" baseline="0">
                <a:solidFill>
                  <a:schemeClr val="tx1">
                    <a:lumMod val="65000"/>
                    <a:lumOff val="35000"/>
                  </a:schemeClr>
                </a:solidFill>
                <a:latin typeface="+mj-lt"/>
              </a:rPr>
              <a:t>Время сообщения ZDA основано на поступлении сигнала 1PPS.</a:t>
            </a:r>
          </a:p>
        </p:txBody>
      </p:sp>
      <p:cxnSp>
        <p:nvCxnSpPr>
          <p:cNvPr id="28" name="Straight Connector 27"/>
          <p:cNvCxnSpPr/>
          <p:nvPr/>
        </p:nvCxnSpPr>
        <p:spPr>
          <a:xfrm>
            <a:off x="152400" y="2744788"/>
            <a:ext cx="8839200" cy="0"/>
          </a:xfrm>
          <a:prstGeom prst="line">
            <a:avLst/>
          </a:prstGeom>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4130614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Блок 1 PPS</a:t>
            </a:r>
          </a:p>
        </p:txBody>
      </p:sp>
      <p:sp>
        <p:nvSpPr>
          <p:cNvPr id="126982" name="Text Box 6"/>
          <p:cNvSpPr txBox="1">
            <a:spLocks noChangeArrowheads="1"/>
          </p:cNvSpPr>
          <p:nvPr/>
        </p:nvSpPr>
        <p:spPr bwMode="auto">
          <a:xfrm>
            <a:off x="4103073" y="4966498"/>
            <a:ext cx="1143000" cy="338137"/>
          </a:xfrm>
          <a:prstGeom prst="rect">
            <a:avLst/>
          </a:prstGeom>
          <a:noFill/>
          <a:ln w="9525">
            <a:noFill/>
            <a:miter lim="800000"/>
            <a:headEnd/>
            <a:tailEnd/>
          </a:ln>
          <a:effectLst/>
        </p:spPr>
        <p:txBody>
          <a:bodyPr>
            <a:spAutoFit/>
          </a:bodyPr>
          <a:lstStyle/>
          <a:p>
            <a:pPr algn="l" rtl="0">
              <a:spcBef>
                <a:spcPct val="50000"/>
              </a:spcBef>
              <a:defRPr/>
            </a:pPr>
            <a:r>
              <a:rPr lang="ru-RU" sz="1600" b="0" i="0" u="none" baseline="0">
                <a:solidFill>
                  <a:schemeClr val="tx1">
                    <a:lumMod val="65000"/>
                    <a:lumOff val="35000"/>
                  </a:schemeClr>
                </a:solidFill>
                <a:latin typeface="+mn-lt"/>
              </a:rPr>
              <a:t>Питание 12В</a:t>
            </a:r>
          </a:p>
        </p:txBody>
      </p:sp>
      <p:sp>
        <p:nvSpPr>
          <p:cNvPr id="126983" name="Text Box 7"/>
          <p:cNvSpPr txBox="1">
            <a:spLocks noChangeArrowheads="1"/>
          </p:cNvSpPr>
          <p:nvPr/>
        </p:nvSpPr>
        <p:spPr bwMode="auto">
          <a:xfrm>
            <a:off x="383631" y="1222910"/>
            <a:ext cx="1806143" cy="554037"/>
          </a:xfrm>
          <a:prstGeom prst="rect">
            <a:avLst/>
          </a:prstGeom>
          <a:noFill/>
          <a:ln w="9525">
            <a:noFill/>
            <a:miter lim="800000"/>
            <a:headEnd/>
            <a:tailEnd/>
          </a:ln>
          <a:effectLst/>
        </p:spPr>
        <p:txBody>
          <a:bodyPr wrap="square">
            <a:spAutoFit/>
          </a:bodyPr>
          <a:lstStyle/>
          <a:p>
            <a:pPr algn="ctr" rtl="0">
              <a:spcBef>
                <a:spcPct val="50000"/>
              </a:spcBef>
              <a:defRPr/>
            </a:pPr>
            <a:r>
              <a:rPr lang="ru-RU" b="0" i="0" u="none" baseline="0" dirty="0">
                <a:solidFill>
                  <a:schemeClr val="tx1">
                    <a:lumMod val="65000"/>
                    <a:lumOff val="35000"/>
                  </a:schemeClr>
                </a:solidFill>
                <a:latin typeface="+mj-lt"/>
              </a:rPr>
              <a:t>Вывод RS232 </a:t>
            </a:r>
            <a:r>
              <a:rPr lang="ru-RU" sz="1200" b="0" i="0" u="none" baseline="0" dirty="0">
                <a:solidFill>
                  <a:schemeClr val="tx1">
                    <a:lumMod val="65000"/>
                    <a:lumOff val="35000"/>
                  </a:schemeClr>
                </a:solidFill>
                <a:latin typeface="+mj-lt"/>
              </a:rPr>
              <a:t>(на ПК)</a:t>
            </a:r>
          </a:p>
        </p:txBody>
      </p:sp>
      <p:sp>
        <p:nvSpPr>
          <p:cNvPr id="126984" name="Text Box 8"/>
          <p:cNvSpPr txBox="1">
            <a:spLocks noChangeArrowheads="1"/>
          </p:cNvSpPr>
          <p:nvPr/>
        </p:nvSpPr>
        <p:spPr bwMode="auto">
          <a:xfrm>
            <a:off x="2593432" y="5146583"/>
            <a:ext cx="1447800" cy="1200150"/>
          </a:xfrm>
          <a:prstGeom prst="rect">
            <a:avLst/>
          </a:prstGeom>
          <a:noFill/>
          <a:ln w="9525">
            <a:noFill/>
            <a:miter lim="800000"/>
            <a:headEnd/>
            <a:tailEnd/>
          </a:ln>
          <a:effectLst/>
        </p:spPr>
        <p:txBody>
          <a:bodyPr>
            <a:spAutoFit/>
          </a:bodyPr>
          <a:lstStyle/>
          <a:p>
            <a:pPr algn="ctr" rtl="0">
              <a:spcBef>
                <a:spcPct val="50000"/>
              </a:spcBef>
              <a:defRPr/>
            </a:pPr>
            <a:r>
              <a:rPr lang="ru-RU" sz="1600" b="0" i="0" u="none" baseline="0">
                <a:solidFill>
                  <a:schemeClr val="tx1">
                    <a:lumMod val="65000"/>
                    <a:lumOff val="35000"/>
                  </a:schemeClr>
                </a:solidFill>
                <a:latin typeface="+mn-lt"/>
              </a:rPr>
              <a:t>Ввод 1 PPS </a:t>
            </a:r>
          </a:p>
          <a:p>
            <a:pPr algn="ctr" rtl="0">
              <a:spcBef>
                <a:spcPct val="50000"/>
              </a:spcBef>
              <a:defRPr/>
            </a:pPr>
            <a:r>
              <a:rPr lang="ru-RU" sz="1600" b="0" i="0" u="none" baseline="0">
                <a:solidFill>
                  <a:schemeClr val="tx1">
                    <a:lumMod val="65000"/>
                    <a:lumOff val="35000"/>
                  </a:schemeClr>
                </a:solidFill>
                <a:latin typeface="+mn-lt"/>
              </a:rPr>
              <a:t>(от GPS) Разъем BNC</a:t>
            </a:r>
            <a:endParaRPr lang="ru-RU" sz="1600" dirty="0">
              <a:solidFill>
                <a:schemeClr val="tx1">
                  <a:lumMod val="65000"/>
                  <a:lumOff val="35000"/>
                </a:schemeClr>
              </a:solidFill>
              <a:latin typeface="+mn-lt"/>
            </a:endParaRPr>
          </a:p>
        </p:txBody>
      </p:sp>
      <p:sp>
        <p:nvSpPr>
          <p:cNvPr id="126985" name="Text Box 9"/>
          <p:cNvSpPr txBox="1">
            <a:spLocks noChangeArrowheads="1"/>
          </p:cNvSpPr>
          <p:nvPr/>
        </p:nvSpPr>
        <p:spPr bwMode="auto">
          <a:xfrm>
            <a:off x="383632" y="5169286"/>
            <a:ext cx="2292350" cy="1077218"/>
          </a:xfrm>
          <a:prstGeom prst="rect">
            <a:avLst/>
          </a:prstGeom>
          <a:noFill/>
          <a:ln w="9525">
            <a:noFill/>
            <a:miter lim="800000"/>
            <a:headEnd/>
            <a:tailEnd/>
          </a:ln>
          <a:effectLst/>
        </p:spPr>
        <p:txBody>
          <a:bodyPr wrap="square">
            <a:spAutoFit/>
          </a:bodyPr>
          <a:lstStyle/>
          <a:p>
            <a:pPr algn="l" rtl="0">
              <a:spcBef>
                <a:spcPct val="50000"/>
              </a:spcBef>
              <a:defRPr/>
            </a:pPr>
            <a:r>
              <a:rPr lang="ru-RU" sz="1600" b="0" i="0" u="none" baseline="0">
                <a:solidFill>
                  <a:schemeClr val="tx1">
                    <a:lumMod val="65000"/>
                    <a:lumOff val="35000"/>
                  </a:schemeClr>
                </a:solidFill>
                <a:latin typeface="+mn-lt"/>
              </a:rPr>
              <a:t>(от GPS) Требуется ZDA 1 Гц. Может нести импульс 1PPS на 8 или 9 контакте.</a:t>
            </a:r>
          </a:p>
        </p:txBody>
      </p:sp>
      <p:sp>
        <p:nvSpPr>
          <p:cNvPr id="126990" name="Text Box 14"/>
          <p:cNvSpPr txBox="1">
            <a:spLocks noChangeArrowheads="1"/>
          </p:cNvSpPr>
          <p:nvPr/>
        </p:nvSpPr>
        <p:spPr bwMode="auto">
          <a:xfrm>
            <a:off x="4089544" y="1996022"/>
            <a:ext cx="1634981" cy="1938992"/>
          </a:xfrm>
          <a:prstGeom prst="rect">
            <a:avLst/>
          </a:prstGeom>
          <a:noFill/>
          <a:ln w="9525">
            <a:noFill/>
            <a:miter lim="800000"/>
            <a:headEnd/>
            <a:tailEnd/>
          </a:ln>
          <a:effectLst/>
        </p:spPr>
        <p:txBody>
          <a:bodyPr wrap="square">
            <a:spAutoFit/>
          </a:bodyPr>
          <a:lstStyle/>
          <a:p>
            <a:pPr algn="l" rtl="0">
              <a:spcBef>
                <a:spcPct val="50000"/>
              </a:spcBef>
              <a:defRPr/>
            </a:pPr>
            <a:r>
              <a:rPr lang="ru-RU" sz="1600" b="0" i="0" u="none" baseline="0">
                <a:solidFill>
                  <a:schemeClr val="tx1">
                    <a:lumMod val="65000"/>
                    <a:lumOff val="35000"/>
                  </a:schemeClr>
                </a:solidFill>
                <a:latin typeface="+mj-lt"/>
              </a:rPr>
              <a:t>Индикатор приема 1 PPS</a:t>
            </a:r>
          </a:p>
          <a:p>
            <a:pPr algn="l" rtl="0">
              <a:spcBef>
                <a:spcPct val="50000"/>
              </a:spcBef>
              <a:defRPr/>
            </a:pPr>
            <a:r>
              <a:rPr lang="ru-RU" sz="1600" b="0" i="0" u="none" baseline="0">
                <a:latin typeface="+mj-lt"/>
              </a:rPr>
              <a:t>Мигает </a:t>
            </a:r>
            <a:r>
              <a:rPr lang="ru-RU" sz="1600" b="0" i="0" u="none" baseline="0">
                <a:solidFill>
                  <a:srgbClr val="FF0000"/>
                </a:solidFill>
                <a:latin typeface="+mj-lt"/>
              </a:rPr>
              <a:t>КР</a:t>
            </a:r>
            <a:r>
              <a:rPr lang="ru-RU" sz="1600" b="0" i="0" u="none" baseline="0">
                <a:solidFill>
                  <a:schemeClr val="tx1">
                    <a:lumMod val="65000"/>
                    <a:lumOff val="35000"/>
                  </a:schemeClr>
                </a:solidFill>
                <a:latin typeface="+mj-lt"/>
              </a:rPr>
              <a:t>/</a:t>
            </a:r>
            <a:r>
              <a:rPr lang="ru-RU" sz="1600" b="0" i="0" u="none" baseline="0">
                <a:solidFill>
                  <a:srgbClr val="00B050"/>
                </a:solidFill>
                <a:latin typeface="+mj-lt"/>
              </a:rPr>
              <a:t>ЗЕЛ</a:t>
            </a:r>
            <a:r>
              <a:rPr lang="ru-RU" sz="1600" b="0" i="0" u="none" baseline="0">
                <a:solidFill>
                  <a:schemeClr val="tx1">
                    <a:lumMod val="65000"/>
                    <a:lumOff val="35000"/>
                  </a:schemeClr>
                </a:solidFill>
                <a:latin typeface="+mj-lt"/>
              </a:rPr>
              <a:t> каждую 1 секунду при верной работе</a:t>
            </a:r>
          </a:p>
        </p:txBody>
      </p:sp>
      <p:cxnSp>
        <p:nvCxnSpPr>
          <p:cNvPr id="31" name="Straight Arrow Connector 30"/>
          <p:cNvCxnSpPr/>
          <p:nvPr/>
        </p:nvCxnSpPr>
        <p:spPr>
          <a:xfrm flipV="1">
            <a:off x="2743200" y="4843463"/>
            <a:ext cx="1143000" cy="6096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26984" idx="0"/>
          </p:cNvCxnSpPr>
          <p:nvPr/>
        </p:nvCxnSpPr>
        <p:spPr>
          <a:xfrm flipH="1" flipV="1">
            <a:off x="3126832" y="4689383"/>
            <a:ext cx="190500" cy="4572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26982" idx="0"/>
          </p:cNvCxnSpPr>
          <p:nvPr/>
        </p:nvCxnSpPr>
        <p:spPr>
          <a:xfrm rot="16200000" flipV="1">
            <a:off x="3779223" y="4071148"/>
            <a:ext cx="838200" cy="9525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5867400" y="4005263"/>
            <a:ext cx="990600" cy="1587"/>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endCxn id="126983" idx="2"/>
          </p:cNvCxnSpPr>
          <p:nvPr/>
        </p:nvCxnSpPr>
        <p:spPr>
          <a:xfrm flipV="1">
            <a:off x="1067844" y="1776947"/>
            <a:ext cx="218859" cy="43815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pic>
        <p:nvPicPr>
          <p:cNvPr id="33807" name="Picture 3" descr="DSC054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632" y="1996022"/>
            <a:ext cx="3612285" cy="2836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bwMode="auto">
          <a:xfrm flipV="1">
            <a:off x="1067844" y="4467782"/>
            <a:ext cx="608556" cy="701504"/>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bwMode="auto">
          <a:xfrm flipH="1" flipV="1">
            <a:off x="2588168" y="4382903"/>
            <a:ext cx="538664" cy="752664"/>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bwMode="auto">
          <a:xfrm flipH="1" flipV="1">
            <a:off x="3289751" y="4305352"/>
            <a:ext cx="913263" cy="746170"/>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bwMode="auto">
          <a:xfrm flipH="1">
            <a:off x="3287550" y="3234627"/>
            <a:ext cx="910773" cy="410509"/>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bwMode="auto">
          <a:xfrm>
            <a:off x="1190625" y="1847850"/>
            <a:ext cx="427109" cy="51127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33806" name="TextBox 1"/>
          <p:cNvSpPr txBox="1">
            <a:spLocks noChangeArrowheads="1"/>
          </p:cNvSpPr>
          <p:nvPr/>
        </p:nvSpPr>
        <p:spPr bwMode="auto">
          <a:xfrm>
            <a:off x="5867399" y="1896913"/>
            <a:ext cx="30321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marL="342900" indent="-342900" algn="l" rtl="0">
              <a:buFont typeface="Arial" panose="020B0604020202020204" pitchFamily="34" charset="0"/>
              <a:buChar char="•"/>
              <a:defRPr/>
            </a:pPr>
            <a:r>
              <a:rPr lang="ru-RU" sz="2000" b="0" i="0" u="none" baseline="0">
                <a:solidFill>
                  <a:schemeClr val="tx1">
                    <a:lumMod val="65000"/>
                    <a:lumOff val="35000"/>
                  </a:schemeClr>
                </a:solidFill>
                <a:latin typeface="+mj-lt"/>
              </a:rPr>
              <a:t>Использование блока PPS необходимо для распознавания ПК сигнала 1PPS. </a:t>
            </a:r>
          </a:p>
          <a:p>
            <a:pPr marL="342900" indent="-342900" algn="l" rtl="0">
              <a:buFont typeface="Arial" panose="020B0604020202020204" pitchFamily="34" charset="0"/>
              <a:buChar char="•"/>
              <a:defRPr/>
            </a:pPr>
            <a:endParaRPr lang="ru-RU" altLang="en-US" sz="2000" b="0" dirty="0">
              <a:solidFill>
                <a:schemeClr val="tx1">
                  <a:lumMod val="65000"/>
                  <a:lumOff val="35000"/>
                </a:schemeClr>
              </a:solidFill>
              <a:latin typeface="+mj-lt"/>
            </a:endParaRPr>
          </a:p>
          <a:p>
            <a:pPr marL="342900" indent="-342900" algn="l" rtl="0">
              <a:buFont typeface="Arial" panose="020B0604020202020204" pitchFamily="34" charset="0"/>
              <a:buChar char="•"/>
              <a:defRPr/>
            </a:pPr>
            <a:r>
              <a:rPr lang="ru-RU" sz="2000" b="0" i="0" u="none" baseline="0">
                <a:solidFill>
                  <a:schemeClr val="tx1">
                    <a:lumMod val="65000"/>
                    <a:lumOff val="35000"/>
                  </a:schemeClr>
                </a:solidFill>
                <a:latin typeface="+mj-lt"/>
              </a:rPr>
              <a:t>Блок PPS конвертирует короткий импульс в стабильный, хорошо детектируемый сигнал</a:t>
            </a:r>
            <a:r>
              <a:rPr lang="ru-RU" b="0" i="0" u="none" baseline="0">
                <a:solidFill>
                  <a:schemeClr val="tx1">
                    <a:lumMod val="65000"/>
                    <a:lumOff val="35000"/>
                  </a:schemeClr>
                </a:solidFill>
                <a:latin typeface="+mj-lt"/>
              </a:rPr>
              <a:t>. </a:t>
            </a:r>
          </a:p>
        </p:txBody>
      </p:sp>
    </p:spTree>
    <p:extLst>
      <p:ext uri="{BB962C8B-B14F-4D97-AF65-F5344CB8AC3E}">
        <p14:creationId xmlns:p14="http://schemas.microsoft.com/office/powerpoint/2010/main" val="12594381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Тестирование синхронизации</a:t>
            </a:r>
          </a:p>
        </p:txBody>
      </p:sp>
      <p:sp>
        <p:nvSpPr>
          <p:cNvPr id="128007" name="Rectangle 7"/>
          <p:cNvSpPr>
            <a:spLocks noGrp="1" noChangeArrowheads="1"/>
          </p:cNvSpPr>
          <p:nvPr>
            <p:ph idx="4294967295"/>
          </p:nvPr>
        </p:nvSpPr>
        <p:spPr>
          <a:xfrm>
            <a:off x="-114725" y="1447800"/>
            <a:ext cx="3569547" cy="5410200"/>
          </a:xfrm>
        </p:spPr>
        <p:txBody>
          <a:bodyPr rtlCol="0">
            <a:normAutofit/>
          </a:bodyPr>
          <a:lstStyle/>
          <a:p>
            <a:pPr marL="411480" algn="l" rtl="0" eaLnBrk="1" fontAlgn="auto" hangingPunct="1">
              <a:spcBef>
                <a:spcPts val="0"/>
              </a:spcBef>
              <a:spcAft>
                <a:spcPts val="0"/>
              </a:spcAft>
              <a:buClrTx/>
              <a:defRPr/>
            </a:pPr>
            <a:r>
              <a:rPr lang="ru-RU" sz="2000" b="0" i="0" u="none" baseline="0">
                <a:solidFill>
                  <a:schemeClr val="tx1">
                    <a:lumMod val="65000"/>
                    <a:lumOff val="35000"/>
                  </a:schemeClr>
                </a:solidFill>
              </a:rPr>
              <a:t>Убедитесь в том, что вы отслеживаете разность времени VERITIME и GPS!</a:t>
            </a:r>
          </a:p>
          <a:p>
            <a:pPr marL="754380" indent="-342900" algn="l" rtl="0" eaLnBrk="1" fontAlgn="auto" hangingPunct="1">
              <a:spcBef>
                <a:spcPts val="0"/>
              </a:spcBef>
              <a:spcAft>
                <a:spcPts val="0"/>
              </a:spcAft>
              <a:buClrTx/>
              <a:buFont typeface="Arial" panose="020B0604020202020204" pitchFamily="34" charset="0"/>
              <a:buChar char="•"/>
              <a:defRPr/>
            </a:pPr>
            <a:endParaRPr lang="ru-RU" sz="2000" dirty="0">
              <a:solidFill>
                <a:schemeClr val="tx1">
                  <a:lumMod val="65000"/>
                  <a:lumOff val="35000"/>
                </a:schemeClr>
              </a:solidFill>
            </a:endParaRPr>
          </a:p>
          <a:p>
            <a:pPr marL="411480" algn="l" rtl="0" eaLnBrk="1" fontAlgn="auto" hangingPunct="1">
              <a:spcBef>
                <a:spcPts val="0"/>
              </a:spcBef>
              <a:spcAft>
                <a:spcPts val="0"/>
              </a:spcAft>
              <a:buClrTx/>
              <a:defRPr/>
            </a:pPr>
            <a:r>
              <a:rPr lang="ru-RU" sz="2000" b="0" i="0" u="none" baseline="0">
                <a:solidFill>
                  <a:schemeClr val="tx1">
                    <a:lumMod val="65000"/>
                    <a:lumOff val="35000"/>
                  </a:schemeClr>
                </a:solidFill>
              </a:rPr>
              <a:t>Разность должна быть небольшой (&lt;20мсек) и возвращаться к 0.0 после всплеска.</a:t>
            </a:r>
          </a:p>
          <a:p>
            <a:pPr marL="754380" indent="-342900" algn="l" rtl="0" eaLnBrk="1" fontAlgn="auto" hangingPunct="1">
              <a:spcBef>
                <a:spcPts val="0"/>
              </a:spcBef>
              <a:spcAft>
                <a:spcPts val="0"/>
              </a:spcAft>
              <a:buClrTx/>
              <a:buFont typeface="Arial" panose="020B0604020202020204" pitchFamily="34" charset="0"/>
              <a:buChar char="•"/>
              <a:defRPr/>
            </a:pPr>
            <a:endParaRPr lang="ru-RU" sz="2000" dirty="0">
              <a:solidFill>
                <a:schemeClr val="tx1">
                  <a:lumMod val="65000"/>
                  <a:lumOff val="35000"/>
                </a:schemeClr>
              </a:solidFill>
            </a:endParaRPr>
          </a:p>
          <a:p>
            <a:pPr marL="411480" algn="l" rtl="0" eaLnBrk="1" fontAlgn="auto" hangingPunct="1">
              <a:spcBef>
                <a:spcPts val="0"/>
              </a:spcBef>
              <a:spcAft>
                <a:spcPts val="0"/>
              </a:spcAft>
              <a:buClrTx/>
              <a:defRPr/>
            </a:pPr>
            <a:r>
              <a:rPr lang="ru-RU" sz="2000" b="0" i="0" u="none" baseline="0">
                <a:solidFill>
                  <a:schemeClr val="tx1">
                    <a:lumMod val="65000"/>
                    <a:lumOff val="35000"/>
                  </a:schemeClr>
                </a:solidFill>
              </a:rPr>
              <a:t>Если она большая и не возвращается на ноль</a:t>
            </a:r>
            <a:r>
              <a:rPr lang="ru-RU" sz="2000" b="0" i="0" u="none" baseline="0">
                <a:solidFill>
                  <a:srgbClr val="FF0000"/>
                </a:solidFill>
              </a:rPr>
              <a:t>, что-то не так. Остановите СЪЕМКУ</a:t>
            </a:r>
          </a:p>
        </p:txBody>
      </p:sp>
      <p:sp>
        <p:nvSpPr>
          <p:cNvPr id="34820" name="Text Box 3"/>
          <p:cNvSpPr txBox="1">
            <a:spLocks noChangeArrowheads="1"/>
          </p:cNvSpPr>
          <p:nvPr/>
        </p:nvSpPr>
        <p:spPr bwMode="auto">
          <a:xfrm>
            <a:off x="4895850" y="3405187"/>
            <a:ext cx="2438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sz="1600" b="1" i="0" u="none" baseline="0">
                <a:solidFill>
                  <a:srgbClr val="0091BB"/>
                </a:solidFill>
                <a:latin typeface="Arial" panose="020B0604020202020204" pitchFamily="34" charset="0"/>
              </a:rPr>
              <a:t>Только ZDA</a:t>
            </a:r>
          </a:p>
        </p:txBody>
      </p:sp>
      <p:sp>
        <p:nvSpPr>
          <p:cNvPr id="34821" name="Text Box 4"/>
          <p:cNvSpPr txBox="1">
            <a:spLocks noChangeArrowheads="1"/>
          </p:cNvSpPr>
          <p:nvPr/>
        </p:nvSpPr>
        <p:spPr bwMode="auto">
          <a:xfrm>
            <a:off x="5019675" y="5857876"/>
            <a:ext cx="2438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ru-RU" sz="1600" b="1" i="0" u="none" baseline="0">
                <a:solidFill>
                  <a:srgbClr val="0091BB"/>
                </a:solidFill>
                <a:latin typeface="Arial" panose="020B0604020202020204" pitchFamily="34" charset="0"/>
              </a:rPr>
              <a:t>ZDA и блок 1 PPS</a:t>
            </a:r>
          </a:p>
        </p:txBody>
      </p:sp>
      <p:pic>
        <p:nvPicPr>
          <p:cNvPr id="32774" name="Picture 5" descr="1PPS_No"/>
          <p:cNvPicPr>
            <a:picLocks noChangeAspect="1" noChangeArrowheads="1"/>
          </p:cNvPicPr>
          <p:nvPr/>
        </p:nvPicPr>
        <p:blipFill>
          <a:blip r:embed="rId3"/>
          <a:srcRect/>
          <a:stretch>
            <a:fillRect/>
          </a:stretch>
        </p:blipFill>
        <p:spPr bwMode="auto">
          <a:xfrm>
            <a:off x="3733800" y="1676400"/>
            <a:ext cx="5257800" cy="1692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6" descr="1PPS_Yes_20Scale"/>
          <p:cNvPicPr>
            <a:picLocks noChangeAspect="1" noChangeArrowheads="1"/>
          </p:cNvPicPr>
          <p:nvPr/>
        </p:nvPicPr>
        <p:blipFill>
          <a:blip r:embed="rId4"/>
          <a:srcRect/>
          <a:stretch>
            <a:fillRect/>
          </a:stretch>
        </p:blipFill>
        <p:spPr bwMode="auto">
          <a:xfrm>
            <a:off x="3733800" y="4114800"/>
            <a:ext cx="5257800" cy="1706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92047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7"/>
          <p:cNvPicPr>
            <a:picLocks noChangeAspect="1" noChangeArrowheads="1"/>
          </p:cNvPicPr>
          <p:nvPr/>
        </p:nvPicPr>
        <p:blipFill rotWithShape="1">
          <a:blip r:embed="rId3"/>
          <a:srcRect l="164"/>
          <a:stretch/>
        </p:blipFill>
        <p:spPr bwMode="auto">
          <a:xfrm>
            <a:off x="358986" y="1379569"/>
            <a:ext cx="7017935" cy="39446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5843"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Синхронизация часов ПК</a:t>
            </a:r>
          </a:p>
        </p:txBody>
      </p:sp>
      <p:sp>
        <p:nvSpPr>
          <p:cNvPr id="35844" name="Rectangle 5"/>
          <p:cNvSpPr>
            <a:spLocks noChangeArrowheads="1"/>
          </p:cNvSpPr>
          <p:nvPr/>
        </p:nvSpPr>
        <p:spPr bwMode="auto">
          <a:xfrm>
            <a:off x="2185796" y="3490653"/>
            <a:ext cx="3352800" cy="11430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ru-RU" altLang="en-US"/>
          </a:p>
        </p:txBody>
      </p:sp>
      <p:sp>
        <p:nvSpPr>
          <p:cNvPr id="10" name="TextBox 9"/>
          <p:cNvSpPr txBox="1"/>
          <p:nvPr/>
        </p:nvSpPr>
        <p:spPr>
          <a:xfrm>
            <a:off x="347472" y="5705473"/>
            <a:ext cx="6934200" cy="708025"/>
          </a:xfrm>
          <a:prstGeom prst="rect">
            <a:avLst/>
          </a:prstGeom>
          <a:noFill/>
          <a:ln>
            <a:noFill/>
          </a:ln>
        </p:spPr>
        <p:txBody>
          <a:bodyPr>
            <a:spAutoFit/>
          </a:bodyPr>
          <a:lstStyle/>
          <a:p>
            <a:pPr algn="l" rtl="0">
              <a:defRPr/>
            </a:pPr>
            <a:r>
              <a:rPr lang="ru-RU" sz="2000" b="0" i="0" u="none" baseline="0">
                <a:solidFill>
                  <a:schemeClr val="tx1">
                    <a:lumMod val="65000"/>
                    <a:lumOff val="35000"/>
                  </a:schemeClr>
                </a:solidFill>
                <a:latin typeface="+mj-lt"/>
                <a:cs typeface="Arial" pitchFamily="34" charset="0"/>
              </a:rPr>
              <a:t>Выберите один датчик GPS для синхронизации часов ПК со временем UTC на страничке HYPACK Configuration.</a:t>
            </a:r>
          </a:p>
        </p:txBody>
      </p:sp>
      <p:cxnSp>
        <p:nvCxnSpPr>
          <p:cNvPr id="9" name="Straight Arrow Connector 8"/>
          <p:cNvCxnSpPr/>
          <p:nvPr/>
        </p:nvCxnSpPr>
        <p:spPr>
          <a:xfrm flipV="1">
            <a:off x="895350" y="4100253"/>
            <a:ext cx="1214246" cy="150997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6564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7"/>
          <p:cNvPicPr>
            <a:picLocks noChangeAspect="1" noChangeArrowheads="1"/>
          </p:cNvPicPr>
          <p:nvPr/>
        </p:nvPicPr>
        <p:blipFill>
          <a:blip r:embed="rId3"/>
          <a:srcRect/>
          <a:stretch>
            <a:fillRect/>
          </a:stretch>
        </p:blipFill>
        <p:spPr bwMode="auto">
          <a:xfrm>
            <a:off x="381000" y="1219200"/>
            <a:ext cx="5203825" cy="5029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2"/>
          <p:cNvSpPr>
            <a:spLocks noGrp="1" noRot="1" noChangeArrowheads="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Настройка 1PPS</a:t>
            </a:r>
          </a:p>
        </p:txBody>
      </p:sp>
      <p:sp>
        <p:nvSpPr>
          <p:cNvPr id="36868" name="Rectangle 7"/>
          <p:cNvSpPr>
            <a:spLocks noChangeArrowheads="1"/>
          </p:cNvSpPr>
          <p:nvPr/>
        </p:nvSpPr>
        <p:spPr bwMode="auto">
          <a:xfrm>
            <a:off x="838200" y="1981200"/>
            <a:ext cx="3124200" cy="9144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ru-RU" altLang="en-US"/>
          </a:p>
        </p:txBody>
      </p:sp>
      <p:sp>
        <p:nvSpPr>
          <p:cNvPr id="8" name="TextBox 7"/>
          <p:cNvSpPr txBox="1"/>
          <p:nvPr/>
        </p:nvSpPr>
        <p:spPr>
          <a:xfrm>
            <a:off x="5836920" y="2037080"/>
            <a:ext cx="3124200" cy="2554288"/>
          </a:xfrm>
          <a:prstGeom prst="rect">
            <a:avLst/>
          </a:prstGeom>
          <a:noFill/>
        </p:spPr>
        <p:txBody>
          <a:bodyPr>
            <a:spAutoFit/>
          </a:bodyPr>
          <a:lstStyle/>
          <a:p>
            <a:pPr algn="l" rtl="0">
              <a:defRPr/>
            </a:pPr>
            <a:r>
              <a:rPr lang="ru-RU" sz="2000" b="0" i="0" u="none" baseline="0">
                <a:solidFill>
                  <a:schemeClr val="tx1">
                    <a:lumMod val="65000"/>
                    <a:lumOff val="35000"/>
                  </a:schemeClr>
                </a:solidFill>
                <a:latin typeface="+mn-lt"/>
              </a:rPr>
              <a:t>Вкладыш General в настройках драйвера GPS:</a:t>
            </a:r>
          </a:p>
          <a:p>
            <a:pPr algn="l" rtl="0">
              <a:defRPr/>
            </a:pPr>
            <a:endParaRPr lang="ru-RU" sz="2000" b="0" dirty="0">
              <a:solidFill>
                <a:schemeClr val="tx1">
                  <a:lumMod val="65000"/>
                  <a:lumOff val="35000"/>
                </a:schemeClr>
              </a:solidFill>
              <a:latin typeface="+mn-lt"/>
            </a:endParaRPr>
          </a:p>
          <a:p>
            <a:pPr algn="l" rtl="0">
              <a:defRPr/>
            </a:pPr>
            <a:r>
              <a:rPr lang="ru-RU" sz="2000" b="0" i="0" u="none" baseline="0">
                <a:solidFill>
                  <a:schemeClr val="tx1">
                    <a:lumMod val="65000"/>
                    <a:lumOff val="35000"/>
                  </a:schemeClr>
                </a:solidFill>
                <a:latin typeface="+mn-lt"/>
              </a:rPr>
              <a:t>Укажите использование Блока 1PPS.</a:t>
            </a:r>
          </a:p>
          <a:p>
            <a:pPr algn="l" rtl="0">
              <a:defRPr/>
            </a:pPr>
            <a:endParaRPr lang="ru-RU" sz="2000" b="0" dirty="0">
              <a:solidFill>
                <a:schemeClr val="tx1">
                  <a:lumMod val="65000"/>
                  <a:lumOff val="35000"/>
                </a:schemeClr>
              </a:solidFill>
              <a:latin typeface="+mn-lt"/>
            </a:endParaRPr>
          </a:p>
          <a:p>
            <a:pPr algn="l" rtl="0">
              <a:defRPr/>
            </a:pPr>
            <a:r>
              <a:rPr lang="ru-RU" sz="2000" b="0" i="0" u="none" baseline="0">
                <a:solidFill>
                  <a:schemeClr val="tx1">
                    <a:lumMod val="65000"/>
                    <a:lumOff val="35000"/>
                  </a:schemeClr>
                </a:solidFill>
                <a:latin typeface="+mn-lt"/>
              </a:rPr>
              <a:t>Всегда отображайте график синхронизации!</a:t>
            </a:r>
          </a:p>
        </p:txBody>
      </p:sp>
    </p:spTree>
    <p:extLst>
      <p:ext uri="{BB962C8B-B14F-4D97-AF65-F5344CB8AC3E}">
        <p14:creationId xmlns:p14="http://schemas.microsoft.com/office/powerpoint/2010/main" val="7932231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marL="53975" algn="l" rtl="0" eaLnBrk="1" hangingPunct="1"/>
            <a:r>
              <a:rPr lang="ru-RU" sz="3200" b="0" i="0" u="none" baseline="0">
                <a:latin typeface="Arial" panose="020B0604020202020204" pitchFamily="34" charset="0"/>
                <a:cs typeface="Arial" panose="020B0604020202020204" pitchFamily="34" charset="0"/>
              </a:rPr>
              <a:t>Тестирование ZDA и 1PPS:  Утилиты </a:t>
            </a:r>
          </a:p>
        </p:txBody>
      </p:sp>
      <p:sp>
        <p:nvSpPr>
          <p:cNvPr id="21506" name="Content Placeholder 2"/>
          <p:cNvSpPr>
            <a:spLocks noGrp="1"/>
          </p:cNvSpPr>
          <p:nvPr>
            <p:ph idx="4294967295"/>
          </p:nvPr>
        </p:nvSpPr>
        <p:spPr>
          <a:xfrm>
            <a:off x="347472" y="1617345"/>
            <a:ext cx="8763000" cy="5105400"/>
          </a:xfrm>
        </p:spPr>
        <p:txBody>
          <a:bodyPr rtlCol="0">
            <a:normAutofit/>
          </a:bodyPr>
          <a:lstStyle/>
          <a:p>
            <a:pPr algn="l" rtl="0" eaLnBrk="1" fontAlgn="auto" hangingPunct="1">
              <a:spcBef>
                <a:spcPts val="0"/>
              </a:spcBef>
              <a:spcAft>
                <a:spcPts val="0"/>
              </a:spcAft>
              <a:buClr>
                <a:schemeClr val="tx1"/>
              </a:buClr>
              <a:defRPr/>
            </a:pPr>
            <a:r>
              <a:rPr lang="ru-RU" b="0" i="0" u="none" baseline="0">
                <a:solidFill>
                  <a:schemeClr val="tx1">
                    <a:lumMod val="65000"/>
                    <a:lumOff val="35000"/>
                  </a:schemeClr>
                </a:solidFill>
              </a:rPr>
              <a:t>Тест сообщений ZDA на постоянство и точность.</a:t>
            </a:r>
          </a:p>
          <a:p>
            <a:pPr algn="l" rtl="0" eaLnBrk="1" fontAlgn="auto" hangingPunct="1">
              <a:spcBef>
                <a:spcPts val="0"/>
              </a:spcBef>
              <a:spcAft>
                <a:spcPts val="0"/>
              </a:spcAft>
              <a:buClr>
                <a:schemeClr val="tx1"/>
              </a:buClr>
              <a:defRPr/>
            </a:pPr>
            <a:r>
              <a:rPr lang="ru-RU" b="0" i="0" u="none" baseline="0">
                <a:solidFill>
                  <a:schemeClr val="tx1">
                    <a:lumMod val="65000"/>
                    <a:lumOff val="35000"/>
                  </a:schemeClr>
                </a:solidFill>
              </a:rPr>
              <a:t>В меню ‘Utilities – Calibration’.</a:t>
            </a: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ru-RU" b="1" dirty="0">
              <a:solidFill>
                <a:schemeClr val="tx1">
                  <a:lumMod val="65000"/>
                  <a:lumOff val="35000"/>
                </a:schemeClr>
              </a:solidFill>
            </a:endParaRPr>
          </a:p>
          <a:p>
            <a:pPr algn="l" rtl="0" eaLnBrk="1" fontAlgn="auto" hangingPunct="1">
              <a:spcBef>
                <a:spcPts val="0"/>
              </a:spcBef>
              <a:spcAft>
                <a:spcPts val="0"/>
              </a:spcAft>
              <a:buClr>
                <a:schemeClr val="tx1"/>
              </a:buClr>
              <a:defRPr/>
            </a:pPr>
            <a:r>
              <a:rPr lang="ru-RU" sz="2000" b="0" i="0" u="none" baseline="0">
                <a:solidFill>
                  <a:schemeClr val="tx1">
                    <a:lumMod val="65000"/>
                    <a:lumOff val="35000"/>
                  </a:schemeClr>
                </a:solidFill>
              </a:rPr>
              <a:t>График показывает погрешность синхронизации в мс.  Погрешность означает разность между временем VERITIME и временем поступления сообщения ZDA</a:t>
            </a:r>
          </a:p>
        </p:txBody>
      </p:sp>
      <p:grpSp>
        <p:nvGrpSpPr>
          <p:cNvPr id="37892" name="Group 1"/>
          <p:cNvGrpSpPr>
            <a:grpSpLocks/>
          </p:cNvGrpSpPr>
          <p:nvPr/>
        </p:nvGrpSpPr>
        <p:grpSpPr bwMode="auto">
          <a:xfrm>
            <a:off x="130175" y="2495550"/>
            <a:ext cx="8840788" cy="2927350"/>
            <a:chOff x="152004" y="2438400"/>
            <a:chExt cx="8841167" cy="2927350"/>
          </a:xfrm>
        </p:grpSpPr>
        <p:pic>
          <p:nvPicPr>
            <p:cNvPr id="2" name="Picture 6" descr="2009 Sync Check Config.jpg"/>
            <p:cNvPicPr>
              <a:picLocks noChangeAspect="1"/>
            </p:cNvPicPr>
            <p:nvPr/>
          </p:nvPicPr>
          <p:blipFill>
            <a:blip r:embed="rId3"/>
            <a:srcRect/>
            <a:stretch>
              <a:fillRect/>
            </a:stretch>
          </p:blipFill>
          <p:spPr bwMode="auto">
            <a:xfrm>
              <a:off x="152004" y="2438400"/>
              <a:ext cx="2895724" cy="2903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2" descr="C:\2009 HYPACK Presentations\05 - Hardware\Pictures\2009 Sync Check Graph.jpg"/>
            <p:cNvPicPr>
              <a:picLocks noChangeAspect="1" noChangeArrowheads="1"/>
            </p:cNvPicPr>
            <p:nvPr/>
          </p:nvPicPr>
          <p:blipFill>
            <a:blip r:embed="rId4"/>
            <a:srcRect/>
            <a:stretch>
              <a:fillRect/>
            </a:stretch>
          </p:blipFill>
          <p:spPr bwMode="auto">
            <a:xfrm>
              <a:off x="3123931" y="2438400"/>
              <a:ext cx="2895724" cy="2903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3" descr="C:\2009 HYPACK Presentations\05 - Hardware\Pictures\2009 Sync Check Statistics.jpg"/>
            <p:cNvPicPr>
              <a:picLocks noChangeAspect="1" noChangeArrowheads="1"/>
            </p:cNvPicPr>
            <p:nvPr/>
          </p:nvPicPr>
          <p:blipFill>
            <a:blip r:embed="rId5"/>
            <a:srcRect/>
            <a:stretch>
              <a:fillRect/>
            </a:stretch>
          </p:blipFill>
          <p:spPr bwMode="auto">
            <a:xfrm>
              <a:off x="6095859" y="2438400"/>
              <a:ext cx="2897312" cy="2927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105185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ru-RU" b="0" i="0" u="none" baseline="0"/>
              <a:t>ИНТЕРФЕЙС ДАТЧИКОВ</a:t>
            </a:r>
          </a:p>
        </p:txBody>
      </p:sp>
      <p:sp>
        <p:nvSpPr>
          <p:cNvPr id="3" name="Slide Number Placeholder 2"/>
          <p:cNvSpPr>
            <a:spLocks noGrp="1"/>
          </p:cNvSpPr>
          <p:nvPr>
            <p:ph type="sldNum" sz="quarter" idx="12"/>
          </p:nvPr>
        </p:nvSpPr>
        <p:spPr/>
        <p:txBody>
          <a:bodyPr/>
          <a:lstStyle/>
          <a:p>
            <a:pPr algn="l" rtl="0"/>
            <a:fld id="{50F2F8E5-1108-0A46-83A0-852BF6A1A522}" type="slidenum">
              <a:rPr/>
              <a:pPr/>
              <a:t>67</a:t>
            </a:fld>
            <a:endParaRPr lang="ru-RU"/>
          </a:p>
        </p:txBody>
      </p:sp>
      <p:sp>
        <p:nvSpPr>
          <p:cNvPr id="6" name="Oval 5">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20260717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6"/>
          <p:cNvSpPr>
            <a:spLocks noGrp="1"/>
          </p:cNvSpPr>
          <p:nvPr>
            <p:ph type="title"/>
          </p:nvPr>
        </p:nvSpPr>
        <p:spPr>
          <a:xfrm>
            <a:off x="347663" y="0"/>
            <a:ext cx="8491537" cy="989013"/>
          </a:xfrm>
        </p:spPr>
        <p:txBody>
          <a:bodyPr/>
          <a:lstStyle/>
          <a:p>
            <a:pPr marL="53975" algn="l" rtl="0" eaLnBrk="1" hangingPunct="1"/>
            <a:r>
              <a:rPr lang="ru-RU" sz="3600" b="0" i="0" u="none" baseline="0">
                <a:latin typeface="Arial" panose="020B0604020202020204" pitchFamily="34" charset="0"/>
                <a:cs typeface="Arial" panose="020B0604020202020204" pitchFamily="34" charset="0"/>
              </a:rPr>
              <a:t>Драйверы устройств</a:t>
            </a:r>
          </a:p>
        </p:txBody>
      </p:sp>
      <p:sp>
        <p:nvSpPr>
          <p:cNvPr id="17411" name="Content Placeholder 7"/>
          <p:cNvSpPr>
            <a:spLocks noGrp="1"/>
          </p:cNvSpPr>
          <p:nvPr>
            <p:ph idx="4294967295"/>
          </p:nvPr>
        </p:nvSpPr>
        <p:spPr>
          <a:xfrm>
            <a:off x="347663" y="1258200"/>
            <a:ext cx="8124613" cy="1828800"/>
          </a:xfrm>
        </p:spPr>
        <p:txBody>
          <a:bodyPr rtlCol="0">
            <a:normAutofit fontScale="77500" lnSpcReduction="20000"/>
          </a:bodyPr>
          <a:lstStyle/>
          <a:p>
            <a:pPr marL="342900" indent="-342900" algn="l" rtl="0" eaLnBrk="1" fontAlgn="auto" hangingPunct="1">
              <a:buClrTx/>
              <a:buFont typeface="Arial" panose="020B0604020202020204" pitchFamily="34" charset="0"/>
              <a:buChar char="•"/>
              <a:defRPr/>
            </a:pPr>
            <a:r>
              <a:rPr lang="ru-RU" b="0" i="0" u="none" baseline="0" dirty="0">
                <a:solidFill>
                  <a:schemeClr val="tx1">
                    <a:lumMod val="65000"/>
                    <a:lumOff val="35000"/>
                  </a:schemeClr>
                </a:solidFill>
              </a:rPr>
              <a:t>В HYPACK есть порядка 300 драйверов.</a:t>
            </a:r>
          </a:p>
          <a:p>
            <a:pPr marL="342900" indent="-342900" algn="l" rtl="0" eaLnBrk="1" fontAlgn="auto" hangingPunct="1">
              <a:buClrTx/>
              <a:buFont typeface="Arial" panose="020B0604020202020204" pitchFamily="34" charset="0"/>
              <a:buChar char="•"/>
              <a:defRPr/>
            </a:pPr>
            <a:r>
              <a:rPr lang="ru-RU" b="0" i="0" u="none" baseline="0" dirty="0">
                <a:solidFill>
                  <a:schemeClr val="tx1">
                    <a:lumMod val="65000"/>
                    <a:lumOff val="35000"/>
                  </a:schemeClr>
                </a:solidFill>
              </a:rPr>
              <a:t>221 драйвера находятся в папке \HYPACK 2019\</a:t>
            </a:r>
            <a:r>
              <a:rPr lang="ru-RU" b="0" i="0" u="none" baseline="0" dirty="0" err="1">
                <a:solidFill>
                  <a:schemeClr val="tx1">
                    <a:lumMod val="65000"/>
                    <a:lumOff val="35000"/>
                  </a:schemeClr>
                </a:solidFill>
              </a:rPr>
              <a:t>Devices</a:t>
            </a:r>
            <a:endParaRPr lang="ru-RU" b="0" i="0" u="none" baseline="0" dirty="0">
              <a:solidFill>
                <a:schemeClr val="tx1">
                  <a:lumMod val="65000"/>
                  <a:lumOff val="35000"/>
                </a:schemeClr>
              </a:solidFill>
            </a:endParaRPr>
          </a:p>
          <a:p>
            <a:pPr marL="342900" indent="-342900" algn="l" rtl="0" eaLnBrk="1" fontAlgn="auto" hangingPunct="1">
              <a:buClrTx/>
              <a:buFont typeface="Arial" panose="020B0604020202020204" pitchFamily="34" charset="0"/>
              <a:buChar char="•"/>
              <a:defRPr/>
            </a:pPr>
            <a:r>
              <a:rPr lang="ru-RU" b="0" i="0" u="none" baseline="0" dirty="0">
                <a:solidFill>
                  <a:schemeClr val="tx1">
                    <a:lumMod val="65000"/>
                    <a:lumOff val="35000"/>
                  </a:schemeClr>
                </a:solidFill>
              </a:rPr>
              <a:t>Еще 150 драйверов находятся в папке \HYPACK 2019\</a:t>
            </a:r>
            <a:r>
              <a:rPr lang="ru-RU" b="0" i="0" u="none" baseline="0" dirty="0" err="1">
                <a:solidFill>
                  <a:schemeClr val="tx1">
                    <a:lumMod val="65000"/>
                    <a:lumOff val="35000"/>
                  </a:schemeClr>
                </a:solidFill>
              </a:rPr>
              <a:t>Devices</a:t>
            </a:r>
            <a:r>
              <a:rPr lang="ru-RU" b="0" i="0" u="none" baseline="0" dirty="0">
                <a:solidFill>
                  <a:schemeClr val="tx1">
                    <a:lumMod val="65000"/>
                    <a:lumOff val="35000"/>
                  </a:schemeClr>
                </a:solidFill>
              </a:rPr>
              <a:t>\</a:t>
            </a:r>
            <a:r>
              <a:rPr lang="ru-RU" b="0" i="0" u="none" baseline="0" dirty="0" err="1">
                <a:solidFill>
                  <a:schemeClr val="tx1">
                    <a:lumMod val="65000"/>
                    <a:lumOff val="35000"/>
                  </a:schemeClr>
                </a:solidFill>
              </a:rPr>
              <a:t>Custom</a:t>
            </a:r>
            <a:endParaRPr lang="ru-RU" b="0" i="0" u="none" baseline="0" dirty="0">
              <a:solidFill>
                <a:schemeClr val="tx1">
                  <a:lumMod val="65000"/>
                  <a:lumOff val="35000"/>
                </a:schemeClr>
              </a:solidFill>
            </a:endParaRPr>
          </a:p>
          <a:p>
            <a:pPr marL="342900" indent="-342900" algn="l" rtl="0" eaLnBrk="1" fontAlgn="auto" hangingPunct="1">
              <a:buClrTx/>
              <a:buFont typeface="Arial" panose="020B0604020202020204" pitchFamily="34" charset="0"/>
              <a:buChar char="•"/>
              <a:defRPr/>
            </a:pPr>
            <a:r>
              <a:rPr lang="ru-RU" b="0" i="0" u="none" baseline="0" dirty="0">
                <a:solidFill>
                  <a:schemeClr val="tx1">
                    <a:lumMod val="65000"/>
                    <a:lumOff val="35000"/>
                  </a:schemeClr>
                </a:solidFill>
              </a:rPr>
              <a:t>Дополнительно, в HYSWEEP есть 70 встроенных драйверов.</a:t>
            </a:r>
          </a:p>
          <a:p>
            <a:pPr marL="342900" indent="-342900" algn="l" rtl="0" eaLnBrk="1" fontAlgn="auto" hangingPunct="1">
              <a:buClrTx/>
              <a:buFont typeface="Arial" panose="020B0604020202020204" pitchFamily="34" charset="0"/>
              <a:buChar char="•"/>
              <a:defRPr/>
            </a:pPr>
            <a:r>
              <a:rPr lang="ru-RU" b="0" i="0" u="none" baseline="0" dirty="0">
                <a:solidFill>
                  <a:schemeClr val="tx1">
                    <a:lumMod val="65000"/>
                    <a:lumOff val="35000"/>
                  </a:schemeClr>
                </a:solidFill>
              </a:rPr>
              <a:t>Мы постоянно изменяем и усовершенствуем их. Всегда хочется, чтобы драйверы работали лучше.</a:t>
            </a:r>
          </a:p>
          <a:p>
            <a:pPr marL="457200" indent="-457200" algn="l" rtl="0" eaLnBrk="1" fontAlgn="auto" hangingPunct="1">
              <a:buClrTx/>
              <a:buFont typeface="Arial" panose="020B0604020202020204" pitchFamily="34" charset="0"/>
              <a:buChar char="•"/>
              <a:defRPr/>
            </a:pPr>
            <a:endParaRPr lang="ru-RU" sz="2800" dirty="0">
              <a:solidFill>
                <a:schemeClr val="tx1">
                  <a:lumMod val="65000"/>
                  <a:lumOff val="35000"/>
                </a:schemeClr>
              </a:solidFill>
            </a:endParaRPr>
          </a:p>
          <a:p>
            <a:pPr marL="457200" indent="-457200" algn="l" rtl="0" eaLnBrk="1" fontAlgn="auto" hangingPunct="1">
              <a:buClrTx/>
              <a:buFont typeface="Arial" panose="020B0604020202020204" pitchFamily="34" charset="0"/>
              <a:buChar char="•"/>
              <a:defRPr/>
            </a:pPr>
            <a:endParaRPr lang="ru-RU" sz="2800" dirty="0">
              <a:solidFill>
                <a:schemeClr val="tx1">
                  <a:lumMod val="65000"/>
                  <a:lumOff val="35000"/>
                </a:schemeClr>
              </a:solidFill>
            </a:endParaRPr>
          </a:p>
        </p:txBody>
      </p:sp>
      <p:pic>
        <p:nvPicPr>
          <p:cNvPr id="337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9550" y="3102776"/>
            <a:ext cx="4059238" cy="3200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9075" y="3482876"/>
            <a:ext cx="3733800" cy="2308324"/>
          </a:xfrm>
          <a:prstGeom prst="rect">
            <a:avLst/>
          </a:prstGeom>
          <a:noFill/>
          <a:ln>
            <a:noFill/>
          </a:ln>
        </p:spPr>
        <p:txBody>
          <a:bodyPr>
            <a:spAutoFit/>
          </a:bodyPr>
          <a:lstStyle/>
          <a:p>
            <a:pPr algn="l" rtl="0">
              <a:defRPr/>
            </a:pPr>
            <a:r>
              <a:rPr lang="ru-RU" b="1" i="0" u="none" baseline="0">
                <a:solidFill>
                  <a:schemeClr val="bg2"/>
                </a:solidFill>
                <a:latin typeface="+mn-lt"/>
              </a:rPr>
              <a:t>Чтобы добавить новый драйвер:</a:t>
            </a:r>
          </a:p>
          <a:p>
            <a:pPr algn="l" rtl="0">
              <a:defRPr/>
            </a:pPr>
            <a:endParaRPr lang="ru-RU" b="0" dirty="0">
              <a:solidFill>
                <a:schemeClr val="tx1">
                  <a:lumMod val="65000"/>
                  <a:lumOff val="35000"/>
                </a:schemeClr>
              </a:solidFill>
              <a:latin typeface="+mn-lt"/>
            </a:endParaRPr>
          </a:p>
          <a:p>
            <a:pPr marL="342900" indent="-342900" algn="l" rtl="0">
              <a:buFontTx/>
              <a:buAutoNum type="arabicParenR"/>
              <a:defRPr/>
            </a:pPr>
            <a:r>
              <a:rPr lang="ru-RU" b="0" i="0" u="none" baseline="0">
                <a:solidFill>
                  <a:schemeClr val="tx1">
                    <a:lumMod val="65000"/>
                    <a:lumOff val="35000"/>
                  </a:schemeClr>
                </a:solidFill>
                <a:latin typeface="+mn-lt"/>
              </a:rPr>
              <a:t>Скопируйте драйвер (DLL) в папку \HYPACK 2018\Devices.</a:t>
            </a:r>
          </a:p>
          <a:p>
            <a:pPr marL="342900" indent="-342900" algn="l" rtl="0">
              <a:buFontTx/>
              <a:buAutoNum type="arabicParenR"/>
              <a:defRPr/>
            </a:pPr>
            <a:r>
              <a:rPr lang="ru-RU" b="0" i="0" u="none" baseline="0">
                <a:solidFill>
                  <a:schemeClr val="tx1">
                    <a:lumMod val="65000"/>
                    <a:lumOff val="35000"/>
                  </a:schemeClr>
                </a:solidFill>
                <a:latin typeface="+mn-lt"/>
              </a:rPr>
              <a:t>В HARDWARE кликните «Rescan Driver List» (показана красным обводом).</a:t>
            </a:r>
          </a:p>
          <a:p>
            <a:pPr marL="342900" indent="-342900" algn="l" rtl="0">
              <a:buFontTx/>
              <a:buAutoNum type="arabicParenR"/>
              <a:defRPr/>
            </a:pPr>
            <a:endParaRPr lang="ru-RU" b="0" dirty="0">
              <a:solidFill>
                <a:schemeClr val="tx1">
                  <a:lumMod val="65000"/>
                  <a:lumOff val="35000"/>
                </a:schemeClr>
              </a:solidFill>
              <a:latin typeface="+mn-lt"/>
            </a:endParaRPr>
          </a:p>
        </p:txBody>
      </p:sp>
      <p:sp>
        <p:nvSpPr>
          <p:cNvPr id="6" name="Rectangle 5"/>
          <p:cNvSpPr/>
          <p:nvPr/>
        </p:nvSpPr>
        <p:spPr>
          <a:xfrm>
            <a:off x="5695950" y="5895975"/>
            <a:ext cx="2209800" cy="304800"/>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p>
        </p:txBody>
      </p:sp>
    </p:spTree>
    <p:extLst>
      <p:ext uri="{BB962C8B-B14F-4D97-AF65-F5344CB8AC3E}">
        <p14:creationId xmlns:p14="http://schemas.microsoft.com/office/powerpoint/2010/main" val="42084610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369147" y="0"/>
            <a:ext cx="8915400" cy="989013"/>
          </a:xfrm>
        </p:spPr>
        <p:txBody>
          <a:bodyPr/>
          <a:lstStyle/>
          <a:p>
            <a:pPr marL="53975" algn="l" rtl="0" eaLnBrk="1" hangingPunct="1"/>
            <a:r>
              <a:rPr lang="ru-RU" sz="3600" b="0" i="0" u="none" baseline="0">
                <a:latin typeface="Arial" panose="020B0604020202020204" pitchFamily="34" charset="0"/>
                <a:cs typeface="Arial" panose="020B0604020202020204" pitchFamily="34" charset="0"/>
              </a:rPr>
              <a:t>GPS NMEA-0183  </a:t>
            </a:r>
            <a:endParaRPr lang="ru-RU" altLang="en-US" dirty="0">
              <a:latin typeface="Arial" panose="020B0604020202020204" pitchFamily="34" charset="0"/>
              <a:cs typeface="Arial" panose="020B0604020202020204" pitchFamily="34" charset="0"/>
            </a:endParaRPr>
          </a:p>
        </p:txBody>
      </p:sp>
      <p:sp>
        <p:nvSpPr>
          <p:cNvPr id="34819" name="Rectangle 3"/>
          <p:cNvSpPr>
            <a:spLocks noGrp="1" noChangeArrowheads="1"/>
          </p:cNvSpPr>
          <p:nvPr>
            <p:ph idx="4294967295"/>
          </p:nvPr>
        </p:nvSpPr>
        <p:spPr>
          <a:xfrm>
            <a:off x="675210" y="5953125"/>
            <a:ext cx="6324600" cy="685800"/>
          </a:xfrm>
          <a:solidFill>
            <a:schemeClr val="bg1"/>
          </a:solidFill>
        </p:spPr>
        <p:txBody>
          <a:bodyPr/>
          <a:lstStyle/>
          <a:p>
            <a:pPr algn="l" rtl="0" eaLnBrk="1" hangingPunct="1">
              <a:lnSpc>
                <a:spcPct val="80000"/>
              </a:lnSpc>
              <a:buClr>
                <a:srgbClr val="000000"/>
              </a:buCl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Обработка сообщений NMEA от большинства GPS.</a:t>
            </a:r>
          </a:p>
          <a:p>
            <a:pPr algn="l" rtl="0" eaLnBrk="1" hangingPunct="1">
              <a:lnSpc>
                <a:spcPct val="80000"/>
              </a:lnSpc>
              <a:buClr>
                <a:srgbClr val="000000"/>
              </a:buClr>
            </a:pPr>
            <a:r>
              <a:rPr lang="ru-RU" sz="1800" b="0" i="0" u="none" baseline="0">
                <a:solidFill>
                  <a:schemeClr val="tx1">
                    <a:lumMod val="65000"/>
                    <a:lumOff val="35000"/>
                  </a:schemeClr>
                </a:solidFill>
                <a:latin typeface="Arial" panose="020B0604020202020204" pitchFamily="34" charset="0"/>
                <a:cs typeface="Arial" panose="020B0604020202020204" pitchFamily="34" charset="0"/>
              </a:rPr>
              <a:t>Смотрите презентацию HARDWARE – BASICS-rus….</a:t>
            </a:r>
          </a:p>
        </p:txBody>
      </p:sp>
      <p:pic>
        <p:nvPicPr>
          <p:cNvPr id="41988" name="Picture 5" descr="C:\2015 Presentations\05 - Hardware\Pictures\2015 GPS Windows in SURVEY.png"/>
          <p:cNvPicPr>
            <a:picLocks noChangeAspect="1" noChangeArrowheads="1"/>
          </p:cNvPicPr>
          <p:nvPr/>
        </p:nvPicPr>
        <p:blipFill>
          <a:blip r:embed="rId3"/>
          <a:srcRect/>
          <a:stretch>
            <a:fillRect/>
          </a:stretch>
        </p:blipFill>
        <p:spPr bwMode="auto">
          <a:xfrm>
            <a:off x="675210" y="1504950"/>
            <a:ext cx="6411389" cy="4171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2675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47663" y="0"/>
            <a:ext cx="7958137" cy="989013"/>
          </a:xfrm>
        </p:spPr>
        <p:txBody>
          <a:bodyPr/>
          <a:lstStyle/>
          <a:p>
            <a:pPr algn="l" rtl="0" eaLnBrk="1" hangingPunct="1"/>
            <a:r>
              <a:rPr lang="ru-RU" sz="3600" b="0" i="0" u="none" baseline="0">
                <a:latin typeface="Arial" panose="020B0604020202020204" pitchFamily="34" charset="0"/>
                <a:cs typeface="Arial" panose="020B0604020202020204" pitchFamily="34" charset="0"/>
              </a:rPr>
              <a:t>Вкладыш Vessel: Вкладыш Survey Devices</a:t>
            </a:r>
          </a:p>
        </p:txBody>
      </p:sp>
      <p:pic>
        <p:nvPicPr>
          <p:cNvPr id="33795" name="Picture 2"/>
          <p:cNvPicPr>
            <a:picLocks noChangeAspect="1" noChangeArrowheads="1"/>
          </p:cNvPicPr>
          <p:nvPr/>
        </p:nvPicPr>
        <p:blipFill>
          <a:blip r:embed="rId2"/>
          <a:srcRect/>
          <a:stretch>
            <a:fillRect/>
          </a:stretch>
        </p:blipFill>
        <p:spPr bwMode="auto">
          <a:xfrm>
            <a:off x="509588" y="1752600"/>
            <a:ext cx="8107363" cy="32480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10369" y="5293658"/>
            <a:ext cx="8305800" cy="400050"/>
          </a:xfrm>
          <a:prstGeom prst="rect">
            <a:avLst/>
          </a:prstGeom>
          <a:noFill/>
          <a:ln>
            <a:noFill/>
          </a:ln>
        </p:spPr>
        <p:txBody>
          <a:bodyPr>
            <a:spAutoFit/>
          </a:bodyPr>
          <a:lstStyle/>
          <a:p>
            <a:pPr algn="ctr" rtl="0">
              <a:defRPr/>
            </a:pPr>
            <a:r>
              <a:rPr lang="ru-RU" sz="2000" b="0" i="0" u="none" baseline="0">
                <a:solidFill>
                  <a:schemeClr val="tx1">
                    <a:lumMod val="65000"/>
                    <a:lumOff val="35000"/>
                  </a:schemeClr>
                </a:solidFill>
                <a:latin typeface="+mj-lt"/>
              </a:rPr>
              <a:t>Здесь выбираются устройства для каждого мобиля.</a:t>
            </a:r>
            <a:endParaRPr lang="ru-RU" dirty="0">
              <a:solidFill>
                <a:schemeClr val="tx1">
                  <a:lumMod val="65000"/>
                  <a:lumOff val="35000"/>
                </a:schemeClr>
              </a:solidFill>
              <a:latin typeface="+mj-lt"/>
            </a:endParaRPr>
          </a:p>
        </p:txBody>
      </p:sp>
    </p:spTree>
    <p:extLst>
      <p:ext uri="{BB962C8B-B14F-4D97-AF65-F5344CB8AC3E}">
        <p14:creationId xmlns:p14="http://schemas.microsoft.com/office/powerpoint/2010/main" val="3317610089"/>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NTRIP.DLL</a:t>
            </a:r>
          </a:p>
        </p:txBody>
      </p:sp>
      <p:sp>
        <p:nvSpPr>
          <p:cNvPr id="35843" name="Rectangle 3"/>
          <p:cNvSpPr>
            <a:spLocks noGrp="1" noChangeArrowheads="1"/>
          </p:cNvSpPr>
          <p:nvPr>
            <p:ph idx="4294967295"/>
          </p:nvPr>
        </p:nvSpPr>
        <p:spPr>
          <a:xfrm>
            <a:off x="381000" y="1485900"/>
            <a:ext cx="4214813" cy="2133600"/>
          </a:xfrm>
          <a:solidFill>
            <a:schemeClr val="bg1"/>
          </a:solidFill>
        </p:spPr>
        <p:txBody>
          <a:bodyPr>
            <a:normAutofit/>
          </a:bodyPr>
          <a:lstStyle/>
          <a:p>
            <a:pPr algn="l" rtl="0" eaLnBrk="1" hangingPunct="1">
              <a:lnSpc>
                <a:spcPct val="80000"/>
              </a:lnSpc>
              <a:buClr>
                <a:schemeClr val="tx1"/>
              </a:buClr>
              <a:defRPr/>
            </a:pPr>
            <a:r>
              <a:rPr lang="ru-RU" sz="2000" b="0" i="0" u="none" baseline="0" dirty="0">
                <a:solidFill>
                  <a:schemeClr val="tx1">
                    <a:lumMod val="65000"/>
                    <a:lumOff val="35000"/>
                  </a:schemeClr>
                </a:solidFill>
                <a:latin typeface="+mj-lt"/>
                <a:cs typeface="Arial" pitchFamily="34" charset="0"/>
              </a:rPr>
              <a:t>Передача поправок NTRIP в данные GPS.</a:t>
            </a:r>
          </a:p>
          <a:p>
            <a:pPr algn="l" rtl="0" eaLnBrk="1" hangingPunct="1">
              <a:lnSpc>
                <a:spcPct val="80000"/>
              </a:lnSpc>
              <a:buClr>
                <a:schemeClr val="tx1"/>
              </a:buClr>
              <a:defRPr/>
            </a:pPr>
            <a:endParaRPr lang="ru-RU" altLang="en-US" sz="2000" dirty="0">
              <a:solidFill>
                <a:schemeClr val="tx1">
                  <a:lumMod val="65000"/>
                  <a:lumOff val="35000"/>
                </a:schemeClr>
              </a:solidFill>
              <a:latin typeface="+mj-lt"/>
              <a:cs typeface="Arial" pitchFamily="34" charset="0"/>
            </a:endParaRPr>
          </a:p>
          <a:p>
            <a:pPr algn="l" rtl="0" eaLnBrk="1" hangingPunct="1">
              <a:lnSpc>
                <a:spcPct val="80000"/>
              </a:lnSpc>
              <a:buClr>
                <a:schemeClr val="tx1"/>
              </a:buClr>
              <a:defRPr/>
            </a:pPr>
            <a:r>
              <a:rPr lang="ru-RU" sz="2000" b="0" i="0" u="none" baseline="0" dirty="0">
                <a:solidFill>
                  <a:schemeClr val="tx1">
                    <a:lumMod val="65000"/>
                    <a:lumOff val="35000"/>
                  </a:schemeClr>
                </a:solidFill>
                <a:latin typeface="+mj-lt"/>
                <a:cs typeface="Arial" pitchFamily="34" charset="0"/>
              </a:rPr>
              <a:t>Делит серийный порт с GPS.</a:t>
            </a:r>
          </a:p>
          <a:p>
            <a:pPr algn="l" rtl="0" eaLnBrk="1" hangingPunct="1">
              <a:lnSpc>
                <a:spcPct val="80000"/>
              </a:lnSpc>
              <a:buClr>
                <a:schemeClr val="tx1"/>
              </a:buClr>
              <a:defRPr/>
            </a:pPr>
            <a:endParaRPr lang="ru-RU" altLang="en-US" sz="2000" dirty="0">
              <a:solidFill>
                <a:schemeClr val="tx1">
                  <a:lumMod val="65000"/>
                  <a:lumOff val="35000"/>
                </a:schemeClr>
              </a:solidFill>
              <a:latin typeface="+mj-lt"/>
              <a:cs typeface="Arial" pitchFamily="34" charset="0"/>
            </a:endParaRPr>
          </a:p>
          <a:p>
            <a:pPr algn="l" rtl="0" eaLnBrk="1" hangingPunct="1">
              <a:lnSpc>
                <a:spcPct val="80000"/>
              </a:lnSpc>
              <a:buClr>
                <a:schemeClr val="tx1"/>
              </a:buClr>
              <a:defRPr/>
            </a:pPr>
            <a:r>
              <a:rPr lang="ru-RU" sz="2000" b="0" i="0" u="none" baseline="0" dirty="0">
                <a:solidFill>
                  <a:schemeClr val="tx1">
                    <a:lumMod val="65000"/>
                    <a:lumOff val="35000"/>
                  </a:schemeClr>
                </a:solidFill>
                <a:latin typeface="+mj-lt"/>
                <a:cs typeface="Arial" pitchFamily="34" charset="0"/>
              </a:rPr>
              <a:t>Версия NTRIP Совместимая с 2.</a:t>
            </a:r>
          </a:p>
          <a:p>
            <a:pPr algn="l" rtl="0" eaLnBrk="1" hangingPunct="1">
              <a:lnSpc>
                <a:spcPct val="80000"/>
              </a:lnSpc>
              <a:buClr>
                <a:schemeClr val="tx1"/>
              </a:buClr>
              <a:buFontTx/>
              <a:buChar char="•"/>
              <a:defRPr/>
            </a:pPr>
            <a:endParaRPr lang="ru-RU" altLang="en-US" sz="2000" dirty="0">
              <a:solidFill>
                <a:schemeClr val="tx1">
                  <a:lumMod val="65000"/>
                  <a:lumOff val="35000"/>
                </a:schemeClr>
              </a:solidFill>
              <a:latin typeface="Arial" pitchFamily="34" charset="0"/>
              <a:cs typeface="Arial" pitchFamily="34" charset="0"/>
            </a:endParaRPr>
          </a:p>
          <a:p>
            <a:pPr algn="l" rtl="0" eaLnBrk="1" hangingPunct="1">
              <a:lnSpc>
                <a:spcPct val="80000"/>
              </a:lnSpc>
              <a:buClr>
                <a:schemeClr val="tx1"/>
              </a:buClr>
              <a:buFontTx/>
              <a:buChar char="•"/>
              <a:defRPr/>
            </a:pPr>
            <a:endParaRPr lang="ru-RU" altLang="en-US" sz="2000" dirty="0">
              <a:solidFill>
                <a:schemeClr val="tx1">
                  <a:lumMod val="65000"/>
                  <a:lumOff val="35000"/>
                </a:schemeClr>
              </a:solidFill>
              <a:latin typeface="Arial" pitchFamily="34" charset="0"/>
              <a:cs typeface="Arial" pitchFamily="34" charset="0"/>
            </a:endParaRPr>
          </a:p>
        </p:txBody>
      </p:sp>
      <p:pic>
        <p:nvPicPr>
          <p:cNvPr id="52228" name="Picture 3"/>
          <p:cNvPicPr>
            <a:picLocks noChangeAspect="1" noChangeArrowheads="1"/>
          </p:cNvPicPr>
          <p:nvPr/>
        </p:nvPicPr>
        <p:blipFill>
          <a:blip r:embed="rId3"/>
          <a:srcRect/>
          <a:stretch>
            <a:fillRect/>
          </a:stretch>
        </p:blipFill>
        <p:spPr bwMode="auto">
          <a:xfrm>
            <a:off x="381000" y="3810000"/>
            <a:ext cx="3513138" cy="2133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6"/>
          <p:cNvPicPr>
            <a:picLocks noChangeAspect="1" noChangeArrowheads="1"/>
          </p:cNvPicPr>
          <p:nvPr/>
        </p:nvPicPr>
        <p:blipFill>
          <a:blip r:embed="rId4"/>
          <a:srcRect/>
          <a:stretch>
            <a:fillRect/>
          </a:stretch>
        </p:blipFill>
        <p:spPr bwMode="auto">
          <a:xfrm>
            <a:off x="4555943" y="1776412"/>
            <a:ext cx="3907019" cy="41671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0072622"/>
      </p:ext>
    </p:extLst>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YSI6600.DLL   </a:t>
            </a:r>
            <a:r>
              <a:rPr lang="ru-RU" sz="2400" b="0" i="0" u="none" baseline="0">
                <a:latin typeface="Arial" panose="020B0604020202020204" pitchFamily="34" charset="0"/>
                <a:cs typeface="Arial" panose="020B0604020202020204" pitchFamily="34" charset="0"/>
              </a:rPr>
              <a:t>Датчик данных параметров окружающей среды</a:t>
            </a:r>
          </a:p>
        </p:txBody>
      </p:sp>
      <p:sp>
        <p:nvSpPr>
          <p:cNvPr id="50179" name="Rectangle 3"/>
          <p:cNvSpPr>
            <a:spLocks noGrp="1" noChangeArrowheads="1"/>
          </p:cNvSpPr>
          <p:nvPr>
            <p:ph idx="4294967295"/>
          </p:nvPr>
        </p:nvSpPr>
        <p:spPr>
          <a:xfrm>
            <a:off x="2695575" y="1581150"/>
            <a:ext cx="6324600" cy="1827213"/>
          </a:xfrm>
        </p:spPr>
        <p:txBody>
          <a:bodyPr>
            <a:normAutofit fontScale="92500"/>
          </a:bodyPr>
          <a:lstStyle/>
          <a:p>
            <a:pPr algn="l" rtl="0" eaLnBrk="1" hangingPunct="1">
              <a:lnSpc>
                <a:spcPct val="90000"/>
              </a:lnSpc>
              <a:buClr>
                <a:schemeClr val="tx1"/>
              </a:buClr>
              <a:defRPr/>
            </a:pPr>
            <a:r>
              <a:rPr lang="ru-RU" b="0" i="0" u="none" baseline="0">
                <a:solidFill>
                  <a:schemeClr val="tx1">
                    <a:lumMod val="65000"/>
                    <a:lumOff val="35000"/>
                  </a:schemeClr>
                </a:solidFill>
                <a:latin typeface="Arial" panose="020B0604020202020204" pitchFamily="34" charset="0"/>
                <a:cs typeface="Arial" panose="020B0604020202020204" pitchFamily="34" charset="0"/>
              </a:rPr>
              <a:t>Зонд </a:t>
            </a:r>
            <a:r>
              <a:rPr lang="ru-RU" sz="1800" b="0" i="0" u="none" baseline="0">
                <a:solidFill>
                  <a:schemeClr val="tx1">
                    <a:lumMod val="65000"/>
                    <a:lumOff val="35000"/>
                  </a:schemeClr>
                </a:solidFill>
                <a:latin typeface="Arial" panose="020B0604020202020204" pitchFamily="34" charset="0"/>
                <a:cs typeface="Arial" panose="020B0604020202020204" pitchFamily="34" charset="0"/>
              </a:rPr>
              <a:t>YSI6600 </a:t>
            </a:r>
            <a:r>
              <a:rPr lang="ru-RU" sz="1600" b="0" i="0" u="none" baseline="0">
                <a:solidFill>
                  <a:schemeClr val="tx1">
                    <a:lumMod val="65000"/>
                    <a:lumOff val="35000"/>
                  </a:schemeClr>
                </a:solidFill>
                <a:latin typeface="Arial" panose="020B0604020202020204" pitchFamily="34" charset="0"/>
                <a:cs typeface="Arial" panose="020B0604020202020204" pitchFamily="34" charset="0"/>
              </a:rPr>
              <a:t>можно настроить под различные пакеты датчика.</a:t>
            </a:r>
          </a:p>
          <a:p>
            <a:pPr algn="l" rtl="0" eaLnBrk="1" hangingPunct="1">
              <a:lnSpc>
                <a:spcPct val="90000"/>
              </a:lnSpc>
              <a:buClr>
                <a:schemeClr val="tx1"/>
              </a:buClr>
              <a:defRPr/>
            </a:pPr>
            <a:endParaRPr lang="ru-RU" altLang="en-US" sz="1800" dirty="0">
              <a:solidFill>
                <a:schemeClr val="tx1">
                  <a:lumMod val="75000"/>
                  <a:lumOff val="25000"/>
                </a:schemeClr>
              </a:solidFill>
              <a:latin typeface="Arial" panose="020B0604020202020204" pitchFamily="34" charset="0"/>
              <a:cs typeface="Arial" panose="020B0604020202020204" pitchFamily="34" charset="0"/>
            </a:endParaRPr>
          </a:p>
          <a:p>
            <a:pPr algn="l" rtl="0" eaLnBrk="1" hangingPunct="1">
              <a:lnSpc>
                <a:spcPct val="90000"/>
              </a:lnSpc>
              <a:buClr>
                <a:schemeClr val="tx1"/>
              </a:buClr>
              <a:defRPr/>
            </a:pPr>
            <a:r>
              <a:rPr lang="ru-RU" sz="1800" b="1" i="0" u="none" baseline="0">
                <a:solidFill>
                  <a:schemeClr val="tx1">
                    <a:lumMod val="65000"/>
                    <a:lumOff val="35000"/>
                  </a:schemeClr>
                </a:solidFill>
                <a:latin typeface="Arial" panose="020B0604020202020204" pitchFamily="34" charset="0"/>
                <a:cs typeface="Arial" panose="020B0604020202020204" pitchFamily="34" charset="0"/>
              </a:rPr>
              <a:t>Установки:  </a:t>
            </a:r>
            <a:r>
              <a:rPr lang="ru-RU" sz="1600" b="0" i="0" u="none" baseline="0">
                <a:solidFill>
                  <a:srgbClr val="098DB4"/>
                </a:solidFill>
                <a:latin typeface="Arial" panose="020B0604020202020204" pitchFamily="34" charset="0"/>
                <a:cs typeface="Arial" panose="020B0604020202020204" pitchFamily="34" charset="0"/>
              </a:rPr>
              <a:t>Задайте имя каждому датчику по отдельным каналам.</a:t>
            </a:r>
          </a:p>
          <a:p>
            <a:pPr algn="l" rtl="0" eaLnBrk="1" hangingPunct="1">
              <a:lnSpc>
                <a:spcPct val="90000"/>
              </a:lnSpc>
              <a:buClr>
                <a:schemeClr val="tx1"/>
              </a:buClr>
              <a:defRPr/>
            </a:pPr>
            <a:endParaRPr lang="ru-RU" altLang="en-US" sz="1800" dirty="0">
              <a:solidFill>
                <a:schemeClr val="tx1">
                  <a:lumMod val="75000"/>
                  <a:lumOff val="25000"/>
                </a:schemeClr>
              </a:solidFill>
              <a:latin typeface="Arial" panose="020B0604020202020204" pitchFamily="34" charset="0"/>
              <a:cs typeface="Arial" panose="020B0604020202020204" pitchFamily="34" charset="0"/>
            </a:endParaRPr>
          </a:p>
          <a:p>
            <a:pPr algn="l" rtl="0" eaLnBrk="1" hangingPunct="1">
              <a:lnSpc>
                <a:spcPct val="90000"/>
              </a:lnSpc>
              <a:buClr>
                <a:schemeClr val="tx1"/>
              </a:buClr>
              <a:defRPr/>
            </a:pPr>
            <a:r>
              <a:rPr lang="ru-RU" sz="1800" b="1" i="0" u="none" baseline="0">
                <a:solidFill>
                  <a:schemeClr val="tx1">
                    <a:lumMod val="65000"/>
                    <a:lumOff val="35000"/>
                  </a:schemeClr>
                </a:solidFill>
                <a:latin typeface="Arial" panose="020B0604020202020204" pitchFamily="34" charset="0"/>
                <a:cs typeface="Arial" panose="020B0604020202020204" pitchFamily="34" charset="0"/>
              </a:rPr>
              <a:t>SURVEY:  </a:t>
            </a:r>
            <a:r>
              <a:rPr lang="ru-RU" sz="1600" b="0" i="0" u="none" baseline="0">
                <a:solidFill>
                  <a:srgbClr val="098DB4"/>
                </a:solidFill>
                <a:latin typeface="Arial" panose="020B0604020202020204" pitchFamily="34" charset="0"/>
                <a:cs typeface="Arial" panose="020B0604020202020204" pitchFamily="34" charset="0"/>
              </a:rPr>
              <a:t>Драйвер отображает текстовые значения и графики с данными от всех датчиков.</a:t>
            </a:r>
            <a:endParaRPr lang="ru-RU" altLang="en-US" sz="1800" dirty="0">
              <a:solidFill>
                <a:srgbClr val="098DB4"/>
              </a:solidFill>
              <a:latin typeface="Arial" panose="020B0604020202020204" pitchFamily="34" charset="0"/>
              <a:cs typeface="Arial" panose="020B0604020202020204" pitchFamily="34" charset="0"/>
            </a:endParaRPr>
          </a:p>
        </p:txBody>
      </p:sp>
      <p:pic>
        <p:nvPicPr>
          <p:cNvPr id="50180" name="Picture 4" descr="ySI1"/>
          <p:cNvPicPr>
            <a:picLocks noChangeAspect="1" noChangeArrowheads="1"/>
          </p:cNvPicPr>
          <p:nvPr/>
        </p:nvPicPr>
        <p:blipFill>
          <a:blip r:embed="rId3"/>
          <a:srcRect/>
          <a:stretch>
            <a:fillRect/>
          </a:stretch>
        </p:blipFill>
        <p:spPr bwMode="auto">
          <a:xfrm>
            <a:off x="457200" y="3657600"/>
            <a:ext cx="3494088" cy="25622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5" descr="YSI2"/>
          <p:cNvPicPr>
            <a:picLocks noChangeAspect="1" noChangeArrowheads="1"/>
          </p:cNvPicPr>
          <p:nvPr/>
        </p:nvPicPr>
        <p:blipFill>
          <a:blip r:embed="rId4"/>
          <a:srcRect/>
          <a:stretch>
            <a:fillRect/>
          </a:stretch>
        </p:blipFill>
        <p:spPr bwMode="auto">
          <a:xfrm>
            <a:off x="457200" y="1143000"/>
            <a:ext cx="1981200" cy="2343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6" descr="YSI3"/>
          <p:cNvPicPr>
            <a:picLocks noChangeAspect="1" noChangeArrowheads="1"/>
          </p:cNvPicPr>
          <p:nvPr/>
        </p:nvPicPr>
        <p:blipFill>
          <a:blip r:embed="rId5"/>
          <a:srcRect/>
          <a:stretch>
            <a:fillRect/>
          </a:stretch>
        </p:blipFill>
        <p:spPr bwMode="auto">
          <a:xfrm>
            <a:off x="4572000" y="3657600"/>
            <a:ext cx="3627438" cy="25622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19342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47663" y="0"/>
            <a:ext cx="7500937" cy="989013"/>
          </a:xfrm>
        </p:spPr>
        <p:txBody>
          <a:bodyPr/>
          <a:lstStyle/>
          <a:p>
            <a:pPr algn="l" rtl="0"/>
            <a:r>
              <a:rPr lang="ru-RU" sz="3600" b="0" i="0" u="none" baseline="0">
                <a:latin typeface="Arial" panose="020B0604020202020204" pitchFamily="34" charset="0"/>
                <a:cs typeface="Arial" panose="020B0604020202020204" pitchFamily="34" charset="0"/>
              </a:rPr>
              <a:t>Интерфейс SBG - Ellipse/Ekinox</a:t>
            </a:r>
          </a:p>
        </p:txBody>
      </p:sp>
      <p:sp>
        <p:nvSpPr>
          <p:cNvPr id="39939"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57CDC5C7-FAA9-4293-B453-CE7985D3C964}" type="slidenum">
              <a:rPr>
                <a:latin typeface="Arial" panose="020B0604020202020204" pitchFamily="34" charset="0"/>
              </a:rPr>
              <a:pPr/>
              <a:t>72</a:t>
            </a:fld>
            <a:endParaRPr lang="ru-RU" altLang="en-US">
              <a:latin typeface="Arial" panose="020B0604020202020204" pitchFamily="34" charset="0"/>
            </a:endParaRPr>
          </a:p>
        </p:txBody>
      </p:sp>
      <p:pic>
        <p:nvPicPr>
          <p:cNvPr id="38916" name="Picture 4"/>
          <p:cNvPicPr>
            <a:picLocks noChangeAspect="1" noChangeArrowheads="1"/>
          </p:cNvPicPr>
          <p:nvPr/>
        </p:nvPicPr>
        <p:blipFill>
          <a:blip r:embed="rId2"/>
          <a:srcRect/>
          <a:stretch>
            <a:fillRect/>
          </a:stretch>
        </p:blipFill>
        <p:spPr bwMode="auto">
          <a:xfrm>
            <a:off x="4341813" y="4473575"/>
            <a:ext cx="4619625" cy="16097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17" name="Picture 5"/>
          <p:cNvPicPr>
            <a:picLocks noChangeAspect="1" noChangeArrowheads="1"/>
          </p:cNvPicPr>
          <p:nvPr/>
        </p:nvPicPr>
        <p:blipFill>
          <a:blip r:embed="rId3"/>
          <a:srcRect/>
          <a:stretch>
            <a:fillRect/>
          </a:stretch>
        </p:blipFill>
        <p:spPr bwMode="auto">
          <a:xfrm>
            <a:off x="4341813" y="1230313"/>
            <a:ext cx="2006600" cy="2895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942" name="TextBox 1"/>
          <p:cNvSpPr txBox="1">
            <a:spLocks noChangeArrowheads="1"/>
          </p:cNvSpPr>
          <p:nvPr/>
        </p:nvSpPr>
        <p:spPr bwMode="auto">
          <a:xfrm>
            <a:off x="609600" y="1371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ru-RU" altLang="en-US"/>
          </a:p>
        </p:txBody>
      </p:sp>
      <p:sp>
        <p:nvSpPr>
          <p:cNvPr id="39943" name="TextBox 1"/>
          <p:cNvSpPr txBox="1">
            <a:spLocks noChangeArrowheads="1"/>
          </p:cNvSpPr>
          <p:nvPr/>
        </p:nvSpPr>
        <p:spPr bwMode="auto">
          <a:xfrm>
            <a:off x="303213" y="1336675"/>
            <a:ext cx="3897312"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spcBef>
                <a:spcPts val="600"/>
              </a:spcBef>
              <a:spcAft>
                <a:spcPts val="600"/>
              </a:spcAft>
              <a:defRPr/>
            </a:pPr>
            <a:r>
              <a:rPr lang="ru-RU" b="0" i="0" u="none" baseline="0">
                <a:solidFill>
                  <a:schemeClr val="tx1">
                    <a:lumMod val="65000"/>
                    <a:lumOff val="35000"/>
                  </a:schemeClr>
                </a:solidFill>
                <a:latin typeface="+mj-lt"/>
              </a:rPr>
              <a:t>Драйвер SBG используется для подключения обеих моделей, Ellipse и Ekinox датчиков SBG. </a:t>
            </a:r>
          </a:p>
          <a:p>
            <a:pPr algn="l" rtl="0">
              <a:spcBef>
                <a:spcPts val="600"/>
              </a:spcBef>
              <a:spcAft>
                <a:spcPts val="600"/>
              </a:spcAft>
              <a:defRPr/>
            </a:pPr>
            <a:endParaRPr lang="ru-RU" altLang="en-US" b="0" dirty="0">
              <a:solidFill>
                <a:schemeClr val="tx1">
                  <a:lumMod val="65000"/>
                  <a:lumOff val="35000"/>
                </a:schemeClr>
              </a:solidFill>
              <a:latin typeface="+mj-lt"/>
            </a:endParaRPr>
          </a:p>
          <a:p>
            <a:pPr algn="l" rtl="0">
              <a:spcBef>
                <a:spcPts val="600"/>
              </a:spcBef>
              <a:spcAft>
                <a:spcPts val="600"/>
              </a:spcAft>
              <a:defRPr/>
            </a:pPr>
            <a:r>
              <a:rPr lang="ru-RU" b="0" i="0" u="none" baseline="0">
                <a:solidFill>
                  <a:schemeClr val="tx1">
                    <a:lumMod val="65000"/>
                    <a:lumOff val="35000"/>
                  </a:schemeClr>
                </a:solidFill>
                <a:latin typeface="+mj-lt"/>
              </a:rPr>
              <a:t>В SBG Ellipse используется серийный интерфейс, который передается между программой СЪЕМКА и СЪЕМКА HYSWEEP®. </a:t>
            </a:r>
          </a:p>
          <a:p>
            <a:pPr algn="l" rtl="0">
              <a:spcBef>
                <a:spcPts val="600"/>
              </a:spcBef>
              <a:spcAft>
                <a:spcPts val="600"/>
              </a:spcAft>
              <a:defRPr/>
            </a:pPr>
            <a:endParaRPr lang="ru-RU" altLang="en-US" b="0" dirty="0">
              <a:solidFill>
                <a:schemeClr val="tx1">
                  <a:lumMod val="65000"/>
                  <a:lumOff val="35000"/>
                </a:schemeClr>
              </a:solidFill>
              <a:latin typeface="+mj-lt"/>
            </a:endParaRPr>
          </a:p>
          <a:p>
            <a:pPr algn="l" rtl="0">
              <a:spcBef>
                <a:spcPts val="600"/>
              </a:spcBef>
              <a:spcAft>
                <a:spcPts val="600"/>
              </a:spcAft>
              <a:defRPr/>
            </a:pPr>
            <a:r>
              <a:rPr lang="ru-RU" b="0" i="0" u="none" baseline="0">
                <a:solidFill>
                  <a:schemeClr val="tx1">
                    <a:lumMod val="65000"/>
                    <a:lumOff val="35000"/>
                  </a:schemeClr>
                </a:solidFill>
                <a:latin typeface="+mj-lt"/>
              </a:rPr>
              <a:t>Чтобы передать пакеты, отметьте опцию Output to UDP и указанный номер порта следует повторить для чтения данных в HYSWEEP. </a:t>
            </a:r>
          </a:p>
        </p:txBody>
      </p:sp>
    </p:spTree>
    <p:extLst>
      <p:ext uri="{BB962C8B-B14F-4D97-AF65-F5344CB8AC3E}">
        <p14:creationId xmlns:p14="http://schemas.microsoft.com/office/powerpoint/2010/main" val="41805701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317500" y="-11113"/>
            <a:ext cx="6527800" cy="989013"/>
          </a:xfrm>
        </p:spPr>
        <p:txBody>
          <a:bodyPr/>
          <a:lstStyle/>
          <a:p>
            <a:pPr algn="l" rtl="0"/>
            <a:r>
              <a:rPr lang="ru-RU" sz="3600" b="0" i="0" u="none" baseline="0">
                <a:latin typeface="Arial" panose="020B0604020202020204" pitchFamily="34" charset="0"/>
                <a:cs typeface="Arial" panose="020B0604020202020204" pitchFamily="34" charset="0"/>
              </a:rPr>
              <a:t>HYSWEEP</a:t>
            </a:r>
            <a:r>
              <a:rPr lang="ru-RU" sz="3600" b="0" i="0" u="none" baseline="30000">
                <a:latin typeface="Arial" panose="020B0604020202020204" pitchFamily="34" charset="0"/>
                <a:cs typeface="Arial" panose="020B0604020202020204" pitchFamily="34" charset="0"/>
              </a:rPr>
              <a:t>®</a:t>
            </a:r>
            <a:r>
              <a:rPr lang="ru-RU" sz="3600" b="0" i="0" u="none" baseline="0">
                <a:latin typeface="Arial" panose="020B0604020202020204" pitchFamily="34" charset="0"/>
                <a:cs typeface="Arial" panose="020B0604020202020204" pitchFamily="34" charset="0"/>
              </a:rPr>
              <a:t> Playback</a:t>
            </a:r>
          </a:p>
        </p:txBody>
      </p:sp>
      <p:sp>
        <p:nvSpPr>
          <p:cNvPr id="40963"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53048634-7E59-488F-B5C7-1DDAA36379F0}" type="slidenum">
              <a:rPr>
                <a:latin typeface="Arial" panose="020B0604020202020204" pitchFamily="34" charset="0"/>
              </a:rPr>
              <a:pPr/>
              <a:t>73</a:t>
            </a:fld>
            <a:endParaRPr lang="ru-RU" altLang="en-US">
              <a:latin typeface="Arial" panose="020B0604020202020204" pitchFamily="34" charset="0"/>
            </a:endParaRPr>
          </a:p>
        </p:txBody>
      </p:sp>
      <p:pic>
        <p:nvPicPr>
          <p:cNvPr id="144386" name="Picture 2"/>
          <p:cNvPicPr>
            <a:picLocks noChangeAspect="1" noChangeArrowheads="1"/>
          </p:cNvPicPr>
          <p:nvPr/>
        </p:nvPicPr>
        <p:blipFill>
          <a:blip r:embed="rId2"/>
          <a:srcRect/>
          <a:stretch>
            <a:fillRect/>
          </a:stretch>
        </p:blipFill>
        <p:spPr bwMode="auto">
          <a:xfrm>
            <a:off x="3206750" y="1743075"/>
            <a:ext cx="5600700" cy="3300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965" name="TextBox 3"/>
          <p:cNvSpPr txBox="1">
            <a:spLocks noChangeArrowheads="1"/>
          </p:cNvSpPr>
          <p:nvPr/>
        </p:nvSpPr>
        <p:spPr bwMode="auto">
          <a:xfrm>
            <a:off x="234950" y="1341438"/>
            <a:ext cx="29718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b="0" i="0" u="none" baseline="0">
                <a:solidFill>
                  <a:schemeClr val="tx1">
                    <a:lumMod val="65000"/>
                    <a:lumOff val="35000"/>
                  </a:schemeClr>
                </a:solidFill>
                <a:latin typeface="+mj-lt"/>
              </a:rPr>
              <a:t>Драйвер HYSWEEP Playback используется вместе с программой HYSWEEP SURVEY для воспроизведения файлов HSX в программе HYSWEEP SURVEY.  </a:t>
            </a:r>
          </a:p>
          <a:p>
            <a:pPr algn="l" rtl="0">
              <a:defRPr/>
            </a:pPr>
            <a:endParaRPr lang="ru-RU" altLang="en-US" b="0" dirty="0">
              <a:solidFill>
                <a:schemeClr val="tx1">
                  <a:lumMod val="65000"/>
                  <a:lumOff val="35000"/>
                </a:schemeClr>
              </a:solidFill>
              <a:latin typeface="+mj-lt"/>
            </a:endParaRPr>
          </a:p>
          <a:p>
            <a:pPr algn="l" rtl="0">
              <a:defRPr/>
            </a:pPr>
            <a:r>
              <a:rPr lang="ru-RU" b="0" i="0" u="none" baseline="0">
                <a:solidFill>
                  <a:schemeClr val="tx1">
                    <a:lumMod val="65000"/>
                    <a:lumOff val="35000"/>
                  </a:schemeClr>
                </a:solidFill>
                <a:latin typeface="+mj-lt"/>
              </a:rPr>
              <a:t>Использование этого драйвера позволяет полностью эмулировать процесс многолучевой съемки в обеих программах съемки. </a:t>
            </a:r>
          </a:p>
          <a:p>
            <a:pPr algn="l" rtl="0">
              <a:defRPr/>
            </a:pPr>
            <a:endParaRPr lang="ru-RU" altLang="en-US" b="0" dirty="0">
              <a:solidFill>
                <a:schemeClr val="tx1">
                  <a:lumMod val="65000"/>
                  <a:lumOff val="35000"/>
                </a:schemeClr>
              </a:solidFill>
              <a:latin typeface="+mj-lt"/>
            </a:endParaRPr>
          </a:p>
          <a:p>
            <a:pPr algn="l" rtl="0">
              <a:defRPr/>
            </a:pPr>
            <a:r>
              <a:rPr lang="ru-RU" b="0" i="0" u="none" baseline="0">
                <a:solidFill>
                  <a:schemeClr val="tx1">
                    <a:lumMod val="65000"/>
                    <a:lumOff val="35000"/>
                  </a:schemeClr>
                </a:solidFill>
                <a:latin typeface="+mj-lt"/>
              </a:rPr>
              <a:t>В основном используется для тестирования и обучения новых пользователей.</a:t>
            </a:r>
          </a:p>
        </p:txBody>
      </p:sp>
      <p:sp>
        <p:nvSpPr>
          <p:cNvPr id="40966" name="TextBox 4"/>
          <p:cNvSpPr txBox="1">
            <a:spLocks noChangeArrowheads="1"/>
          </p:cNvSpPr>
          <p:nvPr/>
        </p:nvSpPr>
        <p:spPr bwMode="auto">
          <a:xfrm>
            <a:off x="3854450" y="5481638"/>
            <a:ext cx="4953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marL="285750" indent="-285750" algn="l" rtl="0">
              <a:buFont typeface="Arial" panose="020B0604020202020204" pitchFamily="34" charset="0"/>
              <a:buChar char="•"/>
              <a:defRPr/>
            </a:pPr>
            <a:r>
              <a:rPr lang="ru-RU" b="0" i="0" u="none" baseline="0">
                <a:solidFill>
                  <a:schemeClr val="bg2"/>
                </a:solidFill>
                <a:latin typeface="+mj-lt"/>
              </a:rPr>
              <a:t>Позиции поступают через Общую Память из программы HYSWEEP SURVEY</a:t>
            </a:r>
          </a:p>
        </p:txBody>
      </p:sp>
    </p:spTree>
    <p:extLst>
      <p:ext uri="{BB962C8B-B14F-4D97-AF65-F5344CB8AC3E}">
        <p14:creationId xmlns:p14="http://schemas.microsoft.com/office/powerpoint/2010/main" val="7866212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3"/>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3CCC7E8-C8D7-4B72-BA71-B8F1D2EE0CCB}" type="slidenum">
              <a:rPr>
                <a:latin typeface="Arial" panose="020B0604020202020204" pitchFamily="34" charset="0"/>
              </a:rPr>
              <a:pPr/>
              <a:t>74</a:t>
            </a:fld>
            <a:endParaRPr lang="ru-RU" altLang="en-US">
              <a:latin typeface="Arial" panose="020B0604020202020204" pitchFamily="34" charset="0"/>
            </a:endParaRPr>
          </a:p>
        </p:txBody>
      </p:sp>
      <p:pic>
        <p:nvPicPr>
          <p:cNvPr id="389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1243" y="1497264"/>
            <a:ext cx="6373813" cy="4482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089650" y="4541838"/>
            <a:ext cx="1174750" cy="177800"/>
          </a:xfrm>
          <a:prstGeom prst="rect">
            <a:avLst/>
          </a:prstGeom>
          <a:noFill/>
        </p:spPr>
        <p:style>
          <a:lnRef idx="2">
            <a:schemeClr val="accent5"/>
          </a:lnRef>
          <a:fillRef idx="1">
            <a:schemeClr val="lt1"/>
          </a:fillRef>
          <a:effectRef idx="0">
            <a:schemeClr val="accent5"/>
          </a:effectRef>
          <a:fontRef idx="minor">
            <a:schemeClr val="dk1"/>
          </a:fontRef>
        </p:style>
        <p:txBody>
          <a:bodyPr anchor="ctr"/>
          <a:lstStyle/>
          <a:p>
            <a:pPr algn="ctr" rtl="0">
              <a:defRPr/>
            </a:pPr>
            <a:endParaRPr lang="ru-RU"/>
          </a:p>
        </p:txBody>
      </p:sp>
      <p:cxnSp>
        <p:nvCxnSpPr>
          <p:cNvPr id="7" name="Straight Connector 6"/>
          <p:cNvCxnSpPr/>
          <p:nvPr/>
        </p:nvCxnSpPr>
        <p:spPr>
          <a:xfrm flipV="1">
            <a:off x="4106863" y="4290219"/>
            <a:ext cx="754062" cy="1"/>
          </a:xfrm>
          <a:prstGeom prst="line">
            <a:avLst/>
          </a:prstGeom>
          <a:solidFill>
            <a:schemeClr val="bg1"/>
          </a:solidFill>
        </p:spPr>
        <p:style>
          <a:lnRef idx="2">
            <a:schemeClr val="accent5"/>
          </a:lnRef>
          <a:fillRef idx="0">
            <a:schemeClr val="accent5"/>
          </a:fillRef>
          <a:effectRef idx="1">
            <a:schemeClr val="accent5"/>
          </a:effectRef>
          <a:fontRef idx="minor">
            <a:schemeClr val="tx1"/>
          </a:fontRef>
        </p:style>
      </p:cxnSp>
      <p:sp>
        <p:nvSpPr>
          <p:cNvPr id="38918" name="TextBox 7"/>
          <p:cNvSpPr txBox="1">
            <a:spLocks noChangeArrowheads="1"/>
          </p:cNvSpPr>
          <p:nvPr/>
        </p:nvSpPr>
        <p:spPr bwMode="auto">
          <a:xfrm>
            <a:off x="762000" y="5581650"/>
            <a:ext cx="4800600" cy="738188"/>
          </a:xfrm>
          <a:prstGeom prst="rect">
            <a:avLst/>
          </a:prstGeom>
          <a:solidFill>
            <a:schemeClr val="bg1"/>
          </a:solidFill>
          <a:ln w="19050">
            <a:solidFill>
              <a:srgbClr val="FF0000"/>
            </a:solidFill>
            <a:miter lim="800000"/>
            <a:headEnd/>
            <a:tailEnd/>
          </a:ln>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sz="1400" b="0" i="0" u="none" baseline="0">
                <a:solidFill>
                  <a:schemeClr val="tx1">
                    <a:lumMod val="65000"/>
                    <a:lumOff val="35000"/>
                  </a:schemeClr>
                </a:solidFill>
                <a:latin typeface="+mj-lt"/>
              </a:rPr>
              <a:t>Не отмечайте использование матрицы в опциях оборудования, выберите использование для обновления матрицы в установках самого драйвера.</a:t>
            </a:r>
          </a:p>
        </p:txBody>
      </p:sp>
      <p:cxnSp>
        <p:nvCxnSpPr>
          <p:cNvPr id="9" name="Straight Arrow Connector 8"/>
          <p:cNvCxnSpPr>
            <a:stCxn id="38918" idx="0"/>
          </p:cNvCxnSpPr>
          <p:nvPr/>
        </p:nvCxnSpPr>
        <p:spPr>
          <a:xfrm flipV="1">
            <a:off x="3162300" y="4262438"/>
            <a:ext cx="1185863" cy="131921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0" name="Straight Arrow Connector 9"/>
          <p:cNvCxnSpPr>
            <a:stCxn id="38918" idx="0"/>
            <a:endCxn id="6" idx="1"/>
          </p:cNvCxnSpPr>
          <p:nvPr/>
        </p:nvCxnSpPr>
        <p:spPr>
          <a:xfrm flipV="1">
            <a:off x="3162300" y="4630738"/>
            <a:ext cx="2927350" cy="95091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38921" name="TextBox 10"/>
          <p:cNvSpPr txBox="1">
            <a:spLocks noChangeArrowheads="1"/>
          </p:cNvSpPr>
          <p:nvPr/>
        </p:nvSpPr>
        <p:spPr bwMode="auto">
          <a:xfrm>
            <a:off x="5878513" y="2165350"/>
            <a:ext cx="3036887" cy="1200150"/>
          </a:xfrm>
          <a:prstGeom prst="rect">
            <a:avLst/>
          </a:prstGeom>
          <a:solidFill>
            <a:schemeClr val="bg1"/>
          </a:solidFill>
          <a:ln w="9525">
            <a:solidFill>
              <a:schemeClr val="tx1"/>
            </a:solidFill>
            <a:miter lim="800000"/>
            <a:headEnd/>
            <a:tailEnd/>
          </a:ln>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ru-RU" b="0" i="0" u="none" baseline="0">
                <a:solidFill>
                  <a:schemeClr val="tx1">
                    <a:lumMod val="65000"/>
                    <a:lumOff val="35000"/>
                  </a:schemeClr>
                </a:solidFill>
                <a:latin typeface="+mj-lt"/>
              </a:rPr>
              <a:t>Настраивается для работы с GPS и эхолотом/ADCP SONTEK M9</a:t>
            </a:r>
          </a:p>
        </p:txBody>
      </p:sp>
      <p:sp>
        <p:nvSpPr>
          <p:cNvPr id="38922" name="Title 1"/>
          <p:cNvSpPr>
            <a:spLocks noGrp="1"/>
          </p:cNvSpPr>
          <p:nvPr>
            <p:ph type="title"/>
          </p:nvPr>
        </p:nvSpPr>
        <p:spPr>
          <a:xfrm>
            <a:off x="347663" y="0"/>
            <a:ext cx="7518400" cy="989013"/>
          </a:xfrm>
        </p:spPr>
        <p:txBody>
          <a:bodyPr/>
          <a:lstStyle/>
          <a:p>
            <a:pPr algn="l" rtl="0"/>
            <a:r>
              <a:rPr lang="ru-RU" b="1" i="0" u="none" baseline="0">
                <a:latin typeface="Arial" panose="020B0604020202020204" pitchFamily="34" charset="0"/>
                <a:cs typeface="Arial" panose="020B0604020202020204" pitchFamily="34" charset="0"/>
              </a:rPr>
              <a:t> </a:t>
            </a:r>
            <a:r>
              <a:rPr lang="ru-RU" sz="3600" b="1" i="0" u="none" baseline="0">
                <a:latin typeface="Arial" panose="020B0604020202020204" pitchFamily="34" charset="0"/>
                <a:cs typeface="Arial" panose="020B0604020202020204" pitchFamily="34" charset="0"/>
              </a:rPr>
              <a:t>SONTEK M9 Hydrosurveyor</a:t>
            </a:r>
            <a:endParaRPr lang="ru-RU" alt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75298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6"/>
          <p:cNvSpPr>
            <a:spLocks noGrp="1"/>
          </p:cNvSpPr>
          <p:nvPr>
            <p:ph type="title"/>
          </p:nvPr>
        </p:nvSpPr>
        <p:spPr/>
        <p:txBody>
          <a:bodyPr/>
          <a:lstStyle/>
          <a:p>
            <a:pPr marL="53975" algn="l" rtl="0" eaLnBrk="1" hangingPunct="1"/>
            <a:r>
              <a:rPr lang="ru-RU" sz="3600" b="0" i="0" u="none" baseline="0">
                <a:latin typeface="Arial" panose="020B0604020202020204" pitchFamily="34" charset="0"/>
                <a:cs typeface="Arial" panose="020B0604020202020204" pitchFamily="34" charset="0"/>
              </a:rPr>
              <a:t>Интерфейс SONTEK M9</a:t>
            </a:r>
          </a:p>
        </p:txBody>
      </p:sp>
      <p:sp>
        <p:nvSpPr>
          <p:cNvPr id="41987" name="Content Placeholder 7"/>
          <p:cNvSpPr>
            <a:spLocks noGrp="1"/>
          </p:cNvSpPr>
          <p:nvPr>
            <p:ph idx="4294967295"/>
          </p:nvPr>
        </p:nvSpPr>
        <p:spPr>
          <a:xfrm>
            <a:off x="573088" y="5553075"/>
            <a:ext cx="8077200" cy="838200"/>
          </a:xfrm>
        </p:spPr>
        <p:txBody>
          <a:bodyPr/>
          <a:lstStyle/>
          <a:p>
            <a:pPr algn="l" rtl="0" eaLnBrk="1" hangingPunct="1">
              <a:buClr>
                <a:schemeClr val="tx1"/>
              </a:buClr>
              <a:defRPr/>
            </a:pPr>
            <a:r>
              <a:rPr lang="ru-RU" sz="1800" b="0" i="0" u="none" baseline="0">
                <a:solidFill>
                  <a:schemeClr val="tx1">
                    <a:lumMod val="65000"/>
                    <a:lumOff val="35000"/>
                  </a:schemeClr>
                </a:solidFill>
                <a:latin typeface="+mj-lt"/>
                <a:cs typeface="Arial" pitchFamily="34" charset="0"/>
              </a:rPr>
              <a:t>В драйвере SONTEK M9 есть несколько вкладышей в СЪЕМКЕ для отображения различной информации: Глубина, Профиль Луча и Трек Дна.</a:t>
            </a:r>
          </a:p>
        </p:txBody>
      </p:sp>
      <p:pic>
        <p:nvPicPr>
          <p:cNvPr id="50181" name="Picture 5"/>
          <p:cNvPicPr>
            <a:picLocks noChangeAspect="1" noChangeArrowheads="1"/>
          </p:cNvPicPr>
          <p:nvPr/>
        </p:nvPicPr>
        <p:blipFill>
          <a:blip r:embed="rId3"/>
          <a:srcRect/>
          <a:stretch>
            <a:fillRect/>
          </a:stretch>
        </p:blipFill>
        <p:spPr bwMode="auto">
          <a:xfrm>
            <a:off x="573088" y="1304925"/>
            <a:ext cx="4933950" cy="27701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98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1613" y="3133725"/>
            <a:ext cx="4953000" cy="227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6472450"/>
      </p:ext>
    </p:extLst>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a:xfrm>
            <a:off x="219075" y="0"/>
            <a:ext cx="8796338" cy="989013"/>
          </a:xfrm>
        </p:spPr>
        <p:txBody>
          <a:bodyPr/>
          <a:lstStyle/>
          <a:p>
            <a:pPr marL="53975" algn="l" rtl="0" eaLnBrk="1" hangingPunct="1"/>
            <a:r>
              <a:rPr lang="ru-RU" b="0" i="0" u="none" baseline="0">
                <a:latin typeface="Arial" panose="020B0604020202020204" pitchFamily="34" charset="0"/>
                <a:cs typeface="Arial" panose="020B0604020202020204" pitchFamily="34" charset="0"/>
              </a:rPr>
              <a:t>AIS.DLL:</a:t>
            </a:r>
            <a:r>
              <a:rPr lang="ru-RU" sz="3200" b="0" i="0" u="none" baseline="0">
                <a:latin typeface="Arial" panose="020B0604020202020204" pitchFamily="34" charset="0"/>
                <a:cs typeface="Arial" panose="020B0604020202020204" pitchFamily="34" charset="0"/>
              </a:rPr>
              <a:t>  </a:t>
            </a:r>
            <a:r>
              <a:rPr lang="ru-RU" sz="2000" b="0" i="0" u="none" baseline="0">
                <a:latin typeface="Arial" panose="020B0604020202020204" pitchFamily="34" charset="0"/>
                <a:cs typeface="Arial" panose="020B0604020202020204" pitchFamily="34" charset="0"/>
              </a:rPr>
              <a:t>Автоматическая Идентификационная Система</a:t>
            </a:r>
          </a:p>
        </p:txBody>
      </p:sp>
      <p:sp>
        <p:nvSpPr>
          <p:cNvPr id="43011" name="Rectangle 3"/>
          <p:cNvSpPr>
            <a:spLocks noGrp="1" noChangeArrowheads="1"/>
          </p:cNvSpPr>
          <p:nvPr>
            <p:ph idx="4294967295"/>
          </p:nvPr>
        </p:nvSpPr>
        <p:spPr>
          <a:xfrm>
            <a:off x="212651" y="5657850"/>
            <a:ext cx="7940749" cy="990600"/>
          </a:xfrm>
        </p:spPr>
        <p:txBody>
          <a:bodyPr>
            <a:normAutofit fontScale="92500"/>
          </a:bodyPr>
          <a:lstStyle/>
          <a:p>
            <a:pPr marL="342900" indent="-342900" algn="l" rtl="0" eaLnBrk="1" hangingPunct="1">
              <a:buClr>
                <a:schemeClr val="tx1"/>
              </a:buClr>
              <a:buFont typeface="Arial" panose="020B0604020202020204" pitchFamily="34" charset="0"/>
              <a:buChar char="•"/>
            </a:pPr>
            <a:r>
              <a:rPr lang="ru-RU" sz="1800" b="0" i="0" u="none" baseline="0" dirty="0">
                <a:solidFill>
                  <a:schemeClr val="tx1">
                    <a:lumMod val="65000"/>
                    <a:lumOff val="35000"/>
                  </a:schemeClr>
                </a:solidFill>
                <a:latin typeface="Arial" panose="020B0604020202020204" pitchFamily="34" charset="0"/>
                <a:cs typeface="Arial" panose="020B0604020202020204" pitchFamily="34" charset="0"/>
              </a:rPr>
              <a:t>Создает мобильные цели в программе SURVEY для окружающих судов.</a:t>
            </a:r>
          </a:p>
          <a:p>
            <a:pPr marL="342900" indent="-342900" algn="l" rtl="0" eaLnBrk="1" hangingPunct="1">
              <a:buClr>
                <a:schemeClr val="tx1"/>
              </a:buClr>
              <a:buFont typeface="Arial" panose="020B0604020202020204" pitchFamily="34" charset="0"/>
              <a:buChar char="•"/>
            </a:pPr>
            <a:r>
              <a:rPr lang="ru-RU" sz="1800" b="0" i="0" u="none" baseline="0" dirty="0">
                <a:solidFill>
                  <a:schemeClr val="tx1">
                    <a:lumMod val="65000"/>
                    <a:lumOff val="35000"/>
                  </a:schemeClr>
                </a:solidFill>
                <a:latin typeface="Arial" panose="020B0604020202020204" pitchFamily="34" charset="0"/>
                <a:cs typeface="Arial" panose="020B0604020202020204" pitchFamily="34" charset="0"/>
              </a:rPr>
              <a:t>AISTIDE.DLL считывает поправки за уровень, транслируемые через AIS.</a:t>
            </a:r>
          </a:p>
        </p:txBody>
      </p:sp>
      <p:pic>
        <p:nvPicPr>
          <p:cNvPr id="4301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525588"/>
            <a:ext cx="7524750" cy="385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722462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a:xfrm>
            <a:off x="347663" y="0"/>
            <a:ext cx="8796337" cy="989013"/>
          </a:xfrm>
        </p:spPr>
        <p:txBody>
          <a:bodyPr/>
          <a:lstStyle/>
          <a:p>
            <a:pPr marL="53975" algn="l" rtl="0" eaLnBrk="1" hangingPunct="1"/>
            <a:r>
              <a:rPr lang="ru-RU" b="0" i="0" u="none" baseline="0">
                <a:latin typeface="Arial" panose="020B0604020202020204" pitchFamily="34" charset="0"/>
                <a:cs typeface="Arial" panose="020B0604020202020204" pitchFamily="34" charset="0"/>
              </a:rPr>
              <a:t>DRAFTTABLE.DLL  </a:t>
            </a:r>
            <a:r>
              <a:rPr lang="ru-RU" sz="2000" b="0" i="0" u="none" baseline="0">
                <a:latin typeface="Arial" panose="020B0604020202020204" pitchFamily="34" charset="0"/>
                <a:cs typeface="Arial" panose="020B0604020202020204" pitchFamily="34" charset="0"/>
              </a:rPr>
              <a:t>Поправка за динамическое проседание судна при изменении скорости движения.</a:t>
            </a:r>
          </a:p>
        </p:txBody>
      </p:sp>
      <p:pic>
        <p:nvPicPr>
          <p:cNvPr id="37891" name="Picture 8" descr="C:\2008 HYPACK Final\05 - Hardware\Pictures\DraftTable.jpg"/>
          <p:cNvPicPr>
            <a:picLocks noChangeAspect="1" noChangeArrowheads="1"/>
          </p:cNvPicPr>
          <p:nvPr/>
        </p:nvPicPr>
        <p:blipFill>
          <a:blip r:embed="rId3"/>
          <a:srcRect/>
          <a:stretch>
            <a:fillRect/>
          </a:stretch>
        </p:blipFill>
        <p:spPr bwMode="auto">
          <a:xfrm>
            <a:off x="685800" y="1639888"/>
            <a:ext cx="7496175" cy="35417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TextBox 9"/>
          <p:cNvSpPr txBox="1">
            <a:spLocks noChangeArrowheads="1"/>
          </p:cNvSpPr>
          <p:nvPr/>
        </p:nvSpPr>
        <p:spPr bwMode="auto">
          <a:xfrm>
            <a:off x="685800" y="5375275"/>
            <a:ext cx="7620000" cy="9239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cs typeface="Arial" panose="020B0604020202020204" pitchFamily="34" charset="0"/>
              </a:rPr>
              <a:t>  Можно строить графики для глубокой воды и мелководья.</a:t>
            </a:r>
          </a:p>
          <a:p>
            <a:pPr algn="l" rtl="0">
              <a:buFont typeface="Arial" panose="020B0604020202020204" pitchFamily="34" charset="0"/>
              <a:buChar char="•"/>
            </a:pPr>
            <a:endParaRPr lang="ru-RU" altLang="en-US" b="0" dirty="0">
              <a:solidFill>
                <a:schemeClr val="tx1">
                  <a:lumMod val="65000"/>
                  <a:lumOff val="35000"/>
                </a:schemeClr>
              </a:solidFill>
              <a:latin typeface="Arial" panose="020B0604020202020204" pitchFamily="34" charset="0"/>
              <a:cs typeface="Arial" panose="020B0604020202020204" pitchFamily="34" charset="0"/>
            </a:endParaRPr>
          </a:p>
          <a:p>
            <a:pPr algn="l" rtl="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cs typeface="Arial" panose="020B0604020202020204" pitchFamily="34" charset="0"/>
              </a:rPr>
              <a:t>  Происходит интерполяция между обеими графиками.</a:t>
            </a:r>
          </a:p>
        </p:txBody>
      </p:sp>
    </p:spTree>
    <p:extLst>
      <p:ext uri="{BB962C8B-B14F-4D97-AF65-F5344CB8AC3E}">
        <p14:creationId xmlns:p14="http://schemas.microsoft.com/office/powerpoint/2010/main" val="27110431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a:xfrm>
            <a:off x="347663" y="0"/>
            <a:ext cx="8796337" cy="989013"/>
          </a:xfrm>
        </p:spPr>
        <p:txBody>
          <a:bodyPr/>
          <a:lstStyle/>
          <a:p>
            <a:pPr marL="53975" algn="l" rtl="0" eaLnBrk="1" hangingPunct="1"/>
            <a:r>
              <a:rPr lang="ru-RU" b="0" i="0" u="none" baseline="0">
                <a:latin typeface="Arial" panose="020B0604020202020204" pitchFamily="34" charset="0"/>
                <a:cs typeface="Arial" panose="020B0604020202020204" pitchFamily="34" charset="0"/>
              </a:rPr>
              <a:t>GENDEVPARSE.DLL</a:t>
            </a:r>
          </a:p>
        </p:txBody>
      </p:sp>
      <p:pic>
        <p:nvPicPr>
          <p:cNvPr id="39940" name="Picture 4" descr="Hardware Gendevparse TXT File"/>
          <p:cNvPicPr>
            <a:picLocks noChangeAspect="1" noChangeArrowheads="1"/>
          </p:cNvPicPr>
          <p:nvPr/>
        </p:nvPicPr>
        <p:blipFill>
          <a:blip r:embed="rId3"/>
          <a:srcRect/>
          <a:stretch>
            <a:fillRect/>
          </a:stretch>
        </p:blipFill>
        <p:spPr bwMode="auto">
          <a:xfrm>
            <a:off x="533400" y="1438275"/>
            <a:ext cx="2314856" cy="3333750"/>
          </a:xfrm>
          <a:prstGeom prst="rect">
            <a:avLst/>
          </a:prstGeom>
          <a:ln>
            <a:solidFill>
              <a:schemeClr val="bg2"/>
            </a:solidFill>
          </a:ln>
          <a:effectLst/>
          <a:extLst>
            <a:ext uri="{909E8E84-426E-40DD-AFC4-6F175D3DCCD1}">
              <a14:hiddenFill xmlns:a14="http://schemas.microsoft.com/office/drawing/2010/main">
                <a:solidFill>
                  <a:srgbClr val="FFFFFF"/>
                </a:solidFill>
              </a14:hiddenFill>
            </a:ext>
          </a:extLst>
        </p:spPr>
      </p:pic>
      <p:sp>
        <p:nvSpPr>
          <p:cNvPr id="45060" name="Text Box 10"/>
          <p:cNvSpPr txBox="1">
            <a:spLocks noChangeArrowheads="1"/>
          </p:cNvSpPr>
          <p:nvPr/>
        </p:nvSpPr>
        <p:spPr bwMode="auto">
          <a:xfrm>
            <a:off x="3810000" y="4892089"/>
            <a:ext cx="2209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ru-RU" sz="1600" b="0" i="0" u="none" baseline="0">
                <a:solidFill>
                  <a:srgbClr val="098DB4"/>
                </a:solidFill>
                <a:latin typeface="Arial" panose="020B0604020202020204" pitchFamily="34" charset="0"/>
              </a:rPr>
              <a:t>Настройка драйвера</a:t>
            </a:r>
          </a:p>
        </p:txBody>
      </p:sp>
      <p:sp>
        <p:nvSpPr>
          <p:cNvPr id="13" name="TextBox 12"/>
          <p:cNvSpPr txBox="1"/>
          <p:nvPr/>
        </p:nvSpPr>
        <p:spPr>
          <a:xfrm>
            <a:off x="457200" y="4876800"/>
            <a:ext cx="2724150" cy="338554"/>
          </a:xfrm>
          <a:prstGeom prst="rect">
            <a:avLst/>
          </a:prstGeom>
          <a:noFill/>
        </p:spPr>
        <p:txBody>
          <a:bodyPr wrap="square">
            <a:spAutoFit/>
          </a:bodyPr>
          <a:lstStyle/>
          <a:p>
            <a:pPr algn="l" rtl="0">
              <a:defRPr/>
            </a:pPr>
            <a:r>
              <a:rPr lang="ru-RU" sz="1600" b="0" i="0" u="none" baseline="0">
                <a:solidFill>
                  <a:srgbClr val="098DB4"/>
                </a:solidFill>
                <a:latin typeface="+mn-lt"/>
              </a:rPr>
              <a:t>Сырые данные от датчика</a:t>
            </a:r>
          </a:p>
        </p:txBody>
      </p:sp>
      <p:sp>
        <p:nvSpPr>
          <p:cNvPr id="8" name="TextBox 7"/>
          <p:cNvSpPr txBox="1"/>
          <p:nvPr/>
        </p:nvSpPr>
        <p:spPr>
          <a:xfrm>
            <a:off x="457200" y="5230643"/>
            <a:ext cx="7620000" cy="923925"/>
          </a:xfrm>
          <a:prstGeom prst="rect">
            <a:avLst/>
          </a:prstGeom>
          <a:solidFill>
            <a:schemeClr val="bg1"/>
          </a:solidFill>
        </p:spPr>
        <p:txBody>
          <a:bodyPr>
            <a:spAutoFit/>
          </a:bodyPr>
          <a:lstStyle/>
          <a:p>
            <a:pPr algn="l" rtl="0">
              <a:defRPr/>
            </a:pPr>
            <a:r>
              <a:rPr lang="ru-RU" b="0" i="0" u="none" baseline="0">
                <a:solidFill>
                  <a:schemeClr val="tx1">
                    <a:lumMod val="65000"/>
                    <a:lumOff val="35000"/>
                  </a:schemeClr>
                </a:solidFill>
                <a:latin typeface="+mj-lt"/>
              </a:rPr>
              <a:t>Этот драйвер можно использовать для чтения данных от датчика, для которого нет драйвера в HYPACK.  Драйвер выполняет синтаксический анализ строк сообщений, разделенных запятыми, пробелами или табуляциями.  Может также читать сообщения фиксированного формата.</a:t>
            </a:r>
          </a:p>
        </p:txBody>
      </p:sp>
      <p:pic>
        <p:nvPicPr>
          <p:cNvPr id="4506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1463676"/>
            <a:ext cx="2971800" cy="330834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39652518"/>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a:xfrm>
            <a:off x="347663" y="0"/>
            <a:ext cx="8796337" cy="989013"/>
          </a:xfrm>
        </p:spPr>
        <p:txBody>
          <a:bodyPr/>
          <a:lstStyle/>
          <a:p>
            <a:pPr marL="53975" algn="l" rtl="0" eaLnBrk="1" hangingPunct="1"/>
            <a:r>
              <a:rPr lang="ru-RU" b="0" i="0" u="none" baseline="0">
                <a:latin typeface="Arial" panose="020B0604020202020204" pitchFamily="34" charset="0"/>
                <a:cs typeface="Arial" panose="020B0604020202020204" pitchFamily="34" charset="0"/>
              </a:rPr>
              <a:t>GENOFFSET.DLL</a:t>
            </a:r>
            <a:endParaRPr lang="ru-RU" altLang="en-US" sz="2000" dirty="0">
              <a:latin typeface="Arial" panose="020B0604020202020204" pitchFamily="34" charset="0"/>
              <a:cs typeface="Arial" panose="020B0604020202020204" pitchFamily="34" charset="0"/>
            </a:endParaRPr>
          </a:p>
        </p:txBody>
      </p:sp>
      <p:sp>
        <p:nvSpPr>
          <p:cNvPr id="6" name="TextBox 5"/>
          <p:cNvSpPr txBox="1"/>
          <p:nvPr/>
        </p:nvSpPr>
        <p:spPr>
          <a:xfrm>
            <a:off x="152400" y="5627688"/>
            <a:ext cx="7543800" cy="923925"/>
          </a:xfrm>
          <a:prstGeom prst="rect">
            <a:avLst/>
          </a:prstGeom>
          <a:noFill/>
        </p:spPr>
        <p:txBody>
          <a:bodyPr>
            <a:spAutoFit/>
          </a:bodyPr>
          <a:lstStyle/>
          <a:p>
            <a:pPr algn="l" rtl="0">
              <a:defRPr/>
            </a:pPr>
            <a:r>
              <a:rPr lang="ru-RU" b="0" i="0" u="none" baseline="0">
                <a:solidFill>
                  <a:schemeClr val="tx1">
                    <a:lumMod val="65000"/>
                    <a:lumOff val="35000"/>
                  </a:schemeClr>
                </a:solidFill>
                <a:latin typeface="+mj-lt"/>
              </a:rPr>
              <a:t>Этот драйвер обычно используется для позиционирования другого мобиля, расположенного на фиксированном расстоянии от основного мобиля.  Например, кран, установленный на барже, но выполняющий повороты независимо.</a:t>
            </a:r>
          </a:p>
        </p:txBody>
      </p:sp>
      <p:pic>
        <p:nvPicPr>
          <p:cNvPr id="4608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7363" y="1357312"/>
            <a:ext cx="7069074" cy="40655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6085"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52950" y="2486025"/>
            <a:ext cx="3811588"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2772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347663" y="0"/>
            <a:ext cx="8415337" cy="989013"/>
          </a:xfrm>
        </p:spPr>
        <p:txBody>
          <a:bodyPr/>
          <a:lstStyle/>
          <a:p>
            <a:pPr algn="l" rtl="0" eaLnBrk="1" hangingPunct="1"/>
            <a:r>
              <a:rPr lang="ru-RU" sz="3600" b="0" i="0" u="none" baseline="0">
                <a:latin typeface="Arial" panose="020B0604020202020204" pitchFamily="34" charset="0"/>
                <a:cs typeface="Arial" panose="020B0604020202020204" pitchFamily="34" charset="0"/>
              </a:rPr>
              <a:t>Вкладыш Vessel:  Вкладыш Обводы Судна</a:t>
            </a:r>
          </a:p>
        </p:txBody>
      </p:sp>
      <p:sp>
        <p:nvSpPr>
          <p:cNvPr id="5" name="TextBox 4"/>
          <p:cNvSpPr txBox="1"/>
          <p:nvPr/>
        </p:nvSpPr>
        <p:spPr>
          <a:xfrm>
            <a:off x="347663" y="5722334"/>
            <a:ext cx="7467600" cy="708025"/>
          </a:xfrm>
          <a:prstGeom prst="rect">
            <a:avLst/>
          </a:prstGeom>
          <a:noFill/>
          <a:ln>
            <a:noFill/>
          </a:ln>
        </p:spPr>
        <p:txBody>
          <a:bodyPr>
            <a:spAutoFit/>
          </a:bodyPr>
          <a:lstStyle/>
          <a:p>
            <a:pPr algn="l" rtl="0">
              <a:defRPr/>
            </a:pPr>
            <a:r>
              <a:rPr lang="ru-RU" sz="2000" b="0" i="0" u="none" baseline="0">
                <a:solidFill>
                  <a:schemeClr val="tx1">
                    <a:lumMod val="65000"/>
                    <a:lumOff val="35000"/>
                  </a:schemeClr>
                </a:solidFill>
                <a:latin typeface="+mj-lt"/>
              </a:rPr>
              <a:t>Можно зрительно проверить расположение датчиков и отобразить 2-мерные обводы судна для HYPACK SURVEY.</a:t>
            </a:r>
            <a:endParaRPr lang="ru-RU" dirty="0">
              <a:solidFill>
                <a:schemeClr val="tx1">
                  <a:lumMod val="65000"/>
                  <a:lumOff val="35000"/>
                </a:schemeClr>
              </a:solidFill>
              <a:latin typeface="+mj-lt"/>
            </a:endParaRPr>
          </a:p>
        </p:txBody>
      </p:sp>
      <p:pic>
        <p:nvPicPr>
          <p:cNvPr id="34820" name="Picture 2"/>
          <p:cNvPicPr>
            <a:picLocks noChangeAspect="1" noChangeArrowheads="1"/>
          </p:cNvPicPr>
          <p:nvPr/>
        </p:nvPicPr>
        <p:blipFill>
          <a:blip r:embed="rId2"/>
          <a:srcRect/>
          <a:stretch>
            <a:fillRect/>
          </a:stretch>
        </p:blipFill>
        <p:spPr bwMode="auto">
          <a:xfrm>
            <a:off x="347663" y="1499677"/>
            <a:ext cx="7105931" cy="40660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2714139"/>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a:xfrm>
            <a:off x="352425" y="76200"/>
            <a:ext cx="6527800" cy="989013"/>
          </a:xfrm>
        </p:spPr>
        <p:txBody>
          <a:bodyPr/>
          <a:lstStyle/>
          <a:p>
            <a:pPr marL="53975" algn="l" rtl="0" eaLnBrk="1" hangingPunct="1"/>
            <a:r>
              <a:rPr lang="ru-RU" b="0" i="0" u="none" baseline="0">
                <a:latin typeface="Arial" panose="020B0604020202020204" pitchFamily="34" charset="0"/>
                <a:cs typeface="Arial" panose="020B0604020202020204" pitchFamily="34" charset="0"/>
              </a:rPr>
              <a:t>Данные магнитной съемки</a:t>
            </a:r>
          </a:p>
        </p:txBody>
      </p:sp>
      <p:sp>
        <p:nvSpPr>
          <p:cNvPr id="47107" name="Rectangle 7"/>
          <p:cNvSpPr>
            <a:spLocks noChangeArrowheads="1"/>
          </p:cNvSpPr>
          <p:nvPr/>
        </p:nvSpPr>
        <p:spPr bwMode="auto">
          <a:xfrm>
            <a:off x="535094" y="1266614"/>
            <a:ext cx="8305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DF1000 (серийный)</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Geometrics 881/882/G-858 Map Mapper/G-882TVG</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Insight Marine (881 Dual)</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IXSEA Magis</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J W Fisher Proton 4</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Marine Magnetics Seaspy/Seaquest</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Scintrex Envigrad</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Syqwest</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SMM II</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UC Mag</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GEM Systems GSM-19</a:t>
            </a:r>
          </a:p>
          <a:p>
            <a:pPr algn="l" rtl="0" eaLnBrk="1" hangingPunct="1">
              <a:lnSpc>
                <a:spcPct val="90000"/>
              </a:lnSpc>
              <a:spcBef>
                <a:spcPct val="20000"/>
              </a:spcBef>
              <a:buClr>
                <a:schemeClr val="tx1">
                  <a:lumMod val="65000"/>
                  <a:lumOff val="35000"/>
                </a:schemeClr>
              </a:buClr>
              <a:buSzPct val="70000"/>
              <a:buFont typeface="Arial" panose="020B0604020202020204" pitchFamily="34" charset="0"/>
              <a:buChar char="•"/>
            </a:pPr>
            <a:r>
              <a:rPr lang="ru-RU" b="0" i="0" u="none" baseline="0">
                <a:solidFill>
                  <a:schemeClr val="tx1">
                    <a:lumMod val="65000"/>
                    <a:lumOff val="35000"/>
                  </a:schemeClr>
                </a:solidFill>
                <a:latin typeface="Arial" panose="020B0604020202020204" pitchFamily="34" charset="0"/>
              </a:rPr>
              <a:t>Quantro Sensing Magnetometer</a:t>
            </a:r>
          </a:p>
        </p:txBody>
      </p:sp>
      <p:pic>
        <p:nvPicPr>
          <p:cNvPr id="45060" name="Picture 8"/>
          <p:cNvPicPr>
            <a:picLocks noChangeAspect="1" noChangeArrowheads="1"/>
          </p:cNvPicPr>
          <p:nvPr/>
        </p:nvPicPr>
        <p:blipFill>
          <a:blip r:embed="rId3"/>
          <a:srcRect/>
          <a:stretch>
            <a:fillRect/>
          </a:stretch>
        </p:blipFill>
        <p:spPr bwMode="auto">
          <a:xfrm>
            <a:off x="968164" y="5069576"/>
            <a:ext cx="3062288" cy="1463675"/>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6"/>
          <p:cNvPicPr>
            <a:picLocks noChangeAspect="1" noChangeArrowheads="1"/>
          </p:cNvPicPr>
          <p:nvPr/>
        </p:nvPicPr>
        <p:blipFill>
          <a:blip r:embed="rId4"/>
          <a:srcRect/>
          <a:stretch>
            <a:fillRect/>
          </a:stretch>
        </p:blipFill>
        <p:spPr bwMode="auto">
          <a:xfrm>
            <a:off x="5314950" y="1964769"/>
            <a:ext cx="2616200" cy="4144963"/>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6207696"/>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5" descr="SeabedID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8825" y="1725613"/>
            <a:ext cx="2819400" cy="331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Rectangle 2"/>
          <p:cNvSpPr>
            <a:spLocks noGrp="1" noRot="1" noChangeArrowheads="1"/>
          </p:cNvSpPr>
          <p:nvPr>
            <p:ph type="title"/>
          </p:nvPr>
        </p:nvSpPr>
        <p:spPr>
          <a:xfrm>
            <a:off x="349250" y="76200"/>
            <a:ext cx="8567738" cy="989013"/>
          </a:xfrm>
        </p:spPr>
        <p:txBody>
          <a:bodyPr/>
          <a:lstStyle/>
          <a:p>
            <a:pPr marL="53975" algn="l" rtl="0" eaLnBrk="1" hangingPunct="1"/>
            <a:r>
              <a:rPr lang="ru-RU" b="0" i="0" u="none" baseline="0">
                <a:latin typeface="Arial" panose="020B0604020202020204" pitchFamily="34" charset="0"/>
                <a:cs typeface="Arial" panose="020B0604020202020204" pitchFamily="34" charset="0"/>
              </a:rPr>
              <a:t>SEABEDID.DLL</a:t>
            </a:r>
            <a:endParaRPr lang="ru-RU" altLang="en-US" sz="2000" dirty="0">
              <a:latin typeface="Arial" panose="020B0604020202020204" pitchFamily="34" charset="0"/>
              <a:cs typeface="Arial" panose="020B0604020202020204" pitchFamily="34" charset="0"/>
            </a:endParaRPr>
          </a:p>
        </p:txBody>
      </p:sp>
      <p:sp>
        <p:nvSpPr>
          <p:cNvPr id="31747" name="Rectangle 3"/>
          <p:cNvSpPr>
            <a:spLocks noGrp="1" noChangeArrowheads="1"/>
          </p:cNvSpPr>
          <p:nvPr>
            <p:ph idx="4294967295"/>
          </p:nvPr>
        </p:nvSpPr>
        <p:spPr>
          <a:xfrm>
            <a:off x="154172" y="1488079"/>
            <a:ext cx="5684653" cy="2679884"/>
          </a:xfrm>
        </p:spPr>
        <p:txBody>
          <a:bodyPr rtlCol="0">
            <a:noAutofit/>
          </a:bodyPr>
          <a:lstStyle/>
          <a:p>
            <a:pPr marL="285750" indent="-285750" algn="l" rtl="0" eaLnBrk="1" fontAlgn="auto" hangingPunct="1">
              <a:lnSpc>
                <a:spcPct val="90000"/>
              </a:lnSpc>
              <a:buClrTx/>
              <a:buFont typeface="Arial" panose="020B0604020202020204" pitchFamily="34" charset="0"/>
              <a:buChar char="•"/>
              <a:defRPr/>
            </a:pPr>
            <a:r>
              <a:rPr lang="ru-RU" sz="1800" b="0" i="0" u="none" baseline="0">
                <a:solidFill>
                  <a:schemeClr val="tx1">
                    <a:lumMod val="65000"/>
                    <a:lumOff val="35000"/>
                  </a:schemeClr>
                </a:solidFill>
              </a:rPr>
              <a:t>Выполните отбор проб грунта и создайте квадраты идентификации грунтов (Seabed ID Square, *.SIX) в программе SEABED STATISTICS.</a:t>
            </a:r>
          </a:p>
          <a:p>
            <a:pPr marL="285750" indent="-285750" algn="l" rtl="0" eaLnBrk="1" fontAlgn="auto" hangingPunct="1">
              <a:lnSpc>
                <a:spcPct val="90000"/>
              </a:lnSpc>
              <a:buClrTx/>
              <a:buFont typeface="Arial" panose="020B0604020202020204" pitchFamily="34" charset="0"/>
              <a:buChar char="•"/>
              <a:defRPr/>
            </a:pPr>
            <a:endParaRPr lang="ru-RU" sz="1800" dirty="0">
              <a:solidFill>
                <a:schemeClr val="tx1">
                  <a:lumMod val="65000"/>
                  <a:lumOff val="35000"/>
                </a:schemeClr>
              </a:solidFill>
            </a:endParaRPr>
          </a:p>
          <a:p>
            <a:pPr marL="285750" indent="-285750" algn="l" rtl="0" eaLnBrk="1" fontAlgn="auto" hangingPunct="1">
              <a:lnSpc>
                <a:spcPct val="90000"/>
              </a:lnSpc>
              <a:buClrTx/>
              <a:buFont typeface="Arial" panose="020B0604020202020204" pitchFamily="34" charset="0"/>
              <a:buChar char="•"/>
              <a:defRPr/>
            </a:pPr>
            <a:r>
              <a:rPr lang="ru-RU" sz="1800" b="0" i="0" u="none" baseline="0">
                <a:solidFill>
                  <a:schemeClr val="tx1">
                    <a:lumMod val="65000"/>
                    <a:lumOff val="35000"/>
                  </a:schemeClr>
                </a:solidFill>
              </a:rPr>
              <a:t>В режиме реального времени величины E1 и E2 выводятся в Seabed ID Square и в окне Profile.</a:t>
            </a:r>
          </a:p>
          <a:p>
            <a:pPr marL="285750" indent="-285750" algn="l" rtl="0" eaLnBrk="1" fontAlgn="auto" hangingPunct="1">
              <a:lnSpc>
                <a:spcPct val="90000"/>
              </a:lnSpc>
              <a:buClrTx/>
              <a:buFont typeface="Arial" panose="020B0604020202020204" pitchFamily="34" charset="0"/>
              <a:buChar char="•"/>
              <a:defRPr/>
            </a:pPr>
            <a:endParaRPr lang="ru-RU" sz="1800" dirty="0">
              <a:solidFill>
                <a:schemeClr val="tx1">
                  <a:lumMod val="65000"/>
                  <a:lumOff val="35000"/>
                </a:schemeClr>
              </a:solidFill>
            </a:endParaRPr>
          </a:p>
          <a:p>
            <a:pPr marL="285750" indent="-285750" algn="l" rtl="0" eaLnBrk="1" fontAlgn="auto" hangingPunct="1">
              <a:lnSpc>
                <a:spcPct val="90000"/>
              </a:lnSpc>
              <a:buClrTx/>
              <a:buFont typeface="Arial" panose="020B0604020202020204" pitchFamily="34" charset="0"/>
              <a:buChar char="•"/>
              <a:defRPr/>
            </a:pPr>
            <a:r>
              <a:rPr lang="ru-RU" sz="1800" b="0" i="0" u="none" baseline="0">
                <a:solidFill>
                  <a:schemeClr val="tx1">
                    <a:lumMod val="65000"/>
                    <a:lumOff val="35000"/>
                  </a:schemeClr>
                </a:solidFill>
              </a:rPr>
              <a:t>Данные можно отредактировать в новый файл *.SIX при обработке.</a:t>
            </a:r>
          </a:p>
        </p:txBody>
      </p:sp>
      <p:pic>
        <p:nvPicPr>
          <p:cNvPr id="48133" name="Picture 4" descr="seabedID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267200"/>
            <a:ext cx="7162800" cy="219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90265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p:txBody>
          <a:bodyPr/>
          <a:lstStyle/>
          <a:p>
            <a:pPr marL="53975" algn="l" rtl="0" eaLnBrk="1" hangingPunct="1"/>
            <a:r>
              <a:rPr lang="ru-RU" b="0" i="0" u="none" baseline="0">
                <a:latin typeface="Arial" panose="020B0604020202020204" pitchFamily="34" charset="0"/>
                <a:cs typeface="Arial" panose="020B0604020202020204" pitchFamily="34" charset="0"/>
              </a:rPr>
              <a:t>SIM32.DLL  - </a:t>
            </a:r>
            <a:r>
              <a:rPr lang="ru-RU" sz="2000" b="0" i="0" u="none" baseline="0">
                <a:latin typeface="Arial" panose="020B0604020202020204" pitchFamily="34" charset="0"/>
                <a:cs typeface="Arial" panose="020B0604020202020204" pitchFamily="34" charset="0"/>
              </a:rPr>
              <a:t>эмуляция данных от датчиков</a:t>
            </a:r>
          </a:p>
        </p:txBody>
      </p:sp>
      <p:sp>
        <p:nvSpPr>
          <p:cNvPr id="33794" name="Rectangle 3"/>
          <p:cNvSpPr>
            <a:spLocks noGrp="1" noChangeArrowheads="1"/>
          </p:cNvSpPr>
          <p:nvPr>
            <p:ph idx="4294967295"/>
          </p:nvPr>
        </p:nvSpPr>
        <p:spPr>
          <a:xfrm>
            <a:off x="4704443" y="1790700"/>
            <a:ext cx="4343400" cy="2438400"/>
          </a:xfrm>
        </p:spPr>
        <p:txBody>
          <a:bodyPr rtlCol="0">
            <a:normAutofit/>
          </a:bodyPr>
          <a:lstStyle/>
          <a:p>
            <a:pPr algn="l" rtl="0" eaLnBrk="1" fontAlgn="auto" hangingPunct="1">
              <a:spcBef>
                <a:spcPts val="0"/>
              </a:spcBef>
              <a:spcAft>
                <a:spcPts val="0"/>
              </a:spcAft>
              <a:buClrTx/>
              <a:defRPr/>
            </a:pPr>
            <a:r>
              <a:rPr lang="ru-RU" sz="2000" b="1" i="0" u="none" baseline="0">
                <a:solidFill>
                  <a:schemeClr val="tx1">
                    <a:lumMod val="65000"/>
                    <a:lumOff val="35000"/>
                  </a:schemeClr>
                </a:solidFill>
              </a:rPr>
              <a:t>Позиционирование</a:t>
            </a:r>
          </a:p>
          <a:p>
            <a:pPr marL="916686" lvl="2" indent="-285750" algn="l" rtl="0" eaLnBrk="1" fontAlgn="auto" hangingPunct="1">
              <a:spcBef>
                <a:spcPts val="0"/>
              </a:spcBef>
              <a:spcAft>
                <a:spcPts val="0"/>
              </a:spcAft>
              <a:buFont typeface="Arial" panose="020B0604020202020204" pitchFamily="34" charset="0"/>
              <a:buChar char="•"/>
              <a:defRPr/>
            </a:pPr>
            <a:r>
              <a:rPr lang="ru-RU" b="0" i="0" u="none" baseline="0">
                <a:solidFill>
                  <a:schemeClr val="tx1">
                    <a:lumMod val="65000"/>
                    <a:lumOff val="35000"/>
                  </a:schemeClr>
                </a:solidFill>
              </a:rPr>
              <a:t>Ускорение/замедление судна</a:t>
            </a:r>
          </a:p>
          <a:p>
            <a:pPr marL="916686" lvl="2" indent="-285750" algn="l" rtl="0" eaLnBrk="1" fontAlgn="auto" hangingPunct="1">
              <a:spcBef>
                <a:spcPts val="0"/>
              </a:spcBef>
              <a:spcAft>
                <a:spcPts val="0"/>
              </a:spcAft>
              <a:buFont typeface="Arial" panose="020B0604020202020204" pitchFamily="34" charset="0"/>
              <a:buChar char="•"/>
              <a:defRPr/>
            </a:pPr>
            <a:r>
              <a:rPr lang="ru-RU" b="0" i="0" u="none" baseline="0">
                <a:solidFill>
                  <a:schemeClr val="tx1">
                    <a:lumMod val="65000"/>
                    <a:lumOff val="35000"/>
                  </a:schemeClr>
                </a:solidFill>
              </a:rPr>
              <a:t>Поворот вправо/влево</a:t>
            </a:r>
          </a:p>
          <a:p>
            <a:pPr marL="916686" lvl="2" indent="-285750" algn="l" rtl="0" eaLnBrk="1" fontAlgn="auto" hangingPunct="1">
              <a:spcBef>
                <a:spcPts val="0"/>
              </a:spcBef>
              <a:spcAft>
                <a:spcPts val="0"/>
              </a:spcAft>
              <a:buFont typeface="Arial" panose="020B0604020202020204" pitchFamily="34" charset="0"/>
              <a:buChar char="•"/>
              <a:defRPr/>
            </a:pPr>
            <a:endParaRPr lang="ru-RU" b="1" dirty="0">
              <a:solidFill>
                <a:schemeClr val="tx1">
                  <a:lumMod val="65000"/>
                  <a:lumOff val="35000"/>
                </a:schemeClr>
              </a:solidFill>
            </a:endParaRPr>
          </a:p>
          <a:p>
            <a:pPr algn="l" rtl="0" eaLnBrk="1" fontAlgn="auto" hangingPunct="1">
              <a:spcBef>
                <a:spcPts val="0"/>
              </a:spcBef>
              <a:spcAft>
                <a:spcPts val="0"/>
              </a:spcAft>
              <a:buClrTx/>
              <a:defRPr/>
            </a:pPr>
            <a:r>
              <a:rPr lang="ru-RU" sz="2000" b="1" i="0" u="none" baseline="0">
                <a:solidFill>
                  <a:schemeClr val="tx1">
                    <a:lumMod val="65000"/>
                    <a:lumOff val="35000"/>
                  </a:schemeClr>
                </a:solidFill>
              </a:rPr>
              <a:t>Эхолот</a:t>
            </a:r>
          </a:p>
          <a:p>
            <a:pPr marL="916686" lvl="2" indent="-285750" algn="l" rtl="0" eaLnBrk="1" fontAlgn="auto" hangingPunct="1">
              <a:spcBef>
                <a:spcPts val="0"/>
              </a:spcBef>
              <a:spcAft>
                <a:spcPts val="0"/>
              </a:spcAft>
              <a:buFont typeface="Arial" panose="020B0604020202020204" pitchFamily="34" charset="0"/>
              <a:buChar char="•"/>
              <a:defRPr/>
            </a:pPr>
            <a:r>
              <a:rPr lang="ru-RU" b="0" i="0" u="none" baseline="0">
                <a:solidFill>
                  <a:schemeClr val="tx1">
                    <a:lumMod val="65000"/>
                    <a:lumOff val="35000"/>
                  </a:schemeClr>
                </a:solidFill>
              </a:rPr>
              <a:t>Однолучевой эхолот или ГЭТ</a:t>
            </a:r>
          </a:p>
          <a:p>
            <a:pPr marL="916686" lvl="2" indent="-285750" algn="l" rtl="0" eaLnBrk="1" fontAlgn="auto" hangingPunct="1">
              <a:spcBef>
                <a:spcPts val="0"/>
              </a:spcBef>
              <a:spcAft>
                <a:spcPts val="0"/>
              </a:spcAft>
              <a:buFont typeface="Arial" panose="020B0604020202020204" pitchFamily="34" charset="0"/>
              <a:buChar char="•"/>
              <a:defRPr/>
            </a:pPr>
            <a:r>
              <a:rPr lang="ru-RU" b="0" i="0" u="none" baseline="0">
                <a:solidFill>
                  <a:schemeClr val="tx1">
                    <a:lumMod val="65000"/>
                    <a:lumOff val="35000"/>
                  </a:schemeClr>
                </a:solidFill>
              </a:rPr>
              <a:t>Генерирование глубин по синусоиде</a:t>
            </a:r>
          </a:p>
          <a:p>
            <a:pPr marL="342900" indent="-342900" algn="l" rtl="0" eaLnBrk="1" fontAlgn="auto" hangingPunct="1">
              <a:spcBef>
                <a:spcPts val="0"/>
              </a:spcBef>
              <a:spcAft>
                <a:spcPts val="0"/>
              </a:spcAft>
              <a:buClrTx/>
              <a:buFont typeface="Arial" panose="020B0604020202020204" pitchFamily="34" charset="0"/>
              <a:buChar char="•"/>
              <a:defRPr/>
            </a:pPr>
            <a:endParaRPr lang="ru-RU" b="1" dirty="0">
              <a:solidFill>
                <a:schemeClr val="tx1">
                  <a:lumMod val="65000"/>
                  <a:lumOff val="35000"/>
                </a:schemeClr>
              </a:solidFill>
            </a:endParaRPr>
          </a:p>
        </p:txBody>
      </p:sp>
      <p:pic>
        <p:nvPicPr>
          <p:cNvPr id="48133" name="Picture 7" descr="Hardware SIM33 Setup"/>
          <p:cNvPicPr>
            <a:picLocks noChangeAspect="1" noChangeArrowheads="1"/>
          </p:cNvPicPr>
          <p:nvPr/>
        </p:nvPicPr>
        <p:blipFill>
          <a:blip r:embed="rId3"/>
          <a:srcRect/>
          <a:stretch>
            <a:fillRect/>
          </a:stretch>
        </p:blipFill>
        <p:spPr bwMode="auto">
          <a:xfrm>
            <a:off x="245609" y="1600199"/>
            <a:ext cx="4116841" cy="31572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4" descr="Hardware SIM32 Test"/>
          <p:cNvPicPr>
            <a:picLocks noChangeAspect="1" noChangeArrowheads="1"/>
          </p:cNvPicPr>
          <p:nvPr/>
        </p:nvPicPr>
        <p:blipFill>
          <a:blip r:embed="rId4"/>
          <a:srcRect/>
          <a:stretch>
            <a:fillRect/>
          </a:stretch>
        </p:blipFill>
        <p:spPr bwMode="auto">
          <a:xfrm>
            <a:off x="3416640" y="4314825"/>
            <a:ext cx="2233613" cy="1600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41321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ru-RU" b="0" i="0" u="none" baseline="0"/>
              <a:t>Спасибо!</a:t>
            </a:r>
            <a:endParaRPr lang="ru-RU" sz="2400" dirty="0"/>
          </a:p>
        </p:txBody>
      </p:sp>
      <p:sp>
        <p:nvSpPr>
          <p:cNvPr id="7" name="Content Placeholder 6"/>
          <p:cNvSpPr>
            <a:spLocks noGrp="1"/>
          </p:cNvSpPr>
          <p:nvPr>
            <p:ph sz="quarter" idx="11"/>
          </p:nvPr>
        </p:nvSpPr>
        <p:spPr/>
        <p:txBody>
          <a:bodyPr/>
          <a:lstStyle/>
          <a:p>
            <a:pPr algn="l" rtl="0"/>
            <a:r>
              <a:rPr lang="ru-RU" b="0" i="0" u="none" baseline="0"/>
              <a:t>Январь 2020</a:t>
            </a:r>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ru-RU" sz="1600" b="0" i="0" u="none" baseline="0">
                <a:solidFill>
                  <a:schemeClr val="tx1">
                    <a:lumMod val="65000"/>
                    <a:lumOff val="35000"/>
                  </a:schemeClr>
                </a:solidFill>
                <a:hlinkClick r:id="rId2"/>
              </a:rPr>
              <a:t>HYPACK на Youtube.com</a:t>
            </a:r>
            <a:r>
              <a:rPr lang="ru-RU" sz="1600" b="0" i="0" u="none" baseline="0">
                <a:solidFill>
                  <a:schemeClr val="tx1">
                    <a:lumMod val="65000"/>
                    <a:lumOff val="35000"/>
                  </a:schemeClr>
                </a:solidFill>
              </a:rPr>
              <a:t>  ( Исторические Сессии )		</a:t>
            </a:r>
            <a:r>
              <a:rPr lang="ru-RU" sz="1600" b="0" i="0" u="none" baseline="0">
                <a:solidFill>
                  <a:schemeClr val="tx1">
                    <a:lumMod val="65000"/>
                    <a:lumOff val="35000"/>
                  </a:schemeClr>
                </a:solidFill>
                <a:hlinkClick r:id="rId3"/>
              </a:rPr>
              <a:t>Живой Чат HYPACK</a:t>
            </a:r>
            <a:r>
              <a:rPr lang="ru-RU" sz="1600" b="0" i="0" u="none" baseline="0">
                <a:solidFill>
                  <a:schemeClr val="tx1">
                    <a:lumMod val="65000"/>
                    <a:lumOff val="35000"/>
                  </a:schemeClr>
                </a:solidFill>
              </a:rPr>
              <a:t> </a:t>
            </a:r>
          </a:p>
          <a:p>
            <a:pPr algn="l" rtl="0">
              <a:buClr>
                <a:schemeClr val="tx1">
                  <a:lumMod val="65000"/>
                  <a:lumOff val="35000"/>
                </a:schemeClr>
              </a:buClr>
            </a:pPr>
            <a:endParaRPr lang="ru-RU" sz="1600" dirty="0">
              <a:solidFill>
                <a:schemeClr val="tx1">
                  <a:lumMod val="65000"/>
                  <a:lumOff val="35000"/>
                </a:schemeClr>
              </a:solidFill>
            </a:endParaRPr>
          </a:p>
          <a:p>
            <a:pPr algn="l" rtl="0">
              <a:buClr>
                <a:schemeClr val="tx1">
                  <a:lumMod val="65000"/>
                  <a:lumOff val="35000"/>
                </a:schemeClr>
              </a:buClr>
            </a:pPr>
            <a:r>
              <a:rPr lang="ru-RU" sz="1600" b="0" i="0" u="none" baseline="0">
                <a:solidFill>
                  <a:schemeClr val="tx1">
                    <a:lumMod val="65000"/>
                    <a:lumOff val="35000"/>
                  </a:schemeClr>
                </a:solidFill>
                <a:hlinkClick r:id="rId4"/>
              </a:rPr>
              <a:t>HYPACK на Youtube.com </a:t>
            </a:r>
            <a:r>
              <a:rPr lang="ru-RU" sz="1600" b="0" i="0" u="none" baseline="0">
                <a:solidFill>
                  <a:schemeClr val="tx1">
                    <a:lumMod val="65000"/>
                    <a:lumOff val="35000"/>
                  </a:schemeClr>
                </a:solidFill>
              </a:rPr>
              <a:t>  ( Новые Сессии ) 		</a:t>
            </a:r>
            <a:r>
              <a:rPr lang="ru-RU" sz="1600" b="0" i="0" u="none" baseline="0">
                <a:solidFill>
                  <a:schemeClr val="tx1">
                    <a:lumMod val="65000"/>
                    <a:lumOff val="35000"/>
                  </a:schemeClr>
                </a:solidFill>
                <a:hlinkClick r:id="rId5"/>
              </a:rPr>
              <a:t>HYPACK Ustream</a:t>
            </a:r>
            <a:endParaRPr lang="ru-RU" sz="1600" dirty="0">
              <a:solidFill>
                <a:schemeClr val="tx1">
                  <a:lumMod val="65000"/>
                  <a:lumOff val="35000"/>
                </a:schemeClr>
              </a:solidFill>
            </a:endParaRPr>
          </a:p>
          <a:p>
            <a:pPr algn="l" rtl="0">
              <a:buClr>
                <a:schemeClr val="tx1">
                  <a:lumMod val="65000"/>
                  <a:lumOff val="35000"/>
                </a:schemeClr>
              </a:buClr>
            </a:pPr>
            <a:endParaRPr lang="ru-RU" sz="1600" dirty="0">
              <a:solidFill>
                <a:schemeClr val="tx1">
                  <a:lumMod val="65000"/>
                  <a:lumOff val="35000"/>
                </a:schemeClr>
              </a:solidFill>
              <a:hlinkClick r:id="rId6"/>
            </a:endParaRPr>
          </a:p>
          <a:p>
            <a:pPr algn="l" rtl="0">
              <a:buClr>
                <a:schemeClr val="tx1">
                  <a:lumMod val="65000"/>
                  <a:lumOff val="35000"/>
                </a:schemeClr>
              </a:buClr>
            </a:pPr>
            <a:r>
              <a:rPr lang="ru-RU" sz="1600" b="0" i="0" u="none" baseline="0">
                <a:solidFill>
                  <a:schemeClr val="tx1">
                    <a:lumMod val="65000"/>
                    <a:lumOff val="35000"/>
                  </a:schemeClr>
                </a:solidFill>
                <a:hlinkClick r:id="rId6"/>
              </a:rPr>
              <a:t>Сайт поддержки HYPACK </a:t>
            </a:r>
            <a:r>
              <a:rPr lang="ru-RU" sz="1600" b="0" i="0" u="none" baseline="0">
                <a:solidFill>
                  <a:schemeClr val="tx1">
                    <a:lumMod val="65000"/>
                    <a:lumOff val="35000"/>
                  </a:schemeClr>
                </a:solidFill>
              </a:rPr>
              <a:t>						</a:t>
            </a:r>
            <a:r>
              <a:rPr lang="ru-RU" sz="1600" b="0" i="0" u="none" baseline="0">
                <a:solidFill>
                  <a:schemeClr val="tx1">
                    <a:lumMod val="65000"/>
                    <a:lumOff val="35000"/>
                  </a:schemeClr>
                </a:solidFill>
                <a:hlinkClick r:id="rId7"/>
              </a:rPr>
              <a:t>Сайт HYPACK</a:t>
            </a:r>
            <a:r>
              <a:rPr lang="ru-RU" sz="1600" b="0" i="0" u="none" baseline="0">
                <a:solidFill>
                  <a:schemeClr val="tx1">
                    <a:lumMod val="65000"/>
                    <a:lumOff val="35000"/>
                  </a:schemeClr>
                </a:solidFill>
              </a:rPr>
              <a:t>		</a:t>
            </a:r>
          </a:p>
          <a:p>
            <a:pPr algn="l" rtl="0">
              <a:buClr>
                <a:schemeClr val="tx1">
                  <a:lumMod val="65000"/>
                  <a:lumOff val="35000"/>
                </a:schemeClr>
              </a:buClr>
            </a:pPr>
            <a:endParaRPr lang="ru-RU"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ru-RU" b="1" i="0" u="none" baseline="0">
                <a:solidFill>
                  <a:schemeClr val="bg2"/>
                </a:solidFill>
              </a:rPr>
              <a:t>Ссылки на дополнительную информацию:</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ru-RU" b="1" i="0" u="sng" baseline="0">
                <a:solidFill>
                  <a:schemeClr val="bg1"/>
                </a:solidFill>
              </a:rPr>
              <a:t>Свяжитесь с нами:</a:t>
            </a:r>
          </a:p>
          <a:p>
            <a:endParaRPr lang="ru-RU" dirty="0"/>
          </a:p>
          <a:p>
            <a:pPr algn="l" rtl="0"/>
            <a:r>
              <a:rPr lang="ru-RU" b="0" i="0" u="none" baseline="0">
                <a:solidFill>
                  <a:schemeClr val="bg1"/>
                </a:solidFill>
              </a:rPr>
              <a:t>Sales@HYPACK.com</a:t>
            </a:r>
          </a:p>
          <a:p>
            <a:endParaRPr lang="ru-RU" dirty="0">
              <a:solidFill>
                <a:schemeClr val="bg1"/>
              </a:solidFill>
            </a:endParaRPr>
          </a:p>
          <a:p>
            <a:pPr algn="l" rtl="0"/>
            <a:r>
              <a:rPr lang="ru-RU" b="0" i="0" u="none" baseline="0">
                <a:solidFill>
                  <a:schemeClr val="bg1"/>
                </a:solidFill>
              </a:rPr>
              <a:t>Help@HYPACK.com</a:t>
            </a:r>
          </a:p>
          <a:p>
            <a:endParaRPr lang="ru-RU" dirty="0">
              <a:solidFill>
                <a:schemeClr val="bg1"/>
              </a:solidFill>
            </a:endParaRPr>
          </a:p>
          <a:p>
            <a:pPr algn="l" rtl="0"/>
            <a:r>
              <a:rPr lang="ru-RU" b="0" i="0" u="none" baseline="0">
                <a:solidFill>
                  <a:schemeClr val="bg1"/>
                </a:solidFill>
              </a:rPr>
              <a:t>+1(860) 635 - 1500</a:t>
            </a:r>
          </a:p>
          <a:p>
            <a:endParaRPr lang="ru-RU" dirty="0"/>
          </a:p>
        </p:txBody>
      </p:sp>
    </p:spTree>
    <p:extLst>
      <p:ext uri="{BB962C8B-B14F-4D97-AF65-F5344CB8AC3E}">
        <p14:creationId xmlns:p14="http://schemas.microsoft.com/office/powerpoint/2010/main" val="3264167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47472" y="0"/>
            <a:ext cx="8318063" cy="988786"/>
          </a:xfrm>
        </p:spPr>
        <p:txBody>
          <a:bodyPr/>
          <a:lstStyle/>
          <a:p>
            <a:pPr algn="l" rtl="0" eaLnBrk="1" hangingPunct="1"/>
            <a:r>
              <a:rPr lang="ru-RU" sz="3600" b="0" i="0" u="none" baseline="0" dirty="0" smtClean="0">
                <a:latin typeface="Arial" panose="020B0604020202020204" pitchFamily="34" charset="0"/>
                <a:cs typeface="Arial" panose="020B0604020202020204" pitchFamily="34" charset="0"/>
              </a:rPr>
              <a:t>Устройства:  </a:t>
            </a:r>
            <a:r>
              <a:rPr lang="ru-RU" sz="3600" b="0" i="0" u="none" baseline="0" dirty="0">
                <a:latin typeface="Arial" panose="020B0604020202020204" pitchFamily="34" charset="0"/>
                <a:cs typeface="Arial" panose="020B0604020202020204" pitchFamily="34" charset="0"/>
              </a:rPr>
              <a:t>Вкладыш </a:t>
            </a:r>
            <a:r>
              <a:rPr lang="ru-RU" sz="3600" b="0" i="0" u="none" baseline="0" dirty="0" err="1">
                <a:latin typeface="Arial" panose="020B0604020202020204" pitchFamily="34" charset="0"/>
                <a:cs typeface="Arial" panose="020B0604020202020204" pitchFamily="34" charset="0"/>
              </a:rPr>
              <a:t>Survey</a:t>
            </a:r>
            <a:r>
              <a:rPr lang="ru-RU" sz="3600" b="0" i="0" u="none" baseline="0" dirty="0">
                <a:latin typeface="Arial" panose="020B0604020202020204" pitchFamily="34" charset="0"/>
                <a:cs typeface="Arial" panose="020B0604020202020204" pitchFamily="34" charset="0"/>
              </a:rPr>
              <a:t> </a:t>
            </a:r>
            <a:r>
              <a:rPr lang="ru-RU" sz="3600" b="0" i="0" u="none" baseline="0" dirty="0" err="1">
                <a:latin typeface="Arial" panose="020B0604020202020204" pitchFamily="34" charset="0"/>
                <a:cs typeface="Arial" panose="020B0604020202020204" pitchFamily="34" charset="0"/>
              </a:rPr>
              <a:t>Devices</a:t>
            </a:r>
            <a:endParaRPr lang="ru-RU" sz="3600" b="0" i="0" u="none" baseline="0" dirty="0">
              <a:latin typeface="Arial" panose="020B0604020202020204" pitchFamily="34" charset="0"/>
              <a:cs typeface="Arial" panose="020B0604020202020204" pitchFamily="34" charset="0"/>
            </a:endParaRPr>
          </a:p>
        </p:txBody>
      </p:sp>
      <p:grpSp>
        <p:nvGrpSpPr>
          <p:cNvPr id="35843" name="Group 1"/>
          <p:cNvGrpSpPr>
            <a:grpSpLocks/>
          </p:cNvGrpSpPr>
          <p:nvPr/>
        </p:nvGrpSpPr>
        <p:grpSpPr bwMode="auto">
          <a:xfrm>
            <a:off x="347472" y="1667435"/>
            <a:ext cx="7810410" cy="4389998"/>
            <a:chOff x="6350" y="1600200"/>
            <a:chExt cx="8128000" cy="4627563"/>
          </a:xfrm>
        </p:grpSpPr>
        <p:pic>
          <p:nvPicPr>
            <p:cNvPr id="2" name="Picture 2"/>
            <p:cNvPicPr>
              <a:picLocks noChangeAspect="1" noChangeArrowheads="1"/>
            </p:cNvPicPr>
            <p:nvPr/>
          </p:nvPicPr>
          <p:blipFill>
            <a:blip r:embed="rId2"/>
            <a:srcRect/>
            <a:stretch>
              <a:fillRect/>
            </a:stretch>
          </p:blipFill>
          <p:spPr bwMode="auto">
            <a:xfrm>
              <a:off x="30163" y="1600200"/>
              <a:ext cx="8104187" cy="4627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a:off x="60325" y="2209800"/>
              <a:ext cx="3810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0325" y="2209800"/>
              <a:ext cx="0" cy="990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350" y="2814638"/>
              <a:ext cx="2133600" cy="778637"/>
            </a:xfrm>
            <a:prstGeom prst="rect">
              <a:avLst/>
            </a:prstGeom>
            <a:solidFill>
              <a:srgbClr val="FF0000"/>
            </a:solidFill>
            <a:ln>
              <a:solidFill>
                <a:schemeClr val="accent4">
                  <a:lumMod val="10000"/>
                </a:schemeClr>
              </a:solidFill>
            </a:ln>
          </p:spPr>
          <p:txBody>
            <a:bodyPr>
              <a:spAutoFit/>
            </a:bodyPr>
            <a:lstStyle/>
            <a:p>
              <a:pPr algn="l" rtl="0">
                <a:defRPr/>
              </a:pPr>
              <a:r>
                <a:rPr lang="ru-RU" sz="1400" b="0" i="0" u="none" baseline="0">
                  <a:solidFill>
                    <a:schemeClr val="bg1"/>
                  </a:solidFill>
                  <a:latin typeface="+mj-lt"/>
                </a:rPr>
                <a:t>Кликните на мобиле для добавления устройств.</a:t>
              </a:r>
            </a:p>
          </p:txBody>
        </p:sp>
        <p:sp>
          <p:nvSpPr>
            <p:cNvPr id="10" name="TextBox 9"/>
            <p:cNvSpPr txBox="1"/>
            <p:nvPr/>
          </p:nvSpPr>
          <p:spPr>
            <a:xfrm>
              <a:off x="311150" y="3729038"/>
              <a:ext cx="2667000" cy="1135512"/>
            </a:xfrm>
            <a:prstGeom prst="rect">
              <a:avLst/>
            </a:prstGeom>
            <a:solidFill>
              <a:srgbClr val="FF0000"/>
            </a:solidFill>
            <a:ln>
              <a:solidFill>
                <a:schemeClr val="accent4">
                  <a:lumMod val="10000"/>
                </a:schemeClr>
              </a:solidFill>
            </a:ln>
          </p:spPr>
          <p:txBody>
            <a:bodyPr>
              <a:spAutoFit/>
            </a:bodyPr>
            <a:lstStyle/>
            <a:p>
              <a:pPr algn="l" rtl="0">
                <a:defRPr/>
              </a:pPr>
              <a:r>
                <a:rPr lang="ru-RU" sz="1600" b="0" i="0" u="none" baseline="0" dirty="0">
                  <a:solidFill>
                    <a:schemeClr val="bg1"/>
                  </a:solidFill>
                  <a:latin typeface="+mj-lt"/>
                </a:rPr>
                <a:t>Кликните на отдельном устройстве в списке для задания его функций и опций.</a:t>
              </a:r>
            </a:p>
          </p:txBody>
        </p:sp>
        <p:cxnSp>
          <p:nvCxnSpPr>
            <p:cNvPr id="12" name="Straight Arrow Connector 11"/>
            <p:cNvCxnSpPr/>
            <p:nvPr/>
          </p:nvCxnSpPr>
          <p:spPr>
            <a:xfrm flipH="1">
              <a:off x="1524000" y="2324100"/>
              <a:ext cx="6858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209800" y="2324100"/>
              <a:ext cx="0" cy="1752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1764392"/>
      </p:ext>
    </p:extLst>
  </p:cSld>
  <p:clrMapOvr>
    <a:masterClrMapping/>
  </p:clrMapOvr>
  <p:transition/>
</p:sld>
</file>

<file path=ppt/theme/theme1.xml><?xml version="1.0" encoding="utf-8"?>
<a:theme xmlns:a="http://schemas.openxmlformats.org/drawingml/2006/main" name="Bell Gossett Eco">
  <a:themeElements>
    <a:clrScheme name="Xylem 1">
      <a:dk1>
        <a:sysClr val="windowText" lastClr="000000"/>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0"/>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4893</TotalTime>
  <Words>3693</Words>
  <Application>Microsoft Office PowerPoint</Application>
  <PresentationFormat>Экран (4:3)</PresentationFormat>
  <Paragraphs>639</Paragraphs>
  <Slides>83</Slides>
  <Notes>43</Notes>
  <HiddenSlides>0</HiddenSlides>
  <MMClips>5</MMClips>
  <ScaleCrop>false</ScaleCrop>
  <HeadingPairs>
    <vt:vector size="4" baseType="variant">
      <vt:variant>
        <vt:lpstr>Тема</vt:lpstr>
      </vt:variant>
      <vt:variant>
        <vt:i4>2</vt:i4>
      </vt:variant>
      <vt:variant>
        <vt:lpstr>Заголовки слайдов</vt:lpstr>
      </vt:variant>
      <vt:variant>
        <vt:i4>83</vt:i4>
      </vt:variant>
    </vt:vector>
  </HeadingPairs>
  <TitlesOfParts>
    <vt:vector size="85" baseType="lpstr">
      <vt:lpstr>Bell Gossett Eco</vt:lpstr>
      <vt:lpstr>Bell Gossett</vt:lpstr>
      <vt:lpstr>Однолучевые комплексы - настройка оборудования </vt:lpstr>
      <vt:lpstr>Физические офсеты </vt:lpstr>
      <vt:lpstr>ОБОРУДОВАНИЕ HYPACK®</vt:lpstr>
      <vt:lpstr>ОБОРУДОВАНИЕ HYPACK®</vt:lpstr>
      <vt:lpstr>Страница конфигурации HYPACK</vt:lpstr>
      <vt:lpstr>Вкладыш Vessel:  Вкладыш Mobile</vt:lpstr>
      <vt:lpstr>Вкладыш Vessel: Вкладыш Survey Devices</vt:lpstr>
      <vt:lpstr>Вкладыш Vessel:  Вкладыш Обводы Судна</vt:lpstr>
      <vt:lpstr>Устройства:  Вкладыш Survey Devices</vt:lpstr>
      <vt:lpstr>Устройства:  Вкладыш Connect</vt:lpstr>
      <vt:lpstr>Устройства:  Вкладыш Device Offsets</vt:lpstr>
      <vt:lpstr>Пример настроек оборудования</vt:lpstr>
      <vt:lpstr>Функции и Опции датчиков</vt:lpstr>
      <vt:lpstr>Размещение однолучевого эхолота:</vt:lpstr>
      <vt:lpstr>Инструменты серийного подключения RS-232</vt:lpstr>
      <vt:lpstr>Серийные порты</vt:lpstr>
      <vt:lpstr>Сетевое подключение</vt:lpstr>
      <vt:lpstr>Подключение аналоговых датчиков</vt:lpstr>
      <vt:lpstr>Кнопки Setup и Test</vt:lpstr>
      <vt:lpstr>Настройка GPS</vt:lpstr>
      <vt:lpstr>Настройка GPS</vt:lpstr>
      <vt:lpstr>GPS:  Вкладыш Setup - General</vt:lpstr>
      <vt:lpstr>GPS:  Вкладыш Setup -Alarms (Предупреждения)</vt:lpstr>
      <vt:lpstr>GPS:  GPS Status Codes (код статуса приемника)</vt:lpstr>
      <vt:lpstr>GPS:  Setup– Advanced</vt:lpstr>
      <vt:lpstr>Настройки эхолота</vt:lpstr>
      <vt:lpstr>Эхолот:  Вертикальный офсет</vt:lpstr>
      <vt:lpstr>Настройка эхолота:  Офсеты</vt:lpstr>
      <vt:lpstr>Настройка эхолота</vt:lpstr>
      <vt:lpstr>Датчики качки (MRU) в HYPACK®</vt:lpstr>
      <vt:lpstr>Презентация PowerPoint</vt:lpstr>
      <vt:lpstr>Презентация PowerPoint</vt:lpstr>
      <vt:lpstr>Где установить датчик качки (MRU)?</vt:lpstr>
      <vt:lpstr>Конфигурация:  GPS и эхолот</vt:lpstr>
      <vt:lpstr>Добавление ДК</vt:lpstr>
      <vt:lpstr>Мобили в HYPACK®</vt:lpstr>
      <vt:lpstr>Мобили</vt:lpstr>
      <vt:lpstr>Один мобиль:  GPS и ОЛЭ</vt:lpstr>
      <vt:lpstr>Презентация PowerPoint</vt:lpstr>
      <vt:lpstr>Настройка мобиля</vt:lpstr>
      <vt:lpstr>Добавление забортного буксируемого устройства как мобиль</vt:lpstr>
      <vt:lpstr>ЗБУ в виде мобиля в SURVEY</vt:lpstr>
      <vt:lpstr>Время в HYPACK®</vt:lpstr>
      <vt:lpstr>Время в HYPACK®</vt:lpstr>
      <vt:lpstr>Метки времени</vt:lpstr>
      <vt:lpstr>Время запаздывания между GPS и Эхолотом</vt:lpstr>
      <vt:lpstr>Теория времени запаздывания (latency)</vt:lpstr>
      <vt:lpstr>Галсы для теста времени запаздывания</vt:lpstr>
      <vt:lpstr>Условия качественного выполнения теста</vt:lpstr>
      <vt:lpstr>Программа LATENCY TEST</vt:lpstr>
      <vt:lpstr>Профили До &amp; После</vt:lpstr>
      <vt:lpstr>Настройка времени запаздывания в HARDWARE</vt:lpstr>
      <vt:lpstr>Исправление времени запаздывания в РЕДАКТОРЕ ДАННЫХ ОЛЭ (32бит)</vt:lpstr>
      <vt:lpstr>Исправление времени запаздывания в РЕДАКТОРЕ ДАННЫХ ОЛЭ (64бит)</vt:lpstr>
      <vt:lpstr>Синхронизация часов</vt:lpstr>
      <vt:lpstr>Зачем нужна синхронизация?</vt:lpstr>
      <vt:lpstr>Подготовка к синхронизации часов ПК</vt:lpstr>
      <vt:lpstr>Как работает синхронизация часов</vt:lpstr>
      <vt:lpstr>Синхронизация часов:  Как это работает</vt:lpstr>
      <vt:lpstr>Синхронизация часов </vt:lpstr>
      <vt:lpstr>Синхронизация часов - блок 1PPS</vt:lpstr>
      <vt:lpstr>Блок 1 PPS</vt:lpstr>
      <vt:lpstr>Тестирование синхронизации</vt:lpstr>
      <vt:lpstr>Синхронизация часов ПК</vt:lpstr>
      <vt:lpstr>Настройка 1PPS</vt:lpstr>
      <vt:lpstr>Тестирование ZDA и 1PPS:  Утилиты </vt:lpstr>
      <vt:lpstr>ИНТЕРФЕЙС ДАТЧИКОВ</vt:lpstr>
      <vt:lpstr>Драйверы устройств</vt:lpstr>
      <vt:lpstr>GPS NMEA-0183  </vt:lpstr>
      <vt:lpstr>NTRIP.DLL</vt:lpstr>
      <vt:lpstr>YSI6600.DLL   Датчик данных параметров окружающей среды</vt:lpstr>
      <vt:lpstr>Интерфейс SBG - Ellipse/Ekinox</vt:lpstr>
      <vt:lpstr>HYSWEEP® Playback</vt:lpstr>
      <vt:lpstr> SONTEK M9 Hydrosurveyor</vt:lpstr>
      <vt:lpstr>Интерфейс SONTEK M9</vt:lpstr>
      <vt:lpstr>AIS.DLL:  Автоматическая Идентификационная Система</vt:lpstr>
      <vt:lpstr>DRAFTTABLE.DLL  Поправка за динамическое проседание судна при изменении скорости движения.</vt:lpstr>
      <vt:lpstr>GENDEVPARSE.DLL</vt:lpstr>
      <vt:lpstr>GENOFFSET.DLL</vt:lpstr>
      <vt:lpstr>Данные магнитной съемки</vt:lpstr>
      <vt:lpstr>SEABEDID.DLL</vt:lpstr>
      <vt:lpstr>SIM32.DLL  - эмуляция данных от датчиков</vt:lpstr>
      <vt:lpstr>Спасибо!</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Иван Изаак</cp:lastModifiedBy>
  <cp:revision>197</cp:revision>
  <dcterms:created xsi:type="dcterms:W3CDTF">2014-07-07T18:31:44Z</dcterms:created>
  <dcterms:modified xsi:type="dcterms:W3CDTF">2020-01-22T09:53:43Z</dcterms:modified>
</cp:coreProperties>
</file>