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88"/>
  </p:notesMasterIdLst>
  <p:handoutMasterIdLst>
    <p:handoutMasterId r:id="rId89"/>
  </p:handoutMasterIdLst>
  <p:sldIdLst>
    <p:sldId id="293" r:id="rId3"/>
    <p:sldId id="433" r:id="rId4"/>
    <p:sldId id="353" r:id="rId5"/>
    <p:sldId id="354" r:id="rId6"/>
    <p:sldId id="356" r:id="rId7"/>
    <p:sldId id="436" r:id="rId8"/>
    <p:sldId id="357" r:id="rId9"/>
    <p:sldId id="358" r:id="rId10"/>
    <p:sldId id="359" r:id="rId11"/>
    <p:sldId id="360" r:id="rId12"/>
    <p:sldId id="437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70" r:id="rId21"/>
    <p:sldId id="435" r:id="rId22"/>
    <p:sldId id="369" r:id="rId23"/>
    <p:sldId id="371" r:id="rId24"/>
    <p:sldId id="372" r:id="rId25"/>
    <p:sldId id="373" r:id="rId26"/>
    <p:sldId id="374" r:id="rId27"/>
    <p:sldId id="375" r:id="rId28"/>
    <p:sldId id="434" r:id="rId29"/>
    <p:sldId id="377" r:id="rId30"/>
    <p:sldId id="376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6" r:id="rId39"/>
    <p:sldId id="351" r:id="rId40"/>
    <p:sldId id="387" r:id="rId41"/>
    <p:sldId id="388" r:id="rId42"/>
    <p:sldId id="389" r:id="rId43"/>
    <p:sldId id="405" r:id="rId44"/>
    <p:sldId id="406" r:id="rId45"/>
    <p:sldId id="407" r:id="rId46"/>
    <p:sldId id="408" r:id="rId47"/>
    <p:sldId id="409" r:id="rId48"/>
    <p:sldId id="390" r:id="rId49"/>
    <p:sldId id="391" r:id="rId50"/>
    <p:sldId id="392" r:id="rId51"/>
    <p:sldId id="393" r:id="rId52"/>
    <p:sldId id="394" r:id="rId53"/>
    <p:sldId id="395" r:id="rId54"/>
    <p:sldId id="396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4" r:id="rId63"/>
    <p:sldId id="410" r:id="rId64"/>
    <p:sldId id="411" r:id="rId65"/>
    <p:sldId id="412" r:id="rId66"/>
    <p:sldId id="413" r:id="rId67"/>
    <p:sldId id="414" r:id="rId68"/>
    <p:sldId id="415" r:id="rId69"/>
    <p:sldId id="416" r:id="rId70"/>
    <p:sldId id="417" r:id="rId71"/>
    <p:sldId id="418" r:id="rId72"/>
    <p:sldId id="419" r:id="rId73"/>
    <p:sldId id="420" r:id="rId74"/>
    <p:sldId id="421" r:id="rId75"/>
    <p:sldId id="422" r:id="rId76"/>
    <p:sldId id="423" r:id="rId77"/>
    <p:sldId id="424" r:id="rId78"/>
    <p:sldId id="425" r:id="rId79"/>
    <p:sldId id="426" r:id="rId80"/>
    <p:sldId id="427" r:id="rId81"/>
    <p:sldId id="428" r:id="rId82"/>
    <p:sldId id="429" r:id="rId83"/>
    <p:sldId id="430" r:id="rId84"/>
    <p:sldId id="431" r:id="rId85"/>
    <p:sldId id="432" r:id="rId86"/>
    <p:sldId id="438" r:id="rId87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90"/>
      <p:bold r:id="rId91"/>
    </p:embeddedFont>
    <p:embeddedFont>
      <p:font typeface="Verdana" panose="020B0604030504040204" pitchFamily="34" charset="0"/>
      <p:regular r:id="rId92"/>
      <p:bold r:id="rId93"/>
      <p:italic r:id="rId94"/>
      <p:boldItalic r:id="rId95"/>
    </p:embeddedFont>
    <p:embeddedFont>
      <p:font typeface="Calibri" panose="020F0502020204030204" pitchFamily="34" charset="0"/>
      <p:regular r:id="rId96"/>
      <p:bold r:id="rId97"/>
      <p:italic r:id="rId98"/>
      <p:boldItalic r:id="rId99"/>
    </p:embeddedFont>
    <p:embeddedFont>
      <p:font typeface="Segoe UI Emoji" panose="020B0604020202020204" charset="0"/>
      <p:regular r:id="rId10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5A"/>
    <a:srgbClr val="8B0000"/>
    <a:srgbClr val="61ACC9"/>
    <a:srgbClr val="93E4BE"/>
    <a:srgbClr val="8B3E74"/>
    <a:srgbClr val="5B14C4"/>
    <a:srgbClr val="E44589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73" autoAdjust="0"/>
    <p:restoredTop sz="95620" autoAdjust="0"/>
  </p:normalViewPr>
  <p:slideViewPr>
    <p:cSldViewPr snapToGrid="0">
      <p:cViewPr varScale="1">
        <p:scale>
          <a:sx n="43" d="100"/>
          <a:sy n="43" d="100"/>
        </p:scale>
        <p:origin x="-1152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font" Target="fonts/font1.fntdata"/><Relationship Id="rId95" Type="http://schemas.openxmlformats.org/officeDocument/2006/relationships/font" Target="fonts/font6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11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font" Target="fonts/font4.fntdata"/><Relationship Id="rId98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2.fntdata"/><Relationship Id="rId96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5.fntdata"/><Relationship Id="rId99" Type="http://schemas.openxmlformats.org/officeDocument/2006/relationships/font" Target="fonts/font10.fntdata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8.fntdata"/><Relationship Id="rId10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48FC26F-8120-4988-A0D3-9A8162AF8FB0}" type="slidenum">
              <a:rPr sz="1200" b="0"/>
              <a:pPr algn="l" rtl="0"/>
              <a:t>3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97134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dirty="0" smtClean="0">
              <a:latin typeface="Arial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5ED7EAC-53C9-455C-91E8-C9D5C23393D9}" type="slidenum">
              <a:rPr sz="1200" b="0"/>
              <a:pPr algn="l" rtl="0"/>
              <a:t>14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052904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46769A6-FA9C-4FBF-AF91-F458D3523D24}" type="slidenum">
              <a:rPr sz="1200" b="0"/>
              <a:pPr algn="l" rtl="0"/>
              <a:t>15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54737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CC77B34-452C-46F3-97F6-984767088191}" type="slidenum">
              <a:rPr sz="1200" b="0"/>
              <a:pPr algn="l" rtl="0"/>
              <a:t>16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15225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102D67F-FCB7-4408-A7C1-6DA385E8DC73}" type="slidenum">
              <a:rPr sz="1200" b="0"/>
              <a:pPr algn="l" rtl="0"/>
              <a:t>17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374878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28E84DC-48E3-4E2E-B48B-765A42C93B1C}" type="slidenum">
              <a:rPr sz="1200" b="0"/>
              <a:pPr algn="l" rtl="0"/>
              <a:t>18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822861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7A5CE63-984E-4707-A14C-B476FB07840C}" type="slidenum">
              <a:rPr sz="1200" b="0"/>
              <a:pPr algn="l" rtl="0"/>
              <a:t>19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62279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3906AED-D5DD-4855-B37C-91C9033CB39A}" type="slidenum">
              <a:rPr sz="1200" b="0"/>
              <a:pPr algn="l" rtl="0"/>
              <a:t>21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081032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E721980-A207-4B5B-9491-E1211A7EB489}" type="slidenum">
              <a:rPr sz="1200" b="0"/>
              <a:pPr algn="l" rtl="0"/>
              <a:t>22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720955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A1F61BF-0D0B-47D7-B43D-F57F58368460}" type="slidenum">
              <a:rPr sz="1200" b="0"/>
              <a:pPr algn="l" rtl="0"/>
              <a:t>23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3792607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E1DA151-0561-4CCC-8017-83C9C99CC25B}" type="slidenum">
              <a:rPr sz="1200" b="0"/>
              <a:pPr algn="l" rtl="0"/>
              <a:t>25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963459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9AA912E-BDC1-4EFF-BA15-853DCC044569}" type="slidenum">
              <a:rPr sz="1200" b="0"/>
              <a:pPr algn="l" rtl="0"/>
              <a:t>4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424783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590AE8D-DBA9-42D8-A34C-A3A6651EFCD0}" type="slidenum">
              <a:rPr sz="1200" b="0"/>
              <a:pPr algn="l" rtl="0"/>
              <a:t>26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253608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090B93D-6190-4584-A02B-89686EE02DBF}" type="slidenum">
              <a:rPr sz="1200" b="0"/>
              <a:pPr algn="l" rtl="0"/>
              <a:t>28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696765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91877C8-43E3-436C-8BE5-0642F03CBB83}" type="slidenum">
              <a:rPr sz="1200" b="0"/>
              <a:pPr algn="l" rtl="0"/>
              <a:t>29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487737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255F268-6157-4CD3-9BBA-EC1EABA1B7C9}" type="slidenum">
              <a:rPr sz="1200" b="0"/>
              <a:pPr algn="l" rtl="0"/>
              <a:t>30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1251044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86CDA0D-E983-4437-B290-6062D89C9D04}" type="slidenum">
              <a:rPr sz="1200" b="0"/>
              <a:pPr algn="l" rtl="0"/>
              <a:t>31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6503392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E717875-20F6-44C7-AE02-C4E934CB9F57}" type="slidenum">
              <a:rPr sz="1200" b="0"/>
              <a:pPr algn="l" rtl="0"/>
              <a:t>32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5448028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A335D59-386B-4637-8AC0-0F931E602604}" type="slidenum">
              <a:rPr sz="1200" b="0"/>
              <a:pPr algn="l" rtl="0"/>
              <a:t>33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486260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4C1D352F-DD61-4899-8102-DED628999F8A}" type="slidenum">
              <a:rPr sz="1200" b="0"/>
              <a:pPr algn="l" rtl="0"/>
              <a:t>34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8387280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40ACE7B-B683-457F-8A63-ECEE56455E3D}" type="slidenum">
              <a:rPr sz="1200" b="0"/>
              <a:pPr algn="l" rtl="0"/>
              <a:t>35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0341245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C8F4FE5-63A6-4437-958B-CDC517778983}" type="slidenum">
              <a:rPr sz="1200" b="0"/>
              <a:pPr algn="l" rtl="0"/>
              <a:t>36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332406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A8F82F3D-6CC5-43E5-AD33-FF0B2102EFB5}" type="slidenum">
              <a:rPr sz="1200" b="0"/>
              <a:pPr algn="l" rtl="0"/>
              <a:t>5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8614870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7CE8ACB-EE11-4D1B-888D-F7CA7341641A}" type="slidenum">
              <a:rPr sz="1200" b="0"/>
              <a:pPr algn="l" rtl="0"/>
              <a:t>37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17378214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14B92DC-19ED-4C25-A33A-8332945AED05}" type="slidenum">
              <a:rPr sz="1200" b="0"/>
              <a:pPr algn="l" rtl="0"/>
              <a:t>39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9098980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2BE2DD8-A67C-4396-9677-238B20A3D6CF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41</a:t>
            </a:fld>
            <a:endParaRPr lang="es" altLang="en-US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0556666-E2E2-42D2-9346-180ED9B3F8C0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40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4B80E8AC-59C8-4251-AC3C-D280C319CFA4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42</a:t>
            </a:fld>
            <a:endParaRPr lang="es" altLang="en-US" smtClean="0"/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8192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4187F09-4335-43F5-B5AB-DCF1FAB278F0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7585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6F3B6B9-EE04-4791-A8A9-76CF6F314205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485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2083518-E8FC-4B95-AEBF-CE82C6CE17F4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6795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89D4C0E-4534-46E7-87E7-11EBC288B27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404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602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9547A4F6-405B-40D5-9159-D299E426EAAD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314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50F415A2-925C-48A4-80D2-976C77CABE8D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47</a:t>
            </a:fld>
            <a:endParaRPr lang="es" altLang="en-US" smtClean="0"/>
          </a:p>
        </p:txBody>
      </p:sp>
      <p:sp>
        <p:nvSpPr>
          <p:cNvPr id="665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6656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867F620-3255-4E79-9B21-BC48D64926A9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9609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67588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67DA6A2-EACB-4A02-99A3-BA634E519CD8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71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12CE1E5-64F2-4655-A7AA-01F07CFE5ABB}" type="slidenum">
              <a:rPr sz="1200" b="0"/>
              <a:pPr algn="l" rtl="0"/>
              <a:t>7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6507709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79F3A84C-BF00-460A-8D62-CCEAB73B6191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697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69636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87965B0-713E-47EB-B62B-0C4A593A04A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060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7B55DB20-96BA-446A-9C7B-13F9606C7FDE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2180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51A24D46-0D3B-4DB6-8F66-0508F6FE1AA7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52</a:t>
            </a:fld>
            <a:endParaRPr lang="es" altLang="en-US" smtClean="0"/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16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B544729-7DBE-4B74-80E1-B28E3B1B5FDA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2197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865AF23B-A7D9-4C65-8C0E-5E105E3506CF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53</a:t>
            </a:fld>
            <a:endParaRPr lang="es" altLang="en-US" smtClean="0"/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270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235B8280-183E-44EF-9E70-399F7CD3E427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9731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3732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473B0196-CE54-472E-9CA6-6DE40AC8967B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1934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4756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0063281C-C329-4538-AFA5-976C905B7FF6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8681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578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ADB7BCC-DB24-4B63-B4FC-7FA8C81141D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93028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7092246-1D5E-4C06-A3D7-5206AF341771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661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77828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27FEF53-8A55-4E54-A205-9A49CF7E48F1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19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15DA98B-3617-472D-BE49-234EA2277B03}" type="slidenum">
              <a:rPr sz="1200" b="0"/>
              <a:pPr algn="l" rtl="0"/>
              <a:t>8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528348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9D58372-BC78-42A9-A453-866B2EAF3687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59</a:t>
            </a:fld>
            <a:endParaRPr lang="es" altLang="en-US" smtClean="0"/>
          </a:p>
        </p:txBody>
      </p:sp>
      <p:sp>
        <p:nvSpPr>
          <p:cNvPr id="78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885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A846080-C05F-4BC3-BC3C-38EBF3003F67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050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F7F2870-163A-4B7C-A7FD-FA0E00E04DD3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60</a:t>
            </a:fld>
            <a:endParaRPr lang="es" altLang="en-US" smtClean="0"/>
          </a:p>
        </p:txBody>
      </p:sp>
      <p:sp>
        <p:nvSpPr>
          <p:cNvPr id="79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798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1C2C640-CF9B-4D6A-8402-4F9095DBB809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9797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0900" name="Slide Number Placeholder 3"/>
          <p:cNvSpPr txBox="1">
            <a:spLocks noGrp="1"/>
          </p:cNvSpPr>
          <p:nvPr/>
        </p:nvSpPr>
        <p:spPr bwMode="auto">
          <a:xfrm>
            <a:off x="4010025" y="8915400"/>
            <a:ext cx="3067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462FDE0D-974D-4869-A3B3-4C6EEB5AA3E8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846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EE69B905-AFE4-42BE-9A63-80ECBE0827C4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62</a:t>
            </a:fld>
            <a:endParaRPr lang="es" altLang="en-US" smtClean="0"/>
          </a:p>
        </p:txBody>
      </p:sp>
      <p:sp>
        <p:nvSpPr>
          <p:cNvPr id="870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704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E2DAD0E5-89B4-4069-BB9C-BFFFDF091C69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3562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806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973A841-1DE7-4402-AD9D-431B5217359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215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8909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2556CBB2-8FA6-4799-ABAB-666AF1B31B56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646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011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4538934-5DE1-4B28-AC30-F041CB4BF273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0854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dirty="0" smtClean="0">
              <a:latin typeface="Times New Roman" pitchFamily="18" charset="0"/>
            </a:endParaRPr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9C8DFEE-E543-4804-BE30-2A6CA037D725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3173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216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142CE1C-C81B-4FB1-9905-6F039018C90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8914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6BF827C0-2175-4FBA-836D-7234F31919AA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69</a:t>
            </a:fld>
            <a:endParaRPr lang="es" altLang="en-US" smtClean="0"/>
          </a:p>
        </p:txBody>
      </p:sp>
      <p:sp>
        <p:nvSpPr>
          <p:cNvPr id="931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931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00A1CFD-F7D1-42CD-A6F9-892F0DEE4446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69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98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603565BA-1E55-49EB-BAA2-F7902A47BCAF}" type="slidenum">
              <a:rPr sz="1200" b="0"/>
              <a:pPr algn="l" rtl="0"/>
              <a:t>9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275156737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421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526384E4-BAED-43C4-AE4E-C767B4C57F08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0917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523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1B5519DA-35E1-43A7-8C61-0D8053C4256F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09966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626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9DA3FCC-6FA2-46DF-A88C-2A8C4804356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72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25606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728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B26BEB21-B395-49FD-9B6A-CA2C2B8221D9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7584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830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F3E39ADA-0078-48CA-8887-FB6A1F23D681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16138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C4D02A3E-A6C0-454B-BE72-8036F8808516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9719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035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D06EE99F-6130-45B1-868F-A526D6F0DD97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5651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3DA2427F-9318-45E2-8F6F-C8CFCF2C8BC2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78</a:t>
            </a:fld>
            <a:endParaRPr lang="es" altLang="en-US" smtClean="0"/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1013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18EF92B-3573-465E-AD22-9FD9AF6B435A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78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45730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240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AE9EB462-4544-4691-A2E9-D0F1B0F48623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79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3745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342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3762BF4B-2893-4150-854C-69AD874173AE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80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95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Arial" pitchFamily="34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7050783-9B5B-4878-85D8-C5D3174325DD}" type="slidenum">
              <a:rPr sz="1200" b="0"/>
              <a:pPr algn="l" rtl="0"/>
              <a:t>10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519721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445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C7CC18EC-B367-4516-8517-D1495867D466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43141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itchFamily="2" charset="2"/>
              <a:buNone/>
            </a:pPr>
            <a:fld id="{11EA700F-D36F-441A-B48B-AA5A0903A8E5}" type="slidenum">
              <a:rPr/>
              <a:pPr algn="l" rtl="0">
                <a:spcBef>
                  <a:spcPct val="0"/>
                </a:spcBef>
                <a:buSzPct val="45000"/>
                <a:buFont typeface="Wingdings" pitchFamily="2" charset="2"/>
                <a:buNone/>
              </a:pPr>
              <a:t>82</a:t>
            </a:fld>
            <a:endParaRPr lang="es" altLang="en-US" smtClean="0"/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54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5326F6E0-CE77-471B-80F5-CE2A0F2DAC32}" type="slidenum">
              <a:rPr>
                <a:latin typeface="Arial" pitchFamily="34" charset="0"/>
                <a:cs typeface="Arial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82</a:t>
            </a:fld>
            <a:endParaRPr lang="es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72653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650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8C3B088A-EA7B-410A-B225-75015464238A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6437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smtClean="0">
              <a:latin typeface="Times New Roman" pitchFamily="18" charset="0"/>
            </a:endParaRPr>
          </a:p>
        </p:txBody>
      </p:sp>
      <p:sp>
        <p:nvSpPr>
          <p:cNvPr id="10752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SzTx/>
              <a:buFontTx/>
              <a:buNone/>
            </a:pPr>
            <a:fld id="{6CDF523B-8C07-4C9A-A509-A088004E53AF}" type="slidenum">
              <a:rPr>
                <a:solidFill>
                  <a:schemeClr val="tx1"/>
                </a:solidFill>
              </a:rPr>
              <a:pPr algn="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e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28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FA1F6C2-DBA7-48A1-925C-EFFC6B91DCD3}" type="slidenum">
              <a:rPr sz="1200" b="0"/>
              <a:pPr algn="l" rtl="0"/>
              <a:t>12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981859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 smtClean="0">
              <a:latin typeface="Arial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20A4EC0-48D5-448B-8818-78110770C1F2}" type="slidenum">
              <a:rPr sz="1200" b="0"/>
              <a:pPr algn="l" rtl="0"/>
              <a:t>13</a:t>
            </a:fld>
            <a:endParaRPr lang="es" altLang="en-US" sz="1200" b="0" smtClean="0"/>
          </a:p>
        </p:txBody>
      </p:sp>
    </p:spTree>
    <p:extLst>
      <p:ext uri="{BB962C8B-B14F-4D97-AF65-F5344CB8AC3E}">
        <p14:creationId xmlns:p14="http://schemas.microsoft.com/office/powerpoint/2010/main" val="37447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2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20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2014%20Presentations\08%20-%20Processing%20SB%20Data\SBMAX%20RTK%20Tides.avi" TargetMode="External"/><Relationship Id="rId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1" y="1737360"/>
            <a:ext cx="8676887" cy="1470025"/>
          </a:xfrm>
        </p:spPr>
        <p:txBody>
          <a:bodyPr/>
          <a:lstStyle/>
          <a:p>
            <a:pPr algn="l" rtl="0"/>
            <a:r>
              <a:rPr lang="es" b="0" i="0" u="none" dirty="0"/>
              <a:t>Monohaz - Procesamiento datos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  <a:endParaRPr lang="e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/>
          <a:srcRect b="44724"/>
          <a:stretch/>
        </p:blipFill>
        <p:spPr bwMode="auto">
          <a:xfrm>
            <a:off x="0" y="4114799"/>
            <a:ext cx="9144000" cy="274320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674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 dirty="0" smtClean="0">
                <a:latin typeface="Arial" pitchFamily="34" charset="0"/>
                <a:cs typeface="Arial" pitchFamily="34" charset="0"/>
              </a:rPr>
              <a:t>Corr </a:t>
            </a:r>
            <a:r>
              <a:rPr lang="es" sz="3200" b="0" i="0" u="none" dirty="0">
                <a:latin typeface="Arial" pitchFamily="34" charset="0"/>
                <a:cs typeface="Arial" pitchFamily="34" charset="0"/>
              </a:rPr>
              <a:t>por Calado Dinámico </a:t>
            </a:r>
            <a:r>
              <a:rPr lang="es" sz="3200" b="0" i="0" u="none" dirty="0" smtClean="0">
                <a:latin typeface="Arial" pitchFamily="34" charset="0"/>
                <a:cs typeface="Arial" pitchFamily="34" charset="0"/>
              </a:rPr>
              <a:t>en LEVANTAMIENTO</a:t>
            </a:r>
            <a:endParaRPr lang="es" sz="3200" b="0" i="0" u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2088" y="1293813"/>
            <a:ext cx="8593137" cy="1831975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Opciones: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7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un transducer de presión o Sistema de Burbuja.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7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Manualmente entre el calado a medida que las RPM de la embarcación cambian.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7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el DRAFTTABLE.DLL</a:t>
            </a:r>
          </a:p>
          <a:p>
            <a:pPr marL="788353" lvl="1" indent="-285750" algn="l" rtl="0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7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*** Cuando este usando RTK esto no es requerido. Altura antena RTK compensa por calado dinámico.</a:t>
            </a:r>
          </a:p>
        </p:txBody>
      </p:sp>
      <p:sp>
        <p:nvSpPr>
          <p:cNvPr id="40964" name="Text Box 15"/>
          <p:cNvSpPr txBox="1">
            <a:spLocks noChangeArrowheads="1"/>
          </p:cNvSpPr>
          <p:nvPr/>
        </p:nvSpPr>
        <p:spPr bwMode="auto">
          <a:xfrm>
            <a:off x="4648912" y="5802418"/>
            <a:ext cx="3015644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Controlador Tabla Calado</a:t>
            </a:r>
          </a:p>
        </p:txBody>
      </p:sp>
      <p:pic>
        <p:nvPicPr>
          <p:cNvPr id="27654" name="Picture 16" descr="C:\2008 HYPACK Final\05 - Hardware\Pictures\DraftTab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2075" y="3416300"/>
            <a:ext cx="4883150" cy="2312988"/>
          </a:xfrm>
          <a:prstGeom prst="rect">
            <a:avLst/>
          </a:prstGeom>
          <a:noFill/>
          <a:ln w="9525">
            <a:solidFill>
              <a:schemeClr val="accent3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15900" y="3465513"/>
            <a:ext cx="345598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DRAFTTABLE.DLL: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Usela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determinar Calado Dinámico vs Velocidad.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Permite correcciones sencillas o duales (aguas someras &amp; profundas).</a:t>
            </a:r>
            <a:endParaRPr lang="es" sz="2000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605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UNIDADES DE REFERENCIA DE MOVIMIENTO (MRU)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11</a:t>
            </a:fld>
            <a:endParaRPr lang="es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42693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240860" cy="989013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s" sz="2400" b="0" i="0" u="none" dirty="0"/>
              <a:t>UNIDADES DE REFERENCIA DE MOVIMIENTO (MRU)</a:t>
            </a:r>
            <a:endParaRPr lang="es" sz="2400" dirty="0"/>
          </a:p>
        </p:txBody>
      </p:sp>
      <p:sp>
        <p:nvSpPr>
          <p:cNvPr id="41987" name="Rectangle 6"/>
          <p:cNvSpPr txBox="1">
            <a:spLocks noChangeArrowheads="1"/>
          </p:cNvSpPr>
          <p:nvPr/>
        </p:nvSpPr>
        <p:spPr bwMode="auto">
          <a:xfrm>
            <a:off x="294111" y="5031581"/>
            <a:ext cx="8640763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indent="-28575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Un sensor de oleaje (o MRU) saca alturas sobre o debajo de su referencia vertical actual.</a:t>
            </a:r>
          </a:p>
          <a:p>
            <a:pPr marL="285750" indent="-28575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referencia vertical cambia lentamente con base en el rango de movimiento del sensor,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71600" y="1905000"/>
            <a:ext cx="381000" cy="106680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533400" y="3733800"/>
            <a:ext cx="2209800" cy="0"/>
          </a:xfrm>
          <a:prstGeom prst="line">
            <a:avLst/>
          </a:prstGeom>
          <a:noFill/>
          <a:ln w="38100">
            <a:solidFill>
              <a:srgbClr val="0091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971800" y="3505200"/>
            <a:ext cx="3048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800" b="1" i="0" u="none">
                <a:solidFill>
                  <a:srgbClr val="0091BB"/>
                </a:solidFill>
              </a:rPr>
              <a:t>Referencia vertical Oleaje</a:t>
            </a:r>
          </a:p>
        </p:txBody>
      </p:sp>
    </p:spTree>
    <p:extLst>
      <p:ext uri="{BB962C8B-B14F-4D97-AF65-F5344CB8AC3E}">
        <p14:creationId xmlns:p14="http://schemas.microsoft.com/office/powerpoint/2010/main" val="377412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416 0.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4.44444E-6 L -0.00834 -0.1888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94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3.33333E-6 -0.18217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2010 HYPACK Presentations\08 - Processing SB Data\Pictures\2010 SBMAX Heave vs No-Heave vs Smooth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9" y="1701006"/>
            <a:ext cx="8834438" cy="3779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Necesito un Sensor de Oleaje?</a:t>
            </a:r>
          </a:p>
        </p:txBody>
      </p:sp>
      <p:sp>
        <p:nvSpPr>
          <p:cNvPr id="31747" name="Content Placeholder 1"/>
          <p:cNvSpPr>
            <a:spLocks noGrp="1"/>
          </p:cNvSpPr>
          <p:nvPr>
            <p:ph idx="4294967295"/>
          </p:nvPr>
        </p:nvSpPr>
        <p:spPr>
          <a:xfrm>
            <a:off x="1134957" y="3838786"/>
            <a:ext cx="5256213" cy="863600"/>
          </a:xfrm>
          <a:solidFill>
            <a:schemeClr val="bg1"/>
          </a:solidFill>
          <a:ln>
            <a:noFill/>
          </a:ln>
        </p:spPr>
        <p:txBody>
          <a:bodyPr rtlCol="0">
            <a:normAutofit fontScale="85000" lnSpcReduction="20000"/>
          </a:bodyPr>
          <a:lstStyle/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rgbClr val="FF0000"/>
                </a:solidFill>
              </a:rPr>
              <a:t>Rojo</a:t>
            </a:r>
            <a:r>
              <a:rPr lang="es" sz="1600" b="0" i="0" u="none"/>
              <a:t>	</a:t>
            </a:r>
            <a:r>
              <a:rPr lang="es" sz="1600" b="1" i="0" u="none"/>
              <a:t> = </a:t>
            </a:r>
            <a:r>
              <a:rPr lang="es" sz="1600" b="0" i="0" u="none">
                <a:solidFill>
                  <a:srgbClr val="FF0000"/>
                </a:solidFill>
              </a:rPr>
              <a:t>	</a:t>
            </a:r>
            <a:r>
              <a:rPr lang="es" sz="1600" b="1" i="0" u="none">
                <a:solidFill>
                  <a:srgbClr val="FF0000"/>
                </a:solidFill>
              </a:rPr>
              <a:t>Datos Oleaje Aplicados</a:t>
            </a:r>
          </a:p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rgbClr val="33CC33"/>
                </a:solidFill>
              </a:rPr>
              <a:t>Verde</a:t>
            </a:r>
            <a:r>
              <a:rPr lang="es" sz="1600" b="1" i="0" u="none"/>
              <a:t> =</a:t>
            </a:r>
            <a:r>
              <a:rPr lang="es" sz="1600" b="0" i="0" u="none">
                <a:solidFill>
                  <a:srgbClr val="00B050"/>
                </a:solidFill>
              </a:rPr>
              <a:t>	</a:t>
            </a:r>
            <a:r>
              <a:rPr lang="es" sz="1600" b="1" i="0" u="none">
                <a:solidFill>
                  <a:srgbClr val="00B050"/>
                </a:solidFill>
              </a:rPr>
              <a:t>Sin aplicar Datos Oleaje</a:t>
            </a:r>
          </a:p>
          <a:p>
            <a:pPr marL="285750" indent="-28575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rgbClr val="0070C0"/>
                </a:solidFill>
              </a:rPr>
              <a:t>Azul</a:t>
            </a:r>
            <a:r>
              <a:rPr lang="es" sz="1600" b="0" i="0" u="none"/>
              <a:t>	</a:t>
            </a:r>
            <a:r>
              <a:rPr lang="es" sz="1600" b="1" i="0" u="none"/>
              <a:t> =</a:t>
            </a:r>
            <a:r>
              <a:rPr lang="es" sz="1600" b="0" i="0" u="none"/>
              <a:t>	</a:t>
            </a:r>
            <a:r>
              <a:rPr lang="es" sz="1600" b="1" i="0" u="none">
                <a:solidFill>
                  <a:srgbClr val="00B0F0"/>
                </a:solidFill>
              </a:rPr>
              <a:t>Sin aplicar Datos Oleaje, pero con Suavizamiento</a:t>
            </a:r>
            <a:endParaRPr lang="es" sz="1200" b="1" dirty="0" smtClean="0"/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282523" y="5676795"/>
            <a:ext cx="8629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2000" b="0" i="0" u="none">
                <a:solidFill>
                  <a:srgbClr val="53565A"/>
                </a:solidFill>
              </a:rPr>
              <a:t>Puede usted solo aplicar un promedio movible a través de los datos para eliminar el oleaje?    	No. Siempre habrá un diferencia</a:t>
            </a:r>
            <a:endParaRPr lang="es" altLang="en-US" sz="16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8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Conectando su MRU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35937" y="5189416"/>
            <a:ext cx="8258366" cy="1231900"/>
          </a:xfrm>
        </p:spPr>
        <p:txBody>
          <a:bodyPr>
            <a:normAutofit fontScale="92500" lnSpcReduction="10000"/>
          </a:bodyPr>
          <a:lstStyle/>
          <a:p>
            <a:pPr marL="342900" indent="-342900" algn="l" rtl="0" eaLnBrk="1" hangingPunct="1"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es" sz="18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Agregando el MRU como un equipo separado le permite examinar los datos brutos de Oleaje-Cabeceo-Balanceo.</a:t>
            </a:r>
          </a:p>
          <a:p>
            <a:pPr marL="342900" indent="-342900" algn="l" rtl="0" eaLnBrk="1" hangingPunct="1">
              <a:spcAft>
                <a:spcPct val="0"/>
              </a:spcAft>
              <a:buClrTx/>
              <a:buFont typeface="Arial" pitchFamily="34" charset="0"/>
              <a:buChar char="•"/>
            </a:pPr>
            <a:r>
              <a:rPr lang="es" sz="1800" b="0" i="0" u="none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Si solo tenemos sondajes ajustados por oleaje (y no valores separados de oleaje), entonces usted no puede saber si ocurrio deriva oleaje o un mal dato de oleaje ocurrió durante la línea de levantamiento.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76238" y="1414349"/>
            <a:ext cx="8229600" cy="3508375"/>
            <a:chOff x="376238" y="1733550"/>
            <a:chExt cx="8229600" cy="3508375"/>
          </a:xfrm>
        </p:grpSpPr>
        <p:sp>
          <p:nvSpPr>
            <p:cNvPr id="20487" name="Rectangle 4"/>
            <p:cNvSpPr>
              <a:spLocks noChangeArrowheads="1"/>
            </p:cNvSpPr>
            <p:nvPr/>
          </p:nvSpPr>
          <p:spPr bwMode="auto">
            <a:xfrm>
              <a:off x="376238" y="1736725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>
                <a:latin typeface="Arial" charset="0"/>
              </a:endParaRPr>
            </a:p>
          </p:txBody>
        </p:sp>
        <p:sp>
          <p:nvSpPr>
            <p:cNvPr id="44037" name="AutoShape 5"/>
            <p:cNvSpPr>
              <a:spLocks noChangeArrowheads="1"/>
            </p:cNvSpPr>
            <p:nvPr/>
          </p:nvSpPr>
          <p:spPr bwMode="auto">
            <a:xfrm>
              <a:off x="1138238" y="3641725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es" sz="3200" b="0" i="0" u="none"/>
                <a:t>Computador</a:t>
              </a:r>
            </a:p>
          </p:txBody>
        </p:sp>
        <p:sp>
          <p:nvSpPr>
            <p:cNvPr id="44038" name="Rectangle 6"/>
            <p:cNvSpPr>
              <a:spLocks noChangeArrowheads="1"/>
            </p:cNvSpPr>
            <p:nvPr/>
          </p:nvSpPr>
          <p:spPr bwMode="auto">
            <a:xfrm>
              <a:off x="985838" y="1889125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39" name="Rectangle 7"/>
            <p:cNvSpPr>
              <a:spLocks noChangeArrowheads="1"/>
            </p:cNvSpPr>
            <p:nvPr/>
          </p:nvSpPr>
          <p:spPr bwMode="auto">
            <a:xfrm>
              <a:off x="1138238" y="2041525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0" name="Oval 8"/>
            <p:cNvSpPr>
              <a:spLocks noChangeArrowheads="1"/>
            </p:cNvSpPr>
            <p:nvPr/>
          </p:nvSpPr>
          <p:spPr bwMode="auto">
            <a:xfrm>
              <a:off x="12144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1" name="Oval 9"/>
            <p:cNvSpPr>
              <a:spLocks noChangeArrowheads="1"/>
            </p:cNvSpPr>
            <p:nvPr/>
          </p:nvSpPr>
          <p:spPr bwMode="auto">
            <a:xfrm>
              <a:off x="14430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2" name="Oval 10"/>
            <p:cNvSpPr>
              <a:spLocks noChangeArrowheads="1"/>
            </p:cNvSpPr>
            <p:nvPr/>
          </p:nvSpPr>
          <p:spPr bwMode="auto">
            <a:xfrm>
              <a:off x="16716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3" name="AutoShape 11"/>
            <p:cNvSpPr>
              <a:spLocks noChangeArrowheads="1"/>
            </p:cNvSpPr>
            <p:nvPr/>
          </p:nvSpPr>
          <p:spPr bwMode="auto">
            <a:xfrm>
              <a:off x="2967038" y="1889125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20495" name="Rectangle 12"/>
            <p:cNvSpPr>
              <a:spLocks noChangeArrowheads="1"/>
            </p:cNvSpPr>
            <p:nvPr/>
          </p:nvSpPr>
          <p:spPr bwMode="auto">
            <a:xfrm>
              <a:off x="4795838" y="1736725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>
                <a:latin typeface="Arial" charset="0"/>
              </a:endParaRPr>
            </a:p>
          </p:txBody>
        </p:sp>
        <p:sp>
          <p:nvSpPr>
            <p:cNvPr id="44045" name="AutoShape 13"/>
            <p:cNvSpPr>
              <a:spLocks noChangeArrowheads="1"/>
            </p:cNvSpPr>
            <p:nvPr/>
          </p:nvSpPr>
          <p:spPr bwMode="auto">
            <a:xfrm>
              <a:off x="5557838" y="3641725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es" sz="3200" b="0" i="0" u="none"/>
                <a:t>Computador</a:t>
              </a:r>
            </a:p>
          </p:txBody>
        </p:sp>
        <p:sp>
          <p:nvSpPr>
            <p:cNvPr id="44046" name="Rectangle 14"/>
            <p:cNvSpPr>
              <a:spLocks noChangeArrowheads="1"/>
            </p:cNvSpPr>
            <p:nvPr/>
          </p:nvSpPr>
          <p:spPr bwMode="auto">
            <a:xfrm>
              <a:off x="5405438" y="1889125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7" name="Rectangle 15"/>
            <p:cNvSpPr>
              <a:spLocks noChangeArrowheads="1"/>
            </p:cNvSpPr>
            <p:nvPr/>
          </p:nvSpPr>
          <p:spPr bwMode="auto">
            <a:xfrm>
              <a:off x="5557838" y="2041525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8" name="Oval 16"/>
            <p:cNvSpPr>
              <a:spLocks noChangeArrowheads="1"/>
            </p:cNvSpPr>
            <p:nvPr/>
          </p:nvSpPr>
          <p:spPr bwMode="auto">
            <a:xfrm>
              <a:off x="56340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49" name="Oval 17"/>
            <p:cNvSpPr>
              <a:spLocks noChangeArrowheads="1"/>
            </p:cNvSpPr>
            <p:nvPr/>
          </p:nvSpPr>
          <p:spPr bwMode="auto">
            <a:xfrm>
              <a:off x="58626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50" name="Oval 18"/>
            <p:cNvSpPr>
              <a:spLocks noChangeArrowheads="1"/>
            </p:cNvSpPr>
            <p:nvPr/>
          </p:nvSpPr>
          <p:spPr bwMode="auto">
            <a:xfrm>
              <a:off x="6091238" y="2727325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51" name="AutoShape 19"/>
            <p:cNvSpPr>
              <a:spLocks noChangeArrowheads="1"/>
            </p:cNvSpPr>
            <p:nvPr/>
          </p:nvSpPr>
          <p:spPr bwMode="auto">
            <a:xfrm>
              <a:off x="7386638" y="1889125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052" name="Line 20"/>
            <p:cNvSpPr>
              <a:spLocks noChangeShapeType="1"/>
            </p:cNvSpPr>
            <p:nvPr/>
          </p:nvSpPr>
          <p:spPr bwMode="auto">
            <a:xfrm flipH="1">
              <a:off x="2128838" y="2498725"/>
              <a:ext cx="8382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4053" name="Line 21"/>
            <p:cNvSpPr>
              <a:spLocks noChangeShapeType="1"/>
            </p:cNvSpPr>
            <p:nvPr/>
          </p:nvSpPr>
          <p:spPr bwMode="auto">
            <a:xfrm>
              <a:off x="1671638" y="3032125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4054" name="Line 22"/>
            <p:cNvSpPr>
              <a:spLocks noChangeShapeType="1"/>
            </p:cNvSpPr>
            <p:nvPr/>
          </p:nvSpPr>
          <p:spPr bwMode="auto">
            <a:xfrm>
              <a:off x="6015038" y="3032125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4055" name="Line 23"/>
            <p:cNvSpPr>
              <a:spLocks noChangeShapeType="1"/>
            </p:cNvSpPr>
            <p:nvPr/>
          </p:nvSpPr>
          <p:spPr bwMode="auto">
            <a:xfrm>
              <a:off x="7691438" y="3184525"/>
              <a:ext cx="0" cy="4572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4056" name="Text Box 24"/>
            <p:cNvSpPr txBox="1">
              <a:spLocks noChangeArrowheads="1"/>
            </p:cNvSpPr>
            <p:nvPr/>
          </p:nvSpPr>
          <p:spPr bwMode="auto">
            <a:xfrm rot="-5400000">
              <a:off x="3264694" y="2201069"/>
              <a:ext cx="990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800" b="1" i="0" u="none">
                  <a:solidFill>
                    <a:srgbClr val="000000"/>
                  </a:solidFill>
                </a:rPr>
                <a:t>MRU</a:t>
              </a:r>
            </a:p>
          </p:txBody>
        </p:sp>
        <p:sp>
          <p:nvSpPr>
            <p:cNvPr id="44057" name="Text Box 25"/>
            <p:cNvSpPr txBox="1">
              <a:spLocks noChangeArrowheads="1"/>
            </p:cNvSpPr>
            <p:nvPr/>
          </p:nvSpPr>
          <p:spPr bwMode="auto">
            <a:xfrm rot="-5400000">
              <a:off x="7608094" y="2277269"/>
              <a:ext cx="990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800" b="1" i="0" u="none">
                  <a:solidFill>
                    <a:srgbClr val="000000"/>
                  </a:solidFill>
                </a:rPr>
                <a:t>MRU</a:t>
              </a:r>
            </a:p>
          </p:txBody>
        </p:sp>
        <p:sp>
          <p:nvSpPr>
            <p:cNvPr id="44058" name="Text Box 26"/>
            <p:cNvSpPr txBox="1">
              <a:spLocks noChangeArrowheads="1"/>
            </p:cNvSpPr>
            <p:nvPr/>
          </p:nvSpPr>
          <p:spPr bwMode="auto">
            <a:xfrm rot="-5400000">
              <a:off x="111125" y="2306638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Ecosonda</a:t>
              </a:r>
            </a:p>
          </p:txBody>
        </p:sp>
        <p:sp>
          <p:nvSpPr>
            <p:cNvPr id="44059" name="Text Box 27"/>
            <p:cNvSpPr txBox="1">
              <a:spLocks noChangeArrowheads="1"/>
            </p:cNvSpPr>
            <p:nvPr/>
          </p:nvSpPr>
          <p:spPr bwMode="auto">
            <a:xfrm rot="-5400000">
              <a:off x="4530725" y="2382838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Ecosonda</a:t>
              </a:r>
            </a:p>
          </p:txBody>
        </p:sp>
        <p:sp>
          <p:nvSpPr>
            <p:cNvPr id="44060" name="Text Box 28"/>
            <p:cNvSpPr txBox="1">
              <a:spLocks noChangeArrowheads="1"/>
            </p:cNvSpPr>
            <p:nvPr/>
          </p:nvSpPr>
          <p:spPr bwMode="auto">
            <a:xfrm>
              <a:off x="1747838" y="3336925"/>
              <a:ext cx="26670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Sondajes corregidos por Oleaje</a:t>
              </a:r>
            </a:p>
          </p:txBody>
        </p:sp>
        <p:sp>
          <p:nvSpPr>
            <p:cNvPr id="44061" name="Text Box 29"/>
            <p:cNvSpPr txBox="1">
              <a:spLocks noChangeArrowheads="1"/>
            </p:cNvSpPr>
            <p:nvPr/>
          </p:nvSpPr>
          <p:spPr bwMode="auto">
            <a:xfrm>
              <a:off x="6091238" y="3108325"/>
              <a:ext cx="14478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Sondajes Brutos</a:t>
              </a:r>
            </a:p>
          </p:txBody>
        </p:sp>
        <p:sp>
          <p:nvSpPr>
            <p:cNvPr id="44062" name="Text Box 30"/>
            <p:cNvSpPr txBox="1">
              <a:spLocks noChangeArrowheads="1"/>
            </p:cNvSpPr>
            <p:nvPr/>
          </p:nvSpPr>
          <p:spPr bwMode="auto">
            <a:xfrm>
              <a:off x="7843838" y="3184525"/>
              <a:ext cx="7620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Datos HPR</a:t>
              </a:r>
            </a:p>
          </p:txBody>
        </p:sp>
        <p:sp>
          <p:nvSpPr>
            <p:cNvPr id="44063" name="Text Box 31"/>
            <p:cNvSpPr txBox="1">
              <a:spLocks noChangeArrowheads="1"/>
            </p:cNvSpPr>
            <p:nvPr/>
          </p:nvSpPr>
          <p:spPr bwMode="auto">
            <a:xfrm>
              <a:off x="2281238" y="1965325"/>
              <a:ext cx="7620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Datos HPR</a:t>
              </a:r>
            </a:p>
          </p:txBody>
        </p:sp>
        <p:sp>
          <p:nvSpPr>
            <p:cNvPr id="44064" name="Text Box 32"/>
            <p:cNvSpPr txBox="1">
              <a:spLocks noChangeArrowheads="1"/>
            </p:cNvSpPr>
            <p:nvPr/>
          </p:nvSpPr>
          <p:spPr bwMode="auto">
            <a:xfrm>
              <a:off x="452438" y="4784725"/>
              <a:ext cx="35814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2000" b="0" i="0" u="none">
                  <a:solidFill>
                    <a:srgbClr val="000000"/>
                  </a:solidFill>
                </a:rPr>
                <a:t>Esto no es bueno...</a:t>
              </a:r>
            </a:p>
          </p:txBody>
        </p:sp>
        <p:sp>
          <p:nvSpPr>
            <p:cNvPr id="44065" name="Text Box 33"/>
            <p:cNvSpPr txBox="1">
              <a:spLocks noChangeArrowheads="1"/>
            </p:cNvSpPr>
            <p:nvPr/>
          </p:nvSpPr>
          <p:spPr bwMode="auto">
            <a:xfrm>
              <a:off x="4948238" y="4784725"/>
              <a:ext cx="35814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2000" b="0" i="0" u="none">
                  <a:solidFill>
                    <a:srgbClr val="000000"/>
                  </a:solidFill>
                </a:rPr>
                <a:t>Esta esta bien!</a:t>
              </a:r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390525" y="1733550"/>
              <a:ext cx="3810000" cy="3505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>
                <a:latin typeface="Arial" charset="0"/>
              </a:endParaRPr>
            </a:p>
          </p:txBody>
        </p:sp>
        <p:sp>
          <p:nvSpPr>
            <p:cNvPr id="38" name="AutoShape 13"/>
            <p:cNvSpPr>
              <a:spLocks noChangeArrowheads="1"/>
            </p:cNvSpPr>
            <p:nvPr/>
          </p:nvSpPr>
          <p:spPr bwMode="auto">
            <a:xfrm>
              <a:off x="1152525" y="3602038"/>
              <a:ext cx="2286000" cy="838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es" sz="3200" b="0" i="0" u="none"/>
                <a:t>Computador</a:t>
              </a: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>
              <a:off x="1000125" y="1849438"/>
              <a:ext cx="1143000" cy="11430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0" name="Rectangle 15"/>
            <p:cNvSpPr>
              <a:spLocks noChangeArrowheads="1"/>
            </p:cNvSpPr>
            <p:nvPr/>
          </p:nvSpPr>
          <p:spPr bwMode="auto">
            <a:xfrm>
              <a:off x="1152525" y="2001838"/>
              <a:ext cx="838200" cy="4572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1" name="Oval 16"/>
            <p:cNvSpPr>
              <a:spLocks noChangeArrowheads="1"/>
            </p:cNvSpPr>
            <p:nvPr/>
          </p:nvSpPr>
          <p:spPr bwMode="auto">
            <a:xfrm>
              <a:off x="12287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2" name="Oval 17"/>
            <p:cNvSpPr>
              <a:spLocks noChangeArrowheads="1"/>
            </p:cNvSpPr>
            <p:nvPr/>
          </p:nvSpPr>
          <p:spPr bwMode="auto">
            <a:xfrm>
              <a:off x="14573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3" name="Oval 18"/>
            <p:cNvSpPr>
              <a:spLocks noChangeArrowheads="1"/>
            </p:cNvSpPr>
            <p:nvPr/>
          </p:nvSpPr>
          <p:spPr bwMode="auto">
            <a:xfrm>
              <a:off x="1685925" y="2687638"/>
              <a:ext cx="152400" cy="1524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4" name="AutoShape 19"/>
            <p:cNvSpPr>
              <a:spLocks noChangeArrowheads="1"/>
            </p:cNvSpPr>
            <p:nvPr/>
          </p:nvSpPr>
          <p:spPr bwMode="auto">
            <a:xfrm>
              <a:off x="2981325" y="1849438"/>
              <a:ext cx="533400" cy="1295400"/>
            </a:xfrm>
            <a:prstGeom prst="can">
              <a:avLst>
                <a:gd name="adj" fmla="val 60714"/>
              </a:avLst>
            </a:prstGeom>
            <a:solidFill>
              <a:srgbClr val="00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1609725" y="2992438"/>
              <a:ext cx="0" cy="60960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6" name="Line 23"/>
            <p:cNvSpPr>
              <a:spLocks noChangeShapeType="1"/>
            </p:cNvSpPr>
            <p:nvPr/>
          </p:nvSpPr>
          <p:spPr bwMode="auto">
            <a:xfrm flipH="1">
              <a:off x="2163763" y="2405063"/>
              <a:ext cx="792162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47" name="Text Box 25"/>
            <p:cNvSpPr txBox="1">
              <a:spLocks noChangeArrowheads="1"/>
            </p:cNvSpPr>
            <p:nvPr/>
          </p:nvSpPr>
          <p:spPr bwMode="auto">
            <a:xfrm rot="-5400000">
              <a:off x="3202782" y="2237581"/>
              <a:ext cx="990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800" b="1" i="0" u="none">
                  <a:solidFill>
                    <a:srgbClr val="000000"/>
                  </a:solidFill>
                </a:rPr>
                <a:t>MRU</a:t>
              </a:r>
            </a:p>
          </p:txBody>
        </p:sp>
        <p:sp>
          <p:nvSpPr>
            <p:cNvPr id="48" name="Text Box 27"/>
            <p:cNvSpPr txBox="1">
              <a:spLocks noChangeArrowheads="1"/>
            </p:cNvSpPr>
            <p:nvPr/>
          </p:nvSpPr>
          <p:spPr bwMode="auto">
            <a:xfrm rot="-5400000">
              <a:off x="125412" y="2343151"/>
              <a:ext cx="14446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Ecosonda</a:t>
              </a:r>
            </a:p>
          </p:txBody>
        </p:sp>
        <p:sp>
          <p:nvSpPr>
            <p:cNvPr id="49" name="Text Box 29"/>
            <p:cNvSpPr txBox="1">
              <a:spLocks noChangeArrowheads="1"/>
            </p:cNvSpPr>
            <p:nvPr/>
          </p:nvSpPr>
          <p:spPr bwMode="auto">
            <a:xfrm>
              <a:off x="1685925" y="3068638"/>
              <a:ext cx="166528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/>
              <a:r>
                <a:rPr lang="es" b="1" i="0" u="none">
                  <a:solidFill>
                    <a:srgbClr val="000000"/>
                  </a:solidFill>
                </a:rPr>
                <a:t>Sondajes Brutos</a:t>
              </a:r>
            </a:p>
            <a:p>
              <a:pPr algn="l" rtl="0"/>
              <a:r>
                <a:rPr lang="es" b="1" i="0" u="none">
                  <a:solidFill>
                    <a:srgbClr val="000000"/>
                  </a:solidFill>
                </a:rPr>
                <a:t>&amp; Datos HPR</a:t>
              </a:r>
            </a:p>
          </p:txBody>
        </p:sp>
        <p:sp>
          <p:nvSpPr>
            <p:cNvPr id="50" name="Text Box 30"/>
            <p:cNvSpPr txBox="1">
              <a:spLocks noChangeArrowheads="1"/>
            </p:cNvSpPr>
            <p:nvPr/>
          </p:nvSpPr>
          <p:spPr bwMode="auto">
            <a:xfrm>
              <a:off x="2343150" y="1865313"/>
              <a:ext cx="76200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b="1" i="0" u="none">
                  <a:solidFill>
                    <a:srgbClr val="000000"/>
                  </a:solidFill>
                </a:rPr>
                <a:t>Datos HPR</a:t>
              </a:r>
            </a:p>
          </p:txBody>
        </p:sp>
        <p:sp>
          <p:nvSpPr>
            <p:cNvPr id="51" name="Text Box 33"/>
            <p:cNvSpPr txBox="1">
              <a:spLocks noChangeArrowheads="1"/>
            </p:cNvSpPr>
            <p:nvPr/>
          </p:nvSpPr>
          <p:spPr bwMode="auto">
            <a:xfrm>
              <a:off x="542925" y="4745038"/>
              <a:ext cx="24130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2000" b="0" i="0" u="none" dirty="0">
                  <a:solidFill>
                    <a:srgbClr val="000000"/>
                  </a:solidFill>
                </a:rPr>
                <a:t>Esta esta bien!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1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Corrección de Deriva Oleaje</a:t>
            </a:r>
          </a:p>
        </p:txBody>
      </p:sp>
      <p:pic>
        <p:nvPicPr>
          <p:cNvPr id="45060" name="Picture 13" descr="Heave Drift Exampl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727518"/>
            <a:ext cx="8373983" cy="402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4" descr="Remove Heave Drif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686" y="2949575"/>
            <a:ext cx="3788092" cy="175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Rectangle 7"/>
          <p:cNvSpPr>
            <a:spLocks noChangeArrowheads="1"/>
          </p:cNvSpPr>
          <p:nvPr/>
        </p:nvSpPr>
        <p:spPr bwMode="auto">
          <a:xfrm>
            <a:off x="5405120" y="3606484"/>
            <a:ext cx="2194560" cy="328824"/>
          </a:xfrm>
          <a:prstGeom prst="rect">
            <a:avLst/>
          </a:prstGeom>
          <a:noFill/>
          <a:ln w="3810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endParaRPr lang="es" altLang="en-US">
              <a:solidFill>
                <a:srgbClr val="FFFF00"/>
              </a:solidFill>
            </a:endParaRPr>
          </a:p>
        </p:txBody>
      </p:sp>
      <p:sp>
        <p:nvSpPr>
          <p:cNvPr id="45063" name="TextBox 15"/>
          <p:cNvSpPr txBox="1">
            <a:spLocks noChangeArrowheads="1"/>
          </p:cNvSpPr>
          <p:nvPr/>
        </p:nvSpPr>
        <p:spPr bwMode="auto">
          <a:xfrm>
            <a:off x="1409700" y="2579688"/>
            <a:ext cx="3200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800" b="1" i="0" u="none">
                <a:solidFill>
                  <a:srgbClr val="FFFF00"/>
                </a:solidFill>
              </a:rPr>
              <a:t>Deriva Oleaje </a:t>
            </a:r>
            <a:r>
              <a:rPr lang="es" sz="1800" b="1" i="0" u="none">
                <a:solidFill>
                  <a:srgbClr val="FF0000"/>
                </a:solidFill>
              </a:rPr>
              <a:t>NO</a:t>
            </a:r>
            <a:r>
              <a:rPr lang="es" sz="1800" b="1" i="0" u="none">
                <a:solidFill>
                  <a:srgbClr val="FFFF00"/>
                </a:solidFill>
              </a:rPr>
              <a:t> Removida</a:t>
            </a:r>
          </a:p>
        </p:txBody>
      </p:sp>
      <p:sp>
        <p:nvSpPr>
          <p:cNvPr id="45064" name="TextBox 16"/>
          <p:cNvSpPr txBox="1">
            <a:spLocks noChangeArrowheads="1"/>
          </p:cNvSpPr>
          <p:nvPr/>
        </p:nvSpPr>
        <p:spPr bwMode="auto">
          <a:xfrm>
            <a:off x="1409700" y="4678363"/>
            <a:ext cx="281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800" b="1" i="0" u="none">
                <a:solidFill>
                  <a:srgbClr val="FFFF00"/>
                </a:solidFill>
              </a:rPr>
              <a:t>Deriva Oleaje Removida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85632" y="5187297"/>
            <a:ext cx="5975744" cy="418893"/>
          </a:xfrm>
          <a:solidFill>
            <a:srgbClr val="FF0000"/>
          </a:solidFill>
          <a:ln>
            <a:solidFill>
              <a:schemeClr val="bg1"/>
            </a:solidFill>
          </a:ln>
        </p:spPr>
        <p:txBody>
          <a:bodyPr rtlCol="0">
            <a:normAutofit lnSpcReduction="10000"/>
          </a:bodyPr>
          <a:lstStyle/>
          <a:p>
            <a:pPr algn="l" rtl="0" eaLnBrk="1" fontAlgn="auto" hangingPunct="1">
              <a:spcBef>
                <a:spcPts val="0"/>
              </a:spcBef>
              <a:buFont typeface="Arial"/>
              <a:buNone/>
              <a:defRPr/>
            </a:pPr>
            <a:r>
              <a:rPr lang="es" sz="1400" b="1" i="0" u="none" dirty="0"/>
              <a:t>Valores Oleaje pueden derivar “fuera de su centro” debido a rápidas aceleraciones o cambios de dirección</a:t>
            </a:r>
            <a:r>
              <a:rPr lang="es" sz="1400" b="1" i="0" u="non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66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Corrigiendo con Oleaje post-procesado</a:t>
            </a:r>
            <a:endParaRPr lang="e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Content Placeholder 1"/>
          <p:cNvSpPr>
            <a:spLocks noGrp="1"/>
          </p:cNvSpPr>
          <p:nvPr>
            <p:ph idx="4294967295"/>
          </p:nvPr>
        </p:nvSpPr>
        <p:spPr>
          <a:xfrm>
            <a:off x="266805" y="1557338"/>
            <a:ext cx="4068763" cy="2690812"/>
          </a:xfrm>
        </p:spPr>
        <p:txBody>
          <a:bodyPr rtlCol="0">
            <a:normAutofit fontScale="92500" lnSpcReduction="10000"/>
          </a:bodyPr>
          <a:lstStyle/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Applanix POS M/V y otros IMUs pueden internamente registrar datos brutos que pueden ser post-procesados en datos de oleaje más precisos (= Oleaje Verd. o iOleaje).</a:t>
            </a:r>
          </a:p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SBMAX (y MBMAX) pueden leer estos Archivos y aplicar los nuevos valores de oleaje.</a:t>
            </a:r>
            <a:endParaRPr lang="es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6084" name="Picture 2" descr="C:\2010 HYPACK Presentations\08 - Processing SB Data\Pictures\2010 SBMAX True Heave Men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986" y="1317626"/>
            <a:ext cx="4362027" cy="110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3" descr="C:\2010 HYPACK Presentations\08 - Processing SB Data\Pictures\2010 SBMAX True Heave Windo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986" y="2414244"/>
            <a:ext cx="4362027" cy="368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8"/>
          <p:cNvSpPr txBox="1">
            <a:spLocks noChangeArrowheads="1"/>
          </p:cNvSpPr>
          <p:nvPr/>
        </p:nvSpPr>
        <p:spPr bwMode="auto">
          <a:xfrm>
            <a:off x="310515" y="4724400"/>
            <a:ext cx="4068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Ud. DEBE sincronizar el reloj de HYPACK LEVANTAMIENTO y el de POS/MV para que esto funcione!</a:t>
            </a:r>
          </a:p>
        </p:txBody>
      </p:sp>
      <p:sp>
        <p:nvSpPr>
          <p:cNvPr id="46087" name="TextBox 9"/>
          <p:cNvSpPr txBox="1">
            <a:spLocks noChangeArrowheads="1"/>
          </p:cNvSpPr>
          <p:nvPr/>
        </p:nvSpPr>
        <p:spPr bwMode="auto">
          <a:xfrm>
            <a:off x="7235825" y="4724400"/>
            <a:ext cx="1331913" cy="95410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1" i="0" u="none" dirty="0"/>
              <a:t>Ponga mucho cuidado a esto</a:t>
            </a:r>
            <a:r>
              <a:rPr lang="es" b="1" i="0" u="none" dirty="0" smtClean="0"/>
              <a:t>!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6211888" y="5053013"/>
            <a:ext cx="1058862" cy="190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53462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Corrigiendo Datos Monohaz con POSPac</a:t>
            </a:r>
          </a:p>
        </p:txBody>
      </p:sp>
      <p:sp>
        <p:nvSpPr>
          <p:cNvPr id="51204" name="Content Placeholder 1"/>
          <p:cNvSpPr>
            <a:spLocks noGrp="1"/>
          </p:cNvSpPr>
          <p:nvPr>
            <p:ph idx="4294967295"/>
          </p:nvPr>
        </p:nvSpPr>
        <p:spPr>
          <a:xfrm>
            <a:off x="182880" y="1073944"/>
            <a:ext cx="3924300" cy="4932362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Applanix POS M/V permite a los usuarios registrar datos brutos y reprocesarlos para obtener datos de posición mejorada, Oleaje, y Marea.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leer el archivo POSPac *.OUT, SBMAX puede: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Actualizar Posiciones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Actualizar Datos Oleaje</a:t>
            </a:r>
          </a:p>
          <a:p>
            <a:pPr marL="788988" lvl="1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Recalcular Mareas RTK: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le permite re-hacer sus Mareas RTK, si alguien entró mala info durante la colección de datos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Correcciones son hechas a medida que los archivos de datos son leídos en SBMAX.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s" altLang="en-US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291013" y="1231583"/>
            <a:ext cx="4710112" cy="4213225"/>
            <a:chOff x="4176713" y="1617663"/>
            <a:chExt cx="4710112" cy="4213225"/>
          </a:xfrm>
        </p:grpSpPr>
        <p:pic>
          <p:nvPicPr>
            <p:cNvPr id="4710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713" y="1617663"/>
              <a:ext cx="4710112" cy="421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4464050" y="4311650"/>
              <a:ext cx="3636963" cy="10255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</p:grpSp>
      <p:sp>
        <p:nvSpPr>
          <p:cNvPr id="47110" name="TextBox 6"/>
          <p:cNvSpPr txBox="1">
            <a:spLocks noChangeArrowheads="1"/>
          </p:cNvSpPr>
          <p:nvPr/>
        </p:nvSpPr>
        <p:spPr bwMode="auto">
          <a:xfrm>
            <a:off x="182880" y="5687378"/>
            <a:ext cx="88182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GPS post-procesado en otros formatos puede algunas veces ser usado en la rutina de ‘Corrección GPS post-procesado’. Datos separados por coma son requeridos.</a:t>
            </a:r>
            <a:endParaRPr lang="es" altLang="en-US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1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16950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itchFamily="34" charset="0"/>
                <a:cs typeface="Arial" pitchFamily="34" charset="0"/>
              </a:rPr>
              <a:t>Corrigiendo Datos Monohaz con POSPac</a:t>
            </a:r>
            <a:endParaRPr lang="es" altLang="en-US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28" name="TextBox 8"/>
          <p:cNvSpPr txBox="1">
            <a:spLocks noChangeArrowheads="1"/>
          </p:cNvSpPr>
          <p:nvPr/>
        </p:nvSpPr>
        <p:spPr bwMode="auto">
          <a:xfrm>
            <a:off x="190499" y="1432826"/>
            <a:ext cx="3103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rgbClr val="53565A"/>
                </a:solidFill>
              </a:rPr>
              <a:t>Nombre del Archivo *.OUT (POSPac)</a:t>
            </a:r>
          </a:p>
        </p:txBody>
      </p:sp>
      <p:sp>
        <p:nvSpPr>
          <p:cNvPr id="52229" name="TextBox 9"/>
          <p:cNvSpPr txBox="1">
            <a:spLocks noChangeArrowheads="1"/>
          </p:cNvSpPr>
          <p:nvPr/>
        </p:nvSpPr>
        <p:spPr bwMode="auto">
          <a:xfrm>
            <a:off x="178013" y="2153921"/>
            <a:ext cx="31035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rgbClr val="53565A"/>
                </a:solidFill>
              </a:rPr>
              <a:t>Recalcular valores Mareas RTK:</a:t>
            </a:r>
          </a:p>
        </p:txBody>
      </p:sp>
      <p:sp>
        <p:nvSpPr>
          <p:cNvPr id="52230" name="TextBox 10"/>
          <p:cNvSpPr txBox="1">
            <a:spLocks noChangeArrowheads="1"/>
          </p:cNvSpPr>
          <p:nvPr/>
        </p:nvSpPr>
        <p:spPr bwMode="auto">
          <a:xfrm>
            <a:off x="178012" y="3094091"/>
            <a:ext cx="310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rgbClr val="53565A"/>
                </a:solidFill>
              </a:rPr>
              <a:t>Mostrar etiquetas de Tiempo del 1</a:t>
            </a:r>
            <a:r>
              <a:rPr lang="es" sz="1600" b="0" i="0" u="none" baseline="30000">
                <a:solidFill>
                  <a:srgbClr val="53565A"/>
                </a:solidFill>
              </a:rPr>
              <a:t>er</a:t>
            </a:r>
            <a:r>
              <a:rPr lang="es" sz="1600" b="0" i="0" u="none">
                <a:solidFill>
                  <a:srgbClr val="53565A"/>
                </a:solidFill>
              </a:rPr>
              <a:t> Registro</a:t>
            </a:r>
          </a:p>
        </p:txBody>
      </p:sp>
      <p:sp>
        <p:nvSpPr>
          <p:cNvPr id="52231" name="TextBox 11"/>
          <p:cNvSpPr txBox="1">
            <a:spLocks noChangeArrowheads="1"/>
          </p:cNvSpPr>
          <p:nvPr/>
        </p:nvSpPr>
        <p:spPr bwMode="auto">
          <a:xfrm>
            <a:off x="190500" y="3906891"/>
            <a:ext cx="31035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rgbClr val="53565A"/>
                </a:solidFill>
              </a:rPr>
              <a:t>Diferencia de Tiempo (en horas) entre el archivo HYPACK *.RAW y POSPAC *.OUT.</a:t>
            </a:r>
          </a:p>
        </p:txBody>
      </p:sp>
      <p:sp>
        <p:nvSpPr>
          <p:cNvPr id="48136" name="TextBox 12"/>
          <p:cNvSpPr txBox="1">
            <a:spLocks noChangeArrowheads="1"/>
          </p:cNvSpPr>
          <p:nvPr/>
        </p:nvSpPr>
        <p:spPr bwMode="auto">
          <a:xfrm>
            <a:off x="135203" y="5260651"/>
            <a:ext cx="62700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1" u="none">
                <a:solidFill>
                  <a:srgbClr val="FF0000"/>
                </a:solidFill>
              </a:rPr>
              <a:t>DEBE SER CUIDADOSO CON ESTA ENTRADA!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065675" y="1292225"/>
            <a:ext cx="5400992" cy="3930015"/>
            <a:chOff x="2808288" y="1652588"/>
            <a:chExt cx="5789612" cy="4283075"/>
          </a:xfrm>
        </p:grpSpPr>
        <p:pic>
          <p:nvPicPr>
            <p:cNvPr id="48130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0" y="1652588"/>
              <a:ext cx="4692650" cy="428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Straight Arrow Connector 14"/>
            <p:cNvCxnSpPr/>
            <p:nvPr/>
          </p:nvCxnSpPr>
          <p:spPr>
            <a:xfrm>
              <a:off x="3059113" y="1957388"/>
              <a:ext cx="1081087" cy="4349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951163" y="2635250"/>
              <a:ext cx="1260475" cy="72072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3024188" y="3724275"/>
              <a:ext cx="1223962" cy="66992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808288" y="4848225"/>
              <a:ext cx="1476375" cy="2317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41" name="TextBox 19"/>
          <p:cNvSpPr txBox="1">
            <a:spLocks noChangeArrowheads="1"/>
          </p:cNvSpPr>
          <p:nvPr/>
        </p:nvSpPr>
        <p:spPr bwMode="auto">
          <a:xfrm>
            <a:off x="178012" y="5579206"/>
            <a:ext cx="8543925" cy="64611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xtLst/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Ud. DEBE sincronizar el reloj de HYPACK LEVANTAMIENTO y el de POS/MV para que esto funcione!</a:t>
            </a:r>
          </a:p>
        </p:txBody>
      </p:sp>
    </p:spTree>
    <p:extLst>
      <p:ext uri="{BB962C8B-B14F-4D97-AF65-F5344CB8AC3E}">
        <p14:creationId xmlns:p14="http://schemas.microsoft.com/office/powerpoint/2010/main" val="27831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El Chequeo de Barra</a:t>
            </a:r>
          </a:p>
        </p:txBody>
      </p:sp>
      <p:pic>
        <p:nvPicPr>
          <p:cNvPr id="51203" name="Picture 3" descr="BarCheck20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3321050"/>
            <a:ext cx="2741612" cy="33734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BarCheck2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938" y="1223963"/>
            <a:ext cx="2741612" cy="2055812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976562" y="1563688"/>
            <a:ext cx="6227762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Baje una barra o plato 5’ o 2m debajo de la superficie.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Ajuste el ‘cero’ o ‘Calado’ o ‘Marea’ en su ecosonda hasta que lea ese valor.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Baje la barra hasta su Prof. de Proyecto mas profunda a ser medida.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Ajuste la velocidad del sonido hasta que lea ese valor.</a:t>
            </a:r>
          </a:p>
          <a:p>
            <a:pPr marL="342900" indent="-342900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Repita pasos 1 y 2 hasta que usted no tenga que hacer ningún ajuste.</a:t>
            </a:r>
          </a:p>
          <a:p>
            <a:pPr lvl="1" algn="l" rtl="0">
              <a:spcBef>
                <a:spcPct val="500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Su ecosonda ahora sacará sondajes que tienen correcciones de velocidad del sonido incorporadas en la profundidad sacada.</a:t>
            </a:r>
          </a:p>
        </p:txBody>
      </p:sp>
      <p:sp>
        <p:nvSpPr>
          <p:cNvPr id="51206" name="Oval 6"/>
          <p:cNvSpPr>
            <a:spLocks noChangeArrowheads="1"/>
          </p:cNvSpPr>
          <p:nvPr/>
        </p:nvSpPr>
        <p:spPr bwMode="auto">
          <a:xfrm>
            <a:off x="234950" y="1182688"/>
            <a:ext cx="381000" cy="3810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2000" b="1" i="0" u="none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51207" name="Oval 7"/>
          <p:cNvSpPr>
            <a:spLocks noChangeArrowheads="1"/>
          </p:cNvSpPr>
          <p:nvPr/>
        </p:nvSpPr>
        <p:spPr bwMode="auto">
          <a:xfrm>
            <a:off x="192088" y="3336925"/>
            <a:ext cx="381000" cy="39687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2000" b="1" i="0" u="none">
                <a:solidFill>
                  <a:srgbClr val="0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64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INDICE</a:t>
            </a:r>
            <a:endParaRPr lang="es" dirty="0"/>
          </a:p>
        </p:txBody>
      </p:sp>
      <p:sp>
        <p:nvSpPr>
          <p:cNvPr id="9" name="TextBox 8"/>
          <p:cNvSpPr txBox="1"/>
          <p:nvPr/>
        </p:nvSpPr>
        <p:spPr>
          <a:xfrm>
            <a:off x="934720" y="1402080"/>
            <a:ext cx="437177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hlinkClick r:id="rId2" action="ppaction://hlinksldjump"/>
              </a:rPr>
              <a:t>Correcciones Calado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dirty="0" smtClean="0">
              <a:hlinkClick r:id="rId2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hlinkClick r:id="rId2" action="ppaction://hlinksldjump"/>
              </a:rPr>
              <a:t>Velocidad del Sonido y Datos Monohaz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dirty="0" smtClean="0">
              <a:hlinkClick r:id="rId2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hlinkClick r:id="rId2" action="ppaction://hlinksldjump"/>
              </a:rPr>
              <a:t>Correcciones por Nivel del Agua</a:t>
            </a:r>
            <a:endParaRPr lang="es" dirty="0" smtClean="0">
              <a:hlinkClick r:id="rId3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dirty="0" smtClean="0">
              <a:hlinkClick r:id="rId3" action="ppaction://hlinksldjump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hlinkClick r:id="rId3" action="ppaction://hlinksldjump"/>
              </a:rPr>
              <a:t>Editor Monohaz 64</a:t>
            </a:r>
            <a:endParaRPr lang="es" dirty="0" smtClean="0"/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dirty="0"/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41613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Velocidad del Sonido y Datos Monohaz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20</a:t>
            </a:fld>
            <a:endParaRPr lang="es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04576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896225" cy="989013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</a:pPr>
            <a:r>
              <a:rPr lang="es" sz="3600" b="0" i="0" u="none">
                <a:latin typeface="Arial" pitchFamily="34" charset="0"/>
                <a:cs typeface="Arial" pitchFamily="34" charset="0"/>
              </a:rPr>
              <a:t>Correcciones por Velocidad del Sonido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344562"/>
              </p:ext>
            </p:extLst>
          </p:nvPr>
        </p:nvGraphicFramePr>
        <p:xfrm>
          <a:off x="442278" y="1695661"/>
          <a:ext cx="8153400" cy="4307969"/>
        </p:xfrm>
        <a:graphic>
          <a:graphicData uri="http://schemas.openxmlformats.org/drawingml/2006/table">
            <a:tbl>
              <a:tblPr/>
              <a:tblGrid>
                <a:gridCol w="2717800"/>
                <a:gridCol w="2717800"/>
                <a:gridCol w="2717800"/>
              </a:tblGrid>
              <a:tr h="6604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36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Método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36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Uso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36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Programa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</a:tr>
              <a:tr h="10160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Calibrando su Ecosonda con un chequeo de barra.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Monohaz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8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Ninguna.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16047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Corrigiendo con un perfil de Velocidad del Sonido.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Multihaz y Monohaz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8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VELOCIDAD DEL SONIDO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Corrigiendo por Velocidad del Sonido con base en errores medidos a cada profundidad.</a:t>
                      </a:r>
                    </a:p>
                  </a:txBody>
                  <a:tcPr marT="45722" marB="4572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0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Monohaz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8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AJUSTE SONDAJES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1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Programa separado o incorporado en SBMAX</a:t>
                      </a:r>
                      <a:endParaRPr kumimoji="0" lang="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8429059" cy="988786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 dirty="0">
                <a:latin typeface="Arial" pitchFamily="34" charset="0"/>
                <a:cs typeface="Arial" pitchFamily="34" charset="0"/>
              </a:rPr>
              <a:t>Problemas con los Chequeos de Barra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68960" y="1266825"/>
            <a:ext cx="8104188" cy="4899025"/>
          </a:xfrm>
        </p:spPr>
        <p:txBody>
          <a:bodyPr>
            <a:normAutofit/>
          </a:bodyPr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Acción Oleaje:  (Nada como tratar de calibrar su ecosonda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 decima mas cercana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mientras se esta parado en un mar de 2’).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Corrientes: La barra se mueve de debajo del transducer cuando la baja, limitando su habilidad para verla.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Efectuar el chequeo de barra por fuera de su área de levantamiento:  Es más conveniente hacer el Chequeo de Barra en el muelle.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Levantando con un solo chequeo de barra en un área donde el perfil de Velocidad del Sonido cambia (límite agua dulce y salada).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s" altLang="en-US" sz="18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568960" y="5088383"/>
            <a:ext cx="84126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800" b="0" i="0" u="none" dirty="0">
                <a:solidFill>
                  <a:srgbClr val="53565A"/>
                </a:solidFill>
              </a:rPr>
              <a:t>Reserve tiempo para que su tripulación practique y efectúe chequeos de barra!</a:t>
            </a:r>
          </a:p>
          <a:p>
            <a:endParaRPr lang="es" altLang="en-US" sz="18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89013"/>
          </a:xfrm>
        </p:spPr>
        <p:txBody>
          <a:bodyPr/>
          <a:lstStyle/>
          <a:p>
            <a:pPr marL="53975" algn="ctr" rtl="0" eaLnBrk="1" hangingPunct="1"/>
            <a:r>
              <a:rPr lang="es" sz="3200" b="0" i="0" u="none" dirty="0">
                <a:latin typeface="Arial" pitchFamily="34" charset="0"/>
                <a:cs typeface="Arial" pitchFamily="34" charset="0"/>
              </a:rPr>
              <a:t>Usando datos desde un Perfilador de velocidad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3200" y="1612053"/>
            <a:ext cx="3566608" cy="4092997"/>
          </a:xfrm>
        </p:spPr>
        <p:txBody>
          <a:bodyPr>
            <a:normAutofit lnSpcReduction="10000"/>
          </a:bodyPr>
          <a:lstStyle/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Use el programa VELOCIDAD DEL SONIDO para entrar la información de Velocidad.</a:t>
            </a: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None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Importar directamente desde: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Sontek Castaway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Valeport SWiFT</a:t>
            </a:r>
          </a:p>
          <a:p>
            <a:pPr marL="846138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AML Base X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03238" lvl="1" indent="0" algn="l" rtl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Cargar el archivo *.VEL resultante en el Editor Monohaz.</a:t>
            </a:r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421" y="1612053"/>
            <a:ext cx="4895222" cy="405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7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040687" cy="989013"/>
          </a:xfrm>
        </p:spPr>
        <p:txBody>
          <a:bodyPr/>
          <a:lstStyle/>
          <a:p>
            <a:pPr algn="l" rtl="0"/>
            <a:r>
              <a:rPr lang="es" sz="3600" b="0" i="0" u="none">
                <a:latin typeface="Arial" pitchFamily="34" charset="0"/>
                <a:cs typeface="Arial" pitchFamily="34" charset="0"/>
              </a:rPr>
              <a:t>VELOCIDAD DEL SONIDO</a:t>
            </a:r>
          </a:p>
        </p:txBody>
      </p:sp>
      <p:sp>
        <p:nvSpPr>
          <p:cNvPr id="542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6B5BD62-8F42-4618-952A-593EF8F4514E}" type="slidenum">
              <a:rPr sz="1200"/>
              <a:pPr algn="l" rtl="0"/>
              <a:t>24</a:t>
            </a:fld>
            <a:endParaRPr lang="es" altLang="en-US" sz="1200" smtClean="0"/>
          </a:p>
        </p:txBody>
      </p:sp>
      <p:sp>
        <p:nvSpPr>
          <p:cNvPr id="2" name="TextBox 1"/>
          <p:cNvSpPr txBox="1"/>
          <p:nvPr/>
        </p:nvSpPr>
        <p:spPr>
          <a:xfrm>
            <a:off x="3187581" y="1410056"/>
            <a:ext cx="2820112" cy="2616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solidFill>
                  <a:schemeClr val="bg1"/>
                </a:solidFill>
              </a:rPr>
              <a:t>Tabla</a:t>
            </a:r>
            <a:r>
              <a:rPr lang="en-US" sz="1100" b="1" dirty="0" smtClean="0">
                <a:solidFill>
                  <a:schemeClr val="bg1"/>
                </a:solidFill>
              </a:rPr>
              <a:t> Error </a:t>
            </a:r>
            <a:r>
              <a:rPr lang="en-US" sz="1100" b="1" dirty="0" err="1" smtClean="0">
                <a:solidFill>
                  <a:schemeClr val="bg1"/>
                </a:solidFill>
              </a:rPr>
              <a:t>Velocidad</a:t>
            </a:r>
            <a:r>
              <a:rPr lang="en-US" sz="1100" b="1" dirty="0" smtClean="0">
                <a:solidFill>
                  <a:schemeClr val="bg1"/>
                </a:solidFill>
              </a:rPr>
              <a:t> del </a:t>
            </a:r>
            <a:r>
              <a:rPr lang="en-US" sz="1100" b="1" dirty="0" err="1" smtClean="0">
                <a:solidFill>
                  <a:schemeClr val="bg1"/>
                </a:solidFill>
              </a:rPr>
              <a:t>Sonido</a:t>
            </a:r>
            <a:r>
              <a:rPr lang="en-US" sz="1100" b="1" dirty="0" smtClean="0">
                <a:solidFill>
                  <a:schemeClr val="bg1"/>
                </a:solidFill>
              </a:rPr>
              <a:t> (Pies)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5731" y="1733375"/>
            <a:ext cx="3784362" cy="2154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(</a:t>
            </a:r>
            <a:r>
              <a:rPr lang="en-US" sz="800" b="1" dirty="0" err="1" smtClean="0">
                <a:solidFill>
                  <a:schemeClr val="bg1"/>
                </a:solidFill>
              </a:rPr>
              <a:t>Diferencia</a:t>
            </a:r>
            <a:r>
              <a:rPr lang="en-US" sz="800" b="1" dirty="0" smtClean="0">
                <a:solidFill>
                  <a:schemeClr val="bg1"/>
                </a:solidFill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</a:rPr>
              <a:t>en</a:t>
            </a:r>
            <a:r>
              <a:rPr lang="en-US" sz="800" b="1" dirty="0" smtClean="0">
                <a:solidFill>
                  <a:schemeClr val="bg1"/>
                </a:solidFill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</a:rPr>
              <a:t>Vel</a:t>
            </a:r>
            <a:r>
              <a:rPr lang="en-US" sz="800" b="1" dirty="0" smtClean="0">
                <a:solidFill>
                  <a:schemeClr val="bg1"/>
                </a:solidFill>
              </a:rPr>
              <a:t> del </a:t>
            </a:r>
            <a:r>
              <a:rPr lang="en-US" sz="800" b="1" dirty="0" err="1" smtClean="0">
                <a:solidFill>
                  <a:schemeClr val="bg1"/>
                </a:solidFill>
              </a:rPr>
              <a:t>Sonido</a:t>
            </a:r>
            <a:r>
              <a:rPr lang="en-US" sz="800" b="1" dirty="0" smtClean="0">
                <a:solidFill>
                  <a:schemeClr val="bg1"/>
                </a:solidFill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</a:rPr>
              <a:t>en</a:t>
            </a:r>
            <a:r>
              <a:rPr lang="en-US" sz="800" b="1" dirty="0" smtClean="0">
                <a:solidFill>
                  <a:schemeClr val="bg1"/>
                </a:solidFill>
              </a:rPr>
              <a:t> Pies </a:t>
            </a:r>
            <a:r>
              <a:rPr lang="en-US" sz="800" b="1" dirty="0" err="1" smtClean="0">
                <a:solidFill>
                  <a:schemeClr val="bg1"/>
                </a:solidFill>
              </a:rPr>
              <a:t>por</a:t>
            </a:r>
            <a:r>
              <a:rPr lang="en-US" sz="800" b="1" dirty="0" smtClean="0">
                <a:solidFill>
                  <a:schemeClr val="bg1"/>
                </a:solidFill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</a:rPr>
              <a:t>Seg</a:t>
            </a:r>
            <a:r>
              <a:rPr lang="en-US" sz="800" b="1" dirty="0" smtClean="0">
                <a:solidFill>
                  <a:schemeClr val="bg1"/>
                </a:solidFill>
              </a:rPr>
              <a:t> </a:t>
            </a:r>
            <a:r>
              <a:rPr lang="en-US" sz="800" b="1" dirty="0" err="1" smtClean="0">
                <a:solidFill>
                  <a:schemeClr val="bg1"/>
                </a:solidFill>
              </a:rPr>
              <a:t>desde</a:t>
            </a:r>
            <a:r>
              <a:rPr lang="en-US" sz="800" b="1" dirty="0" smtClean="0">
                <a:solidFill>
                  <a:schemeClr val="bg1"/>
                </a:solidFill>
              </a:rPr>
              <a:t> el valor </a:t>
            </a:r>
            <a:r>
              <a:rPr lang="en-US" sz="800" b="1" dirty="0" err="1" smtClean="0">
                <a:solidFill>
                  <a:schemeClr val="bg1"/>
                </a:solidFill>
              </a:rPr>
              <a:t>inicial</a:t>
            </a:r>
            <a:r>
              <a:rPr lang="en-US" sz="800" b="1" dirty="0" smtClean="0">
                <a:solidFill>
                  <a:schemeClr val="bg1"/>
                </a:solidFill>
              </a:rPr>
              <a:t>.)</a:t>
            </a:r>
            <a:endParaRPr lang="en-US" sz="800" b="1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6694" y="1338858"/>
            <a:ext cx="7030720" cy="4931375"/>
            <a:chOff x="636694" y="1338858"/>
            <a:chExt cx="7030720" cy="4931375"/>
          </a:xfrm>
        </p:grpSpPr>
        <p:pic>
          <p:nvPicPr>
            <p:cNvPr id="54276" name="Picture 2" descr="C:\Users\cshaw\Downloads\11_A_PPT\SV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694" y="1338858"/>
              <a:ext cx="7030720" cy="493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 rot="-5400000">
              <a:off x="-2" y="3785788"/>
              <a:ext cx="1692068" cy="276999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err="1" smtClean="0">
                  <a:solidFill>
                    <a:schemeClr val="bg1"/>
                  </a:solidFill>
                </a:rPr>
                <a:t>Profundiadd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 (Pies)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13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256587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Rutina AJUSTE DE SONDAJES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349500"/>
            <a:ext cx="5100320" cy="3852863"/>
          </a:xfrm>
        </p:spPr>
        <p:txBody>
          <a:bodyPr>
            <a:normAutofit/>
          </a:bodyPr>
          <a:lstStyle/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Baje una barra a profundidades específicas debajo de la línea de agua estática.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Note lo que la ecosonda reporta.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AJUSTE SONDAJES lee archivos de datos editados e inserta la ‘corrección’ apropiada con base en la profundidad medida.</a:t>
            </a:r>
          </a:p>
          <a:p>
            <a:pPr marL="754063" indent="-342900" algn="l" rtl="0" eaLnBrk="1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Esta misma rutina ahora esta disponible en el EDITOR MONOHAZ (SBMAX)</a:t>
            </a:r>
          </a:p>
        </p:txBody>
      </p:sp>
      <p:pic>
        <p:nvPicPr>
          <p:cNvPr id="55300" name="Picture 4" descr="EDITING - Sounding Adjust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1573213"/>
            <a:ext cx="3605212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058863"/>
            <a:ext cx="25622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Box 5"/>
          <p:cNvSpPr txBox="1">
            <a:spLocks noChangeArrowheads="1"/>
          </p:cNvSpPr>
          <p:nvPr/>
        </p:nvSpPr>
        <p:spPr bwMode="auto">
          <a:xfrm>
            <a:off x="347663" y="5767388"/>
            <a:ext cx="5616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>
                <a:solidFill>
                  <a:srgbClr val="0091BB"/>
                </a:solidFill>
              </a:rPr>
              <a:t>AJUSTE SONDAJES esta disponible como un programa separado, o como una rutina integrada en SBMAX.</a:t>
            </a:r>
          </a:p>
        </p:txBody>
      </p:sp>
    </p:spTree>
    <p:extLst>
      <p:ext uri="{BB962C8B-B14F-4D97-AF65-F5344CB8AC3E}">
        <p14:creationId xmlns:p14="http://schemas.microsoft.com/office/powerpoint/2010/main" val="20815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AJUSTE DE SONDAJES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7278" y="1903201"/>
            <a:ext cx="3813175" cy="4070879"/>
          </a:xfrm>
        </p:spPr>
        <p:txBody>
          <a:bodyPr rtlCol="0">
            <a:normAutofit/>
          </a:bodyPr>
          <a:lstStyle/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Procese los datos en el EDITOR MONOHAZ (SBMAX)</a:t>
            </a: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endParaRPr lang="e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su Prof. e información de Error en el programa AJUSTE DE SONDAJES .</a:t>
            </a: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endParaRPr lang="e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Calibri" pitchFamily="34" charset="0"/>
              <a:buAutoNum type="arabicPeriod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Tome los archivos de datos formato “ALL” editado resultantes y procéselos a través de AJUSTE DE SONDAJES.</a:t>
            </a:r>
          </a:p>
        </p:txBody>
      </p:sp>
      <p:pic>
        <p:nvPicPr>
          <p:cNvPr id="56324" name="Picture 11" descr="SBMAX with SA Correc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320" y="2167466"/>
            <a:ext cx="4736153" cy="3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70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394876" cy="1362075"/>
          </a:xfrm>
        </p:spPr>
        <p:txBody>
          <a:bodyPr/>
          <a:lstStyle/>
          <a:p>
            <a:pPr algn="l" rtl="0"/>
            <a:r>
              <a:rPr lang="es" b="0" i="0" u="none" dirty="0"/>
              <a:t>Correcciones por Nivel del Agua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27</a:t>
            </a:fld>
            <a:endParaRPr lang="es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3068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7514659" cy="988786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 dirty="0">
                <a:latin typeface="Arial" pitchFamily="34" charset="0"/>
                <a:cs typeface="Arial" pitchFamily="34" charset="0"/>
              </a:rPr>
              <a:t>Correcciones por Nivel del Agua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581313" y="1067220"/>
            <a:ext cx="4536440" cy="4777810"/>
            <a:chOff x="4495800" y="1128713"/>
            <a:chExt cx="3962400" cy="5043487"/>
          </a:xfrm>
        </p:grpSpPr>
        <p:sp>
          <p:nvSpPr>
            <p:cNvPr id="58372" name="Rectangle 2"/>
            <p:cNvSpPr>
              <a:spLocks noChangeArrowheads="1"/>
            </p:cNvSpPr>
            <p:nvPr/>
          </p:nvSpPr>
          <p:spPr bwMode="auto">
            <a:xfrm>
              <a:off x="4495800" y="1128713"/>
              <a:ext cx="3910013" cy="504348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8373" name="Line 6"/>
            <p:cNvSpPr>
              <a:spLocks noChangeShapeType="1"/>
            </p:cNvSpPr>
            <p:nvPr/>
          </p:nvSpPr>
          <p:spPr bwMode="auto">
            <a:xfrm flipH="1">
              <a:off x="5410200" y="3810000"/>
              <a:ext cx="28194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74" name="Text Box 7"/>
            <p:cNvSpPr txBox="1">
              <a:spLocks noChangeArrowheads="1"/>
            </p:cNvSpPr>
            <p:nvPr/>
          </p:nvSpPr>
          <p:spPr bwMode="auto">
            <a:xfrm>
              <a:off x="4648200" y="35814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000" b="0" i="0" u="none">
                  <a:solidFill>
                    <a:srgbClr val="FF0000"/>
                  </a:solidFill>
                  <a:latin typeface="Verdana" pitchFamily="34" charset="0"/>
                </a:rPr>
                <a:t>Datum Cartográfico</a:t>
              </a:r>
            </a:p>
          </p:txBody>
        </p:sp>
        <p:sp>
          <p:nvSpPr>
            <p:cNvPr id="58375" name="Line 8"/>
            <p:cNvSpPr>
              <a:spLocks noChangeShapeType="1"/>
            </p:cNvSpPr>
            <p:nvPr/>
          </p:nvSpPr>
          <p:spPr bwMode="auto">
            <a:xfrm>
              <a:off x="5410200" y="5486400"/>
              <a:ext cx="3048000" cy="0"/>
            </a:xfrm>
            <a:prstGeom prst="line">
              <a:avLst/>
            </a:prstGeom>
            <a:noFill/>
            <a:ln w="38100">
              <a:solidFill>
                <a:srgbClr val="CC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76" name="Text Box 9"/>
            <p:cNvSpPr txBox="1">
              <a:spLocks noChangeArrowheads="1"/>
            </p:cNvSpPr>
            <p:nvPr/>
          </p:nvSpPr>
          <p:spPr bwMode="auto">
            <a:xfrm>
              <a:off x="4648200" y="52578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000" b="0" i="0" u="none">
                  <a:solidFill>
                    <a:srgbClr val="CC9900"/>
                  </a:solidFill>
                  <a:latin typeface="Verdana" pitchFamily="34" charset="0"/>
                </a:rPr>
                <a:t>El Fondo</a:t>
              </a:r>
            </a:p>
          </p:txBody>
        </p:sp>
        <p:sp>
          <p:nvSpPr>
            <p:cNvPr id="58377" name="Line 10"/>
            <p:cNvSpPr>
              <a:spLocks noChangeShapeType="1"/>
            </p:cNvSpPr>
            <p:nvPr/>
          </p:nvSpPr>
          <p:spPr bwMode="auto">
            <a:xfrm flipH="1">
              <a:off x="5181600" y="2590800"/>
              <a:ext cx="3200400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78" name="Text Box 11"/>
            <p:cNvSpPr txBox="1">
              <a:spLocks noChangeArrowheads="1"/>
            </p:cNvSpPr>
            <p:nvPr/>
          </p:nvSpPr>
          <p:spPr bwMode="auto">
            <a:xfrm>
              <a:off x="4648200" y="2362200"/>
              <a:ext cx="1143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000" b="0" i="0" u="none">
                  <a:solidFill>
                    <a:srgbClr val="0070C0"/>
                  </a:solidFill>
                  <a:latin typeface="Verdana" pitchFamily="34" charset="0"/>
                </a:rPr>
                <a:t>Nivel del</a:t>
              </a:r>
              <a:r>
                <a:rPr lang="es" sz="1000" b="0" i="0" u="none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es" sz="1000" b="0" i="0" u="none">
                  <a:solidFill>
                    <a:srgbClr val="0070C0"/>
                  </a:solidFill>
                  <a:latin typeface="Verdana" pitchFamily="34" charset="0"/>
                </a:rPr>
                <a:t>Agua</a:t>
              </a:r>
            </a:p>
          </p:txBody>
        </p:sp>
        <p:sp>
          <p:nvSpPr>
            <p:cNvPr id="58379" name="Line 12"/>
            <p:cNvSpPr>
              <a:spLocks noChangeShapeType="1"/>
            </p:cNvSpPr>
            <p:nvPr/>
          </p:nvSpPr>
          <p:spPr bwMode="auto">
            <a:xfrm>
              <a:off x="6172200" y="2362200"/>
              <a:ext cx="0" cy="304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0" name="Line 13"/>
            <p:cNvSpPr>
              <a:spLocks noChangeShapeType="1"/>
            </p:cNvSpPr>
            <p:nvPr/>
          </p:nvSpPr>
          <p:spPr bwMode="auto">
            <a:xfrm>
              <a:off x="6169025" y="2357438"/>
              <a:ext cx="7588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1" name="Line 14"/>
            <p:cNvSpPr>
              <a:spLocks noChangeShapeType="1"/>
            </p:cNvSpPr>
            <p:nvPr/>
          </p:nvSpPr>
          <p:spPr bwMode="auto">
            <a:xfrm>
              <a:off x="6937375" y="2357438"/>
              <a:ext cx="0" cy="301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2" name="Line 15"/>
            <p:cNvSpPr>
              <a:spLocks noChangeShapeType="1"/>
            </p:cNvSpPr>
            <p:nvPr/>
          </p:nvSpPr>
          <p:spPr bwMode="auto">
            <a:xfrm>
              <a:off x="6172200" y="2667000"/>
              <a:ext cx="381000" cy="762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3" name="Line 16"/>
            <p:cNvSpPr>
              <a:spLocks noChangeShapeType="1"/>
            </p:cNvSpPr>
            <p:nvPr/>
          </p:nvSpPr>
          <p:spPr bwMode="auto">
            <a:xfrm flipV="1">
              <a:off x="6553200" y="2667000"/>
              <a:ext cx="381000" cy="762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4" name="Line 17"/>
            <p:cNvSpPr>
              <a:spLocks noChangeShapeType="1"/>
            </p:cNvSpPr>
            <p:nvPr/>
          </p:nvSpPr>
          <p:spPr bwMode="auto">
            <a:xfrm flipV="1">
              <a:off x="6248400" y="2133600"/>
              <a:ext cx="76200" cy="2286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5" name="Line 18"/>
            <p:cNvSpPr>
              <a:spLocks noChangeShapeType="1"/>
            </p:cNvSpPr>
            <p:nvPr/>
          </p:nvSpPr>
          <p:spPr bwMode="auto">
            <a:xfrm flipH="1" flipV="1">
              <a:off x="6781800" y="2133600"/>
              <a:ext cx="76200" cy="2286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6" name="Line 19"/>
            <p:cNvSpPr>
              <a:spLocks noChangeShapeType="1"/>
            </p:cNvSpPr>
            <p:nvPr/>
          </p:nvSpPr>
          <p:spPr bwMode="auto">
            <a:xfrm>
              <a:off x="6324600" y="2133600"/>
              <a:ext cx="4572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8387" name="AutoShape 20"/>
            <p:cNvSpPr>
              <a:spLocks noChangeArrowheads="1"/>
            </p:cNvSpPr>
            <p:nvPr/>
          </p:nvSpPr>
          <p:spPr bwMode="auto">
            <a:xfrm>
              <a:off x="6324600" y="2590800"/>
              <a:ext cx="152400" cy="2895600"/>
            </a:xfrm>
            <a:prstGeom prst="upDownArrow">
              <a:avLst>
                <a:gd name="adj1" fmla="val 50000"/>
                <a:gd name="adj2" fmla="val 94824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8388" name="Text Box 21"/>
            <p:cNvSpPr txBox="1">
              <a:spLocks noChangeArrowheads="1"/>
            </p:cNvSpPr>
            <p:nvPr/>
          </p:nvSpPr>
          <p:spPr bwMode="auto">
            <a:xfrm>
              <a:off x="5029200" y="4343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es" sz="1200" b="0" i="0" u="none">
                  <a:solidFill>
                    <a:srgbClr val="FF0000"/>
                  </a:solidFill>
                  <a:latin typeface="Verdana" pitchFamily="34" charset="0"/>
                </a:rPr>
                <a:t>Prof. Medida</a:t>
              </a:r>
            </a:p>
          </p:txBody>
        </p:sp>
        <p:sp>
          <p:nvSpPr>
            <p:cNvPr id="58389" name="AutoShape 22"/>
            <p:cNvSpPr>
              <a:spLocks noChangeArrowheads="1"/>
            </p:cNvSpPr>
            <p:nvPr/>
          </p:nvSpPr>
          <p:spPr bwMode="auto">
            <a:xfrm>
              <a:off x="7696200" y="3810000"/>
              <a:ext cx="152400" cy="1676400"/>
            </a:xfrm>
            <a:prstGeom prst="upDownArrow">
              <a:avLst>
                <a:gd name="adj1" fmla="val 50000"/>
                <a:gd name="adj2" fmla="val 54898"/>
              </a:avLst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8390" name="Text Box 23"/>
            <p:cNvSpPr txBox="1">
              <a:spLocks noChangeArrowheads="1"/>
            </p:cNvSpPr>
            <p:nvPr/>
          </p:nvSpPr>
          <p:spPr bwMode="auto">
            <a:xfrm>
              <a:off x="6400800" y="4343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es" sz="1200" b="0" i="0" u="none">
                  <a:solidFill>
                    <a:srgbClr val="FF0000"/>
                  </a:solidFill>
                  <a:latin typeface="Verdana" pitchFamily="34" charset="0"/>
                </a:rPr>
                <a:t>Sondaje Cartográfico</a:t>
              </a:r>
            </a:p>
          </p:txBody>
        </p:sp>
        <p:sp>
          <p:nvSpPr>
            <p:cNvPr id="58391" name="Text Box 24"/>
            <p:cNvSpPr txBox="1">
              <a:spLocks noChangeArrowheads="1"/>
            </p:cNvSpPr>
            <p:nvPr/>
          </p:nvSpPr>
          <p:spPr bwMode="auto">
            <a:xfrm>
              <a:off x="6324600" y="2819400"/>
              <a:ext cx="1295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rtl="0">
                <a:spcBef>
                  <a:spcPct val="50000"/>
                </a:spcBef>
              </a:pPr>
              <a:r>
                <a:rPr lang="es" sz="1200" b="0" i="0" u="none">
                  <a:solidFill>
                    <a:srgbClr val="FF0000"/>
                  </a:solidFill>
                  <a:latin typeface="Verdana" pitchFamily="34" charset="0"/>
                </a:rPr>
                <a:t>Corrección Marea</a:t>
              </a:r>
            </a:p>
          </p:txBody>
        </p:sp>
        <p:sp>
          <p:nvSpPr>
            <p:cNvPr id="58392" name="AutoShape 25"/>
            <p:cNvSpPr>
              <a:spLocks noChangeArrowheads="1"/>
            </p:cNvSpPr>
            <p:nvPr/>
          </p:nvSpPr>
          <p:spPr bwMode="auto">
            <a:xfrm>
              <a:off x="7696200" y="2590800"/>
              <a:ext cx="152400" cy="1219200"/>
            </a:xfrm>
            <a:prstGeom prst="upDownArrow">
              <a:avLst>
                <a:gd name="adj1" fmla="val 50000"/>
                <a:gd name="adj2" fmla="val 39926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</p:grpSp>
      <p:sp>
        <p:nvSpPr>
          <p:cNvPr id="58393" name="TextBox 24"/>
          <p:cNvSpPr txBox="1">
            <a:spLocks noChangeArrowheads="1"/>
          </p:cNvSpPr>
          <p:nvPr/>
        </p:nvSpPr>
        <p:spPr bwMode="auto">
          <a:xfrm>
            <a:off x="264817" y="1351492"/>
            <a:ext cx="4140200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lvl="2"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HYPACK agrega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todas las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correcciones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profundidad medida. </a:t>
            </a:r>
          </a:p>
          <a:p>
            <a:pPr marL="0" lvl="2" algn="l" rtl="0"/>
            <a:endParaRPr lang="es" altLang="en-US" sz="1800" b="0" dirty="0">
              <a:solidFill>
                <a:srgbClr val="0091BB"/>
              </a:solidFill>
            </a:endParaRPr>
          </a:p>
          <a:p>
            <a:pPr marL="0" lvl="2"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 corrección de marea será siempre un valor</a:t>
            </a:r>
            <a:r>
              <a:rPr lang="es" sz="1800" b="0" i="0" u="none" dirty="0">
                <a:solidFill>
                  <a:srgbClr val="FF0000"/>
                </a:solidFill>
              </a:rPr>
              <a:t> </a:t>
            </a:r>
            <a:r>
              <a:rPr lang="es" sz="1800" b="0" i="0" u="sng" dirty="0">
                <a:solidFill>
                  <a:srgbClr val="FF0000"/>
                </a:solidFill>
              </a:rPr>
              <a:t>NEGATIVO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 el Nivel del Agua esta sobre el Datum Cartográfico.</a:t>
            </a:r>
          </a:p>
          <a:p>
            <a:pPr marL="0" lvl="2" algn="l" rtl="0"/>
            <a:endParaRPr lang="es" altLang="en-US" sz="1800" b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l" rtl="0"/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ctr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</a:t>
            </a:r>
            <a:r>
              <a:rPr lang="es" sz="1800" b="1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Profundidad </a:t>
            </a:r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Bruta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  <a:p>
            <a:pPr marL="0" lvl="2" algn="ctr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</a:t>
            </a:r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 de Marea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  <a:p>
            <a:pPr marL="0" lvl="2" algn="ctr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 Calado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  <a:p>
            <a:pPr marL="0" lvl="2" algn="ctr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</a:t>
            </a:r>
            <a:r>
              <a:rPr lang="es" sz="1800" b="1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Corrección </a:t>
            </a:r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SV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ctr" rtl="0"/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+ Corrección Oleaje</a:t>
            </a:r>
          </a:p>
          <a:p>
            <a:pPr marL="0" lvl="2" algn="ctr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----------------------------------</a:t>
            </a:r>
          </a:p>
          <a:p>
            <a:pPr marL="0" lvl="2" algn="ctr" rtl="0"/>
            <a:r>
              <a:rPr lang="es" sz="18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Prof. Final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2" algn="l" rtl="0"/>
            <a:endParaRPr lang="es" altLang="en-US" sz="1800" b="0" dirty="0">
              <a:solidFill>
                <a:srgbClr val="0091BB"/>
              </a:solidFill>
            </a:endParaRPr>
          </a:p>
          <a:p>
            <a:endParaRPr lang="es" altLang="en-US" sz="1600" b="0" dirty="0">
              <a:solidFill>
                <a:srgbClr val="0091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Correcciones De Marea</a:t>
            </a:r>
          </a:p>
        </p:txBody>
      </p:sp>
      <p:graphicFrame>
        <p:nvGraphicFramePr>
          <p:cNvPr id="4" name="Group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658828"/>
              </p:ext>
            </p:extLst>
          </p:nvPr>
        </p:nvGraphicFramePr>
        <p:xfrm>
          <a:off x="347472" y="1527175"/>
          <a:ext cx="8382000" cy="5062851"/>
        </p:xfrm>
        <a:graphic>
          <a:graphicData uri="http://schemas.openxmlformats.org/drawingml/2006/table">
            <a:tbl>
              <a:tblPr/>
              <a:tblGrid>
                <a:gridCol w="4191000"/>
                <a:gridCol w="4191000"/>
              </a:tblGrid>
              <a:tr h="5182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800" b="0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Método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800" b="0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Programa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1BB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Mareógrafos con Telemetría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LEVANTAMIENTO con driver de telemetria Marea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Entrada Manual durante el LEVANTAMIENTO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LEVANTAMIENTO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MAREAS RTK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LEVANTAMIENTO usando GPS.DLL, POSMV.DLL, o F180.DLL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5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Entrada Manual durante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Pos-procesamiento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MAREAS MANUAL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Predicción desde Alturas y Horas de Alta &amp; Baja mar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MAREAS MANUAL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Predicciones Armónicas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ARMÓNICOS MAREAS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1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Interpolación entre Estaciones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Rutina Ajuste Marea en SBMAX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01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Zonificación Mareal</a:t>
                      </a: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ZONIFICACIÓN MAREAL</a:t>
                      </a:r>
                    </a:p>
                  </a:txBody>
                  <a:tcPr marT="45730" marB="4573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06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332538" y="1814513"/>
            <a:ext cx="2590800" cy="445759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07950" y="3962400"/>
            <a:ext cx="5632450" cy="1069975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124933" name="Oval 5"/>
          <p:cNvSpPr>
            <a:spLocks noChangeArrowheads="1"/>
          </p:cNvSpPr>
          <p:nvPr/>
        </p:nvSpPr>
        <p:spPr bwMode="auto">
          <a:xfrm>
            <a:off x="2165350" y="3275013"/>
            <a:ext cx="1828800" cy="4572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es" sz="1800" b="0" i="0" u="none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Datos Editados</a:t>
            </a:r>
          </a:p>
        </p:txBody>
      </p:sp>
      <p:sp>
        <p:nvSpPr>
          <p:cNvPr id="124934" name="Oval 6"/>
          <p:cNvSpPr>
            <a:spLocks noChangeArrowheads="1"/>
          </p:cNvSpPr>
          <p:nvPr/>
        </p:nvSpPr>
        <p:spPr bwMode="auto">
          <a:xfrm>
            <a:off x="2198688" y="5510213"/>
            <a:ext cx="1752600" cy="4572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endParaRPr lang="es" sz="1800" b="0" i="0" u="none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2054225" y="1738313"/>
            <a:ext cx="2057400" cy="12271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800" b="1" i="0" u="none">
                <a:solidFill>
                  <a:schemeClr val="bg1"/>
                </a:solidFill>
                <a:latin typeface="Verdana" pitchFamily="34" charset="0"/>
              </a:rPr>
              <a:t>EDITOR MONOHAZ</a:t>
            </a:r>
          </a:p>
        </p:txBody>
      </p:sp>
      <p:sp>
        <p:nvSpPr>
          <p:cNvPr id="33799" name="AutoShape 8"/>
          <p:cNvSpPr>
            <a:spLocks noChangeArrowheads="1"/>
          </p:cNvSpPr>
          <p:nvPr/>
        </p:nvSpPr>
        <p:spPr bwMode="auto">
          <a:xfrm>
            <a:off x="4695824" y="1104404"/>
            <a:ext cx="2140811" cy="40898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b="1" i="0" u="none" dirty="0">
                <a:solidFill>
                  <a:schemeClr val="bg1"/>
                </a:solidFill>
                <a:latin typeface="Verdana" pitchFamily="34" charset="0"/>
              </a:rPr>
              <a:t>LEVANTAMIENTO</a:t>
            </a:r>
          </a:p>
        </p:txBody>
      </p:sp>
      <p:sp>
        <p:nvSpPr>
          <p:cNvPr id="33800" name="AutoShape 9"/>
          <p:cNvSpPr>
            <a:spLocks noChangeArrowheads="1"/>
          </p:cNvSpPr>
          <p:nvPr/>
        </p:nvSpPr>
        <p:spPr bwMode="auto">
          <a:xfrm>
            <a:off x="263524" y="4371290"/>
            <a:ext cx="1216025" cy="368082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200" b="1" i="0" u="none" dirty="0">
                <a:solidFill>
                  <a:schemeClr val="bg1"/>
                </a:solidFill>
                <a:latin typeface="Verdana" pitchFamily="34" charset="0"/>
              </a:rPr>
              <a:t>REDUCIR</a:t>
            </a:r>
          </a:p>
        </p:txBody>
      </p:sp>
      <p:sp>
        <p:nvSpPr>
          <p:cNvPr id="33801" name="AutoShape 10"/>
          <p:cNvSpPr>
            <a:spLocks noChangeArrowheads="1"/>
          </p:cNvSpPr>
          <p:nvPr/>
        </p:nvSpPr>
        <p:spPr bwMode="auto">
          <a:xfrm>
            <a:off x="1581864" y="4207699"/>
            <a:ext cx="1981200" cy="69526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b="1" i="0" u="none" dirty="0">
                <a:solidFill>
                  <a:schemeClr val="bg1"/>
                </a:solidFill>
                <a:latin typeface="Verdana" pitchFamily="34" charset="0"/>
              </a:rPr>
              <a:t>REDUCCION TRANSVERSAL</a:t>
            </a:r>
          </a:p>
        </p:txBody>
      </p:sp>
      <p:cxnSp>
        <p:nvCxnSpPr>
          <p:cNvPr id="33802" name="AutoShape 11"/>
          <p:cNvCxnSpPr>
            <a:cxnSpLocks noChangeShapeType="1"/>
            <a:stCxn id="33799" idx="4"/>
            <a:endCxn id="2" idx="6"/>
          </p:cNvCxnSpPr>
          <p:nvPr/>
        </p:nvCxnSpPr>
        <p:spPr bwMode="auto">
          <a:xfrm flipH="1" flipV="1">
            <a:off x="3913188" y="1281113"/>
            <a:ext cx="782636" cy="27781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3" name="AutoShape 12"/>
          <p:cNvCxnSpPr>
            <a:cxnSpLocks noChangeShapeType="1"/>
            <a:endCxn id="33798" idx="6"/>
          </p:cNvCxnSpPr>
          <p:nvPr/>
        </p:nvCxnSpPr>
        <p:spPr bwMode="auto">
          <a:xfrm>
            <a:off x="3076575" y="1293813"/>
            <a:ext cx="6350" cy="44450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AutoShape 13"/>
          <p:cNvCxnSpPr>
            <a:cxnSpLocks noChangeShapeType="1"/>
            <a:stCxn id="33798" idx="2"/>
            <a:endCxn id="124933" idx="0"/>
          </p:cNvCxnSpPr>
          <p:nvPr/>
        </p:nvCxnSpPr>
        <p:spPr bwMode="auto">
          <a:xfrm flipH="1">
            <a:off x="3079750" y="2965450"/>
            <a:ext cx="3175" cy="3095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5" name="AutoShape 18"/>
          <p:cNvSpPr>
            <a:spLocks noChangeArrowheads="1"/>
          </p:cNvSpPr>
          <p:nvPr/>
        </p:nvSpPr>
        <p:spPr bwMode="auto">
          <a:xfrm>
            <a:off x="6518275" y="2167494"/>
            <a:ext cx="2184400" cy="981551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b="1" i="0" u="none">
                <a:solidFill>
                  <a:schemeClr val="bg1"/>
                </a:solidFill>
                <a:latin typeface="Verdana" pitchFamily="34" charset="0"/>
              </a:rPr>
              <a:t>SECCIONES TRANSVERSALES &amp; VOLUMENES</a:t>
            </a:r>
          </a:p>
        </p:txBody>
      </p:sp>
      <p:sp>
        <p:nvSpPr>
          <p:cNvPr id="33806" name="AutoShape 19"/>
          <p:cNvSpPr>
            <a:spLocks noChangeArrowheads="1"/>
          </p:cNvSpPr>
          <p:nvPr/>
        </p:nvSpPr>
        <p:spPr bwMode="auto">
          <a:xfrm>
            <a:off x="6561138" y="4065201"/>
            <a:ext cx="2133600" cy="777061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600" b="1" i="0" u="none">
                <a:solidFill>
                  <a:schemeClr val="bg1"/>
                </a:solidFill>
                <a:latin typeface="Verdana" pitchFamily="34" charset="0"/>
              </a:rPr>
              <a:t>EXPORTAR A CAD</a:t>
            </a:r>
          </a:p>
        </p:txBody>
      </p:sp>
      <p:sp>
        <p:nvSpPr>
          <p:cNvPr id="33807" name="AutoShape 20"/>
          <p:cNvSpPr>
            <a:spLocks noChangeArrowheads="1"/>
          </p:cNvSpPr>
          <p:nvPr/>
        </p:nvSpPr>
        <p:spPr bwMode="auto">
          <a:xfrm>
            <a:off x="6561138" y="5003800"/>
            <a:ext cx="2133600" cy="4921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800" b="1" i="0" u="none">
                <a:solidFill>
                  <a:schemeClr val="bg1"/>
                </a:solidFill>
                <a:latin typeface="Verdana" pitchFamily="34" charset="0"/>
              </a:rPr>
              <a:t>HYPLOT</a:t>
            </a:r>
          </a:p>
        </p:txBody>
      </p:sp>
      <p:sp>
        <p:nvSpPr>
          <p:cNvPr id="33808" name="AutoShape 21"/>
          <p:cNvSpPr>
            <a:spLocks noChangeArrowheads="1"/>
          </p:cNvSpPr>
          <p:nvPr/>
        </p:nvSpPr>
        <p:spPr bwMode="auto">
          <a:xfrm>
            <a:off x="6561138" y="5710723"/>
            <a:ext cx="2133600" cy="44987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600" b="1" i="0" u="none">
                <a:solidFill>
                  <a:schemeClr val="bg1"/>
                </a:solidFill>
                <a:latin typeface="Verdana" pitchFamily="34" charset="0"/>
              </a:rPr>
              <a:t>TIN MODEL</a:t>
            </a:r>
          </a:p>
        </p:txBody>
      </p:sp>
      <p:sp>
        <p:nvSpPr>
          <p:cNvPr id="33809" name="Text Box 25"/>
          <p:cNvSpPr txBox="1">
            <a:spLocks noChangeArrowheads="1"/>
          </p:cNvSpPr>
          <p:nvPr/>
        </p:nvSpPr>
        <p:spPr bwMode="auto">
          <a:xfrm>
            <a:off x="203200" y="160761"/>
            <a:ext cx="8077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Flujo Edición Monohaz</a:t>
            </a:r>
          </a:p>
        </p:txBody>
      </p:sp>
      <p:sp>
        <p:nvSpPr>
          <p:cNvPr id="33810" name="Text Box 26"/>
          <p:cNvSpPr txBox="1">
            <a:spLocks noChangeArrowheads="1"/>
          </p:cNvSpPr>
          <p:nvPr/>
        </p:nvSpPr>
        <p:spPr bwMode="auto">
          <a:xfrm>
            <a:off x="412750" y="1979613"/>
            <a:ext cx="9906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800" b="0" i="0" u="none">
                <a:latin typeface="Verdana" pitchFamily="34" charset="0"/>
              </a:rPr>
              <a:t>*.TID</a:t>
            </a:r>
          </a:p>
          <a:p>
            <a:pPr algn="l" rtl="0">
              <a:spcBef>
                <a:spcPct val="50000"/>
              </a:spcBef>
            </a:pPr>
            <a:r>
              <a:rPr lang="es" sz="1800" b="0" i="0" u="none">
                <a:latin typeface="Verdana" pitchFamily="34" charset="0"/>
              </a:rPr>
              <a:t>*.VEL</a:t>
            </a:r>
          </a:p>
        </p:txBody>
      </p:sp>
      <p:sp>
        <p:nvSpPr>
          <p:cNvPr id="33811" name="Line 27"/>
          <p:cNvSpPr>
            <a:spLocks noChangeShapeType="1"/>
          </p:cNvSpPr>
          <p:nvPr/>
        </p:nvSpPr>
        <p:spPr bwMode="auto">
          <a:xfrm>
            <a:off x="1327150" y="2055813"/>
            <a:ext cx="0" cy="6096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2" name="Rectangle 31"/>
          <p:cNvSpPr>
            <a:spLocks noChangeArrowheads="1"/>
          </p:cNvSpPr>
          <p:nvPr/>
        </p:nvSpPr>
        <p:spPr bwMode="auto">
          <a:xfrm>
            <a:off x="1479550" y="1598613"/>
            <a:ext cx="2819400" cy="144780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3813" name="Text Box 32"/>
          <p:cNvSpPr txBox="1">
            <a:spLocks noChangeArrowheads="1"/>
          </p:cNvSpPr>
          <p:nvPr/>
        </p:nvSpPr>
        <p:spPr bwMode="auto">
          <a:xfrm>
            <a:off x="1327150" y="1293813"/>
            <a:ext cx="10668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300" b="1" i="0" u="none">
                <a:solidFill>
                  <a:srgbClr val="0091BB"/>
                </a:solidFill>
                <a:latin typeface="Verdana" pitchFamily="34" charset="0"/>
              </a:rPr>
              <a:t>Editando</a:t>
            </a:r>
          </a:p>
        </p:txBody>
      </p:sp>
      <p:sp>
        <p:nvSpPr>
          <p:cNvPr id="33814" name="Text Box 33"/>
          <p:cNvSpPr txBox="1">
            <a:spLocks noChangeArrowheads="1"/>
          </p:cNvSpPr>
          <p:nvPr/>
        </p:nvSpPr>
        <p:spPr bwMode="auto">
          <a:xfrm>
            <a:off x="3622675" y="3648075"/>
            <a:ext cx="21637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>
                <a:solidFill>
                  <a:srgbClr val="0091BB"/>
                </a:solidFill>
                <a:latin typeface="Verdana" pitchFamily="34" charset="0"/>
              </a:rPr>
              <a:t>Selección de Sondajes</a:t>
            </a:r>
          </a:p>
        </p:txBody>
      </p:sp>
      <p:sp>
        <p:nvSpPr>
          <p:cNvPr id="33815" name="Text Box 34"/>
          <p:cNvSpPr txBox="1">
            <a:spLocks noChangeArrowheads="1"/>
          </p:cNvSpPr>
          <p:nvPr/>
        </p:nvSpPr>
        <p:spPr bwMode="auto">
          <a:xfrm>
            <a:off x="6564313" y="1438275"/>
            <a:ext cx="21907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es" sz="1300" b="1" i="0" u="none">
                <a:solidFill>
                  <a:srgbClr val="0091BB"/>
                </a:solidFill>
                <a:latin typeface="Verdana" pitchFamily="34" charset="0"/>
              </a:rPr>
              <a:t>Productos Finales</a:t>
            </a:r>
          </a:p>
        </p:txBody>
      </p:sp>
      <p:sp>
        <p:nvSpPr>
          <p:cNvPr id="33816" name="Line 35"/>
          <p:cNvSpPr>
            <a:spLocks noChangeShapeType="1"/>
          </p:cNvSpPr>
          <p:nvPr/>
        </p:nvSpPr>
        <p:spPr bwMode="auto">
          <a:xfrm>
            <a:off x="1327150" y="2360613"/>
            <a:ext cx="685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3817" name="AutoShape 36"/>
          <p:cNvSpPr>
            <a:spLocks noChangeArrowheads="1"/>
          </p:cNvSpPr>
          <p:nvPr/>
        </p:nvSpPr>
        <p:spPr bwMode="auto">
          <a:xfrm>
            <a:off x="6554788" y="3402013"/>
            <a:ext cx="2133600" cy="4905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800" b="1" i="0" u="none">
                <a:solidFill>
                  <a:schemeClr val="bg1"/>
                </a:solidFill>
                <a:latin typeface="Verdana" pitchFamily="34" charset="0"/>
              </a:rPr>
              <a:t>3DTV</a:t>
            </a:r>
          </a:p>
        </p:txBody>
      </p:sp>
      <p:cxnSp>
        <p:nvCxnSpPr>
          <p:cNvPr id="33818" name="AutoShape 37"/>
          <p:cNvCxnSpPr>
            <a:cxnSpLocks noChangeShapeType="1"/>
            <a:stCxn id="124933" idx="6"/>
            <a:endCxn id="33805" idx="4"/>
          </p:cNvCxnSpPr>
          <p:nvPr/>
        </p:nvCxnSpPr>
        <p:spPr bwMode="auto">
          <a:xfrm flipV="1">
            <a:off x="3994150" y="2658270"/>
            <a:ext cx="2524125" cy="845343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9" name="AutoShape 10"/>
          <p:cNvSpPr>
            <a:spLocks noChangeArrowheads="1"/>
          </p:cNvSpPr>
          <p:nvPr/>
        </p:nvSpPr>
        <p:spPr bwMode="auto">
          <a:xfrm>
            <a:off x="3691043" y="4182299"/>
            <a:ext cx="1981200" cy="69526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b="1" i="0" u="none" dirty="0">
                <a:solidFill>
                  <a:schemeClr val="bg1"/>
                </a:solidFill>
                <a:latin typeface="Verdana" pitchFamily="34" charset="0"/>
              </a:rPr>
              <a:t>SELECCION MONOHAZ</a:t>
            </a:r>
          </a:p>
        </p:txBody>
      </p:sp>
      <p:cxnSp>
        <p:nvCxnSpPr>
          <p:cNvPr id="68" name="Straight Connector 67"/>
          <p:cNvCxnSpPr/>
          <p:nvPr/>
        </p:nvCxnSpPr>
        <p:spPr>
          <a:xfrm rot="5400000">
            <a:off x="4782344" y="4790281"/>
            <a:ext cx="2336800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24934" idx="6"/>
          </p:cNvCxnSpPr>
          <p:nvPr/>
        </p:nvCxnSpPr>
        <p:spPr>
          <a:xfrm flipV="1">
            <a:off x="3951288" y="5729288"/>
            <a:ext cx="1971675" cy="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33817" idx="4"/>
          </p:cNvCxnSpPr>
          <p:nvPr/>
        </p:nvCxnSpPr>
        <p:spPr>
          <a:xfrm>
            <a:off x="5970588" y="3646488"/>
            <a:ext cx="584200" cy="1587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976938" y="4462463"/>
            <a:ext cx="584200" cy="11112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5976938" y="5265738"/>
            <a:ext cx="584200" cy="11112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5976938" y="5959475"/>
            <a:ext cx="584200" cy="11113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811213" y="4086225"/>
            <a:ext cx="3797300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27" name="AutoShape 13"/>
          <p:cNvCxnSpPr>
            <a:cxnSpLocks noChangeShapeType="1"/>
          </p:cNvCxnSpPr>
          <p:nvPr/>
        </p:nvCxnSpPr>
        <p:spPr bwMode="auto">
          <a:xfrm flipH="1">
            <a:off x="3074988" y="3721100"/>
            <a:ext cx="3175" cy="3222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8" name="AutoShape 13"/>
          <p:cNvCxnSpPr>
            <a:cxnSpLocks noChangeShapeType="1"/>
          </p:cNvCxnSpPr>
          <p:nvPr/>
        </p:nvCxnSpPr>
        <p:spPr bwMode="auto">
          <a:xfrm rot="16200000" flipH="1">
            <a:off x="723106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29" name="AutoShape 13"/>
          <p:cNvCxnSpPr>
            <a:cxnSpLocks noChangeShapeType="1"/>
          </p:cNvCxnSpPr>
          <p:nvPr/>
        </p:nvCxnSpPr>
        <p:spPr bwMode="auto">
          <a:xfrm rot="16200000" flipH="1">
            <a:off x="2366169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0" name="AutoShape 13"/>
          <p:cNvCxnSpPr>
            <a:cxnSpLocks noChangeShapeType="1"/>
          </p:cNvCxnSpPr>
          <p:nvPr/>
        </p:nvCxnSpPr>
        <p:spPr bwMode="auto">
          <a:xfrm rot="16200000" flipH="1">
            <a:off x="4483894" y="4210844"/>
            <a:ext cx="249238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Straight Connector 86"/>
          <p:cNvCxnSpPr/>
          <p:nvPr/>
        </p:nvCxnSpPr>
        <p:spPr>
          <a:xfrm>
            <a:off x="847725" y="5145088"/>
            <a:ext cx="3797300" cy="158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32" name="AutoShape 13"/>
          <p:cNvCxnSpPr>
            <a:cxnSpLocks noChangeShapeType="1"/>
          </p:cNvCxnSpPr>
          <p:nvPr/>
        </p:nvCxnSpPr>
        <p:spPr bwMode="auto">
          <a:xfrm flipH="1">
            <a:off x="847725" y="4779963"/>
            <a:ext cx="3175" cy="322262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3" name="AutoShape 13"/>
          <p:cNvCxnSpPr>
            <a:cxnSpLocks noChangeShapeType="1"/>
          </p:cNvCxnSpPr>
          <p:nvPr/>
        </p:nvCxnSpPr>
        <p:spPr bwMode="auto">
          <a:xfrm flipH="1">
            <a:off x="2490788" y="4816475"/>
            <a:ext cx="3175" cy="322263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4" name="AutoShape 13"/>
          <p:cNvCxnSpPr>
            <a:cxnSpLocks noChangeShapeType="1"/>
          </p:cNvCxnSpPr>
          <p:nvPr/>
        </p:nvCxnSpPr>
        <p:spPr bwMode="auto">
          <a:xfrm flipH="1">
            <a:off x="4608513" y="4779963"/>
            <a:ext cx="3175" cy="322262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35" name="AutoShape 13"/>
          <p:cNvCxnSpPr>
            <a:cxnSpLocks noChangeShapeType="1"/>
            <a:endCxn id="124934" idx="0"/>
          </p:cNvCxnSpPr>
          <p:nvPr/>
        </p:nvCxnSpPr>
        <p:spPr bwMode="auto">
          <a:xfrm rot="5400000">
            <a:off x="2892425" y="5327651"/>
            <a:ext cx="365125" cy="0"/>
          </a:xfrm>
          <a:prstGeom prst="straightConnector1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2160588" y="1052513"/>
            <a:ext cx="17526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es" sz="1600" b="0" i="0" u="none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Datos Brutos</a:t>
            </a:r>
          </a:p>
        </p:txBody>
      </p:sp>
      <p:sp>
        <p:nvSpPr>
          <p:cNvPr id="17454" name="Oval 5"/>
          <p:cNvSpPr>
            <a:spLocks noChangeArrowheads="1"/>
          </p:cNvSpPr>
          <p:nvPr/>
        </p:nvSpPr>
        <p:spPr bwMode="auto">
          <a:xfrm>
            <a:off x="2162175" y="3282950"/>
            <a:ext cx="18288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es" sz="1600" b="0" i="0" u="none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Datos Editados</a:t>
            </a:r>
          </a:p>
        </p:txBody>
      </p:sp>
      <p:sp>
        <p:nvSpPr>
          <p:cNvPr id="17455" name="Oval 6"/>
          <p:cNvSpPr>
            <a:spLocks noChangeArrowheads="1"/>
          </p:cNvSpPr>
          <p:nvPr/>
        </p:nvSpPr>
        <p:spPr bwMode="auto">
          <a:xfrm>
            <a:off x="2198688" y="5510213"/>
            <a:ext cx="1752600" cy="4572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>
              <a:defRPr/>
            </a:pPr>
            <a:r>
              <a:rPr lang="es" sz="1400" b="0" i="0" u="none">
                <a:solidFill>
                  <a:schemeClr val="accent3">
                    <a:lumMod val="10000"/>
                  </a:schemeClr>
                </a:solidFill>
                <a:latin typeface="Verdana" pitchFamily="34" charset="0"/>
              </a:rPr>
              <a:t>Datos Reducidos</a:t>
            </a:r>
          </a:p>
        </p:txBody>
      </p:sp>
    </p:spTree>
    <p:extLst>
      <p:ext uri="{BB962C8B-B14F-4D97-AF65-F5344CB8AC3E}">
        <p14:creationId xmlns:p14="http://schemas.microsoft.com/office/powerpoint/2010/main" val="135140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Equipos Telemetría Mareas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82880" y="1128712"/>
            <a:ext cx="4176713" cy="4824413"/>
          </a:xfrm>
        </p:spPr>
        <p:txBody>
          <a:bodyPr rtlCol="0">
            <a:normAutofit/>
          </a:bodyPr>
          <a:lstStyle/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un driver de equipo: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Tidalite</a:t>
            </a:r>
            <a:endParaRPr lang="e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Gentide (Driver Genérico de Marea )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Valeport</a:t>
            </a:r>
            <a:endParaRPr lang="e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Hazen</a:t>
            </a:r>
          </a:p>
          <a:p>
            <a:pPr marL="845503" lvl="1" indent="-34290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eTrac</a:t>
            </a:r>
            <a:endParaRPr lang="e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Rata Actualización:</a:t>
            </a:r>
          </a:p>
          <a:p>
            <a:pPr marL="788353" lvl="1" indent="-28575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Algunos basados en ‘interrogación’</a:t>
            </a:r>
          </a:p>
          <a:p>
            <a:pPr marL="788353" lvl="1" indent="-285750" algn="l" rtl="0" eaLnBrk="1" fontAlgn="auto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Algunos basados en equipos</a:t>
            </a:r>
          </a:p>
          <a:p>
            <a:pPr marL="342900" indent="-342900" algn="l" rtl="0" eaLnBrk="1" fontAlgn="auto" hangingPunct="1">
              <a:buClr>
                <a:schemeClr val="tx1">
                  <a:lumMod val="50000"/>
                  <a:lumOff val="50000"/>
                </a:schemeClr>
              </a:buClr>
              <a:buFont typeface="Arial" pitchFamily="34" charset="0"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Genera registros ‘TID’ en archivos de datos Brutos en cada actualización.</a:t>
            </a:r>
          </a:p>
        </p:txBody>
      </p:sp>
      <p:pic>
        <p:nvPicPr>
          <p:cNvPr id="59396" name="Picture 8" descr="C:\2010 HYPACK Presentations\08 - Processing SB Data\Pictures\TidalL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04" y="1621094"/>
            <a:ext cx="4150678" cy="27899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7" name="TextBox 6"/>
          <p:cNvSpPr txBox="1">
            <a:spLocks noChangeArrowheads="1"/>
          </p:cNvSpPr>
          <p:nvPr/>
        </p:nvSpPr>
        <p:spPr bwMode="auto">
          <a:xfrm>
            <a:off x="822008" y="5381519"/>
            <a:ext cx="7705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Sí usted desea usar múltiples mareógrafos en tiempo real, necesitará tener un driver personalizado creado que sepa como interpolar entre los medidores.</a:t>
            </a:r>
          </a:p>
        </p:txBody>
      </p:sp>
    </p:spTree>
    <p:extLst>
      <p:ext uri="{BB962C8B-B14F-4D97-AF65-F5344CB8AC3E}">
        <p14:creationId xmlns:p14="http://schemas.microsoft.com/office/powerpoint/2010/main" val="13978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472" y="0"/>
            <a:ext cx="8719616" cy="988786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 dirty="0">
                <a:latin typeface="Arial" pitchFamily="34" charset="0"/>
                <a:cs typeface="Arial" pitchFamily="34" charset="0"/>
              </a:rPr>
              <a:t>Entrada Manual durante el </a:t>
            </a:r>
            <a:r>
              <a:rPr lang="es" b="0" i="0" u="none" dirty="0">
                <a:latin typeface="Arial" pitchFamily="34" charset="0"/>
                <a:cs typeface="Arial" pitchFamily="34" charset="0"/>
              </a:rPr>
              <a:t>LEVANTAMIENTO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613" y="2225939"/>
            <a:ext cx="3168650" cy="3160713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Escribe un registro TID: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9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vez que usted cambie la Corrección de Marea.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9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inicio de línea.</a:t>
            </a:r>
          </a:p>
          <a:p>
            <a:pPr marL="846138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altLang="en-US" sz="19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SBMAX interpola entre registros entrados manualmente.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s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4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07" y="1882246"/>
            <a:ext cx="53530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4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Mareas RTK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28320" y="2348653"/>
            <a:ext cx="2966720" cy="3449638"/>
          </a:xfrm>
        </p:spPr>
        <p:txBody>
          <a:bodyPr/>
          <a:lstStyle/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 la corrección de marea con base en el movimiento vertical de la antena de GPS.</a:t>
            </a: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Mareas RTK tiene su propia presentación.</a:t>
            </a:r>
          </a:p>
        </p:txBody>
      </p:sp>
      <p:pic>
        <p:nvPicPr>
          <p:cNvPr id="61444" name="Picture 4" descr="29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07" y="1676400"/>
            <a:ext cx="5257800" cy="43402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9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293100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Entrada Manual en Post-procesamiento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77918" y="1625707"/>
            <a:ext cx="8554508" cy="3995737"/>
          </a:xfrm>
        </p:spPr>
        <p:txBody>
          <a:bodyPr lIns="182880" rtlCol="0">
            <a:normAutofit/>
          </a:bodyPr>
          <a:lstStyle/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Entre horas y correcciones en el programa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MAREAS MANUAL.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Genere correcciones con base en: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Lineal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B-Spline</a:t>
            </a:r>
            <a:endParaRPr lang="e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Horas y Alturas de Pleamar / Bajamar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MAREAS MANUAL puede crear Archivos de Corrección Marea para un solo día o para Múltiples días.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Entrada de Fechas (multi-día) le permite usar formato US o Internacional.</a:t>
            </a:r>
          </a:p>
        </p:txBody>
      </p:sp>
      <p:sp>
        <p:nvSpPr>
          <p:cNvPr id="67592" name="TextBox 7"/>
          <p:cNvSpPr txBox="1">
            <a:spLocks noChangeArrowheads="1"/>
          </p:cNvSpPr>
          <p:nvPr/>
        </p:nvSpPr>
        <p:spPr bwMode="auto">
          <a:xfrm>
            <a:off x="347662" y="5317066"/>
            <a:ext cx="6899172" cy="8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Tabla de datos es almacenada en un archivo *.TDX .</a:t>
            </a: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Correcciones de Marea son almacenadas en un archivo *.TID .</a:t>
            </a:r>
          </a:p>
          <a:p>
            <a:pPr algn="l" rtl="0">
              <a:defRPr/>
            </a:pPr>
            <a:endParaRPr lang="es" altLang="en-US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3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364537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 dirty="0">
                <a:latin typeface="Arial" pitchFamily="34" charset="0"/>
                <a:cs typeface="Arial" pitchFamily="34" charset="0"/>
              </a:rPr>
              <a:t>Importando Mareas desde </a:t>
            </a:r>
            <a:r>
              <a:rPr lang="es" sz="3600" b="0" i="0" u="none" dirty="0" smtClean="0">
                <a:latin typeface="Arial" pitchFamily="34" charset="0"/>
                <a:cs typeface="Arial" pitchFamily="34" charset="0"/>
              </a:rPr>
              <a:t>NOAA </a:t>
            </a:r>
            <a:r>
              <a:rPr lang="es" sz="2000" b="0" i="0" u="none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s" sz="2000" b="0" i="0" u="none" dirty="0">
                <a:latin typeface="Arial" pitchFamily="34" charset="0"/>
                <a:cs typeface="Arial" pitchFamily="34" charset="0"/>
              </a:rPr>
              <a:t>Solo USA)</a:t>
            </a:r>
            <a:endParaRPr lang="es" alt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1640" y="5530322"/>
            <a:ext cx="8089971" cy="1089025"/>
          </a:xfrm>
        </p:spPr>
        <p:txBody>
          <a:bodyPr>
            <a:normAutofit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NOAA provee observaciones de marea para la mayoría de puertos en USA.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usuarios pueden descargar esta información a un archivo ASCII TXT y luego importar los datos en el programa MANUAL TIDES.</a:t>
            </a: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8" y="1216555"/>
            <a:ext cx="708660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13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Predicciones Armónicas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5031" y="1966490"/>
            <a:ext cx="4296622" cy="3802062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Use los Factores de Puerto y Día desde la Publicación NP 203 del Almirantazgo Británico.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Calcula una Marea pronósticada, con base en constituyentes armónicas.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Salva resultados a un archivo *.TID.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NO use constituyentes Francesas, puesto que ellas no son “combinadas”.</a:t>
            </a:r>
          </a:p>
        </p:txBody>
      </p:sp>
      <p:pic>
        <p:nvPicPr>
          <p:cNvPr id="9218" name="Picture 2" descr="https://pictures.abebooks.com/isbn/9780707721613-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066" y="1529291"/>
            <a:ext cx="3084576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0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Ajuste Marea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5861" y="1362982"/>
            <a:ext cx="7488238" cy="511175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400" b="0" i="0" u="none">
                <a:latin typeface="Arial" pitchFamily="34" charset="0"/>
                <a:cs typeface="Arial" pitchFamily="34" charset="0"/>
              </a:rPr>
              <a:t>  </a:t>
            </a: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Método Línea Central: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Interpola una corrección de marea con base en la posición del sondaje a lo largo de la línea central y la distancia desde el mareógrafo referenciado a la línea central.  Dos o más mareógrafos.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es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es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</a:pPr>
            <a:endParaRPr lang="es" altLang="en-US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Método 3 puntos:</a:t>
            </a:r>
          </a:p>
          <a:p>
            <a:pPr marL="639763" lvl="1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Interpola una corrección de marea con base en la posición del sondaje y una superficie de marea triangular creada entre las tres estaciones.  Tres Mareógrafos.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736711" y="5572660"/>
            <a:ext cx="2994025" cy="1022350"/>
            <a:chOff x="1401763" y="4976813"/>
            <a:chExt cx="2994025" cy="1022350"/>
          </a:xfrm>
        </p:grpSpPr>
        <p:sp>
          <p:nvSpPr>
            <p:cNvPr id="24" name="Oval 23"/>
            <p:cNvSpPr/>
            <p:nvPr/>
          </p:nvSpPr>
          <p:spPr>
            <a:xfrm>
              <a:off x="1401763" y="497681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25" name="Oval 24"/>
            <p:cNvSpPr/>
            <p:nvPr/>
          </p:nvSpPr>
          <p:spPr>
            <a:xfrm>
              <a:off x="4213225" y="4976813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26" name="Oval 25"/>
            <p:cNvSpPr/>
            <p:nvPr/>
          </p:nvSpPr>
          <p:spPr>
            <a:xfrm>
              <a:off x="3044825" y="5853113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cxnSp>
          <p:nvCxnSpPr>
            <p:cNvPr id="28" name="Straight Connector 27"/>
            <p:cNvCxnSpPr>
              <a:stCxn id="24" idx="6"/>
              <a:endCxn id="25" idx="2"/>
            </p:cNvCxnSpPr>
            <p:nvPr/>
          </p:nvCxnSpPr>
          <p:spPr>
            <a:xfrm>
              <a:off x="1584325" y="5049838"/>
              <a:ext cx="2628900" cy="158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24" idx="5"/>
              <a:endCxn id="26" idx="1"/>
            </p:cNvCxnSpPr>
            <p:nvPr/>
          </p:nvCxnSpPr>
          <p:spPr>
            <a:xfrm rot="16200000" flipH="1">
              <a:off x="1928813" y="4730750"/>
              <a:ext cx="771525" cy="15144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25" idx="3"/>
              <a:endCxn id="26" idx="7"/>
            </p:cNvCxnSpPr>
            <p:nvPr/>
          </p:nvCxnSpPr>
          <p:spPr>
            <a:xfrm rot="5400000">
              <a:off x="3334544" y="4968081"/>
              <a:ext cx="771525" cy="103981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1182198" y="2668528"/>
            <a:ext cx="5809868" cy="1250329"/>
            <a:chOff x="336550" y="2565400"/>
            <a:chExt cx="4970463" cy="1046163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36550" y="2917825"/>
              <a:ext cx="803275" cy="36512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1139825" y="3063875"/>
              <a:ext cx="620713" cy="21907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760538" y="3063875"/>
              <a:ext cx="1022350" cy="365125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2782888" y="3392488"/>
              <a:ext cx="1387475" cy="36512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4170363" y="3100388"/>
              <a:ext cx="584200" cy="292100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446088" y="302736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22" name="Oval 21"/>
            <p:cNvSpPr/>
            <p:nvPr/>
          </p:nvSpPr>
          <p:spPr>
            <a:xfrm>
              <a:off x="2855913" y="3465513"/>
              <a:ext cx="182562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23" name="Oval 22"/>
            <p:cNvSpPr/>
            <p:nvPr/>
          </p:nvSpPr>
          <p:spPr>
            <a:xfrm>
              <a:off x="4498975" y="2990850"/>
              <a:ext cx="182563" cy="14605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65554" name="TextBox 26"/>
            <p:cNvSpPr txBox="1">
              <a:spLocks noChangeArrowheads="1"/>
            </p:cNvSpPr>
            <p:nvPr/>
          </p:nvSpPr>
          <p:spPr bwMode="auto">
            <a:xfrm>
              <a:off x="3816350" y="2565400"/>
              <a:ext cx="1490663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/>
              <a:r>
                <a:rPr lang="es" sz="1100" b="1" i="0" u="none"/>
                <a:t>ESTACIONES DE MAREA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 rot="5400000" flipH="1" flipV="1">
              <a:off x="4564558" y="2894093"/>
              <a:ext cx="146050" cy="73025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2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Zonificación Mareal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04788" y="3968750"/>
            <a:ext cx="8799512" cy="1223963"/>
          </a:xfrm>
        </p:spPr>
        <p:txBody>
          <a:bodyPr rtlCol="0">
            <a:noAutofit/>
          </a:bodyPr>
          <a:lstStyle/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 correcciones de marea en la ubicación del bote con base en modelos de diferencias de Magnitud y Tiempo desde la ubicación de la marea primaria.</a:t>
            </a:r>
          </a:p>
          <a:p>
            <a:pPr marL="342900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Modelos de Diferencia de Magnitud y Tiempo son creados en MODELO TIN y almacenados en la carpeta \HYPACK 20xx\TideModel.</a:t>
            </a:r>
          </a:p>
        </p:txBody>
      </p:sp>
      <p:pic>
        <p:nvPicPr>
          <p:cNvPr id="67588" name="Picture 7" descr="C:\2010 HYPACK Presentations\08 - Processing SB Data\Pictures\2010 Tidal Zoning Magnitu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42" y="1322161"/>
            <a:ext cx="3128962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8" descr="C:\2010 HYPACK Presentations\08 - Processing SB Data\Pictures\2010 Tidal Zoning Tim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167" y="1363436"/>
            <a:ext cx="30813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438" y="5526088"/>
            <a:ext cx="9072562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Verifique los Archivos de Ayuda de HYPACK por información detallada acerca de la configuración y aplicación del programa ZONIFICACION MAREAL.  </a:t>
            </a:r>
          </a:p>
        </p:txBody>
      </p:sp>
    </p:spTree>
    <p:extLst>
      <p:ext uri="{BB962C8B-B14F-4D97-AF65-F5344CB8AC3E}">
        <p14:creationId xmlns:p14="http://schemas.microsoft.com/office/powerpoint/2010/main" val="32979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4400" b="1" i="0" u="none">
                <a:latin typeface="Arial" pitchFamily="34" charset="0"/>
                <a:cs typeface="Arial" pitchFamily="34" charset="0"/>
              </a:rPr>
              <a:t>EDITOR MONOHAZ – 64 BIT</a:t>
            </a:r>
            <a:endParaRPr lang="es" sz="4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38</a:t>
            </a:fld>
            <a:endParaRPr lang="e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5200" y="3628414"/>
            <a:ext cx="4740274" cy="290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040687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Editor Monohaz (SBMAX64)</a:t>
            </a:r>
          </a:p>
        </p:txBody>
      </p:sp>
      <p:pic>
        <p:nvPicPr>
          <p:cNvPr id="6861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700213"/>
            <a:ext cx="5184775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4463" y="1574800"/>
            <a:ext cx="3635375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Fácil Interfaz de usuario para Edición y Pruebas.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Correcciones Marea y SV.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Limpieza de datos Manual y Automática.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Tecnología 64 Bit Carga Levantamientos Mas Grandes, siendo capaz de manejar juegos de datos muy grandes.</a:t>
            </a:r>
            <a:endParaRPr lang="es" altLang="en-US" sz="2000" b="0" i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37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932363" y="1160463"/>
            <a:ext cx="4211637" cy="504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3481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Editor Monohaz (SBMAX)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5600" y="1553951"/>
            <a:ext cx="4572000" cy="3744913"/>
          </a:xfrm>
        </p:spPr>
        <p:txBody>
          <a:bodyPr rtlCol="0">
            <a:normAutofit fontScale="92500"/>
          </a:bodyPr>
          <a:lstStyle/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Con base en la hora de la medición de profundidad, SBMAX interpola: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Posición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Marea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Calado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Velocidad del Sonido</a:t>
            </a:r>
          </a:p>
          <a:p>
            <a:pPr marL="845503" lvl="1" indent="-342900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Oleaje-Cabeceo-Balanceo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Elimina o Suaviza Posiciones.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Elimina o Suaviza Profundidades.</a:t>
            </a:r>
          </a:p>
          <a:p>
            <a:pPr marL="342900" indent="-342900"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Salve cada profundidad con la posición y correcciones asociadas.</a:t>
            </a:r>
          </a:p>
        </p:txBody>
      </p:sp>
      <p:sp>
        <p:nvSpPr>
          <p:cNvPr id="34821" name="Oval 4"/>
          <p:cNvSpPr>
            <a:spLocks noChangeArrowheads="1"/>
          </p:cNvSpPr>
          <p:nvPr/>
        </p:nvSpPr>
        <p:spPr bwMode="auto">
          <a:xfrm>
            <a:off x="5595938" y="1484313"/>
            <a:ext cx="1752600" cy="825500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800" b="1" i="0" u="none">
                <a:latin typeface="Verdana" pitchFamily="34" charset="0"/>
              </a:rPr>
              <a:t>Datos Brutos</a:t>
            </a:r>
          </a:p>
        </p:txBody>
      </p:sp>
      <p:sp>
        <p:nvSpPr>
          <p:cNvPr id="34822" name="Oval 5"/>
          <p:cNvSpPr>
            <a:spLocks noChangeArrowheads="1"/>
          </p:cNvSpPr>
          <p:nvPr/>
        </p:nvSpPr>
        <p:spPr bwMode="auto">
          <a:xfrm>
            <a:off x="5372100" y="4111625"/>
            <a:ext cx="2209800" cy="914400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sz="1800" b="1" i="0" u="none">
                <a:latin typeface="Verdana" pitchFamily="34" charset="0"/>
              </a:rPr>
              <a:t>Editados</a:t>
            </a:r>
            <a:r>
              <a:rPr lang="es" sz="1800" b="0" i="0" u="none">
                <a:latin typeface="Verdana" pitchFamily="34" charset="0"/>
              </a:rPr>
              <a:t> </a:t>
            </a:r>
          </a:p>
          <a:p>
            <a:pPr algn="ctr" rtl="0"/>
            <a:r>
              <a:rPr lang="es" sz="1800" b="1" i="0" u="none">
                <a:latin typeface="Verdana" pitchFamily="34" charset="0"/>
              </a:rPr>
              <a:t>Formato “All”</a:t>
            </a:r>
          </a:p>
        </p:txBody>
      </p:sp>
      <p:sp>
        <p:nvSpPr>
          <p:cNvPr id="34823" name="AutoShape 6"/>
          <p:cNvSpPr>
            <a:spLocks noChangeArrowheads="1"/>
          </p:cNvSpPr>
          <p:nvPr/>
        </p:nvSpPr>
        <p:spPr bwMode="auto">
          <a:xfrm>
            <a:off x="5448300" y="2589213"/>
            <a:ext cx="2057400" cy="12271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endParaRPr lang="es" altLang="en-US" sz="1800">
              <a:solidFill>
                <a:schemeClr val="bg1"/>
              </a:solidFill>
              <a:latin typeface="Verdana" pitchFamily="34" charset="0"/>
            </a:endParaRPr>
          </a:p>
          <a:p>
            <a:pPr algn="ctr" rtl="0"/>
            <a:r>
              <a:rPr lang="es" sz="1800" b="1" i="0" u="none">
                <a:solidFill>
                  <a:schemeClr val="bg1"/>
                </a:solidFill>
                <a:latin typeface="Verdana" pitchFamily="34" charset="0"/>
              </a:rPr>
              <a:t>SBMAX</a:t>
            </a:r>
          </a:p>
          <a:p>
            <a:pPr algn="ctr" rtl="0"/>
            <a:endParaRPr lang="es" altLang="en-US" sz="1800">
              <a:solidFill>
                <a:schemeClr val="bg1"/>
              </a:solidFill>
              <a:latin typeface="Verdana" pitchFamily="34" charset="0"/>
            </a:endParaRPr>
          </a:p>
        </p:txBody>
      </p:sp>
      <p:cxnSp>
        <p:nvCxnSpPr>
          <p:cNvPr id="34824" name="AutoShape 7"/>
          <p:cNvCxnSpPr>
            <a:cxnSpLocks noChangeShapeType="1"/>
            <a:stCxn id="34821" idx="4"/>
            <a:endCxn id="34823" idx="6"/>
          </p:cNvCxnSpPr>
          <p:nvPr/>
        </p:nvCxnSpPr>
        <p:spPr bwMode="auto">
          <a:xfrm rot="16200000" flipH="1">
            <a:off x="6334919" y="2447132"/>
            <a:ext cx="279400" cy="47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5" name="AutoShape 8"/>
          <p:cNvCxnSpPr>
            <a:cxnSpLocks noChangeShapeType="1"/>
            <a:stCxn id="34823" idx="2"/>
            <a:endCxn id="34822" idx="0"/>
          </p:cNvCxnSpPr>
          <p:nvPr/>
        </p:nvCxnSpPr>
        <p:spPr bwMode="auto">
          <a:xfrm rot="5400000">
            <a:off x="6330156" y="3963194"/>
            <a:ext cx="295275" cy="15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6" name="Text Box 9"/>
          <p:cNvSpPr txBox="1">
            <a:spLocks noChangeArrowheads="1"/>
          </p:cNvSpPr>
          <p:nvPr/>
        </p:nvSpPr>
        <p:spPr bwMode="auto">
          <a:xfrm>
            <a:off x="7962900" y="2795588"/>
            <a:ext cx="9906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800" b="0" i="0" u="none">
                <a:latin typeface="Verdana" pitchFamily="34" charset="0"/>
              </a:rPr>
              <a:t>*.TID</a:t>
            </a:r>
          </a:p>
          <a:p>
            <a:pPr algn="l" rtl="0">
              <a:spcBef>
                <a:spcPct val="50000"/>
              </a:spcBef>
            </a:pPr>
            <a:r>
              <a:rPr lang="es" sz="1800" b="0" i="0" u="none">
                <a:latin typeface="Verdana" pitchFamily="34" charset="0"/>
              </a:rPr>
              <a:t>*.VEL</a:t>
            </a:r>
          </a:p>
        </p:txBody>
      </p:sp>
      <p:cxnSp>
        <p:nvCxnSpPr>
          <p:cNvPr id="34827" name="AutoShape 11"/>
          <p:cNvCxnSpPr>
            <a:cxnSpLocks noChangeShapeType="1"/>
            <a:stCxn id="34826" idx="1"/>
            <a:endCxn id="34823" idx="0"/>
          </p:cNvCxnSpPr>
          <p:nvPr/>
        </p:nvCxnSpPr>
        <p:spPr bwMode="auto">
          <a:xfrm rot="10800000" flipV="1">
            <a:off x="7505700" y="3186113"/>
            <a:ext cx="457200" cy="158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8" name="AutoShape 12"/>
          <p:cNvCxnSpPr>
            <a:cxnSpLocks noChangeShapeType="1"/>
            <a:stCxn id="34822" idx="2"/>
            <a:endCxn id="34823" idx="4"/>
          </p:cNvCxnSpPr>
          <p:nvPr/>
        </p:nvCxnSpPr>
        <p:spPr bwMode="auto">
          <a:xfrm rot="10800000" flipH="1">
            <a:off x="5372100" y="3201988"/>
            <a:ext cx="76200" cy="1366837"/>
          </a:xfrm>
          <a:prstGeom prst="bentConnector3">
            <a:avLst>
              <a:gd name="adj1" fmla="val -30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Rectangle 17"/>
          <p:cNvSpPr/>
          <p:nvPr/>
        </p:nvSpPr>
        <p:spPr>
          <a:xfrm>
            <a:off x="7967663" y="2662238"/>
            <a:ext cx="985837" cy="1058862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b="0" dirty="0">
              <a:solidFill>
                <a:schemeClr val="tx1"/>
              </a:solidFill>
            </a:endParaRPr>
          </a:p>
        </p:txBody>
      </p:sp>
      <p:sp>
        <p:nvSpPr>
          <p:cNvPr id="34830" name="TextBox 18"/>
          <p:cNvSpPr txBox="1">
            <a:spLocks noChangeArrowheads="1"/>
          </p:cNvSpPr>
          <p:nvPr/>
        </p:nvSpPr>
        <p:spPr bwMode="auto">
          <a:xfrm>
            <a:off x="7627938" y="2333625"/>
            <a:ext cx="15160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b="0" i="0" u="none" dirty="0"/>
              <a:t>Opcionalmente:</a:t>
            </a:r>
          </a:p>
        </p:txBody>
      </p:sp>
      <p:cxnSp>
        <p:nvCxnSpPr>
          <p:cNvPr id="34831" name="AutoShape 8"/>
          <p:cNvCxnSpPr>
            <a:cxnSpLocks noChangeShapeType="1"/>
          </p:cNvCxnSpPr>
          <p:nvPr/>
        </p:nvCxnSpPr>
        <p:spPr bwMode="auto">
          <a:xfrm rot="5400000">
            <a:off x="6287294" y="5182394"/>
            <a:ext cx="295275" cy="15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2" name="TextBox 18"/>
          <p:cNvSpPr txBox="1">
            <a:spLocks noChangeArrowheads="1"/>
          </p:cNvSpPr>
          <p:nvPr/>
        </p:nvSpPr>
        <p:spPr bwMode="auto">
          <a:xfrm>
            <a:off x="5411788" y="5364163"/>
            <a:ext cx="2154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es" b="1" i="0" u="none"/>
              <a:t>Programas de Selección de Sondajes</a:t>
            </a:r>
          </a:p>
        </p:txBody>
      </p:sp>
      <p:cxnSp>
        <p:nvCxnSpPr>
          <p:cNvPr id="34833" name="AutoShape 8"/>
          <p:cNvCxnSpPr>
            <a:cxnSpLocks noChangeShapeType="1"/>
          </p:cNvCxnSpPr>
          <p:nvPr/>
        </p:nvCxnSpPr>
        <p:spPr bwMode="auto">
          <a:xfrm>
            <a:off x="7566025" y="4597400"/>
            <a:ext cx="290513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4" name="TextBox 21"/>
          <p:cNvSpPr txBox="1">
            <a:spLocks noChangeArrowheads="1"/>
          </p:cNvSpPr>
          <p:nvPr/>
        </p:nvSpPr>
        <p:spPr bwMode="auto">
          <a:xfrm>
            <a:off x="7931150" y="4451350"/>
            <a:ext cx="12128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900" b="1" i="0" u="none" dirty="0"/>
              <a:t>SECCIONES TRANSVERSALES &amp; VOLUMENES</a:t>
            </a:r>
            <a:endParaRPr lang="es" altLang="en-US" sz="1200" dirty="0"/>
          </a:p>
        </p:txBody>
      </p:sp>
      <p:cxnSp>
        <p:nvCxnSpPr>
          <p:cNvPr id="34835" name="AutoShape 8"/>
          <p:cNvCxnSpPr>
            <a:cxnSpLocks noChangeShapeType="1"/>
          </p:cNvCxnSpPr>
          <p:nvPr/>
        </p:nvCxnSpPr>
        <p:spPr bwMode="auto">
          <a:xfrm>
            <a:off x="7627938" y="5446713"/>
            <a:ext cx="290512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6" name="TextBox 21"/>
          <p:cNvSpPr txBox="1">
            <a:spLocks noChangeArrowheads="1"/>
          </p:cNvSpPr>
          <p:nvPr/>
        </p:nvSpPr>
        <p:spPr bwMode="auto">
          <a:xfrm>
            <a:off x="7993063" y="5300663"/>
            <a:ext cx="10747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000" b="1" i="0" u="none" dirty="0"/>
              <a:t>PROGRAMAS DE PRODUCTOS FINALES</a:t>
            </a:r>
            <a:endParaRPr lang="es" altLang="en-US" dirty="0"/>
          </a:p>
        </p:txBody>
      </p:sp>
      <p:sp>
        <p:nvSpPr>
          <p:cNvPr id="34837" name="TextBox 20"/>
          <p:cNvSpPr txBox="1">
            <a:spLocks noChangeArrowheads="1"/>
          </p:cNvSpPr>
          <p:nvPr/>
        </p:nvSpPr>
        <p:spPr bwMode="auto">
          <a:xfrm>
            <a:off x="233362" y="5894335"/>
            <a:ext cx="72723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es" sz="1600" b="0" i="0" u="none">
                <a:solidFill>
                  <a:srgbClr val="53565A"/>
                </a:solidFill>
              </a:rPr>
              <a:t>Puede procesar su datos a SBMAX con mareas pronosticadas (o sin mareas).  Cuando obtenga sus mareas finales, puede cargar los datos procesados de regreso en SBMAX e insertar las mareas finales.</a:t>
            </a:r>
          </a:p>
        </p:txBody>
      </p:sp>
    </p:spTree>
    <p:extLst>
      <p:ext uri="{BB962C8B-B14F-4D97-AF65-F5344CB8AC3E}">
        <p14:creationId xmlns:p14="http://schemas.microsoft.com/office/powerpoint/2010/main" val="14307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A resaltar del SBMAX64</a:t>
            </a:r>
          </a:p>
        </p:txBody>
      </p:sp>
      <p:sp>
        <p:nvSpPr>
          <p:cNvPr id="2" name="Rectangle 1"/>
          <p:cNvSpPr/>
          <p:nvPr/>
        </p:nvSpPr>
        <p:spPr>
          <a:xfrm>
            <a:off x="668550" y="1166706"/>
            <a:ext cx="847545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Usa Formato HS2x HYSWEEP para datos salvados.  </a:t>
            </a:r>
            <a:endParaRPr lang="es" altLang="en-US" sz="1800" b="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Qué puede hacer ahora (que no podia hacer antes):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Recalcular Mareas RTK desde datos editados.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Adecuadamente ajustar ófsets de equipos de archivos editados.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Todos los datos brutos disponibles para cada sondaje.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(Aún permite exportar a formato HYACK ALL2)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/>
                </a:solidFill>
                <a:latin typeface="+mn-lt"/>
              </a:rPr>
              <a:t>Más Opciones de Sonar Opciones Sin una llave HYSWEEP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Sistemas de Transdúceres Múltiples: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Sontek M9 ADCP/Multihaz.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/>
                </a:solidFill>
                <a:latin typeface="+mn-lt"/>
              </a:rPr>
              <a:t>Cambie Parámetros de Lectura en cualquier momento durante la Edición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No necesita volver a cargar para corregir un error.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/>
                </a:solidFill>
                <a:latin typeface="+mn-lt"/>
              </a:rPr>
              <a:t>Interfaz de Usuario común con el Editor Multihaz MBMAX64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No requiere aprender dos programas de edición.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Moderniza la Edición Monohaz</a:t>
            </a:r>
          </a:p>
          <a:p>
            <a:pPr marL="742950" lvl="1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rgbClr val="0091BB"/>
                </a:solidFill>
                <a:latin typeface="+mn-lt"/>
              </a:rPr>
              <a:t>Edita todos las las líneas a la vez en la Ventana Levantamiento.</a:t>
            </a:r>
          </a:p>
        </p:txBody>
      </p:sp>
    </p:spTree>
    <p:extLst>
      <p:ext uri="{BB962C8B-B14F-4D97-AF65-F5344CB8AC3E}">
        <p14:creationId xmlns:p14="http://schemas.microsoft.com/office/powerpoint/2010/main" val="38921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70934" y="40482"/>
            <a:ext cx="81200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Flujo de Datos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-11113" y="1106488"/>
            <a:ext cx="4278313" cy="510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Lee: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Datos Brutos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HS2x Editados Monohaz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de Datos Formato ALL2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de Datos Formato ALL viejo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s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Microsoft YaHei" charset="-122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Aplica (Opcionalmente):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Corrección Marea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Corrección SV</a:t>
            </a:r>
          </a:p>
          <a:p>
            <a:pPr marL="355600" lvl="1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s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Microsoft YaHei" charset="-122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Salva: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Formato HS2x (Por defecto)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Archivos de Datos Formato ALL2 (Exportar)</a:t>
            </a:r>
          </a:p>
          <a:p>
            <a:pPr marL="698500" lvl="1" indent="-342900" algn="l" rtl="0" eaLnBrk="1" hangingPunct="1">
              <a:lnSpc>
                <a:spcPct val="90000"/>
              </a:lnSpc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Arial" charset="0"/>
                <a:ea typeface="Microsoft YaHei" charset="-122"/>
              </a:rPr>
              <a:t>Formato XYZ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791200" y="2803525"/>
            <a:ext cx="2057400" cy="912813"/>
          </a:xfrm>
          <a:prstGeom prst="rect">
            <a:avLst/>
          </a:prstGeom>
          <a:solidFill>
            <a:srgbClr val="0000FF"/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rtl="0">
              <a:buSzPct val="100000"/>
            </a:pPr>
            <a:r>
              <a:rPr lang="es" sz="1800" b="0" i="0" u="none"/>
              <a:t>SBMAX64</a:t>
            </a: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5981700" y="1371600"/>
            <a:ext cx="1674813" cy="760413"/>
          </a:xfrm>
          <a:prstGeom prst="roundRect">
            <a:avLst>
              <a:gd name="adj" fmla="val 42500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400" b="0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Datos Brutos </a:t>
            </a:r>
          </a:p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400" b="0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Archivos</a:t>
            </a:r>
          </a:p>
        </p:txBody>
      </p:sp>
      <p:cxnSp>
        <p:nvCxnSpPr>
          <p:cNvPr id="18438" name="AutoShape 6"/>
          <p:cNvCxnSpPr>
            <a:cxnSpLocks noChangeShapeType="1"/>
            <a:endCxn id="18436" idx="0"/>
          </p:cNvCxnSpPr>
          <p:nvPr/>
        </p:nvCxnSpPr>
        <p:spPr bwMode="auto">
          <a:xfrm>
            <a:off x="6819900" y="2132013"/>
            <a:ext cx="0" cy="671512"/>
          </a:xfrm>
          <a:prstGeom prst="straightConnector1">
            <a:avLst/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7010400" y="4343400"/>
            <a:ext cx="1674813" cy="760413"/>
          </a:xfrm>
          <a:prstGeom prst="roundRect">
            <a:avLst>
              <a:gd name="adj" fmla="val 42500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400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HS2x / ALL </a:t>
            </a:r>
          </a:p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400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Archivos Formato</a:t>
            </a:r>
          </a:p>
        </p:txBody>
      </p:sp>
      <p:cxnSp>
        <p:nvCxnSpPr>
          <p:cNvPr id="18440" name="AutoShape 10"/>
          <p:cNvCxnSpPr>
            <a:cxnSpLocks noChangeShapeType="1"/>
            <a:stCxn id="18436" idx="2"/>
            <a:endCxn id="16392" idx="1"/>
          </p:cNvCxnSpPr>
          <p:nvPr/>
        </p:nvCxnSpPr>
        <p:spPr bwMode="auto">
          <a:xfrm rot="16200000" flipH="1">
            <a:off x="6411912" y="4124326"/>
            <a:ext cx="1006475" cy="190500"/>
          </a:xfrm>
          <a:prstGeom prst="bentConnector2">
            <a:avLst/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1" name="AutoShape 12"/>
          <p:cNvCxnSpPr>
            <a:cxnSpLocks noChangeShapeType="1"/>
            <a:stCxn id="16392" idx="3"/>
            <a:endCxn id="18436" idx="3"/>
          </p:cNvCxnSpPr>
          <p:nvPr/>
        </p:nvCxnSpPr>
        <p:spPr bwMode="auto">
          <a:xfrm flipH="1" flipV="1">
            <a:off x="7848600" y="3260725"/>
            <a:ext cx="836613" cy="1463675"/>
          </a:xfrm>
          <a:prstGeom prst="bentConnector3">
            <a:avLst>
              <a:gd name="adj1" fmla="val -27324"/>
            </a:avLst>
          </a:prstGeom>
          <a:noFill/>
          <a:ln w="381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4267200" y="2514600"/>
            <a:ext cx="836613" cy="455613"/>
          </a:xfrm>
          <a:prstGeom prst="roundRect">
            <a:avLst>
              <a:gd name="adj" fmla="val 44444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*.TID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4267200" y="3581400"/>
            <a:ext cx="836613" cy="455613"/>
          </a:xfrm>
          <a:prstGeom prst="roundRect">
            <a:avLst>
              <a:gd name="adj" fmla="val 44444"/>
            </a:avLst>
          </a:prstGeom>
          <a:solidFill>
            <a:srgbClr val="FF0000"/>
          </a:solidFill>
          <a:ln w="936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b="0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*.VEL</a:t>
            </a:r>
          </a:p>
        </p:txBody>
      </p:sp>
      <p:cxnSp>
        <p:nvCxnSpPr>
          <p:cNvPr id="18444" name="AutoShape 15"/>
          <p:cNvCxnSpPr>
            <a:cxnSpLocks noChangeShapeType="1"/>
            <a:stCxn id="16397" idx="2"/>
          </p:cNvCxnSpPr>
          <p:nvPr/>
        </p:nvCxnSpPr>
        <p:spPr bwMode="auto">
          <a:xfrm rot="5400000" flipH="1" flipV="1">
            <a:off x="5199857" y="2913856"/>
            <a:ext cx="152400" cy="1182687"/>
          </a:xfrm>
          <a:prstGeom prst="bentConnector2">
            <a:avLst/>
          </a:prstGeom>
          <a:noFill/>
          <a:ln w="381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5" name="AutoShape 16"/>
          <p:cNvCxnSpPr>
            <a:cxnSpLocks noChangeShapeType="1"/>
            <a:stCxn id="16397" idx="2"/>
          </p:cNvCxnSpPr>
          <p:nvPr/>
        </p:nvCxnSpPr>
        <p:spPr bwMode="auto">
          <a:xfrm rot="16200000" flipH="1">
            <a:off x="5199856" y="2456657"/>
            <a:ext cx="153987" cy="1181100"/>
          </a:xfrm>
          <a:prstGeom prst="bentConnector2">
            <a:avLst/>
          </a:prstGeom>
          <a:noFill/>
          <a:ln w="38160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6" name="Rectangle 17"/>
          <p:cNvSpPr>
            <a:spLocks noChangeArrowheads="1"/>
          </p:cNvSpPr>
          <p:nvPr/>
        </p:nvSpPr>
        <p:spPr bwMode="auto">
          <a:xfrm>
            <a:off x="4114800" y="2286000"/>
            <a:ext cx="1217613" cy="1979613"/>
          </a:xfrm>
          <a:prstGeom prst="rect">
            <a:avLst/>
          </a:prstGeom>
          <a:noFill/>
          <a:ln w="936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  <p:sp>
        <p:nvSpPr>
          <p:cNvPr id="18447" name="Text Box 18"/>
          <p:cNvSpPr txBox="1">
            <a:spLocks noChangeArrowheads="1"/>
          </p:cNvSpPr>
          <p:nvPr/>
        </p:nvSpPr>
        <p:spPr bwMode="auto">
          <a:xfrm>
            <a:off x="4267200" y="2057400"/>
            <a:ext cx="12176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es" sz="1100" b="0" i="0" u="none">
                <a:solidFill>
                  <a:srgbClr val="000000"/>
                </a:solidFill>
              </a:rPr>
              <a:t>Opcionalmente:</a:t>
            </a:r>
          </a:p>
        </p:txBody>
      </p:sp>
      <p:sp>
        <p:nvSpPr>
          <p:cNvPr id="18448" name="TextBox 28"/>
          <p:cNvSpPr txBox="1">
            <a:spLocks noChangeArrowheads="1"/>
          </p:cNvSpPr>
          <p:nvPr/>
        </p:nvSpPr>
        <p:spPr bwMode="auto">
          <a:xfrm>
            <a:off x="151606" y="6117432"/>
            <a:ext cx="9144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Lee un archivo sencillo, archivos seleccionados desde un *.LOG, o el archivo LOG completo.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 sz="1800" b="0" dirty="0">
              <a:solidFill>
                <a:srgbClr val="000000"/>
              </a:solidFill>
            </a:endParaRPr>
          </a:p>
        </p:txBody>
      </p:sp>
      <p:sp>
        <p:nvSpPr>
          <p:cNvPr id="18449" name="Rectangle 4"/>
          <p:cNvSpPr>
            <a:spLocks noChangeArrowheads="1"/>
          </p:cNvSpPr>
          <p:nvPr/>
        </p:nvSpPr>
        <p:spPr bwMode="auto">
          <a:xfrm>
            <a:off x="4495800" y="4860925"/>
            <a:ext cx="1674813" cy="912813"/>
          </a:xfrm>
          <a:prstGeom prst="rect">
            <a:avLst/>
          </a:prstGeom>
          <a:solidFill>
            <a:srgbClr val="0000FF"/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ctr" rtl="0">
              <a:buSzPct val="100000"/>
            </a:pPr>
            <a:r>
              <a:rPr lang="es" sz="1200" b="0" i="0" u="none"/>
              <a:t>Programas de Selección de Sondajes</a:t>
            </a:r>
            <a:endParaRPr lang="es" altLang="en-US" sz="1600" b="0"/>
          </a:p>
        </p:txBody>
      </p:sp>
      <p:cxnSp>
        <p:nvCxnSpPr>
          <p:cNvPr id="18450" name="Shape 25"/>
          <p:cNvCxnSpPr>
            <a:cxnSpLocks noChangeShapeType="1"/>
            <a:stCxn id="16392" idx="2"/>
            <a:endCxn id="18449" idx="3"/>
          </p:cNvCxnSpPr>
          <p:nvPr/>
        </p:nvCxnSpPr>
        <p:spPr bwMode="auto">
          <a:xfrm rot="5400000">
            <a:off x="6903244" y="4371182"/>
            <a:ext cx="212725" cy="1677987"/>
          </a:xfrm>
          <a:prstGeom prst="bent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15642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300037" y="30021"/>
            <a:ext cx="8763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Disposición SBMAX64</a:t>
            </a: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981200"/>
            <a:ext cx="6315075" cy="337026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820" name="TextBox 2"/>
          <p:cNvSpPr txBox="1">
            <a:spLocks noChangeArrowheads="1"/>
          </p:cNvSpPr>
          <p:nvPr/>
        </p:nvSpPr>
        <p:spPr bwMode="auto">
          <a:xfrm>
            <a:off x="2209800" y="2514600"/>
            <a:ext cx="1841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s" altLang="en-US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979488" y="1460500"/>
            <a:ext cx="74168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Panel Superior:  </a:t>
            </a:r>
            <a:r>
              <a:rPr lang="es" sz="1400" b="0" i="0" u="none">
                <a:solidFill>
                  <a:srgbClr val="0091BB"/>
                </a:solidFill>
                <a:latin typeface="+mn-lt"/>
              </a:rPr>
              <a:t>La mayoría aplica a las Ventanas de Levantamiento y Datos.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843579" y="1409799"/>
            <a:ext cx="400110" cy="456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Panel Izquierdo: 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Aplica a Todas las Ventanas y Datos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225550" y="5630863"/>
            <a:ext cx="69119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Barra Estado:  </a:t>
            </a:r>
            <a:r>
              <a:rPr lang="es" sz="1400" b="0" i="0" u="none">
                <a:solidFill>
                  <a:srgbClr val="0091BB"/>
                </a:solidFill>
                <a:latin typeface="+mn-lt"/>
              </a:rPr>
              <a:t>Dato de un Punto y Mediciones Entre Puntos.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 rot="10800000">
            <a:off x="7974436" y="1600429"/>
            <a:ext cx="400110" cy="4375630"/>
          </a:xfrm>
          <a:prstGeom prst="rect">
            <a:avLst/>
          </a:prstGeom>
          <a:noFill/>
          <a:ln>
            <a:noFill/>
          </a:ln>
          <a:extLst/>
        </p:spPr>
        <p:txBody>
          <a:bodyPr vert="vert270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Levantamiento: </a:t>
            </a:r>
            <a:r>
              <a:rPr lang="es" sz="1400" b="0" i="0" u="none">
                <a:solidFill>
                  <a:srgbClr val="0091BB"/>
                </a:solidFill>
                <a:latin typeface="+mn-lt"/>
              </a:rPr>
              <a:t>Traqueos o Sondajes.</a:t>
            </a:r>
          </a:p>
        </p:txBody>
      </p:sp>
    </p:spTree>
    <p:extLst>
      <p:ext uri="{BB962C8B-B14F-4D97-AF65-F5344CB8AC3E}">
        <p14:creationId xmlns:p14="http://schemas.microsoft.com/office/powerpoint/2010/main" val="179154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612900"/>
            <a:ext cx="32004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0" y="800100"/>
            <a:ext cx="9144000" cy="536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b="1" dirty="0">
              <a:solidFill>
                <a:schemeClr val="bg1"/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19075" y="19769"/>
            <a:ext cx="9144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Panel Izquierdo: Archivos Levantamiento</a:t>
            </a:r>
          </a:p>
        </p:txBody>
      </p:sp>
      <p:sp>
        <p:nvSpPr>
          <p:cNvPr id="50181" name="Text Box 11"/>
          <p:cNvSpPr txBox="1">
            <a:spLocks noChangeArrowheads="1"/>
          </p:cNvSpPr>
          <p:nvPr/>
        </p:nvSpPr>
        <p:spPr bwMode="auto">
          <a:xfrm>
            <a:off x="6400800" y="1612900"/>
            <a:ext cx="280352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Botones: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Cargue Levantamiento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Salve Levantamiento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rgbClr val="0091BB"/>
                </a:solidFill>
                <a:latin typeface="+mn-lt"/>
              </a:rPr>
              <a:t>Editar Parámetros de Lectura</a:t>
            </a:r>
          </a:p>
        </p:txBody>
      </p:sp>
      <p:sp>
        <p:nvSpPr>
          <p:cNvPr id="50182" name="Text Box 11"/>
          <p:cNvSpPr txBox="1">
            <a:spLocks noChangeArrowheads="1"/>
          </p:cNvSpPr>
          <p:nvPr/>
        </p:nvSpPr>
        <p:spPr bwMode="auto">
          <a:xfrm>
            <a:off x="219075" y="5053310"/>
            <a:ext cx="41023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Listado Archivo y Archivos Seleccionados</a:t>
            </a:r>
          </a:p>
          <a:p>
            <a:pPr marL="1028700" lvl="1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 Número Archivo y Nombre</a:t>
            </a:r>
          </a:p>
          <a:p>
            <a:pPr marL="1028700" lvl="1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rgbClr val="0091BB"/>
                </a:solidFill>
                <a:latin typeface="+mn-lt"/>
              </a:rPr>
              <a:t>Asterisco en Archivos Modificados.</a:t>
            </a:r>
          </a:p>
        </p:txBody>
      </p:sp>
      <p:sp>
        <p:nvSpPr>
          <p:cNvPr id="50183" name="Text Box 11"/>
          <p:cNvSpPr txBox="1">
            <a:spLocks noChangeArrowheads="1"/>
          </p:cNvSpPr>
          <p:nvPr/>
        </p:nvSpPr>
        <p:spPr bwMode="auto">
          <a:xfrm>
            <a:off x="39610" y="2681126"/>
            <a:ext cx="30575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Más Botones: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  <a:p>
            <a:pPr lvl="1" algn="l" rtl="0">
              <a:buFontTx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 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Seleccione Todos los Archivos</a:t>
            </a:r>
          </a:p>
          <a:p>
            <a:pPr lvl="1"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Próximo Archivo Abajo</a:t>
            </a:r>
          </a:p>
          <a:p>
            <a:pPr lvl="1"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Previo Archivo Arriba</a:t>
            </a:r>
          </a:p>
          <a:p>
            <a:pPr lvl="1" algn="l" rtl="0">
              <a:buFontTx/>
              <a:buChar char="•"/>
              <a:defRPr/>
            </a:pP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 Remover Archivo Desde Levantamiento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1427148" y="2681126"/>
            <a:ext cx="1669987" cy="20735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6" name="Text Box 11"/>
          <p:cNvSpPr txBox="1">
            <a:spLocks noChangeArrowheads="1"/>
          </p:cNvSpPr>
          <p:nvPr/>
        </p:nvSpPr>
        <p:spPr bwMode="auto">
          <a:xfrm>
            <a:off x="219075" y="1468437"/>
            <a:ext cx="2074862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Opción Util: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Dibujar Selección o Todos los Archivos de Levantamiento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055938" y="3383112"/>
            <a:ext cx="1409700" cy="16986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1" name="Text Box 11"/>
          <p:cNvSpPr txBox="1">
            <a:spLocks noChangeArrowheads="1"/>
          </p:cNvSpPr>
          <p:nvPr/>
        </p:nvSpPr>
        <p:spPr bwMode="auto">
          <a:xfrm>
            <a:off x="4621213" y="4736317"/>
            <a:ext cx="43735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Listado Archivos es Usado para: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Ventanas Serie de Tiempo.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Perfil.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Filtrado.</a:t>
            </a:r>
          </a:p>
          <a:p>
            <a:pPr marL="1028700"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Ajustes.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465638" y="1876425"/>
            <a:ext cx="1935162" cy="106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033588" y="1876425"/>
            <a:ext cx="1128356" cy="51639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7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38" y="1743075"/>
            <a:ext cx="332422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36539" y="30588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Panel Izquierdo, Edición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236539" y="1549400"/>
            <a:ext cx="2190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Vea ventanas para datos, series de tiempo, sondajes e imágenes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9" name="Text Box 11"/>
          <p:cNvSpPr txBox="1">
            <a:spLocks noChangeArrowheads="1"/>
          </p:cNvSpPr>
          <p:nvPr/>
        </p:nvSpPr>
        <p:spPr bwMode="auto">
          <a:xfrm>
            <a:off x="6624638" y="2465388"/>
            <a:ext cx="22479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Herramientas Edición:  Apuntador Mouse muestra Herramienta Seleccionada</a:t>
            </a:r>
          </a:p>
          <a:p>
            <a:pPr algn="l" rtl="0">
              <a:defRPr/>
            </a:pPr>
            <a:endParaRPr lang="es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Medir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Selección Lazo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Selección Bloque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Selección Línea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Borrador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Inclinar / Rotar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Zoom Ventana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164306" y="4216227"/>
            <a:ext cx="254238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Botones: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  <a:p>
            <a:pPr lvl="1" algn="l" rtl="0"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Búsqueda y Filtros</a:t>
            </a:r>
          </a:p>
          <a:p>
            <a:pPr lvl="1" algn="l" rtl="0"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Encontrar Próximo</a:t>
            </a:r>
          </a:p>
          <a:p>
            <a:pPr lvl="1" algn="l" rtl="0"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Muy útil Deshacer</a:t>
            </a:r>
          </a:p>
          <a:p>
            <a:pPr lvl="1" algn="l" rtl="0"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Parámetros Color</a:t>
            </a:r>
          </a:p>
        </p:txBody>
      </p:sp>
      <p:sp>
        <p:nvSpPr>
          <p:cNvPr id="51212" name="Text Box 11"/>
          <p:cNvSpPr txBox="1">
            <a:spLocks noChangeArrowheads="1"/>
          </p:cNvSpPr>
          <p:nvPr/>
        </p:nvSpPr>
        <p:spPr bwMode="auto">
          <a:xfrm>
            <a:off x="6599238" y="1609725"/>
            <a:ext cx="203993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una Muy útil Barra Herramientas Flotante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stCxn id="51212" idx="1"/>
          </p:cNvCxnSpPr>
          <p:nvPr/>
        </p:nvCxnSpPr>
        <p:spPr>
          <a:xfrm flipH="1">
            <a:off x="5658644" y="1979057"/>
            <a:ext cx="940594" cy="803037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949950" y="2774950"/>
            <a:ext cx="541338" cy="45243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148013" y="3176588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6" name="Rectangle 25"/>
          <p:cNvSpPr/>
          <p:nvPr/>
        </p:nvSpPr>
        <p:spPr>
          <a:xfrm>
            <a:off x="3200400" y="4806950"/>
            <a:ext cx="2303463" cy="471488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11495" y="4905375"/>
            <a:ext cx="974617" cy="80964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135313" y="1743075"/>
            <a:ext cx="2959100" cy="1296988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2439988" y="2185988"/>
            <a:ext cx="668337" cy="1905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2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78448" y="29554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Panel Superior, Edición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956072" y="4040981"/>
            <a:ext cx="38100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Modo Editar: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Traqueos:   Haga clic en esto para mostrar y editar posiciones.  SBMAX64 Siempre inicia en modo Traqueos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Sondajes:   Haga clic en esto para mostrar y editar sondajes.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es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endParaRPr lang="es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798343" y="2593975"/>
            <a:ext cx="30210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Botones: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Borrar Punto o Selección.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Opciones Búsqueda y Filtros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Encontrar Próximo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Filtros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Selecciones Des-hacer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Zoom Extensión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Vistas Area Gráfica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Vista Perfil.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89363" y="7729538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7081838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43" y="2228056"/>
            <a:ext cx="3048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1150143" y="2918619"/>
            <a:ext cx="2667000" cy="3159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1302543" y="3234531"/>
            <a:ext cx="1003300" cy="57626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894667" y="2648373"/>
            <a:ext cx="1772073" cy="270246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3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87337" y="2702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Panel Superior, Presentación</a:t>
            </a:r>
          </a:p>
        </p:txBody>
      </p:sp>
      <p:sp>
        <p:nvSpPr>
          <p:cNvPr id="51206" name="Text Box 11"/>
          <p:cNvSpPr txBox="1">
            <a:spLocks noChangeArrowheads="1"/>
          </p:cNvSpPr>
          <p:nvPr/>
        </p:nvSpPr>
        <p:spPr bwMode="auto">
          <a:xfrm>
            <a:off x="5440362" y="1891545"/>
            <a:ext cx="3560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Estilo:  Sondajes puede ser dibujados como Puntos o como Prof. Numérica.</a:t>
            </a: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287338" y="2343150"/>
            <a:ext cx="4217987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Mostrar:</a:t>
            </a:r>
          </a:p>
          <a:p>
            <a:pPr algn="l" rtl="0">
              <a:defRPr/>
            </a:pP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Cartas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Mostrar cartas habilitado en la Ventana Principal HYPACK.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Barra Color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 una leyenda de color adecuada para los datos mostrados.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Banderas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Obsoleto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Blancos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Muestra blancos desde la base de datos HYPACK.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Traqueos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Muestra líneas de traqueo de Levantamiento.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Sondajes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Muestra puntos de sondaje.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Líneas Planeadas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Muestra Líneas Planeadas de Levantamiento.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70C0"/>
                </a:solidFill>
                <a:latin typeface="+mn-lt"/>
              </a:rPr>
              <a:t>Eventos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Muestra números de evento.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89363" y="7729538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7081838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2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" y="1186657"/>
            <a:ext cx="501015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2838450"/>
            <a:ext cx="41179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>
            <a:off x="4648200" y="2343150"/>
            <a:ext cx="482600" cy="4508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49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91254" y="0"/>
            <a:ext cx="7848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Iniciando - Parámetros Editor</a:t>
            </a:r>
          </a:p>
        </p:txBody>
      </p:sp>
      <p:pic>
        <p:nvPicPr>
          <p:cNvPr id="1945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720" y="2126826"/>
            <a:ext cx="4571155" cy="34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88007" y="1339745"/>
            <a:ext cx="4234980" cy="42780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Menú Editar, Ajustes</a:t>
            </a:r>
            <a:endParaRPr lang="es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Borrar Sondajes Entre Puntos de Posición Borrados:  Si o No.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Carpeta Editar Personalizada:  Anula lo de HYPACK por Defecto.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Formato Tiempo:  Seleccione un formato de presentación.  Segundos Después de Media Noche es útil para correlacionar puntos en los archivos de datos.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Nuevo Estilo Abrir / Salvar:  Programa algunas veces se bloquea en memoria usando el Nuevo Estilo.  Use el estilo viejo para prevenir eso.</a:t>
            </a:r>
          </a:p>
        </p:txBody>
      </p:sp>
    </p:spTree>
    <p:extLst>
      <p:ext uri="{BB962C8B-B14F-4D97-AF65-F5344CB8AC3E}">
        <p14:creationId xmlns:p14="http://schemas.microsoft.com/office/powerpoint/2010/main" val="10366406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3335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Cargando archivos</a:t>
            </a:r>
          </a:p>
        </p:txBody>
      </p:sp>
      <p:sp>
        <p:nvSpPr>
          <p:cNvPr id="32771" name="Text Box 11"/>
          <p:cNvSpPr txBox="1">
            <a:spLocks noChangeArrowheads="1"/>
          </p:cNvSpPr>
          <p:nvPr/>
        </p:nvSpPr>
        <p:spPr bwMode="auto">
          <a:xfrm>
            <a:off x="184150" y="1258888"/>
            <a:ext cx="70945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Use Menú Archivo desplegable, Cargar Levantamiento o el Botón Carpeta.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2333556"/>
            <a:ext cx="381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11"/>
          <p:cNvSpPr txBox="1">
            <a:spLocks noChangeArrowheads="1"/>
          </p:cNvSpPr>
          <p:nvPr/>
        </p:nvSpPr>
        <p:spPr bwMode="auto">
          <a:xfrm>
            <a:off x="334963" y="2209800"/>
            <a:ext cx="25606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rgbClr val="0091BB"/>
                </a:solidFill>
                <a:latin typeface="+mj-lt"/>
              </a:rPr>
              <a:t>Seleccione Archivo(s) de Datos o un Catálogo HYPACK</a:t>
            </a:r>
          </a:p>
        </p:txBody>
      </p:sp>
      <p:pic>
        <p:nvPicPr>
          <p:cNvPr id="2048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1841500"/>
            <a:ext cx="51784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048000" y="3352800"/>
            <a:ext cx="609600" cy="1158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Text Box 11"/>
          <p:cNvSpPr txBox="1">
            <a:spLocks noChangeArrowheads="1"/>
          </p:cNvSpPr>
          <p:nvPr/>
        </p:nvSpPr>
        <p:spPr bwMode="auto">
          <a:xfrm>
            <a:off x="307975" y="3071813"/>
            <a:ext cx="2740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rgbClr val="0091BB"/>
                </a:solidFill>
                <a:latin typeface="+mj-lt"/>
              </a:rPr>
              <a:t>Catálogo:  Seleccione Uno o Más Archivos de Levantamiento Desde HYPACK *.LOG.</a:t>
            </a:r>
          </a:p>
        </p:txBody>
      </p:sp>
    </p:spTree>
    <p:extLst>
      <p:ext uri="{BB962C8B-B14F-4D97-AF65-F5344CB8AC3E}">
        <p14:creationId xmlns:p14="http://schemas.microsoft.com/office/powerpoint/2010/main" val="13725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91888" y="-36512"/>
            <a:ext cx="91440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Parámetros de Lectura</a:t>
            </a:r>
          </a:p>
        </p:txBody>
      </p:sp>
      <p:sp>
        <p:nvSpPr>
          <p:cNvPr id="33795" name="Text Box 11"/>
          <p:cNvSpPr txBox="1">
            <a:spLocks noChangeArrowheads="1"/>
          </p:cNvSpPr>
          <p:nvPr/>
        </p:nvSpPr>
        <p:spPr bwMode="auto">
          <a:xfrm>
            <a:off x="325438" y="2863850"/>
            <a:ext cx="84931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Pestañas: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LEVANTAMIENTO:  </a:t>
            </a:r>
            <a:r>
              <a:rPr lang="es" sz="2000" b="0" i="0" u="none">
                <a:solidFill>
                  <a:srgbClr val="0091BB"/>
                </a:solidFill>
                <a:latin typeface="+mj-lt"/>
              </a:rPr>
              <a:t>Aplica a todos los archivos cargados.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Correcciones:  </a:t>
            </a:r>
            <a:r>
              <a:rPr lang="es" sz="2000" b="0" i="0" u="none">
                <a:solidFill>
                  <a:srgbClr val="0091BB"/>
                </a:solidFill>
                <a:latin typeface="+mj-lt"/>
              </a:rPr>
              <a:t>Marea, Velocidad del Sonido y Calado Dinámico.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Equipos:  </a:t>
            </a:r>
            <a:r>
              <a:rPr lang="es" sz="2000" b="0" i="0" u="none">
                <a:solidFill>
                  <a:srgbClr val="0091BB"/>
                </a:solidFill>
                <a:latin typeface="+mj-lt"/>
              </a:rPr>
              <a:t>Selecciones de Equipos y Ofsets.</a:t>
            </a:r>
          </a:p>
          <a:p>
            <a:pPr marL="1085850" lvl="1" indent="-342900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Procesando:  </a:t>
            </a:r>
            <a:r>
              <a:rPr lang="es" sz="2000" b="0" i="0" u="none">
                <a:solidFill>
                  <a:srgbClr val="0091BB"/>
                </a:solidFill>
                <a:latin typeface="+mj-lt"/>
              </a:rPr>
              <a:t>Oleaje y Parámetros Sonar.</a:t>
            </a:r>
          </a:p>
        </p:txBody>
      </p:sp>
      <p:sp>
        <p:nvSpPr>
          <p:cNvPr id="33796" name="Text Box 11"/>
          <p:cNvSpPr txBox="1">
            <a:spLocks noChangeArrowheads="1"/>
          </p:cNvSpPr>
          <p:nvPr/>
        </p:nvSpPr>
        <p:spPr bwMode="auto">
          <a:xfrm>
            <a:off x="333375" y="1153795"/>
            <a:ext cx="720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Todo lo Requerido para Procesar los Datos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4770" y="4911301"/>
            <a:ext cx="8547629" cy="1187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 SBMAX64  Cualquiera de los Parámetros de Lectura puede ser actualizado </a:t>
            </a:r>
            <a:r>
              <a:rPr lang="es" sz="1600" b="0" i="1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Después de que los Archivos son Cargados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!</a:t>
            </a:r>
          </a:p>
        </p:txBody>
      </p:sp>
      <p:pic>
        <p:nvPicPr>
          <p:cNvPr id="2151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706563"/>
            <a:ext cx="7010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61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372067" y="1676823"/>
            <a:ext cx="5273881" cy="3877311"/>
            <a:chOff x="3372067" y="1676823"/>
            <a:chExt cx="5273881" cy="3877311"/>
          </a:xfrm>
        </p:grpSpPr>
        <p:pic>
          <p:nvPicPr>
            <p:cNvPr id="63491" name="Picture 3" descr="http://stream1.cmatc.cn/pub/comet/MarineMeteorologyOceans/IntroductiontoHydrography/comet/oceans/hydrography/media/graphics/sbes_correction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2067" y="1676823"/>
              <a:ext cx="5273881" cy="3877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965248" y="3663305"/>
              <a:ext cx="1016950" cy="4154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err="1" smtClean="0"/>
                <a:t>Profundidad</a:t>
              </a:r>
              <a:r>
                <a:rPr lang="en-US" sz="1050" b="1" dirty="0" smtClean="0"/>
                <a:t> </a:t>
              </a:r>
              <a:r>
                <a:rPr lang="en-US" sz="1050" b="1" dirty="0" err="1" smtClean="0"/>
                <a:t>Observada</a:t>
              </a:r>
              <a:endParaRPr lang="en-US" sz="105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38657" y="3755883"/>
              <a:ext cx="1016950" cy="4154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err="1" smtClean="0"/>
                <a:t>Profundidad</a:t>
              </a:r>
              <a:r>
                <a:rPr lang="en-US" sz="1050" b="1" dirty="0" smtClean="0"/>
                <a:t> Real</a:t>
              </a:r>
              <a:endParaRPr lang="en-US" sz="105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722551" y="3908283"/>
              <a:ext cx="549780" cy="4154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Prof. Carta</a:t>
              </a:r>
              <a:endParaRPr lang="en-US" sz="105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345110" y="2924090"/>
              <a:ext cx="645206" cy="4154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Corr. </a:t>
              </a:r>
              <a:r>
                <a:rPr lang="en-US" sz="1050" b="1" dirty="0" err="1" smtClean="0"/>
                <a:t>Marea</a:t>
              </a:r>
              <a:endParaRPr lang="en-US" sz="105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12478" y="4272901"/>
              <a:ext cx="955263" cy="4154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/>
                <a:t>Corr. </a:t>
              </a:r>
              <a:r>
                <a:rPr lang="en-US" sz="1050" b="1" dirty="0" err="1" smtClean="0"/>
                <a:t>Vel</a:t>
              </a:r>
              <a:r>
                <a:rPr lang="en-US" sz="1050" b="1" dirty="0" smtClean="0"/>
                <a:t> del </a:t>
              </a:r>
              <a:r>
                <a:rPr lang="en-US" sz="1050" b="1" dirty="0" err="1" smtClean="0"/>
                <a:t>Sonido</a:t>
              </a:r>
              <a:endParaRPr lang="en-US" sz="1050" b="1" dirty="0"/>
            </a:p>
          </p:txBody>
        </p:sp>
      </p:grpSp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Correcciones a Sondajes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7472" y="3021633"/>
            <a:ext cx="3235621" cy="1941195"/>
          </a:xfrm>
        </p:spPr>
        <p:txBody>
          <a:bodyPr>
            <a:normAutofit fontScale="92500"/>
          </a:bodyPr>
          <a:lstStyle/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1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Calado Estático / Dinámico</a:t>
            </a:r>
            <a:endParaRPr lang="es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1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UNIDADES DE REFERENCIA DE MOVIMIENTO (MRU)</a:t>
            </a:r>
            <a:endParaRPr lang="es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1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Velocidad del Sonido</a:t>
            </a:r>
            <a:r>
              <a:rPr lang="es" sz="1800" b="0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 </a:t>
            </a:r>
            <a:endParaRPr lang="es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1" i="0" u="none" dirty="0">
                <a:solidFill>
                  <a:srgbClr val="53565A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Nivel del Agua / Marea</a:t>
            </a:r>
            <a:endParaRPr lang="es" altLang="en-US" sz="1800" b="1" dirty="0" smtClean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63462" y="1692068"/>
            <a:ext cx="362340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Correcciones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Aplicadas</a:t>
            </a:r>
            <a:r>
              <a:rPr lang="en-US" sz="1400" b="1" dirty="0" smtClean="0"/>
              <a:t> a Eco-</a:t>
            </a:r>
            <a:r>
              <a:rPr lang="en-US" sz="1400" b="1" dirty="0" err="1" smtClean="0"/>
              <a:t>sondajes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54531" y="2083756"/>
            <a:ext cx="164221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Transducer </a:t>
            </a:r>
            <a:r>
              <a:rPr lang="en-US" sz="1100" b="1" dirty="0" err="1" smtClean="0"/>
              <a:t>Dinámico</a:t>
            </a:r>
            <a:endParaRPr lang="en-US" sz="1100" b="1" dirty="0" smtClean="0"/>
          </a:p>
          <a:p>
            <a:r>
              <a:rPr lang="en-US" sz="1100" b="1" dirty="0" err="1" smtClean="0"/>
              <a:t>Corrección</a:t>
            </a:r>
            <a:r>
              <a:rPr lang="en-US" sz="1100" b="1" dirty="0" smtClean="0"/>
              <a:t> </a:t>
            </a:r>
            <a:r>
              <a:rPr lang="en-US" sz="1100" b="1" dirty="0" err="1" smtClean="0"/>
              <a:t>calado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422816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429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Pestaña Levantamiento</a:t>
            </a:r>
          </a:p>
        </p:txBody>
      </p:sp>
      <p:sp>
        <p:nvSpPr>
          <p:cNvPr id="34819" name="Text Box 11"/>
          <p:cNvSpPr txBox="1">
            <a:spLocks noChangeArrowheads="1"/>
          </p:cNvSpPr>
          <p:nvPr/>
        </p:nvSpPr>
        <p:spPr bwMode="auto">
          <a:xfrm>
            <a:off x="579015" y="2147148"/>
            <a:ext cx="3173412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Prof. o Elevación: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Seleccione su Modo de Trabajo.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Detalles: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Haga clic para ver información de levantamiento adicional.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TPU: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(A Futuro) Calcular Incertidumbre Total Propagada de cada Sondaje.</a:t>
            </a:r>
          </a:p>
          <a:p>
            <a:pPr marL="285750" indent="-285750" algn="l" rtl="0">
              <a:spcBef>
                <a:spcPts val="12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Conversión Prof., etc.: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Para ser usado según necesite.</a:t>
            </a:r>
            <a:endParaRPr lang="es" altLang="en-US" sz="1800" b="0" dirty="0">
              <a:solidFill>
                <a:srgbClr val="0091BB"/>
              </a:solidFill>
              <a:latin typeface="+mj-lt"/>
            </a:endParaRPr>
          </a:p>
          <a:p>
            <a:pPr algn="l" rtl="0">
              <a:spcBef>
                <a:spcPts val="1200"/>
              </a:spcBef>
              <a:buFontTx/>
              <a:buChar char="•"/>
              <a:defRPr/>
            </a:pPr>
            <a:endParaRPr lang="es" altLang="en-US" sz="1600" dirty="0" smtClean="0">
              <a:solidFill>
                <a:srgbClr val="0091BB"/>
              </a:solidFill>
              <a:latin typeface="Verdana" panose="020B0604030504040204" pitchFamily="34" charset="0"/>
            </a:endParaRPr>
          </a:p>
        </p:txBody>
      </p:sp>
      <p:sp>
        <p:nvSpPr>
          <p:cNvPr id="34821" name="Text Box 11"/>
          <p:cNvSpPr txBox="1">
            <a:spLocks noChangeArrowheads="1"/>
          </p:cNvSpPr>
          <p:nvPr/>
        </p:nvSpPr>
        <p:spPr bwMode="auto">
          <a:xfrm>
            <a:off x="579015" y="1575595"/>
            <a:ext cx="414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Resumen de Información del Levantamiento</a:t>
            </a:r>
          </a:p>
        </p:txBody>
      </p:sp>
      <p:pic>
        <p:nvPicPr>
          <p:cNvPr id="2253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856" y="2323252"/>
            <a:ext cx="4712445" cy="315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19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00025" y="0"/>
            <a:ext cx="6696431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 dirty="0">
                <a:solidFill>
                  <a:schemeClr val="bg1"/>
                </a:solidFill>
                <a:latin typeface="+mj-lt"/>
              </a:rPr>
              <a:t>Pestaña Correcciones, Mareas</a:t>
            </a:r>
          </a:p>
        </p:txBody>
      </p:sp>
      <p:sp>
        <p:nvSpPr>
          <p:cNvPr id="39939" name="Text Box 11"/>
          <p:cNvSpPr txBox="1">
            <a:spLocks noChangeArrowheads="1"/>
          </p:cNvSpPr>
          <p:nvPr/>
        </p:nvSpPr>
        <p:spPr bwMode="auto">
          <a:xfrm>
            <a:off x="323850" y="2992438"/>
            <a:ext cx="8820150" cy="1354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Defina Corrección: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Para Usar esto, Active la Casilla y Entre un Valor de Corrección para Todo el Archivo.  Déjelo en 0.0 para reemplazar dato de marea inserto en el archivo(s)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Archivo TID</a:t>
            </a: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Seleccione un Archivo TID.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X:  </a:t>
            </a:r>
            <a:r>
              <a:rPr lang="es" sz="1800" b="0" i="0" u="none">
                <a:solidFill>
                  <a:srgbClr val="0091BB"/>
                </a:solidFill>
                <a:latin typeface="+mj-lt"/>
              </a:rPr>
              <a:t>Remueve Archivo TID.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60463"/>
            <a:ext cx="492283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Box 11"/>
          <p:cNvSpPr txBox="1">
            <a:spLocks noChangeArrowheads="1"/>
          </p:cNvSpPr>
          <p:nvPr/>
        </p:nvSpPr>
        <p:spPr bwMode="auto">
          <a:xfrm>
            <a:off x="5327650" y="1773238"/>
            <a:ext cx="3563938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Correcciones son aplicadas a Archivo(s) de Levantamiento Seleccionados  </a:t>
            </a:r>
          </a:p>
        </p:txBody>
      </p:sp>
      <p:sp>
        <p:nvSpPr>
          <p:cNvPr id="39942" name="Text Box 11"/>
          <p:cNvSpPr txBox="1">
            <a:spLocks noChangeArrowheads="1"/>
          </p:cNvSpPr>
          <p:nvPr/>
        </p:nvSpPr>
        <p:spPr bwMode="auto">
          <a:xfrm>
            <a:off x="323850" y="4666827"/>
            <a:ext cx="7921625" cy="1431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Prioridad – SBMAX64 Nunca Hará Doble Corrección por Marea: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sz="1800" b="0" i="0" u="none">
                <a:solidFill>
                  <a:srgbClr val="0091BB"/>
                </a:solidFill>
                <a:latin typeface="+mj-lt"/>
              </a:rPr>
              <a:t>  Definir Corrección.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sz="1800" b="0" i="0" u="none">
                <a:solidFill>
                  <a:srgbClr val="0091BB"/>
                </a:solidFill>
                <a:latin typeface="+mj-lt"/>
              </a:rPr>
              <a:t>  Archivo TID.</a:t>
            </a:r>
          </a:p>
          <a:p>
            <a:pPr algn="l" rtl="0">
              <a:spcBef>
                <a:spcPts val="600"/>
              </a:spcBef>
              <a:buFontTx/>
              <a:buAutoNum type="arabicPeriod"/>
              <a:defRPr/>
            </a:pPr>
            <a:r>
              <a:rPr lang="es" sz="1800" b="0" i="0" u="none">
                <a:solidFill>
                  <a:srgbClr val="0091BB"/>
                </a:solidFill>
                <a:latin typeface="+mj-lt"/>
              </a:rPr>
              <a:t>  Datos Marea Desde Archivo Levantamiento.</a:t>
            </a:r>
          </a:p>
        </p:txBody>
      </p:sp>
    </p:spTree>
    <p:extLst>
      <p:ext uri="{BB962C8B-B14F-4D97-AF65-F5344CB8AC3E}">
        <p14:creationId xmlns:p14="http://schemas.microsoft.com/office/powerpoint/2010/main" val="8746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195263" y="0"/>
            <a:ext cx="891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Más sobre Correcciones de Marea: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2308013" y="2399243"/>
            <a:ext cx="6720840" cy="366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00150" indent="-285750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es" sz="1600" b="0" i="0" u="none" dirty="0">
                <a:solidFill>
                  <a:srgbClr val="404040"/>
                </a:solidFill>
              </a:rPr>
              <a:t>Usando un Archivo de Corrección por Marea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Haga un Archivo de Corrección por Mareas (*.TID) en el programa MAREAS MANUAL </a:t>
            </a:r>
            <a:endParaRPr lang="es" altLang="en-US" sz="1400" b="0" dirty="0" smtClean="0">
              <a:solidFill>
                <a:srgbClr val="0091BB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Seleccione su Archivo TID.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endParaRPr lang="es" altLang="en-US" sz="1400" b="0" dirty="0">
              <a:solidFill>
                <a:srgbClr val="0091BB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es" sz="1600" b="0" i="0" u="none" dirty="0">
                <a:solidFill>
                  <a:srgbClr val="404040"/>
                </a:solidFill>
              </a:rPr>
              <a:t>Mareas RTK:  </a:t>
            </a:r>
            <a:endParaRPr lang="es" altLang="en-US" sz="16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No necesita entrar nada en la pestaña Correcciones.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Configure parámetros Marea RTK en la pestaña Procesamiento.</a:t>
            </a: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endParaRPr lang="es" altLang="en-US" sz="1600" dirty="0">
              <a:solidFill>
                <a:srgbClr val="0091BB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es" sz="1600" b="0" i="0" u="none" dirty="0">
                <a:solidFill>
                  <a:srgbClr val="404040"/>
                </a:solidFill>
              </a:rPr>
              <a:t>Mareas Manual entrada durante LEVANTAMIENTO:  </a:t>
            </a:r>
            <a:endParaRPr lang="es" altLang="en-US" sz="16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No necesita entrar nada en la pestaña Correcciones.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Especifique “Entrada Manual en Levantamiento” como Equipo Marea en la pestaña Equipos.</a:t>
            </a: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Tx/>
            </a:pPr>
            <a:r>
              <a:rPr lang="es" sz="1600" b="0" i="0" u="none" dirty="0">
                <a:solidFill>
                  <a:srgbClr val="404040"/>
                </a:solidFill>
              </a:rPr>
              <a:t>Telemetría Mareas:  </a:t>
            </a:r>
            <a:endParaRPr lang="es" altLang="en-US" sz="1600" b="0" dirty="0" smtClean="0">
              <a:solidFill>
                <a:srgbClr val="404040"/>
              </a:solidFill>
            </a:endParaRP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No necesita entrar nada en la pestaña Correcciones.</a:t>
            </a:r>
          </a:p>
          <a:p>
            <a:pPr marL="458787" lvl="1" indent="-342900" algn="l" rtl="0">
              <a:lnSpc>
                <a:spcPct val="90000"/>
              </a:lnSpc>
              <a:spcAft>
                <a:spcPct val="0"/>
              </a:spcAft>
              <a:buClrTx/>
              <a:buFont typeface="+mj-lt"/>
              <a:buAutoNum type="arabicPeriod"/>
            </a:pPr>
            <a:r>
              <a:rPr lang="es" sz="1400" b="0" i="0" u="none" dirty="0">
                <a:solidFill>
                  <a:srgbClr val="0091BB"/>
                </a:solidFill>
              </a:rPr>
              <a:t>Especifique Equipo marea telemetría como Equipo Marea en la pestaña Equipos</a:t>
            </a:r>
            <a:r>
              <a:rPr lang="es" sz="1200" b="0" i="0" u="none" dirty="0">
                <a:solidFill>
                  <a:srgbClr val="0091BB"/>
                </a:solidFill>
              </a:rPr>
              <a:t>.</a:t>
            </a:r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143000"/>
            <a:ext cx="19812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749973" y="1205972"/>
            <a:ext cx="41123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Correcciones son aplicadas a archivos seleccionados</a:t>
            </a:r>
          </a:p>
        </p:txBody>
      </p:sp>
      <p:cxnSp>
        <p:nvCxnSpPr>
          <p:cNvPr id="12" name="Straight Arrow Connector 11"/>
          <p:cNvCxnSpPr>
            <a:stCxn id="11" idx="1"/>
          </p:cNvCxnSpPr>
          <p:nvPr/>
        </p:nvCxnSpPr>
        <p:spPr>
          <a:xfrm flipH="1">
            <a:off x="1268837" y="1559985"/>
            <a:ext cx="1481136" cy="26987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5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84943" y="8467"/>
            <a:ext cx="86915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Pestaña Correcciones, Vel. del Sonido.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184943" y="1261217"/>
            <a:ext cx="4216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905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77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marL="1204913" indent="-290513"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90513" algn="l"/>
                <a:tab pos="1204913" algn="l"/>
                <a:tab pos="2119313" algn="l"/>
                <a:tab pos="3033713" algn="l"/>
                <a:tab pos="3948113" algn="l"/>
                <a:tab pos="4862513" algn="l"/>
                <a:tab pos="5776913" algn="l"/>
                <a:tab pos="6691313" algn="l"/>
                <a:tab pos="7605713" algn="l"/>
                <a:tab pos="8520113" algn="l"/>
                <a:tab pos="9434513" algn="l"/>
                <a:tab pos="103489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 eaLnBrk="1" hangingPunct="1">
              <a:lnSpc>
                <a:spcPct val="90000"/>
              </a:lnSpc>
              <a:buSzPct val="70000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Correcciones por Velocidad del Sonido</a:t>
            </a:r>
          </a:p>
          <a:p>
            <a:pPr marL="342900" indent="-342900" algn="l" rtl="0" eaLnBrk="1" hangingPunct="1">
              <a:lnSpc>
                <a:spcPct val="90000"/>
              </a:lnSpc>
              <a:buSzPct val="70000"/>
              <a:buFont typeface="Arial" panose="020B0604020202020204" pitchFamily="34" charset="0"/>
              <a:buChar char="•"/>
              <a:defRPr/>
            </a:pPr>
            <a:endParaRPr lang="es" altLang="en-US" sz="18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Ecosonda calibrada con un chequeo de barra: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Archivo de corrección no es necesario.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endParaRPr lang="es" altLang="en-US" sz="18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Usando un perfilador de velocidad: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Cree un archivo de Corrección por Velocidad del Sonido (*.VEL) en el programa VELOCIDAD DEL SONIDO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Seleccione Archivo Aqui.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endParaRPr lang="es" altLang="en-US" sz="1800" b="0" dirty="0" smtClean="0">
              <a:solidFill>
                <a:srgbClr val="0091BB"/>
              </a:solidFill>
              <a:cs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Usando correcciones fijas a diferentes profundidades</a:t>
            </a:r>
          </a:p>
          <a:p>
            <a:pPr marL="800100" lvl="1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s" sz="1800" b="1" i="0" u="none" dirty="0">
                <a:solidFill>
                  <a:srgbClr val="0091BB"/>
                </a:solidFill>
                <a:cs typeface="Arial" panose="020B0604020202020204" pitchFamily="34" charset="0"/>
              </a:rPr>
              <a:t>No es soportado En SBMAX64</a:t>
            </a:r>
            <a:r>
              <a:rPr lang="es" sz="18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 </a:t>
            </a:r>
            <a:endParaRPr lang="es" altLang="en-US" sz="1800" b="0" dirty="0" smtClean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560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5" y="1371600"/>
            <a:ext cx="417671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4530725" y="2705100"/>
            <a:ext cx="4191000" cy="1066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156845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503238" y="54187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Pestaña Correcciones, Calado</a:t>
            </a:r>
          </a:p>
        </p:txBody>
      </p:sp>
      <p:sp>
        <p:nvSpPr>
          <p:cNvPr id="41987" name="Text Box 11"/>
          <p:cNvSpPr txBox="1">
            <a:spLocks noChangeArrowheads="1"/>
          </p:cNvSpPr>
          <p:nvPr/>
        </p:nvSpPr>
        <p:spPr bwMode="auto">
          <a:xfrm>
            <a:off x="701675" y="1325563"/>
            <a:ext cx="71643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Correcciones son aplicadas a Archivo(s) de Levantamiento Seleccionados  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90713"/>
            <a:ext cx="7559675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11"/>
          <p:cNvSpPr txBox="1">
            <a:spLocks noChangeArrowheads="1"/>
          </p:cNvSpPr>
          <p:nvPr/>
        </p:nvSpPr>
        <p:spPr bwMode="auto">
          <a:xfrm>
            <a:off x="935038" y="3500438"/>
            <a:ext cx="6516687" cy="233910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Defina Corrección:  Para Usar Esto, Active la Casilla y Entre un Valor de Corrección para Squat y Asentamiento para Todo el Archivo.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altLang="en-US" b="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Prioridad:</a:t>
            </a:r>
          </a:p>
          <a:p>
            <a:pPr lvl="1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Definir Corrección.</a:t>
            </a:r>
          </a:p>
          <a:p>
            <a:pPr lvl="1"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AutoNum type="arabicPeriod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Dato Calado Desde Archivo de Levantamiento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964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9245" y="10268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Pestaña Equipos</a:t>
            </a:r>
          </a:p>
        </p:txBody>
      </p:sp>
      <p:sp>
        <p:nvSpPr>
          <p:cNvPr id="43011" name="Text Box 11"/>
          <p:cNvSpPr txBox="1">
            <a:spLocks noChangeArrowheads="1"/>
          </p:cNvSpPr>
          <p:nvPr/>
        </p:nvSpPr>
        <p:spPr bwMode="auto">
          <a:xfrm>
            <a:off x="5413375" y="2587944"/>
            <a:ext cx="3816350" cy="1554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Resumen de una Página de Selecciones de Equipos y Ofsets.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Botones Edición para Hacer Cambios.</a:t>
            </a:r>
          </a:p>
        </p:txBody>
      </p:sp>
      <p:pic>
        <p:nvPicPr>
          <p:cNvPr id="2765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87" y="1422719"/>
            <a:ext cx="49720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2184433" y="3882982"/>
            <a:ext cx="21739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s" sz="1400" b="0" i="0" u="none" dirty="0">
                <a:solidFill>
                  <a:srgbClr val="C00000"/>
                </a:solidFill>
                <a:latin typeface="Verdana" pitchFamily="34" charset="0"/>
              </a:rPr>
              <a:t>Parámetros son Aplicados a Archivo(s) de Levantamiento Seleccionados  </a:t>
            </a:r>
          </a:p>
        </p:txBody>
      </p:sp>
    </p:spTree>
    <p:extLst>
      <p:ext uri="{BB962C8B-B14F-4D97-AF65-F5344CB8AC3E}">
        <p14:creationId xmlns:p14="http://schemas.microsoft.com/office/powerpoint/2010/main" val="358388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3838" y="41276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Equipos y Ofsets</a:t>
            </a:r>
          </a:p>
        </p:txBody>
      </p:sp>
      <p:sp>
        <p:nvSpPr>
          <p:cNvPr id="44035" name="Text Box 11"/>
          <p:cNvSpPr txBox="1">
            <a:spLocks noChangeArrowheads="1"/>
          </p:cNvSpPr>
          <p:nvPr/>
        </p:nvSpPr>
        <p:spPr bwMode="auto">
          <a:xfrm>
            <a:off x="377032" y="4956969"/>
            <a:ext cx="5030787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Parámetros son Aplicados a Archivo(s) de Levantamiento Seleccionados  </a:t>
            </a:r>
          </a:p>
        </p:txBody>
      </p:sp>
      <p:sp>
        <p:nvSpPr>
          <p:cNvPr id="44036" name="Text Box 11"/>
          <p:cNvSpPr txBox="1">
            <a:spLocks noChangeArrowheads="1"/>
          </p:cNvSpPr>
          <p:nvPr/>
        </p:nvSpPr>
        <p:spPr bwMode="auto">
          <a:xfrm>
            <a:off x="5435600" y="1577975"/>
            <a:ext cx="3563938" cy="1631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Use Listados Desplegables para Seleccionar Equipos.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Entre Ofsets Relevantes.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Si usa MAREAS RTK, habilite este parámetro</a:t>
            </a:r>
          </a:p>
        </p:txBody>
      </p:sp>
      <p:sp>
        <p:nvSpPr>
          <p:cNvPr id="44038" name="Text Box 11"/>
          <p:cNvSpPr txBox="1">
            <a:spLocks noChangeArrowheads="1"/>
          </p:cNvSpPr>
          <p:nvPr/>
        </p:nvSpPr>
        <p:spPr bwMode="auto">
          <a:xfrm>
            <a:off x="1619250" y="5548313"/>
            <a:ext cx="3311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Ajustes MRU (si lo requiere)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4422987" y="5717381"/>
            <a:ext cx="1218564" cy="103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160463"/>
            <a:ext cx="48910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13" y="3733800"/>
            <a:ext cx="3046412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91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905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Pestaña Procesamiento, Oleaje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4951413" y="1524000"/>
            <a:ext cx="3811587" cy="426270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Aplicar Corrección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Corrección Oleaje desde MRU.</a:t>
            </a:r>
          </a:p>
          <a:p>
            <a:pPr algn="l" rtl="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Corrija Oleaje Inducido: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Requerido Cuando MRU No esta Montado en la Referencia de Bote.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Remover Deriva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Aplicar Promedio para “Corregir” Deriva Oleaje.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Evitar Doble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Marea RTK y MRU Ambos Miden Oleaje.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Promedio para Remover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Promedio para Remover Oleaje Desde Marea RTK.</a:t>
            </a:r>
          </a:p>
          <a:p>
            <a:pPr algn="l" rtl="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Unir Mareas con Oleaje: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Oleaje para Llenar Huecos Entre Puntos Marea RTK.</a:t>
            </a:r>
          </a:p>
        </p:txBody>
      </p:sp>
      <p:pic>
        <p:nvPicPr>
          <p:cNvPr id="2970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62323"/>
            <a:ext cx="4700588" cy="3438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714500" y="2145665"/>
            <a:ext cx="3048000" cy="162877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22564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9050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Pestaña Procesamiento, Monohaz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5232508" y="1693333"/>
            <a:ext cx="3647334" cy="41395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3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Aplique correcciones de Cabeceo y Balanceo: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Use Correcciones desde el MRU para calcular cambio calado transducer.</a:t>
            </a:r>
          </a:p>
          <a:p>
            <a:pPr marL="0" indent="0" algn="l" rtl="0">
              <a:spcBef>
                <a:spcPts val="300"/>
              </a:spcBef>
              <a:defRPr/>
            </a:pPr>
            <a:endParaRPr lang="es" altLang="en-US" sz="1600" b="0" dirty="0" smtClean="0">
              <a:solidFill>
                <a:srgbClr val="0091BB"/>
              </a:solidFill>
              <a:latin typeface="+mn-lt"/>
            </a:endParaRPr>
          </a:p>
          <a:p>
            <a:pPr marL="0" indent="0"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Guiar Haz de Sondaje: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Use correcciones de Cabeceo y Balanceo: para guíar el haz.  De lo contrario la profundidad es considerada directamente debajo del transducer.  Más en la próxima ayuda.</a:t>
            </a:r>
          </a:p>
          <a:p>
            <a:pPr marL="0" indent="0" algn="l" rtl="0">
              <a:spcBef>
                <a:spcPts val="600"/>
              </a:spcBef>
              <a:defRPr/>
            </a:pPr>
            <a:endParaRPr lang="es" altLang="en-US" sz="1600" b="0" dirty="0" smtClean="0">
              <a:solidFill>
                <a:srgbClr val="0091BB"/>
              </a:solidFill>
              <a:latin typeface="+mn-lt"/>
            </a:endParaRPr>
          </a:p>
          <a:p>
            <a:pPr marL="0" indent="0" algn="l" rtl="0">
              <a:spcBef>
                <a:spcPts val="3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Ancho haz transducer en Grados: 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Desde las especificaciones del Fabricante.</a:t>
            </a:r>
          </a:p>
        </p:txBody>
      </p:sp>
      <p:pic>
        <p:nvPicPr>
          <p:cNvPr id="307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" y="1741170"/>
            <a:ext cx="4700588" cy="3438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616974" y="3857202"/>
            <a:ext cx="3048000" cy="80962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7835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77800" y="165497"/>
            <a:ext cx="868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Guiado Monohaz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24600" y="1295400"/>
            <a:ext cx="2589213" cy="1446213"/>
            <a:chOff x="4128" y="624"/>
            <a:chExt cx="1631" cy="911"/>
          </a:xfrm>
          <a:solidFill>
            <a:schemeClr val="bg1">
              <a:lumMod val="95000"/>
            </a:schemeClr>
          </a:solidFill>
        </p:grpSpPr>
        <p:sp>
          <p:nvSpPr>
            <p:cNvPr id="26642" name="Line 5"/>
            <p:cNvSpPr>
              <a:spLocks noChangeShapeType="1"/>
            </p:cNvSpPr>
            <p:nvPr/>
          </p:nvSpPr>
          <p:spPr bwMode="auto">
            <a:xfrm>
              <a:off x="4466" y="1104"/>
              <a:ext cx="95" cy="335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3" name="Line 6"/>
            <p:cNvSpPr>
              <a:spLocks noChangeShapeType="1"/>
            </p:cNvSpPr>
            <p:nvPr/>
          </p:nvSpPr>
          <p:spPr bwMode="auto">
            <a:xfrm>
              <a:off x="4562" y="1440"/>
              <a:ext cx="383" cy="95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4" name="Line 7"/>
            <p:cNvSpPr>
              <a:spLocks noChangeShapeType="1"/>
            </p:cNvSpPr>
            <p:nvPr/>
          </p:nvSpPr>
          <p:spPr bwMode="auto">
            <a:xfrm flipV="1">
              <a:off x="5330" y="1103"/>
              <a:ext cx="95" cy="33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5" name="Line 8"/>
            <p:cNvSpPr>
              <a:spLocks noChangeShapeType="1"/>
            </p:cNvSpPr>
            <p:nvPr/>
          </p:nvSpPr>
          <p:spPr bwMode="auto">
            <a:xfrm flipH="1">
              <a:off x="4465" y="1104"/>
              <a:ext cx="961" cy="0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6" name="Line 9"/>
            <p:cNvSpPr>
              <a:spLocks noChangeShapeType="1"/>
            </p:cNvSpPr>
            <p:nvPr/>
          </p:nvSpPr>
          <p:spPr bwMode="auto">
            <a:xfrm flipV="1">
              <a:off x="4610" y="815"/>
              <a:ext cx="47" cy="289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7" name="Line 10"/>
            <p:cNvSpPr>
              <a:spLocks noChangeShapeType="1"/>
            </p:cNvSpPr>
            <p:nvPr/>
          </p:nvSpPr>
          <p:spPr bwMode="auto">
            <a:xfrm>
              <a:off x="4658" y="816"/>
              <a:ext cx="575" cy="0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8" name="Line 11"/>
            <p:cNvSpPr>
              <a:spLocks noChangeShapeType="1"/>
            </p:cNvSpPr>
            <p:nvPr/>
          </p:nvSpPr>
          <p:spPr bwMode="auto">
            <a:xfrm>
              <a:off x="5234" y="816"/>
              <a:ext cx="47" cy="28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49" name="Oval 12"/>
            <p:cNvSpPr>
              <a:spLocks noChangeArrowheads="1"/>
            </p:cNvSpPr>
            <p:nvPr/>
          </p:nvSpPr>
          <p:spPr bwMode="auto">
            <a:xfrm>
              <a:off x="4658" y="624"/>
              <a:ext cx="143" cy="47"/>
            </a:xfrm>
            <a:prstGeom prst="ellipse">
              <a:avLst/>
            </a:prstGeom>
            <a:grpFill/>
            <a:ln w="126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 altLang="en-US"/>
            </a:p>
          </p:txBody>
        </p:sp>
        <p:sp>
          <p:nvSpPr>
            <p:cNvPr id="26650" name="Line 13"/>
            <p:cNvSpPr>
              <a:spLocks noChangeShapeType="1"/>
            </p:cNvSpPr>
            <p:nvPr/>
          </p:nvSpPr>
          <p:spPr bwMode="auto">
            <a:xfrm>
              <a:off x="4735" y="672"/>
              <a:ext cx="0" cy="143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51" name="Rectangle 14"/>
            <p:cNvSpPr>
              <a:spLocks noChangeArrowheads="1"/>
            </p:cNvSpPr>
            <p:nvPr/>
          </p:nvSpPr>
          <p:spPr bwMode="auto">
            <a:xfrm>
              <a:off x="4706" y="1440"/>
              <a:ext cx="95" cy="47"/>
            </a:xfrm>
            <a:prstGeom prst="rect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 altLang="en-US"/>
            </a:p>
          </p:txBody>
        </p:sp>
        <p:sp>
          <p:nvSpPr>
            <p:cNvPr id="26652" name="Line 15"/>
            <p:cNvSpPr>
              <a:spLocks noChangeShapeType="1"/>
            </p:cNvSpPr>
            <p:nvPr/>
          </p:nvSpPr>
          <p:spPr bwMode="auto">
            <a:xfrm flipV="1">
              <a:off x="4946" y="1439"/>
              <a:ext cx="383" cy="97"/>
            </a:xfrm>
            <a:prstGeom prst="line">
              <a:avLst/>
            </a:prstGeom>
            <a:grpFill/>
            <a:ln w="936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  <p:sp>
          <p:nvSpPr>
            <p:cNvPr id="26653" name="Line 16"/>
            <p:cNvSpPr>
              <a:spLocks noChangeShapeType="1"/>
            </p:cNvSpPr>
            <p:nvPr/>
          </p:nvSpPr>
          <p:spPr bwMode="auto">
            <a:xfrm>
              <a:off x="4128" y="1295"/>
              <a:ext cx="1631" cy="0"/>
            </a:xfrm>
            <a:prstGeom prst="line">
              <a:avLst/>
            </a:prstGeom>
            <a:grpFill/>
            <a:ln w="7632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 rtl="0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s"/>
            </a:p>
          </p:txBody>
        </p:sp>
      </p:grpSp>
      <p:sp>
        <p:nvSpPr>
          <p:cNvPr id="31748" name="Line 17"/>
          <p:cNvSpPr>
            <a:spLocks noChangeShapeType="1"/>
          </p:cNvSpPr>
          <p:nvPr/>
        </p:nvSpPr>
        <p:spPr bwMode="auto">
          <a:xfrm>
            <a:off x="7315200" y="2667000"/>
            <a:ext cx="1588" cy="3429000"/>
          </a:xfrm>
          <a:prstGeom prst="line">
            <a:avLst/>
          </a:prstGeom>
          <a:noFill/>
          <a:ln w="5724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5865813" y="2514600"/>
            <a:ext cx="1222375" cy="3352800"/>
          </a:xfrm>
          <a:prstGeom prst="line">
            <a:avLst/>
          </a:prstGeom>
          <a:noFill/>
          <a:ln w="5724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1750" name="Line 19"/>
          <p:cNvSpPr>
            <a:spLocks noChangeShapeType="1"/>
          </p:cNvSpPr>
          <p:nvPr/>
        </p:nvSpPr>
        <p:spPr bwMode="auto">
          <a:xfrm>
            <a:off x="6553200" y="6096000"/>
            <a:ext cx="1447800" cy="1588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H="1">
            <a:off x="5637213" y="5867400"/>
            <a:ext cx="993775" cy="1588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1752" name="Line 21"/>
          <p:cNvSpPr>
            <a:spLocks noChangeShapeType="1"/>
          </p:cNvSpPr>
          <p:nvPr/>
        </p:nvSpPr>
        <p:spPr bwMode="auto">
          <a:xfrm>
            <a:off x="5638800" y="2438400"/>
            <a:ext cx="2819400" cy="1588"/>
          </a:xfrm>
          <a:prstGeom prst="line">
            <a:avLst/>
          </a:prstGeom>
          <a:noFill/>
          <a:ln w="9360">
            <a:solidFill>
              <a:schemeClr val="tx1"/>
            </a:solidFill>
            <a:prstDash val="lg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5867400" y="2438400"/>
            <a:ext cx="1588" cy="3429000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1754" name="Text Box 23"/>
          <p:cNvSpPr txBox="1">
            <a:spLocks noChangeArrowheads="1"/>
          </p:cNvSpPr>
          <p:nvPr/>
        </p:nvSpPr>
        <p:spPr bwMode="auto">
          <a:xfrm>
            <a:off x="7391400" y="3962400"/>
            <a:ext cx="3810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1250"/>
              </a:spcBef>
              <a:buSzPct val="100000"/>
            </a:pPr>
            <a:r>
              <a:rPr lang="es" sz="2000" b="0" i="0" u="none">
                <a:solidFill>
                  <a:srgbClr val="000000"/>
                </a:solidFill>
              </a:rPr>
              <a:t>D</a:t>
            </a:r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5867400" y="3810000"/>
            <a:ext cx="5334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1250"/>
              </a:spcBef>
              <a:buSzPct val="100000"/>
            </a:pPr>
            <a:r>
              <a:rPr lang="es" sz="2000" b="0" i="0" u="none">
                <a:solidFill>
                  <a:srgbClr val="000000"/>
                </a:solidFill>
              </a:rPr>
              <a:t>D’</a:t>
            </a:r>
          </a:p>
        </p:txBody>
      </p:sp>
      <p:sp>
        <p:nvSpPr>
          <p:cNvPr id="31756" name="Text Box 25"/>
          <p:cNvSpPr txBox="1">
            <a:spLocks noChangeArrowheads="1"/>
          </p:cNvSpPr>
          <p:nvPr/>
        </p:nvSpPr>
        <p:spPr bwMode="auto">
          <a:xfrm>
            <a:off x="6934200" y="6172200"/>
            <a:ext cx="533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es" b="0" i="0" u="none">
                <a:solidFill>
                  <a:srgbClr val="000000"/>
                </a:solidFill>
              </a:rPr>
              <a:t>X,Y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5867400" y="5943600"/>
            <a:ext cx="6096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es" b="0" i="0" u="none">
                <a:solidFill>
                  <a:srgbClr val="000000"/>
                </a:solidFill>
              </a:rPr>
              <a:t>X’,Y’</a:t>
            </a: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852487" y="2323306"/>
            <a:ext cx="3852863" cy="2295116"/>
          </a:xfrm>
          <a:prstGeom prst="rect">
            <a:avLst/>
          </a:prstGeom>
          <a:solidFill>
            <a:schemeClr val="bg1">
              <a:lumMod val="95000"/>
            </a:schemeClr>
          </a:solidFill>
          <a:ln w="9360">
            <a:solidFill>
              <a:schemeClr val="tx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posición del sondaje se basa en el centro de su haz de transducer.</a:t>
            </a:r>
          </a:p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“Guiar Haz de Sondaje” calcula una nueva ubicación para el centro de su haz del transducer, con base en los valores de cabeceo y balanceo, y el ancho del haz de su transducer.</a:t>
            </a:r>
          </a:p>
          <a:p>
            <a:pPr algn="l" rtl="0">
              <a:spcBef>
                <a:spcPts val="8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D’ = COS(cabeceo) * COS(rolido) * D </a:t>
            </a:r>
          </a:p>
        </p:txBody>
      </p:sp>
      <p:cxnSp>
        <p:nvCxnSpPr>
          <p:cNvPr id="28700" name="AutoShape 28"/>
          <p:cNvCxnSpPr>
            <a:cxnSpLocks noChangeShapeType="1"/>
          </p:cNvCxnSpPr>
          <p:nvPr/>
        </p:nvCxnSpPr>
        <p:spPr bwMode="auto">
          <a:xfrm>
            <a:off x="4347369" y="3098006"/>
            <a:ext cx="1799432" cy="319881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652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 additive="repl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0" animBg="1"/>
      <p:bldP spid="28692" grpId="0" animBg="1"/>
      <p:bldP spid="28694" grpId="0" animBg="1"/>
      <p:bldP spid="286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Correcciones Calado</a:t>
            </a:r>
            <a:endParaRPr lang="e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</a:t>
            </a:fld>
            <a:endParaRPr lang="es"/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347472" y="277707"/>
            <a:ext cx="887307" cy="88053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187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203200" y="-76200"/>
            <a:ext cx="906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Pestañas Pre-reducción, GPS Pre-Filtrado pestañas se han ido…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333376" y="1524000"/>
            <a:ext cx="38100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41350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es" sz="2000" b="0" i="0" u="none">
                <a:solidFill>
                  <a:schemeClr val="bg2"/>
                </a:solidFill>
              </a:rPr>
              <a:t>Pre-reducción:  </a:t>
            </a:r>
            <a:endParaRPr lang="es" altLang="en-US" sz="2000" b="0" dirty="0" smtClean="0">
              <a:solidFill>
                <a:schemeClr val="bg2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 estan disponibles actualmente en SBMAX64  Use SBMAX (32 bit) u otras herramientas HYPACK para reducir sus datos. </a:t>
            </a:r>
          </a:p>
        </p:txBody>
      </p:sp>
      <p:sp>
        <p:nvSpPr>
          <p:cNvPr id="32772" name="Text Box 2"/>
          <p:cNvSpPr txBox="1">
            <a:spLocks noChangeArrowheads="1"/>
          </p:cNvSpPr>
          <p:nvPr/>
        </p:nvSpPr>
        <p:spPr bwMode="auto">
          <a:xfrm>
            <a:off x="333376" y="3872230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41350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es" sz="2000" b="0" i="0" u="none">
                <a:solidFill>
                  <a:schemeClr val="bg2"/>
                </a:solidFill>
              </a:rPr>
              <a:t>Pre-Filtrado GPS:  </a:t>
            </a:r>
            <a:endParaRPr lang="es" altLang="en-US" sz="2000" b="0" dirty="0" smtClean="0">
              <a:solidFill>
                <a:schemeClr val="bg2"/>
              </a:solidFill>
            </a:endParaRPr>
          </a:p>
          <a:p>
            <a:pPr algn="l" rtl="0" eaLnBrk="1" hangingPunct="1">
              <a:lnSpc>
                <a:spcPct val="90000"/>
              </a:lnSpc>
              <a:spcAft>
                <a:spcPct val="0"/>
              </a:spcAft>
              <a:buClr>
                <a:srgbClr val="000000"/>
              </a:buClr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Ahora disponible en cualquier momento durante una sesión de edición.  Ver Secciones de Búsqueda y Filtros mas abajo. </a:t>
            </a:r>
          </a:p>
        </p:txBody>
      </p:sp>
      <p:pic>
        <p:nvPicPr>
          <p:cNvPr id="3277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3" y="1524000"/>
            <a:ext cx="4445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4419600" y="3876675"/>
            <a:ext cx="4114800" cy="1685925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49008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6416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j-lt"/>
              </a:rPr>
              <a:t>Hoja Atajos Mouse y Teclado</a:t>
            </a:r>
          </a:p>
        </p:txBody>
      </p:sp>
      <p:sp>
        <p:nvSpPr>
          <p:cNvPr id="46083" name="Text Box 11"/>
          <p:cNvSpPr txBox="1">
            <a:spLocks noChangeArrowheads="1"/>
          </p:cNvSpPr>
          <p:nvPr/>
        </p:nvSpPr>
        <p:spPr bwMode="auto">
          <a:xfrm>
            <a:off x="523875" y="5257800"/>
            <a:ext cx="5719763" cy="923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spcBef>
                <a:spcPts val="300"/>
              </a:spcBef>
              <a:defRPr/>
            </a:pPr>
            <a:r>
              <a:rPr lang="es" sz="1800" b="0" i="0" u="none">
                <a:solidFill>
                  <a:schemeClr val="bg2"/>
                </a:solidFill>
                <a:latin typeface="+mn-lt"/>
              </a:rPr>
              <a:t>Menú Editar, Hoja Atajos Mouse y Teclado:  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Atajos extremadamente útiles para acelerar el proceso de edición.  Válido para todas las ventanas de edición gráfica.</a:t>
            </a:r>
          </a:p>
        </p:txBody>
      </p:sp>
      <p:pic>
        <p:nvPicPr>
          <p:cNvPr id="3379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71" y="1286933"/>
            <a:ext cx="6353528" cy="374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344988"/>
            <a:ext cx="145732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781800" y="3048000"/>
            <a:ext cx="2057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Mouse 3D «Navegador Espacial»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891463" y="3678238"/>
            <a:ext cx="14287" cy="5127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48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Archivos de Fondo en la Ventana </a:t>
            </a:r>
            <a:r>
              <a:rPr lang="es" sz="2000" b="0" i="0" u="none" dirty="0"/>
              <a:t>LEVANTAMIENTO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6189663" y="2163763"/>
            <a:ext cx="2743200" cy="2667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Usuarios pueden mostrar todos los archivos de fondo en la ventana principal.  </a:t>
            </a:r>
          </a:p>
          <a:p>
            <a:pPr algn="l" rtl="0">
              <a:buSzPct val="100000"/>
            </a:pPr>
            <a:endParaRPr lang="es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SzPct val="100000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Active la casilla en la parte superior del mapa.</a:t>
            </a:r>
          </a:p>
          <a:p>
            <a:pPr algn="l" rtl="0">
              <a:buSzPct val="100000"/>
            </a:pPr>
            <a:endParaRPr lang="es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SzPct val="100000"/>
            </a:pPr>
            <a:r>
              <a:rPr lang="es" sz="20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Presione “F9” para llegar a la ventana Opciones Vista</a:t>
            </a:r>
            <a:r>
              <a:rPr lang="es" sz="18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95400"/>
            <a:ext cx="5419725" cy="489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8400" y="1447800"/>
            <a:ext cx="533400" cy="22860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314129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42265" y="-25771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Editando Posiciones Manualmente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356553" y="5768181"/>
            <a:ext cx="23844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(1) Seleccione Herramienta “Lazo”, Dentro</a:t>
            </a:r>
            <a:endParaRPr lang="es" altLang="en-US" dirty="0" smtClean="0">
              <a:solidFill>
                <a:srgbClr val="0091BB"/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740978" y="6196806"/>
            <a:ext cx="464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(2) Enlace el pico de posición</a:t>
            </a:r>
            <a:endParaRPr lang="es" altLang="en-US" dirty="0" smtClean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5846128" y="5860256"/>
            <a:ext cx="3017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(3) Tecla Borrar o haga clic en el botón borrar</a:t>
            </a:r>
            <a:endParaRPr lang="es" altLang="en-US" dirty="0" smtClean="0">
              <a:solidFill>
                <a:srgbClr val="0091BB"/>
              </a:solidFill>
              <a:latin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0906" y="1606550"/>
            <a:ext cx="7836746" cy="4521572"/>
            <a:chOff x="342265" y="1166603"/>
            <a:chExt cx="8463068" cy="5012741"/>
          </a:xfrm>
        </p:grpSpPr>
        <p:pic>
          <p:nvPicPr>
            <p:cNvPr id="40973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265" y="1166603"/>
              <a:ext cx="8463068" cy="4438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>
            <a:xfrm flipH="1" flipV="1">
              <a:off x="1048703" y="4218781"/>
              <a:ext cx="33337" cy="1549400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 flipV="1">
              <a:off x="3976053" y="3577431"/>
              <a:ext cx="212725" cy="2601913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34" idx="0"/>
            </p:cNvCxnSpPr>
            <p:nvPr/>
          </p:nvCxnSpPr>
          <p:spPr>
            <a:xfrm flipH="1" flipV="1">
              <a:off x="3009265" y="1853406"/>
              <a:ext cx="4346575" cy="4006850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78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58763" y="52388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Filtrado Posiciones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745163" y="1316038"/>
            <a:ext cx="195103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Menú Editar, Opciones Búsqueda y Filtros para ajustar filtros GPS</a:t>
            </a: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58763" y="35179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Aplicar filtros con el Rayo.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4819650" y="1536700"/>
            <a:ext cx="769938" cy="2381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99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9" y="1219994"/>
            <a:ext cx="445135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2319338"/>
            <a:ext cx="57483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2438400" y="2819400"/>
            <a:ext cx="2838450" cy="87471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47638" y="4824413"/>
            <a:ext cx="236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Vista Previa Filtro:  Habilitar (ver) o deshabilitar (ocultar) acá.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327275" y="5384800"/>
            <a:ext cx="882650" cy="149225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33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4288" y="30163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Viendo Sondajes en la Ventana Levantamiento: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996633" y="1040606"/>
            <a:ext cx="23844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Sondaje Seleccionado</a:t>
            </a: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2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81150"/>
            <a:ext cx="5773738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>
            <a:off x="2003425" y="1312863"/>
            <a:ext cx="555625" cy="92551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5972175" y="1725613"/>
            <a:ext cx="309086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Util para Visualización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Zoom Extensión:  Zoom Fuera para ver todo el levantamiento.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 Mapa.  Tope Abajo.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Ver Perfil.  Costado.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Haz:  Cuales haces mostrar.</a:t>
            </a:r>
          </a:p>
        </p:txBody>
      </p:sp>
      <p:pic>
        <p:nvPicPr>
          <p:cNvPr id="43023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1" y="11144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6008688" y="3709988"/>
            <a:ext cx="298291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También: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Mano 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 Shift Clic Izquierdo:  Entre Modo 3D Inclinación / Rotar.  Shift Clic de nuevo sale del modo.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Rueda Mouse:  Zoom dentro/Fuera.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Clic Derecho y Arrastrar:  Paneo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Control Shift Rueda Mouse:  Exageración Vertical.</a:t>
            </a:r>
          </a:p>
        </p:txBody>
      </p:sp>
      <p:pic>
        <p:nvPicPr>
          <p:cNvPr id="43025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803" y="3576905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6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76" y="1127125"/>
            <a:ext cx="18383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634683" y="5770563"/>
            <a:ext cx="54927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Colores Sondaje: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Botón, menú Clic Derecho, menú Editar.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Colorear por Prof., Haz, Línea levantamiento... Muchas opciones.</a:t>
            </a:r>
          </a:p>
        </p:txBody>
      </p:sp>
      <p:pic>
        <p:nvPicPr>
          <p:cNvPr id="43028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96" y="5868036"/>
            <a:ext cx="30638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2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5425" y="23814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Parámetros Color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094413" y="1394514"/>
            <a:ext cx="28908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Control completo de los colores del sistema.  La mayoría de las opciones se explican ellas mismas.</a:t>
            </a:r>
          </a:p>
        </p:txBody>
      </p:sp>
      <p:pic>
        <p:nvPicPr>
          <p:cNvPr id="44044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4602163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139825"/>
            <a:ext cx="5546725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818" y="2368551"/>
            <a:ext cx="2740025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Arrow Connector 31"/>
          <p:cNvCxnSpPr/>
          <p:nvPr/>
        </p:nvCxnSpPr>
        <p:spPr>
          <a:xfrm>
            <a:off x="2514600" y="2573338"/>
            <a:ext cx="3657600" cy="85566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44475" y="5832475"/>
            <a:ext cx="5705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Colorear Por Archivo y Modo GPS:  Ciclos de 7 colores Por Defecto.  Selección de Color puede ser cambiada en Colores Personalizados.  </a:t>
            </a:r>
          </a:p>
        </p:txBody>
      </p:sp>
    </p:spTree>
    <p:extLst>
      <p:ext uri="{BB962C8B-B14F-4D97-AF65-F5344CB8AC3E}">
        <p14:creationId xmlns:p14="http://schemas.microsoft.com/office/powerpoint/2010/main" val="305765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49754" y="5635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Editar Sondajes en la Ventana Levantamiento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675438" y="1447800"/>
            <a:ext cx="22701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el Mouse: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Rote, Incline, Panee y Exagere para obtener una vista útil</a:t>
            </a:r>
          </a:p>
        </p:txBody>
      </p:sp>
      <p:pic>
        <p:nvPicPr>
          <p:cNvPr id="45068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4602163"/>
            <a:ext cx="3905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285875"/>
            <a:ext cx="6454775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740525" y="3125788"/>
            <a:ext cx="2270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una Herramienta:</a:t>
            </a:r>
            <a:endParaRPr lang="es" altLang="en-US" sz="14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Lazo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Bloque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Línea</a:t>
            </a:r>
          </a:p>
          <a:p>
            <a:pPr marL="285750" indent="-28575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Borrador</a:t>
            </a:r>
          </a:p>
        </p:txBody>
      </p:sp>
      <p:pic>
        <p:nvPicPr>
          <p:cNvPr id="45071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38" y="2693988"/>
            <a:ext cx="117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737350" y="4656138"/>
            <a:ext cx="22701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Limpiar los Datos:</a:t>
            </a:r>
            <a:endParaRPr lang="es" altLang="en-US" sz="1400" dirty="0" smtClean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Posible editar un levantamiento completo con un clic.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414337" y="5622927"/>
            <a:ext cx="603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Ruido superficial completamente separado del sondaje en SBMAX64.  Seleccione Lِínea / borrar lo limpia con un clic.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98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>
                <a:latin typeface="Arial" pitchFamily="34" charset="0"/>
                <a:cs typeface="Arial" pitchFamily="34" charset="0"/>
              </a:rPr>
              <a:t>La Barra Herramientas Flotante</a:t>
            </a:r>
          </a:p>
        </p:txBody>
      </p:sp>
      <p:sp>
        <p:nvSpPr>
          <p:cNvPr id="46084" name="TextBox 2"/>
          <p:cNvSpPr txBox="1">
            <a:spLocks noChangeArrowheads="1"/>
          </p:cNvSpPr>
          <p:nvPr/>
        </p:nvSpPr>
        <p:spPr bwMode="auto">
          <a:xfrm>
            <a:off x="6478920" y="4718988"/>
            <a:ext cx="14382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Inclinar y Rotar:</a:t>
            </a:r>
          </a:p>
        </p:txBody>
      </p:sp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152400" y="3672840"/>
            <a:ext cx="16402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Herramienta de Medición:</a:t>
            </a: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>
            <a:off x="174172" y="2246366"/>
            <a:ext cx="16562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Herramienta Lazo:</a:t>
            </a:r>
          </a:p>
        </p:txBody>
      </p:sp>
      <p:sp>
        <p:nvSpPr>
          <p:cNvPr id="46090" name="TextBox 14"/>
          <p:cNvSpPr txBox="1">
            <a:spLocks noChangeArrowheads="1"/>
          </p:cNvSpPr>
          <p:nvPr/>
        </p:nvSpPr>
        <p:spPr bwMode="auto">
          <a:xfrm>
            <a:off x="1224827" y="1340337"/>
            <a:ext cx="15696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Selección Bloque</a:t>
            </a:r>
          </a:p>
        </p:txBody>
      </p:sp>
      <p:sp>
        <p:nvSpPr>
          <p:cNvPr id="46092" name="TextBox 19"/>
          <p:cNvSpPr txBox="1">
            <a:spLocks noChangeArrowheads="1"/>
          </p:cNvSpPr>
          <p:nvPr/>
        </p:nvSpPr>
        <p:spPr bwMode="auto">
          <a:xfrm>
            <a:off x="3538196" y="1330709"/>
            <a:ext cx="16658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Herramienta Línea</a:t>
            </a:r>
          </a:p>
        </p:txBody>
      </p:sp>
      <p:sp>
        <p:nvSpPr>
          <p:cNvPr id="46094" name="TextBox 27"/>
          <p:cNvSpPr txBox="1">
            <a:spLocks noChangeArrowheads="1"/>
          </p:cNvSpPr>
          <p:nvPr/>
        </p:nvSpPr>
        <p:spPr bwMode="auto">
          <a:xfrm>
            <a:off x="6930245" y="1675948"/>
            <a:ext cx="19143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Herramienta Borrador</a:t>
            </a:r>
          </a:p>
        </p:txBody>
      </p:sp>
      <p:sp>
        <p:nvSpPr>
          <p:cNvPr id="46096" name="TextBox 30"/>
          <p:cNvSpPr txBox="1">
            <a:spLocks noChangeArrowheads="1"/>
          </p:cNvSpPr>
          <p:nvPr/>
        </p:nvSpPr>
        <p:spPr bwMode="auto">
          <a:xfrm>
            <a:off x="6542088" y="4111671"/>
            <a:ext cx="13481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Zoom Ventana</a:t>
            </a:r>
          </a:p>
        </p:txBody>
      </p:sp>
      <p:sp>
        <p:nvSpPr>
          <p:cNvPr id="46098" name="TextBox 120834"/>
          <p:cNvSpPr txBox="1">
            <a:spLocks noChangeArrowheads="1"/>
          </p:cNvSpPr>
          <p:nvPr/>
        </p:nvSpPr>
        <p:spPr bwMode="auto">
          <a:xfrm>
            <a:off x="6934200" y="2436813"/>
            <a:ext cx="2047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Herramientas seleccionar archivo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97" y="2437705"/>
            <a:ext cx="3898111" cy="3641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>
            <a:stCxn id="46084" idx="1"/>
          </p:cNvCxnSpPr>
          <p:nvPr/>
        </p:nvCxnSpPr>
        <p:spPr>
          <a:xfrm flipH="1" flipV="1">
            <a:off x="4160520" y="3136233"/>
            <a:ext cx="2318400" cy="17366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82961" y="3136232"/>
            <a:ext cx="943410" cy="5728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372009" y="2436813"/>
            <a:ext cx="1112807" cy="4967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206599" y="1675948"/>
            <a:ext cx="683504" cy="12575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457304" y="1718531"/>
            <a:ext cx="482236" cy="11562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46094" idx="1"/>
          </p:cNvCxnSpPr>
          <p:nvPr/>
        </p:nvCxnSpPr>
        <p:spPr>
          <a:xfrm flipH="1">
            <a:off x="3815749" y="1829837"/>
            <a:ext cx="3114496" cy="11036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833" name="Straight Arrow Connector 120832"/>
          <p:cNvCxnSpPr>
            <a:stCxn id="46096" idx="1"/>
          </p:cNvCxnSpPr>
          <p:nvPr/>
        </p:nvCxnSpPr>
        <p:spPr>
          <a:xfrm flipH="1" flipV="1">
            <a:off x="4533900" y="3059672"/>
            <a:ext cx="2008188" cy="1205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837" name="Straight Arrow Connector 120836"/>
          <p:cNvCxnSpPr>
            <a:stCxn id="46098" idx="1"/>
          </p:cNvCxnSpPr>
          <p:nvPr/>
        </p:nvCxnSpPr>
        <p:spPr>
          <a:xfrm flipH="1">
            <a:off x="5542162" y="2698423"/>
            <a:ext cx="1392038" cy="3457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839" name="Rectangle 120838"/>
          <p:cNvSpPr/>
          <p:nvPr/>
        </p:nvSpPr>
        <p:spPr>
          <a:xfrm>
            <a:off x="4804474" y="2806145"/>
            <a:ext cx="832429" cy="463924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57375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250825" y="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Mareas RTK:  Ventana Marea y Calado</a:t>
            </a:r>
          </a:p>
        </p:txBody>
      </p:sp>
      <p:sp>
        <p:nvSpPr>
          <p:cNvPr id="26627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3581400" y="914400"/>
            <a:ext cx="5181600" cy="481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464620"/>
            <a:ext cx="8540750" cy="356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50825" y="1162844"/>
            <a:ext cx="7550467" cy="98425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Editor Oleaje/Marea.  Menú Vista o Panel Izquierdo.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Filtros:  Mismas Reglas de Selección que Filtrado Posiciones.</a:t>
            </a:r>
          </a:p>
          <a:p>
            <a:pPr algn="l" rtl="0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Coloree por Modo GPS Si le es Util.</a:t>
            </a:r>
          </a:p>
        </p:txBody>
      </p:sp>
    </p:spTree>
    <p:extLst>
      <p:ext uri="{BB962C8B-B14F-4D97-AF65-F5344CB8AC3E}">
        <p14:creationId xmlns:p14="http://schemas.microsoft.com/office/powerpoint/2010/main" val="2902389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Calado Estático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-304801" y="1400969"/>
            <a:ext cx="5049839" cy="4818062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6138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24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Chequeo de Barra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Determine su corrección de Calado Estático con un chequeo de barra, no con una medida física.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altLang="en-US" sz="1800" b="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138" lvl="1" indent="-34290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24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Configuración EQUIPO HYPACK  Hay dos métodos: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Ecosonda saca Prof. Debajo del Transducer (DBT):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el Calado Estático como su Ofset vertical.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Vertical positivo hacia abajo!</a:t>
            </a:r>
          </a:p>
          <a:p>
            <a:pPr marL="917575" lvl="2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Ecosonda saca Prof. Debajo de la Superficie (DBS):</a:t>
            </a:r>
          </a:p>
          <a:p>
            <a:pPr marL="1108075" lvl="3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‘0.0’ como el ófset vertical para su ecosonda.</a:t>
            </a:r>
            <a:endParaRPr lang="es" altLang="en-US" sz="2800" b="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04443" y="1271693"/>
            <a:ext cx="4343400" cy="4724400"/>
            <a:chOff x="4800600" y="1447800"/>
            <a:chExt cx="4343400" cy="472440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4800600" y="1447800"/>
              <a:ext cx="4191000" cy="4724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4800600" y="5486400"/>
              <a:ext cx="4191000" cy="68580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4800600" y="3048000"/>
              <a:ext cx="4191000" cy="2438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37895" name="Line 7"/>
            <p:cNvSpPr>
              <a:spLocks noChangeShapeType="1"/>
            </p:cNvSpPr>
            <p:nvPr/>
          </p:nvSpPr>
          <p:spPr bwMode="auto">
            <a:xfrm>
              <a:off x="4800600" y="5486400"/>
              <a:ext cx="41910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6172200" y="2819400"/>
              <a:ext cx="1984375" cy="612775"/>
            </a:xfrm>
            <a:custGeom>
              <a:avLst/>
              <a:gdLst>
                <a:gd name="T0" fmla="*/ 168663959 w 21600"/>
                <a:gd name="T1" fmla="*/ 8691987 h 21600"/>
                <a:gd name="T2" fmla="*/ 91151521 w 21600"/>
                <a:gd name="T3" fmla="*/ 17383945 h 21600"/>
                <a:gd name="T4" fmla="*/ 13638996 w 21600"/>
                <a:gd name="T5" fmla="*/ 8691987 h 21600"/>
                <a:gd name="T6" fmla="*/ 911515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416 w 21600"/>
                <a:gd name="T13" fmla="*/ 3416 h 21600"/>
                <a:gd name="T14" fmla="*/ 18184 w 21600"/>
                <a:gd name="T15" fmla="*/ 181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231" y="21600"/>
                  </a:lnTo>
                  <a:lnTo>
                    <a:pt x="1836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rot="10800000">
              <a:off x="6400800" y="2286000"/>
              <a:ext cx="1524000" cy="533400"/>
            </a:xfrm>
            <a:custGeom>
              <a:avLst/>
              <a:gdLst>
                <a:gd name="T0" fmla="*/ 102981687 w 21600"/>
                <a:gd name="T1" fmla="*/ 6586009 h 21600"/>
                <a:gd name="T2" fmla="*/ 53763332 w 21600"/>
                <a:gd name="T3" fmla="*/ 13172018 h 21600"/>
                <a:gd name="T4" fmla="*/ 4544977 w 21600"/>
                <a:gd name="T5" fmla="*/ 6586009 h 21600"/>
                <a:gd name="T6" fmla="*/ 537633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13 w 21600"/>
                <a:gd name="T13" fmla="*/ 2713 h 21600"/>
                <a:gd name="T14" fmla="*/ 18887 w 21600"/>
                <a:gd name="T15" fmla="*/ 1888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26" y="21600"/>
                  </a:lnTo>
                  <a:lnTo>
                    <a:pt x="1977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6553200" y="2362200"/>
              <a:ext cx="533400" cy="38100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7239000" y="2362200"/>
              <a:ext cx="533400" cy="381000"/>
            </a:xfrm>
            <a:prstGeom prst="roundRect">
              <a:avLst>
                <a:gd name="adj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37900" name="Rectangle 12"/>
            <p:cNvSpPr>
              <a:spLocks noChangeArrowheads="1"/>
            </p:cNvSpPr>
            <p:nvPr/>
          </p:nvSpPr>
          <p:spPr bwMode="auto">
            <a:xfrm>
              <a:off x="6705600" y="3276600"/>
              <a:ext cx="228600" cy="1524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37901" name="Line 13"/>
            <p:cNvSpPr>
              <a:spLocks noChangeShapeType="1"/>
            </p:cNvSpPr>
            <p:nvPr/>
          </p:nvSpPr>
          <p:spPr bwMode="auto">
            <a:xfrm flipH="1">
              <a:off x="5029200" y="3429000"/>
              <a:ext cx="1219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2" name="Line 14"/>
            <p:cNvSpPr>
              <a:spLocks noChangeShapeType="1"/>
            </p:cNvSpPr>
            <p:nvPr/>
          </p:nvSpPr>
          <p:spPr bwMode="auto">
            <a:xfrm>
              <a:off x="5029200" y="3048000"/>
              <a:ext cx="1143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3" name="Text Box 15"/>
            <p:cNvSpPr txBox="1">
              <a:spLocks noChangeArrowheads="1"/>
            </p:cNvSpPr>
            <p:nvPr/>
          </p:nvSpPr>
          <p:spPr bwMode="auto">
            <a:xfrm>
              <a:off x="6119813" y="4191000"/>
              <a:ext cx="14239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es" sz="1200" b="0" i="0" u="none">
                  <a:solidFill>
                    <a:schemeClr val="bg1"/>
                  </a:solidFill>
                </a:rPr>
                <a:t>Prof. Debajo del Transducer</a:t>
              </a:r>
            </a:p>
          </p:txBody>
        </p:sp>
        <p:sp>
          <p:nvSpPr>
            <p:cNvPr id="37904" name="Line 16"/>
            <p:cNvSpPr>
              <a:spLocks noChangeShapeType="1"/>
            </p:cNvSpPr>
            <p:nvPr/>
          </p:nvSpPr>
          <p:spPr bwMode="auto">
            <a:xfrm flipV="1">
              <a:off x="6781800" y="3429000"/>
              <a:ext cx="0" cy="7620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>
              <a:off x="6781800" y="4800600"/>
              <a:ext cx="0" cy="6858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6" name="Text Box 18"/>
            <p:cNvSpPr txBox="1">
              <a:spLocks noChangeArrowheads="1"/>
            </p:cNvSpPr>
            <p:nvPr/>
          </p:nvSpPr>
          <p:spPr bwMode="auto">
            <a:xfrm>
              <a:off x="4876800" y="3048000"/>
              <a:ext cx="1524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200" b="0" i="0" u="none" dirty="0">
                  <a:solidFill>
                    <a:schemeClr val="bg1"/>
                  </a:solidFill>
                </a:rPr>
                <a:t>Calado Estático</a:t>
              </a:r>
            </a:p>
          </p:txBody>
        </p:sp>
        <p:sp>
          <p:nvSpPr>
            <p:cNvPr id="37907" name="Line 19"/>
            <p:cNvSpPr>
              <a:spLocks noChangeShapeType="1"/>
            </p:cNvSpPr>
            <p:nvPr/>
          </p:nvSpPr>
          <p:spPr bwMode="auto">
            <a:xfrm>
              <a:off x="5562600" y="2819400"/>
              <a:ext cx="0" cy="2286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8" name="Line 20"/>
            <p:cNvSpPr>
              <a:spLocks noChangeShapeType="1"/>
            </p:cNvSpPr>
            <p:nvPr/>
          </p:nvSpPr>
          <p:spPr bwMode="auto">
            <a:xfrm flipV="1">
              <a:off x="5562600" y="3429000"/>
              <a:ext cx="0" cy="2286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09" name="Text Box 21"/>
            <p:cNvSpPr txBox="1">
              <a:spLocks noChangeArrowheads="1"/>
            </p:cNvSpPr>
            <p:nvPr/>
          </p:nvSpPr>
          <p:spPr bwMode="auto">
            <a:xfrm>
              <a:off x="7640638" y="3608388"/>
              <a:ext cx="15033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es" sz="1200" b="0" i="0" u="none">
                  <a:solidFill>
                    <a:schemeClr val="bg1"/>
                  </a:solidFill>
                </a:rPr>
                <a:t>Prof. bajo la Superficie:</a:t>
              </a:r>
            </a:p>
          </p:txBody>
        </p:sp>
        <p:sp>
          <p:nvSpPr>
            <p:cNvPr id="37910" name="Line 22"/>
            <p:cNvSpPr>
              <a:spLocks noChangeShapeType="1"/>
            </p:cNvSpPr>
            <p:nvPr/>
          </p:nvSpPr>
          <p:spPr bwMode="auto">
            <a:xfrm flipV="1">
              <a:off x="8458200" y="3048000"/>
              <a:ext cx="0" cy="4572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11" name="Line 23"/>
            <p:cNvSpPr>
              <a:spLocks noChangeShapeType="1"/>
            </p:cNvSpPr>
            <p:nvPr/>
          </p:nvSpPr>
          <p:spPr bwMode="auto">
            <a:xfrm>
              <a:off x="8458200" y="4419600"/>
              <a:ext cx="0" cy="106680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12" name="Line 24"/>
            <p:cNvSpPr>
              <a:spLocks noChangeShapeType="1"/>
            </p:cNvSpPr>
            <p:nvPr/>
          </p:nvSpPr>
          <p:spPr bwMode="auto">
            <a:xfrm>
              <a:off x="8153400" y="3048000"/>
              <a:ext cx="6096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7913" name="AutoShape 25"/>
            <p:cNvSpPr>
              <a:spLocks noChangeArrowheads="1"/>
            </p:cNvSpPr>
            <p:nvPr/>
          </p:nvSpPr>
          <p:spPr bwMode="auto">
            <a:xfrm>
              <a:off x="5105400" y="1752600"/>
              <a:ext cx="381000" cy="381000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 b="0"/>
            </a:p>
          </p:txBody>
        </p:sp>
      </p:grpSp>
    </p:spTree>
    <p:extLst>
      <p:ext uri="{BB962C8B-B14F-4D97-AF65-F5344CB8AC3E}">
        <p14:creationId xmlns:p14="http://schemas.microsoft.com/office/powerpoint/2010/main" val="7221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03200" y="42545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Editando Mareas Manualmente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456407" y="4094955"/>
            <a:ext cx="23844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342900" indent="-342900" algn="l" rtl="0">
              <a:buFont typeface="+mj-lt"/>
              <a:buAutoNum type="arabicPeriod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Herramienta seleccionar “Línea”, Borrado debajo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3003550" y="1320800"/>
            <a:ext cx="4648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 Arrastre una línea para aislar el pico de marea</a:t>
            </a:r>
            <a:endParaRPr lang="es" altLang="en-US" sz="1600" dirty="0" smtClean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4957208" y="2028409"/>
            <a:ext cx="40820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(3) Tecla Borrar o haga clic en el botón borrar</a:t>
            </a: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814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7" y="2613501"/>
            <a:ext cx="499427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7" y="1277409"/>
            <a:ext cx="24796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V="1">
            <a:off x="839788" y="1733550"/>
            <a:ext cx="336550" cy="230505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200400" y="1733550"/>
            <a:ext cx="762000" cy="327183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456407" y="4849812"/>
            <a:ext cx="27051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Borrado Rápido:  Remueve datos tan pronto como se suelta el boton del mouse.  No necesita botón Borrado o Tecla.  Use “deshacer” por errores.</a:t>
            </a: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814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1990725"/>
            <a:ext cx="3714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/>
          <p:nvPr/>
        </p:nvCxnSpPr>
        <p:spPr>
          <a:xfrm flipV="1">
            <a:off x="839788" y="2448984"/>
            <a:ext cx="771444" cy="1589616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6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96863" y="51673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Filtrando Marea RTK: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159375" y="1401981"/>
            <a:ext cx="3907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Menú Editar, Opciones Búsqueda y Filtros para ajustar filtros Marea RTK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6863" y="2720975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Aplicar filtros con el Rayo.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4916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06" y="1353345"/>
            <a:ext cx="434816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47900"/>
            <a:ext cx="55943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V="1">
            <a:off x="1950720" y="2967039"/>
            <a:ext cx="1923627" cy="71437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381000" y="4008438"/>
            <a:ext cx="236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Vista Previa Filtro:  X’s Amarillas Muestran Puntos Por Fuera de Límites del Filtro.</a:t>
            </a:r>
            <a:endParaRPr lang="es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24" name="Straight Arrow Connector 23"/>
          <p:cNvCxnSpPr>
            <a:stCxn id="23" idx="3"/>
          </p:cNvCxnSpPr>
          <p:nvPr/>
        </p:nvCxnSpPr>
        <p:spPr>
          <a:xfrm>
            <a:off x="2743200" y="4423569"/>
            <a:ext cx="1905318" cy="222250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1211" idx="1"/>
          </p:cNvCxnSpPr>
          <p:nvPr/>
        </p:nvCxnSpPr>
        <p:spPr>
          <a:xfrm flipH="1" flipV="1">
            <a:off x="4137661" y="1684021"/>
            <a:ext cx="1021714" cy="1034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572000" y="4229100"/>
            <a:ext cx="2105025" cy="83343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1970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5425" y="47625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Editar / Filtrar en la ventana Perfil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60363" y="1167020"/>
            <a:ext cx="62976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Profundidades Corregidas, una Línea a la vez.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2"/>
                </a:solidFill>
                <a:latin typeface="+mn-lt"/>
              </a:rPr>
              <a:t>Editar:  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Todas las opciones de la barra de herramientas están disponibles para la Edición de Perfil.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2"/>
                </a:solidFill>
                <a:latin typeface="+mn-lt"/>
              </a:rPr>
              <a:t>Filtrar.  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Aplique filtros profundidad con vista previa.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2"/>
                </a:solidFill>
                <a:latin typeface="+mn-lt"/>
              </a:rPr>
              <a:t>Editando Traqueos:  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disponible en SBMAX64  Editar traqueos en la ventana Levantamiento.</a:t>
            </a:r>
          </a:p>
        </p:txBody>
      </p:sp>
      <p:pic>
        <p:nvPicPr>
          <p:cNvPr id="5018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2501108"/>
            <a:ext cx="8451851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9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6" y="1598215"/>
            <a:ext cx="2247900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0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6099175"/>
            <a:ext cx="325437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736600" y="6065251"/>
            <a:ext cx="6655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esto para deshacer borrado de sondajes</a:t>
            </a:r>
            <a:r>
              <a:rPr lang="es" sz="1400" b="0" i="0" u="none" dirty="0">
                <a:solidFill>
                  <a:srgbClr val="0091BB"/>
                </a:solidFill>
                <a:latin typeface="+mn-lt"/>
              </a:rPr>
              <a:t>.  (1) “Mostrar Borrados” en barra de herramientas, (2) seleccione sondajes en perfil, (3) botón deshacer borrado.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438987" y="1612369"/>
            <a:ext cx="1218989" cy="329803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47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/>
          <p:cNvSpPr>
            <a:spLocks noGrp="1"/>
          </p:cNvSpPr>
          <p:nvPr>
            <p:ph type="title"/>
          </p:nvPr>
        </p:nvSpPr>
        <p:spPr>
          <a:xfrm>
            <a:off x="111095" y="0"/>
            <a:ext cx="9032905" cy="989013"/>
          </a:xfrm>
        </p:spPr>
        <p:txBody>
          <a:bodyPr/>
          <a:lstStyle/>
          <a:p>
            <a:pPr algn="l" rtl="0"/>
            <a:r>
              <a:rPr lang="es" b="0" i="0" u="none" dirty="0">
                <a:latin typeface="Arial" pitchFamily="34" charset="0"/>
                <a:cs typeface="Arial" pitchFamily="34" charset="0"/>
              </a:rPr>
              <a:t>VENTANA PERFIL – Profundidad vs Distancia o Tiempo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4" y="1282012"/>
            <a:ext cx="6513724" cy="25897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4" y="3964887"/>
            <a:ext cx="6513724" cy="25897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0079" y="3964887"/>
            <a:ext cx="1958975" cy="1968500"/>
          </a:xfrm>
          <a:prstGeom prst="rect">
            <a:avLst/>
          </a:prstGeom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1208" name="TextBox 4"/>
          <p:cNvSpPr txBox="1">
            <a:spLocks noChangeArrowheads="1"/>
          </p:cNvSpPr>
          <p:nvPr/>
        </p:nvSpPr>
        <p:spPr bwMode="auto">
          <a:xfrm>
            <a:off x="6990079" y="1699746"/>
            <a:ext cx="198575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Cuando la Cuando la embarcación no es manejada a lo largo de la línea planeada, Profundidad vs Tiempo es preferido. </a:t>
            </a:r>
          </a:p>
        </p:txBody>
      </p:sp>
    </p:spTree>
    <p:extLst>
      <p:ext uri="{BB962C8B-B14F-4D97-AF65-F5344CB8AC3E}">
        <p14:creationId xmlns:p14="http://schemas.microsoft.com/office/powerpoint/2010/main" val="25753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4799" y="30163"/>
            <a:ext cx="8853489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Filtros Profundidad.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276475" y="4899025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57385" y="4859338"/>
            <a:ext cx="860890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Límite Pico: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Usa un método de ventana para detectar picos falsos.  Límite Pico es la ventana de profundidad, Paso Ventana controla que tan rápido la ventana se expande.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Límite Fuera línea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Remueve sondajes más allá del límite fijado desde la línea planeada.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Base Profundidad 1/2/todo: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Controla cuales filtros de haces son aplicados</a:t>
            </a:r>
            <a:r>
              <a:rPr lang="es" sz="1600" b="0" i="0" u="none" dirty="0">
                <a:latin typeface="+mn-lt"/>
              </a:rPr>
              <a:t>.</a:t>
            </a:r>
          </a:p>
        </p:txBody>
      </p:sp>
      <p:pic>
        <p:nvPicPr>
          <p:cNvPr id="522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256456"/>
            <a:ext cx="6529494" cy="3473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866" y="1860656"/>
            <a:ext cx="10287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6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61938" y="-17250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Sobrepuestas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919663" y="1544638"/>
            <a:ext cx="38989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Levantamientos Sobrepuestos (Menú Archivo)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Haga clic en 1</a:t>
            </a:r>
            <a:r>
              <a:rPr lang="es" sz="1600" b="0" i="0" u="none" baseline="30000" dirty="0">
                <a:solidFill>
                  <a:srgbClr val="0091BB"/>
                </a:solidFill>
                <a:latin typeface="+mn-lt"/>
              </a:rPr>
              <a:t>rat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, 2</a:t>
            </a:r>
            <a:r>
              <a:rPr lang="es" sz="1600" b="0" i="0" u="none" baseline="30000" dirty="0">
                <a:solidFill>
                  <a:srgbClr val="0091BB"/>
                </a:solidFill>
                <a:latin typeface="+mn-lt"/>
              </a:rPr>
              <a:t>da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 o 3</a:t>
            </a:r>
            <a:r>
              <a:rPr lang="es" sz="1600" b="0" i="0" u="none" baseline="30000" dirty="0">
                <a:solidFill>
                  <a:srgbClr val="0091BB"/>
                </a:solidFill>
                <a:latin typeface="+mn-lt"/>
              </a:rPr>
              <a:t>ra </a:t>
            </a: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columna.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Abra archivo *.LOG desde un levantamiento previo.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latin typeface="+mn-lt"/>
              </a:rPr>
              <a:t>Diferencias pueden ser vistas en la Ventana Perfil.</a:t>
            </a:r>
            <a:endParaRPr lang="es" altLang="en-US" sz="1400" dirty="0" smtClean="0">
              <a:solidFill>
                <a:srgbClr val="0091BB"/>
              </a:solidFill>
              <a:latin typeface="+mn-lt"/>
            </a:endParaRPr>
          </a:p>
        </p:txBody>
      </p:sp>
      <p:pic>
        <p:nvPicPr>
          <p:cNvPr id="5326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295400"/>
            <a:ext cx="4256088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53990"/>
            <a:ext cx="609758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 flipH="1">
            <a:off x="5770563" y="3370263"/>
            <a:ext cx="323850" cy="13589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315119" y="4814094"/>
            <a:ext cx="2557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Defina color de sobrepuesta en Colores Personalizados</a:t>
            </a:r>
            <a:endParaRPr lang="es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86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04800" y="24606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Hoja de Cálculo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04799" y="1186657"/>
            <a:ext cx="7984621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Seleccione Columnas: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Use flechas arriba y abajo (o haga doble clic en el listado) para agregar o remover datos desde la hoja de cálculo.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Editando Celdas: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Celdas que pueden ser cambiadas son mostradas en blanco.  Celdas mostradas en gris no pueden ser cambiadas.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Rellenar Columna: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Rellena datos de la fila actual hasta el final.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Selección Rellenar: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Llena el rango seleccionado de celdas.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Exportar: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Clic para exportar la hoja de cálculo a un archivo.</a:t>
            </a:r>
          </a:p>
        </p:txBody>
      </p:sp>
      <p:pic>
        <p:nvPicPr>
          <p:cNvPr id="5428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75" y="3015971"/>
            <a:ext cx="7538720" cy="322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4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82588" y="19051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Ecograma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479742" y="1253596"/>
            <a:ext cx="6673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Muestra la Señal Análoga grabadas por algunas ecosondas.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Odom MK3 y CV3, Kongsberg EA400, Knudsen.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Todavía un trabajo en progreso en SBMAX64.</a:t>
            </a:r>
          </a:p>
        </p:txBody>
      </p:sp>
      <p:pic>
        <p:nvPicPr>
          <p:cNvPr id="5530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" y="2309707"/>
            <a:ext cx="7695849" cy="394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659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1656292"/>
            <a:ext cx="6729412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" y="2719388"/>
            <a:ext cx="4086332" cy="3808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1"/>
          <p:cNvSpPr txBox="1">
            <a:spLocks noChangeArrowheads="1"/>
          </p:cNvSpPr>
          <p:nvPr/>
        </p:nvSpPr>
        <p:spPr bwMode="auto">
          <a:xfrm>
            <a:off x="0" y="0"/>
            <a:ext cx="8686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Corrección de Deriva Oleaje</a:t>
            </a:r>
          </a:p>
        </p:txBody>
      </p:sp>
      <p:sp>
        <p:nvSpPr>
          <p:cNvPr id="56325" name="Text Box 2"/>
          <p:cNvSpPr txBox="1">
            <a:spLocks noChangeArrowheads="1"/>
          </p:cNvSpPr>
          <p:nvPr/>
        </p:nvSpPr>
        <p:spPr bwMode="auto">
          <a:xfrm>
            <a:off x="3787140" y="5408612"/>
            <a:ext cx="4724400" cy="735813"/>
          </a:xfrm>
          <a:prstGeom prst="rect">
            <a:avLst/>
          </a:prstGeom>
          <a:solidFill>
            <a:srgbClr val="FF0000"/>
          </a:solidFill>
          <a:ln w="9360">
            <a:solidFill>
              <a:srgbClr val="9B9AB3"/>
            </a:solidFill>
            <a:miter lim="800000"/>
            <a:headEnd/>
            <a:tailEnd/>
          </a:ln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spcBef>
                <a:spcPts val="350"/>
              </a:spcBef>
              <a:buSzPct val="100000"/>
            </a:pPr>
            <a:r>
              <a:rPr lang="es" b="0" i="0" u="none" dirty="0">
                <a:solidFill>
                  <a:srgbClr val="FFFFFF"/>
                </a:solidFill>
              </a:rPr>
              <a:t>Valores de Oleaje pueden derivar “desde su centro” debido a rápidas aceleraciones o cambios de </a:t>
            </a:r>
            <a:r>
              <a:rPr lang="es" b="0" i="0" u="none" dirty="0" smtClean="0">
                <a:solidFill>
                  <a:srgbClr val="FFFFFF"/>
                </a:solidFill>
              </a:rPr>
              <a:t>dirección</a:t>
            </a:r>
          </a:p>
          <a:p>
            <a:pPr algn="l" rtl="0" eaLnBrk="1" hangingPunct="1">
              <a:spcBef>
                <a:spcPts val="350"/>
              </a:spcBef>
              <a:buSzPct val="100000"/>
            </a:pPr>
            <a:endParaRPr lang="es" b="0" i="0" u="none" dirty="0">
              <a:solidFill>
                <a:srgbClr val="FFFFFF"/>
              </a:solidFill>
            </a:endParaRPr>
          </a:p>
        </p:txBody>
      </p:sp>
      <p:sp>
        <p:nvSpPr>
          <p:cNvPr id="56326" name="Rectangle 5"/>
          <p:cNvSpPr>
            <a:spLocks noChangeArrowheads="1"/>
          </p:cNvSpPr>
          <p:nvPr/>
        </p:nvSpPr>
        <p:spPr bwMode="auto">
          <a:xfrm>
            <a:off x="1760220" y="3550285"/>
            <a:ext cx="1066800" cy="152400"/>
          </a:xfrm>
          <a:prstGeom prst="rect">
            <a:avLst/>
          </a:prstGeom>
          <a:noFill/>
          <a:ln w="3816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" altLang="en-US"/>
          </a:p>
        </p:txBody>
      </p:sp>
      <p:sp>
        <p:nvSpPr>
          <p:cNvPr id="56327" name="Text Box 6"/>
          <p:cNvSpPr txBox="1">
            <a:spLocks noChangeArrowheads="1"/>
          </p:cNvSpPr>
          <p:nvPr/>
        </p:nvSpPr>
        <p:spPr bwMode="auto">
          <a:xfrm>
            <a:off x="3708875" y="2040467"/>
            <a:ext cx="4368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es" sz="1800" b="0" i="0" u="none" dirty="0"/>
              <a:t>Deriva de Oleaje NO Removida</a:t>
            </a:r>
          </a:p>
        </p:txBody>
      </p:sp>
      <p:sp>
        <p:nvSpPr>
          <p:cNvPr id="56328" name="Text Box 7"/>
          <p:cNvSpPr txBox="1">
            <a:spLocks noChangeArrowheads="1"/>
          </p:cNvSpPr>
          <p:nvPr/>
        </p:nvSpPr>
        <p:spPr bwMode="auto">
          <a:xfrm>
            <a:off x="4914900" y="3751792"/>
            <a:ext cx="2819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>
              <a:buSzPct val="100000"/>
            </a:pPr>
            <a:r>
              <a:rPr lang="es" sz="1800" b="0" i="0" u="none"/>
              <a:t>Deriva Oleaje Removida</a:t>
            </a:r>
          </a:p>
        </p:txBody>
      </p:sp>
    </p:spTree>
    <p:extLst>
      <p:ext uri="{BB962C8B-B14F-4D97-AF65-F5344CB8AC3E}">
        <p14:creationId xmlns:p14="http://schemas.microsoft.com/office/powerpoint/2010/main" val="2495525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102550" y="0"/>
            <a:ext cx="904145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2800" b="0" i="0" u="none" dirty="0">
                <a:solidFill>
                  <a:schemeClr val="bg1"/>
                </a:solidFill>
                <a:latin typeface="+mn-lt"/>
              </a:rPr>
              <a:t>Ajustes Oleaje Verdadero POS/MV Oleaje Verdadero</a:t>
            </a:r>
          </a:p>
        </p:txBody>
      </p:sp>
      <p:sp>
        <p:nvSpPr>
          <p:cNvPr id="66563" name="Text Box 11"/>
          <p:cNvSpPr txBox="1">
            <a:spLocks noChangeArrowheads="1"/>
          </p:cNvSpPr>
          <p:nvPr/>
        </p:nvSpPr>
        <p:spPr bwMode="auto">
          <a:xfrm>
            <a:off x="4679950" y="1912938"/>
            <a:ext cx="4262438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Abra Uno o Más Archivos de Oleaje Verdadero.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Entre ófset, Tiempo Local a UTC.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Botón Ajustar para Reemplazar Oleaje.</a:t>
            </a: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533525"/>
            <a:ext cx="42132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8" y="3038475"/>
            <a:ext cx="51562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6" name="Text Box 11"/>
          <p:cNvSpPr txBox="1">
            <a:spLocks noChangeArrowheads="1"/>
          </p:cNvSpPr>
          <p:nvPr/>
        </p:nvSpPr>
        <p:spPr bwMode="auto">
          <a:xfrm>
            <a:off x="212725" y="1068388"/>
            <a:ext cx="84740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Ajustes Oleaje, POS/MV Oleaje Verdadero.</a:t>
            </a:r>
          </a:p>
        </p:txBody>
      </p:sp>
      <p:sp>
        <p:nvSpPr>
          <p:cNvPr id="66567" name="Text Box 11"/>
          <p:cNvSpPr txBox="1">
            <a:spLocks noChangeArrowheads="1"/>
          </p:cNvSpPr>
          <p:nvPr/>
        </p:nvSpPr>
        <p:spPr bwMode="auto">
          <a:xfrm>
            <a:off x="212725" y="4565650"/>
            <a:ext cx="7021195" cy="190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Oleaje Verdadero vs. Oleaje Bruto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Oleaje Verdadero en Azul.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s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Oleaje Bruto en Rojo.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Oleaje Verdadero es Correcto.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s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Qué dice eso del Oleaje Bruto?  	</a:t>
            </a:r>
            <a:r>
              <a:rPr lang="es" sz="1200" b="0" i="0" u="none" dirty="0">
                <a:solidFill>
                  <a:srgbClr val="FF0000"/>
                </a:solidFill>
                <a:latin typeface="+mn-lt"/>
              </a:rPr>
              <a:t>Que No siempre es correcto</a:t>
            </a:r>
          </a:p>
        </p:txBody>
      </p:sp>
    </p:spTree>
    <p:extLst>
      <p:ext uri="{BB962C8B-B14F-4D97-AF65-F5344CB8AC3E}">
        <p14:creationId xmlns:p14="http://schemas.microsoft.com/office/powerpoint/2010/main" val="41126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Calado Dinámico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24473" y="1676400"/>
            <a:ext cx="4417378" cy="445293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</a:rPr>
              <a:t>El Calado Dinámico esta compuesto de dos componentes:</a:t>
            </a: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dirty="0">
              <a:solidFill>
                <a:srgbClr val="53565A"/>
              </a:solidFill>
            </a:endParaRP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</a:rPr>
              <a:t>Asentamiento: </a:t>
            </a:r>
            <a:r>
              <a:rPr lang="es" sz="1600" b="0" i="0" u="none">
                <a:solidFill>
                  <a:srgbClr val="53565A"/>
                </a:solidFill>
              </a:rPr>
              <a:t>Movimiento hacia abajo de la embarcación durante el movimiento hacia adelante causado por una onda de presión creada al frente de la embarcación.</a:t>
            </a: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dirty="0">
              <a:solidFill>
                <a:srgbClr val="53565A"/>
              </a:solidFill>
            </a:endParaRPr>
          </a:p>
          <a:p>
            <a:pPr marL="479425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</a:rPr>
              <a:t>Squat:  </a:t>
            </a:r>
            <a:r>
              <a:rPr lang="es" sz="1600" b="0" i="0" u="none">
                <a:solidFill>
                  <a:srgbClr val="53565A"/>
                </a:solidFill>
              </a:rPr>
              <a:t>Una rotación de la embarcación causada por la aplicación de fuerza.</a:t>
            </a:r>
          </a:p>
          <a:p>
            <a:pPr marL="44361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b="0" dirty="0" smtClean="0">
              <a:solidFill>
                <a:srgbClr val="53565A"/>
              </a:solidFill>
            </a:endParaRPr>
          </a:p>
          <a:p>
            <a:pPr marL="100711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b="0" dirty="0" smtClean="0">
              <a:solidFill>
                <a:srgbClr val="53565A"/>
              </a:solidFill>
            </a:endParaRPr>
          </a:p>
          <a:p>
            <a:pPr marL="100711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rgbClr val="53565A"/>
                </a:solidFill>
              </a:rPr>
              <a:t>Puede corregirlo:</a:t>
            </a: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b="0" dirty="0" smtClean="0">
              <a:solidFill>
                <a:srgbClr val="53565A"/>
              </a:solidFill>
            </a:endParaRP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>
                <a:solidFill>
                  <a:srgbClr val="53565A"/>
                </a:solidFill>
              </a:rPr>
              <a:t>En Tiempo Real:</a:t>
            </a: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>
                <a:solidFill>
                  <a:srgbClr val="53565A"/>
                </a:solidFill>
              </a:rPr>
              <a:t>DRAFTTABLE.DLL</a:t>
            </a: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b="0" dirty="0" smtClean="0">
              <a:solidFill>
                <a:srgbClr val="53565A"/>
              </a:solidFill>
            </a:endParaRPr>
          </a:p>
          <a:p>
            <a:pPr marL="580136" lvl="1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>
                <a:solidFill>
                  <a:srgbClr val="53565A"/>
                </a:solidFill>
              </a:rPr>
              <a:t>Post Procesamiento:</a:t>
            </a:r>
            <a:endParaRPr lang="es" sz="1600" b="0" dirty="0" smtClean="0">
              <a:solidFill>
                <a:srgbClr val="53565A"/>
              </a:solidFill>
            </a:endParaRP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>
                <a:solidFill>
                  <a:srgbClr val="53565A"/>
                </a:solidFill>
              </a:rPr>
              <a:t>Entrada Manual Calado Dinámico</a:t>
            </a:r>
          </a:p>
          <a:p>
            <a:pPr marL="716661" lvl="2" indent="-342900" algn="l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>
                <a:solidFill>
                  <a:srgbClr val="53565A"/>
                </a:solidFill>
              </a:rPr>
              <a:t>Herramientas - Tabla corrección Calado en SBMAX y MBMAX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800600" y="1676400"/>
            <a:ext cx="4191000" cy="3657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es">
              <a:latin typeface="Arial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4800600" y="4648200"/>
            <a:ext cx="4191000" cy="685800"/>
          </a:xfrm>
          <a:prstGeom prst="rect">
            <a:avLst/>
          </a:prstGeom>
          <a:solidFill>
            <a:srgbClr val="CC9900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800600" y="3733800"/>
            <a:ext cx="41910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638800" y="3200400"/>
            <a:ext cx="2514600" cy="685800"/>
            <a:chOff x="384" y="1488"/>
            <a:chExt cx="1584" cy="432"/>
          </a:xfrm>
        </p:grpSpPr>
        <p:sp>
          <p:nvSpPr>
            <p:cNvPr id="38939" name="Line 8"/>
            <p:cNvSpPr>
              <a:spLocks noChangeShapeType="1"/>
            </p:cNvSpPr>
            <p:nvPr/>
          </p:nvSpPr>
          <p:spPr bwMode="auto">
            <a:xfrm flipH="1">
              <a:off x="624" y="1920"/>
              <a:ext cx="13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0" name="Line 9"/>
            <p:cNvSpPr>
              <a:spLocks noChangeShapeType="1"/>
            </p:cNvSpPr>
            <p:nvPr/>
          </p:nvSpPr>
          <p:spPr bwMode="auto">
            <a:xfrm flipH="1" flipV="1">
              <a:off x="384" y="1680"/>
              <a:ext cx="240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1" name="Line 10"/>
            <p:cNvSpPr>
              <a:spLocks noChangeShapeType="1"/>
            </p:cNvSpPr>
            <p:nvPr/>
          </p:nvSpPr>
          <p:spPr bwMode="auto">
            <a:xfrm>
              <a:off x="384" y="1680"/>
              <a:ext cx="15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2" name="Line 11"/>
            <p:cNvSpPr>
              <a:spLocks noChangeShapeType="1"/>
            </p:cNvSpPr>
            <p:nvPr/>
          </p:nvSpPr>
          <p:spPr bwMode="auto">
            <a:xfrm>
              <a:off x="1968" y="1680"/>
              <a:ext cx="0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3" name="Line 12"/>
            <p:cNvSpPr>
              <a:spLocks noChangeShapeType="1"/>
            </p:cNvSpPr>
            <p:nvPr/>
          </p:nvSpPr>
          <p:spPr bwMode="auto">
            <a:xfrm flipV="1">
              <a:off x="720" y="1488"/>
              <a:ext cx="144" cy="1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4" name="Line 13"/>
            <p:cNvSpPr>
              <a:spLocks noChangeShapeType="1"/>
            </p:cNvSpPr>
            <p:nvPr/>
          </p:nvSpPr>
          <p:spPr bwMode="auto">
            <a:xfrm>
              <a:off x="864" y="1488"/>
              <a:ext cx="4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5" name="Line 14"/>
            <p:cNvSpPr>
              <a:spLocks noChangeShapeType="1"/>
            </p:cNvSpPr>
            <p:nvPr/>
          </p:nvSpPr>
          <p:spPr bwMode="auto">
            <a:xfrm>
              <a:off x="1344" y="1488"/>
              <a:ext cx="0" cy="1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6" name="Rectangle 15"/>
            <p:cNvSpPr>
              <a:spLocks noChangeArrowheads="1"/>
            </p:cNvSpPr>
            <p:nvPr/>
          </p:nvSpPr>
          <p:spPr bwMode="auto">
            <a:xfrm>
              <a:off x="672" y="1824"/>
              <a:ext cx="96" cy="9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</p:grp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4800600" y="5486400"/>
            <a:ext cx="1371600" cy="609600"/>
          </a:xfrm>
          <a:prstGeom prst="bevel">
            <a:avLst>
              <a:gd name="adj" fmla="val 12500"/>
            </a:avLst>
          </a:prstGeom>
          <a:solidFill>
            <a:srgbClr val="0091BB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es" sz="2000" b="0" i="0" u="none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Squat</a:t>
            </a: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6324600" y="5486400"/>
            <a:ext cx="2590800" cy="609600"/>
          </a:xfrm>
          <a:prstGeom prst="bevel">
            <a:avLst>
              <a:gd name="adj" fmla="val 12500"/>
            </a:avLst>
          </a:prstGeom>
          <a:solidFill>
            <a:srgbClr val="0091BB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>
              <a:defRPr/>
            </a:pPr>
            <a:r>
              <a:rPr lang="es" sz="2000" b="0" i="0" u="none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Asentamiento</a:t>
            </a:r>
          </a:p>
        </p:txBody>
      </p:sp>
      <p:sp>
        <p:nvSpPr>
          <p:cNvPr id="38922" name="Line 18"/>
          <p:cNvSpPr>
            <a:spLocks noChangeShapeType="1"/>
          </p:cNvSpPr>
          <p:nvPr/>
        </p:nvSpPr>
        <p:spPr bwMode="auto">
          <a:xfrm>
            <a:off x="5029200" y="3886200"/>
            <a:ext cx="1447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3" name="Line 19"/>
          <p:cNvSpPr>
            <a:spLocks noChangeShapeType="1"/>
          </p:cNvSpPr>
          <p:nvPr/>
        </p:nvSpPr>
        <p:spPr bwMode="auto">
          <a:xfrm>
            <a:off x="5029200" y="3733800"/>
            <a:ext cx="685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4" name="Line 20"/>
          <p:cNvSpPr>
            <a:spLocks noChangeShapeType="1"/>
          </p:cNvSpPr>
          <p:nvPr/>
        </p:nvSpPr>
        <p:spPr bwMode="auto">
          <a:xfrm>
            <a:off x="5029200" y="3505200"/>
            <a:ext cx="0" cy="228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5" name="Line 21"/>
          <p:cNvSpPr>
            <a:spLocks noChangeShapeType="1"/>
          </p:cNvSpPr>
          <p:nvPr/>
        </p:nvSpPr>
        <p:spPr bwMode="auto">
          <a:xfrm flipV="1">
            <a:off x="5029200" y="3886200"/>
            <a:ext cx="0" cy="152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6" name="Text Box 22"/>
          <p:cNvSpPr txBox="1">
            <a:spLocks noChangeArrowheads="1"/>
          </p:cNvSpPr>
          <p:nvPr/>
        </p:nvSpPr>
        <p:spPr bwMode="auto">
          <a:xfrm>
            <a:off x="4800600" y="3097134"/>
            <a:ext cx="1066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 dirty="0">
                <a:solidFill>
                  <a:srgbClr val="000000"/>
                </a:solidFill>
              </a:rPr>
              <a:t>Calado Estático</a:t>
            </a:r>
          </a:p>
        </p:txBody>
      </p:sp>
      <p:sp>
        <p:nvSpPr>
          <p:cNvPr id="38927" name="Text Box 23"/>
          <p:cNvSpPr txBox="1">
            <a:spLocks noChangeArrowheads="1"/>
          </p:cNvSpPr>
          <p:nvPr/>
        </p:nvSpPr>
        <p:spPr bwMode="auto">
          <a:xfrm>
            <a:off x="6019800" y="3505200"/>
            <a:ext cx="1219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200" b="1" i="0" u="none">
                <a:solidFill>
                  <a:srgbClr val="FF0000"/>
                </a:solidFill>
              </a:rPr>
              <a:t>Transducer</a:t>
            </a:r>
          </a:p>
        </p:txBody>
      </p:sp>
      <p:sp>
        <p:nvSpPr>
          <p:cNvPr id="38928" name="Line 24"/>
          <p:cNvSpPr>
            <a:spLocks noChangeShapeType="1"/>
          </p:cNvSpPr>
          <p:nvPr/>
        </p:nvSpPr>
        <p:spPr bwMode="auto">
          <a:xfrm>
            <a:off x="4495800" y="3276600"/>
            <a:ext cx="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876800" y="2438400"/>
            <a:ext cx="331788" cy="304800"/>
            <a:chOff x="2640" y="2016"/>
            <a:chExt cx="209" cy="192"/>
          </a:xfrm>
        </p:grpSpPr>
        <p:sp>
          <p:nvSpPr>
            <p:cNvPr id="38930" name="Oval 26"/>
            <p:cNvSpPr>
              <a:spLocks noChangeArrowheads="1"/>
            </p:cNvSpPr>
            <p:nvPr/>
          </p:nvSpPr>
          <p:spPr bwMode="auto">
            <a:xfrm>
              <a:off x="2640" y="2064"/>
              <a:ext cx="192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8931" name="Oval 27"/>
            <p:cNvSpPr>
              <a:spLocks noChangeArrowheads="1"/>
            </p:cNvSpPr>
            <p:nvPr/>
          </p:nvSpPr>
          <p:spPr bwMode="auto">
            <a:xfrm>
              <a:off x="2784" y="2016"/>
              <a:ext cx="48" cy="6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8932" name="Oval 28"/>
            <p:cNvSpPr>
              <a:spLocks noChangeArrowheads="1"/>
            </p:cNvSpPr>
            <p:nvPr/>
          </p:nvSpPr>
          <p:spPr bwMode="auto">
            <a:xfrm>
              <a:off x="2804" y="2032"/>
              <a:ext cx="17" cy="1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8933" name="Line 29"/>
            <p:cNvSpPr>
              <a:spLocks noChangeShapeType="1"/>
            </p:cNvSpPr>
            <p:nvPr/>
          </p:nvSpPr>
          <p:spPr bwMode="auto">
            <a:xfrm flipH="1" flipV="1">
              <a:off x="2688" y="2016"/>
              <a:ext cx="48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4" name="Line 30"/>
            <p:cNvSpPr>
              <a:spLocks noChangeShapeType="1"/>
            </p:cNvSpPr>
            <p:nvPr/>
          </p:nvSpPr>
          <p:spPr bwMode="auto">
            <a:xfrm>
              <a:off x="2688" y="2016"/>
              <a:ext cx="0" cy="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5" name="Line 31"/>
            <p:cNvSpPr>
              <a:spLocks noChangeShapeType="1"/>
            </p:cNvSpPr>
            <p:nvPr/>
          </p:nvSpPr>
          <p:spPr bwMode="auto">
            <a:xfrm flipH="1">
              <a:off x="2688" y="2112"/>
              <a:ext cx="4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6" name="Line 32"/>
            <p:cNvSpPr>
              <a:spLocks noChangeShapeType="1"/>
            </p:cNvSpPr>
            <p:nvPr/>
          </p:nvSpPr>
          <p:spPr bwMode="auto">
            <a:xfrm flipV="1">
              <a:off x="2688" y="2112"/>
              <a:ext cx="0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7" name="Line 33"/>
            <p:cNvSpPr>
              <a:spLocks noChangeShapeType="1"/>
            </p:cNvSpPr>
            <p:nvPr/>
          </p:nvSpPr>
          <p:spPr bwMode="auto">
            <a:xfrm>
              <a:off x="2832" y="2049"/>
              <a:ext cx="17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8" name="Line 34"/>
            <p:cNvSpPr>
              <a:spLocks noChangeShapeType="1"/>
            </p:cNvSpPr>
            <p:nvPr/>
          </p:nvSpPr>
          <p:spPr bwMode="auto">
            <a:xfrm rot="1200000" flipH="1">
              <a:off x="2827" y="2078"/>
              <a:ext cx="1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</p:grpSp>
    </p:spTree>
    <p:extLst>
      <p:ext uri="{BB962C8B-B14F-4D97-AF65-F5344CB8AC3E}">
        <p14:creationId xmlns:p14="http://schemas.microsoft.com/office/powerpoint/2010/main" val="200744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00417 0.0166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8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425 2.22222E-6 " pathEditMode="relative" ptsTypes="AA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15900" y="30480"/>
            <a:ext cx="91440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Ajustes POSPac</a:t>
            </a:r>
          </a:p>
        </p:txBody>
      </p:sp>
      <p:sp>
        <p:nvSpPr>
          <p:cNvPr id="68611" name="Text Box 11"/>
          <p:cNvSpPr txBox="1">
            <a:spLocks noChangeArrowheads="1"/>
          </p:cNvSpPr>
          <p:nvPr/>
        </p:nvSpPr>
        <p:spPr bwMode="auto">
          <a:xfrm>
            <a:off x="144780" y="1060132"/>
            <a:ext cx="8474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Use Menú Herramientas, Ajustes POSPac.</a:t>
            </a:r>
          </a:p>
        </p:txBody>
      </p:sp>
      <p:sp>
        <p:nvSpPr>
          <p:cNvPr id="68612" name="Text Box 11"/>
          <p:cNvSpPr txBox="1">
            <a:spLocks noChangeArrowheads="1"/>
          </p:cNvSpPr>
          <p:nvPr/>
        </p:nvSpPr>
        <p:spPr bwMode="auto">
          <a:xfrm>
            <a:off x="4502468" y="1503680"/>
            <a:ext cx="4525962" cy="302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Asegúrese que los Parámetros Geodésicos sean Correctos.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Abra un Archivo POSPac: *.OUT.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Datos a Reemplazar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Posiciones.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Mareas RTK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Rumbo.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Cabeceo y Balanceo.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POSPac </a:t>
            </a:r>
            <a:r>
              <a:rPr lang="es" sz="1400" b="0" i="1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No Reemplaza Oleaje.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Verificar dispositivo Ofsets = IMU o sensor 1 ubicación.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Haga clic en Ajustar para Reemplazar Datos.</a:t>
            </a:r>
          </a:p>
        </p:txBody>
      </p:sp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51400"/>
            <a:ext cx="33528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11"/>
          <p:cNvSpPr txBox="1">
            <a:spLocks noChangeArrowheads="1"/>
          </p:cNvSpPr>
          <p:nvPr/>
        </p:nvSpPr>
        <p:spPr bwMode="auto">
          <a:xfrm>
            <a:off x="597312" y="5907194"/>
            <a:ext cx="3652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300"/>
              </a:spcBef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Equipos Navegación y Mareas son Reemplazados con “POSPAC”.</a:t>
            </a:r>
          </a:p>
        </p:txBody>
      </p:sp>
      <p:pic>
        <p:nvPicPr>
          <p:cNvPr id="5837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50975"/>
            <a:ext cx="4097338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3976688" y="5045075"/>
            <a:ext cx="1381019" cy="10572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908550" y="5398347"/>
            <a:ext cx="476250" cy="2579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1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328613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Editor SBET</a:t>
            </a:r>
          </a:p>
        </p:txBody>
      </p:sp>
      <p:sp>
        <p:nvSpPr>
          <p:cNvPr id="59395" name="Text Box 11"/>
          <p:cNvSpPr txBox="1">
            <a:spLocks noChangeArrowheads="1"/>
          </p:cNvSpPr>
          <p:nvPr/>
        </p:nvSpPr>
        <p:spPr bwMode="auto">
          <a:xfrm>
            <a:off x="328613" y="1320800"/>
            <a:ext cx="81613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Use Menú Herramientas, Editor Archivo SBET</a:t>
            </a:r>
          </a:p>
        </p:txBody>
      </p:sp>
      <p:sp>
        <p:nvSpPr>
          <p:cNvPr id="59396" name="Text Box 11"/>
          <p:cNvSpPr txBox="1">
            <a:spLocks noChangeArrowheads="1"/>
          </p:cNvSpPr>
          <p:nvPr/>
        </p:nvSpPr>
        <p:spPr bwMode="auto">
          <a:xfrm>
            <a:off x="266700" y="5714259"/>
            <a:ext cx="716597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ts val="3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Limpie y Salve archivos SBET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Oleaje Verdadero llena Huecos Entre Interpolaciones</a:t>
            </a:r>
          </a:p>
          <a:p>
            <a:pPr algn="l" rtl="0">
              <a:spcBef>
                <a:spcPts val="300"/>
              </a:spcBef>
              <a:defRPr/>
            </a:pPr>
            <a:r>
              <a:rPr lang="es" b="0" i="0" u="none">
                <a:solidFill>
                  <a:schemeClr val="tx1"/>
                </a:solidFill>
                <a:latin typeface="Verdana" pitchFamily="34" charset="0"/>
              </a:rPr>
              <a:t> </a:t>
            </a:r>
          </a:p>
        </p:txBody>
      </p:sp>
      <p:pic>
        <p:nvPicPr>
          <p:cNvPr id="5939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881188"/>
            <a:ext cx="8585200" cy="3600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9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313267" y="0"/>
            <a:ext cx="751046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600" b="0" i="0" u="none"/>
              <a:t>Corrección GPS Post-procesado</a:t>
            </a:r>
          </a:p>
        </p:txBody>
      </p:sp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313267" y="1964403"/>
            <a:ext cx="3581400" cy="129624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l" rtl="0" eaLnBrk="1" hangingPunct="1">
              <a:buSzPct val="100000"/>
              <a:buFont typeface="Times New Roman" pitchFamily="18" charset="0"/>
              <a:buNone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Le permite al usuario aplicar posiciones post-procesadas mejoradas, y datos de marea RTK desde un archivo ASCII.</a:t>
            </a:r>
          </a:p>
        </p:txBody>
      </p:sp>
      <p:pic>
        <p:nvPicPr>
          <p:cNvPr id="6042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" y="4116387"/>
            <a:ext cx="3990975" cy="1838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40" y="1520385"/>
            <a:ext cx="4388908" cy="427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437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/>
          </p:cNvSpPr>
          <p:nvPr/>
        </p:nvSpPr>
        <p:spPr bwMode="auto">
          <a:xfrm>
            <a:off x="228600" y="60810"/>
            <a:ext cx="91440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600" b="0" i="0" u="none">
                <a:solidFill>
                  <a:schemeClr val="bg1"/>
                </a:solidFill>
                <a:latin typeface="+mn-lt"/>
              </a:rPr>
              <a:t>Salvando Archivos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5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40162"/>
            <a:ext cx="7140787" cy="225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28600" y="3943350"/>
            <a:ext cx="847513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HS2x – HYSWEEP Editado 64 bit:  Formato de salvado Por defecto.  Salva todos los datos brutos para ajustes o reemplazo en re-edición.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XYZ:  Sondajes pueden ser salvados a XYZ también.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Exportar:  Salve a formato HYPACK All2 por compatibilidad con programas más viejos.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 Archivo por Línea de Levantamiento:  Opciones para XYZ: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Agregar a Nombres de Archivos:  Opciones para HS2x y XYZ.  Ayuda a crear nombres de archivo únicos cuando los levantamientos son salvados para propósitos diferentes.</a:t>
            </a:r>
          </a:p>
        </p:txBody>
      </p:sp>
    </p:spTree>
    <p:extLst>
      <p:ext uri="{BB962C8B-B14F-4D97-AF65-F5344CB8AC3E}">
        <p14:creationId xmlns:p14="http://schemas.microsoft.com/office/powerpoint/2010/main" val="172698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/>
          </p:cNvSpPr>
          <p:nvPr/>
        </p:nvSpPr>
        <p:spPr bwMode="auto">
          <a:xfrm>
            <a:off x="222779" y="27385"/>
            <a:ext cx="91440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rtl="0" eaLnBrk="1" hangingPunct="1">
              <a:buSzPct val="100000"/>
            </a:pPr>
            <a:r>
              <a:rPr lang="es" sz="3600" b="0" i="0" u="none">
                <a:solidFill>
                  <a:schemeClr val="bg1"/>
                </a:solidFill>
              </a:rPr>
              <a:t>Opciones Exportación (Formato ALL2)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5" name="Text Box 2"/>
          <p:cNvSpPr txBox="1">
            <a:spLocks noChangeArrowheads="1"/>
          </p:cNvSpPr>
          <p:nvPr/>
        </p:nvSpPr>
        <p:spPr bwMode="auto">
          <a:xfrm>
            <a:off x="222779" y="1638301"/>
            <a:ext cx="42814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95325" indent="-342900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77888" indent="-285750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Archivos son salvados a la carpeta Editar del proyecto o capetas personalizadas desde Parámetros..</a:t>
            </a: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Archivos de datos originales no son modificados en ninguna forma.</a:t>
            </a: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lnSpc>
                <a:spcPct val="7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Opciones de Extensión de Archivos:</a:t>
            </a:r>
          </a:p>
          <a:p>
            <a:pPr lvl="1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*.EDT (por Defecto)</a:t>
            </a:r>
          </a:p>
          <a:p>
            <a:pPr lvl="1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Definido por el Usuario</a:t>
            </a:r>
          </a:p>
          <a:p>
            <a:pPr lvl="2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(Util para separar datos Pre vs Datos Post Levantamiento)</a:t>
            </a:r>
            <a:endParaRPr lang="es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Puede ahora tener extensiones de longitud ilimitada.</a:t>
            </a:r>
          </a:p>
        </p:txBody>
      </p:sp>
      <p:pic>
        <p:nvPicPr>
          <p:cNvPr id="62476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793" y="2122488"/>
            <a:ext cx="4208463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3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  <a:endParaRPr lang="es" b="1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 smtClean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 smtClean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223818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es" sz="3600" b="0" i="0" u="none">
                <a:latin typeface="Arial" pitchFamily="34" charset="0"/>
                <a:cs typeface="Arial" pitchFamily="34" charset="0"/>
              </a:rPr>
              <a:t>Determinar Cambios en Calado Dinámico: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4267199"/>
            <a:ext cx="5159375" cy="2018242"/>
          </a:xfrm>
        </p:spPr>
        <p:txBody>
          <a:bodyPr rtlCol="0">
            <a:normAutofit fontScale="85000" lnSpcReduction="10000"/>
          </a:bodyPr>
          <a:lstStyle/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Use un instrumento de nivelación para determinar cambios en altura en el transducer a diferentes RPM/Velocidades.</a:t>
            </a:r>
          </a:p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54063" indent="-342900" algn="l" rtl="0" eaLnBrk="1" fontAlgn="auto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Ejecute la prueba en marea muerta para evitar la influencia de las corrientes.</a:t>
            </a:r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304800" y="1676400"/>
            <a:ext cx="8610600" cy="228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es">
              <a:latin typeface="Arial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" y="3048000"/>
            <a:ext cx="1295400" cy="762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1295400" y="3124200"/>
            <a:ext cx="152400" cy="4572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304800" y="3276600"/>
            <a:ext cx="8610600" cy="68580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V="1">
            <a:off x="1143000" y="2743200"/>
            <a:ext cx="1524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1295400" y="2743200"/>
            <a:ext cx="1524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1295400" y="2743200"/>
            <a:ext cx="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1219200" y="2667000"/>
            <a:ext cx="152400" cy="762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5181600" y="3048000"/>
            <a:ext cx="381000" cy="381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>
            <a:off x="5181600" y="3048000"/>
            <a:ext cx="19050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>
            <a:off x="5562600" y="3429000"/>
            <a:ext cx="15240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 flipV="1">
            <a:off x="7086600" y="3048000"/>
            <a:ext cx="0" cy="381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 flipV="1">
            <a:off x="5638800" y="2743200"/>
            <a:ext cx="22860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>
            <a:off x="5867400" y="2743200"/>
            <a:ext cx="4572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6324600" y="2743200"/>
            <a:ext cx="0" cy="304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6781800" y="3352800"/>
            <a:ext cx="152400" cy="762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6781800" y="2133600"/>
            <a:ext cx="76200" cy="11430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es" altLang="en-US"/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1371600" y="2667000"/>
            <a:ext cx="54102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auto">
          <a:xfrm>
            <a:off x="5867400" y="2819400"/>
            <a:ext cx="304800" cy="152400"/>
          </a:xfrm>
          <a:prstGeom prst="roundRect">
            <a:avLst>
              <a:gd name="adj" fmla="val 16667"/>
            </a:avLst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>
              <a:defRPr/>
            </a:pPr>
            <a:endParaRPr lang="es"/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6781800" y="25908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6781800" y="27432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>
            <a:off x="6781800" y="28956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>
            <a:off x="6781800" y="30480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>
            <a:off x="6781800" y="32004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4" name="Line 28"/>
          <p:cNvSpPr>
            <a:spLocks noChangeShapeType="1"/>
          </p:cNvSpPr>
          <p:nvPr/>
        </p:nvSpPr>
        <p:spPr bwMode="auto">
          <a:xfrm>
            <a:off x="6781800" y="24384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9965" name="Line 29"/>
          <p:cNvSpPr>
            <a:spLocks noChangeShapeType="1"/>
          </p:cNvSpPr>
          <p:nvPr/>
        </p:nvSpPr>
        <p:spPr bwMode="auto">
          <a:xfrm>
            <a:off x="6781800" y="2286000"/>
            <a:ext cx="76200" cy="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graphicFrame>
        <p:nvGraphicFramePr>
          <p:cNvPr id="131102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565006"/>
              </p:ext>
            </p:extLst>
          </p:nvPr>
        </p:nvGraphicFramePr>
        <p:xfrm>
          <a:off x="5703888" y="4122738"/>
          <a:ext cx="2971800" cy="1838326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RPM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Velocidad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2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Cambio Vertical: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 Nudos</a:t>
                      </a:r>
                      <a:endParaRPr kumimoji="0" lang="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0.00m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2.5 nudos</a:t>
                      </a:r>
                      <a:endParaRPr kumimoji="0" lang="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-0.25m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4.5 nudos</a:t>
                      </a:r>
                      <a:endParaRPr kumimoji="0" lang="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3565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-0.30m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2500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7.0 nudos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400" b="0" i="0" u="none" strike="noStrike" cap="none" normalizeH="0">
                          <a:ln>
                            <a:noFill/>
                          </a:ln>
                          <a:solidFill>
                            <a:srgbClr val="53565A"/>
                          </a:solidFill>
                          <a:effectLst/>
                          <a:latin typeface="Arial" charset="0"/>
                        </a:rPr>
                        <a:t>-0.10m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1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4930</TotalTime>
  <Words>4838</Words>
  <Application>Microsoft Office PowerPoint</Application>
  <PresentationFormat>On-screen Show (4:3)</PresentationFormat>
  <Paragraphs>815</Paragraphs>
  <Slides>85</Slides>
  <Notes>73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85</vt:i4>
      </vt:variant>
    </vt:vector>
  </HeadingPairs>
  <TitlesOfParts>
    <vt:vector size="95" baseType="lpstr">
      <vt:lpstr>Arial</vt:lpstr>
      <vt:lpstr>Wingdings</vt:lpstr>
      <vt:lpstr>Microsoft YaHei</vt:lpstr>
      <vt:lpstr>Verdana</vt:lpstr>
      <vt:lpstr>Calibri</vt:lpstr>
      <vt:lpstr>Lucida Grande</vt:lpstr>
      <vt:lpstr>Times New Roman</vt:lpstr>
      <vt:lpstr>Segoe UI Emoji</vt:lpstr>
      <vt:lpstr>Bell Gossett Eco</vt:lpstr>
      <vt:lpstr>Bell Gossett</vt:lpstr>
      <vt:lpstr>Monohaz - Procesamiento datos</vt:lpstr>
      <vt:lpstr>INDICE</vt:lpstr>
      <vt:lpstr>PowerPoint Presentation</vt:lpstr>
      <vt:lpstr>Editor Monohaz (SBMAX)</vt:lpstr>
      <vt:lpstr>Correcciones a Sondajes</vt:lpstr>
      <vt:lpstr>Correcciones Calado</vt:lpstr>
      <vt:lpstr>Calado Estático</vt:lpstr>
      <vt:lpstr>Calado Dinámico</vt:lpstr>
      <vt:lpstr>Determinar Cambios en Calado Dinámico:</vt:lpstr>
      <vt:lpstr>Corr por Calado Dinámico en LEVANTAMIENTO</vt:lpstr>
      <vt:lpstr>UNIDADES DE REFERENCIA DE MOVIMIENTO (MRU)</vt:lpstr>
      <vt:lpstr>UNIDADES DE REFERENCIA DE MOVIMIENTO (MRU)</vt:lpstr>
      <vt:lpstr>Necesito un Sensor de Oleaje?</vt:lpstr>
      <vt:lpstr>Conectando su MRU</vt:lpstr>
      <vt:lpstr>Corrección de Deriva Oleaje</vt:lpstr>
      <vt:lpstr>Corrigiendo con Oleaje post-procesado</vt:lpstr>
      <vt:lpstr>Corrigiendo Datos Monohaz con POSPac</vt:lpstr>
      <vt:lpstr>Corrigiendo Datos Monohaz con POSPac</vt:lpstr>
      <vt:lpstr>El Chequeo de Barra</vt:lpstr>
      <vt:lpstr>Velocidad del Sonido y Datos Monohaz</vt:lpstr>
      <vt:lpstr>Correcciones por Velocidad del Sonido</vt:lpstr>
      <vt:lpstr>Problemas con los Chequeos de Barra</vt:lpstr>
      <vt:lpstr>Usando datos desde un Perfilador de velocidad</vt:lpstr>
      <vt:lpstr>VELOCIDAD DEL SONIDO</vt:lpstr>
      <vt:lpstr>Rutina AJUSTE DE SONDAJES</vt:lpstr>
      <vt:lpstr>AJUSTE DE SONDAJES</vt:lpstr>
      <vt:lpstr>Correcciones por Nivel del Agua</vt:lpstr>
      <vt:lpstr>Correcciones por Nivel del Agua</vt:lpstr>
      <vt:lpstr>Correcciones De Marea</vt:lpstr>
      <vt:lpstr>Equipos Telemetría Mareas</vt:lpstr>
      <vt:lpstr>Entrada Manual durante el LEVANTAMIENTO</vt:lpstr>
      <vt:lpstr>Mareas RTK</vt:lpstr>
      <vt:lpstr>Entrada Manual en Post-procesamiento</vt:lpstr>
      <vt:lpstr>Importando Mareas desde NOAA (Solo USA)</vt:lpstr>
      <vt:lpstr>Predicciones Armónicas</vt:lpstr>
      <vt:lpstr>Ajuste Marea</vt:lpstr>
      <vt:lpstr>Zonificación Mareal</vt:lpstr>
      <vt:lpstr>EDITOR MONOHAZ – 64 BIT</vt:lpstr>
      <vt:lpstr>Editor Monohaz (SBMAX64)</vt:lpstr>
      <vt:lpstr>A resaltar del SBMAX64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 Barra Herramientas Flotante</vt:lpstr>
      <vt:lpstr>PowerPoint Presentation</vt:lpstr>
      <vt:lpstr>PowerPoint Presentation</vt:lpstr>
      <vt:lpstr>PowerPoint Presentation</vt:lpstr>
      <vt:lpstr>PowerPoint Presentation</vt:lpstr>
      <vt:lpstr>VENTANA PERFIL – Profundidad vs Distancia o Tiempo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195</cp:revision>
  <dcterms:created xsi:type="dcterms:W3CDTF">2014-07-07T18:31:44Z</dcterms:created>
  <dcterms:modified xsi:type="dcterms:W3CDTF">2020-02-21T14:37:32Z</dcterms:modified>
</cp:coreProperties>
</file>