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835" r:id="rId1"/>
    <p:sldMasterId id="2147483825" r:id="rId2"/>
  </p:sldMasterIdLst>
  <p:notesMasterIdLst>
    <p:notesMasterId r:id="rId19"/>
  </p:notesMasterIdLst>
  <p:handoutMasterIdLst>
    <p:handoutMasterId r:id="rId20"/>
  </p:handoutMasterIdLst>
  <p:sldIdLst>
    <p:sldId id="387" r:id="rId3"/>
    <p:sldId id="390" r:id="rId4"/>
    <p:sldId id="437" r:id="rId5"/>
    <p:sldId id="438" r:id="rId6"/>
    <p:sldId id="298" r:id="rId7"/>
    <p:sldId id="296" r:id="rId8"/>
    <p:sldId id="388" r:id="rId9"/>
    <p:sldId id="257" r:id="rId10"/>
    <p:sldId id="434" r:id="rId11"/>
    <p:sldId id="435" r:id="rId12"/>
    <p:sldId id="313" r:id="rId13"/>
    <p:sldId id="441" r:id="rId14"/>
    <p:sldId id="300" r:id="rId15"/>
    <p:sldId id="302" r:id="rId16"/>
    <p:sldId id="301" r:id="rId17"/>
    <p:sldId id="439" r:id="rId18"/>
  </p:sldIdLst>
  <p:sldSz cx="9144000" cy="6858000" type="screen4x3"/>
  <p:notesSz cx="6858000" cy="9144000"/>
  <p:embeddedFontLst>
    <p:embeddedFont>
      <p:font typeface="Microsoft YaHei" panose="020B0503020204020204" pitchFamily="34" charset="-122"/>
      <p:regular r:id="rId21"/>
      <p:bold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Arial Unicode MS" panose="020B0604020202020204" pitchFamily="34" charset="-128"/>
      <p:regular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1422" autoAdjust="0"/>
  </p:normalViewPr>
  <p:slideViewPr>
    <p:cSldViewPr snapToGrid="0">
      <p:cViewPr varScale="1">
        <p:scale>
          <a:sx n="107" d="100"/>
          <a:sy n="107" d="100"/>
        </p:scale>
        <p:origin x="-1830" y="-78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Датчики, которые используются в гидрографических целях, намного более мощные и чувствительные.</a:t>
            </a:r>
          </a:p>
          <a:p>
            <a:pPr algn="l" rtl="0"/>
            <a:r>
              <a:rPr lang="ru-RU" b="0" i="0" u="none" baseline="0"/>
              <a:t>Настолько чувствительные, что на них влияют солнечные бури.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668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696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6">
            <a:extLst>
              <a:ext uri="{FF2B5EF4-FFF2-40B4-BE49-F238E27FC236}">
                <a16:creationId xmlns:a16="http://schemas.microsoft.com/office/drawing/2014/main" xmlns="" id="{7DBA6D74-F65D-419E-BCD3-50D84D5B939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/>
            <a:fld id="{0DA3F74E-6112-4250-908B-EC926E5F98C3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eaLnBrk="1"/>
              <a:t>8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81923" name="Rectangle 1">
            <a:extLst>
              <a:ext uri="{FF2B5EF4-FFF2-40B4-BE49-F238E27FC236}">
                <a16:creationId xmlns:a16="http://schemas.microsoft.com/office/drawing/2014/main" xmlns="" id="{67185B7E-7ACA-4509-9B90-D6948E460E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4" name="Rectangle 2">
            <a:extLst>
              <a:ext uri="{FF2B5EF4-FFF2-40B4-BE49-F238E27FC236}">
                <a16:creationId xmlns:a16="http://schemas.microsoft.com/office/drawing/2014/main" xmlns="" id="{C8739067-B119-45DF-834A-ED2E85AA12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11550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/>
            <a:fld id="{84CEE9E7-24C3-465D-AD89-FF9DB00ACAF4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pPr eaLnBrk="1"/>
              <a:t>12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  <p:sp>
        <p:nvSpPr>
          <p:cNvPr id="911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>
              <a:spcBef>
                <a:spcPct val="0"/>
              </a:spcBef>
            </a:pPr>
            <a:endParaRPr lang="ru-RU" altLang="en-US" sz="200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l" rtl="0" hangingPunct="1">
              <a:lnSpc>
                <a:spcPct val="100000"/>
              </a:lnSpc>
            </a:pPr>
            <a:fld id="{C9320042-067B-4663-B086-A75D7505F5C1}" type="slidenum">
              <a:rPr sz="1800">
                <a:solidFill>
                  <a:srgbClr val="000000"/>
                </a:solidFill>
                <a:latin typeface="Calibri" panose="020F0502020204030204" pitchFamily="34" charset="0"/>
              </a:rPr>
              <a:pPr hangingPunct="1">
                <a:lnSpc>
                  <a:spcPct val="100000"/>
                </a:lnSpc>
              </a:pPr>
              <a:t>12</a:t>
            </a:fld>
            <a:endParaRPr lang="ru-RU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236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>
            <a:extLst>
              <a:ext uri="{FF2B5EF4-FFF2-40B4-BE49-F238E27FC236}">
                <a16:creationId xmlns:a16="http://schemas.microsoft.com/office/drawing/2014/main" xmlns="" id="{095D6787-3F1E-48FF-8F3B-5C7EBB7777C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F2EC267B-01EC-4302-BDFE-71F063B4237B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13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39939" name="Rectangle 1">
            <a:extLst>
              <a:ext uri="{FF2B5EF4-FFF2-40B4-BE49-F238E27FC236}">
                <a16:creationId xmlns:a16="http://schemas.microsoft.com/office/drawing/2014/main" xmlns="" id="{87A244C6-8F52-40F6-A1B3-E672262D7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2">
            <a:extLst>
              <a:ext uri="{FF2B5EF4-FFF2-40B4-BE49-F238E27FC236}">
                <a16:creationId xmlns:a16="http://schemas.microsoft.com/office/drawing/2014/main" xmlns="" id="{47F82CBB-2A01-41CA-AC0A-CC4E2E4C91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>
              <a:spcBef>
                <a:spcPct val="0"/>
              </a:spcBef>
            </a:pPr>
            <a:endParaRPr lang="ru-RU" altLang="en-US" sz="200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9941" name="Text Box 3">
            <a:extLst>
              <a:ext uri="{FF2B5EF4-FFF2-40B4-BE49-F238E27FC236}">
                <a16:creationId xmlns:a16="http://schemas.microsoft.com/office/drawing/2014/main" xmlns="" id="{8208559B-298E-4E2C-B549-E297564D3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l" rtl="0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C6D7EF37-DECB-4D7F-BD5F-3E87C0E0DA9F}" type="slidenum">
              <a:rPr sz="1800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13</a:t>
            </a:fld>
            <a:endParaRPr lang="ru-RU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78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>
            <a:extLst>
              <a:ext uri="{FF2B5EF4-FFF2-40B4-BE49-F238E27FC236}">
                <a16:creationId xmlns:a16="http://schemas.microsoft.com/office/drawing/2014/main" xmlns="" id="{B3C457FD-76C9-430A-A086-89EB0F55778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DE764FBD-9BD5-45E0-95F9-902C9B0D1081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14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41987" name="Rectangle 1">
            <a:extLst>
              <a:ext uri="{FF2B5EF4-FFF2-40B4-BE49-F238E27FC236}">
                <a16:creationId xmlns:a16="http://schemas.microsoft.com/office/drawing/2014/main" xmlns="" id="{B8BD31EA-D2DF-4686-BEBF-61EB5473E3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xmlns="" id="{A87BD2F9-7F17-4D9E-93D3-AF4DCA4E85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>
              <a:spcBef>
                <a:spcPct val="0"/>
              </a:spcBef>
            </a:pPr>
            <a:endParaRPr lang="ru-RU" altLang="en-US" sz="200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1989" name="Text Box 3">
            <a:extLst>
              <a:ext uri="{FF2B5EF4-FFF2-40B4-BE49-F238E27FC236}">
                <a16:creationId xmlns:a16="http://schemas.microsoft.com/office/drawing/2014/main" xmlns="" id="{95E476CF-BEB1-4FA6-93DD-26A642BAB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l" rtl="0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A039766-F6B1-4F8A-B8DE-CA94D4E35A6D}" type="slidenum">
              <a:rPr sz="1800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14</a:t>
            </a:fld>
            <a:endParaRPr lang="ru-RU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419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">
            <a:extLst>
              <a:ext uri="{FF2B5EF4-FFF2-40B4-BE49-F238E27FC236}">
                <a16:creationId xmlns:a16="http://schemas.microsoft.com/office/drawing/2014/main" xmlns="" id="{4C319D6D-FD55-44E9-8295-F52A344A207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4D41D54F-C272-4DF0-AA57-39C6863BCF30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15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44035" name="Rectangle 1">
            <a:extLst>
              <a:ext uri="{FF2B5EF4-FFF2-40B4-BE49-F238E27FC236}">
                <a16:creationId xmlns:a16="http://schemas.microsoft.com/office/drawing/2014/main" xmlns="" id="{869A0FC4-8751-4DD7-B65F-99527CCDB3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2">
            <a:extLst>
              <a:ext uri="{FF2B5EF4-FFF2-40B4-BE49-F238E27FC236}">
                <a16:creationId xmlns:a16="http://schemas.microsoft.com/office/drawing/2014/main" xmlns="" id="{D2B51868-2D9E-4B34-88C6-788717B699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>
              <a:spcBef>
                <a:spcPct val="0"/>
              </a:spcBef>
            </a:pPr>
            <a:endParaRPr lang="ru-RU" altLang="en-US" sz="200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4037" name="Text Box 3">
            <a:extLst>
              <a:ext uri="{FF2B5EF4-FFF2-40B4-BE49-F238E27FC236}">
                <a16:creationId xmlns:a16="http://schemas.microsoft.com/office/drawing/2014/main" xmlns="" id="{D986DEDC-A8B9-49DE-81F0-B315D4CF4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l" rtl="0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9C15515A-E5C5-46E6-A51E-B0E1C907CCFA}" type="slidenum">
              <a:rPr sz="1800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15</a:t>
            </a:fld>
            <a:endParaRPr lang="ru-RU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679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>
            <a:lvl2pPr>
              <a:buClr>
                <a:schemeClr val="tx1">
                  <a:lumMod val="65000"/>
                  <a:lumOff val="35000"/>
                </a:schemeClr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E59FFBF7-26C9-4A40-B0AA-E8E330DEC0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0E57D2-EEFE-4CA8-B516-7C031F4158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46205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E3C597ED-7052-4323-99B6-8D08CE5A8163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D9ACF4B-2ADA-411C-B231-5CEC18B824E3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3184948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19415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2551113" y="1600200"/>
            <a:ext cx="1943100" cy="452437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A759930-D678-47BF-B20B-E827A54AA24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D10AA9-A159-419E-ACA5-3432D19D60DA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20249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32013" cy="3635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fr-FR"/>
              <a:t>20/08/2013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ABA1F-8CAC-4837-A151-7ED2304AACA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5675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tx1">
              <a:lumMod val="65000"/>
              <a:lumOff val="35000"/>
            </a:schemeClr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6" r:id="rId10"/>
    <p:sldLayoutId id="2147483847" r:id="rId11"/>
    <p:sldLayoutId id="2147483848" r:id="rId12"/>
    <p:sldLayoutId id="2147483849" r:id="rId13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lang="en-US" sz="2200" b="0" i="0" kern="1200" cap="none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lang="en-US" sz="20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daniel@hypack.com" TargetMode="External"/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cigarpoet.net/2010/08/magnetic-attraction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ntermagnet.org/index-eng.php" TargetMode="Externa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Теория магнитометрии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19332C-02C5-4640-B3DB-0365B42EA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50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Выполнение магнитометрической съемки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56D210-035C-4A47-B820-D121E08EA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434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D3F83C3-2BA6-4923-B3BF-04C3EA11C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694" y="1432047"/>
            <a:ext cx="4311442" cy="4962948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93186" name="Text Box 2">
            <a:extLst>
              <a:ext uri="{FF2B5EF4-FFF2-40B4-BE49-F238E27FC236}">
                <a16:creationId xmlns:a16="http://schemas.microsoft.com/office/drawing/2014/main" xmlns="" id="{E22765D0-16F7-4074-ACCF-B89C925BF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7" y="0"/>
            <a:ext cx="8964613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ea typeface="+mj-ea"/>
                <a:cs typeface="Arial"/>
              </a:rPr>
              <a:t>Планирование съемки</a:t>
            </a:r>
          </a:p>
        </p:txBody>
      </p:sp>
      <p:sp>
        <p:nvSpPr>
          <p:cNvPr id="93188" name="TextBox 4">
            <a:extLst>
              <a:ext uri="{FF2B5EF4-FFF2-40B4-BE49-F238E27FC236}">
                <a16:creationId xmlns:a16="http://schemas.microsoft.com/office/drawing/2014/main" xmlns="" id="{7DAB8A15-E227-42A9-B7C4-DC2FA6FFE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2983" y="3220237"/>
            <a:ext cx="2750299" cy="11228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/>
              <a:t>Кусок железа весом 100кг невозможно обнаружить на расстояние более 20м.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34F4B343-9CF5-4B5D-92B0-EC59E8F7E0AD}"/>
              </a:ext>
            </a:extLst>
          </p:cNvPr>
          <p:cNvCxnSpPr/>
          <p:nvPr/>
        </p:nvCxnSpPr>
        <p:spPr>
          <a:xfrm flipH="1">
            <a:off x="4379578" y="4343108"/>
            <a:ext cx="1703405" cy="16055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xmlns="" id="{127654B1-71F9-4B93-B763-ED72BB2F0C98}"/>
              </a:ext>
            </a:extLst>
          </p:cNvPr>
          <p:cNvSpPr/>
          <p:nvPr/>
        </p:nvSpPr>
        <p:spPr>
          <a:xfrm>
            <a:off x="3959588" y="5756729"/>
            <a:ext cx="647700" cy="6477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ACF3B14D-0343-4B8E-A607-1C52A8681859}"/>
              </a:ext>
            </a:extLst>
          </p:cNvPr>
          <p:cNvCxnSpPr>
            <a:cxnSpLocks/>
          </p:cNvCxnSpPr>
          <p:nvPr/>
        </p:nvCxnSpPr>
        <p:spPr>
          <a:xfrm flipH="1" flipV="1">
            <a:off x="2485296" y="1579115"/>
            <a:ext cx="1736326" cy="440511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58DDB013-EC6C-4230-910F-21EB20904F33}"/>
              </a:ext>
            </a:extLst>
          </p:cNvPr>
          <p:cNvSpPr/>
          <p:nvPr/>
        </p:nvSpPr>
        <p:spPr>
          <a:xfrm>
            <a:off x="4063665" y="5948658"/>
            <a:ext cx="315913" cy="215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EC6B98D6-6CF8-4E8A-BF99-6475079EECB4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/>
            <a:fld id="{BD9ACF4B-2ADA-411C-B231-5CEC18B824E3}" type="slidenum">
              <a:rPr/>
              <a:pPr/>
              <a:t>11</a:t>
            </a:fld>
            <a:endParaRPr lang="ru-RU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ChangeArrowheads="1"/>
          </p:cNvSpPr>
          <p:nvPr>
            <p:ph type="title"/>
          </p:nvPr>
        </p:nvSpPr>
        <p:spPr>
          <a:xfrm>
            <a:off x="460058" y="151233"/>
            <a:ext cx="8893175" cy="685800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 магнитной съемки в HYPACK</a:t>
            </a:r>
          </a:p>
        </p:txBody>
      </p:sp>
      <p:pic>
        <p:nvPicPr>
          <p:cNvPr id="10252" name="Picture 12"/>
          <p:cNvPicPr>
            <a:picLocks noChangeAspect="1" noChangeArrowheads="1"/>
          </p:cNvPicPr>
          <p:nvPr/>
        </p:nvPicPr>
        <p:blipFill rotWithShape="1">
          <a:blip r:embed="rId3"/>
          <a:srcRect l="1275" t="696" r="2096" b="1059"/>
          <a:stretch/>
        </p:blipFill>
        <p:spPr bwMode="auto">
          <a:xfrm>
            <a:off x="379307" y="1259840"/>
            <a:ext cx="3122507" cy="502581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 bwMode="auto">
          <a:xfrm>
            <a:off x="775910" y="2897716"/>
            <a:ext cx="273428" cy="0"/>
          </a:xfrm>
          <a:prstGeom prst="straightConnector1">
            <a:avLst/>
          </a:prstGeom>
          <a:ln w="6350">
            <a:solidFill>
              <a:srgbClr val="0B608B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799" name="TextBox 4"/>
          <p:cNvSpPr txBox="1">
            <a:spLocks noChangeArrowheads="1"/>
          </p:cNvSpPr>
          <p:nvPr/>
        </p:nvSpPr>
        <p:spPr bwMode="auto">
          <a:xfrm>
            <a:off x="709570" y="2562116"/>
            <a:ext cx="468755" cy="215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sz="800" b="0" i="0" u="none" baseline="0"/>
              <a:t>10 nT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1362536" y="2897716"/>
            <a:ext cx="273428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3801" name="TextBox 17"/>
          <p:cNvSpPr txBox="1">
            <a:spLocks noChangeArrowheads="1"/>
          </p:cNvSpPr>
          <p:nvPr/>
        </p:nvSpPr>
        <p:spPr bwMode="auto">
          <a:xfrm>
            <a:off x="1262723" y="2585268"/>
            <a:ext cx="528980" cy="215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sz="800" b="0" i="0" u="none" baseline="0"/>
              <a:t>100 nT</a:t>
            </a:r>
          </a:p>
        </p:txBody>
      </p:sp>
      <p:cxnSp>
        <p:nvCxnSpPr>
          <p:cNvPr id="7" name="Straight Arrow Connector 6"/>
          <p:cNvCxnSpPr>
            <a:endCxn id="33801" idx="0"/>
          </p:cNvCxnSpPr>
          <p:nvPr/>
        </p:nvCxnSpPr>
        <p:spPr bwMode="auto">
          <a:xfrm flipH="1">
            <a:off x="1526592" y="1727873"/>
            <a:ext cx="177312" cy="857554"/>
          </a:xfrm>
          <a:prstGeom prst="straightConnector1">
            <a:avLst/>
          </a:prstGeom>
          <a:ln w="9525">
            <a:solidFill>
              <a:srgbClr val="FF000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endCxn id="33799" idx="0"/>
          </p:cNvCxnSpPr>
          <p:nvPr/>
        </p:nvCxnSpPr>
        <p:spPr bwMode="auto">
          <a:xfrm flipH="1">
            <a:off x="943282" y="1727873"/>
            <a:ext cx="419254" cy="834422"/>
          </a:xfrm>
          <a:prstGeom prst="straightConnector1">
            <a:avLst/>
          </a:prstGeom>
          <a:ln w="9525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3796" name="TextBox 11"/>
          <p:cNvSpPr txBox="1">
            <a:spLocks noChangeArrowheads="1"/>
          </p:cNvSpPr>
          <p:nvPr/>
        </p:nvSpPr>
        <p:spPr bwMode="auto">
          <a:xfrm>
            <a:off x="3747149" y="1727873"/>
            <a:ext cx="50403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Дисплей отображает показания гаммы в двух масштабах одновременно либо по отдельности. 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позволяет наблюдать цели, выходящие за пределы нижнего графика ( </a:t>
            </a:r>
            <a:r>
              <a:rPr lang="ru-RU" b="0" i="0" u="none" baseline="0">
                <a:solidFill>
                  <a:schemeClr val="bg2"/>
                </a:solidFill>
              </a:rPr>
              <a:t>синего цвета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) на более крупном (красном) графике ( </a:t>
            </a:r>
            <a:r>
              <a:rPr lang="ru-RU" b="0" i="0" u="none" baseline="0">
                <a:solidFill>
                  <a:srgbClr val="FF0000"/>
                </a:solidFill>
              </a:rPr>
              <a:t>красного цвета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).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7518" y="4245251"/>
            <a:ext cx="3854093" cy="20404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19412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>
            <a:extLst>
              <a:ext uri="{FF2B5EF4-FFF2-40B4-BE49-F238E27FC236}">
                <a16:creationId xmlns:a16="http://schemas.microsoft.com/office/drawing/2014/main" xmlns="" id="{84E7A08B-8FE0-498A-9C1D-988471E23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618" y="115888"/>
            <a:ext cx="7191520" cy="685800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ru-RU" b="0" i="0" u="none" baseline="0"/>
              <a:t>Драйвер магнитометра - Дисплей в режиме реального времени</a:t>
            </a:r>
          </a:p>
        </p:txBody>
      </p:sp>
      <p:grpSp>
        <p:nvGrpSpPr>
          <p:cNvPr id="38915" name="Group 144413">
            <a:extLst>
              <a:ext uri="{FF2B5EF4-FFF2-40B4-BE49-F238E27FC236}">
                <a16:creationId xmlns:a16="http://schemas.microsoft.com/office/drawing/2014/main" xmlns="" id="{EB06ABF2-4108-4E1D-A62E-349658A43A37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1196975"/>
            <a:ext cx="8788400" cy="5135419"/>
            <a:chOff x="193378" y="1196752"/>
            <a:chExt cx="8788801" cy="5135792"/>
          </a:xfrm>
        </p:grpSpPr>
        <p:pic>
          <p:nvPicPr>
            <p:cNvPr id="144386" name="Picture 2">
              <a:extLst>
                <a:ext uri="{FF2B5EF4-FFF2-40B4-BE49-F238E27FC236}">
                  <a16:creationId xmlns:a16="http://schemas.microsoft.com/office/drawing/2014/main" xmlns="" id="{D7C7DBAD-06A3-490B-BDA0-1C0B527A83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7000" y="3540072"/>
              <a:ext cx="2621083" cy="11700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4389" name="Picture 5">
              <a:extLst>
                <a:ext uri="{FF2B5EF4-FFF2-40B4-BE49-F238E27FC236}">
                  <a16:creationId xmlns:a16="http://schemas.microsoft.com/office/drawing/2014/main" xmlns="" id="{8CDFCA4F-AC80-40EB-9175-290CB6A8B3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378" y="1196752"/>
              <a:ext cx="4426152" cy="23433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4387" name="Picture 3">
              <a:extLst>
                <a:ext uri="{FF2B5EF4-FFF2-40B4-BE49-F238E27FC236}">
                  <a16:creationId xmlns:a16="http://schemas.microsoft.com/office/drawing/2014/main" xmlns="" id="{4A3930A5-CF98-405E-A865-9EAC59E85B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59" y="4475178"/>
              <a:ext cx="4295971" cy="115260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xmlns="" id="{C666069A-6699-4DFC-B353-1EC3B19E8392}"/>
                </a:ext>
              </a:extLst>
            </p:cNvPr>
            <p:cNvCxnSpPr>
              <a:endCxn id="144386" idx="1"/>
            </p:cNvCxnSpPr>
            <p:nvPr/>
          </p:nvCxnSpPr>
          <p:spPr>
            <a:xfrm flipV="1">
              <a:off x="3605072" y="4124314"/>
              <a:ext cx="2001928" cy="74459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xmlns="" id="{0A12C337-E0D7-480D-A185-015F8571EBD4}"/>
                </a:ext>
              </a:extLst>
            </p:cNvPr>
            <p:cNvCxnSpPr/>
            <p:nvPr/>
          </p:nvCxnSpPr>
          <p:spPr>
            <a:xfrm flipV="1">
              <a:off x="683938" y="3357497"/>
              <a:ext cx="215910" cy="151141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921" name="TextBox 27">
              <a:extLst>
                <a:ext uri="{FF2B5EF4-FFF2-40B4-BE49-F238E27FC236}">
                  <a16:creationId xmlns:a16="http://schemas.microsoft.com/office/drawing/2014/main" xmlns="" id="{D62C846E-652C-4397-9181-16D4A05BF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76185" y="5095256"/>
              <a:ext cx="3805994" cy="1237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6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Текущее показание - кликните на текущем значении гаммы для центрирования шкалы. Значение будет округлено до ближайшего десятка.</a:t>
              </a:r>
            </a:p>
          </p:txBody>
        </p:sp>
        <p:pic>
          <p:nvPicPr>
            <p:cNvPr id="144388" name="Picture 4">
              <a:extLst>
                <a:ext uri="{FF2B5EF4-FFF2-40B4-BE49-F238E27FC236}">
                  <a16:creationId xmlns:a16="http://schemas.microsoft.com/office/drawing/2014/main" xmlns="" id="{3CBC3C29-5066-4762-9AE6-3A6B97F5F7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3395" y="1450770"/>
              <a:ext cx="4038784" cy="183687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A92E56FA-4D04-4C8E-B551-D911FCDD27BE}"/>
                </a:ext>
              </a:extLst>
            </p:cNvPr>
            <p:cNvCxnSpPr/>
            <p:nvPr/>
          </p:nvCxnSpPr>
          <p:spPr>
            <a:xfrm flipV="1">
              <a:off x="3203415" y="2925665"/>
              <a:ext cx="1873335" cy="194324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4394" name="Straight Arrow Connector 144393">
              <a:extLst>
                <a:ext uri="{FF2B5EF4-FFF2-40B4-BE49-F238E27FC236}">
                  <a16:creationId xmlns:a16="http://schemas.microsoft.com/office/drawing/2014/main" xmlns="" id="{8CDC7CE9-F610-4E0B-89C2-2B388ABA9628}"/>
                </a:ext>
              </a:extLst>
            </p:cNvPr>
            <p:cNvCxnSpPr>
              <a:stCxn id="38921" idx="1"/>
            </p:cNvCxnSpPr>
            <p:nvPr/>
          </p:nvCxnSpPr>
          <p:spPr>
            <a:xfrm flipH="1" flipV="1">
              <a:off x="3060534" y="5445210"/>
              <a:ext cx="2115652" cy="26869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925" name="TextBox 144394">
              <a:extLst>
                <a:ext uri="{FF2B5EF4-FFF2-40B4-BE49-F238E27FC236}">
                  <a16:creationId xmlns:a16="http://schemas.microsoft.com/office/drawing/2014/main" xmlns="" id="{A5EE12E3-B697-4E5D-8CA5-653A05CDCA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9112" y="5960493"/>
              <a:ext cx="1774845" cy="34996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8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Центр шкалы</a:t>
              </a:r>
            </a:p>
          </p:txBody>
        </p:sp>
        <p:cxnSp>
          <p:nvCxnSpPr>
            <p:cNvPr id="144397" name="Straight Arrow Connector 144396">
              <a:extLst>
                <a:ext uri="{FF2B5EF4-FFF2-40B4-BE49-F238E27FC236}">
                  <a16:creationId xmlns:a16="http://schemas.microsoft.com/office/drawing/2014/main" xmlns="" id="{4FF6EB91-8CFA-4916-9EF3-D7DA64B23A3D}"/>
                </a:ext>
              </a:extLst>
            </p:cNvPr>
            <p:cNvCxnSpPr>
              <a:stCxn id="38925" idx="0"/>
            </p:cNvCxnSpPr>
            <p:nvPr/>
          </p:nvCxnSpPr>
          <p:spPr>
            <a:xfrm flipH="1" flipV="1">
              <a:off x="1187198" y="5445210"/>
              <a:ext cx="1219256" cy="51597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4400" name="Rectangle 144399">
              <a:extLst>
                <a:ext uri="{FF2B5EF4-FFF2-40B4-BE49-F238E27FC236}">
                  <a16:creationId xmlns:a16="http://schemas.microsoft.com/office/drawing/2014/main" xmlns="" id="{D5A2FBEE-90C5-43F3-B1B0-88123B00915B}"/>
                </a:ext>
              </a:extLst>
            </p:cNvPr>
            <p:cNvSpPr/>
            <p:nvPr/>
          </p:nvSpPr>
          <p:spPr>
            <a:xfrm>
              <a:off x="971288" y="4724433"/>
              <a:ext cx="1889211" cy="43341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ru-RU"/>
            </a:p>
          </p:txBody>
        </p:sp>
        <p:sp>
          <p:nvSpPr>
            <p:cNvPr id="38928" name="TextBox 144400">
              <a:extLst>
                <a:ext uri="{FF2B5EF4-FFF2-40B4-BE49-F238E27FC236}">
                  <a16:creationId xmlns:a16="http://schemas.microsoft.com/office/drawing/2014/main" xmlns="" id="{A9F65BE7-FF6B-4E84-BB26-2E3C55034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9904" y="3940592"/>
              <a:ext cx="1941518" cy="32132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6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Диапазоны шкалы</a:t>
              </a:r>
            </a:p>
          </p:txBody>
        </p:sp>
        <p:cxnSp>
          <p:nvCxnSpPr>
            <p:cNvPr id="144403" name="Straight Arrow Connector 144402">
              <a:extLst>
                <a:ext uri="{FF2B5EF4-FFF2-40B4-BE49-F238E27FC236}">
                  <a16:creationId xmlns:a16="http://schemas.microsoft.com/office/drawing/2014/main" xmlns="" id="{EDF6F6AB-389D-4F66-9692-16F3F61592B9}"/>
                </a:ext>
              </a:extLst>
            </p:cNvPr>
            <p:cNvCxnSpPr>
              <a:stCxn id="144400" idx="0"/>
              <a:endCxn id="38928" idx="2"/>
            </p:cNvCxnSpPr>
            <p:nvPr/>
          </p:nvCxnSpPr>
          <p:spPr>
            <a:xfrm flipV="1">
              <a:off x="1915895" y="4261922"/>
              <a:ext cx="494769" cy="46251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5B9578E1-328F-4114-8E4A-F225C39007A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60D10AA9-A159-419E-ACA5-3432D19D60DA}" type="slidenum">
              <a:rPr/>
              <a:pPr>
                <a:defRPr/>
              </a:pPr>
              <a:t>13</a:t>
            </a:fld>
            <a:endParaRPr lang="ru-RU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>
            <a:extLst>
              <a:ext uri="{FF2B5EF4-FFF2-40B4-BE49-F238E27FC236}">
                <a16:creationId xmlns:a16="http://schemas.microsoft.com/office/drawing/2014/main" xmlns="" id="{9F86BD2F-7BC7-411B-8628-A3AC7F03E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115888"/>
            <a:ext cx="6781991" cy="685800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ru-RU" b="0" i="0" u="none" baseline="0"/>
              <a:t>Драйвер магнитометра - вкладыш Настройки</a:t>
            </a:r>
          </a:p>
        </p:txBody>
      </p:sp>
      <p:pic>
        <p:nvPicPr>
          <p:cNvPr id="144389" name="Picture 5">
            <a:extLst>
              <a:ext uri="{FF2B5EF4-FFF2-40B4-BE49-F238E27FC236}">
                <a16:creationId xmlns:a16="http://schemas.microsoft.com/office/drawing/2014/main" xmlns="" id="{200543B0-EF06-4979-A0E6-FF9126A9D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638" y="2565400"/>
            <a:ext cx="4425950" cy="234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Box 1">
            <a:extLst>
              <a:ext uri="{FF2B5EF4-FFF2-40B4-BE49-F238E27FC236}">
                <a16:creationId xmlns:a16="http://schemas.microsoft.com/office/drawing/2014/main" xmlns="" id="{70D940EA-F0A2-409A-AA7D-6A6C26338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3613" y="1549400"/>
            <a:ext cx="1625766" cy="3213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Выбор датчика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0812B054-90BF-472E-988C-E8D399397959}"/>
              </a:ext>
            </a:extLst>
          </p:cNvPr>
          <p:cNvCxnSpPr>
            <a:endCxn id="40964" idx="2"/>
          </p:cNvCxnSpPr>
          <p:nvPr/>
        </p:nvCxnSpPr>
        <p:spPr>
          <a:xfrm flipV="1">
            <a:off x="5435600" y="1870706"/>
            <a:ext cx="150896" cy="8375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BD94F17-923F-4317-A3D2-BC00A048ED06}"/>
              </a:ext>
            </a:extLst>
          </p:cNvPr>
          <p:cNvSpPr/>
          <p:nvPr/>
        </p:nvSpPr>
        <p:spPr>
          <a:xfrm>
            <a:off x="4211638" y="2997200"/>
            <a:ext cx="1944687" cy="4318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243E7C70-7CB4-4B6F-AC03-60042E88C8DB}"/>
              </a:ext>
            </a:extLst>
          </p:cNvPr>
          <p:cNvCxnSpPr>
            <a:stCxn id="6" idx="1"/>
          </p:cNvCxnSpPr>
          <p:nvPr/>
        </p:nvCxnSpPr>
        <p:spPr>
          <a:xfrm flipH="1" flipV="1">
            <a:off x="3851275" y="2708275"/>
            <a:ext cx="360363" cy="504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68" name="TextBox 9">
            <a:extLst>
              <a:ext uri="{FF2B5EF4-FFF2-40B4-BE49-F238E27FC236}">
                <a16:creationId xmlns:a16="http://schemas.microsoft.com/office/drawing/2014/main" xmlns="" id="{9D4A7F9B-6FF2-4797-BE9C-B2356CF89D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147763"/>
            <a:ext cx="3743325" cy="19241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Минимальная гамма - гамма ниже указанной не будет записываться</a:t>
            </a: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Диапазон Гаммы - наибольшее значение</a:t>
            </a: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Максимальная гамма - гамма выше указанной не будет записываться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4A097B6C-8786-474F-B16A-1F29BFD49405}"/>
              </a:ext>
            </a:extLst>
          </p:cNvPr>
          <p:cNvCxnSpPr>
            <a:cxnSpLocks/>
            <a:endCxn id="40970" idx="3"/>
          </p:cNvCxnSpPr>
          <p:nvPr/>
        </p:nvCxnSpPr>
        <p:spPr>
          <a:xfrm flipH="1">
            <a:off x="3394075" y="3644900"/>
            <a:ext cx="890588" cy="8249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70" name="TextBox 16">
            <a:extLst>
              <a:ext uri="{FF2B5EF4-FFF2-40B4-BE49-F238E27FC236}">
                <a16:creationId xmlns:a16="http://schemas.microsoft.com/office/drawing/2014/main" xmlns="" id="{FF107929-E9AE-46A1-A23D-25D7112C2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88" y="3851276"/>
            <a:ext cx="3303587" cy="12371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Отображение Графика- позволяет пользователю выбрать дисплей синей, красной или обеих шкал на графике</a:t>
            </a:r>
          </a:p>
        </p:txBody>
      </p:sp>
      <p:sp>
        <p:nvSpPr>
          <p:cNvPr id="40971" name="TextBox 17">
            <a:extLst>
              <a:ext uri="{FF2B5EF4-FFF2-40B4-BE49-F238E27FC236}">
                <a16:creationId xmlns:a16="http://schemas.microsoft.com/office/drawing/2014/main" xmlns="" id="{D0FE12BC-DB32-41B9-9BF5-A930D5DAA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38" y="5286414"/>
            <a:ext cx="3303588" cy="5502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Дисплей графика по вертикали или по горизонтали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1738B60E-72A3-4612-9E14-DA236EA3E629}"/>
              </a:ext>
            </a:extLst>
          </p:cNvPr>
          <p:cNvCxnSpPr>
            <a:cxnSpLocks/>
            <a:endCxn id="40971" idx="3"/>
          </p:cNvCxnSpPr>
          <p:nvPr/>
        </p:nvCxnSpPr>
        <p:spPr>
          <a:xfrm flipH="1">
            <a:off x="3407426" y="3935452"/>
            <a:ext cx="1021050" cy="16261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73" name="TextBox 21">
            <a:extLst>
              <a:ext uri="{FF2B5EF4-FFF2-40B4-BE49-F238E27FC236}">
                <a16:creationId xmlns:a16="http://schemas.microsoft.com/office/drawing/2014/main" xmlns="" id="{39E561B5-5815-48F5-A5F2-68E6C3A51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5088" y="5233988"/>
            <a:ext cx="2333625" cy="5502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Количество показаний на дисплее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599226F6-419B-4156-8F1F-F98CA3122FB2}"/>
              </a:ext>
            </a:extLst>
          </p:cNvPr>
          <p:cNvCxnSpPr>
            <a:endCxn id="40973" idx="0"/>
          </p:cNvCxnSpPr>
          <p:nvPr/>
        </p:nvCxnSpPr>
        <p:spPr>
          <a:xfrm>
            <a:off x="6156325" y="4149725"/>
            <a:ext cx="1425576" cy="10842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75" name="TextBox 29">
            <a:extLst>
              <a:ext uri="{FF2B5EF4-FFF2-40B4-BE49-F238E27FC236}">
                <a16:creationId xmlns:a16="http://schemas.microsoft.com/office/drawing/2014/main" xmlns="" id="{1B99DB69-81A9-44FB-A646-57A2F8E04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2813" y="5884863"/>
            <a:ext cx="1887055" cy="3213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Толщина графика</a:t>
            </a:r>
          </a:p>
        </p:txBody>
      </p:sp>
      <p:cxnSp>
        <p:nvCxnSpPr>
          <p:cNvPr id="144384" name="Straight Arrow Connector 144383">
            <a:extLst>
              <a:ext uri="{FF2B5EF4-FFF2-40B4-BE49-F238E27FC236}">
                <a16:creationId xmlns:a16="http://schemas.microsoft.com/office/drawing/2014/main" xmlns="" id="{A8661FDE-75B7-4977-AC51-189EE3D05F81}"/>
              </a:ext>
            </a:extLst>
          </p:cNvPr>
          <p:cNvCxnSpPr>
            <a:endCxn id="40975" idx="0"/>
          </p:cNvCxnSpPr>
          <p:nvPr/>
        </p:nvCxnSpPr>
        <p:spPr>
          <a:xfrm flipH="1">
            <a:off x="4396341" y="4605338"/>
            <a:ext cx="680485" cy="12795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37548F60-54C3-4951-8485-BC031BB5C5F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60D10AA9-A159-419E-ACA5-3432D19D60DA}" type="slidenum">
              <a:rPr/>
              <a:pPr>
                <a:defRPr/>
              </a:pPr>
              <a:t>14</a:t>
            </a:fld>
            <a:endParaRPr lang="ru-RU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>
            <a:extLst>
              <a:ext uri="{FF2B5EF4-FFF2-40B4-BE49-F238E27FC236}">
                <a16:creationId xmlns:a16="http://schemas.microsoft.com/office/drawing/2014/main" xmlns="" id="{4A8D5A74-CB05-481C-8594-B922AE2B8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115888"/>
            <a:ext cx="7521766" cy="685800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ru-RU" b="0" i="0" u="none" baseline="0"/>
              <a:t>Драйвер магнитометра - постановка целей</a:t>
            </a:r>
          </a:p>
        </p:txBody>
      </p:sp>
      <p:pic>
        <p:nvPicPr>
          <p:cNvPr id="145410" name="Picture 2">
            <a:extLst>
              <a:ext uri="{FF2B5EF4-FFF2-40B4-BE49-F238E27FC236}">
                <a16:creationId xmlns:a16="http://schemas.microsoft.com/office/drawing/2014/main" xmlns="" id="{F3E3ED04-1CFB-4FD1-98CB-340CAFA17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5225" y="1690688"/>
            <a:ext cx="6459538" cy="391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Box 1">
            <a:extLst>
              <a:ext uri="{FF2B5EF4-FFF2-40B4-BE49-F238E27FC236}">
                <a16:creationId xmlns:a16="http://schemas.microsoft.com/office/drawing/2014/main" xmlns="" id="{E56C4BEC-0F7E-4CCA-B71C-0E2BB4B44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61202"/>
            <a:ext cx="2327275" cy="2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Двойной клик на графике.</a:t>
            </a: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Эта цель будет отображена в окне карты и сохранена в базе данных целей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6CC62985-BD18-4CCF-AEAD-32C8668293AD}"/>
              </a:ext>
            </a:extLst>
          </p:cNvPr>
          <p:cNvCxnSpPr>
            <a:cxnSpLocks/>
          </p:cNvCxnSpPr>
          <p:nvPr/>
        </p:nvCxnSpPr>
        <p:spPr>
          <a:xfrm>
            <a:off x="2162175" y="2695575"/>
            <a:ext cx="1473200" cy="1812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16CA5E8B-D720-4CF8-B4CF-D18D8A76CF11}"/>
              </a:ext>
            </a:extLst>
          </p:cNvPr>
          <p:cNvCxnSpPr>
            <a:cxnSpLocks/>
          </p:cNvCxnSpPr>
          <p:nvPr/>
        </p:nvCxnSpPr>
        <p:spPr>
          <a:xfrm flipV="1">
            <a:off x="2238375" y="4067175"/>
            <a:ext cx="5276850" cy="666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0DAFF52-AEB5-4B70-8C87-84D8E1D2AAC1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60D10AA9-A159-419E-ACA5-3432D19D60DA}" type="slidenum">
              <a:rPr/>
              <a:pPr>
                <a:defRPr/>
              </a:pPr>
              <a:t>15</a:t>
            </a:fld>
            <a:endParaRPr lang="ru-RU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(860) 635 - 1500</a:t>
            </a:r>
          </a:p>
          <a:p>
            <a:endParaRPr lang="ru-RU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A2566576-6DC3-4D65-9A31-A1389EB97476}"/>
              </a:ext>
            </a:extLst>
          </p:cNvPr>
          <p:cNvSpPr txBox="1">
            <a:spLocks/>
          </p:cNvSpPr>
          <p:nvPr/>
        </p:nvSpPr>
        <p:spPr>
          <a:xfrm>
            <a:off x="499703" y="1027576"/>
            <a:ext cx="2875788" cy="98298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lang="ru-RU" sz="1400" b="0" i="0" kern="1200" cap="all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None/>
              <a:defRPr lang="ru-RU"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None/>
              <a:defRPr lang="ru-RU"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None/>
              <a:defRPr lang="ru-RU"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None/>
              <a:defRPr lang="ru-RU"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u-RU" b="0" i="0" u="none" baseline="0"/>
              <a:t>Дэниель Тобин</a:t>
            </a:r>
          </a:p>
          <a:p>
            <a:pPr algn="l" rtl="0"/>
            <a:r>
              <a:rPr lang="ru-RU" b="0" i="0" u="none" baseline="0">
                <a:hlinkClick r:id="rId8"/>
              </a:rPr>
              <a:t>daniel@hypack.com</a:t>
            </a:r>
            <a:r>
              <a:rPr lang="ru-RU" b="0" i="0" u="none" baseline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9333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Что такое магнитометр?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0" y="2793933"/>
            <a:ext cx="8146823" cy="3899830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Магнитометры измеряют магнетизм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Металлические магнитные объекты регистрируются магнитометром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Металлодетектор - это магнитометр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Компас измеряет магнитное поле Земли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Измерения в единицах «гаммы» или «нанотеслах» (nT)</a:t>
            </a:r>
          </a:p>
          <a:p>
            <a:pPr marL="731520" lvl="2" indent="-4572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Магнитное поле Земли изменяется от 20000 до 80000 нТ в зависимости от местоположения, с изменениями по времени в пределах 100 нТ.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47E2D9F-AC94-42E1-9255-E8B14FA6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/>
          </a:p>
        </p:txBody>
      </p:sp>
      <p:pic>
        <p:nvPicPr>
          <p:cNvPr id="6" name="Picture 5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CE265C7C-155B-4F84-9F52-4C733F915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3446242" y="1080869"/>
            <a:ext cx="1949281" cy="162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43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293688" y="136208"/>
            <a:ext cx="8640762" cy="792162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Переменные, влияющие на магнитометрическую съемку</a:t>
            </a:r>
          </a:p>
        </p:txBody>
      </p:sp>
      <p:pic>
        <p:nvPicPr>
          <p:cNvPr id="4" name="Picture 5" descr="16-2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2552" y="1629680"/>
            <a:ext cx="5580062" cy="415470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246062" y="1476830"/>
            <a:ext cx="3096489" cy="470898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 hangingPunct="1"/>
            <a:r>
              <a:rPr lang="ru-RU" sz="20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Международная Модель Геомагнитного Поля (IGRF)</a:t>
            </a:r>
          </a:p>
          <a:p>
            <a:pPr algn="l" rtl="0" hangingPunct="1"/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 hangingPunct="1"/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Стандартное математическое описание основного магнитного поля Земли и его вековые изменения.</a:t>
            </a:r>
          </a:p>
          <a:p>
            <a:pPr algn="l" rtl="0" hangingPunct="1"/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hangingPunct="1"/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Это магнитное поле, создаваемое внутренним ядром Земли.</a:t>
            </a:r>
          </a:p>
        </p:txBody>
      </p:sp>
    </p:spTree>
    <p:extLst>
      <p:ext uri="{BB962C8B-B14F-4D97-AF65-F5344CB8AC3E}">
        <p14:creationId xmlns:p14="http://schemas.microsoft.com/office/powerpoint/2010/main" val="395931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190606" y="212936"/>
            <a:ext cx="45191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sz="3600" b="0" i="0" u="none" baseline="0">
                <a:solidFill>
                  <a:schemeClr val="bg1"/>
                </a:solidFill>
              </a:rPr>
              <a:t>Геомагнитные шторма</a:t>
            </a:r>
          </a:p>
        </p:txBody>
      </p:sp>
      <p:pic>
        <p:nvPicPr>
          <p:cNvPr id="138244" name="Picture 4" descr="Geomagnetic storm mode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4197" y="1464631"/>
            <a:ext cx="5944206" cy="4344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TextBox 5"/>
          <p:cNvSpPr txBox="1">
            <a:spLocks noChangeArrowheads="1"/>
          </p:cNvSpPr>
          <p:nvPr/>
        </p:nvSpPr>
        <p:spPr bwMode="auto">
          <a:xfrm>
            <a:off x="102410" y="1464631"/>
            <a:ext cx="2259013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Земля постоянно бомбардируется магнитными импульсами Солнца. </a:t>
            </a:r>
          </a:p>
          <a:p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Эти шторма влияют на показания гаммы магнитометра. </a:t>
            </a:r>
          </a:p>
          <a:p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Интенсивность и продолжительность геомагнитного шторма может быть от нескольких секунд до нескольких часов.  </a:t>
            </a:r>
          </a:p>
        </p:txBody>
      </p:sp>
    </p:spTree>
    <p:extLst>
      <p:ext uri="{BB962C8B-B14F-4D97-AF65-F5344CB8AC3E}">
        <p14:creationId xmlns:p14="http://schemas.microsoft.com/office/powerpoint/2010/main" val="2752641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xmlns="" id="{A6490F7A-CC93-409D-B930-D81765CD5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b="0" i="0" u="none" baseline="0"/>
              <a:t>Мониторинг фона </a:t>
            </a:r>
          </a:p>
        </p:txBody>
      </p:sp>
      <p:sp>
        <p:nvSpPr>
          <p:cNvPr id="39940" name="TextBox 5">
            <a:extLst>
              <a:ext uri="{FF2B5EF4-FFF2-40B4-BE49-F238E27FC236}">
                <a16:creationId xmlns:a16="http://schemas.microsoft.com/office/drawing/2014/main" xmlns="" id="{98BD40E4-2439-4D48-A044-D4049B415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1262662"/>
            <a:ext cx="8021637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Мы не хотим измерять солнечные бури или геомагнитное поле земли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  <a:hlinkClick r:id="rId2"/>
              </a:rPr>
              <a:t>INTERMAGNET</a:t>
            </a: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измеряет изменения магнитного поля из-за такого воздействия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Такие изменения записываются на станциях с известными постоянными гамма.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Такие записи можно загрузить из Интернета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Записанные вариации можно использовать в HYPACK для устранения интерференции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CCBBFEB-F3E5-4ABA-8C44-3EA6E24DB1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6098" y="1875068"/>
            <a:ext cx="4570430" cy="98878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B88F89E-2C51-4167-B6FA-350DD4BF31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A80E57D2-EEFE-4CA8-B516-7C031F4158D3}" type="slidenum">
              <a:rPr/>
              <a:pPr/>
              <a:t>5</a:t>
            </a:fld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itle 1">
            <a:extLst>
              <a:ext uri="{FF2B5EF4-FFF2-40B4-BE49-F238E27FC236}">
                <a16:creationId xmlns:a16="http://schemas.microsoft.com/office/drawing/2014/main" xmlns="" id="{9C3C7D2B-F7F6-4FA6-B09D-363DA255C925}"/>
              </a:ext>
            </a:extLst>
          </p:cNvPr>
          <p:cNvSpPr txBox="1">
            <a:spLocks/>
          </p:cNvSpPr>
          <p:nvPr/>
        </p:nvSpPr>
        <p:spPr bwMode="auto">
          <a:xfrm>
            <a:off x="457200" y="274638"/>
            <a:ext cx="830738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defTabSz="457200" eaLnBrk="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 eaLnBrk="0"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 eaLnBrk="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 eaLnBrk="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 eaLnBrk="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lnSpc>
                <a:spcPts val="29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ea typeface="+mj-ea"/>
                <a:cs typeface="Arial"/>
              </a:rPr>
              <a:t>Флуктуации влияют на каждую станцию независимо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3F17AE4-FE85-4C87-83C0-3EB4CDFDAE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828" y="1729427"/>
            <a:ext cx="8272130" cy="402147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99603DD-7B6D-4E1A-AE27-96647EF104AC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/>
            <a:fld id="{BD9ACF4B-2ADA-411C-B231-5CEC18B824E3}" type="slidenum">
              <a:rPr/>
              <a:pPr/>
              <a:t>6</a:t>
            </a:fld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Подключение магнитометра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A31CE3-932C-4BBB-AC79-74377C58D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827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>
            <a:extLst>
              <a:ext uri="{FF2B5EF4-FFF2-40B4-BE49-F238E27FC236}">
                <a16:creationId xmlns:a16="http://schemas.microsoft.com/office/drawing/2014/main" xmlns="" id="{DD6E3D5D-1E81-47B4-A583-013A2A559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113" y="188913"/>
            <a:ext cx="8686801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eaLnBrk="0"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eaLnBrk="0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eaLnBrk="0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eaLnBrk="0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lnSpc>
                <a:spcPct val="100000"/>
              </a:lnSpc>
              <a:spcAft>
                <a:spcPct val="0"/>
              </a:spcAft>
              <a:buClr>
                <a:srgbClr val="000000"/>
              </a:buClr>
              <a:buSzTx/>
              <a:buFont typeface="Times New Roman" panose="02020603050405020304" pitchFamily="18" charset="0"/>
              <a:buNone/>
            </a:pPr>
            <a:r>
              <a:rPr lang="ru-RU" sz="3600" b="0" i="0" u="none" baseline="0">
                <a:solidFill>
                  <a:schemeClr val="bg1"/>
                </a:solidFill>
                <a:latin typeface="+mj-lt"/>
              </a:rPr>
              <a:t>Сбор данных - поддерживаемые датчики</a:t>
            </a: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xmlns="" id="{19BE16EF-A648-4993-BF74-7F4951DE5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3" y="1313121"/>
            <a:ext cx="7927743" cy="367000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440">
            <a:solidFill>
              <a:srgbClr val="FFFFFF"/>
            </a:solidFill>
            <a:miter lim="800000"/>
            <a:headEnd/>
            <a:tailEnd/>
          </a:ln>
        </p:spPr>
        <p:txBody>
          <a:bodyPr lIns="90000" tIns="45000" rIns="90000" bIns="45000"/>
          <a:lstStyle>
            <a:lvl1pPr marL="342900" indent="-341313"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DF1000 (серийный)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Geometrics 881/882/G-858 Map Mapper/G-882TVG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Insight Marine (881 Dual)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IXSEA Magis</a:t>
            </a:r>
            <a:endParaRPr lang="ru-RU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JW Fisher Proton 3/4 и Pulse 12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Магнитометр Marine Magnetics SeaSpy, Seaquest, Explorer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Scintrex Envigrad</a:t>
            </a:r>
            <a:endParaRPr lang="ru-RU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Seaquest</a:t>
            </a:r>
            <a:endParaRPr lang="ru-RU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UC Mag</a:t>
            </a:r>
            <a:endParaRPr lang="ru-RU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GEM Systems GSM-19/GSMP-35UC</a:t>
            </a: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Quantro Sensing Magnetometer</a:t>
            </a:r>
            <a:endParaRPr lang="ru-RU" altLang="en-US" sz="1800" dirty="0">
              <a:solidFill>
                <a:srgbClr val="FFFFFF"/>
              </a:solidFill>
              <a:latin typeface="+mj-lt"/>
            </a:endParaRPr>
          </a:p>
          <a:p>
            <a:pPr algn="l" rtl="0" eaLnBrk="1" hangingPunct="1">
              <a:lnSpc>
                <a:spcPct val="90000"/>
              </a:lnSpc>
              <a:spcBef>
                <a:spcPts val="363"/>
              </a:spcBef>
              <a:buClr>
                <a:srgbClr val="FFFFFF"/>
              </a:buClr>
              <a:buSzPct val="70000"/>
              <a:buFont typeface="Wingdings" pitchFamily="2" charset="2"/>
              <a:buChar char="§"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SMM II</a:t>
            </a:r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xmlns="" id="{02D992AF-6866-4EB0-9E55-617FCC561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3" y="5253662"/>
            <a:ext cx="8153400" cy="92187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90000" tIns="45000" rIns="90000" bIns="45000">
            <a:spAutoFit/>
          </a:bodyPr>
          <a:lstStyle>
            <a:lvl1pPr eaLnBrk="0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36525" indent="-136525" eaLnBrk="0">
              <a:spcAft>
                <a:spcPts val="400"/>
              </a:spcAft>
              <a:buClr>
                <a:schemeClr val="tx1"/>
              </a:buClr>
              <a:buFont typeface="Arial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 eaLnBrk="0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 eaLnBrk="0">
              <a:spcAft>
                <a:spcPts val="400"/>
              </a:spcAft>
              <a:buFont typeface="Arial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 eaLnBrk="0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100000"/>
              </a:lnSpc>
              <a:spcAft>
                <a:spcPct val="0"/>
              </a:spcAft>
              <a:buClr>
                <a:srgbClr val="000000"/>
              </a:buClr>
              <a:buSzTx/>
              <a:buFont typeface="Times New Roman" pitchFamily="18" charset="0"/>
              <a:buNone/>
              <a:defRPr/>
            </a:pPr>
            <a:r>
              <a:rPr lang="ru-RU" sz="1800" b="0" i="0" u="none" baseline="0">
                <a:solidFill>
                  <a:srgbClr val="FFFFFF"/>
                </a:solidFill>
                <a:latin typeface="+mj-lt"/>
              </a:rPr>
              <a:t>Magnet.DLL - стандартный драйвер в HYPACK, который поддерживает вышеуказанные магнитометры.  Все пользователи HYPACK имеют доступ к этому драйверу как стандартная опция HYPACK.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A970209-8870-4B57-9C8C-E458D1C715F1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/>
            <a:fld id="{BD9ACF4B-2ADA-411C-B231-5CEC18B824E3}" type="slidenum">
              <a:rPr>
                <a:latin typeface="+mj-lt"/>
              </a:rPr>
              <a:pPr/>
              <a:t>8</a:t>
            </a:fld>
            <a:endParaRPr lang="ru-RU" altLang="en-US"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EDAEF1C-405D-44C3-ADE4-56FB5EA61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0" y="3404058"/>
            <a:ext cx="5943600" cy="2505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Настройка магнитометра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3" y="1285875"/>
            <a:ext cx="8386952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Следуйте инструкциям по настройке ЗБУ в другой презентации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Добавьте драйвер магнитометра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выборе магнитометра в списке справа, кликните «Setup»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Настройте устройство в этом окне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Во вкладыше Подключение и Офсеты введите нужную информацию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66809433-9994-4F01-ABA4-BB1090C60C8D}"/>
              </a:ext>
            </a:extLst>
          </p:cNvPr>
          <p:cNvSpPr/>
          <p:nvPr/>
        </p:nvSpPr>
        <p:spPr>
          <a:xfrm>
            <a:off x="327396" y="3893044"/>
            <a:ext cx="881605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07A711CF-7604-4B8D-B738-4A7188838FAB}"/>
              </a:ext>
            </a:extLst>
          </p:cNvPr>
          <p:cNvSpPr/>
          <p:nvPr/>
        </p:nvSpPr>
        <p:spPr>
          <a:xfrm>
            <a:off x="2137989" y="5380789"/>
            <a:ext cx="881605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96A0C6D9-1CBA-476C-B17A-6E52E2659C66}"/>
              </a:ext>
            </a:extLst>
          </p:cNvPr>
          <p:cNvSpPr/>
          <p:nvPr/>
        </p:nvSpPr>
        <p:spPr>
          <a:xfrm>
            <a:off x="4398239" y="4055207"/>
            <a:ext cx="1186405" cy="297561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F7C86034-89A8-4C4E-AABF-CB239F934548}"/>
              </a:ext>
            </a:extLst>
          </p:cNvPr>
          <p:cNvSpPr/>
          <p:nvPr/>
        </p:nvSpPr>
        <p:spPr>
          <a:xfrm>
            <a:off x="4397443" y="5461903"/>
            <a:ext cx="1186405" cy="297561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505F37-034C-44DF-A2B7-BBCEFE52FA91}"/>
              </a:ext>
            </a:extLst>
          </p:cNvPr>
          <p:cNvSpPr txBox="1"/>
          <p:nvPr/>
        </p:nvSpPr>
        <p:spPr>
          <a:xfrm>
            <a:off x="14490" y="384394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2AE0EE0-EC77-4C7D-B487-9B0894A50553}"/>
              </a:ext>
            </a:extLst>
          </p:cNvPr>
          <p:cNvSpPr txBox="1"/>
          <p:nvPr/>
        </p:nvSpPr>
        <p:spPr>
          <a:xfrm>
            <a:off x="1825083" y="53151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0352270-0EBF-4CF5-93C8-A186C59DD101}"/>
              </a:ext>
            </a:extLst>
          </p:cNvPr>
          <p:cNvSpPr txBox="1"/>
          <p:nvPr/>
        </p:nvSpPr>
        <p:spPr>
          <a:xfrm>
            <a:off x="4093773" y="400281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4B58A17-FC32-484E-9A3E-A0DB47BB23B3}"/>
              </a:ext>
            </a:extLst>
          </p:cNvPr>
          <p:cNvSpPr txBox="1"/>
          <p:nvPr/>
        </p:nvSpPr>
        <p:spPr>
          <a:xfrm>
            <a:off x="4084537" y="546190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5001E57-4B65-4858-8BBE-E75442B089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517" b="11738"/>
          <a:stretch/>
        </p:blipFill>
        <p:spPr>
          <a:xfrm>
            <a:off x="6528436" y="3048613"/>
            <a:ext cx="2288167" cy="3215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7A138AA6-8BEC-4569-BC18-CBC2E450F3C6}"/>
              </a:ext>
            </a:extLst>
          </p:cNvPr>
          <p:cNvCxnSpPr>
            <a:stCxn id="14" idx="3"/>
          </p:cNvCxnSpPr>
          <p:nvPr/>
        </p:nvCxnSpPr>
        <p:spPr>
          <a:xfrm flipV="1">
            <a:off x="5583848" y="3297585"/>
            <a:ext cx="916881" cy="231309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BC2CB27E-E4A5-43C8-B0A7-4C128634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382627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onference Template.potx" id="{A8AD7883-AB73-40DA-8E37-19DE53B382DD}" vid="{09D0425E-FAD8-4A67-A4A1-F22AD9CE57FB}"/>
    </a:ext>
  </a:extLst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onference Template.potx" id="{A8AD7883-AB73-40DA-8E37-19DE53B382DD}" vid="{FBF89B37-87C2-4055-AEDD-3EEACF6FFB1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9123</TotalTime>
  <Words>544</Words>
  <Application>Microsoft Office PowerPoint</Application>
  <PresentationFormat>Экран (4:3)</PresentationFormat>
  <Paragraphs>127</Paragraphs>
  <Slides>16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Times New Roman</vt:lpstr>
      <vt:lpstr>Microsoft YaHei</vt:lpstr>
      <vt:lpstr>Calibri</vt:lpstr>
      <vt:lpstr>Lucida Grande</vt:lpstr>
      <vt:lpstr>Wingdings</vt:lpstr>
      <vt:lpstr>Arial Unicode MS</vt:lpstr>
      <vt:lpstr>Bell Gossett Eco</vt:lpstr>
      <vt:lpstr>Bell Gossett</vt:lpstr>
      <vt:lpstr>Теория магнитометрии</vt:lpstr>
      <vt:lpstr>Что такое магнитометр?</vt:lpstr>
      <vt:lpstr>Переменные, влияющие на магнитометрическую съемку</vt:lpstr>
      <vt:lpstr>Презентация PowerPoint</vt:lpstr>
      <vt:lpstr>Мониторинг фона </vt:lpstr>
      <vt:lpstr>Презентация PowerPoint</vt:lpstr>
      <vt:lpstr>Подключение магнитометра</vt:lpstr>
      <vt:lpstr>Презентация PowerPoint</vt:lpstr>
      <vt:lpstr>Настройка магнитометра</vt:lpstr>
      <vt:lpstr>Выполнение магнитометрической съемки</vt:lpstr>
      <vt:lpstr>Презентация PowerPoint</vt:lpstr>
      <vt:lpstr>Данные магнитной съемки в HYPACK</vt:lpstr>
      <vt:lpstr>Драйвер магнитометра - Дисплей в режиме реального времени</vt:lpstr>
      <vt:lpstr>Драйвер магнитометра - вкладыш Настройки</vt:lpstr>
      <vt:lpstr>Драйвер магнитометра - постановка целей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359</cp:revision>
  <dcterms:created xsi:type="dcterms:W3CDTF">2014-07-07T18:31:44Z</dcterms:created>
  <dcterms:modified xsi:type="dcterms:W3CDTF">2020-01-28T07:20:50Z</dcterms:modified>
</cp:coreProperties>
</file>