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835" r:id="rId1"/>
    <p:sldMasterId id="2147483825" r:id="rId2"/>
  </p:sldMasterIdLst>
  <p:notesMasterIdLst>
    <p:notesMasterId r:id="rId58"/>
  </p:notesMasterIdLst>
  <p:handoutMasterIdLst>
    <p:handoutMasterId r:id="rId59"/>
  </p:handoutMasterIdLst>
  <p:sldIdLst>
    <p:sldId id="293" r:id="rId3"/>
    <p:sldId id="352" r:id="rId4"/>
    <p:sldId id="351" r:id="rId5"/>
    <p:sldId id="297" r:id="rId6"/>
    <p:sldId id="354" r:id="rId7"/>
    <p:sldId id="355" r:id="rId8"/>
    <p:sldId id="356" r:id="rId9"/>
    <p:sldId id="357" r:id="rId10"/>
    <p:sldId id="358" r:id="rId11"/>
    <p:sldId id="359" r:id="rId12"/>
    <p:sldId id="360" r:id="rId13"/>
    <p:sldId id="361" r:id="rId14"/>
    <p:sldId id="362" r:id="rId15"/>
    <p:sldId id="363" r:id="rId16"/>
    <p:sldId id="364" r:id="rId17"/>
    <p:sldId id="365" r:id="rId18"/>
    <p:sldId id="366" r:id="rId19"/>
    <p:sldId id="367" r:id="rId20"/>
    <p:sldId id="368" r:id="rId21"/>
    <p:sldId id="404" r:id="rId22"/>
    <p:sldId id="369" r:id="rId23"/>
    <p:sldId id="370" r:id="rId24"/>
    <p:sldId id="371" r:id="rId25"/>
    <p:sldId id="376" r:id="rId26"/>
    <p:sldId id="377" r:id="rId27"/>
    <p:sldId id="378" r:id="rId28"/>
    <p:sldId id="379" r:id="rId29"/>
    <p:sldId id="380" r:id="rId30"/>
    <p:sldId id="381" r:id="rId31"/>
    <p:sldId id="382" r:id="rId32"/>
    <p:sldId id="383" r:id="rId33"/>
    <p:sldId id="384" r:id="rId34"/>
    <p:sldId id="385" r:id="rId35"/>
    <p:sldId id="386" r:id="rId36"/>
    <p:sldId id="387" r:id="rId37"/>
    <p:sldId id="388" r:id="rId38"/>
    <p:sldId id="389" r:id="rId39"/>
    <p:sldId id="390" r:id="rId40"/>
    <p:sldId id="375" r:id="rId41"/>
    <p:sldId id="391" r:id="rId42"/>
    <p:sldId id="392" r:id="rId43"/>
    <p:sldId id="393" r:id="rId44"/>
    <p:sldId id="394" r:id="rId45"/>
    <p:sldId id="395" r:id="rId46"/>
    <p:sldId id="396" r:id="rId47"/>
    <p:sldId id="397" r:id="rId48"/>
    <p:sldId id="398" r:id="rId49"/>
    <p:sldId id="399" r:id="rId50"/>
    <p:sldId id="400" r:id="rId51"/>
    <p:sldId id="401" r:id="rId52"/>
    <p:sldId id="402" r:id="rId53"/>
    <p:sldId id="407" r:id="rId54"/>
    <p:sldId id="406" r:id="rId55"/>
    <p:sldId id="403" r:id="rId56"/>
    <p:sldId id="405" r:id="rId57"/>
  </p:sldIdLst>
  <p:sldSz cx="9144000" cy="6858000" type="screen4x3"/>
  <p:notesSz cx="6858000" cy="9144000"/>
  <p:embeddedFontLst>
    <p:embeddedFont>
      <p:font typeface="Microsoft YaHei" panose="020B0503020204020204" pitchFamily="34" charset="-122"/>
      <p:regular r:id="rId60"/>
      <p:bold r:id="rId61"/>
    </p:embeddedFont>
    <p:embeddedFont>
      <p:font typeface="Calibri" panose="020F0502020204030204" pitchFamily="34" charset="0"/>
      <p:regular r:id="rId62"/>
      <p:bold r:id="rId63"/>
      <p:italic r:id="rId64"/>
      <p:boldItalic r:id="rId6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4178">
          <p15:clr>
            <a:srgbClr val="A4A3A4"/>
          </p15:clr>
        </p15:guide>
        <p15:guide id="2" orient="horz" pos="281">
          <p15:clr>
            <a:srgbClr val="A4A3A4"/>
          </p15:clr>
        </p15:guide>
        <p15:guide id="3" orient="horz" pos="689">
          <p15:clr>
            <a:srgbClr val="A4A3A4"/>
          </p15:clr>
        </p15:guide>
        <p15:guide id="4" pos="4728">
          <p15:clr>
            <a:srgbClr val="A4A3A4"/>
          </p15:clr>
        </p15:guide>
        <p15:guide id="5" pos="217">
          <p15:clr>
            <a:srgbClr val="A4A3A4"/>
          </p15:clr>
        </p15:guide>
        <p15:guide id="6" pos="5543">
          <p15:clr>
            <a:srgbClr val="A4A3A4"/>
          </p15:clr>
        </p15:guide>
        <p15:guide id="7" pos="40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0000"/>
    <a:srgbClr val="61ACC9"/>
    <a:srgbClr val="93E4BE"/>
    <a:srgbClr val="8B3E74"/>
    <a:srgbClr val="5B14C4"/>
    <a:srgbClr val="E44589"/>
    <a:srgbClr val="53565A"/>
    <a:srgbClr val="0089B1"/>
    <a:srgbClr val="6E6259"/>
    <a:srgbClr val="0D73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36" autoAdjust="0"/>
    <p:restoredTop sz="95222" autoAdjust="0"/>
  </p:normalViewPr>
  <p:slideViewPr>
    <p:cSldViewPr snapToGrid="0">
      <p:cViewPr>
        <p:scale>
          <a:sx n="100" d="100"/>
          <a:sy n="100" d="100"/>
        </p:scale>
        <p:origin x="-2232" y="-336"/>
      </p:cViewPr>
      <p:guideLst>
        <p:guide orient="horz" pos="4178"/>
        <p:guide orient="horz" pos="281"/>
        <p:guide orient="horz" pos="689"/>
        <p:guide pos="4728"/>
        <p:guide pos="217"/>
        <p:guide pos="5543"/>
        <p:guide pos="409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font" Target="fonts/font4.fntdata"/><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66"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font" Target="fonts/font2.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font" Target="fonts/font1.fntdata"/><Relationship Id="rId65" Type="http://schemas.openxmlformats.org/officeDocument/2006/relationships/font" Target="fonts/font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font" Target="fonts/font5.fntdata"/><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handoutMaster" Target="handoutMasters/handoutMaster1.xml"/><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font" Target="fonts/font3.fntdata"/></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7E2142-8310-5C4B-8DAA-924667C694BF}" type="datetimeFigureOut">
              <a:rPr lang="en-US" smtClean="0"/>
              <a:pPr/>
              <a:t>1/29/2020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66E32C-7160-FD44-A564-463931A37DED}" type="slidenum">
              <a:rPr lang="en-US" smtClean="0"/>
              <a:pPr/>
              <a:t>‹#›</a:t>
            </a:fld>
            <a:endParaRPr lang="en-US"/>
          </a:p>
        </p:txBody>
      </p:sp>
    </p:spTree>
    <p:extLst>
      <p:ext uri="{BB962C8B-B14F-4D97-AF65-F5344CB8AC3E}">
        <p14:creationId xmlns:p14="http://schemas.microsoft.com/office/powerpoint/2010/main" val="4341735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0BAC39-B150-0E40-9310-2632AB3BFCB3}" type="datetimeFigureOut">
              <a:rPr lang="en-US" smtClean="0"/>
              <a:pPr/>
              <a:t>1/29/2020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D3A5F2-2DF9-1D48-A4E2-5D75BCCC5106}" type="slidenum">
              <a:rPr lang="en-US" smtClean="0"/>
              <a:pPr/>
              <a:t>‹#›</a:t>
            </a:fld>
            <a:endParaRPr lang="en-US"/>
          </a:p>
        </p:txBody>
      </p:sp>
    </p:spTree>
    <p:extLst>
      <p:ext uri="{BB962C8B-B14F-4D97-AF65-F5344CB8AC3E}">
        <p14:creationId xmlns:p14="http://schemas.microsoft.com/office/powerpoint/2010/main" val="1258233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22EE3C28-1649-4787-950B-01813675951B}" type="slidenum">
              <a:rPr>
                <a:latin typeface="Calibri" pitchFamily="34" charset="0"/>
              </a:rPr>
              <a:pPr>
                <a:spcBef>
                  <a:spcPct val="0"/>
                </a:spcBef>
                <a:buClrTx/>
                <a:buFontTx/>
                <a:buNone/>
              </a:pPr>
              <a:t>6</a:t>
            </a:fld>
            <a:endParaRPr lang="ru-RU" altLang="en-US">
              <a:latin typeface="Calibri" pitchFamily="34" charset="0"/>
            </a:endParaRPr>
          </a:p>
        </p:txBody>
      </p:sp>
      <p:sp>
        <p:nvSpPr>
          <p:cNvPr id="3584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5844"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ru-RU" altLang="en-US">
              <a:latin typeface="Calibri" pitchFamily="34" charset="0"/>
              <a:ea typeface="Microsoft YaHei" pitchFamily="34" charset="-122"/>
            </a:endParaRPr>
          </a:p>
        </p:txBody>
      </p:sp>
      <p:sp>
        <p:nvSpPr>
          <p:cNvPr id="35845"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5842D649-13EF-4E02-B6E9-92A1B3109794}" type="slidenum">
              <a:rPr>
                <a:latin typeface="Calibri" pitchFamily="34" charset="0"/>
              </a:rPr>
              <a:pPr algn="r" eaLnBrk="1" hangingPunct="1">
                <a:spcBef>
                  <a:spcPct val="0"/>
                </a:spcBef>
                <a:buClrTx/>
                <a:buFontTx/>
                <a:buNone/>
              </a:pPr>
              <a:t>6</a:t>
            </a:fld>
            <a:endParaRPr lang="ru-RU" altLang="en-US">
              <a:latin typeface="Calibri" pitchFamily="34" charset="0"/>
            </a:endParaRPr>
          </a:p>
        </p:txBody>
      </p:sp>
    </p:spTree>
    <p:extLst>
      <p:ext uri="{BB962C8B-B14F-4D97-AF65-F5344CB8AC3E}">
        <p14:creationId xmlns:p14="http://schemas.microsoft.com/office/powerpoint/2010/main" val="31950644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AE32A1EE-5F3A-4EDF-905D-B30914E51D48}" type="slidenum">
              <a:rPr>
                <a:latin typeface="Calibri" pitchFamily="34" charset="0"/>
              </a:rPr>
              <a:pPr>
                <a:spcBef>
                  <a:spcPct val="0"/>
                </a:spcBef>
                <a:buClrTx/>
                <a:buFontTx/>
                <a:buNone/>
              </a:pPr>
              <a:t>15</a:t>
            </a:fld>
            <a:endParaRPr lang="ru-RU" altLang="en-US">
              <a:latin typeface="Calibri" pitchFamily="34" charset="0"/>
            </a:endParaRPr>
          </a:p>
        </p:txBody>
      </p:sp>
      <p:sp>
        <p:nvSpPr>
          <p:cNvPr id="4505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5060"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ru-RU" altLang="en-US">
              <a:latin typeface="Times New Roman" pitchFamily="18" charset="0"/>
            </a:endParaRPr>
          </a:p>
        </p:txBody>
      </p:sp>
      <p:sp>
        <p:nvSpPr>
          <p:cNvPr id="45061"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0A74F311-7154-439E-BCAD-A661B20B61C1}" type="slidenum">
              <a:rPr>
                <a:latin typeface="Calibri" pitchFamily="34" charset="0"/>
              </a:rPr>
              <a:pPr algn="r" eaLnBrk="1" hangingPunct="1">
                <a:spcBef>
                  <a:spcPct val="0"/>
                </a:spcBef>
                <a:buClrTx/>
                <a:buFontTx/>
                <a:buNone/>
              </a:pPr>
              <a:t>15</a:t>
            </a:fld>
            <a:endParaRPr lang="ru-RU" altLang="en-US">
              <a:latin typeface="Calibri" pitchFamily="34" charset="0"/>
            </a:endParaRPr>
          </a:p>
        </p:txBody>
      </p:sp>
    </p:spTree>
    <p:extLst>
      <p:ext uri="{BB962C8B-B14F-4D97-AF65-F5344CB8AC3E}">
        <p14:creationId xmlns:p14="http://schemas.microsoft.com/office/powerpoint/2010/main" val="671421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6082"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6F457726-9109-48D5-8194-9EA628402B91}" type="slidenum">
              <a:rPr>
                <a:latin typeface="Calibri" pitchFamily="34" charset="0"/>
              </a:rPr>
              <a:pPr>
                <a:spcBef>
                  <a:spcPct val="0"/>
                </a:spcBef>
                <a:buClrTx/>
                <a:buFontTx/>
                <a:buNone/>
              </a:pPr>
              <a:t>16</a:t>
            </a:fld>
            <a:endParaRPr lang="ru-RU" altLang="en-US">
              <a:latin typeface="Calibri" pitchFamily="34" charset="0"/>
            </a:endParaRPr>
          </a:p>
        </p:txBody>
      </p:sp>
      <p:sp>
        <p:nvSpPr>
          <p:cNvPr id="4608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6084"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ru-RU" altLang="en-US">
              <a:latin typeface="Times New Roman" pitchFamily="18" charset="0"/>
            </a:endParaRPr>
          </a:p>
        </p:txBody>
      </p:sp>
      <p:sp>
        <p:nvSpPr>
          <p:cNvPr id="46085"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4FCA0BB6-A2A1-4BD3-9C4F-9F560C8CF4CE}" type="slidenum">
              <a:rPr>
                <a:latin typeface="Calibri" pitchFamily="34" charset="0"/>
              </a:rPr>
              <a:pPr algn="r" eaLnBrk="1" hangingPunct="1">
                <a:spcBef>
                  <a:spcPct val="0"/>
                </a:spcBef>
                <a:buClrTx/>
                <a:buFontTx/>
                <a:buNone/>
              </a:pPr>
              <a:t>16</a:t>
            </a:fld>
            <a:endParaRPr lang="ru-RU" altLang="en-US">
              <a:latin typeface="Calibri" pitchFamily="34" charset="0"/>
            </a:endParaRPr>
          </a:p>
        </p:txBody>
      </p:sp>
    </p:spTree>
    <p:extLst>
      <p:ext uri="{BB962C8B-B14F-4D97-AF65-F5344CB8AC3E}">
        <p14:creationId xmlns:p14="http://schemas.microsoft.com/office/powerpoint/2010/main" val="15855921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0C6ED453-DB95-49C6-ABF0-8A56B70A043E}" type="slidenum">
              <a:rPr>
                <a:latin typeface="Calibri" pitchFamily="34" charset="0"/>
              </a:rPr>
              <a:pPr>
                <a:spcBef>
                  <a:spcPct val="0"/>
                </a:spcBef>
                <a:buClrTx/>
                <a:buFontTx/>
                <a:buNone/>
              </a:pPr>
              <a:t>17</a:t>
            </a:fld>
            <a:endParaRPr lang="ru-RU" altLang="en-US">
              <a:latin typeface="Calibri" pitchFamily="34" charset="0"/>
            </a:endParaRPr>
          </a:p>
        </p:txBody>
      </p:sp>
      <p:sp>
        <p:nvSpPr>
          <p:cNvPr id="4710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7108"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ru-RU" altLang="en-US">
              <a:latin typeface="Times New Roman" pitchFamily="18" charset="0"/>
            </a:endParaRPr>
          </a:p>
        </p:txBody>
      </p:sp>
      <p:sp>
        <p:nvSpPr>
          <p:cNvPr id="47109"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0505FCC1-F0BE-4436-98C9-3E5DB89FBD3E}" type="slidenum">
              <a:rPr>
                <a:latin typeface="Calibri" pitchFamily="34" charset="0"/>
              </a:rPr>
              <a:pPr algn="r" eaLnBrk="1" hangingPunct="1">
                <a:spcBef>
                  <a:spcPct val="0"/>
                </a:spcBef>
                <a:buClrTx/>
                <a:buFontTx/>
                <a:buNone/>
              </a:pPr>
              <a:t>17</a:t>
            </a:fld>
            <a:endParaRPr lang="ru-RU" altLang="en-US">
              <a:latin typeface="Calibri" pitchFamily="34" charset="0"/>
            </a:endParaRPr>
          </a:p>
        </p:txBody>
      </p:sp>
    </p:spTree>
    <p:extLst>
      <p:ext uri="{BB962C8B-B14F-4D97-AF65-F5344CB8AC3E}">
        <p14:creationId xmlns:p14="http://schemas.microsoft.com/office/powerpoint/2010/main" val="22543260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3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05968668-3F45-42F8-A98B-58B63D49AAFE}" type="slidenum">
              <a:rPr>
                <a:latin typeface="Calibri" pitchFamily="34" charset="0"/>
              </a:rPr>
              <a:pPr>
                <a:spcBef>
                  <a:spcPct val="0"/>
                </a:spcBef>
                <a:buClrTx/>
                <a:buFontTx/>
                <a:buNone/>
              </a:pPr>
              <a:t>18</a:t>
            </a:fld>
            <a:endParaRPr lang="ru-RU" altLang="en-US">
              <a:latin typeface="Calibri" pitchFamily="34" charset="0"/>
            </a:endParaRPr>
          </a:p>
        </p:txBody>
      </p:sp>
      <p:sp>
        <p:nvSpPr>
          <p:cNvPr id="4813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8132"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ru-RU" altLang="en-US">
              <a:latin typeface="Times New Roman" pitchFamily="18" charset="0"/>
            </a:endParaRPr>
          </a:p>
        </p:txBody>
      </p:sp>
      <p:sp>
        <p:nvSpPr>
          <p:cNvPr id="48133"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5F15DA6C-A5E5-4A41-ACCD-331F095C22E8}" type="slidenum">
              <a:rPr>
                <a:latin typeface="Calibri" pitchFamily="34" charset="0"/>
              </a:rPr>
              <a:pPr algn="r" eaLnBrk="1" hangingPunct="1">
                <a:spcBef>
                  <a:spcPct val="0"/>
                </a:spcBef>
                <a:buClrTx/>
                <a:buFontTx/>
                <a:buNone/>
              </a:pPr>
              <a:t>18</a:t>
            </a:fld>
            <a:endParaRPr lang="ru-RU" altLang="en-US">
              <a:latin typeface="Calibri" pitchFamily="34" charset="0"/>
            </a:endParaRPr>
          </a:p>
        </p:txBody>
      </p:sp>
    </p:spTree>
    <p:extLst>
      <p:ext uri="{BB962C8B-B14F-4D97-AF65-F5344CB8AC3E}">
        <p14:creationId xmlns:p14="http://schemas.microsoft.com/office/powerpoint/2010/main" val="10064492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54"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517249CA-E564-4BE3-8C71-9074B6EBC8D5}" type="slidenum">
              <a:rPr>
                <a:latin typeface="Calibri" pitchFamily="34" charset="0"/>
              </a:rPr>
              <a:pPr>
                <a:spcBef>
                  <a:spcPct val="0"/>
                </a:spcBef>
                <a:buClrTx/>
                <a:buFontTx/>
                <a:buNone/>
              </a:pPr>
              <a:t>19</a:t>
            </a:fld>
            <a:endParaRPr lang="ru-RU" altLang="en-US">
              <a:latin typeface="Calibri" pitchFamily="34" charset="0"/>
            </a:endParaRPr>
          </a:p>
        </p:txBody>
      </p:sp>
      <p:sp>
        <p:nvSpPr>
          <p:cNvPr id="4915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9156"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ru-RU" altLang="en-US">
              <a:latin typeface="Calibri" pitchFamily="34" charset="0"/>
              <a:ea typeface="Microsoft YaHei" pitchFamily="34" charset="-122"/>
            </a:endParaRPr>
          </a:p>
        </p:txBody>
      </p:sp>
      <p:sp>
        <p:nvSpPr>
          <p:cNvPr id="49157"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9EC09A34-D570-449D-BC14-413DF68D863D}" type="slidenum">
              <a:rPr>
                <a:latin typeface="Calibri" pitchFamily="34" charset="0"/>
              </a:rPr>
              <a:pPr algn="r" eaLnBrk="1" hangingPunct="1">
                <a:spcBef>
                  <a:spcPct val="0"/>
                </a:spcBef>
                <a:buClrTx/>
                <a:buFontTx/>
                <a:buNone/>
              </a:pPr>
              <a:t>19</a:t>
            </a:fld>
            <a:endParaRPr lang="ru-RU" altLang="en-US">
              <a:latin typeface="Calibri" pitchFamily="34" charset="0"/>
            </a:endParaRPr>
          </a:p>
        </p:txBody>
      </p:sp>
    </p:spTree>
    <p:extLst>
      <p:ext uri="{BB962C8B-B14F-4D97-AF65-F5344CB8AC3E}">
        <p14:creationId xmlns:p14="http://schemas.microsoft.com/office/powerpoint/2010/main" val="37680736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4AC63BC9-6FC9-42FA-9F21-4E8A51267949}" type="slidenum">
              <a:rPr>
                <a:latin typeface="Calibri" pitchFamily="34" charset="0"/>
              </a:rPr>
              <a:pPr>
                <a:spcBef>
                  <a:spcPct val="0"/>
                </a:spcBef>
                <a:buClrTx/>
                <a:buFontTx/>
                <a:buNone/>
              </a:pPr>
              <a:t>24</a:t>
            </a:fld>
            <a:endParaRPr lang="ru-RU" altLang="en-US">
              <a:latin typeface="Calibri" pitchFamily="34" charset="0"/>
            </a:endParaRPr>
          </a:p>
        </p:txBody>
      </p:sp>
      <p:sp>
        <p:nvSpPr>
          <p:cNvPr id="3993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9940"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ru-RU" altLang="en-US">
              <a:latin typeface="Times New Roman" pitchFamily="18" charset="0"/>
            </a:endParaRPr>
          </a:p>
        </p:txBody>
      </p:sp>
      <p:sp>
        <p:nvSpPr>
          <p:cNvPr id="39941"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5E8246F7-653B-4AF2-8CA9-2E31B6953CDF}" type="slidenum">
              <a:rPr>
                <a:latin typeface="Calibri" pitchFamily="34" charset="0"/>
              </a:rPr>
              <a:pPr algn="r" eaLnBrk="1" hangingPunct="1">
                <a:spcBef>
                  <a:spcPct val="0"/>
                </a:spcBef>
                <a:buClrTx/>
                <a:buFontTx/>
                <a:buNone/>
              </a:pPr>
              <a:t>24</a:t>
            </a:fld>
            <a:endParaRPr lang="ru-RU" altLang="en-US">
              <a:latin typeface="Calibri" pitchFamily="34" charset="0"/>
            </a:endParaRPr>
          </a:p>
        </p:txBody>
      </p:sp>
    </p:spTree>
    <p:extLst>
      <p:ext uri="{BB962C8B-B14F-4D97-AF65-F5344CB8AC3E}">
        <p14:creationId xmlns:p14="http://schemas.microsoft.com/office/powerpoint/2010/main" val="16142711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6982001A-DDEC-46CC-A6AA-113B0035F753}" type="slidenum">
              <a:rPr>
                <a:latin typeface="Calibri" pitchFamily="34" charset="0"/>
              </a:rPr>
              <a:pPr>
                <a:spcBef>
                  <a:spcPct val="0"/>
                </a:spcBef>
                <a:buClrTx/>
                <a:buFontTx/>
                <a:buNone/>
              </a:pPr>
              <a:t>25</a:t>
            </a:fld>
            <a:endParaRPr lang="ru-RU" altLang="en-US">
              <a:latin typeface="Calibri" pitchFamily="34" charset="0"/>
            </a:endParaRPr>
          </a:p>
        </p:txBody>
      </p:sp>
      <p:sp>
        <p:nvSpPr>
          <p:cNvPr id="4096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0964"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ru-RU" altLang="en-US">
              <a:latin typeface="Times New Roman" pitchFamily="18" charset="0"/>
            </a:endParaRPr>
          </a:p>
        </p:txBody>
      </p:sp>
      <p:sp>
        <p:nvSpPr>
          <p:cNvPr id="40965"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BC40E3CD-CE90-4AD5-BC4B-49D27D821F0A}" type="slidenum">
              <a:rPr>
                <a:latin typeface="Calibri" pitchFamily="34" charset="0"/>
              </a:rPr>
              <a:pPr algn="r" eaLnBrk="1" hangingPunct="1">
                <a:spcBef>
                  <a:spcPct val="0"/>
                </a:spcBef>
                <a:buClrTx/>
                <a:buFontTx/>
                <a:buNone/>
              </a:pPr>
              <a:t>25</a:t>
            </a:fld>
            <a:endParaRPr lang="ru-RU" altLang="en-US">
              <a:latin typeface="Calibri" pitchFamily="34" charset="0"/>
            </a:endParaRPr>
          </a:p>
        </p:txBody>
      </p:sp>
    </p:spTree>
    <p:extLst>
      <p:ext uri="{BB962C8B-B14F-4D97-AF65-F5344CB8AC3E}">
        <p14:creationId xmlns:p14="http://schemas.microsoft.com/office/powerpoint/2010/main" val="12965000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E54B9EA5-CC93-43C6-A176-4F756BB824FC}" type="slidenum">
              <a:rPr>
                <a:latin typeface="Calibri" pitchFamily="34" charset="0"/>
              </a:rPr>
              <a:pPr>
                <a:spcBef>
                  <a:spcPct val="0"/>
                </a:spcBef>
                <a:buClrTx/>
                <a:buFontTx/>
                <a:buNone/>
              </a:pPr>
              <a:t>26</a:t>
            </a:fld>
            <a:endParaRPr lang="ru-RU" altLang="en-US">
              <a:latin typeface="Calibri" pitchFamily="34" charset="0"/>
            </a:endParaRPr>
          </a:p>
        </p:txBody>
      </p:sp>
      <p:sp>
        <p:nvSpPr>
          <p:cNvPr id="4198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1988"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ru-RU" altLang="en-US">
              <a:latin typeface="Times New Roman" pitchFamily="18" charset="0"/>
            </a:endParaRPr>
          </a:p>
        </p:txBody>
      </p:sp>
      <p:sp>
        <p:nvSpPr>
          <p:cNvPr id="41989"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CB1783B9-B657-44B7-B4DB-8E87B8B775D6}" type="slidenum">
              <a:rPr>
                <a:latin typeface="Calibri" pitchFamily="34" charset="0"/>
              </a:rPr>
              <a:pPr algn="r" eaLnBrk="1" hangingPunct="1">
                <a:spcBef>
                  <a:spcPct val="0"/>
                </a:spcBef>
                <a:buClrTx/>
                <a:buFontTx/>
                <a:buNone/>
              </a:pPr>
              <a:t>26</a:t>
            </a:fld>
            <a:endParaRPr lang="ru-RU" altLang="en-US">
              <a:latin typeface="Calibri" pitchFamily="34" charset="0"/>
            </a:endParaRPr>
          </a:p>
        </p:txBody>
      </p:sp>
    </p:spTree>
    <p:extLst>
      <p:ext uri="{BB962C8B-B14F-4D97-AF65-F5344CB8AC3E}">
        <p14:creationId xmlns:p14="http://schemas.microsoft.com/office/powerpoint/2010/main" val="14460616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C9F20C4D-CBE2-456B-8A74-23901F66A02F}" type="slidenum">
              <a:rPr>
                <a:latin typeface="Calibri" pitchFamily="34" charset="0"/>
              </a:rPr>
              <a:pPr>
                <a:spcBef>
                  <a:spcPct val="0"/>
                </a:spcBef>
                <a:buClrTx/>
                <a:buFontTx/>
                <a:buNone/>
              </a:pPr>
              <a:t>27</a:t>
            </a:fld>
            <a:endParaRPr lang="ru-RU" altLang="en-US">
              <a:latin typeface="Calibri" pitchFamily="34" charset="0"/>
            </a:endParaRPr>
          </a:p>
        </p:txBody>
      </p:sp>
      <p:sp>
        <p:nvSpPr>
          <p:cNvPr id="4301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3012"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ru-RU" altLang="en-US">
              <a:latin typeface="Times New Roman" pitchFamily="18" charset="0"/>
            </a:endParaRPr>
          </a:p>
        </p:txBody>
      </p:sp>
      <p:sp>
        <p:nvSpPr>
          <p:cNvPr id="43013"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62439B40-04C0-4CA8-8367-201624919ECD}" type="slidenum">
              <a:rPr>
                <a:latin typeface="Calibri" pitchFamily="34" charset="0"/>
              </a:rPr>
              <a:pPr algn="r" eaLnBrk="1" hangingPunct="1">
                <a:spcBef>
                  <a:spcPct val="0"/>
                </a:spcBef>
                <a:buClrTx/>
                <a:buFontTx/>
                <a:buNone/>
              </a:pPr>
              <a:t>27</a:t>
            </a:fld>
            <a:endParaRPr lang="ru-RU" altLang="en-US">
              <a:latin typeface="Calibri" pitchFamily="34" charset="0"/>
            </a:endParaRPr>
          </a:p>
        </p:txBody>
      </p:sp>
    </p:spTree>
    <p:extLst>
      <p:ext uri="{BB962C8B-B14F-4D97-AF65-F5344CB8AC3E}">
        <p14:creationId xmlns:p14="http://schemas.microsoft.com/office/powerpoint/2010/main" val="5653554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E32A4243-E160-4BEC-BA79-D27878EA8199}" type="slidenum">
              <a:rPr>
                <a:latin typeface="Calibri" pitchFamily="34" charset="0"/>
              </a:rPr>
              <a:pPr>
                <a:spcBef>
                  <a:spcPct val="0"/>
                </a:spcBef>
                <a:buClrTx/>
                <a:buFontTx/>
                <a:buNone/>
              </a:pPr>
              <a:t>41</a:t>
            </a:fld>
            <a:endParaRPr lang="ru-RU" altLang="en-US">
              <a:latin typeface="Calibri" pitchFamily="34" charset="0"/>
            </a:endParaRPr>
          </a:p>
        </p:txBody>
      </p:sp>
      <p:sp>
        <p:nvSpPr>
          <p:cNvPr id="2969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29700"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ru-RU" altLang="en-US">
              <a:latin typeface="Calibri" pitchFamily="34" charset="0"/>
              <a:ea typeface="Microsoft YaHei" pitchFamily="34" charset="-122"/>
            </a:endParaRPr>
          </a:p>
        </p:txBody>
      </p:sp>
      <p:sp>
        <p:nvSpPr>
          <p:cNvPr id="29701"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C70FBBB4-044D-48BF-AB90-76748FE94CBD}" type="slidenum">
              <a:rPr>
                <a:latin typeface="Calibri" pitchFamily="34" charset="0"/>
              </a:rPr>
              <a:pPr algn="r" eaLnBrk="1" hangingPunct="1">
                <a:spcBef>
                  <a:spcPct val="0"/>
                </a:spcBef>
                <a:buClrTx/>
                <a:buFontTx/>
                <a:buNone/>
              </a:pPr>
              <a:t>41</a:t>
            </a:fld>
            <a:endParaRPr lang="ru-RU" altLang="en-US">
              <a:latin typeface="Calibri" pitchFamily="34" charset="0"/>
            </a:endParaRPr>
          </a:p>
        </p:txBody>
      </p:sp>
    </p:spTree>
    <p:extLst>
      <p:ext uri="{BB962C8B-B14F-4D97-AF65-F5344CB8AC3E}">
        <p14:creationId xmlns:p14="http://schemas.microsoft.com/office/powerpoint/2010/main" val="2427401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688D5735-2F8A-481F-AD30-7110D433D393}" type="slidenum">
              <a:rPr>
                <a:latin typeface="Calibri" pitchFamily="34" charset="0"/>
              </a:rPr>
              <a:pPr>
                <a:spcBef>
                  <a:spcPct val="0"/>
                </a:spcBef>
                <a:buClrTx/>
                <a:buFontTx/>
                <a:buNone/>
              </a:pPr>
              <a:t>7</a:t>
            </a:fld>
            <a:endParaRPr lang="ru-RU" altLang="en-US">
              <a:latin typeface="Calibri" pitchFamily="34" charset="0"/>
            </a:endParaRPr>
          </a:p>
        </p:txBody>
      </p:sp>
      <p:sp>
        <p:nvSpPr>
          <p:cNvPr id="3686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6868"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ru-RU" altLang="en-US">
              <a:latin typeface="Calibri" pitchFamily="34" charset="0"/>
              <a:ea typeface="Microsoft YaHei" pitchFamily="34" charset="-122"/>
            </a:endParaRPr>
          </a:p>
        </p:txBody>
      </p:sp>
      <p:sp>
        <p:nvSpPr>
          <p:cNvPr id="36869"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AEF4D47C-C892-4BA9-8D29-EA529A8C1D80}" type="slidenum">
              <a:rPr>
                <a:latin typeface="Calibri" pitchFamily="34" charset="0"/>
              </a:rPr>
              <a:pPr algn="r" eaLnBrk="1" hangingPunct="1">
                <a:spcBef>
                  <a:spcPct val="0"/>
                </a:spcBef>
                <a:buClrTx/>
                <a:buFontTx/>
                <a:buNone/>
              </a:pPr>
              <a:t>7</a:t>
            </a:fld>
            <a:endParaRPr lang="ru-RU" altLang="en-US">
              <a:latin typeface="Calibri" pitchFamily="34" charset="0"/>
            </a:endParaRPr>
          </a:p>
        </p:txBody>
      </p:sp>
    </p:spTree>
    <p:extLst>
      <p:ext uri="{BB962C8B-B14F-4D97-AF65-F5344CB8AC3E}">
        <p14:creationId xmlns:p14="http://schemas.microsoft.com/office/powerpoint/2010/main" val="8409138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41FB7EF8-AC85-46E1-BBB2-DF5441D6C327}" type="slidenum">
              <a:rPr>
                <a:latin typeface="Calibri" pitchFamily="34" charset="0"/>
              </a:rPr>
              <a:pPr>
                <a:spcBef>
                  <a:spcPct val="0"/>
                </a:spcBef>
                <a:buClrTx/>
                <a:buFontTx/>
                <a:buNone/>
              </a:pPr>
              <a:t>42</a:t>
            </a:fld>
            <a:endParaRPr lang="ru-RU" altLang="en-US">
              <a:latin typeface="Calibri" pitchFamily="34" charset="0"/>
            </a:endParaRPr>
          </a:p>
        </p:txBody>
      </p:sp>
      <p:sp>
        <p:nvSpPr>
          <p:cNvPr id="3072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0724"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ru-RU" altLang="en-US">
              <a:latin typeface="Calibri" pitchFamily="34" charset="0"/>
              <a:ea typeface="Microsoft YaHei" pitchFamily="34" charset="-122"/>
            </a:endParaRPr>
          </a:p>
        </p:txBody>
      </p:sp>
      <p:sp>
        <p:nvSpPr>
          <p:cNvPr id="30725"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D657BB0A-C41F-4F18-ADC8-1148A306794A}" type="slidenum">
              <a:rPr>
                <a:latin typeface="Calibri" pitchFamily="34" charset="0"/>
              </a:rPr>
              <a:pPr algn="r" eaLnBrk="1" hangingPunct="1">
                <a:spcBef>
                  <a:spcPct val="0"/>
                </a:spcBef>
                <a:buClrTx/>
                <a:buFontTx/>
                <a:buNone/>
              </a:pPr>
              <a:t>42</a:t>
            </a:fld>
            <a:endParaRPr lang="ru-RU" altLang="en-US">
              <a:latin typeface="Calibri" pitchFamily="34" charset="0"/>
            </a:endParaRPr>
          </a:p>
        </p:txBody>
      </p:sp>
    </p:spTree>
    <p:extLst>
      <p:ext uri="{BB962C8B-B14F-4D97-AF65-F5344CB8AC3E}">
        <p14:creationId xmlns:p14="http://schemas.microsoft.com/office/powerpoint/2010/main" val="19444409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6"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49A33F99-E800-48FB-9F48-493409A8BDBB}" type="slidenum">
              <a:rPr>
                <a:latin typeface="Calibri" pitchFamily="34" charset="0"/>
              </a:rPr>
              <a:pPr>
                <a:spcBef>
                  <a:spcPct val="0"/>
                </a:spcBef>
                <a:buClrTx/>
                <a:buFontTx/>
                <a:buNone/>
              </a:pPr>
              <a:t>43</a:t>
            </a:fld>
            <a:endParaRPr lang="ru-RU" altLang="en-US">
              <a:latin typeface="Calibri" pitchFamily="34" charset="0"/>
            </a:endParaRPr>
          </a:p>
        </p:txBody>
      </p:sp>
      <p:sp>
        <p:nvSpPr>
          <p:cNvPr id="3174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1748"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ru-RU" altLang="en-US">
              <a:latin typeface="Times New Roman" pitchFamily="18" charset="0"/>
              <a:ea typeface="Microsoft YaHei" pitchFamily="34" charset="-122"/>
            </a:endParaRPr>
          </a:p>
        </p:txBody>
      </p:sp>
      <p:sp>
        <p:nvSpPr>
          <p:cNvPr id="31749"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AF51E3F8-2224-41C6-97C0-99A647F53E45}" type="slidenum">
              <a:rPr>
                <a:latin typeface="Calibri" pitchFamily="34" charset="0"/>
              </a:rPr>
              <a:pPr algn="r" eaLnBrk="1" hangingPunct="1">
                <a:spcBef>
                  <a:spcPct val="0"/>
                </a:spcBef>
                <a:buClrTx/>
                <a:buFontTx/>
                <a:buNone/>
              </a:pPr>
              <a:t>43</a:t>
            </a:fld>
            <a:endParaRPr lang="ru-RU" altLang="en-US">
              <a:latin typeface="Calibri" pitchFamily="34" charset="0"/>
            </a:endParaRPr>
          </a:p>
        </p:txBody>
      </p:sp>
    </p:spTree>
    <p:extLst>
      <p:ext uri="{BB962C8B-B14F-4D97-AF65-F5344CB8AC3E}">
        <p14:creationId xmlns:p14="http://schemas.microsoft.com/office/powerpoint/2010/main" val="40692349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B2DDA413-29A4-4E1D-A75A-34F300536CB8}" type="slidenum">
              <a:rPr>
                <a:latin typeface="Calibri" pitchFamily="34" charset="0"/>
              </a:rPr>
              <a:pPr>
                <a:spcBef>
                  <a:spcPct val="0"/>
                </a:spcBef>
                <a:buClrTx/>
                <a:buFontTx/>
                <a:buNone/>
              </a:pPr>
              <a:t>44</a:t>
            </a:fld>
            <a:endParaRPr lang="ru-RU" altLang="en-US">
              <a:latin typeface="Calibri" pitchFamily="34" charset="0"/>
            </a:endParaRPr>
          </a:p>
        </p:txBody>
      </p:sp>
      <p:sp>
        <p:nvSpPr>
          <p:cNvPr id="3277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2772"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ru-RU" altLang="en-US">
              <a:latin typeface="Calibri" pitchFamily="34" charset="0"/>
              <a:ea typeface="Microsoft YaHei" pitchFamily="34" charset="-122"/>
            </a:endParaRPr>
          </a:p>
        </p:txBody>
      </p:sp>
      <p:sp>
        <p:nvSpPr>
          <p:cNvPr id="32773"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E866E22B-3E77-4BFE-B2F2-8D383CB785E2}" type="slidenum">
              <a:rPr>
                <a:latin typeface="Calibri" pitchFamily="34" charset="0"/>
              </a:rPr>
              <a:pPr algn="r" eaLnBrk="1" hangingPunct="1">
                <a:spcBef>
                  <a:spcPct val="0"/>
                </a:spcBef>
                <a:buClrTx/>
                <a:buFontTx/>
                <a:buNone/>
              </a:pPr>
              <a:t>44</a:t>
            </a:fld>
            <a:endParaRPr lang="ru-RU" altLang="en-US">
              <a:latin typeface="Calibri" pitchFamily="34" charset="0"/>
            </a:endParaRPr>
          </a:p>
        </p:txBody>
      </p:sp>
    </p:spTree>
    <p:extLst>
      <p:ext uri="{BB962C8B-B14F-4D97-AF65-F5344CB8AC3E}">
        <p14:creationId xmlns:p14="http://schemas.microsoft.com/office/powerpoint/2010/main" val="36011330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4"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5202B2BD-4573-405B-9247-80962DA5FBE6}" type="slidenum">
              <a:rPr>
                <a:latin typeface="Calibri" pitchFamily="34" charset="0"/>
              </a:rPr>
              <a:pPr>
                <a:spcBef>
                  <a:spcPct val="0"/>
                </a:spcBef>
                <a:buClrTx/>
                <a:buFontTx/>
                <a:buNone/>
              </a:pPr>
              <a:t>45</a:t>
            </a:fld>
            <a:endParaRPr lang="ru-RU" altLang="en-US">
              <a:latin typeface="Calibri" pitchFamily="34" charset="0"/>
            </a:endParaRPr>
          </a:p>
        </p:txBody>
      </p:sp>
      <p:sp>
        <p:nvSpPr>
          <p:cNvPr id="3379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3796"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ru-RU" altLang="en-US">
              <a:latin typeface="Calibri" pitchFamily="34" charset="0"/>
              <a:ea typeface="Microsoft YaHei" pitchFamily="34" charset="-122"/>
            </a:endParaRPr>
          </a:p>
        </p:txBody>
      </p:sp>
      <p:sp>
        <p:nvSpPr>
          <p:cNvPr id="33797"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773A794E-ABD6-4F26-BB6D-C8CA282BB422}" type="slidenum">
              <a:rPr>
                <a:latin typeface="Calibri" pitchFamily="34" charset="0"/>
              </a:rPr>
              <a:pPr algn="r" eaLnBrk="1" hangingPunct="1">
                <a:spcBef>
                  <a:spcPct val="0"/>
                </a:spcBef>
                <a:buClrTx/>
                <a:buFontTx/>
                <a:buNone/>
              </a:pPr>
              <a:t>45</a:t>
            </a:fld>
            <a:endParaRPr lang="ru-RU" altLang="en-US">
              <a:latin typeface="Calibri" pitchFamily="34" charset="0"/>
            </a:endParaRPr>
          </a:p>
        </p:txBody>
      </p:sp>
    </p:spTree>
    <p:extLst>
      <p:ext uri="{BB962C8B-B14F-4D97-AF65-F5344CB8AC3E}">
        <p14:creationId xmlns:p14="http://schemas.microsoft.com/office/powerpoint/2010/main" val="38515993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0D901450-98AB-4B47-A833-F1DEB3753BBC}" type="slidenum">
              <a:rPr>
                <a:latin typeface="Calibri" pitchFamily="34" charset="0"/>
              </a:rPr>
              <a:pPr>
                <a:spcBef>
                  <a:spcPct val="0"/>
                </a:spcBef>
                <a:buClrTx/>
                <a:buFontTx/>
                <a:buNone/>
              </a:pPr>
              <a:t>46</a:t>
            </a:fld>
            <a:endParaRPr lang="ru-RU" altLang="en-US">
              <a:latin typeface="Calibri" pitchFamily="34" charset="0"/>
            </a:endParaRPr>
          </a:p>
        </p:txBody>
      </p:sp>
      <p:sp>
        <p:nvSpPr>
          <p:cNvPr id="3481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4820"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ru-RU" altLang="en-US">
              <a:latin typeface="Calibri" pitchFamily="34" charset="0"/>
              <a:ea typeface="Microsoft YaHei" pitchFamily="34" charset="-122"/>
            </a:endParaRPr>
          </a:p>
        </p:txBody>
      </p:sp>
      <p:sp>
        <p:nvSpPr>
          <p:cNvPr id="34821"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FD698072-8B53-46BF-9B8B-6AF3F44C87BE}" type="slidenum">
              <a:rPr>
                <a:latin typeface="Calibri" pitchFamily="34" charset="0"/>
              </a:rPr>
              <a:pPr algn="r" eaLnBrk="1" hangingPunct="1">
                <a:spcBef>
                  <a:spcPct val="0"/>
                </a:spcBef>
                <a:buClrTx/>
                <a:buFontTx/>
                <a:buNone/>
              </a:pPr>
              <a:t>46</a:t>
            </a:fld>
            <a:endParaRPr lang="ru-RU" altLang="en-US">
              <a:latin typeface="Calibri" pitchFamily="34" charset="0"/>
            </a:endParaRPr>
          </a:p>
        </p:txBody>
      </p:sp>
    </p:spTree>
    <p:extLst>
      <p:ext uri="{BB962C8B-B14F-4D97-AF65-F5344CB8AC3E}">
        <p14:creationId xmlns:p14="http://schemas.microsoft.com/office/powerpoint/2010/main" val="22957998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11C9B6C3-ADBA-4853-B16F-EC8AC1F07EF3}" type="slidenum">
              <a:rPr>
                <a:latin typeface="Calibri" pitchFamily="34" charset="0"/>
              </a:rPr>
              <a:pPr>
                <a:spcBef>
                  <a:spcPct val="0"/>
                </a:spcBef>
                <a:buClrTx/>
                <a:buFontTx/>
                <a:buNone/>
              </a:pPr>
              <a:t>47</a:t>
            </a:fld>
            <a:endParaRPr lang="ru-RU" altLang="en-US">
              <a:latin typeface="Calibri" pitchFamily="34" charset="0"/>
            </a:endParaRPr>
          </a:p>
        </p:txBody>
      </p:sp>
      <p:sp>
        <p:nvSpPr>
          <p:cNvPr id="3584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5844"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ru-RU" altLang="en-US">
              <a:latin typeface="Calibri" pitchFamily="34" charset="0"/>
              <a:ea typeface="Microsoft YaHei" pitchFamily="34" charset="-122"/>
            </a:endParaRPr>
          </a:p>
        </p:txBody>
      </p:sp>
      <p:sp>
        <p:nvSpPr>
          <p:cNvPr id="35845"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E94B28BE-E89F-427F-BE9C-0F46AE1CC712}" type="slidenum">
              <a:rPr>
                <a:latin typeface="Calibri" pitchFamily="34" charset="0"/>
              </a:rPr>
              <a:pPr algn="r" eaLnBrk="1" hangingPunct="1">
                <a:spcBef>
                  <a:spcPct val="0"/>
                </a:spcBef>
                <a:buClrTx/>
                <a:buFontTx/>
                <a:buNone/>
              </a:pPr>
              <a:t>47</a:t>
            </a:fld>
            <a:endParaRPr lang="ru-RU" altLang="en-US">
              <a:latin typeface="Calibri" pitchFamily="34" charset="0"/>
            </a:endParaRPr>
          </a:p>
        </p:txBody>
      </p:sp>
    </p:spTree>
    <p:extLst>
      <p:ext uri="{BB962C8B-B14F-4D97-AF65-F5344CB8AC3E}">
        <p14:creationId xmlns:p14="http://schemas.microsoft.com/office/powerpoint/2010/main" val="25879682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2DC1BB68-9E07-4BC6-BDD7-D15422E7B59E}" type="slidenum">
              <a:rPr>
                <a:latin typeface="Calibri" pitchFamily="34" charset="0"/>
              </a:rPr>
              <a:pPr>
                <a:spcBef>
                  <a:spcPct val="0"/>
                </a:spcBef>
                <a:buClrTx/>
                <a:buFontTx/>
                <a:buNone/>
              </a:pPr>
              <a:t>49</a:t>
            </a:fld>
            <a:endParaRPr lang="ru-RU" altLang="en-US">
              <a:latin typeface="Calibri" pitchFamily="34" charset="0"/>
            </a:endParaRPr>
          </a:p>
        </p:txBody>
      </p:sp>
      <p:sp>
        <p:nvSpPr>
          <p:cNvPr id="3686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6868"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ru-RU" altLang="en-US">
              <a:latin typeface="Calibri" pitchFamily="34" charset="0"/>
              <a:ea typeface="Microsoft YaHei" pitchFamily="34" charset="-122"/>
            </a:endParaRPr>
          </a:p>
        </p:txBody>
      </p:sp>
      <p:sp>
        <p:nvSpPr>
          <p:cNvPr id="36869"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491EAC75-4A44-46D9-BC9F-9AB17CF5A524}" type="slidenum">
              <a:rPr>
                <a:latin typeface="Calibri" pitchFamily="34" charset="0"/>
              </a:rPr>
              <a:pPr algn="r" eaLnBrk="1" hangingPunct="1">
                <a:spcBef>
                  <a:spcPct val="0"/>
                </a:spcBef>
                <a:buClrTx/>
                <a:buFontTx/>
                <a:buNone/>
              </a:pPr>
              <a:t>49</a:t>
            </a:fld>
            <a:endParaRPr lang="ru-RU" altLang="en-US">
              <a:latin typeface="Calibri" pitchFamily="34" charset="0"/>
            </a:endParaRPr>
          </a:p>
        </p:txBody>
      </p:sp>
    </p:spTree>
    <p:extLst>
      <p:ext uri="{BB962C8B-B14F-4D97-AF65-F5344CB8AC3E}">
        <p14:creationId xmlns:p14="http://schemas.microsoft.com/office/powerpoint/2010/main" val="780314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3F6EB1DF-B180-4AE6-AAF0-2BDDA7FA7528}" type="slidenum">
              <a:rPr>
                <a:latin typeface="Calibri" pitchFamily="34" charset="0"/>
              </a:rPr>
              <a:pPr>
                <a:spcBef>
                  <a:spcPct val="0"/>
                </a:spcBef>
                <a:buClrTx/>
                <a:buFontTx/>
                <a:buNone/>
              </a:pPr>
              <a:t>50</a:t>
            </a:fld>
            <a:endParaRPr lang="ru-RU" altLang="en-US">
              <a:latin typeface="Calibri" pitchFamily="34" charset="0"/>
            </a:endParaRPr>
          </a:p>
        </p:txBody>
      </p:sp>
      <p:sp>
        <p:nvSpPr>
          <p:cNvPr id="3789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7892"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ru-RU" altLang="en-US">
              <a:latin typeface="Calibri" pitchFamily="34" charset="0"/>
              <a:ea typeface="Microsoft YaHei" pitchFamily="34" charset="-122"/>
            </a:endParaRPr>
          </a:p>
        </p:txBody>
      </p:sp>
      <p:sp>
        <p:nvSpPr>
          <p:cNvPr id="37893"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48D826BF-73A2-4EB2-B034-7E3650E4B68C}" type="slidenum">
              <a:rPr>
                <a:latin typeface="Calibri" pitchFamily="34" charset="0"/>
              </a:rPr>
              <a:pPr algn="r" eaLnBrk="1" hangingPunct="1">
                <a:spcBef>
                  <a:spcPct val="0"/>
                </a:spcBef>
                <a:buClrTx/>
                <a:buFontTx/>
                <a:buNone/>
              </a:pPr>
              <a:t>50</a:t>
            </a:fld>
            <a:endParaRPr lang="ru-RU" altLang="en-US">
              <a:latin typeface="Calibri" pitchFamily="34" charset="0"/>
            </a:endParaRPr>
          </a:p>
        </p:txBody>
      </p:sp>
    </p:spTree>
    <p:extLst>
      <p:ext uri="{BB962C8B-B14F-4D97-AF65-F5344CB8AC3E}">
        <p14:creationId xmlns:p14="http://schemas.microsoft.com/office/powerpoint/2010/main" val="16987889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90EC33FD-C899-428A-BE27-DBAAF8D31A60}" type="slidenum">
              <a:rPr>
                <a:latin typeface="Calibri" pitchFamily="34" charset="0"/>
              </a:rPr>
              <a:pPr>
                <a:spcBef>
                  <a:spcPct val="0"/>
                </a:spcBef>
                <a:buClrTx/>
                <a:buFontTx/>
                <a:buNone/>
              </a:pPr>
              <a:t>51</a:t>
            </a:fld>
            <a:endParaRPr lang="ru-RU" altLang="en-US">
              <a:latin typeface="Calibri" pitchFamily="34" charset="0"/>
            </a:endParaRPr>
          </a:p>
        </p:txBody>
      </p:sp>
      <p:sp>
        <p:nvSpPr>
          <p:cNvPr id="3891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8916"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ru-RU" altLang="en-US">
              <a:latin typeface="Calibri" pitchFamily="34" charset="0"/>
              <a:ea typeface="Microsoft YaHei" pitchFamily="34" charset="-122"/>
            </a:endParaRPr>
          </a:p>
        </p:txBody>
      </p:sp>
      <p:sp>
        <p:nvSpPr>
          <p:cNvPr id="38917"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665B480F-4ADB-41D9-B82D-B5B56D924B98}" type="slidenum">
              <a:rPr>
                <a:latin typeface="Calibri" pitchFamily="34" charset="0"/>
              </a:rPr>
              <a:pPr algn="r" eaLnBrk="1" hangingPunct="1">
                <a:spcBef>
                  <a:spcPct val="0"/>
                </a:spcBef>
                <a:buClrTx/>
                <a:buFontTx/>
                <a:buNone/>
              </a:pPr>
              <a:t>51</a:t>
            </a:fld>
            <a:endParaRPr lang="ru-RU" altLang="en-US">
              <a:latin typeface="Calibri" pitchFamily="34" charset="0"/>
            </a:endParaRPr>
          </a:p>
        </p:txBody>
      </p:sp>
    </p:spTree>
    <p:extLst>
      <p:ext uri="{BB962C8B-B14F-4D97-AF65-F5344CB8AC3E}">
        <p14:creationId xmlns:p14="http://schemas.microsoft.com/office/powerpoint/2010/main" val="13694618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FDE381E9-7F02-41C0-9677-5A4DC7E6F9DB}" type="slidenum">
              <a:rPr>
                <a:latin typeface="Calibri" pitchFamily="34" charset="0"/>
              </a:rPr>
              <a:pPr>
                <a:spcBef>
                  <a:spcPct val="0"/>
                </a:spcBef>
                <a:buClrTx/>
                <a:buFontTx/>
                <a:buNone/>
              </a:pPr>
              <a:t>54</a:t>
            </a:fld>
            <a:endParaRPr lang="ru-RU" altLang="en-US">
              <a:latin typeface="Calibri" pitchFamily="34" charset="0"/>
            </a:endParaRPr>
          </a:p>
        </p:txBody>
      </p:sp>
      <p:sp>
        <p:nvSpPr>
          <p:cNvPr id="3993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9940"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ru-RU" altLang="en-US">
              <a:latin typeface="Calibri" pitchFamily="34" charset="0"/>
              <a:ea typeface="Microsoft YaHei" pitchFamily="34" charset="-122"/>
            </a:endParaRPr>
          </a:p>
        </p:txBody>
      </p:sp>
      <p:sp>
        <p:nvSpPr>
          <p:cNvPr id="39941"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248DFD80-1974-4335-B7E6-E7784886FDE0}" type="slidenum">
              <a:rPr>
                <a:latin typeface="Calibri" pitchFamily="34" charset="0"/>
              </a:rPr>
              <a:pPr algn="r" eaLnBrk="1" hangingPunct="1">
                <a:spcBef>
                  <a:spcPct val="0"/>
                </a:spcBef>
                <a:buClrTx/>
                <a:buFontTx/>
                <a:buNone/>
              </a:pPr>
              <a:t>54</a:t>
            </a:fld>
            <a:endParaRPr lang="ru-RU" altLang="en-US">
              <a:latin typeface="Calibri" pitchFamily="34" charset="0"/>
            </a:endParaRPr>
          </a:p>
        </p:txBody>
      </p:sp>
    </p:spTree>
    <p:extLst>
      <p:ext uri="{BB962C8B-B14F-4D97-AF65-F5344CB8AC3E}">
        <p14:creationId xmlns:p14="http://schemas.microsoft.com/office/powerpoint/2010/main" val="987175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ADD0FB3F-6467-4434-BF22-7740DED67226}" type="slidenum">
              <a:rPr>
                <a:latin typeface="Calibri" pitchFamily="34" charset="0"/>
              </a:rPr>
              <a:pPr>
                <a:spcBef>
                  <a:spcPct val="0"/>
                </a:spcBef>
                <a:buClrTx/>
                <a:buFontTx/>
                <a:buNone/>
              </a:pPr>
              <a:t>8</a:t>
            </a:fld>
            <a:endParaRPr lang="ru-RU" altLang="en-US">
              <a:latin typeface="Calibri" pitchFamily="34" charset="0"/>
            </a:endParaRPr>
          </a:p>
        </p:txBody>
      </p:sp>
      <p:sp>
        <p:nvSpPr>
          <p:cNvPr id="3789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7892"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ru-RU" altLang="en-US">
              <a:latin typeface="Calibri" pitchFamily="34" charset="0"/>
              <a:ea typeface="Microsoft YaHei" pitchFamily="34" charset="-122"/>
            </a:endParaRPr>
          </a:p>
        </p:txBody>
      </p:sp>
      <p:sp>
        <p:nvSpPr>
          <p:cNvPr id="37893"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563ECBF3-4C58-41CE-890F-97A38111A55D}" type="slidenum">
              <a:rPr>
                <a:latin typeface="Calibri" pitchFamily="34" charset="0"/>
              </a:rPr>
              <a:pPr algn="r" eaLnBrk="1" hangingPunct="1">
                <a:spcBef>
                  <a:spcPct val="0"/>
                </a:spcBef>
                <a:buClrTx/>
                <a:buFontTx/>
                <a:buNone/>
              </a:pPr>
              <a:t>8</a:t>
            </a:fld>
            <a:endParaRPr lang="ru-RU" altLang="en-US">
              <a:latin typeface="Calibri" pitchFamily="34" charset="0"/>
            </a:endParaRPr>
          </a:p>
        </p:txBody>
      </p:sp>
    </p:spTree>
    <p:extLst>
      <p:ext uri="{BB962C8B-B14F-4D97-AF65-F5344CB8AC3E}">
        <p14:creationId xmlns:p14="http://schemas.microsoft.com/office/powerpoint/2010/main" val="3956831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FF9A4906-5AA4-4E08-B69F-E6204D1CD1B3}" type="slidenum">
              <a:rPr>
                <a:latin typeface="Calibri" pitchFamily="34" charset="0"/>
              </a:rPr>
              <a:pPr>
                <a:spcBef>
                  <a:spcPct val="0"/>
                </a:spcBef>
                <a:buClrTx/>
                <a:buFontTx/>
                <a:buNone/>
              </a:pPr>
              <a:t>9</a:t>
            </a:fld>
            <a:endParaRPr lang="ru-RU" altLang="en-US">
              <a:latin typeface="Calibri" pitchFamily="34" charset="0"/>
            </a:endParaRPr>
          </a:p>
        </p:txBody>
      </p:sp>
      <p:sp>
        <p:nvSpPr>
          <p:cNvPr id="3891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8916"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ru-RU" altLang="en-US">
              <a:latin typeface="Calibri" pitchFamily="34" charset="0"/>
              <a:ea typeface="Microsoft YaHei" pitchFamily="34" charset="-122"/>
            </a:endParaRPr>
          </a:p>
        </p:txBody>
      </p:sp>
      <p:sp>
        <p:nvSpPr>
          <p:cNvPr id="38917"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37DA4822-874F-471D-9F9E-831AF34C0327}" type="slidenum">
              <a:rPr>
                <a:latin typeface="Calibri" pitchFamily="34" charset="0"/>
              </a:rPr>
              <a:pPr algn="r" eaLnBrk="1" hangingPunct="1">
                <a:spcBef>
                  <a:spcPct val="0"/>
                </a:spcBef>
                <a:buClrTx/>
                <a:buFontTx/>
                <a:buNone/>
              </a:pPr>
              <a:t>9</a:t>
            </a:fld>
            <a:endParaRPr lang="ru-RU" altLang="en-US">
              <a:latin typeface="Calibri" pitchFamily="34" charset="0"/>
            </a:endParaRPr>
          </a:p>
        </p:txBody>
      </p:sp>
    </p:spTree>
    <p:extLst>
      <p:ext uri="{BB962C8B-B14F-4D97-AF65-F5344CB8AC3E}">
        <p14:creationId xmlns:p14="http://schemas.microsoft.com/office/powerpoint/2010/main" val="709796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4AC63BC9-6FC9-42FA-9F21-4E8A51267949}" type="slidenum">
              <a:rPr>
                <a:latin typeface="Calibri" pitchFamily="34" charset="0"/>
              </a:rPr>
              <a:pPr>
                <a:spcBef>
                  <a:spcPct val="0"/>
                </a:spcBef>
                <a:buClrTx/>
                <a:buFontTx/>
                <a:buNone/>
              </a:pPr>
              <a:t>10</a:t>
            </a:fld>
            <a:endParaRPr lang="ru-RU" altLang="en-US">
              <a:latin typeface="Calibri" pitchFamily="34" charset="0"/>
            </a:endParaRPr>
          </a:p>
        </p:txBody>
      </p:sp>
      <p:sp>
        <p:nvSpPr>
          <p:cNvPr id="3993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9940"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ru-RU" altLang="en-US">
              <a:latin typeface="Times New Roman" pitchFamily="18" charset="0"/>
            </a:endParaRPr>
          </a:p>
        </p:txBody>
      </p:sp>
      <p:sp>
        <p:nvSpPr>
          <p:cNvPr id="39941"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5E8246F7-653B-4AF2-8CA9-2E31B6953CDF}" type="slidenum">
              <a:rPr>
                <a:latin typeface="Calibri" pitchFamily="34" charset="0"/>
              </a:rPr>
              <a:pPr algn="r" eaLnBrk="1" hangingPunct="1">
                <a:spcBef>
                  <a:spcPct val="0"/>
                </a:spcBef>
                <a:buClrTx/>
                <a:buFontTx/>
                <a:buNone/>
              </a:pPr>
              <a:t>10</a:t>
            </a:fld>
            <a:endParaRPr lang="ru-RU" altLang="en-US">
              <a:latin typeface="Calibri" pitchFamily="34" charset="0"/>
            </a:endParaRPr>
          </a:p>
        </p:txBody>
      </p:sp>
    </p:spTree>
    <p:extLst>
      <p:ext uri="{BB962C8B-B14F-4D97-AF65-F5344CB8AC3E}">
        <p14:creationId xmlns:p14="http://schemas.microsoft.com/office/powerpoint/2010/main" val="13684198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6982001A-DDEC-46CC-A6AA-113B0035F753}" type="slidenum">
              <a:rPr>
                <a:latin typeface="Calibri" pitchFamily="34" charset="0"/>
              </a:rPr>
              <a:pPr>
                <a:spcBef>
                  <a:spcPct val="0"/>
                </a:spcBef>
                <a:buClrTx/>
                <a:buFontTx/>
                <a:buNone/>
              </a:pPr>
              <a:t>11</a:t>
            </a:fld>
            <a:endParaRPr lang="ru-RU" altLang="en-US">
              <a:latin typeface="Calibri" pitchFamily="34" charset="0"/>
            </a:endParaRPr>
          </a:p>
        </p:txBody>
      </p:sp>
      <p:sp>
        <p:nvSpPr>
          <p:cNvPr id="4096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0964"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ru-RU" altLang="en-US">
              <a:latin typeface="Times New Roman" pitchFamily="18" charset="0"/>
            </a:endParaRPr>
          </a:p>
        </p:txBody>
      </p:sp>
      <p:sp>
        <p:nvSpPr>
          <p:cNvPr id="40965"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BC40E3CD-CE90-4AD5-BC4B-49D27D821F0A}" type="slidenum">
              <a:rPr>
                <a:latin typeface="Calibri" pitchFamily="34" charset="0"/>
              </a:rPr>
              <a:pPr algn="r" eaLnBrk="1" hangingPunct="1">
                <a:spcBef>
                  <a:spcPct val="0"/>
                </a:spcBef>
                <a:buClrTx/>
                <a:buFontTx/>
                <a:buNone/>
              </a:pPr>
              <a:t>11</a:t>
            </a:fld>
            <a:endParaRPr lang="ru-RU" altLang="en-US">
              <a:latin typeface="Calibri" pitchFamily="34" charset="0"/>
            </a:endParaRPr>
          </a:p>
        </p:txBody>
      </p:sp>
    </p:spTree>
    <p:extLst>
      <p:ext uri="{BB962C8B-B14F-4D97-AF65-F5344CB8AC3E}">
        <p14:creationId xmlns:p14="http://schemas.microsoft.com/office/powerpoint/2010/main" val="11811714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E54B9EA5-CC93-43C6-A176-4F756BB824FC}" type="slidenum">
              <a:rPr>
                <a:latin typeface="Calibri" pitchFamily="34" charset="0"/>
              </a:rPr>
              <a:pPr>
                <a:spcBef>
                  <a:spcPct val="0"/>
                </a:spcBef>
                <a:buClrTx/>
                <a:buFontTx/>
                <a:buNone/>
              </a:pPr>
              <a:t>12</a:t>
            </a:fld>
            <a:endParaRPr lang="ru-RU" altLang="en-US">
              <a:latin typeface="Calibri" pitchFamily="34" charset="0"/>
            </a:endParaRPr>
          </a:p>
        </p:txBody>
      </p:sp>
      <p:sp>
        <p:nvSpPr>
          <p:cNvPr id="4198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1988"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ru-RU" altLang="en-US">
              <a:latin typeface="Times New Roman" pitchFamily="18" charset="0"/>
            </a:endParaRPr>
          </a:p>
        </p:txBody>
      </p:sp>
      <p:sp>
        <p:nvSpPr>
          <p:cNvPr id="41989"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CB1783B9-B657-44B7-B4DB-8E87B8B775D6}" type="slidenum">
              <a:rPr>
                <a:latin typeface="Calibri" pitchFamily="34" charset="0"/>
              </a:rPr>
              <a:pPr algn="r" eaLnBrk="1" hangingPunct="1">
                <a:spcBef>
                  <a:spcPct val="0"/>
                </a:spcBef>
                <a:buClrTx/>
                <a:buFontTx/>
                <a:buNone/>
              </a:pPr>
              <a:t>12</a:t>
            </a:fld>
            <a:endParaRPr lang="ru-RU" altLang="en-US">
              <a:latin typeface="Calibri" pitchFamily="34" charset="0"/>
            </a:endParaRPr>
          </a:p>
        </p:txBody>
      </p:sp>
    </p:spTree>
    <p:extLst>
      <p:ext uri="{BB962C8B-B14F-4D97-AF65-F5344CB8AC3E}">
        <p14:creationId xmlns:p14="http://schemas.microsoft.com/office/powerpoint/2010/main" val="12670005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C9F20C4D-CBE2-456B-8A74-23901F66A02F}" type="slidenum">
              <a:rPr>
                <a:latin typeface="Calibri" pitchFamily="34" charset="0"/>
              </a:rPr>
              <a:pPr>
                <a:spcBef>
                  <a:spcPct val="0"/>
                </a:spcBef>
                <a:buClrTx/>
                <a:buFontTx/>
                <a:buNone/>
              </a:pPr>
              <a:t>13</a:t>
            </a:fld>
            <a:endParaRPr lang="ru-RU" altLang="en-US">
              <a:latin typeface="Calibri" pitchFamily="34" charset="0"/>
            </a:endParaRPr>
          </a:p>
        </p:txBody>
      </p:sp>
      <p:sp>
        <p:nvSpPr>
          <p:cNvPr id="4301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3012"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ru-RU" altLang="en-US">
              <a:latin typeface="Times New Roman" pitchFamily="18" charset="0"/>
            </a:endParaRPr>
          </a:p>
        </p:txBody>
      </p:sp>
      <p:sp>
        <p:nvSpPr>
          <p:cNvPr id="43013"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62439B40-04C0-4CA8-8367-201624919ECD}" type="slidenum">
              <a:rPr>
                <a:latin typeface="Calibri" pitchFamily="34" charset="0"/>
              </a:rPr>
              <a:pPr algn="r" eaLnBrk="1" hangingPunct="1">
                <a:spcBef>
                  <a:spcPct val="0"/>
                </a:spcBef>
                <a:buClrTx/>
                <a:buFontTx/>
                <a:buNone/>
              </a:pPr>
              <a:t>13</a:t>
            </a:fld>
            <a:endParaRPr lang="ru-RU" altLang="en-US">
              <a:latin typeface="Calibri" pitchFamily="34" charset="0"/>
            </a:endParaRPr>
          </a:p>
        </p:txBody>
      </p:sp>
    </p:spTree>
    <p:extLst>
      <p:ext uri="{BB962C8B-B14F-4D97-AF65-F5344CB8AC3E}">
        <p14:creationId xmlns:p14="http://schemas.microsoft.com/office/powerpoint/2010/main" val="11687473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034"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48C713A8-5145-4D9B-8A28-A91D72155DD6}" type="slidenum">
              <a:rPr>
                <a:latin typeface="Calibri" pitchFamily="34" charset="0"/>
              </a:rPr>
              <a:pPr>
                <a:spcBef>
                  <a:spcPct val="0"/>
                </a:spcBef>
                <a:buClrTx/>
                <a:buFontTx/>
                <a:buNone/>
              </a:pPr>
              <a:t>14</a:t>
            </a:fld>
            <a:endParaRPr lang="ru-RU" altLang="en-US">
              <a:latin typeface="Calibri" pitchFamily="34" charset="0"/>
            </a:endParaRPr>
          </a:p>
        </p:txBody>
      </p:sp>
      <p:sp>
        <p:nvSpPr>
          <p:cNvPr id="4403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4036"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ru-RU" altLang="en-US">
              <a:latin typeface="Times New Roman" pitchFamily="18" charset="0"/>
            </a:endParaRPr>
          </a:p>
        </p:txBody>
      </p:sp>
      <p:sp>
        <p:nvSpPr>
          <p:cNvPr id="44037"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F691022F-B3A3-4D0C-B90A-E36D41D6ECFA}" type="slidenum">
              <a:rPr>
                <a:latin typeface="Calibri" pitchFamily="34" charset="0"/>
              </a:rPr>
              <a:pPr algn="r" eaLnBrk="1" hangingPunct="1">
                <a:spcBef>
                  <a:spcPct val="0"/>
                </a:spcBef>
                <a:buClrTx/>
                <a:buFontTx/>
                <a:buNone/>
              </a:pPr>
              <a:t>14</a:t>
            </a:fld>
            <a:endParaRPr lang="ru-RU" altLang="en-US">
              <a:latin typeface="Calibri" pitchFamily="34" charset="0"/>
            </a:endParaRPr>
          </a:p>
        </p:txBody>
      </p:sp>
    </p:spTree>
    <p:extLst>
      <p:ext uri="{BB962C8B-B14F-4D97-AF65-F5344CB8AC3E}">
        <p14:creationId xmlns:p14="http://schemas.microsoft.com/office/powerpoint/2010/main" val="22417529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Eco">
    <p:spTree>
      <p:nvGrpSpPr>
        <p:cNvPr id="1" name=""/>
        <p:cNvGrpSpPr/>
        <p:nvPr/>
      </p:nvGrpSpPr>
      <p:grpSpPr>
        <a:xfrm>
          <a:off x="0" y="0"/>
          <a:ext cx="0" cy="0"/>
          <a:chOff x="0" y="0"/>
          <a:chExt cx="0" cy="0"/>
        </a:xfrm>
      </p:grpSpPr>
      <p:pic>
        <p:nvPicPr>
          <p:cNvPr id="10" name="Picture 9" descr="blue-aqua title.png"/>
          <p:cNvPicPr>
            <a:picLocks noChangeAspect="1"/>
          </p:cNvPicPr>
          <p:nvPr userDrawn="1"/>
        </p:nvPicPr>
        <p:blipFill>
          <a:blip r:embed="rId2"/>
          <a:stretch>
            <a:fillRect/>
          </a:stretch>
        </p:blipFill>
        <p:spPr>
          <a:xfrm>
            <a:off x="0" y="585434"/>
            <a:ext cx="9143999" cy="3581400"/>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rgbClr val="53565A"/>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53565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3988" y="284334"/>
            <a:ext cx="2295525" cy="878288"/>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no photo)">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5696"/>
            <a:ext cx="9143046" cy="6241653"/>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ell Gosset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Bell Gossett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Bell Gossett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Bell Gossett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Bell Gossett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 y="357"/>
            <a:ext cx="9143046" cy="6857285"/>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chemeClr val="bg1"/>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7472"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Bell Gosset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ell Gossett (photo)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ell Gossett (2 column)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Bell Gossett (char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Eco">
    <p:spTree>
      <p:nvGrpSpPr>
        <p:cNvPr id="1" name=""/>
        <p:cNvGrpSpPr/>
        <p:nvPr/>
      </p:nvGrpSpPr>
      <p:grpSpPr>
        <a:xfrm>
          <a:off x="0" y="0"/>
          <a:ext cx="0" cy="0"/>
          <a:chOff x="0" y="0"/>
          <a:chExt cx="0" cy="0"/>
        </a:xfrm>
      </p:grpSpPr>
      <p:pic>
        <p:nvPicPr>
          <p:cNvPr id="8" name="Picture 7" descr="blue-aqua divider.png"/>
          <p:cNvPicPr>
            <a:picLocks noChangeAspect="1"/>
          </p:cNvPicPr>
          <p:nvPr userDrawn="1"/>
        </p:nvPicPr>
        <p:blipFill>
          <a:blip r:embed="rId2"/>
          <a:stretch>
            <a:fillRect/>
          </a:stretch>
        </p:blipFill>
        <p:spPr>
          <a:xfrm>
            <a:off x="476" y="357"/>
            <a:ext cx="9143047" cy="6857286"/>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rgbClr val="53565A"/>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4488"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9144000" cy="2743200"/>
          </a:xfrm>
          <a:solidFill>
            <a:srgbClr val="61ACC9"/>
          </a:solidFill>
          <a:ln>
            <a:noFill/>
          </a:ln>
        </p:spPr>
        <p:txBody>
          <a:bodyPr/>
          <a:lstStyle>
            <a:lvl1pPr>
              <a:defRPr>
                <a:solidFill>
                  <a:srgbClr val="FFFFFF"/>
                </a:solidFill>
              </a:defRPr>
            </a:lvl1pPr>
          </a:lstStyle>
          <a:p>
            <a:r>
              <a:rPr lang="en-US"/>
              <a:t>Drag picture to placeholder or click icon to add</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2 photo)">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3507153"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sp>
        <p:nvSpPr>
          <p:cNvPr id="12" name="Picture Placeholder 8"/>
          <p:cNvSpPr>
            <a:spLocks noGrp="1"/>
          </p:cNvSpPr>
          <p:nvPr>
            <p:ph type="pic" sz="quarter" idx="12"/>
          </p:nvPr>
        </p:nvSpPr>
        <p:spPr>
          <a:xfrm>
            <a:off x="3507153" y="4114799"/>
            <a:ext cx="5636847"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17"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18"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9"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8819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image" Target="../media/image2.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image" Target="../media/image5.png"/><Relationship Id="rId5" Type="http://schemas.openxmlformats.org/officeDocument/2006/relationships/slideLayout" Target="../slideLayouts/slideLayout12.xml"/><Relationship Id="rId10"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blue-aqua content header.png"/>
          <p:cNvPicPr>
            <a:picLocks noChangeAspect="1"/>
          </p:cNvPicPr>
          <p:nvPr userDrawn="1"/>
        </p:nvPicPr>
        <p:blipFill>
          <a:blip r:embed="rId9"/>
          <a:stretch>
            <a:fillRect/>
          </a:stretch>
        </p:blipFill>
        <p:spPr>
          <a:xfrm>
            <a:off x="0" y="0"/>
            <a:ext cx="9144000" cy="1514475"/>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677692"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36" r:id="rId1"/>
    <p:sldLayoutId id="2147483839" r:id="rId2"/>
    <p:sldLayoutId id="2147483840" r:id="rId3"/>
    <p:sldLayoutId id="2147483841" r:id="rId4"/>
    <p:sldLayoutId id="2147483842" r:id="rId5"/>
    <p:sldLayoutId id="2147483843" r:id="rId6"/>
    <p:sldLayoutId id="2147483844" r:id="rId7"/>
  </p:sldLayoutIdLst>
  <p:hf hdr="0" ftr="0" dt="0"/>
  <p:txStyles>
    <p:titleStyle>
      <a:lvl1pPr algn="l" defTabSz="457200" rtl="0" eaLnBrk="1" latinLnBrk="0" hangingPunct="1">
        <a:lnSpc>
          <a:spcPts val="2900"/>
        </a:lnSpc>
        <a:spcBef>
          <a:spcPct val="0"/>
        </a:spcBef>
        <a:buNone/>
        <a:defRPr sz="2800" b="0" kern="1200">
          <a:solidFill>
            <a:srgbClr val="53565A"/>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2" y="2667"/>
            <a:ext cx="9143043" cy="1499459"/>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7671944"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Lst>
  <p:hf hdr="0" ftr="0" dt="0"/>
  <p:txStyles>
    <p:title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22.jp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5.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27.emf"/></Relationships>
</file>

<file path=ppt/slides/_rels/slide14.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SBP_dual_system_SURVEY.avi" TargetMode="External"/><Relationship Id="rId1" Type="http://schemas.microsoft.com/office/2007/relationships/media" Target="SBP_dual_system_SURVEY.avi" TargetMode="External"/><Relationship Id="rId5" Type="http://schemas.openxmlformats.org/officeDocument/2006/relationships/image" Target="../media/image32.png"/><Relationship Id="rId4"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xml"/><Relationship Id="rId1" Type="http://schemas.openxmlformats.org/officeDocument/2006/relationships/slideLayout" Target="../slideLayouts/slideLayout12.xml"/><Relationship Id="rId4" Type="http://schemas.openxmlformats.org/officeDocument/2006/relationships/slide" Target="slide40.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11.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22.jpg"/></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15.xml"/><Relationship Id="rId5" Type="http://schemas.openxmlformats.org/officeDocument/2006/relationships/image" Target="../media/image26.pn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27.emf"/></Relationships>
</file>

<file path=ppt/slides/_rels/slide2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9.xml"/><Relationship Id="rId1" Type="http://schemas.openxmlformats.org/officeDocument/2006/relationships/slideLayout" Target="../slideLayouts/slideLayout11.xml"/><Relationship Id="rId5" Type="http://schemas.openxmlformats.org/officeDocument/2006/relationships/image" Target="../media/image40.png"/><Relationship Id="rId4" Type="http://schemas.openxmlformats.org/officeDocument/2006/relationships/slide" Target="slide36.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eg"/><Relationship Id="rId1" Type="http://schemas.openxmlformats.org/officeDocument/2006/relationships/slideLayout" Target="../slideLayouts/slideLayout1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43.jpg"/></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eg"/><Relationship Id="rId1" Type="http://schemas.openxmlformats.org/officeDocument/2006/relationships/slideLayout" Target="../slideLayouts/slideLayout11.xml"/><Relationship Id="rId6" Type="http://schemas.openxmlformats.org/officeDocument/2006/relationships/image" Target="../media/image47.png"/><Relationship Id="rId5" Type="http://schemas.openxmlformats.org/officeDocument/2006/relationships/image" Target="../media/image44.jpeg"/><Relationship Id="rId4" Type="http://schemas.openxmlformats.org/officeDocument/2006/relationships/image" Target="../media/image43.jpg"/></Relationships>
</file>

<file path=ppt/slides/_rels/slide3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eg"/><Relationship Id="rId1" Type="http://schemas.openxmlformats.org/officeDocument/2006/relationships/slideLayout" Target="../slideLayouts/slideLayout11.xml"/><Relationship Id="rId6" Type="http://schemas.openxmlformats.org/officeDocument/2006/relationships/image" Target="../media/image49.png"/><Relationship Id="rId5" Type="http://schemas.openxmlformats.org/officeDocument/2006/relationships/image" Target="../media/image44.jpeg"/><Relationship Id="rId4" Type="http://schemas.openxmlformats.org/officeDocument/2006/relationships/image" Target="../media/image43.jpg"/></Relationships>
</file>

<file path=ppt/slides/_rels/slide3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image" Target="../media/image52.png"/><Relationship Id="rId5" Type="http://schemas.openxmlformats.org/officeDocument/2006/relationships/image" Target="../media/image51.emf"/><Relationship Id="rId4" Type="http://schemas.openxmlformats.org/officeDocument/2006/relationships/package" Target="../embeddings/Microsoft_Word_Document1.docx"/></Relationships>
</file>

<file path=ppt/slides/_rels/slide3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11.xml"/><Relationship Id="rId6" Type="http://schemas.openxmlformats.org/officeDocument/2006/relationships/image" Target="../media/image53.png"/><Relationship Id="rId5" Type="http://schemas.openxmlformats.org/officeDocument/2006/relationships/image" Target="../media/image41.jpeg"/><Relationship Id="rId4" Type="http://schemas.openxmlformats.org/officeDocument/2006/relationships/image" Target="../media/image44.jpeg"/></Relationships>
</file>

<file path=ppt/slides/_rels/slide3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41.jpeg"/><Relationship Id="rId1" Type="http://schemas.openxmlformats.org/officeDocument/2006/relationships/slideLayout" Target="../slideLayouts/slideLayout11.xml"/><Relationship Id="rId5" Type="http://schemas.openxmlformats.org/officeDocument/2006/relationships/image" Target="../media/image57.png"/><Relationship Id="rId4" Type="http://schemas.openxmlformats.org/officeDocument/2006/relationships/image" Target="../media/image56.png"/></Relationships>
</file>

<file path=ppt/slides/_rels/slide3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58.JP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64.png"/></Relationships>
</file>

<file path=ppt/slides/_rels/slide4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image" Target="../media/image66.jpeg"/></Relationships>
</file>

<file path=ppt/slides/_rels/slide4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2.xml"/><Relationship Id="rId1" Type="http://schemas.openxmlformats.org/officeDocument/2006/relationships/slideLayout" Target="../slideLayouts/slideLayout15.xml"/><Relationship Id="rId4" Type="http://schemas.openxmlformats.org/officeDocument/2006/relationships/image" Target="../media/image68.png"/></Relationships>
</file>

<file path=ppt/slides/_rels/slide4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5.xml"/><Relationship Id="rId1" Type="http://schemas.openxmlformats.org/officeDocument/2006/relationships/slideLayout" Target="../slideLayouts/slideLayout15.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68.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SBP_data_processing.avi" TargetMode="External"/><Relationship Id="rId1" Type="http://schemas.microsoft.com/office/2007/relationships/media" Target="SBP_data_processing.avi" TargetMode="External"/><Relationship Id="rId4" Type="http://schemas.openxmlformats.org/officeDocument/2006/relationships/image" Target="../media/image73.png"/></Relationships>
</file>

<file path=ppt/slides/_rels/slide4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6.xml"/><Relationship Id="rId1" Type="http://schemas.openxmlformats.org/officeDocument/2006/relationships/slideLayout" Target="../slideLayouts/slideLayout15.xml"/><Relationship Id="rId4" Type="http://schemas.openxmlformats.org/officeDocument/2006/relationships/image" Target="../media/image7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SBP_data_export.avi" TargetMode="External"/><Relationship Id="rId1" Type="http://schemas.microsoft.com/office/2007/relationships/media" Target="SBP_data_export.avi" TargetMode="External"/><Relationship Id="rId5" Type="http://schemas.openxmlformats.org/officeDocument/2006/relationships/image" Target="../media/image76.png"/><Relationship Id="rId4" Type="http://schemas.openxmlformats.org/officeDocument/2006/relationships/notesSlide" Target="../notesSlides/notesSlide27.xml"/></Relationships>
</file>

<file path=ppt/slides/_rels/slide5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SBP_3D_fence_output.avi" TargetMode="External"/><Relationship Id="rId1" Type="http://schemas.microsoft.com/office/2007/relationships/media" Target="SBP_3D_fence_output.avi" TargetMode="External"/><Relationship Id="rId5" Type="http://schemas.openxmlformats.org/officeDocument/2006/relationships/image" Target="../media/image79.png"/><Relationship Id="rId4" Type="http://schemas.openxmlformats.org/officeDocument/2006/relationships/notesSlide" Target="../notesSlides/notesSlide29.xml"/></Relationships>
</file>

<file path=ppt/slides/_rels/slide55.xml.rels><?xml version="1.0" encoding="UTF-8" standalone="yes"?>
<Relationships xmlns="http://schemas.openxmlformats.org/package/2006/relationships"><Relationship Id="rId3" Type="http://schemas.openxmlformats.org/officeDocument/2006/relationships/hyperlink" Target="https://support.hypack.com/support/visitor/index.php?/LiveChat/Chat/Request/_sessionID=uldLlWxjCstAadc8e3e434ecaff6151a1935473db5d95454bce6ryxs99pjTF5daVD6sRxXwWj9eGb/_proactive=0/_filterDepartmentID=/_randomNumber=20/_fullName=/_email=/_promptType=chat" TargetMode="External"/><Relationship Id="rId7" Type="http://schemas.openxmlformats.org/officeDocument/2006/relationships/hyperlink" Target="http://www.hypack.com/" TargetMode="External"/><Relationship Id="rId2" Type="http://schemas.openxmlformats.org/officeDocument/2006/relationships/hyperlink" Target="https://www.youtube.com/user/HYPACK2013/videos" TargetMode="External"/><Relationship Id="rId1" Type="http://schemas.openxmlformats.org/officeDocument/2006/relationships/slideLayout" Target="../slideLayouts/slideLayout8.xml"/><Relationship Id="rId6" Type="http://schemas.openxmlformats.org/officeDocument/2006/relationships/hyperlink" Target="http://support.hypack.com/" TargetMode="External"/><Relationship Id="rId5" Type="http://schemas.openxmlformats.org/officeDocument/2006/relationships/hyperlink" Target="http://www.ustream.tv/channel/hypack" TargetMode="External"/><Relationship Id="rId4" Type="http://schemas.openxmlformats.org/officeDocument/2006/relationships/hyperlink" Target="https://www.youtube.com/channel/UCOzhxa2gkVQD3ArsKVXiXnQ"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5.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SBP_complex_hardware.avi" TargetMode="External"/><Relationship Id="rId1" Type="http://schemas.microsoft.com/office/2007/relationships/media" Target="SBP_complex_hardware.avi" TargetMode="External"/><Relationship Id="rId5" Type="http://schemas.openxmlformats.org/officeDocument/2006/relationships/image" Target="../media/image20.png"/><Relationship Id="rId4"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gn="l" rtl="0"/>
            <a:r>
              <a:rPr lang="ru-RU" b="0" i="0" u="none" baseline="0"/>
              <a:t>Сбор и обработка данных донных профилографов </a:t>
            </a:r>
            <a:endParaRPr lang="ru-RU" sz="2400" dirty="0"/>
          </a:p>
        </p:txBody>
      </p:sp>
      <p:sp>
        <p:nvSpPr>
          <p:cNvPr id="2" name="Subtitle 1"/>
          <p:cNvSpPr>
            <a:spLocks noGrp="1"/>
          </p:cNvSpPr>
          <p:nvPr>
            <p:ph type="subTitle" idx="1"/>
          </p:nvPr>
        </p:nvSpPr>
        <p:spPr>
          <a:xfrm>
            <a:off x="385511" y="3650782"/>
            <a:ext cx="4138863" cy="422029"/>
          </a:xfrm>
        </p:spPr>
        <p:txBody>
          <a:bodyPr/>
          <a:lstStyle/>
          <a:p>
            <a:pPr algn="l" rtl="0"/>
            <a:r>
              <a:rPr lang="ru-RU" b="0" i="0" u="none" baseline="0"/>
              <a:t>Учебный Семинар HYPACK® 2020</a:t>
            </a:r>
          </a:p>
        </p:txBody>
      </p:sp>
      <p:sp>
        <p:nvSpPr>
          <p:cNvPr id="7" name="Content Placeholder 6"/>
          <p:cNvSpPr>
            <a:spLocks noGrp="1"/>
          </p:cNvSpPr>
          <p:nvPr>
            <p:ph sz="quarter" idx="11"/>
          </p:nvPr>
        </p:nvSpPr>
        <p:spPr/>
        <p:txBody>
          <a:bodyPr/>
          <a:lstStyle/>
          <a:p>
            <a:pPr algn="l" rtl="0"/>
            <a:r>
              <a:rPr lang="ru-RU" b="0" i="0" u="none" baseline="0"/>
              <a:t>Январь 2020</a:t>
            </a:r>
          </a:p>
        </p:txBody>
      </p:sp>
      <p:sp>
        <p:nvSpPr>
          <p:cNvPr id="5" name="Picture Placeholder 4">
            <a:extLst>
              <a:ext uri="{FF2B5EF4-FFF2-40B4-BE49-F238E27FC236}">
                <a16:creationId xmlns="" xmlns:a16="http://schemas.microsoft.com/office/drawing/2014/main" id="{C490D473-BC91-4379-938A-9DC4E556E86D}"/>
              </a:ext>
            </a:extLst>
          </p:cNvPr>
          <p:cNvSpPr>
            <a:spLocks noGrp="1"/>
          </p:cNvSpPr>
          <p:nvPr>
            <p:ph type="pic" sz="quarter" idx="10"/>
          </p:nvPr>
        </p:nvSpPr>
        <p:spPr/>
      </p:sp>
      <p:pic>
        <p:nvPicPr>
          <p:cNvPr id="8" name="Picture 2">
            <a:extLst>
              <a:ext uri="{FF2B5EF4-FFF2-40B4-BE49-F238E27FC236}">
                <a16:creationId xmlns="" xmlns:a16="http://schemas.microsoft.com/office/drawing/2014/main" id="{6DFB707F-CD69-46FA-A4D0-9BE8296AF73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3204" t="12748" r="16117" b="8964"/>
          <a:stretch/>
        </p:blipFill>
        <p:spPr bwMode="auto">
          <a:xfrm>
            <a:off x="0" y="4114799"/>
            <a:ext cx="9144000" cy="2743201"/>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705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
          <p:cNvSpPr txBox="1">
            <a:spLocks noChangeArrowheads="1"/>
          </p:cNvSpPr>
          <p:nvPr/>
        </p:nvSpPr>
        <p:spPr bwMode="auto">
          <a:xfrm>
            <a:off x="228600" y="0"/>
            <a:ext cx="796766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Монитор аналогового ДП</a:t>
            </a:r>
          </a:p>
        </p:txBody>
      </p:sp>
      <p:sp>
        <p:nvSpPr>
          <p:cNvPr id="21507" name="Text Box 3"/>
          <p:cNvSpPr txBox="1">
            <a:spLocks noChangeArrowheads="1"/>
          </p:cNvSpPr>
          <p:nvPr/>
        </p:nvSpPr>
        <p:spPr bwMode="auto">
          <a:xfrm>
            <a:off x="3901678" y="1136968"/>
            <a:ext cx="2286000" cy="2463800"/>
          </a:xfrm>
          <a:prstGeom prst="rect">
            <a:avLst/>
          </a:prstGeom>
          <a:solidFill>
            <a:schemeClr val="bg1"/>
          </a:solidFill>
          <a:ln>
            <a:noFill/>
          </a:ln>
          <a:extLs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pPr>
            <a:r>
              <a:rPr lang="ru-RU" sz="1400" b="0" i="0" u="none" baseline="0">
                <a:solidFill>
                  <a:schemeClr val="tx1">
                    <a:lumMod val="65000"/>
                    <a:lumOff val="35000"/>
                  </a:schemeClr>
                </a:solidFill>
              </a:rPr>
              <a:t>Монитор Аналогового ДП используется для настройки триггеров и прослушивания сигналов.</a:t>
            </a:r>
          </a:p>
          <a:p>
            <a:pPr algn="l" rtl="0" eaLnBrk="1" hangingPunct="1">
              <a:spcAft>
                <a:spcPct val="0"/>
              </a:spcAft>
              <a:buClrTx/>
              <a:buFontTx/>
              <a:buNone/>
            </a:pPr>
            <a:endParaRPr lang="ru-RU" altLang="en-US" sz="1400" dirty="0">
              <a:solidFill>
                <a:schemeClr val="tx1">
                  <a:lumMod val="65000"/>
                  <a:lumOff val="35000"/>
                </a:schemeClr>
              </a:solidFill>
            </a:endParaRPr>
          </a:p>
          <a:p>
            <a:pPr algn="l" rtl="0" eaLnBrk="1" hangingPunct="1">
              <a:spcAft>
                <a:spcPct val="0"/>
              </a:spcAft>
              <a:buClrTx/>
              <a:buFontTx/>
              <a:buNone/>
            </a:pPr>
            <a:r>
              <a:rPr lang="ru-RU" sz="1400" b="0" i="0" u="none" baseline="0">
                <a:solidFill>
                  <a:schemeClr val="tx1">
                    <a:lumMod val="65000"/>
                    <a:lumOff val="35000"/>
                  </a:schemeClr>
                </a:solidFill>
              </a:rPr>
              <a:t>Каждый аналоговый ДП требует своих настроек для получения качественной информации.</a:t>
            </a:r>
          </a:p>
        </p:txBody>
      </p:sp>
      <p:sp>
        <p:nvSpPr>
          <p:cNvPr id="21510"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ltLang="en-US"/>
          </a:p>
        </p:txBody>
      </p:sp>
      <p:sp>
        <p:nvSpPr>
          <p:cNvPr id="21511" name="Rectangle 12"/>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ltLang="en-US"/>
          </a:p>
        </p:txBody>
      </p:sp>
      <p:sp>
        <p:nvSpPr>
          <p:cNvPr id="21516" name="Text Box 3"/>
          <p:cNvSpPr txBox="1">
            <a:spLocks noChangeArrowheads="1"/>
          </p:cNvSpPr>
          <p:nvPr/>
        </p:nvSpPr>
        <p:spPr bwMode="auto">
          <a:xfrm>
            <a:off x="228600" y="3641724"/>
            <a:ext cx="6086475" cy="1157069"/>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marL="171450" indent="-171450" algn="l" rtl="0" eaLnBrk="1" hangingPunct="1">
              <a:spcBef>
                <a:spcPts val="500"/>
              </a:spcBef>
              <a:spcAft>
                <a:spcPct val="0"/>
              </a:spcAft>
              <a:buClrTx/>
              <a:buSzPct val="125000"/>
              <a:buFont typeface="Arial" panose="020B0604020202020204" pitchFamily="34" charset="0"/>
              <a:buChar char="•"/>
            </a:pPr>
            <a:r>
              <a:rPr lang="ru-RU" sz="1400" b="0" i="0" u="none" baseline="0">
                <a:solidFill>
                  <a:schemeClr val="tx1">
                    <a:lumMod val="65000"/>
                    <a:lumOff val="35000"/>
                  </a:schemeClr>
                </a:solidFill>
              </a:rPr>
              <a:t>При запуске СЪЕМКИ, драйвер автоматически запустит Монитор Аналогового Сигнала.</a:t>
            </a:r>
          </a:p>
          <a:p>
            <a:pPr marL="171450" indent="-171450" algn="l" rtl="0" eaLnBrk="1" hangingPunct="1">
              <a:spcBef>
                <a:spcPts val="500"/>
              </a:spcBef>
              <a:spcAft>
                <a:spcPct val="0"/>
              </a:spcAft>
              <a:buClrTx/>
              <a:buSzPct val="125000"/>
              <a:buFont typeface="Arial" panose="020B0604020202020204" pitchFamily="34" charset="0"/>
              <a:buChar char="•"/>
            </a:pPr>
            <a:r>
              <a:rPr lang="ru-RU" sz="1400" b="0" i="0" u="none" baseline="0">
                <a:solidFill>
                  <a:schemeClr val="tx1">
                    <a:lumMod val="65000"/>
                    <a:lumOff val="35000"/>
                  </a:schemeClr>
                </a:solidFill>
              </a:rPr>
              <a:t>Кнопка «I/O Channels» - для каждого поля следует настроить канал устройства NI USB к которому подключен сигнал от ДП.  Каждому каналу можно задать метку или название, в соответствии с типом ДП, например, «Сигнал Спаркера».</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597" y="1041400"/>
            <a:ext cx="3524478" cy="25908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5075" y="990600"/>
            <a:ext cx="2771775" cy="3448686"/>
          </a:xfrm>
          <a:prstGeom prst="rect">
            <a:avLst/>
          </a:prstGeom>
        </p:spPr>
      </p:pic>
      <p:cxnSp>
        <p:nvCxnSpPr>
          <p:cNvPr id="6" name="Elbow Connector 5"/>
          <p:cNvCxnSpPr/>
          <p:nvPr/>
        </p:nvCxnSpPr>
        <p:spPr>
          <a:xfrm flipV="1">
            <a:off x="3374231" y="1041400"/>
            <a:ext cx="2940844" cy="368300"/>
          </a:xfrm>
          <a:prstGeom prst="bentConnector3">
            <a:avLst>
              <a:gd name="adj1" fmla="val 15344"/>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1515" name="Straight Arrow Connector 8"/>
          <p:cNvCxnSpPr>
            <a:cxnSpLocks noChangeShapeType="1"/>
          </p:cNvCxnSpPr>
          <p:nvPr/>
        </p:nvCxnSpPr>
        <p:spPr bwMode="auto">
          <a:xfrm>
            <a:off x="5943600" y="2857500"/>
            <a:ext cx="450850" cy="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1" name="Rectangle 10"/>
          <p:cNvSpPr/>
          <p:nvPr/>
        </p:nvSpPr>
        <p:spPr>
          <a:xfrm>
            <a:off x="11153775" y="1659256"/>
            <a:ext cx="104775" cy="4571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
        <p:nvSpPr>
          <p:cNvPr id="12" name="Rectangle 11"/>
          <p:cNvSpPr/>
          <p:nvPr/>
        </p:nvSpPr>
        <p:spPr>
          <a:xfrm>
            <a:off x="6394450" y="2181542"/>
            <a:ext cx="2616200" cy="218090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
        <p:nvSpPr>
          <p:cNvPr id="14" name="TextBox 13"/>
          <p:cNvSpPr txBox="1"/>
          <p:nvPr/>
        </p:nvSpPr>
        <p:spPr>
          <a:xfrm>
            <a:off x="228600" y="5036919"/>
            <a:ext cx="8648700" cy="1384995"/>
          </a:xfrm>
          <a:prstGeom prst="rect">
            <a:avLst/>
          </a:prstGeom>
          <a:noFill/>
        </p:spPr>
        <p:txBody>
          <a:bodyPr wrap="square" rtlCol="0">
            <a:spAutoFit/>
          </a:bodyPr>
          <a:lstStyle/>
          <a:p>
            <a:pPr marL="171450" indent="-171450" algn="l" rtl="0">
              <a:buSzPct val="125000"/>
              <a:buFont typeface="Arial" panose="020B0604020202020204" pitchFamily="34" charset="0"/>
              <a:buChar char="•"/>
            </a:pPr>
            <a:r>
              <a:rPr lang="ru-RU" sz="1400" b="0" i="0" u="none" baseline="0">
                <a:solidFill>
                  <a:schemeClr val="tx1">
                    <a:lumMod val="65000"/>
                    <a:lumOff val="35000"/>
                  </a:schemeClr>
                </a:solidFill>
              </a:rPr>
              <a:t>Обычно используется напряжение триггера по умолчанию -5В/+5В, однако уровни напряжения для каналов 1 и/или 2 следует задать вручную.  Рекомендованные значения уровней напряжения для систем ДП типа Пингер и Чирп - между -5/+5В и -2/+2В в зависимости от возраста системы, в то время, как гидрофонные решетки для бумеров/спаркеров обычно передают напряжение -1/+1В до -5/+5В в зависимости от чувствительности решетки, усиления гидрофона и отражательной способности дна.</a:t>
            </a:r>
          </a:p>
          <a:p>
            <a:pPr marL="171450" indent="-171450" algn="l" rtl="0">
              <a:buSzPct val="125000"/>
              <a:buFont typeface="Arial" panose="020B0604020202020204" pitchFamily="34" charset="0"/>
              <a:buChar char="•"/>
            </a:pPr>
            <a:r>
              <a:rPr lang="ru-RU" sz="1400" b="0" i="0" u="none" baseline="0">
                <a:solidFill>
                  <a:schemeClr val="tx1">
                    <a:lumMod val="65000"/>
                    <a:lumOff val="35000"/>
                  </a:schemeClr>
                </a:solidFill>
              </a:rPr>
              <a:t>Используйте режим терминала (RSE) и скорость сигнала по умолчанию за исключением продвинутых пользователей.  </a:t>
            </a:r>
          </a:p>
        </p:txBody>
      </p:sp>
    </p:spTree>
    <p:extLst>
      <p:ext uri="{BB962C8B-B14F-4D97-AF65-F5344CB8AC3E}">
        <p14:creationId xmlns:p14="http://schemas.microsoft.com/office/powerpoint/2010/main" val="3022066729"/>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1"/>
          <p:cNvSpPr txBox="1">
            <a:spLocks noChangeArrowheads="1"/>
          </p:cNvSpPr>
          <p:nvPr/>
        </p:nvSpPr>
        <p:spPr bwMode="auto">
          <a:xfrm>
            <a:off x="228600" y="0"/>
            <a:ext cx="796766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Монитор Аналогового ДП, продолжение</a:t>
            </a:r>
          </a:p>
        </p:txBody>
      </p:sp>
      <p:sp>
        <p:nvSpPr>
          <p:cNvPr id="22531"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ltLang="en-US"/>
          </a:p>
        </p:txBody>
      </p:sp>
      <p:sp>
        <p:nvSpPr>
          <p:cNvPr id="22532" name="Rectangle 12"/>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ltLang="en-US"/>
          </a:p>
        </p:txBody>
      </p:sp>
      <p:sp>
        <p:nvSpPr>
          <p:cNvPr id="24" name="Text Box 3"/>
          <p:cNvSpPr txBox="1">
            <a:spLocks noChangeArrowheads="1"/>
          </p:cNvSpPr>
          <p:nvPr/>
        </p:nvSpPr>
        <p:spPr bwMode="auto">
          <a:xfrm>
            <a:off x="96838" y="1447800"/>
            <a:ext cx="5008562" cy="90170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50000"/>
              <a:buFont typeface="Wingdings" pitchFamily="2" charset="2"/>
              <a:buChar char=""/>
              <a:defRPr/>
            </a:pPr>
            <a:r>
              <a:rPr lang="ru-RU" sz="1400" b="0" i="0" u="none" baseline="0">
                <a:solidFill>
                  <a:schemeClr val="tx1">
                    <a:lumMod val="65000"/>
                    <a:lumOff val="35000"/>
                  </a:schemeClr>
                </a:solidFill>
              </a:rPr>
              <a:t>Величины напряжения для Каналов 1 и 2 можно считать «базовым усилением» для канала, важно не обрезать входящие сигналы, поскольку такие обрезанные данные нельзя будет восстановить.  </a:t>
            </a:r>
            <a:r>
              <a:rPr lang="ru-RU" sz="1400" b="1" i="0" u="none" baseline="0">
                <a:solidFill>
                  <a:srgbClr val="FF0000"/>
                </a:solidFill>
              </a:rPr>
              <a:t>Как правило, диапазон мощности задается на одну треть выше реальной мощности входного сигнала.</a:t>
            </a:r>
          </a:p>
          <a:p>
            <a:pPr marL="0" indent="0" algn="l" rtl="0" eaLnBrk="1" hangingPunct="1">
              <a:spcBef>
                <a:spcPts val="500"/>
              </a:spcBef>
              <a:spcAft>
                <a:spcPct val="0"/>
              </a:spcAft>
              <a:buClrTx/>
              <a:buSzPct val="50000"/>
              <a:defRPr/>
            </a:pPr>
            <a:endParaRPr lang="ru-RU" sz="1400" dirty="0"/>
          </a:p>
          <a:p>
            <a:pPr algn="l" rtl="0" eaLnBrk="1" hangingPunct="1">
              <a:spcBef>
                <a:spcPts val="500"/>
              </a:spcBef>
              <a:spcAft>
                <a:spcPct val="0"/>
              </a:spcAft>
              <a:buClrTx/>
              <a:buSzPct val="50000"/>
              <a:buFont typeface="Wingdings" pitchFamily="2" charset="2"/>
              <a:buChar char=""/>
              <a:defRPr/>
            </a:pPr>
            <a:r>
              <a:rPr lang="ru-RU" sz="1400" b="0" i="0" u="none" baseline="0">
                <a:solidFill>
                  <a:schemeClr val="tx1">
                    <a:lumMod val="65000"/>
                    <a:lumOff val="35000"/>
                  </a:schemeClr>
                </a:solidFill>
              </a:rPr>
              <a:t>При наличии проблем конфигурации, в нижней части аналогового монитора появится </a:t>
            </a:r>
            <a:r>
              <a:rPr lang="ru-RU" sz="1400" b="0" i="0" u="none" baseline="0">
                <a:solidFill>
                  <a:srgbClr val="FF0000"/>
                </a:solidFill>
              </a:rPr>
              <a:t>красное сообщение</a:t>
            </a:r>
            <a:r>
              <a:rPr lang="ru-RU" sz="1400" b="0" i="0" u="none" baseline="0"/>
              <a:t>.  </a:t>
            </a:r>
            <a:r>
              <a:rPr lang="ru-RU" sz="1400" b="0" i="0" u="none" baseline="0">
                <a:solidFill>
                  <a:schemeClr val="tx1">
                    <a:lumMod val="65000"/>
                    <a:lumOff val="35000"/>
                  </a:schemeClr>
                </a:solidFill>
              </a:rPr>
              <a:t>Для диагностических целей отображаются следы сигнала и для подтверждения получения сигнала триггера. (Клик по подписям переходит между каналами.) Порог триггера следует задать выше базового напряжения, он отображается линией красного цвета.  Каждый раз, когда триггер пересекает эту линию, записывается посылка.  В этот момент, если подключение и конфигурация АЦП правильные, можно запустить СЪЕМКУ, убедиться в поступлении данных с корректными параметрами и увидеть как номер посылки постепенно увеличивается в АЦП Мониторе. В окне СЪЕМКИ должен также отображаться график профиля ДП.</a:t>
            </a:r>
          </a:p>
          <a:p>
            <a:pPr marL="0" indent="0" algn="l" rtl="0" eaLnBrk="1" hangingPunct="1">
              <a:spcBef>
                <a:spcPts val="500"/>
              </a:spcBef>
              <a:spcAft>
                <a:spcPct val="0"/>
              </a:spcAft>
              <a:buClrTx/>
              <a:buSzPct val="45000"/>
              <a:defRPr/>
            </a:pPr>
            <a:endParaRPr lang="ru-RU" sz="1400" dirty="0"/>
          </a:p>
        </p:txBody>
      </p:sp>
      <p:pic>
        <p:nvPicPr>
          <p:cNvPr id="22534" name="Picture 29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4067" y="2463800"/>
            <a:ext cx="3508375"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2535" name="Straight Arrow Connector 8"/>
          <p:cNvCxnSpPr>
            <a:cxnSpLocks noChangeShapeType="1"/>
          </p:cNvCxnSpPr>
          <p:nvPr/>
        </p:nvCxnSpPr>
        <p:spPr bwMode="auto">
          <a:xfrm flipH="1" flipV="1">
            <a:off x="4811713" y="3200400"/>
            <a:ext cx="708554" cy="157480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566318570"/>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dirty="0">
                <a:cs typeface="Arial" pitchFamily="34" charset="0"/>
              </a:rPr>
              <a:t>Настройки аналогового устройства - скорость триггеров и </a:t>
            </a:r>
            <a:r>
              <a:rPr lang="ru-RU" sz="2800" b="0" i="0" u="none" baseline="0" dirty="0" err="1">
                <a:cs typeface="Arial" pitchFamily="34" charset="0"/>
              </a:rPr>
              <a:t>свипов</a:t>
            </a:r>
            <a:endParaRPr lang="ru-RU" sz="2800" b="0" i="0" u="none" baseline="0" dirty="0">
              <a:cs typeface="Arial" pitchFamily="34" charset="0"/>
            </a:endParaRPr>
          </a:p>
        </p:txBody>
      </p:sp>
      <p:sp>
        <p:nvSpPr>
          <p:cNvPr id="23555" name="Text Box 5"/>
          <p:cNvSpPr txBox="1">
            <a:spLocks noChangeArrowheads="1"/>
          </p:cNvSpPr>
          <p:nvPr/>
        </p:nvSpPr>
        <p:spPr bwMode="auto">
          <a:xfrm>
            <a:off x="152400" y="3352800"/>
            <a:ext cx="2895600" cy="1325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pPr>
            <a:r>
              <a:rPr lang="ru-RU" sz="1600" b="0" i="0" u="none" baseline="0" dirty="0" err="1">
                <a:solidFill>
                  <a:srgbClr val="098DB4"/>
                </a:solidFill>
              </a:rPr>
              <a:t>External</a:t>
            </a:r>
            <a:r>
              <a:rPr lang="ru-RU" sz="1600" b="0" i="0" u="none" baseline="0" dirty="0">
                <a:solidFill>
                  <a:srgbClr val="098DB4"/>
                </a:solidFill>
              </a:rPr>
              <a:t> </a:t>
            </a:r>
            <a:r>
              <a:rPr lang="ru-RU" sz="1600" b="0" i="0" u="none" baseline="0" dirty="0" err="1">
                <a:solidFill>
                  <a:srgbClr val="098DB4"/>
                </a:solidFill>
              </a:rPr>
              <a:t>Trigger</a:t>
            </a:r>
            <a:r>
              <a:rPr lang="ru-RU" sz="1600" b="0" i="0" u="none" baseline="0" dirty="0">
                <a:solidFill>
                  <a:srgbClr val="098DB4"/>
                </a:solidFill>
              </a:rPr>
              <a:t>:  </a:t>
            </a:r>
            <a:r>
              <a:rPr lang="ru-RU" sz="1600" b="0" i="0" u="none" baseline="0" dirty="0">
                <a:solidFill>
                  <a:schemeClr val="tx1">
                    <a:lumMod val="65000"/>
                    <a:lumOff val="35000"/>
                  </a:schemeClr>
                </a:solidFill>
              </a:rPr>
              <a:t>ДП инициализирует посылку сигнала не в HYPACK, мы только «слушаем» отраженный сигнал.</a:t>
            </a:r>
          </a:p>
        </p:txBody>
      </p:sp>
      <p:sp>
        <p:nvSpPr>
          <p:cNvPr id="18439" name="Text Box 6"/>
          <p:cNvSpPr txBox="1">
            <a:spLocks noChangeArrowheads="1"/>
          </p:cNvSpPr>
          <p:nvPr/>
        </p:nvSpPr>
        <p:spPr bwMode="auto">
          <a:xfrm>
            <a:off x="3124200" y="3352800"/>
            <a:ext cx="2895600" cy="107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defRPr/>
            </a:pPr>
            <a:r>
              <a:rPr lang="ru-RU" sz="1600" b="0" i="0" u="none" baseline="0">
                <a:solidFill>
                  <a:srgbClr val="098DB4"/>
                </a:solidFill>
              </a:rPr>
              <a:t>Iternal Trigger:  </a:t>
            </a:r>
            <a:r>
              <a:rPr lang="ru-RU" sz="1600" b="0" i="0" u="none" baseline="0">
                <a:solidFill>
                  <a:schemeClr val="tx1">
                    <a:lumMod val="65000"/>
                    <a:lumOff val="35000"/>
                  </a:schemeClr>
                </a:solidFill>
              </a:rPr>
              <a:t>В HYPACK есть триггер ДП через АЦП NI USB.  Можно управлять интервалом посылок.</a:t>
            </a:r>
          </a:p>
        </p:txBody>
      </p:sp>
      <p:sp>
        <p:nvSpPr>
          <p:cNvPr id="18440" name="Text Box 7"/>
          <p:cNvSpPr txBox="1">
            <a:spLocks noChangeArrowheads="1"/>
          </p:cNvSpPr>
          <p:nvPr/>
        </p:nvSpPr>
        <p:spPr bwMode="auto">
          <a:xfrm>
            <a:off x="6096000" y="3352800"/>
            <a:ext cx="2895600" cy="107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defRPr/>
            </a:pPr>
            <a:r>
              <a:rPr lang="ru-RU" sz="1600" b="0" i="0" u="none" baseline="0">
                <a:solidFill>
                  <a:srgbClr val="098DB4"/>
                </a:solidFill>
              </a:rPr>
              <a:t>Internal – SB Divisible:  </a:t>
            </a:r>
            <a:r>
              <a:rPr lang="ru-RU" sz="1600" b="0" i="0" u="none" baseline="0">
                <a:solidFill>
                  <a:schemeClr val="tx1">
                    <a:lumMod val="65000"/>
                    <a:lumOff val="35000"/>
                  </a:schemeClr>
                </a:solidFill>
              </a:rPr>
              <a:t>Во избежание интерференции между двумя системами ДП. </a:t>
            </a:r>
          </a:p>
        </p:txBody>
      </p:sp>
      <p:sp>
        <p:nvSpPr>
          <p:cNvPr id="18441" name="Text Box 8"/>
          <p:cNvSpPr txBox="1">
            <a:spLocks noChangeArrowheads="1"/>
          </p:cNvSpPr>
          <p:nvPr/>
        </p:nvSpPr>
        <p:spPr bwMode="auto">
          <a:xfrm>
            <a:off x="152400" y="4745038"/>
            <a:ext cx="2895600" cy="64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defRPr/>
            </a:pPr>
            <a:r>
              <a:rPr lang="ru-RU" sz="1200" b="0" i="0" u="none" baseline="0">
                <a:solidFill>
                  <a:srgbClr val="098DB4"/>
                </a:solidFill>
              </a:rPr>
              <a:t>Sample Period:  </a:t>
            </a:r>
            <a:r>
              <a:rPr lang="ru-RU" sz="1200" b="0" i="0" u="none" baseline="0">
                <a:solidFill>
                  <a:schemeClr val="tx1">
                    <a:lumMod val="65000"/>
                    <a:lumOff val="35000"/>
                  </a:schemeClr>
                </a:solidFill>
              </a:rPr>
              <a:t>Интервал времени на «прослушивание» обратного сигнала от ДП.</a:t>
            </a:r>
          </a:p>
        </p:txBody>
      </p:sp>
      <p:sp>
        <p:nvSpPr>
          <p:cNvPr id="18442" name="Text Box 9"/>
          <p:cNvSpPr txBox="1">
            <a:spLocks noChangeArrowheads="1"/>
          </p:cNvSpPr>
          <p:nvPr/>
        </p:nvSpPr>
        <p:spPr bwMode="auto">
          <a:xfrm>
            <a:off x="219074" y="5367338"/>
            <a:ext cx="3533775" cy="1387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wrap="square"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defRPr/>
            </a:pPr>
            <a:r>
              <a:rPr lang="ru-RU" sz="1200" b="0" i="0" u="none" baseline="0">
                <a:solidFill>
                  <a:srgbClr val="098DB4"/>
                </a:solidFill>
              </a:rPr>
              <a:t>Sample Delay:  </a:t>
            </a:r>
            <a:r>
              <a:rPr lang="ru-RU" sz="1200" b="0" i="0" u="none" baseline="0">
                <a:solidFill>
                  <a:schemeClr val="tx1">
                    <a:lumMod val="65000"/>
                    <a:lumOff val="35000"/>
                  </a:schemeClr>
                </a:solidFill>
              </a:rPr>
              <a:t>Интервал времени, которое драйвер ждет после посылки сигнала до начала прослушивания отраженного сигнала. Можно использовать эту опцию в глубокой воде для уменьшения длины импульса при прохождении толщи воды.</a:t>
            </a:r>
          </a:p>
          <a:p>
            <a:pPr algn="l" rtl="0" eaLnBrk="1" hangingPunct="1">
              <a:spcAft>
                <a:spcPct val="0"/>
              </a:spcAft>
              <a:buClrTx/>
              <a:buFontTx/>
              <a:buNone/>
              <a:defRPr/>
            </a:pPr>
            <a:endParaRPr lang="ru-RU" altLang="en-US" sz="1200" dirty="0">
              <a:solidFill>
                <a:srgbClr val="404040"/>
              </a:solidFill>
            </a:endParaRPr>
          </a:p>
        </p:txBody>
      </p:sp>
      <p:pic>
        <p:nvPicPr>
          <p:cNvPr id="23560"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175" y="1088572"/>
            <a:ext cx="2797175" cy="22860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61"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1066800"/>
            <a:ext cx="2797175" cy="22860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62"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2200" y="1066800"/>
            <a:ext cx="2797175" cy="22860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7602092"/>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Настройки аналогового устройства - скорость триггеров и свипов, продолжение</a:t>
            </a:r>
          </a:p>
        </p:txBody>
      </p:sp>
      <p:pic>
        <p:nvPicPr>
          <p:cNvPr id="24579"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219200"/>
            <a:ext cx="3357563" cy="27432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580" name="Text Box 3"/>
          <p:cNvSpPr txBox="1">
            <a:spLocks noChangeArrowheads="1"/>
          </p:cNvSpPr>
          <p:nvPr/>
        </p:nvSpPr>
        <p:spPr bwMode="auto">
          <a:xfrm>
            <a:off x="96838" y="1143000"/>
            <a:ext cx="5389562" cy="90170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50000"/>
              <a:buFont typeface="Wingdings" pitchFamily="2" charset="2"/>
              <a:buChar char=""/>
            </a:pPr>
            <a:r>
              <a:rPr lang="ru-RU" sz="1400" b="0" i="0" u="none" baseline="0">
                <a:solidFill>
                  <a:schemeClr val="tx1">
                    <a:lumMod val="65000"/>
                    <a:lumOff val="35000"/>
                  </a:schemeClr>
                </a:solidFill>
              </a:rPr>
              <a:t>В этом примере ДП 1 запускается каждые 250мс с длиной импульса 70мс (+-53м.) Триггер ДП 1 разделен на две части, что дает интервал посылок 500мс при задержке 85мс и длине импульса 150мс.  </a:t>
            </a:r>
          </a:p>
          <a:p>
            <a:pPr algn="l" rtl="0" eaLnBrk="1" hangingPunct="1">
              <a:spcBef>
                <a:spcPts val="500"/>
              </a:spcBef>
              <a:spcAft>
                <a:spcPct val="0"/>
              </a:spcAft>
              <a:buClrTx/>
              <a:buSzPct val="50000"/>
              <a:buFont typeface="Wingdings" pitchFamily="2" charset="2"/>
              <a:buChar char=""/>
            </a:pPr>
            <a:r>
              <a:rPr lang="ru-RU" sz="1400" b="0" i="0" u="none" baseline="0">
                <a:solidFill>
                  <a:schemeClr val="tx1">
                    <a:lumMod val="65000"/>
                    <a:lumOff val="35000"/>
                  </a:schemeClr>
                </a:solidFill>
              </a:rPr>
              <a:t>Можно заметить акустическую интерференцию между двумя системами, если синыы линия занимает тот же промежуток времени. Как видно здесь, такого не происходит, следовательно, интерференции не наблюдается. </a:t>
            </a:r>
          </a:p>
          <a:p>
            <a:pPr algn="l" rtl="0" eaLnBrk="1" hangingPunct="1">
              <a:spcBef>
                <a:spcPts val="500"/>
              </a:spcBef>
              <a:spcAft>
                <a:spcPct val="0"/>
              </a:spcAft>
              <a:buClrTx/>
              <a:buSzPct val="50000"/>
              <a:buFont typeface="Wingdings" pitchFamily="2" charset="2"/>
              <a:buChar char=""/>
            </a:pPr>
            <a:r>
              <a:rPr lang="ru-RU" sz="1400" b="0" i="0" u="none" baseline="0">
                <a:solidFill>
                  <a:schemeClr val="tx1">
                    <a:lumMod val="65000"/>
                    <a:lumOff val="35000"/>
                  </a:schemeClr>
                </a:solidFill>
              </a:rPr>
              <a:t>Ниже приведена таблица правил для настройки триггеров и длины импульса для различных ДП на максимальной глубине 30м.  Заметьте, что для конвертации метров в мс следует разделить их на 0.75 </a:t>
            </a:r>
          </a:p>
        </p:txBody>
      </p:sp>
      <p:pic>
        <p:nvPicPr>
          <p:cNvPr id="2458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00" y="4114800"/>
            <a:ext cx="7319963" cy="1981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82" name="Rectangle 2"/>
          <p:cNvSpPr>
            <a:spLocks noChangeArrowheads="1"/>
          </p:cNvSpPr>
          <p:nvPr/>
        </p:nvSpPr>
        <p:spPr bwMode="auto">
          <a:xfrm>
            <a:off x="457200" y="5943600"/>
            <a:ext cx="70866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ru-RU" sz="1400" b="0" i="0" u="none" baseline="0">
                <a:solidFill>
                  <a:srgbClr val="FF0000"/>
                </a:solidFill>
              </a:rPr>
              <a:t>ПРИМ: задайте величину длины импульса немного большей вычисленной для создания запаса на случай флуктуаций свойств дна.</a:t>
            </a:r>
          </a:p>
          <a:p>
            <a:endParaRPr lang="ru-RU" altLang="en-US" sz="1400" dirty="0">
              <a:solidFill>
                <a:schemeClr val="tx1"/>
              </a:solidFill>
            </a:endParaRPr>
          </a:p>
        </p:txBody>
      </p:sp>
    </p:spTree>
    <p:extLst>
      <p:ext uri="{BB962C8B-B14F-4D97-AF65-F5344CB8AC3E}">
        <p14:creationId xmlns:p14="http://schemas.microsoft.com/office/powerpoint/2010/main" val="32002407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Запуск СЪЕМКИ (один ДП)</a:t>
            </a:r>
          </a:p>
        </p:txBody>
      </p:sp>
      <p:sp>
        <p:nvSpPr>
          <p:cNvPr id="25603" name="Text Box 3"/>
          <p:cNvSpPr txBox="1">
            <a:spLocks noChangeArrowheads="1"/>
          </p:cNvSpPr>
          <p:nvPr/>
        </p:nvSpPr>
        <p:spPr bwMode="auto">
          <a:xfrm>
            <a:off x="6858000" y="3092450"/>
            <a:ext cx="2209800" cy="117475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45000"/>
            </a:pPr>
            <a:r>
              <a:rPr lang="ru-RU" sz="1800" b="0" i="0" u="none" baseline="0">
                <a:solidFill>
                  <a:schemeClr val="tx1">
                    <a:lumMod val="65000"/>
                    <a:lumOff val="35000"/>
                  </a:schemeClr>
                </a:solidFill>
              </a:rPr>
              <a:t>В окне СЪЕМКИ должен также отображаться график профиля ДП.</a:t>
            </a:r>
          </a:p>
        </p:txBody>
      </p:sp>
      <p:pic>
        <p:nvPicPr>
          <p:cNvPr id="25604" name="Picture 3"/>
          <p:cNvPicPr>
            <a:picLocks noChangeAspect="1" noChangeArrowheads="1"/>
          </p:cNvPicPr>
          <p:nvPr/>
        </p:nvPicPr>
        <p:blipFill>
          <a:blip r:embed="rId3">
            <a:extLst>
              <a:ext uri="{28A0092B-C50C-407E-A947-70E740481C1C}">
                <a14:useLocalDpi xmlns:a14="http://schemas.microsoft.com/office/drawing/2010/main" val="0"/>
              </a:ext>
            </a:extLst>
          </a:blip>
          <a:srcRect t="6694"/>
          <a:stretch>
            <a:fillRect/>
          </a:stretch>
        </p:blipFill>
        <p:spPr bwMode="auto">
          <a:xfrm>
            <a:off x="152400" y="1501775"/>
            <a:ext cx="6705600" cy="47275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7293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Запуск программы СЪЕМКА (Два ДП)</a:t>
            </a:r>
          </a:p>
        </p:txBody>
      </p:sp>
      <p:sp>
        <p:nvSpPr>
          <p:cNvPr id="26627" name="Text Box 3"/>
          <p:cNvSpPr txBox="1">
            <a:spLocks noChangeArrowheads="1"/>
          </p:cNvSpPr>
          <p:nvPr/>
        </p:nvSpPr>
        <p:spPr bwMode="auto">
          <a:xfrm>
            <a:off x="6781800" y="2362200"/>
            <a:ext cx="2286000" cy="117475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45000"/>
            </a:pPr>
            <a:r>
              <a:rPr lang="ru-RU" sz="1800" b="0" i="0" u="none" baseline="0">
                <a:solidFill>
                  <a:schemeClr val="tx1">
                    <a:lumMod val="65000"/>
                    <a:lumOff val="35000"/>
                  </a:schemeClr>
                </a:solidFill>
              </a:rPr>
              <a:t>При работе двух ДП, должно быть два окна профиля для канала 1 и 2 соответственно.</a:t>
            </a:r>
          </a:p>
        </p:txBody>
      </p:sp>
      <p:pic>
        <p:nvPicPr>
          <p:cNvPr id="2662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225" y="1511300"/>
            <a:ext cx="6632575" cy="48895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6358863"/>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Text Box 3"/>
          <p:cNvSpPr txBox="1">
            <a:spLocks noChangeArrowheads="1"/>
          </p:cNvSpPr>
          <p:nvPr/>
        </p:nvSpPr>
        <p:spPr bwMode="auto">
          <a:xfrm>
            <a:off x="96838" y="1143000"/>
            <a:ext cx="5676900" cy="327660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marL="0" indent="0" algn="l" rtl="0" eaLnBrk="1" hangingPunct="1">
              <a:spcBef>
                <a:spcPts val="500"/>
              </a:spcBef>
              <a:spcAft>
                <a:spcPct val="0"/>
              </a:spcAft>
              <a:buClrTx/>
              <a:buSzPct val="45000"/>
              <a:defRPr/>
            </a:pPr>
            <a:r>
              <a:rPr lang="ru-RU" sz="1800" b="1" i="0" u="none" baseline="0">
                <a:solidFill>
                  <a:schemeClr val="tx1">
                    <a:lumMod val="65000"/>
                    <a:lumOff val="35000"/>
                  </a:schemeClr>
                </a:solidFill>
              </a:rPr>
              <a:t>Управление настройками ДП</a:t>
            </a:r>
          </a:p>
          <a:p>
            <a:pPr marL="0" indent="0" algn="l" rtl="0" eaLnBrk="1" hangingPunct="1">
              <a:spcBef>
                <a:spcPts val="500"/>
              </a:spcBef>
              <a:spcAft>
                <a:spcPct val="0"/>
              </a:spcAft>
              <a:buClrTx/>
              <a:buSzPct val="45000"/>
              <a:defRPr/>
            </a:pPr>
            <a:r>
              <a:rPr lang="ru-RU" sz="1800" b="0" i="0" u="none" baseline="0">
                <a:solidFill>
                  <a:schemeClr val="tx1">
                    <a:lumMod val="65000"/>
                    <a:lumOff val="35000"/>
                  </a:schemeClr>
                </a:solidFill>
              </a:rPr>
              <a:t>Есть две опции управления ДП (Опции и Поправки ДП) в верхней части окна профиля:</a:t>
            </a:r>
          </a:p>
          <a:p>
            <a:pPr marL="0" indent="0" algn="l" rtl="0" eaLnBrk="1" hangingPunct="1">
              <a:spcBef>
                <a:spcPts val="500"/>
              </a:spcBef>
              <a:spcAft>
                <a:spcPct val="0"/>
              </a:spcAft>
              <a:buClrTx/>
              <a:buSzPct val="45000"/>
              <a:defRPr/>
            </a:pPr>
            <a:endParaRPr lang="ru-RU" sz="1800" b="1" dirty="0">
              <a:solidFill>
                <a:schemeClr val="tx1">
                  <a:lumMod val="65000"/>
                  <a:lumOff val="35000"/>
                </a:schemeClr>
              </a:solidFill>
            </a:endParaRPr>
          </a:p>
          <a:p>
            <a:pPr marL="0" indent="0" algn="l" rtl="0" eaLnBrk="1" hangingPunct="1">
              <a:spcBef>
                <a:spcPts val="500"/>
              </a:spcBef>
              <a:spcAft>
                <a:spcPct val="0"/>
              </a:spcAft>
              <a:buClrTx/>
              <a:buSzPct val="45000"/>
              <a:defRPr/>
            </a:pPr>
            <a:r>
              <a:rPr lang="ru-RU" sz="1800" b="1" i="0" u="none" baseline="0">
                <a:solidFill>
                  <a:schemeClr val="tx1">
                    <a:lumMod val="65000"/>
                    <a:lumOff val="35000"/>
                  </a:schemeClr>
                </a:solidFill>
              </a:rPr>
              <a:t>Опции</a:t>
            </a:r>
          </a:p>
          <a:p>
            <a:pPr marL="0" indent="0" algn="l" rtl="0" eaLnBrk="1" hangingPunct="1">
              <a:spcBef>
                <a:spcPts val="500"/>
              </a:spcBef>
              <a:spcAft>
                <a:spcPct val="0"/>
              </a:spcAft>
              <a:buClrTx/>
              <a:buSzPct val="45000"/>
              <a:defRPr/>
            </a:pPr>
            <a:r>
              <a:rPr lang="ru-RU" sz="1800" b="0" i="0" u="none" baseline="0">
                <a:solidFill>
                  <a:schemeClr val="tx1">
                    <a:lumMod val="65000"/>
                    <a:lumOff val="35000"/>
                  </a:schemeClr>
                </a:solidFill>
              </a:rPr>
              <a:t>Позволяет изменить вертикальный размер профиля используя автомасштабирование или вручную.  Можно отобразить горизонтальные линии с заданным шагом в метрах или мс.</a:t>
            </a:r>
          </a:p>
          <a:p>
            <a:pPr marL="0" indent="0" algn="l" rtl="0" eaLnBrk="1" hangingPunct="1">
              <a:spcBef>
                <a:spcPts val="500"/>
              </a:spcBef>
              <a:spcAft>
                <a:spcPct val="0"/>
              </a:spcAft>
              <a:buClrTx/>
              <a:buSzPct val="45000"/>
              <a:defRPr/>
            </a:pPr>
            <a:endParaRPr lang="ru-RU" sz="1800" dirty="0"/>
          </a:p>
          <a:p>
            <a:pPr algn="l" rtl="0" eaLnBrk="1" hangingPunct="1">
              <a:spcBef>
                <a:spcPts val="500"/>
              </a:spcBef>
              <a:spcAft>
                <a:spcPct val="0"/>
              </a:spcAft>
              <a:buClrTx/>
              <a:buSzPct val="45000"/>
              <a:buFont typeface="Wingdings" pitchFamily="2" charset="2"/>
              <a:buChar char=""/>
              <a:defRPr/>
            </a:pPr>
            <a:endParaRPr lang="ru-RU" altLang="en-US" sz="1400" dirty="0"/>
          </a:p>
        </p:txBody>
      </p:sp>
      <p:sp>
        <p:nvSpPr>
          <p:cNvPr id="27651"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Управление настройками ДП в СЪЕМКЕ</a:t>
            </a:r>
          </a:p>
        </p:txBody>
      </p:sp>
      <p:pic>
        <p:nvPicPr>
          <p:cNvPr id="2765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0775" y="2057400"/>
            <a:ext cx="2552700"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Rectangle 1"/>
          <p:cNvSpPr>
            <a:spLocks noChangeArrowheads="1"/>
          </p:cNvSpPr>
          <p:nvPr/>
        </p:nvSpPr>
        <p:spPr bwMode="auto">
          <a:xfrm>
            <a:off x="6324600" y="3614738"/>
            <a:ext cx="2514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ru-RU" b="0" i="0" u="none" baseline="0">
                <a:solidFill>
                  <a:schemeClr val="tx1">
                    <a:lumMod val="65000"/>
                    <a:lumOff val="35000"/>
                  </a:schemeClr>
                </a:solidFill>
              </a:rPr>
              <a:t>Опции профиля</a:t>
            </a:r>
          </a:p>
        </p:txBody>
      </p:sp>
      <p:cxnSp>
        <p:nvCxnSpPr>
          <p:cNvPr id="27654" name="Straight Arrow Connector 8"/>
          <p:cNvCxnSpPr>
            <a:cxnSpLocks noChangeShapeType="1"/>
          </p:cNvCxnSpPr>
          <p:nvPr/>
        </p:nvCxnSpPr>
        <p:spPr bwMode="auto">
          <a:xfrm flipH="1">
            <a:off x="5354638" y="2911475"/>
            <a:ext cx="838200" cy="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7655" name="Rectangle 2"/>
          <p:cNvSpPr>
            <a:spLocks noChangeArrowheads="1"/>
          </p:cNvSpPr>
          <p:nvPr/>
        </p:nvSpPr>
        <p:spPr bwMode="auto">
          <a:xfrm>
            <a:off x="457200" y="4876800"/>
            <a:ext cx="7086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ru-RU" b="1" i="0" u="none" baseline="0">
                <a:solidFill>
                  <a:srgbClr val="FF0000"/>
                </a:solidFill>
              </a:rPr>
              <a:t>ПРИМ:</a:t>
            </a:r>
            <a:r>
              <a:rPr lang="ru-RU" b="0" i="0" u="none" baseline="0">
                <a:solidFill>
                  <a:srgbClr val="FF0000"/>
                </a:solidFill>
              </a:rPr>
              <a:t> эти установки не применяются к файлам данных SEG-Y, поскольку HYPACK всегда записывает все сырые данные в такой файл. </a:t>
            </a:r>
          </a:p>
        </p:txBody>
      </p:sp>
    </p:spTree>
    <p:extLst>
      <p:ext uri="{BB962C8B-B14F-4D97-AF65-F5344CB8AC3E}">
        <p14:creationId xmlns:p14="http://schemas.microsoft.com/office/powerpoint/2010/main" val="585189822"/>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3"/>
          <p:cNvSpPr txBox="1">
            <a:spLocks noChangeArrowheads="1"/>
          </p:cNvSpPr>
          <p:nvPr/>
        </p:nvSpPr>
        <p:spPr bwMode="auto">
          <a:xfrm>
            <a:off x="96838" y="990600"/>
            <a:ext cx="5040312" cy="182880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45000"/>
            </a:pPr>
            <a:r>
              <a:rPr lang="ru-RU" sz="1600" b="1" i="0" u="none" baseline="0">
                <a:solidFill>
                  <a:schemeClr val="tx1">
                    <a:lumMod val="65000"/>
                    <a:lumOff val="35000"/>
                  </a:schemeClr>
                </a:solidFill>
              </a:rPr>
              <a:t>Управление настройками ДП</a:t>
            </a:r>
          </a:p>
          <a:p>
            <a:pPr algn="l" rtl="0" eaLnBrk="1" hangingPunct="1">
              <a:spcBef>
                <a:spcPts val="500"/>
              </a:spcBef>
              <a:spcAft>
                <a:spcPct val="0"/>
              </a:spcAft>
              <a:buClrTx/>
              <a:buSzPct val="45000"/>
            </a:pPr>
            <a:r>
              <a:rPr lang="ru-RU" sz="1600" b="0" i="0" u="none" baseline="0">
                <a:solidFill>
                  <a:schemeClr val="tx1">
                    <a:lumMod val="65000"/>
                    <a:lumOff val="35000"/>
                  </a:schemeClr>
                </a:solidFill>
              </a:rPr>
              <a:t>Есть две опции управления ДП (Опции и Поправки ДП) в верхней части окна профиля:</a:t>
            </a:r>
          </a:p>
          <a:p>
            <a:pPr algn="l" rtl="0" eaLnBrk="1" hangingPunct="1">
              <a:spcBef>
                <a:spcPts val="500"/>
              </a:spcBef>
              <a:spcAft>
                <a:spcPct val="0"/>
              </a:spcAft>
              <a:buClrTx/>
              <a:buSzPct val="45000"/>
            </a:pPr>
            <a:r>
              <a:rPr lang="ru-RU" sz="1600" b="1" i="0" u="none" baseline="0">
                <a:solidFill>
                  <a:schemeClr val="tx1">
                    <a:lumMod val="65000"/>
                    <a:lumOff val="35000"/>
                  </a:schemeClr>
                </a:solidFill>
              </a:rPr>
              <a:t>Поправки ДП: </a:t>
            </a:r>
            <a:r>
              <a:rPr lang="ru-RU" sz="1600" b="0" i="0" u="none" baseline="0">
                <a:solidFill>
                  <a:schemeClr val="tx1">
                    <a:lumMod val="65000"/>
                    <a:lumOff val="35000"/>
                  </a:schemeClr>
                </a:solidFill>
              </a:rPr>
              <a:t>Это окно управляет полосовыми фильтрами, ВРУ, треком линии дна и режимами дисплея сигнала.</a:t>
            </a:r>
          </a:p>
          <a:p>
            <a:pPr algn="l" rtl="0" eaLnBrk="1" hangingPunct="1">
              <a:spcBef>
                <a:spcPts val="500"/>
              </a:spcBef>
              <a:spcAft>
                <a:spcPct val="0"/>
              </a:spcAft>
              <a:buClrTx/>
              <a:buSzPct val="45000"/>
            </a:pPr>
            <a:endParaRPr lang="ru-RU" altLang="en-US" sz="1400" dirty="0"/>
          </a:p>
        </p:txBody>
      </p:sp>
      <p:sp>
        <p:nvSpPr>
          <p:cNvPr id="28675"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Управление настройками ДП в СЪЕМКЕ</a:t>
            </a:r>
          </a:p>
        </p:txBody>
      </p:sp>
      <p:sp>
        <p:nvSpPr>
          <p:cNvPr id="28676" name="Rectangle 2"/>
          <p:cNvSpPr>
            <a:spLocks noChangeArrowheads="1"/>
          </p:cNvSpPr>
          <p:nvPr/>
        </p:nvSpPr>
        <p:spPr bwMode="auto">
          <a:xfrm>
            <a:off x="228600" y="5981700"/>
            <a:ext cx="72009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rtl="0"/>
            <a:r>
              <a:rPr lang="ru-RU" sz="1600" b="1" i="0" u="none" baseline="0" dirty="0">
                <a:solidFill>
                  <a:srgbClr val="FF0000"/>
                </a:solidFill>
              </a:rPr>
              <a:t>ПРИМ:</a:t>
            </a:r>
            <a:r>
              <a:rPr lang="ru-RU" sz="1600" b="0" i="0" u="none" baseline="0" dirty="0">
                <a:solidFill>
                  <a:srgbClr val="FF0000"/>
                </a:solidFill>
              </a:rPr>
              <a:t> эти установки не применяются к файлам данных SEG-Y, поскольку HYPACK всегда записывает все сырые данные в такой файл. </a:t>
            </a:r>
          </a:p>
        </p:txBody>
      </p:sp>
      <p:sp>
        <p:nvSpPr>
          <p:cNvPr id="4" name="Rectangle 3"/>
          <p:cNvSpPr/>
          <p:nvPr/>
        </p:nvSpPr>
        <p:spPr>
          <a:xfrm>
            <a:off x="152400" y="3228975"/>
            <a:ext cx="8686800" cy="3175000"/>
          </a:xfrm>
          <a:prstGeom prst="rect">
            <a:avLst/>
          </a:prstGeom>
        </p:spPr>
        <p:txBody>
          <a:bodyPr>
            <a:spAutoFit/>
          </a:bodyPr>
          <a:lstStyle/>
          <a:p>
            <a:pPr marL="285750" indent="-285750" algn="l" rtl="0" eaLnBrk="1" hangingPunct="1">
              <a:spcBef>
                <a:spcPts val="500"/>
              </a:spcBef>
              <a:buSzPct val="125000"/>
              <a:buFont typeface="Arial" panose="020B0604020202020204" pitchFamily="34" charset="0"/>
              <a:buChar char="•"/>
              <a:defRPr/>
            </a:pPr>
            <a:r>
              <a:rPr lang="ru-RU" sz="1200" b="1" i="0" u="none" baseline="0" dirty="0">
                <a:solidFill>
                  <a:schemeClr val="tx1">
                    <a:lumMod val="65000"/>
                    <a:lumOff val="35000"/>
                  </a:schemeClr>
                </a:solidFill>
              </a:rPr>
              <a:t>Полосовой Фильтр</a:t>
            </a:r>
            <a:r>
              <a:rPr lang="ru-RU" sz="1200" b="0" i="0" u="none" baseline="0" dirty="0">
                <a:solidFill>
                  <a:schemeClr val="tx1">
                    <a:lumMod val="65000"/>
                    <a:lumOff val="35000"/>
                  </a:schemeClr>
                </a:solidFill>
              </a:rPr>
              <a:t> уменьшает внешние шумы, записанные ДП. В общем, для начала фильтрации данных ДП, задайте нижний порог равным половине частоты импульса, а верхний - двойная частота импульса ДП.  Например, при использовании ДП, работающего на частоте 4кГц, задайте полосу фильтра от 2 до 8 кГц для начала и подстройте полосу для оптимизации изображения.  В общем случае не рекомендуется применять полосные фильтры для данных </a:t>
            </a:r>
            <a:r>
              <a:rPr lang="ru-RU" sz="1200" b="0" i="0" u="none" baseline="0" dirty="0" err="1">
                <a:solidFill>
                  <a:schemeClr val="tx1">
                    <a:lumMod val="65000"/>
                    <a:lumOff val="35000"/>
                  </a:schemeClr>
                </a:solidFill>
              </a:rPr>
              <a:t>чирпов</a:t>
            </a:r>
            <a:r>
              <a:rPr lang="ru-RU" sz="1200" b="0" i="0" u="none" baseline="0" dirty="0">
                <a:solidFill>
                  <a:schemeClr val="tx1">
                    <a:lumMod val="65000"/>
                    <a:lumOff val="35000"/>
                  </a:schemeClr>
                </a:solidFill>
              </a:rPr>
              <a:t>, поскольку в самом </a:t>
            </a:r>
            <a:r>
              <a:rPr lang="ru-RU" sz="1200" b="0" i="0" u="none" baseline="0" dirty="0" err="1">
                <a:solidFill>
                  <a:schemeClr val="tx1">
                    <a:lumMod val="65000"/>
                    <a:lumOff val="35000"/>
                  </a:schemeClr>
                </a:solidFill>
              </a:rPr>
              <a:t>профилографе</a:t>
            </a:r>
            <a:r>
              <a:rPr lang="ru-RU" sz="1200" b="0" i="0" u="none" baseline="0" dirty="0">
                <a:solidFill>
                  <a:schemeClr val="tx1">
                    <a:lumMod val="65000"/>
                    <a:lumOff val="35000"/>
                  </a:schemeClr>
                </a:solidFill>
              </a:rPr>
              <a:t> выполняется сложная математическая фильтрация.</a:t>
            </a:r>
          </a:p>
          <a:p>
            <a:pPr marL="285750" indent="-285750" algn="l" rtl="0" eaLnBrk="1" hangingPunct="1">
              <a:spcBef>
                <a:spcPts val="500"/>
              </a:spcBef>
              <a:buSzPct val="125000"/>
              <a:buFont typeface="Arial" panose="020B0604020202020204" pitchFamily="34" charset="0"/>
              <a:buChar char="•"/>
              <a:defRPr/>
            </a:pPr>
            <a:r>
              <a:rPr lang="ru-RU" sz="1200" b="0" i="0" u="none" baseline="0" dirty="0">
                <a:solidFill>
                  <a:schemeClr val="tx1">
                    <a:lumMod val="65000"/>
                    <a:lumOff val="35000"/>
                  </a:schemeClr>
                </a:solidFill>
              </a:rPr>
              <a:t>ВРУ (временное регулирование усиления) имеет три уровня (TVG1, TVG2, TVG3), </a:t>
            </a:r>
            <a:r>
              <a:rPr lang="ru-RU" sz="1200" b="0" i="0" u="none" baseline="0" dirty="0" err="1">
                <a:solidFill>
                  <a:schemeClr val="tx1">
                    <a:lumMod val="65000"/>
                    <a:lumOff val="35000"/>
                  </a:schemeClr>
                </a:solidFill>
              </a:rPr>
              <a:t>уоторые</a:t>
            </a:r>
            <a:r>
              <a:rPr lang="ru-RU" sz="1200" b="0" i="0" u="none" baseline="0" dirty="0">
                <a:solidFill>
                  <a:schemeClr val="tx1">
                    <a:lumMod val="65000"/>
                    <a:lumOff val="35000"/>
                  </a:schemeClr>
                </a:solidFill>
              </a:rPr>
              <a:t> можно применить в режиме реального времени. TVG1 применяется к толще водя, TVG2 - от дна до крайнего слоя отложений, TVG3 - для окончания импульса. Задайте TVG3 меньшим, чем TVG2 чтобы предотвратить насыщение, которое может случиться, если усиление будет продолжать расти для длинных импульсов. Задайте период запаздывания для TVG3. Период запаздывания TVG3 начинается на линии дна (начало действия TVG2). </a:t>
            </a:r>
            <a:r>
              <a:rPr lang="ru-RU" sz="1200" b="1" i="0" u="none" baseline="0" dirty="0">
                <a:solidFill>
                  <a:schemeClr val="tx1">
                    <a:lumMod val="65000"/>
                    <a:lumOff val="35000"/>
                  </a:schemeClr>
                </a:solidFill>
              </a:rPr>
              <a:t>ПРИМ:</a:t>
            </a:r>
            <a:r>
              <a:rPr lang="ru-RU" sz="1200" b="0" i="0" u="none" baseline="0" dirty="0">
                <a:solidFill>
                  <a:schemeClr val="tx1">
                    <a:lumMod val="65000"/>
                    <a:lumOff val="35000"/>
                  </a:schemeClr>
                </a:solidFill>
              </a:rPr>
              <a:t> Если задать период запаздывания для TVG3 равное 0, TVG2 будет применено к </a:t>
            </a:r>
            <a:r>
              <a:rPr lang="ru-RU" sz="1200" b="0" i="0" u="none" baseline="0" dirty="0" err="1">
                <a:solidFill>
                  <a:schemeClr val="tx1">
                    <a:lumMod val="65000"/>
                    <a:lumOff val="35000"/>
                  </a:schemeClr>
                </a:solidFill>
              </a:rPr>
              <a:t>импулсьу</a:t>
            </a:r>
            <a:r>
              <a:rPr lang="ru-RU" sz="1200" b="0" i="0" u="none" baseline="0" dirty="0">
                <a:solidFill>
                  <a:schemeClr val="tx1">
                    <a:lumMod val="65000"/>
                    <a:lumOff val="35000"/>
                  </a:schemeClr>
                </a:solidFill>
              </a:rPr>
              <a:t> от дна до конца импульса.  Для </a:t>
            </a:r>
            <a:r>
              <a:rPr lang="ru-RU" sz="1200" b="0" i="0" u="none" baseline="0" dirty="0" err="1">
                <a:solidFill>
                  <a:schemeClr val="tx1">
                    <a:lumMod val="65000"/>
                    <a:lumOff val="35000"/>
                  </a:schemeClr>
                </a:solidFill>
              </a:rPr>
              <a:t>профилографов</a:t>
            </a:r>
            <a:r>
              <a:rPr lang="ru-RU" sz="1200" b="0" i="0" u="none" baseline="0" dirty="0">
                <a:solidFill>
                  <a:schemeClr val="tx1">
                    <a:lumMod val="65000"/>
                    <a:lumOff val="35000"/>
                  </a:schemeClr>
                </a:solidFill>
              </a:rPr>
              <a:t>, не пробивающих дно далеко, обычно используются только TVG1 и TVG2.  Оптимальная комбинация зависит от типа ДП и глубины проникновения.  </a:t>
            </a:r>
          </a:p>
          <a:p>
            <a:pPr algn="l" rtl="0" eaLnBrk="1" hangingPunct="1">
              <a:spcBef>
                <a:spcPts val="500"/>
              </a:spcBef>
              <a:buSzPct val="100000"/>
              <a:defRPr/>
            </a:pPr>
            <a:endParaRPr lang="ru-RU" sz="1200" dirty="0">
              <a:solidFill>
                <a:schemeClr val="tx1">
                  <a:lumMod val="65000"/>
                  <a:lumOff val="35000"/>
                </a:schemeClr>
              </a:solidFill>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1626" y="1019174"/>
            <a:ext cx="3745706" cy="2280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8679" name="Straight Arrow Connector 8"/>
          <p:cNvCxnSpPr>
            <a:cxnSpLocks noChangeShapeType="1"/>
          </p:cNvCxnSpPr>
          <p:nvPr/>
        </p:nvCxnSpPr>
        <p:spPr bwMode="auto">
          <a:xfrm flipH="1">
            <a:off x="4956175" y="2286000"/>
            <a:ext cx="425450" cy="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69512559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3"/>
          <p:cNvSpPr txBox="1">
            <a:spLocks noChangeArrowheads="1"/>
          </p:cNvSpPr>
          <p:nvPr/>
        </p:nvSpPr>
        <p:spPr bwMode="auto">
          <a:xfrm>
            <a:off x="96838" y="990600"/>
            <a:ext cx="5040312" cy="182880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45000"/>
            </a:pPr>
            <a:r>
              <a:rPr lang="ru-RU" sz="1600" b="1" i="0" u="none" baseline="0">
                <a:solidFill>
                  <a:schemeClr val="tx1">
                    <a:lumMod val="65000"/>
                    <a:lumOff val="35000"/>
                  </a:schemeClr>
                </a:solidFill>
              </a:rPr>
              <a:t>Управление настройками ДП</a:t>
            </a:r>
          </a:p>
          <a:p>
            <a:pPr algn="l" rtl="0" eaLnBrk="1" hangingPunct="1">
              <a:spcBef>
                <a:spcPts val="500"/>
              </a:spcBef>
              <a:spcAft>
                <a:spcPct val="0"/>
              </a:spcAft>
              <a:buClrTx/>
              <a:buSzPct val="45000"/>
            </a:pPr>
            <a:r>
              <a:rPr lang="ru-RU" sz="1600" b="0" i="0" u="none" baseline="0">
                <a:solidFill>
                  <a:schemeClr val="tx1">
                    <a:lumMod val="65000"/>
                    <a:lumOff val="35000"/>
                  </a:schemeClr>
                </a:solidFill>
              </a:rPr>
              <a:t>Есть две опции управления ДП (Опции и Поправки ДП) в верхней части окна профиля:</a:t>
            </a:r>
          </a:p>
          <a:p>
            <a:pPr algn="l" rtl="0" eaLnBrk="1" hangingPunct="1">
              <a:spcBef>
                <a:spcPts val="500"/>
              </a:spcBef>
              <a:spcAft>
                <a:spcPct val="0"/>
              </a:spcAft>
              <a:buClrTx/>
              <a:buSzPct val="45000"/>
            </a:pPr>
            <a:r>
              <a:rPr lang="ru-RU" sz="1600" b="1" i="0" u="none" baseline="0">
                <a:solidFill>
                  <a:schemeClr val="tx1">
                    <a:lumMod val="65000"/>
                    <a:lumOff val="35000"/>
                  </a:schemeClr>
                </a:solidFill>
              </a:rPr>
              <a:t>Поправки ДП: </a:t>
            </a:r>
            <a:r>
              <a:rPr lang="ru-RU" sz="1600" b="0" i="0" u="none" baseline="0">
                <a:solidFill>
                  <a:schemeClr val="tx1">
                    <a:lumMod val="65000"/>
                    <a:lumOff val="35000"/>
                  </a:schemeClr>
                </a:solidFill>
              </a:rPr>
              <a:t>Это окно управляет полосовыми фильтрами, ВРУ, треком линии дна и режимами дисплея сигнала.</a:t>
            </a:r>
          </a:p>
          <a:p>
            <a:pPr algn="l" rtl="0" eaLnBrk="1" hangingPunct="1">
              <a:spcBef>
                <a:spcPts val="500"/>
              </a:spcBef>
              <a:spcAft>
                <a:spcPct val="0"/>
              </a:spcAft>
              <a:buClrTx/>
              <a:buSzPct val="45000"/>
            </a:pPr>
            <a:endParaRPr lang="ru-RU" altLang="en-US" sz="1800" dirty="0"/>
          </a:p>
        </p:txBody>
      </p:sp>
      <p:sp>
        <p:nvSpPr>
          <p:cNvPr id="29699"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Управление настройками ДП в СЪЕМКЕ, продолжение</a:t>
            </a:r>
          </a:p>
        </p:txBody>
      </p:sp>
      <p:sp>
        <p:nvSpPr>
          <p:cNvPr id="29700" name="Rectangle 2"/>
          <p:cNvSpPr>
            <a:spLocks noChangeArrowheads="1"/>
          </p:cNvSpPr>
          <p:nvPr/>
        </p:nvSpPr>
        <p:spPr bwMode="auto">
          <a:xfrm>
            <a:off x="457200" y="6211888"/>
            <a:ext cx="7086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ru-RU" sz="1600" b="1" i="0" u="none" baseline="0" dirty="0">
                <a:solidFill>
                  <a:srgbClr val="FF0000"/>
                </a:solidFill>
              </a:rPr>
              <a:t>ПРИМ:</a:t>
            </a:r>
            <a:r>
              <a:rPr lang="ru-RU" sz="1600" b="0" i="0" u="none" baseline="0" dirty="0">
                <a:solidFill>
                  <a:srgbClr val="FF0000"/>
                </a:solidFill>
              </a:rPr>
              <a:t> эти установки не применяются к файлам данных SEG-Y, поскольку HYPACK всегда записывает все сырые данные в такой файл. </a:t>
            </a:r>
          </a:p>
        </p:txBody>
      </p:sp>
      <p:sp>
        <p:nvSpPr>
          <p:cNvPr id="4" name="Rectangle 3"/>
          <p:cNvSpPr/>
          <p:nvPr/>
        </p:nvSpPr>
        <p:spPr>
          <a:xfrm>
            <a:off x="152400" y="2911475"/>
            <a:ext cx="8686800" cy="3544888"/>
          </a:xfrm>
          <a:prstGeom prst="rect">
            <a:avLst/>
          </a:prstGeom>
        </p:spPr>
        <p:txBody>
          <a:bodyPr>
            <a:spAutoFit/>
          </a:bodyPr>
          <a:lstStyle/>
          <a:p>
            <a:pPr marL="285750" indent="-285750" algn="l" rtl="0" eaLnBrk="1" hangingPunct="1">
              <a:spcBef>
                <a:spcPts val="500"/>
              </a:spcBef>
              <a:buSzPct val="125000"/>
              <a:buFont typeface="Arial" panose="020B0604020202020204" pitchFamily="34" charset="0"/>
              <a:buChar char="•"/>
              <a:defRPr/>
            </a:pPr>
            <a:r>
              <a:rPr lang="ru-RU" sz="1200" b="1" i="0" u="none" baseline="0" dirty="0" err="1">
                <a:solidFill>
                  <a:schemeClr val="tx1">
                    <a:lumMod val="65000"/>
                    <a:lumOff val="35000"/>
                  </a:schemeClr>
                </a:solidFill>
              </a:rPr>
              <a:t>Bottom</a:t>
            </a:r>
            <a:r>
              <a:rPr lang="ru-RU" sz="1200" b="1" i="0" u="none" baseline="0" dirty="0">
                <a:solidFill>
                  <a:schemeClr val="tx1">
                    <a:lumMod val="65000"/>
                    <a:lumOff val="35000"/>
                  </a:schemeClr>
                </a:solidFill>
              </a:rPr>
              <a:t> </a:t>
            </a:r>
            <a:r>
              <a:rPr lang="ru-RU" sz="1200" b="1" i="0" u="none" baseline="0" dirty="0" err="1">
                <a:solidFill>
                  <a:schemeClr val="tx1">
                    <a:lumMod val="65000"/>
                    <a:lumOff val="35000"/>
                  </a:schemeClr>
                </a:solidFill>
              </a:rPr>
              <a:t>Tracking</a:t>
            </a:r>
            <a:r>
              <a:rPr lang="ru-RU" sz="1200" b="1" i="0" u="none" baseline="0" dirty="0">
                <a:solidFill>
                  <a:schemeClr val="tx1">
                    <a:lumMod val="65000"/>
                    <a:lumOff val="35000"/>
                  </a:schemeClr>
                </a:solidFill>
              </a:rPr>
              <a:t> </a:t>
            </a:r>
            <a:r>
              <a:rPr lang="ru-RU" sz="1200" b="0" i="0" u="none" baseline="0" dirty="0">
                <a:solidFill>
                  <a:schemeClr val="tx1">
                    <a:lumMod val="65000"/>
                    <a:lumOff val="35000"/>
                  </a:schemeClr>
                </a:solidFill>
              </a:rPr>
              <a:t>- отслеживание дна можно выполнить тремя способами:</a:t>
            </a:r>
          </a:p>
          <a:p>
            <a:pPr algn="l" rtl="0">
              <a:buSzPct val="125000"/>
              <a:defRPr/>
            </a:pPr>
            <a:r>
              <a:rPr lang="ru-RU" sz="1200" b="0" i="0" u="none" baseline="0" dirty="0">
                <a:solidFill>
                  <a:schemeClr val="tx1">
                    <a:lumMod val="65000"/>
                    <a:lumOff val="35000"/>
                  </a:schemeClr>
                </a:solidFill>
              </a:rPr>
              <a:t>		</a:t>
            </a:r>
            <a:r>
              <a:rPr lang="ru-RU" sz="1200" b="1" i="0" u="none" baseline="0" dirty="0" err="1">
                <a:solidFill>
                  <a:schemeClr val="tx1">
                    <a:lumMod val="65000"/>
                    <a:lumOff val="35000"/>
                  </a:schemeClr>
                </a:solidFill>
              </a:rPr>
              <a:t>Calculate</a:t>
            </a:r>
            <a:r>
              <a:rPr lang="ru-RU" sz="1200" b="1" i="0" u="none" baseline="0" dirty="0">
                <a:solidFill>
                  <a:schemeClr val="tx1">
                    <a:lumMod val="65000"/>
                    <a:lumOff val="35000"/>
                  </a:schemeClr>
                </a:solidFill>
              </a:rPr>
              <a:t>/Вычисленное: </a:t>
            </a:r>
            <a:r>
              <a:rPr lang="ru-RU" sz="1200" b="0" i="0" u="none" baseline="0" dirty="0">
                <a:solidFill>
                  <a:schemeClr val="tx1">
                    <a:lumMod val="65000"/>
                    <a:lumOff val="35000"/>
                  </a:schemeClr>
                </a:solidFill>
              </a:rPr>
              <a:t>Вычисление основано на амплитуде сигнала </a:t>
            </a:r>
          </a:p>
          <a:p>
            <a:pPr algn="l" rtl="0">
              <a:buSzPct val="125000"/>
              <a:defRPr/>
            </a:pPr>
            <a:r>
              <a:rPr lang="ru-RU" sz="1200" b="0" i="0" u="none" baseline="0" dirty="0">
                <a:solidFill>
                  <a:schemeClr val="tx1">
                    <a:lumMod val="65000"/>
                    <a:lumOff val="35000"/>
                  </a:schemeClr>
                </a:solidFill>
              </a:rPr>
              <a:t>		используя заданные пользователем величины «слепой зоны», порогового диапазона и чувствительности</a:t>
            </a:r>
          </a:p>
          <a:p>
            <a:pPr algn="l" rtl="0">
              <a:buSzPct val="125000"/>
              <a:defRPr/>
            </a:pPr>
            <a:r>
              <a:rPr lang="ru-RU" sz="1200" b="0" i="0" u="none" baseline="0" dirty="0">
                <a:solidFill>
                  <a:schemeClr val="tx1">
                    <a:lumMod val="65000"/>
                    <a:lumOff val="35000"/>
                  </a:schemeClr>
                </a:solidFill>
              </a:rPr>
              <a:t>		</a:t>
            </a:r>
            <a:r>
              <a:rPr lang="ru-RU" sz="1200" b="1" i="0" u="none" baseline="0" dirty="0" err="1">
                <a:solidFill>
                  <a:schemeClr val="tx1">
                    <a:lumMod val="65000"/>
                    <a:lumOff val="35000"/>
                  </a:schemeClr>
                </a:solidFill>
              </a:rPr>
              <a:t>Manual</a:t>
            </a:r>
            <a:r>
              <a:rPr lang="ru-RU" sz="1200" b="1" i="0" u="none" baseline="0" dirty="0">
                <a:solidFill>
                  <a:schemeClr val="tx1">
                    <a:lumMod val="65000"/>
                    <a:lumOff val="35000"/>
                  </a:schemeClr>
                </a:solidFill>
              </a:rPr>
              <a:t>: </a:t>
            </a:r>
            <a:r>
              <a:rPr lang="ru-RU" sz="1200" b="0" i="0" u="none" baseline="0" dirty="0">
                <a:solidFill>
                  <a:schemeClr val="tx1">
                    <a:lumMod val="65000"/>
                    <a:lumOff val="35000"/>
                  </a:schemeClr>
                </a:solidFill>
              </a:rPr>
              <a:t>Глубина трека дна задается вручную.</a:t>
            </a:r>
          </a:p>
          <a:p>
            <a:pPr algn="l" rtl="0">
              <a:buSzPct val="125000"/>
              <a:defRPr/>
            </a:pPr>
            <a:r>
              <a:rPr lang="ru-RU" sz="1200" b="0" i="0" u="none" baseline="0" dirty="0">
                <a:solidFill>
                  <a:schemeClr val="tx1">
                    <a:lumMod val="65000"/>
                    <a:lumOff val="35000"/>
                  </a:schemeClr>
                </a:solidFill>
              </a:rPr>
              <a:t>		</a:t>
            </a:r>
            <a:r>
              <a:rPr lang="ru-RU" sz="1200" b="1" i="0" u="none" baseline="0" dirty="0" err="1">
                <a:solidFill>
                  <a:schemeClr val="tx1">
                    <a:lumMod val="65000"/>
                    <a:lumOff val="35000"/>
                  </a:schemeClr>
                </a:solidFill>
              </a:rPr>
              <a:t>Sensor</a:t>
            </a:r>
            <a:r>
              <a:rPr lang="ru-RU" sz="1200" b="1" i="0" u="none" baseline="0" dirty="0">
                <a:solidFill>
                  <a:schemeClr val="tx1">
                    <a:lumMod val="65000"/>
                    <a:lumOff val="35000"/>
                  </a:schemeClr>
                </a:solidFill>
              </a:rPr>
              <a:t>/Датчик: </a:t>
            </a:r>
            <a:r>
              <a:rPr lang="ru-RU" sz="1200" b="0" i="0" u="none" baseline="0" dirty="0">
                <a:solidFill>
                  <a:schemeClr val="tx1">
                    <a:lumMod val="65000"/>
                    <a:lumOff val="35000"/>
                  </a:schemeClr>
                </a:solidFill>
              </a:rPr>
              <a:t>Чтение линии дна от датчика ДП.</a:t>
            </a:r>
          </a:p>
          <a:p>
            <a:pPr algn="l" rtl="0">
              <a:buSzPct val="125000"/>
              <a:defRPr/>
            </a:pPr>
            <a:r>
              <a:rPr lang="ru-RU" sz="1200" b="0" i="0" u="none" baseline="0" dirty="0">
                <a:solidFill>
                  <a:schemeClr val="tx1">
                    <a:lumMod val="65000"/>
                    <a:lumOff val="35000"/>
                  </a:schemeClr>
                </a:solidFill>
              </a:rPr>
              <a:t>ПРИМ: местоположение дна можно задать кликнув на том месте, где должна появится красная линия в окне Амплитуда Сигнала в окне профиля.</a:t>
            </a:r>
          </a:p>
          <a:p>
            <a:pPr marL="285750" indent="-285750" algn="l" rtl="0" eaLnBrk="1" hangingPunct="1">
              <a:spcBef>
                <a:spcPts val="500"/>
              </a:spcBef>
              <a:buSzPct val="125000"/>
              <a:buFont typeface="Arial" panose="020B0604020202020204" pitchFamily="34" charset="0"/>
              <a:buChar char="•"/>
              <a:defRPr/>
            </a:pPr>
            <a:endParaRPr lang="ru-RU" sz="1200" b="1" dirty="0">
              <a:solidFill>
                <a:schemeClr val="tx1">
                  <a:lumMod val="65000"/>
                  <a:lumOff val="35000"/>
                </a:schemeClr>
              </a:solidFill>
            </a:endParaRPr>
          </a:p>
          <a:p>
            <a:pPr marL="171450" indent="-171450" algn="l" rtl="0">
              <a:buSzPct val="125000"/>
              <a:buFont typeface="Arial" panose="020B0604020202020204" pitchFamily="34" charset="0"/>
              <a:buChar char="•"/>
              <a:defRPr/>
            </a:pPr>
            <a:r>
              <a:rPr lang="ru-RU" sz="1200" b="1" i="0" u="none" baseline="0" dirty="0">
                <a:solidFill>
                  <a:schemeClr val="tx1">
                    <a:lumMod val="65000"/>
                    <a:lumOff val="35000"/>
                  </a:schemeClr>
                </a:solidFill>
              </a:rPr>
              <a:t>   </a:t>
            </a:r>
            <a:r>
              <a:rPr lang="ru-RU" sz="1200" b="0" i="0" u="none" baseline="0" dirty="0">
                <a:solidFill>
                  <a:schemeClr val="tx1">
                    <a:lumMod val="65000"/>
                    <a:lumOff val="35000"/>
                  </a:schemeClr>
                </a:solidFill>
              </a:rPr>
              <a:t>Для настройки отображения данных есть режимы TVG и Цвет по Амплитуде.          	Можно настроить вертикальный масштаб автоматически или вручную.</a:t>
            </a:r>
          </a:p>
          <a:p>
            <a:pPr lvl="2" algn="l" rtl="0">
              <a:buSzPct val="125000"/>
              <a:defRPr/>
            </a:pPr>
            <a:r>
              <a:rPr lang="ru-RU" sz="1200" b="1" i="0" u="none" baseline="0" dirty="0" err="1">
                <a:solidFill>
                  <a:schemeClr val="tx1">
                    <a:lumMod val="65000"/>
                    <a:lumOff val="35000"/>
                  </a:schemeClr>
                </a:solidFill>
              </a:rPr>
              <a:t>Unipolar</a:t>
            </a:r>
            <a:r>
              <a:rPr lang="ru-RU" sz="1200" b="1" i="0" u="none" baseline="0" dirty="0">
                <a:solidFill>
                  <a:schemeClr val="tx1">
                    <a:lumMod val="65000"/>
                    <a:lumOff val="35000"/>
                  </a:schemeClr>
                </a:solidFill>
              </a:rPr>
              <a:t> </a:t>
            </a:r>
            <a:r>
              <a:rPr lang="ru-RU" sz="1200" b="0" i="0" u="none" baseline="0" dirty="0">
                <a:solidFill>
                  <a:schemeClr val="tx1">
                    <a:lumMod val="65000"/>
                    <a:lumOff val="35000"/>
                  </a:schemeClr>
                </a:solidFill>
              </a:rPr>
              <a:t>- оттенки серого, в котором отрицательны часть сигнала обнулена.  Применимо для систем </a:t>
            </a:r>
            <a:r>
              <a:rPr lang="ru-RU" sz="1200" b="0" i="0" u="none" baseline="0" dirty="0" err="1">
                <a:solidFill>
                  <a:schemeClr val="tx1">
                    <a:lumMod val="65000"/>
                    <a:lumOff val="35000"/>
                  </a:schemeClr>
                </a:solidFill>
              </a:rPr>
              <a:t>Пингер</a:t>
            </a:r>
            <a:r>
              <a:rPr lang="ru-RU" sz="1200" b="0" i="0" u="none" baseline="0" dirty="0">
                <a:solidFill>
                  <a:schemeClr val="tx1">
                    <a:lumMod val="65000"/>
                    <a:lumOff val="35000"/>
                  </a:schemeClr>
                </a:solidFill>
              </a:rPr>
              <a:t> и </a:t>
            </a:r>
            <a:r>
              <a:rPr lang="ru-RU" sz="1200" b="0" i="0" u="none" baseline="0" dirty="0" err="1">
                <a:solidFill>
                  <a:schemeClr val="tx1">
                    <a:lumMod val="65000"/>
                    <a:lumOff val="35000"/>
                  </a:schemeClr>
                </a:solidFill>
              </a:rPr>
              <a:t>Чирп</a:t>
            </a:r>
            <a:r>
              <a:rPr lang="ru-RU" sz="1200" b="0" i="0" u="none" baseline="0" dirty="0">
                <a:solidFill>
                  <a:schemeClr val="tx1">
                    <a:lumMod val="65000"/>
                    <a:lumOff val="35000"/>
                  </a:schemeClr>
                </a:solidFill>
              </a:rPr>
              <a:t>.</a:t>
            </a:r>
          </a:p>
          <a:p>
            <a:pPr lvl="2" algn="l" rtl="0">
              <a:buSzPct val="125000"/>
              <a:defRPr/>
            </a:pPr>
            <a:r>
              <a:rPr lang="ru-RU" sz="1200" b="1" i="0" u="none" baseline="0" dirty="0" err="1">
                <a:solidFill>
                  <a:schemeClr val="tx1">
                    <a:lumMod val="65000"/>
                    <a:lumOff val="35000"/>
                  </a:schemeClr>
                </a:solidFill>
              </a:rPr>
              <a:t>Bipolar</a:t>
            </a:r>
            <a:r>
              <a:rPr lang="ru-RU" sz="1200" b="0" i="0" u="none" baseline="0" dirty="0">
                <a:solidFill>
                  <a:schemeClr val="tx1">
                    <a:lumMod val="65000"/>
                    <a:lumOff val="35000"/>
                  </a:schemeClr>
                </a:solidFill>
              </a:rPr>
              <a:t> - оттенки серого, в котором позитивная и негативная части сигнала </a:t>
            </a:r>
            <a:r>
              <a:rPr lang="ru-RU" sz="1200" b="0" i="0" u="none" baseline="0" dirty="0" smtClean="0">
                <a:solidFill>
                  <a:schemeClr val="tx1">
                    <a:lumMod val="65000"/>
                    <a:lumOff val="35000"/>
                  </a:schemeClr>
                </a:solidFill>
              </a:rPr>
              <a:t>отображаться </a:t>
            </a:r>
            <a:r>
              <a:rPr lang="ru-RU" sz="1200" b="0" i="0" u="none" baseline="0" dirty="0">
                <a:solidFill>
                  <a:schemeClr val="tx1">
                    <a:lumMod val="65000"/>
                    <a:lumOff val="35000"/>
                  </a:schemeClr>
                </a:solidFill>
              </a:rPr>
              <a:t>одинаковыми оттенками, а полоса около 0 показана 50% светлее.  Неплохо подходит для ДП типа </a:t>
            </a:r>
            <a:r>
              <a:rPr lang="ru-RU" sz="1200" b="0" i="0" u="none" baseline="0" dirty="0" err="1">
                <a:solidFill>
                  <a:schemeClr val="tx1">
                    <a:lumMod val="65000"/>
                    <a:lumOff val="35000"/>
                  </a:schemeClr>
                </a:solidFill>
              </a:rPr>
              <a:t>Бумер</a:t>
            </a:r>
            <a:r>
              <a:rPr lang="ru-RU" sz="1200" b="0" i="0" u="none" baseline="0" dirty="0">
                <a:solidFill>
                  <a:schemeClr val="tx1">
                    <a:lumMod val="65000"/>
                    <a:lumOff val="35000"/>
                  </a:schemeClr>
                </a:solidFill>
              </a:rPr>
              <a:t> и </a:t>
            </a:r>
            <a:r>
              <a:rPr lang="ru-RU" sz="1200" b="0" i="0" u="none" baseline="0" dirty="0" err="1">
                <a:solidFill>
                  <a:schemeClr val="tx1">
                    <a:lumMod val="65000"/>
                    <a:lumOff val="35000"/>
                  </a:schemeClr>
                </a:solidFill>
              </a:rPr>
              <a:t>Спаркер</a:t>
            </a:r>
            <a:r>
              <a:rPr lang="ru-RU" sz="1200" b="0" i="0" u="none" baseline="0" dirty="0">
                <a:solidFill>
                  <a:schemeClr val="tx1">
                    <a:lumMod val="65000"/>
                    <a:lumOff val="35000"/>
                  </a:schemeClr>
                </a:solidFill>
              </a:rPr>
              <a:t>.</a:t>
            </a:r>
          </a:p>
          <a:p>
            <a:pPr lvl="2" algn="l" rtl="0">
              <a:buSzPct val="125000"/>
              <a:defRPr/>
            </a:pPr>
            <a:r>
              <a:rPr lang="ru-RU" sz="1200" b="1" i="0" u="none" baseline="0" dirty="0" err="1">
                <a:solidFill>
                  <a:schemeClr val="tx1">
                    <a:lumMod val="65000"/>
                    <a:lumOff val="35000"/>
                  </a:schemeClr>
                </a:solidFill>
              </a:rPr>
              <a:t>Rectified</a:t>
            </a:r>
            <a:r>
              <a:rPr lang="ru-RU" sz="1200" b="0" i="0" u="none" baseline="0" dirty="0">
                <a:solidFill>
                  <a:schemeClr val="tx1">
                    <a:lumMod val="65000"/>
                    <a:lumOff val="35000"/>
                  </a:schemeClr>
                </a:solidFill>
              </a:rPr>
              <a:t> - оттенки серого как абсолютное значение амплитуды, когда негативная часть импульса преобразуется в позитивную.  Неплохо для ДП типа </a:t>
            </a:r>
            <a:r>
              <a:rPr lang="ru-RU" sz="1200" b="0" i="0" u="none" baseline="0" dirty="0" err="1">
                <a:solidFill>
                  <a:schemeClr val="tx1">
                    <a:lumMod val="65000"/>
                    <a:lumOff val="35000"/>
                  </a:schemeClr>
                </a:solidFill>
              </a:rPr>
              <a:t>Бумер</a:t>
            </a:r>
            <a:r>
              <a:rPr lang="ru-RU" sz="1200" b="0" i="0" u="none" baseline="0" dirty="0">
                <a:solidFill>
                  <a:schemeClr val="tx1">
                    <a:lumMod val="65000"/>
                    <a:lumOff val="35000"/>
                  </a:schemeClr>
                </a:solidFill>
              </a:rPr>
              <a:t> и </a:t>
            </a:r>
            <a:r>
              <a:rPr lang="ru-RU" sz="1200" b="0" i="0" u="none" baseline="0" dirty="0" err="1">
                <a:solidFill>
                  <a:schemeClr val="tx1">
                    <a:lumMod val="65000"/>
                    <a:lumOff val="35000"/>
                  </a:schemeClr>
                </a:solidFill>
              </a:rPr>
              <a:t>Спаркер</a:t>
            </a:r>
            <a:r>
              <a:rPr lang="ru-RU" sz="1200" b="0" i="0" u="none" baseline="0" dirty="0">
                <a:solidFill>
                  <a:schemeClr val="tx1">
                    <a:lumMod val="65000"/>
                    <a:lumOff val="35000"/>
                  </a:schemeClr>
                </a:solidFill>
              </a:rPr>
              <a:t>.</a:t>
            </a:r>
          </a:p>
          <a:p>
            <a:pPr lvl="2" algn="l" rtl="0">
              <a:buSzPct val="125000"/>
              <a:defRPr/>
            </a:pPr>
            <a:r>
              <a:rPr lang="ru-RU" sz="1200" b="1" i="0" u="none" baseline="0" dirty="0" err="1">
                <a:solidFill>
                  <a:schemeClr val="tx1">
                    <a:lumMod val="65000"/>
                    <a:lumOff val="35000"/>
                  </a:schemeClr>
                </a:solidFill>
              </a:rPr>
              <a:t>Color</a:t>
            </a:r>
            <a:r>
              <a:rPr lang="ru-RU" sz="1200" b="0" i="0" u="none" baseline="0" dirty="0">
                <a:solidFill>
                  <a:schemeClr val="tx1">
                    <a:lumMod val="65000"/>
                    <a:lumOff val="35000"/>
                  </a:schemeClr>
                </a:solidFill>
              </a:rPr>
              <a:t> - цветная шкала </a:t>
            </a:r>
            <a:r>
              <a:rPr lang="ru-RU" sz="1200" b="0" i="0" u="none" baseline="0" dirty="0" err="1" smtClean="0">
                <a:solidFill>
                  <a:schemeClr val="tx1">
                    <a:lumMod val="65000"/>
                    <a:lumOff val="35000"/>
                  </a:schemeClr>
                </a:solidFill>
              </a:rPr>
              <a:t>двухполярного</a:t>
            </a:r>
            <a:r>
              <a:rPr lang="ru-RU" sz="1200" b="0" i="0" u="none" baseline="0" dirty="0" smtClean="0">
                <a:solidFill>
                  <a:schemeClr val="tx1">
                    <a:lumMod val="65000"/>
                    <a:lumOff val="35000"/>
                  </a:schemeClr>
                </a:solidFill>
              </a:rPr>
              <a:t> </a:t>
            </a:r>
            <a:r>
              <a:rPr lang="ru-RU" sz="1200" b="0" i="0" u="none" baseline="0" dirty="0">
                <a:solidFill>
                  <a:schemeClr val="tx1">
                    <a:lumMod val="65000"/>
                    <a:lumOff val="35000"/>
                  </a:schemeClr>
                </a:solidFill>
              </a:rPr>
              <a:t>дисплея.</a:t>
            </a:r>
          </a:p>
          <a:p>
            <a:pPr algn="l" rtl="0" eaLnBrk="1" hangingPunct="1">
              <a:spcBef>
                <a:spcPts val="500"/>
              </a:spcBef>
              <a:buSzPct val="100000"/>
              <a:defRPr/>
            </a:pPr>
            <a:endParaRPr lang="ru-RU" sz="1200" dirty="0">
              <a:solidFill>
                <a:schemeClr val="tx1"/>
              </a:solidFill>
            </a:endParaRPr>
          </a:p>
        </p:txBody>
      </p:sp>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1626" y="1019174"/>
            <a:ext cx="3745706" cy="2280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9" name="Straight Arrow Connector 8"/>
          <p:cNvCxnSpPr>
            <a:cxnSpLocks noChangeShapeType="1"/>
          </p:cNvCxnSpPr>
          <p:nvPr/>
        </p:nvCxnSpPr>
        <p:spPr bwMode="auto">
          <a:xfrm flipH="1">
            <a:off x="4956175" y="2286000"/>
            <a:ext cx="425450" cy="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22957017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1"/>
          <p:cNvSpPr txBox="1">
            <a:spLocks noChangeArrowheads="1"/>
          </p:cNvSpPr>
          <p:nvPr/>
        </p:nvSpPr>
        <p:spPr bwMode="auto">
          <a:xfrm>
            <a:off x="76200" y="0"/>
            <a:ext cx="8915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Регистрация данных двух донных профилографов в SURVEY</a:t>
            </a:r>
          </a:p>
        </p:txBody>
      </p:sp>
      <p:pic>
        <p:nvPicPr>
          <p:cNvPr id="2" name="SBP_dual_system_SURVEY.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304800" y="1517650"/>
            <a:ext cx="8610600" cy="4806950"/>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7123965"/>
      </p:ext>
    </p:extLst>
  </p:cSld>
  <p:clrMapOvr>
    <a:masterClrMapping/>
  </p:clrMapOvr>
  <p:transition/>
  <p:timing>
    <p:tnLst>
      <p:par>
        <p:cTn id="1" dur="indefinite" restart="never" fill="hold" nodeType="tmRoot">
          <p:childTnLst>
            <p:par>
              <p:cTn id="2" fill="hold" nodeType="interactiveSeq"/>
            </p:par>
            <p:seq concurrent="1" nextAc="seek">
              <p:cTn id="3" restart="whenNotActive" fill="hold" evtFilter="cancelBubble" nodeType="interactiveSeq">
                <p:stCondLst>
                  <p:cond evt="onClick" delay="0">
                    <p:tgtEl>
                      <p:spTgt spid="2"/>
                    </p:tgtEl>
                  </p:cond>
                </p:stCondLst>
                <p:endSync evt="end" delay="0">
                  <p:rtn val="all"/>
                </p:endSync>
                <p:childTnLst>
                  <p:par>
                    <p:cTn id="4" fill="hold" nodeType="clickPar">
                      <p:stCondLst>
                        <p:cond delay="0"/>
                      </p:stCondLst>
                      <p:childTnLst>
                        <p:par>
                          <p:cTn id="5" fill="hold" nodeType="withGroup">
                            <p:stCondLst>
                              <p:cond delay="0"/>
                            </p:stCondLst>
                            <p:childTnLst>
                              <p:par>
                                <p:cTn id="6" presetID="2" presetClass="mediacall" presetSubtype="0" fill="hold" nodeType="clickEffect">
                                  <p:stCondLst>
                                    <p:cond delay="0"/>
                                  </p:stCondLst>
                                  <p:childTnLst>
                                    <p:cmd type="call" cmd="togglePause">
                                      <p:cBhvr>
                                        <p:cTn id="7" dur="1" fill="hold"/>
                                        <p:tgtEl>
                                          <p:spTgt spid="2"/>
                                        </p:tgtEl>
                                      </p:cBhvr>
                                    </p:cmd>
                                  </p:childTnLst>
                                </p:cTn>
                              </p:par>
                            </p:childTnLst>
                          </p:cTn>
                        </p:par>
                      </p:childTnLst>
                    </p:cTn>
                  </p:par>
                </p:childTnLst>
              </p:cTn>
              <p:nextCondLst>
                <p:cond evt="onClick" delay="0">
                  <p:tgtEl>
                    <p:spTgt spid="2"/>
                  </p:tgtEl>
                </p:cond>
              </p:nextCondLst>
            </p:seq>
            <p:video>
              <p:cMediaNode vol="80000">
                <p:cTn id="8" fill="hold" display="0">
                  <p:stCondLst>
                    <p:cond delay="indefinite"/>
                  </p:stCondLst>
                </p:cTn>
                <p:tgtEl>
                  <p:spTgt spid="2"/>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ru-RU" b="0" i="0" u="none" baseline="0"/>
              <a:t>Введение</a:t>
            </a:r>
          </a:p>
        </p:txBody>
      </p:sp>
      <p:sp>
        <p:nvSpPr>
          <p:cNvPr id="3" name="Content Placeholder 2"/>
          <p:cNvSpPr>
            <a:spLocks noGrp="1"/>
          </p:cNvSpPr>
          <p:nvPr>
            <p:ph idx="1"/>
          </p:nvPr>
        </p:nvSpPr>
        <p:spPr>
          <a:xfrm>
            <a:off x="347472" y="1285875"/>
            <a:ext cx="8146823" cy="4690872"/>
          </a:xfrm>
        </p:spPr>
        <p:txBody>
          <a:bodyPr>
            <a:normAutofit/>
          </a:bodyPr>
          <a:lstStyle/>
          <a:p>
            <a:pPr algn="l" rtl="0"/>
            <a:r>
              <a:rPr lang="ru-RU" b="0" i="0" u="none" baseline="0">
                <a:solidFill>
                  <a:schemeClr val="tx1">
                    <a:lumMod val="65000"/>
                    <a:lumOff val="35000"/>
                  </a:schemeClr>
                </a:solidFill>
              </a:rPr>
              <a:t>В настоящей презентации содержатся следующие пункты:</a:t>
            </a:r>
          </a:p>
          <a:p>
            <a:pPr marL="342900" indent="-342900" algn="l" rtl="0">
              <a:buClr>
                <a:schemeClr val="tx1">
                  <a:lumMod val="65000"/>
                  <a:lumOff val="35000"/>
                </a:schemeClr>
              </a:buClr>
              <a:buFont typeface="Arial" panose="020B0604020202020204" pitchFamily="34" charset="0"/>
              <a:buChar char="•"/>
            </a:pPr>
            <a:endParaRPr lang="ru-RU" dirty="0">
              <a:solidFill>
                <a:schemeClr val="tx1">
                  <a:lumMod val="65000"/>
                  <a:lumOff val="35000"/>
                </a:schemeClr>
              </a:solidFill>
            </a:endParaRPr>
          </a:p>
          <a:p>
            <a:pPr marL="342900" indent="-342900" algn="l" rtl="0">
              <a:buClr>
                <a:schemeClr val="tx1">
                  <a:lumMod val="65000"/>
                  <a:lumOff val="35000"/>
                </a:schemeClr>
              </a:buClr>
              <a:buFont typeface="Arial" panose="020B0604020202020204" pitchFamily="34" charset="0"/>
              <a:buChar char="•"/>
            </a:pPr>
            <a:r>
              <a:rPr lang="ru-RU" b="0" i="0" u="none" baseline="0">
                <a:solidFill>
                  <a:schemeClr val="tx1">
                    <a:lumMod val="65000"/>
                    <a:lumOff val="35000"/>
                  </a:schemeClr>
                </a:solidFill>
                <a:hlinkClick r:id="rId2" action="ppaction://hlinksldjump"/>
              </a:rPr>
              <a:t>Регистрация данных профилографов в HYPACK.</a:t>
            </a:r>
            <a:endParaRPr lang="ru-RU" dirty="0">
              <a:solidFill>
                <a:schemeClr val="tx1">
                  <a:lumMod val="65000"/>
                  <a:lumOff val="35000"/>
                </a:schemeClr>
              </a:solidFill>
            </a:endParaRPr>
          </a:p>
          <a:p>
            <a:pPr marL="342900" indent="-342900" algn="l" rtl="0">
              <a:buClr>
                <a:schemeClr val="tx1">
                  <a:lumMod val="65000"/>
                  <a:lumOff val="35000"/>
                </a:schemeClr>
              </a:buClr>
              <a:buFont typeface="Arial" panose="020B0604020202020204" pitchFamily="34" charset="0"/>
              <a:buChar char="•"/>
            </a:pPr>
            <a:endParaRPr lang="ru-RU" dirty="0">
              <a:solidFill>
                <a:schemeClr val="tx1">
                  <a:lumMod val="65000"/>
                  <a:lumOff val="35000"/>
                </a:schemeClr>
              </a:solidFill>
            </a:endParaRPr>
          </a:p>
          <a:p>
            <a:pPr marL="342900" indent="-342900" algn="l" rtl="0">
              <a:buClr>
                <a:schemeClr val="tx1">
                  <a:lumMod val="65000"/>
                  <a:lumOff val="35000"/>
                </a:schemeClr>
              </a:buClr>
              <a:buFont typeface="Arial" panose="020B0604020202020204" pitchFamily="34" charset="0"/>
              <a:buChar char="•"/>
            </a:pPr>
            <a:r>
              <a:rPr lang="ru-RU" b="0" i="0" u="none" baseline="0">
                <a:solidFill>
                  <a:schemeClr val="tx1">
                    <a:lumMod val="65000"/>
                    <a:lumOff val="35000"/>
                  </a:schemeClr>
                </a:solidFill>
                <a:hlinkClick r:id="rId3" action="ppaction://hlinksldjump"/>
              </a:rPr>
              <a:t>Настройка АЦП National Instruments (Ni-DAQ) для регистрации данных ДП и ГБО.</a:t>
            </a:r>
            <a:endParaRPr lang="ru-RU" dirty="0">
              <a:solidFill>
                <a:schemeClr val="tx1">
                  <a:lumMod val="65000"/>
                  <a:lumOff val="35000"/>
                </a:schemeClr>
              </a:solidFill>
            </a:endParaRPr>
          </a:p>
          <a:p>
            <a:pPr marL="342900" indent="-342900" algn="l" rtl="0">
              <a:buClr>
                <a:schemeClr val="tx1">
                  <a:lumMod val="65000"/>
                  <a:lumOff val="35000"/>
                </a:schemeClr>
              </a:buClr>
              <a:buFont typeface="Arial" panose="020B0604020202020204" pitchFamily="34" charset="0"/>
              <a:buChar char="•"/>
            </a:pPr>
            <a:endParaRPr lang="ru-RU" dirty="0">
              <a:solidFill>
                <a:schemeClr val="tx1">
                  <a:lumMod val="65000"/>
                  <a:lumOff val="35000"/>
                </a:schemeClr>
              </a:solidFill>
              <a:hlinkClick r:id="rId4" action="ppaction://hlinksldjump"/>
            </a:endParaRPr>
          </a:p>
          <a:p>
            <a:pPr marL="342900" indent="-342900" algn="l" rtl="0">
              <a:buClr>
                <a:schemeClr val="tx1">
                  <a:lumMod val="65000"/>
                  <a:lumOff val="35000"/>
                </a:schemeClr>
              </a:buClr>
              <a:buFont typeface="Arial" panose="020B0604020202020204" pitchFamily="34" charset="0"/>
              <a:buChar char="•"/>
            </a:pPr>
            <a:r>
              <a:rPr lang="ru-RU" b="0" i="0" u="none" baseline="0">
                <a:solidFill>
                  <a:schemeClr val="tx1">
                    <a:lumMod val="65000"/>
                    <a:lumOff val="35000"/>
                  </a:schemeClr>
                </a:solidFill>
                <a:hlinkClick r:id="rId4" action="ppaction://hlinksldjump"/>
              </a:rPr>
              <a:t>Обработка данных ДП в редакторе Sub-Bottom Processing</a:t>
            </a:r>
            <a:endParaRPr lang="ru-RU" dirty="0"/>
          </a:p>
        </p:txBody>
      </p:sp>
      <p:sp>
        <p:nvSpPr>
          <p:cNvPr id="4" name="Slide Number Placeholder 3"/>
          <p:cNvSpPr>
            <a:spLocks noGrp="1"/>
          </p:cNvSpPr>
          <p:nvPr>
            <p:ph type="sldNum" sz="quarter" idx="12"/>
          </p:nvPr>
        </p:nvSpPr>
        <p:spPr/>
        <p:txBody>
          <a:bodyPr/>
          <a:lstStyle/>
          <a:p>
            <a:pPr algn="l" rtl="0"/>
            <a:fld id="{50F2F8E5-1108-0A46-83A0-852BF6A1A522}" type="slidenum">
              <a:rPr/>
              <a:pPr/>
              <a:t>2</a:t>
            </a:fld>
            <a:endParaRPr lang="ru-RU"/>
          </a:p>
        </p:txBody>
      </p:sp>
    </p:spTree>
    <p:extLst>
      <p:ext uri="{BB962C8B-B14F-4D97-AF65-F5344CB8AC3E}">
        <p14:creationId xmlns:p14="http://schemas.microsoft.com/office/powerpoint/2010/main" val="21234643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922" y="2362200"/>
            <a:ext cx="7772400" cy="1362075"/>
          </a:xfrm>
        </p:spPr>
        <p:txBody>
          <a:bodyPr/>
          <a:lstStyle/>
          <a:p>
            <a:pPr algn="l" rtl="0"/>
            <a:r>
              <a:rPr lang="ru-RU" sz="4000" b="0" i="0" u="none" baseline="0"/>
              <a:t>Настройка устройства NI-DAQ:</a:t>
            </a:r>
            <a:r>
              <a:rPr lang="ru-RU" sz="4000"/>
              <a:t/>
            </a:r>
            <a:br>
              <a:rPr lang="ru-RU" sz="4000"/>
            </a:br>
            <a:r>
              <a:rPr lang="ru-RU" sz="4000" b="0" i="0" u="none" baseline="0"/>
              <a:t>Аналоговые ДП и ГБО</a:t>
            </a:r>
            <a:endParaRPr lang="ru-RU" sz="4000" dirty="0"/>
          </a:p>
        </p:txBody>
      </p:sp>
      <p:sp>
        <p:nvSpPr>
          <p:cNvPr id="3" name="Slide Number Placeholder 2"/>
          <p:cNvSpPr>
            <a:spLocks noGrp="1"/>
          </p:cNvSpPr>
          <p:nvPr>
            <p:ph type="sldNum" sz="quarter" idx="12"/>
          </p:nvPr>
        </p:nvSpPr>
        <p:spPr/>
        <p:txBody>
          <a:bodyPr/>
          <a:lstStyle/>
          <a:p>
            <a:pPr algn="l" rtl="0"/>
            <a:fld id="{50F2F8E5-1108-0A46-83A0-852BF6A1A522}" type="slidenum">
              <a:rPr/>
              <a:pPr/>
              <a:t>20</a:t>
            </a:fld>
            <a:endParaRPr lang="ru-RU"/>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9832" r="22975"/>
          <a:stretch/>
        </p:blipFill>
        <p:spPr bwMode="auto">
          <a:xfrm>
            <a:off x="637229" y="4182223"/>
            <a:ext cx="1667822" cy="25710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659792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ru-RU" b="0" i="0" u="none" baseline="0"/>
              <a:t>Модели NI-DAQ</a:t>
            </a:r>
          </a:p>
        </p:txBody>
      </p:sp>
      <p:sp>
        <p:nvSpPr>
          <p:cNvPr id="3" name="Content Placeholder 2"/>
          <p:cNvSpPr>
            <a:spLocks noGrp="1"/>
          </p:cNvSpPr>
          <p:nvPr>
            <p:ph idx="1"/>
          </p:nvPr>
        </p:nvSpPr>
        <p:spPr>
          <a:xfrm>
            <a:off x="330219" y="1272397"/>
            <a:ext cx="6877405" cy="4844094"/>
          </a:xfrm>
        </p:spPr>
        <p:txBody>
          <a:bodyPr>
            <a:normAutofit fontScale="70000" lnSpcReduction="20000"/>
          </a:bodyPr>
          <a:lstStyle/>
          <a:p>
            <a:pPr marL="342900" indent="-342900" algn="l" rtl="0">
              <a:buFont typeface="Arial" panose="020B0604020202020204" pitchFamily="34" charset="0"/>
              <a:buChar char="•"/>
            </a:pPr>
            <a:r>
              <a:rPr lang="ru-RU" sz="3200" b="0" i="0" u="none" baseline="0">
                <a:solidFill>
                  <a:schemeClr val="tx1">
                    <a:lumMod val="65000"/>
                    <a:lumOff val="35000"/>
                  </a:schemeClr>
                </a:solidFill>
              </a:rPr>
              <a:t>NI USB-6221 BNC - рекомендуется в HYPACK (Официальная сводка</a:t>
            </a:r>
          </a:p>
          <a:p>
            <a:pPr marL="342900" indent="-342900" algn="l" rtl="0">
              <a:buFont typeface="Arial" panose="020B0604020202020204" pitchFamily="34" charset="0"/>
              <a:buChar char="•"/>
            </a:pPr>
            <a:endParaRPr lang="ru-RU" sz="3200" dirty="0">
              <a:solidFill>
                <a:schemeClr val="tx1">
                  <a:lumMod val="65000"/>
                  <a:lumOff val="35000"/>
                </a:schemeClr>
              </a:solidFill>
            </a:endParaRPr>
          </a:p>
          <a:p>
            <a:pPr marL="342900" indent="-342900" algn="l" rtl="0">
              <a:buFont typeface="Arial" panose="020B0604020202020204" pitchFamily="34" charset="0"/>
              <a:buChar char="•"/>
            </a:pPr>
            <a:r>
              <a:rPr lang="ru-RU" sz="3200" b="0" i="0" u="none" baseline="0">
                <a:solidFill>
                  <a:schemeClr val="tx1">
                    <a:lumMod val="65000"/>
                    <a:lumOff val="35000"/>
                  </a:schemeClr>
                </a:solidFill>
              </a:rPr>
              <a:t>Исследований соответствующих моделей.</a:t>
            </a:r>
          </a:p>
          <a:p>
            <a:pPr marL="342900" indent="-342900" algn="l" rtl="0">
              <a:buFont typeface="Arial" panose="020B0604020202020204" pitchFamily="34" charset="0"/>
              <a:buChar char="•"/>
            </a:pPr>
            <a:endParaRPr lang="ru-RU" sz="3200" dirty="0">
              <a:solidFill>
                <a:schemeClr val="tx1">
                  <a:lumMod val="65000"/>
                  <a:lumOff val="35000"/>
                </a:schemeClr>
              </a:solidFill>
            </a:endParaRPr>
          </a:p>
          <a:p>
            <a:pPr marL="342900" indent="-342900" algn="l" rtl="0">
              <a:buFont typeface="Arial" panose="020B0604020202020204" pitchFamily="34" charset="0"/>
              <a:buChar char="•"/>
            </a:pPr>
            <a:r>
              <a:rPr lang="ru-RU" sz="3200" b="0" i="0" u="none" baseline="0">
                <a:solidFill>
                  <a:schemeClr val="tx1">
                    <a:lumMod val="65000"/>
                    <a:lumOff val="35000"/>
                  </a:schemeClr>
                </a:solidFill>
              </a:rPr>
              <a:t>Рекомендации для новых 16-битных моделей:</a:t>
            </a:r>
          </a:p>
          <a:p>
            <a:pPr marL="754380" lvl="3" indent="-342900" algn="l" rtl="0">
              <a:buFont typeface="Arial" panose="020B0604020202020204" pitchFamily="34" charset="0"/>
              <a:buChar char="•"/>
            </a:pPr>
            <a:r>
              <a:rPr lang="ru-RU" sz="2600" b="0" i="0" u="none" baseline="0">
                <a:solidFill>
                  <a:schemeClr val="tx1">
                    <a:lumMod val="65000"/>
                    <a:lumOff val="35000"/>
                  </a:schemeClr>
                </a:solidFill>
              </a:rPr>
              <a:t>USB-6341 при BNC 2110</a:t>
            </a:r>
          </a:p>
          <a:p>
            <a:pPr marL="754380" lvl="3" indent="-342900" algn="l" rtl="0">
              <a:buFont typeface="Arial" panose="020B0604020202020204" pitchFamily="34" charset="0"/>
              <a:buChar char="•"/>
            </a:pPr>
            <a:endParaRPr lang="ru-RU" sz="2600" dirty="0">
              <a:solidFill>
                <a:schemeClr val="tx1">
                  <a:lumMod val="65000"/>
                  <a:lumOff val="35000"/>
                </a:schemeClr>
              </a:solidFill>
            </a:endParaRPr>
          </a:p>
          <a:p>
            <a:pPr marL="754380" lvl="3" indent="-342900" algn="l" rtl="0">
              <a:buFont typeface="Arial" panose="020B0604020202020204" pitchFamily="34" charset="0"/>
              <a:buChar char="•"/>
            </a:pPr>
            <a:r>
              <a:rPr lang="ru-RU" sz="2600" b="0" i="0" u="none" baseline="0">
                <a:solidFill>
                  <a:schemeClr val="tx1">
                    <a:lumMod val="65000"/>
                    <a:lumOff val="35000"/>
                  </a:schemeClr>
                </a:solidFill>
              </a:rPr>
              <a:t>USB-6212 BNC</a:t>
            </a:r>
          </a:p>
          <a:p>
            <a:pPr marL="342900" indent="-342900" algn="l" rtl="0">
              <a:buFont typeface="Arial" panose="020B0604020202020204" pitchFamily="34" charset="0"/>
              <a:buChar char="•"/>
            </a:pPr>
            <a:endParaRPr lang="ru-RU" sz="3200" dirty="0">
              <a:solidFill>
                <a:schemeClr val="tx1">
                  <a:lumMod val="65000"/>
                  <a:lumOff val="35000"/>
                </a:schemeClr>
              </a:solidFill>
            </a:endParaRPr>
          </a:p>
          <a:p>
            <a:pPr marL="342900" indent="-342900" algn="l" rtl="0">
              <a:buFont typeface="Arial" panose="020B0604020202020204" pitchFamily="34" charset="0"/>
              <a:buChar char="•"/>
            </a:pPr>
            <a:endParaRPr lang="ru-RU" sz="3200" dirty="0">
              <a:solidFill>
                <a:schemeClr val="tx1">
                  <a:lumMod val="65000"/>
                  <a:lumOff val="35000"/>
                </a:schemeClr>
              </a:solidFill>
            </a:endParaRPr>
          </a:p>
          <a:p>
            <a:pPr marL="342900" indent="-342900" algn="l" rtl="0">
              <a:buFont typeface="Arial" panose="020B0604020202020204" pitchFamily="34" charset="0"/>
              <a:buChar char="•"/>
            </a:pPr>
            <a:r>
              <a:rPr lang="ru-RU" sz="3200" b="0" i="0" u="none" baseline="0">
                <a:solidFill>
                  <a:schemeClr val="tx1">
                    <a:lumMod val="65000"/>
                    <a:lumOff val="35000"/>
                  </a:schemeClr>
                </a:solidFill>
              </a:rPr>
              <a:t>Chesapeake Technologies</a:t>
            </a:r>
            <a:endParaRPr lang="ru-RU" sz="2600" dirty="0">
              <a:solidFill>
                <a:schemeClr val="tx1">
                  <a:lumMod val="65000"/>
                  <a:lumOff val="35000"/>
                </a:schemeClr>
              </a:solidFill>
            </a:endParaRPr>
          </a:p>
          <a:p>
            <a:pPr marL="754380" lvl="3" indent="-342900" algn="l" rtl="0">
              <a:buFont typeface="Arial" panose="020B0604020202020204" pitchFamily="34" charset="0"/>
              <a:buChar char="•"/>
            </a:pPr>
            <a:r>
              <a:rPr lang="ru-RU" sz="2600" b="0" i="0" u="none" baseline="0">
                <a:solidFill>
                  <a:schemeClr val="tx1">
                    <a:lumMod val="65000"/>
                    <a:lumOff val="35000"/>
                  </a:schemeClr>
                </a:solidFill>
              </a:rPr>
              <a:t>USB-6210 (триггеры не поддерживаются) – работает с HYPACK</a:t>
            </a:r>
          </a:p>
          <a:p>
            <a:pPr marL="754380" lvl="3" indent="-342900" algn="l" rtl="0">
              <a:buFont typeface="Arial" panose="020B0604020202020204" pitchFamily="34" charset="0"/>
              <a:buChar char="•"/>
            </a:pPr>
            <a:r>
              <a:rPr lang="ru-RU" sz="2600" b="0" i="0" u="none" baseline="0">
                <a:solidFill>
                  <a:schemeClr val="tx1">
                    <a:lumMod val="65000"/>
                    <a:lumOff val="35000"/>
                  </a:schemeClr>
                </a:solidFill>
              </a:rPr>
              <a:t>USB-4431 (24-bit) - не поддерживается в HYPACK</a:t>
            </a:r>
          </a:p>
        </p:txBody>
      </p:sp>
      <p:sp>
        <p:nvSpPr>
          <p:cNvPr id="4" name="Slide Number Placeholder 3"/>
          <p:cNvSpPr>
            <a:spLocks noGrp="1"/>
          </p:cNvSpPr>
          <p:nvPr>
            <p:ph type="sldNum" sz="quarter" idx="12"/>
          </p:nvPr>
        </p:nvSpPr>
        <p:spPr/>
        <p:txBody>
          <a:bodyPr/>
          <a:lstStyle/>
          <a:p>
            <a:pPr algn="l" rtl="0"/>
            <a:fld id="{50F2F8E5-1108-0A46-83A0-852BF6A1A522}" type="slidenum">
              <a:rPr/>
              <a:pPr/>
              <a:t>21</a:t>
            </a:fld>
            <a:endParaRPr lang="ru-RU"/>
          </a:p>
        </p:txBody>
      </p:sp>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9832" r="22975"/>
          <a:stretch/>
        </p:blipFill>
        <p:spPr bwMode="auto">
          <a:xfrm rot="5400000">
            <a:off x="7655854" y="1341136"/>
            <a:ext cx="1316498" cy="2029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descr="USB-6341"/>
          <p:cNvPicPr>
            <a:picLocks noChangeAspect="1" noChangeArrowheads="1"/>
          </p:cNvPicPr>
          <p:nvPr/>
        </p:nvPicPr>
        <p:blipFill rotWithShape="1">
          <a:blip r:embed="rId3">
            <a:extLst>
              <a:ext uri="{28A0092B-C50C-407E-A947-70E740481C1C}">
                <a14:useLocalDpi xmlns:a14="http://schemas.microsoft.com/office/drawing/2010/main" val="0"/>
              </a:ext>
            </a:extLst>
          </a:blip>
          <a:srcRect l="7154" t="13685" r="5720" b="19456"/>
          <a:stretch/>
        </p:blipFill>
        <p:spPr bwMode="auto">
          <a:xfrm>
            <a:off x="6846474" y="3027510"/>
            <a:ext cx="2194711" cy="1229446"/>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l="30437" r="30034"/>
          <a:stretch/>
        </p:blipFill>
        <p:spPr bwMode="auto">
          <a:xfrm>
            <a:off x="7791568" y="4256956"/>
            <a:ext cx="1045070" cy="19233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Arrow Connector 6"/>
          <p:cNvCxnSpPr/>
          <p:nvPr/>
        </p:nvCxnSpPr>
        <p:spPr>
          <a:xfrm>
            <a:off x="5400675" y="1438275"/>
            <a:ext cx="2077811" cy="687747"/>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V="1">
            <a:off x="3733800" y="3526971"/>
            <a:ext cx="3834973" cy="11526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a:endCxn id="6149" idx="1"/>
          </p:cNvCxnSpPr>
          <p:nvPr/>
        </p:nvCxnSpPr>
        <p:spPr>
          <a:xfrm>
            <a:off x="2714625" y="4164746"/>
            <a:ext cx="5076943" cy="105388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88526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1" end="1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ru-RU" b="0" i="0" u="none" baseline="0"/>
              <a:t>Установка ПО NI-DAQ</a:t>
            </a:r>
          </a:p>
        </p:txBody>
      </p:sp>
      <p:sp>
        <p:nvSpPr>
          <p:cNvPr id="3" name="Content Placeholder 2"/>
          <p:cNvSpPr>
            <a:spLocks noGrp="1"/>
          </p:cNvSpPr>
          <p:nvPr>
            <p:ph idx="1"/>
          </p:nvPr>
        </p:nvSpPr>
        <p:spPr>
          <a:xfrm>
            <a:off x="304340" y="1195296"/>
            <a:ext cx="8458200" cy="4581897"/>
          </a:xfrm>
        </p:spPr>
        <p:txBody>
          <a:bodyPr>
            <a:normAutofit/>
          </a:bodyPr>
          <a:lstStyle/>
          <a:p>
            <a:pPr marL="342900" indent="-342900" algn="l" rtl="0">
              <a:buFont typeface="Arial" panose="020B0604020202020204" pitchFamily="34" charset="0"/>
              <a:buChar char="•"/>
            </a:pPr>
            <a:r>
              <a:rPr lang="ru-RU" sz="1800" b="0" i="0" u="none" baseline="0">
                <a:solidFill>
                  <a:schemeClr val="tx1">
                    <a:lumMod val="65000"/>
                    <a:lumOff val="35000"/>
                  </a:schemeClr>
                </a:solidFill>
              </a:rPr>
              <a:t>Установите программу NIDAQ951f2.exe на ПК и выполните ее обновление.  Может занять один час или больше!</a:t>
            </a:r>
          </a:p>
          <a:p>
            <a:pPr marL="342900" indent="-342900" algn="l" rtl="0">
              <a:buFont typeface="Arial" panose="020B0604020202020204" pitchFamily="34" charset="0"/>
              <a:buChar char="•"/>
            </a:pPr>
            <a:r>
              <a:rPr lang="ru-RU" sz="1800" b="0" i="0" u="none" baseline="0">
                <a:solidFill>
                  <a:schemeClr val="tx1">
                    <a:lumMod val="65000"/>
                    <a:lumOff val="35000"/>
                  </a:schemeClr>
                </a:solidFill>
              </a:rPr>
              <a:t>Подключите устройство NI-USB и запустите ПО NI-DAQ.</a:t>
            </a:r>
          </a:p>
          <a:p>
            <a:pPr marL="342900" indent="-342900" algn="l" rtl="0">
              <a:buFont typeface="Arial" panose="020B0604020202020204" pitchFamily="34" charset="0"/>
              <a:buChar char="•"/>
            </a:pPr>
            <a:r>
              <a:rPr lang="ru-RU" sz="1800" b="0" i="0" u="none" baseline="0">
                <a:solidFill>
                  <a:schemeClr val="tx1">
                    <a:lumMod val="65000"/>
                    <a:lumOff val="35000"/>
                  </a:schemeClr>
                </a:solidFill>
              </a:rPr>
              <a:t>Протестируйте систему.</a:t>
            </a:r>
          </a:p>
          <a:p>
            <a:pPr marL="342900" indent="-342900" algn="l" rtl="0">
              <a:buFont typeface="Arial" panose="020B0604020202020204" pitchFamily="34" charset="0"/>
              <a:buChar char="•"/>
            </a:pPr>
            <a:r>
              <a:rPr lang="ru-RU" sz="1800" b="0" i="0" u="none" baseline="0">
                <a:solidFill>
                  <a:schemeClr val="tx1">
                    <a:lumMod val="65000"/>
                    <a:lumOff val="35000"/>
                  </a:schemeClr>
                </a:solidFill>
              </a:rPr>
              <a:t>Сигнал RSE по умолчанию </a:t>
            </a:r>
          </a:p>
          <a:p>
            <a:pPr algn="l" rtl="0"/>
            <a:r>
              <a:rPr lang="ru-RU" sz="1800" b="0" i="0" u="none" baseline="0">
                <a:solidFill>
                  <a:schemeClr val="tx1">
                    <a:lumMod val="65000"/>
                    <a:lumOff val="35000"/>
                  </a:schemeClr>
                </a:solidFill>
              </a:rPr>
              <a:t>	источник (Reference Signal Ended).</a:t>
            </a:r>
          </a:p>
          <a:p>
            <a:pPr marL="342900" indent="-342900" algn="l" rtl="0">
              <a:buFont typeface="Arial" panose="020B0604020202020204" pitchFamily="34" charset="0"/>
              <a:buChar char="•"/>
            </a:pPr>
            <a:r>
              <a:rPr lang="ru-RU" sz="1800" b="0" i="0" u="none" baseline="0">
                <a:solidFill>
                  <a:schemeClr val="tx1">
                    <a:lumMod val="65000"/>
                    <a:lumOff val="35000"/>
                  </a:schemeClr>
                </a:solidFill>
              </a:rPr>
              <a:t>Не запускайте ПО NI-DAQ вместе с HYPACK.</a:t>
            </a:r>
          </a:p>
          <a:p>
            <a:endParaRPr lang="ru-RU" sz="1800" dirty="0">
              <a:solidFill>
                <a:schemeClr val="tx1">
                  <a:lumMod val="65000"/>
                  <a:lumOff val="35000"/>
                </a:schemeClr>
              </a:solidFill>
            </a:endParaRPr>
          </a:p>
          <a:p>
            <a:endParaRPr lang="ru-RU" sz="1800" dirty="0">
              <a:solidFill>
                <a:schemeClr val="tx1">
                  <a:lumMod val="65000"/>
                  <a:lumOff val="35000"/>
                </a:schemeClr>
              </a:solidFill>
            </a:endParaRPr>
          </a:p>
          <a:p>
            <a:pPr marL="342900" indent="-342900" algn="l" rtl="0">
              <a:buFont typeface="Arial" panose="020B0604020202020204" pitchFamily="34" charset="0"/>
              <a:buChar char="•"/>
            </a:pPr>
            <a:endParaRPr lang="ru-RU" dirty="0"/>
          </a:p>
          <a:p>
            <a:pPr marL="342900" indent="-342900" algn="l" rtl="0">
              <a:buFont typeface="Arial" panose="020B0604020202020204" pitchFamily="34" charset="0"/>
              <a:buChar char="•"/>
            </a:pPr>
            <a:endParaRPr lang="ru-RU" sz="2400" dirty="0"/>
          </a:p>
        </p:txBody>
      </p:sp>
      <p:sp>
        <p:nvSpPr>
          <p:cNvPr id="4" name="Slide Number Placeholder 3"/>
          <p:cNvSpPr>
            <a:spLocks noGrp="1"/>
          </p:cNvSpPr>
          <p:nvPr>
            <p:ph type="sldNum" sz="quarter" idx="12"/>
          </p:nvPr>
        </p:nvSpPr>
        <p:spPr/>
        <p:txBody>
          <a:bodyPr/>
          <a:lstStyle/>
          <a:p>
            <a:pPr algn="l" rtl="0"/>
            <a:fld id="{50F2F8E5-1108-0A46-83A0-852BF6A1A522}" type="slidenum">
              <a:rPr/>
              <a:pPr/>
              <a:t>22</a:t>
            </a:fld>
            <a:endParaRPr lang="ru-RU"/>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17835"/>
          <a:stretch/>
        </p:blipFill>
        <p:spPr bwMode="auto">
          <a:xfrm>
            <a:off x="351623" y="3590481"/>
            <a:ext cx="4268002" cy="27148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2412" y="3574876"/>
            <a:ext cx="4149483" cy="27255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4877752" y="4463325"/>
            <a:ext cx="1351598" cy="651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a:p>
        </p:txBody>
      </p:sp>
    </p:spTree>
    <p:extLst>
      <p:ext uri="{BB962C8B-B14F-4D97-AF65-F5344CB8AC3E}">
        <p14:creationId xmlns:p14="http://schemas.microsoft.com/office/powerpoint/2010/main" val="6464379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ru-RU" b="0" i="0" u="none" baseline="0"/>
              <a:t>Деактивируйте не нужные устройства NI-DAQ</a:t>
            </a:r>
          </a:p>
        </p:txBody>
      </p:sp>
      <p:sp>
        <p:nvSpPr>
          <p:cNvPr id="3" name="Content Placeholder 2"/>
          <p:cNvSpPr>
            <a:spLocks noGrp="1"/>
          </p:cNvSpPr>
          <p:nvPr>
            <p:ph idx="1"/>
          </p:nvPr>
        </p:nvSpPr>
        <p:spPr>
          <a:xfrm>
            <a:off x="304340" y="1473121"/>
            <a:ext cx="8458200" cy="4966099"/>
          </a:xfrm>
        </p:spPr>
        <p:txBody>
          <a:bodyPr>
            <a:normAutofit/>
          </a:bodyPr>
          <a:lstStyle/>
          <a:p>
            <a:pPr marL="342900" indent="-342900" algn="l" rtl="0">
              <a:buFont typeface="Arial" panose="020B0604020202020204" pitchFamily="34" charset="0"/>
              <a:buChar char="•"/>
            </a:pPr>
            <a:r>
              <a:rPr lang="ru-RU" sz="1800" b="0" i="0" u="none" baseline="0">
                <a:solidFill>
                  <a:schemeClr val="tx1">
                    <a:lumMod val="65000"/>
                    <a:lumOff val="35000"/>
                  </a:schemeClr>
                </a:solidFill>
              </a:rPr>
              <a:t>Драйвер NI устанавливает много служб, большинство которых запускается автоматически.  </a:t>
            </a:r>
          </a:p>
          <a:p>
            <a:pPr marL="342900" indent="-342900" algn="l" rtl="0">
              <a:buFont typeface="Arial" panose="020B0604020202020204" pitchFamily="34" charset="0"/>
              <a:buChar char="•"/>
            </a:pPr>
            <a:r>
              <a:rPr lang="ru-RU" sz="1800" b="0" i="0" u="none" baseline="0">
                <a:solidFill>
                  <a:schemeClr val="tx1">
                    <a:lumMod val="65000"/>
                    <a:lumOff val="35000"/>
                  </a:schemeClr>
                </a:solidFill>
              </a:rPr>
              <a:t>Для работы с устройством нужно только четыре. </a:t>
            </a:r>
          </a:p>
          <a:p>
            <a:pPr marL="342900" indent="-342900" algn="l" rtl="0">
              <a:buFont typeface="Arial" panose="020B0604020202020204" pitchFamily="34" charset="0"/>
              <a:buChar char="•"/>
            </a:pPr>
            <a:r>
              <a:rPr lang="ru-RU" sz="1800" b="0" i="0" u="none" baseline="0">
                <a:solidFill>
                  <a:schemeClr val="tx1">
                    <a:lumMod val="65000"/>
                    <a:lumOff val="35000"/>
                  </a:schemeClr>
                </a:solidFill>
              </a:rPr>
              <a:t>Перейдите в Панель Управления - Инструменты Администрирования - Службы и деактивируйте не нужные службы, чтобы избежать потенциальные конфликты с другими устройствами.  Активируйте / деактивируйте устройства NI как показано ниже:</a:t>
            </a:r>
          </a:p>
          <a:p>
            <a:pPr lvl="2" indent="0" algn="l" rtl="0">
              <a:buNone/>
            </a:pPr>
            <a:endParaRPr lang="ru-RU" sz="2300" dirty="0"/>
          </a:p>
          <a:p>
            <a:pPr marL="342900" indent="-342900" algn="l" rtl="0">
              <a:buFont typeface="Arial" panose="020B0604020202020204" pitchFamily="34" charset="0"/>
              <a:buChar char="•"/>
            </a:pPr>
            <a:endParaRPr lang="ru-RU" sz="2400" dirty="0"/>
          </a:p>
        </p:txBody>
      </p:sp>
      <p:sp>
        <p:nvSpPr>
          <p:cNvPr id="4" name="Slide Number Placeholder 3"/>
          <p:cNvSpPr>
            <a:spLocks noGrp="1"/>
          </p:cNvSpPr>
          <p:nvPr>
            <p:ph type="sldNum" sz="quarter" idx="12"/>
          </p:nvPr>
        </p:nvSpPr>
        <p:spPr/>
        <p:txBody>
          <a:bodyPr/>
          <a:lstStyle/>
          <a:p>
            <a:pPr algn="l" rtl="0"/>
            <a:fld id="{50F2F8E5-1108-0A46-83A0-852BF6A1A522}" type="slidenum">
              <a:rPr/>
              <a:pPr/>
              <a:t>23</a:t>
            </a:fld>
            <a:endParaRPr lang="ru-RU"/>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649" y="3064543"/>
            <a:ext cx="7953375" cy="32457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208311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
          <p:cNvSpPr txBox="1">
            <a:spLocks noChangeArrowheads="1"/>
          </p:cNvSpPr>
          <p:nvPr/>
        </p:nvSpPr>
        <p:spPr bwMode="auto">
          <a:xfrm>
            <a:off x="228600" y="0"/>
            <a:ext cx="796766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Общая информация об аналоговом мониторе</a:t>
            </a:r>
          </a:p>
        </p:txBody>
      </p:sp>
      <p:sp>
        <p:nvSpPr>
          <p:cNvPr id="21507" name="Text Box 3"/>
          <p:cNvSpPr txBox="1">
            <a:spLocks noChangeArrowheads="1"/>
          </p:cNvSpPr>
          <p:nvPr/>
        </p:nvSpPr>
        <p:spPr bwMode="auto">
          <a:xfrm>
            <a:off x="3901678" y="1136968"/>
            <a:ext cx="2286000" cy="2463800"/>
          </a:xfrm>
          <a:prstGeom prst="rect">
            <a:avLst/>
          </a:prstGeom>
          <a:solidFill>
            <a:schemeClr val="bg1"/>
          </a:solidFill>
          <a:ln>
            <a:noFill/>
          </a:ln>
          <a:extLs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pPr>
            <a:r>
              <a:rPr lang="ru-RU" sz="1400" b="0" i="0" u="none" baseline="0">
                <a:solidFill>
                  <a:schemeClr val="tx1">
                    <a:lumMod val="65000"/>
                    <a:lumOff val="35000"/>
                  </a:schemeClr>
                </a:solidFill>
              </a:rPr>
              <a:t>Монитор Аналогового ДП используется для настройки триггеров и прослушивания сигналов.</a:t>
            </a:r>
          </a:p>
          <a:p>
            <a:pPr algn="l" rtl="0" eaLnBrk="1" hangingPunct="1">
              <a:spcAft>
                <a:spcPct val="0"/>
              </a:spcAft>
              <a:buClrTx/>
              <a:buFontTx/>
              <a:buNone/>
            </a:pPr>
            <a:endParaRPr lang="ru-RU" altLang="en-US" sz="1400" dirty="0">
              <a:solidFill>
                <a:schemeClr val="tx1">
                  <a:lumMod val="65000"/>
                  <a:lumOff val="35000"/>
                </a:schemeClr>
              </a:solidFill>
            </a:endParaRPr>
          </a:p>
          <a:p>
            <a:pPr algn="l" rtl="0" eaLnBrk="1" hangingPunct="1">
              <a:spcAft>
                <a:spcPct val="0"/>
              </a:spcAft>
              <a:buClrTx/>
              <a:buFontTx/>
              <a:buNone/>
            </a:pPr>
            <a:r>
              <a:rPr lang="ru-RU" sz="1400" b="0" i="0" u="none" baseline="0">
                <a:solidFill>
                  <a:schemeClr val="tx1">
                    <a:lumMod val="65000"/>
                    <a:lumOff val="35000"/>
                  </a:schemeClr>
                </a:solidFill>
              </a:rPr>
              <a:t>Каждый аналоговый ДП требует своих настроек для получения качественной информации.</a:t>
            </a:r>
          </a:p>
        </p:txBody>
      </p:sp>
      <p:sp>
        <p:nvSpPr>
          <p:cNvPr id="21510"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ltLang="en-US"/>
          </a:p>
        </p:txBody>
      </p:sp>
      <p:sp>
        <p:nvSpPr>
          <p:cNvPr id="21511" name="Rectangle 12"/>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ltLang="en-US"/>
          </a:p>
        </p:txBody>
      </p:sp>
      <p:sp>
        <p:nvSpPr>
          <p:cNvPr id="21516" name="Text Box 3"/>
          <p:cNvSpPr txBox="1">
            <a:spLocks noChangeArrowheads="1"/>
          </p:cNvSpPr>
          <p:nvPr/>
        </p:nvSpPr>
        <p:spPr bwMode="auto">
          <a:xfrm>
            <a:off x="228600" y="3641724"/>
            <a:ext cx="6086475" cy="1157069"/>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marL="171450" indent="-171450" algn="l" rtl="0" eaLnBrk="1" hangingPunct="1">
              <a:spcBef>
                <a:spcPts val="500"/>
              </a:spcBef>
              <a:spcAft>
                <a:spcPct val="0"/>
              </a:spcAft>
              <a:buClrTx/>
              <a:buSzPct val="125000"/>
              <a:buFont typeface="Arial" panose="020B0604020202020204" pitchFamily="34" charset="0"/>
              <a:buChar char="•"/>
            </a:pPr>
            <a:r>
              <a:rPr lang="ru-RU" sz="1400" b="0" i="0" u="none" baseline="0">
                <a:solidFill>
                  <a:schemeClr val="tx1">
                    <a:lumMod val="65000"/>
                    <a:lumOff val="35000"/>
                  </a:schemeClr>
                </a:solidFill>
              </a:rPr>
              <a:t>При запуске СЪЕМКИ, драйвер автоматически запустит Монитор Аналогового Сигнала.</a:t>
            </a:r>
          </a:p>
          <a:p>
            <a:pPr marL="171450" indent="-171450" algn="l" rtl="0" eaLnBrk="1" hangingPunct="1">
              <a:spcBef>
                <a:spcPts val="500"/>
              </a:spcBef>
              <a:spcAft>
                <a:spcPct val="0"/>
              </a:spcAft>
              <a:buClrTx/>
              <a:buSzPct val="125000"/>
              <a:buFont typeface="Arial" panose="020B0604020202020204" pitchFamily="34" charset="0"/>
              <a:buChar char="•"/>
            </a:pPr>
            <a:r>
              <a:rPr lang="ru-RU" sz="1400" b="0" i="0" u="none" baseline="0">
                <a:solidFill>
                  <a:schemeClr val="tx1">
                    <a:lumMod val="65000"/>
                    <a:lumOff val="35000"/>
                  </a:schemeClr>
                </a:solidFill>
              </a:rPr>
              <a:t>Кнопка «I/O Channels» - для каждого поля следует настроить канал устройства NI USB к которому подключен сигнал от ДП.  Каждому каналу можно задать метку или название, в соответствии с типом ДП, например, «Сигнал Спаркера».</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597" y="1041400"/>
            <a:ext cx="3524478" cy="25908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5075" y="990600"/>
            <a:ext cx="2771775" cy="3448686"/>
          </a:xfrm>
          <a:prstGeom prst="rect">
            <a:avLst/>
          </a:prstGeom>
        </p:spPr>
      </p:pic>
      <p:cxnSp>
        <p:nvCxnSpPr>
          <p:cNvPr id="6" name="Elbow Connector 5"/>
          <p:cNvCxnSpPr/>
          <p:nvPr/>
        </p:nvCxnSpPr>
        <p:spPr>
          <a:xfrm flipV="1">
            <a:off x="3374231" y="1041400"/>
            <a:ext cx="2940844" cy="368300"/>
          </a:xfrm>
          <a:prstGeom prst="bentConnector3">
            <a:avLst>
              <a:gd name="adj1" fmla="val 15344"/>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1515" name="Straight Arrow Connector 8"/>
          <p:cNvCxnSpPr>
            <a:cxnSpLocks noChangeShapeType="1"/>
          </p:cNvCxnSpPr>
          <p:nvPr/>
        </p:nvCxnSpPr>
        <p:spPr bwMode="auto">
          <a:xfrm>
            <a:off x="5943600" y="2857500"/>
            <a:ext cx="450850" cy="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1" name="Rectangle 10"/>
          <p:cNvSpPr/>
          <p:nvPr/>
        </p:nvSpPr>
        <p:spPr>
          <a:xfrm>
            <a:off x="11153775" y="1659256"/>
            <a:ext cx="104775" cy="4571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
        <p:nvSpPr>
          <p:cNvPr id="12" name="Rectangle 11"/>
          <p:cNvSpPr/>
          <p:nvPr/>
        </p:nvSpPr>
        <p:spPr>
          <a:xfrm>
            <a:off x="6394450" y="2181542"/>
            <a:ext cx="2616200" cy="218090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
        <p:nvSpPr>
          <p:cNvPr id="14" name="TextBox 13"/>
          <p:cNvSpPr txBox="1"/>
          <p:nvPr/>
        </p:nvSpPr>
        <p:spPr>
          <a:xfrm>
            <a:off x="228600" y="5036919"/>
            <a:ext cx="8648700" cy="1384995"/>
          </a:xfrm>
          <a:prstGeom prst="rect">
            <a:avLst/>
          </a:prstGeom>
          <a:noFill/>
        </p:spPr>
        <p:txBody>
          <a:bodyPr wrap="square" rtlCol="0">
            <a:spAutoFit/>
          </a:bodyPr>
          <a:lstStyle/>
          <a:p>
            <a:pPr marL="171450" indent="-171450" algn="l" rtl="0">
              <a:buSzPct val="125000"/>
              <a:buFont typeface="Arial" panose="020B0604020202020204" pitchFamily="34" charset="0"/>
              <a:buChar char="•"/>
            </a:pPr>
            <a:r>
              <a:rPr lang="ru-RU" sz="1400" b="0" i="0" u="none" baseline="0">
                <a:solidFill>
                  <a:schemeClr val="tx1">
                    <a:lumMod val="65000"/>
                    <a:lumOff val="35000"/>
                  </a:schemeClr>
                </a:solidFill>
              </a:rPr>
              <a:t>Обычно используется напряжение триггера по умолчанию -5В/+5В, однако уровни напряжения для каналов 1 и/или 2 следует задать вручную.  Рекомендованные значения уровней напряжения для систем ДП типа Пингер и Чирп - между -5/+5В и -2/+2В в зависимости от возраста системы, в то время, как гидрофонные решетки для бумеров/спаркеров обычно передают напряжение -1/+1В до -5/+5В в зависимости от чувствительности решетки, усиления гидрофона и отражательной способности дна.</a:t>
            </a:r>
          </a:p>
          <a:p>
            <a:pPr marL="171450" indent="-171450" algn="l" rtl="0">
              <a:buSzPct val="125000"/>
              <a:buFont typeface="Arial" panose="020B0604020202020204" pitchFamily="34" charset="0"/>
              <a:buChar char="•"/>
            </a:pPr>
            <a:r>
              <a:rPr lang="ru-RU" sz="1400" b="0" i="0" u="none" baseline="0">
                <a:solidFill>
                  <a:schemeClr val="tx1">
                    <a:lumMod val="65000"/>
                    <a:lumOff val="35000"/>
                  </a:schemeClr>
                </a:solidFill>
              </a:rPr>
              <a:t>Используйте режим терминала (RSE) и скорость сигнала по умолчанию за исключением продвинутых пользователей.  </a:t>
            </a:r>
          </a:p>
        </p:txBody>
      </p:sp>
    </p:spTree>
    <p:extLst>
      <p:ext uri="{BB962C8B-B14F-4D97-AF65-F5344CB8AC3E}">
        <p14:creationId xmlns:p14="http://schemas.microsoft.com/office/powerpoint/2010/main" val="1417470775"/>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1"/>
          <p:cNvSpPr txBox="1">
            <a:spLocks noChangeArrowheads="1"/>
          </p:cNvSpPr>
          <p:nvPr/>
        </p:nvSpPr>
        <p:spPr bwMode="auto">
          <a:xfrm>
            <a:off x="228600" y="0"/>
            <a:ext cx="796766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Общая информация об аналоговом мониторе, продолжение</a:t>
            </a:r>
          </a:p>
        </p:txBody>
      </p:sp>
      <p:sp>
        <p:nvSpPr>
          <p:cNvPr id="22531"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ltLang="en-US"/>
          </a:p>
        </p:txBody>
      </p:sp>
      <p:sp>
        <p:nvSpPr>
          <p:cNvPr id="22532" name="Rectangle 12"/>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ltLang="en-US"/>
          </a:p>
        </p:txBody>
      </p:sp>
      <p:sp>
        <p:nvSpPr>
          <p:cNvPr id="24" name="Text Box 3"/>
          <p:cNvSpPr txBox="1">
            <a:spLocks noChangeArrowheads="1"/>
          </p:cNvSpPr>
          <p:nvPr/>
        </p:nvSpPr>
        <p:spPr bwMode="auto">
          <a:xfrm>
            <a:off x="96838" y="1447800"/>
            <a:ext cx="5008562" cy="90170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50000"/>
              <a:buFont typeface="Wingdings" pitchFamily="2" charset="2"/>
              <a:buChar char=""/>
              <a:defRPr/>
            </a:pPr>
            <a:r>
              <a:rPr lang="ru-RU" sz="1400" b="0" i="0" u="none" baseline="0">
                <a:solidFill>
                  <a:schemeClr val="tx1">
                    <a:lumMod val="65000"/>
                    <a:lumOff val="35000"/>
                  </a:schemeClr>
                </a:solidFill>
              </a:rPr>
              <a:t>Величины напряжения для Каналов 1 и 2 можно считать «базовым усилением» для канала, важно не обрезать входящие сигналы, поскольку такие обрезанные данные нельзя будет восстановить.  </a:t>
            </a:r>
            <a:r>
              <a:rPr lang="ru-RU" sz="1400" b="1" i="0" u="none" baseline="0">
                <a:solidFill>
                  <a:srgbClr val="FF0000"/>
                </a:solidFill>
              </a:rPr>
              <a:t>Как правило, диапазон мощности задается на одну треть выше реальной мощности входного сигнала.</a:t>
            </a:r>
          </a:p>
          <a:p>
            <a:pPr marL="0" indent="0" algn="l" rtl="0" eaLnBrk="1" hangingPunct="1">
              <a:spcBef>
                <a:spcPts val="500"/>
              </a:spcBef>
              <a:spcAft>
                <a:spcPct val="0"/>
              </a:spcAft>
              <a:buClrTx/>
              <a:buSzPct val="50000"/>
              <a:defRPr/>
            </a:pPr>
            <a:endParaRPr lang="ru-RU" sz="1400" dirty="0"/>
          </a:p>
          <a:p>
            <a:pPr algn="l" rtl="0" eaLnBrk="1" hangingPunct="1">
              <a:spcBef>
                <a:spcPts val="500"/>
              </a:spcBef>
              <a:spcAft>
                <a:spcPct val="0"/>
              </a:spcAft>
              <a:buClrTx/>
              <a:buSzPct val="50000"/>
              <a:buFont typeface="Wingdings" pitchFamily="2" charset="2"/>
              <a:buChar char=""/>
              <a:defRPr/>
            </a:pPr>
            <a:r>
              <a:rPr lang="ru-RU" sz="1400" b="0" i="0" u="none" baseline="0">
                <a:solidFill>
                  <a:schemeClr val="tx1">
                    <a:lumMod val="65000"/>
                    <a:lumOff val="35000"/>
                  </a:schemeClr>
                </a:solidFill>
              </a:rPr>
              <a:t>При наличии проблем конфигурации, в нижней части аналогового монитора появится </a:t>
            </a:r>
            <a:r>
              <a:rPr lang="ru-RU" sz="1400" b="0" i="0" u="none" baseline="0">
                <a:solidFill>
                  <a:srgbClr val="FF0000"/>
                </a:solidFill>
              </a:rPr>
              <a:t>красное сообщение</a:t>
            </a:r>
            <a:r>
              <a:rPr lang="ru-RU" sz="1400" b="0" i="0" u="none" baseline="0"/>
              <a:t>.  </a:t>
            </a:r>
            <a:r>
              <a:rPr lang="ru-RU" sz="1400" b="0" i="0" u="none" baseline="0">
                <a:solidFill>
                  <a:schemeClr val="tx1">
                    <a:lumMod val="65000"/>
                    <a:lumOff val="35000"/>
                  </a:schemeClr>
                </a:solidFill>
              </a:rPr>
              <a:t>Для диагностических целей отображаются следы сигнала и для подтверждения получения сигнала триггера. (Клик по подписям переходит между каналами.) Порог триггера следует задать выше базового напряжения, он отображается линией красного цвета.  Каждый раз, когда триггер пересекает эту линию, записывается посылка.  В этот момент, если подключение и конфигурация АЦП правильные, можно запустить СЪЕМКУ, убедиться в поступлении данных с корректными параметрами и увидеть как номер посылки постепенно увеличивается в АЦП Мониторе. В окне СЪЕМКИ должен также отображаться график профиля ДП.</a:t>
            </a:r>
          </a:p>
          <a:p>
            <a:pPr marL="0" indent="0" algn="l" rtl="0" eaLnBrk="1" hangingPunct="1">
              <a:spcBef>
                <a:spcPts val="500"/>
              </a:spcBef>
              <a:spcAft>
                <a:spcPct val="0"/>
              </a:spcAft>
              <a:buClrTx/>
              <a:buSzPct val="45000"/>
              <a:defRPr/>
            </a:pPr>
            <a:endParaRPr lang="ru-RU" sz="1400" dirty="0"/>
          </a:p>
        </p:txBody>
      </p:sp>
      <p:pic>
        <p:nvPicPr>
          <p:cNvPr id="22534" name="Picture 29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1524000"/>
            <a:ext cx="3508375"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2535" name="Straight Arrow Connector 8"/>
          <p:cNvCxnSpPr>
            <a:cxnSpLocks noChangeShapeType="1"/>
          </p:cNvCxnSpPr>
          <p:nvPr/>
        </p:nvCxnSpPr>
        <p:spPr bwMode="auto">
          <a:xfrm flipH="1" flipV="1">
            <a:off x="4811713" y="3200400"/>
            <a:ext cx="838200" cy="68580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789565216"/>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Настройки аналогового устройства - скорость триггеров и свипов</a:t>
            </a:r>
          </a:p>
        </p:txBody>
      </p:sp>
      <p:sp>
        <p:nvSpPr>
          <p:cNvPr id="23555" name="Text Box 5"/>
          <p:cNvSpPr txBox="1">
            <a:spLocks noChangeArrowheads="1"/>
          </p:cNvSpPr>
          <p:nvPr/>
        </p:nvSpPr>
        <p:spPr bwMode="auto">
          <a:xfrm>
            <a:off x="152400" y="3352800"/>
            <a:ext cx="2895600" cy="14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pPr>
            <a:r>
              <a:rPr lang="ru-RU" sz="1800" b="0" i="0" u="none" baseline="0">
                <a:solidFill>
                  <a:srgbClr val="098DB4"/>
                </a:solidFill>
              </a:rPr>
              <a:t>External Trigger:  </a:t>
            </a:r>
            <a:r>
              <a:rPr lang="ru-RU" sz="1800" b="0" i="0" u="none" baseline="0">
                <a:solidFill>
                  <a:schemeClr val="tx1">
                    <a:lumMod val="65000"/>
                    <a:lumOff val="35000"/>
                  </a:schemeClr>
                </a:solidFill>
              </a:rPr>
              <a:t>ДП инициализирует посылку сигнала не в HYPACK, мы только «слушаем» отраженный сигнал.</a:t>
            </a:r>
          </a:p>
        </p:txBody>
      </p:sp>
      <p:sp>
        <p:nvSpPr>
          <p:cNvPr id="18439" name="Text Box 6"/>
          <p:cNvSpPr txBox="1">
            <a:spLocks noChangeArrowheads="1"/>
          </p:cNvSpPr>
          <p:nvPr/>
        </p:nvSpPr>
        <p:spPr bwMode="auto">
          <a:xfrm>
            <a:off x="3124200" y="3352800"/>
            <a:ext cx="2895600" cy="201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defRPr/>
            </a:pPr>
            <a:r>
              <a:rPr lang="ru-RU" sz="1800" b="0" i="0" u="none" baseline="0">
                <a:solidFill>
                  <a:srgbClr val="098DB4"/>
                </a:solidFill>
              </a:rPr>
              <a:t>Iternal Trigger:  </a:t>
            </a:r>
            <a:r>
              <a:rPr lang="ru-RU" sz="1800" b="0" i="0" u="none" baseline="0">
                <a:solidFill>
                  <a:schemeClr val="tx1">
                    <a:lumMod val="65000"/>
                    <a:lumOff val="35000"/>
                  </a:schemeClr>
                </a:solidFill>
              </a:rPr>
              <a:t>В HYPACK есть триггер ДП через АЦП NI USB.  Можно управлять интервалом посылок.</a:t>
            </a:r>
          </a:p>
        </p:txBody>
      </p:sp>
      <p:sp>
        <p:nvSpPr>
          <p:cNvPr id="18440" name="Text Box 7"/>
          <p:cNvSpPr txBox="1">
            <a:spLocks noChangeArrowheads="1"/>
          </p:cNvSpPr>
          <p:nvPr/>
        </p:nvSpPr>
        <p:spPr bwMode="auto">
          <a:xfrm>
            <a:off x="6096000" y="3352800"/>
            <a:ext cx="2895600"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defRPr/>
            </a:pPr>
            <a:r>
              <a:rPr lang="ru-RU" sz="1800" b="0" i="0" u="none" baseline="0">
                <a:solidFill>
                  <a:srgbClr val="098DB4"/>
                </a:solidFill>
              </a:rPr>
              <a:t>Internal – SB Divisible:  </a:t>
            </a:r>
            <a:r>
              <a:rPr lang="ru-RU" sz="1800" b="0" i="0" u="none" baseline="0">
                <a:solidFill>
                  <a:schemeClr val="tx1">
                    <a:lumMod val="65000"/>
                    <a:lumOff val="35000"/>
                  </a:schemeClr>
                </a:solidFill>
              </a:rPr>
              <a:t>Во избежание интерференции между двумя системами ДП. </a:t>
            </a:r>
          </a:p>
        </p:txBody>
      </p:sp>
      <p:sp>
        <p:nvSpPr>
          <p:cNvPr id="18441" name="Text Box 8"/>
          <p:cNvSpPr txBox="1">
            <a:spLocks noChangeArrowheads="1"/>
          </p:cNvSpPr>
          <p:nvPr/>
        </p:nvSpPr>
        <p:spPr bwMode="auto">
          <a:xfrm>
            <a:off x="152400" y="4745038"/>
            <a:ext cx="2895600"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defRPr/>
            </a:pPr>
            <a:r>
              <a:rPr lang="ru-RU" sz="1400" b="0" i="0" u="none" baseline="0">
                <a:solidFill>
                  <a:srgbClr val="098DB4"/>
                </a:solidFill>
              </a:rPr>
              <a:t>Sample Period:  </a:t>
            </a:r>
            <a:r>
              <a:rPr lang="ru-RU" sz="1400" b="0" i="0" u="none" baseline="0">
                <a:solidFill>
                  <a:schemeClr val="tx1">
                    <a:lumMod val="65000"/>
                    <a:lumOff val="35000"/>
                  </a:schemeClr>
                </a:solidFill>
              </a:rPr>
              <a:t>Интервал времени на «прослушивание» обратного сигнала от ДП.</a:t>
            </a:r>
          </a:p>
        </p:txBody>
      </p:sp>
      <p:sp>
        <p:nvSpPr>
          <p:cNvPr id="18442" name="Text Box 9"/>
          <p:cNvSpPr txBox="1">
            <a:spLocks noChangeArrowheads="1"/>
          </p:cNvSpPr>
          <p:nvPr/>
        </p:nvSpPr>
        <p:spPr bwMode="auto">
          <a:xfrm>
            <a:off x="152399" y="5410200"/>
            <a:ext cx="4098131"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wrap="square"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defRPr/>
            </a:pPr>
            <a:r>
              <a:rPr lang="ru-RU" sz="1400" b="0" i="0" u="none" baseline="0" dirty="0" err="1">
                <a:solidFill>
                  <a:srgbClr val="098DB4"/>
                </a:solidFill>
              </a:rPr>
              <a:t>Sample</a:t>
            </a:r>
            <a:r>
              <a:rPr lang="ru-RU" sz="1400" b="0" i="0" u="none" baseline="0" dirty="0">
                <a:solidFill>
                  <a:srgbClr val="098DB4"/>
                </a:solidFill>
              </a:rPr>
              <a:t> </a:t>
            </a:r>
            <a:r>
              <a:rPr lang="ru-RU" sz="1400" b="0" i="0" u="none" baseline="0" dirty="0" err="1">
                <a:solidFill>
                  <a:srgbClr val="098DB4"/>
                </a:solidFill>
              </a:rPr>
              <a:t>Delay</a:t>
            </a:r>
            <a:r>
              <a:rPr lang="ru-RU" sz="1400" b="0" i="0" u="none" baseline="0" dirty="0">
                <a:solidFill>
                  <a:srgbClr val="098DB4"/>
                </a:solidFill>
              </a:rPr>
              <a:t>:  </a:t>
            </a:r>
            <a:r>
              <a:rPr lang="ru-RU" sz="1400" b="0" i="0" u="none" baseline="0" dirty="0">
                <a:solidFill>
                  <a:schemeClr val="tx1">
                    <a:lumMod val="65000"/>
                    <a:lumOff val="35000"/>
                  </a:schemeClr>
                </a:solidFill>
              </a:rPr>
              <a:t>Интервал времени, которое драйвер ждет после посылки сигнала до начала прослушивания отраженного сигнала. Можно использовать эту опцию в глубокой воде для уменьшения длины импульса при прохождении толщи воды.</a:t>
            </a:r>
          </a:p>
          <a:p>
            <a:pPr algn="l" rtl="0" eaLnBrk="1" hangingPunct="1">
              <a:spcAft>
                <a:spcPct val="0"/>
              </a:spcAft>
              <a:buClrTx/>
              <a:buFontTx/>
              <a:buNone/>
              <a:defRPr/>
            </a:pPr>
            <a:endParaRPr lang="ru-RU" altLang="en-US" sz="1400" dirty="0">
              <a:solidFill>
                <a:srgbClr val="404040"/>
              </a:solidFill>
            </a:endParaRPr>
          </a:p>
        </p:txBody>
      </p:sp>
      <p:pic>
        <p:nvPicPr>
          <p:cNvPr id="23560"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066800"/>
            <a:ext cx="2797175" cy="22860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61"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1066800"/>
            <a:ext cx="2797175" cy="22860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62"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2200" y="1066800"/>
            <a:ext cx="2797175" cy="22860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10159534"/>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Настройки аналогового устройства - скорость триггеров и свипов, продолжение</a:t>
            </a:r>
          </a:p>
        </p:txBody>
      </p:sp>
      <p:pic>
        <p:nvPicPr>
          <p:cNvPr id="24579"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219200"/>
            <a:ext cx="3357563" cy="27432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580" name="Text Box 3"/>
          <p:cNvSpPr txBox="1">
            <a:spLocks noChangeArrowheads="1"/>
          </p:cNvSpPr>
          <p:nvPr/>
        </p:nvSpPr>
        <p:spPr bwMode="auto">
          <a:xfrm>
            <a:off x="96838" y="1143000"/>
            <a:ext cx="5389562" cy="90170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50000"/>
              <a:buFont typeface="Wingdings" pitchFamily="2" charset="2"/>
              <a:buChar char=""/>
            </a:pPr>
            <a:r>
              <a:rPr lang="ru-RU" sz="1400" b="0" i="0" u="none" baseline="0">
                <a:solidFill>
                  <a:schemeClr val="tx1">
                    <a:lumMod val="65000"/>
                    <a:lumOff val="35000"/>
                  </a:schemeClr>
                </a:solidFill>
              </a:rPr>
              <a:t>В этом примере ДП 1 запускается каждые 250мс с длиной импульса 70мс (+-53м.) Триггер ДП 1 разделен на две части, что дает интервал посылок 500мс при задержке 85мс и длине импульса 150мс.  </a:t>
            </a:r>
          </a:p>
          <a:p>
            <a:pPr algn="l" rtl="0" eaLnBrk="1" hangingPunct="1">
              <a:spcBef>
                <a:spcPts val="500"/>
              </a:spcBef>
              <a:spcAft>
                <a:spcPct val="0"/>
              </a:spcAft>
              <a:buClrTx/>
              <a:buSzPct val="50000"/>
              <a:buFont typeface="Wingdings" pitchFamily="2" charset="2"/>
              <a:buChar char=""/>
            </a:pPr>
            <a:r>
              <a:rPr lang="ru-RU" sz="1400" b="0" i="0" u="none" baseline="0">
                <a:solidFill>
                  <a:schemeClr val="tx1">
                    <a:lumMod val="65000"/>
                    <a:lumOff val="35000"/>
                  </a:schemeClr>
                </a:solidFill>
              </a:rPr>
              <a:t>Можно заметить акустическую интерференцию между двумя системами, если синыы линия занимает тот же промежуток времени. Как видно здесь, такого не происходит, следовательно, интерференции не наблюдается. </a:t>
            </a:r>
          </a:p>
          <a:p>
            <a:pPr algn="l" rtl="0" eaLnBrk="1" hangingPunct="1">
              <a:spcBef>
                <a:spcPts val="500"/>
              </a:spcBef>
              <a:spcAft>
                <a:spcPct val="0"/>
              </a:spcAft>
              <a:buClrTx/>
              <a:buSzPct val="50000"/>
              <a:buFont typeface="Wingdings" pitchFamily="2" charset="2"/>
              <a:buChar char=""/>
            </a:pPr>
            <a:r>
              <a:rPr lang="ru-RU" sz="1400" b="0" i="0" u="none" baseline="0">
                <a:solidFill>
                  <a:schemeClr val="tx1">
                    <a:lumMod val="65000"/>
                    <a:lumOff val="35000"/>
                  </a:schemeClr>
                </a:solidFill>
              </a:rPr>
              <a:t>Ниже приведена таблица правил для настройки триггеров и длины импульса для различных ДП на максимальной глубине 30м.  Заметьте, что для конвертации метров в мс следует разделить их на 0.75 </a:t>
            </a:r>
          </a:p>
        </p:txBody>
      </p:sp>
      <p:pic>
        <p:nvPicPr>
          <p:cNvPr id="2458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00" y="4114800"/>
            <a:ext cx="7319963" cy="1981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82" name="Rectangle 2"/>
          <p:cNvSpPr>
            <a:spLocks noChangeArrowheads="1"/>
          </p:cNvSpPr>
          <p:nvPr/>
        </p:nvSpPr>
        <p:spPr bwMode="auto">
          <a:xfrm>
            <a:off x="457200" y="5943600"/>
            <a:ext cx="70866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ru-RU" sz="1400" b="0" i="0" u="none" baseline="0">
                <a:solidFill>
                  <a:srgbClr val="FF0000"/>
                </a:solidFill>
              </a:rPr>
              <a:t>ПРИМ: задайте величину длины импульса немного большей вычисленной для создания запаса на случай флуктуаций свойств дна.</a:t>
            </a:r>
          </a:p>
          <a:p>
            <a:endParaRPr lang="ru-RU" altLang="en-US" sz="1400" dirty="0">
              <a:solidFill>
                <a:schemeClr val="tx1"/>
              </a:solidFill>
            </a:endParaRPr>
          </a:p>
        </p:txBody>
      </p:sp>
    </p:spTree>
    <p:extLst>
      <p:ext uri="{BB962C8B-B14F-4D97-AF65-F5344CB8AC3E}">
        <p14:creationId xmlns:p14="http://schemas.microsoft.com/office/powerpoint/2010/main" val="562858224"/>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ru-RU" b="0" i="0" u="none" baseline="0"/>
              <a:t>Разводка АЦП NI-USB</a:t>
            </a:r>
          </a:p>
        </p:txBody>
      </p:sp>
      <p:sp>
        <p:nvSpPr>
          <p:cNvPr id="4" name="Slide Number Placeholder 3"/>
          <p:cNvSpPr>
            <a:spLocks noGrp="1"/>
          </p:cNvSpPr>
          <p:nvPr>
            <p:ph type="sldNum" sz="quarter" idx="12"/>
          </p:nvPr>
        </p:nvSpPr>
        <p:spPr/>
        <p:txBody>
          <a:bodyPr/>
          <a:lstStyle/>
          <a:p>
            <a:pPr algn="l" rtl="0"/>
            <a:fld id="{50F2F8E5-1108-0A46-83A0-852BF6A1A522}" type="slidenum">
              <a:rPr/>
              <a:pPr/>
              <a:t>28</a:t>
            </a:fld>
            <a:endParaRPr lang="ru-RU"/>
          </a:p>
        </p:txBody>
      </p:sp>
      <p:sp>
        <p:nvSpPr>
          <p:cNvPr id="5" name="Content Placeholder 4"/>
          <p:cNvSpPr>
            <a:spLocks noGrp="1"/>
          </p:cNvSpPr>
          <p:nvPr>
            <p:ph idx="1"/>
          </p:nvPr>
        </p:nvSpPr>
        <p:spPr>
          <a:xfrm>
            <a:off x="363793" y="4411129"/>
            <a:ext cx="8458200" cy="1507975"/>
          </a:xfrm>
        </p:spPr>
        <p:txBody>
          <a:bodyPr>
            <a:normAutofit fontScale="85000" lnSpcReduction="20000"/>
          </a:bodyPr>
          <a:lstStyle/>
          <a:p>
            <a:pPr algn="l" rtl="0"/>
            <a:r>
              <a:rPr lang="ru-RU" b="0" i="0" u="none" baseline="0">
                <a:solidFill>
                  <a:schemeClr val="tx1">
                    <a:lumMod val="65000"/>
                    <a:lumOff val="35000"/>
                  </a:schemeClr>
                </a:solidFill>
              </a:rPr>
              <a:t>Есть множество возможных конфигураций аналогового триггера и сигнала:</a:t>
            </a:r>
          </a:p>
          <a:p>
            <a:pPr marL="617220" lvl="2" indent="-342900" algn="l" rtl="0">
              <a:buFont typeface="Arial" panose="020B0604020202020204" pitchFamily="34" charset="0"/>
              <a:buChar char="•"/>
            </a:pPr>
            <a:r>
              <a:rPr lang="ru-RU" b="0" i="0" u="none" baseline="0">
                <a:solidFill>
                  <a:schemeClr val="tx1">
                    <a:lumMod val="65000"/>
                    <a:lumOff val="35000"/>
                  </a:schemeClr>
                </a:solidFill>
                <a:hlinkClick r:id="rId2" action="ppaction://hlinksldjump"/>
              </a:rPr>
              <a:t>Один канал ДП с внутренним или внешним триггером.</a:t>
            </a:r>
            <a:endParaRPr lang="ru-RU" dirty="0">
              <a:solidFill>
                <a:schemeClr val="tx1">
                  <a:lumMod val="65000"/>
                  <a:lumOff val="35000"/>
                </a:schemeClr>
              </a:solidFill>
            </a:endParaRPr>
          </a:p>
          <a:p>
            <a:pPr marL="617220" lvl="2" indent="-342900" algn="l" rtl="0">
              <a:buFont typeface="Arial" panose="020B0604020202020204" pitchFamily="34" charset="0"/>
              <a:buChar char="•"/>
            </a:pPr>
            <a:r>
              <a:rPr lang="ru-RU" b="0" i="0" u="none" baseline="0">
                <a:solidFill>
                  <a:schemeClr val="tx1">
                    <a:lumMod val="65000"/>
                    <a:lumOff val="35000"/>
                  </a:schemeClr>
                </a:solidFill>
                <a:hlinkClick r:id="rId3" action="ppaction://hlinksldjump"/>
              </a:rPr>
              <a:t>Двухканальный ДП с внутренними триггерами (раздельные).</a:t>
            </a:r>
            <a:endParaRPr lang="ru-RU" dirty="0">
              <a:solidFill>
                <a:schemeClr val="tx1">
                  <a:lumMod val="65000"/>
                  <a:lumOff val="35000"/>
                </a:schemeClr>
              </a:solidFill>
            </a:endParaRPr>
          </a:p>
          <a:p>
            <a:pPr marL="617220" lvl="2" indent="-342900" algn="l" rtl="0">
              <a:buFont typeface="Arial" panose="020B0604020202020204" pitchFamily="34" charset="0"/>
              <a:buChar char="•"/>
            </a:pPr>
            <a:r>
              <a:rPr lang="ru-RU" b="0" i="0" u="none" baseline="0">
                <a:solidFill>
                  <a:schemeClr val="tx1">
                    <a:lumMod val="65000"/>
                    <a:lumOff val="35000"/>
                  </a:schemeClr>
                </a:solidFill>
              </a:rPr>
              <a:t>Двухканальный ДП с внутренним или внешним триггером.</a:t>
            </a:r>
          </a:p>
          <a:p>
            <a:pPr marL="617220" lvl="2" indent="-342900" algn="l" rtl="0">
              <a:buFont typeface="Arial" panose="020B0604020202020204" pitchFamily="34" charset="0"/>
              <a:buChar char="•"/>
            </a:pPr>
            <a:r>
              <a:rPr lang="ru-RU" b="0" i="0" u="none" baseline="0">
                <a:solidFill>
                  <a:schemeClr val="tx1">
                    <a:lumMod val="65000"/>
                    <a:lumOff val="35000"/>
                  </a:schemeClr>
                </a:solidFill>
                <a:hlinkClick r:id="rId4" action="ppaction://hlinksldjump"/>
              </a:rPr>
              <a:t>Двухканальный ДП и ГБО с внутренним триггером.</a:t>
            </a:r>
            <a:endParaRPr lang="ru-RU" dirty="0">
              <a:solidFill>
                <a:schemeClr val="tx1">
                  <a:lumMod val="65000"/>
                  <a:lumOff val="35000"/>
                </a:schemeClr>
              </a:solidFill>
            </a:endParaRPr>
          </a:p>
          <a:p>
            <a:pPr lvl="2" indent="0" algn="l" rtl="0">
              <a:buNone/>
            </a:pPr>
            <a:endParaRPr lang="ru-RU" dirty="0"/>
          </a:p>
        </p:txBody>
      </p:sp>
      <p:sp>
        <p:nvSpPr>
          <p:cNvPr id="7" name="Subtitle 4"/>
          <p:cNvSpPr txBox="1">
            <a:spLocks/>
          </p:cNvSpPr>
          <p:nvPr/>
        </p:nvSpPr>
        <p:spPr>
          <a:xfrm>
            <a:off x="373348" y="1070579"/>
            <a:ext cx="4693951" cy="762714"/>
          </a:xfrm>
          <a:prstGeom prst="rect">
            <a:avLst/>
          </a:prstGeom>
        </p:spPr>
        <p:txBody>
          <a:bodyPr vert="horz" lIns="0" tIns="0" rIns="0" bIns="0" rtlCol="0">
            <a:normAutofit fontScale="77500" lnSpcReduction="20000"/>
          </a:bodyPr>
          <a:lst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rtl="0"/>
            <a:r>
              <a:rPr lang="ru-RU" b="1" i="0" u="none" baseline="0">
                <a:solidFill>
                  <a:schemeClr val="tx1">
                    <a:lumMod val="65000"/>
                    <a:lumOff val="35000"/>
                  </a:schemeClr>
                </a:solidFill>
              </a:rPr>
              <a:t>Настройка АЦП NI-USB 6221, 6341 и 6212:</a:t>
            </a:r>
          </a:p>
          <a:p>
            <a:pPr algn="l" rtl="0"/>
            <a:r>
              <a:rPr lang="ru-RU" b="1" i="0" u="none" baseline="0">
                <a:solidFill>
                  <a:schemeClr val="tx1">
                    <a:lumMod val="65000"/>
                    <a:lumOff val="35000"/>
                  </a:schemeClr>
                </a:solidFill>
              </a:rPr>
              <a:t>Sounding Better Январь 2018 </a:t>
            </a:r>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1621551"/>
            <a:ext cx="7505700" cy="25789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158743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543435" cy="988786"/>
          </a:xfrm>
        </p:spPr>
        <p:txBody>
          <a:bodyPr/>
          <a:lstStyle/>
          <a:p>
            <a:pPr algn="l" rtl="0"/>
            <a:r>
              <a:rPr lang="ru-RU" b="0" i="0" u="none" baseline="0"/>
              <a:t>Настройка одноканального ДП - внутренний триггер</a:t>
            </a:r>
          </a:p>
        </p:txBody>
      </p:sp>
      <p:sp>
        <p:nvSpPr>
          <p:cNvPr id="4" name="Slide Number Placeholder 3"/>
          <p:cNvSpPr>
            <a:spLocks noGrp="1"/>
          </p:cNvSpPr>
          <p:nvPr>
            <p:ph type="sldNum" sz="quarter" idx="12"/>
          </p:nvPr>
        </p:nvSpPr>
        <p:spPr/>
        <p:txBody>
          <a:bodyPr/>
          <a:lstStyle/>
          <a:p>
            <a:pPr algn="l" rtl="0"/>
            <a:fld id="{50F2F8E5-1108-0A46-83A0-852BF6A1A522}" type="slidenum">
              <a:rPr/>
              <a:pPr/>
              <a:t>29</a:t>
            </a:fld>
            <a:endParaRPr lang="ru-RU"/>
          </a:p>
        </p:txBody>
      </p:sp>
      <p:sp>
        <p:nvSpPr>
          <p:cNvPr id="6" name="Rectangle 5"/>
          <p:cNvSpPr/>
          <p:nvPr/>
        </p:nvSpPr>
        <p:spPr>
          <a:xfrm>
            <a:off x="230738" y="4529483"/>
            <a:ext cx="6055286" cy="1569660"/>
          </a:xfrm>
          <a:prstGeom prst="rect">
            <a:avLst/>
          </a:prstGeom>
        </p:spPr>
        <p:txBody>
          <a:bodyPr wrap="square">
            <a:spAutoFit/>
          </a:bodyPr>
          <a:lstStyle/>
          <a:p>
            <a:pPr algn="l" rtl="0"/>
            <a:r>
              <a:rPr lang="ru-RU" sz="1600" b="0" i="0" u="none" baseline="0">
                <a:solidFill>
                  <a:schemeClr val="tx1">
                    <a:lumMod val="65000"/>
                    <a:lumOff val="35000"/>
                  </a:schemeClr>
                </a:solidFill>
              </a:rPr>
              <a:t>В такой конфигурации аналоговый выход 0 передается к аналоговому входу 0.  </a:t>
            </a:r>
          </a:p>
          <a:p>
            <a:pPr algn="l" rtl="0"/>
            <a:r>
              <a:rPr lang="ru-RU" sz="1600" b="0" i="0" u="none" baseline="0">
                <a:solidFill>
                  <a:schemeClr val="tx1">
                    <a:lumMod val="65000"/>
                    <a:lumOff val="35000"/>
                  </a:schemeClr>
                </a:solidFill>
              </a:rPr>
              <a:t>На аналоговый вход должен быть сигнал BNC T, чтобы триггер можно было передать на ДП. </a:t>
            </a:r>
          </a:p>
          <a:p>
            <a:pPr algn="l" rtl="0"/>
            <a:r>
              <a:rPr lang="ru-RU" sz="1600" b="0" i="0" u="none" baseline="0">
                <a:solidFill>
                  <a:schemeClr val="tx1">
                    <a:lumMod val="65000"/>
                    <a:lumOff val="35000"/>
                  </a:schemeClr>
                </a:solidFill>
              </a:rPr>
              <a:t>Аналоговый вход 1 подсоединен к сигналу ДП</a:t>
            </a:r>
          </a:p>
          <a:p>
            <a:pPr algn="l" rtl="0"/>
            <a:r>
              <a:rPr lang="ru-RU" sz="1600" b="0" i="0" u="none" baseline="0">
                <a:solidFill>
                  <a:schemeClr val="tx1">
                    <a:lumMod val="65000"/>
                    <a:lumOff val="35000"/>
                  </a:schemeClr>
                </a:solidFill>
              </a:rPr>
              <a:t>вывод.  Укажите источник сигнала как Floating Source (FS) </a:t>
            </a:r>
            <a:r>
              <a:rPr lang="ru-RU" sz="1600" b="0" i="0" u="none" baseline="0">
                <a:solidFill>
                  <a:srgbClr val="FF0000"/>
                </a:solidFill>
              </a:rPr>
              <a:t>* </a:t>
            </a:r>
          </a:p>
        </p:txBody>
      </p:sp>
      <p:pic>
        <p:nvPicPr>
          <p:cNvPr id="6146" name="Picture 2" descr="See the source image"/>
          <p:cNvPicPr>
            <a:picLocks noChangeAspect="1" noChangeArrowheads="1"/>
          </p:cNvPicPr>
          <p:nvPr/>
        </p:nvPicPr>
        <p:blipFill rotWithShape="1">
          <a:blip r:embed="rId2">
            <a:extLst>
              <a:ext uri="{28A0092B-C50C-407E-A947-70E740481C1C}">
                <a14:useLocalDpi xmlns:a14="http://schemas.microsoft.com/office/drawing/2010/main" val="0"/>
              </a:ext>
            </a:extLst>
          </a:blip>
          <a:srcRect t="35029" b="34719"/>
          <a:stretch/>
        </p:blipFill>
        <p:spPr bwMode="auto">
          <a:xfrm>
            <a:off x="3943676" y="4091238"/>
            <a:ext cx="1284671" cy="38864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261122" y="4110546"/>
            <a:ext cx="3316870" cy="338554"/>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ru-RU" sz="1600" b="1" i="0" u="none" baseline="0">
                <a:solidFill>
                  <a:srgbClr val="FF0000"/>
                </a:solidFill>
              </a:rPr>
              <a:t>Вывод сигнала ДП на канале 1</a:t>
            </a:r>
          </a:p>
        </p:txBody>
      </p:sp>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12453" t="11190" r="5873" b="2024"/>
          <a:stretch/>
        </p:blipFill>
        <p:spPr>
          <a:xfrm>
            <a:off x="6357160" y="2422697"/>
            <a:ext cx="2721527" cy="3855832"/>
          </a:xfrm>
          <a:prstGeom prst="rect">
            <a:avLst/>
          </a:prstGeom>
        </p:spPr>
      </p:pic>
      <p:sp>
        <p:nvSpPr>
          <p:cNvPr id="15" name="TextBox 14"/>
          <p:cNvSpPr txBox="1"/>
          <p:nvPr/>
        </p:nvSpPr>
        <p:spPr>
          <a:xfrm>
            <a:off x="3820731" y="3829876"/>
            <a:ext cx="1718740" cy="307777"/>
          </a:xfrm>
          <a:prstGeom prst="rect">
            <a:avLst/>
          </a:prstGeom>
          <a:noFill/>
        </p:spPr>
        <p:txBody>
          <a:bodyPr wrap="none" rtlCol="0">
            <a:spAutoFit/>
          </a:bodyPr>
          <a:lstStyle/>
          <a:p>
            <a:pPr algn="l" rtl="0"/>
            <a:r>
              <a:rPr lang="ru-RU" sz="1400" b="0" i="0" u="none" baseline="0">
                <a:solidFill>
                  <a:schemeClr val="tx1">
                    <a:lumMod val="65000"/>
                    <a:lumOff val="35000"/>
                  </a:schemeClr>
                </a:solidFill>
              </a:rPr>
              <a:t>Пассивный фильтр HPF 48Гц</a:t>
            </a:r>
          </a:p>
        </p:txBody>
      </p:sp>
      <p:cxnSp>
        <p:nvCxnSpPr>
          <p:cNvPr id="21" name="Straight Connector 20"/>
          <p:cNvCxnSpPr/>
          <p:nvPr/>
        </p:nvCxnSpPr>
        <p:spPr>
          <a:xfrm flipV="1">
            <a:off x="5176157" y="4281101"/>
            <a:ext cx="2238560" cy="4457"/>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flipV="1">
            <a:off x="7406641" y="3755616"/>
            <a:ext cx="16152" cy="525485"/>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6145" name="Straight Arrow Connector 6144"/>
          <p:cNvCxnSpPr/>
          <p:nvPr/>
        </p:nvCxnSpPr>
        <p:spPr>
          <a:xfrm>
            <a:off x="6676013" y="2907048"/>
            <a:ext cx="8164" cy="933477"/>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1263998" y="3634249"/>
            <a:ext cx="2167003" cy="338554"/>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ru-RU" sz="1600" b="1" i="0" u="none" baseline="0">
                <a:solidFill>
                  <a:srgbClr val="FF0000"/>
                </a:solidFill>
              </a:rPr>
              <a:t>Вывод триггера ДП</a:t>
            </a:r>
          </a:p>
        </p:txBody>
      </p:sp>
      <p:cxnSp>
        <p:nvCxnSpPr>
          <p:cNvPr id="37" name="Straight Arrow Connector 36"/>
          <p:cNvCxnSpPr/>
          <p:nvPr/>
        </p:nvCxnSpPr>
        <p:spPr>
          <a:xfrm flipH="1" flipV="1">
            <a:off x="3511985" y="3815906"/>
            <a:ext cx="3168120" cy="1"/>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6150" name="Rectangle 6149"/>
          <p:cNvSpPr/>
          <p:nvPr/>
        </p:nvSpPr>
        <p:spPr>
          <a:xfrm>
            <a:off x="6300215" y="3944708"/>
            <a:ext cx="458780" cy="584775"/>
          </a:xfrm>
          <a:prstGeom prst="rect">
            <a:avLst/>
          </a:prstGeom>
        </p:spPr>
        <p:txBody>
          <a:bodyPr wrap="none">
            <a:spAutoFit/>
          </a:bodyPr>
          <a:lstStyle/>
          <a:p>
            <a:pPr algn="l" rtl="0"/>
            <a:r>
              <a:rPr lang="ru-RU" sz="3200" b="1" i="0" u="none" baseline="0">
                <a:solidFill>
                  <a:srgbClr val="FF0000"/>
                </a:solidFill>
              </a:rPr>
              <a:t>* </a:t>
            </a:r>
          </a:p>
        </p:txBody>
      </p:sp>
      <p:sp>
        <p:nvSpPr>
          <p:cNvPr id="42" name="Rectangle 41"/>
          <p:cNvSpPr/>
          <p:nvPr/>
        </p:nvSpPr>
        <p:spPr>
          <a:xfrm>
            <a:off x="6956174" y="3940601"/>
            <a:ext cx="458780" cy="584775"/>
          </a:xfrm>
          <a:prstGeom prst="rect">
            <a:avLst/>
          </a:prstGeom>
        </p:spPr>
        <p:txBody>
          <a:bodyPr wrap="none">
            <a:spAutoFit/>
          </a:bodyPr>
          <a:lstStyle/>
          <a:p>
            <a:pPr algn="l" rtl="0"/>
            <a:r>
              <a:rPr lang="ru-RU" sz="3200" b="1" i="0" u="none" baseline="0">
                <a:solidFill>
                  <a:srgbClr val="FF0000"/>
                </a:solidFill>
              </a:rPr>
              <a:t>* </a:t>
            </a:r>
          </a:p>
        </p:txBody>
      </p:sp>
      <p:grpSp>
        <p:nvGrpSpPr>
          <p:cNvPr id="6159" name="Group 6158"/>
          <p:cNvGrpSpPr/>
          <p:nvPr/>
        </p:nvGrpSpPr>
        <p:grpSpPr>
          <a:xfrm>
            <a:off x="4433204" y="1001408"/>
            <a:ext cx="4690249" cy="1445782"/>
            <a:chOff x="171449" y="1102004"/>
            <a:chExt cx="5089730" cy="1618009"/>
          </a:xfrm>
        </p:grpSpPr>
        <p:pic>
          <p:nvPicPr>
            <p:cNvPr id="6151" name="Picture 6150"/>
            <p:cNvPicPr>
              <a:picLocks noChangeAspect="1"/>
            </p:cNvPicPr>
            <p:nvPr/>
          </p:nvPicPr>
          <p:blipFill rotWithShape="1">
            <a:blip r:embed="rId4">
              <a:extLst>
                <a:ext uri="{28A0092B-C50C-407E-A947-70E740481C1C}">
                  <a14:useLocalDpi xmlns:a14="http://schemas.microsoft.com/office/drawing/2010/main" val="0"/>
                </a:ext>
              </a:extLst>
            </a:blip>
            <a:srcRect l="4375" t="39643" r="6428" b="32024"/>
            <a:stretch/>
          </p:blipFill>
          <p:spPr>
            <a:xfrm>
              <a:off x="171449" y="1102004"/>
              <a:ext cx="5089730" cy="1212569"/>
            </a:xfrm>
            <a:prstGeom prst="rect">
              <a:avLst/>
            </a:prstGeom>
          </p:spPr>
        </p:pic>
        <p:cxnSp>
          <p:nvCxnSpPr>
            <p:cNvPr id="47" name="Straight Arrow Connector 46"/>
            <p:cNvCxnSpPr/>
            <p:nvPr/>
          </p:nvCxnSpPr>
          <p:spPr>
            <a:xfrm>
              <a:off x="4498521" y="2090057"/>
              <a:ext cx="0" cy="359229"/>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6158" name="Picture 4" descr="Image result for ground symbol"/>
            <p:cNvPicPr>
              <a:picLocks noChangeAspect="1" noChangeArrowheads="1"/>
            </p:cNvPicPr>
            <p:nvPr/>
          </p:nvPicPr>
          <p:blipFill rotWithShape="1">
            <a:blip r:embed="rId5">
              <a:extLst>
                <a:ext uri="{28A0092B-C50C-407E-A947-70E740481C1C}">
                  <a14:useLocalDpi xmlns:a14="http://schemas.microsoft.com/office/drawing/2010/main" val="0"/>
                </a:ext>
              </a:extLst>
            </a:blip>
            <a:srcRect t="48985" b="15236"/>
            <a:stretch/>
          </p:blipFill>
          <p:spPr bwMode="auto">
            <a:xfrm>
              <a:off x="4245071" y="2449286"/>
              <a:ext cx="498377" cy="270727"/>
            </a:xfrm>
            <a:prstGeom prst="rect">
              <a:avLst/>
            </a:prstGeom>
            <a:noFill/>
            <a:extLst>
              <a:ext uri="{909E8E84-426E-40DD-AFC4-6F175D3DCCD1}">
                <a14:hiddenFill xmlns:a14="http://schemas.microsoft.com/office/drawing/2010/main">
                  <a:solidFill>
                    <a:srgbClr val="FFFFFF"/>
                  </a:solidFill>
                </a14:hiddenFill>
              </a:ext>
            </a:extLst>
          </p:spPr>
        </p:pic>
      </p:grpSp>
      <p:sp>
        <p:nvSpPr>
          <p:cNvPr id="6169" name="Rectangle 6168"/>
          <p:cNvSpPr/>
          <p:nvPr/>
        </p:nvSpPr>
        <p:spPr>
          <a:xfrm>
            <a:off x="24819" y="2044784"/>
            <a:ext cx="1350113" cy="523220"/>
          </a:xfrm>
          <a:prstGeom prst="rect">
            <a:avLst/>
          </a:prstGeom>
        </p:spPr>
        <p:txBody>
          <a:bodyPr wrap="none">
            <a:spAutoFit/>
          </a:bodyPr>
          <a:lstStyle/>
          <a:p>
            <a:pPr algn="l" rtl="0"/>
            <a:r>
              <a:rPr lang="ru-RU" sz="1400" b="1" i="0" u="none" baseline="0" dirty="0">
                <a:solidFill>
                  <a:schemeClr val="tx1">
                    <a:lumMod val="65000"/>
                    <a:lumOff val="35000"/>
                  </a:schemeClr>
                </a:solidFill>
              </a:rPr>
              <a:t>Аналоговый </a:t>
            </a:r>
          </a:p>
          <a:p>
            <a:pPr algn="l" rtl="0"/>
            <a:r>
              <a:rPr lang="ru-RU" sz="1400" b="1" i="0" u="none" baseline="0" dirty="0">
                <a:solidFill>
                  <a:schemeClr val="tx1">
                    <a:lumMod val="65000"/>
                    <a:lumOff val="35000"/>
                  </a:schemeClr>
                </a:solidFill>
              </a:rPr>
              <a:t>Монитор </a:t>
            </a:r>
          </a:p>
        </p:txBody>
      </p:sp>
      <p:sp>
        <p:nvSpPr>
          <p:cNvPr id="67" name="Rectangle 66"/>
          <p:cNvSpPr/>
          <p:nvPr/>
        </p:nvSpPr>
        <p:spPr>
          <a:xfrm>
            <a:off x="5931634" y="3495749"/>
            <a:ext cx="643574" cy="276999"/>
          </a:xfrm>
          <a:prstGeom prst="rect">
            <a:avLst/>
          </a:prstGeom>
        </p:spPr>
        <p:txBody>
          <a:bodyPr wrap="none">
            <a:spAutoFit/>
          </a:bodyPr>
          <a:lstStyle/>
          <a:p>
            <a:pPr algn="l" rtl="0"/>
            <a:r>
              <a:rPr lang="ru-RU" sz="1200" b="0" i="0" u="none" baseline="0">
                <a:solidFill>
                  <a:srgbClr val="FF0000"/>
                </a:solidFill>
              </a:rPr>
              <a:t>BNC Т</a:t>
            </a:r>
          </a:p>
        </p:txBody>
      </p:sp>
      <p:pic>
        <p:nvPicPr>
          <p:cNvPr id="32"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82756" y="1049106"/>
            <a:ext cx="2366176" cy="25542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174" name="Rectangle 6173"/>
          <p:cNvSpPr/>
          <p:nvPr/>
        </p:nvSpPr>
        <p:spPr>
          <a:xfrm>
            <a:off x="1396093" y="3102429"/>
            <a:ext cx="791936" cy="27135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
        <p:nvSpPr>
          <p:cNvPr id="3" name="TextBox 2"/>
          <p:cNvSpPr txBox="1"/>
          <p:nvPr/>
        </p:nvSpPr>
        <p:spPr>
          <a:xfrm>
            <a:off x="3820731" y="2900152"/>
            <a:ext cx="2275269" cy="646331"/>
          </a:xfrm>
          <a:prstGeom prst="rect">
            <a:avLst/>
          </a:prstGeom>
          <a:noFill/>
          <a:ln>
            <a:solidFill>
              <a:schemeClr val="tx1"/>
            </a:solidFill>
          </a:ln>
        </p:spPr>
        <p:txBody>
          <a:bodyPr wrap="square" rtlCol="0">
            <a:spAutoFit/>
          </a:bodyPr>
          <a:lstStyle/>
          <a:p>
            <a:pPr algn="l" rtl="0"/>
            <a:r>
              <a:rPr lang="ru-RU" sz="1200" b="0" i="0" u="none" baseline="0">
                <a:solidFill>
                  <a:schemeClr val="tx1">
                    <a:lumMod val="65000"/>
                    <a:lumOff val="35000"/>
                  </a:schemeClr>
                </a:solidFill>
              </a:rPr>
              <a:t>Пассивный высокочастотный фильтр HPF</a:t>
            </a:r>
          </a:p>
          <a:p>
            <a:pPr algn="l" rtl="0"/>
            <a:r>
              <a:rPr lang="ru-RU" sz="1200" b="0" i="0" u="none" baseline="0">
                <a:solidFill>
                  <a:schemeClr val="tx1">
                    <a:lumMod val="65000"/>
                    <a:lumOff val="35000"/>
                  </a:schemeClr>
                </a:solidFill>
              </a:rPr>
              <a:t>(резистор и конденсатор)</a:t>
            </a:r>
          </a:p>
        </p:txBody>
      </p:sp>
      <p:cxnSp>
        <p:nvCxnSpPr>
          <p:cNvPr id="8" name="Straight Arrow Connector 7"/>
          <p:cNvCxnSpPr/>
          <p:nvPr/>
        </p:nvCxnSpPr>
        <p:spPr>
          <a:xfrm flipV="1">
            <a:off x="4368996" y="3497125"/>
            <a:ext cx="128415" cy="455674"/>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6" name="Rectangle 25"/>
          <p:cNvSpPr/>
          <p:nvPr/>
        </p:nvSpPr>
        <p:spPr>
          <a:xfrm>
            <a:off x="3092965" y="2764474"/>
            <a:ext cx="395968" cy="201564"/>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cxnSp>
        <p:nvCxnSpPr>
          <p:cNvPr id="27" name="Straight Arrow Connector 26"/>
          <p:cNvCxnSpPr>
            <a:endCxn id="26" idx="3"/>
          </p:cNvCxnSpPr>
          <p:nvPr/>
        </p:nvCxnSpPr>
        <p:spPr>
          <a:xfrm flipH="1">
            <a:off x="3488933" y="2535732"/>
            <a:ext cx="331798" cy="329524"/>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1" name="Rectangle 10"/>
          <p:cNvSpPr/>
          <p:nvPr/>
        </p:nvSpPr>
        <p:spPr>
          <a:xfrm>
            <a:off x="3730317" y="2281554"/>
            <a:ext cx="2141933" cy="523220"/>
          </a:xfrm>
          <a:prstGeom prst="rect">
            <a:avLst/>
          </a:prstGeom>
        </p:spPr>
        <p:txBody>
          <a:bodyPr wrap="none">
            <a:spAutoFit/>
          </a:bodyPr>
          <a:lstStyle/>
          <a:p>
            <a:pPr algn="l" rtl="0"/>
            <a:r>
              <a:rPr lang="ru-RU" sz="1400" b="0" i="0" u="none" baseline="0">
                <a:solidFill>
                  <a:schemeClr val="tx1">
                    <a:lumMod val="65000"/>
                    <a:lumOff val="35000"/>
                  </a:schemeClr>
                </a:solidFill>
              </a:rPr>
              <a:t>Задайте напряжение на ±</a:t>
            </a:r>
            <a:r>
              <a:rPr lang="ru-RU" sz="1400" b="0" i="0" u="none" baseline="30000">
                <a:solidFill>
                  <a:schemeClr val="tx1">
                    <a:lumMod val="65000"/>
                    <a:lumOff val="35000"/>
                  </a:schemeClr>
                </a:solidFill>
              </a:rPr>
              <a:t>1</a:t>
            </a:r>
            <a:r>
              <a:rPr lang="ru-RU" sz="1400" b="0" i="0" u="none" baseline="0">
                <a:solidFill>
                  <a:schemeClr val="tx1">
                    <a:lumMod val="65000"/>
                    <a:lumOff val="35000"/>
                  </a:schemeClr>
                </a:solidFill>
              </a:rPr>
              <a:t>/</a:t>
            </a:r>
            <a:r>
              <a:rPr lang="ru-RU" sz="1400" b="0" i="0" u="none" baseline="-25000">
                <a:solidFill>
                  <a:schemeClr val="tx1">
                    <a:lumMod val="65000"/>
                    <a:lumOff val="35000"/>
                  </a:schemeClr>
                </a:solidFill>
              </a:rPr>
              <a:t>3  выше</a:t>
            </a:r>
          </a:p>
          <a:p>
            <a:pPr algn="l" rtl="0"/>
            <a:r>
              <a:rPr lang="ru-RU" sz="1400" b="0" i="0" u="none" baseline="0">
                <a:solidFill>
                  <a:schemeClr val="tx1">
                    <a:lumMod val="65000"/>
                    <a:lumOff val="35000"/>
                  </a:schemeClr>
                </a:solidFill>
              </a:rPr>
              <a:t>чем входное напряжение</a:t>
            </a:r>
          </a:p>
        </p:txBody>
      </p:sp>
      <p:sp>
        <p:nvSpPr>
          <p:cNvPr id="29" name="Rectangle 28"/>
          <p:cNvSpPr/>
          <p:nvPr/>
        </p:nvSpPr>
        <p:spPr>
          <a:xfrm>
            <a:off x="1389179" y="1281430"/>
            <a:ext cx="563445" cy="1752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a:p>
        </p:txBody>
      </p:sp>
      <p:cxnSp>
        <p:nvCxnSpPr>
          <p:cNvPr id="30" name="Straight Arrow Connector 29"/>
          <p:cNvCxnSpPr/>
          <p:nvPr/>
        </p:nvCxnSpPr>
        <p:spPr>
          <a:xfrm flipH="1">
            <a:off x="1019176" y="1362075"/>
            <a:ext cx="370004"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1" name="Text Box 2"/>
          <p:cNvSpPr txBox="1">
            <a:spLocks noChangeArrowheads="1"/>
          </p:cNvSpPr>
          <p:nvPr/>
        </p:nvSpPr>
        <p:spPr bwMode="auto">
          <a:xfrm>
            <a:off x="1947" y="1260475"/>
            <a:ext cx="1131528" cy="241300"/>
          </a:xfrm>
          <a:prstGeom prst="rect">
            <a:avLst/>
          </a:prstGeom>
          <a:noFill/>
          <a:ln w="9525">
            <a:noFill/>
            <a:miter lim="800000"/>
            <a:headEnd/>
            <a:tailEnd/>
          </a:ln>
        </p:spPr>
        <p:txBody>
          <a:bodyPr rot="0" vert="horz" wrap="square" lIns="91440" tIns="45720" rIns="91440" bIns="45720" anchor="t" anchorCtr="0">
            <a:noAutofit/>
          </a:bodyPr>
          <a:lstStyle/>
          <a:p>
            <a:pPr marL="0" marR="0" algn="l" rtl="0">
              <a:lnSpc>
                <a:spcPct val="115000"/>
              </a:lnSpc>
              <a:spcBef>
                <a:spcPts val="0"/>
              </a:spcBef>
              <a:spcAft>
                <a:spcPts val="1000"/>
              </a:spcAft>
            </a:pPr>
            <a:r>
              <a:rPr lang="ru-RU" sz="800" b="1" i="0" u="none" baseline="0">
                <a:solidFill>
                  <a:schemeClr val="tx1">
                    <a:lumMod val="65000"/>
                    <a:lumOff val="35000"/>
                  </a:schemeClr>
                </a:solidFill>
                <a:effectLst/>
                <a:latin typeface="Arial"/>
                <a:ea typeface="Calibri"/>
                <a:cs typeface="Times New Roman"/>
              </a:rPr>
              <a:t>Не отмечайте эту опцию</a:t>
            </a:r>
            <a:endParaRPr lang="ru-RU" sz="1100" dirty="0">
              <a:solidFill>
                <a:schemeClr val="tx1">
                  <a:lumMod val="65000"/>
                  <a:lumOff val="35000"/>
                </a:schemeClr>
              </a:solidFill>
              <a:effectLst/>
              <a:latin typeface="Calibri"/>
              <a:ea typeface="Calibri"/>
              <a:cs typeface="Times New Roman"/>
            </a:endParaRPr>
          </a:p>
        </p:txBody>
      </p:sp>
    </p:spTree>
    <p:extLst>
      <p:ext uri="{BB962C8B-B14F-4D97-AF65-F5344CB8AC3E}">
        <p14:creationId xmlns:p14="http://schemas.microsoft.com/office/powerpoint/2010/main" val="28783316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95525"/>
            <a:ext cx="7772400" cy="1362075"/>
          </a:xfrm>
        </p:spPr>
        <p:txBody>
          <a:bodyPr/>
          <a:lstStyle/>
          <a:p>
            <a:pPr algn="l" rtl="0"/>
            <a:r>
              <a:rPr lang="ru-RU" sz="4400" b="0" i="0" u="none" baseline="0" dirty="0"/>
              <a:t>Регистрация данных донных </a:t>
            </a:r>
            <a:r>
              <a:rPr lang="ru-RU" sz="4400" b="0" i="0" u="none" baseline="0" dirty="0" err="1"/>
              <a:t>профилографов</a:t>
            </a:r>
            <a:endParaRPr lang="ru-RU" sz="4400" dirty="0"/>
          </a:p>
        </p:txBody>
      </p:sp>
      <p:sp>
        <p:nvSpPr>
          <p:cNvPr id="3" name="Slide Number Placeholder 2"/>
          <p:cNvSpPr>
            <a:spLocks noGrp="1"/>
          </p:cNvSpPr>
          <p:nvPr>
            <p:ph type="sldNum" sz="quarter" idx="12"/>
          </p:nvPr>
        </p:nvSpPr>
        <p:spPr/>
        <p:txBody>
          <a:bodyPr/>
          <a:lstStyle/>
          <a:p>
            <a:pPr algn="l" rtl="0"/>
            <a:fld id="{50F2F8E5-1108-0A46-83A0-852BF6A1A522}" type="slidenum">
              <a:rPr/>
              <a:pPr/>
              <a:t>3</a:t>
            </a:fld>
            <a:endParaRPr lang="ru-RU"/>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8674" y="3682744"/>
            <a:ext cx="4365213" cy="27646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368633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543435" cy="988786"/>
          </a:xfrm>
        </p:spPr>
        <p:txBody>
          <a:bodyPr/>
          <a:lstStyle/>
          <a:p>
            <a:pPr algn="l" rtl="0"/>
            <a:r>
              <a:rPr lang="ru-RU" b="0" i="0" u="none" baseline="0"/>
              <a:t>Настройка одноканального ДП - внутренний триггер</a:t>
            </a:r>
          </a:p>
        </p:txBody>
      </p:sp>
      <p:sp>
        <p:nvSpPr>
          <p:cNvPr id="4" name="Slide Number Placeholder 3"/>
          <p:cNvSpPr>
            <a:spLocks noGrp="1"/>
          </p:cNvSpPr>
          <p:nvPr>
            <p:ph type="sldNum" sz="quarter" idx="12"/>
          </p:nvPr>
        </p:nvSpPr>
        <p:spPr/>
        <p:txBody>
          <a:bodyPr/>
          <a:lstStyle/>
          <a:p>
            <a:pPr algn="l" rtl="0"/>
            <a:fld id="{50F2F8E5-1108-0A46-83A0-852BF6A1A522}" type="slidenum">
              <a:rPr/>
              <a:pPr/>
              <a:t>30</a:t>
            </a:fld>
            <a:endParaRPr lang="ru-RU"/>
          </a:p>
        </p:txBody>
      </p:sp>
      <p:sp>
        <p:nvSpPr>
          <p:cNvPr id="6169" name="Rectangle 6168"/>
          <p:cNvSpPr/>
          <p:nvPr/>
        </p:nvSpPr>
        <p:spPr>
          <a:xfrm>
            <a:off x="147297" y="2003068"/>
            <a:ext cx="1762021" cy="646331"/>
          </a:xfrm>
          <a:prstGeom prst="rect">
            <a:avLst/>
          </a:prstGeom>
        </p:spPr>
        <p:txBody>
          <a:bodyPr wrap="none">
            <a:spAutoFit/>
          </a:bodyPr>
          <a:lstStyle/>
          <a:p>
            <a:pPr algn="l" rtl="0"/>
            <a:r>
              <a:rPr lang="ru-RU" b="1" i="0" u="none" baseline="0">
                <a:solidFill>
                  <a:schemeClr val="tx1">
                    <a:lumMod val="65000"/>
                    <a:lumOff val="35000"/>
                  </a:schemeClr>
                </a:solidFill>
              </a:rPr>
              <a:t>Триггер</a:t>
            </a:r>
          </a:p>
          <a:p>
            <a:pPr algn="l" rtl="0"/>
            <a:r>
              <a:rPr lang="ru-RU" b="1" i="0" u="none" baseline="0">
                <a:solidFill>
                  <a:schemeClr val="tx1">
                    <a:lumMod val="65000"/>
                    <a:lumOff val="35000"/>
                  </a:schemeClr>
                </a:solidFill>
              </a:rPr>
              <a:t>Конфигурация</a:t>
            </a:r>
          </a:p>
        </p:txBody>
      </p:sp>
      <p:sp>
        <p:nvSpPr>
          <p:cNvPr id="6" name="Rectangle 5"/>
          <p:cNvSpPr/>
          <p:nvPr/>
        </p:nvSpPr>
        <p:spPr>
          <a:xfrm>
            <a:off x="152318" y="5088815"/>
            <a:ext cx="8812068" cy="830997"/>
          </a:xfrm>
          <a:prstGeom prst="rect">
            <a:avLst/>
          </a:prstGeom>
        </p:spPr>
        <p:txBody>
          <a:bodyPr wrap="square">
            <a:spAutoFit/>
          </a:bodyPr>
          <a:lstStyle/>
          <a:p>
            <a:pPr algn="l" rtl="0"/>
            <a:r>
              <a:rPr lang="ru-RU" sz="1600" b="0" i="0" u="none" baseline="0">
                <a:solidFill>
                  <a:schemeClr val="tx1">
                    <a:lumMod val="65000"/>
                    <a:lumOff val="35000"/>
                  </a:schemeClr>
                </a:solidFill>
              </a:rPr>
              <a:t>В данном примере пингер (Канал 1) используется для съемки.</a:t>
            </a:r>
          </a:p>
          <a:p>
            <a:pPr marL="285750" indent="-285750" algn="l" rtl="0">
              <a:buFont typeface="Arial" panose="020B0604020202020204" pitchFamily="34" charset="0"/>
              <a:buChar char="•"/>
            </a:pPr>
            <a:r>
              <a:rPr lang="ru-RU" sz="1600" b="0" i="0" u="none" baseline="0">
                <a:solidFill>
                  <a:schemeClr val="tx1">
                    <a:lumMod val="65000"/>
                    <a:lumOff val="35000"/>
                  </a:schemeClr>
                </a:solidFill>
              </a:rPr>
              <a:t>Укажите режим триггера как внутренний.</a:t>
            </a:r>
          </a:p>
          <a:p>
            <a:pPr marL="285750" indent="-285750" algn="l" rtl="0">
              <a:buFont typeface="Arial" panose="020B0604020202020204" pitchFamily="34" charset="0"/>
              <a:buChar char="•"/>
            </a:pPr>
            <a:r>
              <a:rPr lang="ru-RU" sz="1600" b="0" i="0" u="none" baseline="0">
                <a:solidFill>
                  <a:schemeClr val="tx1">
                    <a:lumMod val="65000"/>
                    <a:lumOff val="35000"/>
                  </a:schemeClr>
                </a:solidFill>
              </a:rPr>
              <a:t>Укажите триггер пингера 250мс, а скорость разверток 70мс (52м).</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3861" y="1069522"/>
            <a:ext cx="4468826" cy="36515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493546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543435" cy="988786"/>
          </a:xfrm>
        </p:spPr>
        <p:txBody>
          <a:bodyPr/>
          <a:lstStyle/>
          <a:p>
            <a:pPr algn="l" rtl="0"/>
            <a:r>
              <a:rPr lang="ru-RU" b="0" i="0" u="none" baseline="0"/>
              <a:t>Настройка одноканального ДП - внешний триггер</a:t>
            </a:r>
          </a:p>
        </p:txBody>
      </p:sp>
      <p:sp>
        <p:nvSpPr>
          <p:cNvPr id="4" name="Slide Number Placeholder 3"/>
          <p:cNvSpPr>
            <a:spLocks noGrp="1"/>
          </p:cNvSpPr>
          <p:nvPr>
            <p:ph type="sldNum" sz="quarter" idx="12"/>
          </p:nvPr>
        </p:nvSpPr>
        <p:spPr/>
        <p:txBody>
          <a:bodyPr/>
          <a:lstStyle/>
          <a:p>
            <a:pPr algn="l" rtl="0"/>
            <a:fld id="{50F2F8E5-1108-0A46-83A0-852BF6A1A522}" type="slidenum">
              <a:rPr/>
              <a:pPr/>
              <a:t>31</a:t>
            </a:fld>
            <a:endParaRPr lang="ru-RU"/>
          </a:p>
        </p:txBody>
      </p:sp>
      <p:sp>
        <p:nvSpPr>
          <p:cNvPr id="6" name="Rectangle 5"/>
          <p:cNvSpPr/>
          <p:nvPr/>
        </p:nvSpPr>
        <p:spPr>
          <a:xfrm>
            <a:off x="244929" y="4774024"/>
            <a:ext cx="6055286" cy="1200329"/>
          </a:xfrm>
          <a:prstGeom prst="rect">
            <a:avLst/>
          </a:prstGeom>
        </p:spPr>
        <p:txBody>
          <a:bodyPr wrap="square">
            <a:spAutoFit/>
          </a:bodyPr>
          <a:lstStyle/>
          <a:p>
            <a:pPr algn="l" rtl="0"/>
            <a:r>
              <a:rPr lang="ru-RU" b="0" i="0" u="none" baseline="0">
                <a:solidFill>
                  <a:schemeClr val="tx1">
                    <a:lumMod val="65000"/>
                    <a:lumOff val="35000"/>
                  </a:schemeClr>
                </a:solidFill>
              </a:rPr>
              <a:t>В такой конфигурации триггер от ДП или внешнего блока триггера передается к аналоговому входу 0.  </a:t>
            </a:r>
          </a:p>
          <a:p>
            <a:pPr algn="l" rtl="0"/>
            <a:r>
              <a:rPr lang="ru-RU" b="0" i="0" u="none" baseline="0">
                <a:solidFill>
                  <a:schemeClr val="tx1">
                    <a:lumMod val="65000"/>
                    <a:lumOff val="35000"/>
                  </a:schemeClr>
                </a:solidFill>
              </a:rPr>
              <a:t>Аналоговый вход 1 подсоединен к сигналу ДП</a:t>
            </a:r>
          </a:p>
          <a:p>
            <a:pPr algn="l" rtl="0"/>
            <a:r>
              <a:rPr lang="ru-RU" b="0" i="0" u="none" baseline="0">
                <a:solidFill>
                  <a:schemeClr val="tx1">
                    <a:lumMod val="65000"/>
                    <a:lumOff val="35000"/>
                  </a:schemeClr>
                </a:solidFill>
              </a:rPr>
              <a:t>вывод.  Укажите источник сигнала как Floating Source (FS) </a:t>
            </a:r>
            <a:r>
              <a:rPr lang="ru-RU" b="0" i="0" u="none" baseline="0">
                <a:solidFill>
                  <a:srgbClr val="FF0000"/>
                </a:solidFill>
              </a:rPr>
              <a:t>* </a:t>
            </a:r>
          </a:p>
        </p:txBody>
      </p:sp>
      <p:pic>
        <p:nvPicPr>
          <p:cNvPr id="6146" name="Picture 2" descr="See the source image"/>
          <p:cNvPicPr>
            <a:picLocks noChangeAspect="1" noChangeArrowheads="1"/>
          </p:cNvPicPr>
          <p:nvPr/>
        </p:nvPicPr>
        <p:blipFill rotWithShape="1">
          <a:blip r:embed="rId2">
            <a:extLst>
              <a:ext uri="{28A0092B-C50C-407E-A947-70E740481C1C}">
                <a14:useLocalDpi xmlns:a14="http://schemas.microsoft.com/office/drawing/2010/main" val="0"/>
              </a:ext>
            </a:extLst>
          </a:blip>
          <a:srcRect t="35029" b="34719"/>
          <a:stretch/>
        </p:blipFill>
        <p:spPr bwMode="auto">
          <a:xfrm>
            <a:off x="3943676" y="4091238"/>
            <a:ext cx="1284671" cy="38864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261122" y="4110546"/>
            <a:ext cx="3316870" cy="338554"/>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ru-RU" sz="1600" b="1" i="0" u="none" baseline="0">
                <a:solidFill>
                  <a:srgbClr val="FF0000"/>
                </a:solidFill>
              </a:rPr>
              <a:t>Вывод сигнала ДП на канале 1</a:t>
            </a:r>
          </a:p>
        </p:txBody>
      </p:sp>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12453" t="11190" r="5873" b="2024"/>
          <a:stretch/>
        </p:blipFill>
        <p:spPr>
          <a:xfrm>
            <a:off x="6357160" y="2422697"/>
            <a:ext cx="2721527" cy="3855832"/>
          </a:xfrm>
          <a:prstGeom prst="rect">
            <a:avLst/>
          </a:prstGeom>
        </p:spPr>
      </p:pic>
      <p:sp>
        <p:nvSpPr>
          <p:cNvPr id="15" name="TextBox 14"/>
          <p:cNvSpPr txBox="1"/>
          <p:nvPr/>
        </p:nvSpPr>
        <p:spPr>
          <a:xfrm>
            <a:off x="3820731" y="3102428"/>
            <a:ext cx="1808544" cy="523220"/>
          </a:xfrm>
          <a:prstGeom prst="rect">
            <a:avLst/>
          </a:prstGeom>
          <a:noFill/>
        </p:spPr>
        <p:txBody>
          <a:bodyPr wrap="square" rtlCol="0">
            <a:spAutoFit/>
          </a:bodyPr>
          <a:lstStyle/>
          <a:p>
            <a:pPr algn="l" rtl="0"/>
            <a:r>
              <a:rPr lang="ru-RU" sz="1400" b="0" i="0" u="none" baseline="0" dirty="0">
                <a:solidFill>
                  <a:schemeClr val="tx1">
                    <a:lumMod val="65000"/>
                    <a:lumOff val="35000"/>
                  </a:schemeClr>
                </a:solidFill>
              </a:rPr>
              <a:t>Пассивный фильтр HPF 48Гц</a:t>
            </a:r>
          </a:p>
        </p:txBody>
      </p:sp>
      <p:cxnSp>
        <p:nvCxnSpPr>
          <p:cNvPr id="21" name="Straight Connector 20"/>
          <p:cNvCxnSpPr/>
          <p:nvPr/>
        </p:nvCxnSpPr>
        <p:spPr>
          <a:xfrm flipV="1">
            <a:off x="5176157" y="4281101"/>
            <a:ext cx="2238560" cy="4457"/>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flipV="1">
            <a:off x="7406641" y="3755616"/>
            <a:ext cx="16152" cy="525485"/>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1263998" y="3634249"/>
            <a:ext cx="2167003" cy="338554"/>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ru-RU" sz="1600" b="1" i="0" u="none" baseline="0">
                <a:solidFill>
                  <a:srgbClr val="FF0000"/>
                </a:solidFill>
              </a:rPr>
              <a:t>Вывод триггера ДП</a:t>
            </a:r>
          </a:p>
        </p:txBody>
      </p:sp>
      <p:cxnSp>
        <p:nvCxnSpPr>
          <p:cNvPr id="37" name="Straight Arrow Connector 36"/>
          <p:cNvCxnSpPr/>
          <p:nvPr/>
        </p:nvCxnSpPr>
        <p:spPr>
          <a:xfrm flipV="1">
            <a:off x="3534655" y="3818915"/>
            <a:ext cx="3224340" cy="10961"/>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6150" name="Rectangle 6149"/>
          <p:cNvSpPr/>
          <p:nvPr/>
        </p:nvSpPr>
        <p:spPr>
          <a:xfrm>
            <a:off x="6300215" y="3944708"/>
            <a:ext cx="458780" cy="584775"/>
          </a:xfrm>
          <a:prstGeom prst="rect">
            <a:avLst/>
          </a:prstGeom>
        </p:spPr>
        <p:txBody>
          <a:bodyPr wrap="none">
            <a:spAutoFit/>
          </a:bodyPr>
          <a:lstStyle/>
          <a:p>
            <a:pPr algn="l" rtl="0"/>
            <a:r>
              <a:rPr lang="ru-RU" sz="3200" b="1" i="0" u="none" baseline="0">
                <a:solidFill>
                  <a:srgbClr val="FF0000"/>
                </a:solidFill>
              </a:rPr>
              <a:t>* </a:t>
            </a:r>
          </a:p>
        </p:txBody>
      </p:sp>
      <p:sp>
        <p:nvSpPr>
          <p:cNvPr id="42" name="Rectangle 41"/>
          <p:cNvSpPr/>
          <p:nvPr/>
        </p:nvSpPr>
        <p:spPr>
          <a:xfrm>
            <a:off x="6956174" y="3940601"/>
            <a:ext cx="458780" cy="584775"/>
          </a:xfrm>
          <a:prstGeom prst="rect">
            <a:avLst/>
          </a:prstGeom>
        </p:spPr>
        <p:txBody>
          <a:bodyPr wrap="none">
            <a:spAutoFit/>
          </a:bodyPr>
          <a:lstStyle/>
          <a:p>
            <a:pPr algn="l" rtl="0"/>
            <a:r>
              <a:rPr lang="ru-RU" sz="3200" b="1" i="0" u="none" baseline="0">
                <a:solidFill>
                  <a:srgbClr val="FF0000"/>
                </a:solidFill>
              </a:rPr>
              <a:t>* </a:t>
            </a:r>
          </a:p>
        </p:txBody>
      </p:sp>
      <p:grpSp>
        <p:nvGrpSpPr>
          <p:cNvPr id="6159" name="Group 6158"/>
          <p:cNvGrpSpPr/>
          <p:nvPr/>
        </p:nvGrpSpPr>
        <p:grpSpPr>
          <a:xfrm>
            <a:off x="4433204" y="1001408"/>
            <a:ext cx="4690249" cy="1445782"/>
            <a:chOff x="171449" y="1102004"/>
            <a:chExt cx="5089730" cy="1618009"/>
          </a:xfrm>
        </p:grpSpPr>
        <p:pic>
          <p:nvPicPr>
            <p:cNvPr id="6151" name="Picture 6150"/>
            <p:cNvPicPr>
              <a:picLocks noChangeAspect="1"/>
            </p:cNvPicPr>
            <p:nvPr/>
          </p:nvPicPr>
          <p:blipFill rotWithShape="1">
            <a:blip r:embed="rId4">
              <a:extLst>
                <a:ext uri="{28A0092B-C50C-407E-A947-70E740481C1C}">
                  <a14:useLocalDpi xmlns:a14="http://schemas.microsoft.com/office/drawing/2010/main" val="0"/>
                </a:ext>
              </a:extLst>
            </a:blip>
            <a:srcRect l="4375" t="39643" r="6428" b="32024"/>
            <a:stretch/>
          </p:blipFill>
          <p:spPr>
            <a:xfrm>
              <a:off x="171449" y="1102004"/>
              <a:ext cx="5089730" cy="1212569"/>
            </a:xfrm>
            <a:prstGeom prst="rect">
              <a:avLst/>
            </a:prstGeom>
          </p:spPr>
        </p:pic>
        <p:cxnSp>
          <p:nvCxnSpPr>
            <p:cNvPr id="47" name="Straight Arrow Connector 46"/>
            <p:cNvCxnSpPr/>
            <p:nvPr/>
          </p:nvCxnSpPr>
          <p:spPr>
            <a:xfrm>
              <a:off x="4498521" y="2090057"/>
              <a:ext cx="0" cy="359229"/>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6158" name="Picture 4" descr="Image result for ground symbol"/>
            <p:cNvPicPr>
              <a:picLocks noChangeAspect="1" noChangeArrowheads="1"/>
            </p:cNvPicPr>
            <p:nvPr/>
          </p:nvPicPr>
          <p:blipFill rotWithShape="1">
            <a:blip r:embed="rId5">
              <a:extLst>
                <a:ext uri="{28A0092B-C50C-407E-A947-70E740481C1C}">
                  <a14:useLocalDpi xmlns:a14="http://schemas.microsoft.com/office/drawing/2010/main" val="0"/>
                </a:ext>
              </a:extLst>
            </a:blip>
            <a:srcRect t="48985" b="15236"/>
            <a:stretch/>
          </p:blipFill>
          <p:spPr bwMode="auto">
            <a:xfrm>
              <a:off x="4245071" y="2449286"/>
              <a:ext cx="498377" cy="270727"/>
            </a:xfrm>
            <a:prstGeom prst="rect">
              <a:avLst/>
            </a:prstGeom>
            <a:noFill/>
            <a:extLst>
              <a:ext uri="{909E8E84-426E-40DD-AFC4-6F175D3DCCD1}">
                <a14:hiddenFill xmlns:a14="http://schemas.microsoft.com/office/drawing/2010/main">
                  <a:solidFill>
                    <a:srgbClr val="FFFFFF"/>
                  </a:solidFill>
                </a14:hiddenFill>
              </a:ext>
            </a:extLst>
          </p:spPr>
        </p:pic>
      </p:grpSp>
      <p:sp>
        <p:nvSpPr>
          <p:cNvPr id="6169" name="Rectangle 6168"/>
          <p:cNvSpPr/>
          <p:nvPr/>
        </p:nvSpPr>
        <p:spPr>
          <a:xfrm>
            <a:off x="38303" y="2003067"/>
            <a:ext cx="1350113" cy="523220"/>
          </a:xfrm>
          <a:prstGeom prst="rect">
            <a:avLst/>
          </a:prstGeom>
        </p:spPr>
        <p:txBody>
          <a:bodyPr wrap="none">
            <a:spAutoFit/>
          </a:bodyPr>
          <a:lstStyle/>
          <a:p>
            <a:pPr algn="l" rtl="0"/>
            <a:r>
              <a:rPr lang="ru-RU" sz="1400" b="1" i="0" u="none" baseline="0">
                <a:solidFill>
                  <a:schemeClr val="tx1">
                    <a:lumMod val="65000"/>
                    <a:lumOff val="35000"/>
                  </a:schemeClr>
                </a:solidFill>
              </a:rPr>
              <a:t>Аналоговый </a:t>
            </a:r>
          </a:p>
          <a:p>
            <a:pPr algn="l" rtl="0"/>
            <a:r>
              <a:rPr lang="ru-RU" sz="1400" b="1" i="0" u="none" baseline="0">
                <a:solidFill>
                  <a:schemeClr val="tx1">
                    <a:lumMod val="65000"/>
                    <a:lumOff val="35000"/>
                  </a:schemeClr>
                </a:solidFill>
              </a:rPr>
              <a:t>Монитор </a:t>
            </a:r>
          </a:p>
        </p:txBody>
      </p:sp>
      <p:pic>
        <p:nvPicPr>
          <p:cNvPr id="819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67140" y="1049106"/>
            <a:ext cx="2366176" cy="25542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174" name="Rectangle 6173"/>
          <p:cNvSpPr/>
          <p:nvPr/>
        </p:nvSpPr>
        <p:spPr>
          <a:xfrm>
            <a:off x="1373041" y="3102428"/>
            <a:ext cx="791936" cy="27135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
        <p:nvSpPr>
          <p:cNvPr id="22" name="Rectangle 21"/>
          <p:cNvSpPr/>
          <p:nvPr/>
        </p:nvSpPr>
        <p:spPr>
          <a:xfrm>
            <a:off x="1389179" y="1281430"/>
            <a:ext cx="563445" cy="1752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a:p>
        </p:txBody>
      </p:sp>
      <p:cxnSp>
        <p:nvCxnSpPr>
          <p:cNvPr id="24" name="Straight Arrow Connector 23"/>
          <p:cNvCxnSpPr/>
          <p:nvPr/>
        </p:nvCxnSpPr>
        <p:spPr>
          <a:xfrm flipH="1">
            <a:off x="1019176" y="1362075"/>
            <a:ext cx="370004"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Text Box 2"/>
          <p:cNvSpPr txBox="1">
            <a:spLocks noChangeArrowheads="1"/>
          </p:cNvSpPr>
          <p:nvPr/>
        </p:nvSpPr>
        <p:spPr bwMode="auto">
          <a:xfrm>
            <a:off x="1947" y="1260475"/>
            <a:ext cx="1131528" cy="241300"/>
          </a:xfrm>
          <a:prstGeom prst="rect">
            <a:avLst/>
          </a:prstGeom>
          <a:noFill/>
          <a:ln w="9525">
            <a:noFill/>
            <a:miter lim="800000"/>
            <a:headEnd/>
            <a:tailEnd/>
          </a:ln>
        </p:spPr>
        <p:txBody>
          <a:bodyPr rot="0" vert="horz" wrap="square" lIns="91440" tIns="45720" rIns="91440" bIns="45720" anchor="t" anchorCtr="0">
            <a:noAutofit/>
          </a:bodyPr>
          <a:lstStyle/>
          <a:p>
            <a:pPr marL="0" marR="0" algn="l" rtl="0">
              <a:lnSpc>
                <a:spcPct val="115000"/>
              </a:lnSpc>
              <a:spcBef>
                <a:spcPts val="0"/>
              </a:spcBef>
              <a:spcAft>
                <a:spcPts val="1000"/>
              </a:spcAft>
            </a:pPr>
            <a:r>
              <a:rPr lang="ru-RU" sz="800" b="1" i="0" u="none" baseline="0">
                <a:solidFill>
                  <a:schemeClr val="tx1">
                    <a:lumMod val="65000"/>
                    <a:lumOff val="35000"/>
                  </a:schemeClr>
                </a:solidFill>
                <a:effectLst/>
                <a:latin typeface="Arial"/>
                <a:ea typeface="Calibri"/>
                <a:cs typeface="Times New Roman"/>
              </a:rPr>
              <a:t>Не отмечайте эту опцию</a:t>
            </a:r>
            <a:endParaRPr lang="ru-RU" sz="1100" dirty="0">
              <a:solidFill>
                <a:schemeClr val="tx1">
                  <a:lumMod val="65000"/>
                  <a:lumOff val="35000"/>
                </a:schemeClr>
              </a:solidFill>
              <a:effectLst/>
              <a:latin typeface="Calibri"/>
              <a:ea typeface="Calibri"/>
              <a:cs typeface="Times New Roman"/>
            </a:endParaRPr>
          </a:p>
        </p:txBody>
      </p:sp>
    </p:spTree>
    <p:extLst>
      <p:ext uri="{BB962C8B-B14F-4D97-AF65-F5344CB8AC3E}">
        <p14:creationId xmlns:p14="http://schemas.microsoft.com/office/powerpoint/2010/main" val="32199782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543435" cy="988786"/>
          </a:xfrm>
        </p:spPr>
        <p:txBody>
          <a:bodyPr/>
          <a:lstStyle/>
          <a:p>
            <a:pPr algn="l" rtl="0"/>
            <a:r>
              <a:rPr lang="ru-RU" b="0" i="0" u="none" baseline="0"/>
              <a:t>Настройка одноканального ДП - внешний триггер</a:t>
            </a:r>
          </a:p>
        </p:txBody>
      </p:sp>
      <p:sp>
        <p:nvSpPr>
          <p:cNvPr id="4" name="Slide Number Placeholder 3"/>
          <p:cNvSpPr>
            <a:spLocks noGrp="1"/>
          </p:cNvSpPr>
          <p:nvPr>
            <p:ph type="sldNum" sz="quarter" idx="12"/>
          </p:nvPr>
        </p:nvSpPr>
        <p:spPr/>
        <p:txBody>
          <a:bodyPr/>
          <a:lstStyle/>
          <a:p>
            <a:pPr algn="l" rtl="0"/>
            <a:fld id="{50F2F8E5-1108-0A46-83A0-852BF6A1A522}" type="slidenum">
              <a:rPr/>
              <a:pPr/>
              <a:t>32</a:t>
            </a:fld>
            <a:endParaRPr lang="ru-RU"/>
          </a:p>
        </p:txBody>
      </p:sp>
      <p:sp>
        <p:nvSpPr>
          <p:cNvPr id="6169" name="Rectangle 6168"/>
          <p:cNvSpPr/>
          <p:nvPr/>
        </p:nvSpPr>
        <p:spPr>
          <a:xfrm>
            <a:off x="147297" y="2003068"/>
            <a:ext cx="1762021" cy="646331"/>
          </a:xfrm>
          <a:prstGeom prst="rect">
            <a:avLst/>
          </a:prstGeom>
        </p:spPr>
        <p:txBody>
          <a:bodyPr wrap="none">
            <a:spAutoFit/>
          </a:bodyPr>
          <a:lstStyle/>
          <a:p>
            <a:pPr algn="l" rtl="0"/>
            <a:r>
              <a:rPr lang="ru-RU" b="1" i="0" u="none" baseline="0">
                <a:solidFill>
                  <a:schemeClr val="tx1">
                    <a:lumMod val="65000"/>
                    <a:lumOff val="35000"/>
                  </a:schemeClr>
                </a:solidFill>
              </a:rPr>
              <a:t>Триггер</a:t>
            </a:r>
          </a:p>
          <a:p>
            <a:pPr algn="l" rtl="0"/>
            <a:r>
              <a:rPr lang="ru-RU" b="1" i="0" u="none" baseline="0">
                <a:solidFill>
                  <a:schemeClr val="tx1">
                    <a:lumMod val="65000"/>
                    <a:lumOff val="35000"/>
                  </a:schemeClr>
                </a:solidFill>
              </a:rPr>
              <a:t>Конфигурация</a:t>
            </a:r>
          </a:p>
        </p:txBody>
      </p:sp>
      <p:sp>
        <p:nvSpPr>
          <p:cNvPr id="6" name="Rectangle 5"/>
          <p:cNvSpPr/>
          <p:nvPr/>
        </p:nvSpPr>
        <p:spPr>
          <a:xfrm>
            <a:off x="152318" y="5088815"/>
            <a:ext cx="8812068" cy="830997"/>
          </a:xfrm>
          <a:prstGeom prst="rect">
            <a:avLst/>
          </a:prstGeom>
        </p:spPr>
        <p:txBody>
          <a:bodyPr wrap="square">
            <a:spAutoFit/>
          </a:bodyPr>
          <a:lstStyle/>
          <a:p>
            <a:pPr algn="l" rtl="0"/>
            <a:r>
              <a:rPr lang="ru-RU" sz="1600" b="0" i="0" u="none" baseline="0">
                <a:solidFill>
                  <a:schemeClr val="tx1">
                    <a:lumMod val="65000"/>
                    <a:lumOff val="35000"/>
                  </a:schemeClr>
                </a:solidFill>
              </a:rPr>
              <a:t>В данном примере пингер (Канал 1) используется для съемки.</a:t>
            </a:r>
          </a:p>
          <a:p>
            <a:pPr marL="285750" indent="-285750" algn="l" rtl="0">
              <a:buFont typeface="Arial" panose="020B0604020202020204" pitchFamily="34" charset="0"/>
              <a:buChar char="•"/>
            </a:pPr>
            <a:r>
              <a:rPr lang="ru-RU" sz="1600" b="0" i="0" u="none" baseline="0">
                <a:solidFill>
                  <a:schemeClr val="tx1">
                    <a:lumMod val="65000"/>
                    <a:lumOff val="35000"/>
                  </a:schemeClr>
                </a:solidFill>
              </a:rPr>
              <a:t>Укажите режим триггера как внешний.</a:t>
            </a:r>
          </a:p>
          <a:p>
            <a:pPr marL="285750" indent="-285750" algn="l" rtl="0">
              <a:buFont typeface="Arial" panose="020B0604020202020204" pitchFamily="34" charset="0"/>
              <a:buChar char="•"/>
            </a:pPr>
            <a:r>
              <a:rPr lang="ru-RU" sz="1600" b="0" i="0" u="none" baseline="0">
                <a:solidFill>
                  <a:schemeClr val="tx1">
                    <a:lumMod val="65000"/>
                    <a:lumOff val="35000"/>
                  </a:schemeClr>
                </a:solidFill>
              </a:rPr>
              <a:t>Укажите скорость разверток 70мс (52м).</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7650" y="1069522"/>
            <a:ext cx="4468826" cy="36515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68175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543435" cy="988786"/>
          </a:xfrm>
        </p:spPr>
        <p:txBody>
          <a:bodyPr/>
          <a:lstStyle/>
          <a:p>
            <a:pPr algn="l" rtl="0"/>
            <a:r>
              <a:rPr lang="ru-RU" b="0" i="0" u="none" baseline="0"/>
              <a:t>Настройка двухканального ДП - внутренний триггер</a:t>
            </a:r>
          </a:p>
        </p:txBody>
      </p:sp>
      <p:sp>
        <p:nvSpPr>
          <p:cNvPr id="4" name="Slide Number Placeholder 3"/>
          <p:cNvSpPr>
            <a:spLocks noGrp="1"/>
          </p:cNvSpPr>
          <p:nvPr>
            <p:ph type="sldNum" sz="quarter" idx="12"/>
          </p:nvPr>
        </p:nvSpPr>
        <p:spPr/>
        <p:txBody>
          <a:bodyPr/>
          <a:lstStyle/>
          <a:p>
            <a:pPr algn="l" rtl="0"/>
            <a:fld id="{50F2F8E5-1108-0A46-83A0-852BF6A1A522}" type="slidenum">
              <a:rPr/>
              <a:pPr/>
              <a:t>33</a:t>
            </a:fld>
            <a:endParaRPr lang="ru-RU"/>
          </a:p>
        </p:txBody>
      </p:sp>
      <p:pic>
        <p:nvPicPr>
          <p:cNvPr id="6146" name="Picture 2" descr="See the source image"/>
          <p:cNvPicPr>
            <a:picLocks noChangeAspect="1" noChangeArrowheads="1"/>
          </p:cNvPicPr>
          <p:nvPr/>
        </p:nvPicPr>
        <p:blipFill rotWithShape="1">
          <a:blip r:embed="rId2">
            <a:extLst>
              <a:ext uri="{28A0092B-C50C-407E-A947-70E740481C1C}">
                <a14:useLocalDpi xmlns:a14="http://schemas.microsoft.com/office/drawing/2010/main" val="0"/>
              </a:ext>
            </a:extLst>
          </a:blip>
          <a:srcRect t="35029" b="34719"/>
          <a:stretch/>
        </p:blipFill>
        <p:spPr bwMode="auto">
          <a:xfrm>
            <a:off x="3951840" y="4425962"/>
            <a:ext cx="1284671" cy="38864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269286" y="4445270"/>
            <a:ext cx="3316870" cy="338554"/>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ru-RU" sz="1600" b="1" i="0" u="none" baseline="0">
                <a:solidFill>
                  <a:srgbClr val="FF0000"/>
                </a:solidFill>
              </a:rPr>
              <a:t>Вывод сигнала ДП на канале 1</a:t>
            </a:r>
          </a:p>
        </p:txBody>
      </p:sp>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12453" t="11190" r="5873" b="2024"/>
          <a:stretch/>
        </p:blipFill>
        <p:spPr>
          <a:xfrm>
            <a:off x="6357160" y="2422697"/>
            <a:ext cx="2721527" cy="3855832"/>
          </a:xfrm>
          <a:prstGeom prst="rect">
            <a:avLst/>
          </a:prstGeom>
        </p:spPr>
      </p:pic>
      <p:cxnSp>
        <p:nvCxnSpPr>
          <p:cNvPr id="21" name="Straight Connector 20"/>
          <p:cNvCxnSpPr>
            <a:stCxn id="6146" idx="3"/>
          </p:cNvCxnSpPr>
          <p:nvPr/>
        </p:nvCxnSpPr>
        <p:spPr>
          <a:xfrm flipV="1">
            <a:off x="5236511" y="4615826"/>
            <a:ext cx="2888474" cy="4456"/>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flipV="1">
            <a:off x="8108745" y="3755617"/>
            <a:ext cx="16152" cy="860209"/>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6145" name="Straight Arrow Connector 6144"/>
          <p:cNvCxnSpPr/>
          <p:nvPr/>
        </p:nvCxnSpPr>
        <p:spPr>
          <a:xfrm>
            <a:off x="6676013" y="2907048"/>
            <a:ext cx="8164" cy="933477"/>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1263998" y="3634249"/>
            <a:ext cx="2322174" cy="369332"/>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ru-RU" b="1" i="0" u="none" baseline="0">
                <a:solidFill>
                  <a:srgbClr val="FF0000"/>
                </a:solidFill>
              </a:rPr>
              <a:t>SBP 1 Триггер Ввод</a:t>
            </a:r>
          </a:p>
        </p:txBody>
      </p:sp>
      <p:cxnSp>
        <p:nvCxnSpPr>
          <p:cNvPr id="37" name="Straight Arrow Connector 36"/>
          <p:cNvCxnSpPr/>
          <p:nvPr/>
        </p:nvCxnSpPr>
        <p:spPr>
          <a:xfrm flipH="1" flipV="1">
            <a:off x="3673929" y="3815906"/>
            <a:ext cx="3006176" cy="2"/>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6150" name="Rectangle 6149"/>
          <p:cNvSpPr/>
          <p:nvPr/>
        </p:nvSpPr>
        <p:spPr>
          <a:xfrm>
            <a:off x="6300215" y="3944708"/>
            <a:ext cx="458780" cy="584775"/>
          </a:xfrm>
          <a:prstGeom prst="rect">
            <a:avLst/>
          </a:prstGeom>
        </p:spPr>
        <p:txBody>
          <a:bodyPr wrap="none">
            <a:spAutoFit/>
          </a:bodyPr>
          <a:lstStyle/>
          <a:p>
            <a:pPr algn="l" rtl="0"/>
            <a:r>
              <a:rPr lang="ru-RU" sz="3200" b="1" i="0" u="none" baseline="0">
                <a:solidFill>
                  <a:srgbClr val="FF0000"/>
                </a:solidFill>
              </a:rPr>
              <a:t>* </a:t>
            </a:r>
          </a:p>
        </p:txBody>
      </p:sp>
      <p:sp>
        <p:nvSpPr>
          <p:cNvPr id="42" name="Rectangle 41"/>
          <p:cNvSpPr/>
          <p:nvPr/>
        </p:nvSpPr>
        <p:spPr>
          <a:xfrm>
            <a:off x="6956174" y="3940601"/>
            <a:ext cx="458780" cy="584775"/>
          </a:xfrm>
          <a:prstGeom prst="rect">
            <a:avLst/>
          </a:prstGeom>
        </p:spPr>
        <p:txBody>
          <a:bodyPr wrap="none">
            <a:spAutoFit/>
          </a:bodyPr>
          <a:lstStyle/>
          <a:p>
            <a:pPr algn="l" rtl="0"/>
            <a:r>
              <a:rPr lang="ru-RU" sz="3200" b="1" i="0" u="none" baseline="0">
                <a:solidFill>
                  <a:srgbClr val="FF0000"/>
                </a:solidFill>
              </a:rPr>
              <a:t>* </a:t>
            </a:r>
          </a:p>
        </p:txBody>
      </p:sp>
      <p:grpSp>
        <p:nvGrpSpPr>
          <p:cNvPr id="6159" name="Group 6158"/>
          <p:cNvGrpSpPr/>
          <p:nvPr/>
        </p:nvGrpSpPr>
        <p:grpSpPr>
          <a:xfrm>
            <a:off x="4433204" y="1001408"/>
            <a:ext cx="4690249" cy="1445782"/>
            <a:chOff x="171449" y="1102004"/>
            <a:chExt cx="5089730" cy="1618009"/>
          </a:xfrm>
        </p:grpSpPr>
        <p:pic>
          <p:nvPicPr>
            <p:cNvPr id="6151" name="Picture 6150"/>
            <p:cNvPicPr>
              <a:picLocks noChangeAspect="1"/>
            </p:cNvPicPr>
            <p:nvPr/>
          </p:nvPicPr>
          <p:blipFill rotWithShape="1">
            <a:blip r:embed="rId4">
              <a:extLst>
                <a:ext uri="{28A0092B-C50C-407E-A947-70E740481C1C}">
                  <a14:useLocalDpi xmlns:a14="http://schemas.microsoft.com/office/drawing/2010/main" val="0"/>
                </a:ext>
              </a:extLst>
            </a:blip>
            <a:srcRect l="4375" t="39643" r="6428" b="32024"/>
            <a:stretch/>
          </p:blipFill>
          <p:spPr>
            <a:xfrm>
              <a:off x="171449" y="1102004"/>
              <a:ext cx="5089730" cy="1212569"/>
            </a:xfrm>
            <a:prstGeom prst="rect">
              <a:avLst/>
            </a:prstGeom>
          </p:spPr>
        </p:pic>
        <p:cxnSp>
          <p:nvCxnSpPr>
            <p:cNvPr id="47" name="Straight Arrow Connector 46"/>
            <p:cNvCxnSpPr/>
            <p:nvPr/>
          </p:nvCxnSpPr>
          <p:spPr>
            <a:xfrm>
              <a:off x="4498521" y="2090057"/>
              <a:ext cx="0" cy="359229"/>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6158" name="Picture 4" descr="Image result for ground symbol"/>
            <p:cNvPicPr>
              <a:picLocks noChangeAspect="1" noChangeArrowheads="1"/>
            </p:cNvPicPr>
            <p:nvPr/>
          </p:nvPicPr>
          <p:blipFill rotWithShape="1">
            <a:blip r:embed="rId5">
              <a:extLst>
                <a:ext uri="{28A0092B-C50C-407E-A947-70E740481C1C}">
                  <a14:useLocalDpi xmlns:a14="http://schemas.microsoft.com/office/drawing/2010/main" val="0"/>
                </a:ext>
              </a:extLst>
            </a:blip>
            <a:srcRect t="48985" b="15236"/>
            <a:stretch/>
          </p:blipFill>
          <p:spPr bwMode="auto">
            <a:xfrm>
              <a:off x="4245071" y="2449286"/>
              <a:ext cx="498377" cy="270727"/>
            </a:xfrm>
            <a:prstGeom prst="rect">
              <a:avLst/>
            </a:prstGeom>
            <a:noFill/>
            <a:extLst>
              <a:ext uri="{909E8E84-426E-40DD-AFC4-6F175D3DCCD1}">
                <a14:hiddenFill xmlns:a14="http://schemas.microsoft.com/office/drawing/2010/main">
                  <a:solidFill>
                    <a:srgbClr val="FFFFFF"/>
                  </a:solidFill>
                </a14:hiddenFill>
              </a:ext>
            </a:extLst>
          </p:spPr>
        </p:pic>
      </p:grpSp>
      <p:sp>
        <p:nvSpPr>
          <p:cNvPr id="6168" name="Rectangle 6167"/>
          <p:cNvSpPr/>
          <p:nvPr/>
        </p:nvSpPr>
        <p:spPr>
          <a:xfrm>
            <a:off x="5931634" y="3495749"/>
            <a:ext cx="643574" cy="276999"/>
          </a:xfrm>
          <a:prstGeom prst="rect">
            <a:avLst/>
          </a:prstGeom>
        </p:spPr>
        <p:txBody>
          <a:bodyPr wrap="none">
            <a:spAutoFit/>
          </a:bodyPr>
          <a:lstStyle/>
          <a:p>
            <a:pPr algn="l" rtl="0"/>
            <a:r>
              <a:rPr lang="ru-RU" sz="1200" b="0" i="0" u="none" baseline="0">
                <a:solidFill>
                  <a:srgbClr val="FF0000"/>
                </a:solidFill>
              </a:rPr>
              <a:t>BNC Т</a:t>
            </a:r>
          </a:p>
        </p:txBody>
      </p:sp>
      <p:sp>
        <p:nvSpPr>
          <p:cNvPr id="6169" name="Rectangle 6168"/>
          <p:cNvSpPr/>
          <p:nvPr/>
        </p:nvSpPr>
        <p:spPr>
          <a:xfrm>
            <a:off x="0" y="2003067"/>
            <a:ext cx="1350113" cy="523220"/>
          </a:xfrm>
          <a:prstGeom prst="rect">
            <a:avLst/>
          </a:prstGeom>
        </p:spPr>
        <p:txBody>
          <a:bodyPr wrap="none">
            <a:spAutoFit/>
          </a:bodyPr>
          <a:lstStyle/>
          <a:p>
            <a:pPr algn="l" rtl="0"/>
            <a:r>
              <a:rPr lang="ru-RU" sz="1400" b="1" i="0" u="none" baseline="0" dirty="0">
                <a:solidFill>
                  <a:schemeClr val="tx1">
                    <a:lumMod val="65000"/>
                    <a:lumOff val="35000"/>
                  </a:schemeClr>
                </a:solidFill>
              </a:rPr>
              <a:t>Аналоговый </a:t>
            </a:r>
          </a:p>
          <a:p>
            <a:pPr algn="l" rtl="0"/>
            <a:r>
              <a:rPr lang="ru-RU" sz="1400" b="1" i="0" u="none" baseline="0" dirty="0">
                <a:solidFill>
                  <a:schemeClr val="tx1">
                    <a:lumMod val="65000"/>
                    <a:lumOff val="35000"/>
                  </a:schemeClr>
                </a:solidFill>
              </a:rPr>
              <a:t>Монитор </a:t>
            </a:r>
          </a:p>
        </p:txBody>
      </p:sp>
      <p:cxnSp>
        <p:nvCxnSpPr>
          <p:cNvPr id="24" name="Straight Arrow Connector 23"/>
          <p:cNvCxnSpPr/>
          <p:nvPr/>
        </p:nvCxnSpPr>
        <p:spPr>
          <a:xfrm>
            <a:off x="7406790" y="2907048"/>
            <a:ext cx="8164" cy="933477"/>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1277610" y="4031569"/>
            <a:ext cx="2322174" cy="369332"/>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ru-RU" b="1" i="0" u="none" baseline="0">
                <a:solidFill>
                  <a:srgbClr val="FF0000"/>
                </a:solidFill>
              </a:rPr>
              <a:t>SBP 2 Триггер Ввод</a:t>
            </a:r>
          </a:p>
        </p:txBody>
      </p:sp>
      <p:cxnSp>
        <p:nvCxnSpPr>
          <p:cNvPr id="28" name="Straight Arrow Connector 27"/>
          <p:cNvCxnSpPr>
            <a:stCxn id="42" idx="3"/>
          </p:cNvCxnSpPr>
          <p:nvPr/>
        </p:nvCxnSpPr>
        <p:spPr>
          <a:xfrm flipH="1" flipV="1">
            <a:off x="3687541" y="4213226"/>
            <a:ext cx="3727413" cy="19763"/>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7414954" y="3840525"/>
            <a:ext cx="0" cy="392463"/>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sp>
        <p:nvSpPr>
          <p:cNvPr id="34" name="Rectangle 33"/>
          <p:cNvSpPr/>
          <p:nvPr/>
        </p:nvSpPr>
        <p:spPr>
          <a:xfrm>
            <a:off x="6973300" y="3802101"/>
            <a:ext cx="643574" cy="276999"/>
          </a:xfrm>
          <a:prstGeom prst="rect">
            <a:avLst/>
          </a:prstGeom>
        </p:spPr>
        <p:txBody>
          <a:bodyPr wrap="none">
            <a:spAutoFit/>
          </a:bodyPr>
          <a:lstStyle/>
          <a:p>
            <a:pPr algn="l" rtl="0"/>
            <a:r>
              <a:rPr lang="ru-RU" sz="1200" b="0" i="0" u="none" baseline="0">
                <a:solidFill>
                  <a:srgbClr val="FF0000"/>
                </a:solidFill>
              </a:rPr>
              <a:t>BNC Т</a:t>
            </a:r>
          </a:p>
        </p:txBody>
      </p:sp>
      <p:pic>
        <p:nvPicPr>
          <p:cNvPr id="35" name="Picture 2" descr="See the source image"/>
          <p:cNvPicPr>
            <a:picLocks noChangeAspect="1" noChangeArrowheads="1"/>
          </p:cNvPicPr>
          <p:nvPr/>
        </p:nvPicPr>
        <p:blipFill rotWithShape="1">
          <a:blip r:embed="rId2">
            <a:extLst>
              <a:ext uri="{28A0092B-C50C-407E-A947-70E740481C1C}">
                <a14:useLocalDpi xmlns:a14="http://schemas.microsoft.com/office/drawing/2010/main" val="0"/>
              </a:ext>
            </a:extLst>
          </a:blip>
          <a:srcRect t="35029" b="34719"/>
          <a:stretch/>
        </p:blipFill>
        <p:spPr bwMode="auto">
          <a:xfrm>
            <a:off x="3965452" y="4847774"/>
            <a:ext cx="1284671" cy="388640"/>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1274734" y="4867082"/>
            <a:ext cx="3316870" cy="338554"/>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ru-RU" sz="1600" b="1" i="0" u="none" baseline="0">
                <a:solidFill>
                  <a:srgbClr val="FF0000"/>
                </a:solidFill>
              </a:rPr>
              <a:t>Вывод сигнала ДП на канале 2</a:t>
            </a:r>
          </a:p>
        </p:txBody>
      </p:sp>
      <p:cxnSp>
        <p:nvCxnSpPr>
          <p:cNvPr id="39" name="Straight Connector 38"/>
          <p:cNvCxnSpPr>
            <a:stCxn id="35" idx="3"/>
          </p:cNvCxnSpPr>
          <p:nvPr/>
        </p:nvCxnSpPr>
        <p:spPr>
          <a:xfrm flipV="1">
            <a:off x="5250123" y="5037638"/>
            <a:ext cx="3533342" cy="4456"/>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flipV="1">
            <a:off x="8783465" y="3802101"/>
            <a:ext cx="0" cy="1235538"/>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6" name="Rectangle 5"/>
          <p:cNvSpPr/>
          <p:nvPr/>
        </p:nvSpPr>
        <p:spPr>
          <a:xfrm>
            <a:off x="152319" y="5253527"/>
            <a:ext cx="6271154" cy="1600438"/>
          </a:xfrm>
          <a:prstGeom prst="rect">
            <a:avLst/>
          </a:prstGeom>
        </p:spPr>
        <p:txBody>
          <a:bodyPr wrap="square">
            <a:spAutoFit/>
          </a:bodyPr>
          <a:lstStyle/>
          <a:p>
            <a:pPr algn="l" rtl="0"/>
            <a:r>
              <a:rPr lang="ru-RU" sz="1400" b="0" i="0" u="none" baseline="0">
                <a:solidFill>
                  <a:schemeClr val="tx1">
                    <a:lumMod val="65000"/>
                    <a:lumOff val="35000"/>
                  </a:schemeClr>
                </a:solidFill>
              </a:rPr>
              <a:t>В такой конфигурации аналоговый выход 0 передается к аналоговому входу 0.  </a:t>
            </a:r>
          </a:p>
          <a:p>
            <a:pPr algn="l" rtl="0"/>
            <a:r>
              <a:rPr lang="ru-RU" sz="1400" b="0" i="0" u="none" baseline="0">
                <a:solidFill>
                  <a:schemeClr val="tx1">
                    <a:lumMod val="65000"/>
                    <a:lumOff val="35000"/>
                  </a:schemeClr>
                </a:solidFill>
              </a:rPr>
              <a:t>Аналоговый выход 1 передается к аналоговому входу 1.</a:t>
            </a:r>
          </a:p>
          <a:p>
            <a:pPr algn="l" rtl="0"/>
            <a:r>
              <a:rPr lang="ru-RU" sz="1400" b="0" i="0" u="none" baseline="0">
                <a:solidFill>
                  <a:schemeClr val="tx1">
                    <a:lumMod val="65000"/>
                    <a:lumOff val="35000"/>
                  </a:schemeClr>
                </a:solidFill>
              </a:rPr>
              <a:t>На аналоговый вход 0 и 1 должен быть сигнал BNC T, чтобы </a:t>
            </a:r>
          </a:p>
          <a:p>
            <a:pPr algn="l" rtl="0"/>
            <a:r>
              <a:rPr lang="ru-RU" sz="1400" b="0" i="0" u="none" baseline="0">
                <a:solidFill>
                  <a:schemeClr val="tx1">
                    <a:lumMod val="65000"/>
                    <a:lumOff val="35000"/>
                  </a:schemeClr>
                </a:solidFill>
              </a:rPr>
              <a:t>триггеры можно было передать на оба ДП. Удалить </a:t>
            </a:r>
          </a:p>
          <a:p>
            <a:pPr algn="l" rtl="0"/>
            <a:r>
              <a:rPr lang="ru-RU" sz="1400" b="0" i="0" u="none" baseline="0">
                <a:solidFill>
                  <a:schemeClr val="tx1">
                    <a:lumMod val="65000"/>
                    <a:lumOff val="35000"/>
                  </a:schemeClr>
                </a:solidFill>
              </a:rPr>
              <a:t>Аналоговый вход 2 подсоединен к каналу вывода 1 ДП, а аналоговый вход 3 - к каналу вывода 2.  </a:t>
            </a:r>
            <a:endParaRPr lang="ru-RU" sz="1400" b="1" dirty="0">
              <a:solidFill>
                <a:schemeClr val="tx1">
                  <a:lumMod val="65000"/>
                  <a:lumOff val="35000"/>
                </a:schemeClr>
              </a:solidFill>
            </a:endParaRPr>
          </a:p>
        </p:txBody>
      </p:sp>
      <p:pic>
        <p:nvPicPr>
          <p:cNvPr id="819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62694" y="1049106"/>
            <a:ext cx="2366176" cy="25542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 name="TextBox 31"/>
          <p:cNvSpPr txBox="1"/>
          <p:nvPr/>
        </p:nvSpPr>
        <p:spPr>
          <a:xfrm>
            <a:off x="4726781" y="4680080"/>
            <a:ext cx="2051547" cy="253916"/>
          </a:xfrm>
          <a:prstGeom prst="rect">
            <a:avLst/>
          </a:prstGeom>
          <a:noFill/>
        </p:spPr>
        <p:txBody>
          <a:bodyPr wrap="square" rtlCol="0">
            <a:spAutoFit/>
          </a:bodyPr>
          <a:lstStyle/>
          <a:p>
            <a:pPr algn="l" rtl="0"/>
            <a:r>
              <a:rPr lang="ru-RU" sz="1050" b="0" i="0" u="none" baseline="0" dirty="0">
                <a:solidFill>
                  <a:schemeClr val="tx1">
                    <a:lumMod val="65000"/>
                    <a:lumOff val="35000"/>
                  </a:schemeClr>
                </a:solidFill>
              </a:rPr>
              <a:t>Пассивный фильтр HPF 48Гц</a:t>
            </a:r>
          </a:p>
        </p:txBody>
      </p:sp>
    </p:spTree>
    <p:extLst>
      <p:ext uri="{BB962C8B-B14F-4D97-AF65-F5344CB8AC3E}">
        <p14:creationId xmlns:p14="http://schemas.microsoft.com/office/powerpoint/2010/main" val="895625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543435" cy="988786"/>
          </a:xfrm>
        </p:spPr>
        <p:txBody>
          <a:bodyPr/>
          <a:lstStyle/>
          <a:p>
            <a:pPr algn="l" rtl="0"/>
            <a:r>
              <a:rPr lang="ru-RU" b="0" i="0" u="none" baseline="0"/>
              <a:t>Настройка двухканального ДП - внутренний триггер</a:t>
            </a:r>
          </a:p>
        </p:txBody>
      </p:sp>
      <p:sp>
        <p:nvSpPr>
          <p:cNvPr id="4" name="Slide Number Placeholder 3"/>
          <p:cNvSpPr>
            <a:spLocks noGrp="1"/>
          </p:cNvSpPr>
          <p:nvPr>
            <p:ph type="sldNum" sz="quarter" idx="12"/>
          </p:nvPr>
        </p:nvSpPr>
        <p:spPr/>
        <p:txBody>
          <a:bodyPr/>
          <a:lstStyle/>
          <a:p>
            <a:pPr algn="l" rtl="0"/>
            <a:fld id="{50F2F8E5-1108-0A46-83A0-852BF6A1A522}" type="slidenum">
              <a:rPr/>
              <a:pPr/>
              <a:t>34</a:t>
            </a:fld>
            <a:endParaRPr lang="ru-RU"/>
          </a:p>
        </p:txBody>
      </p:sp>
      <p:sp>
        <p:nvSpPr>
          <p:cNvPr id="6169" name="Rectangle 6168"/>
          <p:cNvSpPr/>
          <p:nvPr/>
        </p:nvSpPr>
        <p:spPr>
          <a:xfrm>
            <a:off x="147297" y="2003068"/>
            <a:ext cx="1762021" cy="646331"/>
          </a:xfrm>
          <a:prstGeom prst="rect">
            <a:avLst/>
          </a:prstGeom>
        </p:spPr>
        <p:txBody>
          <a:bodyPr wrap="none">
            <a:spAutoFit/>
          </a:bodyPr>
          <a:lstStyle/>
          <a:p>
            <a:pPr algn="l" rtl="0"/>
            <a:r>
              <a:rPr lang="ru-RU" b="1" i="0" u="none" baseline="0">
                <a:solidFill>
                  <a:schemeClr val="tx1">
                    <a:lumMod val="65000"/>
                    <a:lumOff val="35000"/>
                  </a:schemeClr>
                </a:solidFill>
              </a:rPr>
              <a:t>Триггер</a:t>
            </a:r>
          </a:p>
          <a:p>
            <a:pPr algn="l" rtl="0"/>
            <a:r>
              <a:rPr lang="ru-RU" b="1" i="0" u="none" baseline="0">
                <a:solidFill>
                  <a:schemeClr val="tx1">
                    <a:lumMod val="65000"/>
                    <a:lumOff val="35000"/>
                  </a:schemeClr>
                </a:solidFill>
              </a:rPr>
              <a:t>Конфигурация</a:t>
            </a:r>
          </a:p>
        </p:txBody>
      </p:sp>
      <p:sp>
        <p:nvSpPr>
          <p:cNvPr id="6" name="Rectangle 5"/>
          <p:cNvSpPr/>
          <p:nvPr/>
        </p:nvSpPr>
        <p:spPr>
          <a:xfrm>
            <a:off x="152318" y="4804507"/>
            <a:ext cx="8812068" cy="1569660"/>
          </a:xfrm>
          <a:prstGeom prst="rect">
            <a:avLst/>
          </a:prstGeom>
        </p:spPr>
        <p:txBody>
          <a:bodyPr wrap="square">
            <a:spAutoFit/>
          </a:bodyPr>
          <a:lstStyle/>
          <a:p>
            <a:pPr algn="l" rtl="0"/>
            <a:r>
              <a:rPr lang="ru-RU" sz="1600" b="0" i="0" u="none" baseline="0">
                <a:solidFill>
                  <a:schemeClr val="tx1">
                    <a:lumMod val="65000"/>
                    <a:lumOff val="35000"/>
                  </a:schemeClr>
                </a:solidFill>
              </a:rPr>
              <a:t>В данном примере пингер (канал 1) и спаркер (канал 2) используются для съемки.</a:t>
            </a:r>
          </a:p>
          <a:p>
            <a:pPr marL="285750" indent="-285750" algn="l" rtl="0">
              <a:buFont typeface="Arial" panose="020B0604020202020204" pitchFamily="34" charset="0"/>
              <a:buChar char="•"/>
            </a:pPr>
            <a:r>
              <a:rPr lang="ru-RU" sz="1600" b="0" i="0" u="none" baseline="0">
                <a:solidFill>
                  <a:schemeClr val="tx1">
                    <a:lumMod val="65000"/>
                    <a:lumOff val="35000"/>
                  </a:schemeClr>
                </a:solidFill>
              </a:rPr>
              <a:t>Укажите триггер пингера 250мс, а скорость имплуьсов 70мс (52м).</a:t>
            </a:r>
          </a:p>
          <a:p>
            <a:pPr marL="285750" indent="-285750" algn="l" rtl="0">
              <a:buFont typeface="Arial" panose="020B0604020202020204" pitchFamily="34" charset="0"/>
              <a:buChar char="•"/>
            </a:pPr>
            <a:r>
              <a:rPr lang="ru-RU" sz="1600" b="0" i="0" u="none" baseline="0">
                <a:solidFill>
                  <a:schemeClr val="tx1">
                    <a:lumMod val="65000"/>
                    <a:lumOff val="35000"/>
                  </a:schemeClr>
                </a:solidFill>
              </a:rPr>
              <a:t>Разделите триггер 1 (250мс) на два, чтобы получить триггер 2 равный 500мс.</a:t>
            </a:r>
            <a:endParaRPr lang="ru-RU" sz="1600" dirty="0">
              <a:solidFill>
                <a:schemeClr val="tx1">
                  <a:lumMod val="65000"/>
                  <a:lumOff val="35000"/>
                </a:schemeClr>
              </a:solidFill>
            </a:endParaRPr>
          </a:p>
          <a:p>
            <a:pPr marL="285750" indent="-285750" algn="l" rtl="0">
              <a:buFont typeface="Arial" panose="020B0604020202020204" pitchFamily="34" charset="0"/>
              <a:buChar char="•"/>
            </a:pPr>
            <a:r>
              <a:rPr lang="ru-RU" sz="1600" b="0" i="0" u="none" baseline="0">
                <a:solidFill>
                  <a:schemeClr val="tx1">
                    <a:lumMod val="65000"/>
                    <a:lumOff val="35000"/>
                  </a:schemeClr>
                </a:solidFill>
              </a:rPr>
              <a:t>Задержите триггер 2 на 80мс, чтобы не было интерференции с пингером (канал 1)</a:t>
            </a:r>
          </a:p>
          <a:p>
            <a:pPr marL="285750" indent="-285750" algn="l" rtl="0">
              <a:buFont typeface="Arial" panose="020B0604020202020204" pitchFamily="34" charset="0"/>
              <a:buChar char="•"/>
            </a:pPr>
            <a:r>
              <a:rPr lang="ru-RU" sz="1600" b="0" i="0" u="none" baseline="0">
                <a:solidFill>
                  <a:schemeClr val="tx1">
                    <a:lumMod val="65000"/>
                    <a:lumOff val="35000"/>
                  </a:schemeClr>
                </a:solidFill>
              </a:rPr>
              <a:t>Задайте скорость разверток спаркера (канал 2) 150мс (112м), чтобы не было интерференции с пингером (канал 1)</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8329" y="1069522"/>
            <a:ext cx="4466213" cy="3649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101763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0" y="0"/>
            <a:ext cx="8373835" cy="988786"/>
          </a:xfrm>
        </p:spPr>
        <p:txBody>
          <a:bodyPr/>
          <a:lstStyle/>
          <a:p>
            <a:pPr algn="l" rtl="0"/>
            <a:r>
              <a:rPr lang="ru-RU" b="0" i="0" u="none" baseline="0"/>
              <a:t>Настройка аналогового монитора, задание триггеров, задержки и длины импульса</a:t>
            </a:r>
          </a:p>
        </p:txBody>
      </p:sp>
      <p:sp>
        <p:nvSpPr>
          <p:cNvPr id="4" name="Slide Number Placeholder 3"/>
          <p:cNvSpPr>
            <a:spLocks noGrp="1"/>
          </p:cNvSpPr>
          <p:nvPr>
            <p:ph type="sldNum" sz="quarter" idx="12"/>
          </p:nvPr>
        </p:nvSpPr>
        <p:spPr/>
        <p:txBody>
          <a:bodyPr/>
          <a:lstStyle/>
          <a:p>
            <a:pPr algn="l" rtl="0"/>
            <a:fld id="{50F2F8E5-1108-0A46-83A0-852BF6A1A522}" type="slidenum">
              <a:rPr/>
              <a:pPr/>
              <a:t>35</a:t>
            </a:fld>
            <a:endParaRPr lang="ru-RU"/>
          </a:p>
        </p:txBody>
      </p:sp>
      <p:sp>
        <p:nvSpPr>
          <p:cNvPr id="7" name="Subtitle 4"/>
          <p:cNvSpPr txBox="1">
            <a:spLocks/>
          </p:cNvSpPr>
          <p:nvPr/>
        </p:nvSpPr>
        <p:spPr>
          <a:xfrm>
            <a:off x="348856" y="3333366"/>
            <a:ext cx="6280543" cy="381357"/>
          </a:xfrm>
          <a:prstGeom prst="rect">
            <a:avLst/>
          </a:prstGeom>
        </p:spPr>
        <p:txBody>
          <a:bodyPr vert="horz" lIns="0" tIns="0" rIns="0" bIns="0" rtlCol="0">
            <a:normAutofit fontScale="77500" lnSpcReduction="20000"/>
          </a:bodyPr>
          <a:lst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rtl="0"/>
            <a:r>
              <a:rPr lang="ru-RU" b="1" i="0" u="none" baseline="0">
                <a:solidFill>
                  <a:schemeClr val="tx1">
                    <a:lumMod val="65000"/>
                    <a:lumOff val="35000"/>
                  </a:schemeClr>
                </a:solidFill>
              </a:rPr>
              <a:t>Настройка интервалов триггеров и скорости сигналов </a:t>
            </a:r>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Rectangle 6"/>
          <p:cNvSpPr>
            <a:spLocks noChangeArrowheads="1"/>
          </p:cNvSpPr>
          <p:nvPr/>
        </p:nvSpPr>
        <p:spPr bwMode="auto">
          <a:xfrm>
            <a:off x="0" y="53625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6" name="Rectangle 7"/>
          <p:cNvSpPr>
            <a:spLocks noChangeArrowheads="1"/>
          </p:cNvSpPr>
          <p:nvPr/>
        </p:nvSpPr>
        <p:spPr bwMode="auto">
          <a:xfrm>
            <a:off x="0" y="5819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9" name="Content Placeholder 2"/>
          <p:cNvSpPr>
            <a:spLocks noGrp="1"/>
          </p:cNvSpPr>
          <p:nvPr>
            <p:ph idx="1"/>
          </p:nvPr>
        </p:nvSpPr>
        <p:spPr>
          <a:xfrm>
            <a:off x="342900" y="3767342"/>
            <a:ext cx="8458200" cy="755639"/>
          </a:xfrm>
        </p:spPr>
        <p:txBody>
          <a:bodyPr>
            <a:normAutofit/>
          </a:bodyPr>
          <a:lstStyle/>
          <a:p>
            <a:pPr algn="l" rtl="0"/>
            <a:r>
              <a:rPr lang="ru-RU" sz="1600" b="0" i="0" u="none" baseline="0">
                <a:solidFill>
                  <a:schemeClr val="tx1">
                    <a:lumMod val="65000"/>
                    <a:lumOff val="35000"/>
                  </a:schemeClr>
                </a:solidFill>
              </a:rPr>
              <a:t>Ниже приведена таблица правил для настройки триггеров и длины импульса для различных ДП на максимальной глубине 30м.  Заметьте, что для конвертации метров в мс следует разделить их на 0.75</a:t>
            </a:r>
          </a:p>
        </p:txBody>
      </p:sp>
      <p:graphicFrame>
        <p:nvGraphicFramePr>
          <p:cNvPr id="8" name="Object 7"/>
          <p:cNvGraphicFramePr>
            <a:graphicFrameLocks noChangeAspect="1"/>
          </p:cNvGraphicFramePr>
          <p:nvPr>
            <p:extLst>
              <p:ext uri="{D42A27DB-BD31-4B8C-83A1-F6EECF244321}">
                <p14:modId xmlns:p14="http://schemas.microsoft.com/office/powerpoint/2010/main" val="3694051138"/>
              </p:ext>
            </p:extLst>
          </p:nvPr>
        </p:nvGraphicFramePr>
        <p:xfrm>
          <a:off x="330218" y="4590118"/>
          <a:ext cx="8588507" cy="1987460"/>
        </p:xfrm>
        <a:graphic>
          <a:graphicData uri="http://schemas.openxmlformats.org/presentationml/2006/ole">
            <mc:AlternateContent xmlns:mc="http://schemas.openxmlformats.org/markup-compatibility/2006">
              <mc:Choice xmlns:v="urn:schemas-microsoft-com:vml" Requires="v">
                <p:oleObj spid="_x0000_s1027" name="Document" r:id="rId4" imgW="6105850" imgH="1412292" progId="Word.Document.12">
                  <p:embed/>
                </p:oleObj>
              </mc:Choice>
              <mc:Fallback>
                <p:oleObj name="Document" r:id="rId4" imgW="6105850" imgH="1412292" progId="Word.Document.12">
                  <p:embed/>
                  <p:pic>
                    <p:nvPicPr>
                      <p:cNvPr id="0" name=""/>
                      <p:cNvPicPr/>
                      <p:nvPr/>
                    </p:nvPicPr>
                    <p:blipFill>
                      <a:blip r:embed="rId5"/>
                      <a:stretch>
                        <a:fillRect/>
                      </a:stretch>
                    </p:blipFill>
                    <p:spPr>
                      <a:xfrm>
                        <a:off x="330218" y="4590118"/>
                        <a:ext cx="8588507" cy="1987460"/>
                      </a:xfrm>
                      <a:prstGeom prst="rect">
                        <a:avLst/>
                      </a:prstGeom>
                    </p:spPr>
                  </p:pic>
                </p:oleObj>
              </mc:Fallback>
            </mc:AlternateContent>
          </a:graphicData>
        </a:graphic>
      </p:graphicFrame>
      <p:pic>
        <p:nvPicPr>
          <p:cNvPr id="5161" name="Picture 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3106" y="1234085"/>
            <a:ext cx="5405425" cy="19581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214471" y="1766598"/>
            <a:ext cx="3202543" cy="369332"/>
          </a:xfrm>
          <a:prstGeom prst="rect">
            <a:avLst/>
          </a:prstGeom>
        </p:spPr>
        <p:txBody>
          <a:bodyPr wrap="none">
            <a:spAutoFit/>
          </a:bodyPr>
          <a:lstStyle/>
          <a:p>
            <a:pPr algn="l" rtl="0"/>
            <a:r>
              <a:rPr lang="ru-RU" b="1" i="0" u="none" baseline="0">
                <a:solidFill>
                  <a:schemeClr val="tx1">
                    <a:lumMod val="65000"/>
                    <a:lumOff val="35000"/>
                  </a:schemeClr>
                </a:solidFill>
              </a:rPr>
              <a:t>Sounding Better, апрель 2017 </a:t>
            </a:r>
          </a:p>
        </p:txBody>
      </p:sp>
    </p:spTree>
    <p:extLst>
      <p:ext uri="{BB962C8B-B14F-4D97-AF65-F5344CB8AC3E}">
        <p14:creationId xmlns:p14="http://schemas.microsoft.com/office/powerpoint/2010/main" val="35093963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543435" cy="988786"/>
          </a:xfrm>
        </p:spPr>
        <p:txBody>
          <a:bodyPr/>
          <a:lstStyle/>
          <a:p>
            <a:pPr algn="l" rtl="0"/>
            <a:r>
              <a:rPr lang="ru-RU" b="0" i="0" u="none" baseline="0"/>
              <a:t>Настройка двухканального ДП и ГБО - внутренний триггер</a:t>
            </a:r>
          </a:p>
        </p:txBody>
      </p:sp>
      <p:sp>
        <p:nvSpPr>
          <p:cNvPr id="4" name="Slide Number Placeholder 3"/>
          <p:cNvSpPr>
            <a:spLocks noGrp="1"/>
          </p:cNvSpPr>
          <p:nvPr>
            <p:ph type="sldNum" sz="quarter" idx="12"/>
          </p:nvPr>
        </p:nvSpPr>
        <p:spPr/>
        <p:txBody>
          <a:bodyPr/>
          <a:lstStyle/>
          <a:p>
            <a:pPr algn="l" rtl="0"/>
            <a:fld id="{50F2F8E5-1108-0A46-83A0-852BF6A1A522}" type="slidenum">
              <a:rPr/>
              <a:pPr/>
              <a:t>36</a:t>
            </a:fld>
            <a:endParaRPr lang="ru-RU"/>
          </a:p>
        </p:txBody>
      </p:sp>
      <p:sp>
        <p:nvSpPr>
          <p:cNvPr id="7" name="TextBox 6"/>
          <p:cNvSpPr txBox="1"/>
          <p:nvPr/>
        </p:nvSpPr>
        <p:spPr>
          <a:xfrm>
            <a:off x="61014" y="4445270"/>
            <a:ext cx="2926699" cy="307777"/>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ru-RU" sz="1400" b="1" i="0" u="none" baseline="0">
                <a:solidFill>
                  <a:srgbClr val="FF0000"/>
                </a:solidFill>
              </a:rPr>
              <a:t>Вывод сигнала ДП на канале 1</a:t>
            </a:r>
          </a:p>
        </p:txBody>
      </p:sp>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l="12453" t="11190" r="5873" b="2024"/>
          <a:stretch/>
        </p:blipFill>
        <p:spPr>
          <a:xfrm>
            <a:off x="3695696" y="2422697"/>
            <a:ext cx="2721527" cy="3855832"/>
          </a:xfrm>
          <a:prstGeom prst="rect">
            <a:avLst/>
          </a:prstGeom>
        </p:spPr>
      </p:pic>
      <p:cxnSp>
        <p:nvCxnSpPr>
          <p:cNvPr id="21" name="Straight Connector 20"/>
          <p:cNvCxnSpPr/>
          <p:nvPr/>
        </p:nvCxnSpPr>
        <p:spPr>
          <a:xfrm>
            <a:off x="3399611" y="4620282"/>
            <a:ext cx="2055746" cy="0"/>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flipV="1">
            <a:off x="5447281" y="3755617"/>
            <a:ext cx="16152" cy="860209"/>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6145" name="Straight Arrow Connector 6144"/>
          <p:cNvCxnSpPr/>
          <p:nvPr/>
        </p:nvCxnSpPr>
        <p:spPr>
          <a:xfrm>
            <a:off x="4014549" y="2907048"/>
            <a:ext cx="8164" cy="933477"/>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55726" y="3634249"/>
            <a:ext cx="1939505" cy="307777"/>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ru-RU" sz="1400" b="1" i="0" u="none" baseline="0">
                <a:solidFill>
                  <a:srgbClr val="FF0000"/>
                </a:solidFill>
              </a:rPr>
              <a:t>SBP 1 Триггер Ввод</a:t>
            </a:r>
          </a:p>
        </p:txBody>
      </p:sp>
      <p:cxnSp>
        <p:nvCxnSpPr>
          <p:cNvPr id="37" name="Straight Arrow Connector 36"/>
          <p:cNvCxnSpPr/>
          <p:nvPr/>
        </p:nvCxnSpPr>
        <p:spPr>
          <a:xfrm flipH="1">
            <a:off x="2465657" y="3802101"/>
            <a:ext cx="1548892" cy="13805"/>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6150" name="Rectangle 6149"/>
          <p:cNvSpPr/>
          <p:nvPr/>
        </p:nvSpPr>
        <p:spPr>
          <a:xfrm>
            <a:off x="3638751" y="3944708"/>
            <a:ext cx="458780" cy="584775"/>
          </a:xfrm>
          <a:prstGeom prst="rect">
            <a:avLst/>
          </a:prstGeom>
        </p:spPr>
        <p:txBody>
          <a:bodyPr wrap="none">
            <a:spAutoFit/>
          </a:bodyPr>
          <a:lstStyle/>
          <a:p>
            <a:pPr algn="l" rtl="0"/>
            <a:r>
              <a:rPr lang="ru-RU" sz="3200" b="1" i="0" u="none" baseline="0">
                <a:solidFill>
                  <a:srgbClr val="FF0000"/>
                </a:solidFill>
              </a:rPr>
              <a:t>* </a:t>
            </a:r>
          </a:p>
        </p:txBody>
      </p:sp>
      <p:sp>
        <p:nvSpPr>
          <p:cNvPr id="42" name="Rectangle 41"/>
          <p:cNvSpPr/>
          <p:nvPr/>
        </p:nvSpPr>
        <p:spPr>
          <a:xfrm>
            <a:off x="4294710" y="3940601"/>
            <a:ext cx="458780" cy="584775"/>
          </a:xfrm>
          <a:prstGeom prst="rect">
            <a:avLst/>
          </a:prstGeom>
        </p:spPr>
        <p:txBody>
          <a:bodyPr wrap="none">
            <a:spAutoFit/>
          </a:bodyPr>
          <a:lstStyle/>
          <a:p>
            <a:pPr algn="l" rtl="0"/>
            <a:r>
              <a:rPr lang="ru-RU" sz="3200" b="1" i="0" u="none" baseline="0">
                <a:solidFill>
                  <a:srgbClr val="FF0000"/>
                </a:solidFill>
              </a:rPr>
              <a:t>* </a:t>
            </a:r>
          </a:p>
        </p:txBody>
      </p:sp>
      <p:grpSp>
        <p:nvGrpSpPr>
          <p:cNvPr id="6159" name="Group 6158"/>
          <p:cNvGrpSpPr/>
          <p:nvPr/>
        </p:nvGrpSpPr>
        <p:grpSpPr>
          <a:xfrm>
            <a:off x="4433204" y="1001408"/>
            <a:ext cx="4690249" cy="1445782"/>
            <a:chOff x="171449" y="1102004"/>
            <a:chExt cx="5089730" cy="1618009"/>
          </a:xfrm>
        </p:grpSpPr>
        <p:pic>
          <p:nvPicPr>
            <p:cNvPr id="6151" name="Picture 6150"/>
            <p:cNvPicPr>
              <a:picLocks noChangeAspect="1"/>
            </p:cNvPicPr>
            <p:nvPr/>
          </p:nvPicPr>
          <p:blipFill rotWithShape="1">
            <a:blip r:embed="rId3">
              <a:extLst>
                <a:ext uri="{28A0092B-C50C-407E-A947-70E740481C1C}">
                  <a14:useLocalDpi xmlns:a14="http://schemas.microsoft.com/office/drawing/2010/main" val="0"/>
                </a:ext>
              </a:extLst>
            </a:blip>
            <a:srcRect l="4375" t="39643" r="6428" b="32024"/>
            <a:stretch/>
          </p:blipFill>
          <p:spPr>
            <a:xfrm>
              <a:off x="171449" y="1102004"/>
              <a:ext cx="5089730" cy="1212569"/>
            </a:xfrm>
            <a:prstGeom prst="rect">
              <a:avLst/>
            </a:prstGeom>
          </p:spPr>
        </p:pic>
        <p:cxnSp>
          <p:nvCxnSpPr>
            <p:cNvPr id="47" name="Straight Arrow Connector 46"/>
            <p:cNvCxnSpPr/>
            <p:nvPr/>
          </p:nvCxnSpPr>
          <p:spPr>
            <a:xfrm>
              <a:off x="4498521" y="2090057"/>
              <a:ext cx="0" cy="359229"/>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6158" name="Picture 4" descr="Image result for ground symbol"/>
            <p:cNvPicPr>
              <a:picLocks noChangeAspect="1" noChangeArrowheads="1"/>
            </p:cNvPicPr>
            <p:nvPr/>
          </p:nvPicPr>
          <p:blipFill rotWithShape="1">
            <a:blip r:embed="rId4">
              <a:extLst>
                <a:ext uri="{28A0092B-C50C-407E-A947-70E740481C1C}">
                  <a14:useLocalDpi xmlns:a14="http://schemas.microsoft.com/office/drawing/2010/main" val="0"/>
                </a:ext>
              </a:extLst>
            </a:blip>
            <a:srcRect t="48985" b="15236"/>
            <a:stretch/>
          </p:blipFill>
          <p:spPr bwMode="auto">
            <a:xfrm>
              <a:off x="4245071" y="2449286"/>
              <a:ext cx="498377" cy="270727"/>
            </a:xfrm>
            <a:prstGeom prst="rect">
              <a:avLst/>
            </a:prstGeom>
            <a:noFill/>
            <a:extLst>
              <a:ext uri="{909E8E84-426E-40DD-AFC4-6F175D3DCCD1}">
                <a14:hiddenFill xmlns:a14="http://schemas.microsoft.com/office/drawing/2010/main">
                  <a:solidFill>
                    <a:srgbClr val="FFFFFF"/>
                  </a:solidFill>
                </a14:hiddenFill>
              </a:ext>
            </a:extLst>
          </p:spPr>
        </p:pic>
      </p:grpSp>
      <p:sp>
        <p:nvSpPr>
          <p:cNvPr id="6168" name="Rectangle 6167"/>
          <p:cNvSpPr/>
          <p:nvPr/>
        </p:nvSpPr>
        <p:spPr>
          <a:xfrm>
            <a:off x="3270170" y="3495749"/>
            <a:ext cx="643574" cy="276999"/>
          </a:xfrm>
          <a:prstGeom prst="rect">
            <a:avLst/>
          </a:prstGeom>
        </p:spPr>
        <p:txBody>
          <a:bodyPr wrap="none">
            <a:spAutoFit/>
          </a:bodyPr>
          <a:lstStyle/>
          <a:p>
            <a:pPr algn="l" rtl="0"/>
            <a:r>
              <a:rPr lang="ru-RU" sz="1200" b="0" i="0" u="none" baseline="0">
                <a:solidFill>
                  <a:srgbClr val="FF0000"/>
                </a:solidFill>
              </a:rPr>
              <a:t>BNC Т</a:t>
            </a:r>
          </a:p>
        </p:txBody>
      </p:sp>
      <p:sp>
        <p:nvSpPr>
          <p:cNvPr id="6169" name="Rectangle 6168"/>
          <p:cNvSpPr/>
          <p:nvPr/>
        </p:nvSpPr>
        <p:spPr>
          <a:xfrm>
            <a:off x="-24324" y="1955370"/>
            <a:ext cx="1116701" cy="430887"/>
          </a:xfrm>
          <a:prstGeom prst="rect">
            <a:avLst/>
          </a:prstGeom>
        </p:spPr>
        <p:txBody>
          <a:bodyPr wrap="square">
            <a:spAutoFit/>
          </a:bodyPr>
          <a:lstStyle/>
          <a:p>
            <a:pPr algn="l" rtl="0"/>
            <a:r>
              <a:rPr lang="ru-RU" sz="1100" b="1" i="0" u="none" baseline="0">
                <a:solidFill>
                  <a:schemeClr val="tx1">
                    <a:lumMod val="65000"/>
                    <a:lumOff val="35000"/>
                  </a:schemeClr>
                </a:solidFill>
              </a:rPr>
              <a:t>Аналоговый </a:t>
            </a:r>
          </a:p>
          <a:p>
            <a:pPr algn="l" rtl="0"/>
            <a:r>
              <a:rPr lang="ru-RU" sz="1100" b="1" i="0" u="none" baseline="0">
                <a:solidFill>
                  <a:schemeClr val="tx1">
                    <a:lumMod val="65000"/>
                    <a:lumOff val="35000"/>
                  </a:schemeClr>
                </a:solidFill>
              </a:rPr>
              <a:t>Монитор </a:t>
            </a:r>
          </a:p>
        </p:txBody>
      </p:sp>
      <p:cxnSp>
        <p:nvCxnSpPr>
          <p:cNvPr id="24" name="Straight Arrow Connector 23"/>
          <p:cNvCxnSpPr/>
          <p:nvPr/>
        </p:nvCxnSpPr>
        <p:spPr>
          <a:xfrm>
            <a:off x="4745326" y="2907048"/>
            <a:ext cx="8164" cy="933477"/>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69338" y="4031569"/>
            <a:ext cx="1939505" cy="307777"/>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ru-RU" sz="1400" b="1" i="0" u="none" baseline="0">
                <a:solidFill>
                  <a:srgbClr val="FF0000"/>
                </a:solidFill>
              </a:rPr>
              <a:t>SBP 2 Триггер Ввод</a:t>
            </a:r>
          </a:p>
        </p:txBody>
      </p:sp>
      <p:cxnSp>
        <p:nvCxnSpPr>
          <p:cNvPr id="28" name="Straight Arrow Connector 27"/>
          <p:cNvCxnSpPr>
            <a:stCxn id="42" idx="3"/>
          </p:cNvCxnSpPr>
          <p:nvPr/>
        </p:nvCxnSpPr>
        <p:spPr>
          <a:xfrm flipH="1">
            <a:off x="2465657" y="4232989"/>
            <a:ext cx="2287833" cy="4106"/>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4753490" y="3840525"/>
            <a:ext cx="0" cy="392463"/>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sp>
        <p:nvSpPr>
          <p:cNvPr id="34" name="Rectangle 33"/>
          <p:cNvSpPr/>
          <p:nvPr/>
        </p:nvSpPr>
        <p:spPr>
          <a:xfrm>
            <a:off x="4311836" y="3802101"/>
            <a:ext cx="643574" cy="276999"/>
          </a:xfrm>
          <a:prstGeom prst="rect">
            <a:avLst/>
          </a:prstGeom>
        </p:spPr>
        <p:txBody>
          <a:bodyPr wrap="none">
            <a:spAutoFit/>
          </a:bodyPr>
          <a:lstStyle/>
          <a:p>
            <a:pPr algn="l" rtl="0"/>
            <a:r>
              <a:rPr lang="ru-RU" sz="1200" b="0" i="0" u="none" baseline="0">
                <a:solidFill>
                  <a:srgbClr val="FF0000"/>
                </a:solidFill>
              </a:rPr>
              <a:t>BNC Т</a:t>
            </a:r>
          </a:p>
        </p:txBody>
      </p:sp>
      <p:pic>
        <p:nvPicPr>
          <p:cNvPr id="35" name="Picture 2" descr="See the source image"/>
          <p:cNvPicPr>
            <a:picLocks noChangeAspect="1" noChangeArrowheads="1"/>
          </p:cNvPicPr>
          <p:nvPr/>
        </p:nvPicPr>
        <p:blipFill rotWithShape="1">
          <a:blip r:embed="rId5">
            <a:extLst>
              <a:ext uri="{28A0092B-C50C-407E-A947-70E740481C1C}">
                <a14:useLocalDpi xmlns:a14="http://schemas.microsoft.com/office/drawing/2010/main" val="0"/>
              </a:ext>
            </a:extLst>
          </a:blip>
          <a:srcRect t="35029" b="34719"/>
          <a:stretch/>
        </p:blipFill>
        <p:spPr bwMode="auto">
          <a:xfrm>
            <a:off x="2865672" y="4988653"/>
            <a:ext cx="518858" cy="156966"/>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66462" y="4867082"/>
            <a:ext cx="2926699" cy="307777"/>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ru-RU" sz="1400" b="1" i="0" u="none" baseline="0">
                <a:solidFill>
                  <a:srgbClr val="FF0000"/>
                </a:solidFill>
              </a:rPr>
              <a:t>Вывод сигнала ДП на канале 2</a:t>
            </a:r>
          </a:p>
        </p:txBody>
      </p:sp>
      <p:cxnSp>
        <p:nvCxnSpPr>
          <p:cNvPr id="39" name="Straight Connector 38"/>
          <p:cNvCxnSpPr/>
          <p:nvPr/>
        </p:nvCxnSpPr>
        <p:spPr>
          <a:xfrm flipV="1">
            <a:off x="3399611" y="5036928"/>
            <a:ext cx="2710808" cy="14820"/>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flipV="1">
            <a:off x="6122001" y="3802101"/>
            <a:ext cx="0" cy="1235538"/>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41" name="Picture 2" descr="See the source image"/>
          <p:cNvPicPr>
            <a:picLocks noChangeAspect="1" noChangeArrowheads="1"/>
          </p:cNvPicPr>
          <p:nvPr/>
        </p:nvPicPr>
        <p:blipFill rotWithShape="1">
          <a:blip r:embed="rId5">
            <a:extLst>
              <a:ext uri="{28A0092B-C50C-407E-A947-70E740481C1C}">
                <a14:useLocalDpi xmlns:a14="http://schemas.microsoft.com/office/drawing/2010/main" val="0"/>
              </a:ext>
            </a:extLst>
          </a:blip>
          <a:srcRect t="35029" b="34719"/>
          <a:stretch/>
        </p:blipFill>
        <p:spPr bwMode="auto">
          <a:xfrm>
            <a:off x="2865672" y="4551453"/>
            <a:ext cx="518858" cy="156966"/>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p:cNvSpPr txBox="1"/>
          <p:nvPr/>
        </p:nvSpPr>
        <p:spPr>
          <a:xfrm>
            <a:off x="6919020" y="5933689"/>
            <a:ext cx="1639295" cy="276999"/>
          </a:xfrm>
          <a:prstGeom prst="rect">
            <a:avLst/>
          </a:prstGeom>
          <a:ln>
            <a:solidFill>
              <a:srgbClr val="00B050"/>
            </a:solidFill>
          </a:ln>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ru-RU" sz="1200" b="1" i="0" u="none" baseline="0">
                <a:solidFill>
                  <a:srgbClr val="00B050"/>
                </a:solidFill>
              </a:rPr>
              <a:t>Ввод триггера ГБО</a:t>
            </a:r>
          </a:p>
        </p:txBody>
      </p:sp>
      <p:sp>
        <p:nvSpPr>
          <p:cNvPr id="48" name="TextBox 47"/>
          <p:cNvSpPr txBox="1"/>
          <p:nvPr/>
        </p:nvSpPr>
        <p:spPr>
          <a:xfrm>
            <a:off x="6919020" y="5034429"/>
            <a:ext cx="2055434" cy="276999"/>
          </a:xfrm>
          <a:prstGeom prst="rect">
            <a:avLst/>
          </a:prstGeom>
          <a:ln>
            <a:solidFill>
              <a:srgbClr val="00B050"/>
            </a:solidFill>
          </a:ln>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ru-RU" sz="1200" b="1" i="0" u="none" baseline="0">
                <a:solidFill>
                  <a:srgbClr val="00B050"/>
                </a:solidFill>
              </a:rPr>
              <a:t>Канал ГБО левого борта</a:t>
            </a:r>
          </a:p>
        </p:txBody>
      </p:sp>
      <p:cxnSp>
        <p:nvCxnSpPr>
          <p:cNvPr id="49" name="Straight Arrow Connector 48"/>
          <p:cNvCxnSpPr/>
          <p:nvPr/>
        </p:nvCxnSpPr>
        <p:spPr>
          <a:xfrm flipV="1">
            <a:off x="5420099" y="4734362"/>
            <a:ext cx="0" cy="502052"/>
          </a:xfrm>
          <a:prstGeom prst="straightConnector1">
            <a:avLst/>
          </a:prstGeom>
          <a:ln w="28575">
            <a:solidFill>
              <a:srgbClr val="00B050"/>
            </a:solidFill>
            <a:tailEnd type="arrow"/>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420099" y="5236414"/>
            <a:ext cx="1358229"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56" name="TextBox 55"/>
          <p:cNvSpPr txBox="1"/>
          <p:nvPr/>
        </p:nvSpPr>
        <p:spPr>
          <a:xfrm>
            <a:off x="6924468" y="5497061"/>
            <a:ext cx="2147254" cy="276999"/>
          </a:xfrm>
          <a:prstGeom prst="rect">
            <a:avLst/>
          </a:prstGeom>
          <a:ln>
            <a:solidFill>
              <a:srgbClr val="00B050"/>
            </a:solidFill>
          </a:ln>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ru-RU" sz="1200" b="1" i="0" u="none" baseline="0">
                <a:solidFill>
                  <a:srgbClr val="00B050"/>
                </a:solidFill>
              </a:rPr>
              <a:t>Канал ГБО правого борта</a:t>
            </a:r>
          </a:p>
        </p:txBody>
      </p:sp>
      <p:cxnSp>
        <p:nvCxnSpPr>
          <p:cNvPr id="57" name="Straight Arrow Connector 56"/>
          <p:cNvCxnSpPr/>
          <p:nvPr/>
        </p:nvCxnSpPr>
        <p:spPr>
          <a:xfrm flipH="1" flipV="1">
            <a:off x="4741669" y="4708419"/>
            <a:ext cx="11821" cy="990627"/>
          </a:xfrm>
          <a:prstGeom prst="straightConnector1">
            <a:avLst/>
          </a:prstGeom>
          <a:ln w="28575">
            <a:solidFill>
              <a:srgbClr val="00B050"/>
            </a:solidFill>
            <a:tailEnd type="arrow"/>
          </a:ln>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a:off x="4755015" y="5699046"/>
            <a:ext cx="2091809"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cxnSp>
        <p:nvCxnSpPr>
          <p:cNvPr id="63" name="Straight Arrow Connector 62"/>
          <p:cNvCxnSpPr/>
          <p:nvPr/>
        </p:nvCxnSpPr>
        <p:spPr>
          <a:xfrm>
            <a:off x="3926974" y="2949080"/>
            <a:ext cx="41771" cy="1785282"/>
          </a:xfrm>
          <a:prstGeom prst="straightConnector1">
            <a:avLst/>
          </a:prstGeom>
          <a:ln w="28575">
            <a:solidFill>
              <a:srgbClr val="00B050"/>
            </a:solidFill>
            <a:tailEnd type="arrow"/>
          </a:ln>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flipH="1">
            <a:off x="4018631" y="4708419"/>
            <a:ext cx="4082" cy="1409936"/>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cxnSp>
        <p:nvCxnSpPr>
          <p:cNvPr id="70" name="Straight Arrow Connector 69"/>
          <p:cNvCxnSpPr/>
          <p:nvPr/>
        </p:nvCxnSpPr>
        <p:spPr>
          <a:xfrm flipV="1">
            <a:off x="4014549" y="6131375"/>
            <a:ext cx="2904471" cy="1"/>
          </a:xfrm>
          <a:prstGeom prst="straightConnector1">
            <a:avLst/>
          </a:prstGeom>
          <a:ln w="28575">
            <a:solidFill>
              <a:srgbClr val="00B050"/>
            </a:solidFill>
            <a:tailEnd type="arrow"/>
          </a:ln>
        </p:spPr>
        <p:style>
          <a:lnRef idx="2">
            <a:schemeClr val="accent1"/>
          </a:lnRef>
          <a:fillRef idx="0">
            <a:schemeClr val="accent1"/>
          </a:fillRef>
          <a:effectRef idx="1">
            <a:schemeClr val="accent1"/>
          </a:effectRef>
          <a:fontRef idx="minor">
            <a:schemeClr val="tx1"/>
          </a:fontRef>
        </p:style>
      </p:cxnSp>
      <p:sp>
        <p:nvSpPr>
          <p:cNvPr id="75" name="Rectangle 74"/>
          <p:cNvSpPr/>
          <p:nvPr/>
        </p:nvSpPr>
        <p:spPr>
          <a:xfrm>
            <a:off x="3302498" y="2601701"/>
            <a:ext cx="643574" cy="276999"/>
          </a:xfrm>
          <a:prstGeom prst="rect">
            <a:avLst/>
          </a:prstGeom>
        </p:spPr>
        <p:txBody>
          <a:bodyPr wrap="none">
            <a:spAutoFit/>
          </a:bodyPr>
          <a:lstStyle/>
          <a:p>
            <a:pPr algn="l" rtl="0"/>
            <a:r>
              <a:rPr lang="ru-RU" sz="1200" b="0" i="0" u="none" baseline="0">
                <a:solidFill>
                  <a:srgbClr val="FF0000"/>
                </a:solidFill>
              </a:rPr>
              <a:t>BNC Т</a:t>
            </a:r>
          </a:p>
        </p:txBody>
      </p:sp>
      <p:sp>
        <p:nvSpPr>
          <p:cNvPr id="76" name="Rectangle 75"/>
          <p:cNvSpPr/>
          <p:nvPr/>
        </p:nvSpPr>
        <p:spPr>
          <a:xfrm>
            <a:off x="3327635" y="4635350"/>
            <a:ext cx="643574" cy="276999"/>
          </a:xfrm>
          <a:prstGeom prst="rect">
            <a:avLst/>
          </a:prstGeom>
        </p:spPr>
        <p:txBody>
          <a:bodyPr wrap="none">
            <a:spAutoFit/>
          </a:bodyPr>
          <a:lstStyle/>
          <a:p>
            <a:pPr algn="l" rtl="0"/>
            <a:r>
              <a:rPr lang="ru-RU" sz="1200" b="0" i="0" u="none" baseline="0">
                <a:solidFill>
                  <a:srgbClr val="FF0000"/>
                </a:solidFill>
              </a:rPr>
              <a:t>BNC Т</a:t>
            </a:r>
          </a:p>
        </p:txBody>
      </p:sp>
      <p:pic>
        <p:nvPicPr>
          <p:cNvPr id="1024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2726" y="1009929"/>
            <a:ext cx="2358285" cy="2545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3" name="TextBox 42"/>
          <p:cNvSpPr txBox="1"/>
          <p:nvPr/>
        </p:nvSpPr>
        <p:spPr>
          <a:xfrm>
            <a:off x="1724025" y="5416710"/>
            <a:ext cx="1971671" cy="523220"/>
          </a:xfrm>
          <a:prstGeom prst="rect">
            <a:avLst/>
          </a:prstGeom>
          <a:noFill/>
        </p:spPr>
        <p:txBody>
          <a:bodyPr wrap="square" rtlCol="0">
            <a:spAutoFit/>
          </a:bodyPr>
          <a:lstStyle/>
          <a:p>
            <a:pPr algn="l" rtl="0"/>
            <a:r>
              <a:rPr lang="ru-RU" sz="1400" b="0" i="0" u="none" baseline="0" dirty="0">
                <a:solidFill>
                  <a:schemeClr val="tx1">
                    <a:lumMod val="65000"/>
                    <a:lumOff val="35000"/>
                  </a:schemeClr>
                </a:solidFill>
              </a:rPr>
              <a:t>Пассивный фильтр HPF 48Гц</a:t>
            </a:r>
          </a:p>
        </p:txBody>
      </p:sp>
      <p:cxnSp>
        <p:nvCxnSpPr>
          <p:cNvPr id="45" name="Straight Arrow Connector 44"/>
          <p:cNvCxnSpPr/>
          <p:nvPr/>
        </p:nvCxnSpPr>
        <p:spPr>
          <a:xfrm flipH="1">
            <a:off x="2919934" y="5203732"/>
            <a:ext cx="130627" cy="293329"/>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693173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lgn="l" rtl="0"/>
            <a:fld id="{50F2F8E5-1108-0A46-83A0-852BF6A1A522}" type="slidenum">
              <a:rPr/>
              <a:pPr/>
              <a:t>37</a:t>
            </a:fld>
            <a:endParaRPr lang="ru-RU"/>
          </a:p>
        </p:txBody>
      </p:sp>
      <p:sp>
        <p:nvSpPr>
          <p:cNvPr id="6169" name="Rectangle 6168"/>
          <p:cNvSpPr/>
          <p:nvPr/>
        </p:nvSpPr>
        <p:spPr>
          <a:xfrm>
            <a:off x="147297" y="2003068"/>
            <a:ext cx="1762021" cy="646331"/>
          </a:xfrm>
          <a:prstGeom prst="rect">
            <a:avLst/>
          </a:prstGeom>
        </p:spPr>
        <p:txBody>
          <a:bodyPr wrap="none">
            <a:spAutoFit/>
          </a:bodyPr>
          <a:lstStyle/>
          <a:p>
            <a:pPr algn="l" rtl="0"/>
            <a:r>
              <a:rPr lang="ru-RU" b="1" i="0" u="none" baseline="0">
                <a:solidFill>
                  <a:schemeClr val="tx1">
                    <a:lumMod val="65000"/>
                    <a:lumOff val="35000"/>
                  </a:schemeClr>
                </a:solidFill>
              </a:rPr>
              <a:t>Триггер</a:t>
            </a:r>
          </a:p>
          <a:p>
            <a:pPr algn="l" rtl="0"/>
            <a:r>
              <a:rPr lang="ru-RU" b="1" i="0" u="none" baseline="0">
                <a:solidFill>
                  <a:schemeClr val="tx1">
                    <a:lumMod val="65000"/>
                    <a:lumOff val="35000"/>
                  </a:schemeClr>
                </a:solidFill>
              </a:rPr>
              <a:t>Конфигурация</a:t>
            </a:r>
          </a:p>
        </p:txBody>
      </p:sp>
      <p:sp>
        <p:nvSpPr>
          <p:cNvPr id="6" name="Rectangle 5"/>
          <p:cNvSpPr/>
          <p:nvPr/>
        </p:nvSpPr>
        <p:spPr>
          <a:xfrm>
            <a:off x="152318" y="4804507"/>
            <a:ext cx="8812068" cy="1323439"/>
          </a:xfrm>
          <a:prstGeom prst="rect">
            <a:avLst/>
          </a:prstGeom>
        </p:spPr>
        <p:txBody>
          <a:bodyPr wrap="square">
            <a:spAutoFit/>
          </a:bodyPr>
          <a:lstStyle/>
          <a:p>
            <a:pPr algn="l" rtl="0"/>
            <a:r>
              <a:rPr lang="ru-RU" sz="1600" b="0" i="0" u="none" baseline="0">
                <a:solidFill>
                  <a:schemeClr val="tx1">
                    <a:lumMod val="65000"/>
                    <a:lumOff val="35000"/>
                  </a:schemeClr>
                </a:solidFill>
              </a:rPr>
              <a:t>В данном примере ГБО, пингер (к.1) и спаркер (к2) используются при съемке</a:t>
            </a:r>
          </a:p>
          <a:p>
            <a:pPr marL="285750" indent="-285750" algn="l" rtl="0">
              <a:buFont typeface="Arial" panose="020B0604020202020204" pitchFamily="34" charset="0"/>
              <a:buChar char="•"/>
            </a:pPr>
            <a:r>
              <a:rPr lang="ru-RU" sz="1600" b="0" i="0" u="none" baseline="0">
                <a:solidFill>
                  <a:schemeClr val="tx1">
                    <a:lumMod val="65000"/>
                    <a:lumOff val="35000"/>
                  </a:schemeClr>
                </a:solidFill>
              </a:rPr>
              <a:t>Задайте триггер пингера и ГБО на 100мс, а скорость сигала тоже на 100мс (75м).</a:t>
            </a:r>
          </a:p>
          <a:p>
            <a:pPr marL="285750" indent="-285750" algn="l" rtl="0">
              <a:buFont typeface="Arial" panose="020B0604020202020204" pitchFamily="34" charset="0"/>
              <a:buChar char="•"/>
            </a:pPr>
            <a:r>
              <a:rPr lang="ru-RU" sz="1600" b="0" i="0" u="none" baseline="0">
                <a:solidFill>
                  <a:schemeClr val="tx1">
                    <a:lumMod val="65000"/>
                    <a:lumOff val="35000"/>
                  </a:schemeClr>
                </a:solidFill>
              </a:rPr>
              <a:t>Разделите триггер 1 (100мс) на пять, чтобы получить триггер 2 равный 500мс.</a:t>
            </a:r>
            <a:endParaRPr lang="ru-RU" sz="1600" dirty="0">
              <a:solidFill>
                <a:schemeClr val="tx1">
                  <a:lumMod val="65000"/>
                  <a:lumOff val="35000"/>
                </a:schemeClr>
              </a:solidFill>
            </a:endParaRPr>
          </a:p>
          <a:p>
            <a:pPr marL="285750" indent="-285750" algn="l" rtl="0">
              <a:buFont typeface="Arial" panose="020B0604020202020204" pitchFamily="34" charset="0"/>
              <a:buChar char="•"/>
            </a:pPr>
            <a:r>
              <a:rPr lang="ru-RU" sz="1600" b="0" i="0" u="none" baseline="0">
                <a:solidFill>
                  <a:schemeClr val="tx1">
                    <a:lumMod val="65000"/>
                    <a:lumOff val="35000"/>
                  </a:schemeClr>
                </a:solidFill>
              </a:rPr>
              <a:t>Задержка триггера не поможет интерфейсу двух систем.</a:t>
            </a:r>
          </a:p>
          <a:p>
            <a:pPr marL="285750" indent="-285750" algn="l" rtl="0">
              <a:buFont typeface="Arial" panose="020B0604020202020204" pitchFamily="34" charset="0"/>
              <a:buChar char="•"/>
            </a:pPr>
            <a:r>
              <a:rPr lang="ru-RU" sz="1600" b="0" i="0" u="none" baseline="0">
                <a:solidFill>
                  <a:schemeClr val="tx1">
                    <a:lumMod val="65000"/>
                    <a:lumOff val="35000"/>
                  </a:schemeClr>
                </a:solidFill>
              </a:rPr>
              <a:t>Задайте скорость сигнала спаркера (к. 2) 150мс (112м).</a:t>
            </a:r>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8945" y="1045028"/>
            <a:ext cx="4456223" cy="3641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itle 1"/>
          <p:cNvSpPr>
            <a:spLocks noGrp="1"/>
          </p:cNvSpPr>
          <p:nvPr>
            <p:ph type="title"/>
          </p:nvPr>
        </p:nvSpPr>
        <p:spPr>
          <a:xfrm>
            <a:off x="347472" y="0"/>
            <a:ext cx="8543435" cy="988786"/>
          </a:xfrm>
        </p:spPr>
        <p:txBody>
          <a:bodyPr/>
          <a:lstStyle/>
          <a:p>
            <a:pPr algn="l" rtl="0"/>
            <a:r>
              <a:rPr lang="ru-RU" b="0" i="0" u="none" baseline="0"/>
              <a:t>Настройка двухканального ДП и ГБО - внутренний триггер</a:t>
            </a:r>
          </a:p>
        </p:txBody>
      </p:sp>
    </p:spTree>
    <p:extLst>
      <p:ext uri="{BB962C8B-B14F-4D97-AF65-F5344CB8AC3E}">
        <p14:creationId xmlns:p14="http://schemas.microsoft.com/office/powerpoint/2010/main" val="22192457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543435" cy="988786"/>
          </a:xfrm>
        </p:spPr>
        <p:txBody>
          <a:bodyPr/>
          <a:lstStyle/>
          <a:p>
            <a:pPr algn="l" rtl="0"/>
            <a:r>
              <a:rPr lang="ru-RU" b="0" i="0" u="none" baseline="0"/>
              <a:t>Настройка АЦП NI-USB-6210 (Chesapeake Technologies) </a:t>
            </a:r>
          </a:p>
        </p:txBody>
      </p:sp>
      <p:sp>
        <p:nvSpPr>
          <p:cNvPr id="4" name="Slide Number Placeholder 3"/>
          <p:cNvSpPr>
            <a:spLocks noGrp="1"/>
          </p:cNvSpPr>
          <p:nvPr>
            <p:ph type="sldNum" sz="quarter" idx="12"/>
          </p:nvPr>
        </p:nvSpPr>
        <p:spPr/>
        <p:txBody>
          <a:bodyPr/>
          <a:lstStyle/>
          <a:p>
            <a:pPr algn="l" rtl="0"/>
            <a:fld id="{50F2F8E5-1108-0A46-83A0-852BF6A1A522}" type="slidenum">
              <a:rPr/>
              <a:pPr/>
              <a:t>38</a:t>
            </a:fld>
            <a:endParaRPr lang="ru-RU"/>
          </a:p>
        </p:txBody>
      </p:sp>
      <p:sp>
        <p:nvSpPr>
          <p:cNvPr id="7" name="TextBox 6"/>
          <p:cNvSpPr txBox="1"/>
          <p:nvPr/>
        </p:nvSpPr>
        <p:spPr>
          <a:xfrm>
            <a:off x="61014" y="4061070"/>
            <a:ext cx="2926699" cy="307777"/>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ru-RU" sz="1400" b="1" i="0" u="none" baseline="0">
                <a:solidFill>
                  <a:srgbClr val="FF0000"/>
                </a:solidFill>
              </a:rPr>
              <a:t>Вывод сигнала ДП на канале 1</a:t>
            </a:r>
          </a:p>
        </p:txBody>
      </p:sp>
      <p:cxnSp>
        <p:nvCxnSpPr>
          <p:cNvPr id="21" name="Straight Connector 20"/>
          <p:cNvCxnSpPr/>
          <p:nvPr/>
        </p:nvCxnSpPr>
        <p:spPr>
          <a:xfrm flipV="1">
            <a:off x="3384530" y="4261104"/>
            <a:ext cx="2370894" cy="17546"/>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55726" y="3634249"/>
            <a:ext cx="1939505" cy="307777"/>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ru-RU" sz="1400" b="1" i="0" u="none" baseline="0">
                <a:solidFill>
                  <a:srgbClr val="FF0000"/>
                </a:solidFill>
              </a:rPr>
              <a:t>SBP 1 Триггер Ввод</a:t>
            </a:r>
          </a:p>
        </p:txBody>
      </p:sp>
      <p:sp>
        <p:nvSpPr>
          <p:cNvPr id="6169" name="Rectangle 6168"/>
          <p:cNvSpPr/>
          <p:nvPr/>
        </p:nvSpPr>
        <p:spPr>
          <a:xfrm>
            <a:off x="-24324" y="1955370"/>
            <a:ext cx="1116701" cy="430887"/>
          </a:xfrm>
          <a:prstGeom prst="rect">
            <a:avLst/>
          </a:prstGeom>
        </p:spPr>
        <p:txBody>
          <a:bodyPr wrap="square">
            <a:spAutoFit/>
          </a:bodyPr>
          <a:lstStyle/>
          <a:p>
            <a:pPr algn="l" rtl="0"/>
            <a:r>
              <a:rPr lang="ru-RU" sz="1100" b="1" i="0" u="none" baseline="0">
                <a:solidFill>
                  <a:schemeClr val="tx1">
                    <a:lumMod val="65000"/>
                    <a:lumOff val="35000"/>
                  </a:schemeClr>
                </a:solidFill>
              </a:rPr>
              <a:t>Аналоговый </a:t>
            </a:r>
          </a:p>
          <a:p>
            <a:pPr algn="l" rtl="0"/>
            <a:r>
              <a:rPr lang="ru-RU" sz="1100" b="1" i="0" u="none" baseline="0">
                <a:solidFill>
                  <a:schemeClr val="tx1">
                    <a:lumMod val="65000"/>
                    <a:lumOff val="35000"/>
                  </a:schemeClr>
                </a:solidFill>
              </a:rPr>
              <a:t>Монитор </a:t>
            </a:r>
          </a:p>
        </p:txBody>
      </p:sp>
      <p:pic>
        <p:nvPicPr>
          <p:cNvPr id="41" name="Picture 2" descr="See the source image"/>
          <p:cNvPicPr>
            <a:picLocks noChangeAspect="1" noChangeArrowheads="1"/>
          </p:cNvPicPr>
          <p:nvPr/>
        </p:nvPicPr>
        <p:blipFill rotWithShape="1">
          <a:blip r:embed="rId2">
            <a:extLst>
              <a:ext uri="{28A0092B-C50C-407E-A947-70E740481C1C}">
                <a14:useLocalDpi xmlns:a14="http://schemas.microsoft.com/office/drawing/2010/main" val="0"/>
              </a:ext>
            </a:extLst>
          </a:blip>
          <a:srcRect t="35029" b="34719"/>
          <a:stretch/>
        </p:blipFill>
        <p:spPr bwMode="auto">
          <a:xfrm>
            <a:off x="2865672" y="4197989"/>
            <a:ext cx="518858" cy="156966"/>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42"/>
          <p:cNvSpPr txBox="1"/>
          <p:nvPr/>
        </p:nvSpPr>
        <p:spPr>
          <a:xfrm>
            <a:off x="2700890" y="3812425"/>
            <a:ext cx="2122697" cy="261610"/>
          </a:xfrm>
          <a:prstGeom prst="rect">
            <a:avLst/>
          </a:prstGeom>
          <a:noFill/>
        </p:spPr>
        <p:txBody>
          <a:bodyPr wrap="none" rtlCol="0">
            <a:spAutoFit/>
          </a:bodyPr>
          <a:lstStyle/>
          <a:p>
            <a:pPr algn="l" rtl="0"/>
            <a:r>
              <a:rPr lang="ru-RU" sz="1100" b="0" i="0" u="none" baseline="0" dirty="0">
                <a:solidFill>
                  <a:schemeClr val="tx1">
                    <a:lumMod val="65000"/>
                    <a:lumOff val="35000"/>
                  </a:schemeClr>
                </a:solidFill>
              </a:rPr>
              <a:t>Пассивный фильтр HPF 48Гц</a:t>
            </a:r>
          </a:p>
        </p:txBody>
      </p:sp>
      <p:cxnSp>
        <p:nvCxnSpPr>
          <p:cNvPr id="45" name="Straight Arrow Connector 44"/>
          <p:cNvCxnSpPr>
            <a:endCxn id="41" idx="0"/>
          </p:cNvCxnSpPr>
          <p:nvPr/>
        </p:nvCxnSpPr>
        <p:spPr>
          <a:xfrm flipH="1">
            <a:off x="3125101" y="4061626"/>
            <a:ext cx="208961" cy="136363"/>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3526" y="3196558"/>
            <a:ext cx="4770473" cy="1049758"/>
          </a:xfrm>
          <a:prstGeom prst="rect">
            <a:avLst/>
          </a:prstGeom>
        </p:spPr>
      </p:pic>
      <p:cxnSp>
        <p:nvCxnSpPr>
          <p:cNvPr id="23" name="Straight Arrow Connector 22"/>
          <p:cNvCxnSpPr/>
          <p:nvPr/>
        </p:nvCxnSpPr>
        <p:spPr>
          <a:xfrm flipH="1" flipV="1">
            <a:off x="5739272" y="3763153"/>
            <a:ext cx="16152" cy="483163"/>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921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10333"/>
          <a:stretch/>
        </p:blipFill>
        <p:spPr bwMode="auto">
          <a:xfrm>
            <a:off x="3633531" y="4430403"/>
            <a:ext cx="3996550" cy="23538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7" name="Straight Arrow Connector 36"/>
          <p:cNvCxnSpPr/>
          <p:nvPr/>
        </p:nvCxnSpPr>
        <p:spPr>
          <a:xfrm flipH="1">
            <a:off x="2465658" y="3815906"/>
            <a:ext cx="2605804" cy="0"/>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55" name="Rectangle 54"/>
          <p:cNvSpPr/>
          <p:nvPr/>
        </p:nvSpPr>
        <p:spPr>
          <a:xfrm>
            <a:off x="7684034" y="5219803"/>
            <a:ext cx="1513754" cy="738664"/>
          </a:xfrm>
          <a:prstGeom prst="rect">
            <a:avLst/>
          </a:prstGeom>
        </p:spPr>
        <p:txBody>
          <a:bodyPr wrap="square">
            <a:spAutoFit/>
          </a:bodyPr>
          <a:lstStyle/>
          <a:p>
            <a:pPr algn="l" rtl="0"/>
            <a:r>
              <a:rPr lang="ru-RU" sz="1400" b="1" i="0" u="none" baseline="0">
                <a:solidFill>
                  <a:schemeClr val="tx1">
                    <a:lumMod val="65000"/>
                    <a:lumOff val="35000"/>
                  </a:schemeClr>
                </a:solidFill>
              </a:rPr>
              <a:t>ПО NI</a:t>
            </a:r>
          </a:p>
          <a:p>
            <a:pPr algn="l" rtl="0"/>
            <a:r>
              <a:rPr lang="ru-RU" sz="1400" b="1" i="0" u="none" baseline="0">
                <a:solidFill>
                  <a:schemeClr val="tx1">
                    <a:lumMod val="65000"/>
                    <a:lumOff val="35000"/>
                  </a:schemeClr>
                </a:solidFill>
              </a:rPr>
              <a:t>используется для триггера </a:t>
            </a:r>
          </a:p>
        </p:txBody>
      </p:sp>
      <p:cxnSp>
        <p:nvCxnSpPr>
          <p:cNvPr id="17" name="Straight Arrow Connector 16"/>
          <p:cNvCxnSpPr/>
          <p:nvPr/>
        </p:nvCxnSpPr>
        <p:spPr>
          <a:xfrm flipH="1" flipV="1">
            <a:off x="4504154" y="4470319"/>
            <a:ext cx="3179880" cy="934150"/>
          </a:xfrm>
          <a:prstGeom prst="straightConnector1">
            <a:avLst/>
          </a:prstGeom>
          <a:ln w="1905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59" name="Rectangle 58"/>
          <p:cNvSpPr/>
          <p:nvPr/>
        </p:nvSpPr>
        <p:spPr>
          <a:xfrm>
            <a:off x="3768250" y="5074055"/>
            <a:ext cx="1303211" cy="214904"/>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
        <p:nvSpPr>
          <p:cNvPr id="60" name="Rectangle 59"/>
          <p:cNvSpPr/>
          <p:nvPr/>
        </p:nvSpPr>
        <p:spPr>
          <a:xfrm>
            <a:off x="3768025" y="5499896"/>
            <a:ext cx="736130" cy="485965"/>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cxnSp>
        <p:nvCxnSpPr>
          <p:cNvPr id="61" name="Straight Arrow Connector 60"/>
          <p:cNvCxnSpPr/>
          <p:nvPr/>
        </p:nvCxnSpPr>
        <p:spPr>
          <a:xfrm flipH="1">
            <a:off x="3334062" y="5756034"/>
            <a:ext cx="434498" cy="0"/>
          </a:xfrm>
          <a:prstGeom prst="straightConnector1">
            <a:avLst/>
          </a:prstGeom>
          <a:ln w="1905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62" name="Rectangle 61"/>
          <p:cNvSpPr/>
          <p:nvPr/>
        </p:nvSpPr>
        <p:spPr>
          <a:xfrm>
            <a:off x="188245" y="4657712"/>
            <a:ext cx="3363066" cy="1938992"/>
          </a:xfrm>
          <a:prstGeom prst="rect">
            <a:avLst/>
          </a:prstGeom>
        </p:spPr>
        <p:txBody>
          <a:bodyPr wrap="square">
            <a:spAutoFit/>
          </a:bodyPr>
          <a:lstStyle/>
          <a:p>
            <a:pPr algn="l" rtl="0"/>
            <a:r>
              <a:rPr lang="ru-RU" sz="1200" b="0" i="0" u="none" baseline="0">
                <a:solidFill>
                  <a:schemeClr val="tx1">
                    <a:lumMod val="65000"/>
                    <a:lumOff val="35000"/>
                  </a:schemeClr>
                </a:solidFill>
              </a:rPr>
              <a:t>В ПО NI Test Panel Counter I/O:</a:t>
            </a:r>
          </a:p>
          <a:p>
            <a:pPr marL="285750" indent="-285750" algn="l" rtl="0">
              <a:buFont typeface="Arial" panose="020B0604020202020204" pitchFamily="34" charset="0"/>
              <a:buChar char="•"/>
            </a:pPr>
            <a:r>
              <a:rPr lang="ru-RU" sz="1200" b="0" i="0" u="none" baseline="0">
                <a:solidFill>
                  <a:schemeClr val="tx1">
                    <a:lumMod val="65000"/>
                    <a:lumOff val="35000"/>
                  </a:schemeClr>
                </a:solidFill>
              </a:rPr>
              <a:t>Задайте режим Pulse Train Generator</a:t>
            </a:r>
          </a:p>
          <a:p>
            <a:pPr marL="285750" indent="-285750" algn="l" rtl="0">
              <a:buFont typeface="Arial" panose="020B0604020202020204" pitchFamily="34" charset="0"/>
              <a:buChar char="•"/>
            </a:pPr>
            <a:r>
              <a:rPr lang="ru-RU" sz="1200" b="0" i="0" u="none" baseline="0">
                <a:solidFill>
                  <a:schemeClr val="tx1">
                    <a:lumMod val="65000"/>
                    <a:lumOff val="35000"/>
                  </a:schemeClr>
                </a:solidFill>
              </a:rPr>
              <a:t>Задайте частоту 4 для триггера 250мс</a:t>
            </a:r>
          </a:p>
          <a:p>
            <a:pPr algn="l" rtl="0"/>
            <a:r>
              <a:rPr lang="ru-RU" sz="1200" b="0" i="0" u="none" baseline="0">
                <a:solidFill>
                  <a:schemeClr val="tx1">
                    <a:lumMod val="65000"/>
                    <a:lumOff val="35000"/>
                  </a:schemeClr>
                </a:solidFill>
              </a:rPr>
              <a:t>	(или любой другой интервал триггера)</a:t>
            </a:r>
          </a:p>
          <a:p>
            <a:pPr marL="285750" indent="-285750" algn="l" rtl="0">
              <a:buFont typeface="Arial" panose="020B0604020202020204" pitchFamily="34" charset="0"/>
              <a:buChar char="•"/>
            </a:pPr>
            <a:r>
              <a:rPr lang="ru-RU" sz="1200" b="0" i="0" u="none" baseline="0">
                <a:solidFill>
                  <a:schemeClr val="tx1">
                    <a:lumMod val="65000"/>
                    <a:lumOff val="35000"/>
                  </a:schemeClr>
                </a:solidFill>
              </a:rPr>
              <a:t>Задайте Duty Cycle равный 3</a:t>
            </a:r>
          </a:p>
          <a:p>
            <a:pPr marL="285750" indent="-285750" algn="l" rtl="0">
              <a:buFont typeface="Arial" panose="020B0604020202020204" pitchFamily="34" charset="0"/>
              <a:buChar char="•"/>
            </a:pPr>
            <a:r>
              <a:rPr lang="ru-RU" sz="1200" b="0" i="0" u="none" baseline="0">
                <a:solidFill>
                  <a:schemeClr val="tx1">
                    <a:lumMod val="65000"/>
                    <a:lumOff val="35000"/>
                  </a:schemeClr>
                </a:solidFill>
              </a:rPr>
              <a:t>Теперь триггер будет создаваться каждые 250мс </a:t>
            </a:r>
          </a:p>
          <a:p>
            <a:pPr algn="l" rtl="0"/>
            <a:r>
              <a:rPr lang="ru-RU" sz="1200" b="0" i="0" u="none" baseline="0">
                <a:solidFill>
                  <a:schemeClr val="tx1">
                    <a:lumMod val="65000"/>
                    <a:lumOff val="35000"/>
                  </a:schemeClr>
                </a:solidFill>
              </a:rPr>
              <a:t>	для ДП или ГБО.</a:t>
            </a:r>
          </a:p>
          <a:p>
            <a:pPr marL="285750" indent="-285750" algn="l" rtl="0">
              <a:buFont typeface="Arial" panose="020B0604020202020204" pitchFamily="34" charset="0"/>
              <a:buChar char="•"/>
            </a:pPr>
            <a:r>
              <a:rPr lang="ru-RU" sz="1200" b="0" i="0" u="none" baseline="0">
                <a:solidFill>
                  <a:schemeClr val="tx1">
                    <a:lumMod val="65000"/>
                    <a:lumOff val="35000"/>
                  </a:schemeClr>
                </a:solidFill>
              </a:rPr>
              <a:t>ГБО требуется ввод канала 2 для</a:t>
            </a:r>
          </a:p>
          <a:p>
            <a:pPr algn="l" rtl="0"/>
            <a:r>
              <a:rPr lang="ru-RU" sz="1200" b="0" i="0" u="none" baseline="0">
                <a:solidFill>
                  <a:schemeClr val="tx1">
                    <a:lumMod val="65000"/>
                    <a:lumOff val="35000"/>
                  </a:schemeClr>
                </a:solidFill>
              </a:rPr>
              <a:t>	Другого канала ГБО </a:t>
            </a:r>
          </a:p>
        </p:txBody>
      </p:sp>
      <p:sp>
        <p:nvSpPr>
          <p:cNvPr id="64" name="Rectangle 63"/>
          <p:cNvSpPr/>
          <p:nvPr/>
        </p:nvSpPr>
        <p:spPr>
          <a:xfrm>
            <a:off x="4350474" y="4573312"/>
            <a:ext cx="444363" cy="214904"/>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
        <p:nvSpPr>
          <p:cNvPr id="65" name="Rectangle 64"/>
          <p:cNvSpPr/>
          <p:nvPr/>
        </p:nvSpPr>
        <p:spPr>
          <a:xfrm>
            <a:off x="3633532" y="1246801"/>
            <a:ext cx="5330854" cy="1077218"/>
          </a:xfrm>
          <a:prstGeom prst="rect">
            <a:avLst/>
          </a:prstGeom>
        </p:spPr>
        <p:txBody>
          <a:bodyPr wrap="square">
            <a:spAutoFit/>
          </a:bodyPr>
          <a:lstStyle/>
          <a:p>
            <a:pPr algn="l" rtl="0"/>
            <a:r>
              <a:rPr lang="ru-RU" sz="1600" b="0" i="0" u="none" baseline="0">
                <a:solidFill>
                  <a:schemeClr val="tx1">
                    <a:lumMod val="65000"/>
                    <a:lumOff val="35000"/>
                  </a:schemeClr>
                </a:solidFill>
              </a:rPr>
              <a:t>АЦП NI USB-6210 можно использовать в HYPACK, но триггер следует создавать в ПО NI или в другом месте.  АЦП NI USB6-210 можно использовать для сбора данных ДП или ГБО.  </a:t>
            </a:r>
          </a:p>
        </p:txBody>
      </p:sp>
      <p:pic>
        <p:nvPicPr>
          <p:cNvPr id="92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9853" y="1009930"/>
            <a:ext cx="2358285" cy="2545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44508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lgn="l" rtl="0"/>
            <a:fld id="{50F2F8E5-1108-0A46-83A0-852BF6A1A522}" type="slidenum">
              <a:rPr/>
              <a:pPr/>
              <a:t>39</a:t>
            </a:fld>
            <a:endParaRPr lang="ru-RU"/>
          </a:p>
        </p:txBody>
      </p:sp>
      <p:sp>
        <p:nvSpPr>
          <p:cNvPr id="6" name="Rectangle 5"/>
          <p:cNvSpPr/>
          <p:nvPr/>
        </p:nvSpPr>
        <p:spPr>
          <a:xfrm>
            <a:off x="0" y="1008676"/>
            <a:ext cx="8812068" cy="954107"/>
          </a:xfrm>
          <a:prstGeom prst="rect">
            <a:avLst/>
          </a:prstGeom>
        </p:spPr>
        <p:txBody>
          <a:bodyPr wrap="square">
            <a:spAutoFit/>
          </a:bodyPr>
          <a:lstStyle/>
          <a:p>
            <a:pPr algn="l" rtl="0"/>
            <a:r>
              <a:rPr lang="ru-RU" sz="1400" b="0" i="0" u="none" baseline="0">
                <a:solidFill>
                  <a:schemeClr val="tx1">
                    <a:lumMod val="65000"/>
                    <a:lumOff val="35000"/>
                  </a:schemeClr>
                </a:solidFill>
              </a:rPr>
              <a:t>Фильтр PHP 48Гц может удалить характерный гидростатический «шум» (волны), связанный с буксировкой гидрофонной решетки.  Этот фильтр не обязателен для систем, имеющих приемопередающую антенну.  На снимках ниже показано, как сделать блок пассивного высокополосного фильтра 48Гц.</a:t>
            </a:r>
          </a:p>
        </p:txBody>
      </p:sp>
      <p:sp>
        <p:nvSpPr>
          <p:cNvPr id="11" name="Title 1"/>
          <p:cNvSpPr>
            <a:spLocks noGrp="1"/>
          </p:cNvSpPr>
          <p:nvPr>
            <p:ph type="title"/>
          </p:nvPr>
        </p:nvSpPr>
        <p:spPr>
          <a:xfrm>
            <a:off x="347472" y="0"/>
            <a:ext cx="8543435" cy="988786"/>
          </a:xfrm>
        </p:spPr>
        <p:txBody>
          <a:bodyPr/>
          <a:lstStyle/>
          <a:p>
            <a:pPr algn="l" rtl="0"/>
            <a:r>
              <a:rPr lang="ru-RU" b="0" i="0" u="none" baseline="0"/>
              <a:t>Создание блока пассивного высокополосного фильтра 48Гц.</a:t>
            </a: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6366" t="25211" r="19948" b="10027"/>
          <a:stretch/>
        </p:blipFill>
        <p:spPr>
          <a:xfrm>
            <a:off x="1339849" y="2510757"/>
            <a:ext cx="2007954" cy="362686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147" y="2351314"/>
            <a:ext cx="2219485" cy="3945751"/>
          </a:xfrm>
          <a:prstGeom prst="rect">
            <a:avLst/>
          </a:prstGeom>
        </p:spPr>
      </p:pic>
      <p:sp>
        <p:nvSpPr>
          <p:cNvPr id="10" name="TextBox 9"/>
          <p:cNvSpPr txBox="1"/>
          <p:nvPr/>
        </p:nvSpPr>
        <p:spPr>
          <a:xfrm>
            <a:off x="945527" y="1962828"/>
            <a:ext cx="3316870" cy="338554"/>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ru-RU" sz="1600" b="1" i="0" u="none" baseline="0">
                <a:solidFill>
                  <a:srgbClr val="FF0000"/>
                </a:solidFill>
              </a:rPr>
              <a:t>Вывод сигнала ДП на канале 1</a:t>
            </a:r>
          </a:p>
        </p:txBody>
      </p:sp>
      <p:sp>
        <p:nvSpPr>
          <p:cNvPr id="12" name="TextBox 11"/>
          <p:cNvSpPr txBox="1"/>
          <p:nvPr/>
        </p:nvSpPr>
        <p:spPr>
          <a:xfrm>
            <a:off x="1841124" y="6356814"/>
            <a:ext cx="1417376" cy="338554"/>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ru-RU" sz="1600" b="1" i="0" u="none" baseline="0">
                <a:solidFill>
                  <a:srgbClr val="FF0000"/>
                </a:solidFill>
              </a:rPr>
              <a:t>АЦП NI-DAQ</a:t>
            </a:r>
          </a:p>
        </p:txBody>
      </p:sp>
      <p:sp>
        <p:nvSpPr>
          <p:cNvPr id="7" name="Rectangle 6"/>
          <p:cNvSpPr/>
          <p:nvPr/>
        </p:nvSpPr>
        <p:spPr>
          <a:xfrm>
            <a:off x="1705855" y="3957277"/>
            <a:ext cx="461042" cy="79914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cxnSp>
        <p:nvCxnSpPr>
          <p:cNvPr id="13" name="Straight Arrow Connector 12"/>
          <p:cNvCxnSpPr/>
          <p:nvPr/>
        </p:nvCxnSpPr>
        <p:spPr>
          <a:xfrm>
            <a:off x="2343825" y="2351314"/>
            <a:ext cx="0" cy="252081"/>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305406" y="6011580"/>
            <a:ext cx="0" cy="345234"/>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1" name="Rectangle 20"/>
          <p:cNvSpPr/>
          <p:nvPr/>
        </p:nvSpPr>
        <p:spPr>
          <a:xfrm>
            <a:off x="5380264" y="4668691"/>
            <a:ext cx="461042" cy="39957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
        <p:nvSpPr>
          <p:cNvPr id="22" name="Rectangle 21"/>
          <p:cNvSpPr/>
          <p:nvPr/>
        </p:nvSpPr>
        <p:spPr>
          <a:xfrm>
            <a:off x="6039810" y="2807873"/>
            <a:ext cx="665349" cy="68067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
        <p:nvSpPr>
          <p:cNvPr id="23" name="Rectangle 22"/>
          <p:cNvSpPr/>
          <p:nvPr/>
        </p:nvSpPr>
        <p:spPr>
          <a:xfrm>
            <a:off x="7165080" y="2591122"/>
            <a:ext cx="1369286" cy="307777"/>
          </a:xfrm>
          <a:prstGeom prst="rect">
            <a:avLst/>
          </a:prstGeom>
        </p:spPr>
        <p:txBody>
          <a:bodyPr wrap="none">
            <a:spAutoFit/>
          </a:bodyPr>
          <a:lstStyle/>
          <a:p>
            <a:pPr algn="l" rtl="0"/>
            <a:r>
              <a:rPr lang="ru-RU" sz="1400" b="0" i="0" u="none" baseline="0">
                <a:solidFill>
                  <a:schemeClr val="tx1">
                    <a:lumMod val="65000"/>
                    <a:lumOff val="35000"/>
                  </a:schemeClr>
                </a:solidFill>
              </a:rPr>
              <a:t>Конденсатор 1W6</a:t>
            </a:r>
          </a:p>
        </p:txBody>
      </p:sp>
      <p:cxnSp>
        <p:nvCxnSpPr>
          <p:cNvPr id="24" name="Straight Arrow Connector 23"/>
          <p:cNvCxnSpPr>
            <a:endCxn id="23" idx="1"/>
          </p:cNvCxnSpPr>
          <p:nvPr/>
        </p:nvCxnSpPr>
        <p:spPr>
          <a:xfrm flipV="1">
            <a:off x="6766632" y="2745011"/>
            <a:ext cx="398448" cy="369332"/>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flipV="1">
            <a:off x="5859515" y="4756417"/>
            <a:ext cx="1179060" cy="96940"/>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8" name="Rectangle 27"/>
          <p:cNvSpPr/>
          <p:nvPr/>
        </p:nvSpPr>
        <p:spPr>
          <a:xfrm>
            <a:off x="6969419" y="4538384"/>
            <a:ext cx="2174581" cy="738664"/>
          </a:xfrm>
          <a:prstGeom prst="rect">
            <a:avLst/>
          </a:prstGeom>
        </p:spPr>
        <p:txBody>
          <a:bodyPr wrap="square">
            <a:spAutoFit/>
          </a:bodyPr>
          <a:lstStyle/>
          <a:p>
            <a:pPr algn="l" rtl="0"/>
            <a:r>
              <a:rPr lang="ru-RU" sz="1400" b="0" i="0" u="none" baseline="0" dirty="0">
                <a:solidFill>
                  <a:schemeClr val="tx1">
                    <a:lumMod val="65000"/>
                    <a:lumOff val="35000"/>
                  </a:schemeClr>
                </a:solidFill>
              </a:rPr>
              <a:t>Резистор </a:t>
            </a:r>
          </a:p>
          <a:p>
            <a:pPr algn="l" rtl="0"/>
            <a:r>
              <a:rPr lang="ru-RU" sz="1400" b="0" i="0" u="none" baseline="0" dirty="0">
                <a:solidFill>
                  <a:schemeClr val="tx1">
                    <a:lumMod val="65000"/>
                    <a:lumOff val="35000"/>
                  </a:schemeClr>
                </a:solidFill>
              </a:rPr>
              <a:t>(коричневый/черный/оранжевый)</a:t>
            </a:r>
          </a:p>
        </p:txBody>
      </p:sp>
    </p:spTree>
    <p:extLst>
      <p:ext uri="{BB962C8B-B14F-4D97-AF65-F5344CB8AC3E}">
        <p14:creationId xmlns:p14="http://schemas.microsoft.com/office/powerpoint/2010/main" val="38859862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4462653" cy="988786"/>
          </a:xfrm>
        </p:spPr>
        <p:txBody>
          <a:bodyPr/>
          <a:lstStyle/>
          <a:p>
            <a:pPr algn="l" rtl="0"/>
            <a:r>
              <a:rPr lang="ru-RU" b="0" i="0" u="none" baseline="0"/>
              <a:t>Регистрация данных донных профилографов</a:t>
            </a:r>
          </a:p>
        </p:txBody>
      </p:sp>
      <p:sp>
        <p:nvSpPr>
          <p:cNvPr id="4" name="Slide Number Placeholder 3"/>
          <p:cNvSpPr>
            <a:spLocks noGrp="1"/>
          </p:cNvSpPr>
          <p:nvPr>
            <p:ph type="sldNum" sz="quarter" idx="12"/>
          </p:nvPr>
        </p:nvSpPr>
        <p:spPr/>
        <p:txBody>
          <a:bodyPr/>
          <a:lstStyle/>
          <a:p>
            <a:pPr algn="l" rtl="0"/>
            <a:fld id="{50F2F8E5-1108-0A46-83A0-852BF6A1A522}" type="slidenum">
              <a:rPr/>
              <a:pPr/>
              <a:t>4</a:t>
            </a:fld>
            <a:endParaRPr lang="ru-RU" dirty="0"/>
          </a:p>
        </p:txBody>
      </p:sp>
      <p:sp>
        <p:nvSpPr>
          <p:cNvPr id="6" name="Text Box 2"/>
          <p:cNvSpPr txBox="1">
            <a:spLocks noChangeArrowheads="1"/>
          </p:cNvSpPr>
          <p:nvPr/>
        </p:nvSpPr>
        <p:spPr bwMode="auto">
          <a:xfrm>
            <a:off x="347470" y="1284832"/>
            <a:ext cx="7129653" cy="685800"/>
          </a:xfrm>
          <a:prstGeom prst="rect">
            <a:avLst/>
          </a:prstGeom>
          <a:noFill/>
          <a:ln w="9360">
            <a:noFill/>
            <a:miter lim="800000"/>
            <a:headEnd/>
            <a:tailEnd/>
          </a:ln>
          <a:extLst>
            <a:ext uri="{909E8E84-426E-40DD-AFC4-6F175D3DCCD1}">
              <a14:hiddenFill xmlns:a14="http://schemas.microsoft.com/office/drawing/2010/main">
                <a:solidFill>
                  <a:srgbClr val="FFFFFF"/>
                </a:solidFill>
              </a14:hiddenFill>
            </a:ext>
          </a:extLst>
        </p:spPr>
        <p:txBody>
          <a:bodyPr/>
          <a:lstStyle>
            <a:lvl1pPr marL="336550" indent="-336550">
              <a:spcAft>
                <a:spcPts val="600"/>
              </a:spcAft>
              <a:buClr>
                <a:schemeClr val="bg2"/>
              </a:buClr>
              <a:buFont typeface="Arial" pitchFamily="34" charset="0"/>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9pPr>
          </a:lstStyle>
          <a:p>
            <a:pPr algn="l" rtl="0" eaLnBrk="1" hangingPunct="1">
              <a:spcAft>
                <a:spcPct val="0"/>
              </a:spcAft>
              <a:buClrTx/>
              <a:buFont typeface="Arial" pitchFamily="34" charset="0"/>
              <a:buChar char="•"/>
            </a:pPr>
            <a:r>
              <a:rPr lang="ru-RU" sz="1600" b="0" i="0" u="none" baseline="0">
                <a:solidFill>
                  <a:schemeClr val="tx1">
                    <a:lumMod val="65000"/>
                    <a:lumOff val="35000"/>
                  </a:schemeClr>
                </a:solidFill>
              </a:rPr>
              <a:t>Сбор и обработка данных ДП является стандартной функцией в HYPACK®.</a:t>
            </a:r>
          </a:p>
          <a:p>
            <a:pPr algn="l" rtl="0" eaLnBrk="1" hangingPunct="1">
              <a:spcAft>
                <a:spcPct val="0"/>
              </a:spcAft>
              <a:buClrTx/>
              <a:buFont typeface="Arial" pitchFamily="34" charset="0"/>
              <a:buChar char="•"/>
            </a:pPr>
            <a:r>
              <a:rPr lang="ru-RU" sz="1600" b="0" i="0" u="none" baseline="0">
                <a:solidFill>
                  <a:schemeClr val="tx1">
                    <a:lumMod val="65000"/>
                    <a:lumOff val="35000"/>
                  </a:schemeClr>
                </a:solidFill>
              </a:rPr>
              <a:t>Данные от донных профилографов записываются в формате SEG-Y</a:t>
            </a:r>
          </a:p>
        </p:txBody>
      </p:sp>
      <p:pic>
        <p:nvPicPr>
          <p:cNvPr id="7"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2222" y="2256279"/>
            <a:ext cx="7451347" cy="4118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672" y="2324100"/>
            <a:ext cx="8339328" cy="1362075"/>
          </a:xfrm>
        </p:spPr>
        <p:txBody>
          <a:bodyPr/>
          <a:lstStyle/>
          <a:p>
            <a:pPr algn="l" rtl="0"/>
            <a:r>
              <a:rPr lang="ru-RU" sz="4400" b="0" i="0" u="none" baseline="0" dirty="0"/>
              <a:t>Обработка данных донного </a:t>
            </a:r>
            <a:r>
              <a:rPr lang="ru-RU" sz="4400" b="0" i="0" u="none" baseline="0" dirty="0" err="1"/>
              <a:t>профилографа</a:t>
            </a:r>
            <a:endParaRPr lang="ru-RU" sz="4400" dirty="0"/>
          </a:p>
        </p:txBody>
      </p:sp>
      <p:sp>
        <p:nvSpPr>
          <p:cNvPr id="3" name="Slide Number Placeholder 2"/>
          <p:cNvSpPr>
            <a:spLocks noGrp="1"/>
          </p:cNvSpPr>
          <p:nvPr>
            <p:ph type="sldNum" sz="quarter" idx="12"/>
          </p:nvPr>
        </p:nvSpPr>
        <p:spPr/>
        <p:txBody>
          <a:bodyPr/>
          <a:lstStyle/>
          <a:p>
            <a:pPr algn="l" rtl="0"/>
            <a:fld id="{50F2F8E5-1108-0A46-83A0-852BF6A1A522}" type="slidenum">
              <a:rPr/>
              <a:pPr/>
              <a:t>40</a:t>
            </a:fld>
            <a:endParaRPr lang="ru-RU"/>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00810" y="4042409"/>
            <a:ext cx="3886517" cy="2419985"/>
          </a:xfrm>
          <a:prstGeom prst="rect">
            <a:avLst/>
          </a:prstGeom>
          <a:noFill/>
          <a:ln>
            <a:noFill/>
          </a:ln>
          <a:extLst/>
        </p:spPr>
      </p:pic>
      <p:pic>
        <p:nvPicPr>
          <p:cNvPr id="7" name="Pictur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9285" y="4042409"/>
            <a:ext cx="4053840" cy="2419985"/>
          </a:xfrm>
          <a:prstGeom prst="rect">
            <a:avLst/>
          </a:prstGeom>
          <a:noFill/>
          <a:ln>
            <a:noFill/>
          </a:ln>
          <a:extLst/>
        </p:spPr>
      </p:pic>
      <p:sp>
        <p:nvSpPr>
          <p:cNvPr id="8" name="Text Box 2"/>
          <p:cNvSpPr txBox="1">
            <a:spLocks noChangeArrowheads="1"/>
          </p:cNvSpPr>
          <p:nvPr/>
        </p:nvSpPr>
        <p:spPr bwMode="auto">
          <a:xfrm>
            <a:off x="1430972" y="5403532"/>
            <a:ext cx="2334895" cy="299720"/>
          </a:xfrm>
          <a:prstGeom prst="rect">
            <a:avLst/>
          </a:prstGeom>
          <a:noFill/>
          <a:ln w="9525">
            <a:noFill/>
            <a:miter lim="800000"/>
            <a:headEnd/>
            <a:tailEnd/>
          </a:ln>
        </p:spPr>
        <p:txBody>
          <a:bodyPr rot="0" vert="horz" wrap="square" lIns="91440" tIns="45720" rIns="91440" bIns="45720" anchor="t" anchorCtr="0">
            <a:noAutofit/>
          </a:bodyPr>
          <a:lstStyle/>
          <a:p>
            <a:pPr marL="0" marR="0" algn="l" rtl="0">
              <a:lnSpc>
                <a:spcPct val="115000"/>
              </a:lnSpc>
              <a:spcBef>
                <a:spcPts val="0"/>
              </a:spcBef>
              <a:spcAft>
                <a:spcPts val="1000"/>
              </a:spcAft>
            </a:pPr>
            <a:r>
              <a:rPr lang="ru-RU" sz="1600" b="0" i="0" u="none" baseline="0">
                <a:solidFill>
                  <a:schemeClr val="tx1">
                    <a:lumMod val="65000"/>
                    <a:lumOff val="35000"/>
                  </a:schemeClr>
                </a:solidFill>
                <a:effectLst/>
                <a:latin typeface="Arial"/>
                <a:ea typeface="Calibri"/>
                <a:cs typeface="Times New Roman"/>
              </a:rPr>
              <a:t>Данные с низким уровнем сигнала</a:t>
            </a:r>
            <a:endParaRPr lang="ru-RU" sz="1600" dirty="0">
              <a:solidFill>
                <a:schemeClr val="tx1">
                  <a:lumMod val="65000"/>
                  <a:lumOff val="35000"/>
                </a:schemeClr>
              </a:solidFill>
              <a:effectLst/>
              <a:latin typeface="Calibri"/>
              <a:ea typeface="Calibri"/>
              <a:cs typeface="Times New Roman"/>
            </a:endParaRPr>
          </a:p>
        </p:txBody>
      </p:sp>
      <p:cxnSp>
        <p:nvCxnSpPr>
          <p:cNvPr id="9" name="Straight Arrow Connector 8"/>
          <p:cNvCxnSpPr/>
          <p:nvPr/>
        </p:nvCxnSpPr>
        <p:spPr>
          <a:xfrm>
            <a:off x="3505200" y="5553392"/>
            <a:ext cx="2428875" cy="0"/>
          </a:xfrm>
          <a:prstGeom prst="straightConnector1">
            <a:avLst/>
          </a:prstGeom>
          <a:ln w="76200">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314574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228600" y="-7938"/>
            <a:ext cx="9144000" cy="99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Введение</a:t>
            </a:r>
          </a:p>
        </p:txBody>
      </p:sp>
      <p:sp>
        <p:nvSpPr>
          <p:cNvPr id="15363" name="Text Box 3"/>
          <p:cNvSpPr txBox="1">
            <a:spLocks noChangeArrowheads="1"/>
          </p:cNvSpPr>
          <p:nvPr/>
        </p:nvSpPr>
        <p:spPr bwMode="auto">
          <a:xfrm>
            <a:off x="533400" y="5410200"/>
            <a:ext cx="4114800" cy="1066800"/>
          </a:xfrm>
          <a:prstGeom prst="rect">
            <a:avLst/>
          </a:prstGeom>
          <a:solidFill>
            <a:schemeClr val="bg1"/>
          </a:solidFill>
          <a:ln w="9360">
            <a:solidFill>
              <a:schemeClr val="bg1"/>
            </a:solidFill>
            <a:miter lim="800000"/>
            <a:headEnd/>
            <a:tailEnd/>
          </a:ln>
        </p:spPr>
        <p:txBody>
          <a:bodyPr/>
          <a:lstStyle>
            <a:lvl1pPr marL="342900" indent="-342900">
              <a:spcAft>
                <a:spcPts val="600"/>
              </a:spcAft>
              <a:buClr>
                <a:schemeClr val="bg2"/>
              </a:buClr>
              <a:buFont typeface="Arial" pitchFamily="34" charset="0"/>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9pPr>
          </a:lstStyle>
          <a:p>
            <a:pPr algn="l" rtl="0" eaLnBrk="1" hangingPunct="1">
              <a:spcAft>
                <a:spcPct val="0"/>
              </a:spcAft>
              <a:buClrTx/>
              <a:buFont typeface="Arial" pitchFamily="34" charset="0"/>
              <a:buChar char="•"/>
            </a:pPr>
            <a:r>
              <a:rPr lang="ru-RU" sz="1600" b="0" i="0" u="none" baseline="0">
                <a:solidFill>
                  <a:schemeClr val="tx1">
                    <a:lumMod val="65000"/>
                    <a:lumOff val="35000"/>
                  </a:schemeClr>
                </a:solidFill>
              </a:rPr>
              <a:t>В меню Processing</a:t>
            </a:r>
          </a:p>
          <a:p>
            <a:pPr algn="l" rtl="0" eaLnBrk="1" hangingPunct="1">
              <a:spcAft>
                <a:spcPct val="0"/>
              </a:spcAft>
              <a:buClrTx/>
              <a:buFont typeface="Arial" pitchFamily="34" charset="0"/>
              <a:buChar char="•"/>
            </a:pPr>
            <a:r>
              <a:rPr lang="ru-RU" sz="1600" b="0" i="0" u="none" baseline="0">
                <a:solidFill>
                  <a:schemeClr val="tx1">
                    <a:lumMod val="65000"/>
                    <a:lumOff val="35000"/>
                  </a:schemeClr>
                </a:solidFill>
              </a:rPr>
              <a:t>Для обработки данных в формате SEG-Y и JSF</a:t>
            </a:r>
          </a:p>
        </p:txBody>
      </p:sp>
      <p:sp>
        <p:nvSpPr>
          <p:cNvPr id="3" name="TextBox 2"/>
          <p:cNvSpPr txBox="1"/>
          <p:nvPr/>
        </p:nvSpPr>
        <p:spPr>
          <a:xfrm>
            <a:off x="4191000" y="5343525"/>
            <a:ext cx="4495800" cy="1384995"/>
          </a:xfrm>
          <a:prstGeom prst="rect">
            <a:avLst/>
          </a:prstGeom>
          <a:noFill/>
        </p:spPr>
        <p:txBody>
          <a:bodyPr wrap="square">
            <a:spAutoFit/>
          </a:bodyPr>
          <a:lstStyle/>
          <a:p>
            <a:pPr marL="342900" indent="-342900" algn="l" rtl="0" eaLnBrk="1" hangingPunct="1">
              <a:buSzPct val="100000"/>
              <a:buFont typeface="Arial" panose="020B0604020202020204" pitchFamily="34" charset="0"/>
              <a:buChar char="•"/>
              <a:defRPr/>
            </a:pPr>
            <a:r>
              <a:rPr lang="ru-RU" sz="1400" b="0" i="0" u="none" baseline="0">
                <a:solidFill>
                  <a:schemeClr val="tx1">
                    <a:lumMod val="65000"/>
                    <a:lumOff val="35000"/>
                  </a:schemeClr>
                </a:solidFill>
              </a:rPr>
              <a:t>Полный набор инструментов для обработки</a:t>
            </a:r>
          </a:p>
          <a:p>
            <a:pPr marL="342900" indent="-342900" algn="l" rtl="0" eaLnBrk="1" hangingPunct="1">
              <a:buSzPct val="100000"/>
              <a:buFont typeface="Arial" panose="020B0604020202020204" pitchFamily="34" charset="0"/>
              <a:buChar char="•"/>
              <a:defRPr/>
            </a:pPr>
            <a:r>
              <a:rPr lang="ru-RU" sz="1400" b="0" i="0" u="none" baseline="0">
                <a:solidFill>
                  <a:schemeClr val="tx1">
                    <a:lumMod val="65000"/>
                    <a:lumOff val="35000"/>
                  </a:schemeClr>
                </a:solidFill>
              </a:rPr>
              <a:t>Оцифровка слоев и создание цветных полигонов</a:t>
            </a:r>
          </a:p>
          <a:p>
            <a:pPr marL="342900" indent="-342900" algn="l" rtl="0" eaLnBrk="1" hangingPunct="1">
              <a:buSzPct val="100000"/>
              <a:buFont typeface="Arial" panose="020B0604020202020204" pitchFamily="34" charset="0"/>
              <a:buChar char="•"/>
              <a:defRPr/>
            </a:pPr>
            <a:r>
              <a:rPr lang="ru-RU" sz="1400" b="0" i="0" u="none" baseline="0">
                <a:solidFill>
                  <a:schemeClr val="tx1">
                    <a:lumMod val="65000"/>
                    <a:lumOff val="35000"/>
                  </a:schemeClr>
                </a:solidFill>
              </a:rPr>
              <a:t>Постановка целей</a:t>
            </a:r>
          </a:p>
          <a:p>
            <a:pPr marL="342900" indent="-342900" algn="l" rtl="0" eaLnBrk="1" hangingPunct="1">
              <a:buSzPct val="100000"/>
              <a:buFont typeface="Arial" panose="020B0604020202020204" pitchFamily="34" charset="0"/>
              <a:buChar char="•"/>
              <a:defRPr/>
            </a:pPr>
            <a:r>
              <a:rPr lang="ru-RU" sz="1400" b="0" i="0" u="none" baseline="0">
                <a:solidFill>
                  <a:schemeClr val="tx1">
                    <a:lumMod val="65000"/>
                    <a:lumOff val="35000"/>
                  </a:schemeClr>
                </a:solidFill>
              </a:rPr>
              <a:t>Трехмерные диаграммы (3D Fence)</a:t>
            </a:r>
          </a:p>
          <a:p>
            <a:pPr algn="l" rtl="0" eaLnBrk="1" hangingPunct="1">
              <a:buClr>
                <a:srgbClr val="000000"/>
              </a:buClr>
              <a:buSzPct val="100000"/>
              <a:buFont typeface="Times New Roman" panose="02020603050405020304" pitchFamily="18" charset="0"/>
              <a:buNone/>
              <a:defRPr/>
            </a:pPr>
            <a:endParaRPr lang="ru-RU" sz="1400" dirty="0"/>
          </a:p>
        </p:txBody>
      </p:sp>
      <p:pic>
        <p:nvPicPr>
          <p:cNvPr id="1536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085850"/>
            <a:ext cx="7924800" cy="424815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366" name="Text Box 3"/>
          <p:cNvSpPr txBox="1">
            <a:spLocks noChangeArrowheads="1"/>
          </p:cNvSpPr>
          <p:nvPr/>
        </p:nvSpPr>
        <p:spPr bwMode="auto">
          <a:xfrm>
            <a:off x="1295400" y="3289300"/>
            <a:ext cx="1828800"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200" b="1" i="0" u="none" baseline="0">
                <a:solidFill>
                  <a:srgbClr val="000000"/>
                </a:solidFill>
              </a:rPr>
              <a:t>Ручная оцифровка акустических слоев</a:t>
            </a:r>
          </a:p>
        </p:txBody>
      </p:sp>
      <p:sp>
        <p:nvSpPr>
          <p:cNvPr id="15367" name="Line 6"/>
          <p:cNvSpPr>
            <a:spLocks noChangeShapeType="1"/>
          </p:cNvSpPr>
          <p:nvPr/>
        </p:nvSpPr>
        <p:spPr bwMode="auto">
          <a:xfrm flipH="1" flipV="1">
            <a:off x="1824038" y="2522538"/>
            <a:ext cx="233362" cy="830262"/>
          </a:xfrm>
          <a:prstGeom prst="line">
            <a:avLst/>
          </a:prstGeom>
          <a:noFill/>
          <a:ln w="9360">
            <a:solidFill>
              <a:srgbClr val="DC23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5368" name="Text Box 4"/>
          <p:cNvSpPr txBox="1">
            <a:spLocks noChangeArrowheads="1"/>
          </p:cNvSpPr>
          <p:nvPr/>
        </p:nvSpPr>
        <p:spPr bwMode="auto">
          <a:xfrm>
            <a:off x="4191000" y="2589213"/>
            <a:ext cx="1828800" cy="279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200" b="1" i="0" u="none" baseline="0">
                <a:solidFill>
                  <a:srgbClr val="000000"/>
                </a:solidFill>
              </a:rPr>
              <a:t>Постановка целей</a:t>
            </a:r>
          </a:p>
        </p:txBody>
      </p:sp>
      <p:sp>
        <p:nvSpPr>
          <p:cNvPr id="15369" name="Line 7"/>
          <p:cNvSpPr>
            <a:spLocks noChangeShapeType="1"/>
          </p:cNvSpPr>
          <p:nvPr/>
        </p:nvSpPr>
        <p:spPr bwMode="auto">
          <a:xfrm flipH="1" flipV="1">
            <a:off x="4495800" y="2057400"/>
            <a:ext cx="533400" cy="609600"/>
          </a:xfrm>
          <a:prstGeom prst="line">
            <a:avLst/>
          </a:prstGeom>
          <a:noFill/>
          <a:ln w="9360">
            <a:solidFill>
              <a:srgbClr val="DC23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4" name="Rectangle 3"/>
          <p:cNvSpPr/>
          <p:nvPr/>
        </p:nvSpPr>
        <p:spPr>
          <a:xfrm>
            <a:off x="685800" y="1085850"/>
            <a:ext cx="990600" cy="20955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ru-RU"/>
          </a:p>
        </p:txBody>
      </p:sp>
      <p:sp>
        <p:nvSpPr>
          <p:cNvPr id="13" name="Rectangle 12"/>
          <p:cNvSpPr/>
          <p:nvPr/>
        </p:nvSpPr>
        <p:spPr>
          <a:xfrm>
            <a:off x="6638925" y="1085850"/>
            <a:ext cx="495300" cy="20796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ru-RU"/>
          </a:p>
        </p:txBody>
      </p:sp>
      <p:sp>
        <p:nvSpPr>
          <p:cNvPr id="14" name="Rectangle 13"/>
          <p:cNvSpPr/>
          <p:nvPr/>
        </p:nvSpPr>
        <p:spPr>
          <a:xfrm>
            <a:off x="685800" y="4086225"/>
            <a:ext cx="571500" cy="104775"/>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ru-RU"/>
          </a:p>
        </p:txBody>
      </p:sp>
    </p:spTree>
    <p:extLst>
      <p:ext uri="{BB962C8B-B14F-4D97-AF65-F5344CB8AC3E}">
        <p14:creationId xmlns:p14="http://schemas.microsoft.com/office/powerpoint/2010/main" val="885844883"/>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228600" y="0"/>
            <a:ext cx="9144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Загрузка данных</a:t>
            </a:r>
          </a:p>
        </p:txBody>
      </p:sp>
      <p:pic>
        <p:nvPicPr>
          <p:cNvPr id="16387"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606" y="1001712"/>
            <a:ext cx="6396038" cy="3179763"/>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388" name="Text Box 3"/>
          <p:cNvSpPr txBox="1">
            <a:spLocks noChangeArrowheads="1"/>
          </p:cNvSpPr>
          <p:nvPr/>
        </p:nvSpPr>
        <p:spPr bwMode="auto">
          <a:xfrm>
            <a:off x="152400" y="4147610"/>
            <a:ext cx="8534400" cy="2510578"/>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45000"/>
              <a:buFont typeface="Wingdings" pitchFamily="2" charset="2"/>
              <a:buChar char=""/>
            </a:pPr>
            <a:r>
              <a:rPr lang="ru-RU" sz="1600" b="0" i="0" u="none" baseline="0">
                <a:solidFill>
                  <a:schemeClr val="tx1">
                    <a:lumMod val="65000"/>
                    <a:lumOff val="35000"/>
                  </a:schemeClr>
                </a:solidFill>
              </a:rPr>
              <a:t>Меню New Session для загрузки файлов SEG-Y, JSF или Log в новый проект.  HYPACK может считывать большинство файлов SEG-Y от внешних программ.</a:t>
            </a:r>
          </a:p>
          <a:p>
            <a:pPr algn="l" rtl="0" eaLnBrk="1" hangingPunct="1">
              <a:spcBef>
                <a:spcPts val="500"/>
              </a:spcBef>
              <a:spcAft>
                <a:spcPct val="0"/>
              </a:spcAft>
              <a:buClrTx/>
              <a:buSzPct val="45000"/>
              <a:buFont typeface="Wingdings" pitchFamily="2" charset="2"/>
              <a:buChar char=""/>
            </a:pPr>
            <a:r>
              <a:rPr lang="ru-RU" sz="1600" b="0" i="0" u="none" baseline="0">
                <a:solidFill>
                  <a:schemeClr val="tx1">
                    <a:lumMod val="65000"/>
                    <a:lumOff val="35000"/>
                  </a:schemeClr>
                </a:solidFill>
              </a:rPr>
              <a:t>Для продолжения работы с существующими проектом, выберите Open Session и выберите SBP.xml для загрузки всех настроек и файлов данных.</a:t>
            </a:r>
          </a:p>
          <a:p>
            <a:pPr algn="l" rtl="0">
              <a:spcBef>
                <a:spcPts val="500"/>
              </a:spcBef>
              <a:spcAft>
                <a:spcPct val="0"/>
              </a:spcAft>
              <a:buClrTx/>
              <a:buSzPct val="45000"/>
              <a:buFont typeface="Wingdings" pitchFamily="2" charset="2"/>
              <a:buChar char=""/>
            </a:pPr>
            <a:r>
              <a:rPr lang="ru-RU" sz="1600" b="0" i="0" u="none" baseline="0">
                <a:solidFill>
                  <a:schemeClr val="tx1">
                    <a:lumMod val="65000"/>
                    <a:lumOff val="35000"/>
                  </a:schemeClr>
                </a:solidFill>
              </a:rPr>
              <a:t>Если пользователь выбирает «New Session», а в папке SBP есть файлы, HYPACK сделает резервную копию, а не удалит существующие файлы в папке SBP.</a:t>
            </a:r>
            <a:endParaRPr lang="ru-RU" altLang="en-US" sz="1600" dirty="0">
              <a:solidFill>
                <a:schemeClr val="tx1">
                  <a:lumMod val="65000"/>
                  <a:lumOff val="35000"/>
                </a:schemeClr>
              </a:solidFill>
            </a:endParaRPr>
          </a:p>
          <a:p>
            <a:pPr algn="l" rtl="0" eaLnBrk="1" hangingPunct="1">
              <a:spcBef>
                <a:spcPts val="500"/>
              </a:spcBef>
              <a:spcAft>
                <a:spcPct val="0"/>
              </a:spcAft>
              <a:buClrTx/>
              <a:buSzPct val="45000"/>
              <a:buFont typeface="Wingdings" pitchFamily="2" charset="2"/>
              <a:buChar char=""/>
            </a:pPr>
            <a:r>
              <a:rPr lang="ru-RU" sz="1600" b="0" i="0" u="none" baseline="0">
                <a:solidFill>
                  <a:schemeClr val="tx1">
                    <a:lumMod val="65000"/>
                    <a:lumOff val="35000"/>
                  </a:schemeClr>
                </a:solidFill>
              </a:rPr>
              <a:t>Позиционирование можно считать из файлов SEG-Y/JSF, RAW или EDT.  Можно отредактировать выбросы позиционирования в файлах RAW в Редакторе ОЛЭ и применить исправленную навигацию для профилограмм ДП. </a:t>
            </a:r>
          </a:p>
        </p:txBody>
      </p:sp>
      <p:pic>
        <p:nvPicPr>
          <p:cNvPr id="16389"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9467" y="1954107"/>
            <a:ext cx="2889250" cy="164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2331119"/>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1"/>
          <p:cNvSpPr txBox="1">
            <a:spLocks noChangeArrowheads="1"/>
          </p:cNvSpPr>
          <p:nvPr/>
        </p:nvSpPr>
        <p:spPr bwMode="auto">
          <a:xfrm>
            <a:off x="228600" y="0"/>
            <a:ext cx="8443913"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Обработка данных</a:t>
            </a:r>
          </a:p>
        </p:txBody>
      </p:sp>
      <p:pic>
        <p:nvPicPr>
          <p:cNvPr id="17411"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200" y="1066800"/>
            <a:ext cx="4495800" cy="247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57725" y="1066800"/>
            <a:ext cx="4486275" cy="247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 Box 2"/>
          <p:cNvSpPr txBox="1">
            <a:spLocks noChangeArrowheads="1"/>
          </p:cNvSpPr>
          <p:nvPr/>
        </p:nvSpPr>
        <p:spPr bwMode="auto">
          <a:xfrm>
            <a:off x="1581150" y="2273300"/>
            <a:ext cx="1485900"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lnSpc>
                <a:spcPct val="115000"/>
              </a:lnSpc>
              <a:spcAft>
                <a:spcPts val="1000"/>
              </a:spcAft>
            </a:pPr>
            <a:r>
              <a:rPr lang="ru-RU" sz="1000" b="0" i="0" u="none" baseline="0">
                <a:solidFill>
                  <a:srgbClr val="FF0000"/>
                </a:solidFill>
                <a:ea typeface="Calibri" pitchFamily="34" charset="0"/>
                <a:cs typeface="Times New Roman" pitchFamily="18" charset="0"/>
              </a:rPr>
              <a:t>Данные с низким уровнем сигнала</a:t>
            </a:r>
            <a:endParaRPr lang="ru-RU" altLang="en-US" sz="1100">
              <a:solidFill>
                <a:srgbClr val="FF0000"/>
              </a:solidFill>
              <a:latin typeface="Calibri" pitchFamily="34" charset="0"/>
              <a:ea typeface="Calibri" pitchFamily="34" charset="0"/>
              <a:cs typeface="Times New Roman" pitchFamily="18" charset="0"/>
            </a:endParaRPr>
          </a:p>
        </p:txBody>
      </p:sp>
      <p:sp>
        <p:nvSpPr>
          <p:cNvPr id="17414" name="Text Box 2"/>
          <p:cNvSpPr txBox="1">
            <a:spLocks noChangeArrowheads="1"/>
          </p:cNvSpPr>
          <p:nvPr/>
        </p:nvSpPr>
        <p:spPr bwMode="auto">
          <a:xfrm>
            <a:off x="1524000" y="3124200"/>
            <a:ext cx="1876425"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lnSpc>
                <a:spcPct val="115000"/>
              </a:lnSpc>
              <a:spcAft>
                <a:spcPts val="1000"/>
              </a:spcAft>
            </a:pPr>
            <a:r>
              <a:rPr lang="ru-RU" sz="1000" b="1" i="0" u="none" baseline="0" dirty="0">
                <a:solidFill>
                  <a:schemeClr val="tx1"/>
                </a:solidFill>
                <a:ea typeface="Calibri" pitchFamily="34" charset="0"/>
                <a:cs typeface="Times New Roman" pitchFamily="18" charset="0"/>
              </a:rPr>
              <a:t>Сырые данные </a:t>
            </a:r>
            <a:r>
              <a:rPr lang="ru-RU" sz="1000" b="1" i="0" u="none" baseline="0" dirty="0" err="1">
                <a:solidFill>
                  <a:schemeClr val="tx1"/>
                </a:solidFill>
                <a:ea typeface="Calibri" pitchFamily="34" charset="0"/>
                <a:cs typeface="Times New Roman" pitchFamily="18" charset="0"/>
              </a:rPr>
              <a:t>Бумера</a:t>
            </a:r>
            <a:endParaRPr lang="ru-RU" altLang="en-US" sz="1100" b="1" dirty="0">
              <a:solidFill>
                <a:schemeClr val="tx1"/>
              </a:solidFill>
              <a:latin typeface="Calibri" pitchFamily="34" charset="0"/>
              <a:ea typeface="Calibri" pitchFamily="34" charset="0"/>
              <a:cs typeface="Times New Roman" pitchFamily="18" charset="0"/>
            </a:endParaRPr>
          </a:p>
        </p:txBody>
      </p:sp>
      <p:sp>
        <p:nvSpPr>
          <p:cNvPr id="17415" name="Text Box 2"/>
          <p:cNvSpPr txBox="1">
            <a:spLocks noChangeArrowheads="1"/>
          </p:cNvSpPr>
          <p:nvPr/>
        </p:nvSpPr>
        <p:spPr bwMode="auto">
          <a:xfrm>
            <a:off x="6096000" y="3048000"/>
            <a:ext cx="2190750" cy="300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rtl="0">
              <a:lnSpc>
                <a:spcPct val="115000"/>
              </a:lnSpc>
              <a:spcAft>
                <a:spcPts val="1000"/>
              </a:spcAft>
            </a:pPr>
            <a:r>
              <a:rPr lang="ru-RU" sz="1000" b="1" i="0" u="none" baseline="0">
                <a:solidFill>
                  <a:schemeClr val="tx1"/>
                </a:solidFill>
                <a:ea typeface="Calibri" pitchFamily="34" charset="0"/>
                <a:cs typeface="Times New Roman" pitchFamily="18" charset="0"/>
              </a:rPr>
              <a:t>Обработанные данные Бумера</a:t>
            </a:r>
            <a:endParaRPr lang="ru-RU" altLang="en-US" sz="1100" b="1">
              <a:solidFill>
                <a:schemeClr val="tx1"/>
              </a:solidFill>
              <a:latin typeface="Calibri" pitchFamily="34" charset="0"/>
              <a:ea typeface="Calibri" pitchFamily="34" charset="0"/>
              <a:cs typeface="Times New Roman" pitchFamily="18" charset="0"/>
            </a:endParaRPr>
          </a:p>
        </p:txBody>
      </p:sp>
      <p:sp>
        <p:nvSpPr>
          <p:cNvPr id="17416" name="Rectangle 5"/>
          <p:cNvSpPr>
            <a:spLocks noChangeArrowheads="1"/>
          </p:cNvSpPr>
          <p:nvPr/>
        </p:nvSpPr>
        <p:spPr bwMode="auto">
          <a:xfrm>
            <a:off x="-284481" y="3718878"/>
            <a:ext cx="9232053" cy="274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bg1"/>
                </a:solidFill>
                <a:latin typeface="Arial" pitchFamily="34" charset="0"/>
                <a:ea typeface="Microsoft YaHei" pitchFamily="34" charset="-122"/>
              </a:defRPr>
            </a:lvl1pPr>
            <a:lvl2pPr>
              <a:defRPr>
                <a:solidFill>
                  <a:schemeClr val="bg1"/>
                </a:solidFill>
                <a:latin typeface="Arial" pitchFamily="34" charset="0"/>
                <a:ea typeface="Microsoft YaHei" pitchFamily="34" charset="-122"/>
              </a:defRPr>
            </a:lvl2pPr>
            <a:lvl3pPr>
              <a:defRPr>
                <a:solidFill>
                  <a:schemeClr val="bg1"/>
                </a:solidFill>
                <a:latin typeface="Arial" pitchFamily="34" charset="0"/>
                <a:ea typeface="Microsoft YaHei" pitchFamily="34" charset="-122"/>
              </a:defRPr>
            </a:lvl3pPr>
            <a:lvl4pPr>
              <a:defRPr>
                <a:solidFill>
                  <a:schemeClr val="bg1"/>
                </a:solidFill>
                <a:latin typeface="Arial" pitchFamily="34" charset="0"/>
                <a:ea typeface="Microsoft YaHei" pitchFamily="34" charset="-122"/>
              </a:defRPr>
            </a:lvl4pPr>
            <a:lvl5pPr>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9pPr>
          </a:lstStyle>
          <a:p>
            <a:pPr marL="742950" lvl="1" indent="-285750" algn="l" rtl="0" eaLnBrk="1" hangingPunct="1">
              <a:spcBef>
                <a:spcPts val="500"/>
              </a:spcBef>
              <a:buSzPct val="45000"/>
              <a:buFont typeface="Arial" panose="020B0604020202020204" pitchFamily="34" charset="0"/>
              <a:buChar char="•"/>
            </a:pPr>
            <a:r>
              <a:rPr lang="ru-RU" sz="1600" b="0" i="0" u="none" baseline="0">
                <a:solidFill>
                  <a:schemeClr val="tx1">
                    <a:lumMod val="65000"/>
                    <a:lumOff val="35000"/>
                  </a:schemeClr>
                </a:solidFill>
              </a:rPr>
              <a:t>Кнопка </a:t>
            </a:r>
            <a:r>
              <a:rPr lang="ru-RU" sz="1600" b="1" i="0" u="none" baseline="0">
                <a:solidFill>
                  <a:schemeClr val="tx1">
                    <a:lumMod val="65000"/>
                    <a:lumOff val="35000"/>
                  </a:schemeClr>
                </a:solidFill>
              </a:rPr>
              <a:t>Auto Range, TVG &amp; Bottom Tracking </a:t>
            </a:r>
            <a:r>
              <a:rPr lang="ru-RU" sz="1600" b="0" i="0" u="none" baseline="0">
                <a:solidFill>
                  <a:schemeClr val="tx1">
                    <a:lumMod val="65000"/>
                    <a:lumOff val="35000"/>
                  </a:schemeClr>
                </a:solidFill>
              </a:rPr>
              <a:t>под вкладышем Display в меню установок могут дать исходные настройки дисплея данных</a:t>
            </a:r>
          </a:p>
          <a:p>
            <a:pPr marL="742950" lvl="1" indent="-285750" algn="l" rtl="0" eaLnBrk="1" hangingPunct="1">
              <a:spcBef>
                <a:spcPts val="500"/>
              </a:spcBef>
              <a:buSzPct val="45000"/>
              <a:buFont typeface="Arial" panose="020B0604020202020204" pitchFamily="34" charset="0"/>
              <a:buChar char="•"/>
            </a:pPr>
            <a:r>
              <a:rPr lang="ru-RU" sz="1600" b="0" i="0" u="none" baseline="0">
                <a:solidFill>
                  <a:schemeClr val="tx1">
                    <a:lumMod val="65000"/>
                    <a:lumOff val="35000"/>
                  </a:schemeClr>
                </a:solidFill>
              </a:rPr>
              <a:t>Окно </a:t>
            </a:r>
            <a:r>
              <a:rPr lang="ru-RU" sz="1600" b="1" i="0" u="none" baseline="0">
                <a:solidFill>
                  <a:schemeClr val="tx1">
                    <a:lumMod val="65000"/>
                    <a:lumOff val="35000"/>
                  </a:schemeClr>
                </a:solidFill>
              </a:rPr>
              <a:t>Settings</a:t>
            </a:r>
            <a:r>
              <a:rPr lang="ru-RU" sz="1600" b="0" i="0" u="none" baseline="0">
                <a:solidFill>
                  <a:schemeClr val="tx1">
                    <a:lumMod val="65000"/>
                    <a:lumOff val="35000"/>
                  </a:schemeClr>
                </a:solidFill>
              </a:rPr>
              <a:t> используется для исправления динамического диапазона данных, применения полосного фильтра, ВРУ, трека линии дна, удаления толщи воды и фильтрации качки.  </a:t>
            </a:r>
          </a:p>
          <a:p>
            <a:pPr marL="742950" lvl="1" indent="-285750" algn="l" rtl="0" eaLnBrk="1" hangingPunct="1">
              <a:spcBef>
                <a:spcPts val="500"/>
              </a:spcBef>
              <a:buSzPct val="45000"/>
              <a:buFont typeface="Arial" panose="020B0604020202020204" pitchFamily="34" charset="0"/>
              <a:buChar char="•"/>
            </a:pPr>
            <a:r>
              <a:rPr lang="ru-RU" sz="1600" b="0" i="0" u="none" baseline="0">
                <a:solidFill>
                  <a:schemeClr val="tx1">
                    <a:lumMod val="65000"/>
                    <a:lumOff val="35000"/>
                  </a:schemeClr>
                </a:solidFill>
              </a:rPr>
              <a:t>Вкладыш Dynamic Range управляет видом данных в режимах Bopolar, Unipolar, Rectified и применяет различные палитры цветов для оптимизации изображения.  </a:t>
            </a:r>
          </a:p>
          <a:p>
            <a:pPr marL="742950" lvl="1" indent="-285750" algn="l" rtl="0" eaLnBrk="1" hangingPunct="1">
              <a:spcBef>
                <a:spcPts val="500"/>
              </a:spcBef>
              <a:buSzPct val="45000"/>
              <a:buFont typeface="Arial" panose="020B0604020202020204" pitchFamily="34" charset="0"/>
              <a:buChar char="•"/>
            </a:pPr>
            <a:r>
              <a:rPr lang="ru-RU" sz="1600" b="0" i="0" u="none" baseline="0">
                <a:solidFill>
                  <a:schemeClr val="tx1">
                    <a:lumMod val="65000"/>
                    <a:lumOff val="35000"/>
                  </a:schemeClr>
                </a:solidFill>
              </a:rPr>
              <a:t>Кривые ВРУ (экспоненциальные и заданные пользователем) можно применить к данным.  Эти кривые можно сохранить для каждого файла или проекта и импортировать/применить в любой момент обработки.  </a:t>
            </a:r>
          </a:p>
        </p:txBody>
      </p:sp>
    </p:spTree>
    <p:extLst>
      <p:ext uri="{BB962C8B-B14F-4D97-AF65-F5344CB8AC3E}">
        <p14:creationId xmlns:p14="http://schemas.microsoft.com/office/powerpoint/2010/main" val="2945156735"/>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32" y="990600"/>
            <a:ext cx="7169150" cy="3544887"/>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435" name="Text Box 2"/>
          <p:cNvSpPr txBox="1">
            <a:spLocks noChangeArrowheads="1"/>
          </p:cNvSpPr>
          <p:nvPr/>
        </p:nvSpPr>
        <p:spPr bwMode="auto">
          <a:xfrm>
            <a:off x="228600" y="0"/>
            <a:ext cx="84439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Оцифровка слоев</a:t>
            </a:r>
          </a:p>
        </p:txBody>
      </p:sp>
      <p:sp>
        <p:nvSpPr>
          <p:cNvPr id="18436" name="AutoShape 3"/>
          <p:cNvSpPr>
            <a:spLocks noChangeArrowheads="1"/>
          </p:cNvSpPr>
          <p:nvPr/>
        </p:nvSpPr>
        <p:spPr bwMode="auto">
          <a:xfrm>
            <a:off x="7239000" y="1371600"/>
            <a:ext cx="1828800" cy="1150938"/>
          </a:xfrm>
          <a:prstGeom prst="roundRect">
            <a:avLst>
              <a:gd name="adj" fmla="val 171"/>
            </a:avLst>
          </a:prstGeom>
          <a:solidFill>
            <a:srgbClr val="99CCFF"/>
          </a:solidFill>
          <a:ln w="9360">
            <a:solidFill>
              <a:srgbClr val="000000"/>
            </a:solidFill>
            <a:round/>
            <a:headEnd/>
            <a:tailEnd/>
          </a:ln>
        </p:spPr>
        <p:txBody>
          <a:bodyPr lIns="90000" tIns="45000" rIns="90000" bIns="45000" anchor="ctr" anchorCtr="1"/>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pPr>
            <a:r>
              <a:rPr lang="ru-RU" sz="1600" b="0" i="0" u="none" baseline="0" dirty="0">
                <a:solidFill>
                  <a:schemeClr val="tx1">
                    <a:lumMod val="65000"/>
                    <a:lumOff val="35000"/>
                  </a:schemeClr>
                </a:solidFill>
              </a:rPr>
              <a:t>До 20</a:t>
            </a:r>
          </a:p>
          <a:p>
            <a:pPr algn="l" rtl="0" eaLnBrk="1" hangingPunct="1">
              <a:spcAft>
                <a:spcPct val="0"/>
              </a:spcAft>
              <a:buClrTx/>
              <a:buFontTx/>
              <a:buNone/>
            </a:pPr>
            <a:r>
              <a:rPr lang="ru-RU" sz="1600" b="0" i="0" u="none" baseline="0" dirty="0">
                <a:solidFill>
                  <a:schemeClr val="tx1">
                    <a:lumMod val="65000"/>
                    <a:lumOff val="35000"/>
                  </a:schemeClr>
                </a:solidFill>
              </a:rPr>
              <a:t>различных слоев (пользовательские названия и цвета)</a:t>
            </a:r>
          </a:p>
        </p:txBody>
      </p:sp>
      <p:sp>
        <p:nvSpPr>
          <p:cNvPr id="18437" name="Text Box 5"/>
          <p:cNvSpPr txBox="1">
            <a:spLocks noChangeArrowheads="1"/>
          </p:cNvSpPr>
          <p:nvPr/>
        </p:nvSpPr>
        <p:spPr bwMode="auto">
          <a:xfrm>
            <a:off x="7239000" y="3048000"/>
            <a:ext cx="1752600" cy="2557463"/>
          </a:xfrm>
          <a:prstGeom prst="rect">
            <a:avLst/>
          </a:prstGeom>
          <a:solidFill>
            <a:srgbClr val="FFFFFF"/>
          </a:solidFill>
          <a:ln w="9360">
            <a:solidFill>
              <a:srgbClr val="9B9AB3"/>
            </a:solidFill>
            <a:miter lim="800000"/>
            <a:headEnd/>
            <a:tailEnd/>
          </a:ln>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pPr>
            <a:endParaRPr lang="ru-RU" altLang="en-US" sz="1400" dirty="0">
              <a:solidFill>
                <a:schemeClr val="tx1">
                  <a:lumMod val="65000"/>
                  <a:lumOff val="35000"/>
                </a:schemeClr>
              </a:solidFill>
            </a:endParaRPr>
          </a:p>
          <a:p>
            <a:pPr algn="l" rtl="0" eaLnBrk="1" hangingPunct="1">
              <a:spcAft>
                <a:spcPct val="0"/>
              </a:spcAft>
              <a:buClrTx/>
              <a:buFontTx/>
              <a:buNone/>
            </a:pPr>
            <a:r>
              <a:rPr lang="ru-RU" sz="1400" b="0" i="0" u="none" baseline="0">
                <a:solidFill>
                  <a:schemeClr val="tx1">
                    <a:lumMod val="65000"/>
                    <a:lumOff val="35000"/>
                  </a:schemeClr>
                </a:solidFill>
              </a:rPr>
              <a:t>Применение разной СЗ для толщи воды и осадочных пород.</a:t>
            </a:r>
          </a:p>
          <a:p>
            <a:pPr algn="l" rtl="0" eaLnBrk="1" hangingPunct="1">
              <a:spcAft>
                <a:spcPct val="0"/>
              </a:spcAft>
              <a:buClrTx/>
              <a:buFontTx/>
              <a:buNone/>
            </a:pPr>
            <a:endParaRPr lang="ru-RU" altLang="en-US" sz="1400" dirty="0">
              <a:solidFill>
                <a:schemeClr val="tx1">
                  <a:lumMod val="65000"/>
                  <a:lumOff val="35000"/>
                </a:schemeClr>
              </a:solidFill>
            </a:endParaRPr>
          </a:p>
          <a:p>
            <a:pPr algn="l" rtl="0" eaLnBrk="1" hangingPunct="1">
              <a:spcAft>
                <a:spcPct val="0"/>
              </a:spcAft>
              <a:buClrTx/>
              <a:buFontTx/>
              <a:buNone/>
            </a:pPr>
            <a:r>
              <a:rPr lang="ru-RU" sz="1400" b="0" i="0" u="none" baseline="0">
                <a:solidFill>
                  <a:schemeClr val="tx1">
                    <a:lumMod val="65000"/>
                    <a:lumOff val="35000"/>
                  </a:schemeClr>
                </a:solidFill>
              </a:rPr>
              <a:t>Можно экспортировать слои в формат EDT или XYZ.</a:t>
            </a:r>
          </a:p>
          <a:p>
            <a:pPr algn="l" rtl="0" eaLnBrk="1" hangingPunct="1">
              <a:spcAft>
                <a:spcPct val="0"/>
              </a:spcAft>
              <a:buClrTx/>
              <a:buFontTx/>
              <a:buNone/>
            </a:pPr>
            <a:endParaRPr lang="ru-RU" altLang="en-US" sz="1400" dirty="0">
              <a:solidFill>
                <a:srgbClr val="002060"/>
              </a:solidFill>
            </a:endParaRPr>
          </a:p>
        </p:txBody>
      </p:sp>
      <p:pic>
        <p:nvPicPr>
          <p:cNvPr id="1843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1600" y="3733800"/>
            <a:ext cx="857250" cy="495300"/>
          </a:xfrm>
          <a:prstGeom prst="rect">
            <a:avLst/>
          </a:prstGeom>
          <a:noFill/>
          <a:ln w="12700">
            <a:solidFill>
              <a:srgbClr val="FF0000"/>
            </a:solidFill>
            <a:miter lim="800000"/>
            <a:headEnd/>
            <a:tailEnd/>
          </a:ln>
          <a:extLst>
            <a:ext uri="{909E8E84-426E-40DD-AFC4-6F175D3DCCD1}">
              <a14:hiddenFill xmlns:a14="http://schemas.microsoft.com/office/drawing/2010/main">
                <a:solidFill>
                  <a:srgbClr val="00B8FF"/>
                </a:solidFill>
              </a14:hiddenFill>
            </a:ext>
          </a:extLst>
        </p:spPr>
      </p:pic>
      <p:cxnSp>
        <p:nvCxnSpPr>
          <p:cNvPr id="10" name="Straight Arrow Connector 9"/>
          <p:cNvCxnSpPr/>
          <p:nvPr/>
        </p:nvCxnSpPr>
        <p:spPr>
          <a:xfrm flipH="1">
            <a:off x="2346325" y="1746250"/>
            <a:ext cx="549275"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440" name="Text Box 2"/>
          <p:cNvSpPr txBox="1">
            <a:spLocks noChangeArrowheads="1"/>
          </p:cNvSpPr>
          <p:nvPr/>
        </p:nvSpPr>
        <p:spPr bwMode="auto">
          <a:xfrm>
            <a:off x="2895600" y="1558925"/>
            <a:ext cx="1752600"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lnSpc>
                <a:spcPct val="115000"/>
              </a:lnSpc>
              <a:spcAft>
                <a:spcPts val="1000"/>
              </a:spcAft>
            </a:pPr>
            <a:r>
              <a:rPr lang="ru-RU" sz="1400" b="1" i="0" u="none" baseline="0">
                <a:solidFill>
                  <a:schemeClr val="tx1"/>
                </a:solidFill>
                <a:ea typeface="Calibri" pitchFamily="34" charset="0"/>
                <a:cs typeface="Times New Roman" pitchFamily="18" charset="0"/>
              </a:rPr>
              <a:t>Инструмент аннотации</a:t>
            </a:r>
            <a:endParaRPr lang="ru-RU" altLang="en-US" sz="1400" b="1">
              <a:solidFill>
                <a:schemeClr val="tx1"/>
              </a:solidFill>
              <a:latin typeface="Calibri" pitchFamily="34" charset="0"/>
              <a:ea typeface="Calibri" pitchFamily="34" charset="0"/>
              <a:cs typeface="Times New Roman" pitchFamily="18" charset="0"/>
            </a:endParaRPr>
          </a:p>
        </p:txBody>
      </p:sp>
      <p:sp>
        <p:nvSpPr>
          <p:cNvPr id="18441" name="Text Box 3"/>
          <p:cNvSpPr txBox="1">
            <a:spLocks noChangeArrowheads="1"/>
          </p:cNvSpPr>
          <p:nvPr/>
        </p:nvSpPr>
        <p:spPr bwMode="auto">
          <a:xfrm>
            <a:off x="838200" y="3289300"/>
            <a:ext cx="18288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400" b="1" i="0" u="none" baseline="0">
                <a:solidFill>
                  <a:srgbClr val="000000"/>
                </a:solidFill>
              </a:rPr>
              <a:t>Ручная оцифровка акустических слоев</a:t>
            </a:r>
          </a:p>
        </p:txBody>
      </p:sp>
      <p:sp>
        <p:nvSpPr>
          <p:cNvPr id="18442" name="Line 6"/>
          <p:cNvSpPr>
            <a:spLocks noChangeShapeType="1"/>
          </p:cNvSpPr>
          <p:nvPr/>
        </p:nvSpPr>
        <p:spPr bwMode="auto">
          <a:xfrm flipH="1" flipV="1">
            <a:off x="1824038" y="2522538"/>
            <a:ext cx="233362" cy="830262"/>
          </a:xfrm>
          <a:prstGeom prst="line">
            <a:avLst/>
          </a:prstGeom>
          <a:noFill/>
          <a:ln w="28575">
            <a:solidFill>
              <a:srgbClr val="DC23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8443" name="Rectangle 1"/>
          <p:cNvSpPr>
            <a:spLocks noChangeArrowheads="1"/>
          </p:cNvSpPr>
          <p:nvPr/>
        </p:nvSpPr>
        <p:spPr bwMode="auto">
          <a:xfrm>
            <a:off x="1" y="4548548"/>
            <a:ext cx="7239000" cy="2190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bg1"/>
                </a:solidFill>
                <a:latin typeface="Arial" pitchFamily="34" charset="0"/>
                <a:ea typeface="Microsoft YaHei" pitchFamily="34" charset="-122"/>
              </a:defRPr>
            </a:lvl1pPr>
            <a:lvl2pPr>
              <a:defRPr>
                <a:solidFill>
                  <a:schemeClr val="bg1"/>
                </a:solidFill>
                <a:latin typeface="Arial" pitchFamily="34" charset="0"/>
                <a:ea typeface="Microsoft YaHei" pitchFamily="34" charset="-122"/>
              </a:defRPr>
            </a:lvl2pPr>
            <a:lvl3pPr>
              <a:defRPr>
                <a:solidFill>
                  <a:schemeClr val="bg1"/>
                </a:solidFill>
                <a:latin typeface="Arial" pitchFamily="34" charset="0"/>
                <a:ea typeface="Microsoft YaHei" pitchFamily="34" charset="-122"/>
              </a:defRPr>
            </a:lvl3pPr>
            <a:lvl4pPr>
              <a:defRPr>
                <a:solidFill>
                  <a:schemeClr val="bg1"/>
                </a:solidFill>
                <a:latin typeface="Arial" pitchFamily="34" charset="0"/>
                <a:ea typeface="Microsoft YaHei" pitchFamily="34" charset="-122"/>
              </a:defRPr>
            </a:lvl4pPr>
            <a:lvl5pPr>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9pPr>
          </a:lstStyle>
          <a:p>
            <a:pPr marL="742950" lvl="1" indent="-285750" algn="l" rtl="0" eaLnBrk="1" hangingPunct="1">
              <a:spcBef>
                <a:spcPts val="500"/>
              </a:spcBef>
              <a:buSzPct val="45000"/>
              <a:buFont typeface="Arial" panose="020B0604020202020204" pitchFamily="34" charset="0"/>
              <a:buChar char="•"/>
            </a:pPr>
            <a:r>
              <a:rPr lang="ru-RU" sz="1600" b="0" i="0" u="none" baseline="0">
                <a:solidFill>
                  <a:schemeClr val="tx1">
                    <a:lumMod val="65000"/>
                    <a:lumOff val="35000"/>
                  </a:schemeClr>
                </a:solidFill>
              </a:rPr>
              <a:t>Выберите номер рефлектора и вручную оцифруйте каждый геологический слой.</a:t>
            </a:r>
          </a:p>
          <a:p>
            <a:pPr marL="742950" lvl="1" indent="-285750" algn="l" rtl="0" eaLnBrk="1" hangingPunct="1">
              <a:spcBef>
                <a:spcPts val="500"/>
              </a:spcBef>
              <a:buSzPct val="45000"/>
              <a:buFont typeface="Arial" panose="020B0604020202020204" pitchFamily="34" charset="0"/>
              <a:buChar char="•"/>
            </a:pPr>
            <a:r>
              <a:rPr lang="ru-RU" sz="1600" b="0" i="0" u="none" baseline="0">
                <a:solidFill>
                  <a:schemeClr val="tx1">
                    <a:lumMod val="65000"/>
                    <a:lumOff val="35000"/>
                  </a:schemeClr>
                </a:solidFill>
              </a:rPr>
              <a:t>ЛКМ (+) для добавления точки.  Shift ЛКМ (-) для удаления точки, Ctrl ЛКМ (-) для перемещения точки.  </a:t>
            </a:r>
          </a:p>
          <a:p>
            <a:pPr marL="742950" lvl="1" indent="-285750" algn="l" rtl="0" eaLnBrk="1" hangingPunct="1">
              <a:spcBef>
                <a:spcPts val="500"/>
              </a:spcBef>
              <a:buSzPct val="45000"/>
              <a:buFont typeface="Arial" panose="020B0604020202020204" pitchFamily="34" charset="0"/>
              <a:buChar char="•"/>
            </a:pPr>
            <a:r>
              <a:rPr lang="ru-RU" sz="1600" b="0" i="0" u="none" baseline="0">
                <a:solidFill>
                  <a:schemeClr val="tx1">
                    <a:lumMod val="65000"/>
                    <a:lumOff val="35000"/>
                  </a:schemeClr>
                </a:solidFill>
              </a:rPr>
              <a:t>Выберите инструмент аннотации под вкладышем Display для добавления глубины и толщины осадочных пород в местоположении курсора.  Аннотации можно добавить или убавить к данным аналогично редактированию рефлекторов. </a:t>
            </a:r>
          </a:p>
        </p:txBody>
      </p:sp>
    </p:spTree>
    <p:extLst>
      <p:ext uri="{BB962C8B-B14F-4D97-AF65-F5344CB8AC3E}">
        <p14:creationId xmlns:p14="http://schemas.microsoft.com/office/powerpoint/2010/main" val="607832319"/>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236663"/>
            <a:ext cx="4651375" cy="447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ext Box 2"/>
          <p:cNvSpPr txBox="1">
            <a:spLocks noChangeArrowheads="1"/>
          </p:cNvSpPr>
          <p:nvPr/>
        </p:nvSpPr>
        <p:spPr bwMode="auto">
          <a:xfrm>
            <a:off x="228600" y="0"/>
            <a:ext cx="84439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Вид карты с оцифрованными слоями</a:t>
            </a:r>
          </a:p>
        </p:txBody>
      </p:sp>
      <p:sp>
        <p:nvSpPr>
          <p:cNvPr id="19460" name="Text Box 3"/>
          <p:cNvSpPr txBox="1">
            <a:spLocks noChangeArrowheads="1"/>
          </p:cNvSpPr>
          <p:nvPr/>
        </p:nvSpPr>
        <p:spPr bwMode="auto">
          <a:xfrm>
            <a:off x="385763" y="3352800"/>
            <a:ext cx="1828800"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400" b="1" i="0" u="none" baseline="0">
                <a:solidFill>
                  <a:srgbClr val="000000"/>
                </a:solidFill>
              </a:rPr>
              <a:t>Изопахи/глубины по оцифрованным точкам</a:t>
            </a:r>
          </a:p>
        </p:txBody>
      </p:sp>
      <p:sp>
        <p:nvSpPr>
          <p:cNvPr id="19461" name="Line 6"/>
          <p:cNvSpPr>
            <a:spLocks noChangeShapeType="1"/>
          </p:cNvSpPr>
          <p:nvPr/>
        </p:nvSpPr>
        <p:spPr bwMode="auto">
          <a:xfrm flipV="1">
            <a:off x="1752600" y="3124200"/>
            <a:ext cx="457200" cy="228600"/>
          </a:xfrm>
          <a:prstGeom prst="line">
            <a:avLst/>
          </a:prstGeom>
          <a:noFill/>
          <a:ln w="9360">
            <a:solidFill>
              <a:srgbClr val="DC23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9462" name="Rectangle 1"/>
          <p:cNvSpPr>
            <a:spLocks noChangeArrowheads="1"/>
          </p:cNvSpPr>
          <p:nvPr/>
        </p:nvSpPr>
        <p:spPr bwMode="auto">
          <a:xfrm>
            <a:off x="4572000" y="1600200"/>
            <a:ext cx="4533900" cy="3829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bg1"/>
                </a:solidFill>
                <a:latin typeface="Arial" pitchFamily="34" charset="0"/>
                <a:ea typeface="Microsoft YaHei" pitchFamily="34" charset="-122"/>
              </a:defRPr>
            </a:lvl1pPr>
            <a:lvl2pPr>
              <a:defRPr>
                <a:solidFill>
                  <a:schemeClr val="bg1"/>
                </a:solidFill>
                <a:latin typeface="Arial" pitchFamily="34" charset="0"/>
                <a:ea typeface="Microsoft YaHei" pitchFamily="34" charset="-122"/>
              </a:defRPr>
            </a:lvl2pPr>
            <a:lvl3pPr>
              <a:defRPr>
                <a:solidFill>
                  <a:schemeClr val="bg1"/>
                </a:solidFill>
                <a:latin typeface="Arial" pitchFamily="34" charset="0"/>
                <a:ea typeface="Microsoft YaHei" pitchFamily="34" charset="-122"/>
              </a:defRPr>
            </a:lvl3pPr>
            <a:lvl4pPr>
              <a:defRPr>
                <a:solidFill>
                  <a:schemeClr val="bg1"/>
                </a:solidFill>
                <a:latin typeface="Arial" pitchFamily="34" charset="0"/>
                <a:ea typeface="Microsoft YaHei" pitchFamily="34" charset="-122"/>
              </a:defRPr>
            </a:lvl4pPr>
            <a:lvl5pPr>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9pPr>
          </a:lstStyle>
          <a:p>
            <a:pPr lvl="1" algn="l" rtl="0" eaLnBrk="1" hangingPunct="1">
              <a:spcBef>
                <a:spcPts val="500"/>
              </a:spcBef>
              <a:buSzPct val="45000"/>
            </a:pPr>
            <a:r>
              <a:rPr lang="ru-RU" sz="1600" b="0" i="0" u="none" baseline="0">
                <a:solidFill>
                  <a:schemeClr val="tx1">
                    <a:lumMod val="65000"/>
                    <a:lumOff val="35000"/>
                  </a:schemeClr>
                </a:solidFill>
              </a:rPr>
              <a:t>Глубину рефлектора (слоя) или изопахи (толщина слоя осадочного) можно увидеть в окне View Tracks в процессе редактирования.</a:t>
            </a:r>
          </a:p>
          <a:p>
            <a:pPr lvl="1" algn="l" rtl="0" eaLnBrk="1" hangingPunct="1">
              <a:spcBef>
                <a:spcPts val="500"/>
              </a:spcBef>
              <a:buSzPct val="45000"/>
              <a:buFont typeface="Wingdings" pitchFamily="2" charset="2"/>
              <a:buChar char=""/>
            </a:pPr>
            <a:endParaRPr lang="ru-RU" altLang="en-US" sz="1600" dirty="0">
              <a:solidFill>
                <a:schemeClr val="tx1">
                  <a:lumMod val="65000"/>
                  <a:lumOff val="35000"/>
                </a:schemeClr>
              </a:solidFill>
            </a:endParaRPr>
          </a:p>
          <a:p>
            <a:pPr lvl="1" algn="l" rtl="0" eaLnBrk="1" hangingPunct="1">
              <a:spcBef>
                <a:spcPts val="500"/>
              </a:spcBef>
              <a:buSzPct val="45000"/>
            </a:pPr>
            <a:r>
              <a:rPr lang="ru-RU" sz="1600" b="0" i="0" u="none" baseline="0">
                <a:solidFill>
                  <a:schemeClr val="tx1">
                    <a:lumMod val="65000"/>
                    <a:lumOff val="35000"/>
                  </a:schemeClr>
                </a:solidFill>
              </a:rPr>
              <a:t>Полезно при оцифровке сравнивать данные на пересечении галсов. </a:t>
            </a:r>
          </a:p>
          <a:p>
            <a:pPr lvl="1" algn="l" rtl="0" eaLnBrk="1" hangingPunct="1">
              <a:spcBef>
                <a:spcPts val="500"/>
              </a:spcBef>
              <a:buSzPct val="45000"/>
              <a:buFont typeface="Wingdings" pitchFamily="2" charset="2"/>
              <a:buChar char=""/>
            </a:pPr>
            <a:endParaRPr lang="ru-RU" altLang="en-US" sz="1600" dirty="0">
              <a:solidFill>
                <a:schemeClr val="tx1">
                  <a:lumMod val="65000"/>
                  <a:lumOff val="35000"/>
                </a:schemeClr>
              </a:solidFill>
            </a:endParaRPr>
          </a:p>
          <a:p>
            <a:pPr lvl="1" algn="l" rtl="0" eaLnBrk="1" hangingPunct="1">
              <a:spcBef>
                <a:spcPts val="500"/>
              </a:spcBef>
              <a:buSzPct val="45000"/>
            </a:pPr>
            <a:r>
              <a:rPr lang="ru-RU" sz="1600" b="0" i="0" u="none" baseline="0">
                <a:solidFill>
                  <a:schemeClr val="tx1">
                    <a:lumMod val="65000"/>
                    <a:lumOff val="35000"/>
                  </a:schemeClr>
                </a:solidFill>
              </a:rPr>
              <a:t>Точки на каждом из 20 рефлекторов можно видеть как абсолютная глубина или изопаха (глубина залегания).</a:t>
            </a:r>
          </a:p>
          <a:p>
            <a:pPr lvl="1" algn="l" rtl="0" eaLnBrk="1" hangingPunct="1">
              <a:spcBef>
                <a:spcPts val="500"/>
              </a:spcBef>
              <a:buSzPct val="45000"/>
              <a:buFont typeface="Wingdings" pitchFamily="2" charset="2"/>
              <a:buChar char=""/>
            </a:pPr>
            <a:endParaRPr lang="ru-RU" altLang="en-US" sz="1400" dirty="0">
              <a:solidFill>
                <a:schemeClr val="tx1"/>
              </a:solidFill>
            </a:endParaRPr>
          </a:p>
        </p:txBody>
      </p:sp>
      <p:sp>
        <p:nvSpPr>
          <p:cNvPr id="19463" name="Rectangle 2"/>
          <p:cNvSpPr>
            <a:spLocks noChangeArrowheads="1"/>
          </p:cNvSpPr>
          <p:nvPr/>
        </p:nvSpPr>
        <p:spPr bwMode="auto">
          <a:xfrm>
            <a:off x="228600" y="5754688"/>
            <a:ext cx="741172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rtl="0"/>
            <a:r>
              <a:rPr lang="ru-RU" sz="1600" b="0" i="0" u="none" baseline="0">
                <a:solidFill>
                  <a:schemeClr val="tx1">
                    <a:lumMod val="65000"/>
                    <a:lumOff val="35000"/>
                  </a:schemeClr>
                </a:solidFill>
              </a:rPr>
              <a:t>Окно View Tracks показывает величины изопах для рефлектора в цвете для трех галсов съемки.  Есть редактируемая шкала цветов во вкладыше View Tracks.</a:t>
            </a:r>
          </a:p>
        </p:txBody>
      </p:sp>
    </p:spTree>
    <p:extLst>
      <p:ext uri="{BB962C8B-B14F-4D97-AF65-F5344CB8AC3E}">
        <p14:creationId xmlns:p14="http://schemas.microsoft.com/office/powerpoint/2010/main" val="1071494818"/>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320" y="1267831"/>
            <a:ext cx="7092950" cy="35052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2" name="Text Box 2"/>
          <p:cNvSpPr txBox="1">
            <a:spLocks noChangeArrowheads="1"/>
          </p:cNvSpPr>
          <p:nvPr/>
        </p:nvSpPr>
        <p:spPr bwMode="auto">
          <a:xfrm>
            <a:off x="228600" y="0"/>
            <a:ext cx="84439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Расцветка слоев</a:t>
            </a:r>
          </a:p>
        </p:txBody>
      </p:sp>
      <p:sp>
        <p:nvSpPr>
          <p:cNvPr id="20483" name="AutoShape 3"/>
          <p:cNvSpPr>
            <a:spLocks noChangeArrowheads="1"/>
          </p:cNvSpPr>
          <p:nvPr/>
        </p:nvSpPr>
        <p:spPr bwMode="auto">
          <a:xfrm>
            <a:off x="7108348" y="2765425"/>
            <a:ext cx="1828800" cy="1150938"/>
          </a:xfrm>
          <a:prstGeom prst="roundRect">
            <a:avLst>
              <a:gd name="adj" fmla="val 171"/>
            </a:avLst>
          </a:prstGeom>
          <a:solidFill>
            <a:srgbClr val="99CCFF"/>
          </a:solidFill>
          <a:ln w="9360">
            <a:solidFill>
              <a:srgbClr val="000000"/>
            </a:solidFill>
            <a:round/>
            <a:headEnd/>
            <a:tailEnd/>
          </a:ln>
        </p:spPr>
        <p:txBody>
          <a:bodyPr lIns="90000" tIns="45000" rIns="90000" bIns="45000" anchor="ctr" anchorCtr="1"/>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pPr>
            <a:r>
              <a:rPr lang="ru-RU" sz="1800" b="0" i="0" u="none" baseline="0">
                <a:solidFill>
                  <a:schemeClr val="tx1">
                    <a:lumMod val="65000"/>
                    <a:lumOff val="35000"/>
                  </a:schemeClr>
                </a:solidFill>
              </a:rPr>
              <a:t>Можно задать цвет для трех отдельных полигонов.</a:t>
            </a:r>
          </a:p>
        </p:txBody>
      </p:sp>
      <p:sp>
        <p:nvSpPr>
          <p:cNvPr id="20484" name="Rectangle 1"/>
          <p:cNvSpPr>
            <a:spLocks noChangeArrowheads="1"/>
          </p:cNvSpPr>
          <p:nvPr/>
        </p:nvSpPr>
        <p:spPr bwMode="auto">
          <a:xfrm>
            <a:off x="401320" y="5020524"/>
            <a:ext cx="75438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bg1"/>
                </a:solidFill>
                <a:latin typeface="Arial" pitchFamily="34" charset="0"/>
                <a:ea typeface="Microsoft YaHei" pitchFamily="34" charset="-122"/>
              </a:defRPr>
            </a:lvl1pPr>
            <a:lvl2pPr marL="457200">
              <a:defRPr>
                <a:solidFill>
                  <a:schemeClr val="bg1"/>
                </a:solidFill>
                <a:latin typeface="Arial" pitchFamily="34" charset="0"/>
                <a:ea typeface="Microsoft YaHei" pitchFamily="34" charset="-122"/>
              </a:defRPr>
            </a:lvl2pPr>
            <a:lvl3pPr>
              <a:defRPr>
                <a:solidFill>
                  <a:schemeClr val="bg1"/>
                </a:solidFill>
                <a:latin typeface="Arial" pitchFamily="34" charset="0"/>
                <a:ea typeface="Microsoft YaHei" pitchFamily="34" charset="-122"/>
              </a:defRPr>
            </a:lvl3pPr>
            <a:lvl4pPr>
              <a:defRPr>
                <a:solidFill>
                  <a:schemeClr val="bg1"/>
                </a:solidFill>
                <a:latin typeface="Arial" pitchFamily="34" charset="0"/>
                <a:ea typeface="Microsoft YaHei" pitchFamily="34" charset="-122"/>
              </a:defRPr>
            </a:lvl4pPr>
            <a:lvl5pPr>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9pPr>
          </a:lstStyle>
          <a:p>
            <a:pPr lvl="1" indent="0" algn="l" rtl="0" eaLnBrk="1" hangingPunct="1">
              <a:spcBef>
                <a:spcPts val="500"/>
              </a:spcBef>
              <a:buSzPct val="45000"/>
            </a:pPr>
            <a:r>
              <a:rPr lang="ru-RU" b="0" i="0" u="none" baseline="0">
                <a:solidFill>
                  <a:schemeClr val="tx1">
                    <a:lumMod val="65000"/>
                    <a:lumOff val="35000"/>
                  </a:schemeClr>
                </a:solidFill>
              </a:rPr>
              <a:t>Еще одна полезная опция - возможность задать цвет для каждого геологического объекта как полигон изопах с выбранным цветом и прозрачностью.</a:t>
            </a:r>
          </a:p>
        </p:txBody>
      </p:sp>
      <p:sp>
        <p:nvSpPr>
          <p:cNvPr id="20486" name="Text Box 3"/>
          <p:cNvSpPr txBox="1">
            <a:spLocks noChangeArrowheads="1"/>
          </p:cNvSpPr>
          <p:nvPr/>
        </p:nvSpPr>
        <p:spPr bwMode="auto">
          <a:xfrm>
            <a:off x="2779713" y="3806825"/>
            <a:ext cx="1828800"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400" b="1" i="0" u="none" baseline="0">
                <a:solidFill>
                  <a:srgbClr val="000000"/>
                </a:solidFill>
              </a:rPr>
              <a:t>Геологический полигон в цвете</a:t>
            </a:r>
          </a:p>
        </p:txBody>
      </p:sp>
      <p:sp>
        <p:nvSpPr>
          <p:cNvPr id="20487" name="Line 6"/>
          <p:cNvSpPr>
            <a:spLocks noChangeShapeType="1"/>
          </p:cNvSpPr>
          <p:nvPr/>
        </p:nvSpPr>
        <p:spPr bwMode="auto">
          <a:xfrm flipH="1" flipV="1">
            <a:off x="2779713" y="2925763"/>
            <a:ext cx="233362" cy="830262"/>
          </a:xfrm>
          <a:prstGeom prst="line">
            <a:avLst/>
          </a:prstGeom>
          <a:noFill/>
          <a:ln w="9360">
            <a:solidFill>
              <a:srgbClr val="DC23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Tree>
    <p:extLst>
      <p:ext uri="{BB962C8B-B14F-4D97-AF65-F5344CB8AC3E}">
        <p14:creationId xmlns:p14="http://schemas.microsoft.com/office/powerpoint/2010/main" val="2494722018"/>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066800"/>
            <a:ext cx="6172200" cy="30495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00B8FF"/>
                </a:solidFill>
              </a14:hiddenFill>
            </a:ext>
          </a:extLst>
        </p:spPr>
      </p:pic>
      <p:sp>
        <p:nvSpPr>
          <p:cNvPr id="21507" name="Text Box 2"/>
          <p:cNvSpPr txBox="1">
            <a:spLocks noChangeArrowheads="1"/>
          </p:cNvSpPr>
          <p:nvPr/>
        </p:nvSpPr>
        <p:spPr bwMode="auto">
          <a:xfrm>
            <a:off x="228600" y="0"/>
            <a:ext cx="84439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Постановка целей</a:t>
            </a:r>
          </a:p>
        </p:txBody>
      </p:sp>
      <p:sp>
        <p:nvSpPr>
          <p:cNvPr id="21508" name="Text Box 3"/>
          <p:cNvSpPr txBox="1">
            <a:spLocks noChangeArrowheads="1"/>
          </p:cNvSpPr>
          <p:nvPr/>
        </p:nvSpPr>
        <p:spPr bwMode="auto">
          <a:xfrm>
            <a:off x="1092200" y="1676400"/>
            <a:ext cx="1052513" cy="371475"/>
          </a:xfrm>
          <a:prstGeom prst="rect">
            <a:avLst/>
          </a:prstGeom>
          <a:solidFill>
            <a:srgbClr val="FFFF00"/>
          </a:solidFill>
          <a:ln w="9360">
            <a:solidFill>
              <a:srgbClr val="FFFFFF"/>
            </a:solidFill>
            <a:miter lim="800000"/>
            <a:headEnd/>
            <a:tailEnd/>
          </a:ln>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pPr>
            <a:r>
              <a:rPr lang="ru-RU" sz="1800" b="0" i="0" u="none" baseline="0">
                <a:solidFill>
                  <a:srgbClr val="002060"/>
                </a:solidFill>
              </a:rPr>
              <a:t>Цели</a:t>
            </a:r>
          </a:p>
        </p:txBody>
      </p:sp>
      <p:sp>
        <p:nvSpPr>
          <p:cNvPr id="21509" name="Line 4"/>
          <p:cNvSpPr>
            <a:spLocks noChangeShapeType="1"/>
          </p:cNvSpPr>
          <p:nvPr/>
        </p:nvSpPr>
        <p:spPr bwMode="auto">
          <a:xfrm>
            <a:off x="2133600" y="1981200"/>
            <a:ext cx="381000" cy="53340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1510" name="Line 5"/>
          <p:cNvSpPr>
            <a:spLocks noChangeShapeType="1"/>
          </p:cNvSpPr>
          <p:nvPr/>
        </p:nvSpPr>
        <p:spPr bwMode="auto">
          <a:xfrm>
            <a:off x="2144713" y="1981200"/>
            <a:ext cx="2201862" cy="38100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4823" name="Text Box 6"/>
          <p:cNvSpPr txBox="1">
            <a:spLocks noChangeArrowheads="1"/>
          </p:cNvSpPr>
          <p:nvPr/>
        </p:nvSpPr>
        <p:spPr bwMode="auto">
          <a:xfrm>
            <a:off x="-19050" y="4116388"/>
            <a:ext cx="5715000" cy="2495171"/>
          </a:xfrm>
          <a:prstGeom prst="rect">
            <a:avLst/>
          </a:prstGeom>
          <a:solidFill>
            <a:schemeClr val="bg1"/>
          </a:solidFill>
          <a:ln w="9360">
            <a:noFill/>
            <a:miter lim="800000"/>
            <a:headEnd/>
            <a:tailEnd/>
          </a:ln>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marL="285750" indent="-285750" algn="l" rtl="0" eaLnBrk="1" hangingPunct="1">
              <a:spcAft>
                <a:spcPct val="0"/>
              </a:spcAft>
              <a:buClrTx/>
              <a:buFont typeface="Arial" pitchFamily="34" charset="0"/>
              <a:buChar char="•"/>
              <a:defRPr/>
            </a:pPr>
            <a:endParaRPr lang="ru-RU" altLang="en-US" sz="1400" dirty="0">
              <a:solidFill>
                <a:srgbClr val="000000"/>
              </a:solidFill>
            </a:endParaRPr>
          </a:p>
          <a:p>
            <a:pPr marL="285750" indent="-285750" algn="l" rtl="0" eaLnBrk="1" hangingPunct="1">
              <a:spcAft>
                <a:spcPct val="0"/>
              </a:spcAft>
              <a:buClrTx/>
              <a:buFont typeface="Arial" pitchFamily="34" charset="0"/>
              <a:buChar char="•"/>
              <a:defRPr/>
            </a:pPr>
            <a:r>
              <a:rPr lang="ru-RU" sz="1600" b="0" i="0" u="none" baseline="0" dirty="0">
                <a:solidFill>
                  <a:schemeClr val="tx1">
                    <a:lumMod val="65000"/>
                    <a:lumOff val="35000"/>
                  </a:schemeClr>
                </a:solidFill>
              </a:rPr>
              <a:t>Добавление, редактирование или удаление целей в режиме редактирования</a:t>
            </a:r>
          </a:p>
          <a:p>
            <a:pPr marL="285750" indent="-285750" algn="l" rtl="0" eaLnBrk="1" hangingPunct="1">
              <a:spcAft>
                <a:spcPct val="0"/>
              </a:spcAft>
              <a:buClrTx/>
              <a:buFont typeface="Arial" pitchFamily="34" charset="0"/>
              <a:buChar char="•"/>
              <a:defRPr/>
            </a:pPr>
            <a:endParaRPr lang="ru-RU" altLang="en-US" sz="1600" dirty="0">
              <a:solidFill>
                <a:schemeClr val="tx1">
                  <a:lumMod val="65000"/>
                  <a:lumOff val="35000"/>
                </a:schemeClr>
              </a:solidFill>
            </a:endParaRPr>
          </a:p>
          <a:p>
            <a:pPr marL="285750" indent="-285750" algn="l" rtl="0" eaLnBrk="1" hangingPunct="1">
              <a:spcAft>
                <a:spcPct val="0"/>
              </a:spcAft>
              <a:buClrTx/>
              <a:buFont typeface="Arial" pitchFamily="34" charset="0"/>
              <a:buChar char="•"/>
              <a:defRPr/>
            </a:pPr>
            <a:r>
              <a:rPr lang="ru-RU" sz="1600" b="0" i="0" u="none" baseline="0" dirty="0">
                <a:solidFill>
                  <a:schemeClr val="tx1">
                    <a:lumMod val="65000"/>
                    <a:lumOff val="35000"/>
                  </a:schemeClr>
                </a:solidFill>
              </a:rPr>
              <a:t>Потяните за цель для постановки ее на глубине.</a:t>
            </a:r>
          </a:p>
          <a:p>
            <a:pPr marL="285750" indent="-285750" algn="l" rtl="0" eaLnBrk="1" hangingPunct="1">
              <a:spcAft>
                <a:spcPct val="0"/>
              </a:spcAft>
              <a:buClrTx/>
              <a:buFont typeface="Arial" pitchFamily="34" charset="0"/>
              <a:buChar char="•"/>
              <a:defRPr/>
            </a:pPr>
            <a:endParaRPr lang="ru-RU" altLang="en-US" sz="1600" dirty="0">
              <a:solidFill>
                <a:schemeClr val="tx1">
                  <a:lumMod val="65000"/>
                  <a:lumOff val="35000"/>
                </a:schemeClr>
              </a:solidFill>
            </a:endParaRPr>
          </a:p>
          <a:p>
            <a:pPr marL="285750" indent="-285750" algn="l" rtl="0" eaLnBrk="1" hangingPunct="1">
              <a:spcAft>
                <a:spcPct val="0"/>
              </a:spcAft>
              <a:buClrTx/>
              <a:buFont typeface="Arial" pitchFamily="34" charset="0"/>
              <a:buChar char="•"/>
              <a:defRPr/>
            </a:pPr>
            <a:r>
              <a:rPr lang="ru-RU" sz="1600" b="0" i="0" u="none" baseline="0" dirty="0">
                <a:solidFill>
                  <a:schemeClr val="tx1">
                    <a:lumMod val="65000"/>
                    <a:lumOff val="35000"/>
                  </a:schemeClr>
                </a:solidFill>
              </a:rPr>
              <a:t>Цели сохраняются в файл </a:t>
            </a:r>
            <a:r>
              <a:rPr lang="ru-RU" sz="1600" b="0" i="0" u="none" baseline="0" dirty="0" err="1">
                <a:solidFill>
                  <a:schemeClr val="tx1">
                    <a:lumMod val="65000"/>
                    <a:lumOff val="35000"/>
                  </a:schemeClr>
                </a:solidFill>
              </a:rPr>
              <a:t>SBP.tgt</a:t>
            </a:r>
            <a:r>
              <a:rPr lang="ru-RU" sz="1600" b="0" i="0" u="none" baseline="0" dirty="0">
                <a:solidFill>
                  <a:schemeClr val="tx1">
                    <a:lumMod val="65000"/>
                    <a:lumOff val="35000"/>
                  </a:schemeClr>
                </a:solidFill>
              </a:rPr>
              <a:t> в папке проекта.</a:t>
            </a:r>
          </a:p>
          <a:p>
            <a:pPr marL="285750" indent="-285750" algn="l" rtl="0" eaLnBrk="1" hangingPunct="1">
              <a:spcAft>
                <a:spcPct val="0"/>
              </a:spcAft>
              <a:buClrTx/>
              <a:buFont typeface="Arial" pitchFamily="34" charset="0"/>
              <a:buChar char="•"/>
              <a:defRPr/>
            </a:pPr>
            <a:endParaRPr lang="ru-RU" altLang="en-US" sz="1600" dirty="0">
              <a:solidFill>
                <a:schemeClr val="tx1">
                  <a:lumMod val="65000"/>
                  <a:lumOff val="35000"/>
                </a:schemeClr>
              </a:solidFill>
            </a:endParaRPr>
          </a:p>
          <a:p>
            <a:pPr marL="285750" indent="-285750" algn="l" rtl="0" eaLnBrk="1" hangingPunct="1">
              <a:spcAft>
                <a:spcPct val="0"/>
              </a:spcAft>
              <a:buClrTx/>
              <a:buFont typeface="Arial" pitchFamily="34" charset="0"/>
              <a:buChar char="•"/>
              <a:defRPr/>
            </a:pPr>
            <a:r>
              <a:rPr lang="ru-RU" sz="1600" b="0" i="0" u="none" baseline="0" dirty="0">
                <a:solidFill>
                  <a:schemeClr val="tx1">
                    <a:lumMod val="65000"/>
                    <a:lumOff val="35000"/>
                  </a:schemeClr>
                </a:solidFill>
              </a:rPr>
              <a:t>Цели также отображаются в окне </a:t>
            </a:r>
            <a:r>
              <a:rPr lang="ru-RU" sz="1600" b="0" i="0" u="none" baseline="0" dirty="0" err="1">
                <a:solidFill>
                  <a:schemeClr val="tx1">
                    <a:lumMod val="65000"/>
                    <a:lumOff val="35000"/>
                  </a:schemeClr>
                </a:solidFill>
              </a:rPr>
              <a:t>View</a:t>
            </a:r>
            <a:r>
              <a:rPr lang="ru-RU" sz="1600" b="0" i="0" u="none" baseline="0" dirty="0">
                <a:solidFill>
                  <a:schemeClr val="tx1">
                    <a:lumMod val="65000"/>
                    <a:lumOff val="35000"/>
                  </a:schemeClr>
                </a:solidFill>
              </a:rPr>
              <a:t> </a:t>
            </a:r>
            <a:r>
              <a:rPr lang="ru-RU" sz="1600" b="0" i="0" u="none" baseline="0" dirty="0" err="1">
                <a:solidFill>
                  <a:schemeClr val="tx1">
                    <a:lumMod val="65000"/>
                    <a:lumOff val="35000"/>
                  </a:schemeClr>
                </a:solidFill>
              </a:rPr>
              <a:t>Tracks</a:t>
            </a:r>
            <a:r>
              <a:rPr lang="ru-RU" sz="1400" b="0" i="0" u="none" baseline="0" dirty="0" smtClean="0">
                <a:solidFill>
                  <a:schemeClr val="tx1">
                    <a:lumMod val="65000"/>
                    <a:lumOff val="35000"/>
                  </a:schemeClr>
                </a:solidFill>
              </a:rPr>
              <a:t>.</a:t>
            </a:r>
            <a:endParaRPr lang="ru-RU" altLang="en-US" sz="1400" dirty="0">
              <a:solidFill>
                <a:srgbClr val="000000"/>
              </a:solidFill>
            </a:endParaRPr>
          </a:p>
          <a:p>
            <a:pPr algn="l" rtl="0" eaLnBrk="1" hangingPunct="1">
              <a:spcAft>
                <a:spcPct val="0"/>
              </a:spcAft>
              <a:buClrTx/>
              <a:buFontTx/>
              <a:buNone/>
              <a:defRPr/>
            </a:pPr>
            <a:endParaRPr lang="ru-RU" altLang="en-US" sz="1400" dirty="0">
              <a:solidFill>
                <a:srgbClr val="000000"/>
              </a:solidFill>
            </a:endParaRPr>
          </a:p>
        </p:txBody>
      </p:sp>
      <p:pic>
        <p:nvPicPr>
          <p:cNvPr id="2151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8813" y="3352800"/>
            <a:ext cx="788987" cy="457200"/>
          </a:xfrm>
          <a:prstGeom prst="rect">
            <a:avLst/>
          </a:prstGeom>
          <a:noFill/>
          <a:ln w="12700">
            <a:solidFill>
              <a:srgbClr val="FF0000"/>
            </a:solidFill>
            <a:miter lim="800000"/>
            <a:headEnd/>
            <a:tailEnd/>
          </a:ln>
          <a:extLst>
            <a:ext uri="{909E8E84-426E-40DD-AFC4-6F175D3DCCD1}">
              <a14:hiddenFill xmlns:a14="http://schemas.microsoft.com/office/drawing/2010/main">
                <a:solidFill>
                  <a:srgbClr val="00B8FF"/>
                </a:solidFill>
              </a14:hiddenFill>
            </a:ext>
          </a:extLst>
        </p:spPr>
      </p:pic>
      <p:pic>
        <p:nvPicPr>
          <p:cNvPr id="21513"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91263" y="1066800"/>
            <a:ext cx="2832100" cy="3214688"/>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Straight Arrow Connector 2"/>
          <p:cNvCxnSpPr/>
          <p:nvPr/>
        </p:nvCxnSpPr>
        <p:spPr>
          <a:xfrm flipV="1">
            <a:off x="5086350" y="3886200"/>
            <a:ext cx="1771650" cy="16859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21515"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40513" y="4394200"/>
            <a:ext cx="2198687" cy="19304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7" name="Straight Arrow Connector 16"/>
          <p:cNvCxnSpPr/>
          <p:nvPr/>
        </p:nvCxnSpPr>
        <p:spPr>
          <a:xfrm flipV="1">
            <a:off x="4863306" y="5181600"/>
            <a:ext cx="3213894" cy="9620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V="1">
            <a:off x="4863306" y="5819776"/>
            <a:ext cx="3242469" cy="42862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68162434"/>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7"/>
          <p:cNvSpPr>
            <a:spLocks noGrp="1"/>
          </p:cNvSpPr>
          <p:nvPr>
            <p:ph type="title"/>
          </p:nvPr>
        </p:nvSpPr>
        <p:spPr>
          <a:xfrm>
            <a:off x="347663" y="0"/>
            <a:ext cx="8339137" cy="989013"/>
          </a:xfrm>
        </p:spPr>
        <p:txBody>
          <a:bodyPr/>
          <a:lstStyle/>
          <a:p>
            <a:pPr algn="l" rtl="0" eaLnBrk="1" hangingPunct="1"/>
            <a:r>
              <a:rPr lang="ru-RU" b="0" i="0" u="none" baseline="0">
                <a:latin typeface="Arial" pitchFamily="34" charset="0"/>
                <a:cs typeface="Arial" pitchFamily="34" charset="0"/>
              </a:rPr>
              <a:t>Пример сеанса – Обработка данных. </a:t>
            </a:r>
          </a:p>
        </p:txBody>
      </p:sp>
      <p:pic>
        <p:nvPicPr>
          <p:cNvPr id="2" name="SBP_data_processing.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228600" y="1171575"/>
            <a:ext cx="8623300" cy="4814888"/>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701226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228600" y="0"/>
            <a:ext cx="84439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Экспорт данных и поправки</a:t>
            </a:r>
          </a:p>
        </p:txBody>
      </p:sp>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1066800"/>
            <a:ext cx="2097088" cy="3005138"/>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228600" y="1038225"/>
            <a:ext cx="6324600" cy="5909310"/>
          </a:xfrm>
          <a:prstGeom prst="rect">
            <a:avLst/>
          </a:prstGeom>
        </p:spPr>
        <p:txBody>
          <a:bodyPr wrap="square">
            <a:spAutoFit/>
          </a:bodyPr>
          <a:lstStyle/>
          <a:p>
            <a:pPr algn="l" rtl="0">
              <a:defRPr/>
            </a:pPr>
            <a:r>
              <a:rPr lang="ru-RU" sz="1400" b="0" i="0" u="none" baseline="0">
                <a:solidFill>
                  <a:schemeClr val="tx1">
                    <a:lumMod val="65000"/>
                    <a:lumOff val="35000"/>
                  </a:schemeClr>
                </a:solidFill>
              </a:rPr>
              <a:t>Результаты оцифровки рефлекторов можно вывести в формате XYZ или EDT.  К результирующим данным можно применить различные поправки, такие как:</a:t>
            </a:r>
          </a:p>
          <a:p>
            <a:pPr algn="l" rtl="0">
              <a:defRPr/>
            </a:pPr>
            <a:endParaRPr lang="ru-RU" sz="1400" dirty="0">
              <a:solidFill>
                <a:schemeClr val="tx1">
                  <a:lumMod val="65000"/>
                  <a:lumOff val="35000"/>
                </a:schemeClr>
              </a:solidFill>
            </a:endParaRPr>
          </a:p>
          <a:p>
            <a:pPr marL="285750" indent="-285750" algn="l" rtl="0">
              <a:buFont typeface="Arial" panose="020B0604020202020204" pitchFamily="34" charset="0"/>
              <a:buChar char="•"/>
              <a:defRPr/>
            </a:pPr>
            <a:r>
              <a:rPr lang="ru-RU" sz="1400" b="0" i="0" u="none" baseline="0">
                <a:solidFill>
                  <a:schemeClr val="tx1">
                    <a:lumMod val="65000"/>
                    <a:lumOff val="35000"/>
                  </a:schemeClr>
                </a:solidFill>
              </a:rPr>
              <a:t>Поправка за СЗ в толще воды (средняя СЗ или ПСЗ), а также СЗ в толще породы или скале.</a:t>
            </a:r>
          </a:p>
          <a:p>
            <a:pPr marL="285750" indent="-285750" algn="l" rtl="0">
              <a:buFont typeface="Arial" panose="020B0604020202020204" pitchFamily="34" charset="0"/>
              <a:buChar char="•"/>
              <a:defRPr/>
            </a:pPr>
            <a:r>
              <a:rPr lang="ru-RU" sz="1400" b="0" i="0" u="none" baseline="0">
                <a:solidFill>
                  <a:schemeClr val="tx1">
                    <a:lumMod val="65000"/>
                    <a:lumOff val="35000"/>
                  </a:schemeClr>
                </a:solidFill>
              </a:rPr>
              <a:t>Поправки з уровни из файла поправок за уровень HYPACK.</a:t>
            </a:r>
          </a:p>
          <a:p>
            <a:pPr marL="285750" indent="-285750" algn="l" rtl="0">
              <a:buFont typeface="Arial" panose="020B0604020202020204" pitchFamily="34" charset="0"/>
              <a:buChar char="•"/>
              <a:defRPr/>
            </a:pPr>
            <a:r>
              <a:rPr lang="ru-RU" sz="1400" b="0" i="0" u="none" baseline="0">
                <a:solidFill>
                  <a:schemeClr val="tx1">
                    <a:lumMod val="65000"/>
                    <a:lumOff val="35000"/>
                  </a:schemeClr>
                </a:solidFill>
              </a:rPr>
              <a:t>Поправка за длину вытравленного кабеля, если она не была применена в ОБОРУДОВАНИИ HYPACK.  Если данные были записаны в HYPACK и ОБОРУДОВАНИЕ было настроено верно, координаты в файле SEG-Y должны быть верными.</a:t>
            </a:r>
          </a:p>
          <a:p>
            <a:pPr marL="285750" indent="-285750" algn="l" rtl="0">
              <a:buFont typeface="Arial" panose="020B0604020202020204" pitchFamily="34" charset="0"/>
              <a:buChar char="•"/>
              <a:defRPr/>
            </a:pPr>
            <a:r>
              <a:rPr lang="ru-RU" sz="1400" b="0" i="0" u="none" baseline="0">
                <a:solidFill>
                  <a:schemeClr val="tx1">
                    <a:lumMod val="65000"/>
                    <a:lumOff val="35000"/>
                  </a:schemeClr>
                </a:solidFill>
              </a:rPr>
              <a:t>Время запаздывания между измерением и передачей данных на ПК.  Смотрите статью в Sounding Better за май 2018.</a:t>
            </a:r>
          </a:p>
          <a:p>
            <a:pPr marL="285750" indent="-285750" algn="l" rtl="0">
              <a:buFont typeface="Arial" panose="020B0604020202020204" pitchFamily="34" charset="0"/>
              <a:buChar char="•"/>
              <a:defRPr/>
            </a:pPr>
            <a:r>
              <a:rPr lang="ru-RU" sz="1400" b="0" i="0" u="none" baseline="0">
                <a:solidFill>
                  <a:schemeClr val="tx1">
                    <a:lumMod val="65000"/>
                    <a:lumOff val="35000"/>
                  </a:schemeClr>
                </a:solidFill>
              </a:rPr>
              <a:t>Можно ограничить вывод файлом границ BRD.</a:t>
            </a:r>
          </a:p>
          <a:p>
            <a:pPr marL="285750" indent="-285750" algn="l" rtl="0">
              <a:buFont typeface="Arial" panose="020B0604020202020204" pitchFamily="34" charset="0"/>
              <a:buChar char="•"/>
              <a:defRPr/>
            </a:pPr>
            <a:endParaRPr lang="ru-RU" sz="1400" dirty="0">
              <a:solidFill>
                <a:schemeClr val="tx1">
                  <a:lumMod val="65000"/>
                  <a:lumOff val="35000"/>
                </a:schemeClr>
              </a:solidFill>
            </a:endParaRPr>
          </a:p>
          <a:p>
            <a:pPr algn="l" rtl="0">
              <a:defRPr/>
            </a:pPr>
            <a:r>
              <a:rPr lang="ru-RU" sz="1400" b="0" i="0" u="none" baseline="0">
                <a:solidFill>
                  <a:schemeClr val="tx1">
                    <a:lumMod val="65000"/>
                    <a:lumOff val="35000"/>
                  </a:schemeClr>
                </a:solidFill>
              </a:rPr>
              <a:t>Для каждого файла XYZ генерируется отдельный файл ссылка с поправками в данных.</a:t>
            </a:r>
          </a:p>
          <a:p>
            <a:pPr algn="l" rtl="0">
              <a:defRPr/>
            </a:pPr>
            <a:endParaRPr lang="ru-RU" sz="1400" dirty="0">
              <a:solidFill>
                <a:schemeClr val="tx1">
                  <a:lumMod val="65000"/>
                  <a:lumOff val="35000"/>
                </a:schemeClr>
              </a:solidFill>
            </a:endParaRPr>
          </a:p>
          <a:p>
            <a:pPr algn="l" rtl="0">
              <a:defRPr/>
            </a:pPr>
            <a:r>
              <a:rPr lang="ru-RU" sz="1400" b="0" i="0" u="none" baseline="0">
                <a:solidFill>
                  <a:schemeClr val="tx1">
                    <a:lumMod val="65000"/>
                    <a:lumOff val="35000"/>
                  </a:schemeClr>
                </a:solidFill>
              </a:rPr>
              <a:t>Можно сделать снимок окна в различных форматах (PNG, JPG, BMP) с или без наложения интерпретаций рефлекторов.  Создается файл координатной привязки для каждого снимка, что позволяет использовать снимок как вертикальная сейсмическая завеса во внешних ПО.</a:t>
            </a:r>
          </a:p>
          <a:p>
            <a:pPr algn="l" rtl="0">
              <a:defRPr/>
            </a:pPr>
            <a:endParaRPr lang="ru-RU" sz="1400" dirty="0">
              <a:solidFill>
                <a:schemeClr val="tx1">
                  <a:lumMod val="65000"/>
                  <a:lumOff val="35000"/>
                </a:schemeClr>
              </a:solidFill>
            </a:endParaRPr>
          </a:p>
          <a:p>
            <a:pPr algn="l" rtl="0">
              <a:defRPr/>
            </a:pPr>
            <a:r>
              <a:rPr lang="ru-RU" sz="1400" b="0" i="0" u="none" baseline="0">
                <a:solidFill>
                  <a:schemeClr val="tx1">
                    <a:lumMod val="65000"/>
                    <a:lumOff val="35000"/>
                  </a:schemeClr>
                </a:solidFill>
              </a:rPr>
              <a:t>Экспортированные данные можно использовать в МОДЕЛЬ TIN для создания поверхностей и объемов либо использовать внешние программы GIS/CAD.</a:t>
            </a:r>
          </a:p>
          <a:p>
            <a:pPr algn="l" rtl="0">
              <a:defRPr/>
            </a:pPr>
            <a:endParaRPr lang="ru-RU" sz="1400" dirty="0">
              <a:solidFill>
                <a:schemeClr val="tx1"/>
              </a:solidFill>
            </a:endParaRPr>
          </a:p>
        </p:txBody>
      </p:sp>
      <p:sp>
        <p:nvSpPr>
          <p:cNvPr id="3" name="Rectangle 2"/>
          <p:cNvSpPr/>
          <p:nvPr/>
        </p:nvSpPr>
        <p:spPr>
          <a:xfrm>
            <a:off x="7086600" y="2438400"/>
            <a:ext cx="1524000" cy="68580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ru-RU"/>
          </a:p>
        </p:txBody>
      </p:sp>
      <p:pic>
        <p:nvPicPr>
          <p:cNvPr id="2355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4191000"/>
            <a:ext cx="2276475" cy="13462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00B8FF"/>
                </a:solidFill>
              </a14:hiddenFill>
            </a:ext>
          </a:extLst>
        </p:spPr>
      </p:pic>
      <p:sp>
        <p:nvSpPr>
          <p:cNvPr id="23559" name="Line 6"/>
          <p:cNvSpPr>
            <a:spLocks noChangeShapeType="1"/>
          </p:cNvSpPr>
          <p:nvPr/>
        </p:nvSpPr>
        <p:spPr bwMode="auto">
          <a:xfrm flipV="1">
            <a:off x="6553200" y="4495800"/>
            <a:ext cx="457200" cy="228600"/>
          </a:xfrm>
          <a:prstGeom prst="line">
            <a:avLst/>
          </a:prstGeom>
          <a:noFill/>
          <a:ln w="28575">
            <a:solidFill>
              <a:srgbClr val="DC23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Tree>
    <p:extLst>
      <p:ext uri="{BB962C8B-B14F-4D97-AF65-F5344CB8AC3E}">
        <p14:creationId xmlns:p14="http://schemas.microsoft.com/office/powerpoint/2010/main" val="2196265398"/>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5596128" cy="988786"/>
          </a:xfrm>
        </p:spPr>
        <p:txBody>
          <a:bodyPr/>
          <a:lstStyle/>
          <a:p>
            <a:pPr algn="l" rtl="0"/>
            <a:r>
              <a:rPr lang="ru-RU" b="0" i="0" u="none" baseline="0"/>
              <a:t>Донные профилографы</a:t>
            </a:r>
          </a:p>
        </p:txBody>
      </p:sp>
      <p:sp>
        <p:nvSpPr>
          <p:cNvPr id="4" name="Slide Number Placeholder 3"/>
          <p:cNvSpPr>
            <a:spLocks noGrp="1"/>
          </p:cNvSpPr>
          <p:nvPr>
            <p:ph type="sldNum" sz="quarter" idx="12"/>
          </p:nvPr>
        </p:nvSpPr>
        <p:spPr/>
        <p:txBody>
          <a:bodyPr/>
          <a:lstStyle/>
          <a:p>
            <a:pPr algn="l" rtl="0"/>
            <a:fld id="{50F2F8E5-1108-0A46-83A0-852BF6A1A522}" type="slidenum">
              <a:rPr/>
              <a:pPr/>
              <a:t>5</a:t>
            </a:fld>
            <a:endParaRPr lang="ru-RU" dirty="0"/>
          </a:p>
        </p:txBody>
      </p:sp>
      <p:grpSp>
        <p:nvGrpSpPr>
          <p:cNvPr id="3" name="Group 2"/>
          <p:cNvGrpSpPr/>
          <p:nvPr/>
        </p:nvGrpSpPr>
        <p:grpSpPr>
          <a:xfrm>
            <a:off x="257824" y="1613648"/>
            <a:ext cx="8536552" cy="4634567"/>
            <a:chOff x="347472" y="1115138"/>
            <a:chExt cx="8229600" cy="5142041"/>
          </a:xfrm>
        </p:grpSpPr>
        <p:grpSp>
          <p:nvGrpSpPr>
            <p:cNvPr id="8" name="Group 3"/>
            <p:cNvGrpSpPr>
              <a:grpSpLocks/>
            </p:cNvGrpSpPr>
            <p:nvPr/>
          </p:nvGrpSpPr>
          <p:grpSpPr bwMode="auto">
            <a:xfrm>
              <a:off x="347472" y="5096716"/>
              <a:ext cx="8229600" cy="1160463"/>
              <a:chOff x="533400" y="5486400"/>
              <a:chExt cx="8229600" cy="1447800"/>
            </a:xfrm>
          </p:grpSpPr>
          <p:sp>
            <p:nvSpPr>
              <p:cNvPr id="9" name="Rectangle 2"/>
              <p:cNvSpPr>
                <a:spLocks noChangeArrowheads="1"/>
              </p:cNvSpPr>
              <p:nvPr/>
            </p:nvSpPr>
            <p:spPr bwMode="auto">
              <a:xfrm>
                <a:off x="533400" y="5486400"/>
                <a:ext cx="8229600" cy="1447800"/>
              </a:xfrm>
              <a:prstGeom prst="rect">
                <a:avLst/>
              </a:prstGeom>
              <a:solidFill>
                <a:srgbClr val="131217"/>
              </a:solidFill>
              <a:ln w="25560">
                <a:solidFill>
                  <a:srgbClr val="FFFFFF"/>
                </a:solidFill>
                <a:miter lim="800000"/>
                <a:headEnd/>
                <a:tailEnd/>
              </a:ln>
            </p:spPr>
            <p:txBody>
              <a:bodyPr wrap="none" anchor="ctr"/>
              <a:lstStyle/>
              <a:p>
                <a:pPr algn="l" rtl="0" eaLnBrk="1" hangingPunct="1">
                  <a:buClr>
                    <a:srgbClr val="000000"/>
                  </a:buClr>
                  <a:buSzPct val="100000"/>
                  <a:buFont typeface="Times New Roman" pitchFamily="18" charset="0"/>
                  <a:buNone/>
                </a:pPr>
                <a:endParaRPr lang="ru-RU" altLang="en-US" sz="1400"/>
              </a:p>
            </p:txBody>
          </p:sp>
          <p:sp>
            <p:nvSpPr>
              <p:cNvPr id="10" name="AutoShape 10"/>
              <p:cNvSpPr>
                <a:spLocks noChangeArrowheads="1"/>
              </p:cNvSpPr>
              <p:nvPr/>
            </p:nvSpPr>
            <p:spPr bwMode="auto">
              <a:xfrm>
                <a:off x="6781800" y="5673118"/>
                <a:ext cx="1600200" cy="114300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200" b="0" i="0" u="none" baseline="0">
                    <a:solidFill>
                      <a:srgbClr val="FFFFFF"/>
                    </a:solidFill>
                  </a:rPr>
                  <a:t>HYPACK®</a:t>
                </a:r>
              </a:p>
              <a:p>
                <a:pPr algn="ctr" rtl="0" eaLnBrk="1" hangingPunct="1">
                  <a:spcAft>
                    <a:spcPct val="0"/>
                  </a:spcAft>
                  <a:buClrTx/>
                  <a:buFontTx/>
                  <a:buNone/>
                </a:pPr>
                <a:r>
                  <a:rPr lang="ru-RU" sz="1200" b="0" i="0" u="none" baseline="0">
                    <a:solidFill>
                      <a:srgbClr val="FFFFFF"/>
                    </a:solidFill>
                  </a:rPr>
                  <a:t>СЪЕМКА</a:t>
                </a:r>
              </a:p>
            </p:txBody>
          </p:sp>
          <p:sp>
            <p:nvSpPr>
              <p:cNvPr id="11" name="AutoShape 11"/>
              <p:cNvSpPr>
                <a:spLocks noChangeArrowheads="1"/>
              </p:cNvSpPr>
              <p:nvPr/>
            </p:nvSpPr>
            <p:spPr bwMode="auto">
              <a:xfrm>
                <a:off x="680634" y="5631657"/>
                <a:ext cx="1600200" cy="53907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050" b="1" i="0" u="none" baseline="0">
                    <a:solidFill>
                      <a:srgbClr val="FFFFFF"/>
                    </a:solidFill>
                  </a:rPr>
                  <a:t>АНАЛОГОВЫЙ ДП СН-1</a:t>
                </a:r>
              </a:p>
            </p:txBody>
          </p:sp>
          <p:sp>
            <p:nvSpPr>
              <p:cNvPr id="12" name="AutoShape 12"/>
              <p:cNvSpPr>
                <a:spLocks noChangeArrowheads="1"/>
              </p:cNvSpPr>
              <p:nvPr/>
            </p:nvSpPr>
            <p:spPr bwMode="auto">
              <a:xfrm>
                <a:off x="4495800" y="6060570"/>
                <a:ext cx="1600200" cy="38100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200" b="0" i="0" u="none" baseline="0">
                    <a:solidFill>
                      <a:srgbClr val="FFFFFF"/>
                    </a:solidFill>
                  </a:rPr>
                  <a:t>SUBBOT.DLL</a:t>
                </a:r>
              </a:p>
            </p:txBody>
          </p:sp>
          <p:sp>
            <p:nvSpPr>
              <p:cNvPr id="13" name="AutoShape 13"/>
              <p:cNvSpPr>
                <a:spLocks noChangeArrowheads="1"/>
              </p:cNvSpPr>
              <p:nvPr/>
            </p:nvSpPr>
            <p:spPr bwMode="auto">
              <a:xfrm>
                <a:off x="2743200" y="5596846"/>
                <a:ext cx="1143000" cy="1219271"/>
              </a:xfrm>
              <a:prstGeom prst="roundRect">
                <a:avLst>
                  <a:gd name="adj" fmla="val 16667"/>
                </a:avLst>
              </a:prstGeom>
              <a:solidFill>
                <a:srgbClr val="FF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050" b="0" i="0" u="none" baseline="0">
                    <a:solidFill>
                      <a:srgbClr val="FFFFFF"/>
                    </a:solidFill>
                  </a:rPr>
                  <a:t>Блок АЦП</a:t>
                </a:r>
              </a:p>
              <a:p>
                <a:pPr algn="ctr" rtl="0" eaLnBrk="1" hangingPunct="1">
                  <a:spcAft>
                    <a:spcPct val="0"/>
                  </a:spcAft>
                  <a:buClrTx/>
                  <a:buFontTx/>
                  <a:buNone/>
                </a:pPr>
                <a:r>
                  <a:rPr lang="ru-RU" sz="1050" b="0" i="0" u="none" baseline="0">
                    <a:solidFill>
                      <a:srgbClr val="FFFFFF"/>
                    </a:solidFill>
                  </a:rPr>
                  <a:t>NI-USB-BNC 6221, 6341 или 6212</a:t>
                </a:r>
              </a:p>
            </p:txBody>
          </p:sp>
          <p:cxnSp>
            <p:nvCxnSpPr>
              <p:cNvPr id="14" name="AutoShape 14"/>
              <p:cNvCxnSpPr>
                <a:cxnSpLocks noChangeShapeType="1"/>
                <a:stCxn id="11" idx="3"/>
              </p:cNvCxnSpPr>
              <p:nvPr/>
            </p:nvCxnSpPr>
            <p:spPr bwMode="auto">
              <a:xfrm>
                <a:off x="2280834" y="5901193"/>
                <a:ext cx="457604" cy="343425"/>
              </a:xfrm>
              <a:prstGeom prst="straightConnector1">
                <a:avLst/>
              </a:prstGeom>
              <a:noFill/>
              <a:ln w="19080">
                <a:solidFill>
                  <a:srgbClr val="FFFFFF"/>
                </a:solidFill>
                <a:miter lim="800000"/>
                <a:headEnd/>
                <a:tailEnd type="triangle" w="med" len="med"/>
              </a:ln>
              <a:extLst>
                <a:ext uri="{909E8E84-426E-40DD-AFC4-6F175D3DCCD1}">
                  <a14:hiddenFill xmlns:a14="http://schemas.microsoft.com/office/drawing/2010/main">
                    <a:noFill/>
                  </a14:hiddenFill>
                </a:ext>
              </a:extLst>
            </p:spPr>
          </p:cxnSp>
          <p:cxnSp>
            <p:nvCxnSpPr>
              <p:cNvPr id="15" name="AutoShape 15"/>
              <p:cNvCxnSpPr>
                <a:cxnSpLocks noChangeShapeType="1"/>
              </p:cNvCxnSpPr>
              <p:nvPr/>
            </p:nvCxnSpPr>
            <p:spPr bwMode="auto">
              <a:xfrm>
                <a:off x="3886200" y="6244619"/>
                <a:ext cx="609600" cy="0"/>
              </a:xfrm>
              <a:prstGeom prst="straightConnector1">
                <a:avLst/>
              </a:prstGeom>
              <a:noFill/>
              <a:ln w="19080">
                <a:solidFill>
                  <a:srgbClr val="FFFFFF"/>
                </a:solidFill>
                <a:miter lim="800000"/>
                <a:headEnd/>
                <a:tailEnd type="triangle" w="med" len="med"/>
              </a:ln>
              <a:extLst>
                <a:ext uri="{909E8E84-426E-40DD-AFC4-6F175D3DCCD1}">
                  <a14:hiddenFill xmlns:a14="http://schemas.microsoft.com/office/drawing/2010/main">
                    <a:noFill/>
                  </a14:hiddenFill>
                </a:ext>
              </a:extLst>
            </p:spPr>
          </p:cxnSp>
          <p:cxnSp>
            <p:nvCxnSpPr>
              <p:cNvPr id="16" name="AutoShape 16"/>
              <p:cNvCxnSpPr>
                <a:cxnSpLocks noChangeShapeType="1"/>
              </p:cNvCxnSpPr>
              <p:nvPr/>
            </p:nvCxnSpPr>
            <p:spPr bwMode="auto">
              <a:xfrm>
                <a:off x="6096000" y="6244618"/>
                <a:ext cx="685800" cy="1"/>
              </a:xfrm>
              <a:prstGeom prst="straightConnector1">
                <a:avLst/>
              </a:prstGeom>
              <a:noFill/>
              <a:ln w="19080">
                <a:solidFill>
                  <a:srgbClr val="FFFFFF"/>
                </a:solidFill>
                <a:miter lim="800000"/>
                <a:headEnd/>
                <a:tailEnd type="triangle" w="med" len="med"/>
              </a:ln>
              <a:extLst>
                <a:ext uri="{909E8E84-426E-40DD-AFC4-6F175D3DCCD1}">
                  <a14:hiddenFill xmlns:a14="http://schemas.microsoft.com/office/drawing/2010/main">
                    <a:noFill/>
                  </a14:hiddenFill>
                </a:ext>
              </a:extLst>
            </p:spPr>
          </p:cxnSp>
        </p:grpSp>
        <p:sp>
          <p:nvSpPr>
            <p:cNvPr id="17" name="Line 22"/>
            <p:cNvSpPr>
              <a:spLocks noChangeShapeType="1"/>
            </p:cNvSpPr>
            <p:nvPr/>
          </p:nvSpPr>
          <p:spPr bwMode="auto">
            <a:xfrm>
              <a:off x="2100072" y="4818530"/>
              <a:ext cx="914400" cy="1588"/>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ru-RU" sz="1400"/>
            </a:p>
          </p:txBody>
        </p:sp>
        <p:grpSp>
          <p:nvGrpSpPr>
            <p:cNvPr id="18" name="Group 1"/>
            <p:cNvGrpSpPr>
              <a:grpSpLocks/>
            </p:cNvGrpSpPr>
            <p:nvPr/>
          </p:nvGrpSpPr>
          <p:grpSpPr bwMode="auto">
            <a:xfrm>
              <a:off x="347472" y="1115138"/>
              <a:ext cx="8229600" cy="3983638"/>
              <a:chOff x="533400" y="1088112"/>
              <a:chExt cx="8229600" cy="4267200"/>
            </a:xfrm>
          </p:grpSpPr>
          <p:sp>
            <p:nvSpPr>
              <p:cNvPr id="19" name="Rectangle 1"/>
              <p:cNvSpPr>
                <a:spLocks noChangeArrowheads="1"/>
              </p:cNvSpPr>
              <p:nvPr/>
            </p:nvSpPr>
            <p:spPr bwMode="auto">
              <a:xfrm>
                <a:off x="533400" y="1088112"/>
                <a:ext cx="8229600" cy="4267200"/>
              </a:xfrm>
              <a:prstGeom prst="rect">
                <a:avLst/>
              </a:prstGeom>
              <a:solidFill>
                <a:srgbClr val="131217"/>
              </a:solidFill>
              <a:ln w="25560">
                <a:solidFill>
                  <a:srgbClr val="FFFFFF"/>
                </a:solidFill>
                <a:miter lim="800000"/>
                <a:headEnd/>
                <a:tailEnd/>
              </a:ln>
            </p:spPr>
            <p:txBody>
              <a:bodyPr wrap="none"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pPr>
                <a:endParaRPr lang="ru-RU" altLang="en-US" sz="1800" dirty="0">
                  <a:solidFill>
                    <a:srgbClr val="000000"/>
                  </a:solidFill>
                  <a:latin typeface="Times New Roman" pitchFamily="18" charset="0"/>
                </a:endParaRPr>
              </a:p>
            </p:txBody>
          </p:sp>
          <p:sp>
            <p:nvSpPr>
              <p:cNvPr id="20" name="Line 3"/>
              <p:cNvSpPr>
                <a:spLocks noChangeShapeType="1"/>
              </p:cNvSpPr>
              <p:nvPr/>
            </p:nvSpPr>
            <p:spPr bwMode="auto">
              <a:xfrm>
                <a:off x="6172200" y="3048000"/>
                <a:ext cx="685800" cy="1588"/>
              </a:xfrm>
              <a:prstGeom prst="line">
                <a:avLst/>
              </a:prstGeom>
              <a:noFill/>
              <a:ln w="38160">
                <a:solidFill>
                  <a:srgbClr val="FFFFFF"/>
                </a:solidFill>
                <a:miter lim="800000"/>
                <a:headEnd/>
                <a:tailEnd type="triangle" w="med" len="med"/>
              </a:ln>
              <a:extLst>
                <a:ext uri="{909E8E84-426E-40DD-AFC4-6F175D3DCCD1}">
                  <a14:hiddenFill xmlns:a14="http://schemas.microsoft.com/office/drawing/2010/main">
                    <a:noFill/>
                  </a14:hiddenFill>
                </a:ext>
              </a:extLst>
            </p:spPr>
            <p:txBody>
              <a:bodyPr/>
              <a:lstStyle/>
              <a:p>
                <a:endParaRPr lang="ru-RU" sz="1400"/>
              </a:p>
            </p:txBody>
          </p:sp>
          <p:sp>
            <p:nvSpPr>
              <p:cNvPr id="21" name="AutoShape 5"/>
              <p:cNvSpPr>
                <a:spLocks noChangeArrowheads="1"/>
              </p:cNvSpPr>
              <p:nvPr/>
            </p:nvSpPr>
            <p:spPr bwMode="auto">
              <a:xfrm>
                <a:off x="685800" y="2071777"/>
                <a:ext cx="1600200" cy="68580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050" b="1" i="0" u="none" baseline="0">
                    <a:solidFill>
                      <a:srgbClr val="FFFFFF"/>
                    </a:solidFill>
                  </a:rPr>
                  <a:t>SYQWEST B2010/SB3510HD</a:t>
                </a:r>
              </a:p>
              <a:p>
                <a:pPr algn="ctr" rtl="0" eaLnBrk="1" hangingPunct="1">
                  <a:spcAft>
                    <a:spcPct val="0"/>
                  </a:spcAft>
                  <a:buClrTx/>
                  <a:buFontTx/>
                  <a:buNone/>
                </a:pPr>
                <a:r>
                  <a:rPr lang="ru-RU" sz="1050" b="1" i="0" u="none" baseline="0">
                    <a:solidFill>
                      <a:srgbClr val="FFFFFF"/>
                    </a:solidFill>
                  </a:rPr>
                  <a:t>Stratabox</a:t>
                </a:r>
              </a:p>
            </p:txBody>
          </p:sp>
          <p:sp>
            <p:nvSpPr>
              <p:cNvPr id="22" name="Line 6"/>
              <p:cNvSpPr>
                <a:spLocks noChangeShapeType="1"/>
              </p:cNvSpPr>
              <p:nvPr/>
            </p:nvSpPr>
            <p:spPr bwMode="auto">
              <a:xfrm>
                <a:off x="3200400" y="3048000"/>
                <a:ext cx="1371600" cy="1588"/>
              </a:xfrm>
              <a:prstGeom prst="line">
                <a:avLst/>
              </a:prstGeom>
              <a:noFill/>
              <a:ln w="38160">
                <a:solidFill>
                  <a:srgbClr val="FFFFFF"/>
                </a:solidFill>
                <a:miter lim="800000"/>
                <a:headEnd/>
                <a:tailEnd type="triangle" w="med" len="med"/>
              </a:ln>
              <a:extLst>
                <a:ext uri="{909E8E84-426E-40DD-AFC4-6F175D3DCCD1}">
                  <a14:hiddenFill xmlns:a14="http://schemas.microsoft.com/office/drawing/2010/main">
                    <a:noFill/>
                  </a14:hiddenFill>
                </a:ext>
              </a:extLst>
            </p:spPr>
            <p:txBody>
              <a:bodyPr/>
              <a:lstStyle/>
              <a:p>
                <a:endParaRPr lang="ru-RU" sz="1400"/>
              </a:p>
            </p:txBody>
          </p:sp>
          <p:sp>
            <p:nvSpPr>
              <p:cNvPr id="23" name="AutoShape 7"/>
              <p:cNvSpPr>
                <a:spLocks noChangeArrowheads="1"/>
              </p:cNvSpPr>
              <p:nvPr/>
            </p:nvSpPr>
            <p:spPr bwMode="auto">
              <a:xfrm>
                <a:off x="4572000" y="3738801"/>
                <a:ext cx="1866899" cy="68580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100" b="0" i="0" u="none" baseline="0" dirty="0">
                    <a:solidFill>
                      <a:srgbClr val="FFFFFF"/>
                    </a:solidFill>
                  </a:rPr>
                  <a:t>Производитель</a:t>
                </a:r>
              </a:p>
              <a:p>
                <a:pPr algn="ctr" rtl="0" eaLnBrk="1" hangingPunct="1">
                  <a:spcAft>
                    <a:spcPct val="0"/>
                  </a:spcAft>
                  <a:buClrTx/>
                  <a:buFontTx/>
                  <a:buNone/>
                </a:pPr>
                <a:r>
                  <a:rPr lang="ru-RU" sz="1100" b="0" i="0" u="none" baseline="0" dirty="0">
                    <a:solidFill>
                      <a:srgbClr val="FFFFFF"/>
                    </a:solidFill>
                  </a:rPr>
                  <a:t>Программа Управления</a:t>
                </a:r>
              </a:p>
              <a:p>
                <a:pPr algn="ctr" rtl="0" eaLnBrk="1" hangingPunct="1">
                  <a:spcAft>
                    <a:spcPct val="0"/>
                  </a:spcAft>
                  <a:buClrTx/>
                  <a:buFontTx/>
                  <a:buNone/>
                </a:pPr>
                <a:r>
                  <a:rPr lang="ru-RU" sz="800" b="0" i="0" u="none" baseline="0" dirty="0">
                    <a:solidFill>
                      <a:srgbClr val="FFFFFF"/>
                    </a:solidFill>
                  </a:rPr>
                  <a:t>(в зависимости от системы)</a:t>
                </a:r>
              </a:p>
            </p:txBody>
          </p:sp>
          <p:sp>
            <p:nvSpPr>
              <p:cNvPr id="24" name="AutoShape 8"/>
              <p:cNvSpPr>
                <a:spLocks noChangeArrowheads="1"/>
              </p:cNvSpPr>
              <p:nvPr/>
            </p:nvSpPr>
            <p:spPr bwMode="auto">
              <a:xfrm>
                <a:off x="4572000" y="2819400"/>
                <a:ext cx="1600200" cy="38100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200" b="0" i="0" u="none" baseline="0">
                    <a:solidFill>
                      <a:srgbClr val="FFFFFF"/>
                    </a:solidFill>
                  </a:rPr>
                  <a:t>SUBBOT.DLL</a:t>
                </a:r>
              </a:p>
            </p:txBody>
          </p:sp>
          <p:sp>
            <p:nvSpPr>
              <p:cNvPr id="25" name="AutoShape 9"/>
              <p:cNvSpPr>
                <a:spLocks noChangeArrowheads="1"/>
              </p:cNvSpPr>
              <p:nvPr/>
            </p:nvSpPr>
            <p:spPr bwMode="auto">
              <a:xfrm>
                <a:off x="6858000" y="2362200"/>
                <a:ext cx="1600200" cy="114300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200" b="0" i="0" u="none" baseline="0">
                    <a:solidFill>
                      <a:srgbClr val="FFFFFF"/>
                    </a:solidFill>
                  </a:rPr>
                  <a:t>HYPACK®</a:t>
                </a:r>
              </a:p>
              <a:p>
                <a:pPr algn="ctr" rtl="0" eaLnBrk="1" hangingPunct="1">
                  <a:spcAft>
                    <a:spcPct val="0"/>
                  </a:spcAft>
                  <a:buClrTx/>
                  <a:buFontTx/>
                  <a:buNone/>
                </a:pPr>
                <a:r>
                  <a:rPr lang="ru-RU" sz="1200" b="0" i="0" u="none" baseline="0">
                    <a:solidFill>
                      <a:srgbClr val="FFFFFF"/>
                    </a:solidFill>
                  </a:rPr>
                  <a:t>СЪЕМКА</a:t>
                </a:r>
              </a:p>
            </p:txBody>
          </p:sp>
          <p:sp>
            <p:nvSpPr>
              <p:cNvPr id="26" name="AutoShape 18"/>
              <p:cNvSpPr>
                <a:spLocks noChangeArrowheads="1"/>
              </p:cNvSpPr>
              <p:nvPr/>
            </p:nvSpPr>
            <p:spPr bwMode="auto">
              <a:xfrm>
                <a:off x="685800" y="1630392"/>
                <a:ext cx="1600200" cy="365796"/>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000" b="1" i="0" u="none" baseline="0">
                    <a:solidFill>
                      <a:srgbClr val="FFFFFF"/>
                    </a:solidFill>
                  </a:rPr>
                  <a:t>Донный профилограф Innomar SES-2000</a:t>
                </a:r>
              </a:p>
            </p:txBody>
          </p:sp>
          <p:sp>
            <p:nvSpPr>
              <p:cNvPr id="27" name="AutoShape 19"/>
              <p:cNvSpPr>
                <a:spLocks noChangeArrowheads="1"/>
              </p:cNvSpPr>
              <p:nvPr/>
            </p:nvSpPr>
            <p:spPr bwMode="auto">
              <a:xfrm>
                <a:off x="685800" y="1152145"/>
                <a:ext cx="1600200" cy="397735"/>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050" b="1" i="0" u="none" baseline="0">
                    <a:solidFill>
                      <a:srgbClr val="FFFFFF"/>
                    </a:solidFill>
                  </a:rPr>
                  <a:t>EdgeTech 3000</a:t>
                </a:r>
              </a:p>
            </p:txBody>
          </p:sp>
          <p:sp>
            <p:nvSpPr>
              <p:cNvPr id="28" name="Line 21"/>
              <p:cNvSpPr>
                <a:spLocks noChangeShapeType="1"/>
              </p:cNvSpPr>
              <p:nvPr/>
            </p:nvSpPr>
            <p:spPr bwMode="auto">
              <a:xfrm>
                <a:off x="3200400" y="1408175"/>
                <a:ext cx="0" cy="3777320"/>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ru-RU" sz="1400"/>
              </a:p>
            </p:txBody>
          </p:sp>
          <p:sp>
            <p:nvSpPr>
              <p:cNvPr id="29" name="Line 24"/>
              <p:cNvSpPr>
                <a:spLocks noChangeShapeType="1"/>
              </p:cNvSpPr>
              <p:nvPr/>
            </p:nvSpPr>
            <p:spPr bwMode="auto">
              <a:xfrm>
                <a:off x="2286000" y="2416201"/>
                <a:ext cx="914400" cy="1588"/>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ru-RU" sz="1400"/>
              </a:p>
            </p:txBody>
          </p:sp>
          <p:sp>
            <p:nvSpPr>
              <p:cNvPr id="30" name="Line 25"/>
              <p:cNvSpPr>
                <a:spLocks noChangeShapeType="1"/>
              </p:cNvSpPr>
              <p:nvPr/>
            </p:nvSpPr>
            <p:spPr bwMode="auto">
              <a:xfrm>
                <a:off x="2286000" y="1813291"/>
                <a:ext cx="914400" cy="1588"/>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ru-RU" sz="1400"/>
              </a:p>
            </p:txBody>
          </p:sp>
          <p:sp>
            <p:nvSpPr>
              <p:cNvPr id="31" name="Line 26"/>
              <p:cNvSpPr>
                <a:spLocks noChangeShapeType="1"/>
              </p:cNvSpPr>
              <p:nvPr/>
            </p:nvSpPr>
            <p:spPr bwMode="auto">
              <a:xfrm>
                <a:off x="2286000" y="1406588"/>
                <a:ext cx="914400" cy="1588"/>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ru-RU" sz="1400"/>
              </a:p>
            </p:txBody>
          </p:sp>
          <p:sp>
            <p:nvSpPr>
              <p:cNvPr id="32" name="Line 27"/>
              <p:cNvSpPr>
                <a:spLocks noChangeShapeType="1"/>
              </p:cNvSpPr>
              <p:nvPr/>
            </p:nvSpPr>
            <p:spPr bwMode="auto">
              <a:xfrm flipH="1">
                <a:off x="3195638" y="4071213"/>
                <a:ext cx="1381125" cy="1588"/>
              </a:xfrm>
              <a:prstGeom prst="line">
                <a:avLst/>
              </a:prstGeom>
              <a:noFill/>
              <a:ln w="9360">
                <a:solidFill>
                  <a:srgbClr val="FFFFFF"/>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ru-RU" sz="1400"/>
              </a:p>
            </p:txBody>
          </p:sp>
          <p:sp>
            <p:nvSpPr>
              <p:cNvPr id="33" name="Rounded Rectangle 32"/>
              <p:cNvSpPr/>
              <p:nvPr/>
            </p:nvSpPr>
            <p:spPr>
              <a:xfrm>
                <a:off x="3541713" y="1842352"/>
                <a:ext cx="3048000" cy="727289"/>
              </a:xfrm>
              <a:prstGeom prst="roundRect">
                <a:avLst/>
              </a:prstGeom>
              <a:solidFill>
                <a:srgbClr val="098DB4"/>
              </a:solidFill>
            </p:spPr>
            <p:style>
              <a:lnRef idx="1">
                <a:schemeClr val="accent1"/>
              </a:lnRef>
              <a:fillRef idx="3">
                <a:schemeClr val="accent1"/>
              </a:fillRef>
              <a:effectRef idx="2">
                <a:schemeClr val="accent1"/>
              </a:effectRef>
              <a:fontRef idx="minor">
                <a:schemeClr val="lt1"/>
              </a:fontRef>
            </p:style>
            <p:txBody>
              <a:bodyPr/>
              <a:lstStyle/>
              <a:p>
                <a:pPr algn="l" rtl="0" eaLnBrk="1" hangingPunct="1">
                  <a:buSzPct val="100000"/>
                  <a:defRPr/>
                </a:pPr>
                <a:r>
                  <a:rPr lang="ru-RU" sz="1400" b="0" i="0" u="none" baseline="0"/>
                  <a:t>Для всех ДП используется один драйвер</a:t>
                </a:r>
              </a:p>
              <a:p>
                <a:pPr algn="ctr" rtl="0" eaLnBrk="1" hangingPunct="1">
                  <a:buClr>
                    <a:srgbClr val="000000"/>
                  </a:buClr>
                  <a:buSzPct val="100000"/>
                  <a:buFont typeface="Times New Roman" panose="02020603050405020304" pitchFamily="18" charset="0"/>
                  <a:buNone/>
                  <a:defRPr/>
                </a:pPr>
                <a:endParaRPr lang="ru-RU" sz="1400" dirty="0"/>
              </a:p>
            </p:txBody>
          </p:sp>
        </p:grpSp>
        <p:sp>
          <p:nvSpPr>
            <p:cNvPr id="34" name="AutoShape 18"/>
            <p:cNvSpPr>
              <a:spLocks noChangeArrowheads="1"/>
            </p:cNvSpPr>
            <p:nvPr/>
          </p:nvSpPr>
          <p:spPr bwMode="auto">
            <a:xfrm>
              <a:off x="499872" y="2669055"/>
              <a:ext cx="1600200" cy="433388"/>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050" b="1" i="0" u="none" baseline="0">
                  <a:solidFill>
                    <a:srgbClr val="FFFFFF"/>
                  </a:solidFill>
                </a:rPr>
                <a:t>GeoAcoustics GeoPulse Chirp</a:t>
              </a:r>
            </a:p>
          </p:txBody>
        </p:sp>
        <p:sp>
          <p:nvSpPr>
            <p:cNvPr id="35" name="Line 25"/>
            <p:cNvSpPr>
              <a:spLocks noChangeShapeType="1"/>
            </p:cNvSpPr>
            <p:nvPr/>
          </p:nvSpPr>
          <p:spPr bwMode="auto">
            <a:xfrm>
              <a:off x="2100072" y="2896068"/>
              <a:ext cx="914400" cy="1587"/>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ru-RU" sz="1400"/>
            </a:p>
          </p:txBody>
        </p:sp>
        <p:sp>
          <p:nvSpPr>
            <p:cNvPr id="36" name="AutoShape 18"/>
            <p:cNvSpPr>
              <a:spLocks noChangeArrowheads="1"/>
            </p:cNvSpPr>
            <p:nvPr/>
          </p:nvSpPr>
          <p:spPr bwMode="auto">
            <a:xfrm>
              <a:off x="499872" y="3165943"/>
              <a:ext cx="1600200" cy="433387"/>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050" b="1" i="0" u="none" baseline="0">
                  <a:solidFill>
                    <a:srgbClr val="FFFFFF"/>
                  </a:solidFill>
                </a:rPr>
                <a:t>Teledyne Odom Chirp III</a:t>
              </a:r>
            </a:p>
          </p:txBody>
        </p:sp>
        <p:sp>
          <p:nvSpPr>
            <p:cNvPr id="37" name="Line 25"/>
            <p:cNvSpPr>
              <a:spLocks noChangeShapeType="1"/>
            </p:cNvSpPr>
            <p:nvPr/>
          </p:nvSpPr>
          <p:spPr bwMode="auto">
            <a:xfrm>
              <a:off x="2100072" y="3370730"/>
              <a:ext cx="914400" cy="1588"/>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ru-RU" sz="1400"/>
            </a:p>
          </p:txBody>
        </p:sp>
        <p:sp>
          <p:nvSpPr>
            <p:cNvPr id="38" name="AutoShape 18"/>
            <p:cNvSpPr>
              <a:spLocks noChangeArrowheads="1"/>
            </p:cNvSpPr>
            <p:nvPr/>
          </p:nvSpPr>
          <p:spPr bwMode="auto">
            <a:xfrm>
              <a:off x="499872" y="3672355"/>
              <a:ext cx="1600200" cy="295275"/>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050" b="1" i="0" u="none" baseline="0">
                  <a:solidFill>
                    <a:srgbClr val="FFFFFF"/>
                  </a:solidFill>
                </a:rPr>
                <a:t>Benthos Chirp</a:t>
              </a:r>
            </a:p>
          </p:txBody>
        </p:sp>
        <p:sp>
          <p:nvSpPr>
            <p:cNvPr id="39" name="Line 25"/>
            <p:cNvSpPr>
              <a:spLocks noChangeShapeType="1"/>
            </p:cNvSpPr>
            <p:nvPr/>
          </p:nvSpPr>
          <p:spPr bwMode="auto">
            <a:xfrm>
              <a:off x="2100072" y="3824755"/>
              <a:ext cx="914400" cy="1588"/>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ru-RU" sz="1400"/>
            </a:p>
          </p:txBody>
        </p:sp>
        <p:sp>
          <p:nvSpPr>
            <p:cNvPr id="40" name="AutoShape 18"/>
            <p:cNvSpPr>
              <a:spLocks noChangeArrowheads="1"/>
            </p:cNvSpPr>
            <p:nvPr/>
          </p:nvSpPr>
          <p:spPr bwMode="auto">
            <a:xfrm>
              <a:off x="495110" y="4399430"/>
              <a:ext cx="1600200" cy="295275"/>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050" b="1" i="0" u="none" baseline="0">
                  <a:solidFill>
                    <a:srgbClr val="FFFFFF"/>
                  </a:solidFill>
                </a:rPr>
                <a:t>Knudsen</a:t>
              </a:r>
            </a:p>
          </p:txBody>
        </p:sp>
        <p:sp>
          <p:nvSpPr>
            <p:cNvPr id="41" name="Line 25"/>
            <p:cNvSpPr>
              <a:spLocks noChangeShapeType="1"/>
            </p:cNvSpPr>
            <p:nvPr/>
          </p:nvSpPr>
          <p:spPr bwMode="auto">
            <a:xfrm>
              <a:off x="2095310" y="4551830"/>
              <a:ext cx="914400" cy="1588"/>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ru-RU" sz="1400"/>
            </a:p>
          </p:txBody>
        </p:sp>
        <p:sp>
          <p:nvSpPr>
            <p:cNvPr id="42" name="AutoShape 18"/>
            <p:cNvSpPr>
              <a:spLocks noChangeArrowheads="1"/>
            </p:cNvSpPr>
            <p:nvPr/>
          </p:nvSpPr>
          <p:spPr bwMode="auto">
            <a:xfrm>
              <a:off x="495110" y="4043830"/>
              <a:ext cx="1600200" cy="293688"/>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050" b="1" i="0" u="none" baseline="0">
                  <a:solidFill>
                    <a:srgbClr val="FFFFFF"/>
                  </a:solidFill>
                </a:rPr>
                <a:t>Falmouth HMS-622</a:t>
              </a:r>
            </a:p>
          </p:txBody>
        </p:sp>
        <p:sp>
          <p:nvSpPr>
            <p:cNvPr id="43" name="Line 25"/>
            <p:cNvSpPr>
              <a:spLocks noChangeShapeType="1"/>
            </p:cNvSpPr>
            <p:nvPr/>
          </p:nvSpPr>
          <p:spPr bwMode="auto">
            <a:xfrm>
              <a:off x="2095310" y="4185118"/>
              <a:ext cx="914400" cy="1587"/>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ru-RU" sz="1400"/>
            </a:p>
          </p:txBody>
        </p:sp>
        <p:sp>
          <p:nvSpPr>
            <p:cNvPr id="44" name="AutoShape 9"/>
            <p:cNvSpPr>
              <a:spLocks noChangeArrowheads="1"/>
            </p:cNvSpPr>
            <p:nvPr/>
          </p:nvSpPr>
          <p:spPr bwMode="auto">
            <a:xfrm>
              <a:off x="3393830" y="1283314"/>
              <a:ext cx="3005138" cy="34925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600" b="1" i="0" u="none" baseline="0">
                  <a:solidFill>
                    <a:srgbClr val="FFFFFF"/>
                  </a:solidFill>
                </a:rPr>
                <a:t>DIGITAL SYSTEMS</a:t>
              </a:r>
            </a:p>
          </p:txBody>
        </p:sp>
        <p:sp>
          <p:nvSpPr>
            <p:cNvPr id="45" name="AutoShape 11"/>
            <p:cNvSpPr>
              <a:spLocks noChangeArrowheads="1"/>
            </p:cNvSpPr>
            <p:nvPr/>
          </p:nvSpPr>
          <p:spPr bwMode="auto">
            <a:xfrm>
              <a:off x="482092" y="5707295"/>
              <a:ext cx="1600200" cy="392113"/>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050" b="1" i="0" u="none" baseline="0">
                  <a:solidFill>
                    <a:srgbClr val="FFFFFF"/>
                  </a:solidFill>
                </a:rPr>
                <a:t>АНАЛОГОВЫЙ ДП СН-1</a:t>
              </a:r>
            </a:p>
          </p:txBody>
        </p:sp>
        <p:cxnSp>
          <p:nvCxnSpPr>
            <p:cNvPr id="46" name="AutoShape 14"/>
            <p:cNvCxnSpPr>
              <a:cxnSpLocks noChangeShapeType="1"/>
              <a:stCxn id="45" idx="3"/>
              <a:endCxn id="13" idx="1"/>
            </p:cNvCxnSpPr>
            <p:nvPr/>
          </p:nvCxnSpPr>
          <p:spPr bwMode="auto">
            <a:xfrm flipV="1">
              <a:off x="2082292" y="5673887"/>
              <a:ext cx="474980" cy="229465"/>
            </a:xfrm>
            <a:prstGeom prst="straightConnector1">
              <a:avLst/>
            </a:prstGeom>
            <a:noFill/>
            <a:ln w="19080">
              <a:solidFill>
                <a:srgbClr val="FFFFFF"/>
              </a:solidFill>
              <a:miter lim="800000"/>
              <a:headEnd/>
              <a:tailEnd type="triangle" w="med" len="med"/>
            </a:ln>
            <a:extLst>
              <a:ext uri="{909E8E84-426E-40DD-AFC4-6F175D3DCCD1}">
                <a14:hiddenFill xmlns:a14="http://schemas.microsoft.com/office/drawing/2010/main">
                  <a:noFill/>
                </a14:hiddenFill>
              </a:ext>
            </a:extLst>
          </p:spPr>
        </p:cxnSp>
        <p:sp>
          <p:nvSpPr>
            <p:cNvPr id="47" name="AutoShape 9"/>
            <p:cNvSpPr>
              <a:spLocks noChangeArrowheads="1"/>
            </p:cNvSpPr>
            <p:nvPr/>
          </p:nvSpPr>
          <p:spPr bwMode="auto">
            <a:xfrm>
              <a:off x="3977807" y="5185350"/>
              <a:ext cx="2351365" cy="298797"/>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200" b="1" i="0" u="none" baseline="0">
                  <a:solidFill>
                    <a:srgbClr val="FFFFFF"/>
                  </a:solidFill>
                </a:rPr>
                <a:t>ANALOG SYSTEMS</a:t>
              </a:r>
            </a:p>
          </p:txBody>
        </p:sp>
        <p:sp>
          <p:nvSpPr>
            <p:cNvPr id="48" name="AutoShape 18"/>
            <p:cNvSpPr>
              <a:spLocks noChangeArrowheads="1"/>
            </p:cNvSpPr>
            <p:nvPr/>
          </p:nvSpPr>
          <p:spPr bwMode="auto">
            <a:xfrm>
              <a:off x="499872" y="4753443"/>
              <a:ext cx="1600200" cy="293687"/>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ru-RU" sz="1050" b="1" i="0" u="none" baseline="0">
                  <a:solidFill>
                    <a:srgbClr val="FFFFFF"/>
                  </a:solidFill>
                </a:rPr>
                <a:t>Особые датчики</a:t>
              </a:r>
            </a:p>
          </p:txBody>
        </p:sp>
        <p:sp>
          <p:nvSpPr>
            <p:cNvPr id="49" name="Line 25"/>
            <p:cNvSpPr>
              <a:spLocks noChangeShapeType="1"/>
            </p:cNvSpPr>
            <p:nvPr/>
          </p:nvSpPr>
          <p:spPr bwMode="auto">
            <a:xfrm>
              <a:off x="2100072" y="4905843"/>
              <a:ext cx="914400" cy="0"/>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ru-RU" sz="1400"/>
            </a:p>
          </p:txBody>
        </p:sp>
      </p:grpSp>
    </p:spTree>
    <p:extLst>
      <p:ext uri="{BB962C8B-B14F-4D97-AF65-F5344CB8AC3E}">
        <p14:creationId xmlns:p14="http://schemas.microsoft.com/office/powerpoint/2010/main" val="36980626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BP_data_export.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304800" y="1525588"/>
            <a:ext cx="8458200" cy="4722812"/>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24579" name="Title 7"/>
          <p:cNvSpPr>
            <a:spLocks noGrp="1"/>
          </p:cNvSpPr>
          <p:nvPr>
            <p:ph type="title"/>
          </p:nvPr>
        </p:nvSpPr>
        <p:spPr>
          <a:xfrm>
            <a:off x="347663" y="0"/>
            <a:ext cx="7348537" cy="989013"/>
          </a:xfrm>
        </p:spPr>
        <p:txBody>
          <a:bodyPr/>
          <a:lstStyle/>
          <a:p>
            <a:pPr algn="l" rtl="0" eaLnBrk="1" hangingPunct="1"/>
            <a:r>
              <a:rPr lang="ru-RU" b="0" i="0" u="none" baseline="0">
                <a:latin typeface="Arial" pitchFamily="34" charset="0"/>
                <a:cs typeface="Arial" pitchFamily="34" charset="0"/>
              </a:rPr>
              <a:t>Пример сеанса – Экспорт Данных </a:t>
            </a:r>
          </a:p>
        </p:txBody>
      </p:sp>
    </p:spTree>
    <p:extLst>
      <p:ext uri="{BB962C8B-B14F-4D97-AF65-F5344CB8AC3E}">
        <p14:creationId xmlns:p14="http://schemas.microsoft.com/office/powerpoint/2010/main" val="1037989595"/>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seq concurrent="1" nextAc="seek">
              <p:cTn id="4" restart="whenNotActive" fill="hold" evtFilter="cancelBubble" nodeType="interactiveSeq">
                <p:stCondLst>
                  <p:cond evt="onClick" delay="0">
                    <p:tgtEl>
                      <p:spTgt spid="2"/>
                    </p:tgtEl>
                  </p:cond>
                </p:stCondLst>
                <p:endSync evt="end" delay="0">
                  <p:rtn val="all"/>
                </p:endSync>
                <p:childTnLst>
                  <p:par>
                    <p:cTn id="5" fill="hold" nodeType="clickPar">
                      <p:stCondLst>
                        <p:cond delay="0"/>
                      </p:stCondLst>
                      <p:childTnLst>
                        <p:par>
                          <p:cTn id="6" fill="hold" nodeType="withGroup">
                            <p:stCondLst>
                              <p:cond delay="0"/>
                            </p:stCondLst>
                            <p:childTnLst>
                              <p:par>
                                <p:cTn id="7" presetID="2" presetClass="mediacall" presetSubtype="0" fill="hold" nodeType="clickEffect">
                                  <p:stCondLst>
                                    <p:cond delay="0"/>
                                  </p:stCondLst>
                                  <p:childTnLst>
                                    <p:cmd type="call" cmd="togglePause">
                                      <p:cBhvr>
                                        <p:cTn id="8" dur="1" fill="hold"/>
                                        <p:tgtEl>
                                          <p:spTgt spid="2"/>
                                        </p:tgtEl>
                                      </p:cBhvr>
                                    </p:cmd>
                                  </p:childTnLst>
                                </p:cTn>
                              </p:par>
                            </p:childTnLst>
                          </p:cTn>
                        </p:par>
                      </p:childTnLst>
                    </p:cTn>
                  </p:par>
                </p:childTnLst>
              </p:cTn>
              <p:nextCondLst>
                <p:cond evt="onClick" delay="0">
                  <p:tgtEl>
                    <p:spTgt spid="2"/>
                  </p:tgtEl>
                </p:cond>
              </p:nextCondLst>
            </p:seq>
            <p:video>
              <p:cMediaNode vol="80000">
                <p:cTn id="9" fill="hold" display="0">
                  <p:stCondLst>
                    <p:cond delay="indefinite"/>
                  </p:stCondLst>
                </p:cTn>
                <p:tgtEl>
                  <p:spTgt spid="2"/>
                </p:tgtEl>
              </p:cMediaNode>
            </p:vide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228600" y="0"/>
            <a:ext cx="84439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Трехмерные диаграммы (3D Fence)</a:t>
            </a:r>
          </a:p>
        </p:txBody>
      </p:sp>
      <p:sp>
        <p:nvSpPr>
          <p:cNvPr id="25603" name="Rectangle 2"/>
          <p:cNvSpPr>
            <a:spLocks noChangeArrowheads="1"/>
          </p:cNvSpPr>
          <p:nvPr/>
        </p:nvSpPr>
        <p:spPr bwMode="auto">
          <a:xfrm>
            <a:off x="333375" y="1553369"/>
            <a:ext cx="4495800"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bg1"/>
                </a:solidFill>
                <a:latin typeface="Arial" pitchFamily="34" charset="0"/>
                <a:ea typeface="Microsoft YaHei" pitchFamily="34" charset="-122"/>
              </a:defRPr>
            </a:lvl1pPr>
            <a:lvl2pPr>
              <a:defRPr>
                <a:solidFill>
                  <a:schemeClr val="bg1"/>
                </a:solidFill>
                <a:latin typeface="Arial" pitchFamily="34" charset="0"/>
                <a:ea typeface="Microsoft YaHei" pitchFamily="34" charset="-122"/>
              </a:defRPr>
            </a:lvl2pPr>
            <a:lvl3pPr>
              <a:defRPr>
                <a:solidFill>
                  <a:schemeClr val="bg1"/>
                </a:solidFill>
                <a:latin typeface="Arial" pitchFamily="34" charset="0"/>
                <a:ea typeface="Microsoft YaHei" pitchFamily="34" charset="-122"/>
              </a:defRPr>
            </a:lvl3pPr>
            <a:lvl4pPr>
              <a:defRPr>
                <a:solidFill>
                  <a:schemeClr val="bg1"/>
                </a:solidFill>
                <a:latin typeface="Arial" pitchFamily="34" charset="0"/>
                <a:ea typeface="Microsoft YaHei" pitchFamily="34" charset="-122"/>
              </a:defRPr>
            </a:lvl4pPr>
            <a:lvl5pPr>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9pPr>
          </a:lstStyle>
          <a:p>
            <a:pPr algn="l" rtl="0">
              <a:buFont typeface="Arial" pitchFamily="34" charset="0"/>
              <a:buChar char="•"/>
            </a:pPr>
            <a:r>
              <a:rPr lang="ru-RU" sz="1400" b="0" i="0" u="none" baseline="0">
                <a:solidFill>
                  <a:schemeClr val="tx1">
                    <a:lumMod val="65000"/>
                    <a:lumOff val="35000"/>
                  </a:schemeClr>
                </a:solidFill>
              </a:rPr>
              <a:t>В HYPACK SUBBOTTOM можно создать 3-мерные диаграммы профилей ДП с наложенными рефлекторами и полигонами изопах.  </a:t>
            </a:r>
          </a:p>
          <a:p>
            <a:pPr algn="l" rtl="0">
              <a:buFont typeface="Arial" pitchFamily="34" charset="0"/>
              <a:buChar char="•"/>
            </a:pPr>
            <a:endParaRPr lang="ru-RU" altLang="en-US" sz="1400" dirty="0">
              <a:solidFill>
                <a:schemeClr val="tx1">
                  <a:lumMod val="65000"/>
                  <a:lumOff val="35000"/>
                </a:schemeClr>
              </a:solidFill>
            </a:endParaRPr>
          </a:p>
          <a:p>
            <a:pPr algn="l" rtl="0">
              <a:buFont typeface="Arial" pitchFamily="34" charset="0"/>
              <a:buChar char="•"/>
            </a:pPr>
            <a:r>
              <a:rPr lang="ru-RU" sz="1400" b="0" i="0" u="none" baseline="0">
                <a:solidFill>
                  <a:schemeClr val="tx1">
                    <a:lumMod val="65000"/>
                    <a:lumOff val="35000"/>
                  </a:schemeClr>
                </a:solidFill>
              </a:rPr>
              <a:t>3мерную диаграмму можно вращать в любом направлении и задать ее прозрачность.  Можно обрезать диаграмму файлом границ, чтобы обозначить интересный участок.  </a:t>
            </a:r>
          </a:p>
          <a:p>
            <a:pPr algn="l" rtl="0">
              <a:buFont typeface="Arial" pitchFamily="34" charset="0"/>
              <a:buChar char="•"/>
            </a:pPr>
            <a:endParaRPr lang="ru-RU" altLang="en-US" sz="1400" dirty="0">
              <a:solidFill>
                <a:schemeClr val="tx1">
                  <a:lumMod val="65000"/>
                  <a:lumOff val="35000"/>
                </a:schemeClr>
              </a:solidFill>
            </a:endParaRPr>
          </a:p>
          <a:p>
            <a:pPr algn="l" rtl="0">
              <a:buFont typeface="Arial" pitchFamily="34" charset="0"/>
              <a:buChar char="•"/>
            </a:pPr>
            <a:r>
              <a:rPr lang="ru-RU" sz="1400" b="0" i="0" u="none" baseline="0">
                <a:solidFill>
                  <a:schemeClr val="tx1">
                    <a:lumMod val="65000"/>
                    <a:lumOff val="35000"/>
                  </a:schemeClr>
                </a:solidFill>
              </a:rPr>
              <a:t>Удобное средство визуализации данных в трех измерениях для лучшего понимания донной геологии.  </a:t>
            </a:r>
          </a:p>
        </p:txBody>
      </p:sp>
      <p:grpSp>
        <p:nvGrpSpPr>
          <p:cNvPr id="2" name="Group 1">
            <a:extLst>
              <a:ext uri="{FF2B5EF4-FFF2-40B4-BE49-F238E27FC236}">
                <a16:creationId xmlns="" xmlns:a16="http://schemas.microsoft.com/office/drawing/2014/main" id="{4767F1D8-D639-4DD5-B44C-72FE6CDFA754}"/>
              </a:ext>
            </a:extLst>
          </p:cNvPr>
          <p:cNvGrpSpPr/>
          <p:nvPr/>
        </p:nvGrpSpPr>
        <p:grpSpPr>
          <a:xfrm>
            <a:off x="5000625" y="1553369"/>
            <a:ext cx="2097088" cy="2276475"/>
            <a:chOff x="4724400" y="1047750"/>
            <a:chExt cx="2097088" cy="2276475"/>
          </a:xfrm>
        </p:grpSpPr>
        <p:pic>
          <p:nvPicPr>
            <p:cNvPr id="25606" name="Picture 2"/>
            <p:cNvPicPr>
              <a:picLocks noChangeAspect="1" noChangeArrowheads="1"/>
            </p:cNvPicPr>
            <p:nvPr/>
          </p:nvPicPr>
          <p:blipFill>
            <a:blip r:embed="rId3">
              <a:extLst>
                <a:ext uri="{28A0092B-C50C-407E-A947-70E740481C1C}">
                  <a14:useLocalDpi xmlns:a14="http://schemas.microsoft.com/office/drawing/2010/main" val="0"/>
                </a:ext>
              </a:extLst>
            </a:blip>
            <a:srcRect b="24231"/>
            <a:stretch>
              <a:fillRect/>
            </a:stretch>
          </p:blipFill>
          <p:spPr bwMode="auto">
            <a:xfrm>
              <a:off x="4724400" y="1047750"/>
              <a:ext cx="2097088" cy="22764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00B8FF"/>
                  </a:solidFill>
                </a14:hiddenFill>
              </a:ext>
            </a:extLst>
          </p:spPr>
        </p:pic>
        <p:sp>
          <p:nvSpPr>
            <p:cNvPr id="8" name="Rectangle 7"/>
            <p:cNvSpPr/>
            <p:nvPr/>
          </p:nvSpPr>
          <p:spPr>
            <a:xfrm>
              <a:off x="4876800" y="3076575"/>
              <a:ext cx="1524000" cy="200025"/>
            </a:xfrm>
            <a:prstGeom prst="rect">
              <a:avLst/>
            </a:pr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ru-RU"/>
            </a:p>
          </p:txBody>
        </p:sp>
      </p:grpSp>
      <p:sp>
        <p:nvSpPr>
          <p:cNvPr id="25608" name="AutoShape 3"/>
          <p:cNvSpPr>
            <a:spLocks noChangeArrowheads="1"/>
          </p:cNvSpPr>
          <p:nvPr/>
        </p:nvSpPr>
        <p:spPr bwMode="auto">
          <a:xfrm>
            <a:off x="6677025" y="3263900"/>
            <a:ext cx="2133600" cy="2257425"/>
          </a:xfrm>
          <a:prstGeom prst="roundRect">
            <a:avLst>
              <a:gd name="adj" fmla="val 171"/>
            </a:avLst>
          </a:prstGeom>
          <a:solidFill>
            <a:srgbClr val="99CCFF"/>
          </a:solidFill>
          <a:ln w="9360">
            <a:solidFill>
              <a:srgbClr val="000000"/>
            </a:solidFill>
            <a:round/>
            <a:headEnd/>
            <a:tailEnd/>
          </a:ln>
        </p:spPr>
        <p:txBody>
          <a:bodyPr lIns="90000" tIns="45000" rIns="90000" bIns="45000" anchor="ctr" anchorCtr="1"/>
          <a:lstStyle>
            <a:lvl1pPr marL="285750" indent="-285750">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 typeface="Arial" pitchFamily="34" charset="0"/>
              <a:buChar char="•"/>
            </a:pPr>
            <a:r>
              <a:rPr lang="ru-RU" sz="1400" b="0" i="0" u="none" baseline="0">
                <a:solidFill>
                  <a:schemeClr val="tx1">
                    <a:lumMod val="65000"/>
                    <a:lumOff val="35000"/>
                  </a:schemeClr>
                </a:solidFill>
              </a:rPr>
              <a:t>Используйте ЛКМ для вращения диаграммы.</a:t>
            </a:r>
          </a:p>
          <a:p>
            <a:pPr algn="l" rtl="0" eaLnBrk="1" hangingPunct="1">
              <a:spcAft>
                <a:spcPct val="0"/>
              </a:spcAft>
              <a:buClrTx/>
              <a:buFont typeface="Arial" pitchFamily="34" charset="0"/>
              <a:buChar char="•"/>
            </a:pPr>
            <a:r>
              <a:rPr lang="ru-RU" sz="1400" b="0" i="0" u="none" baseline="0">
                <a:solidFill>
                  <a:schemeClr val="tx1">
                    <a:lumMod val="65000"/>
                    <a:lumOff val="35000"/>
                  </a:schemeClr>
                </a:solidFill>
              </a:rPr>
              <a:t>Колесико прокрутки мыши для зума.</a:t>
            </a:r>
          </a:p>
          <a:p>
            <a:pPr algn="l" rtl="0" eaLnBrk="1" hangingPunct="1">
              <a:spcAft>
                <a:spcPct val="0"/>
              </a:spcAft>
              <a:buClrTx/>
              <a:buFont typeface="Arial" pitchFamily="34" charset="0"/>
              <a:buChar char="•"/>
            </a:pPr>
            <a:r>
              <a:rPr lang="ru-RU" sz="1400" b="0" i="0" u="none" baseline="0">
                <a:solidFill>
                  <a:schemeClr val="tx1">
                    <a:lumMod val="65000"/>
                    <a:lumOff val="35000"/>
                  </a:schemeClr>
                </a:solidFill>
              </a:rPr>
              <a:t>Правая кнопка мыши для перемещения.</a:t>
            </a:r>
          </a:p>
        </p:txBody>
      </p:sp>
    </p:spTree>
    <p:extLst>
      <p:ext uri="{BB962C8B-B14F-4D97-AF65-F5344CB8AC3E}">
        <p14:creationId xmlns:p14="http://schemas.microsoft.com/office/powerpoint/2010/main" val="3354214113"/>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91A251B-3239-4DA8-A210-394A58902496}"/>
              </a:ext>
            </a:extLst>
          </p:cNvPr>
          <p:cNvSpPr>
            <a:spLocks noGrp="1"/>
          </p:cNvSpPr>
          <p:nvPr>
            <p:ph type="title"/>
          </p:nvPr>
        </p:nvSpPr>
        <p:spPr/>
        <p:txBody>
          <a:bodyPr/>
          <a:lstStyle/>
          <a:p>
            <a:pPr algn="l" rtl="0"/>
            <a:r>
              <a:rPr lang="ru-RU" b="0" i="0" u="none" baseline="0">
                <a:cs typeface="Arial" pitchFamily="34" charset="0"/>
              </a:rPr>
              <a:t>Трехмерные диаграммы (3D Fence)</a:t>
            </a:r>
            <a:endParaRPr lang="ru-RU" dirty="0"/>
          </a:p>
        </p:txBody>
      </p:sp>
      <p:sp>
        <p:nvSpPr>
          <p:cNvPr id="3" name="Slide Number Placeholder 2">
            <a:extLst>
              <a:ext uri="{FF2B5EF4-FFF2-40B4-BE49-F238E27FC236}">
                <a16:creationId xmlns="" xmlns:a16="http://schemas.microsoft.com/office/drawing/2014/main" id="{65258E91-39E7-40D1-98F9-EC91E5ABF921}"/>
              </a:ext>
            </a:extLst>
          </p:cNvPr>
          <p:cNvSpPr>
            <a:spLocks noGrp="1"/>
          </p:cNvSpPr>
          <p:nvPr>
            <p:ph type="sldNum" sz="quarter" idx="12"/>
          </p:nvPr>
        </p:nvSpPr>
        <p:spPr/>
        <p:txBody>
          <a:bodyPr/>
          <a:lstStyle/>
          <a:p>
            <a:pPr algn="l" rtl="0"/>
            <a:fld id="{50F2F8E5-1108-0A46-83A0-852BF6A1A522}" type="slidenum">
              <a:rPr/>
              <a:pPr/>
              <a:t>52</a:t>
            </a:fld>
            <a:endParaRPr lang="ru-RU"/>
          </a:p>
        </p:txBody>
      </p:sp>
      <p:pic>
        <p:nvPicPr>
          <p:cNvPr id="4" name="Picture 5">
            <a:extLst>
              <a:ext uri="{FF2B5EF4-FFF2-40B4-BE49-F238E27FC236}">
                <a16:creationId xmlns="" xmlns:a16="http://schemas.microsoft.com/office/drawing/2014/main" id="{5E059EA0-E55D-4723-821B-9A3701634C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447" r="4332"/>
          <a:stretch>
            <a:fillRect/>
          </a:stretch>
        </p:blipFill>
        <p:spPr bwMode="auto">
          <a:xfrm>
            <a:off x="368255" y="1368082"/>
            <a:ext cx="6507888" cy="465705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Rectangle 9">
            <a:extLst>
              <a:ext uri="{FF2B5EF4-FFF2-40B4-BE49-F238E27FC236}">
                <a16:creationId xmlns="" xmlns:a16="http://schemas.microsoft.com/office/drawing/2014/main" id="{3DEF6EE8-F433-4BE6-A04C-86AE29C5CC8E}"/>
              </a:ext>
            </a:extLst>
          </p:cNvPr>
          <p:cNvSpPr>
            <a:spLocks noChangeArrowheads="1"/>
          </p:cNvSpPr>
          <p:nvPr/>
        </p:nvSpPr>
        <p:spPr bwMode="auto">
          <a:xfrm>
            <a:off x="2286000" y="6169251"/>
            <a:ext cx="457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ru-RU" sz="1200" b="0" i="0" u="none" baseline="0">
                <a:solidFill>
                  <a:schemeClr val="tx1">
                    <a:lumMod val="65000"/>
                    <a:lumOff val="35000"/>
                  </a:schemeClr>
                </a:solidFill>
              </a:rPr>
              <a:t>3мерная диаграмма трех параллельных профилограмм с интерпретацией и шкалами.</a:t>
            </a:r>
          </a:p>
        </p:txBody>
      </p:sp>
    </p:spTree>
    <p:extLst>
      <p:ext uri="{BB962C8B-B14F-4D97-AF65-F5344CB8AC3E}">
        <p14:creationId xmlns:p14="http://schemas.microsoft.com/office/powerpoint/2010/main" val="13336755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33312FB-91D9-4AA0-9B15-04CC05B8E84D}"/>
              </a:ext>
            </a:extLst>
          </p:cNvPr>
          <p:cNvSpPr>
            <a:spLocks noGrp="1"/>
          </p:cNvSpPr>
          <p:nvPr>
            <p:ph type="title"/>
          </p:nvPr>
        </p:nvSpPr>
        <p:spPr/>
        <p:txBody>
          <a:bodyPr/>
          <a:lstStyle/>
          <a:p>
            <a:pPr algn="l" rtl="0"/>
            <a:r>
              <a:rPr lang="ru-RU" b="0" i="0" u="none" baseline="0"/>
              <a:t>Трехмерные диаграммы (3D Fence)</a:t>
            </a:r>
          </a:p>
        </p:txBody>
      </p:sp>
      <p:sp>
        <p:nvSpPr>
          <p:cNvPr id="3" name="Slide Number Placeholder 2">
            <a:extLst>
              <a:ext uri="{FF2B5EF4-FFF2-40B4-BE49-F238E27FC236}">
                <a16:creationId xmlns="" xmlns:a16="http://schemas.microsoft.com/office/drawing/2014/main" id="{C92554E8-80F8-46F7-9DA9-7BCDADE92A1F}"/>
              </a:ext>
            </a:extLst>
          </p:cNvPr>
          <p:cNvSpPr>
            <a:spLocks noGrp="1"/>
          </p:cNvSpPr>
          <p:nvPr>
            <p:ph type="sldNum" sz="quarter" idx="12"/>
          </p:nvPr>
        </p:nvSpPr>
        <p:spPr/>
        <p:txBody>
          <a:bodyPr/>
          <a:lstStyle/>
          <a:p>
            <a:pPr algn="l" rtl="0"/>
            <a:fld id="{50F2F8E5-1108-0A46-83A0-852BF6A1A522}" type="slidenum">
              <a:rPr/>
              <a:pPr/>
              <a:t>53</a:t>
            </a:fld>
            <a:endParaRPr lang="ru-RU"/>
          </a:p>
        </p:txBody>
      </p:sp>
      <p:pic>
        <p:nvPicPr>
          <p:cNvPr id="4" name="Picture 4">
            <a:extLst>
              <a:ext uri="{FF2B5EF4-FFF2-40B4-BE49-F238E27FC236}">
                <a16:creationId xmlns="" xmlns:a16="http://schemas.microsoft.com/office/drawing/2014/main" id="{BE5AA937-7904-43BC-9867-A98C3C5544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4300" t="4419" r="5045" b="41545"/>
          <a:stretch>
            <a:fillRect/>
          </a:stretch>
        </p:blipFill>
        <p:spPr bwMode="auto">
          <a:xfrm>
            <a:off x="806450" y="1566723"/>
            <a:ext cx="7531100" cy="425976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Rectangle 3">
            <a:extLst>
              <a:ext uri="{FF2B5EF4-FFF2-40B4-BE49-F238E27FC236}">
                <a16:creationId xmlns="" xmlns:a16="http://schemas.microsoft.com/office/drawing/2014/main" id="{EF90F912-6F75-4863-8A98-A9254B555505}"/>
              </a:ext>
            </a:extLst>
          </p:cNvPr>
          <p:cNvSpPr>
            <a:spLocks noChangeArrowheads="1"/>
          </p:cNvSpPr>
          <p:nvPr/>
        </p:nvSpPr>
        <p:spPr bwMode="auto">
          <a:xfrm>
            <a:off x="2286000" y="5839235"/>
            <a:ext cx="4572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ru-RU" sz="1200" b="0" i="0" u="none" baseline="0">
                <a:solidFill>
                  <a:schemeClr val="tx1">
                    <a:lumMod val="65000"/>
                    <a:lumOff val="35000"/>
                  </a:schemeClr>
                </a:solidFill>
              </a:rPr>
              <a:t>3-мерная диаграмма двух пересекающихся профилограмм. </a:t>
            </a:r>
          </a:p>
        </p:txBody>
      </p:sp>
    </p:spTree>
    <p:extLst>
      <p:ext uri="{BB962C8B-B14F-4D97-AF65-F5344CB8AC3E}">
        <p14:creationId xmlns:p14="http://schemas.microsoft.com/office/powerpoint/2010/main" val="1296330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7"/>
          <p:cNvSpPr>
            <a:spLocks noGrp="1"/>
          </p:cNvSpPr>
          <p:nvPr>
            <p:ph type="title"/>
          </p:nvPr>
        </p:nvSpPr>
        <p:spPr>
          <a:xfrm>
            <a:off x="347663" y="0"/>
            <a:ext cx="7348537" cy="989013"/>
          </a:xfrm>
        </p:spPr>
        <p:txBody>
          <a:bodyPr/>
          <a:lstStyle/>
          <a:p>
            <a:pPr algn="l" rtl="0" eaLnBrk="1" hangingPunct="1"/>
            <a:r>
              <a:rPr lang="ru-RU" b="0" i="0" u="none" baseline="0">
                <a:latin typeface="Arial" pitchFamily="34" charset="0"/>
                <a:cs typeface="Arial" pitchFamily="34" charset="0"/>
              </a:rPr>
              <a:t>Пример сеанса - 3D Fences </a:t>
            </a:r>
          </a:p>
        </p:txBody>
      </p:sp>
      <p:pic>
        <p:nvPicPr>
          <p:cNvPr id="3" name="SBP_3D_fence_output.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257175" y="1162050"/>
            <a:ext cx="8378825" cy="4678363"/>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3644022"/>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seq concurrent="1" nextAc="seek">
              <p:cTn id="4" restart="whenNotActive" fill="hold" evtFilter="cancelBubble" nodeType="interactiveSeq">
                <p:stCondLst>
                  <p:cond evt="onClick" delay="0">
                    <p:tgtEl>
                      <p:spTgt spid="3"/>
                    </p:tgtEl>
                  </p:cond>
                </p:stCondLst>
                <p:endSync evt="end" delay="0">
                  <p:rtn val="all"/>
                </p:endSync>
                <p:childTnLst>
                  <p:par>
                    <p:cTn id="5" fill="hold" nodeType="clickPar">
                      <p:stCondLst>
                        <p:cond delay="0"/>
                      </p:stCondLst>
                      <p:childTnLst>
                        <p:par>
                          <p:cTn id="6" fill="hold" nodeType="withGroup">
                            <p:stCondLst>
                              <p:cond delay="0"/>
                            </p:stCondLst>
                            <p:childTnLst>
                              <p:par>
                                <p:cTn id="7" presetID="2" presetClass="mediacall" presetSubtype="0" fill="hold" nodeType="clickEffect">
                                  <p:stCondLst>
                                    <p:cond delay="0"/>
                                  </p:stCondLst>
                                  <p:childTnLst>
                                    <p:cmd type="call" cmd="togglePause">
                                      <p:cBhvr>
                                        <p:cTn id="8" dur="1" fill="hold"/>
                                        <p:tgtEl>
                                          <p:spTgt spid="3"/>
                                        </p:tgtEl>
                                      </p:cBhvr>
                                    </p:cmd>
                                  </p:childTnLst>
                                </p:cTn>
                              </p:par>
                            </p:childTnLst>
                          </p:cTn>
                        </p:par>
                      </p:childTnLst>
                    </p:cTn>
                  </p:par>
                </p:childTnLst>
              </p:cTn>
              <p:nextCondLst>
                <p:cond evt="onClick" delay="0">
                  <p:tgtEl>
                    <p:spTgt spid="3"/>
                  </p:tgtEl>
                </p:cond>
              </p:nextCondLst>
            </p:seq>
            <p:video>
              <p:cMediaNode vol="80000">
                <p:cTn id="9" fill="hold" display="0">
                  <p:stCondLst>
                    <p:cond delay="indefinite"/>
                  </p:stCondLst>
                </p:cTn>
                <p:tgtEl>
                  <p:spTgt spid="3"/>
                </p:tgtEl>
              </p:cMediaNode>
            </p:vide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9703" y="1874702"/>
            <a:ext cx="8554481" cy="1470025"/>
          </a:xfrm>
        </p:spPr>
        <p:txBody>
          <a:bodyPr/>
          <a:lstStyle/>
          <a:p>
            <a:pPr algn="l" rtl="0"/>
            <a:r>
              <a:rPr lang="ru-RU" b="0" i="0" u="none" baseline="0"/>
              <a:t>Спасибо!</a:t>
            </a:r>
            <a:endParaRPr lang="ru-RU" sz="2400" dirty="0"/>
          </a:p>
        </p:txBody>
      </p:sp>
      <p:sp>
        <p:nvSpPr>
          <p:cNvPr id="7" name="Content Placeholder 6"/>
          <p:cNvSpPr>
            <a:spLocks noGrp="1"/>
          </p:cNvSpPr>
          <p:nvPr>
            <p:ph sz="quarter" idx="11"/>
          </p:nvPr>
        </p:nvSpPr>
        <p:spPr/>
        <p:txBody>
          <a:bodyPr/>
          <a:lstStyle/>
          <a:p>
            <a:pPr algn="l" rtl="0"/>
            <a:r>
              <a:rPr lang="ru-RU" b="0" i="0" u="none" baseline="0"/>
              <a:t>Январь 2020</a:t>
            </a:r>
          </a:p>
        </p:txBody>
      </p:sp>
      <p:sp>
        <p:nvSpPr>
          <p:cNvPr id="6" name="Rectangle 5"/>
          <p:cNvSpPr/>
          <p:nvPr/>
        </p:nvSpPr>
        <p:spPr>
          <a:xfrm>
            <a:off x="511657" y="4756957"/>
            <a:ext cx="8142645" cy="1538883"/>
          </a:xfrm>
          <a:prstGeom prst="rect">
            <a:avLst/>
          </a:prstGeom>
          <a:noFill/>
        </p:spPr>
        <p:txBody>
          <a:bodyPr wrap="square">
            <a:spAutoFit/>
          </a:bodyPr>
          <a:lstStyle/>
          <a:p>
            <a:pPr algn="l" rtl="0">
              <a:buClr>
                <a:schemeClr val="tx1">
                  <a:lumMod val="65000"/>
                  <a:lumOff val="35000"/>
                </a:schemeClr>
              </a:buClr>
            </a:pPr>
            <a:r>
              <a:rPr lang="ru-RU" sz="1600" b="0" i="0" u="none" baseline="0">
                <a:solidFill>
                  <a:schemeClr val="tx1">
                    <a:lumMod val="65000"/>
                    <a:lumOff val="35000"/>
                  </a:schemeClr>
                </a:solidFill>
                <a:hlinkClick r:id="rId2"/>
              </a:rPr>
              <a:t>HYPACK на Youtube.com</a:t>
            </a:r>
            <a:r>
              <a:rPr lang="ru-RU" sz="1600" b="0" i="0" u="none" baseline="0">
                <a:solidFill>
                  <a:schemeClr val="tx1">
                    <a:lumMod val="65000"/>
                    <a:lumOff val="35000"/>
                  </a:schemeClr>
                </a:solidFill>
              </a:rPr>
              <a:t>  ( Исторические Сессии )		</a:t>
            </a:r>
            <a:r>
              <a:rPr lang="ru-RU" sz="1600" b="0" i="0" u="none" baseline="0">
                <a:solidFill>
                  <a:schemeClr val="tx1">
                    <a:lumMod val="65000"/>
                    <a:lumOff val="35000"/>
                  </a:schemeClr>
                </a:solidFill>
                <a:hlinkClick r:id="rId3"/>
              </a:rPr>
              <a:t>Живой Чат HYPACK</a:t>
            </a:r>
            <a:r>
              <a:rPr lang="ru-RU" sz="1600" b="0" i="0" u="none" baseline="0">
                <a:solidFill>
                  <a:schemeClr val="tx1">
                    <a:lumMod val="65000"/>
                    <a:lumOff val="35000"/>
                  </a:schemeClr>
                </a:solidFill>
              </a:rPr>
              <a:t> </a:t>
            </a:r>
          </a:p>
          <a:p>
            <a:pPr algn="l" rtl="0">
              <a:buClr>
                <a:schemeClr val="tx1">
                  <a:lumMod val="65000"/>
                  <a:lumOff val="35000"/>
                </a:schemeClr>
              </a:buClr>
            </a:pPr>
            <a:endParaRPr lang="ru-RU" sz="1600" dirty="0">
              <a:solidFill>
                <a:schemeClr val="tx1">
                  <a:lumMod val="65000"/>
                  <a:lumOff val="35000"/>
                </a:schemeClr>
              </a:solidFill>
            </a:endParaRPr>
          </a:p>
          <a:p>
            <a:pPr algn="l" rtl="0">
              <a:buClr>
                <a:schemeClr val="tx1">
                  <a:lumMod val="65000"/>
                  <a:lumOff val="35000"/>
                </a:schemeClr>
              </a:buClr>
            </a:pPr>
            <a:r>
              <a:rPr lang="ru-RU" sz="1600" b="0" i="0" u="none" baseline="0">
                <a:solidFill>
                  <a:schemeClr val="tx1">
                    <a:lumMod val="65000"/>
                    <a:lumOff val="35000"/>
                  </a:schemeClr>
                </a:solidFill>
                <a:hlinkClick r:id="rId4"/>
              </a:rPr>
              <a:t>HYPACK на Youtube.com </a:t>
            </a:r>
            <a:r>
              <a:rPr lang="ru-RU" sz="1600" b="0" i="0" u="none" baseline="0">
                <a:solidFill>
                  <a:schemeClr val="tx1">
                    <a:lumMod val="65000"/>
                    <a:lumOff val="35000"/>
                  </a:schemeClr>
                </a:solidFill>
              </a:rPr>
              <a:t>  ( Новые Сессии ) 		</a:t>
            </a:r>
            <a:r>
              <a:rPr lang="ru-RU" sz="1600" b="0" i="0" u="none" baseline="0">
                <a:solidFill>
                  <a:schemeClr val="tx1">
                    <a:lumMod val="65000"/>
                    <a:lumOff val="35000"/>
                  </a:schemeClr>
                </a:solidFill>
                <a:hlinkClick r:id="rId5"/>
              </a:rPr>
              <a:t>HYPACK Ustream</a:t>
            </a:r>
            <a:endParaRPr lang="ru-RU" sz="1600" dirty="0">
              <a:solidFill>
                <a:schemeClr val="tx1">
                  <a:lumMod val="65000"/>
                  <a:lumOff val="35000"/>
                </a:schemeClr>
              </a:solidFill>
            </a:endParaRPr>
          </a:p>
          <a:p>
            <a:pPr algn="l" rtl="0">
              <a:buClr>
                <a:schemeClr val="tx1">
                  <a:lumMod val="65000"/>
                  <a:lumOff val="35000"/>
                </a:schemeClr>
              </a:buClr>
            </a:pPr>
            <a:endParaRPr lang="ru-RU" sz="1600" dirty="0">
              <a:solidFill>
                <a:schemeClr val="tx1">
                  <a:lumMod val="65000"/>
                  <a:lumOff val="35000"/>
                </a:schemeClr>
              </a:solidFill>
              <a:hlinkClick r:id="rId6"/>
            </a:endParaRPr>
          </a:p>
          <a:p>
            <a:pPr algn="l" rtl="0">
              <a:buClr>
                <a:schemeClr val="tx1">
                  <a:lumMod val="65000"/>
                  <a:lumOff val="35000"/>
                </a:schemeClr>
              </a:buClr>
            </a:pPr>
            <a:r>
              <a:rPr lang="ru-RU" sz="1600" b="0" i="0" u="none" baseline="0">
                <a:solidFill>
                  <a:schemeClr val="tx1">
                    <a:lumMod val="65000"/>
                    <a:lumOff val="35000"/>
                  </a:schemeClr>
                </a:solidFill>
                <a:hlinkClick r:id="rId6"/>
              </a:rPr>
              <a:t>Сайт поддержки HYPACK </a:t>
            </a:r>
            <a:r>
              <a:rPr lang="ru-RU" sz="1600" b="0" i="0" u="none" baseline="0">
                <a:solidFill>
                  <a:schemeClr val="tx1">
                    <a:lumMod val="65000"/>
                    <a:lumOff val="35000"/>
                  </a:schemeClr>
                </a:solidFill>
              </a:rPr>
              <a:t>						</a:t>
            </a:r>
            <a:r>
              <a:rPr lang="ru-RU" sz="1600" b="0" i="0" u="none" baseline="0">
                <a:solidFill>
                  <a:schemeClr val="tx1">
                    <a:lumMod val="65000"/>
                    <a:lumOff val="35000"/>
                  </a:schemeClr>
                </a:solidFill>
                <a:hlinkClick r:id="rId7"/>
              </a:rPr>
              <a:t>Сайт HYPACK</a:t>
            </a:r>
            <a:r>
              <a:rPr lang="ru-RU" sz="1600" b="0" i="0" u="none" baseline="0">
                <a:solidFill>
                  <a:schemeClr val="tx1">
                    <a:lumMod val="65000"/>
                    <a:lumOff val="35000"/>
                  </a:schemeClr>
                </a:solidFill>
              </a:rPr>
              <a:t>		</a:t>
            </a:r>
          </a:p>
          <a:p>
            <a:pPr algn="l" rtl="0">
              <a:buClr>
                <a:schemeClr val="tx1">
                  <a:lumMod val="65000"/>
                  <a:lumOff val="35000"/>
                </a:schemeClr>
              </a:buClr>
            </a:pPr>
            <a:endParaRPr lang="ru-RU" sz="1400" dirty="0">
              <a:solidFill>
                <a:schemeClr val="tx1">
                  <a:lumMod val="65000"/>
                  <a:lumOff val="35000"/>
                </a:schemeClr>
              </a:solidFill>
            </a:endParaRPr>
          </a:p>
        </p:txBody>
      </p:sp>
      <p:sp>
        <p:nvSpPr>
          <p:cNvPr id="3" name="TextBox 2"/>
          <p:cNvSpPr txBox="1"/>
          <p:nvPr/>
        </p:nvSpPr>
        <p:spPr>
          <a:xfrm>
            <a:off x="499703" y="4319514"/>
            <a:ext cx="3108543" cy="369332"/>
          </a:xfrm>
          <a:prstGeom prst="rect">
            <a:avLst/>
          </a:prstGeom>
          <a:noFill/>
        </p:spPr>
        <p:txBody>
          <a:bodyPr wrap="none" rtlCol="0">
            <a:spAutoFit/>
          </a:bodyPr>
          <a:lstStyle/>
          <a:p>
            <a:pPr algn="l" rtl="0"/>
            <a:r>
              <a:rPr lang="ru-RU" b="1" i="0" u="none" baseline="0">
                <a:solidFill>
                  <a:schemeClr val="bg2"/>
                </a:solidFill>
              </a:rPr>
              <a:t>Ссылки на дополнительную информацию:</a:t>
            </a:r>
          </a:p>
        </p:txBody>
      </p:sp>
      <p:sp>
        <p:nvSpPr>
          <p:cNvPr id="5" name="TextBox 4"/>
          <p:cNvSpPr txBox="1"/>
          <p:nvPr/>
        </p:nvSpPr>
        <p:spPr>
          <a:xfrm>
            <a:off x="5981700" y="1737360"/>
            <a:ext cx="2427781" cy="2308324"/>
          </a:xfrm>
          <a:prstGeom prst="rect">
            <a:avLst/>
          </a:prstGeom>
          <a:noFill/>
        </p:spPr>
        <p:txBody>
          <a:bodyPr wrap="none" rtlCol="0">
            <a:spAutoFit/>
          </a:bodyPr>
          <a:lstStyle/>
          <a:p>
            <a:pPr algn="l" rtl="0"/>
            <a:r>
              <a:rPr lang="ru-RU" b="1" i="0" u="sng" baseline="0">
                <a:solidFill>
                  <a:schemeClr val="bg1"/>
                </a:solidFill>
              </a:rPr>
              <a:t>Свяжитесь с нами:</a:t>
            </a:r>
          </a:p>
          <a:p>
            <a:endParaRPr lang="ru-RU" dirty="0"/>
          </a:p>
          <a:p>
            <a:pPr algn="l" rtl="0"/>
            <a:r>
              <a:rPr lang="ru-RU" b="0" i="0" u="none" baseline="0">
                <a:solidFill>
                  <a:schemeClr val="bg1"/>
                </a:solidFill>
              </a:rPr>
              <a:t>Sales@HYPACK.com</a:t>
            </a:r>
          </a:p>
          <a:p>
            <a:endParaRPr lang="ru-RU" dirty="0">
              <a:solidFill>
                <a:schemeClr val="bg1"/>
              </a:solidFill>
            </a:endParaRPr>
          </a:p>
          <a:p>
            <a:pPr algn="l" rtl="0"/>
            <a:r>
              <a:rPr lang="ru-RU" b="0" i="0" u="none" baseline="0">
                <a:solidFill>
                  <a:schemeClr val="bg1"/>
                </a:solidFill>
              </a:rPr>
              <a:t>Help@HYPACK.com</a:t>
            </a:r>
          </a:p>
          <a:p>
            <a:endParaRPr lang="ru-RU" dirty="0">
              <a:solidFill>
                <a:schemeClr val="bg1"/>
              </a:solidFill>
            </a:endParaRPr>
          </a:p>
          <a:p>
            <a:pPr algn="l" rtl="0"/>
            <a:r>
              <a:rPr lang="ru-RU" b="0" i="0" u="none" baseline="0">
                <a:solidFill>
                  <a:schemeClr val="bg1"/>
                </a:solidFill>
              </a:rPr>
              <a:t>+1(860) 635 - 1500</a:t>
            </a:r>
          </a:p>
          <a:p>
            <a:endParaRPr lang="ru-RU" dirty="0"/>
          </a:p>
        </p:txBody>
      </p:sp>
    </p:spTree>
    <p:extLst>
      <p:ext uri="{BB962C8B-B14F-4D97-AF65-F5344CB8AC3E}">
        <p14:creationId xmlns:p14="http://schemas.microsoft.com/office/powerpoint/2010/main" val="6090049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 Box 2"/>
          <p:cNvSpPr txBox="1">
            <a:spLocks noChangeArrowheads="1"/>
          </p:cNvSpPr>
          <p:nvPr/>
        </p:nvSpPr>
        <p:spPr bwMode="auto">
          <a:xfrm>
            <a:off x="197223" y="0"/>
            <a:ext cx="84582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Пример настройки оборудования SUBBOT.DLL</a:t>
            </a:r>
          </a:p>
        </p:txBody>
      </p:sp>
      <p:sp>
        <p:nvSpPr>
          <p:cNvPr id="17412" name="Text Box 3"/>
          <p:cNvSpPr txBox="1">
            <a:spLocks noChangeArrowheads="1"/>
          </p:cNvSpPr>
          <p:nvPr/>
        </p:nvSpPr>
        <p:spPr bwMode="auto">
          <a:xfrm>
            <a:off x="277907" y="1213297"/>
            <a:ext cx="6257364" cy="901700"/>
          </a:xfrm>
          <a:prstGeom prst="rect">
            <a:avLst/>
          </a:prstGeom>
          <a:noFill/>
          <a:ln w="9525">
            <a:no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45000"/>
              <a:buFont typeface="Wingdings" pitchFamily="2" charset="2"/>
              <a:buChar char=""/>
            </a:pPr>
            <a:r>
              <a:rPr lang="ru-RU" sz="1800" b="0" i="0" u="none" baseline="0">
                <a:solidFill>
                  <a:schemeClr val="tx1">
                    <a:lumMod val="65000"/>
                    <a:lumOff val="35000"/>
                  </a:schemeClr>
                </a:solidFill>
              </a:rPr>
              <a:t>Добавьте датчик позиционирования и драйвер SUBBOT.DLL и выберите тип ДП в окне Установки</a:t>
            </a:r>
          </a:p>
          <a:p>
            <a:pPr algn="l" rtl="0" eaLnBrk="1" hangingPunct="1">
              <a:spcBef>
                <a:spcPts val="500"/>
              </a:spcBef>
              <a:spcAft>
                <a:spcPct val="0"/>
              </a:spcAft>
              <a:buClrTx/>
              <a:buSzPct val="45000"/>
              <a:buFont typeface="Wingdings" pitchFamily="2" charset="2"/>
              <a:buChar char=""/>
            </a:pPr>
            <a:r>
              <a:rPr lang="ru-RU" sz="1800" b="0" i="0" u="none" baseline="0">
                <a:solidFill>
                  <a:schemeClr val="tx1">
                    <a:lumMod val="65000"/>
                    <a:lumOff val="35000"/>
                  </a:schemeClr>
                </a:solidFill>
              </a:rPr>
              <a:t>Настройки интерфейса должны соответствовать настройкам вывода в ДП.</a:t>
            </a:r>
          </a:p>
        </p:txBody>
      </p:sp>
      <p:grpSp>
        <p:nvGrpSpPr>
          <p:cNvPr id="3" name="Group 2"/>
          <p:cNvGrpSpPr/>
          <p:nvPr/>
        </p:nvGrpSpPr>
        <p:grpSpPr>
          <a:xfrm>
            <a:off x="277907" y="2420468"/>
            <a:ext cx="7109012" cy="4183997"/>
            <a:chOff x="457200" y="1066800"/>
            <a:chExt cx="7631113" cy="4605338"/>
          </a:xfrm>
        </p:grpSpPr>
        <p:pic>
          <p:nvPicPr>
            <p:cNvPr id="1741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413" y="1066800"/>
              <a:ext cx="7581900" cy="4605338"/>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413" name="AutoShape 4"/>
            <p:cNvSpPr>
              <a:spLocks noChangeArrowheads="1"/>
            </p:cNvSpPr>
            <p:nvPr/>
          </p:nvSpPr>
          <p:spPr bwMode="auto">
            <a:xfrm>
              <a:off x="4800600" y="3427413"/>
              <a:ext cx="2209800" cy="685800"/>
            </a:xfrm>
            <a:prstGeom prst="roundRect">
              <a:avLst>
                <a:gd name="adj" fmla="val 16667"/>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l" rtl="0" eaLnBrk="1" hangingPunct="1">
                <a:buClr>
                  <a:srgbClr val="000000"/>
                </a:buClr>
                <a:buSzPct val="100000"/>
                <a:buFont typeface="Times New Roman" pitchFamily="18" charset="0"/>
                <a:buNone/>
              </a:pPr>
              <a:endParaRPr lang="ru-RU" altLang="en-US"/>
            </a:p>
          </p:txBody>
        </p:sp>
        <p:cxnSp>
          <p:nvCxnSpPr>
            <p:cNvPr id="17414" name="Straight Arrow Connector 8"/>
            <p:cNvCxnSpPr>
              <a:cxnSpLocks noChangeShapeType="1"/>
            </p:cNvCxnSpPr>
            <p:nvPr/>
          </p:nvCxnSpPr>
          <p:spPr bwMode="auto">
            <a:xfrm flipH="1">
              <a:off x="2590800" y="3352800"/>
              <a:ext cx="1749425" cy="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pic>
          <p:nvPicPr>
            <p:cNvPr id="17415"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663" y="3649663"/>
              <a:ext cx="1912937" cy="922337"/>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416" name="AutoShape 4"/>
            <p:cNvSpPr>
              <a:spLocks noChangeArrowheads="1"/>
            </p:cNvSpPr>
            <p:nvPr/>
          </p:nvSpPr>
          <p:spPr bwMode="auto">
            <a:xfrm>
              <a:off x="457200" y="2057400"/>
              <a:ext cx="2133600" cy="2667000"/>
            </a:xfrm>
            <a:prstGeom prst="roundRect">
              <a:avLst>
                <a:gd name="adj" fmla="val 16667"/>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l" rtl="0" eaLnBrk="1" hangingPunct="1">
                <a:buClr>
                  <a:srgbClr val="000000"/>
                </a:buClr>
                <a:buSzPct val="100000"/>
                <a:buFont typeface="Times New Roman" pitchFamily="18" charset="0"/>
                <a:buNone/>
              </a:pPr>
              <a:endParaRPr lang="ru-RU" altLang="en-US"/>
            </a:p>
          </p:txBody>
        </p:sp>
      </p:grpSp>
    </p:spTree>
    <p:extLst>
      <p:ext uri="{BB962C8B-B14F-4D97-AF65-F5344CB8AC3E}">
        <p14:creationId xmlns:p14="http://schemas.microsoft.com/office/powerpoint/2010/main" val="299060374"/>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1"/>
          <p:cNvSpPr txBox="1">
            <a:spLocks noChangeArrowheads="1"/>
          </p:cNvSpPr>
          <p:nvPr/>
        </p:nvSpPr>
        <p:spPr bwMode="auto">
          <a:xfrm>
            <a:off x="228600" y="0"/>
            <a:ext cx="84439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Протестируйте оборудование: EdgeTech Chirp</a:t>
            </a:r>
          </a:p>
        </p:txBody>
      </p:sp>
      <p:pic>
        <p:nvPicPr>
          <p:cNvPr id="18441" name="Picture 10"/>
          <p:cNvPicPr>
            <a:picLocks noChangeAspect="1" noChangeArrowheads="1"/>
          </p:cNvPicPr>
          <p:nvPr/>
        </p:nvPicPr>
        <p:blipFill>
          <a:blip r:embed="rId3">
            <a:extLst>
              <a:ext uri="{28A0092B-C50C-407E-A947-70E740481C1C}">
                <a14:useLocalDpi xmlns:a14="http://schemas.microsoft.com/office/drawing/2010/main" val="0"/>
              </a:ext>
            </a:extLst>
          </a:blip>
          <a:srcRect r="50000"/>
          <a:stretch>
            <a:fillRect/>
          </a:stretch>
        </p:blipFill>
        <p:spPr bwMode="auto">
          <a:xfrm>
            <a:off x="1143000" y="5953125"/>
            <a:ext cx="1600200" cy="211138"/>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197435" y="1004084"/>
            <a:ext cx="3621504" cy="369332"/>
          </a:xfrm>
          <a:prstGeom prst="rect">
            <a:avLst/>
          </a:prstGeom>
        </p:spPr>
        <p:txBody>
          <a:bodyPr wrap="none">
            <a:spAutoFit/>
          </a:bodyPr>
          <a:lstStyle/>
          <a:p>
            <a:pPr algn="l" rtl="0"/>
            <a:r>
              <a:rPr lang="ru-RU" b="0" i="0" u="none" baseline="0">
                <a:solidFill>
                  <a:schemeClr val="tx1">
                    <a:lumMod val="65000"/>
                    <a:lumOff val="35000"/>
                  </a:schemeClr>
                </a:solidFill>
              </a:rPr>
              <a:t>Не следует использовать фильтр полосы для данных Chirp</a:t>
            </a:r>
            <a:endParaRPr lang="ru-RU" dirty="0"/>
          </a:p>
        </p:txBody>
      </p:sp>
      <p:pic>
        <p:nvPicPr>
          <p:cNvPr id="1843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1434353"/>
            <a:ext cx="6764338" cy="43688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Straight Arrow Connector 9"/>
          <p:cNvCxnSpPr/>
          <p:nvPr/>
        </p:nvCxnSpPr>
        <p:spPr>
          <a:xfrm>
            <a:off x="762000" y="2310653"/>
            <a:ext cx="5324476" cy="254099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1844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5788866"/>
            <a:ext cx="6705600" cy="944562"/>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64918" y="1743322"/>
            <a:ext cx="3738563" cy="2619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3" name="Straight Arrow Connector 12"/>
          <p:cNvCxnSpPr/>
          <p:nvPr/>
        </p:nvCxnSpPr>
        <p:spPr>
          <a:xfrm>
            <a:off x="3675529" y="1284381"/>
            <a:ext cx="1461247" cy="685333"/>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1843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86476" y="4851648"/>
            <a:ext cx="2393950" cy="1440456"/>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Straight Arrow Connector 3"/>
          <p:cNvCxnSpPr/>
          <p:nvPr/>
        </p:nvCxnSpPr>
        <p:spPr>
          <a:xfrm>
            <a:off x="990600" y="2272554"/>
            <a:ext cx="4146176" cy="3808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93598113"/>
      </p:ext>
    </p:extLst>
  </p:cSld>
  <p:clrMapOvr>
    <a:masterClrMapping/>
  </p:clrMapOvr>
  <p:transition/>
  <p:timing>
    <p:tnLst>
      <p:par>
        <p:cTn id="1" dur="indefinite" restart="never" fill="hold" nodeType="tmRoot">
          <p:childTnLst>
            <p:par>
              <p:cTn id="2" fill="hold" nodeType="interactiveSeq"/>
            </p:par>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14" r="400" b="825"/>
          <a:stretch/>
        </p:blipFill>
        <p:spPr bwMode="auto">
          <a:xfrm>
            <a:off x="1571626" y="1618271"/>
            <a:ext cx="5518150" cy="3315679"/>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459" name="Text Box 2"/>
          <p:cNvSpPr txBox="1">
            <a:spLocks noChangeArrowheads="1"/>
          </p:cNvSpPr>
          <p:nvPr/>
        </p:nvSpPr>
        <p:spPr bwMode="auto">
          <a:xfrm>
            <a:off x="0" y="6350"/>
            <a:ext cx="84582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Установки в HARDWARE для двух приёмников ДП: SUBBOT.DLL</a:t>
            </a:r>
          </a:p>
        </p:txBody>
      </p:sp>
      <p:sp>
        <p:nvSpPr>
          <p:cNvPr id="19460" name="AutoShape 4"/>
          <p:cNvSpPr>
            <a:spLocks noChangeArrowheads="1"/>
          </p:cNvSpPr>
          <p:nvPr/>
        </p:nvSpPr>
        <p:spPr bwMode="auto">
          <a:xfrm>
            <a:off x="1600200" y="2667000"/>
            <a:ext cx="1524000" cy="762000"/>
          </a:xfrm>
          <a:prstGeom prst="roundRect">
            <a:avLst>
              <a:gd name="adj" fmla="val 16667"/>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l" rtl="0" eaLnBrk="1" hangingPunct="1">
              <a:buClr>
                <a:srgbClr val="000000"/>
              </a:buClr>
              <a:buSzPct val="100000"/>
              <a:buFont typeface="Times New Roman" pitchFamily="18" charset="0"/>
              <a:buNone/>
            </a:pPr>
            <a:endParaRPr lang="ru-RU" altLang="en-US"/>
          </a:p>
        </p:txBody>
      </p:sp>
      <p:sp>
        <p:nvSpPr>
          <p:cNvPr id="19461" name="AutoShape 4"/>
          <p:cNvSpPr>
            <a:spLocks noChangeArrowheads="1"/>
          </p:cNvSpPr>
          <p:nvPr/>
        </p:nvSpPr>
        <p:spPr bwMode="auto">
          <a:xfrm>
            <a:off x="4572000" y="3316288"/>
            <a:ext cx="1676400" cy="508000"/>
          </a:xfrm>
          <a:prstGeom prst="roundRect">
            <a:avLst>
              <a:gd name="adj" fmla="val 16667"/>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l" rtl="0" eaLnBrk="1" hangingPunct="1">
              <a:buClr>
                <a:srgbClr val="000000"/>
              </a:buClr>
              <a:buSzPct val="100000"/>
              <a:buFont typeface="Times New Roman" pitchFamily="18" charset="0"/>
              <a:buNone/>
            </a:pPr>
            <a:endParaRPr lang="ru-RU" altLang="en-US"/>
          </a:p>
        </p:txBody>
      </p:sp>
      <p:cxnSp>
        <p:nvCxnSpPr>
          <p:cNvPr id="19462" name="Straight Arrow Connector 8"/>
          <p:cNvCxnSpPr>
            <a:cxnSpLocks noChangeShapeType="1"/>
          </p:cNvCxnSpPr>
          <p:nvPr/>
        </p:nvCxnSpPr>
        <p:spPr bwMode="auto">
          <a:xfrm flipH="1">
            <a:off x="3124200" y="3276600"/>
            <a:ext cx="1076325" cy="4763"/>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9463" name="Text Box 3"/>
          <p:cNvSpPr txBox="1">
            <a:spLocks noChangeArrowheads="1"/>
          </p:cNvSpPr>
          <p:nvPr/>
        </p:nvSpPr>
        <p:spPr bwMode="auto">
          <a:xfrm>
            <a:off x="0" y="996950"/>
            <a:ext cx="6391835"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45000"/>
            </a:pPr>
            <a:r>
              <a:rPr lang="ru-RU" sz="1800" b="0" i="0" u="none" baseline="0">
                <a:solidFill>
                  <a:schemeClr val="tx1">
                    <a:lumMod val="65000"/>
                    <a:lumOff val="35000"/>
                  </a:schemeClr>
                </a:solidFill>
              </a:rPr>
              <a:t>Используйте такую настройку оборудования при работе с двумя аналоговыми ДП одновременно:</a:t>
            </a:r>
          </a:p>
        </p:txBody>
      </p:sp>
      <p:sp>
        <p:nvSpPr>
          <p:cNvPr id="19464" name="Text Box 3"/>
          <p:cNvSpPr txBox="1">
            <a:spLocks noChangeArrowheads="1"/>
          </p:cNvSpPr>
          <p:nvPr/>
        </p:nvSpPr>
        <p:spPr bwMode="auto">
          <a:xfrm>
            <a:off x="0" y="4953000"/>
            <a:ext cx="8001000" cy="1781086"/>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45000"/>
              <a:buFont typeface="Wingdings" pitchFamily="2" charset="2"/>
              <a:buChar char=""/>
            </a:pPr>
            <a:r>
              <a:rPr lang="ru-RU" sz="1600" b="0" i="0" u="none" baseline="0">
                <a:solidFill>
                  <a:schemeClr val="tx1">
                    <a:lumMod val="65000"/>
                    <a:lumOff val="35000"/>
                  </a:schemeClr>
                </a:solidFill>
              </a:rPr>
              <a:t>Добавьте датчик позиционирования и драйвер SUBBOT.DLL для перового ДП.  Измените название устройства, например, «Спаркер» во избежание конфуза системы.</a:t>
            </a:r>
          </a:p>
          <a:p>
            <a:pPr algn="l" rtl="0" eaLnBrk="1" hangingPunct="1">
              <a:spcBef>
                <a:spcPts val="500"/>
              </a:spcBef>
              <a:spcAft>
                <a:spcPct val="0"/>
              </a:spcAft>
              <a:buClrTx/>
              <a:buSzPct val="45000"/>
              <a:buFont typeface="Wingdings" pitchFamily="2" charset="2"/>
              <a:buChar char=""/>
            </a:pPr>
            <a:r>
              <a:rPr lang="ru-RU" sz="1600" b="0" i="0" u="none" baseline="0">
                <a:solidFill>
                  <a:schemeClr val="tx1">
                    <a:lumMod val="65000"/>
                    <a:lumOff val="35000"/>
                  </a:schemeClr>
                </a:solidFill>
              </a:rPr>
              <a:t>Добавьте мобиль со вторым SUBBOT.DLL и TOWFISH.DLL для позиционирования.  Задайте этот пример SUBBOT.DLL как Канал 2 (эти файлы данных будут сохранены как XXX_XXXX_02.seg.)  Позиция Towfish.dll будет сохранена для этого файла SEG-Y.   </a:t>
            </a:r>
          </a:p>
        </p:txBody>
      </p:sp>
      <p:cxnSp>
        <p:nvCxnSpPr>
          <p:cNvPr id="19465" name="Straight Arrow Connector 8"/>
          <p:cNvCxnSpPr>
            <a:cxnSpLocks noChangeShapeType="1"/>
          </p:cNvCxnSpPr>
          <p:nvPr/>
        </p:nvCxnSpPr>
        <p:spPr bwMode="auto">
          <a:xfrm flipH="1">
            <a:off x="6248400" y="2590800"/>
            <a:ext cx="685800" cy="690563"/>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9466" name="TextBox 4"/>
          <p:cNvSpPr txBox="1">
            <a:spLocks noChangeArrowheads="1"/>
          </p:cNvSpPr>
          <p:nvPr/>
        </p:nvSpPr>
        <p:spPr bwMode="auto">
          <a:xfrm>
            <a:off x="6975475" y="2205335"/>
            <a:ext cx="20510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rtl="0"/>
            <a:r>
              <a:rPr lang="ru-RU" b="0" i="0" u="none" baseline="0">
                <a:solidFill>
                  <a:srgbClr val="FF0000"/>
                </a:solidFill>
              </a:rPr>
              <a:t>Измените название устройства</a:t>
            </a:r>
          </a:p>
        </p:txBody>
      </p:sp>
    </p:spTree>
    <p:extLst>
      <p:ext uri="{BB962C8B-B14F-4D97-AF65-F5344CB8AC3E}">
        <p14:creationId xmlns:p14="http://schemas.microsoft.com/office/powerpoint/2010/main" val="95619979"/>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0" y="6350"/>
            <a:ext cx="84582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ru-RU" sz="2800" b="0" i="0" u="none" baseline="0">
                <a:cs typeface="Arial" pitchFamily="34" charset="0"/>
              </a:rPr>
              <a:t>Сложная настройка в HYPACK® HARDWARE: SUBBOT.DLL</a:t>
            </a:r>
          </a:p>
        </p:txBody>
      </p:sp>
      <p:pic>
        <p:nvPicPr>
          <p:cNvPr id="4" name="SBP_complex_hardware.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304800" y="1614768"/>
            <a:ext cx="8153400" cy="4552950"/>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2909085"/>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seq concurrent="1" nextAc="seek">
              <p:cTn id="3" restart="whenNotActive" fill="hold" evtFilter="cancelBubble" nodeType="interactiveSeq">
                <p:stCondLst>
                  <p:cond evt="onClick" delay="0">
                    <p:tgtEl>
                      <p:spTgt spid="4"/>
                    </p:tgtEl>
                  </p:cond>
                </p:stCondLst>
                <p:endSync evt="end" delay="0">
                  <p:rtn val="all"/>
                </p:endSync>
                <p:childTnLst>
                  <p:par>
                    <p:cTn id="4" fill="hold" nodeType="clickPar">
                      <p:stCondLst>
                        <p:cond delay="0"/>
                      </p:stCondLst>
                      <p:childTnLst>
                        <p:par>
                          <p:cTn id="5" fill="hold" nodeType="withGroup">
                            <p:stCondLst>
                              <p:cond delay="0"/>
                            </p:stCondLst>
                            <p:childTnLst>
                              <p:par>
                                <p:cTn id="6" presetID="2" presetClass="mediacall" presetSubtype="0" fill="hold" nodeType="clickEffect">
                                  <p:stCondLst>
                                    <p:cond delay="0"/>
                                  </p:stCondLst>
                                  <p:childTnLst>
                                    <p:cmd type="call" cmd="togglePause">
                                      <p:cBhvr>
                                        <p:cTn id="7" dur="1" fill="hold"/>
                                        <p:tgtEl>
                                          <p:spTgt spid="4"/>
                                        </p:tgtEl>
                                      </p:cBhvr>
                                    </p:cmd>
                                  </p:childTnLst>
                                </p:cTn>
                              </p:par>
                            </p:childTnLst>
                          </p:cTn>
                        </p:par>
                      </p:childTnLst>
                    </p:cTn>
                  </p:par>
                </p:childTnLst>
              </p:cTn>
              <p:nextCondLst>
                <p:cond evt="onClick" delay="0">
                  <p:tgtEl>
                    <p:spTgt spid="4"/>
                  </p:tgtEl>
                </p:cond>
              </p:nextCondLst>
            </p:seq>
            <p:video>
              <p:cMediaNode vol="80000">
                <p:cTn id="8" fill="hold" display="0">
                  <p:stCondLst>
                    <p:cond delay="indefinite"/>
                  </p:stCondLst>
                </p:cTn>
                <p:tgtEl>
                  <p:spTgt spid="4"/>
                </p:tgtEl>
              </p:cMediaNode>
            </p:video>
          </p:childTnLst>
        </p:cTn>
      </p:par>
    </p:tnLst>
  </p:timing>
</p:sld>
</file>

<file path=ppt/theme/theme1.xml><?xml version="1.0" encoding="utf-8"?>
<a:theme xmlns:a="http://schemas.openxmlformats.org/drawingml/2006/main" name="Bell Gossett Eco">
  <a:themeElements>
    <a:clrScheme name="Xylem 1">
      <a:dk1>
        <a:sysClr val="windowText" lastClr="000000"/>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ell Gossett">
  <a:themeElements>
    <a:clrScheme name="Xylem 1">
      <a:dk1>
        <a:sysClr val="windowText" lastClr="000000"/>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Xylem_Template.potx</Template>
  <TotalTime>4856</TotalTime>
  <Words>3728</Words>
  <Application>Microsoft Office PowerPoint</Application>
  <PresentationFormat>Экран (4:3)</PresentationFormat>
  <Paragraphs>477</Paragraphs>
  <Slides>55</Slides>
  <Notes>29</Notes>
  <HiddenSlides>0</HiddenSlides>
  <MMClips>5</MMClips>
  <ScaleCrop>false</ScaleCrop>
  <HeadingPairs>
    <vt:vector size="8" baseType="variant">
      <vt:variant>
        <vt:lpstr>Использованные шрифты</vt:lpstr>
      </vt:variant>
      <vt:variant>
        <vt:i4>6</vt:i4>
      </vt:variant>
      <vt:variant>
        <vt:lpstr>Тема</vt:lpstr>
      </vt:variant>
      <vt:variant>
        <vt:i4>2</vt:i4>
      </vt:variant>
      <vt:variant>
        <vt:lpstr>Внедренные серверы OLE</vt:lpstr>
      </vt:variant>
      <vt:variant>
        <vt:i4>1</vt:i4>
      </vt:variant>
      <vt:variant>
        <vt:lpstr>Заголовки слайдов</vt:lpstr>
      </vt:variant>
      <vt:variant>
        <vt:i4>55</vt:i4>
      </vt:variant>
    </vt:vector>
  </HeadingPairs>
  <TitlesOfParts>
    <vt:vector size="64" baseType="lpstr">
      <vt:lpstr>Arial</vt:lpstr>
      <vt:lpstr>Wingdings</vt:lpstr>
      <vt:lpstr>Times New Roman</vt:lpstr>
      <vt:lpstr>Lucida Grande</vt:lpstr>
      <vt:lpstr>Microsoft YaHei</vt:lpstr>
      <vt:lpstr>Calibri</vt:lpstr>
      <vt:lpstr>Bell Gossett Eco</vt:lpstr>
      <vt:lpstr>Bell Gossett</vt:lpstr>
      <vt:lpstr>Document</vt:lpstr>
      <vt:lpstr>Сбор и обработка данных донных профилографов </vt:lpstr>
      <vt:lpstr>Введение</vt:lpstr>
      <vt:lpstr>Регистрация данных донных профилографов</vt:lpstr>
      <vt:lpstr>Регистрация данных донных профилографов</vt:lpstr>
      <vt:lpstr>Донные профилографы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Настройка устройства NI-DAQ: Аналоговые ДП и ГБО</vt:lpstr>
      <vt:lpstr>Модели NI-DAQ</vt:lpstr>
      <vt:lpstr>Установка ПО NI-DAQ</vt:lpstr>
      <vt:lpstr>Деактивируйте не нужные устройства NI-DAQ</vt:lpstr>
      <vt:lpstr>Презентация PowerPoint</vt:lpstr>
      <vt:lpstr>Презентация PowerPoint</vt:lpstr>
      <vt:lpstr>Презентация PowerPoint</vt:lpstr>
      <vt:lpstr>Презентация PowerPoint</vt:lpstr>
      <vt:lpstr>Разводка АЦП NI-USB</vt:lpstr>
      <vt:lpstr>Настройка одноканального ДП - внутренний триггер</vt:lpstr>
      <vt:lpstr>Настройка одноканального ДП - внутренний триггер</vt:lpstr>
      <vt:lpstr>Настройка одноканального ДП - внешний триггер</vt:lpstr>
      <vt:lpstr>Настройка одноканального ДП - внешний триггер</vt:lpstr>
      <vt:lpstr>Настройка двухканального ДП - внутренний триггер</vt:lpstr>
      <vt:lpstr>Настройка двухканального ДП - внутренний триггер</vt:lpstr>
      <vt:lpstr>Настройка аналогового монитора, задание триггеров, задержки и длины импульса</vt:lpstr>
      <vt:lpstr>Настройка двухканального ДП и ГБО - внутренний триггер</vt:lpstr>
      <vt:lpstr>Настройка двухканального ДП и ГБО - внутренний триггер</vt:lpstr>
      <vt:lpstr>Настройка АЦП NI-USB-6210 (Chesapeake Technologies) </vt:lpstr>
      <vt:lpstr>Создание блока пассивного высокополосного фильтра 48Гц.</vt:lpstr>
      <vt:lpstr>Обработка данных донного профилографа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Пример сеанса – Обработка данных. </vt:lpstr>
      <vt:lpstr>Презентация PowerPoint</vt:lpstr>
      <vt:lpstr>Пример сеанса – Экспорт Данных </vt:lpstr>
      <vt:lpstr>Презентация PowerPoint</vt:lpstr>
      <vt:lpstr>Трехмерные диаграммы (3D Fence)</vt:lpstr>
      <vt:lpstr>Трехмерные диаграммы (3D Fence)</vt:lpstr>
      <vt:lpstr>Пример сеанса - 3D Fences </vt:lpstr>
      <vt:lpstr>Спасибо!</vt:lpstr>
    </vt:vector>
  </TitlesOfParts>
  <Company>McDill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goes here Second line</dc:title>
  <dc:creator>Kori Zangl Holsten</dc:creator>
  <cp:lastModifiedBy>Иван Изаак</cp:lastModifiedBy>
  <cp:revision>206</cp:revision>
  <dcterms:created xsi:type="dcterms:W3CDTF">2014-07-07T18:31:44Z</dcterms:created>
  <dcterms:modified xsi:type="dcterms:W3CDTF">2020-01-29T09:11:06Z</dcterms:modified>
</cp:coreProperties>
</file>