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fntdata" ContentType="application/x-fontdata"/>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835" r:id="rId1"/>
    <p:sldMasterId id="2147483825" r:id="rId2"/>
  </p:sldMasterIdLst>
  <p:notesMasterIdLst>
    <p:notesMasterId r:id="rId58"/>
  </p:notesMasterIdLst>
  <p:handoutMasterIdLst>
    <p:handoutMasterId r:id="rId59"/>
  </p:handoutMasterIdLst>
  <p:sldIdLst>
    <p:sldId id="293" r:id="rId3"/>
    <p:sldId id="352" r:id="rId4"/>
    <p:sldId id="351" r:id="rId5"/>
    <p:sldId id="297" r:id="rId6"/>
    <p:sldId id="354" r:id="rId7"/>
    <p:sldId id="355" r:id="rId8"/>
    <p:sldId id="356" r:id="rId9"/>
    <p:sldId id="357" r:id="rId10"/>
    <p:sldId id="358" r:id="rId11"/>
    <p:sldId id="359" r:id="rId12"/>
    <p:sldId id="360" r:id="rId13"/>
    <p:sldId id="361" r:id="rId14"/>
    <p:sldId id="362" r:id="rId15"/>
    <p:sldId id="363" r:id="rId16"/>
    <p:sldId id="364" r:id="rId17"/>
    <p:sldId id="365" r:id="rId18"/>
    <p:sldId id="366" r:id="rId19"/>
    <p:sldId id="367" r:id="rId20"/>
    <p:sldId id="368" r:id="rId21"/>
    <p:sldId id="404" r:id="rId22"/>
    <p:sldId id="369" r:id="rId23"/>
    <p:sldId id="370" r:id="rId24"/>
    <p:sldId id="371" r:id="rId25"/>
    <p:sldId id="376" r:id="rId26"/>
    <p:sldId id="377" r:id="rId27"/>
    <p:sldId id="378" r:id="rId28"/>
    <p:sldId id="379" r:id="rId29"/>
    <p:sldId id="380" r:id="rId30"/>
    <p:sldId id="381" r:id="rId31"/>
    <p:sldId id="382" r:id="rId32"/>
    <p:sldId id="383" r:id="rId33"/>
    <p:sldId id="384" r:id="rId34"/>
    <p:sldId id="385" r:id="rId35"/>
    <p:sldId id="386" r:id="rId36"/>
    <p:sldId id="387" r:id="rId37"/>
    <p:sldId id="388" r:id="rId38"/>
    <p:sldId id="389" r:id="rId39"/>
    <p:sldId id="390" r:id="rId40"/>
    <p:sldId id="375" r:id="rId41"/>
    <p:sldId id="391" r:id="rId42"/>
    <p:sldId id="392" r:id="rId43"/>
    <p:sldId id="393" r:id="rId44"/>
    <p:sldId id="394" r:id="rId45"/>
    <p:sldId id="395" r:id="rId46"/>
    <p:sldId id="396" r:id="rId47"/>
    <p:sldId id="397" r:id="rId48"/>
    <p:sldId id="398" r:id="rId49"/>
    <p:sldId id="399" r:id="rId50"/>
    <p:sldId id="400" r:id="rId51"/>
    <p:sldId id="401" r:id="rId52"/>
    <p:sldId id="402" r:id="rId53"/>
    <p:sldId id="407" r:id="rId54"/>
    <p:sldId id="406" r:id="rId55"/>
    <p:sldId id="403" r:id="rId56"/>
    <p:sldId id="405" r:id="rId57"/>
  </p:sldIdLst>
  <p:sldSz cx="9144000" cy="6858000" type="screen4x3"/>
  <p:notesSz cx="6858000" cy="9144000"/>
  <p:embeddedFontLst>
    <p:embeddedFont>
      <p:font typeface="Microsoft YaHei" panose="020B0503020204020204" pitchFamily="34" charset="-122"/>
      <p:regular r:id="rId60"/>
      <p:bold r:id="rId61"/>
    </p:embeddedFont>
    <p:embeddedFont>
      <p:font typeface="Calibri" panose="020F0502020204030204" pitchFamily="34" charset="0"/>
      <p:regular r:id="rId62"/>
      <p:bold r:id="rId63"/>
      <p:italic r:id="rId64"/>
      <p:boldItalic r:id="rId65"/>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4178">
          <p15:clr>
            <a:srgbClr val="A4A3A4"/>
          </p15:clr>
        </p15:guide>
        <p15:guide id="2" orient="horz" pos="281">
          <p15:clr>
            <a:srgbClr val="A4A3A4"/>
          </p15:clr>
        </p15:guide>
        <p15:guide id="3" orient="horz" pos="689">
          <p15:clr>
            <a:srgbClr val="A4A3A4"/>
          </p15:clr>
        </p15:guide>
        <p15:guide id="4" pos="4728">
          <p15:clr>
            <a:srgbClr val="A4A3A4"/>
          </p15:clr>
        </p15:guide>
        <p15:guide id="5" pos="217">
          <p15:clr>
            <a:srgbClr val="A4A3A4"/>
          </p15:clr>
        </p15:guide>
        <p15:guide id="6" pos="5543">
          <p15:clr>
            <a:srgbClr val="A4A3A4"/>
          </p15:clr>
        </p15:guide>
        <p15:guide id="7" pos="409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B0000"/>
    <a:srgbClr val="61ACC9"/>
    <a:srgbClr val="93E4BE"/>
    <a:srgbClr val="8B3E74"/>
    <a:srgbClr val="5B14C4"/>
    <a:srgbClr val="E44589"/>
    <a:srgbClr val="53565A"/>
    <a:srgbClr val="0089B1"/>
    <a:srgbClr val="6E6259"/>
    <a:srgbClr val="0D739C"/>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136" autoAdjust="0"/>
    <p:restoredTop sz="95222" autoAdjust="0"/>
  </p:normalViewPr>
  <p:slideViewPr>
    <p:cSldViewPr snapToGrid="0">
      <p:cViewPr>
        <p:scale>
          <a:sx n="100" d="100"/>
          <a:sy n="100" d="100"/>
        </p:scale>
        <p:origin x="-726" y="270"/>
      </p:cViewPr>
      <p:guideLst>
        <p:guide orient="horz" pos="4178"/>
        <p:guide orient="horz" pos="281"/>
        <p:guide orient="horz" pos="689"/>
        <p:guide pos="4728"/>
        <p:guide pos="217"/>
        <p:guide pos="5543"/>
        <p:guide pos="4097"/>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font" Target="fonts/font4.fntdata"/><Relationship Id="rId68"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notesMaster" Target="notesMasters/notesMaster1.xml"/><Relationship Id="rId66"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font" Target="fonts/font2.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font" Target="fonts/font1.fntdata"/><Relationship Id="rId65" Type="http://schemas.openxmlformats.org/officeDocument/2006/relationships/font" Target="fonts/font6.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font" Target="fonts/font5.fntdata"/><Relationship Id="rId69"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handoutMaster" Target="handoutMasters/handoutMaster1.xml"/><Relationship Id="rId67" Type="http://schemas.openxmlformats.org/officeDocument/2006/relationships/viewProps" Target="viewProp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font" Target="fonts/font3.fntdata"/></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E7E2142-8310-5C4B-8DAA-924667C694BF}" type="datetimeFigureOut">
              <a:rPr lang="en-US" smtClean="0"/>
              <a:pPr/>
              <a:t>1/17/2020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066E32C-7160-FD44-A564-463931A37DED}" type="slidenum">
              <a:rPr lang="en-US" smtClean="0"/>
              <a:pPr/>
              <a:t>‹#›</a:t>
            </a:fld>
            <a:endParaRPr lang="en-US"/>
          </a:p>
        </p:txBody>
      </p:sp>
    </p:spTree>
    <p:extLst>
      <p:ext uri="{BB962C8B-B14F-4D97-AF65-F5344CB8AC3E}">
        <p14:creationId xmlns:p14="http://schemas.microsoft.com/office/powerpoint/2010/main" val="43417352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C0BAC39-B150-0E40-9310-2632AB3BFCB3}" type="datetimeFigureOut">
              <a:rPr lang="en-US" smtClean="0"/>
              <a:pPr/>
              <a:t>1/17/2020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8D3A5F2-2DF9-1D48-A4E2-5D75BCCC5106}" type="slidenum">
              <a:rPr lang="en-US" smtClean="0"/>
              <a:pPr/>
              <a:t>‹#›</a:t>
            </a:fld>
            <a:endParaRPr lang="en-US"/>
          </a:p>
        </p:txBody>
      </p:sp>
    </p:spTree>
    <p:extLst>
      <p:ext uri="{BB962C8B-B14F-4D97-AF65-F5344CB8AC3E}">
        <p14:creationId xmlns:p14="http://schemas.microsoft.com/office/powerpoint/2010/main" val="1258233246"/>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5842"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9pPr>
          </a:lstStyle>
          <a:p>
            <a:pPr>
              <a:spcBef>
                <a:spcPct val="0"/>
              </a:spcBef>
              <a:buClrTx/>
              <a:buFontTx/>
              <a:buNone/>
            </a:pPr>
            <a:fld id="{22EE3C28-1649-4787-950B-01813675951B}" type="slidenum">
              <a:rPr lang="en-US" altLang="en-US" smtClean="0">
                <a:latin typeface="Calibri" pitchFamily="34" charset="0"/>
              </a:rPr>
              <a:pPr>
                <a:spcBef>
                  <a:spcPct val="0"/>
                </a:spcBef>
                <a:buClrTx/>
                <a:buFontTx/>
                <a:buNone/>
              </a:pPr>
              <a:t>6</a:t>
            </a:fld>
            <a:endParaRPr lang="en-US" altLang="en-US">
              <a:latin typeface="Calibri" pitchFamily="34" charset="0"/>
            </a:endParaRPr>
          </a:p>
        </p:txBody>
      </p:sp>
      <p:sp>
        <p:nvSpPr>
          <p:cNvPr id="35843"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35844" name="Rectangle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spcBef>
                <a:spcPct val="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US" altLang="en-US">
              <a:latin typeface="Calibri" pitchFamily="34" charset="0"/>
              <a:ea typeface="Microsoft YaHei" pitchFamily="34" charset="-122"/>
            </a:endParaRPr>
          </a:p>
        </p:txBody>
      </p:sp>
      <p:sp>
        <p:nvSpPr>
          <p:cNvPr id="35845" name="Text Box 3"/>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9pPr>
          </a:lstStyle>
          <a:p>
            <a:pPr algn="r" eaLnBrk="1" hangingPunct="1">
              <a:spcBef>
                <a:spcPct val="0"/>
              </a:spcBef>
              <a:buClrTx/>
              <a:buFontTx/>
              <a:buNone/>
            </a:pPr>
            <a:fld id="{5842D649-13EF-4E02-B6E9-92A1B3109794}" type="slidenum">
              <a:rPr lang="en-US" altLang="en-US">
                <a:latin typeface="Calibri" pitchFamily="34" charset="0"/>
              </a:rPr>
              <a:pPr algn="r" eaLnBrk="1" hangingPunct="1">
                <a:spcBef>
                  <a:spcPct val="0"/>
                </a:spcBef>
                <a:buClrTx/>
                <a:buFontTx/>
                <a:buNone/>
              </a:pPr>
              <a:t>6</a:t>
            </a:fld>
            <a:endParaRPr lang="en-US" altLang="en-US">
              <a:latin typeface="Calibri" pitchFamily="34" charset="0"/>
            </a:endParaRPr>
          </a:p>
        </p:txBody>
      </p:sp>
    </p:spTree>
    <p:extLst>
      <p:ext uri="{BB962C8B-B14F-4D97-AF65-F5344CB8AC3E}">
        <p14:creationId xmlns:p14="http://schemas.microsoft.com/office/powerpoint/2010/main" val="31950644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5058"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9pPr>
          </a:lstStyle>
          <a:p>
            <a:pPr>
              <a:spcBef>
                <a:spcPct val="0"/>
              </a:spcBef>
              <a:buClrTx/>
              <a:buFontTx/>
              <a:buNone/>
            </a:pPr>
            <a:fld id="{AE32A1EE-5F3A-4EDF-905D-B30914E51D48}" type="slidenum">
              <a:rPr lang="en-US" altLang="en-US" smtClean="0">
                <a:latin typeface="Calibri" pitchFamily="34" charset="0"/>
              </a:rPr>
              <a:pPr>
                <a:spcBef>
                  <a:spcPct val="0"/>
                </a:spcBef>
                <a:buClrTx/>
                <a:buFontTx/>
                <a:buNone/>
              </a:pPr>
              <a:t>15</a:t>
            </a:fld>
            <a:endParaRPr lang="en-US" altLang="en-US">
              <a:latin typeface="Calibri" pitchFamily="34" charset="0"/>
            </a:endParaRPr>
          </a:p>
        </p:txBody>
      </p:sp>
      <p:sp>
        <p:nvSpPr>
          <p:cNvPr id="45059"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45060" name="Rectangle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a:latin typeface="Times New Roman" pitchFamily="18" charset="0"/>
            </a:endParaRPr>
          </a:p>
        </p:txBody>
      </p:sp>
      <p:sp>
        <p:nvSpPr>
          <p:cNvPr id="45061" name="Text Box 3"/>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9pPr>
          </a:lstStyle>
          <a:p>
            <a:pPr algn="r" eaLnBrk="1" hangingPunct="1">
              <a:spcBef>
                <a:spcPct val="0"/>
              </a:spcBef>
              <a:buClrTx/>
              <a:buFontTx/>
              <a:buNone/>
            </a:pPr>
            <a:fld id="{0A74F311-7154-439E-BCAD-A661B20B61C1}" type="slidenum">
              <a:rPr lang="en-US" altLang="en-US">
                <a:latin typeface="Calibri" pitchFamily="34" charset="0"/>
              </a:rPr>
              <a:pPr algn="r" eaLnBrk="1" hangingPunct="1">
                <a:spcBef>
                  <a:spcPct val="0"/>
                </a:spcBef>
                <a:buClrTx/>
                <a:buFontTx/>
                <a:buNone/>
              </a:pPr>
              <a:t>15</a:t>
            </a:fld>
            <a:endParaRPr lang="en-US" altLang="en-US">
              <a:latin typeface="Calibri" pitchFamily="34" charset="0"/>
            </a:endParaRPr>
          </a:p>
        </p:txBody>
      </p:sp>
    </p:spTree>
    <p:extLst>
      <p:ext uri="{BB962C8B-B14F-4D97-AF65-F5344CB8AC3E}">
        <p14:creationId xmlns:p14="http://schemas.microsoft.com/office/powerpoint/2010/main" val="6714219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6082"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9pPr>
          </a:lstStyle>
          <a:p>
            <a:pPr>
              <a:spcBef>
                <a:spcPct val="0"/>
              </a:spcBef>
              <a:buClrTx/>
              <a:buFontTx/>
              <a:buNone/>
            </a:pPr>
            <a:fld id="{6F457726-9109-48D5-8194-9EA628402B91}" type="slidenum">
              <a:rPr lang="en-US" altLang="en-US" smtClean="0">
                <a:latin typeface="Calibri" pitchFamily="34" charset="0"/>
              </a:rPr>
              <a:pPr>
                <a:spcBef>
                  <a:spcPct val="0"/>
                </a:spcBef>
                <a:buClrTx/>
                <a:buFontTx/>
                <a:buNone/>
              </a:pPr>
              <a:t>16</a:t>
            </a:fld>
            <a:endParaRPr lang="en-US" altLang="en-US">
              <a:latin typeface="Calibri" pitchFamily="34" charset="0"/>
            </a:endParaRPr>
          </a:p>
        </p:txBody>
      </p:sp>
      <p:sp>
        <p:nvSpPr>
          <p:cNvPr id="46083"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46084" name="Rectangle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a:latin typeface="Times New Roman" pitchFamily="18" charset="0"/>
            </a:endParaRPr>
          </a:p>
        </p:txBody>
      </p:sp>
      <p:sp>
        <p:nvSpPr>
          <p:cNvPr id="46085" name="Text Box 3"/>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9pPr>
          </a:lstStyle>
          <a:p>
            <a:pPr algn="r" eaLnBrk="1" hangingPunct="1">
              <a:spcBef>
                <a:spcPct val="0"/>
              </a:spcBef>
              <a:buClrTx/>
              <a:buFontTx/>
              <a:buNone/>
            </a:pPr>
            <a:fld id="{4FCA0BB6-A2A1-4BD3-9C4F-9F560C8CF4CE}" type="slidenum">
              <a:rPr lang="en-US" altLang="en-US">
                <a:latin typeface="Calibri" pitchFamily="34" charset="0"/>
              </a:rPr>
              <a:pPr algn="r" eaLnBrk="1" hangingPunct="1">
                <a:spcBef>
                  <a:spcPct val="0"/>
                </a:spcBef>
                <a:buClrTx/>
                <a:buFontTx/>
                <a:buNone/>
              </a:pPr>
              <a:t>16</a:t>
            </a:fld>
            <a:endParaRPr lang="en-US" altLang="en-US">
              <a:latin typeface="Calibri" pitchFamily="34" charset="0"/>
            </a:endParaRPr>
          </a:p>
        </p:txBody>
      </p:sp>
    </p:spTree>
    <p:extLst>
      <p:ext uri="{BB962C8B-B14F-4D97-AF65-F5344CB8AC3E}">
        <p14:creationId xmlns:p14="http://schemas.microsoft.com/office/powerpoint/2010/main" val="15855921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7106"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9pPr>
          </a:lstStyle>
          <a:p>
            <a:pPr>
              <a:spcBef>
                <a:spcPct val="0"/>
              </a:spcBef>
              <a:buClrTx/>
              <a:buFontTx/>
              <a:buNone/>
            </a:pPr>
            <a:fld id="{0C6ED453-DB95-49C6-ABF0-8A56B70A043E}" type="slidenum">
              <a:rPr lang="en-US" altLang="en-US" smtClean="0">
                <a:latin typeface="Calibri" pitchFamily="34" charset="0"/>
              </a:rPr>
              <a:pPr>
                <a:spcBef>
                  <a:spcPct val="0"/>
                </a:spcBef>
                <a:buClrTx/>
                <a:buFontTx/>
                <a:buNone/>
              </a:pPr>
              <a:t>17</a:t>
            </a:fld>
            <a:endParaRPr lang="en-US" altLang="en-US">
              <a:latin typeface="Calibri" pitchFamily="34" charset="0"/>
            </a:endParaRPr>
          </a:p>
        </p:txBody>
      </p:sp>
      <p:sp>
        <p:nvSpPr>
          <p:cNvPr id="47107"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47108" name="Rectangle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a:latin typeface="Times New Roman" pitchFamily="18" charset="0"/>
            </a:endParaRPr>
          </a:p>
        </p:txBody>
      </p:sp>
      <p:sp>
        <p:nvSpPr>
          <p:cNvPr id="47109" name="Text Box 3"/>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9pPr>
          </a:lstStyle>
          <a:p>
            <a:pPr algn="r" eaLnBrk="1" hangingPunct="1">
              <a:spcBef>
                <a:spcPct val="0"/>
              </a:spcBef>
              <a:buClrTx/>
              <a:buFontTx/>
              <a:buNone/>
            </a:pPr>
            <a:fld id="{0505FCC1-F0BE-4436-98C9-3E5DB89FBD3E}" type="slidenum">
              <a:rPr lang="en-US" altLang="en-US">
                <a:latin typeface="Calibri" pitchFamily="34" charset="0"/>
              </a:rPr>
              <a:pPr algn="r" eaLnBrk="1" hangingPunct="1">
                <a:spcBef>
                  <a:spcPct val="0"/>
                </a:spcBef>
                <a:buClrTx/>
                <a:buFontTx/>
                <a:buNone/>
              </a:pPr>
              <a:t>17</a:t>
            </a:fld>
            <a:endParaRPr lang="en-US" altLang="en-US">
              <a:latin typeface="Calibri" pitchFamily="34" charset="0"/>
            </a:endParaRPr>
          </a:p>
        </p:txBody>
      </p:sp>
    </p:spTree>
    <p:extLst>
      <p:ext uri="{BB962C8B-B14F-4D97-AF65-F5344CB8AC3E}">
        <p14:creationId xmlns:p14="http://schemas.microsoft.com/office/powerpoint/2010/main" val="22543260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8130"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9pPr>
          </a:lstStyle>
          <a:p>
            <a:pPr>
              <a:spcBef>
                <a:spcPct val="0"/>
              </a:spcBef>
              <a:buClrTx/>
              <a:buFontTx/>
              <a:buNone/>
            </a:pPr>
            <a:fld id="{05968668-3F45-42F8-A98B-58B63D49AAFE}" type="slidenum">
              <a:rPr lang="en-US" altLang="en-US" smtClean="0">
                <a:latin typeface="Calibri" pitchFamily="34" charset="0"/>
              </a:rPr>
              <a:pPr>
                <a:spcBef>
                  <a:spcPct val="0"/>
                </a:spcBef>
                <a:buClrTx/>
                <a:buFontTx/>
                <a:buNone/>
              </a:pPr>
              <a:t>18</a:t>
            </a:fld>
            <a:endParaRPr lang="en-US" altLang="en-US">
              <a:latin typeface="Calibri" pitchFamily="34" charset="0"/>
            </a:endParaRPr>
          </a:p>
        </p:txBody>
      </p:sp>
      <p:sp>
        <p:nvSpPr>
          <p:cNvPr id="48131"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48132" name="Rectangle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a:latin typeface="Times New Roman" pitchFamily="18" charset="0"/>
            </a:endParaRPr>
          </a:p>
        </p:txBody>
      </p:sp>
      <p:sp>
        <p:nvSpPr>
          <p:cNvPr id="48133" name="Text Box 3"/>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9pPr>
          </a:lstStyle>
          <a:p>
            <a:pPr algn="r" eaLnBrk="1" hangingPunct="1">
              <a:spcBef>
                <a:spcPct val="0"/>
              </a:spcBef>
              <a:buClrTx/>
              <a:buFontTx/>
              <a:buNone/>
            </a:pPr>
            <a:fld id="{5F15DA6C-A5E5-4A41-ACCD-331F095C22E8}" type="slidenum">
              <a:rPr lang="en-US" altLang="en-US">
                <a:latin typeface="Calibri" pitchFamily="34" charset="0"/>
              </a:rPr>
              <a:pPr algn="r" eaLnBrk="1" hangingPunct="1">
                <a:spcBef>
                  <a:spcPct val="0"/>
                </a:spcBef>
                <a:buClrTx/>
                <a:buFontTx/>
                <a:buNone/>
              </a:pPr>
              <a:t>18</a:t>
            </a:fld>
            <a:endParaRPr lang="en-US" altLang="en-US">
              <a:latin typeface="Calibri" pitchFamily="34" charset="0"/>
            </a:endParaRPr>
          </a:p>
        </p:txBody>
      </p:sp>
    </p:spTree>
    <p:extLst>
      <p:ext uri="{BB962C8B-B14F-4D97-AF65-F5344CB8AC3E}">
        <p14:creationId xmlns:p14="http://schemas.microsoft.com/office/powerpoint/2010/main" val="10064492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9154"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9pPr>
          </a:lstStyle>
          <a:p>
            <a:pPr>
              <a:spcBef>
                <a:spcPct val="0"/>
              </a:spcBef>
              <a:buClrTx/>
              <a:buFontTx/>
              <a:buNone/>
            </a:pPr>
            <a:fld id="{517249CA-E564-4BE3-8C71-9074B6EBC8D5}" type="slidenum">
              <a:rPr lang="en-US" altLang="en-US" smtClean="0">
                <a:latin typeface="Calibri" pitchFamily="34" charset="0"/>
              </a:rPr>
              <a:pPr>
                <a:spcBef>
                  <a:spcPct val="0"/>
                </a:spcBef>
                <a:buClrTx/>
                <a:buFontTx/>
                <a:buNone/>
              </a:pPr>
              <a:t>19</a:t>
            </a:fld>
            <a:endParaRPr lang="en-US" altLang="en-US">
              <a:latin typeface="Calibri" pitchFamily="34" charset="0"/>
            </a:endParaRPr>
          </a:p>
        </p:txBody>
      </p:sp>
      <p:sp>
        <p:nvSpPr>
          <p:cNvPr id="49155"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49156" name="Rectangle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spcBef>
                <a:spcPct val="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US" altLang="en-US">
              <a:latin typeface="Calibri" pitchFamily="34" charset="0"/>
              <a:ea typeface="Microsoft YaHei" pitchFamily="34" charset="-122"/>
            </a:endParaRPr>
          </a:p>
        </p:txBody>
      </p:sp>
      <p:sp>
        <p:nvSpPr>
          <p:cNvPr id="49157" name="Text Box 3"/>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9pPr>
          </a:lstStyle>
          <a:p>
            <a:pPr algn="r" eaLnBrk="1" hangingPunct="1">
              <a:spcBef>
                <a:spcPct val="0"/>
              </a:spcBef>
              <a:buClrTx/>
              <a:buFontTx/>
              <a:buNone/>
            </a:pPr>
            <a:fld id="{9EC09A34-D570-449D-BC14-413DF68D863D}" type="slidenum">
              <a:rPr lang="en-US" altLang="en-US">
                <a:latin typeface="Calibri" pitchFamily="34" charset="0"/>
              </a:rPr>
              <a:pPr algn="r" eaLnBrk="1" hangingPunct="1">
                <a:spcBef>
                  <a:spcPct val="0"/>
                </a:spcBef>
                <a:buClrTx/>
                <a:buFontTx/>
                <a:buNone/>
              </a:pPr>
              <a:t>19</a:t>
            </a:fld>
            <a:endParaRPr lang="en-US" altLang="en-US">
              <a:latin typeface="Calibri" pitchFamily="34" charset="0"/>
            </a:endParaRPr>
          </a:p>
        </p:txBody>
      </p:sp>
    </p:spTree>
    <p:extLst>
      <p:ext uri="{BB962C8B-B14F-4D97-AF65-F5344CB8AC3E}">
        <p14:creationId xmlns:p14="http://schemas.microsoft.com/office/powerpoint/2010/main" val="37680736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9938"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9pPr>
          </a:lstStyle>
          <a:p>
            <a:pPr>
              <a:spcBef>
                <a:spcPct val="0"/>
              </a:spcBef>
              <a:buClrTx/>
              <a:buFontTx/>
              <a:buNone/>
            </a:pPr>
            <a:fld id="{4AC63BC9-6FC9-42FA-9F21-4E8A51267949}" type="slidenum">
              <a:rPr lang="en-US" altLang="en-US" smtClean="0">
                <a:latin typeface="Calibri" pitchFamily="34" charset="0"/>
              </a:rPr>
              <a:pPr>
                <a:spcBef>
                  <a:spcPct val="0"/>
                </a:spcBef>
                <a:buClrTx/>
                <a:buFontTx/>
                <a:buNone/>
              </a:pPr>
              <a:t>24</a:t>
            </a:fld>
            <a:endParaRPr lang="en-US" altLang="en-US">
              <a:latin typeface="Calibri" pitchFamily="34" charset="0"/>
            </a:endParaRPr>
          </a:p>
        </p:txBody>
      </p:sp>
      <p:sp>
        <p:nvSpPr>
          <p:cNvPr id="39939"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39940" name="Rectangle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a:latin typeface="Times New Roman" pitchFamily="18" charset="0"/>
            </a:endParaRPr>
          </a:p>
        </p:txBody>
      </p:sp>
      <p:sp>
        <p:nvSpPr>
          <p:cNvPr id="39941" name="Text Box 3"/>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9pPr>
          </a:lstStyle>
          <a:p>
            <a:pPr algn="r" eaLnBrk="1" hangingPunct="1">
              <a:spcBef>
                <a:spcPct val="0"/>
              </a:spcBef>
              <a:buClrTx/>
              <a:buFontTx/>
              <a:buNone/>
            </a:pPr>
            <a:fld id="{5E8246F7-653B-4AF2-8CA9-2E31B6953CDF}" type="slidenum">
              <a:rPr lang="en-US" altLang="en-US">
                <a:latin typeface="Calibri" pitchFamily="34" charset="0"/>
              </a:rPr>
              <a:pPr algn="r" eaLnBrk="1" hangingPunct="1">
                <a:spcBef>
                  <a:spcPct val="0"/>
                </a:spcBef>
                <a:buClrTx/>
                <a:buFontTx/>
                <a:buNone/>
              </a:pPr>
              <a:t>24</a:t>
            </a:fld>
            <a:endParaRPr lang="en-US" altLang="en-US">
              <a:latin typeface="Calibri" pitchFamily="34" charset="0"/>
            </a:endParaRPr>
          </a:p>
        </p:txBody>
      </p:sp>
    </p:spTree>
    <p:extLst>
      <p:ext uri="{BB962C8B-B14F-4D97-AF65-F5344CB8AC3E}">
        <p14:creationId xmlns:p14="http://schemas.microsoft.com/office/powerpoint/2010/main" val="16142711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62"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9pPr>
          </a:lstStyle>
          <a:p>
            <a:pPr>
              <a:spcBef>
                <a:spcPct val="0"/>
              </a:spcBef>
              <a:buClrTx/>
              <a:buFontTx/>
              <a:buNone/>
            </a:pPr>
            <a:fld id="{6982001A-DDEC-46CC-A6AA-113B0035F753}" type="slidenum">
              <a:rPr lang="en-US" altLang="en-US" smtClean="0">
                <a:latin typeface="Calibri" pitchFamily="34" charset="0"/>
              </a:rPr>
              <a:pPr>
                <a:spcBef>
                  <a:spcPct val="0"/>
                </a:spcBef>
                <a:buClrTx/>
                <a:buFontTx/>
                <a:buNone/>
              </a:pPr>
              <a:t>25</a:t>
            </a:fld>
            <a:endParaRPr lang="en-US" altLang="en-US">
              <a:latin typeface="Calibri" pitchFamily="34" charset="0"/>
            </a:endParaRPr>
          </a:p>
        </p:txBody>
      </p:sp>
      <p:sp>
        <p:nvSpPr>
          <p:cNvPr id="40963"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40964" name="Rectangle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a:latin typeface="Times New Roman" pitchFamily="18" charset="0"/>
            </a:endParaRPr>
          </a:p>
        </p:txBody>
      </p:sp>
      <p:sp>
        <p:nvSpPr>
          <p:cNvPr id="40965" name="Text Box 3"/>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9pPr>
          </a:lstStyle>
          <a:p>
            <a:pPr algn="r" eaLnBrk="1" hangingPunct="1">
              <a:spcBef>
                <a:spcPct val="0"/>
              </a:spcBef>
              <a:buClrTx/>
              <a:buFontTx/>
              <a:buNone/>
            </a:pPr>
            <a:fld id="{BC40E3CD-CE90-4AD5-BC4B-49D27D821F0A}" type="slidenum">
              <a:rPr lang="en-US" altLang="en-US">
                <a:latin typeface="Calibri" pitchFamily="34" charset="0"/>
              </a:rPr>
              <a:pPr algn="r" eaLnBrk="1" hangingPunct="1">
                <a:spcBef>
                  <a:spcPct val="0"/>
                </a:spcBef>
                <a:buClrTx/>
                <a:buFontTx/>
                <a:buNone/>
              </a:pPr>
              <a:t>25</a:t>
            </a:fld>
            <a:endParaRPr lang="en-US" altLang="en-US">
              <a:latin typeface="Calibri" pitchFamily="34" charset="0"/>
            </a:endParaRPr>
          </a:p>
        </p:txBody>
      </p:sp>
    </p:spTree>
    <p:extLst>
      <p:ext uri="{BB962C8B-B14F-4D97-AF65-F5344CB8AC3E}">
        <p14:creationId xmlns:p14="http://schemas.microsoft.com/office/powerpoint/2010/main" val="12965000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1986"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9pPr>
          </a:lstStyle>
          <a:p>
            <a:pPr>
              <a:spcBef>
                <a:spcPct val="0"/>
              </a:spcBef>
              <a:buClrTx/>
              <a:buFontTx/>
              <a:buNone/>
            </a:pPr>
            <a:fld id="{E54B9EA5-CC93-43C6-A176-4F756BB824FC}" type="slidenum">
              <a:rPr lang="en-US" altLang="en-US" smtClean="0">
                <a:latin typeface="Calibri" pitchFamily="34" charset="0"/>
              </a:rPr>
              <a:pPr>
                <a:spcBef>
                  <a:spcPct val="0"/>
                </a:spcBef>
                <a:buClrTx/>
                <a:buFontTx/>
                <a:buNone/>
              </a:pPr>
              <a:t>26</a:t>
            </a:fld>
            <a:endParaRPr lang="en-US" altLang="en-US">
              <a:latin typeface="Calibri" pitchFamily="34" charset="0"/>
            </a:endParaRPr>
          </a:p>
        </p:txBody>
      </p:sp>
      <p:sp>
        <p:nvSpPr>
          <p:cNvPr id="41987"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41988" name="Rectangle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a:latin typeface="Times New Roman" pitchFamily="18" charset="0"/>
            </a:endParaRPr>
          </a:p>
        </p:txBody>
      </p:sp>
      <p:sp>
        <p:nvSpPr>
          <p:cNvPr id="41989" name="Text Box 3"/>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9pPr>
          </a:lstStyle>
          <a:p>
            <a:pPr algn="r" eaLnBrk="1" hangingPunct="1">
              <a:spcBef>
                <a:spcPct val="0"/>
              </a:spcBef>
              <a:buClrTx/>
              <a:buFontTx/>
              <a:buNone/>
            </a:pPr>
            <a:fld id="{CB1783B9-B657-44B7-B4DB-8E87B8B775D6}" type="slidenum">
              <a:rPr lang="en-US" altLang="en-US">
                <a:latin typeface="Calibri" pitchFamily="34" charset="0"/>
              </a:rPr>
              <a:pPr algn="r" eaLnBrk="1" hangingPunct="1">
                <a:spcBef>
                  <a:spcPct val="0"/>
                </a:spcBef>
                <a:buClrTx/>
                <a:buFontTx/>
                <a:buNone/>
              </a:pPr>
              <a:t>26</a:t>
            </a:fld>
            <a:endParaRPr lang="en-US" altLang="en-US">
              <a:latin typeface="Calibri" pitchFamily="34" charset="0"/>
            </a:endParaRPr>
          </a:p>
        </p:txBody>
      </p:sp>
    </p:spTree>
    <p:extLst>
      <p:ext uri="{BB962C8B-B14F-4D97-AF65-F5344CB8AC3E}">
        <p14:creationId xmlns:p14="http://schemas.microsoft.com/office/powerpoint/2010/main" val="14460616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010"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9pPr>
          </a:lstStyle>
          <a:p>
            <a:pPr>
              <a:spcBef>
                <a:spcPct val="0"/>
              </a:spcBef>
              <a:buClrTx/>
              <a:buFontTx/>
              <a:buNone/>
            </a:pPr>
            <a:fld id="{C9F20C4D-CBE2-456B-8A74-23901F66A02F}" type="slidenum">
              <a:rPr lang="en-US" altLang="en-US" smtClean="0">
                <a:latin typeface="Calibri" pitchFamily="34" charset="0"/>
              </a:rPr>
              <a:pPr>
                <a:spcBef>
                  <a:spcPct val="0"/>
                </a:spcBef>
                <a:buClrTx/>
                <a:buFontTx/>
                <a:buNone/>
              </a:pPr>
              <a:t>27</a:t>
            </a:fld>
            <a:endParaRPr lang="en-US" altLang="en-US">
              <a:latin typeface="Calibri" pitchFamily="34" charset="0"/>
            </a:endParaRPr>
          </a:p>
        </p:txBody>
      </p:sp>
      <p:sp>
        <p:nvSpPr>
          <p:cNvPr id="43011"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43012" name="Rectangle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a:latin typeface="Times New Roman" pitchFamily="18" charset="0"/>
            </a:endParaRPr>
          </a:p>
        </p:txBody>
      </p:sp>
      <p:sp>
        <p:nvSpPr>
          <p:cNvPr id="43013" name="Text Box 3"/>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9pPr>
          </a:lstStyle>
          <a:p>
            <a:pPr algn="r" eaLnBrk="1" hangingPunct="1">
              <a:spcBef>
                <a:spcPct val="0"/>
              </a:spcBef>
              <a:buClrTx/>
              <a:buFontTx/>
              <a:buNone/>
            </a:pPr>
            <a:fld id="{62439B40-04C0-4CA8-8367-201624919ECD}" type="slidenum">
              <a:rPr lang="en-US" altLang="en-US">
                <a:latin typeface="Calibri" pitchFamily="34" charset="0"/>
              </a:rPr>
              <a:pPr algn="r" eaLnBrk="1" hangingPunct="1">
                <a:spcBef>
                  <a:spcPct val="0"/>
                </a:spcBef>
                <a:buClrTx/>
                <a:buFontTx/>
                <a:buNone/>
              </a:pPr>
              <a:t>27</a:t>
            </a:fld>
            <a:endParaRPr lang="en-US" altLang="en-US">
              <a:latin typeface="Calibri" pitchFamily="34" charset="0"/>
            </a:endParaRPr>
          </a:p>
        </p:txBody>
      </p:sp>
    </p:spTree>
    <p:extLst>
      <p:ext uri="{BB962C8B-B14F-4D97-AF65-F5344CB8AC3E}">
        <p14:creationId xmlns:p14="http://schemas.microsoft.com/office/powerpoint/2010/main" val="56535542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9698"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9pPr>
          </a:lstStyle>
          <a:p>
            <a:pPr>
              <a:spcBef>
                <a:spcPct val="0"/>
              </a:spcBef>
              <a:buClrTx/>
              <a:buFontTx/>
              <a:buNone/>
            </a:pPr>
            <a:fld id="{E32A4243-E160-4BEC-BA79-D27878EA8199}" type="slidenum">
              <a:rPr lang="en-US" altLang="en-US" smtClean="0">
                <a:latin typeface="Calibri" pitchFamily="34" charset="0"/>
              </a:rPr>
              <a:pPr>
                <a:spcBef>
                  <a:spcPct val="0"/>
                </a:spcBef>
                <a:buClrTx/>
                <a:buFontTx/>
                <a:buNone/>
              </a:pPr>
              <a:t>41</a:t>
            </a:fld>
            <a:endParaRPr lang="en-US" altLang="en-US">
              <a:latin typeface="Calibri" pitchFamily="34" charset="0"/>
            </a:endParaRPr>
          </a:p>
        </p:txBody>
      </p:sp>
      <p:sp>
        <p:nvSpPr>
          <p:cNvPr id="29699"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29700" name="Rectangle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spcBef>
                <a:spcPct val="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US" altLang="en-US">
              <a:latin typeface="Calibri" pitchFamily="34" charset="0"/>
              <a:ea typeface="Microsoft YaHei" pitchFamily="34" charset="-122"/>
            </a:endParaRPr>
          </a:p>
        </p:txBody>
      </p:sp>
      <p:sp>
        <p:nvSpPr>
          <p:cNvPr id="29701" name="Text Box 3"/>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9pPr>
          </a:lstStyle>
          <a:p>
            <a:pPr algn="r" eaLnBrk="1" hangingPunct="1">
              <a:spcBef>
                <a:spcPct val="0"/>
              </a:spcBef>
              <a:buClrTx/>
              <a:buFontTx/>
              <a:buNone/>
            </a:pPr>
            <a:fld id="{C70FBBB4-044D-48BF-AB90-76748FE94CBD}" type="slidenum">
              <a:rPr lang="en-US" altLang="en-US">
                <a:latin typeface="Calibri" pitchFamily="34" charset="0"/>
              </a:rPr>
              <a:pPr algn="r" eaLnBrk="1" hangingPunct="1">
                <a:spcBef>
                  <a:spcPct val="0"/>
                </a:spcBef>
                <a:buClrTx/>
                <a:buFontTx/>
                <a:buNone/>
              </a:pPr>
              <a:t>41</a:t>
            </a:fld>
            <a:endParaRPr lang="en-US" altLang="en-US">
              <a:latin typeface="Calibri" pitchFamily="34" charset="0"/>
            </a:endParaRPr>
          </a:p>
        </p:txBody>
      </p:sp>
    </p:spTree>
    <p:extLst>
      <p:ext uri="{BB962C8B-B14F-4D97-AF65-F5344CB8AC3E}">
        <p14:creationId xmlns:p14="http://schemas.microsoft.com/office/powerpoint/2010/main" val="24274011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6866"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9pPr>
          </a:lstStyle>
          <a:p>
            <a:pPr>
              <a:spcBef>
                <a:spcPct val="0"/>
              </a:spcBef>
              <a:buClrTx/>
              <a:buFontTx/>
              <a:buNone/>
            </a:pPr>
            <a:fld id="{688D5735-2F8A-481F-AD30-7110D433D393}" type="slidenum">
              <a:rPr lang="en-US" altLang="en-US" smtClean="0">
                <a:latin typeface="Calibri" pitchFamily="34" charset="0"/>
              </a:rPr>
              <a:pPr>
                <a:spcBef>
                  <a:spcPct val="0"/>
                </a:spcBef>
                <a:buClrTx/>
                <a:buFontTx/>
                <a:buNone/>
              </a:pPr>
              <a:t>7</a:t>
            </a:fld>
            <a:endParaRPr lang="en-US" altLang="en-US">
              <a:latin typeface="Calibri" pitchFamily="34" charset="0"/>
            </a:endParaRPr>
          </a:p>
        </p:txBody>
      </p:sp>
      <p:sp>
        <p:nvSpPr>
          <p:cNvPr id="36867"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36868" name="Rectangle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spcBef>
                <a:spcPct val="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US" altLang="en-US">
              <a:latin typeface="Calibri" pitchFamily="34" charset="0"/>
              <a:ea typeface="Microsoft YaHei" pitchFamily="34" charset="-122"/>
            </a:endParaRPr>
          </a:p>
        </p:txBody>
      </p:sp>
      <p:sp>
        <p:nvSpPr>
          <p:cNvPr id="36869" name="Text Box 3"/>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9pPr>
          </a:lstStyle>
          <a:p>
            <a:pPr algn="r" eaLnBrk="1" hangingPunct="1">
              <a:spcBef>
                <a:spcPct val="0"/>
              </a:spcBef>
              <a:buClrTx/>
              <a:buFontTx/>
              <a:buNone/>
            </a:pPr>
            <a:fld id="{AEF4D47C-C892-4BA9-8D29-EA529A8C1D80}" type="slidenum">
              <a:rPr lang="en-US" altLang="en-US">
                <a:latin typeface="Calibri" pitchFamily="34" charset="0"/>
              </a:rPr>
              <a:pPr algn="r" eaLnBrk="1" hangingPunct="1">
                <a:spcBef>
                  <a:spcPct val="0"/>
                </a:spcBef>
                <a:buClrTx/>
                <a:buFontTx/>
                <a:buNone/>
              </a:pPr>
              <a:t>7</a:t>
            </a:fld>
            <a:endParaRPr lang="en-US" altLang="en-US">
              <a:latin typeface="Calibri" pitchFamily="34" charset="0"/>
            </a:endParaRPr>
          </a:p>
        </p:txBody>
      </p:sp>
    </p:spTree>
    <p:extLst>
      <p:ext uri="{BB962C8B-B14F-4D97-AF65-F5344CB8AC3E}">
        <p14:creationId xmlns:p14="http://schemas.microsoft.com/office/powerpoint/2010/main" val="8409138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22"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9pPr>
          </a:lstStyle>
          <a:p>
            <a:pPr>
              <a:spcBef>
                <a:spcPct val="0"/>
              </a:spcBef>
              <a:buClrTx/>
              <a:buFontTx/>
              <a:buNone/>
            </a:pPr>
            <a:fld id="{41FB7EF8-AC85-46E1-BBB2-DF5441D6C327}" type="slidenum">
              <a:rPr lang="en-US" altLang="en-US" smtClean="0">
                <a:latin typeface="Calibri" pitchFamily="34" charset="0"/>
              </a:rPr>
              <a:pPr>
                <a:spcBef>
                  <a:spcPct val="0"/>
                </a:spcBef>
                <a:buClrTx/>
                <a:buFontTx/>
                <a:buNone/>
              </a:pPr>
              <a:t>42</a:t>
            </a:fld>
            <a:endParaRPr lang="en-US" altLang="en-US">
              <a:latin typeface="Calibri" pitchFamily="34" charset="0"/>
            </a:endParaRPr>
          </a:p>
        </p:txBody>
      </p:sp>
      <p:sp>
        <p:nvSpPr>
          <p:cNvPr id="30723"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30724" name="Rectangle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spcBef>
                <a:spcPct val="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US" altLang="en-US">
              <a:latin typeface="Calibri" pitchFamily="34" charset="0"/>
              <a:ea typeface="Microsoft YaHei" pitchFamily="34" charset="-122"/>
            </a:endParaRPr>
          </a:p>
        </p:txBody>
      </p:sp>
      <p:sp>
        <p:nvSpPr>
          <p:cNvPr id="30725" name="Text Box 3"/>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9pPr>
          </a:lstStyle>
          <a:p>
            <a:pPr algn="r" eaLnBrk="1" hangingPunct="1">
              <a:spcBef>
                <a:spcPct val="0"/>
              </a:spcBef>
              <a:buClrTx/>
              <a:buFontTx/>
              <a:buNone/>
            </a:pPr>
            <a:fld id="{D657BB0A-C41F-4F18-ADC8-1148A306794A}" type="slidenum">
              <a:rPr lang="en-US" altLang="en-US">
                <a:latin typeface="Calibri" pitchFamily="34" charset="0"/>
              </a:rPr>
              <a:pPr algn="r" eaLnBrk="1" hangingPunct="1">
                <a:spcBef>
                  <a:spcPct val="0"/>
                </a:spcBef>
                <a:buClrTx/>
                <a:buFontTx/>
                <a:buNone/>
              </a:pPr>
              <a:t>42</a:t>
            </a:fld>
            <a:endParaRPr lang="en-US" altLang="en-US">
              <a:latin typeface="Calibri" pitchFamily="34" charset="0"/>
            </a:endParaRPr>
          </a:p>
        </p:txBody>
      </p:sp>
    </p:spTree>
    <p:extLst>
      <p:ext uri="{BB962C8B-B14F-4D97-AF65-F5344CB8AC3E}">
        <p14:creationId xmlns:p14="http://schemas.microsoft.com/office/powerpoint/2010/main" val="19444409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1746"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9pPr>
          </a:lstStyle>
          <a:p>
            <a:pPr>
              <a:spcBef>
                <a:spcPct val="0"/>
              </a:spcBef>
              <a:buClrTx/>
              <a:buFontTx/>
              <a:buNone/>
            </a:pPr>
            <a:fld id="{49A33F99-E800-48FB-9F48-493409A8BDBB}" type="slidenum">
              <a:rPr lang="en-US" altLang="en-US" smtClean="0">
                <a:latin typeface="Calibri" pitchFamily="34" charset="0"/>
              </a:rPr>
              <a:pPr>
                <a:spcBef>
                  <a:spcPct val="0"/>
                </a:spcBef>
                <a:buClrTx/>
                <a:buFontTx/>
                <a:buNone/>
              </a:pPr>
              <a:t>43</a:t>
            </a:fld>
            <a:endParaRPr lang="en-US" altLang="en-US">
              <a:latin typeface="Calibri" pitchFamily="34" charset="0"/>
            </a:endParaRPr>
          </a:p>
        </p:txBody>
      </p:sp>
      <p:sp>
        <p:nvSpPr>
          <p:cNvPr id="31747"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31748" name="Rectangle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spcBef>
                <a:spcPts val="45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US" altLang="en-US">
              <a:latin typeface="Times New Roman" pitchFamily="18" charset="0"/>
              <a:ea typeface="Microsoft YaHei" pitchFamily="34" charset="-122"/>
            </a:endParaRPr>
          </a:p>
        </p:txBody>
      </p:sp>
      <p:sp>
        <p:nvSpPr>
          <p:cNvPr id="31749" name="Text Box 3"/>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9pPr>
          </a:lstStyle>
          <a:p>
            <a:pPr algn="r" eaLnBrk="1" hangingPunct="1">
              <a:spcBef>
                <a:spcPct val="0"/>
              </a:spcBef>
              <a:buClrTx/>
              <a:buFontTx/>
              <a:buNone/>
            </a:pPr>
            <a:fld id="{AF51E3F8-2224-41C6-97C0-99A647F53E45}" type="slidenum">
              <a:rPr lang="en-US" altLang="en-US">
                <a:latin typeface="Calibri" pitchFamily="34" charset="0"/>
              </a:rPr>
              <a:pPr algn="r" eaLnBrk="1" hangingPunct="1">
                <a:spcBef>
                  <a:spcPct val="0"/>
                </a:spcBef>
                <a:buClrTx/>
                <a:buFontTx/>
                <a:buNone/>
              </a:pPr>
              <a:t>43</a:t>
            </a:fld>
            <a:endParaRPr lang="en-US" altLang="en-US">
              <a:latin typeface="Calibri" pitchFamily="34" charset="0"/>
            </a:endParaRPr>
          </a:p>
        </p:txBody>
      </p:sp>
    </p:spTree>
    <p:extLst>
      <p:ext uri="{BB962C8B-B14F-4D97-AF65-F5344CB8AC3E}">
        <p14:creationId xmlns:p14="http://schemas.microsoft.com/office/powerpoint/2010/main" val="406923494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2770"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9pPr>
          </a:lstStyle>
          <a:p>
            <a:pPr>
              <a:spcBef>
                <a:spcPct val="0"/>
              </a:spcBef>
              <a:buClrTx/>
              <a:buFontTx/>
              <a:buNone/>
            </a:pPr>
            <a:fld id="{B2DDA413-29A4-4E1D-A75A-34F300536CB8}" type="slidenum">
              <a:rPr lang="en-US" altLang="en-US" smtClean="0">
                <a:latin typeface="Calibri" pitchFamily="34" charset="0"/>
              </a:rPr>
              <a:pPr>
                <a:spcBef>
                  <a:spcPct val="0"/>
                </a:spcBef>
                <a:buClrTx/>
                <a:buFontTx/>
                <a:buNone/>
              </a:pPr>
              <a:t>44</a:t>
            </a:fld>
            <a:endParaRPr lang="en-US" altLang="en-US">
              <a:latin typeface="Calibri" pitchFamily="34" charset="0"/>
            </a:endParaRPr>
          </a:p>
        </p:txBody>
      </p:sp>
      <p:sp>
        <p:nvSpPr>
          <p:cNvPr id="32771"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32772" name="Rectangle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spcBef>
                <a:spcPct val="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US" altLang="en-US">
              <a:latin typeface="Calibri" pitchFamily="34" charset="0"/>
              <a:ea typeface="Microsoft YaHei" pitchFamily="34" charset="-122"/>
            </a:endParaRPr>
          </a:p>
        </p:txBody>
      </p:sp>
      <p:sp>
        <p:nvSpPr>
          <p:cNvPr id="32773" name="Text Box 3"/>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9pPr>
          </a:lstStyle>
          <a:p>
            <a:pPr algn="r" eaLnBrk="1" hangingPunct="1">
              <a:spcBef>
                <a:spcPct val="0"/>
              </a:spcBef>
              <a:buClrTx/>
              <a:buFontTx/>
              <a:buNone/>
            </a:pPr>
            <a:fld id="{E866E22B-3E77-4BFE-B2F2-8D383CB785E2}" type="slidenum">
              <a:rPr lang="en-US" altLang="en-US">
                <a:latin typeface="Calibri" pitchFamily="34" charset="0"/>
              </a:rPr>
              <a:pPr algn="r" eaLnBrk="1" hangingPunct="1">
                <a:spcBef>
                  <a:spcPct val="0"/>
                </a:spcBef>
                <a:buClrTx/>
                <a:buFontTx/>
                <a:buNone/>
              </a:pPr>
              <a:t>44</a:t>
            </a:fld>
            <a:endParaRPr lang="en-US" altLang="en-US">
              <a:latin typeface="Calibri" pitchFamily="34" charset="0"/>
            </a:endParaRPr>
          </a:p>
        </p:txBody>
      </p:sp>
    </p:spTree>
    <p:extLst>
      <p:ext uri="{BB962C8B-B14F-4D97-AF65-F5344CB8AC3E}">
        <p14:creationId xmlns:p14="http://schemas.microsoft.com/office/powerpoint/2010/main" val="360113300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3794"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9pPr>
          </a:lstStyle>
          <a:p>
            <a:pPr>
              <a:spcBef>
                <a:spcPct val="0"/>
              </a:spcBef>
              <a:buClrTx/>
              <a:buFontTx/>
              <a:buNone/>
            </a:pPr>
            <a:fld id="{5202B2BD-4573-405B-9247-80962DA5FBE6}" type="slidenum">
              <a:rPr lang="en-US" altLang="en-US" smtClean="0">
                <a:latin typeface="Calibri" pitchFamily="34" charset="0"/>
              </a:rPr>
              <a:pPr>
                <a:spcBef>
                  <a:spcPct val="0"/>
                </a:spcBef>
                <a:buClrTx/>
                <a:buFontTx/>
                <a:buNone/>
              </a:pPr>
              <a:t>45</a:t>
            </a:fld>
            <a:endParaRPr lang="en-US" altLang="en-US">
              <a:latin typeface="Calibri" pitchFamily="34" charset="0"/>
            </a:endParaRPr>
          </a:p>
        </p:txBody>
      </p:sp>
      <p:sp>
        <p:nvSpPr>
          <p:cNvPr id="33795"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33796" name="Rectangle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spcBef>
                <a:spcPct val="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US" altLang="en-US">
              <a:latin typeface="Calibri" pitchFamily="34" charset="0"/>
              <a:ea typeface="Microsoft YaHei" pitchFamily="34" charset="-122"/>
            </a:endParaRPr>
          </a:p>
        </p:txBody>
      </p:sp>
      <p:sp>
        <p:nvSpPr>
          <p:cNvPr id="33797" name="Text Box 3"/>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9pPr>
          </a:lstStyle>
          <a:p>
            <a:pPr algn="r" eaLnBrk="1" hangingPunct="1">
              <a:spcBef>
                <a:spcPct val="0"/>
              </a:spcBef>
              <a:buClrTx/>
              <a:buFontTx/>
              <a:buNone/>
            </a:pPr>
            <a:fld id="{773A794E-ABD6-4F26-BB6D-C8CA282BB422}" type="slidenum">
              <a:rPr lang="en-US" altLang="en-US">
                <a:latin typeface="Calibri" pitchFamily="34" charset="0"/>
              </a:rPr>
              <a:pPr algn="r" eaLnBrk="1" hangingPunct="1">
                <a:spcBef>
                  <a:spcPct val="0"/>
                </a:spcBef>
                <a:buClrTx/>
                <a:buFontTx/>
                <a:buNone/>
              </a:pPr>
              <a:t>45</a:t>
            </a:fld>
            <a:endParaRPr lang="en-US" altLang="en-US">
              <a:latin typeface="Calibri" pitchFamily="34" charset="0"/>
            </a:endParaRPr>
          </a:p>
        </p:txBody>
      </p:sp>
    </p:spTree>
    <p:extLst>
      <p:ext uri="{BB962C8B-B14F-4D97-AF65-F5344CB8AC3E}">
        <p14:creationId xmlns:p14="http://schemas.microsoft.com/office/powerpoint/2010/main" val="385159932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4818"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9pPr>
          </a:lstStyle>
          <a:p>
            <a:pPr>
              <a:spcBef>
                <a:spcPct val="0"/>
              </a:spcBef>
              <a:buClrTx/>
              <a:buFontTx/>
              <a:buNone/>
            </a:pPr>
            <a:fld id="{0D901450-98AB-4B47-A833-F1DEB3753BBC}" type="slidenum">
              <a:rPr lang="en-US" altLang="en-US" smtClean="0">
                <a:latin typeface="Calibri" pitchFamily="34" charset="0"/>
              </a:rPr>
              <a:pPr>
                <a:spcBef>
                  <a:spcPct val="0"/>
                </a:spcBef>
                <a:buClrTx/>
                <a:buFontTx/>
                <a:buNone/>
              </a:pPr>
              <a:t>46</a:t>
            </a:fld>
            <a:endParaRPr lang="en-US" altLang="en-US">
              <a:latin typeface="Calibri" pitchFamily="34" charset="0"/>
            </a:endParaRPr>
          </a:p>
        </p:txBody>
      </p:sp>
      <p:sp>
        <p:nvSpPr>
          <p:cNvPr id="34819"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34820" name="Rectangle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spcBef>
                <a:spcPct val="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US" altLang="en-US">
              <a:latin typeface="Calibri" pitchFamily="34" charset="0"/>
              <a:ea typeface="Microsoft YaHei" pitchFamily="34" charset="-122"/>
            </a:endParaRPr>
          </a:p>
        </p:txBody>
      </p:sp>
      <p:sp>
        <p:nvSpPr>
          <p:cNvPr id="34821" name="Text Box 3"/>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9pPr>
          </a:lstStyle>
          <a:p>
            <a:pPr algn="r" eaLnBrk="1" hangingPunct="1">
              <a:spcBef>
                <a:spcPct val="0"/>
              </a:spcBef>
              <a:buClrTx/>
              <a:buFontTx/>
              <a:buNone/>
            </a:pPr>
            <a:fld id="{FD698072-8B53-46BF-9B8B-6AF3F44C87BE}" type="slidenum">
              <a:rPr lang="en-US" altLang="en-US">
                <a:latin typeface="Calibri" pitchFamily="34" charset="0"/>
              </a:rPr>
              <a:pPr algn="r" eaLnBrk="1" hangingPunct="1">
                <a:spcBef>
                  <a:spcPct val="0"/>
                </a:spcBef>
                <a:buClrTx/>
                <a:buFontTx/>
                <a:buNone/>
              </a:pPr>
              <a:t>46</a:t>
            </a:fld>
            <a:endParaRPr lang="en-US" altLang="en-US">
              <a:latin typeface="Calibri" pitchFamily="34" charset="0"/>
            </a:endParaRPr>
          </a:p>
        </p:txBody>
      </p:sp>
    </p:spTree>
    <p:extLst>
      <p:ext uri="{BB962C8B-B14F-4D97-AF65-F5344CB8AC3E}">
        <p14:creationId xmlns:p14="http://schemas.microsoft.com/office/powerpoint/2010/main" val="229579984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5842"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9pPr>
          </a:lstStyle>
          <a:p>
            <a:pPr>
              <a:spcBef>
                <a:spcPct val="0"/>
              </a:spcBef>
              <a:buClrTx/>
              <a:buFontTx/>
              <a:buNone/>
            </a:pPr>
            <a:fld id="{11C9B6C3-ADBA-4853-B16F-EC8AC1F07EF3}" type="slidenum">
              <a:rPr lang="en-US" altLang="en-US" smtClean="0">
                <a:latin typeface="Calibri" pitchFamily="34" charset="0"/>
              </a:rPr>
              <a:pPr>
                <a:spcBef>
                  <a:spcPct val="0"/>
                </a:spcBef>
                <a:buClrTx/>
                <a:buFontTx/>
                <a:buNone/>
              </a:pPr>
              <a:t>47</a:t>
            </a:fld>
            <a:endParaRPr lang="en-US" altLang="en-US">
              <a:latin typeface="Calibri" pitchFamily="34" charset="0"/>
            </a:endParaRPr>
          </a:p>
        </p:txBody>
      </p:sp>
      <p:sp>
        <p:nvSpPr>
          <p:cNvPr id="35843"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35844" name="Rectangle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spcBef>
                <a:spcPct val="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US" altLang="en-US">
              <a:latin typeface="Calibri" pitchFamily="34" charset="0"/>
              <a:ea typeface="Microsoft YaHei" pitchFamily="34" charset="-122"/>
            </a:endParaRPr>
          </a:p>
        </p:txBody>
      </p:sp>
      <p:sp>
        <p:nvSpPr>
          <p:cNvPr id="35845" name="Text Box 3"/>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9pPr>
          </a:lstStyle>
          <a:p>
            <a:pPr algn="r" eaLnBrk="1" hangingPunct="1">
              <a:spcBef>
                <a:spcPct val="0"/>
              </a:spcBef>
              <a:buClrTx/>
              <a:buFontTx/>
              <a:buNone/>
            </a:pPr>
            <a:fld id="{E94B28BE-E89F-427F-BE9C-0F46AE1CC712}" type="slidenum">
              <a:rPr lang="en-US" altLang="en-US">
                <a:latin typeface="Calibri" pitchFamily="34" charset="0"/>
              </a:rPr>
              <a:pPr algn="r" eaLnBrk="1" hangingPunct="1">
                <a:spcBef>
                  <a:spcPct val="0"/>
                </a:spcBef>
                <a:buClrTx/>
                <a:buFontTx/>
                <a:buNone/>
              </a:pPr>
              <a:t>47</a:t>
            </a:fld>
            <a:endParaRPr lang="en-US" altLang="en-US">
              <a:latin typeface="Calibri" pitchFamily="34" charset="0"/>
            </a:endParaRPr>
          </a:p>
        </p:txBody>
      </p:sp>
    </p:spTree>
    <p:extLst>
      <p:ext uri="{BB962C8B-B14F-4D97-AF65-F5344CB8AC3E}">
        <p14:creationId xmlns:p14="http://schemas.microsoft.com/office/powerpoint/2010/main" val="258796825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6866"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9pPr>
          </a:lstStyle>
          <a:p>
            <a:pPr>
              <a:spcBef>
                <a:spcPct val="0"/>
              </a:spcBef>
              <a:buClrTx/>
              <a:buFontTx/>
              <a:buNone/>
            </a:pPr>
            <a:fld id="{2DC1BB68-9E07-4BC6-BDD7-D15422E7B59E}" type="slidenum">
              <a:rPr lang="en-US" altLang="en-US" smtClean="0">
                <a:latin typeface="Calibri" pitchFamily="34" charset="0"/>
              </a:rPr>
              <a:pPr>
                <a:spcBef>
                  <a:spcPct val="0"/>
                </a:spcBef>
                <a:buClrTx/>
                <a:buFontTx/>
                <a:buNone/>
              </a:pPr>
              <a:t>49</a:t>
            </a:fld>
            <a:endParaRPr lang="en-US" altLang="en-US">
              <a:latin typeface="Calibri" pitchFamily="34" charset="0"/>
            </a:endParaRPr>
          </a:p>
        </p:txBody>
      </p:sp>
      <p:sp>
        <p:nvSpPr>
          <p:cNvPr id="36867"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36868" name="Rectangle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spcBef>
                <a:spcPct val="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US" altLang="en-US">
              <a:latin typeface="Calibri" pitchFamily="34" charset="0"/>
              <a:ea typeface="Microsoft YaHei" pitchFamily="34" charset="-122"/>
            </a:endParaRPr>
          </a:p>
        </p:txBody>
      </p:sp>
      <p:sp>
        <p:nvSpPr>
          <p:cNvPr id="36869" name="Text Box 3"/>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9pPr>
          </a:lstStyle>
          <a:p>
            <a:pPr algn="r" eaLnBrk="1" hangingPunct="1">
              <a:spcBef>
                <a:spcPct val="0"/>
              </a:spcBef>
              <a:buClrTx/>
              <a:buFontTx/>
              <a:buNone/>
            </a:pPr>
            <a:fld id="{491EAC75-4A44-46D9-BC9F-9AB17CF5A524}" type="slidenum">
              <a:rPr lang="en-US" altLang="en-US">
                <a:latin typeface="Calibri" pitchFamily="34" charset="0"/>
              </a:rPr>
              <a:pPr algn="r" eaLnBrk="1" hangingPunct="1">
                <a:spcBef>
                  <a:spcPct val="0"/>
                </a:spcBef>
                <a:buClrTx/>
                <a:buFontTx/>
                <a:buNone/>
              </a:pPr>
              <a:t>49</a:t>
            </a:fld>
            <a:endParaRPr lang="en-US" altLang="en-US">
              <a:latin typeface="Calibri" pitchFamily="34" charset="0"/>
            </a:endParaRPr>
          </a:p>
        </p:txBody>
      </p:sp>
    </p:spTree>
    <p:extLst>
      <p:ext uri="{BB962C8B-B14F-4D97-AF65-F5344CB8AC3E}">
        <p14:creationId xmlns:p14="http://schemas.microsoft.com/office/powerpoint/2010/main" val="7803142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7890"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9pPr>
          </a:lstStyle>
          <a:p>
            <a:pPr>
              <a:spcBef>
                <a:spcPct val="0"/>
              </a:spcBef>
              <a:buClrTx/>
              <a:buFontTx/>
              <a:buNone/>
            </a:pPr>
            <a:fld id="{3F6EB1DF-B180-4AE6-AAF0-2BDDA7FA7528}" type="slidenum">
              <a:rPr lang="en-US" altLang="en-US" smtClean="0">
                <a:latin typeface="Calibri" pitchFamily="34" charset="0"/>
              </a:rPr>
              <a:pPr>
                <a:spcBef>
                  <a:spcPct val="0"/>
                </a:spcBef>
                <a:buClrTx/>
                <a:buFontTx/>
                <a:buNone/>
              </a:pPr>
              <a:t>50</a:t>
            </a:fld>
            <a:endParaRPr lang="en-US" altLang="en-US">
              <a:latin typeface="Calibri" pitchFamily="34" charset="0"/>
            </a:endParaRPr>
          </a:p>
        </p:txBody>
      </p:sp>
      <p:sp>
        <p:nvSpPr>
          <p:cNvPr id="37891"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37892" name="Rectangle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spcBef>
                <a:spcPct val="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US" altLang="en-US">
              <a:latin typeface="Calibri" pitchFamily="34" charset="0"/>
              <a:ea typeface="Microsoft YaHei" pitchFamily="34" charset="-122"/>
            </a:endParaRPr>
          </a:p>
        </p:txBody>
      </p:sp>
      <p:sp>
        <p:nvSpPr>
          <p:cNvPr id="37893" name="Text Box 3"/>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9pPr>
          </a:lstStyle>
          <a:p>
            <a:pPr algn="r" eaLnBrk="1" hangingPunct="1">
              <a:spcBef>
                <a:spcPct val="0"/>
              </a:spcBef>
              <a:buClrTx/>
              <a:buFontTx/>
              <a:buNone/>
            </a:pPr>
            <a:fld id="{48D826BF-73A2-4EB2-B034-7E3650E4B68C}" type="slidenum">
              <a:rPr lang="en-US" altLang="en-US">
                <a:latin typeface="Calibri" pitchFamily="34" charset="0"/>
              </a:rPr>
              <a:pPr algn="r" eaLnBrk="1" hangingPunct="1">
                <a:spcBef>
                  <a:spcPct val="0"/>
                </a:spcBef>
                <a:buClrTx/>
                <a:buFontTx/>
                <a:buNone/>
              </a:pPr>
              <a:t>50</a:t>
            </a:fld>
            <a:endParaRPr lang="en-US" altLang="en-US">
              <a:latin typeface="Calibri" pitchFamily="34" charset="0"/>
            </a:endParaRPr>
          </a:p>
        </p:txBody>
      </p:sp>
    </p:spTree>
    <p:extLst>
      <p:ext uri="{BB962C8B-B14F-4D97-AF65-F5344CB8AC3E}">
        <p14:creationId xmlns:p14="http://schemas.microsoft.com/office/powerpoint/2010/main" val="169878895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8914"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9pPr>
          </a:lstStyle>
          <a:p>
            <a:pPr>
              <a:spcBef>
                <a:spcPct val="0"/>
              </a:spcBef>
              <a:buClrTx/>
              <a:buFontTx/>
              <a:buNone/>
            </a:pPr>
            <a:fld id="{90EC33FD-C899-428A-BE27-DBAAF8D31A60}" type="slidenum">
              <a:rPr lang="en-US" altLang="en-US" smtClean="0">
                <a:latin typeface="Calibri" pitchFamily="34" charset="0"/>
              </a:rPr>
              <a:pPr>
                <a:spcBef>
                  <a:spcPct val="0"/>
                </a:spcBef>
                <a:buClrTx/>
                <a:buFontTx/>
                <a:buNone/>
              </a:pPr>
              <a:t>51</a:t>
            </a:fld>
            <a:endParaRPr lang="en-US" altLang="en-US">
              <a:latin typeface="Calibri" pitchFamily="34" charset="0"/>
            </a:endParaRPr>
          </a:p>
        </p:txBody>
      </p:sp>
      <p:sp>
        <p:nvSpPr>
          <p:cNvPr id="38915"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38916" name="Rectangle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spcBef>
                <a:spcPct val="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US" altLang="en-US">
              <a:latin typeface="Calibri" pitchFamily="34" charset="0"/>
              <a:ea typeface="Microsoft YaHei" pitchFamily="34" charset="-122"/>
            </a:endParaRPr>
          </a:p>
        </p:txBody>
      </p:sp>
      <p:sp>
        <p:nvSpPr>
          <p:cNvPr id="38917" name="Text Box 3"/>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9pPr>
          </a:lstStyle>
          <a:p>
            <a:pPr algn="r" eaLnBrk="1" hangingPunct="1">
              <a:spcBef>
                <a:spcPct val="0"/>
              </a:spcBef>
              <a:buClrTx/>
              <a:buFontTx/>
              <a:buNone/>
            </a:pPr>
            <a:fld id="{665B480F-4ADB-41D9-B82D-B5B56D924B98}" type="slidenum">
              <a:rPr lang="en-US" altLang="en-US">
                <a:latin typeface="Calibri" pitchFamily="34" charset="0"/>
              </a:rPr>
              <a:pPr algn="r" eaLnBrk="1" hangingPunct="1">
                <a:spcBef>
                  <a:spcPct val="0"/>
                </a:spcBef>
                <a:buClrTx/>
                <a:buFontTx/>
                <a:buNone/>
              </a:pPr>
              <a:t>51</a:t>
            </a:fld>
            <a:endParaRPr lang="en-US" altLang="en-US">
              <a:latin typeface="Calibri" pitchFamily="34" charset="0"/>
            </a:endParaRPr>
          </a:p>
        </p:txBody>
      </p:sp>
    </p:spTree>
    <p:extLst>
      <p:ext uri="{BB962C8B-B14F-4D97-AF65-F5344CB8AC3E}">
        <p14:creationId xmlns:p14="http://schemas.microsoft.com/office/powerpoint/2010/main" val="136946189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9938"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9pPr>
          </a:lstStyle>
          <a:p>
            <a:pPr>
              <a:spcBef>
                <a:spcPct val="0"/>
              </a:spcBef>
              <a:buClrTx/>
              <a:buFontTx/>
              <a:buNone/>
            </a:pPr>
            <a:fld id="{FDE381E9-7F02-41C0-9677-5A4DC7E6F9DB}" type="slidenum">
              <a:rPr lang="en-US" altLang="en-US" smtClean="0">
                <a:latin typeface="Calibri" pitchFamily="34" charset="0"/>
              </a:rPr>
              <a:pPr>
                <a:spcBef>
                  <a:spcPct val="0"/>
                </a:spcBef>
                <a:buClrTx/>
                <a:buFontTx/>
                <a:buNone/>
              </a:pPr>
              <a:t>54</a:t>
            </a:fld>
            <a:endParaRPr lang="en-US" altLang="en-US">
              <a:latin typeface="Calibri" pitchFamily="34" charset="0"/>
            </a:endParaRPr>
          </a:p>
        </p:txBody>
      </p:sp>
      <p:sp>
        <p:nvSpPr>
          <p:cNvPr id="39939"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39940" name="Rectangle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spcBef>
                <a:spcPct val="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US" altLang="en-US">
              <a:latin typeface="Calibri" pitchFamily="34" charset="0"/>
              <a:ea typeface="Microsoft YaHei" pitchFamily="34" charset="-122"/>
            </a:endParaRPr>
          </a:p>
        </p:txBody>
      </p:sp>
      <p:sp>
        <p:nvSpPr>
          <p:cNvPr id="39941" name="Text Box 3"/>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9pPr>
          </a:lstStyle>
          <a:p>
            <a:pPr algn="r" eaLnBrk="1" hangingPunct="1">
              <a:spcBef>
                <a:spcPct val="0"/>
              </a:spcBef>
              <a:buClrTx/>
              <a:buFontTx/>
              <a:buNone/>
            </a:pPr>
            <a:fld id="{248DFD80-1974-4335-B7E6-E7784886FDE0}" type="slidenum">
              <a:rPr lang="en-US" altLang="en-US">
                <a:latin typeface="Calibri" pitchFamily="34" charset="0"/>
              </a:rPr>
              <a:pPr algn="r" eaLnBrk="1" hangingPunct="1">
                <a:spcBef>
                  <a:spcPct val="0"/>
                </a:spcBef>
                <a:buClrTx/>
                <a:buFontTx/>
                <a:buNone/>
              </a:pPr>
              <a:t>54</a:t>
            </a:fld>
            <a:endParaRPr lang="en-US" altLang="en-US">
              <a:latin typeface="Calibri" pitchFamily="34" charset="0"/>
            </a:endParaRPr>
          </a:p>
        </p:txBody>
      </p:sp>
    </p:spTree>
    <p:extLst>
      <p:ext uri="{BB962C8B-B14F-4D97-AF65-F5344CB8AC3E}">
        <p14:creationId xmlns:p14="http://schemas.microsoft.com/office/powerpoint/2010/main" val="9871757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7890"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9pPr>
          </a:lstStyle>
          <a:p>
            <a:pPr>
              <a:spcBef>
                <a:spcPct val="0"/>
              </a:spcBef>
              <a:buClrTx/>
              <a:buFontTx/>
              <a:buNone/>
            </a:pPr>
            <a:fld id="{ADD0FB3F-6467-4434-BF22-7740DED67226}" type="slidenum">
              <a:rPr lang="en-US" altLang="en-US" smtClean="0">
                <a:latin typeface="Calibri" pitchFamily="34" charset="0"/>
              </a:rPr>
              <a:pPr>
                <a:spcBef>
                  <a:spcPct val="0"/>
                </a:spcBef>
                <a:buClrTx/>
                <a:buFontTx/>
                <a:buNone/>
              </a:pPr>
              <a:t>8</a:t>
            </a:fld>
            <a:endParaRPr lang="en-US" altLang="en-US">
              <a:latin typeface="Calibri" pitchFamily="34" charset="0"/>
            </a:endParaRPr>
          </a:p>
        </p:txBody>
      </p:sp>
      <p:sp>
        <p:nvSpPr>
          <p:cNvPr id="37891"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37892" name="Rectangle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spcBef>
                <a:spcPct val="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US" altLang="en-US">
              <a:latin typeface="Calibri" pitchFamily="34" charset="0"/>
              <a:ea typeface="Microsoft YaHei" pitchFamily="34" charset="-122"/>
            </a:endParaRPr>
          </a:p>
        </p:txBody>
      </p:sp>
      <p:sp>
        <p:nvSpPr>
          <p:cNvPr id="37893" name="Text Box 3"/>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9pPr>
          </a:lstStyle>
          <a:p>
            <a:pPr algn="r" eaLnBrk="1" hangingPunct="1">
              <a:spcBef>
                <a:spcPct val="0"/>
              </a:spcBef>
              <a:buClrTx/>
              <a:buFontTx/>
              <a:buNone/>
            </a:pPr>
            <a:fld id="{563ECBF3-4C58-41CE-890F-97A38111A55D}" type="slidenum">
              <a:rPr lang="en-US" altLang="en-US">
                <a:latin typeface="Calibri" pitchFamily="34" charset="0"/>
              </a:rPr>
              <a:pPr algn="r" eaLnBrk="1" hangingPunct="1">
                <a:spcBef>
                  <a:spcPct val="0"/>
                </a:spcBef>
                <a:buClrTx/>
                <a:buFontTx/>
                <a:buNone/>
              </a:pPr>
              <a:t>8</a:t>
            </a:fld>
            <a:endParaRPr lang="en-US" altLang="en-US">
              <a:latin typeface="Calibri" pitchFamily="34" charset="0"/>
            </a:endParaRPr>
          </a:p>
        </p:txBody>
      </p:sp>
    </p:spTree>
    <p:extLst>
      <p:ext uri="{BB962C8B-B14F-4D97-AF65-F5344CB8AC3E}">
        <p14:creationId xmlns:p14="http://schemas.microsoft.com/office/powerpoint/2010/main" val="39568319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8914"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9pPr>
          </a:lstStyle>
          <a:p>
            <a:pPr>
              <a:spcBef>
                <a:spcPct val="0"/>
              </a:spcBef>
              <a:buClrTx/>
              <a:buFontTx/>
              <a:buNone/>
            </a:pPr>
            <a:fld id="{FF9A4906-5AA4-4E08-B69F-E6204D1CD1B3}" type="slidenum">
              <a:rPr lang="en-US" altLang="en-US" smtClean="0">
                <a:latin typeface="Calibri" pitchFamily="34" charset="0"/>
              </a:rPr>
              <a:pPr>
                <a:spcBef>
                  <a:spcPct val="0"/>
                </a:spcBef>
                <a:buClrTx/>
                <a:buFontTx/>
                <a:buNone/>
              </a:pPr>
              <a:t>9</a:t>
            </a:fld>
            <a:endParaRPr lang="en-US" altLang="en-US">
              <a:latin typeface="Calibri" pitchFamily="34" charset="0"/>
            </a:endParaRPr>
          </a:p>
        </p:txBody>
      </p:sp>
      <p:sp>
        <p:nvSpPr>
          <p:cNvPr id="38915"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38916" name="Rectangle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spcBef>
                <a:spcPct val="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US" altLang="en-US">
              <a:latin typeface="Calibri" pitchFamily="34" charset="0"/>
              <a:ea typeface="Microsoft YaHei" pitchFamily="34" charset="-122"/>
            </a:endParaRPr>
          </a:p>
        </p:txBody>
      </p:sp>
      <p:sp>
        <p:nvSpPr>
          <p:cNvPr id="38917" name="Text Box 3"/>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9pPr>
          </a:lstStyle>
          <a:p>
            <a:pPr algn="r" eaLnBrk="1" hangingPunct="1">
              <a:spcBef>
                <a:spcPct val="0"/>
              </a:spcBef>
              <a:buClrTx/>
              <a:buFontTx/>
              <a:buNone/>
            </a:pPr>
            <a:fld id="{37DA4822-874F-471D-9F9E-831AF34C0327}" type="slidenum">
              <a:rPr lang="en-US" altLang="en-US">
                <a:latin typeface="Calibri" pitchFamily="34" charset="0"/>
              </a:rPr>
              <a:pPr algn="r" eaLnBrk="1" hangingPunct="1">
                <a:spcBef>
                  <a:spcPct val="0"/>
                </a:spcBef>
                <a:buClrTx/>
                <a:buFontTx/>
                <a:buNone/>
              </a:pPr>
              <a:t>9</a:t>
            </a:fld>
            <a:endParaRPr lang="en-US" altLang="en-US">
              <a:latin typeface="Calibri" pitchFamily="34" charset="0"/>
            </a:endParaRPr>
          </a:p>
        </p:txBody>
      </p:sp>
    </p:spTree>
    <p:extLst>
      <p:ext uri="{BB962C8B-B14F-4D97-AF65-F5344CB8AC3E}">
        <p14:creationId xmlns:p14="http://schemas.microsoft.com/office/powerpoint/2010/main" val="7097963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9938"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9pPr>
          </a:lstStyle>
          <a:p>
            <a:pPr>
              <a:spcBef>
                <a:spcPct val="0"/>
              </a:spcBef>
              <a:buClrTx/>
              <a:buFontTx/>
              <a:buNone/>
            </a:pPr>
            <a:fld id="{4AC63BC9-6FC9-42FA-9F21-4E8A51267949}" type="slidenum">
              <a:rPr lang="en-US" altLang="en-US" smtClean="0">
                <a:latin typeface="Calibri" pitchFamily="34" charset="0"/>
              </a:rPr>
              <a:pPr>
                <a:spcBef>
                  <a:spcPct val="0"/>
                </a:spcBef>
                <a:buClrTx/>
                <a:buFontTx/>
                <a:buNone/>
              </a:pPr>
              <a:t>10</a:t>
            </a:fld>
            <a:endParaRPr lang="en-US" altLang="en-US">
              <a:latin typeface="Calibri" pitchFamily="34" charset="0"/>
            </a:endParaRPr>
          </a:p>
        </p:txBody>
      </p:sp>
      <p:sp>
        <p:nvSpPr>
          <p:cNvPr id="39939"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39940" name="Rectangle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a:latin typeface="Times New Roman" pitchFamily="18" charset="0"/>
            </a:endParaRPr>
          </a:p>
        </p:txBody>
      </p:sp>
      <p:sp>
        <p:nvSpPr>
          <p:cNvPr id="39941" name="Text Box 3"/>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9pPr>
          </a:lstStyle>
          <a:p>
            <a:pPr algn="r" eaLnBrk="1" hangingPunct="1">
              <a:spcBef>
                <a:spcPct val="0"/>
              </a:spcBef>
              <a:buClrTx/>
              <a:buFontTx/>
              <a:buNone/>
            </a:pPr>
            <a:fld id="{5E8246F7-653B-4AF2-8CA9-2E31B6953CDF}" type="slidenum">
              <a:rPr lang="en-US" altLang="en-US">
                <a:latin typeface="Calibri" pitchFamily="34" charset="0"/>
              </a:rPr>
              <a:pPr algn="r" eaLnBrk="1" hangingPunct="1">
                <a:spcBef>
                  <a:spcPct val="0"/>
                </a:spcBef>
                <a:buClrTx/>
                <a:buFontTx/>
                <a:buNone/>
              </a:pPr>
              <a:t>10</a:t>
            </a:fld>
            <a:endParaRPr lang="en-US" altLang="en-US">
              <a:latin typeface="Calibri" pitchFamily="34" charset="0"/>
            </a:endParaRPr>
          </a:p>
        </p:txBody>
      </p:sp>
    </p:spTree>
    <p:extLst>
      <p:ext uri="{BB962C8B-B14F-4D97-AF65-F5344CB8AC3E}">
        <p14:creationId xmlns:p14="http://schemas.microsoft.com/office/powerpoint/2010/main" val="13684198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62"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9pPr>
          </a:lstStyle>
          <a:p>
            <a:pPr>
              <a:spcBef>
                <a:spcPct val="0"/>
              </a:spcBef>
              <a:buClrTx/>
              <a:buFontTx/>
              <a:buNone/>
            </a:pPr>
            <a:fld id="{6982001A-DDEC-46CC-A6AA-113B0035F753}" type="slidenum">
              <a:rPr lang="en-US" altLang="en-US" smtClean="0">
                <a:latin typeface="Calibri" pitchFamily="34" charset="0"/>
              </a:rPr>
              <a:pPr>
                <a:spcBef>
                  <a:spcPct val="0"/>
                </a:spcBef>
                <a:buClrTx/>
                <a:buFontTx/>
                <a:buNone/>
              </a:pPr>
              <a:t>11</a:t>
            </a:fld>
            <a:endParaRPr lang="en-US" altLang="en-US">
              <a:latin typeface="Calibri" pitchFamily="34" charset="0"/>
            </a:endParaRPr>
          </a:p>
        </p:txBody>
      </p:sp>
      <p:sp>
        <p:nvSpPr>
          <p:cNvPr id="40963"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40964" name="Rectangle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a:latin typeface="Times New Roman" pitchFamily="18" charset="0"/>
            </a:endParaRPr>
          </a:p>
        </p:txBody>
      </p:sp>
      <p:sp>
        <p:nvSpPr>
          <p:cNvPr id="40965" name="Text Box 3"/>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9pPr>
          </a:lstStyle>
          <a:p>
            <a:pPr algn="r" eaLnBrk="1" hangingPunct="1">
              <a:spcBef>
                <a:spcPct val="0"/>
              </a:spcBef>
              <a:buClrTx/>
              <a:buFontTx/>
              <a:buNone/>
            </a:pPr>
            <a:fld id="{BC40E3CD-CE90-4AD5-BC4B-49D27D821F0A}" type="slidenum">
              <a:rPr lang="en-US" altLang="en-US">
                <a:latin typeface="Calibri" pitchFamily="34" charset="0"/>
              </a:rPr>
              <a:pPr algn="r" eaLnBrk="1" hangingPunct="1">
                <a:spcBef>
                  <a:spcPct val="0"/>
                </a:spcBef>
                <a:buClrTx/>
                <a:buFontTx/>
                <a:buNone/>
              </a:pPr>
              <a:t>11</a:t>
            </a:fld>
            <a:endParaRPr lang="en-US" altLang="en-US">
              <a:latin typeface="Calibri" pitchFamily="34" charset="0"/>
            </a:endParaRPr>
          </a:p>
        </p:txBody>
      </p:sp>
    </p:spTree>
    <p:extLst>
      <p:ext uri="{BB962C8B-B14F-4D97-AF65-F5344CB8AC3E}">
        <p14:creationId xmlns:p14="http://schemas.microsoft.com/office/powerpoint/2010/main" val="11811714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1986"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9pPr>
          </a:lstStyle>
          <a:p>
            <a:pPr>
              <a:spcBef>
                <a:spcPct val="0"/>
              </a:spcBef>
              <a:buClrTx/>
              <a:buFontTx/>
              <a:buNone/>
            </a:pPr>
            <a:fld id="{E54B9EA5-CC93-43C6-A176-4F756BB824FC}" type="slidenum">
              <a:rPr lang="en-US" altLang="en-US" smtClean="0">
                <a:latin typeface="Calibri" pitchFamily="34" charset="0"/>
              </a:rPr>
              <a:pPr>
                <a:spcBef>
                  <a:spcPct val="0"/>
                </a:spcBef>
                <a:buClrTx/>
                <a:buFontTx/>
                <a:buNone/>
              </a:pPr>
              <a:t>12</a:t>
            </a:fld>
            <a:endParaRPr lang="en-US" altLang="en-US">
              <a:latin typeface="Calibri" pitchFamily="34" charset="0"/>
            </a:endParaRPr>
          </a:p>
        </p:txBody>
      </p:sp>
      <p:sp>
        <p:nvSpPr>
          <p:cNvPr id="41987"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41988" name="Rectangle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a:latin typeface="Times New Roman" pitchFamily="18" charset="0"/>
            </a:endParaRPr>
          </a:p>
        </p:txBody>
      </p:sp>
      <p:sp>
        <p:nvSpPr>
          <p:cNvPr id="41989" name="Text Box 3"/>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9pPr>
          </a:lstStyle>
          <a:p>
            <a:pPr algn="r" eaLnBrk="1" hangingPunct="1">
              <a:spcBef>
                <a:spcPct val="0"/>
              </a:spcBef>
              <a:buClrTx/>
              <a:buFontTx/>
              <a:buNone/>
            </a:pPr>
            <a:fld id="{CB1783B9-B657-44B7-B4DB-8E87B8B775D6}" type="slidenum">
              <a:rPr lang="en-US" altLang="en-US">
                <a:latin typeface="Calibri" pitchFamily="34" charset="0"/>
              </a:rPr>
              <a:pPr algn="r" eaLnBrk="1" hangingPunct="1">
                <a:spcBef>
                  <a:spcPct val="0"/>
                </a:spcBef>
                <a:buClrTx/>
                <a:buFontTx/>
                <a:buNone/>
              </a:pPr>
              <a:t>12</a:t>
            </a:fld>
            <a:endParaRPr lang="en-US" altLang="en-US">
              <a:latin typeface="Calibri" pitchFamily="34" charset="0"/>
            </a:endParaRPr>
          </a:p>
        </p:txBody>
      </p:sp>
    </p:spTree>
    <p:extLst>
      <p:ext uri="{BB962C8B-B14F-4D97-AF65-F5344CB8AC3E}">
        <p14:creationId xmlns:p14="http://schemas.microsoft.com/office/powerpoint/2010/main" val="12670005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010"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9pPr>
          </a:lstStyle>
          <a:p>
            <a:pPr>
              <a:spcBef>
                <a:spcPct val="0"/>
              </a:spcBef>
              <a:buClrTx/>
              <a:buFontTx/>
              <a:buNone/>
            </a:pPr>
            <a:fld id="{C9F20C4D-CBE2-456B-8A74-23901F66A02F}" type="slidenum">
              <a:rPr lang="en-US" altLang="en-US" smtClean="0">
                <a:latin typeface="Calibri" pitchFamily="34" charset="0"/>
              </a:rPr>
              <a:pPr>
                <a:spcBef>
                  <a:spcPct val="0"/>
                </a:spcBef>
                <a:buClrTx/>
                <a:buFontTx/>
                <a:buNone/>
              </a:pPr>
              <a:t>13</a:t>
            </a:fld>
            <a:endParaRPr lang="en-US" altLang="en-US">
              <a:latin typeface="Calibri" pitchFamily="34" charset="0"/>
            </a:endParaRPr>
          </a:p>
        </p:txBody>
      </p:sp>
      <p:sp>
        <p:nvSpPr>
          <p:cNvPr id="43011"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43012" name="Rectangle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a:latin typeface="Times New Roman" pitchFamily="18" charset="0"/>
            </a:endParaRPr>
          </a:p>
        </p:txBody>
      </p:sp>
      <p:sp>
        <p:nvSpPr>
          <p:cNvPr id="43013" name="Text Box 3"/>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9pPr>
          </a:lstStyle>
          <a:p>
            <a:pPr algn="r" eaLnBrk="1" hangingPunct="1">
              <a:spcBef>
                <a:spcPct val="0"/>
              </a:spcBef>
              <a:buClrTx/>
              <a:buFontTx/>
              <a:buNone/>
            </a:pPr>
            <a:fld id="{62439B40-04C0-4CA8-8367-201624919ECD}" type="slidenum">
              <a:rPr lang="en-US" altLang="en-US">
                <a:latin typeface="Calibri" pitchFamily="34" charset="0"/>
              </a:rPr>
              <a:pPr algn="r" eaLnBrk="1" hangingPunct="1">
                <a:spcBef>
                  <a:spcPct val="0"/>
                </a:spcBef>
                <a:buClrTx/>
                <a:buFontTx/>
                <a:buNone/>
              </a:pPr>
              <a:t>13</a:t>
            </a:fld>
            <a:endParaRPr lang="en-US" altLang="en-US">
              <a:latin typeface="Calibri" pitchFamily="34" charset="0"/>
            </a:endParaRPr>
          </a:p>
        </p:txBody>
      </p:sp>
    </p:spTree>
    <p:extLst>
      <p:ext uri="{BB962C8B-B14F-4D97-AF65-F5344CB8AC3E}">
        <p14:creationId xmlns:p14="http://schemas.microsoft.com/office/powerpoint/2010/main" val="11687473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4034"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9pPr>
          </a:lstStyle>
          <a:p>
            <a:pPr>
              <a:spcBef>
                <a:spcPct val="0"/>
              </a:spcBef>
              <a:buClrTx/>
              <a:buFontTx/>
              <a:buNone/>
            </a:pPr>
            <a:fld id="{48C713A8-5145-4D9B-8A28-A91D72155DD6}" type="slidenum">
              <a:rPr lang="en-US" altLang="en-US" smtClean="0">
                <a:latin typeface="Calibri" pitchFamily="34" charset="0"/>
              </a:rPr>
              <a:pPr>
                <a:spcBef>
                  <a:spcPct val="0"/>
                </a:spcBef>
                <a:buClrTx/>
                <a:buFontTx/>
                <a:buNone/>
              </a:pPr>
              <a:t>14</a:t>
            </a:fld>
            <a:endParaRPr lang="en-US" altLang="en-US">
              <a:latin typeface="Calibri" pitchFamily="34" charset="0"/>
            </a:endParaRPr>
          </a:p>
        </p:txBody>
      </p:sp>
      <p:sp>
        <p:nvSpPr>
          <p:cNvPr id="44035"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44036" name="Rectangle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a:latin typeface="Times New Roman" pitchFamily="18" charset="0"/>
            </a:endParaRPr>
          </a:p>
        </p:txBody>
      </p:sp>
      <p:sp>
        <p:nvSpPr>
          <p:cNvPr id="44037" name="Text Box 3"/>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9pPr>
          </a:lstStyle>
          <a:p>
            <a:pPr algn="r" eaLnBrk="1" hangingPunct="1">
              <a:spcBef>
                <a:spcPct val="0"/>
              </a:spcBef>
              <a:buClrTx/>
              <a:buFontTx/>
              <a:buNone/>
            </a:pPr>
            <a:fld id="{F691022F-B3A3-4D0C-B90A-E36D41D6ECFA}" type="slidenum">
              <a:rPr lang="en-US" altLang="en-US">
                <a:latin typeface="Calibri" pitchFamily="34" charset="0"/>
              </a:rPr>
              <a:pPr algn="r" eaLnBrk="1" hangingPunct="1">
                <a:spcBef>
                  <a:spcPct val="0"/>
                </a:spcBef>
                <a:buClrTx/>
                <a:buFontTx/>
                <a:buNone/>
              </a:pPr>
              <a:t>14</a:t>
            </a:fld>
            <a:endParaRPr lang="en-US" altLang="en-US">
              <a:latin typeface="Calibri" pitchFamily="34" charset="0"/>
            </a:endParaRPr>
          </a:p>
        </p:txBody>
      </p:sp>
    </p:spTree>
    <p:extLst>
      <p:ext uri="{BB962C8B-B14F-4D97-AF65-F5344CB8AC3E}">
        <p14:creationId xmlns:p14="http://schemas.microsoft.com/office/powerpoint/2010/main" val="224175291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ell Gossett Eco">
    <p:spTree>
      <p:nvGrpSpPr>
        <p:cNvPr id="1" name=""/>
        <p:cNvGrpSpPr/>
        <p:nvPr/>
      </p:nvGrpSpPr>
      <p:grpSpPr>
        <a:xfrm>
          <a:off x="0" y="0"/>
          <a:ext cx="0" cy="0"/>
          <a:chOff x="0" y="0"/>
          <a:chExt cx="0" cy="0"/>
        </a:xfrm>
      </p:grpSpPr>
      <p:pic>
        <p:nvPicPr>
          <p:cNvPr id="10" name="Picture 9" descr="blue-aqua title.png"/>
          <p:cNvPicPr>
            <a:picLocks noChangeAspect="1"/>
          </p:cNvPicPr>
          <p:nvPr userDrawn="1"/>
        </p:nvPicPr>
        <p:blipFill>
          <a:blip r:embed="rId2"/>
          <a:stretch>
            <a:fillRect/>
          </a:stretch>
        </p:blipFill>
        <p:spPr>
          <a:xfrm>
            <a:off x="0" y="585434"/>
            <a:ext cx="9143999" cy="3581400"/>
          </a:xfrm>
          <a:prstGeom prst="rect">
            <a:avLst/>
          </a:prstGeom>
        </p:spPr>
      </p:pic>
      <p:sp>
        <p:nvSpPr>
          <p:cNvPr id="2" name="Title 1"/>
          <p:cNvSpPr>
            <a:spLocks noGrp="1"/>
          </p:cNvSpPr>
          <p:nvPr>
            <p:ph type="ctrTitle"/>
          </p:nvPr>
        </p:nvSpPr>
        <p:spPr>
          <a:xfrm>
            <a:off x="347472" y="1737360"/>
            <a:ext cx="7772400" cy="1470025"/>
          </a:xfrm>
        </p:spPr>
        <p:txBody>
          <a:bodyPr/>
          <a:lstStyle>
            <a:lvl1pPr>
              <a:lnSpc>
                <a:spcPts val="5000"/>
              </a:lnSpc>
              <a:defRPr sz="4600" b="0">
                <a:solidFill>
                  <a:srgbClr val="53565A"/>
                </a:solidFill>
              </a:defRPr>
            </a:lvl1pPr>
          </a:lstStyle>
          <a:p>
            <a:r>
              <a:rPr lang="en-US"/>
              <a:t>Click to edit Master title style</a:t>
            </a:r>
            <a:endParaRPr lang="en-US" dirty="0"/>
          </a:p>
        </p:txBody>
      </p:sp>
      <p:sp>
        <p:nvSpPr>
          <p:cNvPr id="3" name="Subtitle 2"/>
          <p:cNvSpPr>
            <a:spLocks noGrp="1"/>
          </p:cNvSpPr>
          <p:nvPr>
            <p:ph type="subTitle" idx="1" hasCustomPrompt="1"/>
          </p:nvPr>
        </p:nvSpPr>
        <p:spPr>
          <a:xfrm>
            <a:off x="347472" y="3749040"/>
            <a:ext cx="4224528" cy="422029"/>
          </a:xfrm>
        </p:spPr>
        <p:txBody>
          <a:bodyPr/>
          <a:lstStyle>
            <a:lvl1pPr marL="0" indent="0" algn="l">
              <a:buNone/>
              <a:defRPr sz="1400" cap="all">
                <a:solidFill>
                  <a:srgbClr val="53565A"/>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3" name="Content Placeholder 12"/>
          <p:cNvSpPr>
            <a:spLocks noGrp="1"/>
          </p:cNvSpPr>
          <p:nvPr>
            <p:ph sz="quarter" idx="11"/>
          </p:nvPr>
        </p:nvSpPr>
        <p:spPr>
          <a:xfrm>
            <a:off x="347472" y="234706"/>
            <a:ext cx="3175000" cy="390525"/>
          </a:xfrm>
        </p:spPr>
        <p:txBody>
          <a:bodyPr/>
          <a:lstStyle>
            <a:lvl1pPr>
              <a:defRPr sz="1400">
                <a:solidFill>
                  <a:schemeClr val="tx1"/>
                </a:solidFill>
              </a:defRPr>
            </a:lvl1pPr>
            <a:lvl2pPr>
              <a:defRPr sz="1400">
                <a:solidFill>
                  <a:schemeClr val="tx1"/>
                </a:solidFill>
              </a:defRPr>
            </a:lvl2pPr>
            <a:lvl3pPr>
              <a:defRPr sz="1400">
                <a:solidFill>
                  <a:schemeClr val="tx1"/>
                </a:solidFill>
              </a:defRPr>
            </a:lvl3pPr>
            <a:lvl4pPr>
              <a:defRPr sz="1400">
                <a:solidFill>
                  <a:schemeClr val="tx1"/>
                </a:solidFill>
              </a:defRPr>
            </a:lvl4pPr>
            <a:lvl5pPr>
              <a:defRPr sz="1400">
                <a:solidFill>
                  <a:schemeClr val="tx1"/>
                </a:solidFill>
              </a:defRPr>
            </a:lvl5pPr>
          </a:lstStyle>
          <a:p>
            <a:pPr lvl="0"/>
            <a:r>
              <a:rPr lang="en-US"/>
              <a:t>Click to edit Master text styles</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503988" y="284334"/>
            <a:ext cx="2295525" cy="878288"/>
          </a:xfrm>
          <a:prstGeom prst="rect">
            <a:avLst/>
          </a:prstGeom>
        </p:spPr>
      </p:pic>
    </p:spTree>
    <p:extLst>
      <p:ext uri="{BB962C8B-B14F-4D97-AF65-F5344CB8AC3E}">
        <p14:creationId xmlns:p14="http://schemas.microsoft.com/office/powerpoint/2010/main" val="39751968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itle Bell Gossett (no photo)">
    <p:spTree>
      <p:nvGrpSpPr>
        <p:cNvPr id="1" name=""/>
        <p:cNvGrpSpPr/>
        <p:nvPr/>
      </p:nvGrpSpPr>
      <p:grpSpPr>
        <a:xfrm>
          <a:off x="0" y="0"/>
          <a:ext cx="0" cy="0"/>
          <a:chOff x="0" y="0"/>
          <a:chExt cx="0" cy="0"/>
        </a:xfrm>
      </p:grpSpPr>
      <p:pic>
        <p:nvPicPr>
          <p:cNvPr id="14" name="Picture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15696"/>
            <a:ext cx="9143046" cy="6241653"/>
          </a:xfrm>
          <a:prstGeom prst="rect">
            <a:avLst/>
          </a:prstGeom>
        </p:spPr>
      </p:pic>
      <p:sp>
        <p:nvSpPr>
          <p:cNvPr id="2" name="Title 1"/>
          <p:cNvSpPr>
            <a:spLocks noGrp="1"/>
          </p:cNvSpPr>
          <p:nvPr>
            <p:ph type="ctrTitle"/>
          </p:nvPr>
        </p:nvSpPr>
        <p:spPr>
          <a:xfrm>
            <a:off x="347472" y="1737360"/>
            <a:ext cx="7772400" cy="1470025"/>
          </a:xfrm>
        </p:spPr>
        <p:txBody>
          <a:bodyPr/>
          <a:lstStyle>
            <a:lvl1pPr>
              <a:lnSpc>
                <a:spcPts val="5000"/>
              </a:lnSpc>
              <a:defRPr sz="4600" b="0">
                <a:solidFill>
                  <a:schemeClr val="bg1"/>
                </a:solidFill>
              </a:defRPr>
            </a:lvl1pPr>
          </a:lstStyle>
          <a:p>
            <a:r>
              <a:rPr lang="en-US"/>
              <a:t>Click to edit Master title style</a:t>
            </a:r>
            <a:endParaRPr lang="en-US" dirty="0"/>
          </a:p>
        </p:txBody>
      </p:sp>
      <p:sp>
        <p:nvSpPr>
          <p:cNvPr id="3" name="Subtitle 2"/>
          <p:cNvSpPr>
            <a:spLocks noGrp="1"/>
          </p:cNvSpPr>
          <p:nvPr>
            <p:ph type="subTitle" idx="1" hasCustomPrompt="1"/>
          </p:nvPr>
        </p:nvSpPr>
        <p:spPr>
          <a:xfrm>
            <a:off x="347472" y="3749040"/>
            <a:ext cx="4224528" cy="422029"/>
          </a:xfrm>
        </p:spPr>
        <p:txBody>
          <a:bodyPr/>
          <a:lstStyle>
            <a:lvl1pPr marL="0" indent="0" algn="l">
              <a:buNone/>
              <a:defRPr sz="1400" cap="all">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3" name="Content Placeholder 12"/>
          <p:cNvSpPr>
            <a:spLocks noGrp="1"/>
          </p:cNvSpPr>
          <p:nvPr>
            <p:ph sz="quarter" idx="11"/>
          </p:nvPr>
        </p:nvSpPr>
        <p:spPr>
          <a:xfrm>
            <a:off x="347472" y="234706"/>
            <a:ext cx="3175000" cy="390525"/>
          </a:xfrm>
        </p:spPr>
        <p:txBody>
          <a:bodyPr/>
          <a:lstStyle>
            <a:lvl1pPr>
              <a:defRPr sz="1400">
                <a:solidFill>
                  <a:schemeClr val="tx1"/>
                </a:solidFill>
              </a:defRPr>
            </a:lvl1pPr>
            <a:lvl2pPr>
              <a:defRPr sz="1400">
                <a:solidFill>
                  <a:schemeClr val="tx1"/>
                </a:solidFill>
              </a:defRPr>
            </a:lvl2pPr>
            <a:lvl3pPr>
              <a:defRPr sz="1400">
                <a:solidFill>
                  <a:schemeClr val="tx1"/>
                </a:solidFill>
              </a:defRPr>
            </a:lvl3pPr>
            <a:lvl4pPr>
              <a:defRPr sz="1400">
                <a:solidFill>
                  <a:schemeClr val="tx1"/>
                </a:solidFill>
              </a:defRPr>
            </a:lvl4pPr>
            <a:lvl5pPr>
              <a:defRPr sz="1400">
                <a:solidFill>
                  <a:schemeClr val="tx1"/>
                </a:solidFill>
              </a:defRPr>
            </a:lvl5pPr>
          </a:lstStyle>
          <a:p>
            <a:pPr lvl="0"/>
            <a:r>
              <a:rPr lang="en-US"/>
              <a:t>Click to edit Master text styles</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501384" y="283464"/>
            <a:ext cx="2299258" cy="879716"/>
          </a:xfrm>
          <a:prstGeom prst="rect">
            <a:avLst/>
          </a:prstGeom>
        </p:spPr>
      </p:pic>
    </p:spTree>
    <p:extLst>
      <p:ext uri="{BB962C8B-B14F-4D97-AF65-F5344CB8AC3E}">
        <p14:creationId xmlns:p14="http://schemas.microsoft.com/office/powerpoint/2010/main" val="39751968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Bell Gosset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Tree>
    <p:extLst>
      <p:ext uri="{BB962C8B-B14F-4D97-AF65-F5344CB8AC3E}">
        <p14:creationId xmlns:p14="http://schemas.microsoft.com/office/powerpoint/2010/main" val="33158901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Bell Gossett (pho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347472" y="1600200"/>
            <a:ext cx="4691185" cy="46908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
        <p:nvSpPr>
          <p:cNvPr id="7" name="Picture Placeholder 6"/>
          <p:cNvSpPr>
            <a:spLocks noGrp="1"/>
          </p:cNvSpPr>
          <p:nvPr>
            <p:ph type="pic" sz="quarter" idx="13"/>
          </p:nvPr>
        </p:nvSpPr>
        <p:spPr>
          <a:xfrm>
            <a:off x="5376671" y="1600200"/>
            <a:ext cx="3429000" cy="3778873"/>
          </a:xfrm>
          <a:solidFill>
            <a:schemeClr val="bg2">
              <a:lumMod val="20000"/>
              <a:lumOff val="80000"/>
            </a:schemeClr>
          </a:solidFill>
        </p:spPr>
        <p:txBody>
          <a:bodyPr/>
          <a:lstStyle/>
          <a:p>
            <a:r>
              <a:rPr lang="en-US"/>
              <a:t>Drag picture to placeholder or click icon to add</a:t>
            </a:r>
          </a:p>
        </p:txBody>
      </p:sp>
    </p:spTree>
    <p:extLst>
      <p:ext uri="{BB962C8B-B14F-4D97-AF65-F5344CB8AC3E}">
        <p14:creationId xmlns:p14="http://schemas.microsoft.com/office/powerpoint/2010/main" val="12530065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Bell Gossett (2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7" name="Slide Number Placeholder 6"/>
          <p:cNvSpPr>
            <a:spLocks noGrp="1"/>
          </p:cNvSpPr>
          <p:nvPr>
            <p:ph type="sldNum" sz="quarter" idx="12"/>
          </p:nvPr>
        </p:nvSpPr>
        <p:spPr/>
        <p:txBody>
          <a:bodyPr/>
          <a:lstStyle/>
          <a:p>
            <a:fld id="{50F2F8E5-1108-0A46-83A0-852BF6A1A522}" type="slidenum">
              <a:rPr lang="en-US" smtClean="0"/>
              <a:pPr/>
              <a:t>‹#›</a:t>
            </a:fld>
            <a:endParaRPr lang="en-US"/>
          </a:p>
        </p:txBody>
      </p:sp>
      <p:sp>
        <p:nvSpPr>
          <p:cNvPr id="6" name="Content Placeholder 2"/>
          <p:cNvSpPr>
            <a:spLocks noGrp="1"/>
          </p:cNvSpPr>
          <p:nvPr>
            <p:ph idx="1"/>
          </p:nvPr>
        </p:nvSpPr>
        <p:spPr>
          <a:xfrm>
            <a:off x="347472" y="1600200"/>
            <a:ext cx="4691185" cy="46908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p:cNvSpPr>
            <a:spLocks noGrp="1"/>
          </p:cNvSpPr>
          <p:nvPr>
            <p:ph idx="13"/>
          </p:nvPr>
        </p:nvSpPr>
        <p:spPr>
          <a:xfrm>
            <a:off x="5376672" y="1600199"/>
            <a:ext cx="3429000" cy="4690872"/>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2" name="Straight Connector 11"/>
          <p:cNvCxnSpPr/>
          <p:nvPr userDrawn="1"/>
        </p:nvCxnSpPr>
        <p:spPr>
          <a:xfrm rot="5400000">
            <a:off x="2862072" y="3944145"/>
            <a:ext cx="4691512" cy="1588"/>
          </a:xfrm>
          <a:prstGeom prst="line">
            <a:avLst/>
          </a:prstGeom>
          <a:ln w="15875" cap="flat" cmpd="sng" algn="ctr">
            <a:solidFill>
              <a:srgbClr val="53565A"/>
            </a:solidFill>
            <a:prstDash val="dot"/>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391930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Bell Gossett (char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
        <p:nvSpPr>
          <p:cNvPr id="7" name="Chart Placeholder 6"/>
          <p:cNvSpPr>
            <a:spLocks noGrp="1"/>
          </p:cNvSpPr>
          <p:nvPr>
            <p:ph type="chart" sz="quarter" idx="13"/>
          </p:nvPr>
        </p:nvSpPr>
        <p:spPr>
          <a:xfrm>
            <a:off x="347472" y="3090671"/>
            <a:ext cx="3200400" cy="3200400"/>
          </a:xfrm>
        </p:spPr>
        <p:txBody>
          <a:bodyPr/>
          <a:lstStyle>
            <a:lvl1pPr>
              <a:defRPr sz="1600">
                <a:solidFill>
                  <a:schemeClr val="tx1"/>
                </a:solidFill>
              </a:defRPr>
            </a:lvl1pPr>
          </a:lstStyle>
          <a:p>
            <a:r>
              <a:rPr lang="en-US"/>
              <a:t>Click icon to add chart</a:t>
            </a:r>
            <a:endParaRPr lang="en-US" dirty="0"/>
          </a:p>
        </p:txBody>
      </p:sp>
      <p:sp>
        <p:nvSpPr>
          <p:cNvPr id="8" name="Content Placeholder 2"/>
          <p:cNvSpPr>
            <a:spLocks noGrp="1"/>
          </p:cNvSpPr>
          <p:nvPr>
            <p:ph idx="15"/>
          </p:nvPr>
        </p:nvSpPr>
        <p:spPr>
          <a:xfrm>
            <a:off x="347472" y="1600199"/>
            <a:ext cx="8458200" cy="1371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p:cNvSpPr>
            <a:spLocks noGrp="1"/>
          </p:cNvSpPr>
          <p:nvPr>
            <p:ph idx="16"/>
          </p:nvPr>
        </p:nvSpPr>
        <p:spPr>
          <a:xfrm>
            <a:off x="3886200" y="3090672"/>
            <a:ext cx="4919472" cy="3200400"/>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1" name="Straight Connector 10"/>
          <p:cNvCxnSpPr/>
          <p:nvPr userDrawn="1"/>
        </p:nvCxnSpPr>
        <p:spPr>
          <a:xfrm flipV="1">
            <a:off x="347472" y="2971800"/>
            <a:ext cx="8458200" cy="9072"/>
          </a:xfrm>
          <a:prstGeom prst="line">
            <a:avLst/>
          </a:prstGeom>
          <a:ln w="15875" cap="flat" cmpd="sng" algn="ctr">
            <a:solidFill>
              <a:srgbClr val="53565A"/>
            </a:solidFill>
            <a:prstDash val="dot"/>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4155408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Bell Gossett (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Slide Number Placeholder 4"/>
          <p:cNvSpPr>
            <a:spLocks noGrp="1"/>
          </p:cNvSpPr>
          <p:nvPr>
            <p:ph type="sldNum" sz="quarter" idx="12"/>
          </p:nvPr>
        </p:nvSpPr>
        <p:spPr/>
        <p:txBody>
          <a:bodyPr/>
          <a:lstStyle/>
          <a:p>
            <a:fld id="{50F2F8E5-1108-0A46-83A0-852BF6A1A522}" type="slidenum">
              <a:rPr lang="en-US" smtClean="0"/>
              <a:pPr/>
              <a:t>‹#›</a:t>
            </a:fld>
            <a:endParaRPr lang="en-US"/>
          </a:p>
        </p:txBody>
      </p:sp>
    </p:spTree>
    <p:extLst>
      <p:ext uri="{BB962C8B-B14F-4D97-AF65-F5344CB8AC3E}">
        <p14:creationId xmlns:p14="http://schemas.microsoft.com/office/powerpoint/2010/main" val="25146121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Divider Bell Gossett">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76" y="357"/>
            <a:ext cx="9143046" cy="6857285"/>
          </a:xfrm>
          <a:prstGeom prst="rect">
            <a:avLst/>
          </a:prstGeom>
        </p:spPr>
      </p:pic>
      <p:sp>
        <p:nvSpPr>
          <p:cNvPr id="2" name="Title 1"/>
          <p:cNvSpPr>
            <a:spLocks noGrp="1"/>
          </p:cNvSpPr>
          <p:nvPr>
            <p:ph type="title"/>
          </p:nvPr>
        </p:nvSpPr>
        <p:spPr>
          <a:xfrm>
            <a:off x="347472" y="2514600"/>
            <a:ext cx="7772400" cy="1362075"/>
          </a:xfrm>
        </p:spPr>
        <p:txBody>
          <a:bodyPr vert="horz" lIns="0" tIns="45720" rIns="0" bIns="45720" rtlCol="0" anchor="t" anchorCtr="0">
            <a:noAutofit/>
          </a:bodyPr>
          <a:lstStyle>
            <a:lvl1pPr>
              <a:lnSpc>
                <a:spcPts val="6500"/>
              </a:lnSpc>
              <a:defRPr lang="en-US" sz="4600" b="0" dirty="0">
                <a:solidFill>
                  <a:schemeClr val="bg1"/>
                </a:solidFill>
              </a:defRPr>
            </a:lvl1pPr>
          </a:lstStyle>
          <a:p>
            <a:pPr lvl="0">
              <a:lnSpc>
                <a:spcPts val="5000"/>
              </a:lnSpc>
            </a:pPr>
            <a:r>
              <a:rPr lang="en-US"/>
              <a:t>Click to edit Master title style</a:t>
            </a:r>
            <a:endParaRPr lang="en-US"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50F2F8E5-1108-0A46-83A0-852BF6A1A522}" type="slidenum">
              <a:rPr lang="en-US" smtClean="0"/>
              <a:pPr/>
              <a:t>‹#›</a:t>
            </a:fld>
            <a:endParaRPr lang="en-US"/>
          </a:p>
        </p:txBody>
      </p:sp>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47472" y="283464"/>
            <a:ext cx="2299258" cy="879716"/>
          </a:xfrm>
          <a:prstGeom prst="rect">
            <a:avLst/>
          </a:prstGeom>
        </p:spPr>
      </p:pic>
    </p:spTree>
    <p:extLst>
      <p:ext uri="{BB962C8B-B14F-4D97-AF65-F5344CB8AC3E}">
        <p14:creationId xmlns:p14="http://schemas.microsoft.com/office/powerpoint/2010/main" val="21154087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Bell Gossett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Tree>
    <p:extLst>
      <p:ext uri="{BB962C8B-B14F-4D97-AF65-F5344CB8AC3E}">
        <p14:creationId xmlns:p14="http://schemas.microsoft.com/office/powerpoint/2010/main" val="33158901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Bell Gossett (photo)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347472" y="1600200"/>
            <a:ext cx="4691185" cy="46908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
        <p:nvSpPr>
          <p:cNvPr id="7" name="Picture Placeholder 6"/>
          <p:cNvSpPr>
            <a:spLocks noGrp="1"/>
          </p:cNvSpPr>
          <p:nvPr>
            <p:ph type="pic" sz="quarter" idx="13"/>
          </p:nvPr>
        </p:nvSpPr>
        <p:spPr>
          <a:xfrm>
            <a:off x="5376671" y="1600200"/>
            <a:ext cx="3429000" cy="3778873"/>
          </a:xfrm>
          <a:solidFill>
            <a:schemeClr val="bg2">
              <a:lumMod val="20000"/>
              <a:lumOff val="80000"/>
            </a:schemeClr>
          </a:solidFill>
        </p:spPr>
        <p:txBody>
          <a:bodyPr/>
          <a:lstStyle/>
          <a:p>
            <a:r>
              <a:rPr lang="en-US"/>
              <a:t>Drag picture to placeholder or click icon to add</a:t>
            </a:r>
          </a:p>
        </p:txBody>
      </p:sp>
    </p:spTree>
    <p:extLst>
      <p:ext uri="{BB962C8B-B14F-4D97-AF65-F5344CB8AC3E}">
        <p14:creationId xmlns:p14="http://schemas.microsoft.com/office/powerpoint/2010/main" val="12530065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Bell Gossett (2 column)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7" name="Slide Number Placeholder 6"/>
          <p:cNvSpPr>
            <a:spLocks noGrp="1"/>
          </p:cNvSpPr>
          <p:nvPr>
            <p:ph type="sldNum" sz="quarter" idx="12"/>
          </p:nvPr>
        </p:nvSpPr>
        <p:spPr/>
        <p:txBody>
          <a:bodyPr/>
          <a:lstStyle/>
          <a:p>
            <a:fld id="{50F2F8E5-1108-0A46-83A0-852BF6A1A522}" type="slidenum">
              <a:rPr lang="en-US" smtClean="0"/>
              <a:pPr/>
              <a:t>‹#›</a:t>
            </a:fld>
            <a:endParaRPr lang="en-US"/>
          </a:p>
        </p:txBody>
      </p:sp>
      <p:sp>
        <p:nvSpPr>
          <p:cNvPr id="6" name="Content Placeholder 2"/>
          <p:cNvSpPr>
            <a:spLocks noGrp="1"/>
          </p:cNvSpPr>
          <p:nvPr>
            <p:ph idx="1"/>
          </p:nvPr>
        </p:nvSpPr>
        <p:spPr>
          <a:xfrm>
            <a:off x="347472" y="1600200"/>
            <a:ext cx="4691185" cy="46908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p:cNvSpPr>
            <a:spLocks noGrp="1"/>
          </p:cNvSpPr>
          <p:nvPr>
            <p:ph idx="13"/>
          </p:nvPr>
        </p:nvSpPr>
        <p:spPr>
          <a:xfrm>
            <a:off x="5376672" y="1600199"/>
            <a:ext cx="3429000" cy="4690872"/>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2" name="Straight Connector 11"/>
          <p:cNvCxnSpPr/>
          <p:nvPr userDrawn="1"/>
        </p:nvCxnSpPr>
        <p:spPr>
          <a:xfrm rot="5400000">
            <a:off x="2862072" y="3944145"/>
            <a:ext cx="4691512" cy="1588"/>
          </a:xfrm>
          <a:prstGeom prst="line">
            <a:avLst/>
          </a:prstGeom>
          <a:ln w="15875" cap="flat" cmpd="sng" algn="ctr">
            <a:solidFill>
              <a:srgbClr val="53565A"/>
            </a:solidFill>
            <a:prstDash val="dot"/>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391930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 Bell Gossett (chart)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
        <p:nvSpPr>
          <p:cNvPr id="7" name="Chart Placeholder 6"/>
          <p:cNvSpPr>
            <a:spLocks noGrp="1"/>
          </p:cNvSpPr>
          <p:nvPr>
            <p:ph type="chart" sz="quarter" idx="13"/>
          </p:nvPr>
        </p:nvSpPr>
        <p:spPr>
          <a:xfrm>
            <a:off x="347472" y="3090671"/>
            <a:ext cx="3200400" cy="3200400"/>
          </a:xfrm>
        </p:spPr>
        <p:txBody>
          <a:bodyPr/>
          <a:lstStyle>
            <a:lvl1pPr>
              <a:defRPr sz="1600">
                <a:solidFill>
                  <a:schemeClr val="tx1"/>
                </a:solidFill>
              </a:defRPr>
            </a:lvl1pPr>
          </a:lstStyle>
          <a:p>
            <a:r>
              <a:rPr lang="en-US"/>
              <a:t>Click icon to add chart</a:t>
            </a:r>
            <a:endParaRPr lang="en-US" dirty="0"/>
          </a:p>
        </p:txBody>
      </p:sp>
      <p:sp>
        <p:nvSpPr>
          <p:cNvPr id="8" name="Content Placeholder 2"/>
          <p:cNvSpPr>
            <a:spLocks noGrp="1"/>
          </p:cNvSpPr>
          <p:nvPr>
            <p:ph idx="15"/>
          </p:nvPr>
        </p:nvSpPr>
        <p:spPr>
          <a:xfrm>
            <a:off x="347472" y="1600199"/>
            <a:ext cx="8458200" cy="1371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p:cNvSpPr>
            <a:spLocks noGrp="1"/>
          </p:cNvSpPr>
          <p:nvPr>
            <p:ph idx="16"/>
          </p:nvPr>
        </p:nvSpPr>
        <p:spPr>
          <a:xfrm>
            <a:off x="3886200" y="3090672"/>
            <a:ext cx="4919472" cy="3200400"/>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1" name="Straight Connector 10"/>
          <p:cNvCxnSpPr/>
          <p:nvPr userDrawn="1"/>
        </p:nvCxnSpPr>
        <p:spPr>
          <a:xfrm flipV="1">
            <a:off x="347472" y="2971800"/>
            <a:ext cx="8458200" cy="9072"/>
          </a:xfrm>
          <a:prstGeom prst="line">
            <a:avLst/>
          </a:prstGeom>
          <a:ln w="15875" cap="flat" cmpd="sng" algn="ctr">
            <a:solidFill>
              <a:srgbClr val="53565A"/>
            </a:solidFill>
            <a:prstDash val="dot"/>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415540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Bell Gossett (title only)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Slide Number Placeholder 4"/>
          <p:cNvSpPr>
            <a:spLocks noGrp="1"/>
          </p:cNvSpPr>
          <p:nvPr>
            <p:ph type="sldNum" sz="quarter" idx="12"/>
          </p:nvPr>
        </p:nvSpPr>
        <p:spPr/>
        <p:txBody>
          <a:bodyPr/>
          <a:lstStyle/>
          <a:p>
            <a:fld id="{50F2F8E5-1108-0A46-83A0-852BF6A1A522}" type="slidenum">
              <a:rPr lang="en-US" smtClean="0"/>
              <a:pPr/>
              <a:t>‹#›</a:t>
            </a:fld>
            <a:endParaRPr lang="en-US"/>
          </a:p>
        </p:txBody>
      </p:sp>
    </p:spTree>
    <p:extLst>
      <p:ext uri="{BB962C8B-B14F-4D97-AF65-F5344CB8AC3E}">
        <p14:creationId xmlns:p14="http://schemas.microsoft.com/office/powerpoint/2010/main" val="25146121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Divider Bell Gossett Eco">
    <p:spTree>
      <p:nvGrpSpPr>
        <p:cNvPr id="1" name=""/>
        <p:cNvGrpSpPr/>
        <p:nvPr/>
      </p:nvGrpSpPr>
      <p:grpSpPr>
        <a:xfrm>
          <a:off x="0" y="0"/>
          <a:ext cx="0" cy="0"/>
          <a:chOff x="0" y="0"/>
          <a:chExt cx="0" cy="0"/>
        </a:xfrm>
      </p:grpSpPr>
      <p:pic>
        <p:nvPicPr>
          <p:cNvPr id="8" name="Picture 7" descr="blue-aqua divider.png"/>
          <p:cNvPicPr>
            <a:picLocks noChangeAspect="1"/>
          </p:cNvPicPr>
          <p:nvPr userDrawn="1"/>
        </p:nvPicPr>
        <p:blipFill>
          <a:blip r:embed="rId2"/>
          <a:stretch>
            <a:fillRect/>
          </a:stretch>
        </p:blipFill>
        <p:spPr>
          <a:xfrm>
            <a:off x="476" y="357"/>
            <a:ext cx="9143047" cy="6857286"/>
          </a:xfrm>
          <a:prstGeom prst="rect">
            <a:avLst/>
          </a:prstGeom>
        </p:spPr>
      </p:pic>
      <p:sp>
        <p:nvSpPr>
          <p:cNvPr id="2" name="Title 1"/>
          <p:cNvSpPr>
            <a:spLocks noGrp="1"/>
          </p:cNvSpPr>
          <p:nvPr>
            <p:ph type="title"/>
          </p:nvPr>
        </p:nvSpPr>
        <p:spPr>
          <a:xfrm>
            <a:off x="347472" y="2514600"/>
            <a:ext cx="7772400" cy="1362075"/>
          </a:xfrm>
        </p:spPr>
        <p:txBody>
          <a:bodyPr vert="horz" lIns="0" tIns="45720" rIns="0" bIns="45720" rtlCol="0" anchor="t" anchorCtr="0">
            <a:noAutofit/>
          </a:bodyPr>
          <a:lstStyle>
            <a:lvl1pPr>
              <a:lnSpc>
                <a:spcPts val="6500"/>
              </a:lnSpc>
              <a:defRPr lang="en-US" sz="4600" b="0" dirty="0">
                <a:solidFill>
                  <a:srgbClr val="53565A"/>
                </a:solidFill>
              </a:defRPr>
            </a:lvl1pPr>
          </a:lstStyle>
          <a:p>
            <a:pPr lvl="0">
              <a:lnSpc>
                <a:spcPts val="5000"/>
              </a:lnSpc>
            </a:pPr>
            <a:r>
              <a:rPr lang="en-US"/>
              <a:t>Click to edit Master title style</a:t>
            </a:r>
            <a:endParaRPr lang="en-US" dirty="0"/>
          </a:p>
        </p:txBody>
      </p:sp>
      <p:sp>
        <p:nvSpPr>
          <p:cNvPr id="6" name="Slide Number Placeholder 5"/>
          <p:cNvSpPr>
            <a:spLocks noGrp="1"/>
          </p:cNvSpPr>
          <p:nvPr>
            <p:ph type="sldNum" sz="quarter" idx="12"/>
          </p:nvPr>
        </p:nvSpPr>
        <p:spPr/>
        <p:txBody>
          <a:bodyPr/>
          <a:lstStyle>
            <a:lvl1pPr>
              <a:defRPr>
                <a:solidFill>
                  <a:srgbClr val="000000"/>
                </a:solidFill>
              </a:defRPr>
            </a:lvl1pPr>
          </a:lstStyle>
          <a:p>
            <a:fld id="{50F2F8E5-1108-0A46-83A0-852BF6A1A522}" type="slidenum">
              <a:rPr lang="en-US" smtClean="0"/>
              <a:pPr/>
              <a:t>‹#›</a:t>
            </a:fld>
            <a:endParaRPr lang="en-US"/>
          </a:p>
        </p:txBody>
      </p:sp>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44488" y="283464"/>
            <a:ext cx="2299258" cy="879716"/>
          </a:xfrm>
          <a:prstGeom prst="rect">
            <a:avLst/>
          </a:prstGeom>
        </p:spPr>
      </p:pic>
    </p:spTree>
    <p:extLst>
      <p:ext uri="{BB962C8B-B14F-4D97-AF65-F5344CB8AC3E}">
        <p14:creationId xmlns:p14="http://schemas.microsoft.com/office/powerpoint/2010/main" val="21154087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Bell Gosset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4114799"/>
            <a:ext cx="9144000" cy="2743200"/>
          </a:xfrm>
          <a:solidFill>
            <a:srgbClr val="61ACC9"/>
          </a:solidFill>
          <a:ln>
            <a:noFill/>
          </a:ln>
        </p:spPr>
        <p:txBody>
          <a:bodyPr/>
          <a:lstStyle>
            <a:lvl1pPr>
              <a:defRPr>
                <a:solidFill>
                  <a:srgbClr val="FFFFFF"/>
                </a:solidFill>
              </a:defRPr>
            </a:lvl1pPr>
          </a:lstStyle>
          <a:p>
            <a:r>
              <a:rPr lang="en-US"/>
              <a:t>Drag picture to placeholder or click icon to add</a:t>
            </a:r>
            <a:endParaRPr lang="en-US" dirty="0"/>
          </a:p>
        </p:txBody>
      </p:sp>
      <p:pic>
        <p:nvPicPr>
          <p:cNvPr id="14" name="Picture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 y="616458"/>
            <a:ext cx="9143993" cy="3535677"/>
          </a:xfrm>
          <a:prstGeom prst="rect">
            <a:avLst/>
          </a:prstGeom>
        </p:spPr>
      </p:pic>
      <p:sp>
        <p:nvSpPr>
          <p:cNvPr id="2" name="Title 1"/>
          <p:cNvSpPr>
            <a:spLocks noGrp="1"/>
          </p:cNvSpPr>
          <p:nvPr>
            <p:ph type="ctrTitle"/>
          </p:nvPr>
        </p:nvSpPr>
        <p:spPr>
          <a:xfrm>
            <a:off x="347472" y="1737360"/>
            <a:ext cx="7772400" cy="1470025"/>
          </a:xfrm>
        </p:spPr>
        <p:txBody>
          <a:bodyPr/>
          <a:lstStyle>
            <a:lvl1pPr>
              <a:lnSpc>
                <a:spcPts val="5000"/>
              </a:lnSpc>
              <a:defRPr sz="4600" b="0">
                <a:solidFill>
                  <a:schemeClr val="bg1"/>
                </a:solidFill>
              </a:defRPr>
            </a:lvl1pPr>
          </a:lstStyle>
          <a:p>
            <a:r>
              <a:rPr lang="en-US"/>
              <a:t>Click to edit Master title style</a:t>
            </a:r>
            <a:endParaRPr lang="en-US" dirty="0"/>
          </a:p>
        </p:txBody>
      </p:sp>
      <p:sp>
        <p:nvSpPr>
          <p:cNvPr id="3" name="Subtitle 2"/>
          <p:cNvSpPr>
            <a:spLocks noGrp="1"/>
          </p:cNvSpPr>
          <p:nvPr>
            <p:ph type="subTitle" idx="1" hasCustomPrompt="1"/>
          </p:nvPr>
        </p:nvSpPr>
        <p:spPr>
          <a:xfrm>
            <a:off x="347472" y="3749040"/>
            <a:ext cx="4224528" cy="422029"/>
          </a:xfrm>
        </p:spPr>
        <p:txBody>
          <a:bodyPr/>
          <a:lstStyle>
            <a:lvl1pPr marL="0" indent="0" algn="l">
              <a:buNone/>
              <a:defRPr sz="1400" cap="all">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3" name="Content Placeholder 12"/>
          <p:cNvSpPr>
            <a:spLocks noGrp="1"/>
          </p:cNvSpPr>
          <p:nvPr>
            <p:ph sz="quarter" idx="11"/>
          </p:nvPr>
        </p:nvSpPr>
        <p:spPr>
          <a:xfrm>
            <a:off x="347472" y="234706"/>
            <a:ext cx="3175000" cy="390525"/>
          </a:xfrm>
        </p:spPr>
        <p:txBody>
          <a:bodyPr/>
          <a:lstStyle>
            <a:lvl1pPr>
              <a:defRPr sz="1400">
                <a:solidFill>
                  <a:schemeClr val="tx1"/>
                </a:solidFill>
              </a:defRPr>
            </a:lvl1pPr>
            <a:lvl2pPr>
              <a:defRPr sz="1400">
                <a:solidFill>
                  <a:schemeClr val="tx1"/>
                </a:solidFill>
              </a:defRPr>
            </a:lvl2pPr>
            <a:lvl3pPr>
              <a:defRPr sz="1400">
                <a:solidFill>
                  <a:schemeClr val="tx1"/>
                </a:solidFill>
              </a:defRPr>
            </a:lvl3pPr>
            <a:lvl4pPr>
              <a:defRPr sz="1400">
                <a:solidFill>
                  <a:schemeClr val="tx1"/>
                </a:solidFill>
              </a:defRPr>
            </a:lvl4pPr>
            <a:lvl5pPr>
              <a:defRPr sz="1400">
                <a:solidFill>
                  <a:schemeClr val="tx1"/>
                </a:solidFill>
              </a:defRPr>
            </a:lvl5pPr>
          </a:lstStyle>
          <a:p>
            <a:pPr lvl="0"/>
            <a:r>
              <a:rPr lang="en-US"/>
              <a:t>Click to edit Master text styles</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501384" y="283464"/>
            <a:ext cx="2299258" cy="879716"/>
          </a:xfrm>
          <a:prstGeom prst="rect">
            <a:avLst/>
          </a:prstGeom>
        </p:spPr>
      </p:pic>
    </p:spTree>
    <p:extLst>
      <p:ext uri="{BB962C8B-B14F-4D97-AF65-F5344CB8AC3E}">
        <p14:creationId xmlns:p14="http://schemas.microsoft.com/office/powerpoint/2010/main" val="39751968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itle Bell Gossett (2 photo)">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4114799"/>
            <a:ext cx="3507153" cy="2743200"/>
          </a:xfrm>
          <a:solidFill>
            <a:srgbClr val="61ACC9"/>
          </a:solidFill>
          <a:ln>
            <a:noFill/>
          </a:ln>
        </p:spPr>
        <p:txBody>
          <a:bodyPr/>
          <a:lstStyle>
            <a:lvl1pPr>
              <a:defRPr>
                <a:solidFill>
                  <a:srgbClr val="FFFFFF"/>
                </a:solidFill>
              </a:defRPr>
            </a:lvl1pPr>
          </a:lstStyle>
          <a:p>
            <a:r>
              <a:rPr lang="en-US"/>
              <a:t>Drag picture to placeholder or click icon to add</a:t>
            </a:r>
          </a:p>
        </p:txBody>
      </p:sp>
      <p:sp>
        <p:nvSpPr>
          <p:cNvPr id="12" name="Picture Placeholder 8"/>
          <p:cNvSpPr>
            <a:spLocks noGrp="1"/>
          </p:cNvSpPr>
          <p:nvPr>
            <p:ph type="pic" sz="quarter" idx="12"/>
          </p:nvPr>
        </p:nvSpPr>
        <p:spPr>
          <a:xfrm>
            <a:off x="3507153" y="4114799"/>
            <a:ext cx="5636847" cy="2743200"/>
          </a:xfrm>
          <a:solidFill>
            <a:srgbClr val="61ACC9"/>
          </a:solidFill>
          <a:ln>
            <a:noFill/>
          </a:ln>
        </p:spPr>
        <p:txBody>
          <a:bodyPr/>
          <a:lstStyle>
            <a:lvl1pPr>
              <a:defRPr>
                <a:solidFill>
                  <a:srgbClr val="FFFFFF"/>
                </a:solidFill>
              </a:defRPr>
            </a:lvl1pPr>
          </a:lstStyle>
          <a:p>
            <a:r>
              <a:rPr lang="en-US"/>
              <a:t>Drag picture to placeholder or click icon to add</a:t>
            </a:r>
          </a:p>
        </p:txBody>
      </p:sp>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 y="616458"/>
            <a:ext cx="9143993" cy="3535677"/>
          </a:xfrm>
          <a:prstGeom prst="rect">
            <a:avLst/>
          </a:prstGeom>
        </p:spPr>
      </p:pic>
      <p:sp>
        <p:nvSpPr>
          <p:cNvPr id="17" name="Title 1"/>
          <p:cNvSpPr>
            <a:spLocks noGrp="1"/>
          </p:cNvSpPr>
          <p:nvPr>
            <p:ph type="ctrTitle"/>
          </p:nvPr>
        </p:nvSpPr>
        <p:spPr>
          <a:xfrm>
            <a:off x="347472" y="1737360"/>
            <a:ext cx="7772400" cy="1470025"/>
          </a:xfrm>
        </p:spPr>
        <p:txBody>
          <a:bodyPr/>
          <a:lstStyle>
            <a:lvl1pPr>
              <a:lnSpc>
                <a:spcPts val="5000"/>
              </a:lnSpc>
              <a:defRPr sz="4600" b="0">
                <a:solidFill>
                  <a:schemeClr val="bg1"/>
                </a:solidFill>
              </a:defRPr>
            </a:lvl1pPr>
          </a:lstStyle>
          <a:p>
            <a:r>
              <a:rPr lang="en-US"/>
              <a:t>Click to edit Master title style</a:t>
            </a:r>
            <a:endParaRPr lang="en-US" dirty="0"/>
          </a:p>
        </p:txBody>
      </p:sp>
      <p:sp>
        <p:nvSpPr>
          <p:cNvPr id="18" name="Subtitle 2"/>
          <p:cNvSpPr>
            <a:spLocks noGrp="1"/>
          </p:cNvSpPr>
          <p:nvPr>
            <p:ph type="subTitle" idx="1" hasCustomPrompt="1"/>
          </p:nvPr>
        </p:nvSpPr>
        <p:spPr>
          <a:xfrm>
            <a:off x="347472" y="3749040"/>
            <a:ext cx="4224528" cy="422029"/>
          </a:xfrm>
        </p:spPr>
        <p:txBody>
          <a:bodyPr/>
          <a:lstStyle>
            <a:lvl1pPr marL="0" indent="0" algn="l">
              <a:buNone/>
              <a:defRPr sz="1400" cap="all">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9" name="Content Placeholder 12"/>
          <p:cNvSpPr>
            <a:spLocks noGrp="1"/>
          </p:cNvSpPr>
          <p:nvPr>
            <p:ph sz="quarter" idx="11"/>
          </p:nvPr>
        </p:nvSpPr>
        <p:spPr>
          <a:xfrm>
            <a:off x="347472" y="234706"/>
            <a:ext cx="3175000" cy="390525"/>
          </a:xfrm>
        </p:spPr>
        <p:txBody>
          <a:bodyPr/>
          <a:lstStyle>
            <a:lvl1pPr>
              <a:defRPr sz="1400">
                <a:solidFill>
                  <a:schemeClr val="tx1"/>
                </a:solidFill>
              </a:defRPr>
            </a:lvl1pPr>
            <a:lvl2pPr>
              <a:defRPr sz="1400">
                <a:solidFill>
                  <a:schemeClr val="tx1"/>
                </a:solidFill>
              </a:defRPr>
            </a:lvl2pPr>
            <a:lvl3pPr>
              <a:defRPr sz="1400">
                <a:solidFill>
                  <a:schemeClr val="tx1"/>
                </a:solidFill>
              </a:defRPr>
            </a:lvl3pPr>
            <a:lvl4pPr>
              <a:defRPr sz="1400">
                <a:solidFill>
                  <a:schemeClr val="tx1"/>
                </a:solidFill>
              </a:defRPr>
            </a:lvl4pPr>
            <a:lvl5pPr>
              <a:defRPr sz="1400">
                <a:solidFill>
                  <a:schemeClr val="tx1"/>
                </a:solidFill>
              </a:defRPr>
            </a:lvl5pPr>
          </a:lstStyle>
          <a:p>
            <a:pPr lvl="0"/>
            <a:r>
              <a:rPr lang="en-US"/>
              <a:t>Click to edit Master text styles</a:t>
            </a:r>
          </a:p>
        </p:txBody>
      </p:sp>
      <p:pic>
        <p:nvPicPr>
          <p:cNvPr id="13" name="Picture 1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501384" y="283464"/>
            <a:ext cx="2299258" cy="879716"/>
          </a:xfrm>
          <a:prstGeom prst="rect">
            <a:avLst/>
          </a:prstGeom>
        </p:spPr>
      </p:pic>
    </p:spTree>
    <p:extLst>
      <p:ext uri="{BB962C8B-B14F-4D97-AF65-F5344CB8AC3E}">
        <p14:creationId xmlns:p14="http://schemas.microsoft.com/office/powerpoint/2010/main" val="881953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image" Target="../media/image2.png"/><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image" Target="../media/image5.png"/><Relationship Id="rId5" Type="http://schemas.openxmlformats.org/officeDocument/2006/relationships/slideLayout" Target="../slideLayouts/slideLayout12.xml"/><Relationship Id="rId10" Type="http://schemas.openxmlformats.org/officeDocument/2006/relationships/theme" Target="../theme/theme2.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descr="blue-aqua content header.png"/>
          <p:cNvPicPr>
            <a:picLocks noChangeAspect="1"/>
          </p:cNvPicPr>
          <p:nvPr userDrawn="1"/>
        </p:nvPicPr>
        <p:blipFill>
          <a:blip r:embed="rId9"/>
          <a:stretch>
            <a:fillRect/>
          </a:stretch>
        </p:blipFill>
        <p:spPr>
          <a:xfrm>
            <a:off x="0" y="0"/>
            <a:ext cx="9144000" cy="1514475"/>
          </a:xfrm>
          <a:prstGeom prst="rect">
            <a:avLst/>
          </a:prstGeom>
        </p:spPr>
      </p:pic>
      <p:sp>
        <p:nvSpPr>
          <p:cNvPr id="2" name="Title Placeholder 1"/>
          <p:cNvSpPr>
            <a:spLocks noGrp="1"/>
          </p:cNvSpPr>
          <p:nvPr>
            <p:ph type="title"/>
          </p:nvPr>
        </p:nvSpPr>
        <p:spPr>
          <a:xfrm>
            <a:off x="347472" y="0"/>
            <a:ext cx="6528671" cy="988786"/>
          </a:xfrm>
          <a:prstGeom prst="rect">
            <a:avLst/>
          </a:prstGeom>
        </p:spPr>
        <p:txBody>
          <a:bodyPr vert="horz" lIns="0" tIns="45720" rIns="0" bIns="45720" rtlCol="0" anchor="ctr" anchorCtr="0">
            <a:noAutofit/>
          </a:bodyPr>
          <a:lstStyle/>
          <a:p>
            <a:r>
              <a:rPr lang="en-US"/>
              <a:t>Click to edit Master title style</a:t>
            </a:r>
          </a:p>
        </p:txBody>
      </p:sp>
      <p:sp>
        <p:nvSpPr>
          <p:cNvPr id="3" name="Text Placeholder 2"/>
          <p:cNvSpPr>
            <a:spLocks noGrp="1"/>
          </p:cNvSpPr>
          <p:nvPr>
            <p:ph type="body" idx="1"/>
          </p:nvPr>
        </p:nvSpPr>
        <p:spPr>
          <a:xfrm>
            <a:off x="347472" y="1600200"/>
            <a:ext cx="8458200" cy="4690872"/>
          </a:xfrm>
          <a:prstGeom prst="rect">
            <a:avLst/>
          </a:prstGeom>
        </p:spPr>
        <p:txBody>
          <a:bodyPr vert="horz" lIns="0" tIns="0" rIns="0" bIns="0" rtlCol="0">
            <a:normAutofit/>
          </a:bodyPr>
          <a:lstStyle/>
          <a:p>
            <a:pPr lvl="0"/>
            <a:r>
              <a:rPr lang="en-US"/>
              <a:t>Click to edit Master text style</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347472" y="6404429"/>
            <a:ext cx="715108" cy="453571"/>
          </a:xfrm>
          <a:prstGeom prst="rect">
            <a:avLst/>
          </a:prstGeom>
        </p:spPr>
        <p:txBody>
          <a:bodyPr vert="horz" lIns="0" tIns="0" rIns="0" bIns="0" rtlCol="0" anchor="ctr" anchorCtr="0"/>
          <a:lstStyle>
            <a:lvl1pPr algn="l">
              <a:defRPr sz="1200">
                <a:solidFill>
                  <a:schemeClr val="tx1"/>
                </a:solidFill>
                <a:latin typeface="Arial"/>
                <a:cs typeface="Arial"/>
              </a:defRPr>
            </a:lvl1pPr>
          </a:lstStyle>
          <a:p>
            <a:fld id="{50F2F8E5-1108-0A46-83A0-852BF6A1A522}" type="slidenum">
              <a:rPr lang="en-US" smtClean="0"/>
              <a:pPr/>
              <a:t>‹#›</a:t>
            </a:fld>
            <a:endParaRPr lang="en-US" dirty="0"/>
          </a:p>
        </p:txBody>
      </p:sp>
      <p:pic>
        <p:nvPicPr>
          <p:cNvPr id="7" name="Picture 6"/>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7677692" y="6335142"/>
            <a:ext cx="1127569" cy="431418"/>
          </a:xfrm>
          <a:prstGeom prst="rect">
            <a:avLst/>
          </a:prstGeom>
        </p:spPr>
      </p:pic>
    </p:spTree>
    <p:extLst>
      <p:ext uri="{BB962C8B-B14F-4D97-AF65-F5344CB8AC3E}">
        <p14:creationId xmlns:p14="http://schemas.microsoft.com/office/powerpoint/2010/main" val="3544712800"/>
      </p:ext>
    </p:extLst>
  </p:cSld>
  <p:clrMap bg1="lt1" tx1="dk1" bg2="lt2" tx2="dk2" accent1="accent1" accent2="accent2" accent3="accent3" accent4="accent4" accent5="accent5" accent6="accent6" hlink="hlink" folHlink="folHlink"/>
  <p:sldLayoutIdLst>
    <p:sldLayoutId id="2147483836" r:id="rId1"/>
    <p:sldLayoutId id="2147483839" r:id="rId2"/>
    <p:sldLayoutId id="2147483840" r:id="rId3"/>
    <p:sldLayoutId id="2147483841" r:id="rId4"/>
    <p:sldLayoutId id="2147483842" r:id="rId5"/>
    <p:sldLayoutId id="2147483843" r:id="rId6"/>
    <p:sldLayoutId id="2147483844" r:id="rId7"/>
  </p:sldLayoutIdLst>
  <p:hf hdr="0" ftr="0" dt="0"/>
  <p:txStyles>
    <p:titleStyle>
      <a:lvl1pPr algn="l" defTabSz="457200" rtl="0" eaLnBrk="1" latinLnBrk="0" hangingPunct="1">
        <a:lnSpc>
          <a:spcPts val="2900"/>
        </a:lnSpc>
        <a:spcBef>
          <a:spcPct val="0"/>
        </a:spcBef>
        <a:buNone/>
        <a:defRPr sz="2800" b="0" kern="1200">
          <a:solidFill>
            <a:srgbClr val="53565A"/>
          </a:solidFill>
          <a:latin typeface="Arial"/>
          <a:ea typeface="+mj-ea"/>
          <a:cs typeface="Arial"/>
        </a:defRPr>
      </a:lvl1pPr>
    </p:titleStyle>
    <p:bodyStyle>
      <a:lvl1pPr marL="0" indent="0" algn="l" defTabSz="457200" rtl="0" eaLnBrk="1" latinLnBrk="0" hangingPunct="1">
        <a:spcBef>
          <a:spcPts val="0"/>
        </a:spcBef>
        <a:spcAft>
          <a:spcPts val="600"/>
        </a:spcAft>
        <a:buClr>
          <a:schemeClr val="bg2"/>
        </a:buClr>
        <a:buFont typeface="Arial"/>
        <a:buNone/>
        <a:defRPr sz="2200" b="0" i="0" kern="1200" cap="none">
          <a:solidFill>
            <a:schemeClr val="tx1"/>
          </a:solidFill>
          <a:latin typeface="Arial"/>
          <a:ea typeface="+mn-ea"/>
          <a:cs typeface="Arial"/>
        </a:defRPr>
      </a:lvl1pPr>
      <a:lvl2pPr marL="137160" indent="-137160" algn="l" defTabSz="457200" rtl="0" eaLnBrk="1" latinLnBrk="0" hangingPunct="1">
        <a:spcBef>
          <a:spcPts val="0"/>
        </a:spcBef>
        <a:spcAft>
          <a:spcPts val="400"/>
        </a:spcAft>
        <a:buClr>
          <a:schemeClr val="tx1"/>
        </a:buClr>
        <a:buSzPct val="100000"/>
        <a:buFont typeface="Arial"/>
        <a:buChar char="•"/>
        <a:defRPr sz="2000" kern="1200">
          <a:solidFill>
            <a:schemeClr val="tx1"/>
          </a:solidFill>
          <a:latin typeface="Arial"/>
          <a:ea typeface="+mn-ea"/>
          <a:cs typeface="Arial"/>
        </a:defRPr>
      </a:lvl2pPr>
      <a:lvl3pPr marL="274320" indent="-137160" algn="l" defTabSz="457200" rtl="0" eaLnBrk="1" latinLnBrk="0" hangingPunct="1">
        <a:spcBef>
          <a:spcPts val="0"/>
        </a:spcBef>
        <a:spcAft>
          <a:spcPts val="400"/>
        </a:spcAft>
        <a:buFont typeface="Lucida Grande"/>
        <a:buChar char="-"/>
        <a:defRPr sz="1800" kern="1200">
          <a:solidFill>
            <a:schemeClr val="tx1"/>
          </a:solidFill>
          <a:latin typeface="Arial"/>
          <a:ea typeface="+mn-ea"/>
          <a:cs typeface="Arial"/>
        </a:defRPr>
      </a:lvl3pPr>
      <a:lvl4pPr marL="411480" indent="-137160" algn="l" defTabSz="457200" rtl="0" eaLnBrk="1" latinLnBrk="0" hangingPunct="1">
        <a:spcBef>
          <a:spcPts val="0"/>
        </a:spcBef>
        <a:spcAft>
          <a:spcPts val="400"/>
        </a:spcAft>
        <a:buFont typeface="Arial"/>
        <a:buChar char="•"/>
        <a:defRPr sz="1600" kern="1200">
          <a:solidFill>
            <a:schemeClr val="tx1"/>
          </a:solidFill>
          <a:latin typeface="Arial"/>
          <a:ea typeface="+mn-ea"/>
          <a:cs typeface="Arial"/>
        </a:defRPr>
      </a:lvl4pPr>
      <a:lvl5pPr marL="548640" indent="-137160" algn="l" defTabSz="457200" rtl="0" eaLnBrk="1" latinLnBrk="0" hangingPunct="1">
        <a:spcBef>
          <a:spcPts val="0"/>
        </a:spcBef>
        <a:spcAft>
          <a:spcPts val="400"/>
        </a:spcAft>
        <a:buFont typeface="Lucida Grande"/>
        <a:buChar char="-"/>
        <a:defRPr sz="16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2" y="2667"/>
            <a:ext cx="9143043" cy="1499459"/>
          </a:xfrm>
          <a:prstGeom prst="rect">
            <a:avLst/>
          </a:prstGeom>
        </p:spPr>
      </p:pic>
      <p:sp>
        <p:nvSpPr>
          <p:cNvPr id="2" name="Title Placeholder 1"/>
          <p:cNvSpPr>
            <a:spLocks noGrp="1"/>
          </p:cNvSpPr>
          <p:nvPr>
            <p:ph type="title"/>
          </p:nvPr>
        </p:nvSpPr>
        <p:spPr>
          <a:xfrm>
            <a:off x="347472" y="0"/>
            <a:ext cx="6528671" cy="988786"/>
          </a:xfrm>
          <a:prstGeom prst="rect">
            <a:avLst/>
          </a:prstGeom>
        </p:spPr>
        <p:txBody>
          <a:bodyPr vert="horz" lIns="0" tIns="45720" rIns="0" bIns="45720" rtlCol="0" anchor="ctr" anchorCtr="0">
            <a:noAutofit/>
          </a:bodyPr>
          <a:lstStyle/>
          <a:p>
            <a:r>
              <a:rPr lang="en-US"/>
              <a:t>Click to edit Master title style</a:t>
            </a:r>
          </a:p>
        </p:txBody>
      </p:sp>
      <p:sp>
        <p:nvSpPr>
          <p:cNvPr id="3" name="Text Placeholder 2"/>
          <p:cNvSpPr>
            <a:spLocks noGrp="1"/>
          </p:cNvSpPr>
          <p:nvPr>
            <p:ph type="body" idx="1"/>
          </p:nvPr>
        </p:nvSpPr>
        <p:spPr>
          <a:xfrm>
            <a:off x="347472" y="1600200"/>
            <a:ext cx="8458200" cy="4690872"/>
          </a:xfrm>
          <a:prstGeom prst="rect">
            <a:avLst/>
          </a:prstGeom>
        </p:spPr>
        <p:txBody>
          <a:bodyPr vert="horz" lIns="0" tIns="0" rIns="0" bIns="0" rtlCol="0">
            <a:normAutofit/>
          </a:bodyPr>
          <a:lstStyle/>
          <a:p>
            <a:pPr lvl="0"/>
            <a:r>
              <a:rPr lang="en-US"/>
              <a:t>Click to edit Master text style</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347472" y="6404429"/>
            <a:ext cx="715108" cy="453571"/>
          </a:xfrm>
          <a:prstGeom prst="rect">
            <a:avLst/>
          </a:prstGeom>
        </p:spPr>
        <p:txBody>
          <a:bodyPr vert="horz" lIns="0" tIns="0" rIns="0" bIns="0" rtlCol="0" anchor="ctr" anchorCtr="0"/>
          <a:lstStyle>
            <a:lvl1pPr algn="l">
              <a:defRPr sz="1200">
                <a:solidFill>
                  <a:schemeClr val="tx1"/>
                </a:solidFill>
                <a:latin typeface="Arial"/>
                <a:cs typeface="Arial"/>
              </a:defRPr>
            </a:lvl1pPr>
          </a:lstStyle>
          <a:p>
            <a:fld id="{50F2F8E5-1108-0A46-83A0-852BF6A1A522}" type="slidenum">
              <a:rPr lang="en-US" smtClean="0"/>
              <a:pPr/>
              <a:t>‹#›</a:t>
            </a:fld>
            <a:endParaRPr lang="en-US" dirty="0"/>
          </a:p>
        </p:txBody>
      </p:sp>
      <p:pic>
        <p:nvPicPr>
          <p:cNvPr id="7" name="Picture 6"/>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7671944" y="6335142"/>
            <a:ext cx="1127569" cy="431418"/>
          </a:xfrm>
          <a:prstGeom prst="rect">
            <a:avLst/>
          </a:prstGeom>
        </p:spPr>
      </p:pic>
    </p:spTree>
    <p:extLst>
      <p:ext uri="{BB962C8B-B14F-4D97-AF65-F5344CB8AC3E}">
        <p14:creationId xmlns:p14="http://schemas.microsoft.com/office/powerpoint/2010/main" val="3544712800"/>
      </p:ext>
    </p:extLst>
  </p:cSld>
  <p:clrMap bg1="lt1" tx1="dk1" bg2="lt2" tx2="dk2" accent1="accent1" accent2="accent2" accent3="accent3" accent4="accent4" accent5="accent5" accent6="accent6" hlink="hlink" folHlink="folHlink"/>
  <p:sldLayoutIdLst>
    <p:sldLayoutId id="2147483826" r:id="rId1"/>
    <p:sldLayoutId id="2147483827" r:id="rId2"/>
    <p:sldLayoutId id="2147483828" r:id="rId3"/>
    <p:sldLayoutId id="2147483829" r:id="rId4"/>
    <p:sldLayoutId id="2147483830" r:id="rId5"/>
    <p:sldLayoutId id="2147483831" r:id="rId6"/>
    <p:sldLayoutId id="2147483832" r:id="rId7"/>
    <p:sldLayoutId id="2147483833" r:id="rId8"/>
    <p:sldLayoutId id="2147483834" r:id="rId9"/>
  </p:sldLayoutIdLst>
  <p:hf hdr="0" ftr="0" dt="0"/>
  <p:txStyles>
    <p:titleStyle>
      <a:lvl1pPr algn="l" defTabSz="457200" rtl="0" eaLnBrk="1" latinLnBrk="0" hangingPunct="1">
        <a:lnSpc>
          <a:spcPts val="2900"/>
        </a:lnSpc>
        <a:spcBef>
          <a:spcPct val="0"/>
        </a:spcBef>
        <a:buNone/>
        <a:defRPr sz="2800" b="0" kern="1200">
          <a:solidFill>
            <a:schemeClr val="bg1"/>
          </a:solidFill>
          <a:latin typeface="Arial"/>
          <a:ea typeface="+mj-ea"/>
          <a:cs typeface="Arial"/>
        </a:defRPr>
      </a:lvl1pPr>
    </p:titleStyle>
    <p:bodyStyle>
      <a:lvl1pPr marL="0" indent="0" algn="l" defTabSz="457200" rtl="0" eaLnBrk="1" latinLnBrk="0" hangingPunct="1">
        <a:spcBef>
          <a:spcPts val="0"/>
        </a:spcBef>
        <a:spcAft>
          <a:spcPts val="600"/>
        </a:spcAft>
        <a:buClr>
          <a:schemeClr val="bg2"/>
        </a:buClr>
        <a:buFont typeface="Arial"/>
        <a:buNone/>
        <a:defRPr sz="2200" b="0" i="0" kern="1200" cap="none">
          <a:solidFill>
            <a:schemeClr val="tx1"/>
          </a:solidFill>
          <a:latin typeface="Arial"/>
          <a:ea typeface="+mn-ea"/>
          <a:cs typeface="Arial"/>
        </a:defRPr>
      </a:lvl1pPr>
      <a:lvl2pPr marL="137160" indent="-137160" algn="l" defTabSz="457200" rtl="0" eaLnBrk="1" latinLnBrk="0" hangingPunct="1">
        <a:spcBef>
          <a:spcPts val="0"/>
        </a:spcBef>
        <a:spcAft>
          <a:spcPts val="400"/>
        </a:spcAft>
        <a:buClr>
          <a:schemeClr val="tx1"/>
        </a:buClr>
        <a:buSzPct val="100000"/>
        <a:buFont typeface="Arial"/>
        <a:buChar char="•"/>
        <a:defRPr sz="2000" kern="1200">
          <a:solidFill>
            <a:schemeClr val="tx1"/>
          </a:solidFill>
          <a:latin typeface="Arial"/>
          <a:ea typeface="+mn-ea"/>
          <a:cs typeface="Arial"/>
        </a:defRPr>
      </a:lvl2pPr>
      <a:lvl3pPr marL="274320" indent="-137160" algn="l" defTabSz="457200" rtl="0" eaLnBrk="1" latinLnBrk="0" hangingPunct="1">
        <a:spcBef>
          <a:spcPts val="0"/>
        </a:spcBef>
        <a:spcAft>
          <a:spcPts val="400"/>
        </a:spcAft>
        <a:buFont typeface="Lucida Grande"/>
        <a:buChar char="-"/>
        <a:defRPr sz="1800" kern="1200">
          <a:solidFill>
            <a:schemeClr val="tx1"/>
          </a:solidFill>
          <a:latin typeface="Arial"/>
          <a:ea typeface="+mn-ea"/>
          <a:cs typeface="Arial"/>
        </a:defRPr>
      </a:lvl3pPr>
      <a:lvl4pPr marL="411480" indent="-137160" algn="l" defTabSz="457200" rtl="0" eaLnBrk="1" latinLnBrk="0" hangingPunct="1">
        <a:spcBef>
          <a:spcPts val="0"/>
        </a:spcBef>
        <a:spcAft>
          <a:spcPts val="400"/>
        </a:spcAft>
        <a:buFont typeface="Arial"/>
        <a:buChar char="•"/>
        <a:defRPr sz="1600" kern="1200">
          <a:solidFill>
            <a:schemeClr val="tx1"/>
          </a:solidFill>
          <a:latin typeface="Arial"/>
          <a:ea typeface="+mn-ea"/>
          <a:cs typeface="Arial"/>
        </a:defRPr>
      </a:lvl4pPr>
      <a:lvl5pPr marL="548640" indent="-137160" algn="l" defTabSz="457200" rtl="0" eaLnBrk="1" latinLnBrk="0" hangingPunct="1">
        <a:spcBef>
          <a:spcPts val="0"/>
        </a:spcBef>
        <a:spcAft>
          <a:spcPts val="400"/>
        </a:spcAft>
        <a:buFont typeface="Lucida Grande"/>
        <a:buChar char="-"/>
        <a:defRPr sz="16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5.xml"/><Relationship Id="rId1" Type="http://schemas.openxmlformats.org/officeDocument/2006/relationships/slideLayout" Target="../slideLayouts/slideLayout15.xml"/><Relationship Id="rId4" Type="http://schemas.openxmlformats.org/officeDocument/2006/relationships/image" Target="../media/image22.jpg"/></Relationships>
</file>

<file path=ppt/slides/_rels/slide1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7.xml"/><Relationship Id="rId1" Type="http://schemas.openxmlformats.org/officeDocument/2006/relationships/slideLayout" Target="../slideLayouts/slideLayout15.xml"/><Relationship Id="rId5" Type="http://schemas.openxmlformats.org/officeDocument/2006/relationships/image" Target="../media/image26.png"/><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8.xml"/><Relationship Id="rId1" Type="http://schemas.openxmlformats.org/officeDocument/2006/relationships/slideLayout" Target="../slideLayouts/slideLayout15.xml"/><Relationship Id="rId4" Type="http://schemas.openxmlformats.org/officeDocument/2006/relationships/image" Target="../media/image27.emf"/></Relationships>
</file>

<file path=ppt/slides/_rels/slide14.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video" Target="SBP_dual_system_SURVEY.avi" TargetMode="External"/><Relationship Id="rId1" Type="http://schemas.microsoft.com/office/2007/relationships/media" Target="SBP_dual_system_SURVEY.avi" TargetMode="External"/><Relationship Id="rId5" Type="http://schemas.openxmlformats.org/officeDocument/2006/relationships/image" Target="../media/image32.png"/><Relationship Id="rId4" Type="http://schemas.openxmlformats.org/officeDocument/2006/relationships/notesSlide" Target="../notesSlides/notesSlide14.xml"/></Relationships>
</file>

<file path=ppt/slides/_rels/slide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1.xml"/><Relationship Id="rId1" Type="http://schemas.openxmlformats.org/officeDocument/2006/relationships/slideLayout" Target="../slideLayouts/slideLayout12.xml"/><Relationship Id="rId4" Type="http://schemas.openxmlformats.org/officeDocument/2006/relationships/slide" Target="slide40.xml"/></Relationships>
</file>

<file path=ppt/slides/_rels/slide2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png"/><Relationship Id="rId1" Type="http://schemas.openxmlformats.org/officeDocument/2006/relationships/slideLayout" Target="../slideLayouts/slideLayout11.xml"/><Relationship Id="rId4" Type="http://schemas.openxmlformats.org/officeDocument/2006/relationships/image" Target="../media/image36.png"/></Relationships>
</file>

<file path=ppt/slides/_rels/slide2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5.xml"/><Relationship Id="rId1" Type="http://schemas.openxmlformats.org/officeDocument/2006/relationships/slideLayout" Target="../slideLayouts/slideLayout15.xml"/><Relationship Id="rId4" Type="http://schemas.openxmlformats.org/officeDocument/2006/relationships/image" Target="../media/image22.jpg"/></Relationships>
</file>

<file path=ppt/slides/_rels/slide2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7.xml"/><Relationship Id="rId1" Type="http://schemas.openxmlformats.org/officeDocument/2006/relationships/slideLayout" Target="../slideLayouts/slideLayout15.xml"/><Relationship Id="rId5" Type="http://schemas.openxmlformats.org/officeDocument/2006/relationships/image" Target="../media/image26.png"/><Relationship Id="rId4" Type="http://schemas.openxmlformats.org/officeDocument/2006/relationships/image" Target="../media/image25.png"/></Relationships>
</file>

<file path=ppt/slides/_rels/slide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8.xml"/><Relationship Id="rId1" Type="http://schemas.openxmlformats.org/officeDocument/2006/relationships/slideLayout" Target="../slideLayouts/slideLayout15.xml"/><Relationship Id="rId4" Type="http://schemas.openxmlformats.org/officeDocument/2006/relationships/image" Target="../media/image27.emf"/></Relationships>
</file>

<file path=ppt/slides/_rels/slide28.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9.xml"/><Relationship Id="rId1" Type="http://schemas.openxmlformats.org/officeDocument/2006/relationships/slideLayout" Target="../slideLayouts/slideLayout11.xml"/><Relationship Id="rId5" Type="http://schemas.openxmlformats.org/officeDocument/2006/relationships/image" Target="../media/image40.png"/><Relationship Id="rId4" Type="http://schemas.openxmlformats.org/officeDocument/2006/relationships/slide" Target="slide36.xml"/></Relationships>
</file>

<file path=ppt/slides/_rels/slide29.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image" Target="../media/image41.jpeg"/><Relationship Id="rId1" Type="http://schemas.openxmlformats.org/officeDocument/2006/relationships/slideLayout" Target="../slideLayouts/slideLayout1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43.jpg"/></Relationships>
</file>

<file path=ppt/slides/_rels/slide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6.xml"/></Relationships>
</file>

<file path=ppt/slides/_rels/slide30.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image" Target="../media/image41.jpeg"/><Relationship Id="rId1" Type="http://schemas.openxmlformats.org/officeDocument/2006/relationships/slideLayout" Target="../slideLayouts/slideLayout11.xml"/><Relationship Id="rId6" Type="http://schemas.openxmlformats.org/officeDocument/2006/relationships/image" Target="../media/image47.png"/><Relationship Id="rId5" Type="http://schemas.openxmlformats.org/officeDocument/2006/relationships/image" Target="../media/image44.jpeg"/><Relationship Id="rId4" Type="http://schemas.openxmlformats.org/officeDocument/2006/relationships/image" Target="../media/image43.jpg"/></Relationships>
</file>

<file path=ppt/slides/_rels/slide32.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image" Target="../media/image41.jpeg"/><Relationship Id="rId1" Type="http://schemas.openxmlformats.org/officeDocument/2006/relationships/slideLayout" Target="../slideLayouts/slideLayout11.xml"/><Relationship Id="rId6" Type="http://schemas.openxmlformats.org/officeDocument/2006/relationships/image" Target="../media/image49.png"/><Relationship Id="rId5" Type="http://schemas.openxmlformats.org/officeDocument/2006/relationships/image" Target="../media/image44.jpeg"/><Relationship Id="rId4" Type="http://schemas.openxmlformats.org/officeDocument/2006/relationships/image" Target="../media/image43.jpg"/></Relationships>
</file>

<file path=ppt/slides/_rels/slide34.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1.xml"/><Relationship Id="rId1" Type="http://schemas.openxmlformats.org/officeDocument/2006/relationships/vmlDrawing" Target="../drawings/vmlDrawing1.vml"/><Relationship Id="rId6" Type="http://schemas.openxmlformats.org/officeDocument/2006/relationships/image" Target="../media/image52.png"/><Relationship Id="rId5" Type="http://schemas.openxmlformats.org/officeDocument/2006/relationships/image" Target="../media/image51.emf"/><Relationship Id="rId4" Type="http://schemas.openxmlformats.org/officeDocument/2006/relationships/package" Target="../embeddings/Microsoft_Word_Document1.docx"/></Relationships>
</file>

<file path=ppt/slides/_rels/slide36.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image" Target="../media/image42.jpg"/><Relationship Id="rId1" Type="http://schemas.openxmlformats.org/officeDocument/2006/relationships/slideLayout" Target="../slideLayouts/slideLayout11.xml"/><Relationship Id="rId6" Type="http://schemas.openxmlformats.org/officeDocument/2006/relationships/image" Target="../media/image53.png"/><Relationship Id="rId5" Type="http://schemas.openxmlformats.org/officeDocument/2006/relationships/image" Target="../media/image41.jpeg"/><Relationship Id="rId4" Type="http://schemas.openxmlformats.org/officeDocument/2006/relationships/image" Target="../media/image44.jpeg"/></Relationships>
</file>

<file path=ppt/slides/_rels/slide37.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image" Target="../media/image41.jpeg"/><Relationship Id="rId1" Type="http://schemas.openxmlformats.org/officeDocument/2006/relationships/slideLayout" Target="../slideLayouts/slideLayout11.xml"/><Relationship Id="rId5" Type="http://schemas.openxmlformats.org/officeDocument/2006/relationships/image" Target="../media/image57.png"/><Relationship Id="rId4" Type="http://schemas.openxmlformats.org/officeDocument/2006/relationships/image" Target="../media/image56.png"/></Relationships>
</file>

<file path=ppt/slides/_rels/slide39.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image" Target="../media/image58.JPG"/><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16.xml"/></Relationships>
</file>

<file path=ppt/slides/_rels/slide41.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42.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20.xml"/><Relationship Id="rId1" Type="http://schemas.openxmlformats.org/officeDocument/2006/relationships/slideLayout" Target="../slideLayouts/slideLayout15.xml"/><Relationship Id="rId4" Type="http://schemas.openxmlformats.org/officeDocument/2006/relationships/image" Target="../media/image64.png"/></Relationships>
</file>

<file path=ppt/slides/_rels/slide43.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21.xml"/><Relationship Id="rId1" Type="http://schemas.openxmlformats.org/officeDocument/2006/relationships/slideLayout" Target="../slideLayouts/slideLayout15.xml"/><Relationship Id="rId4" Type="http://schemas.openxmlformats.org/officeDocument/2006/relationships/image" Target="../media/image66.jpeg"/></Relationships>
</file>

<file path=ppt/slides/_rels/slide44.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22.xml"/><Relationship Id="rId1" Type="http://schemas.openxmlformats.org/officeDocument/2006/relationships/slideLayout" Target="../slideLayouts/slideLayout15.xml"/><Relationship Id="rId4" Type="http://schemas.openxmlformats.org/officeDocument/2006/relationships/image" Target="../media/image68.png"/></Relationships>
</file>

<file path=ppt/slides/_rels/slide45.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23.xml"/><Relationship Id="rId1" Type="http://schemas.openxmlformats.org/officeDocument/2006/relationships/slideLayout" Target="../slideLayouts/slideLayout15.xml"/></Relationships>
</file>

<file path=ppt/slides/_rels/slide4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4.xml"/><Relationship Id="rId1" Type="http://schemas.openxmlformats.org/officeDocument/2006/relationships/slideLayout" Target="../slideLayouts/slideLayout15.xml"/></Relationships>
</file>

<file path=ppt/slides/_rels/slide47.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25.xml"/><Relationship Id="rId1" Type="http://schemas.openxmlformats.org/officeDocument/2006/relationships/slideLayout" Target="../slideLayouts/slideLayout15.xml"/><Relationship Id="rId6" Type="http://schemas.openxmlformats.org/officeDocument/2006/relationships/image" Target="../media/image72.png"/><Relationship Id="rId5" Type="http://schemas.openxmlformats.org/officeDocument/2006/relationships/image" Target="../media/image71.png"/><Relationship Id="rId4" Type="http://schemas.openxmlformats.org/officeDocument/2006/relationships/image" Target="../media/image68.png"/></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video" Target="SBP_data_processing.avi" TargetMode="External"/><Relationship Id="rId1" Type="http://schemas.microsoft.com/office/2007/relationships/media" Target="SBP_data_processing.avi" TargetMode="External"/><Relationship Id="rId4" Type="http://schemas.openxmlformats.org/officeDocument/2006/relationships/image" Target="../media/image73.png"/></Relationships>
</file>

<file path=ppt/slides/_rels/slide49.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26.xml"/><Relationship Id="rId1" Type="http://schemas.openxmlformats.org/officeDocument/2006/relationships/slideLayout" Target="../slideLayouts/slideLayout15.xml"/><Relationship Id="rId4" Type="http://schemas.openxmlformats.org/officeDocument/2006/relationships/image" Target="../media/image7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video" Target="SBP_data_export.avi" TargetMode="External"/><Relationship Id="rId1" Type="http://schemas.microsoft.com/office/2007/relationships/media" Target="SBP_data_export.avi" TargetMode="External"/><Relationship Id="rId5" Type="http://schemas.openxmlformats.org/officeDocument/2006/relationships/image" Target="../media/image76.png"/><Relationship Id="rId4" Type="http://schemas.openxmlformats.org/officeDocument/2006/relationships/notesSlide" Target="../notesSlides/notesSlide27.xml"/></Relationships>
</file>

<file path=ppt/slides/_rels/slide51.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28.xml"/><Relationship Id="rId1" Type="http://schemas.openxmlformats.org/officeDocument/2006/relationships/slideLayout" Target="../slideLayouts/slideLayout15.xml"/></Relationships>
</file>

<file path=ppt/slides/_rels/slide52.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15.xml"/></Relationships>
</file>

<file path=ppt/slides/_rels/slide53.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15.xml"/></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video" Target="SBP_3D_fence_output.avi" TargetMode="External"/><Relationship Id="rId1" Type="http://schemas.microsoft.com/office/2007/relationships/media" Target="SBP_3D_fence_output.avi" TargetMode="External"/><Relationship Id="rId5" Type="http://schemas.openxmlformats.org/officeDocument/2006/relationships/image" Target="../media/image79.png"/><Relationship Id="rId4" Type="http://schemas.openxmlformats.org/officeDocument/2006/relationships/notesSlide" Target="../notesSlides/notesSlide29.xml"/></Relationships>
</file>

<file path=ppt/slides/_rels/slide55.xml.rels><?xml version="1.0" encoding="UTF-8" standalone="yes"?>
<Relationships xmlns="http://schemas.openxmlformats.org/package/2006/relationships"><Relationship Id="rId3" Type="http://schemas.openxmlformats.org/officeDocument/2006/relationships/hyperlink" Target="https://support.hypack.com/support/visitor/index.php?/LiveChat/Chat/Request/_sessionID=uldLlWxjCstAadc8e3e434ecaff6151a1935473db5d95454bce6ryxs99pjTF5daVD6sRxXwWj9eGb/_proactive=0/_filterDepartmentID=/_randomNumber=20/_fullName=/_email=/_promptType=chat" TargetMode="External"/><Relationship Id="rId7" Type="http://schemas.openxmlformats.org/officeDocument/2006/relationships/hyperlink" Target="http://www.hypack.com/" TargetMode="External"/><Relationship Id="rId2" Type="http://schemas.openxmlformats.org/officeDocument/2006/relationships/hyperlink" Target="https://www.youtube.com/user/HYPACK2013/videos" TargetMode="External"/><Relationship Id="rId1" Type="http://schemas.openxmlformats.org/officeDocument/2006/relationships/slideLayout" Target="../slideLayouts/slideLayout8.xml"/><Relationship Id="rId6" Type="http://schemas.openxmlformats.org/officeDocument/2006/relationships/hyperlink" Target="http://support.hypack.com/" TargetMode="External"/><Relationship Id="rId5" Type="http://schemas.openxmlformats.org/officeDocument/2006/relationships/hyperlink" Target="http://www.ustream.tv/channel/hypack" TargetMode="External"/><Relationship Id="rId4" Type="http://schemas.openxmlformats.org/officeDocument/2006/relationships/hyperlink" Target="https://www.youtube.com/channel/UCOzhxa2gkVQD3ArsKVXiXnQ"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15.xml"/><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2.xml"/><Relationship Id="rId1" Type="http://schemas.openxmlformats.org/officeDocument/2006/relationships/slideLayout" Target="../slideLayouts/slideLayout15.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video" Target="SBP_complex_hardware.avi" TargetMode="External"/><Relationship Id="rId1" Type="http://schemas.microsoft.com/office/2007/relationships/media" Target="SBP_complex_hardware.avi" TargetMode="External"/><Relationship Id="rId5" Type="http://schemas.openxmlformats.org/officeDocument/2006/relationships/image" Target="../media/image20.png"/><Relationship Id="rId4" Type="http://schemas.openxmlformats.org/officeDocument/2006/relationships/notesSlide" Target="../notesSlides/notesSlide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a:t>Sub-Bottom Data Collection &amp; Processing </a:t>
            </a:r>
            <a:endParaRPr lang="en-US" sz="2400" dirty="0"/>
          </a:p>
        </p:txBody>
      </p:sp>
      <p:sp>
        <p:nvSpPr>
          <p:cNvPr id="2" name="Subtitle 1"/>
          <p:cNvSpPr>
            <a:spLocks noGrp="1"/>
          </p:cNvSpPr>
          <p:nvPr>
            <p:ph type="subTitle" idx="1"/>
          </p:nvPr>
        </p:nvSpPr>
        <p:spPr>
          <a:xfrm>
            <a:off x="385511" y="3650782"/>
            <a:ext cx="4138863" cy="422029"/>
          </a:xfrm>
        </p:spPr>
        <p:txBody>
          <a:bodyPr/>
          <a:lstStyle/>
          <a:p>
            <a:r>
              <a:rPr lang="en-US" dirty="0"/>
              <a:t>HYPACK 2020 Training Event</a:t>
            </a:r>
          </a:p>
        </p:txBody>
      </p:sp>
      <p:sp>
        <p:nvSpPr>
          <p:cNvPr id="7" name="Content Placeholder 6"/>
          <p:cNvSpPr>
            <a:spLocks noGrp="1"/>
          </p:cNvSpPr>
          <p:nvPr>
            <p:ph sz="quarter" idx="11"/>
          </p:nvPr>
        </p:nvSpPr>
        <p:spPr/>
        <p:txBody>
          <a:bodyPr/>
          <a:lstStyle/>
          <a:p>
            <a:r>
              <a:rPr lang="en-US" dirty="0"/>
              <a:t>January 2020</a:t>
            </a:r>
          </a:p>
        </p:txBody>
      </p:sp>
      <p:sp>
        <p:nvSpPr>
          <p:cNvPr id="5" name="Picture Placeholder 4">
            <a:extLst>
              <a:ext uri="{FF2B5EF4-FFF2-40B4-BE49-F238E27FC236}">
                <a16:creationId xmlns:a16="http://schemas.microsoft.com/office/drawing/2014/main" xmlns="" id="{C490D473-BC91-4379-938A-9DC4E556E86D}"/>
              </a:ext>
            </a:extLst>
          </p:cNvPr>
          <p:cNvSpPr>
            <a:spLocks noGrp="1"/>
          </p:cNvSpPr>
          <p:nvPr>
            <p:ph type="pic" sz="quarter" idx="10"/>
          </p:nvPr>
        </p:nvSpPr>
        <p:spPr/>
      </p:sp>
      <p:pic>
        <p:nvPicPr>
          <p:cNvPr id="8" name="Picture 2">
            <a:extLst>
              <a:ext uri="{FF2B5EF4-FFF2-40B4-BE49-F238E27FC236}">
                <a16:creationId xmlns:a16="http://schemas.microsoft.com/office/drawing/2014/main" xmlns="" id="{6DFB707F-CD69-46FA-A4D0-9BE8296AF73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3204" t="12748" r="16117" b="8964"/>
          <a:stretch/>
        </p:blipFill>
        <p:spPr bwMode="auto">
          <a:xfrm>
            <a:off x="0" y="4114799"/>
            <a:ext cx="9144000" cy="2743201"/>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070507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Box 1"/>
          <p:cNvSpPr txBox="1">
            <a:spLocks noChangeArrowheads="1"/>
          </p:cNvSpPr>
          <p:nvPr/>
        </p:nvSpPr>
        <p:spPr bwMode="auto">
          <a:xfrm>
            <a:off x="228600" y="0"/>
            <a:ext cx="7967663"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9pPr>
          </a:lstStyle>
          <a:p>
            <a:pPr eaLnBrk="1" hangingPunct="1">
              <a:buSzPct val="100000"/>
            </a:pPr>
            <a:r>
              <a:rPr lang="en-US" altLang="en-US" sz="2800" dirty="0">
                <a:cs typeface="Arial" pitchFamily="34" charset="0"/>
              </a:rPr>
              <a:t>Analog Sub-Bottom Monitor</a:t>
            </a:r>
          </a:p>
        </p:txBody>
      </p:sp>
      <p:sp>
        <p:nvSpPr>
          <p:cNvPr id="21507" name="Text Box 3"/>
          <p:cNvSpPr txBox="1">
            <a:spLocks noChangeArrowheads="1"/>
          </p:cNvSpPr>
          <p:nvPr/>
        </p:nvSpPr>
        <p:spPr bwMode="auto">
          <a:xfrm>
            <a:off x="3901678" y="1136968"/>
            <a:ext cx="2286000" cy="2463800"/>
          </a:xfrm>
          <a:prstGeom prst="rect">
            <a:avLst/>
          </a:prstGeom>
          <a:solidFill>
            <a:schemeClr val="bg1"/>
          </a:solidFill>
          <a:ln>
            <a:noFill/>
          </a:ln>
          <a:extLst>
            <a:ext uri="{91240B29-F687-4F45-9708-019B960494DF}">
              <a14:hiddenLine xmlns:a14="http://schemas.microsoft.com/office/drawing/2010/main" w="9360">
                <a:solidFill>
                  <a:srgbClr val="000000"/>
                </a:solidFill>
                <a:miter lim="800000"/>
                <a:headEnd/>
                <a:tailEnd/>
              </a14:hiddenLine>
            </a:ext>
          </a:extLst>
        </p:spPr>
        <p:txBody>
          <a:bodyPr lIns="90000" tIns="46800" rIns="90000" bIns="46800">
            <a:spAutoFit/>
          </a:bodyP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eaLnBrk="1" hangingPunct="1">
              <a:spcAft>
                <a:spcPct val="0"/>
              </a:spcAft>
              <a:buClrTx/>
              <a:buFontTx/>
              <a:buNone/>
            </a:pPr>
            <a:r>
              <a:rPr lang="en-US" altLang="en-US" sz="1400" dirty="0">
                <a:solidFill>
                  <a:schemeClr val="tx1">
                    <a:lumMod val="65000"/>
                    <a:lumOff val="35000"/>
                  </a:schemeClr>
                </a:solidFill>
              </a:rPr>
              <a:t>The Analog Monitor is used to configure the analog settings for generating triggers and for listening for returns.</a:t>
            </a:r>
          </a:p>
          <a:p>
            <a:pPr eaLnBrk="1" hangingPunct="1">
              <a:spcAft>
                <a:spcPct val="0"/>
              </a:spcAft>
              <a:buClrTx/>
              <a:buFontTx/>
              <a:buNone/>
            </a:pPr>
            <a:endParaRPr lang="en-US" altLang="en-US" sz="1400" dirty="0">
              <a:solidFill>
                <a:schemeClr val="tx1">
                  <a:lumMod val="65000"/>
                  <a:lumOff val="35000"/>
                </a:schemeClr>
              </a:solidFill>
            </a:endParaRPr>
          </a:p>
          <a:p>
            <a:pPr eaLnBrk="1" hangingPunct="1">
              <a:spcAft>
                <a:spcPct val="0"/>
              </a:spcAft>
              <a:buClrTx/>
              <a:buFontTx/>
              <a:buNone/>
            </a:pPr>
            <a:r>
              <a:rPr lang="en-US" altLang="en-US" sz="1400" dirty="0">
                <a:solidFill>
                  <a:schemeClr val="tx1">
                    <a:lumMod val="65000"/>
                    <a:lumOff val="35000"/>
                  </a:schemeClr>
                </a:solidFill>
              </a:rPr>
              <a:t>Each analog Sub-Bottom system will have its own particular settings to maximize the quality of the returns.</a:t>
            </a:r>
          </a:p>
        </p:txBody>
      </p:sp>
      <p:sp>
        <p:nvSpPr>
          <p:cNvPr id="21510"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ltLang="en-US"/>
          </a:p>
        </p:txBody>
      </p:sp>
      <p:sp>
        <p:nvSpPr>
          <p:cNvPr id="21511" name="Rectangle 12"/>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ltLang="en-US"/>
          </a:p>
        </p:txBody>
      </p:sp>
      <p:sp>
        <p:nvSpPr>
          <p:cNvPr id="21516" name="Text Box 3"/>
          <p:cNvSpPr txBox="1">
            <a:spLocks noChangeArrowheads="1"/>
          </p:cNvSpPr>
          <p:nvPr/>
        </p:nvSpPr>
        <p:spPr bwMode="auto">
          <a:xfrm>
            <a:off x="228600" y="3641724"/>
            <a:ext cx="6086475" cy="1157069"/>
          </a:xfrm>
          <a:prstGeom prst="rect">
            <a:avLst/>
          </a:prstGeom>
          <a:noFill/>
          <a:ln w="9525">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lvl1pPr marL="339725" indent="-339725">
              <a:spcAft>
                <a:spcPts val="600"/>
              </a:spcAft>
              <a:buClr>
                <a:schemeClr val="bg2"/>
              </a:buClr>
              <a:buFont typeface="Arial" pitchFamily="34" charset="0"/>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9pPr>
          </a:lstStyle>
          <a:p>
            <a:pPr marL="171450" indent="-171450" eaLnBrk="1" hangingPunct="1">
              <a:spcBef>
                <a:spcPts val="500"/>
              </a:spcBef>
              <a:spcAft>
                <a:spcPct val="0"/>
              </a:spcAft>
              <a:buClrTx/>
              <a:buSzPct val="125000"/>
              <a:buFont typeface="Arial" panose="020B0604020202020204" pitchFamily="34" charset="0"/>
              <a:buChar char="•"/>
            </a:pPr>
            <a:r>
              <a:rPr lang="en-US" altLang="en-US" sz="1400" dirty="0">
                <a:solidFill>
                  <a:schemeClr val="tx1">
                    <a:lumMod val="65000"/>
                    <a:lumOff val="35000"/>
                  </a:schemeClr>
                </a:solidFill>
              </a:rPr>
              <a:t>When SURVEY is started, the drivers will automatically start Analog Monitor.</a:t>
            </a:r>
          </a:p>
          <a:p>
            <a:pPr marL="171450" indent="-171450" eaLnBrk="1" hangingPunct="1">
              <a:spcBef>
                <a:spcPts val="500"/>
              </a:spcBef>
              <a:spcAft>
                <a:spcPct val="0"/>
              </a:spcAft>
              <a:buClrTx/>
              <a:buSzPct val="125000"/>
              <a:buFont typeface="Arial" panose="020B0604020202020204" pitchFamily="34" charset="0"/>
              <a:buChar char="•"/>
            </a:pPr>
            <a:r>
              <a:rPr lang="en-US" altLang="en-US" sz="1400" dirty="0">
                <a:solidFill>
                  <a:schemeClr val="tx1">
                    <a:lumMod val="65000"/>
                    <a:lumOff val="35000"/>
                  </a:schemeClr>
                </a:solidFill>
              </a:rPr>
              <a:t>Select the “I/O Channels” button and for each field one needs to configure the channel on the NI USB device that the signal is wired to.  Each of the Channels can be assigned a custom label or name applicable to the SBP system in use, i.e. “Sparker Signal”.</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3597" y="1041400"/>
            <a:ext cx="3524478" cy="2590800"/>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15075" y="990600"/>
            <a:ext cx="2771775" cy="3448686"/>
          </a:xfrm>
          <a:prstGeom prst="rect">
            <a:avLst/>
          </a:prstGeom>
        </p:spPr>
      </p:pic>
      <p:cxnSp>
        <p:nvCxnSpPr>
          <p:cNvPr id="6" name="Elbow Connector 5"/>
          <p:cNvCxnSpPr/>
          <p:nvPr/>
        </p:nvCxnSpPr>
        <p:spPr>
          <a:xfrm flipV="1">
            <a:off x="3374231" y="1041400"/>
            <a:ext cx="2940844" cy="368300"/>
          </a:xfrm>
          <a:prstGeom prst="bentConnector3">
            <a:avLst>
              <a:gd name="adj1" fmla="val 15344"/>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21515" name="Straight Arrow Connector 8"/>
          <p:cNvCxnSpPr>
            <a:cxnSpLocks noChangeShapeType="1"/>
          </p:cNvCxnSpPr>
          <p:nvPr/>
        </p:nvCxnSpPr>
        <p:spPr bwMode="auto">
          <a:xfrm>
            <a:off x="5943600" y="2857500"/>
            <a:ext cx="450850" cy="0"/>
          </a:xfrm>
          <a:prstGeom prst="straightConnector1">
            <a:avLst/>
          </a:prstGeom>
          <a:noFill/>
          <a:ln w="28575"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11" name="Rectangle 10"/>
          <p:cNvSpPr/>
          <p:nvPr/>
        </p:nvSpPr>
        <p:spPr>
          <a:xfrm>
            <a:off x="11153775" y="1659256"/>
            <a:ext cx="104775" cy="45719"/>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p:cNvSpPr/>
          <p:nvPr/>
        </p:nvSpPr>
        <p:spPr>
          <a:xfrm>
            <a:off x="6394450" y="2181542"/>
            <a:ext cx="2616200" cy="2180907"/>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TextBox 13"/>
          <p:cNvSpPr txBox="1"/>
          <p:nvPr/>
        </p:nvSpPr>
        <p:spPr>
          <a:xfrm>
            <a:off x="228600" y="5036919"/>
            <a:ext cx="8648700" cy="1384995"/>
          </a:xfrm>
          <a:prstGeom prst="rect">
            <a:avLst/>
          </a:prstGeom>
          <a:noFill/>
        </p:spPr>
        <p:txBody>
          <a:bodyPr wrap="square" rtlCol="0">
            <a:spAutoFit/>
          </a:bodyPr>
          <a:lstStyle/>
          <a:p>
            <a:pPr marL="171450" indent="-171450">
              <a:buSzPct val="125000"/>
              <a:buFont typeface="Arial" panose="020B0604020202020204" pitchFamily="34" charset="0"/>
              <a:buChar char="•"/>
            </a:pPr>
            <a:r>
              <a:rPr lang="en-US" altLang="en-US" sz="1400" dirty="0">
                <a:solidFill>
                  <a:schemeClr val="tx1">
                    <a:lumMod val="65000"/>
                    <a:lumOff val="35000"/>
                  </a:schemeClr>
                </a:solidFill>
              </a:rPr>
              <a:t>The default trigger voltage levels of -5V/+5V should generally be used but the voltage levels for Channel 1 and/or 2 need to be set at this time.  The recommended signal voltage levels for </a:t>
            </a:r>
            <a:r>
              <a:rPr lang="en-US" altLang="en-US" sz="1400" dirty="0" err="1">
                <a:solidFill>
                  <a:schemeClr val="tx1">
                    <a:lumMod val="65000"/>
                    <a:lumOff val="35000"/>
                  </a:schemeClr>
                </a:solidFill>
              </a:rPr>
              <a:t>Pinger</a:t>
            </a:r>
            <a:r>
              <a:rPr lang="en-US" altLang="en-US" sz="1400" dirty="0">
                <a:solidFill>
                  <a:schemeClr val="tx1">
                    <a:lumMod val="65000"/>
                    <a:lumOff val="35000"/>
                  </a:schemeClr>
                </a:solidFill>
              </a:rPr>
              <a:t>/Chirp SBP systems are between -5V/+5V and -2V/+5V depending on the age of the system whereas hydrophone arrays for boomers/sparkers/</a:t>
            </a:r>
            <a:r>
              <a:rPr lang="en-US" altLang="en-US" sz="1400" dirty="0" err="1">
                <a:solidFill>
                  <a:schemeClr val="tx1">
                    <a:lumMod val="65000"/>
                    <a:lumOff val="35000"/>
                  </a:schemeClr>
                </a:solidFill>
              </a:rPr>
              <a:t>etc</a:t>
            </a:r>
            <a:r>
              <a:rPr lang="en-US" altLang="en-US" sz="1400" dirty="0">
                <a:solidFill>
                  <a:schemeClr val="tx1">
                    <a:lumMod val="65000"/>
                    <a:lumOff val="35000"/>
                  </a:schemeClr>
                </a:solidFill>
              </a:rPr>
              <a:t> generally output voltages in the -1V/+1V to -5V/+5V volt range depending on the sensitivity of array, the gain on the hydrophone preamp and the reflectivity of the seabed.</a:t>
            </a:r>
          </a:p>
          <a:p>
            <a:pPr marL="171450" indent="-171450">
              <a:buSzPct val="125000"/>
              <a:buFont typeface="Arial" panose="020B0604020202020204" pitchFamily="34" charset="0"/>
              <a:buChar char="•"/>
            </a:pPr>
            <a:r>
              <a:rPr lang="en-US" altLang="en-US" sz="1400" dirty="0">
                <a:solidFill>
                  <a:schemeClr val="tx1">
                    <a:lumMod val="65000"/>
                    <a:lumOff val="35000"/>
                  </a:schemeClr>
                </a:solidFill>
              </a:rPr>
              <a:t>Use the default Terminal Mode (RSE) and default channel sample rate except for advanced users.  </a:t>
            </a:r>
          </a:p>
        </p:txBody>
      </p:sp>
    </p:spTree>
    <p:extLst>
      <p:ext uri="{BB962C8B-B14F-4D97-AF65-F5344CB8AC3E}">
        <p14:creationId xmlns:p14="http://schemas.microsoft.com/office/powerpoint/2010/main" val="3022066729"/>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 Box 1"/>
          <p:cNvSpPr txBox="1">
            <a:spLocks noChangeArrowheads="1"/>
          </p:cNvSpPr>
          <p:nvPr/>
        </p:nvSpPr>
        <p:spPr bwMode="auto">
          <a:xfrm>
            <a:off x="228600" y="0"/>
            <a:ext cx="7967663"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9pPr>
          </a:lstStyle>
          <a:p>
            <a:pPr eaLnBrk="1" hangingPunct="1">
              <a:buSzPct val="100000"/>
            </a:pPr>
            <a:r>
              <a:rPr lang="en-US" altLang="en-US" sz="2800" dirty="0">
                <a:cs typeface="Arial" pitchFamily="34" charset="0"/>
              </a:rPr>
              <a:t>Analog Sub-Bottom Monitor Continued</a:t>
            </a:r>
          </a:p>
        </p:txBody>
      </p:sp>
      <p:sp>
        <p:nvSpPr>
          <p:cNvPr id="22531"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ltLang="en-US"/>
          </a:p>
        </p:txBody>
      </p:sp>
      <p:sp>
        <p:nvSpPr>
          <p:cNvPr id="22532" name="Rectangle 12"/>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ltLang="en-US"/>
          </a:p>
        </p:txBody>
      </p:sp>
      <p:sp>
        <p:nvSpPr>
          <p:cNvPr id="24" name="Text Box 3"/>
          <p:cNvSpPr txBox="1">
            <a:spLocks noChangeArrowheads="1"/>
          </p:cNvSpPr>
          <p:nvPr/>
        </p:nvSpPr>
        <p:spPr bwMode="auto">
          <a:xfrm>
            <a:off x="96838" y="1447800"/>
            <a:ext cx="5008562" cy="901700"/>
          </a:xfrm>
          <a:prstGeom prst="rect">
            <a:avLst/>
          </a:prstGeom>
          <a:noFill/>
          <a:ln w="9525">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lvl1pPr marL="339725" indent="-339725">
              <a:spcAft>
                <a:spcPts val="600"/>
              </a:spcAft>
              <a:buClr>
                <a:schemeClr val="bg2"/>
              </a:buClr>
              <a:buFont typeface="Arial" pitchFamily="34" charset="0"/>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9pPr>
          </a:lstStyle>
          <a:p>
            <a:pPr eaLnBrk="1" hangingPunct="1">
              <a:spcBef>
                <a:spcPts val="500"/>
              </a:spcBef>
              <a:spcAft>
                <a:spcPct val="0"/>
              </a:spcAft>
              <a:buClrTx/>
              <a:buSzPct val="50000"/>
              <a:buFont typeface="Wingdings" pitchFamily="2" charset="2"/>
              <a:buChar char=""/>
              <a:defRPr/>
            </a:pPr>
            <a:r>
              <a:rPr lang="en-US" sz="1400" dirty="0">
                <a:solidFill>
                  <a:schemeClr val="tx1">
                    <a:lumMod val="65000"/>
                    <a:lumOff val="35000"/>
                  </a:schemeClr>
                </a:solidFill>
              </a:rPr>
              <a:t>The voltage values set for Channel 1 &amp; 2 can be considered as a “base gain” for the channel and it is important not to clip the incoming signals as these clipped data cannot be recovered.  </a:t>
            </a:r>
            <a:r>
              <a:rPr lang="en-US" sz="1400" b="1" dirty="0">
                <a:solidFill>
                  <a:srgbClr val="FF0000"/>
                </a:solidFill>
              </a:rPr>
              <a:t>A Rule of Thumb is to set the voltage range about one third higher than the actual input signal voltage.</a:t>
            </a:r>
          </a:p>
          <a:p>
            <a:pPr marL="0" indent="0" eaLnBrk="1" hangingPunct="1">
              <a:spcBef>
                <a:spcPts val="500"/>
              </a:spcBef>
              <a:spcAft>
                <a:spcPct val="0"/>
              </a:spcAft>
              <a:buClrTx/>
              <a:buSzPct val="50000"/>
              <a:defRPr/>
            </a:pPr>
            <a:endParaRPr lang="en-US" sz="1400" dirty="0"/>
          </a:p>
          <a:p>
            <a:pPr eaLnBrk="1" hangingPunct="1">
              <a:spcBef>
                <a:spcPts val="500"/>
              </a:spcBef>
              <a:spcAft>
                <a:spcPct val="0"/>
              </a:spcAft>
              <a:buClrTx/>
              <a:buSzPct val="50000"/>
              <a:buFont typeface="Wingdings" pitchFamily="2" charset="2"/>
              <a:buChar char=""/>
              <a:defRPr/>
            </a:pPr>
            <a:r>
              <a:rPr lang="en-US" sz="1400" dirty="0">
                <a:solidFill>
                  <a:schemeClr val="tx1">
                    <a:lumMod val="65000"/>
                    <a:lumOff val="35000"/>
                  </a:schemeClr>
                </a:solidFill>
              </a:rPr>
              <a:t>Any configuration problems will be reported as a </a:t>
            </a:r>
            <a:r>
              <a:rPr lang="en-US" sz="1400" dirty="0">
                <a:solidFill>
                  <a:srgbClr val="FF0000"/>
                </a:solidFill>
              </a:rPr>
              <a:t>bright red message at the bottom of the Analog Monitor</a:t>
            </a:r>
            <a:r>
              <a:rPr lang="en-US" sz="1400" dirty="0"/>
              <a:t>.  </a:t>
            </a:r>
            <a:r>
              <a:rPr lang="en-US" sz="1400" dirty="0">
                <a:solidFill>
                  <a:schemeClr val="tx1">
                    <a:lumMod val="65000"/>
                    <a:lumOff val="35000"/>
                  </a:schemeClr>
                </a:solidFill>
              </a:rPr>
              <a:t>Signal traces are displayed for diagnostic purposes and to insure that the trigger signal is being received. (Click the labels will cycle through the channels.) The trigger threshold should be set just above the base voltage and it is display as a red line.  Every time the trigger signal crosses this line, a ping is logged.  At this point, if the wiring and Analog Monitor configuration is correct, one should be able to start SURVEY, see data coming in on the correct signal traces and view the Ping Number field on the Analog Monitor steadily increasing. The scrolling data window in SURVEY will also display the sub-bottom profiling data.</a:t>
            </a:r>
          </a:p>
          <a:p>
            <a:pPr marL="0" indent="0" eaLnBrk="1" hangingPunct="1">
              <a:spcBef>
                <a:spcPts val="500"/>
              </a:spcBef>
              <a:spcAft>
                <a:spcPct val="0"/>
              </a:spcAft>
              <a:buClrTx/>
              <a:buSzPct val="45000"/>
              <a:defRPr/>
            </a:pPr>
            <a:endParaRPr lang="en-US" sz="1400" dirty="0"/>
          </a:p>
        </p:txBody>
      </p:sp>
      <p:pic>
        <p:nvPicPr>
          <p:cNvPr id="22534" name="Picture 29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44067" y="2463800"/>
            <a:ext cx="3508375"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2535" name="Straight Arrow Connector 8"/>
          <p:cNvCxnSpPr>
            <a:cxnSpLocks noChangeShapeType="1"/>
          </p:cNvCxnSpPr>
          <p:nvPr/>
        </p:nvCxnSpPr>
        <p:spPr bwMode="auto">
          <a:xfrm flipH="1" flipV="1">
            <a:off x="4811713" y="3200400"/>
            <a:ext cx="708554" cy="1574800"/>
          </a:xfrm>
          <a:prstGeom prst="straightConnector1">
            <a:avLst/>
          </a:prstGeom>
          <a:noFill/>
          <a:ln w="28575" algn="ctr">
            <a:solidFill>
              <a:srgbClr val="FF0000"/>
            </a:solidFill>
            <a:round/>
            <a:headEnd/>
            <a:tailEnd type="arrow" w="med" len="me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2566318570"/>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Box 1"/>
          <p:cNvSpPr txBox="1">
            <a:spLocks noChangeArrowheads="1"/>
          </p:cNvSpPr>
          <p:nvPr/>
        </p:nvSpPr>
        <p:spPr bwMode="auto">
          <a:xfrm>
            <a:off x="228600" y="0"/>
            <a:ext cx="8043863" cy="931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9pPr>
          </a:lstStyle>
          <a:p>
            <a:pPr eaLnBrk="1" hangingPunct="1">
              <a:buSzPct val="100000"/>
            </a:pPr>
            <a:r>
              <a:rPr lang="en-US" altLang="en-US" sz="2800" dirty="0">
                <a:cs typeface="Arial" pitchFamily="34" charset="0"/>
              </a:rPr>
              <a:t>Analog Settings – Triggers &amp; Sweep Rates</a:t>
            </a:r>
          </a:p>
        </p:txBody>
      </p:sp>
      <p:sp>
        <p:nvSpPr>
          <p:cNvPr id="23555" name="Text Box 5"/>
          <p:cNvSpPr txBox="1">
            <a:spLocks noChangeArrowheads="1"/>
          </p:cNvSpPr>
          <p:nvPr/>
        </p:nvSpPr>
        <p:spPr bwMode="auto">
          <a:xfrm>
            <a:off x="152400" y="3352800"/>
            <a:ext cx="2895600" cy="147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360">
                <a:solidFill>
                  <a:srgbClr val="000000"/>
                </a:solidFill>
                <a:miter lim="800000"/>
                <a:headEnd/>
                <a:tailEnd/>
              </a14:hiddenLine>
            </a:ext>
          </a:extLst>
        </p:spPr>
        <p:txBody>
          <a:bodyPr lIns="90000" tIns="46800" rIns="90000" bIns="46800">
            <a:spAutoFit/>
          </a:bodyP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eaLnBrk="1" hangingPunct="1">
              <a:spcAft>
                <a:spcPct val="0"/>
              </a:spcAft>
              <a:buClrTx/>
              <a:buFontTx/>
              <a:buNone/>
            </a:pPr>
            <a:r>
              <a:rPr lang="en-US" altLang="en-US" sz="1800" dirty="0">
                <a:solidFill>
                  <a:srgbClr val="098DB4"/>
                </a:solidFill>
              </a:rPr>
              <a:t>External Trigger:  </a:t>
            </a:r>
            <a:r>
              <a:rPr lang="en-US" altLang="en-US" sz="1800" dirty="0">
                <a:solidFill>
                  <a:schemeClr val="tx1">
                    <a:lumMod val="65000"/>
                    <a:lumOff val="35000"/>
                  </a:schemeClr>
                </a:solidFill>
              </a:rPr>
              <a:t>The sub-bottom system is being triggered by another source and HYPACK just ‘listens’ for the returns.</a:t>
            </a:r>
          </a:p>
        </p:txBody>
      </p:sp>
      <p:sp>
        <p:nvSpPr>
          <p:cNvPr id="18439" name="Text Box 6"/>
          <p:cNvSpPr txBox="1">
            <a:spLocks noChangeArrowheads="1"/>
          </p:cNvSpPr>
          <p:nvPr/>
        </p:nvSpPr>
        <p:spPr bwMode="auto">
          <a:xfrm>
            <a:off x="3124200" y="3352800"/>
            <a:ext cx="2895600" cy="2014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360">
                <a:solidFill>
                  <a:srgbClr val="000000"/>
                </a:solidFill>
                <a:miter lim="800000"/>
                <a:headEnd/>
                <a:tailEnd/>
              </a14:hiddenLine>
            </a:ext>
          </a:extLst>
        </p:spPr>
        <p:txBody>
          <a:bodyPr lIns="90000" tIns="46800" rIns="90000" bIns="46800">
            <a:spAutoFit/>
          </a:bodyP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eaLnBrk="1" hangingPunct="1">
              <a:spcAft>
                <a:spcPct val="0"/>
              </a:spcAft>
              <a:buClrTx/>
              <a:buFontTx/>
              <a:buNone/>
              <a:defRPr/>
            </a:pPr>
            <a:r>
              <a:rPr lang="en-US" altLang="en-US" sz="1800" dirty="0">
                <a:solidFill>
                  <a:srgbClr val="098DB4"/>
                </a:solidFill>
              </a:rPr>
              <a:t>Internal Trigger:  </a:t>
            </a:r>
            <a:r>
              <a:rPr lang="en-US" altLang="en-US" sz="1800" dirty="0">
                <a:solidFill>
                  <a:schemeClr val="tx1">
                    <a:lumMod val="65000"/>
                    <a:lumOff val="35000"/>
                  </a:schemeClr>
                </a:solidFill>
              </a:rPr>
              <a:t>HYPACK provides a trigger to the sub-bottom system via the NI USB A/D box.  The user can control the Trigger Interval from the Analog Settings box.</a:t>
            </a:r>
          </a:p>
        </p:txBody>
      </p:sp>
      <p:sp>
        <p:nvSpPr>
          <p:cNvPr id="18440" name="Text Box 7"/>
          <p:cNvSpPr txBox="1">
            <a:spLocks noChangeArrowheads="1"/>
          </p:cNvSpPr>
          <p:nvPr/>
        </p:nvSpPr>
        <p:spPr bwMode="auto">
          <a:xfrm>
            <a:off x="6096000" y="3352800"/>
            <a:ext cx="2895600" cy="120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360">
                <a:solidFill>
                  <a:srgbClr val="000000"/>
                </a:solidFill>
                <a:miter lim="800000"/>
                <a:headEnd/>
                <a:tailEnd/>
              </a14:hiddenLine>
            </a:ext>
          </a:extLst>
        </p:spPr>
        <p:txBody>
          <a:bodyPr lIns="90000" tIns="46800" rIns="90000" bIns="46800">
            <a:spAutoFit/>
          </a:bodyP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eaLnBrk="1" hangingPunct="1">
              <a:spcAft>
                <a:spcPct val="0"/>
              </a:spcAft>
              <a:buClrTx/>
              <a:defRPr/>
            </a:pPr>
            <a:r>
              <a:rPr lang="en-US" altLang="en-US" sz="1800" dirty="0">
                <a:solidFill>
                  <a:srgbClr val="098DB4"/>
                </a:solidFill>
              </a:rPr>
              <a:t>Internal – SB Divisible:  </a:t>
            </a:r>
            <a:r>
              <a:rPr lang="en-US" altLang="en-US" sz="1800" dirty="0">
                <a:solidFill>
                  <a:schemeClr val="tx1">
                    <a:lumMod val="65000"/>
                    <a:lumOff val="35000"/>
                  </a:schemeClr>
                </a:solidFill>
              </a:rPr>
              <a:t>Used to avoid interference between two sub-bottom systems. </a:t>
            </a:r>
          </a:p>
        </p:txBody>
      </p:sp>
      <p:sp>
        <p:nvSpPr>
          <p:cNvPr id="18441" name="Text Box 8"/>
          <p:cNvSpPr txBox="1">
            <a:spLocks noChangeArrowheads="1"/>
          </p:cNvSpPr>
          <p:nvPr/>
        </p:nvSpPr>
        <p:spPr bwMode="auto">
          <a:xfrm>
            <a:off x="152400" y="4745038"/>
            <a:ext cx="2895600" cy="741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360">
                <a:solidFill>
                  <a:srgbClr val="000000"/>
                </a:solidFill>
                <a:miter lim="800000"/>
                <a:headEnd/>
                <a:tailEnd/>
              </a14:hiddenLine>
            </a:ext>
          </a:extLst>
        </p:spPr>
        <p:txBody>
          <a:bodyPr lIns="90000" tIns="46800" rIns="90000" bIns="46800">
            <a:spAutoFit/>
          </a:bodyP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eaLnBrk="1" hangingPunct="1">
              <a:spcAft>
                <a:spcPct val="0"/>
              </a:spcAft>
              <a:buClrTx/>
              <a:buFontTx/>
              <a:buNone/>
              <a:defRPr/>
            </a:pPr>
            <a:r>
              <a:rPr lang="en-US" altLang="en-US" sz="1400" dirty="0">
                <a:solidFill>
                  <a:srgbClr val="098DB4"/>
                </a:solidFill>
              </a:rPr>
              <a:t>Sample Period:  </a:t>
            </a:r>
            <a:r>
              <a:rPr lang="en-US" altLang="en-US" sz="1400" dirty="0">
                <a:solidFill>
                  <a:schemeClr val="tx1">
                    <a:lumMod val="65000"/>
                    <a:lumOff val="35000"/>
                  </a:schemeClr>
                </a:solidFill>
              </a:rPr>
              <a:t>How long the Sub-Bottom driver listens for returns.</a:t>
            </a:r>
          </a:p>
        </p:txBody>
      </p:sp>
      <p:sp>
        <p:nvSpPr>
          <p:cNvPr id="18442" name="Text Box 9"/>
          <p:cNvSpPr txBox="1">
            <a:spLocks noChangeArrowheads="1"/>
          </p:cNvSpPr>
          <p:nvPr/>
        </p:nvSpPr>
        <p:spPr bwMode="auto">
          <a:xfrm>
            <a:off x="152400" y="5410200"/>
            <a:ext cx="2895600" cy="160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360">
                <a:solidFill>
                  <a:srgbClr val="000000"/>
                </a:solidFill>
                <a:miter lim="800000"/>
                <a:headEnd/>
                <a:tailEnd/>
              </a14:hiddenLine>
            </a:ext>
          </a:extLst>
        </p:spPr>
        <p:txBody>
          <a:bodyPr lIns="90000" tIns="46800" rIns="90000" bIns="46800">
            <a:spAutoFit/>
          </a:bodyP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eaLnBrk="1" hangingPunct="1">
              <a:spcAft>
                <a:spcPct val="0"/>
              </a:spcAft>
              <a:buClrTx/>
              <a:defRPr/>
            </a:pPr>
            <a:r>
              <a:rPr lang="en-US" altLang="en-US" sz="1400" dirty="0">
                <a:solidFill>
                  <a:srgbClr val="098DB4"/>
                </a:solidFill>
              </a:rPr>
              <a:t>Sample Delay:  </a:t>
            </a:r>
            <a:r>
              <a:rPr lang="en-US" altLang="en-US" sz="1400" dirty="0">
                <a:solidFill>
                  <a:schemeClr val="tx1">
                    <a:lumMod val="65000"/>
                    <a:lumOff val="35000"/>
                  </a:schemeClr>
                </a:solidFill>
              </a:rPr>
              <a:t>How long the sub-bottom driver waits after the ping before starting listening. </a:t>
            </a:r>
            <a:r>
              <a:rPr lang="en-US" sz="1400" dirty="0">
                <a:solidFill>
                  <a:schemeClr val="tx1">
                    <a:lumMod val="65000"/>
                    <a:lumOff val="35000"/>
                  </a:schemeClr>
                </a:solidFill>
              </a:rPr>
              <a:t>This feature can be used in deeper water to reduce the length of the water column in the data.</a:t>
            </a:r>
          </a:p>
          <a:p>
            <a:pPr eaLnBrk="1" hangingPunct="1">
              <a:spcAft>
                <a:spcPct val="0"/>
              </a:spcAft>
              <a:buClrTx/>
              <a:buFontTx/>
              <a:buNone/>
              <a:defRPr/>
            </a:pPr>
            <a:endParaRPr lang="en-US" altLang="en-US" sz="1400" dirty="0">
              <a:solidFill>
                <a:srgbClr val="404040"/>
              </a:solidFill>
            </a:endParaRPr>
          </a:p>
        </p:txBody>
      </p:sp>
      <p:pic>
        <p:nvPicPr>
          <p:cNvPr id="23560" name="Picture 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0175" y="1088572"/>
            <a:ext cx="2797175" cy="2286000"/>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3561"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24200" y="1066800"/>
            <a:ext cx="2797175" cy="2286000"/>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3562" name="Picture 1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72200" y="1066800"/>
            <a:ext cx="2797175" cy="2286000"/>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17602092"/>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 Box 1"/>
          <p:cNvSpPr txBox="1">
            <a:spLocks noChangeArrowheads="1"/>
          </p:cNvSpPr>
          <p:nvPr/>
        </p:nvSpPr>
        <p:spPr bwMode="auto">
          <a:xfrm>
            <a:off x="228600" y="0"/>
            <a:ext cx="8043863" cy="931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9pPr>
          </a:lstStyle>
          <a:p>
            <a:pPr eaLnBrk="1" hangingPunct="1">
              <a:buSzPct val="100000"/>
            </a:pPr>
            <a:r>
              <a:rPr lang="en-US" altLang="en-US" sz="2800" dirty="0">
                <a:cs typeface="Arial" pitchFamily="34" charset="0"/>
              </a:rPr>
              <a:t>Analog Settings – Triggers &amp; Sweep Rates Continued</a:t>
            </a:r>
          </a:p>
        </p:txBody>
      </p:sp>
      <p:pic>
        <p:nvPicPr>
          <p:cNvPr id="24579" name="Picture 1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86400" y="1219200"/>
            <a:ext cx="3357563" cy="2743200"/>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4580" name="Text Box 3"/>
          <p:cNvSpPr txBox="1">
            <a:spLocks noChangeArrowheads="1"/>
          </p:cNvSpPr>
          <p:nvPr/>
        </p:nvSpPr>
        <p:spPr bwMode="auto">
          <a:xfrm>
            <a:off x="96838" y="1143000"/>
            <a:ext cx="5389562" cy="901700"/>
          </a:xfrm>
          <a:prstGeom prst="rect">
            <a:avLst/>
          </a:prstGeom>
          <a:noFill/>
          <a:ln w="9525">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lvl1pPr marL="339725" indent="-339725">
              <a:spcAft>
                <a:spcPts val="600"/>
              </a:spcAft>
              <a:buClr>
                <a:schemeClr val="bg2"/>
              </a:buClr>
              <a:buFont typeface="Arial" pitchFamily="34" charset="0"/>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9pPr>
          </a:lstStyle>
          <a:p>
            <a:pPr eaLnBrk="1" hangingPunct="1">
              <a:spcBef>
                <a:spcPts val="500"/>
              </a:spcBef>
              <a:spcAft>
                <a:spcPct val="0"/>
              </a:spcAft>
              <a:buClrTx/>
              <a:buSzPct val="50000"/>
              <a:buFont typeface="Wingdings" pitchFamily="2" charset="2"/>
              <a:buChar char=""/>
            </a:pPr>
            <a:r>
              <a:rPr lang="en-US" altLang="en-US" sz="1400" dirty="0">
                <a:solidFill>
                  <a:schemeClr val="tx1">
                    <a:lumMod val="65000"/>
                    <a:lumOff val="35000"/>
                  </a:schemeClr>
                </a:solidFill>
              </a:rPr>
              <a:t>In the example, SBP System 1 is triggered every 250 </a:t>
            </a:r>
            <a:r>
              <a:rPr lang="en-US" altLang="en-US" sz="1400" dirty="0" err="1">
                <a:solidFill>
                  <a:schemeClr val="tx1">
                    <a:lumMod val="65000"/>
                    <a:lumOff val="35000"/>
                  </a:schemeClr>
                </a:solidFill>
              </a:rPr>
              <a:t>ms</a:t>
            </a:r>
            <a:r>
              <a:rPr lang="en-US" altLang="en-US" sz="1400" dirty="0">
                <a:solidFill>
                  <a:schemeClr val="tx1">
                    <a:lumMod val="65000"/>
                    <a:lumOff val="35000"/>
                  </a:schemeClr>
                </a:solidFill>
              </a:rPr>
              <a:t> with sweep length of 70 </a:t>
            </a:r>
            <a:r>
              <a:rPr lang="en-US" altLang="en-US" sz="1400" dirty="0" err="1">
                <a:solidFill>
                  <a:schemeClr val="tx1">
                    <a:lumMod val="65000"/>
                    <a:lumOff val="35000"/>
                  </a:schemeClr>
                </a:solidFill>
              </a:rPr>
              <a:t>ms</a:t>
            </a:r>
            <a:r>
              <a:rPr lang="en-US" altLang="en-US" sz="1400" dirty="0">
                <a:solidFill>
                  <a:schemeClr val="tx1">
                    <a:lumMod val="65000"/>
                    <a:lumOff val="35000"/>
                  </a:schemeClr>
                </a:solidFill>
              </a:rPr>
              <a:t> (±53 m). The SBP System 1 trigger is divided by 2 to give SBP System a trigger interval of 500 </a:t>
            </a:r>
            <a:r>
              <a:rPr lang="en-US" altLang="en-US" sz="1400" dirty="0" err="1">
                <a:solidFill>
                  <a:schemeClr val="tx1">
                    <a:lumMod val="65000"/>
                    <a:lumOff val="35000"/>
                  </a:schemeClr>
                </a:solidFill>
              </a:rPr>
              <a:t>ms</a:t>
            </a:r>
            <a:r>
              <a:rPr lang="en-US" altLang="en-US" sz="1400" dirty="0">
                <a:solidFill>
                  <a:schemeClr val="tx1">
                    <a:lumMod val="65000"/>
                    <a:lumOff val="35000"/>
                  </a:schemeClr>
                </a:solidFill>
              </a:rPr>
              <a:t> with a 85 </a:t>
            </a:r>
            <a:r>
              <a:rPr lang="en-US" altLang="en-US" sz="1400" dirty="0" err="1">
                <a:solidFill>
                  <a:schemeClr val="tx1">
                    <a:lumMod val="65000"/>
                    <a:lumOff val="35000"/>
                  </a:schemeClr>
                </a:solidFill>
              </a:rPr>
              <a:t>ms</a:t>
            </a:r>
            <a:r>
              <a:rPr lang="en-US" altLang="en-US" sz="1400" dirty="0">
                <a:solidFill>
                  <a:schemeClr val="tx1">
                    <a:lumMod val="65000"/>
                    <a:lumOff val="35000"/>
                  </a:schemeClr>
                </a:solidFill>
              </a:rPr>
              <a:t> trigger delay and a 150 </a:t>
            </a:r>
            <a:r>
              <a:rPr lang="en-US" altLang="en-US" sz="1400" dirty="0" err="1">
                <a:solidFill>
                  <a:schemeClr val="tx1">
                    <a:lumMod val="65000"/>
                    <a:lumOff val="35000"/>
                  </a:schemeClr>
                </a:solidFill>
              </a:rPr>
              <a:t>ms</a:t>
            </a:r>
            <a:r>
              <a:rPr lang="en-US" altLang="en-US" sz="1400" dirty="0">
                <a:solidFill>
                  <a:schemeClr val="tx1">
                    <a:lumMod val="65000"/>
                    <a:lumOff val="35000"/>
                  </a:schemeClr>
                </a:solidFill>
              </a:rPr>
              <a:t> sweep length.  </a:t>
            </a:r>
          </a:p>
          <a:p>
            <a:pPr eaLnBrk="1" hangingPunct="1">
              <a:spcBef>
                <a:spcPts val="500"/>
              </a:spcBef>
              <a:spcAft>
                <a:spcPct val="0"/>
              </a:spcAft>
              <a:buClrTx/>
              <a:buSzPct val="50000"/>
              <a:buFont typeface="Wingdings" pitchFamily="2" charset="2"/>
              <a:buChar char=""/>
            </a:pPr>
            <a:r>
              <a:rPr lang="en-US" altLang="en-US" sz="1400" dirty="0">
                <a:solidFill>
                  <a:schemeClr val="tx1">
                    <a:lumMod val="65000"/>
                    <a:lumOff val="35000"/>
                  </a:schemeClr>
                </a:solidFill>
              </a:rPr>
              <a:t>One can tell if there will be any acoustic interference between the systems if the “blue” sweep lines occupy the same time slice; as one can see this is not the case and the result will be two interference-free datasets. </a:t>
            </a:r>
          </a:p>
          <a:p>
            <a:pPr eaLnBrk="1" hangingPunct="1">
              <a:spcBef>
                <a:spcPts val="500"/>
              </a:spcBef>
              <a:spcAft>
                <a:spcPct val="0"/>
              </a:spcAft>
              <a:buClrTx/>
              <a:buSzPct val="50000"/>
              <a:buFont typeface="Wingdings" pitchFamily="2" charset="2"/>
              <a:buChar char=""/>
            </a:pPr>
            <a:r>
              <a:rPr lang="en-US" altLang="en-US" sz="1400" dirty="0">
                <a:solidFill>
                  <a:schemeClr val="tx1">
                    <a:lumMod val="65000"/>
                    <a:lumOff val="35000"/>
                  </a:schemeClr>
                </a:solidFill>
              </a:rPr>
              <a:t>As an example, the general rules of thumb for configuring the triggers and sweep length for various sub-bottom profilers, in a maximum water depth of 30 meters, are tabulated below.  Note, that to convert from meters to milliseconds one must divide by 0.75. </a:t>
            </a:r>
          </a:p>
        </p:txBody>
      </p:sp>
      <p:pic>
        <p:nvPicPr>
          <p:cNvPr id="2458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2500" y="4114800"/>
            <a:ext cx="7319963" cy="198120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582" name="Rectangle 2"/>
          <p:cNvSpPr>
            <a:spLocks noChangeArrowheads="1"/>
          </p:cNvSpPr>
          <p:nvPr/>
        </p:nvSpPr>
        <p:spPr bwMode="auto">
          <a:xfrm>
            <a:off x="457200" y="5943600"/>
            <a:ext cx="708660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en-US" sz="1400" b="1" dirty="0">
                <a:solidFill>
                  <a:srgbClr val="FF0000"/>
                </a:solidFill>
              </a:rPr>
              <a:t>Note</a:t>
            </a:r>
            <a:r>
              <a:rPr lang="en-US" altLang="en-US" sz="1400" dirty="0">
                <a:solidFill>
                  <a:srgbClr val="FF0000"/>
                </a:solidFill>
              </a:rPr>
              <a:t>: it is a good idea to set the sweep value to a bit more than one calculated to allow a safety margin for unknown seabed conditions.</a:t>
            </a:r>
          </a:p>
          <a:p>
            <a:endParaRPr lang="en-US" altLang="en-US" sz="1400" dirty="0">
              <a:solidFill>
                <a:schemeClr val="tx1"/>
              </a:solidFill>
            </a:endParaRPr>
          </a:p>
        </p:txBody>
      </p:sp>
    </p:spTree>
    <p:extLst>
      <p:ext uri="{BB962C8B-B14F-4D97-AF65-F5344CB8AC3E}">
        <p14:creationId xmlns:p14="http://schemas.microsoft.com/office/powerpoint/2010/main" val="320024077"/>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ext Box 1"/>
          <p:cNvSpPr txBox="1">
            <a:spLocks noChangeArrowheads="1"/>
          </p:cNvSpPr>
          <p:nvPr/>
        </p:nvSpPr>
        <p:spPr bwMode="auto">
          <a:xfrm>
            <a:off x="228600" y="0"/>
            <a:ext cx="8043863" cy="931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9pPr>
          </a:lstStyle>
          <a:p>
            <a:pPr eaLnBrk="1" hangingPunct="1">
              <a:buSzPct val="100000"/>
            </a:pPr>
            <a:r>
              <a:rPr lang="en-US" altLang="en-US" sz="2800" dirty="0">
                <a:cs typeface="Arial" pitchFamily="34" charset="0"/>
              </a:rPr>
              <a:t>Running SURVEY (Single SBP)</a:t>
            </a:r>
          </a:p>
        </p:txBody>
      </p:sp>
      <p:sp>
        <p:nvSpPr>
          <p:cNvPr id="25603" name="Text Box 3"/>
          <p:cNvSpPr txBox="1">
            <a:spLocks noChangeArrowheads="1"/>
          </p:cNvSpPr>
          <p:nvPr/>
        </p:nvSpPr>
        <p:spPr bwMode="auto">
          <a:xfrm>
            <a:off x="6858000" y="3092450"/>
            <a:ext cx="2209800" cy="1174750"/>
          </a:xfrm>
          <a:prstGeom prst="rect">
            <a:avLst/>
          </a:prstGeom>
          <a:noFill/>
          <a:ln w="9525">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lvl1pPr>
              <a:spcAft>
                <a:spcPts val="600"/>
              </a:spcAft>
              <a:buClr>
                <a:schemeClr val="bg2"/>
              </a:buClr>
              <a:buFont typeface="Arial" pitchFamily="34" charset="0"/>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9pPr>
          </a:lstStyle>
          <a:p>
            <a:pPr eaLnBrk="1" hangingPunct="1">
              <a:spcBef>
                <a:spcPts val="500"/>
              </a:spcBef>
              <a:spcAft>
                <a:spcPct val="0"/>
              </a:spcAft>
              <a:buClrTx/>
              <a:buSzPct val="45000"/>
            </a:pPr>
            <a:r>
              <a:rPr lang="en-US" altLang="en-US" sz="1800" dirty="0">
                <a:solidFill>
                  <a:schemeClr val="tx1">
                    <a:lumMod val="65000"/>
                    <a:lumOff val="35000"/>
                  </a:schemeClr>
                </a:solidFill>
              </a:rPr>
              <a:t>In SURVEY the sub-bottom profiling data is viewed in the Scrolling Data Window.</a:t>
            </a:r>
          </a:p>
        </p:txBody>
      </p:sp>
      <p:pic>
        <p:nvPicPr>
          <p:cNvPr id="25604" name="Picture 3"/>
          <p:cNvPicPr>
            <a:picLocks noChangeAspect="1" noChangeArrowheads="1"/>
          </p:cNvPicPr>
          <p:nvPr/>
        </p:nvPicPr>
        <p:blipFill>
          <a:blip r:embed="rId3">
            <a:extLst>
              <a:ext uri="{28A0092B-C50C-407E-A947-70E740481C1C}">
                <a14:useLocalDpi xmlns:a14="http://schemas.microsoft.com/office/drawing/2010/main" val="0"/>
              </a:ext>
            </a:extLst>
          </a:blip>
          <a:srcRect t="6694"/>
          <a:stretch>
            <a:fillRect/>
          </a:stretch>
        </p:blipFill>
        <p:spPr bwMode="auto">
          <a:xfrm>
            <a:off x="152400" y="1501775"/>
            <a:ext cx="6705600" cy="4727575"/>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272937"/>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 Box 1"/>
          <p:cNvSpPr txBox="1">
            <a:spLocks noChangeArrowheads="1"/>
          </p:cNvSpPr>
          <p:nvPr/>
        </p:nvSpPr>
        <p:spPr bwMode="auto">
          <a:xfrm>
            <a:off x="228600" y="0"/>
            <a:ext cx="8043863" cy="931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9pPr>
          </a:lstStyle>
          <a:p>
            <a:pPr eaLnBrk="1" hangingPunct="1">
              <a:buSzPct val="100000"/>
            </a:pPr>
            <a:r>
              <a:rPr lang="en-US" altLang="en-US" sz="2800" dirty="0">
                <a:cs typeface="Arial" pitchFamily="34" charset="0"/>
              </a:rPr>
              <a:t>Running SURVEY (Dual SBP)</a:t>
            </a:r>
          </a:p>
        </p:txBody>
      </p:sp>
      <p:sp>
        <p:nvSpPr>
          <p:cNvPr id="26627" name="Text Box 3"/>
          <p:cNvSpPr txBox="1">
            <a:spLocks noChangeArrowheads="1"/>
          </p:cNvSpPr>
          <p:nvPr/>
        </p:nvSpPr>
        <p:spPr bwMode="auto">
          <a:xfrm>
            <a:off x="6781800" y="2362200"/>
            <a:ext cx="2286000" cy="1174750"/>
          </a:xfrm>
          <a:prstGeom prst="rect">
            <a:avLst/>
          </a:prstGeom>
          <a:noFill/>
          <a:ln w="9525">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lvl1pPr>
              <a:spcAft>
                <a:spcPts val="600"/>
              </a:spcAft>
              <a:buClr>
                <a:schemeClr val="bg2"/>
              </a:buClr>
              <a:buFont typeface="Arial" pitchFamily="34" charset="0"/>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9pPr>
          </a:lstStyle>
          <a:p>
            <a:pPr eaLnBrk="1" hangingPunct="1">
              <a:spcBef>
                <a:spcPts val="500"/>
              </a:spcBef>
              <a:spcAft>
                <a:spcPct val="0"/>
              </a:spcAft>
              <a:buClrTx/>
              <a:buSzPct val="45000"/>
            </a:pPr>
            <a:r>
              <a:rPr lang="en-US" altLang="en-US" sz="1800" dirty="0">
                <a:solidFill>
                  <a:schemeClr val="tx1">
                    <a:lumMod val="65000"/>
                    <a:lumOff val="35000"/>
                  </a:schemeClr>
                </a:solidFill>
              </a:rPr>
              <a:t>If one is simultaneously acquiring two channels of sub-bottom data there will be two instances of the Scrolling Data window showing Channel 1 &amp; 2 respectively.</a:t>
            </a:r>
          </a:p>
        </p:txBody>
      </p:sp>
      <p:pic>
        <p:nvPicPr>
          <p:cNvPr id="2662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9225" y="1511300"/>
            <a:ext cx="6632575" cy="488950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06358863"/>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6" name="Text Box 3"/>
          <p:cNvSpPr txBox="1">
            <a:spLocks noChangeArrowheads="1"/>
          </p:cNvSpPr>
          <p:nvPr/>
        </p:nvSpPr>
        <p:spPr bwMode="auto">
          <a:xfrm>
            <a:off x="96838" y="1143000"/>
            <a:ext cx="5676900" cy="3276600"/>
          </a:xfrm>
          <a:prstGeom prst="rect">
            <a:avLst/>
          </a:prstGeom>
          <a:noFill/>
          <a:ln w="9525">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lvl1pPr marL="339725" indent="-339725">
              <a:spcAft>
                <a:spcPts val="600"/>
              </a:spcAft>
              <a:buClr>
                <a:schemeClr val="bg2"/>
              </a:buClr>
              <a:buFont typeface="Arial" pitchFamily="34" charset="0"/>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9pPr>
          </a:lstStyle>
          <a:p>
            <a:pPr marL="0" indent="0" eaLnBrk="1" hangingPunct="1">
              <a:spcBef>
                <a:spcPts val="500"/>
              </a:spcBef>
              <a:spcAft>
                <a:spcPct val="0"/>
              </a:spcAft>
              <a:buClrTx/>
              <a:buSzPct val="45000"/>
              <a:defRPr/>
            </a:pPr>
            <a:r>
              <a:rPr lang="en-US" altLang="en-US" sz="1800" b="1" dirty="0">
                <a:solidFill>
                  <a:schemeClr val="tx1">
                    <a:lumMod val="65000"/>
                    <a:lumOff val="35000"/>
                  </a:schemeClr>
                </a:solidFill>
              </a:rPr>
              <a:t>Sub-Bottom Controls</a:t>
            </a:r>
          </a:p>
          <a:p>
            <a:pPr marL="0" indent="0" eaLnBrk="1" hangingPunct="1">
              <a:spcBef>
                <a:spcPts val="500"/>
              </a:spcBef>
              <a:spcAft>
                <a:spcPct val="0"/>
              </a:spcAft>
              <a:buClrTx/>
              <a:buSzPct val="45000"/>
              <a:defRPr/>
            </a:pPr>
            <a:r>
              <a:rPr lang="en-US" sz="1800" dirty="0">
                <a:solidFill>
                  <a:schemeClr val="tx1">
                    <a:lumMod val="65000"/>
                    <a:lumOff val="35000"/>
                  </a:schemeClr>
                </a:solidFill>
              </a:rPr>
              <a:t>There are two Sub-Bottom Controls (Options &amp; Sub-Bottom Corrections) located at the top of the Scrolling Data window:</a:t>
            </a:r>
          </a:p>
          <a:p>
            <a:pPr marL="0" indent="0" eaLnBrk="1" hangingPunct="1">
              <a:spcBef>
                <a:spcPts val="500"/>
              </a:spcBef>
              <a:spcAft>
                <a:spcPct val="0"/>
              </a:spcAft>
              <a:buClrTx/>
              <a:buSzPct val="45000"/>
              <a:defRPr/>
            </a:pPr>
            <a:endParaRPr lang="en-US" sz="1800" b="1" dirty="0">
              <a:solidFill>
                <a:schemeClr val="tx1">
                  <a:lumMod val="65000"/>
                  <a:lumOff val="35000"/>
                </a:schemeClr>
              </a:solidFill>
            </a:endParaRPr>
          </a:p>
          <a:p>
            <a:pPr marL="0" indent="0" eaLnBrk="1" hangingPunct="1">
              <a:spcBef>
                <a:spcPts val="500"/>
              </a:spcBef>
              <a:spcAft>
                <a:spcPct val="0"/>
              </a:spcAft>
              <a:buClrTx/>
              <a:buSzPct val="45000"/>
              <a:defRPr/>
            </a:pPr>
            <a:r>
              <a:rPr lang="en-US" sz="1800" b="1" dirty="0">
                <a:solidFill>
                  <a:schemeClr val="tx1">
                    <a:lumMod val="65000"/>
                    <a:lumOff val="35000"/>
                  </a:schemeClr>
                </a:solidFill>
              </a:rPr>
              <a:t>Options</a:t>
            </a:r>
          </a:p>
          <a:p>
            <a:pPr marL="0" indent="0" eaLnBrk="1" hangingPunct="1">
              <a:spcBef>
                <a:spcPts val="500"/>
              </a:spcBef>
              <a:spcAft>
                <a:spcPct val="0"/>
              </a:spcAft>
              <a:buClrTx/>
              <a:buSzPct val="45000"/>
              <a:defRPr/>
            </a:pPr>
            <a:r>
              <a:rPr lang="en-US" sz="1800" dirty="0">
                <a:solidFill>
                  <a:schemeClr val="tx1">
                    <a:lumMod val="65000"/>
                    <a:lumOff val="35000"/>
                  </a:schemeClr>
                </a:solidFill>
              </a:rPr>
              <a:t>This window allows the Scrolling Data window to be vertically sized using </a:t>
            </a:r>
            <a:r>
              <a:rPr lang="en-US" sz="1800" dirty="0" err="1">
                <a:solidFill>
                  <a:schemeClr val="tx1">
                    <a:lumMod val="65000"/>
                    <a:lumOff val="35000"/>
                  </a:schemeClr>
                </a:solidFill>
              </a:rPr>
              <a:t>Autoscale</a:t>
            </a:r>
            <a:r>
              <a:rPr lang="en-US" sz="1800" dirty="0">
                <a:solidFill>
                  <a:schemeClr val="tx1">
                    <a:lumMod val="65000"/>
                    <a:lumOff val="35000"/>
                  </a:schemeClr>
                </a:solidFill>
              </a:rPr>
              <a:t> or Manual values.  Options to display a grid on the sub-bottom data imagery are available and the grid can be displayed in milliseconds or meters.</a:t>
            </a:r>
          </a:p>
          <a:p>
            <a:pPr marL="0" indent="0" eaLnBrk="1" hangingPunct="1">
              <a:spcBef>
                <a:spcPts val="500"/>
              </a:spcBef>
              <a:spcAft>
                <a:spcPct val="0"/>
              </a:spcAft>
              <a:buClrTx/>
              <a:buSzPct val="45000"/>
              <a:defRPr/>
            </a:pPr>
            <a:endParaRPr lang="en-US" sz="1800" dirty="0"/>
          </a:p>
          <a:p>
            <a:pPr eaLnBrk="1" hangingPunct="1">
              <a:spcBef>
                <a:spcPts val="500"/>
              </a:spcBef>
              <a:spcAft>
                <a:spcPct val="0"/>
              </a:spcAft>
              <a:buClrTx/>
              <a:buSzPct val="45000"/>
              <a:buFont typeface="Wingdings" pitchFamily="2" charset="2"/>
              <a:buChar char=""/>
              <a:defRPr/>
            </a:pPr>
            <a:endParaRPr lang="en-US" altLang="en-US" sz="1400" dirty="0"/>
          </a:p>
        </p:txBody>
      </p:sp>
      <p:sp>
        <p:nvSpPr>
          <p:cNvPr id="27651" name="Text Box 1"/>
          <p:cNvSpPr txBox="1">
            <a:spLocks noChangeArrowheads="1"/>
          </p:cNvSpPr>
          <p:nvPr/>
        </p:nvSpPr>
        <p:spPr bwMode="auto">
          <a:xfrm>
            <a:off x="228600" y="0"/>
            <a:ext cx="8043863" cy="931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9pPr>
          </a:lstStyle>
          <a:p>
            <a:pPr eaLnBrk="1" hangingPunct="1">
              <a:buSzPct val="100000"/>
            </a:pPr>
            <a:r>
              <a:rPr lang="en-US" altLang="en-US" sz="2800" dirty="0">
                <a:cs typeface="Arial" pitchFamily="34" charset="0"/>
              </a:rPr>
              <a:t>Sub-Bottom Controls in SURVEY</a:t>
            </a:r>
          </a:p>
        </p:txBody>
      </p:sp>
      <p:pic>
        <p:nvPicPr>
          <p:cNvPr id="27652"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00775" y="2057400"/>
            <a:ext cx="2552700" cy="157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3" name="Rectangle 1"/>
          <p:cNvSpPr>
            <a:spLocks noChangeArrowheads="1"/>
          </p:cNvSpPr>
          <p:nvPr/>
        </p:nvSpPr>
        <p:spPr bwMode="auto">
          <a:xfrm>
            <a:off x="6324600" y="3614738"/>
            <a:ext cx="25146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en-US" dirty="0">
                <a:solidFill>
                  <a:schemeClr val="tx1">
                    <a:lumMod val="65000"/>
                    <a:lumOff val="35000"/>
                  </a:schemeClr>
                </a:solidFill>
              </a:rPr>
              <a:t>Scrolling Data window display options</a:t>
            </a:r>
          </a:p>
        </p:txBody>
      </p:sp>
      <p:cxnSp>
        <p:nvCxnSpPr>
          <p:cNvPr id="27654" name="Straight Arrow Connector 8"/>
          <p:cNvCxnSpPr>
            <a:cxnSpLocks noChangeShapeType="1"/>
          </p:cNvCxnSpPr>
          <p:nvPr/>
        </p:nvCxnSpPr>
        <p:spPr bwMode="auto">
          <a:xfrm flipH="1">
            <a:off x="5354638" y="2911475"/>
            <a:ext cx="838200" cy="0"/>
          </a:xfrm>
          <a:prstGeom prst="straightConnector1">
            <a:avLst/>
          </a:prstGeom>
          <a:noFill/>
          <a:ln w="28575"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27655" name="Rectangle 2"/>
          <p:cNvSpPr>
            <a:spLocks noChangeArrowheads="1"/>
          </p:cNvSpPr>
          <p:nvPr/>
        </p:nvSpPr>
        <p:spPr bwMode="auto">
          <a:xfrm>
            <a:off x="457200" y="4876800"/>
            <a:ext cx="70866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en-US" b="1">
                <a:solidFill>
                  <a:srgbClr val="FF0000"/>
                </a:solidFill>
              </a:rPr>
              <a:t>Note</a:t>
            </a:r>
            <a:r>
              <a:rPr lang="en-US" altLang="en-US">
                <a:solidFill>
                  <a:srgbClr val="FF0000"/>
                </a:solidFill>
              </a:rPr>
              <a:t>: these corrections are not applied to the SEG-Y data files as HYPACK always records the raw data to the SEG-Y file. </a:t>
            </a:r>
          </a:p>
        </p:txBody>
      </p:sp>
    </p:spTree>
    <p:extLst>
      <p:ext uri="{BB962C8B-B14F-4D97-AF65-F5344CB8AC3E}">
        <p14:creationId xmlns:p14="http://schemas.microsoft.com/office/powerpoint/2010/main" val="585189822"/>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ext Box 3"/>
          <p:cNvSpPr txBox="1">
            <a:spLocks noChangeArrowheads="1"/>
          </p:cNvSpPr>
          <p:nvPr/>
        </p:nvSpPr>
        <p:spPr bwMode="auto">
          <a:xfrm>
            <a:off x="96838" y="990600"/>
            <a:ext cx="5040312" cy="1828800"/>
          </a:xfrm>
          <a:prstGeom prst="rect">
            <a:avLst/>
          </a:prstGeom>
          <a:noFill/>
          <a:ln w="9525">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lvl1pPr>
              <a:spcAft>
                <a:spcPts val="600"/>
              </a:spcAft>
              <a:buClr>
                <a:schemeClr val="bg2"/>
              </a:buClr>
              <a:buFont typeface="Arial" pitchFamily="34" charset="0"/>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9pPr>
          </a:lstStyle>
          <a:p>
            <a:pPr eaLnBrk="1" hangingPunct="1">
              <a:spcBef>
                <a:spcPts val="500"/>
              </a:spcBef>
              <a:spcAft>
                <a:spcPct val="0"/>
              </a:spcAft>
              <a:buClrTx/>
              <a:buSzPct val="45000"/>
            </a:pPr>
            <a:r>
              <a:rPr lang="en-US" altLang="en-US" sz="1600" b="1" dirty="0">
                <a:solidFill>
                  <a:schemeClr val="tx1">
                    <a:lumMod val="65000"/>
                    <a:lumOff val="35000"/>
                  </a:schemeClr>
                </a:solidFill>
              </a:rPr>
              <a:t>Sub-Bottom Controls</a:t>
            </a:r>
          </a:p>
          <a:p>
            <a:pPr eaLnBrk="1" hangingPunct="1">
              <a:spcBef>
                <a:spcPts val="500"/>
              </a:spcBef>
              <a:spcAft>
                <a:spcPct val="0"/>
              </a:spcAft>
              <a:buClrTx/>
              <a:buSzPct val="45000"/>
            </a:pPr>
            <a:r>
              <a:rPr lang="en-US" altLang="en-US" sz="1600" dirty="0">
                <a:solidFill>
                  <a:schemeClr val="tx1">
                    <a:lumMod val="65000"/>
                    <a:lumOff val="35000"/>
                  </a:schemeClr>
                </a:solidFill>
              </a:rPr>
              <a:t>There are two Sub-Bottom Controls (Options &amp; Sub-Bottom Corrections) located at the top of the Scrolling Data window:</a:t>
            </a:r>
          </a:p>
          <a:p>
            <a:pPr eaLnBrk="1" hangingPunct="1">
              <a:spcBef>
                <a:spcPts val="500"/>
              </a:spcBef>
              <a:spcAft>
                <a:spcPct val="0"/>
              </a:spcAft>
              <a:buClrTx/>
              <a:buSzPct val="45000"/>
            </a:pPr>
            <a:r>
              <a:rPr lang="en-US" altLang="en-US" sz="1600" b="1" dirty="0">
                <a:solidFill>
                  <a:schemeClr val="tx1">
                    <a:lumMod val="65000"/>
                    <a:lumOff val="35000"/>
                  </a:schemeClr>
                </a:solidFill>
              </a:rPr>
              <a:t>Sub-Bottom Corrections: </a:t>
            </a:r>
            <a:r>
              <a:rPr lang="en-US" altLang="en-US" sz="1600" dirty="0">
                <a:solidFill>
                  <a:schemeClr val="tx1">
                    <a:lumMod val="65000"/>
                    <a:lumOff val="35000"/>
                  </a:schemeClr>
                </a:solidFill>
              </a:rPr>
              <a:t>This window controls the data Band Pass Filtering, TVG, Bottom Tracking and Signal Display Modes.</a:t>
            </a:r>
          </a:p>
          <a:p>
            <a:pPr eaLnBrk="1" hangingPunct="1">
              <a:spcBef>
                <a:spcPts val="500"/>
              </a:spcBef>
              <a:spcAft>
                <a:spcPct val="0"/>
              </a:spcAft>
              <a:buClrTx/>
              <a:buSzPct val="45000"/>
            </a:pPr>
            <a:endParaRPr lang="en-US" altLang="en-US" sz="1400" dirty="0"/>
          </a:p>
        </p:txBody>
      </p:sp>
      <p:sp>
        <p:nvSpPr>
          <p:cNvPr id="28675" name="Text Box 1"/>
          <p:cNvSpPr txBox="1">
            <a:spLocks noChangeArrowheads="1"/>
          </p:cNvSpPr>
          <p:nvPr/>
        </p:nvSpPr>
        <p:spPr bwMode="auto">
          <a:xfrm>
            <a:off x="228600" y="0"/>
            <a:ext cx="8043863" cy="931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9pPr>
          </a:lstStyle>
          <a:p>
            <a:pPr eaLnBrk="1" hangingPunct="1">
              <a:buSzPct val="100000"/>
            </a:pPr>
            <a:r>
              <a:rPr lang="en-US" altLang="en-US" sz="2800" dirty="0">
                <a:cs typeface="Arial" pitchFamily="34" charset="0"/>
              </a:rPr>
              <a:t>Sub-Bottom Controls in SURVEY</a:t>
            </a:r>
          </a:p>
        </p:txBody>
      </p:sp>
      <p:sp>
        <p:nvSpPr>
          <p:cNvPr id="28676" name="Rectangle 2"/>
          <p:cNvSpPr>
            <a:spLocks noChangeArrowheads="1"/>
          </p:cNvSpPr>
          <p:nvPr/>
        </p:nvSpPr>
        <p:spPr bwMode="auto">
          <a:xfrm>
            <a:off x="457200" y="6096000"/>
            <a:ext cx="70866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en-US" b="1">
                <a:solidFill>
                  <a:srgbClr val="FF0000"/>
                </a:solidFill>
              </a:rPr>
              <a:t>Note</a:t>
            </a:r>
            <a:r>
              <a:rPr lang="en-US" altLang="en-US">
                <a:solidFill>
                  <a:srgbClr val="FF0000"/>
                </a:solidFill>
              </a:rPr>
              <a:t>: these corrections are not applied to the SEG-Y data files as HYPACK always records the raw data to the SEG-Y file. </a:t>
            </a:r>
          </a:p>
        </p:txBody>
      </p:sp>
      <p:sp>
        <p:nvSpPr>
          <p:cNvPr id="4" name="Rectangle 3"/>
          <p:cNvSpPr/>
          <p:nvPr/>
        </p:nvSpPr>
        <p:spPr>
          <a:xfrm>
            <a:off x="152400" y="3228975"/>
            <a:ext cx="8686800" cy="3175000"/>
          </a:xfrm>
          <a:prstGeom prst="rect">
            <a:avLst/>
          </a:prstGeom>
        </p:spPr>
        <p:txBody>
          <a:bodyPr>
            <a:spAutoFit/>
          </a:bodyPr>
          <a:lstStyle/>
          <a:p>
            <a:pPr marL="285750" indent="-285750" eaLnBrk="1" hangingPunct="1">
              <a:spcBef>
                <a:spcPts val="500"/>
              </a:spcBef>
              <a:buSzPct val="125000"/>
              <a:buFont typeface="Arial" panose="020B0604020202020204" pitchFamily="34" charset="0"/>
              <a:buChar char="•"/>
              <a:defRPr/>
            </a:pPr>
            <a:r>
              <a:rPr lang="en-US" sz="1200" b="1" dirty="0">
                <a:solidFill>
                  <a:schemeClr val="tx1">
                    <a:lumMod val="65000"/>
                    <a:lumOff val="35000"/>
                  </a:schemeClr>
                </a:solidFill>
              </a:rPr>
              <a:t>Band Pass Filtering </a:t>
            </a:r>
            <a:r>
              <a:rPr lang="en-US" sz="1200" dirty="0">
                <a:solidFill>
                  <a:schemeClr val="tx1">
                    <a:lumMod val="65000"/>
                    <a:lumOff val="35000"/>
                  </a:schemeClr>
                </a:solidFill>
              </a:rPr>
              <a:t>reduces extraneous noise recorded by the sub-bottom receiver during acquisition. In general the recommended starting point for filtering sub-bottom data is use a low pass start frequency of half of the sub-bottom transmit frequency and a high pass end frequency of double the sub-bottom transmit frequency.  For example if you are using a sub-bottom profiler transmitting at 4 kHz then use band pass filtering of between 2 kHz to 8 kHz as a starting point and adjust accordingly to achieve good quality data.  Generally additional band pass filtering should not be applied to Chirp data due to the match filtering and correlation that is applied to the signal arrivals by the sub-bottom profiler manufacturer.</a:t>
            </a:r>
          </a:p>
          <a:p>
            <a:pPr marL="285750" indent="-285750" eaLnBrk="1" hangingPunct="1">
              <a:spcBef>
                <a:spcPts val="500"/>
              </a:spcBef>
              <a:buSzPct val="125000"/>
              <a:buFont typeface="Arial" panose="020B0604020202020204" pitchFamily="34" charset="0"/>
              <a:buChar char="•"/>
              <a:defRPr/>
            </a:pPr>
            <a:r>
              <a:rPr lang="en-US" sz="1200" b="1" dirty="0">
                <a:solidFill>
                  <a:schemeClr val="tx1">
                    <a:lumMod val="65000"/>
                    <a:lumOff val="35000"/>
                  </a:schemeClr>
                </a:solidFill>
              </a:rPr>
              <a:t>TVG (Time Varied Gain) </a:t>
            </a:r>
            <a:r>
              <a:rPr lang="en-US" sz="1200" dirty="0">
                <a:solidFill>
                  <a:schemeClr val="tx1">
                    <a:lumMod val="65000"/>
                    <a:lumOff val="35000"/>
                  </a:schemeClr>
                </a:solidFill>
              </a:rPr>
              <a:t>has three levels (TVG1, TVG2 &amp; TVG3) that can be applied to enhance the real-time data display. TVG1 rate applies through the water column, TVG2 rate applies from the seabed bottom tracking through the seabed strata and TVG3 rate applies during the final part of the sweep period. Set TVG3 to a lower rate than TVG2 to prevent the saturation that might otherwise occur if the gain continues to increase during long sweep periods. Set a delay period for when you require the TVG3 rate to apply. The TVG3 delay begins at the seabed bottom tracking (start of the TVG2 ramp). </a:t>
            </a:r>
            <a:r>
              <a:rPr lang="en-US" sz="1200" b="1" dirty="0">
                <a:solidFill>
                  <a:schemeClr val="tx1">
                    <a:lumMod val="65000"/>
                    <a:lumOff val="35000"/>
                  </a:schemeClr>
                </a:solidFill>
              </a:rPr>
              <a:t>Note:</a:t>
            </a:r>
            <a:r>
              <a:rPr lang="en-US" sz="1200" dirty="0">
                <a:solidFill>
                  <a:schemeClr val="tx1">
                    <a:lumMod val="65000"/>
                    <a:lumOff val="35000"/>
                  </a:schemeClr>
                </a:solidFill>
              </a:rPr>
              <a:t> If you set a TVG3 delay period of zero, the TVG2 rate will apply from the seabed tracking to the end of the sweep.  For shallow penetration sub-bottom profiling systems only TVG1 &amp; TVG2 are generally used.  The optimal combination varies, depending on the sub-bottom system and the depth of penetration.  </a:t>
            </a:r>
          </a:p>
          <a:p>
            <a:pPr eaLnBrk="1" hangingPunct="1">
              <a:spcBef>
                <a:spcPts val="500"/>
              </a:spcBef>
              <a:buSzPct val="100000"/>
              <a:defRPr/>
            </a:pPr>
            <a:endParaRPr lang="en-US" sz="1200" dirty="0">
              <a:solidFill>
                <a:schemeClr val="tx1">
                  <a:lumMod val="65000"/>
                  <a:lumOff val="35000"/>
                </a:schemeClr>
              </a:solidFill>
            </a:endParaRPr>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81626" y="1019174"/>
            <a:ext cx="3745706" cy="2280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8679" name="Straight Arrow Connector 8"/>
          <p:cNvCxnSpPr>
            <a:cxnSpLocks noChangeShapeType="1"/>
          </p:cNvCxnSpPr>
          <p:nvPr/>
        </p:nvCxnSpPr>
        <p:spPr bwMode="auto">
          <a:xfrm flipH="1">
            <a:off x="4956175" y="2286000"/>
            <a:ext cx="425450" cy="0"/>
          </a:xfrm>
          <a:prstGeom prst="straightConnector1">
            <a:avLst/>
          </a:prstGeom>
          <a:noFill/>
          <a:ln w="28575" algn="ctr">
            <a:solidFill>
              <a:srgbClr val="FF0000"/>
            </a:solidFill>
            <a:round/>
            <a:headEnd/>
            <a:tailEnd type="arrow" w="med" len="me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1695125597"/>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ext Box 3"/>
          <p:cNvSpPr txBox="1">
            <a:spLocks noChangeArrowheads="1"/>
          </p:cNvSpPr>
          <p:nvPr/>
        </p:nvSpPr>
        <p:spPr bwMode="auto">
          <a:xfrm>
            <a:off x="96838" y="990600"/>
            <a:ext cx="5040312" cy="1828800"/>
          </a:xfrm>
          <a:prstGeom prst="rect">
            <a:avLst/>
          </a:prstGeom>
          <a:noFill/>
          <a:ln w="9525">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lvl1pPr>
              <a:spcAft>
                <a:spcPts val="600"/>
              </a:spcAft>
              <a:buClr>
                <a:schemeClr val="bg2"/>
              </a:buClr>
              <a:buFont typeface="Arial" pitchFamily="34" charset="0"/>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9pPr>
          </a:lstStyle>
          <a:p>
            <a:pPr eaLnBrk="1" hangingPunct="1">
              <a:spcBef>
                <a:spcPts val="500"/>
              </a:spcBef>
              <a:spcAft>
                <a:spcPct val="0"/>
              </a:spcAft>
              <a:buClrTx/>
              <a:buSzPct val="45000"/>
            </a:pPr>
            <a:r>
              <a:rPr lang="en-US" altLang="en-US" sz="1600" b="1" dirty="0">
                <a:solidFill>
                  <a:schemeClr val="tx1">
                    <a:lumMod val="65000"/>
                    <a:lumOff val="35000"/>
                  </a:schemeClr>
                </a:solidFill>
              </a:rPr>
              <a:t>Sub-Bottom Controls</a:t>
            </a:r>
          </a:p>
          <a:p>
            <a:pPr eaLnBrk="1" hangingPunct="1">
              <a:spcBef>
                <a:spcPts val="500"/>
              </a:spcBef>
              <a:spcAft>
                <a:spcPct val="0"/>
              </a:spcAft>
              <a:buClrTx/>
              <a:buSzPct val="45000"/>
            </a:pPr>
            <a:r>
              <a:rPr lang="en-US" altLang="en-US" sz="1600" dirty="0">
                <a:solidFill>
                  <a:schemeClr val="tx1">
                    <a:lumMod val="65000"/>
                    <a:lumOff val="35000"/>
                  </a:schemeClr>
                </a:solidFill>
              </a:rPr>
              <a:t>There are two Sub-Bottom Controls (Options &amp; Sub-Bottom Corrections) located at the top of the Scrolling Data window:</a:t>
            </a:r>
          </a:p>
          <a:p>
            <a:pPr eaLnBrk="1" hangingPunct="1">
              <a:spcBef>
                <a:spcPts val="500"/>
              </a:spcBef>
              <a:spcAft>
                <a:spcPct val="0"/>
              </a:spcAft>
              <a:buClrTx/>
              <a:buSzPct val="45000"/>
            </a:pPr>
            <a:r>
              <a:rPr lang="en-US" altLang="en-US" sz="1600" b="1" dirty="0">
                <a:solidFill>
                  <a:schemeClr val="tx1">
                    <a:lumMod val="65000"/>
                    <a:lumOff val="35000"/>
                  </a:schemeClr>
                </a:solidFill>
              </a:rPr>
              <a:t>Sub-Bottom Corrections: </a:t>
            </a:r>
            <a:r>
              <a:rPr lang="en-US" altLang="en-US" sz="1600" dirty="0">
                <a:solidFill>
                  <a:schemeClr val="tx1">
                    <a:lumMod val="65000"/>
                    <a:lumOff val="35000"/>
                  </a:schemeClr>
                </a:solidFill>
              </a:rPr>
              <a:t>This window controls the data Band Pass Filtering, TVG, Bottom Tracking and Signal Display Modes.</a:t>
            </a:r>
          </a:p>
          <a:p>
            <a:pPr eaLnBrk="1" hangingPunct="1">
              <a:spcBef>
                <a:spcPts val="500"/>
              </a:spcBef>
              <a:spcAft>
                <a:spcPct val="0"/>
              </a:spcAft>
              <a:buClrTx/>
              <a:buSzPct val="45000"/>
            </a:pPr>
            <a:endParaRPr lang="en-US" altLang="en-US" sz="1800" dirty="0"/>
          </a:p>
        </p:txBody>
      </p:sp>
      <p:sp>
        <p:nvSpPr>
          <p:cNvPr id="29699" name="Text Box 1"/>
          <p:cNvSpPr txBox="1">
            <a:spLocks noChangeArrowheads="1"/>
          </p:cNvSpPr>
          <p:nvPr/>
        </p:nvSpPr>
        <p:spPr bwMode="auto">
          <a:xfrm>
            <a:off x="228600" y="0"/>
            <a:ext cx="8043863" cy="931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9pPr>
          </a:lstStyle>
          <a:p>
            <a:pPr eaLnBrk="1" hangingPunct="1">
              <a:buSzPct val="100000"/>
            </a:pPr>
            <a:r>
              <a:rPr lang="en-US" altLang="en-US" sz="2800" dirty="0">
                <a:cs typeface="Arial" pitchFamily="34" charset="0"/>
              </a:rPr>
              <a:t>Sub-Bottom Controls in SURVEY Continued</a:t>
            </a:r>
          </a:p>
        </p:txBody>
      </p:sp>
      <p:sp>
        <p:nvSpPr>
          <p:cNvPr id="29700" name="Rectangle 2"/>
          <p:cNvSpPr>
            <a:spLocks noChangeArrowheads="1"/>
          </p:cNvSpPr>
          <p:nvPr/>
        </p:nvSpPr>
        <p:spPr bwMode="auto">
          <a:xfrm>
            <a:off x="457200" y="6211888"/>
            <a:ext cx="70866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en-US" b="1">
                <a:solidFill>
                  <a:srgbClr val="FF0000"/>
                </a:solidFill>
              </a:rPr>
              <a:t>Note</a:t>
            </a:r>
            <a:r>
              <a:rPr lang="en-US" altLang="en-US">
                <a:solidFill>
                  <a:srgbClr val="FF0000"/>
                </a:solidFill>
              </a:rPr>
              <a:t>: these corrections are not applied to the SEG-Y data files as HYPACK always records the raw data to the SEG-Y file. </a:t>
            </a:r>
          </a:p>
        </p:txBody>
      </p:sp>
      <p:sp>
        <p:nvSpPr>
          <p:cNvPr id="4" name="Rectangle 3"/>
          <p:cNvSpPr/>
          <p:nvPr/>
        </p:nvSpPr>
        <p:spPr>
          <a:xfrm>
            <a:off x="152400" y="2911475"/>
            <a:ext cx="8686800" cy="3544888"/>
          </a:xfrm>
          <a:prstGeom prst="rect">
            <a:avLst/>
          </a:prstGeom>
        </p:spPr>
        <p:txBody>
          <a:bodyPr>
            <a:spAutoFit/>
          </a:bodyPr>
          <a:lstStyle/>
          <a:p>
            <a:pPr marL="285750" indent="-285750" eaLnBrk="1" hangingPunct="1">
              <a:spcBef>
                <a:spcPts val="500"/>
              </a:spcBef>
              <a:buSzPct val="125000"/>
              <a:buFont typeface="Arial" panose="020B0604020202020204" pitchFamily="34" charset="0"/>
              <a:buChar char="•"/>
              <a:defRPr/>
            </a:pPr>
            <a:r>
              <a:rPr lang="en-US" sz="1200" b="1" dirty="0">
                <a:solidFill>
                  <a:schemeClr val="tx1">
                    <a:lumMod val="65000"/>
                    <a:lumOff val="35000"/>
                  </a:schemeClr>
                </a:solidFill>
              </a:rPr>
              <a:t>Bottom tracking </a:t>
            </a:r>
            <a:r>
              <a:rPr lang="en-US" sz="1200" dirty="0">
                <a:solidFill>
                  <a:schemeClr val="tx1">
                    <a:lumMod val="65000"/>
                    <a:lumOff val="35000"/>
                  </a:schemeClr>
                </a:solidFill>
              </a:rPr>
              <a:t>can be determined by one of three methods:</a:t>
            </a:r>
          </a:p>
          <a:p>
            <a:pPr>
              <a:buSzPct val="125000"/>
              <a:defRPr/>
            </a:pPr>
            <a:r>
              <a:rPr lang="en-US" sz="1200" b="1" dirty="0">
                <a:solidFill>
                  <a:schemeClr val="tx1">
                    <a:lumMod val="65000"/>
                    <a:lumOff val="35000"/>
                  </a:schemeClr>
                </a:solidFill>
              </a:rPr>
              <a:t>		Calculate: </a:t>
            </a:r>
            <a:r>
              <a:rPr lang="en-US" sz="1200" dirty="0">
                <a:solidFill>
                  <a:schemeClr val="tx1">
                    <a:lumMod val="65000"/>
                    <a:lumOff val="35000"/>
                  </a:schemeClr>
                </a:solidFill>
              </a:rPr>
              <a:t>Calculation based on the signal amplitude levels </a:t>
            </a:r>
          </a:p>
          <a:p>
            <a:pPr>
              <a:buSzPct val="125000"/>
              <a:defRPr/>
            </a:pPr>
            <a:r>
              <a:rPr lang="en-US" sz="1200" dirty="0">
                <a:solidFill>
                  <a:schemeClr val="tx1">
                    <a:lumMod val="65000"/>
                    <a:lumOff val="35000"/>
                  </a:schemeClr>
                </a:solidFill>
              </a:rPr>
              <a:t>		using the user defined </a:t>
            </a:r>
            <a:r>
              <a:rPr lang="en-US" sz="1200" i="1" dirty="0">
                <a:solidFill>
                  <a:schemeClr val="tx1">
                    <a:lumMod val="65000"/>
                    <a:lumOff val="35000"/>
                  </a:schemeClr>
                </a:solidFill>
              </a:rPr>
              <a:t>blanking</a:t>
            </a:r>
            <a:r>
              <a:rPr lang="en-US" sz="1200" dirty="0">
                <a:solidFill>
                  <a:schemeClr val="tx1">
                    <a:lumMod val="65000"/>
                    <a:lumOff val="35000"/>
                  </a:schemeClr>
                </a:solidFill>
              </a:rPr>
              <a:t>, </a:t>
            </a:r>
            <a:r>
              <a:rPr lang="en-US" sz="1200" i="1" dirty="0">
                <a:solidFill>
                  <a:schemeClr val="tx1">
                    <a:lumMod val="65000"/>
                    <a:lumOff val="35000"/>
                  </a:schemeClr>
                </a:solidFill>
              </a:rPr>
              <a:t>gate size</a:t>
            </a:r>
            <a:r>
              <a:rPr lang="en-US" sz="1200" dirty="0">
                <a:solidFill>
                  <a:schemeClr val="tx1">
                    <a:lumMod val="65000"/>
                    <a:lumOff val="35000"/>
                  </a:schemeClr>
                </a:solidFill>
              </a:rPr>
              <a:t> and </a:t>
            </a:r>
            <a:r>
              <a:rPr lang="en-US" sz="1200" i="1" dirty="0">
                <a:solidFill>
                  <a:schemeClr val="tx1">
                    <a:lumMod val="65000"/>
                    <a:lumOff val="35000"/>
                  </a:schemeClr>
                </a:solidFill>
              </a:rPr>
              <a:t>sensitivity </a:t>
            </a:r>
            <a:r>
              <a:rPr lang="en-US" sz="1200" dirty="0">
                <a:solidFill>
                  <a:schemeClr val="tx1">
                    <a:lumMod val="65000"/>
                    <a:lumOff val="35000"/>
                  </a:schemeClr>
                </a:solidFill>
              </a:rPr>
              <a:t>values.</a:t>
            </a:r>
          </a:p>
          <a:p>
            <a:pPr>
              <a:buSzPct val="125000"/>
              <a:defRPr/>
            </a:pPr>
            <a:r>
              <a:rPr lang="en-US" sz="1200" b="1" dirty="0">
                <a:solidFill>
                  <a:schemeClr val="tx1">
                    <a:lumMod val="65000"/>
                    <a:lumOff val="35000"/>
                  </a:schemeClr>
                </a:solidFill>
              </a:rPr>
              <a:t>		Manual: </a:t>
            </a:r>
            <a:r>
              <a:rPr lang="en-US" sz="1200" dirty="0">
                <a:solidFill>
                  <a:schemeClr val="tx1">
                    <a:lumMod val="65000"/>
                    <a:lumOff val="35000"/>
                  </a:schemeClr>
                </a:solidFill>
              </a:rPr>
              <a:t>Manually setting the depth for the bottom tracking.</a:t>
            </a:r>
          </a:p>
          <a:p>
            <a:pPr>
              <a:buSzPct val="125000"/>
              <a:defRPr/>
            </a:pPr>
            <a:r>
              <a:rPr lang="en-US" sz="1200" b="1" dirty="0">
                <a:solidFill>
                  <a:schemeClr val="tx1">
                    <a:lumMod val="65000"/>
                    <a:lumOff val="35000"/>
                  </a:schemeClr>
                </a:solidFill>
              </a:rPr>
              <a:t>		Sensor: </a:t>
            </a:r>
            <a:r>
              <a:rPr lang="en-US" sz="1200" dirty="0">
                <a:solidFill>
                  <a:schemeClr val="tx1">
                    <a:lumMod val="65000"/>
                    <a:lumOff val="35000"/>
                  </a:schemeClr>
                </a:solidFill>
              </a:rPr>
              <a:t>Reading the bottom tracking from the sub-bottom system.</a:t>
            </a:r>
          </a:p>
          <a:p>
            <a:pPr>
              <a:buSzPct val="125000"/>
              <a:defRPr/>
            </a:pPr>
            <a:r>
              <a:rPr lang="en-US" sz="1200" dirty="0">
                <a:solidFill>
                  <a:schemeClr val="tx1">
                    <a:lumMod val="65000"/>
                    <a:lumOff val="35000"/>
                  </a:schemeClr>
                </a:solidFill>
              </a:rPr>
              <a:t>Note: the bottom tracking location can be set by clicking where the red horizontal bottom track line should appear in the Signal Amplitude window in the Scrolling Data window.</a:t>
            </a:r>
          </a:p>
          <a:p>
            <a:pPr marL="285750" indent="-285750" eaLnBrk="1" hangingPunct="1">
              <a:spcBef>
                <a:spcPts val="500"/>
              </a:spcBef>
              <a:buSzPct val="125000"/>
              <a:buFont typeface="Arial" panose="020B0604020202020204" pitchFamily="34" charset="0"/>
              <a:buChar char="•"/>
              <a:defRPr/>
            </a:pPr>
            <a:endParaRPr lang="en-US" sz="1200" b="1" dirty="0">
              <a:solidFill>
                <a:schemeClr val="tx1">
                  <a:lumMod val="65000"/>
                  <a:lumOff val="35000"/>
                </a:schemeClr>
              </a:solidFill>
            </a:endParaRPr>
          </a:p>
          <a:p>
            <a:pPr marL="171450" indent="-171450">
              <a:buSzPct val="125000"/>
              <a:buFont typeface="Arial" panose="020B0604020202020204" pitchFamily="34" charset="0"/>
              <a:buChar char="•"/>
              <a:defRPr/>
            </a:pPr>
            <a:r>
              <a:rPr lang="en-US" sz="1200" b="1" dirty="0">
                <a:solidFill>
                  <a:schemeClr val="tx1">
                    <a:lumMod val="65000"/>
                    <a:lumOff val="35000"/>
                  </a:schemeClr>
                </a:solidFill>
              </a:rPr>
              <a:t>   TVG (Time Varied Gain)</a:t>
            </a:r>
            <a:r>
              <a:rPr lang="en-US" sz="1200" dirty="0">
                <a:solidFill>
                  <a:schemeClr val="tx1">
                    <a:lumMod val="65000"/>
                    <a:lumOff val="35000"/>
                  </a:schemeClr>
                </a:solidFill>
              </a:rPr>
              <a:t> Signal Display Modes (Color by Amplitude) are available to adjust how the data is visualized.          	The display scale can be set to </a:t>
            </a:r>
            <a:r>
              <a:rPr lang="en-US" sz="1200" dirty="0" err="1">
                <a:solidFill>
                  <a:schemeClr val="tx1">
                    <a:lumMod val="65000"/>
                    <a:lumOff val="35000"/>
                  </a:schemeClr>
                </a:solidFill>
              </a:rPr>
              <a:t>Autoscale</a:t>
            </a:r>
            <a:r>
              <a:rPr lang="en-US" sz="1200" dirty="0">
                <a:solidFill>
                  <a:schemeClr val="tx1">
                    <a:lumMod val="65000"/>
                    <a:lumOff val="35000"/>
                  </a:schemeClr>
                </a:solidFill>
              </a:rPr>
              <a:t> or manually adjusted:</a:t>
            </a:r>
          </a:p>
          <a:p>
            <a:pPr lvl="2">
              <a:buSzPct val="125000"/>
              <a:defRPr/>
            </a:pPr>
            <a:r>
              <a:rPr lang="en-US" sz="1200" b="1" dirty="0">
                <a:solidFill>
                  <a:schemeClr val="tx1">
                    <a:lumMod val="65000"/>
                    <a:lumOff val="35000"/>
                  </a:schemeClr>
                </a:solidFill>
              </a:rPr>
              <a:t>Unipolar </a:t>
            </a:r>
            <a:r>
              <a:rPr lang="en-US" sz="1200" dirty="0">
                <a:solidFill>
                  <a:schemeClr val="tx1">
                    <a:lumMod val="65000"/>
                    <a:lumOff val="35000"/>
                  </a:schemeClr>
                </a:solidFill>
              </a:rPr>
              <a:t>– gray scale image in which the negative signal amplitude is zeroed.  This works well with </a:t>
            </a:r>
            <a:r>
              <a:rPr lang="en-US" sz="1200" dirty="0" err="1">
                <a:solidFill>
                  <a:schemeClr val="tx1">
                    <a:lumMod val="65000"/>
                    <a:lumOff val="35000"/>
                  </a:schemeClr>
                </a:solidFill>
              </a:rPr>
              <a:t>Pinger</a:t>
            </a:r>
            <a:r>
              <a:rPr lang="en-US" sz="1200" dirty="0">
                <a:solidFill>
                  <a:schemeClr val="tx1">
                    <a:lumMod val="65000"/>
                    <a:lumOff val="35000"/>
                  </a:schemeClr>
                </a:solidFill>
              </a:rPr>
              <a:t> and Chirp data.</a:t>
            </a:r>
          </a:p>
          <a:p>
            <a:pPr lvl="2">
              <a:buSzPct val="125000"/>
              <a:defRPr/>
            </a:pPr>
            <a:r>
              <a:rPr lang="en-US" sz="1200" b="1" dirty="0">
                <a:solidFill>
                  <a:schemeClr val="tx1">
                    <a:lumMod val="65000"/>
                    <a:lumOff val="35000"/>
                  </a:schemeClr>
                </a:solidFill>
              </a:rPr>
              <a:t>Bipolar </a:t>
            </a:r>
            <a:r>
              <a:rPr lang="en-US" sz="1200" dirty="0">
                <a:solidFill>
                  <a:schemeClr val="tx1">
                    <a:lumMod val="65000"/>
                    <a:lumOff val="35000"/>
                  </a:schemeClr>
                </a:solidFill>
              </a:rPr>
              <a:t>– gray scale image in which both positive and negative signals are displayed with the zero signal level colored 50% gray.  This works well for Boomer/Sparker data.</a:t>
            </a:r>
          </a:p>
          <a:p>
            <a:pPr lvl="2">
              <a:buSzPct val="125000"/>
              <a:defRPr/>
            </a:pPr>
            <a:r>
              <a:rPr lang="en-US" sz="1200" b="1" dirty="0">
                <a:solidFill>
                  <a:schemeClr val="tx1">
                    <a:lumMod val="65000"/>
                    <a:lumOff val="35000"/>
                  </a:schemeClr>
                </a:solidFill>
              </a:rPr>
              <a:t>Rectified </a:t>
            </a:r>
            <a:r>
              <a:rPr lang="en-US" sz="1200" dirty="0">
                <a:solidFill>
                  <a:schemeClr val="tx1">
                    <a:lumMod val="65000"/>
                    <a:lumOff val="35000"/>
                  </a:schemeClr>
                </a:solidFill>
              </a:rPr>
              <a:t>– gray scale image displayed as the absolute signal amplitude value where negative signals are converted to positive values.  This works well for Boomer/Sparker data.</a:t>
            </a:r>
          </a:p>
          <a:p>
            <a:pPr lvl="2">
              <a:buSzPct val="125000"/>
              <a:defRPr/>
            </a:pPr>
            <a:r>
              <a:rPr lang="en-US" sz="1200" b="1" dirty="0">
                <a:solidFill>
                  <a:schemeClr val="tx1">
                    <a:lumMod val="65000"/>
                    <a:lumOff val="35000"/>
                  </a:schemeClr>
                </a:solidFill>
              </a:rPr>
              <a:t>Color </a:t>
            </a:r>
            <a:r>
              <a:rPr lang="en-US" sz="1200" dirty="0">
                <a:solidFill>
                  <a:schemeClr val="tx1">
                    <a:lumMod val="65000"/>
                    <a:lumOff val="35000"/>
                  </a:schemeClr>
                </a:solidFill>
              </a:rPr>
              <a:t>– color version of the Bipolar display.</a:t>
            </a:r>
          </a:p>
          <a:p>
            <a:pPr eaLnBrk="1" hangingPunct="1">
              <a:spcBef>
                <a:spcPts val="500"/>
              </a:spcBef>
              <a:buSzPct val="100000"/>
              <a:defRPr/>
            </a:pPr>
            <a:endParaRPr lang="en-US" sz="1200" dirty="0">
              <a:solidFill>
                <a:schemeClr val="tx1"/>
              </a:solidFill>
            </a:endParaRPr>
          </a:p>
        </p:txBody>
      </p:sp>
      <p:pic>
        <p:nvPicPr>
          <p:cNvPr id="8"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81626" y="1019174"/>
            <a:ext cx="3745706" cy="2280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9" name="Straight Arrow Connector 8"/>
          <p:cNvCxnSpPr>
            <a:cxnSpLocks noChangeShapeType="1"/>
          </p:cNvCxnSpPr>
          <p:nvPr/>
        </p:nvCxnSpPr>
        <p:spPr bwMode="auto">
          <a:xfrm flipH="1">
            <a:off x="4956175" y="2286000"/>
            <a:ext cx="425450" cy="0"/>
          </a:xfrm>
          <a:prstGeom prst="straightConnector1">
            <a:avLst/>
          </a:prstGeom>
          <a:noFill/>
          <a:ln w="28575" algn="ctr">
            <a:solidFill>
              <a:srgbClr val="FF0000"/>
            </a:solidFill>
            <a:round/>
            <a:headEnd/>
            <a:tailEnd type="arrow" w="med" len="me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2229570177"/>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ext Box 1"/>
          <p:cNvSpPr txBox="1">
            <a:spLocks noChangeArrowheads="1"/>
          </p:cNvSpPr>
          <p:nvPr/>
        </p:nvSpPr>
        <p:spPr bwMode="auto">
          <a:xfrm>
            <a:off x="76200" y="0"/>
            <a:ext cx="89154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9pPr>
          </a:lstStyle>
          <a:p>
            <a:pPr eaLnBrk="1" hangingPunct="1">
              <a:buSzPct val="100000"/>
            </a:pPr>
            <a:r>
              <a:rPr lang="en-US" altLang="en-US" sz="2800" dirty="0">
                <a:cs typeface="Arial" pitchFamily="34" charset="0"/>
              </a:rPr>
              <a:t>Dual SBP Analog Collection in SURVEY</a:t>
            </a:r>
          </a:p>
        </p:txBody>
      </p:sp>
      <p:pic>
        <p:nvPicPr>
          <p:cNvPr id="2" name="SBP_dual_system_SURVEY.avi">
            <a:hlinkClick r:id="" action="ppaction://media"/>
          </p:cNvPr>
          <p:cNvPicPr>
            <a:picLocks noChangeAspect="1"/>
          </p:cNvPicPr>
          <p:nvPr>
            <a:videoFile r:link="rId2"/>
            <p:extLst>
              <p:ext uri="{DAA4B4D4-6D71-4841-9C94-3DE7FCFB9230}">
                <p14:media xmlns:p14="http://schemas.microsoft.com/office/powerpoint/2010/main" r:link="rId1"/>
              </p:ext>
            </p:extLst>
          </p:nvPr>
        </p:nvPicPr>
        <p:blipFill>
          <a:blip r:embed="rId5">
            <a:extLst>
              <a:ext uri="{28A0092B-C50C-407E-A947-70E740481C1C}">
                <a14:useLocalDpi xmlns:a14="http://schemas.microsoft.com/office/drawing/2010/main" val="0"/>
              </a:ext>
            </a:extLst>
          </a:blip>
          <a:srcRect/>
          <a:stretch>
            <a:fillRect/>
          </a:stretch>
        </p:blipFill>
        <p:spPr bwMode="auto">
          <a:xfrm>
            <a:off x="304800" y="1517650"/>
            <a:ext cx="8610600" cy="4806950"/>
          </a:xfrm>
          <a:prstGeom prst="rect">
            <a:avLst/>
          </a:prstGeom>
          <a:noFill/>
          <a:ln w="38100">
            <a:solidFill>
              <a:srgbClr val="FFFF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97123965"/>
      </p:ext>
    </p:extLst>
  </p:cSld>
  <p:clrMapOvr>
    <a:masterClrMapping/>
  </p:clrMapOvr>
  <p:transition/>
  <p:timing>
    <p:tnLst>
      <p:par>
        <p:cTn id="1" dur="indefinite" restart="never" fill="hold" nodeType="tmRoot">
          <p:childTnLst>
            <p:par>
              <p:cTn id="2" fill="hold" nodeType="interactiveSeq"/>
            </p:par>
            <p:seq concurrent="1" nextAc="seek">
              <p:cTn id="3" restart="whenNotActive" fill="hold" evtFilter="cancelBubble" nodeType="interactiveSeq">
                <p:stCondLst>
                  <p:cond evt="onClick" delay="0">
                    <p:tgtEl>
                      <p:spTgt spid="2"/>
                    </p:tgtEl>
                  </p:cond>
                </p:stCondLst>
                <p:endSync evt="end" delay="0">
                  <p:rtn val="all"/>
                </p:endSync>
                <p:childTnLst>
                  <p:par>
                    <p:cTn id="4" fill="hold" nodeType="clickPar">
                      <p:stCondLst>
                        <p:cond delay="0"/>
                      </p:stCondLst>
                      <p:childTnLst>
                        <p:par>
                          <p:cTn id="5" fill="hold" nodeType="withGroup">
                            <p:stCondLst>
                              <p:cond delay="0"/>
                            </p:stCondLst>
                            <p:childTnLst>
                              <p:par>
                                <p:cTn id="6" presetID="2" presetClass="mediacall" presetSubtype="0" fill="hold" nodeType="clickEffect">
                                  <p:stCondLst>
                                    <p:cond delay="0"/>
                                  </p:stCondLst>
                                  <p:childTnLst>
                                    <p:cmd type="call" cmd="togglePause">
                                      <p:cBhvr>
                                        <p:cTn id="7" dur="1" fill="hold"/>
                                        <p:tgtEl>
                                          <p:spTgt spid="2"/>
                                        </p:tgtEl>
                                      </p:cBhvr>
                                    </p:cmd>
                                  </p:childTnLst>
                                </p:cTn>
                              </p:par>
                            </p:childTnLst>
                          </p:cTn>
                        </p:par>
                      </p:childTnLst>
                    </p:cTn>
                  </p:par>
                </p:childTnLst>
              </p:cTn>
              <p:nextCondLst>
                <p:cond evt="onClick" delay="0">
                  <p:tgtEl>
                    <p:spTgt spid="2"/>
                  </p:tgtEl>
                </p:cond>
              </p:nextCondLst>
            </p:seq>
            <p:video>
              <p:cMediaNode vol="80000">
                <p:cTn id="8" fill="hold" display="0">
                  <p:stCondLst>
                    <p:cond delay="indefinite"/>
                  </p:stCondLst>
                </p:cTn>
                <p:tgtEl>
                  <p:spTgt spid="2"/>
                </p:tgtEl>
              </p:cMediaNode>
            </p:vide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Introduction</a:t>
            </a:r>
          </a:p>
        </p:txBody>
      </p:sp>
      <p:sp>
        <p:nvSpPr>
          <p:cNvPr id="3" name="Content Placeholder 2"/>
          <p:cNvSpPr>
            <a:spLocks noGrp="1"/>
          </p:cNvSpPr>
          <p:nvPr>
            <p:ph idx="1"/>
          </p:nvPr>
        </p:nvSpPr>
        <p:spPr>
          <a:xfrm>
            <a:off x="347472" y="1285875"/>
            <a:ext cx="8146823" cy="4690872"/>
          </a:xfrm>
        </p:spPr>
        <p:txBody>
          <a:bodyPr>
            <a:normAutofit/>
          </a:bodyPr>
          <a:lstStyle/>
          <a:p>
            <a:r>
              <a:rPr lang="en-US" dirty="0">
                <a:solidFill>
                  <a:schemeClr val="tx1">
                    <a:lumMod val="65000"/>
                    <a:lumOff val="35000"/>
                  </a:schemeClr>
                </a:solidFill>
              </a:rPr>
              <a:t>This presentation covers the following topics:</a:t>
            </a:r>
          </a:p>
          <a:p>
            <a:pPr marL="342900" indent="-342900">
              <a:buClr>
                <a:schemeClr val="tx1">
                  <a:lumMod val="65000"/>
                  <a:lumOff val="35000"/>
                </a:schemeClr>
              </a:buClr>
              <a:buFont typeface="Arial" panose="020B0604020202020204" pitchFamily="34" charset="0"/>
              <a:buChar char="•"/>
            </a:pPr>
            <a:endParaRPr lang="en-US" dirty="0">
              <a:solidFill>
                <a:schemeClr val="tx1">
                  <a:lumMod val="65000"/>
                  <a:lumOff val="35000"/>
                </a:schemeClr>
              </a:solidFill>
            </a:endParaRPr>
          </a:p>
          <a:p>
            <a:pPr marL="342900" indent="-342900">
              <a:buClr>
                <a:schemeClr val="tx1">
                  <a:lumMod val="65000"/>
                  <a:lumOff val="35000"/>
                </a:schemeClr>
              </a:buClr>
              <a:buFont typeface="Arial" panose="020B0604020202020204" pitchFamily="34" charset="0"/>
              <a:buChar char="•"/>
            </a:pPr>
            <a:r>
              <a:rPr lang="en-US" dirty="0">
                <a:solidFill>
                  <a:schemeClr val="tx1">
                    <a:lumMod val="65000"/>
                    <a:lumOff val="35000"/>
                  </a:schemeClr>
                </a:solidFill>
                <a:hlinkClick r:id="rId2" action="ppaction://hlinksldjump"/>
              </a:rPr>
              <a:t>Sub-bottom profiling data collection in HYPACK.</a:t>
            </a:r>
            <a:endParaRPr lang="en-US" dirty="0">
              <a:solidFill>
                <a:schemeClr val="tx1">
                  <a:lumMod val="65000"/>
                  <a:lumOff val="35000"/>
                </a:schemeClr>
              </a:solidFill>
            </a:endParaRPr>
          </a:p>
          <a:p>
            <a:pPr marL="342900" indent="-342900">
              <a:buClr>
                <a:schemeClr val="tx1">
                  <a:lumMod val="65000"/>
                  <a:lumOff val="35000"/>
                </a:schemeClr>
              </a:buClr>
              <a:buFont typeface="Arial" panose="020B0604020202020204" pitchFamily="34" charset="0"/>
              <a:buChar char="•"/>
            </a:pPr>
            <a:endParaRPr lang="en-US" dirty="0">
              <a:solidFill>
                <a:schemeClr val="tx1">
                  <a:lumMod val="65000"/>
                  <a:lumOff val="35000"/>
                </a:schemeClr>
              </a:solidFill>
            </a:endParaRPr>
          </a:p>
          <a:p>
            <a:pPr marL="342900" indent="-342900">
              <a:buClr>
                <a:schemeClr val="tx1">
                  <a:lumMod val="65000"/>
                  <a:lumOff val="35000"/>
                </a:schemeClr>
              </a:buClr>
              <a:buFont typeface="Arial" panose="020B0604020202020204" pitchFamily="34" charset="0"/>
              <a:buChar char="•"/>
            </a:pPr>
            <a:r>
              <a:rPr lang="en-US" dirty="0">
                <a:solidFill>
                  <a:schemeClr val="tx1">
                    <a:lumMod val="65000"/>
                    <a:lumOff val="35000"/>
                  </a:schemeClr>
                </a:solidFill>
                <a:hlinkClick r:id="rId3" action="ppaction://hlinksldjump"/>
              </a:rPr>
              <a:t>Configuring a National Instruments analog-to-digital device (NI-DAQ) for sub-bottom profiling or side-scan sonar data collection.</a:t>
            </a:r>
            <a:endParaRPr lang="en-US" dirty="0">
              <a:solidFill>
                <a:schemeClr val="tx1">
                  <a:lumMod val="65000"/>
                  <a:lumOff val="35000"/>
                </a:schemeClr>
              </a:solidFill>
            </a:endParaRPr>
          </a:p>
          <a:p>
            <a:pPr marL="342900" indent="-342900">
              <a:buClr>
                <a:schemeClr val="tx1">
                  <a:lumMod val="65000"/>
                  <a:lumOff val="35000"/>
                </a:schemeClr>
              </a:buClr>
              <a:buFont typeface="Arial" panose="020B0604020202020204" pitchFamily="34" charset="0"/>
              <a:buChar char="•"/>
            </a:pPr>
            <a:endParaRPr lang="en-US" dirty="0">
              <a:solidFill>
                <a:schemeClr val="tx1">
                  <a:lumMod val="65000"/>
                  <a:lumOff val="35000"/>
                </a:schemeClr>
              </a:solidFill>
              <a:hlinkClick r:id="rId4" action="ppaction://hlinksldjump"/>
            </a:endParaRPr>
          </a:p>
          <a:p>
            <a:pPr marL="342900" indent="-342900">
              <a:buClr>
                <a:schemeClr val="tx1">
                  <a:lumMod val="65000"/>
                  <a:lumOff val="35000"/>
                </a:schemeClr>
              </a:buClr>
              <a:buFont typeface="Arial" panose="020B0604020202020204" pitchFamily="34" charset="0"/>
              <a:buChar char="•"/>
            </a:pPr>
            <a:r>
              <a:rPr lang="en-US" dirty="0">
                <a:solidFill>
                  <a:schemeClr val="tx1">
                    <a:lumMod val="65000"/>
                    <a:lumOff val="35000"/>
                  </a:schemeClr>
                </a:solidFill>
                <a:hlinkClick r:id="rId4" action="ppaction://hlinksldjump"/>
              </a:rPr>
              <a:t>Processing data in the Sub-Bottom Processor</a:t>
            </a:r>
            <a:endParaRPr lang="en-US" dirty="0"/>
          </a:p>
        </p:txBody>
      </p:sp>
      <p:sp>
        <p:nvSpPr>
          <p:cNvPr id="4" name="Slide Number Placeholder 3"/>
          <p:cNvSpPr>
            <a:spLocks noGrp="1"/>
          </p:cNvSpPr>
          <p:nvPr>
            <p:ph type="sldNum" sz="quarter" idx="12"/>
          </p:nvPr>
        </p:nvSpPr>
        <p:spPr/>
        <p:txBody>
          <a:bodyPr/>
          <a:lstStyle/>
          <a:p>
            <a:fld id="{50F2F8E5-1108-0A46-83A0-852BF6A1A522}" type="slidenum">
              <a:rPr lang="en-US" smtClean="0"/>
              <a:pPr/>
              <a:t>2</a:t>
            </a:fld>
            <a:endParaRPr lang="en-US"/>
          </a:p>
        </p:txBody>
      </p:sp>
    </p:spTree>
    <p:extLst>
      <p:ext uri="{BB962C8B-B14F-4D97-AF65-F5344CB8AC3E}">
        <p14:creationId xmlns:p14="http://schemas.microsoft.com/office/powerpoint/2010/main" val="21234643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3222" y="2495550"/>
            <a:ext cx="7772400" cy="1362075"/>
          </a:xfrm>
        </p:spPr>
        <p:txBody>
          <a:bodyPr/>
          <a:lstStyle/>
          <a:p>
            <a:r>
              <a:rPr lang="en-US" sz="4800" dirty="0"/>
              <a:t>Setting up a NI-DAQ Device:</a:t>
            </a:r>
            <a:br>
              <a:rPr lang="en-US" sz="4800" dirty="0"/>
            </a:br>
            <a:r>
              <a:rPr lang="en-US" sz="4800" dirty="0"/>
              <a:t>Analog SBP &amp; SSS</a:t>
            </a:r>
            <a:endParaRPr lang="en-US" dirty="0"/>
          </a:p>
        </p:txBody>
      </p:sp>
      <p:sp>
        <p:nvSpPr>
          <p:cNvPr id="3" name="Slide Number Placeholder 2"/>
          <p:cNvSpPr>
            <a:spLocks noGrp="1"/>
          </p:cNvSpPr>
          <p:nvPr>
            <p:ph type="sldNum" sz="quarter" idx="12"/>
          </p:nvPr>
        </p:nvSpPr>
        <p:spPr/>
        <p:txBody>
          <a:bodyPr/>
          <a:lstStyle/>
          <a:p>
            <a:fld id="{50F2F8E5-1108-0A46-83A0-852BF6A1A522}" type="slidenum">
              <a:rPr lang="en-US" smtClean="0"/>
              <a:pPr/>
              <a:t>20</a:t>
            </a:fld>
            <a:endParaRPr lang="en-US"/>
          </a:p>
        </p:txBody>
      </p:sp>
      <p:pic>
        <p:nvPicPr>
          <p:cNvPr id="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9832" r="22975"/>
          <a:stretch/>
        </p:blipFill>
        <p:spPr bwMode="auto">
          <a:xfrm>
            <a:off x="637229" y="4182223"/>
            <a:ext cx="1667822" cy="25710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6597924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NI-DAQ Models</a:t>
            </a:r>
          </a:p>
        </p:txBody>
      </p:sp>
      <p:sp>
        <p:nvSpPr>
          <p:cNvPr id="3" name="Content Placeholder 2"/>
          <p:cNvSpPr>
            <a:spLocks noGrp="1"/>
          </p:cNvSpPr>
          <p:nvPr>
            <p:ph idx="1"/>
          </p:nvPr>
        </p:nvSpPr>
        <p:spPr>
          <a:xfrm>
            <a:off x="330219" y="1272397"/>
            <a:ext cx="6877405" cy="4844094"/>
          </a:xfrm>
        </p:spPr>
        <p:txBody>
          <a:bodyPr>
            <a:normAutofit fontScale="70000" lnSpcReduction="20000"/>
          </a:bodyPr>
          <a:lstStyle/>
          <a:p>
            <a:pPr marL="342900" indent="-342900">
              <a:buFont typeface="Arial" panose="020B0604020202020204" pitchFamily="34" charset="0"/>
              <a:buChar char="•"/>
            </a:pPr>
            <a:r>
              <a:rPr lang="en-US" sz="3200" dirty="0">
                <a:solidFill>
                  <a:schemeClr val="tx1">
                    <a:lumMod val="65000"/>
                    <a:lumOff val="35000"/>
                  </a:schemeClr>
                </a:solidFill>
              </a:rPr>
              <a:t>NI USB-6221 BNC – current HYPACK recommendation (Legacy Product</a:t>
            </a:r>
          </a:p>
          <a:p>
            <a:pPr marL="342900" indent="-342900">
              <a:buFont typeface="Arial" panose="020B0604020202020204" pitchFamily="34" charset="0"/>
              <a:buChar char="•"/>
            </a:pPr>
            <a:endParaRPr lang="en-US" sz="3200" dirty="0">
              <a:solidFill>
                <a:schemeClr val="tx1">
                  <a:lumMod val="65000"/>
                  <a:lumOff val="35000"/>
                </a:schemeClr>
              </a:solidFill>
            </a:endParaRPr>
          </a:p>
          <a:p>
            <a:pPr marL="342900" indent="-342900">
              <a:buFont typeface="Arial" panose="020B0604020202020204" pitchFamily="34" charset="0"/>
              <a:buChar char="•"/>
            </a:pPr>
            <a:r>
              <a:rPr lang="en-US" sz="3200" dirty="0">
                <a:solidFill>
                  <a:schemeClr val="tx1">
                    <a:lumMod val="65000"/>
                    <a:lumOff val="35000"/>
                  </a:schemeClr>
                </a:solidFill>
              </a:rPr>
              <a:t>Research summary spreadsheet of replacement models.</a:t>
            </a:r>
          </a:p>
          <a:p>
            <a:pPr marL="342900" indent="-342900">
              <a:buFont typeface="Arial" panose="020B0604020202020204" pitchFamily="34" charset="0"/>
              <a:buChar char="•"/>
            </a:pPr>
            <a:endParaRPr lang="en-US" sz="3200" dirty="0">
              <a:solidFill>
                <a:schemeClr val="tx1">
                  <a:lumMod val="65000"/>
                  <a:lumOff val="35000"/>
                </a:schemeClr>
              </a:solidFill>
            </a:endParaRPr>
          </a:p>
          <a:p>
            <a:pPr marL="342900" indent="-342900">
              <a:buFont typeface="Arial" panose="020B0604020202020204" pitchFamily="34" charset="0"/>
              <a:buChar char="•"/>
            </a:pPr>
            <a:r>
              <a:rPr lang="en-US" sz="3200" dirty="0">
                <a:solidFill>
                  <a:schemeClr val="tx1">
                    <a:lumMod val="65000"/>
                    <a:lumOff val="35000"/>
                  </a:schemeClr>
                </a:solidFill>
              </a:rPr>
              <a:t>New 16-bit recommendations are:</a:t>
            </a:r>
          </a:p>
          <a:p>
            <a:pPr marL="754380" lvl="3" indent="-342900">
              <a:buFont typeface="Arial" panose="020B0604020202020204" pitchFamily="34" charset="0"/>
              <a:buChar char="•"/>
            </a:pPr>
            <a:r>
              <a:rPr lang="en-US" sz="2600" dirty="0">
                <a:solidFill>
                  <a:schemeClr val="tx1">
                    <a:lumMod val="65000"/>
                    <a:lumOff val="35000"/>
                  </a:schemeClr>
                </a:solidFill>
              </a:rPr>
              <a:t>USB-6341 with BNC 2110</a:t>
            </a:r>
          </a:p>
          <a:p>
            <a:pPr marL="754380" lvl="3" indent="-342900">
              <a:buFont typeface="Arial" panose="020B0604020202020204" pitchFamily="34" charset="0"/>
              <a:buChar char="•"/>
            </a:pPr>
            <a:endParaRPr lang="en-US" sz="2600" dirty="0">
              <a:solidFill>
                <a:schemeClr val="tx1">
                  <a:lumMod val="65000"/>
                  <a:lumOff val="35000"/>
                </a:schemeClr>
              </a:solidFill>
            </a:endParaRPr>
          </a:p>
          <a:p>
            <a:pPr marL="754380" lvl="3" indent="-342900">
              <a:buFont typeface="Arial" panose="020B0604020202020204" pitchFamily="34" charset="0"/>
              <a:buChar char="•"/>
            </a:pPr>
            <a:r>
              <a:rPr lang="en-US" sz="2600" dirty="0">
                <a:solidFill>
                  <a:schemeClr val="tx1">
                    <a:lumMod val="65000"/>
                    <a:lumOff val="35000"/>
                  </a:schemeClr>
                </a:solidFill>
              </a:rPr>
              <a:t>USB-6212 BNC</a:t>
            </a:r>
          </a:p>
          <a:p>
            <a:pPr marL="342900" indent="-342900">
              <a:buFont typeface="Arial" panose="020B0604020202020204" pitchFamily="34" charset="0"/>
              <a:buChar char="•"/>
            </a:pPr>
            <a:endParaRPr lang="en-US" sz="3200" dirty="0">
              <a:solidFill>
                <a:schemeClr val="tx1">
                  <a:lumMod val="65000"/>
                  <a:lumOff val="35000"/>
                </a:schemeClr>
              </a:solidFill>
            </a:endParaRPr>
          </a:p>
          <a:p>
            <a:pPr marL="342900" indent="-342900">
              <a:buFont typeface="Arial" panose="020B0604020202020204" pitchFamily="34" charset="0"/>
              <a:buChar char="•"/>
            </a:pPr>
            <a:endParaRPr lang="en-US" sz="3200" dirty="0">
              <a:solidFill>
                <a:schemeClr val="tx1">
                  <a:lumMod val="65000"/>
                  <a:lumOff val="35000"/>
                </a:schemeClr>
              </a:solidFill>
            </a:endParaRPr>
          </a:p>
          <a:p>
            <a:pPr marL="342900" indent="-342900">
              <a:buFont typeface="Arial" panose="020B0604020202020204" pitchFamily="34" charset="0"/>
              <a:buChar char="•"/>
            </a:pPr>
            <a:r>
              <a:rPr lang="en-US" sz="3200" dirty="0">
                <a:solidFill>
                  <a:schemeClr val="tx1">
                    <a:lumMod val="65000"/>
                    <a:lumOff val="35000"/>
                  </a:schemeClr>
                </a:solidFill>
              </a:rPr>
              <a:t>Chesapeake Technologies</a:t>
            </a:r>
            <a:endParaRPr lang="en-US" sz="2600" dirty="0">
              <a:solidFill>
                <a:schemeClr val="tx1">
                  <a:lumMod val="65000"/>
                  <a:lumOff val="35000"/>
                </a:schemeClr>
              </a:solidFill>
            </a:endParaRPr>
          </a:p>
          <a:p>
            <a:pPr marL="754380" lvl="3" indent="-342900">
              <a:buFont typeface="Arial" panose="020B0604020202020204" pitchFamily="34" charset="0"/>
              <a:buChar char="•"/>
            </a:pPr>
            <a:r>
              <a:rPr lang="en-US" sz="2600" dirty="0">
                <a:solidFill>
                  <a:schemeClr val="tx1">
                    <a:lumMod val="65000"/>
                    <a:lumOff val="35000"/>
                  </a:schemeClr>
                </a:solidFill>
              </a:rPr>
              <a:t>USB-6210 (no triggering support) – works with HYPACK</a:t>
            </a:r>
          </a:p>
          <a:p>
            <a:pPr marL="754380" lvl="3" indent="-342900">
              <a:buFont typeface="Arial" panose="020B0604020202020204" pitchFamily="34" charset="0"/>
              <a:buChar char="•"/>
            </a:pPr>
            <a:r>
              <a:rPr lang="en-US" sz="2600" dirty="0">
                <a:solidFill>
                  <a:schemeClr val="tx1">
                    <a:lumMod val="65000"/>
                    <a:lumOff val="35000"/>
                  </a:schemeClr>
                </a:solidFill>
              </a:rPr>
              <a:t>USB-4431 (24-bit) – does not work with HYPACK</a:t>
            </a:r>
          </a:p>
        </p:txBody>
      </p:sp>
      <p:sp>
        <p:nvSpPr>
          <p:cNvPr id="4" name="Slide Number Placeholder 3"/>
          <p:cNvSpPr>
            <a:spLocks noGrp="1"/>
          </p:cNvSpPr>
          <p:nvPr>
            <p:ph type="sldNum" sz="quarter" idx="12"/>
          </p:nvPr>
        </p:nvSpPr>
        <p:spPr/>
        <p:txBody>
          <a:bodyPr/>
          <a:lstStyle/>
          <a:p>
            <a:fld id="{50F2F8E5-1108-0A46-83A0-852BF6A1A522}" type="slidenum">
              <a:rPr lang="en-US" smtClean="0"/>
              <a:pPr/>
              <a:t>21</a:t>
            </a:fld>
            <a:endParaRPr lang="en-US"/>
          </a:p>
        </p:txBody>
      </p:sp>
      <p:pic>
        <p:nvPicPr>
          <p:cNvPr id="614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9832" r="22975"/>
          <a:stretch/>
        </p:blipFill>
        <p:spPr bwMode="auto">
          <a:xfrm rot="5400000">
            <a:off x="7655854" y="1341136"/>
            <a:ext cx="1316498" cy="20294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8" name="Picture 4" descr="USB-6341"/>
          <p:cNvPicPr>
            <a:picLocks noChangeAspect="1" noChangeArrowheads="1"/>
          </p:cNvPicPr>
          <p:nvPr/>
        </p:nvPicPr>
        <p:blipFill rotWithShape="1">
          <a:blip r:embed="rId3">
            <a:extLst>
              <a:ext uri="{28A0092B-C50C-407E-A947-70E740481C1C}">
                <a14:useLocalDpi xmlns:a14="http://schemas.microsoft.com/office/drawing/2010/main" val="0"/>
              </a:ext>
            </a:extLst>
          </a:blip>
          <a:srcRect l="7154" t="13685" r="5720" b="19456"/>
          <a:stretch/>
        </p:blipFill>
        <p:spPr bwMode="auto">
          <a:xfrm>
            <a:off x="6846474" y="3027510"/>
            <a:ext cx="2194711" cy="1229446"/>
          </a:xfrm>
          <a:prstGeom prst="rect">
            <a:avLst/>
          </a:prstGeom>
          <a:noFill/>
          <a:extLst>
            <a:ext uri="{909E8E84-426E-40DD-AFC4-6F175D3DCCD1}">
              <a14:hiddenFill xmlns:a14="http://schemas.microsoft.com/office/drawing/2010/main">
                <a:solidFill>
                  <a:srgbClr val="FFFFFF"/>
                </a:solidFill>
              </a14:hiddenFill>
            </a:ext>
          </a:extLst>
        </p:spPr>
      </p:pic>
      <p:pic>
        <p:nvPicPr>
          <p:cNvPr id="6149" name="Picture 5"/>
          <p:cNvPicPr>
            <a:picLocks noChangeAspect="1" noChangeArrowheads="1"/>
          </p:cNvPicPr>
          <p:nvPr/>
        </p:nvPicPr>
        <p:blipFill rotWithShape="1">
          <a:blip r:embed="rId4">
            <a:extLst>
              <a:ext uri="{28A0092B-C50C-407E-A947-70E740481C1C}">
                <a14:useLocalDpi xmlns:a14="http://schemas.microsoft.com/office/drawing/2010/main" val="0"/>
              </a:ext>
            </a:extLst>
          </a:blip>
          <a:srcRect l="30437" r="30034"/>
          <a:stretch/>
        </p:blipFill>
        <p:spPr bwMode="auto">
          <a:xfrm>
            <a:off x="7791568" y="4256956"/>
            <a:ext cx="1045070" cy="19233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7" name="Straight Arrow Connector 6"/>
          <p:cNvCxnSpPr/>
          <p:nvPr/>
        </p:nvCxnSpPr>
        <p:spPr>
          <a:xfrm>
            <a:off x="5400675" y="1438275"/>
            <a:ext cx="2077811" cy="687747"/>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9" name="Straight Arrow Connector 8"/>
          <p:cNvCxnSpPr/>
          <p:nvPr/>
        </p:nvCxnSpPr>
        <p:spPr>
          <a:xfrm flipV="1">
            <a:off x="3733800" y="3526971"/>
            <a:ext cx="3834973" cy="115262"/>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1" name="Straight Arrow Connector 10"/>
          <p:cNvCxnSpPr>
            <a:endCxn id="6149" idx="1"/>
          </p:cNvCxnSpPr>
          <p:nvPr/>
        </p:nvCxnSpPr>
        <p:spPr>
          <a:xfrm>
            <a:off x="2714625" y="4164746"/>
            <a:ext cx="5076943" cy="1053884"/>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88526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10" end="10"/>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11" end="11"/>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Installing NI-DAQ Software</a:t>
            </a:r>
          </a:p>
        </p:txBody>
      </p:sp>
      <p:sp>
        <p:nvSpPr>
          <p:cNvPr id="3" name="Content Placeholder 2"/>
          <p:cNvSpPr>
            <a:spLocks noGrp="1"/>
          </p:cNvSpPr>
          <p:nvPr>
            <p:ph idx="1"/>
          </p:nvPr>
        </p:nvSpPr>
        <p:spPr>
          <a:xfrm>
            <a:off x="304340" y="1195296"/>
            <a:ext cx="8458200" cy="4581897"/>
          </a:xfrm>
        </p:spPr>
        <p:txBody>
          <a:bodyPr>
            <a:normAutofit/>
          </a:bodyPr>
          <a:lstStyle/>
          <a:p>
            <a:pPr marL="342900" indent="-342900">
              <a:buFont typeface="Arial" panose="020B0604020202020204" pitchFamily="34" charset="0"/>
              <a:buChar char="•"/>
            </a:pPr>
            <a:r>
              <a:rPr lang="en-US" sz="1800" dirty="0">
                <a:solidFill>
                  <a:schemeClr val="tx1">
                    <a:lumMod val="65000"/>
                    <a:lumOff val="35000"/>
                  </a:schemeClr>
                </a:solidFill>
              </a:rPr>
              <a:t>Install the NIDAQ951f2.exe onto the acquisition PC &amp; perform software updates.  This can take an hour or more!</a:t>
            </a:r>
          </a:p>
          <a:p>
            <a:pPr marL="342900" indent="-342900">
              <a:buFont typeface="Arial" panose="020B0604020202020204" pitchFamily="34" charset="0"/>
              <a:buChar char="•"/>
            </a:pPr>
            <a:r>
              <a:rPr lang="en-US" sz="1800" dirty="0">
                <a:solidFill>
                  <a:schemeClr val="tx1">
                    <a:lumMod val="65000"/>
                    <a:lumOff val="35000"/>
                  </a:schemeClr>
                </a:solidFill>
              </a:rPr>
              <a:t>Connect NI-USB device &amp; start NI-DAQ software.</a:t>
            </a:r>
          </a:p>
          <a:p>
            <a:pPr marL="342900" indent="-342900">
              <a:buFont typeface="Arial" panose="020B0604020202020204" pitchFamily="34" charset="0"/>
              <a:buChar char="•"/>
            </a:pPr>
            <a:r>
              <a:rPr lang="en-US" sz="1800" dirty="0">
                <a:solidFill>
                  <a:schemeClr val="tx1">
                    <a:lumMod val="65000"/>
                    <a:lumOff val="35000"/>
                  </a:schemeClr>
                </a:solidFill>
              </a:rPr>
              <a:t>Test system.</a:t>
            </a:r>
          </a:p>
          <a:p>
            <a:pPr marL="342900" indent="-342900">
              <a:buFont typeface="Arial" panose="020B0604020202020204" pitchFamily="34" charset="0"/>
              <a:buChar char="•"/>
            </a:pPr>
            <a:r>
              <a:rPr lang="en-US" sz="1800" dirty="0">
                <a:solidFill>
                  <a:schemeClr val="tx1">
                    <a:lumMod val="65000"/>
                    <a:lumOff val="35000"/>
                  </a:schemeClr>
                </a:solidFill>
              </a:rPr>
              <a:t>Default RSE floating signal </a:t>
            </a:r>
          </a:p>
          <a:p>
            <a:r>
              <a:rPr lang="en-US" sz="1800" dirty="0">
                <a:solidFill>
                  <a:schemeClr val="tx1">
                    <a:lumMod val="65000"/>
                    <a:lumOff val="35000"/>
                  </a:schemeClr>
                </a:solidFill>
              </a:rPr>
              <a:t>	source (Reference Signal Ended).</a:t>
            </a:r>
          </a:p>
          <a:p>
            <a:pPr marL="342900" indent="-342900">
              <a:buFont typeface="Arial" panose="020B0604020202020204" pitchFamily="34" charset="0"/>
              <a:buChar char="•"/>
            </a:pPr>
            <a:r>
              <a:rPr lang="en-US" sz="1800" dirty="0">
                <a:solidFill>
                  <a:schemeClr val="tx1">
                    <a:lumMod val="65000"/>
                    <a:lumOff val="35000"/>
                  </a:schemeClr>
                </a:solidFill>
              </a:rPr>
              <a:t>The NI-DAQ software should not be running when using HYPACK.</a:t>
            </a:r>
          </a:p>
          <a:p>
            <a:endParaRPr lang="en-US" sz="1800" dirty="0">
              <a:solidFill>
                <a:schemeClr val="tx1">
                  <a:lumMod val="65000"/>
                  <a:lumOff val="35000"/>
                </a:schemeClr>
              </a:solidFill>
            </a:endParaRPr>
          </a:p>
          <a:p>
            <a:endParaRPr lang="en-US" sz="1800" dirty="0">
              <a:solidFill>
                <a:schemeClr val="tx1">
                  <a:lumMod val="65000"/>
                  <a:lumOff val="35000"/>
                </a:schemeClr>
              </a:solidFill>
            </a:endParaRPr>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endParaRPr lang="en-US" sz="2400" dirty="0"/>
          </a:p>
        </p:txBody>
      </p:sp>
      <p:sp>
        <p:nvSpPr>
          <p:cNvPr id="4" name="Slide Number Placeholder 3"/>
          <p:cNvSpPr>
            <a:spLocks noGrp="1"/>
          </p:cNvSpPr>
          <p:nvPr>
            <p:ph type="sldNum" sz="quarter" idx="12"/>
          </p:nvPr>
        </p:nvSpPr>
        <p:spPr/>
        <p:txBody>
          <a:bodyPr/>
          <a:lstStyle/>
          <a:p>
            <a:fld id="{50F2F8E5-1108-0A46-83A0-852BF6A1A522}" type="slidenum">
              <a:rPr lang="en-US" smtClean="0"/>
              <a:pPr/>
              <a:t>22</a:t>
            </a:fld>
            <a:endParaRPr lang="en-US"/>
          </a:p>
        </p:txBody>
      </p:sp>
      <p:pic>
        <p:nvPicPr>
          <p:cNvPr id="717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r="17835"/>
          <a:stretch/>
        </p:blipFill>
        <p:spPr bwMode="auto">
          <a:xfrm>
            <a:off x="351623" y="3590481"/>
            <a:ext cx="4268002" cy="27148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42412" y="3574876"/>
            <a:ext cx="4149483" cy="27255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p:cNvSpPr/>
          <p:nvPr/>
        </p:nvSpPr>
        <p:spPr>
          <a:xfrm>
            <a:off x="4877752" y="4463325"/>
            <a:ext cx="1351598" cy="6516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Tree>
    <p:extLst>
      <p:ext uri="{BB962C8B-B14F-4D97-AF65-F5344CB8AC3E}">
        <p14:creationId xmlns:p14="http://schemas.microsoft.com/office/powerpoint/2010/main" val="6464379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Disable Unnecessary NI-DAQ Services</a:t>
            </a:r>
          </a:p>
        </p:txBody>
      </p:sp>
      <p:sp>
        <p:nvSpPr>
          <p:cNvPr id="3" name="Content Placeholder 2"/>
          <p:cNvSpPr>
            <a:spLocks noGrp="1"/>
          </p:cNvSpPr>
          <p:nvPr>
            <p:ph idx="1"/>
          </p:nvPr>
        </p:nvSpPr>
        <p:spPr>
          <a:xfrm>
            <a:off x="304340" y="1473121"/>
            <a:ext cx="8458200" cy="4966099"/>
          </a:xfrm>
        </p:spPr>
        <p:txBody>
          <a:bodyPr>
            <a:normAutofit/>
          </a:bodyPr>
          <a:lstStyle/>
          <a:p>
            <a:pPr marL="342900" indent="-342900">
              <a:buFont typeface="Arial" panose="020B0604020202020204" pitchFamily="34" charset="0"/>
              <a:buChar char="•"/>
            </a:pPr>
            <a:r>
              <a:rPr lang="en-US" sz="1800" dirty="0">
                <a:solidFill>
                  <a:schemeClr val="tx1">
                    <a:lumMod val="65000"/>
                    <a:lumOff val="35000"/>
                  </a:schemeClr>
                </a:solidFill>
              </a:rPr>
              <a:t>The NI driver installs many services, most of which are started automatically.  </a:t>
            </a:r>
          </a:p>
          <a:p>
            <a:pPr marL="342900" indent="-342900">
              <a:buFont typeface="Arial" panose="020B0604020202020204" pitchFamily="34" charset="0"/>
              <a:buChar char="•"/>
            </a:pPr>
            <a:r>
              <a:rPr lang="en-US" sz="1800" dirty="0">
                <a:solidFill>
                  <a:schemeClr val="tx1">
                    <a:lumMod val="65000"/>
                    <a:lumOff val="35000"/>
                  </a:schemeClr>
                </a:solidFill>
              </a:rPr>
              <a:t>Only four are required for actually using the device. </a:t>
            </a:r>
          </a:p>
          <a:p>
            <a:pPr marL="342900" indent="-342900">
              <a:buFont typeface="Arial" panose="020B0604020202020204" pitchFamily="34" charset="0"/>
              <a:buChar char="•"/>
            </a:pPr>
            <a:r>
              <a:rPr lang="en-US" sz="1800" dirty="0">
                <a:solidFill>
                  <a:schemeClr val="tx1">
                    <a:lumMod val="65000"/>
                    <a:lumOff val="35000"/>
                  </a:schemeClr>
                </a:solidFill>
              </a:rPr>
              <a:t>Go to Control Panel-&gt;Administrative Tools-&gt;Services and disable the unneeded services to avoid potential port conflicts with other devices.  Enable/disable the NI services as shown below:</a:t>
            </a:r>
          </a:p>
          <a:p>
            <a:pPr lvl="2" indent="0">
              <a:buNone/>
            </a:pPr>
            <a:endParaRPr lang="en-US" sz="2300" dirty="0"/>
          </a:p>
          <a:p>
            <a:pPr marL="342900" indent="-342900">
              <a:buFont typeface="Arial" panose="020B0604020202020204" pitchFamily="34" charset="0"/>
              <a:buChar char="•"/>
            </a:pPr>
            <a:endParaRPr lang="en-US" sz="2400" dirty="0"/>
          </a:p>
        </p:txBody>
      </p:sp>
      <p:sp>
        <p:nvSpPr>
          <p:cNvPr id="4" name="Slide Number Placeholder 3"/>
          <p:cNvSpPr>
            <a:spLocks noGrp="1"/>
          </p:cNvSpPr>
          <p:nvPr>
            <p:ph type="sldNum" sz="quarter" idx="12"/>
          </p:nvPr>
        </p:nvSpPr>
        <p:spPr/>
        <p:txBody>
          <a:bodyPr/>
          <a:lstStyle/>
          <a:p>
            <a:fld id="{50F2F8E5-1108-0A46-83A0-852BF6A1A522}" type="slidenum">
              <a:rPr lang="en-US" smtClean="0"/>
              <a:pPr/>
              <a:t>23</a:t>
            </a:fld>
            <a:endParaRPr lang="en-US"/>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8649" y="3064543"/>
            <a:ext cx="7953375" cy="32457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2083111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Box 1"/>
          <p:cNvSpPr txBox="1">
            <a:spLocks noChangeArrowheads="1"/>
          </p:cNvSpPr>
          <p:nvPr/>
        </p:nvSpPr>
        <p:spPr bwMode="auto">
          <a:xfrm>
            <a:off x="228600" y="0"/>
            <a:ext cx="7967663"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9pPr>
          </a:lstStyle>
          <a:p>
            <a:pPr eaLnBrk="1" hangingPunct="1">
              <a:buSzPct val="100000"/>
            </a:pPr>
            <a:r>
              <a:rPr lang="en-US" altLang="en-US" sz="2800" dirty="0">
                <a:cs typeface="Arial" pitchFamily="34" charset="0"/>
              </a:rPr>
              <a:t>General Analog Monitor Information</a:t>
            </a:r>
          </a:p>
        </p:txBody>
      </p:sp>
      <p:sp>
        <p:nvSpPr>
          <p:cNvPr id="21507" name="Text Box 3"/>
          <p:cNvSpPr txBox="1">
            <a:spLocks noChangeArrowheads="1"/>
          </p:cNvSpPr>
          <p:nvPr/>
        </p:nvSpPr>
        <p:spPr bwMode="auto">
          <a:xfrm>
            <a:off x="3901678" y="1136968"/>
            <a:ext cx="2286000" cy="2463800"/>
          </a:xfrm>
          <a:prstGeom prst="rect">
            <a:avLst/>
          </a:prstGeom>
          <a:solidFill>
            <a:schemeClr val="bg1"/>
          </a:solidFill>
          <a:ln>
            <a:noFill/>
          </a:ln>
          <a:extLst>
            <a:ext uri="{91240B29-F687-4F45-9708-019B960494DF}">
              <a14:hiddenLine xmlns:a14="http://schemas.microsoft.com/office/drawing/2010/main" w="9360">
                <a:solidFill>
                  <a:srgbClr val="000000"/>
                </a:solidFill>
                <a:miter lim="800000"/>
                <a:headEnd/>
                <a:tailEnd/>
              </a14:hiddenLine>
            </a:ext>
          </a:extLst>
        </p:spPr>
        <p:txBody>
          <a:bodyPr lIns="90000" tIns="46800" rIns="90000" bIns="46800">
            <a:spAutoFit/>
          </a:bodyP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eaLnBrk="1" hangingPunct="1">
              <a:spcAft>
                <a:spcPct val="0"/>
              </a:spcAft>
              <a:buClrTx/>
              <a:buFontTx/>
              <a:buNone/>
            </a:pPr>
            <a:r>
              <a:rPr lang="en-US" altLang="en-US" sz="1400" dirty="0">
                <a:solidFill>
                  <a:schemeClr val="tx1">
                    <a:lumMod val="65000"/>
                    <a:lumOff val="35000"/>
                  </a:schemeClr>
                </a:solidFill>
              </a:rPr>
              <a:t>The Analog Monitor is used to configure the analog settings for generating triggers and for listening for returns.</a:t>
            </a:r>
          </a:p>
          <a:p>
            <a:pPr eaLnBrk="1" hangingPunct="1">
              <a:spcAft>
                <a:spcPct val="0"/>
              </a:spcAft>
              <a:buClrTx/>
              <a:buFontTx/>
              <a:buNone/>
            </a:pPr>
            <a:endParaRPr lang="en-US" altLang="en-US" sz="1400" dirty="0">
              <a:solidFill>
                <a:schemeClr val="tx1">
                  <a:lumMod val="65000"/>
                  <a:lumOff val="35000"/>
                </a:schemeClr>
              </a:solidFill>
            </a:endParaRPr>
          </a:p>
          <a:p>
            <a:pPr eaLnBrk="1" hangingPunct="1">
              <a:spcAft>
                <a:spcPct val="0"/>
              </a:spcAft>
              <a:buClrTx/>
              <a:buFontTx/>
              <a:buNone/>
            </a:pPr>
            <a:r>
              <a:rPr lang="en-US" altLang="en-US" sz="1400" dirty="0">
                <a:solidFill>
                  <a:schemeClr val="tx1">
                    <a:lumMod val="65000"/>
                    <a:lumOff val="35000"/>
                  </a:schemeClr>
                </a:solidFill>
              </a:rPr>
              <a:t>Each analog Sub-Bottom system will have its own particular settings to maximize the quality of the returns.</a:t>
            </a:r>
          </a:p>
        </p:txBody>
      </p:sp>
      <p:sp>
        <p:nvSpPr>
          <p:cNvPr id="21510"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ltLang="en-US"/>
          </a:p>
        </p:txBody>
      </p:sp>
      <p:sp>
        <p:nvSpPr>
          <p:cNvPr id="21511" name="Rectangle 12"/>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ltLang="en-US"/>
          </a:p>
        </p:txBody>
      </p:sp>
      <p:sp>
        <p:nvSpPr>
          <p:cNvPr id="21516" name="Text Box 3"/>
          <p:cNvSpPr txBox="1">
            <a:spLocks noChangeArrowheads="1"/>
          </p:cNvSpPr>
          <p:nvPr/>
        </p:nvSpPr>
        <p:spPr bwMode="auto">
          <a:xfrm>
            <a:off x="228600" y="3641724"/>
            <a:ext cx="6086475" cy="1157069"/>
          </a:xfrm>
          <a:prstGeom prst="rect">
            <a:avLst/>
          </a:prstGeom>
          <a:noFill/>
          <a:ln w="9525">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lvl1pPr marL="339725" indent="-339725">
              <a:spcAft>
                <a:spcPts val="600"/>
              </a:spcAft>
              <a:buClr>
                <a:schemeClr val="bg2"/>
              </a:buClr>
              <a:buFont typeface="Arial" pitchFamily="34" charset="0"/>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9pPr>
          </a:lstStyle>
          <a:p>
            <a:pPr marL="171450" indent="-171450" eaLnBrk="1" hangingPunct="1">
              <a:spcBef>
                <a:spcPts val="500"/>
              </a:spcBef>
              <a:spcAft>
                <a:spcPct val="0"/>
              </a:spcAft>
              <a:buClrTx/>
              <a:buSzPct val="125000"/>
              <a:buFont typeface="Arial" panose="020B0604020202020204" pitchFamily="34" charset="0"/>
              <a:buChar char="•"/>
            </a:pPr>
            <a:r>
              <a:rPr lang="en-US" altLang="en-US" sz="1400" dirty="0">
                <a:solidFill>
                  <a:schemeClr val="tx1">
                    <a:lumMod val="65000"/>
                    <a:lumOff val="35000"/>
                  </a:schemeClr>
                </a:solidFill>
              </a:rPr>
              <a:t>When SURVEY is started, the drivers will automatically start Analog Monitor.</a:t>
            </a:r>
          </a:p>
          <a:p>
            <a:pPr marL="171450" indent="-171450" eaLnBrk="1" hangingPunct="1">
              <a:spcBef>
                <a:spcPts val="500"/>
              </a:spcBef>
              <a:spcAft>
                <a:spcPct val="0"/>
              </a:spcAft>
              <a:buClrTx/>
              <a:buSzPct val="125000"/>
              <a:buFont typeface="Arial" panose="020B0604020202020204" pitchFamily="34" charset="0"/>
              <a:buChar char="•"/>
            </a:pPr>
            <a:r>
              <a:rPr lang="en-US" altLang="en-US" sz="1400" dirty="0">
                <a:solidFill>
                  <a:schemeClr val="tx1">
                    <a:lumMod val="65000"/>
                    <a:lumOff val="35000"/>
                  </a:schemeClr>
                </a:solidFill>
              </a:rPr>
              <a:t>Select the “I/O Channels” button and for each field one needs to configure the channel on the NI USB device that the signal is wired to.  Each of the Channels can be assigned a custom label or name applicable to the SBP system in use, i.e. “Sparker Signal”.</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3597" y="1041400"/>
            <a:ext cx="3524478" cy="2590800"/>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15075" y="990600"/>
            <a:ext cx="2771775" cy="3448686"/>
          </a:xfrm>
          <a:prstGeom prst="rect">
            <a:avLst/>
          </a:prstGeom>
        </p:spPr>
      </p:pic>
      <p:cxnSp>
        <p:nvCxnSpPr>
          <p:cNvPr id="6" name="Elbow Connector 5"/>
          <p:cNvCxnSpPr/>
          <p:nvPr/>
        </p:nvCxnSpPr>
        <p:spPr>
          <a:xfrm flipV="1">
            <a:off x="3374231" y="1041400"/>
            <a:ext cx="2940844" cy="368300"/>
          </a:xfrm>
          <a:prstGeom prst="bentConnector3">
            <a:avLst>
              <a:gd name="adj1" fmla="val 15344"/>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21515" name="Straight Arrow Connector 8"/>
          <p:cNvCxnSpPr>
            <a:cxnSpLocks noChangeShapeType="1"/>
          </p:cNvCxnSpPr>
          <p:nvPr/>
        </p:nvCxnSpPr>
        <p:spPr bwMode="auto">
          <a:xfrm>
            <a:off x="5943600" y="2857500"/>
            <a:ext cx="450850" cy="0"/>
          </a:xfrm>
          <a:prstGeom prst="straightConnector1">
            <a:avLst/>
          </a:prstGeom>
          <a:noFill/>
          <a:ln w="28575"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11" name="Rectangle 10"/>
          <p:cNvSpPr/>
          <p:nvPr/>
        </p:nvSpPr>
        <p:spPr>
          <a:xfrm>
            <a:off x="11153775" y="1659256"/>
            <a:ext cx="104775" cy="45719"/>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p:cNvSpPr/>
          <p:nvPr/>
        </p:nvSpPr>
        <p:spPr>
          <a:xfrm>
            <a:off x="6394450" y="2181542"/>
            <a:ext cx="2616200" cy="2180907"/>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TextBox 13"/>
          <p:cNvSpPr txBox="1"/>
          <p:nvPr/>
        </p:nvSpPr>
        <p:spPr>
          <a:xfrm>
            <a:off x="228600" y="5036919"/>
            <a:ext cx="8648700" cy="1384995"/>
          </a:xfrm>
          <a:prstGeom prst="rect">
            <a:avLst/>
          </a:prstGeom>
          <a:noFill/>
        </p:spPr>
        <p:txBody>
          <a:bodyPr wrap="square" rtlCol="0">
            <a:spAutoFit/>
          </a:bodyPr>
          <a:lstStyle/>
          <a:p>
            <a:pPr marL="171450" indent="-171450">
              <a:buSzPct val="125000"/>
              <a:buFont typeface="Arial" panose="020B0604020202020204" pitchFamily="34" charset="0"/>
              <a:buChar char="•"/>
            </a:pPr>
            <a:r>
              <a:rPr lang="en-US" altLang="en-US" sz="1400" dirty="0">
                <a:solidFill>
                  <a:schemeClr val="tx1">
                    <a:lumMod val="65000"/>
                    <a:lumOff val="35000"/>
                  </a:schemeClr>
                </a:solidFill>
              </a:rPr>
              <a:t>The default trigger voltage levels of -5V/+5V should generally be used but the voltage levels for Channel 1 and/or 2 need to be set at this time.  The recommended signal voltage levels for </a:t>
            </a:r>
            <a:r>
              <a:rPr lang="en-US" altLang="en-US" sz="1400" dirty="0" err="1">
                <a:solidFill>
                  <a:schemeClr val="tx1">
                    <a:lumMod val="65000"/>
                    <a:lumOff val="35000"/>
                  </a:schemeClr>
                </a:solidFill>
              </a:rPr>
              <a:t>Pinger</a:t>
            </a:r>
            <a:r>
              <a:rPr lang="en-US" altLang="en-US" sz="1400" dirty="0">
                <a:solidFill>
                  <a:schemeClr val="tx1">
                    <a:lumMod val="65000"/>
                    <a:lumOff val="35000"/>
                  </a:schemeClr>
                </a:solidFill>
              </a:rPr>
              <a:t>/Chirp SBP systems are between -5V/+5V and -2V/+5V depending on the age of the system whereas hydrophone arrays for boomers/sparkers/</a:t>
            </a:r>
            <a:r>
              <a:rPr lang="en-US" altLang="en-US" sz="1400" dirty="0" err="1">
                <a:solidFill>
                  <a:schemeClr val="tx1">
                    <a:lumMod val="65000"/>
                    <a:lumOff val="35000"/>
                  </a:schemeClr>
                </a:solidFill>
              </a:rPr>
              <a:t>etc</a:t>
            </a:r>
            <a:r>
              <a:rPr lang="en-US" altLang="en-US" sz="1400" dirty="0">
                <a:solidFill>
                  <a:schemeClr val="tx1">
                    <a:lumMod val="65000"/>
                    <a:lumOff val="35000"/>
                  </a:schemeClr>
                </a:solidFill>
              </a:rPr>
              <a:t> generally output voltages in the -1V/+1V to -5V/+5V volt range depending on the sensitivity of array, the gain on the hydrophone preamp and the reflectivity of the seabed.</a:t>
            </a:r>
          </a:p>
          <a:p>
            <a:pPr marL="171450" indent="-171450">
              <a:buSzPct val="125000"/>
              <a:buFont typeface="Arial" panose="020B0604020202020204" pitchFamily="34" charset="0"/>
              <a:buChar char="•"/>
            </a:pPr>
            <a:r>
              <a:rPr lang="en-US" altLang="en-US" sz="1400" dirty="0">
                <a:solidFill>
                  <a:schemeClr val="tx1">
                    <a:lumMod val="65000"/>
                    <a:lumOff val="35000"/>
                  </a:schemeClr>
                </a:solidFill>
              </a:rPr>
              <a:t>Use the default Terminal Mode (RSE) and default channel sample rate except for advanced users.  </a:t>
            </a:r>
          </a:p>
        </p:txBody>
      </p:sp>
    </p:spTree>
    <p:extLst>
      <p:ext uri="{BB962C8B-B14F-4D97-AF65-F5344CB8AC3E}">
        <p14:creationId xmlns:p14="http://schemas.microsoft.com/office/powerpoint/2010/main" val="1417470775"/>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 Box 1"/>
          <p:cNvSpPr txBox="1">
            <a:spLocks noChangeArrowheads="1"/>
          </p:cNvSpPr>
          <p:nvPr/>
        </p:nvSpPr>
        <p:spPr bwMode="auto">
          <a:xfrm>
            <a:off x="228600" y="0"/>
            <a:ext cx="7967663"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9pPr>
          </a:lstStyle>
          <a:p>
            <a:pPr eaLnBrk="1" hangingPunct="1">
              <a:buSzPct val="100000"/>
            </a:pPr>
            <a:r>
              <a:rPr lang="en-US" altLang="en-US" sz="2800" dirty="0">
                <a:cs typeface="Arial" pitchFamily="34" charset="0"/>
              </a:rPr>
              <a:t>Analog Monitor Information Continued</a:t>
            </a:r>
          </a:p>
        </p:txBody>
      </p:sp>
      <p:sp>
        <p:nvSpPr>
          <p:cNvPr id="22531"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ltLang="en-US"/>
          </a:p>
        </p:txBody>
      </p:sp>
      <p:sp>
        <p:nvSpPr>
          <p:cNvPr id="22532" name="Rectangle 12"/>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ltLang="en-US"/>
          </a:p>
        </p:txBody>
      </p:sp>
      <p:sp>
        <p:nvSpPr>
          <p:cNvPr id="24" name="Text Box 3"/>
          <p:cNvSpPr txBox="1">
            <a:spLocks noChangeArrowheads="1"/>
          </p:cNvSpPr>
          <p:nvPr/>
        </p:nvSpPr>
        <p:spPr bwMode="auto">
          <a:xfrm>
            <a:off x="96838" y="1447800"/>
            <a:ext cx="5008562" cy="901700"/>
          </a:xfrm>
          <a:prstGeom prst="rect">
            <a:avLst/>
          </a:prstGeom>
          <a:noFill/>
          <a:ln w="9525">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lvl1pPr marL="339725" indent="-339725">
              <a:spcAft>
                <a:spcPts val="600"/>
              </a:spcAft>
              <a:buClr>
                <a:schemeClr val="bg2"/>
              </a:buClr>
              <a:buFont typeface="Arial" pitchFamily="34" charset="0"/>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9pPr>
          </a:lstStyle>
          <a:p>
            <a:pPr eaLnBrk="1" hangingPunct="1">
              <a:spcBef>
                <a:spcPts val="500"/>
              </a:spcBef>
              <a:spcAft>
                <a:spcPct val="0"/>
              </a:spcAft>
              <a:buClrTx/>
              <a:buSzPct val="50000"/>
              <a:buFont typeface="Wingdings" pitchFamily="2" charset="2"/>
              <a:buChar char=""/>
              <a:defRPr/>
            </a:pPr>
            <a:r>
              <a:rPr lang="en-US" sz="1400" dirty="0">
                <a:solidFill>
                  <a:schemeClr val="tx1">
                    <a:lumMod val="65000"/>
                    <a:lumOff val="35000"/>
                  </a:schemeClr>
                </a:solidFill>
              </a:rPr>
              <a:t>The voltage values set for Channel 1 &amp; 2 can be considered as a “base gain” for the channel and it is important not to clip the incoming signals as these clipped data cannot be recovered.  </a:t>
            </a:r>
            <a:r>
              <a:rPr lang="en-US" sz="1400" b="1" dirty="0">
                <a:solidFill>
                  <a:srgbClr val="FF0000"/>
                </a:solidFill>
              </a:rPr>
              <a:t>A Rule of Thumb is to set the voltage range about one third higher than the actual input signal voltage.</a:t>
            </a:r>
          </a:p>
          <a:p>
            <a:pPr marL="0" indent="0" eaLnBrk="1" hangingPunct="1">
              <a:spcBef>
                <a:spcPts val="500"/>
              </a:spcBef>
              <a:spcAft>
                <a:spcPct val="0"/>
              </a:spcAft>
              <a:buClrTx/>
              <a:buSzPct val="50000"/>
              <a:defRPr/>
            </a:pPr>
            <a:endParaRPr lang="en-US" sz="1400" dirty="0"/>
          </a:p>
          <a:p>
            <a:pPr eaLnBrk="1" hangingPunct="1">
              <a:spcBef>
                <a:spcPts val="500"/>
              </a:spcBef>
              <a:spcAft>
                <a:spcPct val="0"/>
              </a:spcAft>
              <a:buClrTx/>
              <a:buSzPct val="50000"/>
              <a:buFont typeface="Wingdings" pitchFamily="2" charset="2"/>
              <a:buChar char=""/>
              <a:defRPr/>
            </a:pPr>
            <a:r>
              <a:rPr lang="en-US" sz="1400" dirty="0">
                <a:solidFill>
                  <a:schemeClr val="tx1">
                    <a:lumMod val="65000"/>
                    <a:lumOff val="35000"/>
                  </a:schemeClr>
                </a:solidFill>
              </a:rPr>
              <a:t>Any configuration problems will be reported as a </a:t>
            </a:r>
            <a:r>
              <a:rPr lang="en-US" sz="1400" dirty="0">
                <a:solidFill>
                  <a:srgbClr val="FF0000"/>
                </a:solidFill>
              </a:rPr>
              <a:t>bright red message at the bottom of the Analog Monitor</a:t>
            </a:r>
            <a:r>
              <a:rPr lang="en-US" sz="1400" dirty="0"/>
              <a:t>.  </a:t>
            </a:r>
            <a:r>
              <a:rPr lang="en-US" sz="1400" dirty="0">
                <a:solidFill>
                  <a:schemeClr val="tx1">
                    <a:lumMod val="65000"/>
                    <a:lumOff val="35000"/>
                  </a:schemeClr>
                </a:solidFill>
              </a:rPr>
              <a:t>Signal traces are displayed for diagnostic purposes and to insure that the trigger signal is being received. (Click the labels will cycle through the channels.) The trigger threshold should be set just above the base voltage and it is display as a red line.  Every time the trigger signal crosses this line, a ping is logged.  At this point, if the wiring and Analog Monitor configuration is correct, one should be able to start SURVEY, see data coming in on the correct signal traces and view the Ping Number field on the Analog Monitor steadily increasing. The scrolling data window in SURVEY will also display the sub-bottom profiling data.</a:t>
            </a:r>
          </a:p>
          <a:p>
            <a:pPr marL="0" indent="0" eaLnBrk="1" hangingPunct="1">
              <a:spcBef>
                <a:spcPts val="500"/>
              </a:spcBef>
              <a:spcAft>
                <a:spcPct val="0"/>
              </a:spcAft>
              <a:buClrTx/>
              <a:buSzPct val="45000"/>
              <a:defRPr/>
            </a:pPr>
            <a:endParaRPr lang="en-US" sz="1400" dirty="0"/>
          </a:p>
        </p:txBody>
      </p:sp>
      <p:pic>
        <p:nvPicPr>
          <p:cNvPr id="22534" name="Picture 29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62600" y="1524000"/>
            <a:ext cx="3508375"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2535" name="Straight Arrow Connector 8"/>
          <p:cNvCxnSpPr>
            <a:cxnSpLocks noChangeShapeType="1"/>
          </p:cNvCxnSpPr>
          <p:nvPr/>
        </p:nvCxnSpPr>
        <p:spPr bwMode="auto">
          <a:xfrm flipH="1" flipV="1">
            <a:off x="4811713" y="3200400"/>
            <a:ext cx="838200" cy="685800"/>
          </a:xfrm>
          <a:prstGeom prst="straightConnector1">
            <a:avLst/>
          </a:prstGeom>
          <a:noFill/>
          <a:ln w="28575" algn="ctr">
            <a:solidFill>
              <a:srgbClr val="FF0000"/>
            </a:solidFill>
            <a:round/>
            <a:headEnd/>
            <a:tailEnd type="arrow" w="med" len="me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3789565216"/>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Box 1"/>
          <p:cNvSpPr txBox="1">
            <a:spLocks noChangeArrowheads="1"/>
          </p:cNvSpPr>
          <p:nvPr/>
        </p:nvSpPr>
        <p:spPr bwMode="auto">
          <a:xfrm>
            <a:off x="228600" y="0"/>
            <a:ext cx="8043863" cy="931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9pPr>
          </a:lstStyle>
          <a:p>
            <a:pPr eaLnBrk="1" hangingPunct="1">
              <a:buSzPct val="100000"/>
            </a:pPr>
            <a:r>
              <a:rPr lang="en-US" altLang="en-US" sz="2800" dirty="0">
                <a:cs typeface="Arial" pitchFamily="34" charset="0"/>
              </a:rPr>
              <a:t>Analog Settings – Triggers &amp; Sweep Rates</a:t>
            </a:r>
          </a:p>
        </p:txBody>
      </p:sp>
      <p:sp>
        <p:nvSpPr>
          <p:cNvPr id="23555" name="Text Box 5"/>
          <p:cNvSpPr txBox="1">
            <a:spLocks noChangeArrowheads="1"/>
          </p:cNvSpPr>
          <p:nvPr/>
        </p:nvSpPr>
        <p:spPr bwMode="auto">
          <a:xfrm>
            <a:off x="152400" y="3352800"/>
            <a:ext cx="2895600" cy="147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360">
                <a:solidFill>
                  <a:srgbClr val="000000"/>
                </a:solidFill>
                <a:miter lim="800000"/>
                <a:headEnd/>
                <a:tailEnd/>
              </a14:hiddenLine>
            </a:ext>
          </a:extLst>
        </p:spPr>
        <p:txBody>
          <a:bodyPr lIns="90000" tIns="46800" rIns="90000" bIns="46800">
            <a:spAutoFit/>
          </a:bodyP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eaLnBrk="1" hangingPunct="1">
              <a:spcAft>
                <a:spcPct val="0"/>
              </a:spcAft>
              <a:buClrTx/>
              <a:buFontTx/>
              <a:buNone/>
            </a:pPr>
            <a:r>
              <a:rPr lang="en-US" altLang="en-US" sz="1800" dirty="0">
                <a:solidFill>
                  <a:srgbClr val="098DB4"/>
                </a:solidFill>
              </a:rPr>
              <a:t>External Trigger:  </a:t>
            </a:r>
            <a:r>
              <a:rPr lang="en-US" altLang="en-US" sz="1800" dirty="0">
                <a:solidFill>
                  <a:schemeClr val="tx1">
                    <a:lumMod val="65000"/>
                    <a:lumOff val="35000"/>
                  </a:schemeClr>
                </a:solidFill>
              </a:rPr>
              <a:t>The sub-bottom system is being triggered by another source and HYPACK just ‘listens’ for the returns.</a:t>
            </a:r>
          </a:p>
        </p:txBody>
      </p:sp>
      <p:sp>
        <p:nvSpPr>
          <p:cNvPr id="18439" name="Text Box 6"/>
          <p:cNvSpPr txBox="1">
            <a:spLocks noChangeArrowheads="1"/>
          </p:cNvSpPr>
          <p:nvPr/>
        </p:nvSpPr>
        <p:spPr bwMode="auto">
          <a:xfrm>
            <a:off x="3124200" y="3352800"/>
            <a:ext cx="2895600" cy="2014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360">
                <a:solidFill>
                  <a:srgbClr val="000000"/>
                </a:solidFill>
                <a:miter lim="800000"/>
                <a:headEnd/>
                <a:tailEnd/>
              </a14:hiddenLine>
            </a:ext>
          </a:extLst>
        </p:spPr>
        <p:txBody>
          <a:bodyPr lIns="90000" tIns="46800" rIns="90000" bIns="46800">
            <a:spAutoFit/>
          </a:bodyP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eaLnBrk="1" hangingPunct="1">
              <a:spcAft>
                <a:spcPct val="0"/>
              </a:spcAft>
              <a:buClrTx/>
              <a:buFontTx/>
              <a:buNone/>
              <a:defRPr/>
            </a:pPr>
            <a:r>
              <a:rPr lang="en-US" altLang="en-US" sz="1800" dirty="0">
                <a:solidFill>
                  <a:srgbClr val="098DB4"/>
                </a:solidFill>
              </a:rPr>
              <a:t>Internal Trigger:  </a:t>
            </a:r>
            <a:r>
              <a:rPr lang="en-US" altLang="en-US" sz="1800" dirty="0">
                <a:solidFill>
                  <a:schemeClr val="tx1">
                    <a:lumMod val="65000"/>
                    <a:lumOff val="35000"/>
                  </a:schemeClr>
                </a:solidFill>
              </a:rPr>
              <a:t>HYPACK provides a trigger to the sub-bottom system via the NI USB A/D box.  The user can control the Trigger Interval from the Analog Settings box.</a:t>
            </a:r>
          </a:p>
        </p:txBody>
      </p:sp>
      <p:sp>
        <p:nvSpPr>
          <p:cNvPr id="18440" name="Text Box 7"/>
          <p:cNvSpPr txBox="1">
            <a:spLocks noChangeArrowheads="1"/>
          </p:cNvSpPr>
          <p:nvPr/>
        </p:nvSpPr>
        <p:spPr bwMode="auto">
          <a:xfrm>
            <a:off x="6096000" y="3352800"/>
            <a:ext cx="2895600" cy="120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360">
                <a:solidFill>
                  <a:srgbClr val="000000"/>
                </a:solidFill>
                <a:miter lim="800000"/>
                <a:headEnd/>
                <a:tailEnd/>
              </a14:hiddenLine>
            </a:ext>
          </a:extLst>
        </p:spPr>
        <p:txBody>
          <a:bodyPr lIns="90000" tIns="46800" rIns="90000" bIns="46800">
            <a:spAutoFit/>
          </a:bodyP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eaLnBrk="1" hangingPunct="1">
              <a:spcAft>
                <a:spcPct val="0"/>
              </a:spcAft>
              <a:buClrTx/>
              <a:defRPr/>
            </a:pPr>
            <a:r>
              <a:rPr lang="en-US" altLang="en-US" sz="1800" dirty="0">
                <a:solidFill>
                  <a:srgbClr val="098DB4"/>
                </a:solidFill>
              </a:rPr>
              <a:t>Internal – SB Divisible:  </a:t>
            </a:r>
            <a:r>
              <a:rPr lang="en-US" altLang="en-US" sz="1800" dirty="0">
                <a:solidFill>
                  <a:schemeClr val="tx1">
                    <a:lumMod val="65000"/>
                    <a:lumOff val="35000"/>
                  </a:schemeClr>
                </a:solidFill>
              </a:rPr>
              <a:t>Used to avoid interference between two sub-bottom systems. </a:t>
            </a:r>
          </a:p>
        </p:txBody>
      </p:sp>
      <p:sp>
        <p:nvSpPr>
          <p:cNvPr id="18441" name="Text Box 8"/>
          <p:cNvSpPr txBox="1">
            <a:spLocks noChangeArrowheads="1"/>
          </p:cNvSpPr>
          <p:nvPr/>
        </p:nvSpPr>
        <p:spPr bwMode="auto">
          <a:xfrm>
            <a:off x="152400" y="4745038"/>
            <a:ext cx="2895600" cy="741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360">
                <a:solidFill>
                  <a:srgbClr val="000000"/>
                </a:solidFill>
                <a:miter lim="800000"/>
                <a:headEnd/>
                <a:tailEnd/>
              </a14:hiddenLine>
            </a:ext>
          </a:extLst>
        </p:spPr>
        <p:txBody>
          <a:bodyPr lIns="90000" tIns="46800" rIns="90000" bIns="46800">
            <a:spAutoFit/>
          </a:bodyP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eaLnBrk="1" hangingPunct="1">
              <a:spcAft>
                <a:spcPct val="0"/>
              </a:spcAft>
              <a:buClrTx/>
              <a:buFontTx/>
              <a:buNone/>
              <a:defRPr/>
            </a:pPr>
            <a:r>
              <a:rPr lang="en-US" altLang="en-US" sz="1400" dirty="0">
                <a:solidFill>
                  <a:srgbClr val="098DB4"/>
                </a:solidFill>
              </a:rPr>
              <a:t>Sample Period:  </a:t>
            </a:r>
            <a:r>
              <a:rPr lang="en-US" altLang="en-US" sz="1400" dirty="0">
                <a:solidFill>
                  <a:schemeClr val="tx1">
                    <a:lumMod val="65000"/>
                    <a:lumOff val="35000"/>
                  </a:schemeClr>
                </a:solidFill>
              </a:rPr>
              <a:t>How long the Sub-Bottom driver listens for returns.</a:t>
            </a:r>
          </a:p>
        </p:txBody>
      </p:sp>
      <p:sp>
        <p:nvSpPr>
          <p:cNvPr id="18442" name="Text Box 9"/>
          <p:cNvSpPr txBox="1">
            <a:spLocks noChangeArrowheads="1"/>
          </p:cNvSpPr>
          <p:nvPr/>
        </p:nvSpPr>
        <p:spPr bwMode="auto">
          <a:xfrm>
            <a:off x="152400" y="5410200"/>
            <a:ext cx="2895600" cy="160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360">
                <a:solidFill>
                  <a:srgbClr val="000000"/>
                </a:solidFill>
                <a:miter lim="800000"/>
                <a:headEnd/>
                <a:tailEnd/>
              </a14:hiddenLine>
            </a:ext>
          </a:extLst>
        </p:spPr>
        <p:txBody>
          <a:bodyPr lIns="90000" tIns="46800" rIns="90000" bIns="46800">
            <a:spAutoFit/>
          </a:bodyP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eaLnBrk="1" hangingPunct="1">
              <a:spcAft>
                <a:spcPct val="0"/>
              </a:spcAft>
              <a:buClrTx/>
              <a:defRPr/>
            </a:pPr>
            <a:r>
              <a:rPr lang="en-US" altLang="en-US" sz="1400" dirty="0">
                <a:solidFill>
                  <a:srgbClr val="098DB4"/>
                </a:solidFill>
              </a:rPr>
              <a:t>Sample Delay:  </a:t>
            </a:r>
            <a:r>
              <a:rPr lang="en-US" altLang="en-US" sz="1400" dirty="0">
                <a:solidFill>
                  <a:schemeClr val="tx1">
                    <a:lumMod val="65000"/>
                    <a:lumOff val="35000"/>
                  </a:schemeClr>
                </a:solidFill>
              </a:rPr>
              <a:t>How long the sub-bottom driver waits after the ping before starting listening. </a:t>
            </a:r>
            <a:r>
              <a:rPr lang="en-US" sz="1400" dirty="0">
                <a:solidFill>
                  <a:schemeClr val="tx1">
                    <a:lumMod val="65000"/>
                    <a:lumOff val="35000"/>
                  </a:schemeClr>
                </a:solidFill>
              </a:rPr>
              <a:t>This feature can be used in deeper water to reduce the length of the water column in the data.</a:t>
            </a:r>
          </a:p>
          <a:p>
            <a:pPr eaLnBrk="1" hangingPunct="1">
              <a:spcAft>
                <a:spcPct val="0"/>
              </a:spcAft>
              <a:buClrTx/>
              <a:buFontTx/>
              <a:buNone/>
              <a:defRPr/>
            </a:pPr>
            <a:endParaRPr lang="en-US" altLang="en-US" sz="1400" dirty="0">
              <a:solidFill>
                <a:srgbClr val="404040"/>
              </a:solidFill>
            </a:endParaRPr>
          </a:p>
        </p:txBody>
      </p:sp>
      <p:pic>
        <p:nvPicPr>
          <p:cNvPr id="23560" name="Picture 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 y="1066800"/>
            <a:ext cx="2797175" cy="2286000"/>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3561"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24200" y="1066800"/>
            <a:ext cx="2797175" cy="2286000"/>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3562" name="Picture 1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72200" y="1066800"/>
            <a:ext cx="2797175" cy="2286000"/>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10159534"/>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 Box 1"/>
          <p:cNvSpPr txBox="1">
            <a:spLocks noChangeArrowheads="1"/>
          </p:cNvSpPr>
          <p:nvPr/>
        </p:nvSpPr>
        <p:spPr bwMode="auto">
          <a:xfrm>
            <a:off x="228600" y="0"/>
            <a:ext cx="8043863" cy="931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9pPr>
          </a:lstStyle>
          <a:p>
            <a:pPr eaLnBrk="1" hangingPunct="1">
              <a:buSzPct val="100000"/>
            </a:pPr>
            <a:r>
              <a:rPr lang="en-US" altLang="en-US" sz="2800" dirty="0">
                <a:cs typeface="Arial" pitchFamily="34" charset="0"/>
              </a:rPr>
              <a:t>Analog Settings – Triggers &amp; Sweep Rates Continued</a:t>
            </a:r>
          </a:p>
        </p:txBody>
      </p:sp>
      <p:pic>
        <p:nvPicPr>
          <p:cNvPr id="24579" name="Picture 1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86400" y="1219200"/>
            <a:ext cx="3357563" cy="2743200"/>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4580" name="Text Box 3"/>
          <p:cNvSpPr txBox="1">
            <a:spLocks noChangeArrowheads="1"/>
          </p:cNvSpPr>
          <p:nvPr/>
        </p:nvSpPr>
        <p:spPr bwMode="auto">
          <a:xfrm>
            <a:off x="96838" y="1143000"/>
            <a:ext cx="5389562" cy="901700"/>
          </a:xfrm>
          <a:prstGeom prst="rect">
            <a:avLst/>
          </a:prstGeom>
          <a:noFill/>
          <a:ln w="9525">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lvl1pPr marL="339725" indent="-339725">
              <a:spcAft>
                <a:spcPts val="600"/>
              </a:spcAft>
              <a:buClr>
                <a:schemeClr val="bg2"/>
              </a:buClr>
              <a:buFont typeface="Arial" pitchFamily="34" charset="0"/>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9pPr>
          </a:lstStyle>
          <a:p>
            <a:pPr eaLnBrk="1" hangingPunct="1">
              <a:spcBef>
                <a:spcPts val="500"/>
              </a:spcBef>
              <a:spcAft>
                <a:spcPct val="0"/>
              </a:spcAft>
              <a:buClrTx/>
              <a:buSzPct val="50000"/>
              <a:buFont typeface="Wingdings" pitchFamily="2" charset="2"/>
              <a:buChar char=""/>
            </a:pPr>
            <a:r>
              <a:rPr lang="en-US" altLang="en-US" sz="1400" dirty="0">
                <a:solidFill>
                  <a:schemeClr val="tx1">
                    <a:lumMod val="65000"/>
                    <a:lumOff val="35000"/>
                  </a:schemeClr>
                </a:solidFill>
              </a:rPr>
              <a:t>In the example, SBP System 1 is triggered every 250 </a:t>
            </a:r>
            <a:r>
              <a:rPr lang="en-US" altLang="en-US" sz="1400" dirty="0" err="1">
                <a:solidFill>
                  <a:schemeClr val="tx1">
                    <a:lumMod val="65000"/>
                    <a:lumOff val="35000"/>
                  </a:schemeClr>
                </a:solidFill>
              </a:rPr>
              <a:t>ms</a:t>
            </a:r>
            <a:r>
              <a:rPr lang="en-US" altLang="en-US" sz="1400" dirty="0">
                <a:solidFill>
                  <a:schemeClr val="tx1">
                    <a:lumMod val="65000"/>
                    <a:lumOff val="35000"/>
                  </a:schemeClr>
                </a:solidFill>
              </a:rPr>
              <a:t> with sweep length of 70 </a:t>
            </a:r>
            <a:r>
              <a:rPr lang="en-US" altLang="en-US" sz="1400" dirty="0" err="1">
                <a:solidFill>
                  <a:schemeClr val="tx1">
                    <a:lumMod val="65000"/>
                    <a:lumOff val="35000"/>
                  </a:schemeClr>
                </a:solidFill>
              </a:rPr>
              <a:t>ms</a:t>
            </a:r>
            <a:r>
              <a:rPr lang="en-US" altLang="en-US" sz="1400" dirty="0">
                <a:solidFill>
                  <a:schemeClr val="tx1">
                    <a:lumMod val="65000"/>
                    <a:lumOff val="35000"/>
                  </a:schemeClr>
                </a:solidFill>
              </a:rPr>
              <a:t> (±53 m). The SBP System 1 trigger is divided by 2 to give SBP System a trigger interval of 500 </a:t>
            </a:r>
            <a:r>
              <a:rPr lang="en-US" altLang="en-US" sz="1400" dirty="0" err="1">
                <a:solidFill>
                  <a:schemeClr val="tx1">
                    <a:lumMod val="65000"/>
                    <a:lumOff val="35000"/>
                  </a:schemeClr>
                </a:solidFill>
              </a:rPr>
              <a:t>ms</a:t>
            </a:r>
            <a:r>
              <a:rPr lang="en-US" altLang="en-US" sz="1400" dirty="0">
                <a:solidFill>
                  <a:schemeClr val="tx1">
                    <a:lumMod val="65000"/>
                    <a:lumOff val="35000"/>
                  </a:schemeClr>
                </a:solidFill>
              </a:rPr>
              <a:t> with a 85 </a:t>
            </a:r>
            <a:r>
              <a:rPr lang="en-US" altLang="en-US" sz="1400" dirty="0" err="1">
                <a:solidFill>
                  <a:schemeClr val="tx1">
                    <a:lumMod val="65000"/>
                    <a:lumOff val="35000"/>
                  </a:schemeClr>
                </a:solidFill>
              </a:rPr>
              <a:t>ms</a:t>
            </a:r>
            <a:r>
              <a:rPr lang="en-US" altLang="en-US" sz="1400" dirty="0">
                <a:solidFill>
                  <a:schemeClr val="tx1">
                    <a:lumMod val="65000"/>
                    <a:lumOff val="35000"/>
                  </a:schemeClr>
                </a:solidFill>
              </a:rPr>
              <a:t> trigger delay and a 150 </a:t>
            </a:r>
            <a:r>
              <a:rPr lang="en-US" altLang="en-US" sz="1400" dirty="0" err="1">
                <a:solidFill>
                  <a:schemeClr val="tx1">
                    <a:lumMod val="65000"/>
                    <a:lumOff val="35000"/>
                  </a:schemeClr>
                </a:solidFill>
              </a:rPr>
              <a:t>ms</a:t>
            </a:r>
            <a:r>
              <a:rPr lang="en-US" altLang="en-US" sz="1400" dirty="0">
                <a:solidFill>
                  <a:schemeClr val="tx1">
                    <a:lumMod val="65000"/>
                    <a:lumOff val="35000"/>
                  </a:schemeClr>
                </a:solidFill>
              </a:rPr>
              <a:t> sweep length.  </a:t>
            </a:r>
          </a:p>
          <a:p>
            <a:pPr eaLnBrk="1" hangingPunct="1">
              <a:spcBef>
                <a:spcPts val="500"/>
              </a:spcBef>
              <a:spcAft>
                <a:spcPct val="0"/>
              </a:spcAft>
              <a:buClrTx/>
              <a:buSzPct val="50000"/>
              <a:buFont typeface="Wingdings" pitchFamily="2" charset="2"/>
              <a:buChar char=""/>
            </a:pPr>
            <a:r>
              <a:rPr lang="en-US" altLang="en-US" sz="1400" dirty="0">
                <a:solidFill>
                  <a:schemeClr val="tx1">
                    <a:lumMod val="65000"/>
                    <a:lumOff val="35000"/>
                  </a:schemeClr>
                </a:solidFill>
              </a:rPr>
              <a:t>One can tell if there will be any acoustic interference between the systems if the “blue” sweep lines occupy the same time slice; as one can see this is not the case and the result will be two interference-free datasets. </a:t>
            </a:r>
          </a:p>
          <a:p>
            <a:pPr eaLnBrk="1" hangingPunct="1">
              <a:spcBef>
                <a:spcPts val="500"/>
              </a:spcBef>
              <a:spcAft>
                <a:spcPct val="0"/>
              </a:spcAft>
              <a:buClrTx/>
              <a:buSzPct val="50000"/>
              <a:buFont typeface="Wingdings" pitchFamily="2" charset="2"/>
              <a:buChar char=""/>
            </a:pPr>
            <a:r>
              <a:rPr lang="en-US" altLang="en-US" sz="1400" dirty="0">
                <a:solidFill>
                  <a:schemeClr val="tx1">
                    <a:lumMod val="65000"/>
                    <a:lumOff val="35000"/>
                  </a:schemeClr>
                </a:solidFill>
              </a:rPr>
              <a:t>As an example, the general rules of thumb for configuring the triggers and sweep length for various sub-bottom profilers, in a maximum water depth of 30 meters, are tabulated below.  Note, that to convert from meters to milliseconds one must divide by 0.75. </a:t>
            </a:r>
          </a:p>
        </p:txBody>
      </p:sp>
      <p:pic>
        <p:nvPicPr>
          <p:cNvPr id="2458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2500" y="4114800"/>
            <a:ext cx="7319963" cy="198120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582" name="Rectangle 2"/>
          <p:cNvSpPr>
            <a:spLocks noChangeArrowheads="1"/>
          </p:cNvSpPr>
          <p:nvPr/>
        </p:nvSpPr>
        <p:spPr bwMode="auto">
          <a:xfrm>
            <a:off x="457200" y="5943600"/>
            <a:ext cx="708660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en-US" sz="1400" b="1" dirty="0">
                <a:solidFill>
                  <a:srgbClr val="FF0000"/>
                </a:solidFill>
              </a:rPr>
              <a:t>Note</a:t>
            </a:r>
            <a:r>
              <a:rPr lang="en-US" altLang="en-US" sz="1400" dirty="0">
                <a:solidFill>
                  <a:srgbClr val="FF0000"/>
                </a:solidFill>
              </a:rPr>
              <a:t>: it is a good idea to set the sweep value to a bit more than one calculated to allow a safety margin for unknown seabed conditions.</a:t>
            </a:r>
          </a:p>
          <a:p>
            <a:endParaRPr lang="en-US" altLang="en-US" sz="1400" dirty="0">
              <a:solidFill>
                <a:schemeClr val="tx1"/>
              </a:solidFill>
            </a:endParaRPr>
          </a:p>
        </p:txBody>
      </p:sp>
    </p:spTree>
    <p:extLst>
      <p:ext uri="{BB962C8B-B14F-4D97-AF65-F5344CB8AC3E}">
        <p14:creationId xmlns:p14="http://schemas.microsoft.com/office/powerpoint/2010/main" val="562858224"/>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Wiring the NI-USB DAQ</a:t>
            </a:r>
          </a:p>
        </p:txBody>
      </p:sp>
      <p:sp>
        <p:nvSpPr>
          <p:cNvPr id="4" name="Slide Number Placeholder 3"/>
          <p:cNvSpPr>
            <a:spLocks noGrp="1"/>
          </p:cNvSpPr>
          <p:nvPr>
            <p:ph type="sldNum" sz="quarter" idx="12"/>
          </p:nvPr>
        </p:nvSpPr>
        <p:spPr/>
        <p:txBody>
          <a:bodyPr/>
          <a:lstStyle/>
          <a:p>
            <a:fld id="{50F2F8E5-1108-0A46-83A0-852BF6A1A522}" type="slidenum">
              <a:rPr lang="en-US" smtClean="0"/>
              <a:pPr/>
              <a:t>28</a:t>
            </a:fld>
            <a:endParaRPr lang="en-US"/>
          </a:p>
        </p:txBody>
      </p:sp>
      <p:sp>
        <p:nvSpPr>
          <p:cNvPr id="5" name="Content Placeholder 4"/>
          <p:cNvSpPr>
            <a:spLocks noGrp="1"/>
          </p:cNvSpPr>
          <p:nvPr>
            <p:ph idx="1"/>
          </p:nvPr>
        </p:nvSpPr>
        <p:spPr>
          <a:xfrm>
            <a:off x="363793" y="4411129"/>
            <a:ext cx="8458200" cy="1507975"/>
          </a:xfrm>
        </p:spPr>
        <p:txBody>
          <a:bodyPr>
            <a:normAutofit fontScale="92500" lnSpcReduction="10000"/>
          </a:bodyPr>
          <a:lstStyle/>
          <a:p>
            <a:r>
              <a:rPr lang="en-US" dirty="0">
                <a:solidFill>
                  <a:schemeClr val="tx1">
                    <a:lumMod val="65000"/>
                    <a:lumOff val="35000"/>
                  </a:schemeClr>
                </a:solidFill>
              </a:rPr>
              <a:t>There are many possible analog triggering &amp; signal configurations:</a:t>
            </a:r>
          </a:p>
          <a:p>
            <a:pPr marL="617220" lvl="2" indent="-342900">
              <a:buFont typeface="Arial" panose="020B0604020202020204" pitchFamily="34" charset="0"/>
              <a:buChar char="•"/>
            </a:pPr>
            <a:r>
              <a:rPr lang="en-US" dirty="0">
                <a:solidFill>
                  <a:schemeClr val="tx1">
                    <a:lumMod val="65000"/>
                    <a:lumOff val="35000"/>
                  </a:schemeClr>
                </a:solidFill>
                <a:hlinkClick r:id="rId2" action="ppaction://hlinksldjump"/>
              </a:rPr>
              <a:t>Single channel SBP with internal or external trigger.</a:t>
            </a:r>
            <a:endParaRPr lang="en-US" dirty="0">
              <a:solidFill>
                <a:schemeClr val="tx1">
                  <a:lumMod val="65000"/>
                  <a:lumOff val="35000"/>
                </a:schemeClr>
              </a:solidFill>
            </a:endParaRPr>
          </a:p>
          <a:p>
            <a:pPr marL="617220" lvl="2" indent="-342900">
              <a:buFont typeface="Arial" panose="020B0604020202020204" pitchFamily="34" charset="0"/>
              <a:buChar char="•"/>
            </a:pPr>
            <a:r>
              <a:rPr lang="en-US" dirty="0">
                <a:solidFill>
                  <a:schemeClr val="tx1">
                    <a:lumMod val="65000"/>
                    <a:lumOff val="35000"/>
                  </a:schemeClr>
                </a:solidFill>
                <a:hlinkClick r:id="rId3" action="ppaction://hlinksldjump"/>
              </a:rPr>
              <a:t>Two channel SBP with internal triggers (divided).</a:t>
            </a:r>
            <a:endParaRPr lang="en-US" dirty="0">
              <a:solidFill>
                <a:schemeClr val="tx1">
                  <a:lumMod val="65000"/>
                  <a:lumOff val="35000"/>
                </a:schemeClr>
              </a:solidFill>
            </a:endParaRPr>
          </a:p>
          <a:p>
            <a:pPr marL="617220" lvl="2" indent="-342900">
              <a:buFont typeface="Arial" panose="020B0604020202020204" pitchFamily="34" charset="0"/>
              <a:buChar char="•"/>
            </a:pPr>
            <a:r>
              <a:rPr lang="en-US" dirty="0">
                <a:solidFill>
                  <a:schemeClr val="tx1">
                    <a:lumMod val="65000"/>
                    <a:lumOff val="35000"/>
                  </a:schemeClr>
                </a:solidFill>
              </a:rPr>
              <a:t>Two channel SSS with internal or external trigger.</a:t>
            </a:r>
          </a:p>
          <a:p>
            <a:pPr marL="617220" lvl="2" indent="-342900">
              <a:buFont typeface="Arial" panose="020B0604020202020204" pitchFamily="34" charset="0"/>
              <a:buChar char="•"/>
            </a:pPr>
            <a:r>
              <a:rPr lang="en-US" dirty="0">
                <a:solidFill>
                  <a:schemeClr val="tx1">
                    <a:lumMod val="65000"/>
                    <a:lumOff val="35000"/>
                  </a:schemeClr>
                </a:solidFill>
                <a:hlinkClick r:id="rId4" action="ppaction://hlinksldjump"/>
              </a:rPr>
              <a:t>Two channel SSS &amp; two channel SBP with internal trigger.</a:t>
            </a:r>
            <a:endParaRPr lang="en-US" dirty="0">
              <a:solidFill>
                <a:schemeClr val="tx1">
                  <a:lumMod val="65000"/>
                  <a:lumOff val="35000"/>
                </a:schemeClr>
              </a:solidFill>
            </a:endParaRPr>
          </a:p>
          <a:p>
            <a:pPr lvl="2" indent="0">
              <a:buNone/>
            </a:pPr>
            <a:endParaRPr lang="en-US" dirty="0"/>
          </a:p>
        </p:txBody>
      </p:sp>
      <p:sp>
        <p:nvSpPr>
          <p:cNvPr id="7" name="Subtitle 4"/>
          <p:cNvSpPr txBox="1">
            <a:spLocks/>
          </p:cNvSpPr>
          <p:nvPr/>
        </p:nvSpPr>
        <p:spPr>
          <a:xfrm>
            <a:off x="373348" y="1070579"/>
            <a:ext cx="4693951" cy="762714"/>
          </a:xfrm>
          <a:prstGeom prst="rect">
            <a:avLst/>
          </a:prstGeom>
        </p:spPr>
        <p:txBody>
          <a:bodyPr vert="horz" lIns="0" tIns="0" rIns="0" bIns="0" rtlCol="0">
            <a:normAutofit fontScale="77500" lnSpcReduction="20000"/>
          </a:bodyPr>
          <a:lstStyle>
            <a:lvl1pPr marL="0" indent="0" algn="l" defTabSz="457200" rtl="0" eaLnBrk="1" latinLnBrk="0" hangingPunct="1">
              <a:spcBef>
                <a:spcPts val="0"/>
              </a:spcBef>
              <a:spcAft>
                <a:spcPts val="600"/>
              </a:spcAft>
              <a:buClr>
                <a:schemeClr val="bg2"/>
              </a:buClr>
              <a:buFont typeface="Arial"/>
              <a:buNone/>
              <a:defRPr sz="2200" b="0" i="0" kern="1200" cap="none">
                <a:solidFill>
                  <a:schemeClr val="tx1"/>
                </a:solidFill>
                <a:latin typeface="Arial"/>
                <a:ea typeface="+mn-ea"/>
                <a:cs typeface="Arial"/>
              </a:defRPr>
            </a:lvl1pPr>
            <a:lvl2pPr marL="137160" indent="-137160" algn="l" defTabSz="457200" rtl="0" eaLnBrk="1" latinLnBrk="0" hangingPunct="1">
              <a:spcBef>
                <a:spcPts val="0"/>
              </a:spcBef>
              <a:spcAft>
                <a:spcPts val="400"/>
              </a:spcAft>
              <a:buClr>
                <a:schemeClr val="tx1"/>
              </a:buClr>
              <a:buSzPct val="100000"/>
              <a:buFont typeface="Arial"/>
              <a:buChar char="•"/>
              <a:defRPr sz="2000" kern="1200">
                <a:solidFill>
                  <a:schemeClr val="tx1"/>
                </a:solidFill>
                <a:latin typeface="Arial"/>
                <a:ea typeface="+mn-ea"/>
                <a:cs typeface="Arial"/>
              </a:defRPr>
            </a:lvl2pPr>
            <a:lvl3pPr marL="274320" indent="-137160" algn="l" defTabSz="457200" rtl="0" eaLnBrk="1" latinLnBrk="0" hangingPunct="1">
              <a:spcBef>
                <a:spcPts val="0"/>
              </a:spcBef>
              <a:spcAft>
                <a:spcPts val="400"/>
              </a:spcAft>
              <a:buFont typeface="Lucida Grande"/>
              <a:buChar char="-"/>
              <a:defRPr sz="1800" kern="1200">
                <a:solidFill>
                  <a:schemeClr val="tx1"/>
                </a:solidFill>
                <a:latin typeface="Arial"/>
                <a:ea typeface="+mn-ea"/>
                <a:cs typeface="Arial"/>
              </a:defRPr>
            </a:lvl3pPr>
            <a:lvl4pPr marL="411480" indent="-137160" algn="l" defTabSz="457200" rtl="0" eaLnBrk="1" latinLnBrk="0" hangingPunct="1">
              <a:spcBef>
                <a:spcPts val="0"/>
              </a:spcBef>
              <a:spcAft>
                <a:spcPts val="400"/>
              </a:spcAft>
              <a:buFont typeface="Arial"/>
              <a:buChar char="•"/>
              <a:defRPr sz="1600" kern="1200">
                <a:solidFill>
                  <a:schemeClr val="tx1"/>
                </a:solidFill>
                <a:latin typeface="Arial"/>
                <a:ea typeface="+mn-ea"/>
                <a:cs typeface="Arial"/>
              </a:defRPr>
            </a:lvl4pPr>
            <a:lvl5pPr marL="548640" indent="-137160" algn="l" defTabSz="457200" rtl="0" eaLnBrk="1" latinLnBrk="0" hangingPunct="1">
              <a:spcBef>
                <a:spcPts val="0"/>
              </a:spcBef>
              <a:spcAft>
                <a:spcPts val="400"/>
              </a:spcAft>
              <a:buFont typeface="Lucida Grande"/>
              <a:buChar char="-"/>
              <a:defRPr sz="16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b="1" dirty="0">
                <a:solidFill>
                  <a:schemeClr val="tx1">
                    <a:lumMod val="65000"/>
                    <a:lumOff val="35000"/>
                  </a:schemeClr>
                </a:solidFill>
              </a:rPr>
              <a:t>Configuring the NI-USB 6221, 6341 &amp; 6212:</a:t>
            </a:r>
          </a:p>
          <a:p>
            <a:r>
              <a:rPr lang="en-US" b="1" dirty="0">
                <a:solidFill>
                  <a:schemeClr val="tx1">
                    <a:lumMod val="65000"/>
                    <a:lumOff val="35000"/>
                  </a:schemeClr>
                </a:solidFill>
              </a:rPr>
              <a:t>Sounding Better January 2018 </a:t>
            </a:r>
          </a:p>
        </p:txBody>
      </p:sp>
      <p:pic>
        <p:nvPicPr>
          <p:cNvPr id="512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2000" y="1621551"/>
            <a:ext cx="7505700" cy="25789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1587439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2" y="0"/>
            <a:ext cx="8543435" cy="988786"/>
          </a:xfrm>
        </p:spPr>
        <p:txBody>
          <a:bodyPr/>
          <a:lstStyle/>
          <a:p>
            <a:r>
              <a:rPr lang="en-US" dirty="0"/>
              <a:t>Configuring Single Channel SBP – Internal Trigger</a:t>
            </a:r>
          </a:p>
        </p:txBody>
      </p:sp>
      <p:sp>
        <p:nvSpPr>
          <p:cNvPr id="4" name="Slide Number Placeholder 3"/>
          <p:cNvSpPr>
            <a:spLocks noGrp="1"/>
          </p:cNvSpPr>
          <p:nvPr>
            <p:ph type="sldNum" sz="quarter" idx="12"/>
          </p:nvPr>
        </p:nvSpPr>
        <p:spPr/>
        <p:txBody>
          <a:bodyPr/>
          <a:lstStyle/>
          <a:p>
            <a:fld id="{50F2F8E5-1108-0A46-83A0-852BF6A1A522}" type="slidenum">
              <a:rPr lang="en-US" smtClean="0"/>
              <a:pPr/>
              <a:t>29</a:t>
            </a:fld>
            <a:endParaRPr lang="en-US"/>
          </a:p>
        </p:txBody>
      </p:sp>
      <p:sp>
        <p:nvSpPr>
          <p:cNvPr id="6" name="Rectangle 5"/>
          <p:cNvSpPr/>
          <p:nvPr/>
        </p:nvSpPr>
        <p:spPr>
          <a:xfrm>
            <a:off x="244929" y="4774024"/>
            <a:ext cx="6055286" cy="1754326"/>
          </a:xfrm>
          <a:prstGeom prst="rect">
            <a:avLst/>
          </a:prstGeom>
        </p:spPr>
        <p:txBody>
          <a:bodyPr wrap="square">
            <a:spAutoFit/>
          </a:bodyPr>
          <a:lstStyle/>
          <a:p>
            <a:r>
              <a:rPr lang="en-US" dirty="0">
                <a:solidFill>
                  <a:schemeClr val="tx1">
                    <a:lumMod val="65000"/>
                    <a:lumOff val="35000"/>
                  </a:schemeClr>
                </a:solidFill>
              </a:rPr>
              <a:t>In this configuration the Analog Output 0 is sent to Analog Input 0.  </a:t>
            </a:r>
          </a:p>
          <a:p>
            <a:r>
              <a:rPr lang="en-US" dirty="0">
                <a:solidFill>
                  <a:schemeClr val="tx1">
                    <a:lumMod val="65000"/>
                    <a:lumOff val="35000"/>
                  </a:schemeClr>
                </a:solidFill>
              </a:rPr>
              <a:t>On Analog Input 0 there must be a BNC T so that the trigger can be sent to the SBP. </a:t>
            </a:r>
          </a:p>
          <a:p>
            <a:r>
              <a:rPr lang="en-US" dirty="0">
                <a:solidFill>
                  <a:schemeClr val="tx1">
                    <a:lumMod val="65000"/>
                    <a:lumOff val="35000"/>
                  </a:schemeClr>
                </a:solidFill>
              </a:rPr>
              <a:t>Analog Input 1 is connected to the SBP signal</a:t>
            </a:r>
          </a:p>
          <a:p>
            <a:r>
              <a:rPr lang="en-US" dirty="0">
                <a:solidFill>
                  <a:schemeClr val="tx1">
                    <a:lumMod val="65000"/>
                    <a:lumOff val="35000"/>
                  </a:schemeClr>
                </a:solidFill>
              </a:rPr>
              <a:t>output.  Set the signal source to Floating Source (FS) </a:t>
            </a:r>
            <a:r>
              <a:rPr lang="en-US" b="1" dirty="0">
                <a:solidFill>
                  <a:srgbClr val="FF0000"/>
                </a:solidFill>
              </a:rPr>
              <a:t>* </a:t>
            </a:r>
          </a:p>
        </p:txBody>
      </p:sp>
      <p:pic>
        <p:nvPicPr>
          <p:cNvPr id="6146" name="Picture 2" descr="See the source image"/>
          <p:cNvPicPr>
            <a:picLocks noChangeAspect="1" noChangeArrowheads="1"/>
          </p:cNvPicPr>
          <p:nvPr/>
        </p:nvPicPr>
        <p:blipFill rotWithShape="1">
          <a:blip r:embed="rId2">
            <a:extLst>
              <a:ext uri="{28A0092B-C50C-407E-A947-70E740481C1C}">
                <a14:useLocalDpi xmlns:a14="http://schemas.microsoft.com/office/drawing/2010/main" val="0"/>
              </a:ext>
            </a:extLst>
          </a:blip>
          <a:srcRect t="35029" b="34719"/>
          <a:stretch/>
        </p:blipFill>
        <p:spPr bwMode="auto">
          <a:xfrm>
            <a:off x="3943676" y="4091238"/>
            <a:ext cx="1284671" cy="38864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1261122" y="4110546"/>
            <a:ext cx="2796599" cy="369332"/>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n-US" b="1" dirty="0">
                <a:solidFill>
                  <a:srgbClr val="FF0000"/>
                </a:solidFill>
              </a:rPr>
              <a:t>SBP </a:t>
            </a:r>
            <a:r>
              <a:rPr lang="en-US" b="1" dirty="0" err="1">
                <a:solidFill>
                  <a:srgbClr val="FF0000"/>
                </a:solidFill>
              </a:rPr>
              <a:t>Ch</a:t>
            </a:r>
            <a:r>
              <a:rPr lang="en-US" b="1" dirty="0">
                <a:solidFill>
                  <a:srgbClr val="FF0000"/>
                </a:solidFill>
              </a:rPr>
              <a:t> 1 Signal Output</a:t>
            </a:r>
          </a:p>
        </p:txBody>
      </p:sp>
      <p:pic>
        <p:nvPicPr>
          <p:cNvPr id="13" name="Picture 12"/>
          <p:cNvPicPr>
            <a:picLocks noChangeAspect="1"/>
          </p:cNvPicPr>
          <p:nvPr/>
        </p:nvPicPr>
        <p:blipFill rotWithShape="1">
          <a:blip r:embed="rId3">
            <a:extLst>
              <a:ext uri="{28A0092B-C50C-407E-A947-70E740481C1C}">
                <a14:useLocalDpi xmlns:a14="http://schemas.microsoft.com/office/drawing/2010/main" val="0"/>
              </a:ext>
            </a:extLst>
          </a:blip>
          <a:srcRect l="12453" t="11190" r="5873" b="2024"/>
          <a:stretch/>
        </p:blipFill>
        <p:spPr>
          <a:xfrm>
            <a:off x="6357160" y="2422697"/>
            <a:ext cx="2721527" cy="3855832"/>
          </a:xfrm>
          <a:prstGeom prst="rect">
            <a:avLst/>
          </a:prstGeom>
        </p:spPr>
      </p:pic>
      <p:sp>
        <p:nvSpPr>
          <p:cNvPr id="15" name="TextBox 14"/>
          <p:cNvSpPr txBox="1"/>
          <p:nvPr/>
        </p:nvSpPr>
        <p:spPr>
          <a:xfrm>
            <a:off x="3820731" y="3829876"/>
            <a:ext cx="1718740" cy="307777"/>
          </a:xfrm>
          <a:prstGeom prst="rect">
            <a:avLst/>
          </a:prstGeom>
          <a:noFill/>
        </p:spPr>
        <p:txBody>
          <a:bodyPr wrap="none" rtlCol="0">
            <a:spAutoFit/>
          </a:bodyPr>
          <a:lstStyle/>
          <a:p>
            <a:r>
              <a:rPr lang="en-US" sz="1400" dirty="0">
                <a:solidFill>
                  <a:schemeClr val="tx1">
                    <a:lumMod val="65000"/>
                    <a:lumOff val="35000"/>
                  </a:schemeClr>
                </a:solidFill>
              </a:rPr>
              <a:t>48 Hz passive HPF</a:t>
            </a:r>
          </a:p>
        </p:txBody>
      </p:sp>
      <p:cxnSp>
        <p:nvCxnSpPr>
          <p:cNvPr id="21" name="Straight Connector 20"/>
          <p:cNvCxnSpPr/>
          <p:nvPr/>
        </p:nvCxnSpPr>
        <p:spPr>
          <a:xfrm flipV="1">
            <a:off x="5176157" y="4281101"/>
            <a:ext cx="2238560" cy="4457"/>
          </a:xfrm>
          <a:prstGeom prst="line">
            <a:avLst/>
          </a:prstGeom>
          <a:ln w="28575">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23" name="Straight Arrow Connector 22"/>
          <p:cNvCxnSpPr/>
          <p:nvPr/>
        </p:nvCxnSpPr>
        <p:spPr>
          <a:xfrm flipH="1" flipV="1">
            <a:off x="7406641" y="3755616"/>
            <a:ext cx="16152" cy="525485"/>
          </a:xfrm>
          <a:prstGeom prst="straightConnector1">
            <a:avLst/>
          </a:prstGeom>
          <a:ln w="28575">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6145" name="Straight Arrow Connector 6144"/>
          <p:cNvCxnSpPr/>
          <p:nvPr/>
        </p:nvCxnSpPr>
        <p:spPr>
          <a:xfrm>
            <a:off x="6676013" y="2907048"/>
            <a:ext cx="8164" cy="933477"/>
          </a:xfrm>
          <a:prstGeom prst="straightConnector1">
            <a:avLst/>
          </a:prstGeom>
          <a:ln w="28575">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36" name="TextBox 35"/>
          <p:cNvSpPr txBox="1"/>
          <p:nvPr/>
        </p:nvSpPr>
        <p:spPr>
          <a:xfrm>
            <a:off x="1263998" y="3634249"/>
            <a:ext cx="2193934" cy="369332"/>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n-US" b="1" dirty="0">
                <a:solidFill>
                  <a:srgbClr val="FF0000"/>
                </a:solidFill>
              </a:rPr>
              <a:t>SBP Trigger Input</a:t>
            </a:r>
          </a:p>
        </p:txBody>
      </p:sp>
      <p:cxnSp>
        <p:nvCxnSpPr>
          <p:cNvPr id="37" name="Straight Arrow Connector 36"/>
          <p:cNvCxnSpPr/>
          <p:nvPr/>
        </p:nvCxnSpPr>
        <p:spPr>
          <a:xfrm flipH="1" flipV="1">
            <a:off x="3511985" y="3815906"/>
            <a:ext cx="3168120" cy="1"/>
          </a:xfrm>
          <a:prstGeom prst="straightConnector1">
            <a:avLst/>
          </a:prstGeom>
          <a:ln w="28575">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6150" name="Rectangle 6149"/>
          <p:cNvSpPr/>
          <p:nvPr/>
        </p:nvSpPr>
        <p:spPr>
          <a:xfrm>
            <a:off x="6300215" y="3944708"/>
            <a:ext cx="458780" cy="584775"/>
          </a:xfrm>
          <a:prstGeom prst="rect">
            <a:avLst/>
          </a:prstGeom>
        </p:spPr>
        <p:txBody>
          <a:bodyPr wrap="none">
            <a:spAutoFit/>
          </a:bodyPr>
          <a:lstStyle/>
          <a:p>
            <a:r>
              <a:rPr lang="en-US" sz="3200" b="1" dirty="0">
                <a:solidFill>
                  <a:srgbClr val="FF0000"/>
                </a:solidFill>
              </a:rPr>
              <a:t>* </a:t>
            </a:r>
          </a:p>
        </p:txBody>
      </p:sp>
      <p:sp>
        <p:nvSpPr>
          <p:cNvPr id="42" name="Rectangle 41"/>
          <p:cNvSpPr/>
          <p:nvPr/>
        </p:nvSpPr>
        <p:spPr>
          <a:xfrm>
            <a:off x="6956174" y="3940601"/>
            <a:ext cx="458780" cy="584775"/>
          </a:xfrm>
          <a:prstGeom prst="rect">
            <a:avLst/>
          </a:prstGeom>
        </p:spPr>
        <p:txBody>
          <a:bodyPr wrap="none">
            <a:spAutoFit/>
          </a:bodyPr>
          <a:lstStyle/>
          <a:p>
            <a:r>
              <a:rPr lang="en-US" sz="3200" b="1" dirty="0">
                <a:solidFill>
                  <a:srgbClr val="FF0000"/>
                </a:solidFill>
              </a:rPr>
              <a:t>* </a:t>
            </a:r>
          </a:p>
        </p:txBody>
      </p:sp>
      <p:grpSp>
        <p:nvGrpSpPr>
          <p:cNvPr id="6159" name="Group 6158"/>
          <p:cNvGrpSpPr/>
          <p:nvPr/>
        </p:nvGrpSpPr>
        <p:grpSpPr>
          <a:xfrm>
            <a:off x="4433204" y="1001408"/>
            <a:ext cx="4690249" cy="1445782"/>
            <a:chOff x="171449" y="1102004"/>
            <a:chExt cx="5089730" cy="1618009"/>
          </a:xfrm>
        </p:grpSpPr>
        <p:pic>
          <p:nvPicPr>
            <p:cNvPr id="6151" name="Picture 6150"/>
            <p:cNvPicPr>
              <a:picLocks noChangeAspect="1"/>
            </p:cNvPicPr>
            <p:nvPr/>
          </p:nvPicPr>
          <p:blipFill rotWithShape="1">
            <a:blip r:embed="rId4">
              <a:extLst>
                <a:ext uri="{28A0092B-C50C-407E-A947-70E740481C1C}">
                  <a14:useLocalDpi xmlns:a14="http://schemas.microsoft.com/office/drawing/2010/main" val="0"/>
                </a:ext>
              </a:extLst>
            </a:blip>
            <a:srcRect l="4375" t="39643" r="6428" b="32024"/>
            <a:stretch/>
          </p:blipFill>
          <p:spPr>
            <a:xfrm>
              <a:off x="171449" y="1102004"/>
              <a:ext cx="5089730" cy="1212569"/>
            </a:xfrm>
            <a:prstGeom prst="rect">
              <a:avLst/>
            </a:prstGeom>
          </p:spPr>
        </p:pic>
        <p:cxnSp>
          <p:nvCxnSpPr>
            <p:cNvPr id="47" name="Straight Arrow Connector 46"/>
            <p:cNvCxnSpPr/>
            <p:nvPr/>
          </p:nvCxnSpPr>
          <p:spPr>
            <a:xfrm>
              <a:off x="4498521" y="2090057"/>
              <a:ext cx="0" cy="359229"/>
            </a:xfrm>
            <a:prstGeom prst="straightConnector1">
              <a:avLst/>
            </a:prstGeom>
            <a:ln w="28575">
              <a:solidFill>
                <a:srgbClr val="FF0000"/>
              </a:solidFill>
              <a:tailEnd type="arrow"/>
            </a:ln>
          </p:spPr>
          <p:style>
            <a:lnRef idx="2">
              <a:schemeClr val="accent1"/>
            </a:lnRef>
            <a:fillRef idx="0">
              <a:schemeClr val="accent1"/>
            </a:fillRef>
            <a:effectRef idx="1">
              <a:schemeClr val="accent1"/>
            </a:effectRef>
            <a:fontRef idx="minor">
              <a:schemeClr val="tx1"/>
            </a:fontRef>
          </p:style>
        </p:cxnSp>
        <p:pic>
          <p:nvPicPr>
            <p:cNvPr id="6158" name="Picture 4" descr="Image result for ground symbol"/>
            <p:cNvPicPr>
              <a:picLocks noChangeAspect="1" noChangeArrowheads="1"/>
            </p:cNvPicPr>
            <p:nvPr/>
          </p:nvPicPr>
          <p:blipFill rotWithShape="1">
            <a:blip r:embed="rId5">
              <a:extLst>
                <a:ext uri="{28A0092B-C50C-407E-A947-70E740481C1C}">
                  <a14:useLocalDpi xmlns:a14="http://schemas.microsoft.com/office/drawing/2010/main" val="0"/>
                </a:ext>
              </a:extLst>
            </a:blip>
            <a:srcRect t="48985" b="15236"/>
            <a:stretch/>
          </p:blipFill>
          <p:spPr bwMode="auto">
            <a:xfrm>
              <a:off x="4245071" y="2449286"/>
              <a:ext cx="498377" cy="270727"/>
            </a:xfrm>
            <a:prstGeom prst="rect">
              <a:avLst/>
            </a:prstGeom>
            <a:noFill/>
            <a:extLst>
              <a:ext uri="{909E8E84-426E-40DD-AFC4-6F175D3DCCD1}">
                <a14:hiddenFill xmlns:a14="http://schemas.microsoft.com/office/drawing/2010/main">
                  <a:solidFill>
                    <a:srgbClr val="FFFFFF"/>
                  </a:solidFill>
                </a14:hiddenFill>
              </a:ext>
            </a:extLst>
          </p:spPr>
        </p:pic>
      </p:grpSp>
      <p:sp>
        <p:nvSpPr>
          <p:cNvPr id="6169" name="Rectangle 6168"/>
          <p:cNvSpPr/>
          <p:nvPr/>
        </p:nvSpPr>
        <p:spPr>
          <a:xfrm>
            <a:off x="147297" y="2003068"/>
            <a:ext cx="1095172" cy="646331"/>
          </a:xfrm>
          <a:prstGeom prst="rect">
            <a:avLst/>
          </a:prstGeom>
        </p:spPr>
        <p:txBody>
          <a:bodyPr wrap="none">
            <a:spAutoFit/>
          </a:bodyPr>
          <a:lstStyle/>
          <a:p>
            <a:r>
              <a:rPr lang="en-US" b="1" dirty="0">
                <a:solidFill>
                  <a:schemeClr val="tx1">
                    <a:lumMod val="65000"/>
                    <a:lumOff val="35000"/>
                  </a:schemeClr>
                </a:solidFill>
              </a:rPr>
              <a:t>Analog </a:t>
            </a:r>
          </a:p>
          <a:p>
            <a:r>
              <a:rPr lang="en-US" b="1" dirty="0">
                <a:solidFill>
                  <a:schemeClr val="tx1">
                    <a:lumMod val="65000"/>
                    <a:lumOff val="35000"/>
                  </a:schemeClr>
                </a:solidFill>
              </a:rPr>
              <a:t>Monitor </a:t>
            </a:r>
          </a:p>
        </p:txBody>
      </p:sp>
      <p:sp>
        <p:nvSpPr>
          <p:cNvPr id="67" name="Rectangle 66"/>
          <p:cNvSpPr/>
          <p:nvPr/>
        </p:nvSpPr>
        <p:spPr>
          <a:xfrm>
            <a:off x="5931634" y="3495749"/>
            <a:ext cx="643574" cy="276999"/>
          </a:xfrm>
          <a:prstGeom prst="rect">
            <a:avLst/>
          </a:prstGeom>
        </p:spPr>
        <p:txBody>
          <a:bodyPr wrap="none">
            <a:spAutoFit/>
          </a:bodyPr>
          <a:lstStyle/>
          <a:p>
            <a:r>
              <a:rPr lang="en-US" sz="1200" dirty="0">
                <a:solidFill>
                  <a:srgbClr val="FF0000"/>
                </a:solidFill>
              </a:rPr>
              <a:t>BNC T</a:t>
            </a:r>
          </a:p>
        </p:txBody>
      </p:sp>
      <p:pic>
        <p:nvPicPr>
          <p:cNvPr id="32" name="Picture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82756" y="1049106"/>
            <a:ext cx="2366176" cy="25542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174" name="Rectangle 6173"/>
          <p:cNvSpPr/>
          <p:nvPr/>
        </p:nvSpPr>
        <p:spPr>
          <a:xfrm>
            <a:off x="1396093" y="3102429"/>
            <a:ext cx="791936" cy="271357"/>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TextBox 2"/>
          <p:cNvSpPr txBox="1"/>
          <p:nvPr/>
        </p:nvSpPr>
        <p:spPr>
          <a:xfrm>
            <a:off x="3820731" y="2900152"/>
            <a:ext cx="2473754" cy="584775"/>
          </a:xfrm>
          <a:prstGeom prst="rect">
            <a:avLst/>
          </a:prstGeom>
          <a:noFill/>
          <a:ln>
            <a:solidFill>
              <a:schemeClr val="tx1"/>
            </a:solidFill>
          </a:ln>
        </p:spPr>
        <p:txBody>
          <a:bodyPr wrap="none" rtlCol="0">
            <a:spAutoFit/>
          </a:bodyPr>
          <a:lstStyle/>
          <a:p>
            <a:r>
              <a:rPr lang="en-US" sz="1600" dirty="0">
                <a:solidFill>
                  <a:schemeClr val="tx1">
                    <a:lumMod val="65000"/>
                    <a:lumOff val="35000"/>
                  </a:schemeClr>
                </a:solidFill>
              </a:rPr>
              <a:t>Passive High-Pass Filter</a:t>
            </a:r>
          </a:p>
          <a:p>
            <a:r>
              <a:rPr lang="en-US" sz="1600" dirty="0">
                <a:solidFill>
                  <a:schemeClr val="tx1">
                    <a:lumMod val="65000"/>
                    <a:lumOff val="35000"/>
                  </a:schemeClr>
                </a:solidFill>
              </a:rPr>
              <a:t>(resistor &amp; capacitor)</a:t>
            </a:r>
          </a:p>
        </p:txBody>
      </p:sp>
      <p:cxnSp>
        <p:nvCxnSpPr>
          <p:cNvPr id="8" name="Straight Arrow Connector 7"/>
          <p:cNvCxnSpPr/>
          <p:nvPr/>
        </p:nvCxnSpPr>
        <p:spPr>
          <a:xfrm flipV="1">
            <a:off x="4368996" y="3497125"/>
            <a:ext cx="128415" cy="455674"/>
          </a:xfrm>
          <a:prstGeom prst="straightConnector1">
            <a:avLst/>
          </a:prstGeom>
          <a:ln w="12700">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26" name="Rectangle 25"/>
          <p:cNvSpPr/>
          <p:nvPr/>
        </p:nvSpPr>
        <p:spPr>
          <a:xfrm>
            <a:off x="3092965" y="2764474"/>
            <a:ext cx="395968" cy="201564"/>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27" name="Straight Arrow Connector 26"/>
          <p:cNvCxnSpPr>
            <a:endCxn id="26" idx="3"/>
          </p:cNvCxnSpPr>
          <p:nvPr/>
        </p:nvCxnSpPr>
        <p:spPr>
          <a:xfrm flipH="1">
            <a:off x="3488933" y="2535732"/>
            <a:ext cx="331798" cy="329524"/>
          </a:xfrm>
          <a:prstGeom prst="straightConnector1">
            <a:avLst/>
          </a:prstGeom>
          <a:ln w="12700">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11" name="Rectangle 10"/>
          <p:cNvSpPr/>
          <p:nvPr/>
        </p:nvSpPr>
        <p:spPr>
          <a:xfrm>
            <a:off x="3730317" y="2281554"/>
            <a:ext cx="2141933" cy="523220"/>
          </a:xfrm>
          <a:prstGeom prst="rect">
            <a:avLst/>
          </a:prstGeom>
        </p:spPr>
        <p:txBody>
          <a:bodyPr wrap="none">
            <a:spAutoFit/>
          </a:bodyPr>
          <a:lstStyle/>
          <a:p>
            <a:r>
              <a:rPr lang="en-US" sz="1400" dirty="0">
                <a:solidFill>
                  <a:schemeClr val="tx1">
                    <a:lumMod val="65000"/>
                    <a:lumOff val="35000"/>
                  </a:schemeClr>
                </a:solidFill>
              </a:rPr>
              <a:t>Set voltage to ±</a:t>
            </a:r>
            <a:r>
              <a:rPr lang="en-US" sz="1400" baseline="30000" dirty="0">
                <a:solidFill>
                  <a:schemeClr val="tx1">
                    <a:lumMod val="65000"/>
                    <a:lumOff val="35000"/>
                  </a:schemeClr>
                </a:solidFill>
              </a:rPr>
              <a:t>1</a:t>
            </a:r>
            <a:r>
              <a:rPr lang="en-US" sz="1400" dirty="0">
                <a:solidFill>
                  <a:schemeClr val="tx1">
                    <a:lumMod val="65000"/>
                    <a:lumOff val="35000"/>
                  </a:schemeClr>
                </a:solidFill>
              </a:rPr>
              <a:t>/</a:t>
            </a:r>
            <a:r>
              <a:rPr lang="en-US" sz="1400" baseline="-25000" dirty="0">
                <a:solidFill>
                  <a:schemeClr val="tx1">
                    <a:lumMod val="65000"/>
                    <a:lumOff val="35000"/>
                  </a:schemeClr>
                </a:solidFill>
              </a:rPr>
              <a:t>3 </a:t>
            </a:r>
            <a:r>
              <a:rPr lang="en-US" sz="1400" dirty="0">
                <a:solidFill>
                  <a:schemeClr val="tx1">
                    <a:lumMod val="65000"/>
                    <a:lumOff val="35000"/>
                  </a:schemeClr>
                </a:solidFill>
              </a:rPr>
              <a:t>higher</a:t>
            </a:r>
          </a:p>
          <a:p>
            <a:r>
              <a:rPr lang="en-US" sz="1400" dirty="0">
                <a:solidFill>
                  <a:schemeClr val="tx1">
                    <a:lumMod val="65000"/>
                    <a:lumOff val="35000"/>
                  </a:schemeClr>
                </a:solidFill>
              </a:rPr>
              <a:t>than input voltage</a:t>
            </a:r>
          </a:p>
        </p:txBody>
      </p:sp>
      <p:sp>
        <p:nvSpPr>
          <p:cNvPr id="29" name="Rectangle 28"/>
          <p:cNvSpPr/>
          <p:nvPr/>
        </p:nvSpPr>
        <p:spPr>
          <a:xfrm>
            <a:off x="1389179" y="1281430"/>
            <a:ext cx="563445" cy="17526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cxnSp>
        <p:nvCxnSpPr>
          <p:cNvPr id="30" name="Straight Arrow Connector 29"/>
          <p:cNvCxnSpPr/>
          <p:nvPr/>
        </p:nvCxnSpPr>
        <p:spPr>
          <a:xfrm flipH="1">
            <a:off x="1019176" y="1362075"/>
            <a:ext cx="370004" cy="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1" name="Text Box 2"/>
          <p:cNvSpPr txBox="1">
            <a:spLocks noChangeArrowheads="1"/>
          </p:cNvSpPr>
          <p:nvPr/>
        </p:nvSpPr>
        <p:spPr bwMode="auto">
          <a:xfrm>
            <a:off x="1947" y="1260475"/>
            <a:ext cx="1131528" cy="241300"/>
          </a:xfrm>
          <a:prstGeom prst="rect">
            <a:avLst/>
          </a:prstGeom>
          <a:noFill/>
          <a:ln w="9525">
            <a:noFill/>
            <a:miter lim="800000"/>
            <a:headEnd/>
            <a:tailEnd/>
          </a:ln>
        </p:spPr>
        <p:txBody>
          <a:bodyPr rot="0" vert="horz" wrap="square" lIns="91440" tIns="45720" rIns="91440" bIns="45720" anchor="t" anchorCtr="0">
            <a:noAutofit/>
          </a:bodyPr>
          <a:lstStyle/>
          <a:p>
            <a:pPr marL="0" marR="0">
              <a:lnSpc>
                <a:spcPct val="115000"/>
              </a:lnSpc>
              <a:spcBef>
                <a:spcPts val="0"/>
              </a:spcBef>
              <a:spcAft>
                <a:spcPts val="1000"/>
              </a:spcAft>
            </a:pPr>
            <a:r>
              <a:rPr lang="en-US" sz="800" b="1" dirty="0">
                <a:solidFill>
                  <a:schemeClr val="tx1">
                    <a:lumMod val="65000"/>
                    <a:lumOff val="35000"/>
                  </a:schemeClr>
                </a:solidFill>
                <a:effectLst/>
                <a:latin typeface="Arial"/>
                <a:ea typeface="Calibri"/>
                <a:cs typeface="Times New Roman"/>
              </a:rPr>
              <a:t>Uncheck this box</a:t>
            </a:r>
            <a:endParaRPr lang="en-US" sz="1100" dirty="0">
              <a:solidFill>
                <a:schemeClr val="tx1">
                  <a:lumMod val="65000"/>
                  <a:lumOff val="35000"/>
                </a:schemeClr>
              </a:solidFill>
              <a:effectLst/>
              <a:latin typeface="Calibri"/>
              <a:ea typeface="Calibri"/>
              <a:cs typeface="Times New Roman"/>
            </a:endParaRPr>
          </a:p>
        </p:txBody>
      </p:sp>
    </p:spTree>
    <p:extLst>
      <p:ext uri="{BB962C8B-B14F-4D97-AF65-F5344CB8AC3E}">
        <p14:creationId xmlns:p14="http://schemas.microsoft.com/office/powerpoint/2010/main" val="28783316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3222" y="2495550"/>
            <a:ext cx="7772400" cy="1362075"/>
          </a:xfrm>
        </p:spPr>
        <p:txBody>
          <a:bodyPr/>
          <a:lstStyle/>
          <a:p>
            <a:r>
              <a:rPr lang="en-US" sz="4800" dirty="0"/>
              <a:t>Sub-Bottom Data Collection</a:t>
            </a:r>
            <a:endParaRPr lang="en-US" dirty="0"/>
          </a:p>
        </p:txBody>
      </p:sp>
      <p:sp>
        <p:nvSpPr>
          <p:cNvPr id="3" name="Slide Number Placeholder 2"/>
          <p:cNvSpPr>
            <a:spLocks noGrp="1"/>
          </p:cNvSpPr>
          <p:nvPr>
            <p:ph type="sldNum" sz="quarter" idx="12"/>
          </p:nvPr>
        </p:nvSpPr>
        <p:spPr/>
        <p:txBody>
          <a:bodyPr/>
          <a:lstStyle/>
          <a:p>
            <a:fld id="{50F2F8E5-1108-0A46-83A0-852BF6A1A522}" type="slidenum">
              <a:rPr lang="en-US" smtClean="0"/>
              <a:pPr/>
              <a:t>3</a:t>
            </a:fld>
            <a:endParaRPr lang="en-US"/>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13281" y="3473025"/>
            <a:ext cx="4861782" cy="30791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3686331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2" y="0"/>
            <a:ext cx="8543435" cy="988786"/>
          </a:xfrm>
        </p:spPr>
        <p:txBody>
          <a:bodyPr/>
          <a:lstStyle/>
          <a:p>
            <a:r>
              <a:rPr lang="en-US" dirty="0"/>
              <a:t>Configuring Single Channels SBP – Internal Trigger</a:t>
            </a:r>
          </a:p>
        </p:txBody>
      </p:sp>
      <p:sp>
        <p:nvSpPr>
          <p:cNvPr id="4" name="Slide Number Placeholder 3"/>
          <p:cNvSpPr>
            <a:spLocks noGrp="1"/>
          </p:cNvSpPr>
          <p:nvPr>
            <p:ph type="sldNum" sz="quarter" idx="12"/>
          </p:nvPr>
        </p:nvSpPr>
        <p:spPr/>
        <p:txBody>
          <a:bodyPr/>
          <a:lstStyle/>
          <a:p>
            <a:fld id="{50F2F8E5-1108-0A46-83A0-852BF6A1A522}" type="slidenum">
              <a:rPr lang="en-US" smtClean="0"/>
              <a:pPr/>
              <a:t>30</a:t>
            </a:fld>
            <a:endParaRPr lang="en-US"/>
          </a:p>
        </p:txBody>
      </p:sp>
      <p:sp>
        <p:nvSpPr>
          <p:cNvPr id="6169" name="Rectangle 6168"/>
          <p:cNvSpPr/>
          <p:nvPr/>
        </p:nvSpPr>
        <p:spPr>
          <a:xfrm>
            <a:off x="147297" y="2003068"/>
            <a:ext cx="1762021" cy="646331"/>
          </a:xfrm>
          <a:prstGeom prst="rect">
            <a:avLst/>
          </a:prstGeom>
        </p:spPr>
        <p:txBody>
          <a:bodyPr wrap="none">
            <a:spAutoFit/>
          </a:bodyPr>
          <a:lstStyle/>
          <a:p>
            <a:r>
              <a:rPr lang="en-US" b="1" dirty="0">
                <a:solidFill>
                  <a:schemeClr val="tx1">
                    <a:lumMod val="65000"/>
                    <a:lumOff val="35000"/>
                  </a:schemeClr>
                </a:solidFill>
              </a:rPr>
              <a:t>Trigger</a:t>
            </a:r>
          </a:p>
          <a:p>
            <a:r>
              <a:rPr lang="en-US" b="1" dirty="0">
                <a:solidFill>
                  <a:schemeClr val="tx1">
                    <a:lumMod val="65000"/>
                    <a:lumOff val="35000"/>
                  </a:schemeClr>
                </a:solidFill>
              </a:rPr>
              <a:t>Configuration</a:t>
            </a:r>
          </a:p>
        </p:txBody>
      </p:sp>
      <p:sp>
        <p:nvSpPr>
          <p:cNvPr id="6" name="Rectangle 5"/>
          <p:cNvSpPr/>
          <p:nvPr/>
        </p:nvSpPr>
        <p:spPr>
          <a:xfrm>
            <a:off x="152318" y="5088815"/>
            <a:ext cx="8812068" cy="830997"/>
          </a:xfrm>
          <a:prstGeom prst="rect">
            <a:avLst/>
          </a:prstGeom>
        </p:spPr>
        <p:txBody>
          <a:bodyPr wrap="square">
            <a:spAutoFit/>
          </a:bodyPr>
          <a:lstStyle/>
          <a:p>
            <a:r>
              <a:rPr lang="en-US" sz="1600" dirty="0">
                <a:solidFill>
                  <a:schemeClr val="tx1">
                    <a:lumMod val="65000"/>
                    <a:lumOff val="35000"/>
                  </a:schemeClr>
                </a:solidFill>
              </a:rPr>
              <a:t>In this example a </a:t>
            </a:r>
            <a:r>
              <a:rPr lang="en-US" sz="1600" dirty="0" err="1">
                <a:solidFill>
                  <a:schemeClr val="tx1">
                    <a:lumMod val="65000"/>
                    <a:lumOff val="35000"/>
                  </a:schemeClr>
                </a:solidFill>
              </a:rPr>
              <a:t>Pinger</a:t>
            </a:r>
            <a:r>
              <a:rPr lang="en-US" sz="1600" dirty="0">
                <a:solidFill>
                  <a:schemeClr val="tx1">
                    <a:lumMod val="65000"/>
                    <a:lumOff val="35000"/>
                  </a:schemeClr>
                </a:solidFill>
              </a:rPr>
              <a:t> (</a:t>
            </a:r>
            <a:r>
              <a:rPr lang="en-US" sz="1600" dirty="0" err="1">
                <a:solidFill>
                  <a:schemeClr val="tx1">
                    <a:lumMod val="65000"/>
                    <a:lumOff val="35000"/>
                  </a:schemeClr>
                </a:solidFill>
              </a:rPr>
              <a:t>Ch</a:t>
            </a:r>
            <a:r>
              <a:rPr lang="en-US" sz="1600" dirty="0">
                <a:solidFill>
                  <a:schemeClr val="tx1">
                    <a:lumMod val="65000"/>
                    <a:lumOff val="35000"/>
                  </a:schemeClr>
                </a:solidFill>
              </a:rPr>
              <a:t> 1) is being used for the survey.</a:t>
            </a:r>
          </a:p>
          <a:p>
            <a:pPr marL="285750" indent="-285750">
              <a:buFont typeface="Arial" panose="020B0604020202020204" pitchFamily="34" charset="0"/>
              <a:buChar char="•"/>
            </a:pPr>
            <a:r>
              <a:rPr lang="en-US" sz="1600" dirty="0">
                <a:solidFill>
                  <a:schemeClr val="tx1">
                    <a:lumMod val="65000"/>
                    <a:lumOff val="35000"/>
                  </a:schemeClr>
                </a:solidFill>
              </a:rPr>
              <a:t>Set the Trigger Mode to Internal.</a:t>
            </a:r>
          </a:p>
          <a:p>
            <a:pPr marL="285750" indent="-285750">
              <a:buFont typeface="Arial" panose="020B0604020202020204" pitchFamily="34" charset="0"/>
              <a:buChar char="•"/>
            </a:pPr>
            <a:r>
              <a:rPr lang="en-US" sz="1600" dirty="0">
                <a:solidFill>
                  <a:schemeClr val="tx1">
                    <a:lumMod val="65000"/>
                    <a:lumOff val="35000"/>
                  </a:schemeClr>
                </a:solidFill>
              </a:rPr>
              <a:t>Set the </a:t>
            </a:r>
            <a:r>
              <a:rPr lang="en-US" sz="1600" dirty="0" err="1">
                <a:solidFill>
                  <a:schemeClr val="tx1">
                    <a:lumMod val="65000"/>
                    <a:lumOff val="35000"/>
                  </a:schemeClr>
                </a:solidFill>
              </a:rPr>
              <a:t>Pinger</a:t>
            </a:r>
            <a:r>
              <a:rPr lang="en-US" sz="1600" dirty="0">
                <a:solidFill>
                  <a:schemeClr val="tx1">
                    <a:lumMod val="65000"/>
                    <a:lumOff val="35000"/>
                  </a:schemeClr>
                </a:solidFill>
              </a:rPr>
              <a:t> trigger to 250 </a:t>
            </a:r>
            <a:r>
              <a:rPr lang="en-US" sz="1600" dirty="0" err="1">
                <a:solidFill>
                  <a:schemeClr val="tx1">
                    <a:lumMod val="65000"/>
                    <a:lumOff val="35000"/>
                  </a:schemeClr>
                </a:solidFill>
              </a:rPr>
              <a:t>ms</a:t>
            </a:r>
            <a:r>
              <a:rPr lang="en-US" sz="1600" dirty="0">
                <a:solidFill>
                  <a:schemeClr val="tx1">
                    <a:lumMod val="65000"/>
                    <a:lumOff val="35000"/>
                  </a:schemeClr>
                </a:solidFill>
              </a:rPr>
              <a:t> &amp; the sweep rate to 70 </a:t>
            </a:r>
            <a:r>
              <a:rPr lang="en-US" sz="1600" dirty="0" err="1">
                <a:solidFill>
                  <a:schemeClr val="tx1">
                    <a:lumMod val="65000"/>
                    <a:lumOff val="35000"/>
                  </a:schemeClr>
                </a:solidFill>
              </a:rPr>
              <a:t>ms</a:t>
            </a:r>
            <a:r>
              <a:rPr lang="en-US" sz="1600" dirty="0">
                <a:solidFill>
                  <a:schemeClr val="tx1">
                    <a:lumMod val="65000"/>
                    <a:lumOff val="35000"/>
                  </a:schemeClr>
                </a:solidFill>
              </a:rPr>
              <a:t> (52 m).</a:t>
            </a: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23861" y="1069522"/>
            <a:ext cx="4468826" cy="36515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4935462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2" y="0"/>
            <a:ext cx="8543435" cy="988786"/>
          </a:xfrm>
        </p:spPr>
        <p:txBody>
          <a:bodyPr/>
          <a:lstStyle/>
          <a:p>
            <a:r>
              <a:rPr lang="en-US" dirty="0"/>
              <a:t>Configuring Single Channel SBP – External Trigger</a:t>
            </a:r>
          </a:p>
        </p:txBody>
      </p:sp>
      <p:sp>
        <p:nvSpPr>
          <p:cNvPr id="4" name="Slide Number Placeholder 3"/>
          <p:cNvSpPr>
            <a:spLocks noGrp="1"/>
          </p:cNvSpPr>
          <p:nvPr>
            <p:ph type="sldNum" sz="quarter" idx="12"/>
          </p:nvPr>
        </p:nvSpPr>
        <p:spPr/>
        <p:txBody>
          <a:bodyPr/>
          <a:lstStyle/>
          <a:p>
            <a:fld id="{50F2F8E5-1108-0A46-83A0-852BF6A1A522}" type="slidenum">
              <a:rPr lang="en-US" smtClean="0"/>
              <a:pPr/>
              <a:t>31</a:t>
            </a:fld>
            <a:endParaRPr lang="en-US"/>
          </a:p>
        </p:txBody>
      </p:sp>
      <p:sp>
        <p:nvSpPr>
          <p:cNvPr id="6" name="Rectangle 5"/>
          <p:cNvSpPr/>
          <p:nvPr/>
        </p:nvSpPr>
        <p:spPr>
          <a:xfrm>
            <a:off x="244929" y="4774024"/>
            <a:ext cx="6055286" cy="1200329"/>
          </a:xfrm>
          <a:prstGeom prst="rect">
            <a:avLst/>
          </a:prstGeom>
        </p:spPr>
        <p:txBody>
          <a:bodyPr wrap="square">
            <a:spAutoFit/>
          </a:bodyPr>
          <a:lstStyle/>
          <a:p>
            <a:r>
              <a:rPr lang="en-US" dirty="0">
                <a:solidFill>
                  <a:schemeClr val="tx1">
                    <a:lumMod val="65000"/>
                    <a:lumOff val="35000"/>
                  </a:schemeClr>
                </a:solidFill>
              </a:rPr>
              <a:t>In this configuration the Trigger from the SBP or external trigger box is sent to Analog Input 0.  </a:t>
            </a:r>
          </a:p>
          <a:p>
            <a:r>
              <a:rPr lang="en-US" dirty="0">
                <a:solidFill>
                  <a:schemeClr val="tx1">
                    <a:lumMod val="65000"/>
                    <a:lumOff val="35000"/>
                  </a:schemeClr>
                </a:solidFill>
              </a:rPr>
              <a:t>Analog Input 1 is connected to the SBP signal</a:t>
            </a:r>
          </a:p>
          <a:p>
            <a:r>
              <a:rPr lang="en-US" dirty="0">
                <a:solidFill>
                  <a:schemeClr val="tx1">
                    <a:lumMod val="65000"/>
                    <a:lumOff val="35000"/>
                  </a:schemeClr>
                </a:solidFill>
              </a:rPr>
              <a:t>output.  Set the signal source to Floating Source (FS) </a:t>
            </a:r>
            <a:r>
              <a:rPr lang="en-US" b="1" dirty="0">
                <a:solidFill>
                  <a:srgbClr val="FF0000"/>
                </a:solidFill>
              </a:rPr>
              <a:t>* </a:t>
            </a:r>
          </a:p>
        </p:txBody>
      </p:sp>
      <p:pic>
        <p:nvPicPr>
          <p:cNvPr id="6146" name="Picture 2" descr="See the source image"/>
          <p:cNvPicPr>
            <a:picLocks noChangeAspect="1" noChangeArrowheads="1"/>
          </p:cNvPicPr>
          <p:nvPr/>
        </p:nvPicPr>
        <p:blipFill rotWithShape="1">
          <a:blip r:embed="rId2">
            <a:extLst>
              <a:ext uri="{28A0092B-C50C-407E-A947-70E740481C1C}">
                <a14:useLocalDpi xmlns:a14="http://schemas.microsoft.com/office/drawing/2010/main" val="0"/>
              </a:ext>
            </a:extLst>
          </a:blip>
          <a:srcRect t="35029" b="34719"/>
          <a:stretch/>
        </p:blipFill>
        <p:spPr bwMode="auto">
          <a:xfrm>
            <a:off x="3943676" y="4091238"/>
            <a:ext cx="1284671" cy="38864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1261122" y="4110546"/>
            <a:ext cx="2796599" cy="369332"/>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n-US" b="1" dirty="0">
                <a:solidFill>
                  <a:srgbClr val="FF0000"/>
                </a:solidFill>
              </a:rPr>
              <a:t>SBP </a:t>
            </a:r>
            <a:r>
              <a:rPr lang="en-US" b="1" dirty="0" err="1">
                <a:solidFill>
                  <a:srgbClr val="FF0000"/>
                </a:solidFill>
              </a:rPr>
              <a:t>Ch</a:t>
            </a:r>
            <a:r>
              <a:rPr lang="en-US" b="1" dirty="0">
                <a:solidFill>
                  <a:srgbClr val="FF0000"/>
                </a:solidFill>
              </a:rPr>
              <a:t> 1 Signal Output</a:t>
            </a:r>
          </a:p>
        </p:txBody>
      </p:sp>
      <p:pic>
        <p:nvPicPr>
          <p:cNvPr id="13" name="Picture 12"/>
          <p:cNvPicPr>
            <a:picLocks noChangeAspect="1"/>
          </p:cNvPicPr>
          <p:nvPr/>
        </p:nvPicPr>
        <p:blipFill rotWithShape="1">
          <a:blip r:embed="rId3">
            <a:extLst>
              <a:ext uri="{28A0092B-C50C-407E-A947-70E740481C1C}">
                <a14:useLocalDpi xmlns:a14="http://schemas.microsoft.com/office/drawing/2010/main" val="0"/>
              </a:ext>
            </a:extLst>
          </a:blip>
          <a:srcRect l="12453" t="11190" r="5873" b="2024"/>
          <a:stretch/>
        </p:blipFill>
        <p:spPr>
          <a:xfrm>
            <a:off x="6357160" y="2422697"/>
            <a:ext cx="2721527" cy="3855832"/>
          </a:xfrm>
          <a:prstGeom prst="rect">
            <a:avLst/>
          </a:prstGeom>
        </p:spPr>
      </p:pic>
      <p:sp>
        <p:nvSpPr>
          <p:cNvPr id="15" name="TextBox 14"/>
          <p:cNvSpPr txBox="1"/>
          <p:nvPr/>
        </p:nvSpPr>
        <p:spPr>
          <a:xfrm>
            <a:off x="3820731" y="3829876"/>
            <a:ext cx="1718740" cy="307777"/>
          </a:xfrm>
          <a:prstGeom prst="rect">
            <a:avLst/>
          </a:prstGeom>
          <a:noFill/>
        </p:spPr>
        <p:txBody>
          <a:bodyPr wrap="none" rtlCol="0">
            <a:spAutoFit/>
          </a:bodyPr>
          <a:lstStyle/>
          <a:p>
            <a:r>
              <a:rPr lang="en-US" sz="1400" dirty="0">
                <a:solidFill>
                  <a:schemeClr val="tx1">
                    <a:lumMod val="65000"/>
                    <a:lumOff val="35000"/>
                  </a:schemeClr>
                </a:solidFill>
              </a:rPr>
              <a:t>48 Hz passive HPF</a:t>
            </a:r>
          </a:p>
        </p:txBody>
      </p:sp>
      <p:cxnSp>
        <p:nvCxnSpPr>
          <p:cNvPr id="21" name="Straight Connector 20"/>
          <p:cNvCxnSpPr/>
          <p:nvPr/>
        </p:nvCxnSpPr>
        <p:spPr>
          <a:xfrm flipV="1">
            <a:off x="5176157" y="4281101"/>
            <a:ext cx="2238560" cy="4457"/>
          </a:xfrm>
          <a:prstGeom prst="line">
            <a:avLst/>
          </a:prstGeom>
          <a:ln w="28575">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23" name="Straight Arrow Connector 22"/>
          <p:cNvCxnSpPr/>
          <p:nvPr/>
        </p:nvCxnSpPr>
        <p:spPr>
          <a:xfrm flipH="1" flipV="1">
            <a:off x="7406641" y="3755616"/>
            <a:ext cx="16152" cy="525485"/>
          </a:xfrm>
          <a:prstGeom prst="straightConnector1">
            <a:avLst/>
          </a:prstGeom>
          <a:ln w="28575">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36" name="TextBox 35"/>
          <p:cNvSpPr txBox="1"/>
          <p:nvPr/>
        </p:nvSpPr>
        <p:spPr>
          <a:xfrm>
            <a:off x="1263998" y="3634249"/>
            <a:ext cx="2193934" cy="369332"/>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n-US" b="1" dirty="0">
                <a:solidFill>
                  <a:srgbClr val="FF0000"/>
                </a:solidFill>
              </a:rPr>
              <a:t>SBP Trigger Input</a:t>
            </a:r>
          </a:p>
        </p:txBody>
      </p:sp>
      <p:cxnSp>
        <p:nvCxnSpPr>
          <p:cNvPr id="37" name="Straight Arrow Connector 36"/>
          <p:cNvCxnSpPr/>
          <p:nvPr/>
        </p:nvCxnSpPr>
        <p:spPr>
          <a:xfrm flipV="1">
            <a:off x="3534655" y="3818915"/>
            <a:ext cx="3224340" cy="10961"/>
          </a:xfrm>
          <a:prstGeom prst="straightConnector1">
            <a:avLst/>
          </a:prstGeom>
          <a:ln w="28575">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6150" name="Rectangle 6149"/>
          <p:cNvSpPr/>
          <p:nvPr/>
        </p:nvSpPr>
        <p:spPr>
          <a:xfrm>
            <a:off x="6300215" y="3944708"/>
            <a:ext cx="458780" cy="584775"/>
          </a:xfrm>
          <a:prstGeom prst="rect">
            <a:avLst/>
          </a:prstGeom>
        </p:spPr>
        <p:txBody>
          <a:bodyPr wrap="none">
            <a:spAutoFit/>
          </a:bodyPr>
          <a:lstStyle/>
          <a:p>
            <a:r>
              <a:rPr lang="en-US" sz="3200" b="1" dirty="0">
                <a:solidFill>
                  <a:srgbClr val="FF0000"/>
                </a:solidFill>
              </a:rPr>
              <a:t>* </a:t>
            </a:r>
          </a:p>
        </p:txBody>
      </p:sp>
      <p:sp>
        <p:nvSpPr>
          <p:cNvPr id="42" name="Rectangle 41"/>
          <p:cNvSpPr/>
          <p:nvPr/>
        </p:nvSpPr>
        <p:spPr>
          <a:xfrm>
            <a:off x="6956174" y="3940601"/>
            <a:ext cx="458780" cy="584775"/>
          </a:xfrm>
          <a:prstGeom prst="rect">
            <a:avLst/>
          </a:prstGeom>
        </p:spPr>
        <p:txBody>
          <a:bodyPr wrap="none">
            <a:spAutoFit/>
          </a:bodyPr>
          <a:lstStyle/>
          <a:p>
            <a:r>
              <a:rPr lang="en-US" sz="3200" b="1" dirty="0">
                <a:solidFill>
                  <a:srgbClr val="FF0000"/>
                </a:solidFill>
              </a:rPr>
              <a:t>* </a:t>
            </a:r>
          </a:p>
        </p:txBody>
      </p:sp>
      <p:grpSp>
        <p:nvGrpSpPr>
          <p:cNvPr id="6159" name="Group 6158"/>
          <p:cNvGrpSpPr/>
          <p:nvPr/>
        </p:nvGrpSpPr>
        <p:grpSpPr>
          <a:xfrm>
            <a:off x="4433204" y="1001408"/>
            <a:ext cx="4690249" cy="1445782"/>
            <a:chOff x="171449" y="1102004"/>
            <a:chExt cx="5089730" cy="1618009"/>
          </a:xfrm>
        </p:grpSpPr>
        <p:pic>
          <p:nvPicPr>
            <p:cNvPr id="6151" name="Picture 6150"/>
            <p:cNvPicPr>
              <a:picLocks noChangeAspect="1"/>
            </p:cNvPicPr>
            <p:nvPr/>
          </p:nvPicPr>
          <p:blipFill rotWithShape="1">
            <a:blip r:embed="rId4">
              <a:extLst>
                <a:ext uri="{28A0092B-C50C-407E-A947-70E740481C1C}">
                  <a14:useLocalDpi xmlns:a14="http://schemas.microsoft.com/office/drawing/2010/main" val="0"/>
                </a:ext>
              </a:extLst>
            </a:blip>
            <a:srcRect l="4375" t="39643" r="6428" b="32024"/>
            <a:stretch/>
          </p:blipFill>
          <p:spPr>
            <a:xfrm>
              <a:off x="171449" y="1102004"/>
              <a:ext cx="5089730" cy="1212569"/>
            </a:xfrm>
            <a:prstGeom prst="rect">
              <a:avLst/>
            </a:prstGeom>
          </p:spPr>
        </p:pic>
        <p:cxnSp>
          <p:nvCxnSpPr>
            <p:cNvPr id="47" name="Straight Arrow Connector 46"/>
            <p:cNvCxnSpPr/>
            <p:nvPr/>
          </p:nvCxnSpPr>
          <p:spPr>
            <a:xfrm>
              <a:off x="4498521" y="2090057"/>
              <a:ext cx="0" cy="359229"/>
            </a:xfrm>
            <a:prstGeom prst="straightConnector1">
              <a:avLst/>
            </a:prstGeom>
            <a:ln w="28575">
              <a:solidFill>
                <a:srgbClr val="FF0000"/>
              </a:solidFill>
              <a:tailEnd type="arrow"/>
            </a:ln>
          </p:spPr>
          <p:style>
            <a:lnRef idx="2">
              <a:schemeClr val="accent1"/>
            </a:lnRef>
            <a:fillRef idx="0">
              <a:schemeClr val="accent1"/>
            </a:fillRef>
            <a:effectRef idx="1">
              <a:schemeClr val="accent1"/>
            </a:effectRef>
            <a:fontRef idx="minor">
              <a:schemeClr val="tx1"/>
            </a:fontRef>
          </p:style>
        </p:cxnSp>
        <p:pic>
          <p:nvPicPr>
            <p:cNvPr id="6158" name="Picture 4" descr="Image result for ground symbol"/>
            <p:cNvPicPr>
              <a:picLocks noChangeAspect="1" noChangeArrowheads="1"/>
            </p:cNvPicPr>
            <p:nvPr/>
          </p:nvPicPr>
          <p:blipFill rotWithShape="1">
            <a:blip r:embed="rId5">
              <a:extLst>
                <a:ext uri="{28A0092B-C50C-407E-A947-70E740481C1C}">
                  <a14:useLocalDpi xmlns:a14="http://schemas.microsoft.com/office/drawing/2010/main" val="0"/>
                </a:ext>
              </a:extLst>
            </a:blip>
            <a:srcRect t="48985" b="15236"/>
            <a:stretch/>
          </p:blipFill>
          <p:spPr bwMode="auto">
            <a:xfrm>
              <a:off x="4245071" y="2449286"/>
              <a:ext cx="498377" cy="270727"/>
            </a:xfrm>
            <a:prstGeom prst="rect">
              <a:avLst/>
            </a:prstGeom>
            <a:noFill/>
            <a:extLst>
              <a:ext uri="{909E8E84-426E-40DD-AFC4-6F175D3DCCD1}">
                <a14:hiddenFill xmlns:a14="http://schemas.microsoft.com/office/drawing/2010/main">
                  <a:solidFill>
                    <a:srgbClr val="FFFFFF"/>
                  </a:solidFill>
                </a14:hiddenFill>
              </a:ext>
            </a:extLst>
          </p:spPr>
        </p:pic>
      </p:grpSp>
      <p:sp>
        <p:nvSpPr>
          <p:cNvPr id="6169" name="Rectangle 6168"/>
          <p:cNvSpPr/>
          <p:nvPr/>
        </p:nvSpPr>
        <p:spPr>
          <a:xfrm>
            <a:off x="147297" y="2003068"/>
            <a:ext cx="1095172" cy="646331"/>
          </a:xfrm>
          <a:prstGeom prst="rect">
            <a:avLst/>
          </a:prstGeom>
        </p:spPr>
        <p:txBody>
          <a:bodyPr wrap="none">
            <a:spAutoFit/>
          </a:bodyPr>
          <a:lstStyle/>
          <a:p>
            <a:r>
              <a:rPr lang="en-US" b="1" dirty="0">
                <a:solidFill>
                  <a:schemeClr val="tx1">
                    <a:lumMod val="65000"/>
                    <a:lumOff val="35000"/>
                  </a:schemeClr>
                </a:solidFill>
              </a:rPr>
              <a:t>Analog </a:t>
            </a:r>
          </a:p>
          <a:p>
            <a:r>
              <a:rPr lang="en-US" b="1" dirty="0">
                <a:solidFill>
                  <a:schemeClr val="tx1">
                    <a:lumMod val="65000"/>
                    <a:lumOff val="35000"/>
                  </a:schemeClr>
                </a:solidFill>
              </a:rPr>
              <a:t>Monitor </a:t>
            </a:r>
          </a:p>
        </p:txBody>
      </p:sp>
      <p:pic>
        <p:nvPicPr>
          <p:cNvPr id="8195"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67140" y="1049106"/>
            <a:ext cx="2366176" cy="25542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174" name="Rectangle 6173"/>
          <p:cNvSpPr/>
          <p:nvPr/>
        </p:nvSpPr>
        <p:spPr>
          <a:xfrm>
            <a:off x="1373041" y="3102428"/>
            <a:ext cx="791936" cy="271357"/>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p:cNvSpPr/>
          <p:nvPr/>
        </p:nvSpPr>
        <p:spPr>
          <a:xfrm>
            <a:off x="1389179" y="1281430"/>
            <a:ext cx="563445" cy="17526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cxnSp>
        <p:nvCxnSpPr>
          <p:cNvPr id="24" name="Straight Arrow Connector 23"/>
          <p:cNvCxnSpPr/>
          <p:nvPr/>
        </p:nvCxnSpPr>
        <p:spPr>
          <a:xfrm flipH="1">
            <a:off x="1019176" y="1362075"/>
            <a:ext cx="370004" cy="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5" name="Text Box 2"/>
          <p:cNvSpPr txBox="1">
            <a:spLocks noChangeArrowheads="1"/>
          </p:cNvSpPr>
          <p:nvPr/>
        </p:nvSpPr>
        <p:spPr bwMode="auto">
          <a:xfrm>
            <a:off x="1947" y="1260475"/>
            <a:ext cx="1131528" cy="241300"/>
          </a:xfrm>
          <a:prstGeom prst="rect">
            <a:avLst/>
          </a:prstGeom>
          <a:noFill/>
          <a:ln w="9525">
            <a:noFill/>
            <a:miter lim="800000"/>
            <a:headEnd/>
            <a:tailEnd/>
          </a:ln>
        </p:spPr>
        <p:txBody>
          <a:bodyPr rot="0" vert="horz" wrap="square" lIns="91440" tIns="45720" rIns="91440" bIns="45720" anchor="t" anchorCtr="0">
            <a:noAutofit/>
          </a:bodyPr>
          <a:lstStyle/>
          <a:p>
            <a:pPr marL="0" marR="0">
              <a:lnSpc>
                <a:spcPct val="115000"/>
              </a:lnSpc>
              <a:spcBef>
                <a:spcPts val="0"/>
              </a:spcBef>
              <a:spcAft>
                <a:spcPts val="1000"/>
              </a:spcAft>
            </a:pPr>
            <a:r>
              <a:rPr lang="en-US" sz="800" b="1" dirty="0">
                <a:solidFill>
                  <a:schemeClr val="tx1">
                    <a:lumMod val="65000"/>
                    <a:lumOff val="35000"/>
                  </a:schemeClr>
                </a:solidFill>
                <a:effectLst/>
                <a:latin typeface="Arial"/>
                <a:ea typeface="Calibri"/>
                <a:cs typeface="Times New Roman"/>
              </a:rPr>
              <a:t>Uncheck this box</a:t>
            </a:r>
            <a:endParaRPr lang="en-US" sz="1100" dirty="0">
              <a:solidFill>
                <a:schemeClr val="tx1">
                  <a:lumMod val="65000"/>
                  <a:lumOff val="35000"/>
                </a:schemeClr>
              </a:solidFill>
              <a:effectLst/>
              <a:latin typeface="Calibri"/>
              <a:ea typeface="Calibri"/>
              <a:cs typeface="Times New Roman"/>
            </a:endParaRPr>
          </a:p>
        </p:txBody>
      </p:sp>
    </p:spTree>
    <p:extLst>
      <p:ext uri="{BB962C8B-B14F-4D97-AF65-F5344CB8AC3E}">
        <p14:creationId xmlns:p14="http://schemas.microsoft.com/office/powerpoint/2010/main" val="321997827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2" y="0"/>
            <a:ext cx="8543435" cy="988786"/>
          </a:xfrm>
        </p:spPr>
        <p:txBody>
          <a:bodyPr/>
          <a:lstStyle/>
          <a:p>
            <a:r>
              <a:rPr lang="en-US" dirty="0"/>
              <a:t>Configuring Single Channels SBP – External Trigger</a:t>
            </a:r>
          </a:p>
        </p:txBody>
      </p:sp>
      <p:sp>
        <p:nvSpPr>
          <p:cNvPr id="4" name="Slide Number Placeholder 3"/>
          <p:cNvSpPr>
            <a:spLocks noGrp="1"/>
          </p:cNvSpPr>
          <p:nvPr>
            <p:ph type="sldNum" sz="quarter" idx="12"/>
          </p:nvPr>
        </p:nvSpPr>
        <p:spPr/>
        <p:txBody>
          <a:bodyPr/>
          <a:lstStyle/>
          <a:p>
            <a:fld id="{50F2F8E5-1108-0A46-83A0-852BF6A1A522}" type="slidenum">
              <a:rPr lang="en-US" smtClean="0"/>
              <a:pPr/>
              <a:t>32</a:t>
            </a:fld>
            <a:endParaRPr lang="en-US"/>
          </a:p>
        </p:txBody>
      </p:sp>
      <p:sp>
        <p:nvSpPr>
          <p:cNvPr id="6169" name="Rectangle 6168"/>
          <p:cNvSpPr/>
          <p:nvPr/>
        </p:nvSpPr>
        <p:spPr>
          <a:xfrm>
            <a:off x="147297" y="2003068"/>
            <a:ext cx="1762021" cy="646331"/>
          </a:xfrm>
          <a:prstGeom prst="rect">
            <a:avLst/>
          </a:prstGeom>
        </p:spPr>
        <p:txBody>
          <a:bodyPr wrap="none">
            <a:spAutoFit/>
          </a:bodyPr>
          <a:lstStyle/>
          <a:p>
            <a:r>
              <a:rPr lang="en-US" b="1" dirty="0">
                <a:solidFill>
                  <a:schemeClr val="tx1">
                    <a:lumMod val="65000"/>
                    <a:lumOff val="35000"/>
                  </a:schemeClr>
                </a:solidFill>
              </a:rPr>
              <a:t>Trigger</a:t>
            </a:r>
          </a:p>
          <a:p>
            <a:r>
              <a:rPr lang="en-US" b="1" dirty="0">
                <a:solidFill>
                  <a:schemeClr val="tx1">
                    <a:lumMod val="65000"/>
                    <a:lumOff val="35000"/>
                  </a:schemeClr>
                </a:solidFill>
              </a:rPr>
              <a:t>Configuration</a:t>
            </a:r>
          </a:p>
        </p:txBody>
      </p:sp>
      <p:sp>
        <p:nvSpPr>
          <p:cNvPr id="6" name="Rectangle 5"/>
          <p:cNvSpPr/>
          <p:nvPr/>
        </p:nvSpPr>
        <p:spPr>
          <a:xfrm>
            <a:off x="152318" y="5088815"/>
            <a:ext cx="8812068" cy="830997"/>
          </a:xfrm>
          <a:prstGeom prst="rect">
            <a:avLst/>
          </a:prstGeom>
        </p:spPr>
        <p:txBody>
          <a:bodyPr wrap="square">
            <a:spAutoFit/>
          </a:bodyPr>
          <a:lstStyle/>
          <a:p>
            <a:r>
              <a:rPr lang="en-US" sz="1600" dirty="0">
                <a:solidFill>
                  <a:schemeClr val="tx1">
                    <a:lumMod val="65000"/>
                    <a:lumOff val="35000"/>
                  </a:schemeClr>
                </a:solidFill>
              </a:rPr>
              <a:t>In this example a </a:t>
            </a:r>
            <a:r>
              <a:rPr lang="en-US" sz="1600" dirty="0" err="1">
                <a:solidFill>
                  <a:schemeClr val="tx1">
                    <a:lumMod val="65000"/>
                    <a:lumOff val="35000"/>
                  </a:schemeClr>
                </a:solidFill>
              </a:rPr>
              <a:t>Pinger</a:t>
            </a:r>
            <a:r>
              <a:rPr lang="en-US" sz="1600" dirty="0">
                <a:solidFill>
                  <a:schemeClr val="tx1">
                    <a:lumMod val="65000"/>
                    <a:lumOff val="35000"/>
                  </a:schemeClr>
                </a:solidFill>
              </a:rPr>
              <a:t> (</a:t>
            </a:r>
            <a:r>
              <a:rPr lang="en-US" sz="1600" dirty="0" err="1">
                <a:solidFill>
                  <a:schemeClr val="tx1">
                    <a:lumMod val="65000"/>
                    <a:lumOff val="35000"/>
                  </a:schemeClr>
                </a:solidFill>
              </a:rPr>
              <a:t>Ch</a:t>
            </a:r>
            <a:r>
              <a:rPr lang="en-US" sz="1600" dirty="0">
                <a:solidFill>
                  <a:schemeClr val="tx1">
                    <a:lumMod val="65000"/>
                    <a:lumOff val="35000"/>
                  </a:schemeClr>
                </a:solidFill>
              </a:rPr>
              <a:t> 1) is being used for the survey.</a:t>
            </a:r>
          </a:p>
          <a:p>
            <a:pPr marL="285750" indent="-285750">
              <a:buFont typeface="Arial" panose="020B0604020202020204" pitchFamily="34" charset="0"/>
              <a:buChar char="•"/>
            </a:pPr>
            <a:r>
              <a:rPr lang="en-US" sz="1600" dirty="0">
                <a:solidFill>
                  <a:schemeClr val="tx1">
                    <a:lumMod val="65000"/>
                    <a:lumOff val="35000"/>
                  </a:schemeClr>
                </a:solidFill>
              </a:rPr>
              <a:t>Set the Trigger Mode to External.</a:t>
            </a:r>
          </a:p>
          <a:p>
            <a:pPr marL="285750" indent="-285750">
              <a:buFont typeface="Arial" panose="020B0604020202020204" pitchFamily="34" charset="0"/>
              <a:buChar char="•"/>
            </a:pPr>
            <a:r>
              <a:rPr lang="en-US" sz="1600" dirty="0">
                <a:solidFill>
                  <a:schemeClr val="tx1">
                    <a:lumMod val="65000"/>
                    <a:lumOff val="35000"/>
                  </a:schemeClr>
                </a:solidFill>
              </a:rPr>
              <a:t>Set the </a:t>
            </a:r>
            <a:r>
              <a:rPr lang="en-US" sz="1600" dirty="0" err="1">
                <a:solidFill>
                  <a:schemeClr val="tx1">
                    <a:lumMod val="65000"/>
                    <a:lumOff val="35000"/>
                  </a:schemeClr>
                </a:solidFill>
              </a:rPr>
              <a:t>Pinger</a:t>
            </a:r>
            <a:r>
              <a:rPr lang="en-US" sz="1600" dirty="0">
                <a:solidFill>
                  <a:schemeClr val="tx1">
                    <a:lumMod val="65000"/>
                    <a:lumOff val="35000"/>
                  </a:schemeClr>
                </a:solidFill>
              </a:rPr>
              <a:t> sweep rate to 70 </a:t>
            </a:r>
            <a:r>
              <a:rPr lang="en-US" sz="1600" dirty="0" err="1">
                <a:solidFill>
                  <a:schemeClr val="tx1">
                    <a:lumMod val="65000"/>
                    <a:lumOff val="35000"/>
                  </a:schemeClr>
                </a:solidFill>
              </a:rPr>
              <a:t>ms</a:t>
            </a:r>
            <a:r>
              <a:rPr lang="en-US" sz="1600" dirty="0">
                <a:solidFill>
                  <a:schemeClr val="tx1">
                    <a:lumMod val="65000"/>
                    <a:lumOff val="35000"/>
                  </a:schemeClr>
                </a:solidFill>
              </a:rPr>
              <a:t> (52 m).</a:t>
            </a: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77650" y="1069522"/>
            <a:ext cx="4468826" cy="36515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681756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2" y="0"/>
            <a:ext cx="8543435" cy="988786"/>
          </a:xfrm>
        </p:spPr>
        <p:txBody>
          <a:bodyPr/>
          <a:lstStyle/>
          <a:p>
            <a:r>
              <a:rPr lang="en-US" dirty="0"/>
              <a:t>Configuring Two Channels SBP – Internal Trigger</a:t>
            </a:r>
          </a:p>
        </p:txBody>
      </p:sp>
      <p:sp>
        <p:nvSpPr>
          <p:cNvPr id="4" name="Slide Number Placeholder 3"/>
          <p:cNvSpPr>
            <a:spLocks noGrp="1"/>
          </p:cNvSpPr>
          <p:nvPr>
            <p:ph type="sldNum" sz="quarter" idx="12"/>
          </p:nvPr>
        </p:nvSpPr>
        <p:spPr/>
        <p:txBody>
          <a:bodyPr/>
          <a:lstStyle/>
          <a:p>
            <a:fld id="{50F2F8E5-1108-0A46-83A0-852BF6A1A522}" type="slidenum">
              <a:rPr lang="en-US" smtClean="0"/>
              <a:pPr/>
              <a:t>33</a:t>
            </a:fld>
            <a:endParaRPr lang="en-US"/>
          </a:p>
        </p:txBody>
      </p:sp>
      <p:pic>
        <p:nvPicPr>
          <p:cNvPr id="6146" name="Picture 2" descr="See the source image"/>
          <p:cNvPicPr>
            <a:picLocks noChangeAspect="1" noChangeArrowheads="1"/>
          </p:cNvPicPr>
          <p:nvPr/>
        </p:nvPicPr>
        <p:blipFill rotWithShape="1">
          <a:blip r:embed="rId2">
            <a:extLst>
              <a:ext uri="{28A0092B-C50C-407E-A947-70E740481C1C}">
                <a14:useLocalDpi xmlns:a14="http://schemas.microsoft.com/office/drawing/2010/main" val="0"/>
              </a:ext>
            </a:extLst>
          </a:blip>
          <a:srcRect t="35029" b="34719"/>
          <a:stretch/>
        </p:blipFill>
        <p:spPr bwMode="auto">
          <a:xfrm>
            <a:off x="3951840" y="4425962"/>
            <a:ext cx="1284671" cy="38864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1269286" y="4445270"/>
            <a:ext cx="2796599" cy="369332"/>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n-US" b="1" dirty="0">
                <a:solidFill>
                  <a:srgbClr val="FF0000"/>
                </a:solidFill>
              </a:rPr>
              <a:t>SBP </a:t>
            </a:r>
            <a:r>
              <a:rPr lang="en-US" b="1" dirty="0" err="1">
                <a:solidFill>
                  <a:srgbClr val="FF0000"/>
                </a:solidFill>
              </a:rPr>
              <a:t>Ch</a:t>
            </a:r>
            <a:r>
              <a:rPr lang="en-US" b="1" dirty="0">
                <a:solidFill>
                  <a:srgbClr val="FF0000"/>
                </a:solidFill>
              </a:rPr>
              <a:t> 1 Signal Output</a:t>
            </a:r>
          </a:p>
        </p:txBody>
      </p:sp>
      <p:pic>
        <p:nvPicPr>
          <p:cNvPr id="13" name="Picture 12"/>
          <p:cNvPicPr>
            <a:picLocks noChangeAspect="1"/>
          </p:cNvPicPr>
          <p:nvPr/>
        </p:nvPicPr>
        <p:blipFill rotWithShape="1">
          <a:blip r:embed="rId3">
            <a:extLst>
              <a:ext uri="{28A0092B-C50C-407E-A947-70E740481C1C}">
                <a14:useLocalDpi xmlns:a14="http://schemas.microsoft.com/office/drawing/2010/main" val="0"/>
              </a:ext>
            </a:extLst>
          </a:blip>
          <a:srcRect l="12453" t="11190" r="5873" b="2024"/>
          <a:stretch/>
        </p:blipFill>
        <p:spPr>
          <a:xfrm>
            <a:off x="6357160" y="2422697"/>
            <a:ext cx="2721527" cy="3855832"/>
          </a:xfrm>
          <a:prstGeom prst="rect">
            <a:avLst/>
          </a:prstGeom>
        </p:spPr>
      </p:pic>
      <p:cxnSp>
        <p:nvCxnSpPr>
          <p:cNvPr id="21" name="Straight Connector 20"/>
          <p:cNvCxnSpPr>
            <a:stCxn id="6146" idx="3"/>
          </p:cNvCxnSpPr>
          <p:nvPr/>
        </p:nvCxnSpPr>
        <p:spPr>
          <a:xfrm flipV="1">
            <a:off x="5236511" y="4615826"/>
            <a:ext cx="2888474" cy="4456"/>
          </a:xfrm>
          <a:prstGeom prst="line">
            <a:avLst/>
          </a:prstGeom>
          <a:ln w="28575">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23" name="Straight Arrow Connector 22"/>
          <p:cNvCxnSpPr/>
          <p:nvPr/>
        </p:nvCxnSpPr>
        <p:spPr>
          <a:xfrm flipH="1" flipV="1">
            <a:off x="8108745" y="3755617"/>
            <a:ext cx="16152" cy="860209"/>
          </a:xfrm>
          <a:prstGeom prst="straightConnector1">
            <a:avLst/>
          </a:prstGeom>
          <a:ln w="28575">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6145" name="Straight Arrow Connector 6144"/>
          <p:cNvCxnSpPr/>
          <p:nvPr/>
        </p:nvCxnSpPr>
        <p:spPr>
          <a:xfrm>
            <a:off x="6676013" y="2907048"/>
            <a:ext cx="8164" cy="933477"/>
          </a:xfrm>
          <a:prstGeom prst="straightConnector1">
            <a:avLst/>
          </a:prstGeom>
          <a:ln w="28575">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36" name="TextBox 35"/>
          <p:cNvSpPr txBox="1"/>
          <p:nvPr/>
        </p:nvSpPr>
        <p:spPr>
          <a:xfrm>
            <a:off x="1263998" y="3634249"/>
            <a:ext cx="2322174" cy="369332"/>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n-US" b="1" dirty="0">
                <a:solidFill>
                  <a:srgbClr val="FF0000"/>
                </a:solidFill>
              </a:rPr>
              <a:t>SBP 1 Trigger Input</a:t>
            </a:r>
          </a:p>
        </p:txBody>
      </p:sp>
      <p:cxnSp>
        <p:nvCxnSpPr>
          <p:cNvPr id="37" name="Straight Arrow Connector 36"/>
          <p:cNvCxnSpPr/>
          <p:nvPr/>
        </p:nvCxnSpPr>
        <p:spPr>
          <a:xfrm flipH="1" flipV="1">
            <a:off x="3673929" y="3815906"/>
            <a:ext cx="3006176" cy="2"/>
          </a:xfrm>
          <a:prstGeom prst="straightConnector1">
            <a:avLst/>
          </a:prstGeom>
          <a:ln w="28575">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6150" name="Rectangle 6149"/>
          <p:cNvSpPr/>
          <p:nvPr/>
        </p:nvSpPr>
        <p:spPr>
          <a:xfrm>
            <a:off x="6300215" y="3944708"/>
            <a:ext cx="458780" cy="584775"/>
          </a:xfrm>
          <a:prstGeom prst="rect">
            <a:avLst/>
          </a:prstGeom>
        </p:spPr>
        <p:txBody>
          <a:bodyPr wrap="none">
            <a:spAutoFit/>
          </a:bodyPr>
          <a:lstStyle/>
          <a:p>
            <a:r>
              <a:rPr lang="en-US" sz="3200" b="1" dirty="0">
                <a:solidFill>
                  <a:srgbClr val="FF0000"/>
                </a:solidFill>
              </a:rPr>
              <a:t>* </a:t>
            </a:r>
          </a:p>
        </p:txBody>
      </p:sp>
      <p:sp>
        <p:nvSpPr>
          <p:cNvPr id="42" name="Rectangle 41"/>
          <p:cNvSpPr/>
          <p:nvPr/>
        </p:nvSpPr>
        <p:spPr>
          <a:xfrm>
            <a:off x="6956174" y="3940601"/>
            <a:ext cx="458780" cy="584775"/>
          </a:xfrm>
          <a:prstGeom prst="rect">
            <a:avLst/>
          </a:prstGeom>
        </p:spPr>
        <p:txBody>
          <a:bodyPr wrap="none">
            <a:spAutoFit/>
          </a:bodyPr>
          <a:lstStyle/>
          <a:p>
            <a:r>
              <a:rPr lang="en-US" sz="3200" b="1" dirty="0">
                <a:solidFill>
                  <a:srgbClr val="FF0000"/>
                </a:solidFill>
              </a:rPr>
              <a:t>* </a:t>
            </a:r>
          </a:p>
        </p:txBody>
      </p:sp>
      <p:grpSp>
        <p:nvGrpSpPr>
          <p:cNvPr id="6159" name="Group 6158"/>
          <p:cNvGrpSpPr/>
          <p:nvPr/>
        </p:nvGrpSpPr>
        <p:grpSpPr>
          <a:xfrm>
            <a:off x="4433204" y="1001408"/>
            <a:ext cx="4690249" cy="1445782"/>
            <a:chOff x="171449" y="1102004"/>
            <a:chExt cx="5089730" cy="1618009"/>
          </a:xfrm>
        </p:grpSpPr>
        <p:pic>
          <p:nvPicPr>
            <p:cNvPr id="6151" name="Picture 6150"/>
            <p:cNvPicPr>
              <a:picLocks noChangeAspect="1"/>
            </p:cNvPicPr>
            <p:nvPr/>
          </p:nvPicPr>
          <p:blipFill rotWithShape="1">
            <a:blip r:embed="rId4">
              <a:extLst>
                <a:ext uri="{28A0092B-C50C-407E-A947-70E740481C1C}">
                  <a14:useLocalDpi xmlns:a14="http://schemas.microsoft.com/office/drawing/2010/main" val="0"/>
                </a:ext>
              </a:extLst>
            </a:blip>
            <a:srcRect l="4375" t="39643" r="6428" b="32024"/>
            <a:stretch/>
          </p:blipFill>
          <p:spPr>
            <a:xfrm>
              <a:off x="171449" y="1102004"/>
              <a:ext cx="5089730" cy="1212569"/>
            </a:xfrm>
            <a:prstGeom prst="rect">
              <a:avLst/>
            </a:prstGeom>
          </p:spPr>
        </p:pic>
        <p:cxnSp>
          <p:nvCxnSpPr>
            <p:cNvPr id="47" name="Straight Arrow Connector 46"/>
            <p:cNvCxnSpPr/>
            <p:nvPr/>
          </p:nvCxnSpPr>
          <p:spPr>
            <a:xfrm>
              <a:off x="4498521" y="2090057"/>
              <a:ext cx="0" cy="359229"/>
            </a:xfrm>
            <a:prstGeom prst="straightConnector1">
              <a:avLst/>
            </a:prstGeom>
            <a:ln w="28575">
              <a:solidFill>
                <a:srgbClr val="FF0000"/>
              </a:solidFill>
              <a:tailEnd type="arrow"/>
            </a:ln>
          </p:spPr>
          <p:style>
            <a:lnRef idx="2">
              <a:schemeClr val="accent1"/>
            </a:lnRef>
            <a:fillRef idx="0">
              <a:schemeClr val="accent1"/>
            </a:fillRef>
            <a:effectRef idx="1">
              <a:schemeClr val="accent1"/>
            </a:effectRef>
            <a:fontRef idx="minor">
              <a:schemeClr val="tx1"/>
            </a:fontRef>
          </p:style>
        </p:cxnSp>
        <p:pic>
          <p:nvPicPr>
            <p:cNvPr id="6158" name="Picture 4" descr="Image result for ground symbol"/>
            <p:cNvPicPr>
              <a:picLocks noChangeAspect="1" noChangeArrowheads="1"/>
            </p:cNvPicPr>
            <p:nvPr/>
          </p:nvPicPr>
          <p:blipFill rotWithShape="1">
            <a:blip r:embed="rId5">
              <a:extLst>
                <a:ext uri="{28A0092B-C50C-407E-A947-70E740481C1C}">
                  <a14:useLocalDpi xmlns:a14="http://schemas.microsoft.com/office/drawing/2010/main" val="0"/>
                </a:ext>
              </a:extLst>
            </a:blip>
            <a:srcRect t="48985" b="15236"/>
            <a:stretch/>
          </p:blipFill>
          <p:spPr bwMode="auto">
            <a:xfrm>
              <a:off x="4245071" y="2449286"/>
              <a:ext cx="498377" cy="270727"/>
            </a:xfrm>
            <a:prstGeom prst="rect">
              <a:avLst/>
            </a:prstGeom>
            <a:noFill/>
            <a:extLst>
              <a:ext uri="{909E8E84-426E-40DD-AFC4-6F175D3DCCD1}">
                <a14:hiddenFill xmlns:a14="http://schemas.microsoft.com/office/drawing/2010/main">
                  <a:solidFill>
                    <a:srgbClr val="FFFFFF"/>
                  </a:solidFill>
                </a14:hiddenFill>
              </a:ext>
            </a:extLst>
          </p:spPr>
        </p:pic>
      </p:grpSp>
      <p:sp>
        <p:nvSpPr>
          <p:cNvPr id="6168" name="Rectangle 6167"/>
          <p:cNvSpPr/>
          <p:nvPr/>
        </p:nvSpPr>
        <p:spPr>
          <a:xfrm>
            <a:off x="5931634" y="3495749"/>
            <a:ext cx="643574" cy="276999"/>
          </a:xfrm>
          <a:prstGeom prst="rect">
            <a:avLst/>
          </a:prstGeom>
        </p:spPr>
        <p:txBody>
          <a:bodyPr wrap="none">
            <a:spAutoFit/>
          </a:bodyPr>
          <a:lstStyle/>
          <a:p>
            <a:r>
              <a:rPr lang="en-US" sz="1200" dirty="0">
                <a:solidFill>
                  <a:srgbClr val="FF0000"/>
                </a:solidFill>
              </a:rPr>
              <a:t>BNC T</a:t>
            </a:r>
          </a:p>
        </p:txBody>
      </p:sp>
      <p:sp>
        <p:nvSpPr>
          <p:cNvPr id="6169" name="Rectangle 6168"/>
          <p:cNvSpPr/>
          <p:nvPr/>
        </p:nvSpPr>
        <p:spPr>
          <a:xfrm>
            <a:off x="147297" y="2003068"/>
            <a:ext cx="1095172" cy="646331"/>
          </a:xfrm>
          <a:prstGeom prst="rect">
            <a:avLst/>
          </a:prstGeom>
        </p:spPr>
        <p:txBody>
          <a:bodyPr wrap="none">
            <a:spAutoFit/>
          </a:bodyPr>
          <a:lstStyle/>
          <a:p>
            <a:r>
              <a:rPr lang="en-US" b="1" dirty="0">
                <a:solidFill>
                  <a:schemeClr val="tx1">
                    <a:lumMod val="65000"/>
                    <a:lumOff val="35000"/>
                  </a:schemeClr>
                </a:solidFill>
              </a:rPr>
              <a:t>Analog </a:t>
            </a:r>
          </a:p>
          <a:p>
            <a:r>
              <a:rPr lang="en-US" b="1" dirty="0">
                <a:solidFill>
                  <a:schemeClr val="tx1">
                    <a:lumMod val="65000"/>
                    <a:lumOff val="35000"/>
                  </a:schemeClr>
                </a:solidFill>
              </a:rPr>
              <a:t>Monitor </a:t>
            </a:r>
          </a:p>
        </p:txBody>
      </p:sp>
      <p:cxnSp>
        <p:nvCxnSpPr>
          <p:cNvPr id="24" name="Straight Arrow Connector 23"/>
          <p:cNvCxnSpPr/>
          <p:nvPr/>
        </p:nvCxnSpPr>
        <p:spPr>
          <a:xfrm>
            <a:off x="7406790" y="2907048"/>
            <a:ext cx="8164" cy="933477"/>
          </a:xfrm>
          <a:prstGeom prst="straightConnector1">
            <a:avLst/>
          </a:prstGeom>
          <a:ln w="28575">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27" name="TextBox 26"/>
          <p:cNvSpPr txBox="1"/>
          <p:nvPr/>
        </p:nvSpPr>
        <p:spPr>
          <a:xfrm>
            <a:off x="1277610" y="4031569"/>
            <a:ext cx="2322174" cy="369332"/>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n-US" b="1" dirty="0">
                <a:solidFill>
                  <a:srgbClr val="FF0000"/>
                </a:solidFill>
              </a:rPr>
              <a:t>SBP 2 Trigger Input</a:t>
            </a:r>
          </a:p>
        </p:txBody>
      </p:sp>
      <p:cxnSp>
        <p:nvCxnSpPr>
          <p:cNvPr id="28" name="Straight Arrow Connector 27"/>
          <p:cNvCxnSpPr>
            <a:stCxn id="42" idx="3"/>
          </p:cNvCxnSpPr>
          <p:nvPr/>
        </p:nvCxnSpPr>
        <p:spPr>
          <a:xfrm flipH="1" flipV="1">
            <a:off x="3687541" y="4213226"/>
            <a:ext cx="3727413" cy="19763"/>
          </a:xfrm>
          <a:prstGeom prst="straightConnector1">
            <a:avLst/>
          </a:prstGeom>
          <a:ln w="28575">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31" name="Straight Connector 30"/>
          <p:cNvCxnSpPr/>
          <p:nvPr/>
        </p:nvCxnSpPr>
        <p:spPr>
          <a:xfrm>
            <a:off x="7414954" y="3840525"/>
            <a:ext cx="0" cy="392463"/>
          </a:xfrm>
          <a:prstGeom prst="line">
            <a:avLst/>
          </a:prstGeom>
          <a:ln w="28575">
            <a:solidFill>
              <a:srgbClr val="FF0000"/>
            </a:solidFill>
          </a:ln>
        </p:spPr>
        <p:style>
          <a:lnRef idx="2">
            <a:schemeClr val="accent1"/>
          </a:lnRef>
          <a:fillRef idx="0">
            <a:schemeClr val="accent1"/>
          </a:fillRef>
          <a:effectRef idx="1">
            <a:schemeClr val="accent1"/>
          </a:effectRef>
          <a:fontRef idx="minor">
            <a:schemeClr val="tx1"/>
          </a:fontRef>
        </p:style>
      </p:cxnSp>
      <p:sp>
        <p:nvSpPr>
          <p:cNvPr id="34" name="Rectangle 33"/>
          <p:cNvSpPr/>
          <p:nvPr/>
        </p:nvSpPr>
        <p:spPr>
          <a:xfrm>
            <a:off x="6973300" y="3802101"/>
            <a:ext cx="643574" cy="276999"/>
          </a:xfrm>
          <a:prstGeom prst="rect">
            <a:avLst/>
          </a:prstGeom>
        </p:spPr>
        <p:txBody>
          <a:bodyPr wrap="none">
            <a:spAutoFit/>
          </a:bodyPr>
          <a:lstStyle/>
          <a:p>
            <a:r>
              <a:rPr lang="en-US" sz="1200" dirty="0">
                <a:solidFill>
                  <a:srgbClr val="FF0000"/>
                </a:solidFill>
              </a:rPr>
              <a:t>BNC T</a:t>
            </a:r>
          </a:p>
        </p:txBody>
      </p:sp>
      <p:pic>
        <p:nvPicPr>
          <p:cNvPr id="35" name="Picture 2" descr="See the source image"/>
          <p:cNvPicPr>
            <a:picLocks noChangeAspect="1" noChangeArrowheads="1"/>
          </p:cNvPicPr>
          <p:nvPr/>
        </p:nvPicPr>
        <p:blipFill rotWithShape="1">
          <a:blip r:embed="rId2">
            <a:extLst>
              <a:ext uri="{28A0092B-C50C-407E-A947-70E740481C1C}">
                <a14:useLocalDpi xmlns:a14="http://schemas.microsoft.com/office/drawing/2010/main" val="0"/>
              </a:ext>
            </a:extLst>
          </a:blip>
          <a:srcRect t="35029" b="34719"/>
          <a:stretch/>
        </p:blipFill>
        <p:spPr bwMode="auto">
          <a:xfrm>
            <a:off x="3965452" y="4847774"/>
            <a:ext cx="1284671" cy="388640"/>
          </a:xfrm>
          <a:prstGeom prst="rect">
            <a:avLst/>
          </a:prstGeom>
          <a:noFill/>
          <a:extLst>
            <a:ext uri="{909E8E84-426E-40DD-AFC4-6F175D3DCCD1}">
              <a14:hiddenFill xmlns:a14="http://schemas.microsoft.com/office/drawing/2010/main">
                <a:solidFill>
                  <a:srgbClr val="FFFFFF"/>
                </a:solidFill>
              </a14:hiddenFill>
            </a:ext>
          </a:extLst>
        </p:spPr>
      </p:pic>
      <p:sp>
        <p:nvSpPr>
          <p:cNvPr id="38" name="TextBox 37"/>
          <p:cNvSpPr txBox="1"/>
          <p:nvPr/>
        </p:nvSpPr>
        <p:spPr>
          <a:xfrm>
            <a:off x="1274734" y="4867082"/>
            <a:ext cx="2796599" cy="369332"/>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n-US" b="1" dirty="0">
                <a:solidFill>
                  <a:srgbClr val="FF0000"/>
                </a:solidFill>
              </a:rPr>
              <a:t>SBP </a:t>
            </a:r>
            <a:r>
              <a:rPr lang="en-US" b="1" dirty="0" err="1">
                <a:solidFill>
                  <a:srgbClr val="FF0000"/>
                </a:solidFill>
              </a:rPr>
              <a:t>Ch</a:t>
            </a:r>
            <a:r>
              <a:rPr lang="en-US" b="1" dirty="0">
                <a:solidFill>
                  <a:srgbClr val="FF0000"/>
                </a:solidFill>
              </a:rPr>
              <a:t> 2 Signal Output</a:t>
            </a:r>
          </a:p>
        </p:txBody>
      </p:sp>
      <p:cxnSp>
        <p:nvCxnSpPr>
          <p:cNvPr id="39" name="Straight Connector 38"/>
          <p:cNvCxnSpPr>
            <a:stCxn id="35" idx="3"/>
          </p:cNvCxnSpPr>
          <p:nvPr/>
        </p:nvCxnSpPr>
        <p:spPr>
          <a:xfrm flipV="1">
            <a:off x="5250123" y="5037638"/>
            <a:ext cx="3533342" cy="4456"/>
          </a:xfrm>
          <a:prstGeom prst="line">
            <a:avLst/>
          </a:prstGeom>
          <a:ln w="28575">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40" name="Straight Arrow Connector 39"/>
          <p:cNvCxnSpPr/>
          <p:nvPr/>
        </p:nvCxnSpPr>
        <p:spPr>
          <a:xfrm flipV="1">
            <a:off x="8783465" y="3802101"/>
            <a:ext cx="0" cy="1235538"/>
          </a:xfrm>
          <a:prstGeom prst="straightConnector1">
            <a:avLst/>
          </a:prstGeom>
          <a:ln w="28575">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6" name="Rectangle 5"/>
          <p:cNvSpPr/>
          <p:nvPr/>
        </p:nvSpPr>
        <p:spPr>
          <a:xfrm>
            <a:off x="152319" y="5253527"/>
            <a:ext cx="6271154" cy="1569660"/>
          </a:xfrm>
          <a:prstGeom prst="rect">
            <a:avLst/>
          </a:prstGeom>
        </p:spPr>
        <p:txBody>
          <a:bodyPr wrap="square">
            <a:spAutoFit/>
          </a:bodyPr>
          <a:lstStyle/>
          <a:p>
            <a:r>
              <a:rPr lang="en-US" sz="1600" dirty="0">
                <a:solidFill>
                  <a:schemeClr val="tx1">
                    <a:lumMod val="65000"/>
                    <a:lumOff val="35000"/>
                  </a:schemeClr>
                </a:solidFill>
              </a:rPr>
              <a:t>In this configuration the Analog Output 0 is sent to Analog Input 0.  </a:t>
            </a:r>
          </a:p>
          <a:p>
            <a:r>
              <a:rPr lang="en-US" sz="1600" dirty="0">
                <a:solidFill>
                  <a:schemeClr val="tx1">
                    <a:lumMod val="65000"/>
                    <a:lumOff val="35000"/>
                  </a:schemeClr>
                </a:solidFill>
              </a:rPr>
              <a:t>Analog Output 1 is sent to Analog Input 1.</a:t>
            </a:r>
          </a:p>
          <a:p>
            <a:r>
              <a:rPr lang="en-US" sz="1600" dirty="0">
                <a:solidFill>
                  <a:schemeClr val="tx1">
                    <a:lumMod val="65000"/>
                    <a:lumOff val="35000"/>
                  </a:schemeClr>
                </a:solidFill>
              </a:rPr>
              <a:t>On Analog Input 0 &amp; 1 there must be a BNC T so that the </a:t>
            </a:r>
          </a:p>
          <a:p>
            <a:r>
              <a:rPr lang="en-US" sz="1600" dirty="0">
                <a:solidFill>
                  <a:schemeClr val="tx1">
                    <a:lumMod val="65000"/>
                    <a:lumOff val="35000"/>
                  </a:schemeClr>
                </a:solidFill>
              </a:rPr>
              <a:t>triggers can be sent to the two SBP. Systems. </a:t>
            </a:r>
          </a:p>
          <a:p>
            <a:r>
              <a:rPr lang="en-US" sz="1600" dirty="0">
                <a:solidFill>
                  <a:schemeClr val="tx1">
                    <a:lumMod val="65000"/>
                    <a:lumOff val="35000"/>
                  </a:schemeClr>
                </a:solidFill>
              </a:rPr>
              <a:t>Analog Input 2 is connected to the SBP signal output </a:t>
            </a:r>
            <a:r>
              <a:rPr lang="en-US" sz="1600" dirty="0" err="1">
                <a:solidFill>
                  <a:schemeClr val="tx1">
                    <a:lumMod val="65000"/>
                    <a:lumOff val="35000"/>
                  </a:schemeClr>
                </a:solidFill>
              </a:rPr>
              <a:t>Ch</a:t>
            </a:r>
            <a:r>
              <a:rPr lang="en-US" sz="1600" dirty="0">
                <a:solidFill>
                  <a:schemeClr val="tx1">
                    <a:lumMod val="65000"/>
                    <a:lumOff val="35000"/>
                  </a:schemeClr>
                </a:solidFill>
              </a:rPr>
              <a:t> 1 &amp; Analog Input 3 to </a:t>
            </a:r>
            <a:r>
              <a:rPr lang="en-US" sz="1600" dirty="0" err="1">
                <a:solidFill>
                  <a:schemeClr val="tx1">
                    <a:lumMod val="65000"/>
                    <a:lumOff val="35000"/>
                  </a:schemeClr>
                </a:solidFill>
              </a:rPr>
              <a:t>Ch</a:t>
            </a:r>
            <a:r>
              <a:rPr lang="en-US" sz="1600" dirty="0">
                <a:solidFill>
                  <a:schemeClr val="tx1">
                    <a:lumMod val="65000"/>
                    <a:lumOff val="35000"/>
                  </a:schemeClr>
                </a:solidFill>
              </a:rPr>
              <a:t> 2.  </a:t>
            </a:r>
            <a:endParaRPr lang="en-US" sz="1600" b="1" dirty="0">
              <a:solidFill>
                <a:schemeClr val="tx1">
                  <a:lumMod val="65000"/>
                  <a:lumOff val="35000"/>
                </a:schemeClr>
              </a:solidFill>
            </a:endParaRPr>
          </a:p>
        </p:txBody>
      </p:sp>
      <p:pic>
        <p:nvPicPr>
          <p:cNvPr id="8196"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62694" y="1049106"/>
            <a:ext cx="2366176" cy="25542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2" name="TextBox 31"/>
          <p:cNvSpPr txBox="1"/>
          <p:nvPr/>
        </p:nvSpPr>
        <p:spPr>
          <a:xfrm>
            <a:off x="4726781" y="4702076"/>
            <a:ext cx="1718740" cy="307777"/>
          </a:xfrm>
          <a:prstGeom prst="rect">
            <a:avLst/>
          </a:prstGeom>
          <a:noFill/>
        </p:spPr>
        <p:txBody>
          <a:bodyPr wrap="none" rtlCol="0">
            <a:spAutoFit/>
          </a:bodyPr>
          <a:lstStyle/>
          <a:p>
            <a:r>
              <a:rPr lang="en-US" sz="1400" dirty="0">
                <a:solidFill>
                  <a:schemeClr val="tx1">
                    <a:lumMod val="65000"/>
                    <a:lumOff val="35000"/>
                  </a:schemeClr>
                </a:solidFill>
              </a:rPr>
              <a:t>48 Hz passive HPF</a:t>
            </a:r>
          </a:p>
        </p:txBody>
      </p:sp>
    </p:spTree>
    <p:extLst>
      <p:ext uri="{BB962C8B-B14F-4D97-AF65-F5344CB8AC3E}">
        <p14:creationId xmlns:p14="http://schemas.microsoft.com/office/powerpoint/2010/main" val="8956250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2" y="0"/>
            <a:ext cx="8543435" cy="988786"/>
          </a:xfrm>
        </p:spPr>
        <p:txBody>
          <a:bodyPr/>
          <a:lstStyle/>
          <a:p>
            <a:r>
              <a:rPr lang="en-US" dirty="0"/>
              <a:t>Configuring Two Channels SBP – Internal Trigger</a:t>
            </a:r>
          </a:p>
        </p:txBody>
      </p:sp>
      <p:sp>
        <p:nvSpPr>
          <p:cNvPr id="4" name="Slide Number Placeholder 3"/>
          <p:cNvSpPr>
            <a:spLocks noGrp="1"/>
          </p:cNvSpPr>
          <p:nvPr>
            <p:ph type="sldNum" sz="quarter" idx="12"/>
          </p:nvPr>
        </p:nvSpPr>
        <p:spPr/>
        <p:txBody>
          <a:bodyPr/>
          <a:lstStyle/>
          <a:p>
            <a:fld id="{50F2F8E5-1108-0A46-83A0-852BF6A1A522}" type="slidenum">
              <a:rPr lang="en-US" smtClean="0"/>
              <a:pPr/>
              <a:t>34</a:t>
            </a:fld>
            <a:endParaRPr lang="en-US"/>
          </a:p>
        </p:txBody>
      </p:sp>
      <p:sp>
        <p:nvSpPr>
          <p:cNvPr id="6169" name="Rectangle 6168"/>
          <p:cNvSpPr/>
          <p:nvPr/>
        </p:nvSpPr>
        <p:spPr>
          <a:xfrm>
            <a:off x="147297" y="2003068"/>
            <a:ext cx="1762021" cy="646331"/>
          </a:xfrm>
          <a:prstGeom prst="rect">
            <a:avLst/>
          </a:prstGeom>
        </p:spPr>
        <p:txBody>
          <a:bodyPr wrap="none">
            <a:spAutoFit/>
          </a:bodyPr>
          <a:lstStyle/>
          <a:p>
            <a:r>
              <a:rPr lang="en-US" b="1" dirty="0">
                <a:solidFill>
                  <a:schemeClr val="tx1">
                    <a:lumMod val="65000"/>
                    <a:lumOff val="35000"/>
                  </a:schemeClr>
                </a:solidFill>
              </a:rPr>
              <a:t>Trigger</a:t>
            </a:r>
          </a:p>
          <a:p>
            <a:r>
              <a:rPr lang="en-US" b="1" dirty="0">
                <a:solidFill>
                  <a:schemeClr val="tx1">
                    <a:lumMod val="65000"/>
                    <a:lumOff val="35000"/>
                  </a:schemeClr>
                </a:solidFill>
              </a:rPr>
              <a:t>Configuration</a:t>
            </a:r>
          </a:p>
        </p:txBody>
      </p:sp>
      <p:sp>
        <p:nvSpPr>
          <p:cNvPr id="6" name="Rectangle 5"/>
          <p:cNvSpPr/>
          <p:nvPr/>
        </p:nvSpPr>
        <p:spPr>
          <a:xfrm>
            <a:off x="152318" y="4804507"/>
            <a:ext cx="8812068" cy="1569660"/>
          </a:xfrm>
          <a:prstGeom prst="rect">
            <a:avLst/>
          </a:prstGeom>
        </p:spPr>
        <p:txBody>
          <a:bodyPr wrap="square">
            <a:spAutoFit/>
          </a:bodyPr>
          <a:lstStyle/>
          <a:p>
            <a:r>
              <a:rPr lang="en-US" sz="1600" dirty="0">
                <a:solidFill>
                  <a:schemeClr val="tx1">
                    <a:lumMod val="65000"/>
                    <a:lumOff val="35000"/>
                  </a:schemeClr>
                </a:solidFill>
              </a:rPr>
              <a:t>In this example a </a:t>
            </a:r>
            <a:r>
              <a:rPr lang="en-US" sz="1600" dirty="0" err="1">
                <a:solidFill>
                  <a:schemeClr val="tx1">
                    <a:lumMod val="65000"/>
                    <a:lumOff val="35000"/>
                  </a:schemeClr>
                </a:solidFill>
              </a:rPr>
              <a:t>Pinger</a:t>
            </a:r>
            <a:r>
              <a:rPr lang="en-US" sz="1600" dirty="0">
                <a:solidFill>
                  <a:schemeClr val="tx1">
                    <a:lumMod val="65000"/>
                    <a:lumOff val="35000"/>
                  </a:schemeClr>
                </a:solidFill>
              </a:rPr>
              <a:t> (</a:t>
            </a:r>
            <a:r>
              <a:rPr lang="en-US" sz="1600" dirty="0" err="1">
                <a:solidFill>
                  <a:schemeClr val="tx1">
                    <a:lumMod val="65000"/>
                    <a:lumOff val="35000"/>
                  </a:schemeClr>
                </a:solidFill>
              </a:rPr>
              <a:t>Ch</a:t>
            </a:r>
            <a:r>
              <a:rPr lang="en-US" sz="1600" dirty="0">
                <a:solidFill>
                  <a:schemeClr val="tx1">
                    <a:lumMod val="65000"/>
                    <a:lumOff val="35000"/>
                  </a:schemeClr>
                </a:solidFill>
              </a:rPr>
              <a:t> 1) &amp; Sparker (</a:t>
            </a:r>
            <a:r>
              <a:rPr lang="en-US" sz="1600" dirty="0" err="1">
                <a:solidFill>
                  <a:schemeClr val="tx1">
                    <a:lumMod val="65000"/>
                    <a:lumOff val="35000"/>
                  </a:schemeClr>
                </a:solidFill>
              </a:rPr>
              <a:t>Ch</a:t>
            </a:r>
            <a:r>
              <a:rPr lang="en-US" sz="1600" dirty="0">
                <a:solidFill>
                  <a:schemeClr val="tx1">
                    <a:lumMod val="65000"/>
                    <a:lumOff val="35000"/>
                  </a:schemeClr>
                </a:solidFill>
              </a:rPr>
              <a:t> 2) are being used for the survey.</a:t>
            </a:r>
          </a:p>
          <a:p>
            <a:pPr marL="285750" indent="-285750">
              <a:buFont typeface="Arial" panose="020B0604020202020204" pitchFamily="34" charset="0"/>
              <a:buChar char="•"/>
            </a:pPr>
            <a:r>
              <a:rPr lang="en-US" sz="1600" dirty="0">
                <a:solidFill>
                  <a:schemeClr val="tx1">
                    <a:lumMod val="65000"/>
                    <a:lumOff val="35000"/>
                  </a:schemeClr>
                </a:solidFill>
              </a:rPr>
              <a:t>Set the </a:t>
            </a:r>
            <a:r>
              <a:rPr lang="en-US" sz="1600" dirty="0" err="1">
                <a:solidFill>
                  <a:schemeClr val="tx1">
                    <a:lumMod val="65000"/>
                    <a:lumOff val="35000"/>
                  </a:schemeClr>
                </a:solidFill>
              </a:rPr>
              <a:t>Pinger</a:t>
            </a:r>
            <a:r>
              <a:rPr lang="en-US" sz="1600" dirty="0">
                <a:solidFill>
                  <a:schemeClr val="tx1">
                    <a:lumMod val="65000"/>
                    <a:lumOff val="35000"/>
                  </a:schemeClr>
                </a:solidFill>
              </a:rPr>
              <a:t> trigger to 250 </a:t>
            </a:r>
            <a:r>
              <a:rPr lang="en-US" sz="1600" dirty="0" err="1">
                <a:solidFill>
                  <a:schemeClr val="tx1">
                    <a:lumMod val="65000"/>
                    <a:lumOff val="35000"/>
                  </a:schemeClr>
                </a:solidFill>
              </a:rPr>
              <a:t>ms</a:t>
            </a:r>
            <a:r>
              <a:rPr lang="en-US" sz="1600" dirty="0">
                <a:solidFill>
                  <a:schemeClr val="tx1">
                    <a:lumMod val="65000"/>
                    <a:lumOff val="35000"/>
                  </a:schemeClr>
                </a:solidFill>
              </a:rPr>
              <a:t> &amp; the sweep rate to 70 </a:t>
            </a:r>
            <a:r>
              <a:rPr lang="en-US" sz="1600" dirty="0" err="1">
                <a:solidFill>
                  <a:schemeClr val="tx1">
                    <a:lumMod val="65000"/>
                    <a:lumOff val="35000"/>
                  </a:schemeClr>
                </a:solidFill>
              </a:rPr>
              <a:t>ms</a:t>
            </a:r>
            <a:r>
              <a:rPr lang="en-US" sz="1600" dirty="0">
                <a:solidFill>
                  <a:schemeClr val="tx1">
                    <a:lumMod val="65000"/>
                    <a:lumOff val="35000"/>
                  </a:schemeClr>
                </a:solidFill>
              </a:rPr>
              <a:t> (52 m).</a:t>
            </a:r>
          </a:p>
          <a:p>
            <a:pPr marL="285750" indent="-285750">
              <a:buFont typeface="Arial" panose="020B0604020202020204" pitchFamily="34" charset="0"/>
              <a:buChar char="•"/>
            </a:pPr>
            <a:r>
              <a:rPr lang="en-US" sz="1600" dirty="0">
                <a:solidFill>
                  <a:schemeClr val="tx1">
                    <a:lumMod val="65000"/>
                    <a:lumOff val="35000"/>
                  </a:schemeClr>
                </a:solidFill>
              </a:rPr>
              <a:t>Divide the Trigger 1 (250 </a:t>
            </a:r>
            <a:r>
              <a:rPr lang="en-US" sz="1600" dirty="0" err="1">
                <a:solidFill>
                  <a:schemeClr val="tx1">
                    <a:lumMod val="65000"/>
                    <a:lumOff val="35000"/>
                  </a:schemeClr>
                </a:solidFill>
              </a:rPr>
              <a:t>ms</a:t>
            </a:r>
            <a:r>
              <a:rPr lang="en-US" sz="1600" dirty="0">
                <a:solidFill>
                  <a:schemeClr val="tx1">
                    <a:lumMod val="65000"/>
                    <a:lumOff val="35000"/>
                  </a:schemeClr>
                </a:solidFill>
              </a:rPr>
              <a:t>) by two to make Trigger 2 500 </a:t>
            </a:r>
            <a:r>
              <a:rPr lang="en-US" sz="1600" dirty="0" err="1">
                <a:solidFill>
                  <a:schemeClr val="tx1">
                    <a:lumMod val="65000"/>
                    <a:lumOff val="35000"/>
                  </a:schemeClr>
                </a:solidFill>
              </a:rPr>
              <a:t>ms.</a:t>
            </a:r>
            <a:endParaRPr lang="en-US" sz="1600" dirty="0">
              <a:solidFill>
                <a:schemeClr val="tx1">
                  <a:lumMod val="65000"/>
                  <a:lumOff val="35000"/>
                </a:schemeClr>
              </a:solidFill>
            </a:endParaRPr>
          </a:p>
          <a:p>
            <a:pPr marL="285750" indent="-285750">
              <a:buFont typeface="Arial" panose="020B0604020202020204" pitchFamily="34" charset="0"/>
              <a:buChar char="•"/>
            </a:pPr>
            <a:r>
              <a:rPr lang="en-US" sz="1600" dirty="0">
                <a:solidFill>
                  <a:schemeClr val="tx1">
                    <a:lumMod val="65000"/>
                    <a:lumOff val="35000"/>
                  </a:schemeClr>
                </a:solidFill>
              </a:rPr>
              <a:t>Delay Trigger 2 by 80 </a:t>
            </a:r>
            <a:r>
              <a:rPr lang="en-US" sz="1600" dirty="0" err="1">
                <a:solidFill>
                  <a:schemeClr val="tx1">
                    <a:lumMod val="65000"/>
                    <a:lumOff val="35000"/>
                  </a:schemeClr>
                </a:solidFill>
              </a:rPr>
              <a:t>ms</a:t>
            </a:r>
            <a:r>
              <a:rPr lang="en-US" sz="1600" dirty="0">
                <a:solidFill>
                  <a:schemeClr val="tx1">
                    <a:lumMod val="65000"/>
                    <a:lumOff val="35000"/>
                  </a:schemeClr>
                </a:solidFill>
              </a:rPr>
              <a:t> so these is no interference with the </a:t>
            </a:r>
            <a:r>
              <a:rPr lang="en-US" sz="1600" dirty="0" err="1">
                <a:solidFill>
                  <a:schemeClr val="tx1">
                    <a:lumMod val="65000"/>
                    <a:lumOff val="35000"/>
                  </a:schemeClr>
                </a:solidFill>
              </a:rPr>
              <a:t>Pinger</a:t>
            </a:r>
            <a:r>
              <a:rPr lang="en-US" sz="1600" dirty="0">
                <a:solidFill>
                  <a:schemeClr val="tx1">
                    <a:lumMod val="65000"/>
                    <a:lumOff val="35000"/>
                  </a:schemeClr>
                </a:solidFill>
              </a:rPr>
              <a:t> (Ch1).</a:t>
            </a:r>
          </a:p>
          <a:p>
            <a:pPr marL="285750" indent="-285750">
              <a:buFont typeface="Arial" panose="020B0604020202020204" pitchFamily="34" charset="0"/>
              <a:buChar char="•"/>
            </a:pPr>
            <a:r>
              <a:rPr lang="en-US" sz="1600" dirty="0">
                <a:solidFill>
                  <a:schemeClr val="tx1">
                    <a:lumMod val="65000"/>
                    <a:lumOff val="35000"/>
                  </a:schemeClr>
                </a:solidFill>
              </a:rPr>
              <a:t>Set the Sparker (</a:t>
            </a:r>
            <a:r>
              <a:rPr lang="en-US" sz="1600" dirty="0" err="1">
                <a:solidFill>
                  <a:schemeClr val="tx1">
                    <a:lumMod val="65000"/>
                    <a:lumOff val="35000"/>
                  </a:schemeClr>
                </a:solidFill>
              </a:rPr>
              <a:t>Ch</a:t>
            </a:r>
            <a:r>
              <a:rPr lang="en-US" sz="1600" dirty="0">
                <a:solidFill>
                  <a:schemeClr val="tx1">
                    <a:lumMod val="65000"/>
                    <a:lumOff val="35000"/>
                  </a:schemeClr>
                </a:solidFill>
              </a:rPr>
              <a:t> 2) sweep rate to 150 </a:t>
            </a:r>
            <a:r>
              <a:rPr lang="en-US" sz="1600" dirty="0" err="1">
                <a:solidFill>
                  <a:schemeClr val="tx1">
                    <a:lumMod val="65000"/>
                    <a:lumOff val="35000"/>
                  </a:schemeClr>
                </a:solidFill>
              </a:rPr>
              <a:t>ms</a:t>
            </a:r>
            <a:r>
              <a:rPr lang="en-US" sz="1600" dirty="0">
                <a:solidFill>
                  <a:schemeClr val="tx1">
                    <a:lumMod val="65000"/>
                    <a:lumOff val="35000"/>
                  </a:schemeClr>
                </a:solidFill>
              </a:rPr>
              <a:t> (112 m) for no interference with the </a:t>
            </a:r>
            <a:r>
              <a:rPr lang="en-US" sz="1600" dirty="0" err="1">
                <a:solidFill>
                  <a:schemeClr val="tx1">
                    <a:lumMod val="65000"/>
                    <a:lumOff val="35000"/>
                  </a:schemeClr>
                </a:solidFill>
              </a:rPr>
              <a:t>Pinger</a:t>
            </a:r>
            <a:r>
              <a:rPr lang="en-US" sz="1600" dirty="0">
                <a:solidFill>
                  <a:schemeClr val="tx1">
                    <a:lumMod val="65000"/>
                    <a:lumOff val="35000"/>
                  </a:schemeClr>
                </a:solidFill>
              </a:rPr>
              <a:t> (Ch1).</a:t>
            </a: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88329" y="1069522"/>
            <a:ext cx="4466213" cy="3649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1017633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0" y="0"/>
            <a:ext cx="8373835" cy="988786"/>
          </a:xfrm>
        </p:spPr>
        <p:txBody>
          <a:bodyPr/>
          <a:lstStyle/>
          <a:p>
            <a:r>
              <a:rPr lang="en-US" dirty="0"/>
              <a:t>Configuring the Analog Monitor, Setting Triggers, Delays &amp; Sweep Length</a:t>
            </a:r>
          </a:p>
        </p:txBody>
      </p:sp>
      <p:sp>
        <p:nvSpPr>
          <p:cNvPr id="4" name="Slide Number Placeholder 3"/>
          <p:cNvSpPr>
            <a:spLocks noGrp="1"/>
          </p:cNvSpPr>
          <p:nvPr>
            <p:ph type="sldNum" sz="quarter" idx="12"/>
          </p:nvPr>
        </p:nvSpPr>
        <p:spPr/>
        <p:txBody>
          <a:bodyPr/>
          <a:lstStyle/>
          <a:p>
            <a:fld id="{50F2F8E5-1108-0A46-83A0-852BF6A1A522}" type="slidenum">
              <a:rPr lang="en-US" smtClean="0"/>
              <a:pPr/>
              <a:t>35</a:t>
            </a:fld>
            <a:endParaRPr lang="en-US"/>
          </a:p>
        </p:txBody>
      </p:sp>
      <p:sp>
        <p:nvSpPr>
          <p:cNvPr id="7" name="Subtitle 4"/>
          <p:cNvSpPr txBox="1">
            <a:spLocks/>
          </p:cNvSpPr>
          <p:nvPr/>
        </p:nvSpPr>
        <p:spPr>
          <a:xfrm>
            <a:off x="348856" y="3333366"/>
            <a:ext cx="6280543" cy="381357"/>
          </a:xfrm>
          <a:prstGeom prst="rect">
            <a:avLst/>
          </a:prstGeom>
        </p:spPr>
        <p:txBody>
          <a:bodyPr vert="horz" lIns="0" tIns="0" rIns="0" bIns="0" rtlCol="0">
            <a:normAutofit/>
          </a:bodyPr>
          <a:lstStyle>
            <a:lvl1pPr marL="0" indent="0" algn="l" defTabSz="457200" rtl="0" eaLnBrk="1" latinLnBrk="0" hangingPunct="1">
              <a:spcBef>
                <a:spcPts val="0"/>
              </a:spcBef>
              <a:spcAft>
                <a:spcPts val="600"/>
              </a:spcAft>
              <a:buClr>
                <a:schemeClr val="bg2"/>
              </a:buClr>
              <a:buFont typeface="Arial"/>
              <a:buNone/>
              <a:defRPr sz="2200" b="0" i="0" kern="1200" cap="none">
                <a:solidFill>
                  <a:schemeClr val="tx1"/>
                </a:solidFill>
                <a:latin typeface="Arial"/>
                <a:ea typeface="+mn-ea"/>
                <a:cs typeface="Arial"/>
              </a:defRPr>
            </a:lvl1pPr>
            <a:lvl2pPr marL="137160" indent="-137160" algn="l" defTabSz="457200" rtl="0" eaLnBrk="1" latinLnBrk="0" hangingPunct="1">
              <a:spcBef>
                <a:spcPts val="0"/>
              </a:spcBef>
              <a:spcAft>
                <a:spcPts val="400"/>
              </a:spcAft>
              <a:buClr>
                <a:schemeClr val="tx1"/>
              </a:buClr>
              <a:buSzPct val="100000"/>
              <a:buFont typeface="Arial"/>
              <a:buChar char="•"/>
              <a:defRPr sz="2000" kern="1200">
                <a:solidFill>
                  <a:schemeClr val="tx1"/>
                </a:solidFill>
                <a:latin typeface="Arial"/>
                <a:ea typeface="+mn-ea"/>
                <a:cs typeface="Arial"/>
              </a:defRPr>
            </a:lvl2pPr>
            <a:lvl3pPr marL="274320" indent="-137160" algn="l" defTabSz="457200" rtl="0" eaLnBrk="1" latinLnBrk="0" hangingPunct="1">
              <a:spcBef>
                <a:spcPts val="0"/>
              </a:spcBef>
              <a:spcAft>
                <a:spcPts val="400"/>
              </a:spcAft>
              <a:buFont typeface="Lucida Grande"/>
              <a:buChar char="-"/>
              <a:defRPr sz="1800" kern="1200">
                <a:solidFill>
                  <a:schemeClr val="tx1"/>
                </a:solidFill>
                <a:latin typeface="Arial"/>
                <a:ea typeface="+mn-ea"/>
                <a:cs typeface="Arial"/>
              </a:defRPr>
            </a:lvl3pPr>
            <a:lvl4pPr marL="411480" indent="-137160" algn="l" defTabSz="457200" rtl="0" eaLnBrk="1" latinLnBrk="0" hangingPunct="1">
              <a:spcBef>
                <a:spcPts val="0"/>
              </a:spcBef>
              <a:spcAft>
                <a:spcPts val="400"/>
              </a:spcAft>
              <a:buFont typeface="Arial"/>
              <a:buChar char="•"/>
              <a:defRPr sz="1600" kern="1200">
                <a:solidFill>
                  <a:schemeClr val="tx1"/>
                </a:solidFill>
                <a:latin typeface="Arial"/>
                <a:ea typeface="+mn-ea"/>
                <a:cs typeface="Arial"/>
              </a:defRPr>
            </a:lvl4pPr>
            <a:lvl5pPr marL="548640" indent="-137160" algn="l" defTabSz="457200" rtl="0" eaLnBrk="1" latinLnBrk="0" hangingPunct="1">
              <a:spcBef>
                <a:spcPts val="0"/>
              </a:spcBef>
              <a:spcAft>
                <a:spcPts val="400"/>
              </a:spcAft>
              <a:buFont typeface="Lucida Grande"/>
              <a:buChar char="-"/>
              <a:defRPr sz="16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b="1" dirty="0">
                <a:solidFill>
                  <a:schemeClr val="tx1">
                    <a:lumMod val="65000"/>
                    <a:lumOff val="35000"/>
                  </a:schemeClr>
                </a:solidFill>
              </a:rPr>
              <a:t>Setting the Trigger Intervals &amp; Sweep Rate </a:t>
            </a:r>
          </a:p>
        </p:txBody>
      </p:sp>
      <p:sp>
        <p:nvSpPr>
          <p:cNvPr id="3" name="Rectangle 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6"/>
          <p:cNvSpPr>
            <a:spLocks noChangeArrowheads="1"/>
          </p:cNvSpPr>
          <p:nvPr/>
        </p:nvSpPr>
        <p:spPr bwMode="auto">
          <a:xfrm>
            <a:off x="0" y="5362575"/>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7"/>
          <p:cNvSpPr>
            <a:spLocks noChangeArrowheads="1"/>
          </p:cNvSpPr>
          <p:nvPr/>
        </p:nvSpPr>
        <p:spPr bwMode="auto">
          <a:xfrm>
            <a:off x="0" y="58197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9" name="Content Placeholder 2"/>
          <p:cNvSpPr>
            <a:spLocks noGrp="1"/>
          </p:cNvSpPr>
          <p:nvPr>
            <p:ph idx="1"/>
          </p:nvPr>
        </p:nvSpPr>
        <p:spPr>
          <a:xfrm>
            <a:off x="342900" y="3767342"/>
            <a:ext cx="8458200" cy="755639"/>
          </a:xfrm>
        </p:spPr>
        <p:txBody>
          <a:bodyPr>
            <a:normAutofit/>
          </a:bodyPr>
          <a:lstStyle/>
          <a:p>
            <a:r>
              <a:rPr lang="en-US" sz="1600" dirty="0">
                <a:solidFill>
                  <a:schemeClr val="tx1">
                    <a:lumMod val="65000"/>
                    <a:lumOff val="35000"/>
                  </a:schemeClr>
                </a:solidFill>
              </a:rPr>
              <a:t>As an example, the general rules of thumb for configuring the triggers and sweep length for various sub-bottom profilers, in a maximum water depth of 30 meters, are tabulated below.  Note, that to convert from meters to milliseconds one must divide by 0.75:</a:t>
            </a:r>
          </a:p>
        </p:txBody>
      </p:sp>
      <p:graphicFrame>
        <p:nvGraphicFramePr>
          <p:cNvPr id="8" name="Object 7"/>
          <p:cNvGraphicFramePr>
            <a:graphicFrameLocks noChangeAspect="1"/>
          </p:cNvGraphicFramePr>
          <p:nvPr>
            <p:extLst>
              <p:ext uri="{D42A27DB-BD31-4B8C-83A1-F6EECF244321}">
                <p14:modId xmlns:p14="http://schemas.microsoft.com/office/powerpoint/2010/main" val="3694051138"/>
              </p:ext>
            </p:extLst>
          </p:nvPr>
        </p:nvGraphicFramePr>
        <p:xfrm>
          <a:off x="330218" y="4590118"/>
          <a:ext cx="8588507" cy="1987460"/>
        </p:xfrm>
        <a:graphic>
          <a:graphicData uri="http://schemas.openxmlformats.org/presentationml/2006/ole">
            <mc:AlternateContent xmlns:mc="http://schemas.openxmlformats.org/markup-compatibility/2006">
              <mc:Choice xmlns:v="urn:schemas-microsoft-com:vml" Requires="v">
                <p:oleObj spid="_x0000_s1026" name="Document" r:id="rId4" imgW="6105850" imgH="1412292" progId="Word.Document.12">
                  <p:embed/>
                </p:oleObj>
              </mc:Choice>
              <mc:Fallback>
                <p:oleObj name="Document" r:id="rId4" imgW="6105850" imgH="1412292" progId="Word.Document.12">
                  <p:embed/>
                  <p:pic>
                    <p:nvPicPr>
                      <p:cNvPr id="0" name=""/>
                      <p:cNvPicPr/>
                      <p:nvPr/>
                    </p:nvPicPr>
                    <p:blipFill>
                      <a:blip r:embed="rId5"/>
                      <a:stretch>
                        <a:fillRect/>
                      </a:stretch>
                    </p:blipFill>
                    <p:spPr>
                      <a:xfrm>
                        <a:off x="330218" y="4590118"/>
                        <a:ext cx="8588507" cy="1987460"/>
                      </a:xfrm>
                      <a:prstGeom prst="rect">
                        <a:avLst/>
                      </a:prstGeom>
                    </p:spPr>
                  </p:pic>
                </p:oleObj>
              </mc:Fallback>
            </mc:AlternateContent>
          </a:graphicData>
        </a:graphic>
      </p:graphicFrame>
      <p:pic>
        <p:nvPicPr>
          <p:cNvPr id="5161" name="Picture 4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33106" y="1234085"/>
            <a:ext cx="5405425" cy="19581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p:cNvSpPr/>
          <p:nvPr/>
        </p:nvSpPr>
        <p:spPr>
          <a:xfrm>
            <a:off x="214471" y="1766598"/>
            <a:ext cx="3202543" cy="369332"/>
          </a:xfrm>
          <a:prstGeom prst="rect">
            <a:avLst/>
          </a:prstGeom>
        </p:spPr>
        <p:txBody>
          <a:bodyPr wrap="none">
            <a:spAutoFit/>
          </a:bodyPr>
          <a:lstStyle/>
          <a:p>
            <a:r>
              <a:rPr lang="en-US" b="1" dirty="0">
                <a:solidFill>
                  <a:schemeClr val="tx1">
                    <a:lumMod val="65000"/>
                    <a:lumOff val="35000"/>
                  </a:schemeClr>
                </a:solidFill>
              </a:rPr>
              <a:t>Sounding Better April 2017 </a:t>
            </a:r>
          </a:p>
        </p:txBody>
      </p:sp>
    </p:spTree>
    <p:extLst>
      <p:ext uri="{BB962C8B-B14F-4D97-AF65-F5344CB8AC3E}">
        <p14:creationId xmlns:p14="http://schemas.microsoft.com/office/powerpoint/2010/main" val="350939636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2" y="0"/>
            <a:ext cx="8543435" cy="988786"/>
          </a:xfrm>
        </p:spPr>
        <p:txBody>
          <a:bodyPr/>
          <a:lstStyle/>
          <a:p>
            <a:r>
              <a:rPr lang="en-US" dirty="0"/>
              <a:t>Configuring Two Channels SBP &amp; SSS– Internal Trigger</a:t>
            </a:r>
          </a:p>
        </p:txBody>
      </p:sp>
      <p:sp>
        <p:nvSpPr>
          <p:cNvPr id="4" name="Slide Number Placeholder 3"/>
          <p:cNvSpPr>
            <a:spLocks noGrp="1"/>
          </p:cNvSpPr>
          <p:nvPr>
            <p:ph type="sldNum" sz="quarter" idx="12"/>
          </p:nvPr>
        </p:nvSpPr>
        <p:spPr/>
        <p:txBody>
          <a:bodyPr/>
          <a:lstStyle/>
          <a:p>
            <a:fld id="{50F2F8E5-1108-0A46-83A0-852BF6A1A522}" type="slidenum">
              <a:rPr lang="en-US" smtClean="0"/>
              <a:pPr/>
              <a:t>36</a:t>
            </a:fld>
            <a:endParaRPr lang="en-US"/>
          </a:p>
        </p:txBody>
      </p:sp>
      <p:sp>
        <p:nvSpPr>
          <p:cNvPr id="7" name="TextBox 6"/>
          <p:cNvSpPr txBox="1"/>
          <p:nvPr/>
        </p:nvSpPr>
        <p:spPr>
          <a:xfrm>
            <a:off x="61014" y="4445270"/>
            <a:ext cx="2796599" cy="369332"/>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n-US" b="1" dirty="0">
                <a:solidFill>
                  <a:srgbClr val="FF0000"/>
                </a:solidFill>
              </a:rPr>
              <a:t>SBP </a:t>
            </a:r>
            <a:r>
              <a:rPr lang="en-US" b="1" dirty="0" err="1">
                <a:solidFill>
                  <a:srgbClr val="FF0000"/>
                </a:solidFill>
              </a:rPr>
              <a:t>Ch</a:t>
            </a:r>
            <a:r>
              <a:rPr lang="en-US" b="1" dirty="0">
                <a:solidFill>
                  <a:srgbClr val="FF0000"/>
                </a:solidFill>
              </a:rPr>
              <a:t> 1 Signal Output</a:t>
            </a:r>
          </a:p>
        </p:txBody>
      </p:sp>
      <p:pic>
        <p:nvPicPr>
          <p:cNvPr id="13" name="Picture 12"/>
          <p:cNvPicPr>
            <a:picLocks noChangeAspect="1"/>
          </p:cNvPicPr>
          <p:nvPr/>
        </p:nvPicPr>
        <p:blipFill rotWithShape="1">
          <a:blip r:embed="rId2">
            <a:extLst>
              <a:ext uri="{28A0092B-C50C-407E-A947-70E740481C1C}">
                <a14:useLocalDpi xmlns:a14="http://schemas.microsoft.com/office/drawing/2010/main" val="0"/>
              </a:ext>
            </a:extLst>
          </a:blip>
          <a:srcRect l="12453" t="11190" r="5873" b="2024"/>
          <a:stretch/>
        </p:blipFill>
        <p:spPr>
          <a:xfrm>
            <a:off x="3695696" y="2422697"/>
            <a:ext cx="2721527" cy="3855832"/>
          </a:xfrm>
          <a:prstGeom prst="rect">
            <a:avLst/>
          </a:prstGeom>
        </p:spPr>
      </p:pic>
      <p:cxnSp>
        <p:nvCxnSpPr>
          <p:cNvPr id="21" name="Straight Connector 20"/>
          <p:cNvCxnSpPr/>
          <p:nvPr/>
        </p:nvCxnSpPr>
        <p:spPr>
          <a:xfrm>
            <a:off x="3399611" y="4620282"/>
            <a:ext cx="2055746" cy="0"/>
          </a:xfrm>
          <a:prstGeom prst="line">
            <a:avLst/>
          </a:prstGeom>
          <a:ln w="28575">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23" name="Straight Arrow Connector 22"/>
          <p:cNvCxnSpPr/>
          <p:nvPr/>
        </p:nvCxnSpPr>
        <p:spPr>
          <a:xfrm flipH="1" flipV="1">
            <a:off x="5447281" y="3755617"/>
            <a:ext cx="16152" cy="860209"/>
          </a:xfrm>
          <a:prstGeom prst="straightConnector1">
            <a:avLst/>
          </a:prstGeom>
          <a:ln w="28575">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6145" name="Straight Arrow Connector 6144"/>
          <p:cNvCxnSpPr/>
          <p:nvPr/>
        </p:nvCxnSpPr>
        <p:spPr>
          <a:xfrm>
            <a:off x="4014549" y="2907048"/>
            <a:ext cx="8164" cy="933477"/>
          </a:xfrm>
          <a:prstGeom prst="straightConnector1">
            <a:avLst/>
          </a:prstGeom>
          <a:ln w="28575">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36" name="TextBox 35"/>
          <p:cNvSpPr txBox="1"/>
          <p:nvPr/>
        </p:nvSpPr>
        <p:spPr>
          <a:xfrm>
            <a:off x="55726" y="3634249"/>
            <a:ext cx="2322174" cy="369332"/>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n-US" b="1" dirty="0">
                <a:solidFill>
                  <a:srgbClr val="FF0000"/>
                </a:solidFill>
              </a:rPr>
              <a:t>SBP 1 Trigger Input</a:t>
            </a:r>
          </a:p>
        </p:txBody>
      </p:sp>
      <p:cxnSp>
        <p:nvCxnSpPr>
          <p:cNvPr id="37" name="Straight Arrow Connector 36"/>
          <p:cNvCxnSpPr/>
          <p:nvPr/>
        </p:nvCxnSpPr>
        <p:spPr>
          <a:xfrm flipH="1">
            <a:off x="2465657" y="3802101"/>
            <a:ext cx="1548892" cy="13805"/>
          </a:xfrm>
          <a:prstGeom prst="straightConnector1">
            <a:avLst/>
          </a:prstGeom>
          <a:ln w="28575">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6150" name="Rectangle 6149"/>
          <p:cNvSpPr/>
          <p:nvPr/>
        </p:nvSpPr>
        <p:spPr>
          <a:xfrm>
            <a:off x="3638751" y="3944708"/>
            <a:ext cx="458780" cy="584775"/>
          </a:xfrm>
          <a:prstGeom prst="rect">
            <a:avLst/>
          </a:prstGeom>
        </p:spPr>
        <p:txBody>
          <a:bodyPr wrap="none">
            <a:spAutoFit/>
          </a:bodyPr>
          <a:lstStyle/>
          <a:p>
            <a:r>
              <a:rPr lang="en-US" sz="3200" b="1" dirty="0">
                <a:solidFill>
                  <a:srgbClr val="FF0000"/>
                </a:solidFill>
              </a:rPr>
              <a:t>* </a:t>
            </a:r>
          </a:p>
        </p:txBody>
      </p:sp>
      <p:sp>
        <p:nvSpPr>
          <p:cNvPr id="42" name="Rectangle 41"/>
          <p:cNvSpPr/>
          <p:nvPr/>
        </p:nvSpPr>
        <p:spPr>
          <a:xfrm>
            <a:off x="4294710" y="3940601"/>
            <a:ext cx="458780" cy="584775"/>
          </a:xfrm>
          <a:prstGeom prst="rect">
            <a:avLst/>
          </a:prstGeom>
        </p:spPr>
        <p:txBody>
          <a:bodyPr wrap="none">
            <a:spAutoFit/>
          </a:bodyPr>
          <a:lstStyle/>
          <a:p>
            <a:r>
              <a:rPr lang="en-US" sz="3200" b="1" dirty="0">
                <a:solidFill>
                  <a:srgbClr val="FF0000"/>
                </a:solidFill>
              </a:rPr>
              <a:t>* </a:t>
            </a:r>
          </a:p>
        </p:txBody>
      </p:sp>
      <p:grpSp>
        <p:nvGrpSpPr>
          <p:cNvPr id="6159" name="Group 6158"/>
          <p:cNvGrpSpPr/>
          <p:nvPr/>
        </p:nvGrpSpPr>
        <p:grpSpPr>
          <a:xfrm>
            <a:off x="4433204" y="1001408"/>
            <a:ext cx="4690249" cy="1445782"/>
            <a:chOff x="171449" y="1102004"/>
            <a:chExt cx="5089730" cy="1618009"/>
          </a:xfrm>
        </p:grpSpPr>
        <p:pic>
          <p:nvPicPr>
            <p:cNvPr id="6151" name="Picture 6150"/>
            <p:cNvPicPr>
              <a:picLocks noChangeAspect="1"/>
            </p:cNvPicPr>
            <p:nvPr/>
          </p:nvPicPr>
          <p:blipFill rotWithShape="1">
            <a:blip r:embed="rId3">
              <a:extLst>
                <a:ext uri="{28A0092B-C50C-407E-A947-70E740481C1C}">
                  <a14:useLocalDpi xmlns:a14="http://schemas.microsoft.com/office/drawing/2010/main" val="0"/>
                </a:ext>
              </a:extLst>
            </a:blip>
            <a:srcRect l="4375" t="39643" r="6428" b="32024"/>
            <a:stretch/>
          </p:blipFill>
          <p:spPr>
            <a:xfrm>
              <a:off x="171449" y="1102004"/>
              <a:ext cx="5089730" cy="1212569"/>
            </a:xfrm>
            <a:prstGeom prst="rect">
              <a:avLst/>
            </a:prstGeom>
          </p:spPr>
        </p:pic>
        <p:cxnSp>
          <p:nvCxnSpPr>
            <p:cNvPr id="47" name="Straight Arrow Connector 46"/>
            <p:cNvCxnSpPr/>
            <p:nvPr/>
          </p:nvCxnSpPr>
          <p:spPr>
            <a:xfrm>
              <a:off x="4498521" y="2090057"/>
              <a:ext cx="0" cy="359229"/>
            </a:xfrm>
            <a:prstGeom prst="straightConnector1">
              <a:avLst/>
            </a:prstGeom>
            <a:ln w="28575">
              <a:solidFill>
                <a:srgbClr val="FF0000"/>
              </a:solidFill>
              <a:tailEnd type="arrow"/>
            </a:ln>
          </p:spPr>
          <p:style>
            <a:lnRef idx="2">
              <a:schemeClr val="accent1"/>
            </a:lnRef>
            <a:fillRef idx="0">
              <a:schemeClr val="accent1"/>
            </a:fillRef>
            <a:effectRef idx="1">
              <a:schemeClr val="accent1"/>
            </a:effectRef>
            <a:fontRef idx="minor">
              <a:schemeClr val="tx1"/>
            </a:fontRef>
          </p:style>
        </p:cxnSp>
        <p:pic>
          <p:nvPicPr>
            <p:cNvPr id="6158" name="Picture 4" descr="Image result for ground symbol"/>
            <p:cNvPicPr>
              <a:picLocks noChangeAspect="1" noChangeArrowheads="1"/>
            </p:cNvPicPr>
            <p:nvPr/>
          </p:nvPicPr>
          <p:blipFill rotWithShape="1">
            <a:blip r:embed="rId4">
              <a:extLst>
                <a:ext uri="{28A0092B-C50C-407E-A947-70E740481C1C}">
                  <a14:useLocalDpi xmlns:a14="http://schemas.microsoft.com/office/drawing/2010/main" val="0"/>
                </a:ext>
              </a:extLst>
            </a:blip>
            <a:srcRect t="48985" b="15236"/>
            <a:stretch/>
          </p:blipFill>
          <p:spPr bwMode="auto">
            <a:xfrm>
              <a:off x="4245071" y="2449286"/>
              <a:ext cx="498377" cy="270727"/>
            </a:xfrm>
            <a:prstGeom prst="rect">
              <a:avLst/>
            </a:prstGeom>
            <a:noFill/>
            <a:extLst>
              <a:ext uri="{909E8E84-426E-40DD-AFC4-6F175D3DCCD1}">
                <a14:hiddenFill xmlns:a14="http://schemas.microsoft.com/office/drawing/2010/main">
                  <a:solidFill>
                    <a:srgbClr val="FFFFFF"/>
                  </a:solidFill>
                </a14:hiddenFill>
              </a:ext>
            </a:extLst>
          </p:spPr>
        </p:pic>
      </p:grpSp>
      <p:sp>
        <p:nvSpPr>
          <p:cNvPr id="6168" name="Rectangle 6167"/>
          <p:cNvSpPr/>
          <p:nvPr/>
        </p:nvSpPr>
        <p:spPr>
          <a:xfrm>
            <a:off x="3270170" y="3495749"/>
            <a:ext cx="643574" cy="276999"/>
          </a:xfrm>
          <a:prstGeom prst="rect">
            <a:avLst/>
          </a:prstGeom>
        </p:spPr>
        <p:txBody>
          <a:bodyPr wrap="none">
            <a:spAutoFit/>
          </a:bodyPr>
          <a:lstStyle/>
          <a:p>
            <a:r>
              <a:rPr lang="en-US" sz="1200" dirty="0">
                <a:solidFill>
                  <a:srgbClr val="FF0000"/>
                </a:solidFill>
              </a:rPr>
              <a:t>BNC T</a:t>
            </a:r>
          </a:p>
        </p:txBody>
      </p:sp>
      <p:sp>
        <p:nvSpPr>
          <p:cNvPr id="6169" name="Rectangle 6168"/>
          <p:cNvSpPr/>
          <p:nvPr/>
        </p:nvSpPr>
        <p:spPr>
          <a:xfrm>
            <a:off x="-24324" y="1955370"/>
            <a:ext cx="1116701" cy="646331"/>
          </a:xfrm>
          <a:prstGeom prst="rect">
            <a:avLst/>
          </a:prstGeom>
        </p:spPr>
        <p:txBody>
          <a:bodyPr wrap="square">
            <a:spAutoFit/>
          </a:bodyPr>
          <a:lstStyle/>
          <a:p>
            <a:r>
              <a:rPr lang="en-US" b="1" dirty="0">
                <a:solidFill>
                  <a:schemeClr val="tx1">
                    <a:lumMod val="65000"/>
                    <a:lumOff val="35000"/>
                  </a:schemeClr>
                </a:solidFill>
              </a:rPr>
              <a:t>Analog </a:t>
            </a:r>
          </a:p>
          <a:p>
            <a:r>
              <a:rPr lang="en-US" b="1" dirty="0">
                <a:solidFill>
                  <a:schemeClr val="tx1">
                    <a:lumMod val="65000"/>
                    <a:lumOff val="35000"/>
                  </a:schemeClr>
                </a:solidFill>
              </a:rPr>
              <a:t>Monitor </a:t>
            </a:r>
          </a:p>
        </p:txBody>
      </p:sp>
      <p:cxnSp>
        <p:nvCxnSpPr>
          <p:cNvPr id="24" name="Straight Arrow Connector 23"/>
          <p:cNvCxnSpPr/>
          <p:nvPr/>
        </p:nvCxnSpPr>
        <p:spPr>
          <a:xfrm>
            <a:off x="4745326" y="2907048"/>
            <a:ext cx="8164" cy="933477"/>
          </a:xfrm>
          <a:prstGeom prst="straightConnector1">
            <a:avLst/>
          </a:prstGeom>
          <a:ln w="28575">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27" name="TextBox 26"/>
          <p:cNvSpPr txBox="1"/>
          <p:nvPr/>
        </p:nvSpPr>
        <p:spPr>
          <a:xfrm>
            <a:off x="69338" y="4031569"/>
            <a:ext cx="2322174" cy="369332"/>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n-US" b="1" dirty="0">
                <a:solidFill>
                  <a:srgbClr val="FF0000"/>
                </a:solidFill>
              </a:rPr>
              <a:t>SBP 2 Trigger Input</a:t>
            </a:r>
          </a:p>
        </p:txBody>
      </p:sp>
      <p:cxnSp>
        <p:nvCxnSpPr>
          <p:cNvPr id="28" name="Straight Arrow Connector 27"/>
          <p:cNvCxnSpPr>
            <a:stCxn id="42" idx="3"/>
          </p:cNvCxnSpPr>
          <p:nvPr/>
        </p:nvCxnSpPr>
        <p:spPr>
          <a:xfrm flipH="1">
            <a:off x="2465657" y="4232989"/>
            <a:ext cx="2287833" cy="4106"/>
          </a:xfrm>
          <a:prstGeom prst="straightConnector1">
            <a:avLst/>
          </a:prstGeom>
          <a:ln w="28575">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31" name="Straight Connector 30"/>
          <p:cNvCxnSpPr/>
          <p:nvPr/>
        </p:nvCxnSpPr>
        <p:spPr>
          <a:xfrm>
            <a:off x="4753490" y="3840525"/>
            <a:ext cx="0" cy="392463"/>
          </a:xfrm>
          <a:prstGeom prst="line">
            <a:avLst/>
          </a:prstGeom>
          <a:ln w="28575">
            <a:solidFill>
              <a:srgbClr val="FF0000"/>
            </a:solidFill>
          </a:ln>
        </p:spPr>
        <p:style>
          <a:lnRef idx="2">
            <a:schemeClr val="accent1"/>
          </a:lnRef>
          <a:fillRef idx="0">
            <a:schemeClr val="accent1"/>
          </a:fillRef>
          <a:effectRef idx="1">
            <a:schemeClr val="accent1"/>
          </a:effectRef>
          <a:fontRef idx="minor">
            <a:schemeClr val="tx1"/>
          </a:fontRef>
        </p:style>
      </p:cxnSp>
      <p:sp>
        <p:nvSpPr>
          <p:cNvPr id="34" name="Rectangle 33"/>
          <p:cNvSpPr/>
          <p:nvPr/>
        </p:nvSpPr>
        <p:spPr>
          <a:xfrm>
            <a:off x="4311836" y="3802101"/>
            <a:ext cx="643574" cy="276999"/>
          </a:xfrm>
          <a:prstGeom prst="rect">
            <a:avLst/>
          </a:prstGeom>
        </p:spPr>
        <p:txBody>
          <a:bodyPr wrap="none">
            <a:spAutoFit/>
          </a:bodyPr>
          <a:lstStyle/>
          <a:p>
            <a:r>
              <a:rPr lang="en-US" sz="1200" dirty="0">
                <a:solidFill>
                  <a:srgbClr val="FF0000"/>
                </a:solidFill>
              </a:rPr>
              <a:t>BNC T</a:t>
            </a:r>
          </a:p>
        </p:txBody>
      </p:sp>
      <p:pic>
        <p:nvPicPr>
          <p:cNvPr id="35" name="Picture 2" descr="See the source image"/>
          <p:cNvPicPr>
            <a:picLocks noChangeAspect="1" noChangeArrowheads="1"/>
          </p:cNvPicPr>
          <p:nvPr/>
        </p:nvPicPr>
        <p:blipFill rotWithShape="1">
          <a:blip r:embed="rId5">
            <a:extLst>
              <a:ext uri="{28A0092B-C50C-407E-A947-70E740481C1C}">
                <a14:useLocalDpi xmlns:a14="http://schemas.microsoft.com/office/drawing/2010/main" val="0"/>
              </a:ext>
            </a:extLst>
          </a:blip>
          <a:srcRect t="35029" b="34719"/>
          <a:stretch/>
        </p:blipFill>
        <p:spPr bwMode="auto">
          <a:xfrm>
            <a:off x="2865672" y="4988653"/>
            <a:ext cx="518858" cy="156966"/>
          </a:xfrm>
          <a:prstGeom prst="rect">
            <a:avLst/>
          </a:prstGeom>
          <a:noFill/>
          <a:extLst>
            <a:ext uri="{909E8E84-426E-40DD-AFC4-6F175D3DCCD1}">
              <a14:hiddenFill xmlns:a14="http://schemas.microsoft.com/office/drawing/2010/main">
                <a:solidFill>
                  <a:srgbClr val="FFFFFF"/>
                </a:solidFill>
              </a14:hiddenFill>
            </a:ext>
          </a:extLst>
        </p:spPr>
      </p:pic>
      <p:sp>
        <p:nvSpPr>
          <p:cNvPr id="38" name="TextBox 37"/>
          <p:cNvSpPr txBox="1"/>
          <p:nvPr/>
        </p:nvSpPr>
        <p:spPr>
          <a:xfrm>
            <a:off x="66462" y="4867082"/>
            <a:ext cx="2796599" cy="369332"/>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n-US" b="1" dirty="0">
                <a:solidFill>
                  <a:srgbClr val="FF0000"/>
                </a:solidFill>
              </a:rPr>
              <a:t>SBP </a:t>
            </a:r>
            <a:r>
              <a:rPr lang="en-US" b="1" dirty="0" err="1">
                <a:solidFill>
                  <a:srgbClr val="FF0000"/>
                </a:solidFill>
              </a:rPr>
              <a:t>Ch</a:t>
            </a:r>
            <a:r>
              <a:rPr lang="en-US" b="1" dirty="0">
                <a:solidFill>
                  <a:srgbClr val="FF0000"/>
                </a:solidFill>
              </a:rPr>
              <a:t> 2 Signal Output</a:t>
            </a:r>
          </a:p>
        </p:txBody>
      </p:sp>
      <p:cxnSp>
        <p:nvCxnSpPr>
          <p:cNvPr id="39" name="Straight Connector 38"/>
          <p:cNvCxnSpPr/>
          <p:nvPr/>
        </p:nvCxnSpPr>
        <p:spPr>
          <a:xfrm flipV="1">
            <a:off x="3399611" y="5036928"/>
            <a:ext cx="2710808" cy="14820"/>
          </a:xfrm>
          <a:prstGeom prst="line">
            <a:avLst/>
          </a:prstGeom>
          <a:ln w="28575">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40" name="Straight Arrow Connector 39"/>
          <p:cNvCxnSpPr/>
          <p:nvPr/>
        </p:nvCxnSpPr>
        <p:spPr>
          <a:xfrm flipV="1">
            <a:off x="6122001" y="3802101"/>
            <a:ext cx="0" cy="1235538"/>
          </a:xfrm>
          <a:prstGeom prst="straightConnector1">
            <a:avLst/>
          </a:prstGeom>
          <a:ln w="28575">
            <a:solidFill>
              <a:srgbClr val="FF0000"/>
            </a:solidFill>
            <a:tailEnd type="arrow"/>
          </a:ln>
        </p:spPr>
        <p:style>
          <a:lnRef idx="2">
            <a:schemeClr val="accent1"/>
          </a:lnRef>
          <a:fillRef idx="0">
            <a:schemeClr val="accent1"/>
          </a:fillRef>
          <a:effectRef idx="1">
            <a:schemeClr val="accent1"/>
          </a:effectRef>
          <a:fontRef idx="minor">
            <a:schemeClr val="tx1"/>
          </a:fontRef>
        </p:style>
      </p:cxnSp>
      <p:pic>
        <p:nvPicPr>
          <p:cNvPr id="41" name="Picture 2" descr="See the source image"/>
          <p:cNvPicPr>
            <a:picLocks noChangeAspect="1" noChangeArrowheads="1"/>
          </p:cNvPicPr>
          <p:nvPr/>
        </p:nvPicPr>
        <p:blipFill rotWithShape="1">
          <a:blip r:embed="rId5">
            <a:extLst>
              <a:ext uri="{28A0092B-C50C-407E-A947-70E740481C1C}">
                <a14:useLocalDpi xmlns:a14="http://schemas.microsoft.com/office/drawing/2010/main" val="0"/>
              </a:ext>
            </a:extLst>
          </a:blip>
          <a:srcRect t="35029" b="34719"/>
          <a:stretch/>
        </p:blipFill>
        <p:spPr bwMode="auto">
          <a:xfrm>
            <a:off x="2865672" y="4551453"/>
            <a:ext cx="518858" cy="156966"/>
          </a:xfrm>
          <a:prstGeom prst="rect">
            <a:avLst/>
          </a:prstGeom>
          <a:noFill/>
          <a:extLst>
            <a:ext uri="{909E8E84-426E-40DD-AFC4-6F175D3DCCD1}">
              <a14:hiddenFill xmlns:a14="http://schemas.microsoft.com/office/drawing/2010/main">
                <a:solidFill>
                  <a:srgbClr val="FFFFFF"/>
                </a:solidFill>
              </a14:hiddenFill>
            </a:ext>
          </a:extLst>
        </p:spPr>
      </p:pic>
      <p:sp>
        <p:nvSpPr>
          <p:cNvPr id="44" name="TextBox 43"/>
          <p:cNvSpPr txBox="1"/>
          <p:nvPr/>
        </p:nvSpPr>
        <p:spPr>
          <a:xfrm>
            <a:off x="6919020" y="5933689"/>
            <a:ext cx="2121158" cy="369332"/>
          </a:xfrm>
          <a:prstGeom prst="rect">
            <a:avLst/>
          </a:prstGeom>
          <a:ln>
            <a:solidFill>
              <a:srgbClr val="00B050"/>
            </a:solidFill>
          </a:ln>
        </p:spPr>
        <p:style>
          <a:lnRef idx="2">
            <a:schemeClr val="accent5"/>
          </a:lnRef>
          <a:fillRef idx="1">
            <a:schemeClr val="lt1"/>
          </a:fillRef>
          <a:effectRef idx="0">
            <a:schemeClr val="accent5"/>
          </a:effectRef>
          <a:fontRef idx="minor">
            <a:schemeClr val="dk1"/>
          </a:fontRef>
        </p:style>
        <p:txBody>
          <a:bodyPr wrap="none" rtlCol="0">
            <a:spAutoFit/>
          </a:bodyPr>
          <a:lstStyle/>
          <a:p>
            <a:r>
              <a:rPr lang="en-US" b="1" dirty="0">
                <a:solidFill>
                  <a:srgbClr val="00B050"/>
                </a:solidFill>
              </a:rPr>
              <a:t>SSS Trigger Input</a:t>
            </a:r>
          </a:p>
        </p:txBody>
      </p:sp>
      <p:sp>
        <p:nvSpPr>
          <p:cNvPr id="48" name="TextBox 47"/>
          <p:cNvSpPr txBox="1"/>
          <p:nvPr/>
        </p:nvSpPr>
        <p:spPr>
          <a:xfrm>
            <a:off x="6919020" y="5034429"/>
            <a:ext cx="2223686" cy="369332"/>
          </a:xfrm>
          <a:prstGeom prst="rect">
            <a:avLst/>
          </a:prstGeom>
          <a:ln>
            <a:solidFill>
              <a:srgbClr val="00B050"/>
            </a:solidFill>
          </a:ln>
        </p:spPr>
        <p:style>
          <a:lnRef idx="2">
            <a:schemeClr val="accent5"/>
          </a:lnRef>
          <a:fillRef idx="1">
            <a:schemeClr val="lt1"/>
          </a:fillRef>
          <a:effectRef idx="0">
            <a:schemeClr val="accent5"/>
          </a:effectRef>
          <a:fontRef idx="minor">
            <a:schemeClr val="dk1"/>
          </a:fontRef>
        </p:style>
        <p:txBody>
          <a:bodyPr wrap="none" rtlCol="0">
            <a:spAutoFit/>
          </a:bodyPr>
          <a:lstStyle/>
          <a:p>
            <a:r>
              <a:rPr lang="en-US" b="1" dirty="0">
                <a:solidFill>
                  <a:srgbClr val="00B050"/>
                </a:solidFill>
              </a:rPr>
              <a:t>SSS Port Channel</a:t>
            </a:r>
          </a:p>
        </p:txBody>
      </p:sp>
      <p:cxnSp>
        <p:nvCxnSpPr>
          <p:cNvPr id="49" name="Straight Arrow Connector 48"/>
          <p:cNvCxnSpPr/>
          <p:nvPr/>
        </p:nvCxnSpPr>
        <p:spPr>
          <a:xfrm flipV="1">
            <a:off x="5420099" y="4734362"/>
            <a:ext cx="0" cy="502052"/>
          </a:xfrm>
          <a:prstGeom prst="straightConnector1">
            <a:avLst/>
          </a:prstGeom>
          <a:ln w="28575">
            <a:solidFill>
              <a:srgbClr val="00B050"/>
            </a:solidFill>
            <a:tailEnd type="arrow"/>
          </a:ln>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a:off x="5420099" y="5236414"/>
            <a:ext cx="1358229"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56" name="TextBox 55"/>
          <p:cNvSpPr txBox="1"/>
          <p:nvPr/>
        </p:nvSpPr>
        <p:spPr>
          <a:xfrm>
            <a:off x="6924468" y="5497061"/>
            <a:ext cx="2223686" cy="369332"/>
          </a:xfrm>
          <a:prstGeom prst="rect">
            <a:avLst/>
          </a:prstGeom>
          <a:ln>
            <a:solidFill>
              <a:srgbClr val="00B050"/>
            </a:solidFill>
          </a:ln>
        </p:spPr>
        <p:style>
          <a:lnRef idx="2">
            <a:schemeClr val="accent5"/>
          </a:lnRef>
          <a:fillRef idx="1">
            <a:schemeClr val="lt1"/>
          </a:fillRef>
          <a:effectRef idx="0">
            <a:schemeClr val="accent5"/>
          </a:effectRef>
          <a:fontRef idx="minor">
            <a:schemeClr val="dk1"/>
          </a:fontRef>
        </p:style>
        <p:txBody>
          <a:bodyPr wrap="none" rtlCol="0">
            <a:spAutoFit/>
          </a:bodyPr>
          <a:lstStyle/>
          <a:p>
            <a:r>
              <a:rPr lang="en-US" b="1" dirty="0">
                <a:solidFill>
                  <a:srgbClr val="00B050"/>
                </a:solidFill>
              </a:rPr>
              <a:t>SSS STD Channel</a:t>
            </a:r>
          </a:p>
        </p:txBody>
      </p:sp>
      <p:cxnSp>
        <p:nvCxnSpPr>
          <p:cNvPr id="57" name="Straight Arrow Connector 56"/>
          <p:cNvCxnSpPr/>
          <p:nvPr/>
        </p:nvCxnSpPr>
        <p:spPr>
          <a:xfrm flipH="1" flipV="1">
            <a:off x="4741669" y="4708419"/>
            <a:ext cx="11821" cy="990627"/>
          </a:xfrm>
          <a:prstGeom prst="straightConnector1">
            <a:avLst/>
          </a:prstGeom>
          <a:ln w="28575">
            <a:solidFill>
              <a:srgbClr val="00B050"/>
            </a:solidFill>
            <a:tailEnd type="arrow"/>
          </a:ln>
        </p:spPr>
        <p:style>
          <a:lnRef idx="2">
            <a:schemeClr val="accent1"/>
          </a:lnRef>
          <a:fillRef idx="0">
            <a:schemeClr val="accent1"/>
          </a:fillRef>
          <a:effectRef idx="1">
            <a:schemeClr val="accent1"/>
          </a:effectRef>
          <a:fontRef idx="minor">
            <a:schemeClr val="tx1"/>
          </a:fontRef>
        </p:style>
      </p:cxnSp>
      <p:cxnSp>
        <p:nvCxnSpPr>
          <p:cNvPr id="58" name="Straight Connector 57"/>
          <p:cNvCxnSpPr/>
          <p:nvPr/>
        </p:nvCxnSpPr>
        <p:spPr>
          <a:xfrm>
            <a:off x="4755015" y="5699046"/>
            <a:ext cx="2091809"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cxnSp>
        <p:nvCxnSpPr>
          <p:cNvPr id="63" name="Straight Arrow Connector 62"/>
          <p:cNvCxnSpPr/>
          <p:nvPr/>
        </p:nvCxnSpPr>
        <p:spPr>
          <a:xfrm>
            <a:off x="3926974" y="2949080"/>
            <a:ext cx="41771" cy="1785282"/>
          </a:xfrm>
          <a:prstGeom prst="straightConnector1">
            <a:avLst/>
          </a:prstGeom>
          <a:ln w="28575">
            <a:solidFill>
              <a:srgbClr val="00B050"/>
            </a:solidFill>
            <a:tailEnd type="arrow"/>
          </a:ln>
        </p:spPr>
        <p:style>
          <a:lnRef idx="2">
            <a:schemeClr val="accent1"/>
          </a:lnRef>
          <a:fillRef idx="0">
            <a:schemeClr val="accent1"/>
          </a:fillRef>
          <a:effectRef idx="1">
            <a:schemeClr val="accent1"/>
          </a:effectRef>
          <a:fontRef idx="minor">
            <a:schemeClr val="tx1"/>
          </a:fontRef>
        </p:style>
      </p:cxnSp>
      <p:cxnSp>
        <p:nvCxnSpPr>
          <p:cNvPr id="52" name="Straight Connector 51"/>
          <p:cNvCxnSpPr/>
          <p:nvPr/>
        </p:nvCxnSpPr>
        <p:spPr>
          <a:xfrm flipH="1">
            <a:off x="4018631" y="4708419"/>
            <a:ext cx="4082" cy="1409936"/>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cxnSp>
        <p:nvCxnSpPr>
          <p:cNvPr id="70" name="Straight Arrow Connector 69"/>
          <p:cNvCxnSpPr/>
          <p:nvPr/>
        </p:nvCxnSpPr>
        <p:spPr>
          <a:xfrm flipV="1">
            <a:off x="4014549" y="6131375"/>
            <a:ext cx="2904471" cy="1"/>
          </a:xfrm>
          <a:prstGeom prst="straightConnector1">
            <a:avLst/>
          </a:prstGeom>
          <a:ln w="28575">
            <a:solidFill>
              <a:srgbClr val="00B050"/>
            </a:solidFill>
            <a:tailEnd type="arrow"/>
          </a:ln>
        </p:spPr>
        <p:style>
          <a:lnRef idx="2">
            <a:schemeClr val="accent1"/>
          </a:lnRef>
          <a:fillRef idx="0">
            <a:schemeClr val="accent1"/>
          </a:fillRef>
          <a:effectRef idx="1">
            <a:schemeClr val="accent1"/>
          </a:effectRef>
          <a:fontRef idx="minor">
            <a:schemeClr val="tx1"/>
          </a:fontRef>
        </p:style>
      </p:cxnSp>
      <p:sp>
        <p:nvSpPr>
          <p:cNvPr id="75" name="Rectangle 74"/>
          <p:cNvSpPr/>
          <p:nvPr/>
        </p:nvSpPr>
        <p:spPr>
          <a:xfrm>
            <a:off x="3302498" y="2601701"/>
            <a:ext cx="643574" cy="276999"/>
          </a:xfrm>
          <a:prstGeom prst="rect">
            <a:avLst/>
          </a:prstGeom>
        </p:spPr>
        <p:txBody>
          <a:bodyPr wrap="none">
            <a:spAutoFit/>
          </a:bodyPr>
          <a:lstStyle/>
          <a:p>
            <a:r>
              <a:rPr lang="en-US" sz="1200" dirty="0">
                <a:solidFill>
                  <a:srgbClr val="FF0000"/>
                </a:solidFill>
              </a:rPr>
              <a:t>BNC T</a:t>
            </a:r>
          </a:p>
        </p:txBody>
      </p:sp>
      <p:sp>
        <p:nvSpPr>
          <p:cNvPr id="76" name="Rectangle 75"/>
          <p:cNvSpPr/>
          <p:nvPr/>
        </p:nvSpPr>
        <p:spPr>
          <a:xfrm>
            <a:off x="3327635" y="4635350"/>
            <a:ext cx="643574" cy="276999"/>
          </a:xfrm>
          <a:prstGeom prst="rect">
            <a:avLst/>
          </a:prstGeom>
        </p:spPr>
        <p:txBody>
          <a:bodyPr wrap="none">
            <a:spAutoFit/>
          </a:bodyPr>
          <a:lstStyle/>
          <a:p>
            <a:r>
              <a:rPr lang="en-US" sz="1200" dirty="0">
                <a:solidFill>
                  <a:srgbClr val="FF0000"/>
                </a:solidFill>
              </a:rPr>
              <a:t>BNC T</a:t>
            </a:r>
          </a:p>
        </p:txBody>
      </p:sp>
      <p:pic>
        <p:nvPicPr>
          <p:cNvPr id="10244"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52726" y="1009929"/>
            <a:ext cx="2358285" cy="25457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3" name="TextBox 42"/>
          <p:cNvSpPr txBox="1"/>
          <p:nvPr/>
        </p:nvSpPr>
        <p:spPr>
          <a:xfrm>
            <a:off x="1976956" y="5416710"/>
            <a:ext cx="1718740" cy="307777"/>
          </a:xfrm>
          <a:prstGeom prst="rect">
            <a:avLst/>
          </a:prstGeom>
          <a:noFill/>
        </p:spPr>
        <p:txBody>
          <a:bodyPr wrap="none" rtlCol="0">
            <a:spAutoFit/>
          </a:bodyPr>
          <a:lstStyle/>
          <a:p>
            <a:r>
              <a:rPr lang="en-US" sz="1400" dirty="0">
                <a:solidFill>
                  <a:schemeClr val="tx1">
                    <a:lumMod val="65000"/>
                    <a:lumOff val="35000"/>
                  </a:schemeClr>
                </a:solidFill>
              </a:rPr>
              <a:t>48 Hz passive HPF</a:t>
            </a:r>
          </a:p>
        </p:txBody>
      </p:sp>
      <p:cxnSp>
        <p:nvCxnSpPr>
          <p:cNvPr id="45" name="Straight Arrow Connector 44"/>
          <p:cNvCxnSpPr/>
          <p:nvPr/>
        </p:nvCxnSpPr>
        <p:spPr>
          <a:xfrm flipH="1">
            <a:off x="2919934" y="5203732"/>
            <a:ext cx="130627" cy="293329"/>
          </a:xfrm>
          <a:prstGeom prst="straightConnector1">
            <a:avLst/>
          </a:prstGeom>
          <a:ln w="12700">
            <a:solidFill>
              <a:schemeClr val="tx1"/>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76931734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50F2F8E5-1108-0A46-83A0-852BF6A1A522}" type="slidenum">
              <a:rPr lang="en-US" smtClean="0"/>
              <a:pPr/>
              <a:t>37</a:t>
            </a:fld>
            <a:endParaRPr lang="en-US"/>
          </a:p>
        </p:txBody>
      </p:sp>
      <p:sp>
        <p:nvSpPr>
          <p:cNvPr id="6169" name="Rectangle 6168"/>
          <p:cNvSpPr/>
          <p:nvPr/>
        </p:nvSpPr>
        <p:spPr>
          <a:xfrm>
            <a:off x="147297" y="2003068"/>
            <a:ext cx="1762021" cy="646331"/>
          </a:xfrm>
          <a:prstGeom prst="rect">
            <a:avLst/>
          </a:prstGeom>
        </p:spPr>
        <p:txBody>
          <a:bodyPr wrap="none">
            <a:spAutoFit/>
          </a:bodyPr>
          <a:lstStyle/>
          <a:p>
            <a:r>
              <a:rPr lang="en-US" b="1" dirty="0">
                <a:solidFill>
                  <a:schemeClr val="tx1">
                    <a:lumMod val="65000"/>
                    <a:lumOff val="35000"/>
                  </a:schemeClr>
                </a:solidFill>
              </a:rPr>
              <a:t>Trigger</a:t>
            </a:r>
          </a:p>
          <a:p>
            <a:r>
              <a:rPr lang="en-US" b="1" dirty="0">
                <a:solidFill>
                  <a:schemeClr val="tx1">
                    <a:lumMod val="65000"/>
                    <a:lumOff val="35000"/>
                  </a:schemeClr>
                </a:solidFill>
              </a:rPr>
              <a:t>Configuration</a:t>
            </a:r>
          </a:p>
        </p:txBody>
      </p:sp>
      <p:sp>
        <p:nvSpPr>
          <p:cNvPr id="6" name="Rectangle 5"/>
          <p:cNvSpPr/>
          <p:nvPr/>
        </p:nvSpPr>
        <p:spPr>
          <a:xfrm>
            <a:off x="152318" y="4804507"/>
            <a:ext cx="8812068" cy="1323439"/>
          </a:xfrm>
          <a:prstGeom prst="rect">
            <a:avLst/>
          </a:prstGeom>
        </p:spPr>
        <p:txBody>
          <a:bodyPr wrap="square">
            <a:spAutoFit/>
          </a:bodyPr>
          <a:lstStyle/>
          <a:p>
            <a:r>
              <a:rPr lang="en-US" sz="1600" dirty="0">
                <a:solidFill>
                  <a:schemeClr val="tx1">
                    <a:lumMod val="65000"/>
                    <a:lumOff val="35000"/>
                  </a:schemeClr>
                </a:solidFill>
              </a:rPr>
              <a:t>In this example a SSS, </a:t>
            </a:r>
            <a:r>
              <a:rPr lang="en-US" sz="1600" dirty="0" err="1">
                <a:solidFill>
                  <a:schemeClr val="tx1">
                    <a:lumMod val="65000"/>
                    <a:lumOff val="35000"/>
                  </a:schemeClr>
                </a:solidFill>
              </a:rPr>
              <a:t>Pinger</a:t>
            </a:r>
            <a:r>
              <a:rPr lang="en-US" sz="1600" dirty="0">
                <a:solidFill>
                  <a:schemeClr val="tx1">
                    <a:lumMod val="65000"/>
                    <a:lumOff val="35000"/>
                  </a:schemeClr>
                </a:solidFill>
              </a:rPr>
              <a:t> (</a:t>
            </a:r>
            <a:r>
              <a:rPr lang="en-US" sz="1600" dirty="0" err="1">
                <a:solidFill>
                  <a:schemeClr val="tx1">
                    <a:lumMod val="65000"/>
                    <a:lumOff val="35000"/>
                  </a:schemeClr>
                </a:solidFill>
              </a:rPr>
              <a:t>Ch</a:t>
            </a:r>
            <a:r>
              <a:rPr lang="en-US" sz="1600" dirty="0">
                <a:solidFill>
                  <a:schemeClr val="tx1">
                    <a:lumMod val="65000"/>
                    <a:lumOff val="35000"/>
                  </a:schemeClr>
                </a:solidFill>
              </a:rPr>
              <a:t> 1) &amp; Sparker (</a:t>
            </a:r>
            <a:r>
              <a:rPr lang="en-US" sz="1600" dirty="0" err="1">
                <a:solidFill>
                  <a:schemeClr val="tx1">
                    <a:lumMod val="65000"/>
                    <a:lumOff val="35000"/>
                  </a:schemeClr>
                </a:solidFill>
              </a:rPr>
              <a:t>Ch</a:t>
            </a:r>
            <a:r>
              <a:rPr lang="en-US" sz="1600" dirty="0">
                <a:solidFill>
                  <a:schemeClr val="tx1">
                    <a:lumMod val="65000"/>
                    <a:lumOff val="35000"/>
                  </a:schemeClr>
                </a:solidFill>
              </a:rPr>
              <a:t> 2) are being used for the survey.</a:t>
            </a:r>
          </a:p>
          <a:p>
            <a:pPr marL="285750" indent="-285750">
              <a:buFont typeface="Arial" panose="020B0604020202020204" pitchFamily="34" charset="0"/>
              <a:buChar char="•"/>
            </a:pPr>
            <a:r>
              <a:rPr lang="en-US" sz="1600" dirty="0">
                <a:solidFill>
                  <a:schemeClr val="tx1">
                    <a:lumMod val="65000"/>
                    <a:lumOff val="35000"/>
                  </a:schemeClr>
                </a:solidFill>
              </a:rPr>
              <a:t>Set the SSS &amp; </a:t>
            </a:r>
            <a:r>
              <a:rPr lang="en-US" sz="1600" dirty="0" err="1">
                <a:solidFill>
                  <a:schemeClr val="tx1">
                    <a:lumMod val="65000"/>
                    <a:lumOff val="35000"/>
                  </a:schemeClr>
                </a:solidFill>
              </a:rPr>
              <a:t>Pinger</a:t>
            </a:r>
            <a:r>
              <a:rPr lang="en-US" sz="1600" dirty="0">
                <a:solidFill>
                  <a:schemeClr val="tx1">
                    <a:lumMod val="65000"/>
                    <a:lumOff val="35000"/>
                  </a:schemeClr>
                </a:solidFill>
              </a:rPr>
              <a:t> trigger to 100 </a:t>
            </a:r>
            <a:r>
              <a:rPr lang="en-US" sz="1600" dirty="0" err="1">
                <a:solidFill>
                  <a:schemeClr val="tx1">
                    <a:lumMod val="65000"/>
                    <a:lumOff val="35000"/>
                  </a:schemeClr>
                </a:solidFill>
              </a:rPr>
              <a:t>ms</a:t>
            </a:r>
            <a:r>
              <a:rPr lang="en-US" sz="1600" dirty="0">
                <a:solidFill>
                  <a:schemeClr val="tx1">
                    <a:lumMod val="65000"/>
                    <a:lumOff val="35000"/>
                  </a:schemeClr>
                </a:solidFill>
              </a:rPr>
              <a:t> &amp; the sweep rate to 100 </a:t>
            </a:r>
            <a:r>
              <a:rPr lang="en-US" sz="1600" dirty="0" err="1">
                <a:solidFill>
                  <a:schemeClr val="tx1">
                    <a:lumMod val="65000"/>
                    <a:lumOff val="35000"/>
                  </a:schemeClr>
                </a:solidFill>
              </a:rPr>
              <a:t>ms</a:t>
            </a:r>
            <a:r>
              <a:rPr lang="en-US" sz="1600" dirty="0">
                <a:solidFill>
                  <a:schemeClr val="tx1">
                    <a:lumMod val="65000"/>
                    <a:lumOff val="35000"/>
                  </a:schemeClr>
                </a:solidFill>
              </a:rPr>
              <a:t> (75 m).</a:t>
            </a:r>
          </a:p>
          <a:p>
            <a:pPr marL="285750" indent="-285750">
              <a:buFont typeface="Arial" panose="020B0604020202020204" pitchFamily="34" charset="0"/>
              <a:buChar char="•"/>
            </a:pPr>
            <a:r>
              <a:rPr lang="en-US" sz="1600" dirty="0">
                <a:solidFill>
                  <a:schemeClr val="tx1">
                    <a:lumMod val="65000"/>
                    <a:lumOff val="35000"/>
                  </a:schemeClr>
                </a:solidFill>
              </a:rPr>
              <a:t>Divide the Trigger 1 (100 </a:t>
            </a:r>
            <a:r>
              <a:rPr lang="en-US" sz="1600" dirty="0" err="1">
                <a:solidFill>
                  <a:schemeClr val="tx1">
                    <a:lumMod val="65000"/>
                    <a:lumOff val="35000"/>
                  </a:schemeClr>
                </a:solidFill>
              </a:rPr>
              <a:t>ms</a:t>
            </a:r>
            <a:r>
              <a:rPr lang="en-US" sz="1600" dirty="0">
                <a:solidFill>
                  <a:schemeClr val="tx1">
                    <a:lumMod val="65000"/>
                    <a:lumOff val="35000"/>
                  </a:schemeClr>
                </a:solidFill>
              </a:rPr>
              <a:t>) by five to make Trigger 2 500 </a:t>
            </a:r>
            <a:r>
              <a:rPr lang="en-US" sz="1600" dirty="0" err="1">
                <a:solidFill>
                  <a:schemeClr val="tx1">
                    <a:lumMod val="65000"/>
                    <a:lumOff val="35000"/>
                  </a:schemeClr>
                </a:solidFill>
              </a:rPr>
              <a:t>ms.</a:t>
            </a:r>
            <a:endParaRPr lang="en-US" sz="1600" dirty="0">
              <a:solidFill>
                <a:schemeClr val="tx1">
                  <a:lumMod val="65000"/>
                  <a:lumOff val="35000"/>
                </a:schemeClr>
              </a:solidFill>
            </a:endParaRPr>
          </a:p>
          <a:p>
            <a:pPr marL="285750" indent="-285750">
              <a:buFont typeface="Arial" panose="020B0604020202020204" pitchFamily="34" charset="0"/>
              <a:buChar char="•"/>
            </a:pPr>
            <a:r>
              <a:rPr lang="en-US" sz="1600" dirty="0">
                <a:solidFill>
                  <a:schemeClr val="tx1">
                    <a:lumMod val="65000"/>
                    <a:lumOff val="35000"/>
                  </a:schemeClr>
                </a:solidFill>
              </a:rPr>
              <a:t>Trigger delay will not help with interference between the systems.</a:t>
            </a:r>
          </a:p>
          <a:p>
            <a:pPr marL="285750" indent="-285750">
              <a:buFont typeface="Arial" panose="020B0604020202020204" pitchFamily="34" charset="0"/>
              <a:buChar char="•"/>
            </a:pPr>
            <a:r>
              <a:rPr lang="en-US" sz="1600" dirty="0">
                <a:solidFill>
                  <a:schemeClr val="tx1">
                    <a:lumMod val="65000"/>
                    <a:lumOff val="35000"/>
                  </a:schemeClr>
                </a:solidFill>
              </a:rPr>
              <a:t>Set the Sparker (</a:t>
            </a:r>
            <a:r>
              <a:rPr lang="en-US" sz="1600" dirty="0" err="1">
                <a:solidFill>
                  <a:schemeClr val="tx1">
                    <a:lumMod val="65000"/>
                    <a:lumOff val="35000"/>
                  </a:schemeClr>
                </a:solidFill>
              </a:rPr>
              <a:t>Ch</a:t>
            </a:r>
            <a:r>
              <a:rPr lang="en-US" sz="1600" dirty="0">
                <a:solidFill>
                  <a:schemeClr val="tx1">
                    <a:lumMod val="65000"/>
                    <a:lumOff val="35000"/>
                  </a:schemeClr>
                </a:solidFill>
              </a:rPr>
              <a:t> 2) sweep rate to 150 </a:t>
            </a:r>
            <a:r>
              <a:rPr lang="en-US" sz="1600" dirty="0" err="1">
                <a:solidFill>
                  <a:schemeClr val="tx1">
                    <a:lumMod val="65000"/>
                    <a:lumOff val="35000"/>
                  </a:schemeClr>
                </a:solidFill>
              </a:rPr>
              <a:t>ms</a:t>
            </a:r>
            <a:r>
              <a:rPr lang="en-US" sz="1600" dirty="0">
                <a:solidFill>
                  <a:schemeClr val="tx1">
                    <a:lumMod val="65000"/>
                    <a:lumOff val="35000"/>
                  </a:schemeClr>
                </a:solidFill>
              </a:rPr>
              <a:t> (112 m).</a:t>
            </a:r>
          </a:p>
        </p:txBody>
      </p:sp>
      <p:pic>
        <p:nvPicPr>
          <p:cNvPr id="1126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48945" y="1045028"/>
            <a:ext cx="4456223" cy="36412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Title 1"/>
          <p:cNvSpPr>
            <a:spLocks noGrp="1"/>
          </p:cNvSpPr>
          <p:nvPr>
            <p:ph type="title"/>
          </p:nvPr>
        </p:nvSpPr>
        <p:spPr>
          <a:xfrm>
            <a:off x="347472" y="0"/>
            <a:ext cx="8543435" cy="988786"/>
          </a:xfrm>
        </p:spPr>
        <p:txBody>
          <a:bodyPr/>
          <a:lstStyle/>
          <a:p>
            <a:r>
              <a:rPr lang="en-US" dirty="0"/>
              <a:t>Configuring Two Channels SBP &amp; SSS– Internal Trigger</a:t>
            </a:r>
          </a:p>
        </p:txBody>
      </p:sp>
    </p:spTree>
    <p:extLst>
      <p:ext uri="{BB962C8B-B14F-4D97-AF65-F5344CB8AC3E}">
        <p14:creationId xmlns:p14="http://schemas.microsoft.com/office/powerpoint/2010/main" val="221924577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2" y="0"/>
            <a:ext cx="8543435" cy="988786"/>
          </a:xfrm>
        </p:spPr>
        <p:txBody>
          <a:bodyPr/>
          <a:lstStyle/>
          <a:p>
            <a:r>
              <a:rPr lang="en-US" dirty="0"/>
              <a:t>Configuring the NI USB-6210 (Chesapeake Technologies) </a:t>
            </a:r>
          </a:p>
        </p:txBody>
      </p:sp>
      <p:sp>
        <p:nvSpPr>
          <p:cNvPr id="4" name="Slide Number Placeholder 3"/>
          <p:cNvSpPr>
            <a:spLocks noGrp="1"/>
          </p:cNvSpPr>
          <p:nvPr>
            <p:ph type="sldNum" sz="quarter" idx="12"/>
          </p:nvPr>
        </p:nvSpPr>
        <p:spPr/>
        <p:txBody>
          <a:bodyPr/>
          <a:lstStyle/>
          <a:p>
            <a:fld id="{50F2F8E5-1108-0A46-83A0-852BF6A1A522}" type="slidenum">
              <a:rPr lang="en-US" smtClean="0"/>
              <a:pPr/>
              <a:t>38</a:t>
            </a:fld>
            <a:endParaRPr lang="en-US"/>
          </a:p>
        </p:txBody>
      </p:sp>
      <p:sp>
        <p:nvSpPr>
          <p:cNvPr id="7" name="TextBox 6"/>
          <p:cNvSpPr txBox="1"/>
          <p:nvPr/>
        </p:nvSpPr>
        <p:spPr>
          <a:xfrm>
            <a:off x="61014" y="4061070"/>
            <a:ext cx="2796599" cy="369332"/>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n-US" b="1" dirty="0">
                <a:solidFill>
                  <a:srgbClr val="FF0000"/>
                </a:solidFill>
              </a:rPr>
              <a:t>SBP </a:t>
            </a:r>
            <a:r>
              <a:rPr lang="en-US" b="1" dirty="0" err="1">
                <a:solidFill>
                  <a:srgbClr val="FF0000"/>
                </a:solidFill>
              </a:rPr>
              <a:t>Ch</a:t>
            </a:r>
            <a:r>
              <a:rPr lang="en-US" b="1" dirty="0">
                <a:solidFill>
                  <a:srgbClr val="FF0000"/>
                </a:solidFill>
              </a:rPr>
              <a:t> 1 Signal Output</a:t>
            </a:r>
          </a:p>
        </p:txBody>
      </p:sp>
      <p:cxnSp>
        <p:nvCxnSpPr>
          <p:cNvPr id="21" name="Straight Connector 20"/>
          <p:cNvCxnSpPr/>
          <p:nvPr/>
        </p:nvCxnSpPr>
        <p:spPr>
          <a:xfrm flipV="1">
            <a:off x="3384530" y="4261104"/>
            <a:ext cx="2370894" cy="17546"/>
          </a:xfrm>
          <a:prstGeom prst="line">
            <a:avLst/>
          </a:prstGeom>
          <a:ln w="28575">
            <a:solidFill>
              <a:srgbClr val="FF0000"/>
            </a:solidFill>
          </a:ln>
        </p:spPr>
        <p:style>
          <a:lnRef idx="2">
            <a:schemeClr val="accent1"/>
          </a:lnRef>
          <a:fillRef idx="0">
            <a:schemeClr val="accent1"/>
          </a:fillRef>
          <a:effectRef idx="1">
            <a:schemeClr val="accent1"/>
          </a:effectRef>
          <a:fontRef idx="minor">
            <a:schemeClr val="tx1"/>
          </a:fontRef>
        </p:style>
      </p:cxnSp>
      <p:sp>
        <p:nvSpPr>
          <p:cNvPr id="36" name="TextBox 35"/>
          <p:cNvSpPr txBox="1"/>
          <p:nvPr/>
        </p:nvSpPr>
        <p:spPr>
          <a:xfrm>
            <a:off x="55726" y="3634249"/>
            <a:ext cx="2322174" cy="369332"/>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n-US" b="1" dirty="0">
                <a:solidFill>
                  <a:srgbClr val="FF0000"/>
                </a:solidFill>
              </a:rPr>
              <a:t>SBP 1 Trigger Input</a:t>
            </a:r>
          </a:p>
        </p:txBody>
      </p:sp>
      <p:sp>
        <p:nvSpPr>
          <p:cNvPr id="6169" name="Rectangle 6168"/>
          <p:cNvSpPr/>
          <p:nvPr/>
        </p:nvSpPr>
        <p:spPr>
          <a:xfrm>
            <a:off x="-24324" y="1955370"/>
            <a:ext cx="1116701" cy="646331"/>
          </a:xfrm>
          <a:prstGeom prst="rect">
            <a:avLst/>
          </a:prstGeom>
        </p:spPr>
        <p:txBody>
          <a:bodyPr wrap="square">
            <a:spAutoFit/>
          </a:bodyPr>
          <a:lstStyle/>
          <a:p>
            <a:r>
              <a:rPr lang="en-US" b="1" dirty="0">
                <a:solidFill>
                  <a:schemeClr val="tx1">
                    <a:lumMod val="65000"/>
                    <a:lumOff val="35000"/>
                  </a:schemeClr>
                </a:solidFill>
              </a:rPr>
              <a:t>Analog </a:t>
            </a:r>
          </a:p>
          <a:p>
            <a:r>
              <a:rPr lang="en-US" b="1" dirty="0">
                <a:solidFill>
                  <a:schemeClr val="tx1">
                    <a:lumMod val="65000"/>
                    <a:lumOff val="35000"/>
                  </a:schemeClr>
                </a:solidFill>
              </a:rPr>
              <a:t>Monitor </a:t>
            </a:r>
          </a:p>
        </p:txBody>
      </p:sp>
      <p:pic>
        <p:nvPicPr>
          <p:cNvPr id="41" name="Picture 2" descr="See the source image"/>
          <p:cNvPicPr>
            <a:picLocks noChangeAspect="1" noChangeArrowheads="1"/>
          </p:cNvPicPr>
          <p:nvPr/>
        </p:nvPicPr>
        <p:blipFill rotWithShape="1">
          <a:blip r:embed="rId2">
            <a:extLst>
              <a:ext uri="{28A0092B-C50C-407E-A947-70E740481C1C}">
                <a14:useLocalDpi xmlns:a14="http://schemas.microsoft.com/office/drawing/2010/main" val="0"/>
              </a:ext>
            </a:extLst>
          </a:blip>
          <a:srcRect t="35029" b="34719"/>
          <a:stretch/>
        </p:blipFill>
        <p:spPr bwMode="auto">
          <a:xfrm>
            <a:off x="2865672" y="4197989"/>
            <a:ext cx="518858" cy="156966"/>
          </a:xfrm>
          <a:prstGeom prst="rect">
            <a:avLst/>
          </a:prstGeom>
          <a:noFill/>
          <a:extLst>
            <a:ext uri="{909E8E84-426E-40DD-AFC4-6F175D3DCCD1}">
              <a14:hiddenFill xmlns:a14="http://schemas.microsoft.com/office/drawing/2010/main">
                <a:solidFill>
                  <a:srgbClr val="FFFFFF"/>
                </a:solidFill>
              </a14:hiddenFill>
            </a:ext>
          </a:extLst>
        </p:spPr>
      </p:pic>
      <p:sp>
        <p:nvSpPr>
          <p:cNvPr id="43" name="TextBox 42"/>
          <p:cNvSpPr txBox="1"/>
          <p:nvPr/>
        </p:nvSpPr>
        <p:spPr>
          <a:xfrm>
            <a:off x="2700890" y="3812425"/>
            <a:ext cx="1718740" cy="307777"/>
          </a:xfrm>
          <a:prstGeom prst="rect">
            <a:avLst/>
          </a:prstGeom>
          <a:noFill/>
        </p:spPr>
        <p:txBody>
          <a:bodyPr wrap="none" rtlCol="0">
            <a:spAutoFit/>
          </a:bodyPr>
          <a:lstStyle/>
          <a:p>
            <a:r>
              <a:rPr lang="en-US" sz="1400" dirty="0">
                <a:solidFill>
                  <a:schemeClr val="tx1">
                    <a:lumMod val="65000"/>
                    <a:lumOff val="35000"/>
                  </a:schemeClr>
                </a:solidFill>
              </a:rPr>
              <a:t>48 Hz passive HPF</a:t>
            </a:r>
          </a:p>
        </p:txBody>
      </p:sp>
      <p:cxnSp>
        <p:nvCxnSpPr>
          <p:cNvPr id="45" name="Straight Arrow Connector 44"/>
          <p:cNvCxnSpPr>
            <a:endCxn id="41" idx="0"/>
          </p:cNvCxnSpPr>
          <p:nvPr/>
        </p:nvCxnSpPr>
        <p:spPr>
          <a:xfrm flipH="1">
            <a:off x="3125101" y="4061626"/>
            <a:ext cx="208961" cy="136363"/>
          </a:xfrm>
          <a:prstGeom prst="straightConnector1">
            <a:avLst/>
          </a:prstGeom>
          <a:ln w="12700">
            <a:solidFill>
              <a:schemeClr val="tx1"/>
            </a:solidFill>
            <a:tailEnd type="arrow"/>
          </a:ln>
        </p:spPr>
        <p:style>
          <a:lnRef idx="2">
            <a:schemeClr val="accent1"/>
          </a:lnRef>
          <a:fillRef idx="0">
            <a:schemeClr val="accent1"/>
          </a:fillRef>
          <a:effectRef idx="1">
            <a:schemeClr val="accent1"/>
          </a:effectRef>
          <a:fontRef idx="minor">
            <a:schemeClr val="tx1"/>
          </a:fontRef>
        </p:style>
      </p:cxn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73526" y="3196558"/>
            <a:ext cx="4770473" cy="1049758"/>
          </a:xfrm>
          <a:prstGeom prst="rect">
            <a:avLst/>
          </a:prstGeom>
        </p:spPr>
      </p:pic>
      <p:cxnSp>
        <p:nvCxnSpPr>
          <p:cNvPr id="23" name="Straight Arrow Connector 22"/>
          <p:cNvCxnSpPr/>
          <p:nvPr/>
        </p:nvCxnSpPr>
        <p:spPr>
          <a:xfrm flipH="1" flipV="1">
            <a:off x="5739272" y="3763153"/>
            <a:ext cx="16152" cy="483163"/>
          </a:xfrm>
          <a:prstGeom prst="straightConnector1">
            <a:avLst/>
          </a:prstGeom>
          <a:ln w="28575">
            <a:solidFill>
              <a:srgbClr val="FF0000"/>
            </a:solidFill>
            <a:tailEnd type="arrow"/>
          </a:ln>
        </p:spPr>
        <p:style>
          <a:lnRef idx="2">
            <a:schemeClr val="accent1"/>
          </a:lnRef>
          <a:fillRef idx="0">
            <a:schemeClr val="accent1"/>
          </a:fillRef>
          <a:effectRef idx="1">
            <a:schemeClr val="accent1"/>
          </a:effectRef>
          <a:fontRef idx="minor">
            <a:schemeClr val="tx1"/>
          </a:fontRef>
        </p:style>
      </p:cxnSp>
      <p:pic>
        <p:nvPicPr>
          <p:cNvPr id="9218"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b="10333"/>
          <a:stretch/>
        </p:blipFill>
        <p:spPr bwMode="auto">
          <a:xfrm>
            <a:off x="3633531" y="4430403"/>
            <a:ext cx="3996550" cy="23538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37" name="Straight Arrow Connector 36"/>
          <p:cNvCxnSpPr/>
          <p:nvPr/>
        </p:nvCxnSpPr>
        <p:spPr>
          <a:xfrm flipH="1">
            <a:off x="2465658" y="3815906"/>
            <a:ext cx="2605804" cy="0"/>
          </a:xfrm>
          <a:prstGeom prst="straightConnector1">
            <a:avLst/>
          </a:prstGeom>
          <a:ln w="28575">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55" name="Rectangle 54"/>
          <p:cNvSpPr/>
          <p:nvPr/>
        </p:nvSpPr>
        <p:spPr>
          <a:xfrm>
            <a:off x="7684034" y="5219803"/>
            <a:ext cx="1513754" cy="923330"/>
          </a:xfrm>
          <a:prstGeom prst="rect">
            <a:avLst/>
          </a:prstGeom>
        </p:spPr>
        <p:txBody>
          <a:bodyPr wrap="square">
            <a:spAutoFit/>
          </a:bodyPr>
          <a:lstStyle/>
          <a:p>
            <a:r>
              <a:rPr lang="en-US" b="1" dirty="0">
                <a:solidFill>
                  <a:schemeClr val="tx1">
                    <a:lumMod val="65000"/>
                    <a:lumOff val="35000"/>
                  </a:schemeClr>
                </a:solidFill>
              </a:rPr>
              <a:t>NI Software</a:t>
            </a:r>
          </a:p>
          <a:p>
            <a:r>
              <a:rPr lang="en-US" b="1" dirty="0">
                <a:solidFill>
                  <a:schemeClr val="tx1">
                    <a:lumMod val="65000"/>
                    <a:lumOff val="35000"/>
                  </a:schemeClr>
                </a:solidFill>
              </a:rPr>
              <a:t>used for Trigger </a:t>
            </a:r>
          </a:p>
        </p:txBody>
      </p:sp>
      <p:cxnSp>
        <p:nvCxnSpPr>
          <p:cNvPr id="17" name="Straight Arrow Connector 16"/>
          <p:cNvCxnSpPr/>
          <p:nvPr/>
        </p:nvCxnSpPr>
        <p:spPr>
          <a:xfrm flipH="1" flipV="1">
            <a:off x="4504154" y="4470319"/>
            <a:ext cx="3179880" cy="934150"/>
          </a:xfrm>
          <a:prstGeom prst="straightConnector1">
            <a:avLst/>
          </a:prstGeom>
          <a:ln w="19050">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59" name="Rectangle 58"/>
          <p:cNvSpPr/>
          <p:nvPr/>
        </p:nvSpPr>
        <p:spPr>
          <a:xfrm>
            <a:off x="3768250" y="5074055"/>
            <a:ext cx="1303211" cy="214904"/>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0" name="Rectangle 59"/>
          <p:cNvSpPr/>
          <p:nvPr/>
        </p:nvSpPr>
        <p:spPr>
          <a:xfrm>
            <a:off x="3768025" y="5499896"/>
            <a:ext cx="736130" cy="485965"/>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61" name="Straight Arrow Connector 60"/>
          <p:cNvCxnSpPr/>
          <p:nvPr/>
        </p:nvCxnSpPr>
        <p:spPr>
          <a:xfrm flipH="1">
            <a:off x="3334062" y="5756034"/>
            <a:ext cx="434498" cy="0"/>
          </a:xfrm>
          <a:prstGeom prst="straightConnector1">
            <a:avLst/>
          </a:prstGeom>
          <a:ln w="19050">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62" name="Rectangle 61"/>
          <p:cNvSpPr/>
          <p:nvPr/>
        </p:nvSpPr>
        <p:spPr>
          <a:xfrm>
            <a:off x="188245" y="4657712"/>
            <a:ext cx="3435556" cy="2031325"/>
          </a:xfrm>
          <a:prstGeom prst="rect">
            <a:avLst/>
          </a:prstGeom>
        </p:spPr>
        <p:txBody>
          <a:bodyPr wrap="none">
            <a:spAutoFit/>
          </a:bodyPr>
          <a:lstStyle/>
          <a:p>
            <a:r>
              <a:rPr lang="en-US" sz="1400" dirty="0">
                <a:solidFill>
                  <a:schemeClr val="tx1">
                    <a:lumMod val="65000"/>
                    <a:lumOff val="35000"/>
                  </a:schemeClr>
                </a:solidFill>
              </a:rPr>
              <a:t>In the NI Test Panel Counter I/O:</a:t>
            </a:r>
          </a:p>
          <a:p>
            <a:pPr marL="285750" indent="-285750">
              <a:buFont typeface="Arial" panose="020B0604020202020204" pitchFamily="34" charset="0"/>
              <a:buChar char="•"/>
            </a:pPr>
            <a:r>
              <a:rPr lang="en-US" sz="1400" dirty="0">
                <a:solidFill>
                  <a:schemeClr val="tx1">
                    <a:lumMod val="65000"/>
                    <a:lumOff val="35000"/>
                  </a:schemeClr>
                </a:solidFill>
              </a:rPr>
              <a:t>Set mode to Pulse Train Generator</a:t>
            </a:r>
          </a:p>
          <a:p>
            <a:pPr marL="285750" indent="-285750">
              <a:buFont typeface="Arial" panose="020B0604020202020204" pitchFamily="34" charset="0"/>
              <a:buChar char="•"/>
            </a:pPr>
            <a:r>
              <a:rPr lang="en-US" sz="1400" dirty="0">
                <a:solidFill>
                  <a:schemeClr val="tx1">
                    <a:lumMod val="65000"/>
                    <a:lumOff val="35000"/>
                  </a:schemeClr>
                </a:solidFill>
              </a:rPr>
              <a:t>Set Frequency to 4 for 250 </a:t>
            </a:r>
            <a:r>
              <a:rPr lang="en-US" sz="1400" dirty="0" err="1">
                <a:solidFill>
                  <a:schemeClr val="tx1">
                    <a:lumMod val="65000"/>
                    <a:lumOff val="35000"/>
                  </a:schemeClr>
                </a:solidFill>
              </a:rPr>
              <a:t>ms</a:t>
            </a:r>
            <a:r>
              <a:rPr lang="en-US" sz="1400" dirty="0">
                <a:solidFill>
                  <a:schemeClr val="tx1">
                    <a:lumMod val="65000"/>
                    <a:lumOff val="35000"/>
                  </a:schemeClr>
                </a:solidFill>
              </a:rPr>
              <a:t> trigger</a:t>
            </a:r>
          </a:p>
          <a:p>
            <a:r>
              <a:rPr lang="en-US" sz="1400" dirty="0">
                <a:solidFill>
                  <a:schemeClr val="tx1">
                    <a:lumMod val="65000"/>
                    <a:lumOff val="35000"/>
                  </a:schemeClr>
                </a:solidFill>
              </a:rPr>
              <a:t>	(or any desirable trigger interval)</a:t>
            </a:r>
          </a:p>
          <a:p>
            <a:pPr marL="285750" indent="-285750">
              <a:buFont typeface="Arial" panose="020B0604020202020204" pitchFamily="34" charset="0"/>
              <a:buChar char="•"/>
            </a:pPr>
            <a:r>
              <a:rPr lang="en-US" sz="1400" dirty="0">
                <a:solidFill>
                  <a:schemeClr val="tx1">
                    <a:lumMod val="65000"/>
                    <a:lumOff val="35000"/>
                  </a:schemeClr>
                </a:solidFill>
              </a:rPr>
              <a:t>Set Duty Cycle to 3</a:t>
            </a:r>
          </a:p>
          <a:p>
            <a:pPr marL="285750" indent="-285750">
              <a:buFont typeface="Arial" panose="020B0604020202020204" pitchFamily="34" charset="0"/>
              <a:buChar char="•"/>
            </a:pPr>
            <a:r>
              <a:rPr lang="en-US" sz="1400" dirty="0">
                <a:solidFill>
                  <a:schemeClr val="tx1">
                    <a:lumMod val="65000"/>
                    <a:lumOff val="35000"/>
                  </a:schemeClr>
                </a:solidFill>
              </a:rPr>
              <a:t>A trigger of 250 </a:t>
            </a:r>
            <a:r>
              <a:rPr lang="en-US" sz="1400" dirty="0" err="1">
                <a:solidFill>
                  <a:schemeClr val="tx1">
                    <a:lumMod val="65000"/>
                    <a:lumOff val="35000"/>
                  </a:schemeClr>
                </a:solidFill>
              </a:rPr>
              <a:t>ms</a:t>
            </a:r>
            <a:r>
              <a:rPr lang="en-US" sz="1400" dirty="0">
                <a:solidFill>
                  <a:schemeClr val="tx1">
                    <a:lumMod val="65000"/>
                    <a:lumOff val="35000"/>
                  </a:schemeClr>
                </a:solidFill>
              </a:rPr>
              <a:t> will know be </a:t>
            </a:r>
          </a:p>
          <a:p>
            <a:r>
              <a:rPr lang="en-US" sz="1400" dirty="0">
                <a:solidFill>
                  <a:schemeClr val="tx1">
                    <a:lumMod val="65000"/>
                    <a:lumOff val="35000"/>
                  </a:schemeClr>
                </a:solidFill>
              </a:rPr>
              <a:t>	generated for the SBP or SSS.</a:t>
            </a:r>
          </a:p>
          <a:p>
            <a:pPr marL="285750" indent="-285750">
              <a:buFont typeface="Arial" panose="020B0604020202020204" pitchFamily="34" charset="0"/>
              <a:buChar char="•"/>
            </a:pPr>
            <a:r>
              <a:rPr lang="en-US" sz="1400" dirty="0">
                <a:solidFill>
                  <a:schemeClr val="tx1">
                    <a:lumMod val="65000"/>
                    <a:lumOff val="35000"/>
                  </a:schemeClr>
                </a:solidFill>
              </a:rPr>
              <a:t>A SSS will require CH2 input for the</a:t>
            </a:r>
          </a:p>
          <a:p>
            <a:r>
              <a:rPr lang="en-US" sz="1400" dirty="0">
                <a:solidFill>
                  <a:schemeClr val="tx1">
                    <a:lumMod val="65000"/>
                    <a:lumOff val="35000"/>
                  </a:schemeClr>
                </a:solidFill>
              </a:rPr>
              <a:t>	Other SSS channel. </a:t>
            </a:r>
          </a:p>
        </p:txBody>
      </p:sp>
      <p:sp>
        <p:nvSpPr>
          <p:cNvPr id="64" name="Rectangle 63"/>
          <p:cNvSpPr/>
          <p:nvPr/>
        </p:nvSpPr>
        <p:spPr>
          <a:xfrm>
            <a:off x="4350474" y="4573312"/>
            <a:ext cx="444363" cy="214904"/>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5" name="Rectangle 64"/>
          <p:cNvSpPr/>
          <p:nvPr/>
        </p:nvSpPr>
        <p:spPr>
          <a:xfrm>
            <a:off x="3633532" y="1246801"/>
            <a:ext cx="5330854" cy="1077218"/>
          </a:xfrm>
          <a:prstGeom prst="rect">
            <a:avLst/>
          </a:prstGeom>
        </p:spPr>
        <p:txBody>
          <a:bodyPr wrap="square">
            <a:spAutoFit/>
          </a:bodyPr>
          <a:lstStyle/>
          <a:p>
            <a:r>
              <a:rPr lang="en-US" sz="1600" dirty="0">
                <a:solidFill>
                  <a:schemeClr val="tx1">
                    <a:lumMod val="65000"/>
                    <a:lumOff val="35000"/>
                  </a:schemeClr>
                </a:solidFill>
              </a:rPr>
              <a:t>The NI USB-6210 can be use with HYPACK but the trigger must be generated in the NI software or other external source.  The NI USB-6210 can be used for SBP or SSS data collection.  </a:t>
            </a:r>
          </a:p>
        </p:txBody>
      </p:sp>
      <p:pic>
        <p:nvPicPr>
          <p:cNvPr id="9219"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49853" y="1009930"/>
            <a:ext cx="2358285" cy="25457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3445082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50F2F8E5-1108-0A46-83A0-852BF6A1A522}" type="slidenum">
              <a:rPr lang="en-US" smtClean="0"/>
              <a:pPr/>
              <a:t>39</a:t>
            </a:fld>
            <a:endParaRPr lang="en-US"/>
          </a:p>
        </p:txBody>
      </p:sp>
      <p:sp>
        <p:nvSpPr>
          <p:cNvPr id="6" name="Rectangle 5"/>
          <p:cNvSpPr/>
          <p:nvPr/>
        </p:nvSpPr>
        <p:spPr>
          <a:xfrm>
            <a:off x="152318" y="1132501"/>
            <a:ext cx="8812068" cy="830997"/>
          </a:xfrm>
          <a:prstGeom prst="rect">
            <a:avLst/>
          </a:prstGeom>
        </p:spPr>
        <p:txBody>
          <a:bodyPr wrap="square">
            <a:spAutoFit/>
          </a:bodyPr>
          <a:lstStyle/>
          <a:p>
            <a:r>
              <a:rPr lang="en-US" sz="1600" dirty="0">
                <a:solidFill>
                  <a:schemeClr val="tx1">
                    <a:lumMod val="65000"/>
                    <a:lumOff val="35000"/>
                  </a:schemeClr>
                </a:solidFill>
              </a:rPr>
              <a:t>A 48 Hz PHP filter can remove the characteristic hydrostatic “swell” (wiggle) associated with towed hydrophone array.  This PHP filter is not necessary for transducer based systems.  Refer to the images below to build a 48 Hz passive high-pass filter box.</a:t>
            </a:r>
          </a:p>
        </p:txBody>
      </p:sp>
      <p:sp>
        <p:nvSpPr>
          <p:cNvPr id="11" name="Title 1"/>
          <p:cNvSpPr>
            <a:spLocks noGrp="1"/>
          </p:cNvSpPr>
          <p:nvPr>
            <p:ph type="title"/>
          </p:nvPr>
        </p:nvSpPr>
        <p:spPr>
          <a:xfrm>
            <a:off x="347472" y="0"/>
            <a:ext cx="8543435" cy="988786"/>
          </a:xfrm>
        </p:spPr>
        <p:txBody>
          <a:bodyPr/>
          <a:lstStyle/>
          <a:p>
            <a:r>
              <a:rPr lang="en-US" dirty="0"/>
              <a:t>Making a 48 Hz Passive High-Pass Filter Box</a:t>
            </a:r>
          </a:p>
        </p:txBody>
      </p:sp>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l="16366" t="25211" r="19948" b="10027"/>
          <a:stretch/>
        </p:blipFill>
        <p:spPr>
          <a:xfrm>
            <a:off x="1339849" y="2510757"/>
            <a:ext cx="2007954" cy="3626864"/>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47147" y="2351314"/>
            <a:ext cx="2219485" cy="3945751"/>
          </a:xfrm>
          <a:prstGeom prst="rect">
            <a:avLst/>
          </a:prstGeom>
        </p:spPr>
      </p:pic>
      <p:sp>
        <p:nvSpPr>
          <p:cNvPr id="10" name="TextBox 9"/>
          <p:cNvSpPr txBox="1"/>
          <p:nvPr/>
        </p:nvSpPr>
        <p:spPr>
          <a:xfrm>
            <a:off x="945527" y="1962828"/>
            <a:ext cx="2796599" cy="369332"/>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n-US" b="1" dirty="0">
                <a:solidFill>
                  <a:srgbClr val="FF0000"/>
                </a:solidFill>
              </a:rPr>
              <a:t>SBP </a:t>
            </a:r>
            <a:r>
              <a:rPr lang="en-US" b="1" dirty="0" err="1">
                <a:solidFill>
                  <a:srgbClr val="FF0000"/>
                </a:solidFill>
              </a:rPr>
              <a:t>Ch</a:t>
            </a:r>
            <a:r>
              <a:rPr lang="en-US" b="1" dirty="0">
                <a:solidFill>
                  <a:srgbClr val="FF0000"/>
                </a:solidFill>
              </a:rPr>
              <a:t> 1 Signal Output</a:t>
            </a:r>
          </a:p>
        </p:txBody>
      </p:sp>
      <p:sp>
        <p:nvSpPr>
          <p:cNvPr id="12" name="TextBox 11"/>
          <p:cNvSpPr txBox="1"/>
          <p:nvPr/>
        </p:nvSpPr>
        <p:spPr>
          <a:xfrm>
            <a:off x="1841124" y="6356814"/>
            <a:ext cx="1005403" cy="369332"/>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n-US" b="1" dirty="0">
                <a:solidFill>
                  <a:srgbClr val="FF0000"/>
                </a:solidFill>
              </a:rPr>
              <a:t>NI-DAQ</a:t>
            </a:r>
          </a:p>
        </p:txBody>
      </p:sp>
      <p:sp>
        <p:nvSpPr>
          <p:cNvPr id="7" name="Rectangle 6"/>
          <p:cNvSpPr/>
          <p:nvPr/>
        </p:nvSpPr>
        <p:spPr>
          <a:xfrm>
            <a:off x="1705855" y="3957277"/>
            <a:ext cx="461042" cy="799140"/>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3" name="Straight Arrow Connector 12"/>
          <p:cNvCxnSpPr/>
          <p:nvPr/>
        </p:nvCxnSpPr>
        <p:spPr>
          <a:xfrm>
            <a:off x="2343825" y="2351314"/>
            <a:ext cx="0" cy="252081"/>
          </a:xfrm>
          <a:prstGeom prst="straightConnector1">
            <a:avLst/>
          </a:prstGeom>
          <a:ln w="28575">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p:nvPr/>
        </p:nvCxnSpPr>
        <p:spPr>
          <a:xfrm>
            <a:off x="2305406" y="6011580"/>
            <a:ext cx="0" cy="345234"/>
          </a:xfrm>
          <a:prstGeom prst="straightConnector1">
            <a:avLst/>
          </a:prstGeom>
          <a:ln w="28575">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21" name="Rectangle 20"/>
          <p:cNvSpPr/>
          <p:nvPr/>
        </p:nvSpPr>
        <p:spPr>
          <a:xfrm>
            <a:off x="5380264" y="4668691"/>
            <a:ext cx="461042" cy="399570"/>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p:cNvSpPr/>
          <p:nvPr/>
        </p:nvSpPr>
        <p:spPr>
          <a:xfrm>
            <a:off x="6039810" y="2807873"/>
            <a:ext cx="665349" cy="680677"/>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p:cNvSpPr/>
          <p:nvPr/>
        </p:nvSpPr>
        <p:spPr>
          <a:xfrm>
            <a:off x="7165080" y="2591122"/>
            <a:ext cx="1369286" cy="307777"/>
          </a:xfrm>
          <a:prstGeom prst="rect">
            <a:avLst/>
          </a:prstGeom>
        </p:spPr>
        <p:txBody>
          <a:bodyPr wrap="none">
            <a:spAutoFit/>
          </a:bodyPr>
          <a:lstStyle/>
          <a:p>
            <a:r>
              <a:rPr lang="en-US" sz="1400" dirty="0">
                <a:solidFill>
                  <a:schemeClr val="tx1">
                    <a:lumMod val="65000"/>
                    <a:lumOff val="35000"/>
                  </a:schemeClr>
                </a:solidFill>
              </a:rPr>
              <a:t>1W6 Capacitor</a:t>
            </a:r>
          </a:p>
        </p:txBody>
      </p:sp>
      <p:cxnSp>
        <p:nvCxnSpPr>
          <p:cNvPr id="24" name="Straight Arrow Connector 23"/>
          <p:cNvCxnSpPr>
            <a:endCxn id="23" idx="1"/>
          </p:cNvCxnSpPr>
          <p:nvPr/>
        </p:nvCxnSpPr>
        <p:spPr>
          <a:xfrm flipV="1">
            <a:off x="6766632" y="2745011"/>
            <a:ext cx="398448" cy="369332"/>
          </a:xfrm>
          <a:prstGeom prst="straightConnector1">
            <a:avLst/>
          </a:prstGeom>
          <a:ln w="28575">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26" name="Straight Arrow Connector 25"/>
          <p:cNvCxnSpPr/>
          <p:nvPr/>
        </p:nvCxnSpPr>
        <p:spPr>
          <a:xfrm flipV="1">
            <a:off x="5859515" y="4756417"/>
            <a:ext cx="1179060" cy="96940"/>
          </a:xfrm>
          <a:prstGeom prst="straightConnector1">
            <a:avLst/>
          </a:prstGeom>
          <a:ln w="28575">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28" name="Rectangle 27"/>
          <p:cNvSpPr/>
          <p:nvPr/>
        </p:nvSpPr>
        <p:spPr>
          <a:xfrm>
            <a:off x="6969419" y="4538385"/>
            <a:ext cx="1864613" cy="523220"/>
          </a:xfrm>
          <a:prstGeom prst="rect">
            <a:avLst/>
          </a:prstGeom>
        </p:spPr>
        <p:txBody>
          <a:bodyPr wrap="none">
            <a:spAutoFit/>
          </a:bodyPr>
          <a:lstStyle/>
          <a:p>
            <a:r>
              <a:rPr lang="en-US" sz="1400" dirty="0">
                <a:solidFill>
                  <a:schemeClr val="tx1">
                    <a:lumMod val="65000"/>
                    <a:lumOff val="35000"/>
                  </a:schemeClr>
                </a:solidFill>
              </a:rPr>
              <a:t>Resistor </a:t>
            </a:r>
          </a:p>
          <a:p>
            <a:r>
              <a:rPr lang="en-US" sz="1400" dirty="0">
                <a:solidFill>
                  <a:schemeClr val="tx1">
                    <a:lumMod val="65000"/>
                    <a:lumOff val="35000"/>
                  </a:schemeClr>
                </a:solidFill>
              </a:rPr>
              <a:t>(brown/black/orange)</a:t>
            </a:r>
          </a:p>
        </p:txBody>
      </p:sp>
    </p:spTree>
    <p:extLst>
      <p:ext uri="{BB962C8B-B14F-4D97-AF65-F5344CB8AC3E}">
        <p14:creationId xmlns:p14="http://schemas.microsoft.com/office/powerpoint/2010/main" val="38859862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2" y="0"/>
            <a:ext cx="4462653" cy="988786"/>
          </a:xfrm>
        </p:spPr>
        <p:txBody>
          <a:bodyPr/>
          <a:lstStyle/>
          <a:p>
            <a:r>
              <a:rPr lang="en-US" dirty="0"/>
              <a:t>Sub-Bottom Data Collection</a:t>
            </a:r>
          </a:p>
        </p:txBody>
      </p:sp>
      <p:sp>
        <p:nvSpPr>
          <p:cNvPr id="4" name="Slide Number Placeholder 3"/>
          <p:cNvSpPr>
            <a:spLocks noGrp="1"/>
          </p:cNvSpPr>
          <p:nvPr>
            <p:ph type="sldNum" sz="quarter" idx="12"/>
          </p:nvPr>
        </p:nvSpPr>
        <p:spPr/>
        <p:txBody>
          <a:bodyPr/>
          <a:lstStyle/>
          <a:p>
            <a:fld id="{50F2F8E5-1108-0A46-83A0-852BF6A1A522}" type="slidenum">
              <a:rPr lang="en-US" smtClean="0"/>
              <a:pPr/>
              <a:t>4</a:t>
            </a:fld>
            <a:endParaRPr lang="en-US" dirty="0"/>
          </a:p>
        </p:txBody>
      </p:sp>
      <p:sp>
        <p:nvSpPr>
          <p:cNvPr id="6" name="Text Box 2"/>
          <p:cNvSpPr txBox="1">
            <a:spLocks noChangeArrowheads="1"/>
          </p:cNvSpPr>
          <p:nvPr/>
        </p:nvSpPr>
        <p:spPr bwMode="auto">
          <a:xfrm>
            <a:off x="347472" y="1151482"/>
            <a:ext cx="6582246" cy="685800"/>
          </a:xfrm>
          <a:prstGeom prst="rect">
            <a:avLst/>
          </a:prstGeom>
          <a:noFill/>
          <a:ln w="9360">
            <a:noFill/>
            <a:miter lim="800000"/>
            <a:headEnd/>
            <a:tailEnd/>
          </a:ln>
          <a:extLst>
            <a:ext uri="{909E8E84-426E-40DD-AFC4-6F175D3DCCD1}">
              <a14:hiddenFill xmlns:a14="http://schemas.microsoft.com/office/drawing/2010/main">
                <a:solidFill>
                  <a:srgbClr val="FFFFFF"/>
                </a:solidFill>
              </a14:hiddenFill>
            </a:ext>
          </a:extLst>
        </p:spPr>
        <p:txBody>
          <a:bodyPr/>
          <a:lstStyle>
            <a:lvl1pPr marL="336550" indent="-336550">
              <a:spcAft>
                <a:spcPts val="600"/>
              </a:spcAft>
              <a:buClr>
                <a:schemeClr val="bg2"/>
              </a:buClr>
              <a:buFont typeface="Arial" pitchFamily="34" charset="0"/>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defRPr sz="1600">
                <a:solidFill>
                  <a:schemeClr val="tx1"/>
                </a:solidFill>
                <a:latin typeface="Arial" pitchFamily="34" charset="0"/>
                <a:cs typeface="Arial" pitchFamily="34" charset="0"/>
              </a:defRPr>
            </a:lvl9pPr>
          </a:lstStyle>
          <a:p>
            <a:pPr eaLnBrk="1" hangingPunct="1">
              <a:spcAft>
                <a:spcPct val="0"/>
              </a:spcAft>
              <a:buClrTx/>
              <a:buFont typeface="Arial" pitchFamily="34" charset="0"/>
              <a:buChar char="•"/>
            </a:pPr>
            <a:r>
              <a:rPr lang="en-US" altLang="en-US" sz="1800" dirty="0">
                <a:solidFill>
                  <a:schemeClr val="tx1">
                    <a:lumMod val="65000"/>
                    <a:lumOff val="35000"/>
                  </a:schemeClr>
                </a:solidFill>
              </a:rPr>
              <a:t>Sub-bottom collection and processing is a standard feature of HYPACK</a:t>
            </a:r>
            <a:r>
              <a:rPr lang="en-US" altLang="en-US" sz="1800" baseline="30000" dirty="0">
                <a:solidFill>
                  <a:schemeClr val="tx1">
                    <a:lumMod val="65000"/>
                    <a:lumOff val="35000"/>
                  </a:schemeClr>
                </a:solidFill>
              </a:rPr>
              <a:t>®</a:t>
            </a:r>
            <a:r>
              <a:rPr lang="en-US" altLang="en-US" sz="1800" dirty="0">
                <a:solidFill>
                  <a:schemeClr val="tx1">
                    <a:lumMod val="65000"/>
                    <a:lumOff val="35000"/>
                  </a:schemeClr>
                </a:solidFill>
              </a:rPr>
              <a:t>.</a:t>
            </a:r>
          </a:p>
          <a:p>
            <a:pPr eaLnBrk="1" hangingPunct="1">
              <a:spcAft>
                <a:spcPct val="0"/>
              </a:spcAft>
              <a:buClrTx/>
              <a:buFont typeface="Arial" pitchFamily="34" charset="0"/>
              <a:buChar char="•"/>
            </a:pPr>
            <a:r>
              <a:rPr lang="en-US" altLang="en-US" sz="1800" dirty="0">
                <a:solidFill>
                  <a:schemeClr val="tx1">
                    <a:lumMod val="65000"/>
                    <a:lumOff val="35000"/>
                  </a:schemeClr>
                </a:solidFill>
              </a:rPr>
              <a:t>Sub-bottom data are recorded to SEG-Y format.</a:t>
            </a:r>
          </a:p>
        </p:txBody>
      </p:sp>
      <p:pic>
        <p:nvPicPr>
          <p:cNvPr id="7"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47472" y="2132454"/>
            <a:ext cx="7451347" cy="4118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3222" y="2495550"/>
            <a:ext cx="8339328" cy="1362075"/>
          </a:xfrm>
        </p:spPr>
        <p:txBody>
          <a:bodyPr/>
          <a:lstStyle/>
          <a:p>
            <a:r>
              <a:rPr lang="en-US" sz="4800" dirty="0"/>
              <a:t>Sub-Bottom Data Processing</a:t>
            </a:r>
            <a:endParaRPr lang="en-US" dirty="0"/>
          </a:p>
        </p:txBody>
      </p:sp>
      <p:sp>
        <p:nvSpPr>
          <p:cNvPr id="3" name="Slide Number Placeholder 2"/>
          <p:cNvSpPr>
            <a:spLocks noGrp="1"/>
          </p:cNvSpPr>
          <p:nvPr>
            <p:ph type="sldNum" sz="quarter" idx="12"/>
          </p:nvPr>
        </p:nvSpPr>
        <p:spPr/>
        <p:txBody>
          <a:bodyPr/>
          <a:lstStyle/>
          <a:p>
            <a:fld id="{50F2F8E5-1108-0A46-83A0-852BF6A1A522}" type="slidenum">
              <a:rPr lang="en-US" smtClean="0"/>
              <a:pPr/>
              <a:t>40</a:t>
            </a:fld>
            <a:endParaRPr lang="en-US"/>
          </a:p>
        </p:txBody>
      </p:sp>
      <p:pic>
        <p:nvPicPr>
          <p:cNvPr id="5" name="Picture 4"/>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00810" y="3794759"/>
            <a:ext cx="3886517" cy="2419985"/>
          </a:xfrm>
          <a:prstGeom prst="rect">
            <a:avLst/>
          </a:prstGeom>
          <a:noFill/>
          <a:ln>
            <a:noFill/>
          </a:ln>
          <a:extLst/>
        </p:spPr>
      </p:pic>
      <p:pic>
        <p:nvPicPr>
          <p:cNvPr id="7" name="Picture 6"/>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9285" y="3794759"/>
            <a:ext cx="4053840" cy="2419985"/>
          </a:xfrm>
          <a:prstGeom prst="rect">
            <a:avLst/>
          </a:prstGeom>
          <a:noFill/>
          <a:ln>
            <a:noFill/>
          </a:ln>
          <a:extLst/>
        </p:spPr>
      </p:pic>
      <p:sp>
        <p:nvSpPr>
          <p:cNvPr id="8" name="Text Box 2"/>
          <p:cNvSpPr txBox="1">
            <a:spLocks noChangeArrowheads="1"/>
          </p:cNvSpPr>
          <p:nvPr/>
        </p:nvSpPr>
        <p:spPr bwMode="auto">
          <a:xfrm>
            <a:off x="1430972" y="5403532"/>
            <a:ext cx="2334895" cy="299720"/>
          </a:xfrm>
          <a:prstGeom prst="rect">
            <a:avLst/>
          </a:prstGeom>
          <a:noFill/>
          <a:ln w="9525">
            <a:noFill/>
            <a:miter lim="800000"/>
            <a:headEnd/>
            <a:tailEnd/>
          </a:ln>
        </p:spPr>
        <p:txBody>
          <a:bodyPr rot="0" vert="horz" wrap="square" lIns="91440" tIns="45720" rIns="91440" bIns="45720" anchor="t" anchorCtr="0">
            <a:noAutofit/>
          </a:bodyPr>
          <a:lstStyle/>
          <a:p>
            <a:pPr marL="0" marR="0">
              <a:lnSpc>
                <a:spcPct val="115000"/>
              </a:lnSpc>
              <a:spcBef>
                <a:spcPts val="0"/>
              </a:spcBef>
              <a:spcAft>
                <a:spcPts val="1000"/>
              </a:spcAft>
            </a:pPr>
            <a:r>
              <a:rPr lang="en-US" sz="1600" dirty="0">
                <a:solidFill>
                  <a:schemeClr val="tx1">
                    <a:lumMod val="65000"/>
                    <a:lumOff val="35000"/>
                  </a:schemeClr>
                </a:solidFill>
                <a:effectLst/>
                <a:latin typeface="Arial"/>
                <a:ea typeface="Calibri"/>
                <a:cs typeface="Times New Roman"/>
              </a:rPr>
              <a:t>Low signal level data</a:t>
            </a:r>
            <a:endParaRPr lang="en-US" sz="1600" dirty="0">
              <a:solidFill>
                <a:schemeClr val="tx1">
                  <a:lumMod val="65000"/>
                  <a:lumOff val="35000"/>
                </a:schemeClr>
              </a:solidFill>
              <a:effectLst/>
              <a:latin typeface="Calibri"/>
              <a:ea typeface="Calibri"/>
              <a:cs typeface="Times New Roman"/>
            </a:endParaRPr>
          </a:p>
        </p:txBody>
      </p:sp>
      <p:cxnSp>
        <p:nvCxnSpPr>
          <p:cNvPr id="9" name="Straight Arrow Connector 8"/>
          <p:cNvCxnSpPr/>
          <p:nvPr/>
        </p:nvCxnSpPr>
        <p:spPr>
          <a:xfrm>
            <a:off x="3505200" y="5553392"/>
            <a:ext cx="2428875" cy="0"/>
          </a:xfrm>
          <a:prstGeom prst="straightConnector1">
            <a:avLst/>
          </a:prstGeom>
          <a:ln w="76200">
            <a:solidFill>
              <a:srgbClr val="FF00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3145741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 Box 2"/>
          <p:cNvSpPr txBox="1">
            <a:spLocks noChangeArrowheads="1"/>
          </p:cNvSpPr>
          <p:nvPr/>
        </p:nvSpPr>
        <p:spPr bwMode="auto">
          <a:xfrm>
            <a:off x="228600" y="-7938"/>
            <a:ext cx="9144000" cy="998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9pPr>
          </a:lstStyle>
          <a:p>
            <a:pPr eaLnBrk="1" hangingPunct="1">
              <a:buSzPct val="100000"/>
            </a:pPr>
            <a:r>
              <a:rPr lang="en-US" altLang="en-US" sz="2800" dirty="0">
                <a:cs typeface="Arial" pitchFamily="34" charset="0"/>
              </a:rPr>
              <a:t>Introduction</a:t>
            </a:r>
          </a:p>
        </p:txBody>
      </p:sp>
      <p:sp>
        <p:nvSpPr>
          <p:cNvPr id="15363" name="Text Box 3"/>
          <p:cNvSpPr txBox="1">
            <a:spLocks noChangeArrowheads="1"/>
          </p:cNvSpPr>
          <p:nvPr/>
        </p:nvSpPr>
        <p:spPr bwMode="auto">
          <a:xfrm>
            <a:off x="533400" y="5410200"/>
            <a:ext cx="4114800" cy="1066800"/>
          </a:xfrm>
          <a:prstGeom prst="rect">
            <a:avLst/>
          </a:prstGeom>
          <a:solidFill>
            <a:schemeClr val="bg1"/>
          </a:solidFill>
          <a:ln w="9360">
            <a:solidFill>
              <a:schemeClr val="bg1"/>
            </a:solidFill>
            <a:miter lim="800000"/>
            <a:headEnd/>
            <a:tailEnd/>
          </a:ln>
        </p:spPr>
        <p:txBody>
          <a:bodyPr/>
          <a:lstStyle>
            <a:lvl1pPr marL="342900" indent="-342900">
              <a:spcAft>
                <a:spcPts val="600"/>
              </a:spcAft>
              <a:buClr>
                <a:schemeClr val="bg2"/>
              </a:buClr>
              <a:buFont typeface="Arial" pitchFamily="34" charset="0"/>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defRPr sz="1600">
                <a:solidFill>
                  <a:schemeClr val="tx1"/>
                </a:solidFill>
                <a:latin typeface="Arial" pitchFamily="34" charset="0"/>
                <a:cs typeface="Arial" pitchFamily="34" charset="0"/>
              </a:defRPr>
            </a:lvl9pPr>
          </a:lstStyle>
          <a:p>
            <a:pPr eaLnBrk="1" hangingPunct="1">
              <a:spcAft>
                <a:spcPct val="0"/>
              </a:spcAft>
              <a:buClrTx/>
              <a:buFont typeface="Arial" pitchFamily="34" charset="0"/>
              <a:buChar char="•"/>
            </a:pPr>
            <a:r>
              <a:rPr lang="en-US" altLang="en-US" sz="1800" dirty="0">
                <a:solidFill>
                  <a:schemeClr val="tx1">
                    <a:lumMod val="65000"/>
                    <a:lumOff val="35000"/>
                  </a:schemeClr>
                </a:solidFill>
              </a:rPr>
              <a:t>Located under ‘Processing’ menu</a:t>
            </a:r>
          </a:p>
          <a:p>
            <a:pPr eaLnBrk="1" hangingPunct="1">
              <a:spcAft>
                <a:spcPct val="0"/>
              </a:spcAft>
              <a:buClrTx/>
              <a:buFont typeface="Arial" pitchFamily="34" charset="0"/>
              <a:buChar char="•"/>
            </a:pPr>
            <a:r>
              <a:rPr lang="en-US" altLang="en-US" sz="1800" dirty="0">
                <a:solidFill>
                  <a:schemeClr val="tx1">
                    <a:lumMod val="65000"/>
                    <a:lumOff val="35000"/>
                  </a:schemeClr>
                </a:solidFill>
              </a:rPr>
              <a:t>Used to process small &amp; large SEG-Y or JSF datasets.</a:t>
            </a:r>
          </a:p>
        </p:txBody>
      </p:sp>
      <p:sp>
        <p:nvSpPr>
          <p:cNvPr id="3" name="TextBox 2"/>
          <p:cNvSpPr txBox="1"/>
          <p:nvPr/>
        </p:nvSpPr>
        <p:spPr>
          <a:xfrm>
            <a:off x="4648200" y="5343525"/>
            <a:ext cx="4038600" cy="1477963"/>
          </a:xfrm>
          <a:prstGeom prst="rect">
            <a:avLst/>
          </a:prstGeom>
          <a:noFill/>
        </p:spPr>
        <p:txBody>
          <a:bodyPr>
            <a:spAutoFit/>
          </a:bodyPr>
          <a:lstStyle/>
          <a:p>
            <a:pPr marL="342900" indent="-342900" eaLnBrk="1" hangingPunct="1">
              <a:buSzPct val="100000"/>
              <a:buFont typeface="Arial" panose="020B0604020202020204" pitchFamily="34" charset="0"/>
              <a:buChar char="•"/>
              <a:defRPr/>
            </a:pPr>
            <a:r>
              <a:rPr lang="en-US" altLang="en-US" dirty="0">
                <a:solidFill>
                  <a:schemeClr val="tx1">
                    <a:lumMod val="65000"/>
                    <a:lumOff val="35000"/>
                  </a:schemeClr>
                </a:solidFill>
              </a:rPr>
              <a:t>Full suite of processing features.</a:t>
            </a:r>
          </a:p>
          <a:p>
            <a:pPr marL="342900" indent="-342900" eaLnBrk="1" hangingPunct="1">
              <a:buSzPct val="100000"/>
              <a:buFont typeface="Arial" panose="020B0604020202020204" pitchFamily="34" charset="0"/>
              <a:buChar char="•"/>
              <a:defRPr/>
            </a:pPr>
            <a:r>
              <a:rPr lang="en-US" altLang="en-US" dirty="0">
                <a:solidFill>
                  <a:schemeClr val="tx1">
                    <a:lumMod val="65000"/>
                    <a:lumOff val="35000"/>
                  </a:schemeClr>
                </a:solidFill>
              </a:rPr>
              <a:t>Digitizing layers &amp; color polygons</a:t>
            </a:r>
          </a:p>
          <a:p>
            <a:pPr marL="342900" indent="-342900" eaLnBrk="1" hangingPunct="1">
              <a:buSzPct val="100000"/>
              <a:buFont typeface="Arial" panose="020B0604020202020204" pitchFamily="34" charset="0"/>
              <a:buChar char="•"/>
              <a:defRPr/>
            </a:pPr>
            <a:r>
              <a:rPr lang="en-US" altLang="en-US" dirty="0">
                <a:solidFill>
                  <a:schemeClr val="tx1">
                    <a:lumMod val="65000"/>
                    <a:lumOff val="35000"/>
                  </a:schemeClr>
                </a:solidFill>
              </a:rPr>
              <a:t>Mark targets</a:t>
            </a:r>
          </a:p>
          <a:p>
            <a:pPr marL="342900" indent="-342900" eaLnBrk="1" hangingPunct="1">
              <a:buSzPct val="100000"/>
              <a:buFont typeface="Arial" panose="020B0604020202020204" pitchFamily="34" charset="0"/>
              <a:buChar char="•"/>
              <a:defRPr/>
            </a:pPr>
            <a:r>
              <a:rPr lang="en-US" altLang="en-US" dirty="0">
                <a:solidFill>
                  <a:schemeClr val="tx1">
                    <a:lumMod val="65000"/>
                    <a:lumOff val="35000"/>
                  </a:schemeClr>
                </a:solidFill>
              </a:rPr>
              <a:t>3D fence diagrams</a:t>
            </a:r>
          </a:p>
          <a:p>
            <a:pPr eaLnBrk="1" hangingPunct="1">
              <a:buClr>
                <a:srgbClr val="000000"/>
              </a:buClr>
              <a:buSzPct val="100000"/>
              <a:buFont typeface="Times New Roman" panose="02020603050405020304" pitchFamily="18" charset="0"/>
              <a:buNone/>
              <a:defRPr/>
            </a:pPr>
            <a:endParaRPr lang="en-US" dirty="0"/>
          </a:p>
        </p:txBody>
      </p:sp>
      <p:pic>
        <p:nvPicPr>
          <p:cNvPr id="15365"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1085850"/>
            <a:ext cx="7924800" cy="4248150"/>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366" name="Text Box 3"/>
          <p:cNvSpPr txBox="1">
            <a:spLocks noChangeArrowheads="1"/>
          </p:cNvSpPr>
          <p:nvPr/>
        </p:nvSpPr>
        <p:spPr bwMode="auto">
          <a:xfrm>
            <a:off x="1295400" y="3289300"/>
            <a:ext cx="1828800"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ctr" eaLnBrk="1" hangingPunct="1">
              <a:spcAft>
                <a:spcPct val="0"/>
              </a:spcAft>
              <a:buClrTx/>
              <a:buFontTx/>
              <a:buNone/>
            </a:pPr>
            <a:r>
              <a:rPr lang="en-US" altLang="en-US" sz="1400" b="1">
                <a:solidFill>
                  <a:srgbClr val="000000"/>
                </a:solidFill>
              </a:rPr>
              <a:t>Manually digitize acoustic layers</a:t>
            </a:r>
          </a:p>
        </p:txBody>
      </p:sp>
      <p:sp>
        <p:nvSpPr>
          <p:cNvPr id="15367" name="Line 6"/>
          <p:cNvSpPr>
            <a:spLocks noChangeShapeType="1"/>
          </p:cNvSpPr>
          <p:nvPr/>
        </p:nvSpPr>
        <p:spPr bwMode="auto">
          <a:xfrm flipH="1" flipV="1">
            <a:off x="1824038" y="2522538"/>
            <a:ext cx="233362" cy="830262"/>
          </a:xfrm>
          <a:prstGeom prst="line">
            <a:avLst/>
          </a:prstGeom>
          <a:noFill/>
          <a:ln w="9360">
            <a:solidFill>
              <a:srgbClr val="DC23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5368" name="Text Box 4"/>
          <p:cNvSpPr txBox="1">
            <a:spLocks noChangeArrowheads="1"/>
          </p:cNvSpPr>
          <p:nvPr/>
        </p:nvSpPr>
        <p:spPr bwMode="auto">
          <a:xfrm>
            <a:off x="4191000" y="2589213"/>
            <a:ext cx="1828800" cy="30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ctr" eaLnBrk="1" hangingPunct="1">
              <a:spcAft>
                <a:spcPct val="0"/>
              </a:spcAft>
              <a:buClrTx/>
              <a:buFontTx/>
              <a:buNone/>
            </a:pPr>
            <a:r>
              <a:rPr lang="en-US" altLang="en-US" sz="1400" b="1">
                <a:solidFill>
                  <a:srgbClr val="000000"/>
                </a:solidFill>
              </a:rPr>
              <a:t>Mark targets</a:t>
            </a:r>
          </a:p>
        </p:txBody>
      </p:sp>
      <p:sp>
        <p:nvSpPr>
          <p:cNvPr id="15369" name="Line 7"/>
          <p:cNvSpPr>
            <a:spLocks noChangeShapeType="1"/>
          </p:cNvSpPr>
          <p:nvPr/>
        </p:nvSpPr>
        <p:spPr bwMode="auto">
          <a:xfrm flipH="1" flipV="1">
            <a:off x="4495800" y="2057400"/>
            <a:ext cx="533400" cy="609600"/>
          </a:xfrm>
          <a:prstGeom prst="line">
            <a:avLst/>
          </a:prstGeom>
          <a:noFill/>
          <a:ln w="9360">
            <a:solidFill>
              <a:srgbClr val="DC23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 name="Rectangle 3"/>
          <p:cNvSpPr/>
          <p:nvPr/>
        </p:nvSpPr>
        <p:spPr>
          <a:xfrm>
            <a:off x="685800" y="1085850"/>
            <a:ext cx="990600" cy="209550"/>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3" name="Rectangle 12"/>
          <p:cNvSpPr/>
          <p:nvPr/>
        </p:nvSpPr>
        <p:spPr>
          <a:xfrm>
            <a:off x="6638925" y="1085850"/>
            <a:ext cx="495300" cy="207963"/>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4" name="Rectangle 13"/>
          <p:cNvSpPr/>
          <p:nvPr/>
        </p:nvSpPr>
        <p:spPr>
          <a:xfrm>
            <a:off x="685800" y="4086225"/>
            <a:ext cx="571500" cy="104775"/>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885844883"/>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2"/>
          <p:cNvSpPr txBox="1">
            <a:spLocks noChangeArrowheads="1"/>
          </p:cNvSpPr>
          <p:nvPr/>
        </p:nvSpPr>
        <p:spPr bwMode="auto">
          <a:xfrm>
            <a:off x="228600" y="0"/>
            <a:ext cx="91440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9pPr>
          </a:lstStyle>
          <a:p>
            <a:pPr eaLnBrk="1" hangingPunct="1">
              <a:buSzPct val="100000"/>
            </a:pPr>
            <a:r>
              <a:rPr lang="en-US" altLang="en-US" sz="2800" dirty="0">
                <a:cs typeface="Arial" pitchFamily="34" charset="0"/>
              </a:rPr>
              <a:t>Loading Files</a:t>
            </a:r>
          </a:p>
        </p:txBody>
      </p:sp>
      <p:pic>
        <p:nvPicPr>
          <p:cNvPr id="16387"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2606" y="1001712"/>
            <a:ext cx="6396038" cy="3179763"/>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6388" name="Text Box 3"/>
          <p:cNvSpPr txBox="1">
            <a:spLocks noChangeArrowheads="1"/>
          </p:cNvSpPr>
          <p:nvPr/>
        </p:nvSpPr>
        <p:spPr bwMode="auto">
          <a:xfrm>
            <a:off x="152400" y="4147610"/>
            <a:ext cx="8534400" cy="2510578"/>
          </a:xfrm>
          <a:prstGeom prst="rect">
            <a:avLst/>
          </a:prstGeom>
          <a:noFill/>
          <a:ln w="9525">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lvl1pPr marL="339725" indent="-339725">
              <a:spcAft>
                <a:spcPts val="600"/>
              </a:spcAft>
              <a:buClr>
                <a:schemeClr val="bg2"/>
              </a:buClr>
              <a:buFont typeface="Arial" pitchFamily="34" charset="0"/>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9pPr>
          </a:lstStyle>
          <a:p>
            <a:pPr eaLnBrk="1" hangingPunct="1">
              <a:spcBef>
                <a:spcPts val="500"/>
              </a:spcBef>
              <a:spcAft>
                <a:spcPct val="0"/>
              </a:spcAft>
              <a:buClrTx/>
              <a:buSzPct val="45000"/>
              <a:buFont typeface="Wingdings" pitchFamily="2" charset="2"/>
              <a:buChar char=""/>
            </a:pPr>
            <a:r>
              <a:rPr lang="en-US" altLang="en-US" sz="1600" dirty="0">
                <a:solidFill>
                  <a:schemeClr val="tx1">
                    <a:lumMod val="65000"/>
                    <a:lumOff val="35000"/>
                  </a:schemeClr>
                </a:solidFill>
              </a:rPr>
              <a:t>Select “New Session” to load SEG-Y/JSF/Log files into a new project.  HYPACK can read most compliant third party SEG-Y files.</a:t>
            </a:r>
          </a:p>
          <a:p>
            <a:pPr eaLnBrk="1" hangingPunct="1">
              <a:spcBef>
                <a:spcPts val="500"/>
              </a:spcBef>
              <a:spcAft>
                <a:spcPct val="0"/>
              </a:spcAft>
              <a:buClrTx/>
              <a:buSzPct val="45000"/>
              <a:buFont typeface="Wingdings" pitchFamily="2" charset="2"/>
              <a:buChar char=""/>
            </a:pPr>
            <a:r>
              <a:rPr lang="en-US" altLang="en-US" sz="1600" dirty="0">
                <a:solidFill>
                  <a:schemeClr val="tx1">
                    <a:lumMod val="65000"/>
                    <a:lumOff val="35000"/>
                  </a:schemeClr>
                </a:solidFill>
              </a:rPr>
              <a:t>To continue working on an existing project select “Open Session” and click on the SBP.xml file to load the data files &amp; user settings.</a:t>
            </a:r>
          </a:p>
          <a:p>
            <a:pPr>
              <a:spcBef>
                <a:spcPts val="500"/>
              </a:spcBef>
              <a:spcAft>
                <a:spcPct val="0"/>
              </a:spcAft>
              <a:buClrTx/>
              <a:buSzPct val="45000"/>
              <a:buFont typeface="Wingdings" pitchFamily="2" charset="2"/>
              <a:buChar char=""/>
            </a:pPr>
            <a:r>
              <a:rPr lang="en-US" sz="1600" dirty="0">
                <a:solidFill>
                  <a:schemeClr val="tx1">
                    <a:lumMod val="65000"/>
                    <a:lumOff val="35000"/>
                  </a:schemeClr>
                </a:solidFill>
              </a:rPr>
              <a:t>If the user clicks “New Session” and there are existing files in the SBP folder, now HYPACK makes a backup of them rather than deleting the original files in the SBP folder.</a:t>
            </a:r>
            <a:endParaRPr lang="en-US" altLang="en-US" sz="1600" dirty="0">
              <a:solidFill>
                <a:schemeClr val="tx1">
                  <a:lumMod val="65000"/>
                  <a:lumOff val="35000"/>
                </a:schemeClr>
              </a:solidFill>
            </a:endParaRPr>
          </a:p>
          <a:p>
            <a:pPr eaLnBrk="1" hangingPunct="1">
              <a:spcBef>
                <a:spcPts val="500"/>
              </a:spcBef>
              <a:spcAft>
                <a:spcPct val="0"/>
              </a:spcAft>
              <a:buClrTx/>
              <a:buSzPct val="45000"/>
              <a:buFont typeface="Wingdings" pitchFamily="2" charset="2"/>
              <a:buChar char=""/>
            </a:pPr>
            <a:r>
              <a:rPr lang="en-US" altLang="en-US" sz="1600" dirty="0">
                <a:solidFill>
                  <a:schemeClr val="tx1">
                    <a:lumMod val="65000"/>
                    <a:lumOff val="35000"/>
                  </a:schemeClr>
                </a:solidFill>
              </a:rPr>
              <a:t>Navigation can be read from the SEG-Y (or JSF) file, RAW file or EDT file.  In HYPACK MAX (SBMAX) one can edit the navigation in a RAW file for “spikes” and apply the corrected EDT navigation to the sub-bottom profiling data. </a:t>
            </a:r>
          </a:p>
        </p:txBody>
      </p:sp>
      <p:pic>
        <p:nvPicPr>
          <p:cNvPr id="16389" name="Picture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69467" y="1954107"/>
            <a:ext cx="2889250" cy="164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72331119"/>
      </p:ext>
    </p:extLst>
  </p:cSld>
  <p:clrMapOvr>
    <a:masterClrMapping/>
  </p:clrMapOvr>
  <p:transition/>
  <p:timing>
    <p:tnLst>
      <p:par>
        <p:cTn id="1" dur="indefinite" restart="never" fill="hold" nodeType="tmRoot">
          <p:childTnLst>
            <p:par>
              <p:cTn id="2" fill="hold" nodeType="interactiveSeq"/>
            </p:par>
            <p:seq concurrent="1" nextAc="seek">
              <p:cTn id="3" dur="indefinite" nodeType="mainSeq"/>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Box 1"/>
          <p:cNvSpPr txBox="1">
            <a:spLocks noChangeArrowheads="1"/>
          </p:cNvSpPr>
          <p:nvPr/>
        </p:nvSpPr>
        <p:spPr bwMode="auto">
          <a:xfrm>
            <a:off x="228600" y="0"/>
            <a:ext cx="8443913" cy="947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9pPr>
          </a:lstStyle>
          <a:p>
            <a:pPr eaLnBrk="1" hangingPunct="1">
              <a:buSzPct val="100000"/>
            </a:pPr>
            <a:r>
              <a:rPr lang="en-US" altLang="en-US" sz="2800" dirty="0">
                <a:cs typeface="Arial" pitchFamily="34" charset="0"/>
              </a:rPr>
              <a:t>Data Processing</a:t>
            </a:r>
          </a:p>
        </p:txBody>
      </p:sp>
      <p:pic>
        <p:nvPicPr>
          <p:cNvPr id="17411"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6200" y="1066800"/>
            <a:ext cx="4495800" cy="2478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2" name="Picture 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657725" y="1066800"/>
            <a:ext cx="4486275" cy="247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3" name="Text Box 2"/>
          <p:cNvSpPr txBox="1">
            <a:spLocks noChangeArrowheads="1"/>
          </p:cNvSpPr>
          <p:nvPr/>
        </p:nvSpPr>
        <p:spPr bwMode="auto">
          <a:xfrm>
            <a:off x="1581150" y="2273300"/>
            <a:ext cx="1485900"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115000"/>
              </a:lnSpc>
              <a:spcAft>
                <a:spcPts val="1000"/>
              </a:spcAft>
            </a:pPr>
            <a:r>
              <a:rPr lang="en-US" altLang="en-US" sz="1000">
                <a:solidFill>
                  <a:srgbClr val="FF0000"/>
                </a:solidFill>
                <a:ea typeface="Calibri" pitchFamily="34" charset="0"/>
                <a:cs typeface="Times New Roman" pitchFamily="18" charset="0"/>
              </a:rPr>
              <a:t>Low signal level data</a:t>
            </a:r>
            <a:endParaRPr lang="en-US" altLang="en-US" sz="1100">
              <a:solidFill>
                <a:srgbClr val="FF0000"/>
              </a:solidFill>
              <a:latin typeface="Calibri" pitchFamily="34" charset="0"/>
              <a:ea typeface="Calibri" pitchFamily="34" charset="0"/>
              <a:cs typeface="Times New Roman" pitchFamily="18" charset="0"/>
            </a:endParaRPr>
          </a:p>
        </p:txBody>
      </p:sp>
      <p:sp>
        <p:nvSpPr>
          <p:cNvPr id="17414" name="Text Box 2"/>
          <p:cNvSpPr txBox="1">
            <a:spLocks noChangeArrowheads="1"/>
          </p:cNvSpPr>
          <p:nvPr/>
        </p:nvSpPr>
        <p:spPr bwMode="auto">
          <a:xfrm>
            <a:off x="1524000" y="3124200"/>
            <a:ext cx="1484313"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115000"/>
              </a:lnSpc>
              <a:spcAft>
                <a:spcPts val="1000"/>
              </a:spcAft>
            </a:pPr>
            <a:r>
              <a:rPr lang="en-US" altLang="en-US" sz="1000" b="1" dirty="0">
                <a:solidFill>
                  <a:schemeClr val="tx1"/>
                </a:solidFill>
                <a:ea typeface="Calibri" pitchFamily="34" charset="0"/>
                <a:cs typeface="Times New Roman" pitchFamily="18" charset="0"/>
              </a:rPr>
              <a:t>Raw Boomer data</a:t>
            </a:r>
            <a:endParaRPr lang="en-US" altLang="en-US" sz="1100" b="1" dirty="0">
              <a:solidFill>
                <a:schemeClr val="tx1"/>
              </a:solidFill>
              <a:latin typeface="Calibri" pitchFamily="34" charset="0"/>
              <a:ea typeface="Calibri" pitchFamily="34" charset="0"/>
              <a:cs typeface="Times New Roman" pitchFamily="18" charset="0"/>
            </a:endParaRPr>
          </a:p>
        </p:txBody>
      </p:sp>
      <p:sp>
        <p:nvSpPr>
          <p:cNvPr id="17415" name="Text Box 2"/>
          <p:cNvSpPr txBox="1">
            <a:spLocks noChangeArrowheads="1"/>
          </p:cNvSpPr>
          <p:nvPr/>
        </p:nvSpPr>
        <p:spPr bwMode="auto">
          <a:xfrm>
            <a:off x="6096000" y="3048000"/>
            <a:ext cx="1828800" cy="3000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nSpc>
                <a:spcPct val="115000"/>
              </a:lnSpc>
              <a:spcAft>
                <a:spcPts val="1000"/>
              </a:spcAft>
            </a:pPr>
            <a:r>
              <a:rPr lang="en-US" altLang="en-US" sz="1000" b="1">
                <a:solidFill>
                  <a:schemeClr val="tx1"/>
                </a:solidFill>
                <a:ea typeface="Calibri" pitchFamily="34" charset="0"/>
                <a:cs typeface="Times New Roman" pitchFamily="18" charset="0"/>
              </a:rPr>
              <a:t>Processed Boomer data</a:t>
            </a:r>
            <a:endParaRPr lang="en-US" altLang="en-US" sz="1100" b="1">
              <a:solidFill>
                <a:schemeClr val="tx1"/>
              </a:solidFill>
              <a:latin typeface="Calibri" pitchFamily="34" charset="0"/>
              <a:ea typeface="Calibri" pitchFamily="34" charset="0"/>
              <a:cs typeface="Times New Roman" pitchFamily="18" charset="0"/>
            </a:endParaRPr>
          </a:p>
        </p:txBody>
      </p:sp>
      <p:sp>
        <p:nvSpPr>
          <p:cNvPr id="17416" name="Rectangle 5"/>
          <p:cNvSpPr>
            <a:spLocks noChangeArrowheads="1"/>
          </p:cNvSpPr>
          <p:nvPr/>
        </p:nvSpPr>
        <p:spPr bwMode="auto">
          <a:xfrm>
            <a:off x="-284481" y="3718878"/>
            <a:ext cx="9232053" cy="274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defRPr>
                <a:solidFill>
                  <a:schemeClr val="bg1"/>
                </a:solidFill>
                <a:latin typeface="Arial" pitchFamily="34" charset="0"/>
                <a:ea typeface="Microsoft YaHei" pitchFamily="34" charset="-122"/>
              </a:defRPr>
            </a:lvl1pPr>
            <a:lvl2pPr>
              <a:defRPr>
                <a:solidFill>
                  <a:schemeClr val="bg1"/>
                </a:solidFill>
                <a:latin typeface="Arial" pitchFamily="34" charset="0"/>
                <a:ea typeface="Microsoft YaHei" pitchFamily="34" charset="-122"/>
              </a:defRPr>
            </a:lvl2pPr>
            <a:lvl3pPr>
              <a:defRPr>
                <a:solidFill>
                  <a:schemeClr val="bg1"/>
                </a:solidFill>
                <a:latin typeface="Arial" pitchFamily="34" charset="0"/>
                <a:ea typeface="Microsoft YaHei" pitchFamily="34" charset="-122"/>
              </a:defRPr>
            </a:lvl3pPr>
            <a:lvl4pPr>
              <a:defRPr>
                <a:solidFill>
                  <a:schemeClr val="bg1"/>
                </a:solidFill>
                <a:latin typeface="Arial" pitchFamily="34" charset="0"/>
                <a:ea typeface="Microsoft YaHei" pitchFamily="34" charset="-122"/>
              </a:defRPr>
            </a:lvl4pPr>
            <a:lvl5pPr>
              <a:defRPr>
                <a:solidFill>
                  <a:schemeClr val="bg1"/>
                </a:solidFill>
                <a:latin typeface="Arial" pitchFamily="34" charset="0"/>
                <a:ea typeface="Microsoft YaHei" pitchFamily="34" charset="-122"/>
              </a:defRPr>
            </a:lvl5pPr>
            <a:lvl6pPr marL="2514600" indent="-228600" defTabSz="457200" eaLnBrk="0" fontAlgn="base" hangingPunct="0">
              <a:spcBef>
                <a:spcPct val="0"/>
              </a:spcBef>
              <a:spcAft>
                <a:spcPct val="0"/>
              </a:spcAft>
              <a:defRPr>
                <a:solidFill>
                  <a:schemeClr val="bg1"/>
                </a:solidFill>
                <a:latin typeface="Arial" pitchFamily="34" charset="0"/>
                <a:ea typeface="Microsoft YaHei" pitchFamily="34" charset="-122"/>
              </a:defRPr>
            </a:lvl6pPr>
            <a:lvl7pPr marL="2971800" indent="-228600" defTabSz="457200" eaLnBrk="0" fontAlgn="base" hangingPunct="0">
              <a:spcBef>
                <a:spcPct val="0"/>
              </a:spcBef>
              <a:spcAft>
                <a:spcPct val="0"/>
              </a:spcAft>
              <a:defRPr>
                <a:solidFill>
                  <a:schemeClr val="bg1"/>
                </a:solidFill>
                <a:latin typeface="Arial" pitchFamily="34" charset="0"/>
                <a:ea typeface="Microsoft YaHei" pitchFamily="34" charset="-122"/>
              </a:defRPr>
            </a:lvl7pPr>
            <a:lvl8pPr marL="3429000" indent="-228600" defTabSz="457200" eaLnBrk="0" fontAlgn="base" hangingPunct="0">
              <a:spcBef>
                <a:spcPct val="0"/>
              </a:spcBef>
              <a:spcAft>
                <a:spcPct val="0"/>
              </a:spcAft>
              <a:defRPr>
                <a:solidFill>
                  <a:schemeClr val="bg1"/>
                </a:solidFill>
                <a:latin typeface="Arial" pitchFamily="34" charset="0"/>
                <a:ea typeface="Microsoft YaHei" pitchFamily="34" charset="-122"/>
              </a:defRPr>
            </a:lvl8pPr>
            <a:lvl9pPr marL="3886200" indent="-228600" defTabSz="457200" eaLnBrk="0" fontAlgn="base" hangingPunct="0">
              <a:spcBef>
                <a:spcPct val="0"/>
              </a:spcBef>
              <a:spcAft>
                <a:spcPct val="0"/>
              </a:spcAft>
              <a:defRPr>
                <a:solidFill>
                  <a:schemeClr val="bg1"/>
                </a:solidFill>
                <a:latin typeface="Arial" pitchFamily="34" charset="0"/>
                <a:ea typeface="Microsoft YaHei" pitchFamily="34" charset="-122"/>
              </a:defRPr>
            </a:lvl9pPr>
          </a:lstStyle>
          <a:p>
            <a:pPr marL="742950" lvl="1" indent="-285750" eaLnBrk="1" hangingPunct="1">
              <a:spcBef>
                <a:spcPts val="500"/>
              </a:spcBef>
              <a:buSzPct val="45000"/>
              <a:buFont typeface="Arial" panose="020B0604020202020204" pitchFamily="34" charset="0"/>
              <a:buChar char="•"/>
            </a:pPr>
            <a:r>
              <a:rPr lang="en-US" altLang="en-US" sz="1600" b="1" dirty="0">
                <a:solidFill>
                  <a:schemeClr val="tx1">
                    <a:lumMod val="65000"/>
                    <a:lumOff val="35000"/>
                  </a:schemeClr>
                </a:solidFill>
              </a:rPr>
              <a:t>Auto Range, TVG &amp; Bottom Tracking </a:t>
            </a:r>
            <a:r>
              <a:rPr lang="en-US" altLang="en-US" sz="1600" dirty="0">
                <a:solidFill>
                  <a:schemeClr val="tx1">
                    <a:lumMod val="65000"/>
                    <a:lumOff val="35000"/>
                  </a:schemeClr>
                </a:solidFill>
              </a:rPr>
              <a:t>button under the Display Tab in the Settings menu which can provide initial settings for the data display</a:t>
            </a:r>
          </a:p>
          <a:p>
            <a:pPr marL="742950" lvl="1" indent="-285750" eaLnBrk="1" hangingPunct="1">
              <a:spcBef>
                <a:spcPts val="500"/>
              </a:spcBef>
              <a:buSzPct val="45000"/>
              <a:buFont typeface="Arial" panose="020B0604020202020204" pitchFamily="34" charset="0"/>
              <a:buChar char="•"/>
            </a:pPr>
            <a:r>
              <a:rPr lang="en-US" altLang="en-US" sz="1600" dirty="0">
                <a:solidFill>
                  <a:schemeClr val="tx1">
                    <a:lumMod val="65000"/>
                    <a:lumOff val="35000"/>
                  </a:schemeClr>
                </a:solidFill>
              </a:rPr>
              <a:t>The </a:t>
            </a:r>
            <a:r>
              <a:rPr lang="en-US" altLang="en-US" sz="1600" b="1" dirty="0">
                <a:solidFill>
                  <a:schemeClr val="tx1">
                    <a:lumMod val="65000"/>
                    <a:lumOff val="35000"/>
                  </a:schemeClr>
                </a:solidFill>
              </a:rPr>
              <a:t>Settings</a:t>
            </a:r>
            <a:r>
              <a:rPr lang="en-US" altLang="en-US" sz="1600" dirty="0">
                <a:solidFill>
                  <a:schemeClr val="tx1">
                    <a:lumMod val="65000"/>
                    <a:lumOff val="35000"/>
                  </a:schemeClr>
                </a:solidFill>
              </a:rPr>
              <a:t> window is used to correct the dynamic range of the data, apply band pass frequency filtering, time varied gain (TVG), bottom tracking, water column blanking (removing water column noise) and swell filtering to the data.  </a:t>
            </a:r>
          </a:p>
          <a:p>
            <a:pPr marL="742950" lvl="1" indent="-285750" eaLnBrk="1" hangingPunct="1">
              <a:spcBef>
                <a:spcPts val="500"/>
              </a:spcBef>
              <a:buSzPct val="45000"/>
              <a:buFont typeface="Arial" panose="020B0604020202020204" pitchFamily="34" charset="0"/>
              <a:buChar char="•"/>
            </a:pPr>
            <a:r>
              <a:rPr lang="en-US" altLang="en-US" sz="1600" dirty="0">
                <a:solidFill>
                  <a:schemeClr val="tx1">
                    <a:lumMod val="65000"/>
                    <a:lumOff val="35000"/>
                  </a:schemeClr>
                </a:solidFill>
              </a:rPr>
              <a:t>The </a:t>
            </a:r>
            <a:r>
              <a:rPr lang="en-US" altLang="en-US" sz="1600" b="1" dirty="0">
                <a:solidFill>
                  <a:schemeClr val="tx1">
                    <a:lumMod val="65000"/>
                    <a:lumOff val="35000"/>
                  </a:schemeClr>
                </a:solidFill>
              </a:rPr>
              <a:t>Dynamic Range</a:t>
            </a:r>
            <a:r>
              <a:rPr lang="en-US" altLang="en-US" sz="1600" dirty="0">
                <a:solidFill>
                  <a:schemeClr val="tx1">
                    <a:lumMod val="65000"/>
                    <a:lumOff val="35000"/>
                  </a:schemeClr>
                </a:solidFill>
              </a:rPr>
              <a:t> tab controls have options to view the data in Bipolar, Rectified or Unipolar modes and apply different color palettes to visually enhance the data.  </a:t>
            </a:r>
          </a:p>
          <a:p>
            <a:pPr marL="742950" lvl="1" indent="-285750" eaLnBrk="1" hangingPunct="1">
              <a:spcBef>
                <a:spcPts val="500"/>
              </a:spcBef>
              <a:buSzPct val="45000"/>
              <a:buFont typeface="Arial" panose="020B0604020202020204" pitchFamily="34" charset="0"/>
              <a:buChar char="•"/>
            </a:pPr>
            <a:r>
              <a:rPr lang="en-US" altLang="en-US" sz="1600" b="1" dirty="0">
                <a:solidFill>
                  <a:schemeClr val="tx1">
                    <a:lumMod val="65000"/>
                    <a:lumOff val="35000"/>
                  </a:schemeClr>
                </a:solidFill>
              </a:rPr>
              <a:t>TVG curves </a:t>
            </a:r>
            <a:r>
              <a:rPr lang="en-US" altLang="en-US" sz="1600" dirty="0">
                <a:solidFill>
                  <a:schemeClr val="tx1">
                    <a:lumMod val="65000"/>
                    <a:lumOff val="35000"/>
                  </a:schemeClr>
                </a:solidFill>
              </a:rPr>
              <a:t>(exponential &amp; user defined) can be applied to the data as well as user defined TVG curves.  These curves can be saved for each line or project and re-imported/applied at any later stage.  </a:t>
            </a:r>
          </a:p>
        </p:txBody>
      </p:sp>
    </p:spTree>
    <p:extLst>
      <p:ext uri="{BB962C8B-B14F-4D97-AF65-F5344CB8AC3E}">
        <p14:creationId xmlns:p14="http://schemas.microsoft.com/office/powerpoint/2010/main" val="2945156735"/>
      </p:ext>
    </p:extLst>
  </p:cSld>
  <p:clrMapOvr>
    <a:masterClrMapping/>
  </p:clrMapOvr>
  <p:transition/>
  <p:timing>
    <p:tnLst>
      <p:par>
        <p:cTn id="1" dur="indefinite" restart="never" fill="hold" nodeType="tmRoot">
          <p:childTnLst>
            <p:par>
              <p:cTn id="2" fill="hold" nodeType="interactiveSeq"/>
            </p:par>
            <p:seq concurrent="1" nextAc="seek">
              <p:cTn id="3" dur="indefinite" nodeType="mainSeq"/>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732" y="990600"/>
            <a:ext cx="7169150" cy="3544887"/>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435" name="Text Box 2"/>
          <p:cNvSpPr txBox="1">
            <a:spLocks noChangeArrowheads="1"/>
          </p:cNvSpPr>
          <p:nvPr/>
        </p:nvSpPr>
        <p:spPr bwMode="auto">
          <a:xfrm>
            <a:off x="228600" y="0"/>
            <a:ext cx="8443913"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9pPr>
          </a:lstStyle>
          <a:p>
            <a:pPr eaLnBrk="1" hangingPunct="1">
              <a:buSzPct val="100000"/>
            </a:pPr>
            <a:r>
              <a:rPr lang="en-US" altLang="en-US" sz="2800" dirty="0">
                <a:cs typeface="Arial" pitchFamily="34" charset="0"/>
              </a:rPr>
              <a:t>Digitizing Layers</a:t>
            </a:r>
          </a:p>
        </p:txBody>
      </p:sp>
      <p:sp>
        <p:nvSpPr>
          <p:cNvPr id="18436" name="AutoShape 3"/>
          <p:cNvSpPr>
            <a:spLocks noChangeArrowheads="1"/>
          </p:cNvSpPr>
          <p:nvPr/>
        </p:nvSpPr>
        <p:spPr bwMode="auto">
          <a:xfrm>
            <a:off x="7239000" y="1371600"/>
            <a:ext cx="1828800" cy="1150938"/>
          </a:xfrm>
          <a:prstGeom prst="roundRect">
            <a:avLst>
              <a:gd name="adj" fmla="val 171"/>
            </a:avLst>
          </a:prstGeom>
          <a:solidFill>
            <a:srgbClr val="99CCFF"/>
          </a:solidFill>
          <a:ln w="9360">
            <a:solidFill>
              <a:srgbClr val="000000"/>
            </a:solidFill>
            <a:round/>
            <a:headEnd/>
            <a:tailEnd/>
          </a:ln>
        </p:spPr>
        <p:txBody>
          <a:bodyPr lIns="90000" tIns="45000" rIns="90000" bIns="45000" anchor="ctr" anchorCtr="1"/>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eaLnBrk="1" hangingPunct="1">
              <a:spcAft>
                <a:spcPct val="0"/>
              </a:spcAft>
              <a:buClrTx/>
              <a:buFontTx/>
              <a:buNone/>
            </a:pPr>
            <a:r>
              <a:rPr lang="en-US" altLang="en-US" sz="1800" dirty="0">
                <a:solidFill>
                  <a:schemeClr val="tx1">
                    <a:lumMod val="65000"/>
                    <a:lumOff val="35000"/>
                  </a:schemeClr>
                </a:solidFill>
              </a:rPr>
              <a:t>Digitize up to 20</a:t>
            </a:r>
          </a:p>
          <a:p>
            <a:pPr eaLnBrk="1" hangingPunct="1">
              <a:spcAft>
                <a:spcPct val="0"/>
              </a:spcAft>
              <a:buClrTx/>
              <a:buFontTx/>
              <a:buNone/>
            </a:pPr>
            <a:r>
              <a:rPr lang="en-US" altLang="en-US" sz="1800" dirty="0">
                <a:solidFill>
                  <a:schemeClr val="tx1">
                    <a:lumMod val="65000"/>
                    <a:lumOff val="35000"/>
                  </a:schemeClr>
                </a:solidFill>
              </a:rPr>
              <a:t>different layers (custom names &amp; colors)</a:t>
            </a:r>
          </a:p>
        </p:txBody>
      </p:sp>
      <p:sp>
        <p:nvSpPr>
          <p:cNvPr id="18437" name="Text Box 5"/>
          <p:cNvSpPr txBox="1">
            <a:spLocks noChangeArrowheads="1"/>
          </p:cNvSpPr>
          <p:nvPr/>
        </p:nvSpPr>
        <p:spPr bwMode="auto">
          <a:xfrm>
            <a:off x="7239000" y="3048000"/>
            <a:ext cx="1752600" cy="2557463"/>
          </a:xfrm>
          <a:prstGeom prst="rect">
            <a:avLst/>
          </a:prstGeom>
          <a:solidFill>
            <a:srgbClr val="FFFFFF"/>
          </a:solidFill>
          <a:ln w="9360">
            <a:solidFill>
              <a:srgbClr val="9B9AB3"/>
            </a:solidFill>
            <a:miter lim="800000"/>
            <a:headEnd/>
            <a:tailEnd/>
          </a:ln>
        </p:spPr>
        <p:txBody>
          <a:bodyPr lIns="90000" tIns="46800" rIns="90000" bIns="46800">
            <a:spAutoFit/>
          </a:bodyP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eaLnBrk="1" hangingPunct="1">
              <a:spcAft>
                <a:spcPct val="0"/>
              </a:spcAft>
              <a:buClrTx/>
              <a:buFontTx/>
              <a:buNone/>
            </a:pPr>
            <a:endParaRPr lang="en-US" altLang="en-US" sz="1600" dirty="0">
              <a:solidFill>
                <a:schemeClr val="tx1">
                  <a:lumMod val="65000"/>
                  <a:lumOff val="35000"/>
                </a:schemeClr>
              </a:solidFill>
            </a:endParaRPr>
          </a:p>
          <a:p>
            <a:pPr eaLnBrk="1" hangingPunct="1">
              <a:spcAft>
                <a:spcPct val="0"/>
              </a:spcAft>
              <a:buClrTx/>
              <a:buFontTx/>
              <a:buNone/>
            </a:pPr>
            <a:r>
              <a:rPr lang="en-US" altLang="en-US" sz="1600" dirty="0">
                <a:solidFill>
                  <a:schemeClr val="tx1">
                    <a:lumMod val="65000"/>
                    <a:lumOff val="35000"/>
                  </a:schemeClr>
                </a:solidFill>
              </a:rPr>
              <a:t>Apply different sound velocity for water and sediment</a:t>
            </a:r>
          </a:p>
          <a:p>
            <a:pPr eaLnBrk="1" hangingPunct="1">
              <a:spcAft>
                <a:spcPct val="0"/>
              </a:spcAft>
              <a:buClrTx/>
              <a:buFontTx/>
              <a:buNone/>
            </a:pPr>
            <a:endParaRPr lang="en-US" altLang="en-US" sz="1600" dirty="0">
              <a:solidFill>
                <a:schemeClr val="tx1">
                  <a:lumMod val="65000"/>
                  <a:lumOff val="35000"/>
                </a:schemeClr>
              </a:solidFill>
            </a:endParaRPr>
          </a:p>
          <a:p>
            <a:pPr eaLnBrk="1" hangingPunct="1">
              <a:spcAft>
                <a:spcPct val="0"/>
              </a:spcAft>
              <a:buClrTx/>
              <a:buFontTx/>
              <a:buNone/>
            </a:pPr>
            <a:r>
              <a:rPr lang="en-US" altLang="en-US" sz="1600" dirty="0">
                <a:solidFill>
                  <a:schemeClr val="tx1">
                    <a:lumMod val="65000"/>
                    <a:lumOff val="35000"/>
                  </a:schemeClr>
                </a:solidFill>
              </a:rPr>
              <a:t>Layers can be exported to EDT or XYZ format</a:t>
            </a:r>
          </a:p>
          <a:p>
            <a:pPr eaLnBrk="1" hangingPunct="1">
              <a:spcAft>
                <a:spcPct val="0"/>
              </a:spcAft>
              <a:buClrTx/>
              <a:buFontTx/>
              <a:buNone/>
            </a:pPr>
            <a:endParaRPr lang="en-US" altLang="en-US" sz="1600" dirty="0">
              <a:solidFill>
                <a:srgbClr val="002060"/>
              </a:solidFill>
            </a:endParaRPr>
          </a:p>
        </p:txBody>
      </p:sp>
      <p:pic>
        <p:nvPicPr>
          <p:cNvPr id="18438"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81600" y="3733800"/>
            <a:ext cx="857250" cy="495300"/>
          </a:xfrm>
          <a:prstGeom prst="rect">
            <a:avLst/>
          </a:prstGeom>
          <a:noFill/>
          <a:ln w="12700">
            <a:solidFill>
              <a:srgbClr val="FF0000"/>
            </a:solidFill>
            <a:miter lim="800000"/>
            <a:headEnd/>
            <a:tailEnd/>
          </a:ln>
          <a:extLst>
            <a:ext uri="{909E8E84-426E-40DD-AFC4-6F175D3DCCD1}">
              <a14:hiddenFill xmlns:a14="http://schemas.microsoft.com/office/drawing/2010/main">
                <a:solidFill>
                  <a:srgbClr val="00B8FF"/>
                </a:solidFill>
              </a14:hiddenFill>
            </a:ext>
          </a:extLst>
        </p:spPr>
      </p:pic>
      <p:cxnSp>
        <p:nvCxnSpPr>
          <p:cNvPr id="10" name="Straight Arrow Connector 9"/>
          <p:cNvCxnSpPr/>
          <p:nvPr/>
        </p:nvCxnSpPr>
        <p:spPr>
          <a:xfrm flipH="1">
            <a:off x="2346325" y="1746250"/>
            <a:ext cx="549275"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8440" name="Text Box 2"/>
          <p:cNvSpPr txBox="1">
            <a:spLocks noChangeArrowheads="1"/>
          </p:cNvSpPr>
          <p:nvPr/>
        </p:nvSpPr>
        <p:spPr bwMode="auto">
          <a:xfrm>
            <a:off x="2895600" y="1558925"/>
            <a:ext cx="1752600" cy="26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115000"/>
              </a:lnSpc>
              <a:spcAft>
                <a:spcPts val="1000"/>
              </a:spcAft>
            </a:pPr>
            <a:r>
              <a:rPr lang="en-US" altLang="en-US" sz="1400" b="1">
                <a:solidFill>
                  <a:schemeClr val="tx1"/>
                </a:solidFill>
                <a:ea typeface="Calibri" pitchFamily="34" charset="0"/>
                <a:cs typeface="Times New Roman" pitchFamily="18" charset="0"/>
              </a:rPr>
              <a:t>Annotation Tool</a:t>
            </a:r>
            <a:endParaRPr lang="en-US" altLang="en-US" sz="1400" b="1">
              <a:solidFill>
                <a:schemeClr val="tx1"/>
              </a:solidFill>
              <a:latin typeface="Calibri" pitchFamily="34" charset="0"/>
              <a:ea typeface="Calibri" pitchFamily="34" charset="0"/>
              <a:cs typeface="Times New Roman" pitchFamily="18" charset="0"/>
            </a:endParaRPr>
          </a:p>
        </p:txBody>
      </p:sp>
      <p:sp>
        <p:nvSpPr>
          <p:cNvPr id="18441" name="Text Box 3"/>
          <p:cNvSpPr txBox="1">
            <a:spLocks noChangeArrowheads="1"/>
          </p:cNvSpPr>
          <p:nvPr/>
        </p:nvSpPr>
        <p:spPr bwMode="auto">
          <a:xfrm>
            <a:off x="838200" y="3289300"/>
            <a:ext cx="1828800"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ctr" eaLnBrk="1" hangingPunct="1">
              <a:spcAft>
                <a:spcPct val="0"/>
              </a:spcAft>
              <a:buClrTx/>
              <a:buFontTx/>
              <a:buNone/>
            </a:pPr>
            <a:r>
              <a:rPr lang="en-US" altLang="en-US" sz="1400" b="1">
                <a:solidFill>
                  <a:srgbClr val="000000"/>
                </a:solidFill>
              </a:rPr>
              <a:t>Manually digitize acoustic layers</a:t>
            </a:r>
          </a:p>
        </p:txBody>
      </p:sp>
      <p:sp>
        <p:nvSpPr>
          <p:cNvPr id="18442" name="Line 6"/>
          <p:cNvSpPr>
            <a:spLocks noChangeShapeType="1"/>
          </p:cNvSpPr>
          <p:nvPr/>
        </p:nvSpPr>
        <p:spPr bwMode="auto">
          <a:xfrm flipH="1" flipV="1">
            <a:off x="1824038" y="2522538"/>
            <a:ext cx="233362" cy="830262"/>
          </a:xfrm>
          <a:prstGeom prst="line">
            <a:avLst/>
          </a:prstGeom>
          <a:noFill/>
          <a:ln w="28575">
            <a:solidFill>
              <a:srgbClr val="DC23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8443" name="Rectangle 1"/>
          <p:cNvSpPr>
            <a:spLocks noChangeArrowheads="1"/>
          </p:cNvSpPr>
          <p:nvPr/>
        </p:nvSpPr>
        <p:spPr bwMode="auto">
          <a:xfrm>
            <a:off x="-289561" y="4756511"/>
            <a:ext cx="7426325" cy="16979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defRPr>
                <a:solidFill>
                  <a:schemeClr val="bg1"/>
                </a:solidFill>
                <a:latin typeface="Arial" pitchFamily="34" charset="0"/>
                <a:ea typeface="Microsoft YaHei" pitchFamily="34" charset="-122"/>
              </a:defRPr>
            </a:lvl1pPr>
            <a:lvl2pPr>
              <a:defRPr>
                <a:solidFill>
                  <a:schemeClr val="bg1"/>
                </a:solidFill>
                <a:latin typeface="Arial" pitchFamily="34" charset="0"/>
                <a:ea typeface="Microsoft YaHei" pitchFamily="34" charset="-122"/>
              </a:defRPr>
            </a:lvl2pPr>
            <a:lvl3pPr>
              <a:defRPr>
                <a:solidFill>
                  <a:schemeClr val="bg1"/>
                </a:solidFill>
                <a:latin typeface="Arial" pitchFamily="34" charset="0"/>
                <a:ea typeface="Microsoft YaHei" pitchFamily="34" charset="-122"/>
              </a:defRPr>
            </a:lvl3pPr>
            <a:lvl4pPr>
              <a:defRPr>
                <a:solidFill>
                  <a:schemeClr val="bg1"/>
                </a:solidFill>
                <a:latin typeface="Arial" pitchFamily="34" charset="0"/>
                <a:ea typeface="Microsoft YaHei" pitchFamily="34" charset="-122"/>
              </a:defRPr>
            </a:lvl4pPr>
            <a:lvl5pPr>
              <a:defRPr>
                <a:solidFill>
                  <a:schemeClr val="bg1"/>
                </a:solidFill>
                <a:latin typeface="Arial" pitchFamily="34" charset="0"/>
                <a:ea typeface="Microsoft YaHei" pitchFamily="34" charset="-122"/>
              </a:defRPr>
            </a:lvl5pPr>
            <a:lvl6pPr marL="2514600" indent="-228600" defTabSz="457200" eaLnBrk="0" fontAlgn="base" hangingPunct="0">
              <a:spcBef>
                <a:spcPct val="0"/>
              </a:spcBef>
              <a:spcAft>
                <a:spcPct val="0"/>
              </a:spcAft>
              <a:defRPr>
                <a:solidFill>
                  <a:schemeClr val="bg1"/>
                </a:solidFill>
                <a:latin typeface="Arial" pitchFamily="34" charset="0"/>
                <a:ea typeface="Microsoft YaHei" pitchFamily="34" charset="-122"/>
              </a:defRPr>
            </a:lvl6pPr>
            <a:lvl7pPr marL="2971800" indent="-228600" defTabSz="457200" eaLnBrk="0" fontAlgn="base" hangingPunct="0">
              <a:spcBef>
                <a:spcPct val="0"/>
              </a:spcBef>
              <a:spcAft>
                <a:spcPct val="0"/>
              </a:spcAft>
              <a:defRPr>
                <a:solidFill>
                  <a:schemeClr val="bg1"/>
                </a:solidFill>
                <a:latin typeface="Arial" pitchFamily="34" charset="0"/>
                <a:ea typeface="Microsoft YaHei" pitchFamily="34" charset="-122"/>
              </a:defRPr>
            </a:lvl7pPr>
            <a:lvl8pPr marL="3429000" indent="-228600" defTabSz="457200" eaLnBrk="0" fontAlgn="base" hangingPunct="0">
              <a:spcBef>
                <a:spcPct val="0"/>
              </a:spcBef>
              <a:spcAft>
                <a:spcPct val="0"/>
              </a:spcAft>
              <a:defRPr>
                <a:solidFill>
                  <a:schemeClr val="bg1"/>
                </a:solidFill>
                <a:latin typeface="Arial" pitchFamily="34" charset="0"/>
                <a:ea typeface="Microsoft YaHei" pitchFamily="34" charset="-122"/>
              </a:defRPr>
            </a:lvl8pPr>
            <a:lvl9pPr marL="3886200" indent="-228600" defTabSz="457200" eaLnBrk="0" fontAlgn="base" hangingPunct="0">
              <a:spcBef>
                <a:spcPct val="0"/>
              </a:spcBef>
              <a:spcAft>
                <a:spcPct val="0"/>
              </a:spcAft>
              <a:defRPr>
                <a:solidFill>
                  <a:schemeClr val="bg1"/>
                </a:solidFill>
                <a:latin typeface="Arial" pitchFamily="34" charset="0"/>
                <a:ea typeface="Microsoft YaHei" pitchFamily="34" charset="-122"/>
              </a:defRPr>
            </a:lvl9pPr>
          </a:lstStyle>
          <a:p>
            <a:pPr marL="742950" lvl="1" indent="-285750" eaLnBrk="1" hangingPunct="1">
              <a:spcBef>
                <a:spcPts val="500"/>
              </a:spcBef>
              <a:buSzPct val="45000"/>
              <a:buFont typeface="Arial" panose="020B0604020202020204" pitchFamily="34" charset="0"/>
              <a:buChar char="•"/>
            </a:pPr>
            <a:r>
              <a:rPr lang="en-US" altLang="en-US" sz="1600" dirty="0">
                <a:solidFill>
                  <a:schemeClr val="tx1">
                    <a:lumMod val="65000"/>
                    <a:lumOff val="35000"/>
                  </a:schemeClr>
                </a:solidFill>
              </a:rPr>
              <a:t>Select the Reflector number and manually digitize each geological layer.</a:t>
            </a:r>
          </a:p>
          <a:p>
            <a:pPr marL="742950" lvl="1" indent="-285750" eaLnBrk="1" hangingPunct="1">
              <a:spcBef>
                <a:spcPts val="500"/>
              </a:spcBef>
              <a:buSzPct val="45000"/>
              <a:buFont typeface="Arial" panose="020B0604020202020204" pitchFamily="34" charset="0"/>
              <a:buChar char="•"/>
            </a:pPr>
            <a:r>
              <a:rPr lang="en-US" altLang="en-US" sz="1600" dirty="0">
                <a:solidFill>
                  <a:schemeClr val="tx1">
                    <a:lumMod val="65000"/>
                    <a:lumOff val="35000"/>
                  </a:schemeClr>
                </a:solidFill>
              </a:rPr>
              <a:t>To digitize “left mouse click” (+) to add a point.  Shift click (-) to remove a point &amp; Ctrl click (-) to move a point.  </a:t>
            </a:r>
          </a:p>
          <a:p>
            <a:pPr marL="742950" lvl="1" indent="-285750" eaLnBrk="1" hangingPunct="1">
              <a:spcBef>
                <a:spcPts val="500"/>
              </a:spcBef>
              <a:buSzPct val="45000"/>
              <a:buFont typeface="Arial" panose="020B0604020202020204" pitchFamily="34" charset="0"/>
              <a:buChar char="•"/>
            </a:pPr>
            <a:r>
              <a:rPr lang="en-US" altLang="en-US" sz="1600" dirty="0">
                <a:solidFill>
                  <a:schemeClr val="tx1">
                    <a:lumMod val="65000"/>
                    <a:lumOff val="35000"/>
                  </a:schemeClr>
                </a:solidFill>
              </a:rPr>
              <a:t>Select “Annotation tool” under the Display Tab to add depth &amp; sediment thickness information at the curser location.  Annotations can be added to the data or removed in the same way as Reflector editing. </a:t>
            </a:r>
          </a:p>
        </p:txBody>
      </p:sp>
    </p:spTree>
    <p:extLst>
      <p:ext uri="{BB962C8B-B14F-4D97-AF65-F5344CB8AC3E}">
        <p14:creationId xmlns:p14="http://schemas.microsoft.com/office/powerpoint/2010/main" val="607832319"/>
      </p:ext>
    </p:extLst>
  </p:cSld>
  <p:clrMapOvr>
    <a:masterClrMapping/>
  </p:clrMapOvr>
  <p:transition/>
  <p:timing>
    <p:tnLst>
      <p:par>
        <p:cTn id="1" dur="indefinite" restart="never" fill="hold" nodeType="tmRoot">
          <p:childTnLst>
            <p:par>
              <p:cTn id="2" fill="hold" nodeType="interactiveSeq"/>
            </p:par>
            <p:seq concurrent="1" nextAc="seek">
              <p:cTn id="3" dur="indefinite" nodeType="mainSeq"/>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236663"/>
            <a:ext cx="4651375" cy="447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59" name="Text Box 2"/>
          <p:cNvSpPr txBox="1">
            <a:spLocks noChangeArrowheads="1"/>
          </p:cNvSpPr>
          <p:nvPr/>
        </p:nvSpPr>
        <p:spPr bwMode="auto">
          <a:xfrm>
            <a:off x="228600" y="0"/>
            <a:ext cx="8443913"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9pPr>
          </a:lstStyle>
          <a:p>
            <a:pPr eaLnBrk="1" hangingPunct="1">
              <a:buSzPct val="100000"/>
            </a:pPr>
            <a:r>
              <a:rPr lang="en-US" altLang="en-US" sz="2800" dirty="0">
                <a:cs typeface="Arial" pitchFamily="34" charset="0"/>
              </a:rPr>
              <a:t>Map View of Digitizing Layers</a:t>
            </a:r>
          </a:p>
        </p:txBody>
      </p:sp>
      <p:sp>
        <p:nvSpPr>
          <p:cNvPr id="19460" name="Text Box 3"/>
          <p:cNvSpPr txBox="1">
            <a:spLocks noChangeArrowheads="1"/>
          </p:cNvSpPr>
          <p:nvPr/>
        </p:nvSpPr>
        <p:spPr bwMode="auto">
          <a:xfrm>
            <a:off x="385763" y="3352800"/>
            <a:ext cx="1828800" cy="525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ctr" eaLnBrk="1" hangingPunct="1">
              <a:spcAft>
                <a:spcPct val="0"/>
              </a:spcAft>
              <a:buClrTx/>
              <a:buFontTx/>
              <a:buNone/>
            </a:pPr>
            <a:r>
              <a:rPr lang="en-US" altLang="en-US" sz="1400" b="1">
                <a:solidFill>
                  <a:srgbClr val="000000"/>
                </a:solidFill>
              </a:rPr>
              <a:t>Isopach/depth digitizing “points”</a:t>
            </a:r>
          </a:p>
        </p:txBody>
      </p:sp>
      <p:sp>
        <p:nvSpPr>
          <p:cNvPr id="19461" name="Line 6"/>
          <p:cNvSpPr>
            <a:spLocks noChangeShapeType="1"/>
          </p:cNvSpPr>
          <p:nvPr/>
        </p:nvSpPr>
        <p:spPr bwMode="auto">
          <a:xfrm flipV="1">
            <a:off x="1752600" y="3124200"/>
            <a:ext cx="457200" cy="228600"/>
          </a:xfrm>
          <a:prstGeom prst="line">
            <a:avLst/>
          </a:prstGeom>
          <a:noFill/>
          <a:ln w="9360">
            <a:solidFill>
              <a:srgbClr val="DC23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9462" name="Rectangle 1"/>
          <p:cNvSpPr>
            <a:spLocks noChangeArrowheads="1"/>
          </p:cNvSpPr>
          <p:nvPr/>
        </p:nvSpPr>
        <p:spPr bwMode="auto">
          <a:xfrm>
            <a:off x="4572000" y="1600200"/>
            <a:ext cx="4533900" cy="3829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bg1"/>
                </a:solidFill>
                <a:latin typeface="Arial" pitchFamily="34" charset="0"/>
                <a:ea typeface="Microsoft YaHei" pitchFamily="34" charset="-122"/>
              </a:defRPr>
            </a:lvl1pPr>
            <a:lvl2pPr>
              <a:defRPr>
                <a:solidFill>
                  <a:schemeClr val="bg1"/>
                </a:solidFill>
                <a:latin typeface="Arial" pitchFamily="34" charset="0"/>
                <a:ea typeface="Microsoft YaHei" pitchFamily="34" charset="-122"/>
              </a:defRPr>
            </a:lvl2pPr>
            <a:lvl3pPr>
              <a:defRPr>
                <a:solidFill>
                  <a:schemeClr val="bg1"/>
                </a:solidFill>
                <a:latin typeface="Arial" pitchFamily="34" charset="0"/>
                <a:ea typeface="Microsoft YaHei" pitchFamily="34" charset="-122"/>
              </a:defRPr>
            </a:lvl3pPr>
            <a:lvl4pPr>
              <a:defRPr>
                <a:solidFill>
                  <a:schemeClr val="bg1"/>
                </a:solidFill>
                <a:latin typeface="Arial" pitchFamily="34" charset="0"/>
                <a:ea typeface="Microsoft YaHei" pitchFamily="34" charset="-122"/>
              </a:defRPr>
            </a:lvl4pPr>
            <a:lvl5pPr>
              <a:defRPr>
                <a:solidFill>
                  <a:schemeClr val="bg1"/>
                </a:solidFill>
                <a:latin typeface="Arial" pitchFamily="34" charset="0"/>
                <a:ea typeface="Microsoft YaHei" pitchFamily="34" charset="-122"/>
              </a:defRPr>
            </a:lvl5pPr>
            <a:lvl6pPr marL="2514600" indent="-228600" defTabSz="457200" eaLnBrk="0" fontAlgn="base" hangingPunct="0">
              <a:spcBef>
                <a:spcPct val="0"/>
              </a:spcBef>
              <a:spcAft>
                <a:spcPct val="0"/>
              </a:spcAft>
              <a:defRPr>
                <a:solidFill>
                  <a:schemeClr val="bg1"/>
                </a:solidFill>
                <a:latin typeface="Arial" pitchFamily="34" charset="0"/>
                <a:ea typeface="Microsoft YaHei" pitchFamily="34" charset="-122"/>
              </a:defRPr>
            </a:lvl6pPr>
            <a:lvl7pPr marL="2971800" indent="-228600" defTabSz="457200" eaLnBrk="0" fontAlgn="base" hangingPunct="0">
              <a:spcBef>
                <a:spcPct val="0"/>
              </a:spcBef>
              <a:spcAft>
                <a:spcPct val="0"/>
              </a:spcAft>
              <a:defRPr>
                <a:solidFill>
                  <a:schemeClr val="bg1"/>
                </a:solidFill>
                <a:latin typeface="Arial" pitchFamily="34" charset="0"/>
                <a:ea typeface="Microsoft YaHei" pitchFamily="34" charset="-122"/>
              </a:defRPr>
            </a:lvl7pPr>
            <a:lvl8pPr marL="3429000" indent="-228600" defTabSz="457200" eaLnBrk="0" fontAlgn="base" hangingPunct="0">
              <a:spcBef>
                <a:spcPct val="0"/>
              </a:spcBef>
              <a:spcAft>
                <a:spcPct val="0"/>
              </a:spcAft>
              <a:defRPr>
                <a:solidFill>
                  <a:schemeClr val="bg1"/>
                </a:solidFill>
                <a:latin typeface="Arial" pitchFamily="34" charset="0"/>
                <a:ea typeface="Microsoft YaHei" pitchFamily="34" charset="-122"/>
              </a:defRPr>
            </a:lvl8pPr>
            <a:lvl9pPr marL="3886200" indent="-228600" defTabSz="457200" eaLnBrk="0" fontAlgn="base" hangingPunct="0">
              <a:spcBef>
                <a:spcPct val="0"/>
              </a:spcBef>
              <a:spcAft>
                <a:spcPct val="0"/>
              </a:spcAft>
              <a:defRPr>
                <a:solidFill>
                  <a:schemeClr val="bg1"/>
                </a:solidFill>
                <a:latin typeface="Arial" pitchFamily="34" charset="0"/>
                <a:ea typeface="Microsoft YaHei" pitchFamily="34" charset="-122"/>
              </a:defRPr>
            </a:lvl9pPr>
          </a:lstStyle>
          <a:p>
            <a:pPr lvl="1" eaLnBrk="1" hangingPunct="1">
              <a:spcBef>
                <a:spcPts val="500"/>
              </a:spcBef>
              <a:buSzPct val="45000"/>
            </a:pPr>
            <a:r>
              <a:rPr lang="en-US" altLang="en-US" sz="1600" dirty="0">
                <a:solidFill>
                  <a:schemeClr val="tx1">
                    <a:lumMod val="65000"/>
                    <a:lumOff val="35000"/>
                  </a:schemeClr>
                </a:solidFill>
              </a:rPr>
              <a:t>Reflector (layer) digitizing depths or </a:t>
            </a:r>
            <a:r>
              <a:rPr lang="en-US" altLang="en-US" sz="1600" dirty="0" err="1">
                <a:solidFill>
                  <a:schemeClr val="tx1">
                    <a:lumMod val="65000"/>
                    <a:lumOff val="35000"/>
                  </a:schemeClr>
                </a:solidFill>
              </a:rPr>
              <a:t>isopachs</a:t>
            </a:r>
            <a:r>
              <a:rPr lang="en-US" altLang="en-US" sz="1600" dirty="0">
                <a:solidFill>
                  <a:schemeClr val="tx1">
                    <a:lumMod val="65000"/>
                    <a:lumOff val="35000"/>
                  </a:schemeClr>
                </a:solidFill>
              </a:rPr>
              <a:t> (sediment thickness) can be seen plotted on the View Tracks window as digitizing is progressing.</a:t>
            </a:r>
          </a:p>
          <a:p>
            <a:pPr lvl="1" eaLnBrk="1" hangingPunct="1">
              <a:spcBef>
                <a:spcPts val="500"/>
              </a:spcBef>
              <a:buSzPct val="45000"/>
              <a:buFont typeface="Wingdings" pitchFamily="2" charset="2"/>
              <a:buChar char=""/>
            </a:pPr>
            <a:endParaRPr lang="en-US" altLang="en-US" sz="1600" dirty="0">
              <a:solidFill>
                <a:schemeClr val="tx1">
                  <a:lumMod val="65000"/>
                  <a:lumOff val="35000"/>
                </a:schemeClr>
              </a:solidFill>
            </a:endParaRPr>
          </a:p>
          <a:p>
            <a:pPr lvl="1" eaLnBrk="1" hangingPunct="1">
              <a:spcBef>
                <a:spcPts val="500"/>
              </a:spcBef>
              <a:buSzPct val="45000"/>
            </a:pPr>
            <a:r>
              <a:rPr lang="en-US" altLang="en-US" sz="1600" dirty="0">
                <a:solidFill>
                  <a:schemeClr val="tx1">
                    <a:lumMod val="65000"/>
                    <a:lumOff val="35000"/>
                  </a:schemeClr>
                </a:solidFill>
              </a:rPr>
              <a:t>This is a useful quality control tool as the consistency of the interpretation can be gauged by reviewing the interpretation on adjacent or cross-lines. </a:t>
            </a:r>
          </a:p>
          <a:p>
            <a:pPr lvl="1" eaLnBrk="1" hangingPunct="1">
              <a:spcBef>
                <a:spcPts val="500"/>
              </a:spcBef>
              <a:buSzPct val="45000"/>
              <a:buFont typeface="Wingdings" pitchFamily="2" charset="2"/>
              <a:buChar char=""/>
            </a:pPr>
            <a:endParaRPr lang="en-US" altLang="en-US" sz="1600" dirty="0">
              <a:solidFill>
                <a:schemeClr val="tx1">
                  <a:lumMod val="65000"/>
                  <a:lumOff val="35000"/>
                </a:schemeClr>
              </a:solidFill>
            </a:endParaRPr>
          </a:p>
          <a:p>
            <a:pPr lvl="1" eaLnBrk="1" hangingPunct="1">
              <a:spcBef>
                <a:spcPts val="500"/>
              </a:spcBef>
              <a:buSzPct val="45000"/>
            </a:pPr>
            <a:r>
              <a:rPr lang="en-US" altLang="en-US" sz="1600" dirty="0">
                <a:solidFill>
                  <a:schemeClr val="tx1">
                    <a:lumMod val="65000"/>
                    <a:lumOff val="35000"/>
                  </a:schemeClr>
                </a:solidFill>
              </a:rPr>
              <a:t>Points for each of the 20 Reflectors can be viewed in by absolute depth or </a:t>
            </a:r>
            <a:r>
              <a:rPr lang="en-US" altLang="en-US" sz="1600" dirty="0" err="1">
                <a:solidFill>
                  <a:schemeClr val="tx1">
                    <a:lumMod val="65000"/>
                    <a:lumOff val="35000"/>
                  </a:schemeClr>
                </a:solidFill>
              </a:rPr>
              <a:t>isopach</a:t>
            </a:r>
            <a:r>
              <a:rPr lang="en-US" altLang="en-US" sz="1600" dirty="0">
                <a:solidFill>
                  <a:schemeClr val="tx1">
                    <a:lumMod val="65000"/>
                    <a:lumOff val="35000"/>
                  </a:schemeClr>
                </a:solidFill>
              </a:rPr>
              <a:t> (sediment thickness).</a:t>
            </a:r>
          </a:p>
          <a:p>
            <a:pPr lvl="1" eaLnBrk="1" hangingPunct="1">
              <a:spcBef>
                <a:spcPts val="500"/>
              </a:spcBef>
              <a:buSzPct val="45000"/>
              <a:buFont typeface="Wingdings" pitchFamily="2" charset="2"/>
              <a:buChar char=""/>
            </a:pPr>
            <a:endParaRPr lang="en-US" altLang="en-US" sz="1400" dirty="0">
              <a:solidFill>
                <a:schemeClr val="tx1"/>
              </a:solidFill>
            </a:endParaRPr>
          </a:p>
        </p:txBody>
      </p:sp>
      <p:sp>
        <p:nvSpPr>
          <p:cNvPr id="19463" name="Rectangle 2"/>
          <p:cNvSpPr>
            <a:spLocks noChangeArrowheads="1"/>
          </p:cNvSpPr>
          <p:nvPr/>
        </p:nvSpPr>
        <p:spPr bwMode="auto">
          <a:xfrm>
            <a:off x="228600" y="5754688"/>
            <a:ext cx="741172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en-US" sz="1600" dirty="0">
                <a:solidFill>
                  <a:schemeClr val="tx1">
                    <a:lumMod val="65000"/>
                    <a:lumOff val="35000"/>
                  </a:schemeClr>
                </a:solidFill>
              </a:rPr>
              <a:t>View Tracks window showing the digitized reflector </a:t>
            </a:r>
            <a:r>
              <a:rPr lang="en-US" altLang="en-US" sz="1600" dirty="0" err="1">
                <a:solidFill>
                  <a:schemeClr val="tx1">
                    <a:lumMod val="65000"/>
                    <a:lumOff val="35000"/>
                  </a:schemeClr>
                </a:solidFill>
              </a:rPr>
              <a:t>isopach</a:t>
            </a:r>
            <a:r>
              <a:rPr lang="en-US" altLang="en-US" sz="1600" dirty="0">
                <a:solidFill>
                  <a:schemeClr val="tx1">
                    <a:lumMod val="65000"/>
                    <a:lumOff val="35000"/>
                  </a:schemeClr>
                </a:solidFill>
              </a:rPr>
              <a:t> interpretation values represented as colored </a:t>
            </a:r>
            <a:r>
              <a:rPr lang="en-US" altLang="en-US" sz="1600" dirty="0" err="1">
                <a:solidFill>
                  <a:schemeClr val="tx1">
                    <a:lumMod val="65000"/>
                    <a:lumOff val="35000"/>
                  </a:schemeClr>
                </a:solidFill>
              </a:rPr>
              <a:t>isopach</a:t>
            </a:r>
            <a:r>
              <a:rPr lang="en-US" altLang="en-US" sz="1600" dirty="0">
                <a:solidFill>
                  <a:schemeClr val="tx1">
                    <a:lumMod val="65000"/>
                    <a:lumOff val="35000"/>
                  </a:schemeClr>
                </a:solidFill>
              </a:rPr>
              <a:t> (thickness) points for three survey lines.  An editable color scale bar is provided in the View Tracks tab of the Display.</a:t>
            </a:r>
          </a:p>
        </p:txBody>
      </p:sp>
    </p:spTree>
    <p:extLst>
      <p:ext uri="{BB962C8B-B14F-4D97-AF65-F5344CB8AC3E}">
        <p14:creationId xmlns:p14="http://schemas.microsoft.com/office/powerpoint/2010/main" val="1071494818"/>
      </p:ext>
    </p:extLst>
  </p:cSld>
  <p:clrMapOvr>
    <a:masterClrMapping/>
  </p:clrMapOvr>
  <p:transition/>
  <p:timing>
    <p:tnLst>
      <p:par>
        <p:cTn id="1" dur="indefinite" restart="never" fill="hold" nodeType="tmRoot">
          <p:childTnLst>
            <p:par>
              <p:cTn id="2" fill="hold" nodeType="interactiveSeq"/>
            </p:par>
            <p:seq concurrent="1" nextAc="seek">
              <p:cTn id="3" dur="indefinite" nodeType="mainSeq"/>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1320" y="1267831"/>
            <a:ext cx="7092950" cy="3505200"/>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482" name="Text Box 2"/>
          <p:cNvSpPr txBox="1">
            <a:spLocks noChangeArrowheads="1"/>
          </p:cNvSpPr>
          <p:nvPr/>
        </p:nvSpPr>
        <p:spPr bwMode="auto">
          <a:xfrm>
            <a:off x="228600" y="0"/>
            <a:ext cx="8443913"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9pPr>
          </a:lstStyle>
          <a:p>
            <a:pPr eaLnBrk="1" hangingPunct="1">
              <a:buSzPct val="100000"/>
            </a:pPr>
            <a:r>
              <a:rPr lang="en-US" altLang="en-US" sz="2800" dirty="0">
                <a:cs typeface="Arial" pitchFamily="34" charset="0"/>
              </a:rPr>
              <a:t>Coloring Layers</a:t>
            </a:r>
          </a:p>
        </p:txBody>
      </p:sp>
      <p:sp>
        <p:nvSpPr>
          <p:cNvPr id="20483" name="AutoShape 3"/>
          <p:cNvSpPr>
            <a:spLocks noChangeArrowheads="1"/>
          </p:cNvSpPr>
          <p:nvPr/>
        </p:nvSpPr>
        <p:spPr bwMode="auto">
          <a:xfrm>
            <a:off x="7108348" y="2765425"/>
            <a:ext cx="1828800" cy="1150938"/>
          </a:xfrm>
          <a:prstGeom prst="roundRect">
            <a:avLst>
              <a:gd name="adj" fmla="val 171"/>
            </a:avLst>
          </a:prstGeom>
          <a:solidFill>
            <a:srgbClr val="99CCFF"/>
          </a:solidFill>
          <a:ln w="9360">
            <a:solidFill>
              <a:srgbClr val="000000"/>
            </a:solidFill>
            <a:round/>
            <a:headEnd/>
            <a:tailEnd/>
          </a:ln>
        </p:spPr>
        <p:txBody>
          <a:bodyPr lIns="90000" tIns="45000" rIns="90000" bIns="45000" anchor="ctr" anchorCtr="1"/>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eaLnBrk="1" hangingPunct="1">
              <a:spcAft>
                <a:spcPct val="0"/>
              </a:spcAft>
              <a:buClrTx/>
              <a:buFontTx/>
              <a:buNone/>
            </a:pPr>
            <a:r>
              <a:rPr lang="en-US" altLang="en-US" sz="1800" dirty="0">
                <a:solidFill>
                  <a:schemeClr val="tx1">
                    <a:lumMod val="65000"/>
                    <a:lumOff val="35000"/>
                  </a:schemeClr>
                </a:solidFill>
              </a:rPr>
              <a:t>Color up to three separate polygons</a:t>
            </a:r>
          </a:p>
        </p:txBody>
      </p:sp>
      <p:sp>
        <p:nvSpPr>
          <p:cNvPr id="20484" name="Rectangle 1"/>
          <p:cNvSpPr>
            <a:spLocks noChangeArrowheads="1"/>
          </p:cNvSpPr>
          <p:nvPr/>
        </p:nvSpPr>
        <p:spPr bwMode="auto">
          <a:xfrm>
            <a:off x="401320" y="5020524"/>
            <a:ext cx="75438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bg1"/>
                </a:solidFill>
                <a:latin typeface="Arial" pitchFamily="34" charset="0"/>
                <a:ea typeface="Microsoft YaHei" pitchFamily="34" charset="-122"/>
              </a:defRPr>
            </a:lvl1pPr>
            <a:lvl2pPr marL="457200">
              <a:defRPr>
                <a:solidFill>
                  <a:schemeClr val="bg1"/>
                </a:solidFill>
                <a:latin typeface="Arial" pitchFamily="34" charset="0"/>
                <a:ea typeface="Microsoft YaHei" pitchFamily="34" charset="-122"/>
              </a:defRPr>
            </a:lvl2pPr>
            <a:lvl3pPr>
              <a:defRPr>
                <a:solidFill>
                  <a:schemeClr val="bg1"/>
                </a:solidFill>
                <a:latin typeface="Arial" pitchFamily="34" charset="0"/>
                <a:ea typeface="Microsoft YaHei" pitchFamily="34" charset="-122"/>
              </a:defRPr>
            </a:lvl3pPr>
            <a:lvl4pPr>
              <a:defRPr>
                <a:solidFill>
                  <a:schemeClr val="bg1"/>
                </a:solidFill>
                <a:latin typeface="Arial" pitchFamily="34" charset="0"/>
                <a:ea typeface="Microsoft YaHei" pitchFamily="34" charset="-122"/>
              </a:defRPr>
            </a:lvl4pPr>
            <a:lvl5pPr>
              <a:defRPr>
                <a:solidFill>
                  <a:schemeClr val="bg1"/>
                </a:solidFill>
                <a:latin typeface="Arial" pitchFamily="34" charset="0"/>
                <a:ea typeface="Microsoft YaHei" pitchFamily="34" charset="-122"/>
              </a:defRPr>
            </a:lvl5pPr>
            <a:lvl6pPr marL="2514600" indent="-228600" defTabSz="457200" eaLnBrk="0" fontAlgn="base" hangingPunct="0">
              <a:spcBef>
                <a:spcPct val="0"/>
              </a:spcBef>
              <a:spcAft>
                <a:spcPct val="0"/>
              </a:spcAft>
              <a:defRPr>
                <a:solidFill>
                  <a:schemeClr val="bg1"/>
                </a:solidFill>
                <a:latin typeface="Arial" pitchFamily="34" charset="0"/>
                <a:ea typeface="Microsoft YaHei" pitchFamily="34" charset="-122"/>
              </a:defRPr>
            </a:lvl6pPr>
            <a:lvl7pPr marL="2971800" indent="-228600" defTabSz="457200" eaLnBrk="0" fontAlgn="base" hangingPunct="0">
              <a:spcBef>
                <a:spcPct val="0"/>
              </a:spcBef>
              <a:spcAft>
                <a:spcPct val="0"/>
              </a:spcAft>
              <a:defRPr>
                <a:solidFill>
                  <a:schemeClr val="bg1"/>
                </a:solidFill>
                <a:latin typeface="Arial" pitchFamily="34" charset="0"/>
                <a:ea typeface="Microsoft YaHei" pitchFamily="34" charset="-122"/>
              </a:defRPr>
            </a:lvl7pPr>
            <a:lvl8pPr marL="3429000" indent="-228600" defTabSz="457200" eaLnBrk="0" fontAlgn="base" hangingPunct="0">
              <a:spcBef>
                <a:spcPct val="0"/>
              </a:spcBef>
              <a:spcAft>
                <a:spcPct val="0"/>
              </a:spcAft>
              <a:defRPr>
                <a:solidFill>
                  <a:schemeClr val="bg1"/>
                </a:solidFill>
                <a:latin typeface="Arial" pitchFamily="34" charset="0"/>
                <a:ea typeface="Microsoft YaHei" pitchFamily="34" charset="-122"/>
              </a:defRPr>
            </a:lvl8pPr>
            <a:lvl9pPr marL="3886200" indent="-228600" defTabSz="457200" eaLnBrk="0" fontAlgn="base" hangingPunct="0">
              <a:spcBef>
                <a:spcPct val="0"/>
              </a:spcBef>
              <a:spcAft>
                <a:spcPct val="0"/>
              </a:spcAft>
              <a:defRPr>
                <a:solidFill>
                  <a:schemeClr val="bg1"/>
                </a:solidFill>
                <a:latin typeface="Arial" pitchFamily="34" charset="0"/>
                <a:ea typeface="Microsoft YaHei" pitchFamily="34" charset="-122"/>
              </a:defRPr>
            </a:lvl9pPr>
          </a:lstStyle>
          <a:p>
            <a:pPr lvl="1" indent="0" eaLnBrk="1" hangingPunct="1">
              <a:spcBef>
                <a:spcPts val="500"/>
              </a:spcBef>
              <a:buSzPct val="45000"/>
            </a:pPr>
            <a:r>
              <a:rPr lang="en-US" altLang="en-US" dirty="0">
                <a:solidFill>
                  <a:schemeClr val="tx1">
                    <a:lumMod val="65000"/>
                    <a:lumOff val="35000"/>
                  </a:schemeClr>
                </a:solidFill>
              </a:rPr>
              <a:t>Another useful feature is the ability to be able to color each geological unit as an </a:t>
            </a:r>
            <a:r>
              <a:rPr lang="en-US" altLang="en-US" dirty="0" err="1">
                <a:solidFill>
                  <a:schemeClr val="tx1">
                    <a:lumMod val="65000"/>
                    <a:lumOff val="35000"/>
                  </a:schemeClr>
                </a:solidFill>
              </a:rPr>
              <a:t>isopach</a:t>
            </a:r>
            <a:r>
              <a:rPr lang="en-US" altLang="en-US" dirty="0">
                <a:solidFill>
                  <a:schemeClr val="tx1">
                    <a:lumMod val="65000"/>
                    <a:lumOff val="35000"/>
                  </a:schemeClr>
                </a:solidFill>
              </a:rPr>
              <a:t> polygon using a custom color palette and transparency.</a:t>
            </a:r>
          </a:p>
        </p:txBody>
      </p:sp>
      <p:sp>
        <p:nvSpPr>
          <p:cNvPr id="20486" name="Text Box 3"/>
          <p:cNvSpPr txBox="1">
            <a:spLocks noChangeArrowheads="1"/>
          </p:cNvSpPr>
          <p:nvPr/>
        </p:nvSpPr>
        <p:spPr bwMode="auto">
          <a:xfrm>
            <a:off x="2779713" y="3806825"/>
            <a:ext cx="1828800" cy="525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ctr" eaLnBrk="1" hangingPunct="1">
              <a:spcAft>
                <a:spcPct val="0"/>
              </a:spcAft>
              <a:buClrTx/>
              <a:buFontTx/>
              <a:buNone/>
            </a:pPr>
            <a:r>
              <a:rPr lang="en-US" altLang="en-US" sz="1400" b="1">
                <a:solidFill>
                  <a:srgbClr val="000000"/>
                </a:solidFill>
              </a:rPr>
              <a:t>Colored geological polygon</a:t>
            </a:r>
          </a:p>
        </p:txBody>
      </p:sp>
      <p:sp>
        <p:nvSpPr>
          <p:cNvPr id="20487" name="Line 6"/>
          <p:cNvSpPr>
            <a:spLocks noChangeShapeType="1"/>
          </p:cNvSpPr>
          <p:nvPr/>
        </p:nvSpPr>
        <p:spPr bwMode="auto">
          <a:xfrm flipH="1" flipV="1">
            <a:off x="2779713" y="2925763"/>
            <a:ext cx="233362" cy="830262"/>
          </a:xfrm>
          <a:prstGeom prst="line">
            <a:avLst/>
          </a:prstGeom>
          <a:noFill/>
          <a:ln w="9360">
            <a:solidFill>
              <a:srgbClr val="DC23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2494722018"/>
      </p:ext>
    </p:extLst>
  </p:cSld>
  <p:clrMapOvr>
    <a:masterClrMapping/>
  </p:clrMapOvr>
  <p:transition/>
  <p:timing>
    <p:tnLst>
      <p:par>
        <p:cTn id="1" dur="indefinite" restart="never" fill="hold" nodeType="tmRoot">
          <p:childTnLst>
            <p:par>
              <p:cTn id="2" fill="hold" nodeType="interactiveSeq"/>
            </p:par>
            <p:seq concurrent="1" nextAc="seek">
              <p:cTn id="3" dur="indefinite" nodeType="mainSeq"/>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 y="1066800"/>
            <a:ext cx="6172200" cy="30495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00B8FF"/>
                </a:solidFill>
              </a14:hiddenFill>
            </a:ext>
          </a:extLst>
        </p:spPr>
      </p:pic>
      <p:sp>
        <p:nvSpPr>
          <p:cNvPr id="21507" name="Text Box 2"/>
          <p:cNvSpPr txBox="1">
            <a:spLocks noChangeArrowheads="1"/>
          </p:cNvSpPr>
          <p:nvPr/>
        </p:nvSpPr>
        <p:spPr bwMode="auto">
          <a:xfrm>
            <a:off x="228600" y="0"/>
            <a:ext cx="8443913"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9pPr>
          </a:lstStyle>
          <a:p>
            <a:pPr eaLnBrk="1" hangingPunct="1">
              <a:buSzPct val="100000"/>
            </a:pPr>
            <a:r>
              <a:rPr lang="en-US" altLang="en-US" sz="2800" dirty="0">
                <a:cs typeface="Arial" pitchFamily="34" charset="0"/>
              </a:rPr>
              <a:t>Targeting</a:t>
            </a:r>
          </a:p>
        </p:txBody>
      </p:sp>
      <p:sp>
        <p:nvSpPr>
          <p:cNvPr id="21508" name="Text Box 3"/>
          <p:cNvSpPr txBox="1">
            <a:spLocks noChangeArrowheads="1"/>
          </p:cNvSpPr>
          <p:nvPr/>
        </p:nvSpPr>
        <p:spPr bwMode="auto">
          <a:xfrm>
            <a:off x="1092200" y="1676400"/>
            <a:ext cx="1052513" cy="371475"/>
          </a:xfrm>
          <a:prstGeom prst="rect">
            <a:avLst/>
          </a:prstGeom>
          <a:solidFill>
            <a:srgbClr val="FFFF00"/>
          </a:solidFill>
          <a:ln w="9360">
            <a:solidFill>
              <a:srgbClr val="FFFFFF"/>
            </a:solidFill>
            <a:miter lim="800000"/>
            <a:headEnd/>
            <a:tailEnd/>
          </a:ln>
        </p:spPr>
        <p:txBody>
          <a:bodyPr lIns="90000" tIns="46800" rIns="90000" bIns="46800">
            <a:spAutoFit/>
          </a:bodyP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eaLnBrk="1" hangingPunct="1">
              <a:spcAft>
                <a:spcPct val="0"/>
              </a:spcAft>
              <a:buClrTx/>
              <a:buFontTx/>
              <a:buNone/>
            </a:pPr>
            <a:r>
              <a:rPr lang="en-US" altLang="en-US" sz="1800">
                <a:solidFill>
                  <a:srgbClr val="002060"/>
                </a:solidFill>
              </a:rPr>
              <a:t>Targets</a:t>
            </a:r>
          </a:p>
        </p:txBody>
      </p:sp>
      <p:sp>
        <p:nvSpPr>
          <p:cNvPr id="21509" name="Line 4"/>
          <p:cNvSpPr>
            <a:spLocks noChangeShapeType="1"/>
          </p:cNvSpPr>
          <p:nvPr/>
        </p:nvSpPr>
        <p:spPr bwMode="auto">
          <a:xfrm>
            <a:off x="2133600" y="1981200"/>
            <a:ext cx="381000" cy="533400"/>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1510" name="Line 5"/>
          <p:cNvSpPr>
            <a:spLocks noChangeShapeType="1"/>
          </p:cNvSpPr>
          <p:nvPr/>
        </p:nvSpPr>
        <p:spPr bwMode="auto">
          <a:xfrm>
            <a:off x="2144713" y="1981200"/>
            <a:ext cx="2201862" cy="381000"/>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4823" name="Text Box 6"/>
          <p:cNvSpPr txBox="1">
            <a:spLocks noChangeArrowheads="1"/>
          </p:cNvSpPr>
          <p:nvPr/>
        </p:nvSpPr>
        <p:spPr bwMode="auto">
          <a:xfrm>
            <a:off x="228600" y="4191000"/>
            <a:ext cx="5715000" cy="2771775"/>
          </a:xfrm>
          <a:prstGeom prst="rect">
            <a:avLst/>
          </a:prstGeom>
          <a:solidFill>
            <a:schemeClr val="bg1"/>
          </a:solidFill>
          <a:ln w="9360">
            <a:noFill/>
            <a:miter lim="800000"/>
            <a:headEnd/>
            <a:tailEnd/>
          </a:ln>
        </p:spPr>
        <p:txBody>
          <a:bodyPr lIns="90000" tIns="46800" rIns="90000" bIns="46800">
            <a:spAutoFit/>
          </a:bodyP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marL="285750" indent="-285750" eaLnBrk="1" hangingPunct="1">
              <a:spcAft>
                <a:spcPct val="0"/>
              </a:spcAft>
              <a:buClrTx/>
              <a:buFont typeface="Arial" pitchFamily="34" charset="0"/>
              <a:buChar char="•"/>
              <a:defRPr/>
            </a:pPr>
            <a:endParaRPr lang="en-US" altLang="en-US" sz="1600" dirty="0">
              <a:solidFill>
                <a:srgbClr val="000000"/>
              </a:solidFill>
            </a:endParaRPr>
          </a:p>
          <a:p>
            <a:pPr marL="285750" indent="-285750" eaLnBrk="1" hangingPunct="1">
              <a:spcAft>
                <a:spcPct val="0"/>
              </a:spcAft>
              <a:buClrTx/>
              <a:buFont typeface="Arial" pitchFamily="34" charset="0"/>
              <a:buChar char="•"/>
              <a:defRPr/>
            </a:pPr>
            <a:r>
              <a:rPr lang="en-US" altLang="en-US" sz="1800" dirty="0">
                <a:solidFill>
                  <a:schemeClr val="tx1">
                    <a:lumMod val="65000"/>
                    <a:lumOff val="35000"/>
                  </a:schemeClr>
                </a:solidFill>
              </a:rPr>
              <a:t>Add, edit, or delete targets in Target Editing Mode.</a:t>
            </a:r>
          </a:p>
          <a:p>
            <a:pPr marL="285750" indent="-285750" eaLnBrk="1" hangingPunct="1">
              <a:spcAft>
                <a:spcPct val="0"/>
              </a:spcAft>
              <a:buClrTx/>
              <a:buFont typeface="Arial" pitchFamily="34" charset="0"/>
              <a:buChar char="•"/>
              <a:defRPr/>
            </a:pPr>
            <a:endParaRPr lang="en-US" altLang="en-US" sz="1800" dirty="0">
              <a:solidFill>
                <a:schemeClr val="tx1">
                  <a:lumMod val="65000"/>
                  <a:lumOff val="35000"/>
                </a:schemeClr>
              </a:solidFill>
            </a:endParaRPr>
          </a:p>
          <a:p>
            <a:pPr marL="285750" indent="-285750" eaLnBrk="1" hangingPunct="1">
              <a:spcAft>
                <a:spcPct val="0"/>
              </a:spcAft>
              <a:buClrTx/>
              <a:buFont typeface="Arial" pitchFamily="34" charset="0"/>
              <a:buChar char="•"/>
              <a:defRPr/>
            </a:pPr>
            <a:r>
              <a:rPr lang="en-US" altLang="en-US" sz="1800" dirty="0">
                <a:solidFill>
                  <a:schemeClr val="tx1">
                    <a:lumMod val="65000"/>
                    <a:lumOff val="35000"/>
                  </a:schemeClr>
                </a:solidFill>
              </a:rPr>
              <a:t>Drag target's handle to mark depth &amp; </a:t>
            </a:r>
            <a:r>
              <a:rPr lang="en-US" altLang="en-US" sz="1800" dirty="0" err="1">
                <a:solidFill>
                  <a:schemeClr val="tx1">
                    <a:lumMod val="65000"/>
                    <a:lumOff val="35000"/>
                  </a:schemeClr>
                </a:solidFill>
              </a:rPr>
              <a:t>isopach</a:t>
            </a:r>
            <a:r>
              <a:rPr lang="en-US" altLang="en-US" sz="1800" dirty="0">
                <a:solidFill>
                  <a:schemeClr val="tx1">
                    <a:lumMod val="65000"/>
                    <a:lumOff val="35000"/>
                  </a:schemeClr>
                </a:solidFill>
              </a:rPr>
              <a:t>.</a:t>
            </a:r>
          </a:p>
          <a:p>
            <a:pPr marL="285750" indent="-285750" eaLnBrk="1" hangingPunct="1">
              <a:spcAft>
                <a:spcPct val="0"/>
              </a:spcAft>
              <a:buClrTx/>
              <a:buFont typeface="Arial" pitchFamily="34" charset="0"/>
              <a:buChar char="•"/>
              <a:defRPr/>
            </a:pPr>
            <a:endParaRPr lang="en-US" altLang="en-US" sz="1800" dirty="0">
              <a:solidFill>
                <a:schemeClr val="tx1">
                  <a:lumMod val="65000"/>
                  <a:lumOff val="35000"/>
                </a:schemeClr>
              </a:solidFill>
            </a:endParaRPr>
          </a:p>
          <a:p>
            <a:pPr marL="285750" indent="-285750" eaLnBrk="1" hangingPunct="1">
              <a:spcAft>
                <a:spcPct val="0"/>
              </a:spcAft>
              <a:buClrTx/>
              <a:buFont typeface="Arial" pitchFamily="34" charset="0"/>
              <a:buChar char="•"/>
              <a:defRPr/>
            </a:pPr>
            <a:r>
              <a:rPr lang="en-US" altLang="en-US" sz="1800" dirty="0">
                <a:solidFill>
                  <a:schemeClr val="tx1">
                    <a:lumMod val="65000"/>
                    <a:lumOff val="35000"/>
                  </a:schemeClr>
                </a:solidFill>
              </a:rPr>
              <a:t>Saved to </a:t>
            </a:r>
            <a:r>
              <a:rPr lang="en-US" altLang="en-US" sz="1800" dirty="0" err="1">
                <a:solidFill>
                  <a:schemeClr val="tx1">
                    <a:lumMod val="65000"/>
                    <a:lumOff val="35000"/>
                  </a:schemeClr>
                </a:solidFill>
              </a:rPr>
              <a:t>SBP.tgt</a:t>
            </a:r>
            <a:r>
              <a:rPr lang="en-US" altLang="en-US" sz="1800" dirty="0">
                <a:solidFill>
                  <a:schemeClr val="tx1">
                    <a:lumMod val="65000"/>
                    <a:lumOff val="35000"/>
                  </a:schemeClr>
                </a:solidFill>
              </a:rPr>
              <a:t> in the project folder.</a:t>
            </a:r>
          </a:p>
          <a:p>
            <a:pPr marL="285750" indent="-285750" eaLnBrk="1" hangingPunct="1">
              <a:spcAft>
                <a:spcPct val="0"/>
              </a:spcAft>
              <a:buClrTx/>
              <a:buFont typeface="Arial" pitchFamily="34" charset="0"/>
              <a:buChar char="•"/>
              <a:defRPr/>
            </a:pPr>
            <a:endParaRPr lang="en-US" altLang="en-US" sz="1800" dirty="0">
              <a:solidFill>
                <a:schemeClr val="tx1">
                  <a:lumMod val="65000"/>
                  <a:lumOff val="35000"/>
                </a:schemeClr>
              </a:solidFill>
            </a:endParaRPr>
          </a:p>
          <a:p>
            <a:pPr marL="285750" indent="-285750" eaLnBrk="1" hangingPunct="1">
              <a:spcAft>
                <a:spcPct val="0"/>
              </a:spcAft>
              <a:buClrTx/>
              <a:buFont typeface="Arial" pitchFamily="34" charset="0"/>
              <a:buChar char="•"/>
              <a:defRPr/>
            </a:pPr>
            <a:r>
              <a:rPr lang="en-US" altLang="en-US" sz="1800" dirty="0">
                <a:solidFill>
                  <a:schemeClr val="tx1">
                    <a:lumMod val="65000"/>
                    <a:lumOff val="35000"/>
                  </a:schemeClr>
                </a:solidFill>
              </a:rPr>
              <a:t>Targets also displayed in View Tracks.</a:t>
            </a:r>
            <a:r>
              <a:rPr lang="en-US" altLang="en-US" sz="1600" dirty="0">
                <a:solidFill>
                  <a:schemeClr val="tx1">
                    <a:lumMod val="65000"/>
                    <a:lumOff val="35000"/>
                  </a:schemeClr>
                </a:solidFill>
              </a:rPr>
              <a:t> </a:t>
            </a:r>
          </a:p>
          <a:p>
            <a:pPr marL="285750" indent="-285750" eaLnBrk="1" hangingPunct="1">
              <a:spcAft>
                <a:spcPct val="0"/>
              </a:spcAft>
              <a:buClrTx/>
              <a:buFont typeface="Arial" pitchFamily="34" charset="0"/>
              <a:buChar char="•"/>
              <a:defRPr/>
            </a:pPr>
            <a:endParaRPr lang="en-US" altLang="en-US" sz="1600" dirty="0">
              <a:solidFill>
                <a:srgbClr val="000000"/>
              </a:solidFill>
            </a:endParaRPr>
          </a:p>
          <a:p>
            <a:pPr eaLnBrk="1" hangingPunct="1">
              <a:spcAft>
                <a:spcPct val="0"/>
              </a:spcAft>
              <a:buClrTx/>
              <a:buFontTx/>
              <a:buNone/>
              <a:defRPr/>
            </a:pPr>
            <a:endParaRPr lang="en-US" altLang="en-US" sz="1600" dirty="0">
              <a:solidFill>
                <a:srgbClr val="000000"/>
              </a:solidFill>
            </a:endParaRPr>
          </a:p>
        </p:txBody>
      </p:sp>
      <p:pic>
        <p:nvPicPr>
          <p:cNvPr id="21512"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68813" y="3352800"/>
            <a:ext cx="788987" cy="457200"/>
          </a:xfrm>
          <a:prstGeom prst="rect">
            <a:avLst/>
          </a:prstGeom>
          <a:noFill/>
          <a:ln w="12700">
            <a:solidFill>
              <a:srgbClr val="FF0000"/>
            </a:solidFill>
            <a:miter lim="800000"/>
            <a:headEnd/>
            <a:tailEnd/>
          </a:ln>
          <a:extLst>
            <a:ext uri="{909E8E84-426E-40DD-AFC4-6F175D3DCCD1}">
              <a14:hiddenFill xmlns:a14="http://schemas.microsoft.com/office/drawing/2010/main">
                <a:solidFill>
                  <a:srgbClr val="00B8FF"/>
                </a:solidFill>
              </a14:hiddenFill>
            </a:ext>
          </a:extLst>
        </p:spPr>
      </p:pic>
      <p:pic>
        <p:nvPicPr>
          <p:cNvPr id="21513"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91263" y="1066800"/>
            <a:ext cx="2832100" cy="3214688"/>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3" name="Straight Arrow Connector 2"/>
          <p:cNvCxnSpPr/>
          <p:nvPr/>
        </p:nvCxnSpPr>
        <p:spPr>
          <a:xfrm flipV="1">
            <a:off x="4724400" y="3886200"/>
            <a:ext cx="2133600" cy="1828800"/>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pic>
        <p:nvPicPr>
          <p:cNvPr id="21515" name="Picture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640513" y="4394200"/>
            <a:ext cx="2198687" cy="1930400"/>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7" name="Straight Arrow Connector 16"/>
          <p:cNvCxnSpPr/>
          <p:nvPr/>
        </p:nvCxnSpPr>
        <p:spPr>
          <a:xfrm flipV="1">
            <a:off x="4468813" y="5181600"/>
            <a:ext cx="3608387" cy="1066800"/>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24" name="Straight Arrow Connector 23"/>
          <p:cNvCxnSpPr/>
          <p:nvPr/>
        </p:nvCxnSpPr>
        <p:spPr>
          <a:xfrm flipV="1">
            <a:off x="4468813" y="5819775"/>
            <a:ext cx="3636962" cy="428625"/>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68162434"/>
      </p:ext>
    </p:extLst>
  </p:cSld>
  <p:clrMapOvr>
    <a:masterClrMapping/>
  </p:clrMapOvr>
  <p:transition/>
  <p:timing>
    <p:tnLst>
      <p:par>
        <p:cTn id="1" dur="indefinite" restart="never" fill="hold" nodeType="tmRoot">
          <p:childTnLst>
            <p:par>
              <p:cTn id="2" fill="hold" nodeType="interactiveSeq"/>
            </p:par>
            <p:seq concurrent="1" nextAc="seek">
              <p:cTn id="3" dur="indefinite" nodeType="mainSeq"/>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7"/>
          <p:cNvSpPr>
            <a:spLocks noGrp="1"/>
          </p:cNvSpPr>
          <p:nvPr>
            <p:ph type="title"/>
          </p:nvPr>
        </p:nvSpPr>
        <p:spPr>
          <a:xfrm>
            <a:off x="347663" y="0"/>
            <a:ext cx="8339137" cy="989013"/>
          </a:xfrm>
        </p:spPr>
        <p:txBody>
          <a:bodyPr/>
          <a:lstStyle/>
          <a:p>
            <a:pPr eaLnBrk="1" hangingPunct="1"/>
            <a:r>
              <a:rPr lang="en-US" altLang="en-US" dirty="0">
                <a:latin typeface="Arial" pitchFamily="34" charset="0"/>
                <a:cs typeface="Arial" pitchFamily="34" charset="0"/>
              </a:rPr>
              <a:t>Sample Session – Data Processing </a:t>
            </a:r>
          </a:p>
        </p:txBody>
      </p:sp>
      <p:pic>
        <p:nvPicPr>
          <p:cNvPr id="2" name="SBP_data_processing.avi">
            <a:hlinkClick r:id="" action="ppaction://media"/>
          </p:cNvPr>
          <p:cNvPicPr>
            <a:picLocks noChangeAspect="1"/>
          </p:cNvPicPr>
          <p:nvPr>
            <a:videoFile r:link="rId2"/>
            <p:extLst>
              <p:ext uri="{DAA4B4D4-6D71-4841-9C94-3DE7FCFB9230}">
                <p14:media xmlns:p14="http://schemas.microsoft.com/office/powerpoint/2010/main" r:link="rId1"/>
              </p:ext>
            </p:extLst>
          </p:nvPr>
        </p:nvPicPr>
        <p:blipFill>
          <a:blip r:embed="rId4">
            <a:extLst>
              <a:ext uri="{28A0092B-C50C-407E-A947-70E740481C1C}">
                <a14:useLocalDpi xmlns:a14="http://schemas.microsoft.com/office/drawing/2010/main" val="0"/>
              </a:ext>
            </a:extLst>
          </a:blip>
          <a:srcRect/>
          <a:stretch>
            <a:fillRect/>
          </a:stretch>
        </p:blipFill>
        <p:spPr bwMode="auto">
          <a:xfrm>
            <a:off x="228600" y="1371600"/>
            <a:ext cx="8623300" cy="4814888"/>
          </a:xfrm>
          <a:prstGeom prst="rect">
            <a:avLst/>
          </a:prstGeom>
          <a:noFill/>
          <a:ln w="38100">
            <a:solidFill>
              <a:srgbClr val="FFFF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1701226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Box 2"/>
          <p:cNvSpPr txBox="1">
            <a:spLocks noChangeArrowheads="1"/>
          </p:cNvSpPr>
          <p:nvPr/>
        </p:nvSpPr>
        <p:spPr bwMode="auto">
          <a:xfrm>
            <a:off x="228600" y="0"/>
            <a:ext cx="8443913"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9pPr>
          </a:lstStyle>
          <a:p>
            <a:pPr eaLnBrk="1" hangingPunct="1">
              <a:buSzPct val="100000"/>
            </a:pPr>
            <a:r>
              <a:rPr lang="en-US" altLang="en-US" sz="2800" dirty="0">
                <a:cs typeface="Arial" pitchFamily="34" charset="0"/>
              </a:rPr>
              <a:t>Exporting Data &amp; Corrections</a:t>
            </a:r>
          </a:p>
        </p:txBody>
      </p:sp>
      <p:pic>
        <p:nvPicPr>
          <p:cNvPr id="2355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0" y="1066800"/>
            <a:ext cx="2097088" cy="3005138"/>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p:cNvSpPr/>
          <p:nvPr/>
        </p:nvSpPr>
        <p:spPr>
          <a:xfrm>
            <a:off x="228600" y="1038225"/>
            <a:ext cx="6324600" cy="5909310"/>
          </a:xfrm>
          <a:prstGeom prst="rect">
            <a:avLst/>
          </a:prstGeom>
        </p:spPr>
        <p:txBody>
          <a:bodyPr wrap="square">
            <a:spAutoFit/>
          </a:bodyPr>
          <a:lstStyle/>
          <a:p>
            <a:pPr>
              <a:defRPr/>
            </a:pPr>
            <a:r>
              <a:rPr lang="en-US" sz="1400" dirty="0">
                <a:solidFill>
                  <a:schemeClr val="tx1">
                    <a:lumMod val="65000"/>
                    <a:lumOff val="35000"/>
                  </a:schemeClr>
                </a:solidFill>
              </a:rPr>
              <a:t>Data interpretations generated from digitizing the various reflective sub-surfaces can be output as ASCII XYZ or HYPACK EDT files.  Various corrections can be applied to the data outputs such as:</a:t>
            </a:r>
          </a:p>
          <a:p>
            <a:pPr>
              <a:defRPr/>
            </a:pPr>
            <a:endParaRPr lang="en-US" sz="1400" dirty="0">
              <a:solidFill>
                <a:schemeClr val="tx1">
                  <a:lumMod val="65000"/>
                  <a:lumOff val="35000"/>
                </a:schemeClr>
              </a:solidFill>
            </a:endParaRPr>
          </a:p>
          <a:p>
            <a:pPr marL="285750" indent="-285750">
              <a:buFont typeface="Arial" panose="020B0604020202020204" pitchFamily="34" charset="0"/>
              <a:buChar char="•"/>
              <a:defRPr/>
            </a:pPr>
            <a:r>
              <a:rPr lang="en-US" sz="1400" dirty="0">
                <a:solidFill>
                  <a:schemeClr val="tx1">
                    <a:lumMod val="65000"/>
                    <a:lumOff val="35000"/>
                  </a:schemeClr>
                </a:solidFill>
              </a:rPr>
              <a:t>Sound velocity correction in the water column (average value or apply a sound velocity profile) and separate velocity corrections for saturated sediment or rock.</a:t>
            </a:r>
          </a:p>
          <a:p>
            <a:pPr marL="285750" indent="-285750">
              <a:buFont typeface="Arial" panose="020B0604020202020204" pitchFamily="34" charset="0"/>
              <a:buChar char="•"/>
              <a:defRPr/>
            </a:pPr>
            <a:r>
              <a:rPr lang="en-US" sz="1400" dirty="0">
                <a:solidFill>
                  <a:schemeClr val="tx1">
                    <a:lumMod val="65000"/>
                    <a:lumOff val="35000"/>
                  </a:schemeClr>
                </a:solidFill>
              </a:rPr>
              <a:t>Tide corrections using a HYPACK tide file.</a:t>
            </a:r>
          </a:p>
          <a:p>
            <a:pPr marL="285750" indent="-285750">
              <a:buFont typeface="Arial" panose="020B0604020202020204" pitchFamily="34" charset="0"/>
              <a:buChar char="•"/>
              <a:defRPr/>
            </a:pPr>
            <a:r>
              <a:rPr lang="en-US" sz="1400" dirty="0">
                <a:solidFill>
                  <a:schemeClr val="tx1">
                    <a:lumMod val="65000"/>
                    <a:lumOff val="35000"/>
                  </a:schemeClr>
                </a:solidFill>
              </a:rPr>
              <a:t>Layback corrections to the data outputs if these were not specified in HYPACK hardware.  If the data were acquired in HYPACK and HARDWARE was correctly figured then the coordinates in the SEG-Y file will be corrected for the SBP sensor position.</a:t>
            </a:r>
          </a:p>
          <a:p>
            <a:pPr marL="285750" indent="-285750">
              <a:buFont typeface="Arial" panose="020B0604020202020204" pitchFamily="34" charset="0"/>
              <a:buChar char="•"/>
              <a:defRPr/>
            </a:pPr>
            <a:r>
              <a:rPr lang="en-US" sz="1400" dirty="0">
                <a:solidFill>
                  <a:schemeClr val="tx1">
                    <a:lumMod val="65000"/>
                    <a:lumOff val="35000"/>
                  </a:schemeClr>
                </a:solidFill>
              </a:rPr>
              <a:t>Latency corrections between measurement and transmission to the data acquisition computer.  See Sounding Better May 2018 for details.</a:t>
            </a:r>
          </a:p>
          <a:p>
            <a:pPr marL="285750" indent="-285750">
              <a:buFont typeface="Arial" panose="020B0604020202020204" pitchFamily="34" charset="0"/>
              <a:buChar char="•"/>
              <a:defRPr/>
            </a:pPr>
            <a:r>
              <a:rPr lang="en-US" sz="1400" dirty="0">
                <a:solidFill>
                  <a:schemeClr val="tx1">
                    <a:lumMod val="65000"/>
                    <a:lumOff val="35000"/>
                  </a:schemeClr>
                </a:solidFill>
              </a:rPr>
              <a:t>Interpretation outputs can be trimmed to a border file.</a:t>
            </a:r>
          </a:p>
          <a:p>
            <a:pPr marL="285750" indent="-285750">
              <a:buFont typeface="Arial" panose="020B0604020202020204" pitchFamily="34" charset="0"/>
              <a:buChar char="•"/>
              <a:defRPr/>
            </a:pPr>
            <a:endParaRPr lang="en-US" sz="1400" dirty="0">
              <a:solidFill>
                <a:schemeClr val="tx1">
                  <a:lumMod val="65000"/>
                  <a:lumOff val="35000"/>
                </a:schemeClr>
              </a:solidFill>
            </a:endParaRPr>
          </a:p>
          <a:p>
            <a:pPr>
              <a:defRPr/>
            </a:pPr>
            <a:r>
              <a:rPr lang="en-US" sz="1400" dirty="0">
                <a:solidFill>
                  <a:schemeClr val="tx1">
                    <a:lumMod val="65000"/>
                    <a:lumOff val="35000"/>
                  </a:schemeClr>
                </a:solidFill>
              </a:rPr>
              <a:t>A separate reference file is generated with each ASCII XYZ file high-lighting the corrections applied to the data.</a:t>
            </a:r>
          </a:p>
          <a:p>
            <a:pPr>
              <a:defRPr/>
            </a:pPr>
            <a:endParaRPr lang="en-US" sz="1400" dirty="0">
              <a:solidFill>
                <a:schemeClr val="tx1">
                  <a:lumMod val="65000"/>
                  <a:lumOff val="35000"/>
                </a:schemeClr>
              </a:solidFill>
            </a:endParaRPr>
          </a:p>
          <a:p>
            <a:pPr>
              <a:defRPr/>
            </a:pPr>
            <a:r>
              <a:rPr lang="en-US" sz="1400" dirty="0">
                <a:solidFill>
                  <a:schemeClr val="tx1">
                    <a:lumMod val="65000"/>
                    <a:lumOff val="35000"/>
                  </a:schemeClr>
                </a:solidFill>
              </a:rPr>
              <a:t>Screen shots can be captured in various image formats (PNG, JPG or BMP), with or without the superimposed reflector interpretation.  A coordinate reference file is produced with each image which allows the image to be used as a vertical seismic curtain in third party software packages.</a:t>
            </a:r>
          </a:p>
          <a:p>
            <a:pPr>
              <a:defRPr/>
            </a:pPr>
            <a:endParaRPr lang="en-US" sz="1400" dirty="0">
              <a:solidFill>
                <a:schemeClr val="tx1">
                  <a:lumMod val="65000"/>
                  <a:lumOff val="35000"/>
                </a:schemeClr>
              </a:solidFill>
            </a:endParaRPr>
          </a:p>
          <a:p>
            <a:pPr>
              <a:defRPr/>
            </a:pPr>
            <a:r>
              <a:rPr lang="en-US" sz="1400" dirty="0">
                <a:solidFill>
                  <a:schemeClr val="tx1">
                    <a:lumMod val="65000"/>
                    <a:lumOff val="35000"/>
                  </a:schemeClr>
                </a:solidFill>
              </a:rPr>
              <a:t>Exported data can be used in the TIN MODEL to generate surfaces and volumes or in other third party GIS/CAD software packages.</a:t>
            </a:r>
          </a:p>
          <a:p>
            <a:pPr>
              <a:defRPr/>
            </a:pPr>
            <a:endParaRPr lang="en-US" sz="1400" dirty="0">
              <a:solidFill>
                <a:schemeClr val="tx1"/>
              </a:solidFill>
            </a:endParaRPr>
          </a:p>
        </p:txBody>
      </p:sp>
      <p:sp>
        <p:nvSpPr>
          <p:cNvPr id="3" name="Rectangle 2"/>
          <p:cNvSpPr/>
          <p:nvPr/>
        </p:nvSpPr>
        <p:spPr>
          <a:xfrm>
            <a:off x="7086600" y="2438400"/>
            <a:ext cx="1524000" cy="685800"/>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pic>
        <p:nvPicPr>
          <p:cNvPr id="23558"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81800" y="4191000"/>
            <a:ext cx="2276475" cy="13462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00B8FF"/>
                </a:solidFill>
              </a14:hiddenFill>
            </a:ext>
          </a:extLst>
        </p:spPr>
      </p:pic>
      <p:sp>
        <p:nvSpPr>
          <p:cNvPr id="23559" name="Line 6"/>
          <p:cNvSpPr>
            <a:spLocks noChangeShapeType="1"/>
          </p:cNvSpPr>
          <p:nvPr/>
        </p:nvSpPr>
        <p:spPr bwMode="auto">
          <a:xfrm flipV="1">
            <a:off x="6553200" y="4495800"/>
            <a:ext cx="457200" cy="228600"/>
          </a:xfrm>
          <a:prstGeom prst="line">
            <a:avLst/>
          </a:prstGeom>
          <a:noFill/>
          <a:ln w="28575">
            <a:solidFill>
              <a:srgbClr val="DC23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2196265398"/>
      </p:ext>
    </p:extLst>
  </p:cSld>
  <p:clrMapOvr>
    <a:masterClrMapping/>
  </p:clrMapOvr>
  <p:transition/>
  <p:timing>
    <p:tnLst>
      <p:par>
        <p:cTn id="1" dur="indefinite" restart="never" fill="hold" nodeType="tmRoot">
          <p:childTnLst>
            <p:par>
              <p:cTn id="2" fill="hold" nodeType="interactiveSeq"/>
            </p:par>
            <p:seq concurrent="1" nextAc="seek">
              <p:cTn id="3" dur="indefinite"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2" y="0"/>
            <a:ext cx="5596128" cy="988786"/>
          </a:xfrm>
        </p:spPr>
        <p:txBody>
          <a:bodyPr/>
          <a:lstStyle/>
          <a:p>
            <a:r>
              <a:rPr lang="en-US" dirty="0"/>
              <a:t>Sub-Bottom Profiling Systems</a:t>
            </a:r>
          </a:p>
        </p:txBody>
      </p:sp>
      <p:sp>
        <p:nvSpPr>
          <p:cNvPr id="4" name="Slide Number Placeholder 3"/>
          <p:cNvSpPr>
            <a:spLocks noGrp="1"/>
          </p:cNvSpPr>
          <p:nvPr>
            <p:ph type="sldNum" sz="quarter" idx="12"/>
          </p:nvPr>
        </p:nvSpPr>
        <p:spPr/>
        <p:txBody>
          <a:bodyPr/>
          <a:lstStyle/>
          <a:p>
            <a:fld id="{50F2F8E5-1108-0A46-83A0-852BF6A1A522}" type="slidenum">
              <a:rPr lang="en-US" smtClean="0"/>
              <a:pPr/>
              <a:t>5</a:t>
            </a:fld>
            <a:endParaRPr lang="en-US" dirty="0"/>
          </a:p>
        </p:txBody>
      </p:sp>
      <p:grpSp>
        <p:nvGrpSpPr>
          <p:cNvPr id="3" name="Group 2"/>
          <p:cNvGrpSpPr/>
          <p:nvPr/>
        </p:nvGrpSpPr>
        <p:grpSpPr>
          <a:xfrm>
            <a:off x="257824" y="1613648"/>
            <a:ext cx="8536552" cy="4634567"/>
            <a:chOff x="347472" y="1115138"/>
            <a:chExt cx="8229600" cy="5142041"/>
          </a:xfrm>
        </p:grpSpPr>
        <p:grpSp>
          <p:nvGrpSpPr>
            <p:cNvPr id="8" name="Group 3"/>
            <p:cNvGrpSpPr>
              <a:grpSpLocks/>
            </p:cNvGrpSpPr>
            <p:nvPr/>
          </p:nvGrpSpPr>
          <p:grpSpPr bwMode="auto">
            <a:xfrm>
              <a:off x="347472" y="5096716"/>
              <a:ext cx="8229600" cy="1160463"/>
              <a:chOff x="533400" y="5486400"/>
              <a:chExt cx="8229600" cy="1447800"/>
            </a:xfrm>
          </p:grpSpPr>
          <p:sp>
            <p:nvSpPr>
              <p:cNvPr id="9" name="Rectangle 2"/>
              <p:cNvSpPr>
                <a:spLocks noChangeArrowheads="1"/>
              </p:cNvSpPr>
              <p:nvPr/>
            </p:nvSpPr>
            <p:spPr bwMode="auto">
              <a:xfrm>
                <a:off x="533400" y="5486400"/>
                <a:ext cx="8229600" cy="1447800"/>
              </a:xfrm>
              <a:prstGeom prst="rect">
                <a:avLst/>
              </a:prstGeom>
              <a:solidFill>
                <a:srgbClr val="131217"/>
              </a:solidFill>
              <a:ln w="25560">
                <a:solidFill>
                  <a:srgbClr val="FFFFFF"/>
                </a:solidFill>
                <a:miter lim="800000"/>
                <a:headEnd/>
                <a:tailEnd/>
              </a:ln>
            </p:spPr>
            <p:txBody>
              <a:bodyPr wrap="none" anchor="ctr"/>
              <a:lstStyle/>
              <a:p>
                <a:pPr eaLnBrk="1" hangingPunct="1">
                  <a:buClr>
                    <a:srgbClr val="000000"/>
                  </a:buClr>
                  <a:buSzPct val="100000"/>
                  <a:buFont typeface="Times New Roman" pitchFamily="18" charset="0"/>
                  <a:buNone/>
                </a:pPr>
                <a:endParaRPr lang="en-US" altLang="en-US"/>
              </a:p>
            </p:txBody>
          </p:sp>
          <p:sp>
            <p:nvSpPr>
              <p:cNvPr id="10" name="AutoShape 10"/>
              <p:cNvSpPr>
                <a:spLocks noChangeArrowheads="1"/>
              </p:cNvSpPr>
              <p:nvPr/>
            </p:nvSpPr>
            <p:spPr bwMode="auto">
              <a:xfrm>
                <a:off x="6781800" y="5673118"/>
                <a:ext cx="1600200" cy="1143000"/>
              </a:xfrm>
              <a:prstGeom prst="roundRect">
                <a:avLst>
                  <a:gd name="adj" fmla="val 16667"/>
                </a:avLst>
              </a:prstGeom>
              <a:solidFill>
                <a:srgbClr val="C00000"/>
              </a:solidFill>
              <a:ln w="25560">
                <a:solidFill>
                  <a:srgbClr val="FFFFFF"/>
                </a:solidFill>
                <a:miter lim="800000"/>
                <a:headEnd/>
                <a:tailEnd/>
              </a:ln>
            </p:spPr>
            <p:txBody>
              <a:bodyPr lIns="90000" tIns="46800" rIns="90000" bIns="46800" anchor="ct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ctr" eaLnBrk="1" hangingPunct="1">
                  <a:spcAft>
                    <a:spcPct val="0"/>
                  </a:spcAft>
                  <a:buClrTx/>
                  <a:buFontTx/>
                  <a:buNone/>
                </a:pPr>
                <a:r>
                  <a:rPr lang="en-US" altLang="en-US" sz="1600">
                    <a:solidFill>
                      <a:srgbClr val="FFFFFF"/>
                    </a:solidFill>
                  </a:rPr>
                  <a:t>HYPACK</a:t>
                </a:r>
                <a:r>
                  <a:rPr lang="en-US" altLang="en-US" sz="1600" baseline="30000">
                    <a:solidFill>
                      <a:srgbClr val="FFFFFF"/>
                    </a:solidFill>
                  </a:rPr>
                  <a:t>®</a:t>
                </a:r>
              </a:p>
              <a:p>
                <a:pPr algn="ctr" eaLnBrk="1" hangingPunct="1">
                  <a:spcAft>
                    <a:spcPct val="0"/>
                  </a:spcAft>
                  <a:buClrTx/>
                  <a:buFontTx/>
                  <a:buNone/>
                </a:pPr>
                <a:r>
                  <a:rPr lang="en-US" altLang="en-US" sz="1600">
                    <a:solidFill>
                      <a:srgbClr val="FFFFFF"/>
                    </a:solidFill>
                  </a:rPr>
                  <a:t>SURVEY</a:t>
                </a:r>
              </a:p>
            </p:txBody>
          </p:sp>
          <p:sp>
            <p:nvSpPr>
              <p:cNvPr id="11" name="AutoShape 11"/>
              <p:cNvSpPr>
                <a:spLocks noChangeArrowheads="1"/>
              </p:cNvSpPr>
              <p:nvPr/>
            </p:nvSpPr>
            <p:spPr bwMode="auto">
              <a:xfrm>
                <a:off x="680634" y="5631657"/>
                <a:ext cx="1600200" cy="539070"/>
              </a:xfrm>
              <a:prstGeom prst="roundRect">
                <a:avLst>
                  <a:gd name="adj" fmla="val 16667"/>
                </a:avLst>
              </a:prstGeom>
              <a:solidFill>
                <a:srgbClr val="C00000"/>
              </a:solidFill>
              <a:ln w="25560">
                <a:solidFill>
                  <a:srgbClr val="FFFFFF"/>
                </a:solidFill>
                <a:miter lim="800000"/>
                <a:headEnd/>
                <a:tailEnd/>
              </a:ln>
            </p:spPr>
            <p:txBody>
              <a:bodyPr lIns="90000" tIns="46800" rIns="90000" bIns="46800" anchor="ct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ctr" eaLnBrk="1" hangingPunct="1">
                  <a:spcAft>
                    <a:spcPct val="0"/>
                  </a:spcAft>
                  <a:buClrTx/>
                  <a:buFontTx/>
                  <a:buNone/>
                </a:pPr>
                <a:r>
                  <a:rPr lang="en-US" altLang="en-US" sz="1200" b="1" dirty="0">
                    <a:solidFill>
                      <a:srgbClr val="FFFFFF"/>
                    </a:solidFill>
                  </a:rPr>
                  <a:t>ANALOG SUB-BOTTOM CH-1</a:t>
                </a:r>
              </a:p>
            </p:txBody>
          </p:sp>
          <p:sp>
            <p:nvSpPr>
              <p:cNvPr id="12" name="AutoShape 12"/>
              <p:cNvSpPr>
                <a:spLocks noChangeArrowheads="1"/>
              </p:cNvSpPr>
              <p:nvPr/>
            </p:nvSpPr>
            <p:spPr bwMode="auto">
              <a:xfrm>
                <a:off x="4495800" y="6060570"/>
                <a:ext cx="1600200" cy="381000"/>
              </a:xfrm>
              <a:prstGeom prst="roundRect">
                <a:avLst>
                  <a:gd name="adj" fmla="val 16667"/>
                </a:avLst>
              </a:prstGeom>
              <a:solidFill>
                <a:srgbClr val="C00000"/>
              </a:solidFill>
              <a:ln w="25560">
                <a:solidFill>
                  <a:srgbClr val="FFFFFF"/>
                </a:solidFill>
                <a:miter lim="800000"/>
                <a:headEnd/>
                <a:tailEnd/>
              </a:ln>
            </p:spPr>
            <p:txBody>
              <a:bodyPr lIns="90000" tIns="46800" rIns="90000" bIns="46800" anchor="ct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ctr" eaLnBrk="1" hangingPunct="1">
                  <a:spcAft>
                    <a:spcPct val="0"/>
                  </a:spcAft>
                  <a:buClrTx/>
                  <a:buFontTx/>
                  <a:buNone/>
                </a:pPr>
                <a:r>
                  <a:rPr lang="en-US" altLang="en-US" sz="1600" dirty="0">
                    <a:solidFill>
                      <a:srgbClr val="FFFFFF"/>
                    </a:solidFill>
                  </a:rPr>
                  <a:t>SUBBOT.DLL</a:t>
                </a:r>
              </a:p>
            </p:txBody>
          </p:sp>
          <p:sp>
            <p:nvSpPr>
              <p:cNvPr id="13" name="AutoShape 13"/>
              <p:cNvSpPr>
                <a:spLocks noChangeArrowheads="1"/>
              </p:cNvSpPr>
              <p:nvPr/>
            </p:nvSpPr>
            <p:spPr bwMode="auto">
              <a:xfrm>
                <a:off x="2743200" y="5596846"/>
                <a:ext cx="1143000" cy="1219271"/>
              </a:xfrm>
              <a:prstGeom prst="roundRect">
                <a:avLst>
                  <a:gd name="adj" fmla="val 16667"/>
                </a:avLst>
              </a:prstGeom>
              <a:solidFill>
                <a:srgbClr val="FF0000"/>
              </a:solidFill>
              <a:ln w="25560">
                <a:solidFill>
                  <a:srgbClr val="FFFFFF"/>
                </a:solidFill>
                <a:miter lim="800000"/>
                <a:headEnd/>
                <a:tailEnd/>
              </a:ln>
            </p:spPr>
            <p:txBody>
              <a:bodyPr lIns="90000" tIns="46800" rIns="90000" bIns="46800" anchor="ct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ctr" eaLnBrk="1" hangingPunct="1">
                  <a:spcAft>
                    <a:spcPct val="0"/>
                  </a:spcAft>
                  <a:buClrTx/>
                  <a:buFontTx/>
                  <a:buNone/>
                </a:pPr>
                <a:r>
                  <a:rPr lang="en-US" altLang="en-US" sz="1200" dirty="0">
                    <a:solidFill>
                      <a:srgbClr val="FFFFFF"/>
                    </a:solidFill>
                  </a:rPr>
                  <a:t>A/D Box</a:t>
                </a:r>
              </a:p>
              <a:p>
                <a:pPr algn="ctr" eaLnBrk="1" hangingPunct="1">
                  <a:spcAft>
                    <a:spcPct val="0"/>
                  </a:spcAft>
                  <a:buClrTx/>
                  <a:buFontTx/>
                  <a:buNone/>
                </a:pPr>
                <a:r>
                  <a:rPr lang="en-US" altLang="en-US" sz="1200" dirty="0">
                    <a:solidFill>
                      <a:srgbClr val="FFFFFF"/>
                    </a:solidFill>
                  </a:rPr>
                  <a:t>NI-USB-BNC 6221, 6341 or 6212</a:t>
                </a:r>
              </a:p>
            </p:txBody>
          </p:sp>
          <p:cxnSp>
            <p:nvCxnSpPr>
              <p:cNvPr id="14" name="AutoShape 14"/>
              <p:cNvCxnSpPr>
                <a:cxnSpLocks noChangeShapeType="1"/>
                <a:stCxn id="11" idx="3"/>
              </p:cNvCxnSpPr>
              <p:nvPr/>
            </p:nvCxnSpPr>
            <p:spPr bwMode="auto">
              <a:xfrm>
                <a:off x="2280834" y="5901193"/>
                <a:ext cx="457604" cy="343425"/>
              </a:xfrm>
              <a:prstGeom prst="straightConnector1">
                <a:avLst/>
              </a:prstGeom>
              <a:noFill/>
              <a:ln w="19080">
                <a:solidFill>
                  <a:srgbClr val="FFFFFF"/>
                </a:solidFill>
                <a:miter lim="800000"/>
                <a:headEnd/>
                <a:tailEnd type="triangle" w="med" len="med"/>
              </a:ln>
              <a:extLst>
                <a:ext uri="{909E8E84-426E-40DD-AFC4-6F175D3DCCD1}">
                  <a14:hiddenFill xmlns:a14="http://schemas.microsoft.com/office/drawing/2010/main">
                    <a:noFill/>
                  </a14:hiddenFill>
                </a:ext>
              </a:extLst>
            </p:spPr>
          </p:cxnSp>
          <p:cxnSp>
            <p:nvCxnSpPr>
              <p:cNvPr id="15" name="AutoShape 15"/>
              <p:cNvCxnSpPr>
                <a:cxnSpLocks noChangeShapeType="1"/>
              </p:cNvCxnSpPr>
              <p:nvPr/>
            </p:nvCxnSpPr>
            <p:spPr bwMode="auto">
              <a:xfrm>
                <a:off x="3886200" y="6244619"/>
                <a:ext cx="609600" cy="0"/>
              </a:xfrm>
              <a:prstGeom prst="straightConnector1">
                <a:avLst/>
              </a:prstGeom>
              <a:noFill/>
              <a:ln w="19080">
                <a:solidFill>
                  <a:srgbClr val="FFFFFF"/>
                </a:solidFill>
                <a:miter lim="800000"/>
                <a:headEnd/>
                <a:tailEnd type="triangle" w="med" len="med"/>
              </a:ln>
              <a:extLst>
                <a:ext uri="{909E8E84-426E-40DD-AFC4-6F175D3DCCD1}">
                  <a14:hiddenFill xmlns:a14="http://schemas.microsoft.com/office/drawing/2010/main">
                    <a:noFill/>
                  </a14:hiddenFill>
                </a:ext>
              </a:extLst>
            </p:spPr>
          </p:cxnSp>
          <p:cxnSp>
            <p:nvCxnSpPr>
              <p:cNvPr id="16" name="AutoShape 16"/>
              <p:cNvCxnSpPr>
                <a:cxnSpLocks noChangeShapeType="1"/>
              </p:cNvCxnSpPr>
              <p:nvPr/>
            </p:nvCxnSpPr>
            <p:spPr bwMode="auto">
              <a:xfrm>
                <a:off x="6096000" y="6244618"/>
                <a:ext cx="685800" cy="1"/>
              </a:xfrm>
              <a:prstGeom prst="straightConnector1">
                <a:avLst/>
              </a:prstGeom>
              <a:noFill/>
              <a:ln w="19080">
                <a:solidFill>
                  <a:srgbClr val="FFFFFF"/>
                </a:solidFill>
                <a:miter lim="800000"/>
                <a:headEnd/>
                <a:tailEnd type="triangle" w="med" len="med"/>
              </a:ln>
              <a:extLst>
                <a:ext uri="{909E8E84-426E-40DD-AFC4-6F175D3DCCD1}">
                  <a14:hiddenFill xmlns:a14="http://schemas.microsoft.com/office/drawing/2010/main">
                    <a:noFill/>
                  </a14:hiddenFill>
                </a:ext>
              </a:extLst>
            </p:spPr>
          </p:cxnSp>
        </p:grpSp>
        <p:sp>
          <p:nvSpPr>
            <p:cNvPr id="17" name="Line 22"/>
            <p:cNvSpPr>
              <a:spLocks noChangeShapeType="1"/>
            </p:cNvSpPr>
            <p:nvPr/>
          </p:nvSpPr>
          <p:spPr bwMode="auto">
            <a:xfrm>
              <a:off x="2100072" y="4818530"/>
              <a:ext cx="914400" cy="1588"/>
            </a:xfrm>
            <a:prstGeom prst="line">
              <a:avLst/>
            </a:prstGeom>
            <a:noFill/>
            <a:ln w="936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grpSp>
          <p:nvGrpSpPr>
            <p:cNvPr id="18" name="Group 1"/>
            <p:cNvGrpSpPr>
              <a:grpSpLocks/>
            </p:cNvGrpSpPr>
            <p:nvPr/>
          </p:nvGrpSpPr>
          <p:grpSpPr bwMode="auto">
            <a:xfrm>
              <a:off x="347472" y="1115138"/>
              <a:ext cx="8229600" cy="3983638"/>
              <a:chOff x="533400" y="1088112"/>
              <a:chExt cx="8229600" cy="4267200"/>
            </a:xfrm>
          </p:grpSpPr>
          <p:sp>
            <p:nvSpPr>
              <p:cNvPr id="19" name="Rectangle 1"/>
              <p:cNvSpPr>
                <a:spLocks noChangeArrowheads="1"/>
              </p:cNvSpPr>
              <p:nvPr/>
            </p:nvSpPr>
            <p:spPr bwMode="auto">
              <a:xfrm>
                <a:off x="533400" y="1088112"/>
                <a:ext cx="8229600" cy="4267200"/>
              </a:xfrm>
              <a:prstGeom prst="rect">
                <a:avLst/>
              </a:prstGeom>
              <a:solidFill>
                <a:srgbClr val="131217"/>
              </a:solidFill>
              <a:ln w="25560">
                <a:solidFill>
                  <a:srgbClr val="FFFFFF"/>
                </a:solidFill>
                <a:miter lim="800000"/>
                <a:headEnd/>
                <a:tailEnd/>
              </a:ln>
            </p:spPr>
            <p:txBody>
              <a:bodyPr wrap="none" lIns="90000" tIns="46800" rIns="90000" bIns="46800" anchor="ct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eaLnBrk="1" hangingPunct="1">
                  <a:spcAft>
                    <a:spcPct val="0"/>
                  </a:spcAft>
                  <a:buClrTx/>
                  <a:buFontTx/>
                  <a:buNone/>
                </a:pPr>
                <a:endParaRPr lang="en-US" altLang="en-US" sz="2400" dirty="0">
                  <a:solidFill>
                    <a:srgbClr val="000000"/>
                  </a:solidFill>
                  <a:latin typeface="Times New Roman" pitchFamily="18" charset="0"/>
                </a:endParaRPr>
              </a:p>
            </p:txBody>
          </p:sp>
          <p:sp>
            <p:nvSpPr>
              <p:cNvPr id="20" name="Line 3"/>
              <p:cNvSpPr>
                <a:spLocks noChangeShapeType="1"/>
              </p:cNvSpPr>
              <p:nvPr/>
            </p:nvSpPr>
            <p:spPr bwMode="auto">
              <a:xfrm>
                <a:off x="6172200" y="3048000"/>
                <a:ext cx="685800" cy="1588"/>
              </a:xfrm>
              <a:prstGeom prst="line">
                <a:avLst/>
              </a:prstGeom>
              <a:noFill/>
              <a:ln w="38160">
                <a:solidFill>
                  <a:srgbClr val="FFFFFF"/>
                </a:solidFill>
                <a:miter lim="800000"/>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1" name="AutoShape 5"/>
              <p:cNvSpPr>
                <a:spLocks noChangeArrowheads="1"/>
              </p:cNvSpPr>
              <p:nvPr/>
            </p:nvSpPr>
            <p:spPr bwMode="auto">
              <a:xfrm>
                <a:off x="685800" y="2071777"/>
                <a:ext cx="1600200" cy="685800"/>
              </a:xfrm>
              <a:prstGeom prst="roundRect">
                <a:avLst>
                  <a:gd name="adj" fmla="val 16667"/>
                </a:avLst>
              </a:prstGeom>
              <a:solidFill>
                <a:srgbClr val="C00000"/>
              </a:solidFill>
              <a:ln w="25560">
                <a:solidFill>
                  <a:srgbClr val="FFFFFF"/>
                </a:solidFill>
                <a:miter lim="800000"/>
                <a:headEnd/>
                <a:tailEnd/>
              </a:ln>
            </p:spPr>
            <p:txBody>
              <a:bodyPr lIns="90000" tIns="46800" rIns="90000" bIns="46800" anchor="ct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ctr" eaLnBrk="1" hangingPunct="1">
                  <a:spcAft>
                    <a:spcPct val="0"/>
                  </a:spcAft>
                  <a:buClrTx/>
                  <a:buFontTx/>
                  <a:buNone/>
                </a:pPr>
                <a:r>
                  <a:rPr lang="en-US" altLang="en-US" sz="1200" b="1">
                    <a:solidFill>
                      <a:srgbClr val="FFFFFF"/>
                    </a:solidFill>
                  </a:rPr>
                  <a:t>SyQwest B2010/SB3510HD</a:t>
                </a:r>
              </a:p>
              <a:p>
                <a:pPr algn="ctr" eaLnBrk="1" hangingPunct="1">
                  <a:spcAft>
                    <a:spcPct val="0"/>
                  </a:spcAft>
                  <a:buClrTx/>
                  <a:buFontTx/>
                  <a:buNone/>
                </a:pPr>
                <a:r>
                  <a:rPr lang="en-US" altLang="en-US" sz="1200" b="1">
                    <a:solidFill>
                      <a:srgbClr val="FFFFFF"/>
                    </a:solidFill>
                  </a:rPr>
                  <a:t>Stratabox</a:t>
                </a:r>
              </a:p>
            </p:txBody>
          </p:sp>
          <p:sp>
            <p:nvSpPr>
              <p:cNvPr id="22" name="Line 6"/>
              <p:cNvSpPr>
                <a:spLocks noChangeShapeType="1"/>
              </p:cNvSpPr>
              <p:nvPr/>
            </p:nvSpPr>
            <p:spPr bwMode="auto">
              <a:xfrm>
                <a:off x="3200400" y="3048000"/>
                <a:ext cx="1371600" cy="1588"/>
              </a:xfrm>
              <a:prstGeom prst="line">
                <a:avLst/>
              </a:prstGeom>
              <a:noFill/>
              <a:ln w="38160">
                <a:solidFill>
                  <a:srgbClr val="FFFFFF"/>
                </a:solidFill>
                <a:miter lim="800000"/>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3" name="AutoShape 7"/>
              <p:cNvSpPr>
                <a:spLocks noChangeArrowheads="1"/>
              </p:cNvSpPr>
              <p:nvPr/>
            </p:nvSpPr>
            <p:spPr bwMode="auto">
              <a:xfrm>
                <a:off x="4572000" y="3738801"/>
                <a:ext cx="1600200" cy="685800"/>
              </a:xfrm>
              <a:prstGeom prst="roundRect">
                <a:avLst>
                  <a:gd name="adj" fmla="val 16667"/>
                </a:avLst>
              </a:prstGeom>
              <a:solidFill>
                <a:srgbClr val="C00000"/>
              </a:solidFill>
              <a:ln w="25560">
                <a:solidFill>
                  <a:srgbClr val="FFFFFF"/>
                </a:solidFill>
                <a:miter lim="800000"/>
                <a:headEnd/>
                <a:tailEnd/>
              </a:ln>
            </p:spPr>
            <p:txBody>
              <a:bodyPr lIns="90000" tIns="46800" rIns="90000" bIns="46800" anchor="ct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ctr" eaLnBrk="1" hangingPunct="1">
                  <a:spcAft>
                    <a:spcPct val="0"/>
                  </a:spcAft>
                  <a:buClrTx/>
                  <a:buFontTx/>
                  <a:buNone/>
                </a:pPr>
                <a:r>
                  <a:rPr lang="en-US" altLang="en-US" sz="1400">
                    <a:solidFill>
                      <a:srgbClr val="FFFFFF"/>
                    </a:solidFill>
                  </a:rPr>
                  <a:t>Manufacturer</a:t>
                </a:r>
              </a:p>
              <a:p>
                <a:pPr algn="ctr" eaLnBrk="1" hangingPunct="1">
                  <a:spcAft>
                    <a:spcPct val="0"/>
                  </a:spcAft>
                  <a:buClrTx/>
                  <a:buFontTx/>
                  <a:buNone/>
                </a:pPr>
                <a:r>
                  <a:rPr lang="en-US" altLang="en-US" sz="1400">
                    <a:solidFill>
                      <a:srgbClr val="FFFFFF"/>
                    </a:solidFill>
                  </a:rPr>
                  <a:t>Control Program</a:t>
                </a:r>
              </a:p>
              <a:p>
                <a:pPr algn="ctr" eaLnBrk="1" hangingPunct="1">
                  <a:spcAft>
                    <a:spcPct val="0"/>
                  </a:spcAft>
                  <a:buClrTx/>
                  <a:buFontTx/>
                  <a:buNone/>
                </a:pPr>
                <a:r>
                  <a:rPr lang="en-US" altLang="en-US" sz="1000">
                    <a:solidFill>
                      <a:srgbClr val="FFFFFF"/>
                    </a:solidFill>
                  </a:rPr>
                  <a:t>(system dependent)</a:t>
                </a:r>
              </a:p>
            </p:txBody>
          </p:sp>
          <p:sp>
            <p:nvSpPr>
              <p:cNvPr id="24" name="AutoShape 8"/>
              <p:cNvSpPr>
                <a:spLocks noChangeArrowheads="1"/>
              </p:cNvSpPr>
              <p:nvPr/>
            </p:nvSpPr>
            <p:spPr bwMode="auto">
              <a:xfrm>
                <a:off x="4572000" y="2819400"/>
                <a:ext cx="1600200" cy="381000"/>
              </a:xfrm>
              <a:prstGeom prst="roundRect">
                <a:avLst>
                  <a:gd name="adj" fmla="val 16667"/>
                </a:avLst>
              </a:prstGeom>
              <a:solidFill>
                <a:srgbClr val="C00000"/>
              </a:solidFill>
              <a:ln w="25560">
                <a:solidFill>
                  <a:srgbClr val="FFFFFF"/>
                </a:solidFill>
                <a:miter lim="800000"/>
                <a:headEnd/>
                <a:tailEnd/>
              </a:ln>
            </p:spPr>
            <p:txBody>
              <a:bodyPr lIns="90000" tIns="46800" rIns="90000" bIns="46800" anchor="ct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ctr" eaLnBrk="1" hangingPunct="1">
                  <a:spcAft>
                    <a:spcPct val="0"/>
                  </a:spcAft>
                  <a:buClrTx/>
                  <a:buFontTx/>
                  <a:buNone/>
                </a:pPr>
                <a:r>
                  <a:rPr lang="en-US" altLang="en-US" sz="1600">
                    <a:solidFill>
                      <a:srgbClr val="FFFFFF"/>
                    </a:solidFill>
                  </a:rPr>
                  <a:t>SUBBOT.DLL</a:t>
                </a:r>
              </a:p>
            </p:txBody>
          </p:sp>
          <p:sp>
            <p:nvSpPr>
              <p:cNvPr id="25" name="AutoShape 9"/>
              <p:cNvSpPr>
                <a:spLocks noChangeArrowheads="1"/>
              </p:cNvSpPr>
              <p:nvPr/>
            </p:nvSpPr>
            <p:spPr bwMode="auto">
              <a:xfrm>
                <a:off x="6858000" y="2362200"/>
                <a:ext cx="1600200" cy="1143000"/>
              </a:xfrm>
              <a:prstGeom prst="roundRect">
                <a:avLst>
                  <a:gd name="adj" fmla="val 16667"/>
                </a:avLst>
              </a:prstGeom>
              <a:solidFill>
                <a:srgbClr val="C00000"/>
              </a:solidFill>
              <a:ln w="25560">
                <a:solidFill>
                  <a:srgbClr val="FFFFFF"/>
                </a:solidFill>
                <a:miter lim="800000"/>
                <a:headEnd/>
                <a:tailEnd/>
              </a:ln>
            </p:spPr>
            <p:txBody>
              <a:bodyPr lIns="90000" tIns="46800" rIns="90000" bIns="46800" anchor="ct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ctr" eaLnBrk="1" hangingPunct="1">
                  <a:spcAft>
                    <a:spcPct val="0"/>
                  </a:spcAft>
                  <a:buClrTx/>
                  <a:buFontTx/>
                  <a:buNone/>
                </a:pPr>
                <a:r>
                  <a:rPr lang="en-US" altLang="en-US" sz="1600" dirty="0">
                    <a:solidFill>
                      <a:srgbClr val="FFFFFF"/>
                    </a:solidFill>
                  </a:rPr>
                  <a:t>HYPACK</a:t>
                </a:r>
                <a:r>
                  <a:rPr lang="en-US" altLang="en-US" sz="1600" baseline="30000" dirty="0">
                    <a:solidFill>
                      <a:srgbClr val="FFFFFF"/>
                    </a:solidFill>
                  </a:rPr>
                  <a:t>®</a:t>
                </a:r>
              </a:p>
              <a:p>
                <a:pPr algn="ctr" eaLnBrk="1" hangingPunct="1">
                  <a:spcAft>
                    <a:spcPct val="0"/>
                  </a:spcAft>
                  <a:buClrTx/>
                  <a:buFontTx/>
                  <a:buNone/>
                </a:pPr>
                <a:r>
                  <a:rPr lang="en-US" altLang="en-US" sz="1600" dirty="0">
                    <a:solidFill>
                      <a:srgbClr val="FFFFFF"/>
                    </a:solidFill>
                  </a:rPr>
                  <a:t>SURVEY</a:t>
                </a:r>
              </a:p>
            </p:txBody>
          </p:sp>
          <p:sp>
            <p:nvSpPr>
              <p:cNvPr id="26" name="AutoShape 18"/>
              <p:cNvSpPr>
                <a:spLocks noChangeArrowheads="1"/>
              </p:cNvSpPr>
              <p:nvPr/>
            </p:nvSpPr>
            <p:spPr bwMode="auto">
              <a:xfrm>
                <a:off x="685800" y="1630392"/>
                <a:ext cx="1600200" cy="365796"/>
              </a:xfrm>
              <a:prstGeom prst="roundRect">
                <a:avLst>
                  <a:gd name="adj" fmla="val 16667"/>
                </a:avLst>
              </a:prstGeom>
              <a:solidFill>
                <a:srgbClr val="C00000"/>
              </a:solidFill>
              <a:ln w="25560">
                <a:solidFill>
                  <a:srgbClr val="FFFFFF"/>
                </a:solidFill>
                <a:miter lim="800000"/>
                <a:headEnd/>
                <a:tailEnd/>
              </a:ln>
            </p:spPr>
            <p:txBody>
              <a:bodyPr lIns="90000" tIns="46800" rIns="90000" bIns="46800" anchor="ct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ctr" eaLnBrk="1" hangingPunct="1">
                  <a:spcAft>
                    <a:spcPct val="0"/>
                  </a:spcAft>
                  <a:buClrTx/>
                  <a:buFontTx/>
                  <a:buNone/>
                </a:pPr>
                <a:r>
                  <a:rPr lang="en-US" altLang="en-US" sz="1200" b="1">
                    <a:solidFill>
                      <a:srgbClr val="FFFFFF"/>
                    </a:solidFill>
                  </a:rPr>
                  <a:t>Innomar SES-2000</a:t>
                </a:r>
              </a:p>
            </p:txBody>
          </p:sp>
          <p:sp>
            <p:nvSpPr>
              <p:cNvPr id="27" name="AutoShape 19"/>
              <p:cNvSpPr>
                <a:spLocks noChangeArrowheads="1"/>
              </p:cNvSpPr>
              <p:nvPr/>
            </p:nvSpPr>
            <p:spPr bwMode="auto">
              <a:xfrm>
                <a:off x="685800" y="1152145"/>
                <a:ext cx="1600200" cy="397735"/>
              </a:xfrm>
              <a:prstGeom prst="roundRect">
                <a:avLst>
                  <a:gd name="adj" fmla="val 16667"/>
                </a:avLst>
              </a:prstGeom>
              <a:solidFill>
                <a:srgbClr val="C00000"/>
              </a:solidFill>
              <a:ln w="25560">
                <a:solidFill>
                  <a:srgbClr val="FFFFFF"/>
                </a:solidFill>
                <a:miter lim="800000"/>
                <a:headEnd/>
                <a:tailEnd/>
              </a:ln>
            </p:spPr>
            <p:txBody>
              <a:bodyPr lIns="90000" tIns="46800" rIns="90000" bIns="46800" anchor="ct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ctr" eaLnBrk="1" hangingPunct="1">
                  <a:spcAft>
                    <a:spcPct val="0"/>
                  </a:spcAft>
                  <a:buClrTx/>
                  <a:buFontTx/>
                  <a:buNone/>
                </a:pPr>
                <a:r>
                  <a:rPr lang="en-US" altLang="en-US" sz="1200" b="1">
                    <a:solidFill>
                      <a:srgbClr val="FFFFFF"/>
                    </a:solidFill>
                  </a:rPr>
                  <a:t>EdgeTech 3000</a:t>
                </a:r>
              </a:p>
            </p:txBody>
          </p:sp>
          <p:sp>
            <p:nvSpPr>
              <p:cNvPr id="28" name="Line 21"/>
              <p:cNvSpPr>
                <a:spLocks noChangeShapeType="1"/>
              </p:cNvSpPr>
              <p:nvPr/>
            </p:nvSpPr>
            <p:spPr bwMode="auto">
              <a:xfrm>
                <a:off x="3200400" y="1408175"/>
                <a:ext cx="0" cy="3777320"/>
              </a:xfrm>
              <a:prstGeom prst="line">
                <a:avLst/>
              </a:prstGeom>
              <a:noFill/>
              <a:ln w="936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 name="Line 24"/>
              <p:cNvSpPr>
                <a:spLocks noChangeShapeType="1"/>
              </p:cNvSpPr>
              <p:nvPr/>
            </p:nvSpPr>
            <p:spPr bwMode="auto">
              <a:xfrm>
                <a:off x="2286000" y="2416201"/>
                <a:ext cx="914400" cy="1588"/>
              </a:xfrm>
              <a:prstGeom prst="line">
                <a:avLst/>
              </a:prstGeom>
              <a:noFill/>
              <a:ln w="936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 name="Line 25"/>
              <p:cNvSpPr>
                <a:spLocks noChangeShapeType="1"/>
              </p:cNvSpPr>
              <p:nvPr/>
            </p:nvSpPr>
            <p:spPr bwMode="auto">
              <a:xfrm>
                <a:off x="2286000" y="1813291"/>
                <a:ext cx="914400" cy="1588"/>
              </a:xfrm>
              <a:prstGeom prst="line">
                <a:avLst/>
              </a:prstGeom>
              <a:noFill/>
              <a:ln w="936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 name="Line 26"/>
              <p:cNvSpPr>
                <a:spLocks noChangeShapeType="1"/>
              </p:cNvSpPr>
              <p:nvPr/>
            </p:nvSpPr>
            <p:spPr bwMode="auto">
              <a:xfrm>
                <a:off x="2286000" y="1406588"/>
                <a:ext cx="914400" cy="1588"/>
              </a:xfrm>
              <a:prstGeom prst="line">
                <a:avLst/>
              </a:prstGeom>
              <a:noFill/>
              <a:ln w="936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 name="Line 27"/>
              <p:cNvSpPr>
                <a:spLocks noChangeShapeType="1"/>
              </p:cNvSpPr>
              <p:nvPr/>
            </p:nvSpPr>
            <p:spPr bwMode="auto">
              <a:xfrm flipH="1">
                <a:off x="3195638" y="4071213"/>
                <a:ext cx="1381125" cy="1588"/>
              </a:xfrm>
              <a:prstGeom prst="line">
                <a:avLst/>
              </a:prstGeom>
              <a:noFill/>
              <a:ln w="9360">
                <a:solidFill>
                  <a:srgbClr val="FFFFFF"/>
                </a:solidFill>
                <a:prstDash val="sysDot"/>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3" name="Rounded Rectangle 32"/>
              <p:cNvSpPr/>
              <p:nvPr/>
            </p:nvSpPr>
            <p:spPr>
              <a:xfrm>
                <a:off x="3541713" y="1842352"/>
                <a:ext cx="3048000" cy="727289"/>
              </a:xfrm>
              <a:prstGeom prst="roundRect">
                <a:avLst/>
              </a:prstGeom>
              <a:solidFill>
                <a:srgbClr val="098DB4"/>
              </a:solidFill>
            </p:spPr>
            <p:style>
              <a:lnRef idx="1">
                <a:schemeClr val="accent1"/>
              </a:lnRef>
              <a:fillRef idx="3">
                <a:schemeClr val="accent1"/>
              </a:fillRef>
              <a:effectRef idx="2">
                <a:schemeClr val="accent1"/>
              </a:effectRef>
              <a:fontRef idx="minor">
                <a:schemeClr val="lt1"/>
              </a:fontRef>
            </p:style>
            <p:txBody>
              <a:bodyPr/>
              <a:lstStyle/>
              <a:p>
                <a:pPr eaLnBrk="1" hangingPunct="1">
                  <a:buSzPct val="100000"/>
                  <a:defRPr/>
                </a:pPr>
                <a:r>
                  <a:rPr lang="en-US" altLang="en-US" dirty="0"/>
                  <a:t>One DLL is used for all systems</a:t>
                </a:r>
              </a:p>
              <a:p>
                <a:pPr algn="ctr" eaLnBrk="1" hangingPunct="1">
                  <a:buClr>
                    <a:srgbClr val="000000"/>
                  </a:buClr>
                  <a:buSzPct val="100000"/>
                  <a:buFont typeface="Times New Roman" panose="02020603050405020304" pitchFamily="18" charset="0"/>
                  <a:buNone/>
                  <a:defRPr/>
                </a:pPr>
                <a:endParaRPr lang="en-US" dirty="0"/>
              </a:p>
            </p:txBody>
          </p:sp>
        </p:grpSp>
        <p:sp>
          <p:nvSpPr>
            <p:cNvPr id="34" name="AutoShape 18"/>
            <p:cNvSpPr>
              <a:spLocks noChangeArrowheads="1"/>
            </p:cNvSpPr>
            <p:nvPr/>
          </p:nvSpPr>
          <p:spPr bwMode="auto">
            <a:xfrm>
              <a:off x="499872" y="2669055"/>
              <a:ext cx="1600200" cy="433388"/>
            </a:xfrm>
            <a:prstGeom prst="roundRect">
              <a:avLst>
                <a:gd name="adj" fmla="val 16667"/>
              </a:avLst>
            </a:prstGeom>
            <a:solidFill>
              <a:srgbClr val="C00000"/>
            </a:solidFill>
            <a:ln w="25560">
              <a:solidFill>
                <a:srgbClr val="FFFFFF"/>
              </a:solidFill>
              <a:miter lim="800000"/>
              <a:headEnd/>
              <a:tailEnd/>
            </a:ln>
          </p:spPr>
          <p:txBody>
            <a:bodyPr lIns="90000" tIns="46800" rIns="90000" bIns="46800" anchor="ct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ctr" eaLnBrk="1" hangingPunct="1">
                <a:spcAft>
                  <a:spcPct val="0"/>
                </a:spcAft>
                <a:buClrTx/>
                <a:buFontTx/>
                <a:buNone/>
              </a:pPr>
              <a:r>
                <a:rPr lang="en-US" altLang="en-US" sz="1200" b="1">
                  <a:solidFill>
                    <a:srgbClr val="FFFFFF"/>
                  </a:solidFill>
                </a:rPr>
                <a:t>GeoAcoustics GeoPulse Chirp</a:t>
              </a:r>
            </a:p>
          </p:txBody>
        </p:sp>
        <p:sp>
          <p:nvSpPr>
            <p:cNvPr id="35" name="Line 25"/>
            <p:cNvSpPr>
              <a:spLocks noChangeShapeType="1"/>
            </p:cNvSpPr>
            <p:nvPr/>
          </p:nvSpPr>
          <p:spPr bwMode="auto">
            <a:xfrm>
              <a:off x="2100072" y="2896068"/>
              <a:ext cx="914400" cy="1587"/>
            </a:xfrm>
            <a:prstGeom prst="line">
              <a:avLst/>
            </a:prstGeom>
            <a:noFill/>
            <a:ln w="936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 name="AutoShape 18"/>
            <p:cNvSpPr>
              <a:spLocks noChangeArrowheads="1"/>
            </p:cNvSpPr>
            <p:nvPr/>
          </p:nvSpPr>
          <p:spPr bwMode="auto">
            <a:xfrm>
              <a:off x="499872" y="3165943"/>
              <a:ext cx="1600200" cy="433387"/>
            </a:xfrm>
            <a:prstGeom prst="roundRect">
              <a:avLst>
                <a:gd name="adj" fmla="val 16667"/>
              </a:avLst>
            </a:prstGeom>
            <a:solidFill>
              <a:srgbClr val="C00000"/>
            </a:solidFill>
            <a:ln w="25560">
              <a:solidFill>
                <a:srgbClr val="FFFFFF"/>
              </a:solidFill>
              <a:miter lim="800000"/>
              <a:headEnd/>
              <a:tailEnd/>
            </a:ln>
          </p:spPr>
          <p:txBody>
            <a:bodyPr lIns="90000" tIns="46800" rIns="90000" bIns="46800" anchor="ct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ctr" eaLnBrk="1" hangingPunct="1">
                <a:spcAft>
                  <a:spcPct val="0"/>
                </a:spcAft>
                <a:buClrTx/>
                <a:buFontTx/>
                <a:buNone/>
              </a:pPr>
              <a:r>
                <a:rPr lang="en-US" altLang="en-US" sz="1200" b="1">
                  <a:solidFill>
                    <a:srgbClr val="FFFFFF"/>
                  </a:solidFill>
                </a:rPr>
                <a:t>Teledyne Odom Chirp III</a:t>
              </a:r>
            </a:p>
          </p:txBody>
        </p:sp>
        <p:sp>
          <p:nvSpPr>
            <p:cNvPr id="37" name="Line 25"/>
            <p:cNvSpPr>
              <a:spLocks noChangeShapeType="1"/>
            </p:cNvSpPr>
            <p:nvPr/>
          </p:nvSpPr>
          <p:spPr bwMode="auto">
            <a:xfrm>
              <a:off x="2100072" y="3370730"/>
              <a:ext cx="914400" cy="1588"/>
            </a:xfrm>
            <a:prstGeom prst="line">
              <a:avLst/>
            </a:prstGeom>
            <a:noFill/>
            <a:ln w="936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8" name="AutoShape 18"/>
            <p:cNvSpPr>
              <a:spLocks noChangeArrowheads="1"/>
            </p:cNvSpPr>
            <p:nvPr/>
          </p:nvSpPr>
          <p:spPr bwMode="auto">
            <a:xfrm>
              <a:off x="499872" y="3672355"/>
              <a:ext cx="1600200" cy="295275"/>
            </a:xfrm>
            <a:prstGeom prst="roundRect">
              <a:avLst>
                <a:gd name="adj" fmla="val 16667"/>
              </a:avLst>
            </a:prstGeom>
            <a:solidFill>
              <a:srgbClr val="C00000"/>
            </a:solidFill>
            <a:ln w="25560">
              <a:solidFill>
                <a:srgbClr val="FFFFFF"/>
              </a:solidFill>
              <a:miter lim="800000"/>
              <a:headEnd/>
              <a:tailEnd/>
            </a:ln>
          </p:spPr>
          <p:txBody>
            <a:bodyPr lIns="90000" tIns="46800" rIns="90000" bIns="46800" anchor="ct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ctr" eaLnBrk="1" hangingPunct="1">
                <a:spcAft>
                  <a:spcPct val="0"/>
                </a:spcAft>
                <a:buClrTx/>
                <a:buFontTx/>
                <a:buNone/>
              </a:pPr>
              <a:r>
                <a:rPr lang="en-US" altLang="en-US" sz="1200" b="1">
                  <a:solidFill>
                    <a:srgbClr val="FFFFFF"/>
                  </a:solidFill>
                </a:rPr>
                <a:t>Benthos Chirp</a:t>
              </a:r>
            </a:p>
          </p:txBody>
        </p:sp>
        <p:sp>
          <p:nvSpPr>
            <p:cNvPr id="39" name="Line 25"/>
            <p:cNvSpPr>
              <a:spLocks noChangeShapeType="1"/>
            </p:cNvSpPr>
            <p:nvPr/>
          </p:nvSpPr>
          <p:spPr bwMode="auto">
            <a:xfrm>
              <a:off x="2100072" y="3824755"/>
              <a:ext cx="914400" cy="1588"/>
            </a:xfrm>
            <a:prstGeom prst="line">
              <a:avLst/>
            </a:prstGeom>
            <a:noFill/>
            <a:ln w="936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0" name="AutoShape 18"/>
            <p:cNvSpPr>
              <a:spLocks noChangeArrowheads="1"/>
            </p:cNvSpPr>
            <p:nvPr/>
          </p:nvSpPr>
          <p:spPr bwMode="auto">
            <a:xfrm>
              <a:off x="495110" y="4399430"/>
              <a:ext cx="1600200" cy="295275"/>
            </a:xfrm>
            <a:prstGeom prst="roundRect">
              <a:avLst>
                <a:gd name="adj" fmla="val 16667"/>
              </a:avLst>
            </a:prstGeom>
            <a:solidFill>
              <a:srgbClr val="C00000"/>
            </a:solidFill>
            <a:ln w="25560">
              <a:solidFill>
                <a:srgbClr val="FFFFFF"/>
              </a:solidFill>
              <a:miter lim="800000"/>
              <a:headEnd/>
              <a:tailEnd/>
            </a:ln>
          </p:spPr>
          <p:txBody>
            <a:bodyPr lIns="90000" tIns="46800" rIns="90000" bIns="46800" anchor="ct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ctr" eaLnBrk="1" hangingPunct="1">
                <a:spcAft>
                  <a:spcPct val="0"/>
                </a:spcAft>
                <a:buClrTx/>
                <a:buFontTx/>
                <a:buNone/>
              </a:pPr>
              <a:r>
                <a:rPr lang="en-US" altLang="en-US" sz="1200" b="1">
                  <a:solidFill>
                    <a:srgbClr val="FFFFFF"/>
                  </a:solidFill>
                </a:rPr>
                <a:t>Knudsen</a:t>
              </a:r>
            </a:p>
          </p:txBody>
        </p:sp>
        <p:sp>
          <p:nvSpPr>
            <p:cNvPr id="41" name="Line 25"/>
            <p:cNvSpPr>
              <a:spLocks noChangeShapeType="1"/>
            </p:cNvSpPr>
            <p:nvPr/>
          </p:nvSpPr>
          <p:spPr bwMode="auto">
            <a:xfrm>
              <a:off x="2095310" y="4551830"/>
              <a:ext cx="914400" cy="1588"/>
            </a:xfrm>
            <a:prstGeom prst="line">
              <a:avLst/>
            </a:prstGeom>
            <a:noFill/>
            <a:ln w="936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2" name="AutoShape 18"/>
            <p:cNvSpPr>
              <a:spLocks noChangeArrowheads="1"/>
            </p:cNvSpPr>
            <p:nvPr/>
          </p:nvSpPr>
          <p:spPr bwMode="auto">
            <a:xfrm>
              <a:off x="495110" y="4043830"/>
              <a:ext cx="1600200" cy="293688"/>
            </a:xfrm>
            <a:prstGeom prst="roundRect">
              <a:avLst>
                <a:gd name="adj" fmla="val 16667"/>
              </a:avLst>
            </a:prstGeom>
            <a:solidFill>
              <a:srgbClr val="C00000"/>
            </a:solidFill>
            <a:ln w="25560">
              <a:solidFill>
                <a:srgbClr val="FFFFFF"/>
              </a:solidFill>
              <a:miter lim="800000"/>
              <a:headEnd/>
              <a:tailEnd/>
            </a:ln>
          </p:spPr>
          <p:txBody>
            <a:bodyPr lIns="90000" tIns="46800" rIns="90000" bIns="46800" anchor="ct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ctr" eaLnBrk="1" hangingPunct="1">
                <a:spcAft>
                  <a:spcPct val="0"/>
                </a:spcAft>
                <a:buClrTx/>
                <a:buFontTx/>
                <a:buNone/>
              </a:pPr>
              <a:r>
                <a:rPr lang="en-US" altLang="en-US" sz="1200" b="1">
                  <a:solidFill>
                    <a:srgbClr val="FFFFFF"/>
                  </a:solidFill>
                </a:rPr>
                <a:t>Falmouth HMS-622</a:t>
              </a:r>
            </a:p>
          </p:txBody>
        </p:sp>
        <p:sp>
          <p:nvSpPr>
            <p:cNvPr id="43" name="Line 25"/>
            <p:cNvSpPr>
              <a:spLocks noChangeShapeType="1"/>
            </p:cNvSpPr>
            <p:nvPr/>
          </p:nvSpPr>
          <p:spPr bwMode="auto">
            <a:xfrm>
              <a:off x="2095310" y="4185118"/>
              <a:ext cx="914400" cy="1587"/>
            </a:xfrm>
            <a:prstGeom prst="line">
              <a:avLst/>
            </a:prstGeom>
            <a:noFill/>
            <a:ln w="936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 name="AutoShape 9"/>
            <p:cNvSpPr>
              <a:spLocks noChangeArrowheads="1"/>
            </p:cNvSpPr>
            <p:nvPr/>
          </p:nvSpPr>
          <p:spPr bwMode="auto">
            <a:xfrm>
              <a:off x="3393830" y="1283314"/>
              <a:ext cx="3005138" cy="349250"/>
            </a:xfrm>
            <a:prstGeom prst="roundRect">
              <a:avLst>
                <a:gd name="adj" fmla="val 16667"/>
              </a:avLst>
            </a:prstGeom>
            <a:solidFill>
              <a:srgbClr val="C00000"/>
            </a:solidFill>
            <a:ln w="25560">
              <a:solidFill>
                <a:srgbClr val="FFFFFF"/>
              </a:solidFill>
              <a:miter lim="800000"/>
              <a:headEnd/>
              <a:tailEnd/>
            </a:ln>
          </p:spPr>
          <p:txBody>
            <a:bodyPr lIns="90000" tIns="46800" rIns="90000" bIns="46800" anchor="ct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ctr" eaLnBrk="1" hangingPunct="1">
                <a:spcAft>
                  <a:spcPct val="0"/>
                </a:spcAft>
                <a:buClrTx/>
                <a:buFontTx/>
                <a:buNone/>
              </a:pPr>
              <a:r>
                <a:rPr lang="en-US" altLang="en-US" sz="2000" b="1">
                  <a:solidFill>
                    <a:srgbClr val="FFFFFF"/>
                  </a:solidFill>
                </a:rPr>
                <a:t>DIGITAL SYSTEMS</a:t>
              </a:r>
            </a:p>
          </p:txBody>
        </p:sp>
        <p:sp>
          <p:nvSpPr>
            <p:cNvPr id="45" name="AutoShape 11"/>
            <p:cNvSpPr>
              <a:spLocks noChangeArrowheads="1"/>
            </p:cNvSpPr>
            <p:nvPr/>
          </p:nvSpPr>
          <p:spPr bwMode="auto">
            <a:xfrm>
              <a:off x="482092" y="5707295"/>
              <a:ext cx="1600200" cy="392113"/>
            </a:xfrm>
            <a:prstGeom prst="roundRect">
              <a:avLst>
                <a:gd name="adj" fmla="val 16667"/>
              </a:avLst>
            </a:prstGeom>
            <a:solidFill>
              <a:srgbClr val="C00000"/>
            </a:solidFill>
            <a:ln w="25560">
              <a:solidFill>
                <a:srgbClr val="FFFFFF"/>
              </a:solidFill>
              <a:miter lim="800000"/>
              <a:headEnd/>
              <a:tailEnd/>
            </a:ln>
          </p:spPr>
          <p:txBody>
            <a:bodyPr lIns="90000" tIns="46800" rIns="90000" bIns="46800" anchor="ct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ctr" eaLnBrk="1" hangingPunct="1">
                <a:spcAft>
                  <a:spcPct val="0"/>
                </a:spcAft>
                <a:buClrTx/>
                <a:buFontTx/>
                <a:buNone/>
              </a:pPr>
              <a:r>
                <a:rPr lang="en-US" altLang="en-US" sz="1200" b="1">
                  <a:solidFill>
                    <a:srgbClr val="FFFFFF"/>
                  </a:solidFill>
                </a:rPr>
                <a:t>ANALOG SUB-BOTTOM CH-2</a:t>
              </a:r>
            </a:p>
          </p:txBody>
        </p:sp>
        <p:cxnSp>
          <p:nvCxnSpPr>
            <p:cNvPr id="46" name="AutoShape 14"/>
            <p:cNvCxnSpPr>
              <a:cxnSpLocks noChangeShapeType="1"/>
              <a:stCxn id="45" idx="3"/>
              <a:endCxn id="13" idx="1"/>
            </p:cNvCxnSpPr>
            <p:nvPr/>
          </p:nvCxnSpPr>
          <p:spPr bwMode="auto">
            <a:xfrm flipV="1">
              <a:off x="2082292" y="5673887"/>
              <a:ext cx="474980" cy="229465"/>
            </a:xfrm>
            <a:prstGeom prst="straightConnector1">
              <a:avLst/>
            </a:prstGeom>
            <a:noFill/>
            <a:ln w="19080">
              <a:solidFill>
                <a:srgbClr val="FFFFFF"/>
              </a:solidFill>
              <a:miter lim="800000"/>
              <a:headEnd/>
              <a:tailEnd type="triangle" w="med" len="med"/>
            </a:ln>
            <a:extLst>
              <a:ext uri="{909E8E84-426E-40DD-AFC4-6F175D3DCCD1}">
                <a14:hiddenFill xmlns:a14="http://schemas.microsoft.com/office/drawing/2010/main">
                  <a:noFill/>
                </a14:hiddenFill>
              </a:ext>
            </a:extLst>
          </p:spPr>
        </p:cxnSp>
        <p:sp>
          <p:nvSpPr>
            <p:cNvPr id="47" name="AutoShape 9"/>
            <p:cNvSpPr>
              <a:spLocks noChangeArrowheads="1"/>
            </p:cNvSpPr>
            <p:nvPr/>
          </p:nvSpPr>
          <p:spPr bwMode="auto">
            <a:xfrm>
              <a:off x="3977807" y="5185350"/>
              <a:ext cx="2351365" cy="298797"/>
            </a:xfrm>
            <a:prstGeom prst="roundRect">
              <a:avLst>
                <a:gd name="adj" fmla="val 16667"/>
              </a:avLst>
            </a:prstGeom>
            <a:solidFill>
              <a:srgbClr val="C00000"/>
            </a:solidFill>
            <a:ln w="25560">
              <a:solidFill>
                <a:srgbClr val="FFFFFF"/>
              </a:solidFill>
              <a:miter lim="800000"/>
              <a:headEnd/>
              <a:tailEnd/>
            </a:ln>
          </p:spPr>
          <p:txBody>
            <a:bodyPr lIns="90000" tIns="46800" rIns="90000" bIns="46800" anchor="ct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ctr" eaLnBrk="1" hangingPunct="1">
                <a:spcAft>
                  <a:spcPct val="0"/>
                </a:spcAft>
                <a:buClrTx/>
                <a:buFontTx/>
                <a:buNone/>
              </a:pPr>
              <a:r>
                <a:rPr lang="en-US" altLang="en-US" sz="1600" b="1" dirty="0">
                  <a:solidFill>
                    <a:srgbClr val="FFFFFF"/>
                  </a:solidFill>
                </a:rPr>
                <a:t>ANALOG SYSTEMS</a:t>
              </a:r>
            </a:p>
          </p:txBody>
        </p:sp>
        <p:sp>
          <p:nvSpPr>
            <p:cNvPr id="48" name="AutoShape 18"/>
            <p:cNvSpPr>
              <a:spLocks noChangeArrowheads="1"/>
            </p:cNvSpPr>
            <p:nvPr/>
          </p:nvSpPr>
          <p:spPr bwMode="auto">
            <a:xfrm>
              <a:off x="499872" y="4753443"/>
              <a:ext cx="1600200" cy="293687"/>
            </a:xfrm>
            <a:prstGeom prst="roundRect">
              <a:avLst>
                <a:gd name="adj" fmla="val 16667"/>
              </a:avLst>
            </a:prstGeom>
            <a:solidFill>
              <a:srgbClr val="C00000"/>
            </a:solidFill>
            <a:ln w="25560">
              <a:solidFill>
                <a:srgbClr val="FFFFFF"/>
              </a:solidFill>
              <a:miter lim="800000"/>
              <a:headEnd/>
              <a:tailEnd/>
            </a:ln>
          </p:spPr>
          <p:txBody>
            <a:bodyPr lIns="90000" tIns="46800" rIns="90000" bIns="46800" anchor="ct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ctr" eaLnBrk="1" hangingPunct="1">
                <a:spcAft>
                  <a:spcPct val="0"/>
                </a:spcAft>
                <a:buClrTx/>
                <a:buFontTx/>
                <a:buNone/>
              </a:pPr>
              <a:r>
                <a:rPr lang="en-US" altLang="en-US" sz="1200" b="1">
                  <a:solidFill>
                    <a:srgbClr val="FFFFFF"/>
                  </a:solidFill>
                </a:rPr>
                <a:t>Specialty Devices</a:t>
              </a:r>
            </a:p>
          </p:txBody>
        </p:sp>
        <p:sp>
          <p:nvSpPr>
            <p:cNvPr id="49" name="Line 25"/>
            <p:cNvSpPr>
              <a:spLocks noChangeShapeType="1"/>
            </p:cNvSpPr>
            <p:nvPr/>
          </p:nvSpPr>
          <p:spPr bwMode="auto">
            <a:xfrm>
              <a:off x="2100072" y="4905843"/>
              <a:ext cx="914400" cy="0"/>
            </a:xfrm>
            <a:prstGeom prst="line">
              <a:avLst/>
            </a:prstGeom>
            <a:noFill/>
            <a:ln w="936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grpSp>
    </p:spTree>
    <p:extLst>
      <p:ext uri="{BB962C8B-B14F-4D97-AF65-F5344CB8AC3E}">
        <p14:creationId xmlns:p14="http://schemas.microsoft.com/office/powerpoint/2010/main" val="369806263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SBP_data_export.avi">
            <a:hlinkClick r:id="" action="ppaction://media"/>
          </p:cNvPr>
          <p:cNvPicPr>
            <a:picLocks noChangeAspect="1"/>
          </p:cNvPicPr>
          <p:nvPr>
            <a:videoFile r:link="rId2"/>
            <p:extLst>
              <p:ext uri="{DAA4B4D4-6D71-4841-9C94-3DE7FCFB9230}">
                <p14:media xmlns:p14="http://schemas.microsoft.com/office/powerpoint/2010/main" r:link="rId1"/>
              </p:ext>
            </p:extLst>
          </p:nvPr>
        </p:nvPicPr>
        <p:blipFill>
          <a:blip r:embed="rId5">
            <a:extLst>
              <a:ext uri="{28A0092B-C50C-407E-A947-70E740481C1C}">
                <a14:useLocalDpi xmlns:a14="http://schemas.microsoft.com/office/drawing/2010/main" val="0"/>
              </a:ext>
            </a:extLst>
          </a:blip>
          <a:srcRect/>
          <a:stretch>
            <a:fillRect/>
          </a:stretch>
        </p:blipFill>
        <p:spPr bwMode="auto">
          <a:xfrm>
            <a:off x="304800" y="1525588"/>
            <a:ext cx="8458200" cy="4722812"/>
          </a:xfrm>
          <a:prstGeom prst="rect">
            <a:avLst/>
          </a:prstGeom>
          <a:noFill/>
          <a:ln w="38100">
            <a:solidFill>
              <a:srgbClr val="FFFF00"/>
            </a:solidFill>
            <a:miter lim="800000"/>
            <a:headEnd/>
            <a:tailEnd/>
          </a:ln>
          <a:extLst>
            <a:ext uri="{909E8E84-426E-40DD-AFC4-6F175D3DCCD1}">
              <a14:hiddenFill xmlns:a14="http://schemas.microsoft.com/office/drawing/2010/main">
                <a:solidFill>
                  <a:srgbClr val="FFFFFF"/>
                </a:solidFill>
              </a14:hiddenFill>
            </a:ext>
          </a:extLst>
        </p:spPr>
      </p:pic>
      <p:sp>
        <p:nvSpPr>
          <p:cNvPr id="24579" name="Title 7"/>
          <p:cNvSpPr>
            <a:spLocks noGrp="1"/>
          </p:cNvSpPr>
          <p:nvPr>
            <p:ph type="title"/>
          </p:nvPr>
        </p:nvSpPr>
        <p:spPr>
          <a:xfrm>
            <a:off x="347663" y="0"/>
            <a:ext cx="7348537" cy="989013"/>
          </a:xfrm>
        </p:spPr>
        <p:txBody>
          <a:bodyPr/>
          <a:lstStyle/>
          <a:p>
            <a:pPr eaLnBrk="1" hangingPunct="1"/>
            <a:r>
              <a:rPr lang="en-US" altLang="en-US" dirty="0">
                <a:latin typeface="Arial" pitchFamily="34" charset="0"/>
                <a:cs typeface="Arial" pitchFamily="34" charset="0"/>
              </a:rPr>
              <a:t>Sample Session – Exporting Data </a:t>
            </a:r>
          </a:p>
        </p:txBody>
      </p:sp>
    </p:spTree>
    <p:extLst>
      <p:ext uri="{BB962C8B-B14F-4D97-AF65-F5344CB8AC3E}">
        <p14:creationId xmlns:p14="http://schemas.microsoft.com/office/powerpoint/2010/main" val="1037989595"/>
      </p:ext>
    </p:extLst>
  </p:cSld>
  <p:clrMapOvr>
    <a:masterClrMapping/>
  </p:clrMapOvr>
  <p:transition/>
  <p:timing>
    <p:tnLst>
      <p:par>
        <p:cTn id="1" dur="indefinite" restart="never" fill="hold" nodeType="tmRoot">
          <p:childTnLst>
            <p:par>
              <p:cTn id="2" fill="hold" nodeType="interactiveSeq"/>
            </p:par>
            <p:seq concurrent="1" nextAc="seek">
              <p:cTn id="3" dur="indefinite" nodeType="mainSeq"/>
              <p:prevCondLst>
                <p:cond evt="onPrev" delay="0">
                  <p:tgtEl>
                    <p:sldTgt/>
                  </p:tgtEl>
                </p:cond>
              </p:prevCondLst>
              <p:nextCondLst>
                <p:cond evt="onNext" delay="0">
                  <p:tgtEl>
                    <p:sldTgt/>
                  </p:tgtEl>
                </p:cond>
              </p:nextCondLst>
            </p:seq>
            <p:seq concurrent="1" nextAc="seek">
              <p:cTn id="4" restart="whenNotActive" fill="hold" evtFilter="cancelBubble" nodeType="interactiveSeq">
                <p:stCondLst>
                  <p:cond evt="onClick" delay="0">
                    <p:tgtEl>
                      <p:spTgt spid="2"/>
                    </p:tgtEl>
                  </p:cond>
                </p:stCondLst>
                <p:endSync evt="end" delay="0">
                  <p:rtn val="all"/>
                </p:endSync>
                <p:childTnLst>
                  <p:par>
                    <p:cTn id="5" fill="hold" nodeType="clickPar">
                      <p:stCondLst>
                        <p:cond delay="0"/>
                      </p:stCondLst>
                      <p:childTnLst>
                        <p:par>
                          <p:cTn id="6" fill="hold" nodeType="withGroup">
                            <p:stCondLst>
                              <p:cond delay="0"/>
                            </p:stCondLst>
                            <p:childTnLst>
                              <p:par>
                                <p:cTn id="7" presetID="2" presetClass="mediacall" presetSubtype="0" fill="hold" nodeType="clickEffect">
                                  <p:stCondLst>
                                    <p:cond delay="0"/>
                                  </p:stCondLst>
                                  <p:childTnLst>
                                    <p:cmd type="call" cmd="togglePause">
                                      <p:cBhvr>
                                        <p:cTn id="8" dur="1" fill="hold"/>
                                        <p:tgtEl>
                                          <p:spTgt spid="2"/>
                                        </p:tgtEl>
                                      </p:cBhvr>
                                    </p:cmd>
                                  </p:childTnLst>
                                </p:cTn>
                              </p:par>
                            </p:childTnLst>
                          </p:cTn>
                        </p:par>
                      </p:childTnLst>
                    </p:cTn>
                  </p:par>
                </p:childTnLst>
              </p:cTn>
              <p:nextCondLst>
                <p:cond evt="onClick" delay="0">
                  <p:tgtEl>
                    <p:spTgt spid="2"/>
                  </p:tgtEl>
                </p:cond>
              </p:nextCondLst>
            </p:seq>
            <p:video>
              <p:cMediaNode vol="80000">
                <p:cTn id="9" fill="hold" display="0">
                  <p:stCondLst>
                    <p:cond delay="indefinite"/>
                  </p:stCondLst>
                </p:cTn>
                <p:tgtEl>
                  <p:spTgt spid="2"/>
                </p:tgtEl>
              </p:cMediaNode>
            </p:video>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ext Box 2"/>
          <p:cNvSpPr txBox="1">
            <a:spLocks noChangeArrowheads="1"/>
          </p:cNvSpPr>
          <p:nvPr/>
        </p:nvSpPr>
        <p:spPr bwMode="auto">
          <a:xfrm>
            <a:off x="228600" y="0"/>
            <a:ext cx="8443913"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9pPr>
          </a:lstStyle>
          <a:p>
            <a:pPr eaLnBrk="1" hangingPunct="1">
              <a:buSzPct val="100000"/>
            </a:pPr>
            <a:r>
              <a:rPr lang="en-US" altLang="en-US" sz="2800" dirty="0">
                <a:cs typeface="Arial" pitchFamily="34" charset="0"/>
              </a:rPr>
              <a:t>3D Fence Diagrams</a:t>
            </a:r>
          </a:p>
        </p:txBody>
      </p:sp>
      <p:sp>
        <p:nvSpPr>
          <p:cNvPr id="25603" name="Rectangle 2"/>
          <p:cNvSpPr>
            <a:spLocks noChangeArrowheads="1"/>
          </p:cNvSpPr>
          <p:nvPr/>
        </p:nvSpPr>
        <p:spPr bwMode="auto">
          <a:xfrm>
            <a:off x="333375" y="1553369"/>
            <a:ext cx="4495800" cy="289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bg1"/>
                </a:solidFill>
                <a:latin typeface="Arial" pitchFamily="34" charset="0"/>
                <a:ea typeface="Microsoft YaHei" pitchFamily="34" charset="-122"/>
              </a:defRPr>
            </a:lvl1pPr>
            <a:lvl2pPr>
              <a:defRPr>
                <a:solidFill>
                  <a:schemeClr val="bg1"/>
                </a:solidFill>
                <a:latin typeface="Arial" pitchFamily="34" charset="0"/>
                <a:ea typeface="Microsoft YaHei" pitchFamily="34" charset="-122"/>
              </a:defRPr>
            </a:lvl2pPr>
            <a:lvl3pPr>
              <a:defRPr>
                <a:solidFill>
                  <a:schemeClr val="bg1"/>
                </a:solidFill>
                <a:latin typeface="Arial" pitchFamily="34" charset="0"/>
                <a:ea typeface="Microsoft YaHei" pitchFamily="34" charset="-122"/>
              </a:defRPr>
            </a:lvl3pPr>
            <a:lvl4pPr>
              <a:defRPr>
                <a:solidFill>
                  <a:schemeClr val="bg1"/>
                </a:solidFill>
                <a:latin typeface="Arial" pitchFamily="34" charset="0"/>
                <a:ea typeface="Microsoft YaHei" pitchFamily="34" charset="-122"/>
              </a:defRPr>
            </a:lvl4pPr>
            <a:lvl5pPr>
              <a:defRPr>
                <a:solidFill>
                  <a:schemeClr val="bg1"/>
                </a:solidFill>
                <a:latin typeface="Arial" pitchFamily="34" charset="0"/>
                <a:ea typeface="Microsoft YaHei" pitchFamily="34" charset="-122"/>
              </a:defRPr>
            </a:lvl5pPr>
            <a:lvl6pPr marL="2514600" indent="-228600" defTabSz="457200" eaLnBrk="0" fontAlgn="base" hangingPunct="0">
              <a:spcBef>
                <a:spcPct val="0"/>
              </a:spcBef>
              <a:spcAft>
                <a:spcPct val="0"/>
              </a:spcAft>
              <a:defRPr>
                <a:solidFill>
                  <a:schemeClr val="bg1"/>
                </a:solidFill>
                <a:latin typeface="Arial" pitchFamily="34" charset="0"/>
                <a:ea typeface="Microsoft YaHei" pitchFamily="34" charset="-122"/>
              </a:defRPr>
            </a:lvl6pPr>
            <a:lvl7pPr marL="2971800" indent="-228600" defTabSz="457200" eaLnBrk="0" fontAlgn="base" hangingPunct="0">
              <a:spcBef>
                <a:spcPct val="0"/>
              </a:spcBef>
              <a:spcAft>
                <a:spcPct val="0"/>
              </a:spcAft>
              <a:defRPr>
                <a:solidFill>
                  <a:schemeClr val="bg1"/>
                </a:solidFill>
                <a:latin typeface="Arial" pitchFamily="34" charset="0"/>
                <a:ea typeface="Microsoft YaHei" pitchFamily="34" charset="-122"/>
              </a:defRPr>
            </a:lvl7pPr>
            <a:lvl8pPr marL="3429000" indent="-228600" defTabSz="457200" eaLnBrk="0" fontAlgn="base" hangingPunct="0">
              <a:spcBef>
                <a:spcPct val="0"/>
              </a:spcBef>
              <a:spcAft>
                <a:spcPct val="0"/>
              </a:spcAft>
              <a:defRPr>
                <a:solidFill>
                  <a:schemeClr val="bg1"/>
                </a:solidFill>
                <a:latin typeface="Arial" pitchFamily="34" charset="0"/>
                <a:ea typeface="Microsoft YaHei" pitchFamily="34" charset="-122"/>
              </a:defRPr>
            </a:lvl8pPr>
            <a:lvl9pPr marL="3886200" indent="-228600" defTabSz="457200" eaLnBrk="0" fontAlgn="base" hangingPunct="0">
              <a:spcBef>
                <a:spcPct val="0"/>
              </a:spcBef>
              <a:spcAft>
                <a:spcPct val="0"/>
              </a:spcAft>
              <a:defRPr>
                <a:solidFill>
                  <a:schemeClr val="bg1"/>
                </a:solidFill>
                <a:latin typeface="Arial" pitchFamily="34" charset="0"/>
                <a:ea typeface="Microsoft YaHei" pitchFamily="34" charset="-122"/>
              </a:defRPr>
            </a:lvl9pPr>
          </a:lstStyle>
          <a:p>
            <a:pPr>
              <a:buFont typeface="Arial" pitchFamily="34" charset="0"/>
              <a:buChar char="•"/>
            </a:pPr>
            <a:r>
              <a:rPr lang="en-US" altLang="en-US" sz="1400" dirty="0">
                <a:solidFill>
                  <a:schemeClr val="tx1">
                    <a:lumMod val="65000"/>
                    <a:lumOff val="35000"/>
                  </a:schemeClr>
                </a:solidFill>
              </a:rPr>
              <a:t>HYPACK SUB-BOTTOM has the ability to produce 3D fence diagrams of the sub-bottom profiling lines with superimposed reflector interpretation and colored </a:t>
            </a:r>
            <a:r>
              <a:rPr lang="en-US" altLang="en-US" sz="1400" dirty="0" err="1">
                <a:solidFill>
                  <a:schemeClr val="tx1">
                    <a:lumMod val="65000"/>
                    <a:lumOff val="35000"/>
                  </a:schemeClr>
                </a:solidFill>
              </a:rPr>
              <a:t>isopach</a:t>
            </a:r>
            <a:r>
              <a:rPr lang="en-US" altLang="en-US" sz="1400" dirty="0">
                <a:solidFill>
                  <a:schemeClr val="tx1">
                    <a:lumMod val="65000"/>
                    <a:lumOff val="35000"/>
                  </a:schemeClr>
                </a:solidFill>
              </a:rPr>
              <a:t> polygons.  </a:t>
            </a:r>
          </a:p>
          <a:p>
            <a:pPr>
              <a:buFont typeface="Arial" pitchFamily="34" charset="0"/>
              <a:buChar char="•"/>
            </a:pPr>
            <a:endParaRPr lang="en-US" altLang="en-US" sz="1400" dirty="0">
              <a:solidFill>
                <a:schemeClr val="tx1">
                  <a:lumMod val="65000"/>
                  <a:lumOff val="35000"/>
                </a:schemeClr>
              </a:solidFill>
            </a:endParaRPr>
          </a:p>
          <a:p>
            <a:pPr>
              <a:buFont typeface="Arial" pitchFamily="34" charset="0"/>
              <a:buChar char="•"/>
            </a:pPr>
            <a:r>
              <a:rPr lang="en-US" altLang="en-US" sz="1400" dirty="0">
                <a:solidFill>
                  <a:schemeClr val="tx1">
                    <a:lumMod val="65000"/>
                    <a:lumOff val="35000"/>
                  </a:schemeClr>
                </a:solidFill>
              </a:rPr>
              <a:t>The fence diagram can be rotated in any direction and the transparency of the data controlled.  The fence data can also be trimmed to a border file to highlight a particular area of interest.  </a:t>
            </a:r>
          </a:p>
          <a:p>
            <a:pPr>
              <a:buFont typeface="Arial" pitchFamily="34" charset="0"/>
              <a:buChar char="•"/>
            </a:pPr>
            <a:endParaRPr lang="en-US" altLang="en-US" sz="1400" dirty="0">
              <a:solidFill>
                <a:schemeClr val="tx1">
                  <a:lumMod val="65000"/>
                  <a:lumOff val="35000"/>
                </a:schemeClr>
              </a:solidFill>
            </a:endParaRPr>
          </a:p>
          <a:p>
            <a:pPr>
              <a:buFont typeface="Arial" pitchFamily="34" charset="0"/>
              <a:buChar char="•"/>
            </a:pPr>
            <a:r>
              <a:rPr lang="en-US" altLang="en-US" sz="1400" dirty="0">
                <a:solidFill>
                  <a:schemeClr val="tx1">
                    <a:lumMod val="65000"/>
                    <a:lumOff val="35000"/>
                  </a:schemeClr>
                </a:solidFill>
              </a:rPr>
              <a:t>This is a useful tool for visualizing the data in three dimensions to provide a better understanding of the sub-surface geology..  </a:t>
            </a:r>
          </a:p>
        </p:txBody>
      </p:sp>
      <p:grpSp>
        <p:nvGrpSpPr>
          <p:cNvPr id="2" name="Group 1">
            <a:extLst>
              <a:ext uri="{FF2B5EF4-FFF2-40B4-BE49-F238E27FC236}">
                <a16:creationId xmlns:a16="http://schemas.microsoft.com/office/drawing/2014/main" xmlns="" id="{4767F1D8-D639-4DD5-B44C-72FE6CDFA754}"/>
              </a:ext>
            </a:extLst>
          </p:cNvPr>
          <p:cNvGrpSpPr/>
          <p:nvPr/>
        </p:nvGrpSpPr>
        <p:grpSpPr>
          <a:xfrm>
            <a:off x="5000625" y="1553369"/>
            <a:ext cx="2097088" cy="2276475"/>
            <a:chOff x="4724400" y="1047750"/>
            <a:chExt cx="2097088" cy="2276475"/>
          </a:xfrm>
        </p:grpSpPr>
        <p:pic>
          <p:nvPicPr>
            <p:cNvPr id="25606" name="Picture 2"/>
            <p:cNvPicPr>
              <a:picLocks noChangeAspect="1" noChangeArrowheads="1"/>
            </p:cNvPicPr>
            <p:nvPr/>
          </p:nvPicPr>
          <p:blipFill>
            <a:blip r:embed="rId3">
              <a:extLst>
                <a:ext uri="{28A0092B-C50C-407E-A947-70E740481C1C}">
                  <a14:useLocalDpi xmlns:a14="http://schemas.microsoft.com/office/drawing/2010/main" val="0"/>
                </a:ext>
              </a:extLst>
            </a:blip>
            <a:srcRect b="24231"/>
            <a:stretch>
              <a:fillRect/>
            </a:stretch>
          </p:blipFill>
          <p:spPr bwMode="auto">
            <a:xfrm>
              <a:off x="4724400" y="1047750"/>
              <a:ext cx="2097088" cy="22764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00B8FF"/>
                  </a:solidFill>
                </a14:hiddenFill>
              </a:ext>
            </a:extLst>
          </p:spPr>
        </p:pic>
        <p:sp>
          <p:nvSpPr>
            <p:cNvPr id="8" name="Rectangle 7"/>
            <p:cNvSpPr/>
            <p:nvPr/>
          </p:nvSpPr>
          <p:spPr>
            <a:xfrm>
              <a:off x="4876800" y="3076575"/>
              <a:ext cx="1524000" cy="200025"/>
            </a:xfrm>
            <a:prstGeom prst="rect">
              <a:avLst/>
            </a:prstGeom>
            <a:noFill/>
            <a:ln w="28575">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sp>
        <p:nvSpPr>
          <p:cNvPr id="25608" name="AutoShape 3"/>
          <p:cNvSpPr>
            <a:spLocks noChangeArrowheads="1"/>
          </p:cNvSpPr>
          <p:nvPr/>
        </p:nvSpPr>
        <p:spPr bwMode="auto">
          <a:xfrm>
            <a:off x="6677025" y="3263900"/>
            <a:ext cx="2133600" cy="2257425"/>
          </a:xfrm>
          <a:prstGeom prst="roundRect">
            <a:avLst>
              <a:gd name="adj" fmla="val 171"/>
            </a:avLst>
          </a:prstGeom>
          <a:solidFill>
            <a:srgbClr val="99CCFF"/>
          </a:solidFill>
          <a:ln w="9360">
            <a:solidFill>
              <a:srgbClr val="000000"/>
            </a:solidFill>
            <a:round/>
            <a:headEnd/>
            <a:tailEnd/>
          </a:ln>
        </p:spPr>
        <p:txBody>
          <a:bodyPr lIns="90000" tIns="45000" rIns="90000" bIns="45000" anchor="ctr" anchorCtr="1"/>
          <a:lstStyle>
            <a:lvl1pPr marL="285750" indent="-285750">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eaLnBrk="1" hangingPunct="1">
              <a:spcAft>
                <a:spcPct val="0"/>
              </a:spcAft>
              <a:buClrTx/>
              <a:buFont typeface="Arial" pitchFamily="34" charset="0"/>
              <a:buChar char="•"/>
            </a:pPr>
            <a:r>
              <a:rPr lang="en-US" altLang="en-US" sz="1800" dirty="0">
                <a:solidFill>
                  <a:schemeClr val="tx1">
                    <a:lumMod val="65000"/>
                    <a:lumOff val="35000"/>
                  </a:schemeClr>
                </a:solidFill>
              </a:rPr>
              <a:t>Use Shift left mouse click to rotate the Fence.</a:t>
            </a:r>
          </a:p>
          <a:p>
            <a:pPr eaLnBrk="1" hangingPunct="1">
              <a:spcAft>
                <a:spcPct val="0"/>
              </a:spcAft>
              <a:buClrTx/>
              <a:buFont typeface="Arial" pitchFamily="34" charset="0"/>
              <a:buChar char="•"/>
            </a:pPr>
            <a:r>
              <a:rPr lang="en-US" altLang="en-US" sz="1800" dirty="0">
                <a:solidFill>
                  <a:schemeClr val="tx1">
                    <a:lumMod val="65000"/>
                    <a:lumOff val="35000"/>
                  </a:schemeClr>
                </a:solidFill>
              </a:rPr>
              <a:t>Mouse wheel to zoom in/out.</a:t>
            </a:r>
          </a:p>
          <a:p>
            <a:pPr eaLnBrk="1" hangingPunct="1">
              <a:spcAft>
                <a:spcPct val="0"/>
              </a:spcAft>
              <a:buClrTx/>
              <a:buFont typeface="Arial" pitchFamily="34" charset="0"/>
              <a:buChar char="•"/>
            </a:pPr>
            <a:r>
              <a:rPr lang="en-US" altLang="en-US" sz="1800" dirty="0">
                <a:solidFill>
                  <a:schemeClr val="tx1">
                    <a:lumMod val="65000"/>
                    <a:lumOff val="35000"/>
                  </a:schemeClr>
                </a:solidFill>
              </a:rPr>
              <a:t>Right mouse click to pan.</a:t>
            </a:r>
          </a:p>
        </p:txBody>
      </p:sp>
    </p:spTree>
    <p:extLst>
      <p:ext uri="{BB962C8B-B14F-4D97-AF65-F5344CB8AC3E}">
        <p14:creationId xmlns:p14="http://schemas.microsoft.com/office/powerpoint/2010/main" val="3354214113"/>
      </p:ext>
    </p:extLst>
  </p:cSld>
  <p:clrMapOvr>
    <a:masterClrMapping/>
  </p:clrMapOvr>
  <p:transition/>
  <p:timing>
    <p:tnLst>
      <p:par>
        <p:cTn id="1" dur="indefinite" restart="never" fill="hold" nodeType="tmRoot">
          <p:childTnLst>
            <p:par>
              <p:cTn id="2" fill="hold" nodeType="interactiveSeq"/>
            </p:par>
            <p:seq concurrent="1" nextAc="seek">
              <p:cTn id="3" dur="indefinite" nodeType="mainSeq"/>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91A251B-3239-4DA8-A210-394A58902496}"/>
              </a:ext>
            </a:extLst>
          </p:cNvPr>
          <p:cNvSpPr>
            <a:spLocks noGrp="1"/>
          </p:cNvSpPr>
          <p:nvPr>
            <p:ph type="title"/>
          </p:nvPr>
        </p:nvSpPr>
        <p:spPr/>
        <p:txBody>
          <a:bodyPr/>
          <a:lstStyle/>
          <a:p>
            <a:r>
              <a:rPr lang="en-US" altLang="en-US" dirty="0">
                <a:cs typeface="Arial" pitchFamily="34" charset="0"/>
              </a:rPr>
              <a:t>3D Fence Diagrams</a:t>
            </a:r>
            <a:endParaRPr lang="en-US" dirty="0"/>
          </a:p>
        </p:txBody>
      </p:sp>
      <p:sp>
        <p:nvSpPr>
          <p:cNvPr id="3" name="Slide Number Placeholder 2">
            <a:extLst>
              <a:ext uri="{FF2B5EF4-FFF2-40B4-BE49-F238E27FC236}">
                <a16:creationId xmlns:a16="http://schemas.microsoft.com/office/drawing/2014/main" xmlns="" id="{65258E91-39E7-40D1-98F9-EC91E5ABF921}"/>
              </a:ext>
            </a:extLst>
          </p:cNvPr>
          <p:cNvSpPr>
            <a:spLocks noGrp="1"/>
          </p:cNvSpPr>
          <p:nvPr>
            <p:ph type="sldNum" sz="quarter" idx="12"/>
          </p:nvPr>
        </p:nvSpPr>
        <p:spPr/>
        <p:txBody>
          <a:bodyPr/>
          <a:lstStyle/>
          <a:p>
            <a:fld id="{50F2F8E5-1108-0A46-83A0-852BF6A1A522}" type="slidenum">
              <a:rPr lang="en-US" smtClean="0"/>
              <a:pPr/>
              <a:t>52</a:t>
            </a:fld>
            <a:endParaRPr lang="en-US"/>
          </a:p>
        </p:txBody>
      </p:sp>
      <p:pic>
        <p:nvPicPr>
          <p:cNvPr id="4" name="Picture 5">
            <a:extLst>
              <a:ext uri="{FF2B5EF4-FFF2-40B4-BE49-F238E27FC236}">
                <a16:creationId xmlns:a16="http://schemas.microsoft.com/office/drawing/2014/main" xmlns="" id="{5E059EA0-E55D-4723-821B-9A3701634C8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9447" r="4332"/>
          <a:stretch>
            <a:fillRect/>
          </a:stretch>
        </p:blipFill>
        <p:spPr bwMode="auto">
          <a:xfrm>
            <a:off x="368255" y="1368082"/>
            <a:ext cx="6507888" cy="4657051"/>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5" name="Rectangle 9">
            <a:extLst>
              <a:ext uri="{FF2B5EF4-FFF2-40B4-BE49-F238E27FC236}">
                <a16:creationId xmlns:a16="http://schemas.microsoft.com/office/drawing/2014/main" xmlns="" id="{3DEF6EE8-F433-4BE6-A04C-86AE29C5CC8E}"/>
              </a:ext>
            </a:extLst>
          </p:cNvPr>
          <p:cNvSpPr>
            <a:spLocks noChangeArrowheads="1"/>
          </p:cNvSpPr>
          <p:nvPr/>
        </p:nvSpPr>
        <p:spPr bwMode="auto">
          <a:xfrm>
            <a:off x="2286000" y="6169251"/>
            <a:ext cx="4572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en-US" sz="1200" dirty="0">
                <a:solidFill>
                  <a:schemeClr val="tx1">
                    <a:lumMod val="65000"/>
                    <a:lumOff val="35000"/>
                  </a:schemeClr>
                </a:solidFill>
              </a:rPr>
              <a:t>3D fence diagram of three parallel sub-bottom profiling lines showing superimposed interpretation and scale bars.</a:t>
            </a:r>
          </a:p>
        </p:txBody>
      </p:sp>
    </p:spTree>
    <p:extLst>
      <p:ext uri="{BB962C8B-B14F-4D97-AF65-F5344CB8AC3E}">
        <p14:creationId xmlns:p14="http://schemas.microsoft.com/office/powerpoint/2010/main" val="133367551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33312FB-91D9-4AA0-9B15-04CC05B8E84D}"/>
              </a:ext>
            </a:extLst>
          </p:cNvPr>
          <p:cNvSpPr>
            <a:spLocks noGrp="1"/>
          </p:cNvSpPr>
          <p:nvPr>
            <p:ph type="title"/>
          </p:nvPr>
        </p:nvSpPr>
        <p:spPr/>
        <p:txBody>
          <a:bodyPr/>
          <a:lstStyle/>
          <a:p>
            <a:r>
              <a:rPr lang="en-US" dirty="0"/>
              <a:t>3D Fence Display</a:t>
            </a:r>
          </a:p>
        </p:txBody>
      </p:sp>
      <p:sp>
        <p:nvSpPr>
          <p:cNvPr id="3" name="Slide Number Placeholder 2">
            <a:extLst>
              <a:ext uri="{FF2B5EF4-FFF2-40B4-BE49-F238E27FC236}">
                <a16:creationId xmlns:a16="http://schemas.microsoft.com/office/drawing/2014/main" xmlns="" id="{C92554E8-80F8-46F7-9DA9-7BCDADE92A1F}"/>
              </a:ext>
            </a:extLst>
          </p:cNvPr>
          <p:cNvSpPr>
            <a:spLocks noGrp="1"/>
          </p:cNvSpPr>
          <p:nvPr>
            <p:ph type="sldNum" sz="quarter" idx="12"/>
          </p:nvPr>
        </p:nvSpPr>
        <p:spPr/>
        <p:txBody>
          <a:bodyPr/>
          <a:lstStyle/>
          <a:p>
            <a:fld id="{50F2F8E5-1108-0A46-83A0-852BF6A1A522}" type="slidenum">
              <a:rPr lang="en-US" smtClean="0"/>
              <a:pPr/>
              <a:t>53</a:t>
            </a:fld>
            <a:endParaRPr lang="en-US"/>
          </a:p>
        </p:txBody>
      </p:sp>
      <p:pic>
        <p:nvPicPr>
          <p:cNvPr id="4" name="Picture 4">
            <a:extLst>
              <a:ext uri="{FF2B5EF4-FFF2-40B4-BE49-F238E27FC236}">
                <a16:creationId xmlns:a16="http://schemas.microsoft.com/office/drawing/2014/main" xmlns="" id="{BE5AA937-7904-43BC-9867-A98C3C5544C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34300" t="4419" r="5045" b="41545"/>
          <a:stretch>
            <a:fillRect/>
          </a:stretch>
        </p:blipFill>
        <p:spPr bwMode="auto">
          <a:xfrm>
            <a:off x="806450" y="1566723"/>
            <a:ext cx="7531100" cy="425976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5" name="Rectangle 3">
            <a:extLst>
              <a:ext uri="{FF2B5EF4-FFF2-40B4-BE49-F238E27FC236}">
                <a16:creationId xmlns:a16="http://schemas.microsoft.com/office/drawing/2014/main" xmlns="" id="{EF90F912-6F75-4863-8A98-A9254B555505}"/>
              </a:ext>
            </a:extLst>
          </p:cNvPr>
          <p:cNvSpPr>
            <a:spLocks noChangeArrowheads="1"/>
          </p:cNvSpPr>
          <p:nvPr/>
        </p:nvSpPr>
        <p:spPr bwMode="auto">
          <a:xfrm>
            <a:off x="2286000" y="5839235"/>
            <a:ext cx="45720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en-US" sz="1200" dirty="0">
                <a:solidFill>
                  <a:schemeClr val="tx1">
                    <a:lumMod val="65000"/>
                    <a:lumOff val="35000"/>
                  </a:schemeClr>
                </a:solidFill>
              </a:rPr>
              <a:t>3D fence diagram of two intersecting sub-bottom profiling lines. </a:t>
            </a:r>
          </a:p>
        </p:txBody>
      </p:sp>
    </p:spTree>
    <p:extLst>
      <p:ext uri="{BB962C8B-B14F-4D97-AF65-F5344CB8AC3E}">
        <p14:creationId xmlns:p14="http://schemas.microsoft.com/office/powerpoint/2010/main" val="12963305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7"/>
          <p:cNvSpPr>
            <a:spLocks noGrp="1"/>
          </p:cNvSpPr>
          <p:nvPr>
            <p:ph type="title"/>
          </p:nvPr>
        </p:nvSpPr>
        <p:spPr>
          <a:xfrm>
            <a:off x="347663" y="0"/>
            <a:ext cx="7348537" cy="989013"/>
          </a:xfrm>
        </p:spPr>
        <p:txBody>
          <a:bodyPr/>
          <a:lstStyle/>
          <a:p>
            <a:pPr eaLnBrk="1" hangingPunct="1"/>
            <a:r>
              <a:rPr lang="en-US" altLang="en-US" dirty="0">
                <a:latin typeface="Arial" pitchFamily="34" charset="0"/>
                <a:cs typeface="Arial" pitchFamily="34" charset="0"/>
              </a:rPr>
              <a:t>Sample Session – 3D Fences </a:t>
            </a:r>
          </a:p>
        </p:txBody>
      </p:sp>
      <p:pic>
        <p:nvPicPr>
          <p:cNvPr id="3" name="SBP_3D_fence_output.avi">
            <a:hlinkClick r:id="" action="ppaction://media"/>
          </p:cNvPr>
          <p:cNvPicPr>
            <a:picLocks noChangeAspect="1"/>
          </p:cNvPicPr>
          <p:nvPr>
            <a:videoFile r:link="rId2"/>
            <p:extLst>
              <p:ext uri="{DAA4B4D4-6D71-4841-9C94-3DE7FCFB9230}">
                <p14:media xmlns:p14="http://schemas.microsoft.com/office/powerpoint/2010/main" r:link="rId1"/>
              </p:ext>
            </p:extLst>
          </p:nvPr>
        </p:nvPicPr>
        <p:blipFill>
          <a:blip r:embed="rId5">
            <a:extLst>
              <a:ext uri="{28A0092B-C50C-407E-A947-70E740481C1C}">
                <a14:useLocalDpi xmlns:a14="http://schemas.microsoft.com/office/drawing/2010/main" val="0"/>
              </a:ext>
            </a:extLst>
          </a:blip>
          <a:srcRect/>
          <a:stretch>
            <a:fillRect/>
          </a:stretch>
        </p:blipFill>
        <p:spPr bwMode="auto">
          <a:xfrm>
            <a:off x="381000" y="1524000"/>
            <a:ext cx="8378825" cy="4678363"/>
          </a:xfrm>
          <a:prstGeom prst="rect">
            <a:avLst/>
          </a:prstGeom>
          <a:noFill/>
          <a:ln w="38100">
            <a:solidFill>
              <a:srgbClr val="FFFF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03644022"/>
      </p:ext>
    </p:extLst>
  </p:cSld>
  <p:clrMapOvr>
    <a:masterClrMapping/>
  </p:clrMapOvr>
  <p:transition/>
  <p:timing>
    <p:tnLst>
      <p:par>
        <p:cTn id="1" dur="indefinite" restart="never" fill="hold" nodeType="tmRoot">
          <p:childTnLst>
            <p:par>
              <p:cTn id="2" fill="hold" nodeType="interactiveSeq"/>
            </p:par>
            <p:seq concurrent="1" nextAc="seek">
              <p:cTn id="3" dur="indefinite" nodeType="mainSeq"/>
              <p:prevCondLst>
                <p:cond evt="onPrev" delay="0">
                  <p:tgtEl>
                    <p:sldTgt/>
                  </p:tgtEl>
                </p:cond>
              </p:prevCondLst>
              <p:nextCondLst>
                <p:cond evt="onNext" delay="0">
                  <p:tgtEl>
                    <p:sldTgt/>
                  </p:tgtEl>
                </p:cond>
              </p:nextCondLst>
            </p:seq>
            <p:seq concurrent="1" nextAc="seek">
              <p:cTn id="4" restart="whenNotActive" fill="hold" evtFilter="cancelBubble" nodeType="interactiveSeq">
                <p:stCondLst>
                  <p:cond evt="onClick" delay="0">
                    <p:tgtEl>
                      <p:spTgt spid="3"/>
                    </p:tgtEl>
                  </p:cond>
                </p:stCondLst>
                <p:endSync evt="end" delay="0">
                  <p:rtn val="all"/>
                </p:endSync>
                <p:childTnLst>
                  <p:par>
                    <p:cTn id="5" fill="hold" nodeType="clickPar">
                      <p:stCondLst>
                        <p:cond delay="0"/>
                      </p:stCondLst>
                      <p:childTnLst>
                        <p:par>
                          <p:cTn id="6" fill="hold" nodeType="withGroup">
                            <p:stCondLst>
                              <p:cond delay="0"/>
                            </p:stCondLst>
                            <p:childTnLst>
                              <p:par>
                                <p:cTn id="7" presetID="2" presetClass="mediacall" presetSubtype="0" fill="hold" nodeType="clickEffect">
                                  <p:stCondLst>
                                    <p:cond delay="0"/>
                                  </p:stCondLst>
                                  <p:childTnLst>
                                    <p:cmd type="call" cmd="togglePause">
                                      <p:cBhvr>
                                        <p:cTn id="8" dur="1" fill="hold"/>
                                        <p:tgtEl>
                                          <p:spTgt spid="3"/>
                                        </p:tgtEl>
                                      </p:cBhvr>
                                    </p:cmd>
                                  </p:childTnLst>
                                </p:cTn>
                              </p:par>
                            </p:childTnLst>
                          </p:cTn>
                        </p:par>
                      </p:childTnLst>
                    </p:cTn>
                  </p:par>
                </p:childTnLst>
              </p:cTn>
              <p:nextCondLst>
                <p:cond evt="onClick" delay="0">
                  <p:tgtEl>
                    <p:spTgt spid="3"/>
                  </p:tgtEl>
                </p:cond>
              </p:nextCondLst>
            </p:seq>
            <p:video>
              <p:cMediaNode vol="80000">
                <p:cTn id="9" fill="hold" display="0">
                  <p:stCondLst>
                    <p:cond delay="indefinite"/>
                  </p:stCondLst>
                </p:cTn>
                <p:tgtEl>
                  <p:spTgt spid="3"/>
                </p:tgtEl>
              </p:cMediaNode>
            </p:video>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499703" y="1874702"/>
            <a:ext cx="8554481" cy="1470025"/>
          </a:xfrm>
        </p:spPr>
        <p:txBody>
          <a:bodyPr/>
          <a:lstStyle/>
          <a:p>
            <a:r>
              <a:rPr lang="en-US" dirty="0"/>
              <a:t>Thank You !</a:t>
            </a:r>
            <a:endParaRPr lang="en-US" sz="2400" dirty="0"/>
          </a:p>
        </p:txBody>
      </p:sp>
      <p:sp>
        <p:nvSpPr>
          <p:cNvPr id="7" name="Content Placeholder 6"/>
          <p:cNvSpPr>
            <a:spLocks noGrp="1"/>
          </p:cNvSpPr>
          <p:nvPr>
            <p:ph sz="quarter" idx="11"/>
          </p:nvPr>
        </p:nvSpPr>
        <p:spPr/>
        <p:txBody>
          <a:bodyPr/>
          <a:lstStyle/>
          <a:p>
            <a:r>
              <a:rPr lang="en-US" dirty="0"/>
              <a:t>January 2020</a:t>
            </a:r>
          </a:p>
        </p:txBody>
      </p:sp>
      <p:sp>
        <p:nvSpPr>
          <p:cNvPr id="6" name="Rectangle 5"/>
          <p:cNvSpPr/>
          <p:nvPr/>
        </p:nvSpPr>
        <p:spPr>
          <a:xfrm>
            <a:off x="511657" y="4756957"/>
            <a:ext cx="8142645" cy="1538883"/>
          </a:xfrm>
          <a:prstGeom prst="rect">
            <a:avLst/>
          </a:prstGeom>
          <a:noFill/>
        </p:spPr>
        <p:txBody>
          <a:bodyPr wrap="square">
            <a:spAutoFit/>
          </a:bodyPr>
          <a:lstStyle/>
          <a:p>
            <a:pPr>
              <a:buClr>
                <a:schemeClr val="tx1">
                  <a:lumMod val="65000"/>
                  <a:lumOff val="35000"/>
                </a:schemeClr>
              </a:buClr>
            </a:pPr>
            <a:r>
              <a:rPr lang="en-US" sz="1600" dirty="0">
                <a:solidFill>
                  <a:schemeClr val="tx1">
                    <a:lumMod val="65000"/>
                    <a:lumOff val="35000"/>
                  </a:schemeClr>
                </a:solidFill>
                <a:hlinkClick r:id="rId2"/>
              </a:rPr>
              <a:t>HYPACK on Youtube.com</a:t>
            </a:r>
            <a:r>
              <a:rPr lang="en-US" sz="1600" dirty="0">
                <a:solidFill>
                  <a:schemeClr val="tx1">
                    <a:lumMod val="65000"/>
                    <a:lumOff val="35000"/>
                  </a:schemeClr>
                </a:solidFill>
              </a:rPr>
              <a:t>  ( Historical Sessions )		</a:t>
            </a:r>
            <a:r>
              <a:rPr lang="en-US" sz="1600" dirty="0">
                <a:solidFill>
                  <a:schemeClr val="tx1">
                    <a:lumMod val="65000"/>
                    <a:lumOff val="35000"/>
                  </a:schemeClr>
                </a:solidFill>
                <a:hlinkClick r:id="rId3"/>
              </a:rPr>
              <a:t>HYPACK Live Chat</a:t>
            </a:r>
            <a:r>
              <a:rPr lang="en-US" sz="1600" dirty="0">
                <a:solidFill>
                  <a:schemeClr val="tx1">
                    <a:lumMod val="65000"/>
                    <a:lumOff val="35000"/>
                  </a:schemeClr>
                </a:solidFill>
              </a:rPr>
              <a:t> </a:t>
            </a:r>
          </a:p>
          <a:p>
            <a:pPr>
              <a:buClr>
                <a:schemeClr val="tx1">
                  <a:lumMod val="65000"/>
                  <a:lumOff val="35000"/>
                </a:schemeClr>
              </a:buClr>
            </a:pPr>
            <a:endParaRPr lang="en-US" sz="1600" dirty="0">
              <a:solidFill>
                <a:schemeClr val="tx1">
                  <a:lumMod val="65000"/>
                  <a:lumOff val="35000"/>
                </a:schemeClr>
              </a:solidFill>
            </a:endParaRPr>
          </a:p>
          <a:p>
            <a:pPr>
              <a:buClr>
                <a:schemeClr val="tx1">
                  <a:lumMod val="65000"/>
                  <a:lumOff val="35000"/>
                </a:schemeClr>
              </a:buClr>
            </a:pPr>
            <a:r>
              <a:rPr lang="en-US" sz="1600" dirty="0">
                <a:solidFill>
                  <a:schemeClr val="tx1">
                    <a:lumMod val="65000"/>
                    <a:lumOff val="35000"/>
                  </a:schemeClr>
                </a:solidFill>
                <a:hlinkClick r:id="rId4"/>
              </a:rPr>
              <a:t>HYPACK on Youtube.com </a:t>
            </a:r>
            <a:r>
              <a:rPr lang="en-US" sz="1600" dirty="0">
                <a:solidFill>
                  <a:schemeClr val="tx1">
                    <a:lumMod val="65000"/>
                    <a:lumOff val="35000"/>
                  </a:schemeClr>
                </a:solidFill>
              </a:rPr>
              <a:t>  ( Newer Sessions ) 		</a:t>
            </a:r>
            <a:r>
              <a:rPr lang="en-US" sz="1600" dirty="0">
                <a:solidFill>
                  <a:schemeClr val="tx1">
                    <a:lumMod val="65000"/>
                    <a:lumOff val="35000"/>
                  </a:schemeClr>
                </a:solidFill>
                <a:hlinkClick r:id="rId5"/>
              </a:rPr>
              <a:t>HYPACK </a:t>
            </a:r>
            <a:r>
              <a:rPr lang="en-US" sz="1600" dirty="0" err="1">
                <a:solidFill>
                  <a:schemeClr val="tx1">
                    <a:lumMod val="65000"/>
                    <a:lumOff val="35000"/>
                  </a:schemeClr>
                </a:solidFill>
                <a:hlinkClick r:id="rId5"/>
              </a:rPr>
              <a:t>Ustream</a:t>
            </a:r>
            <a:endParaRPr lang="en-US" sz="1600" dirty="0">
              <a:solidFill>
                <a:schemeClr val="tx1">
                  <a:lumMod val="65000"/>
                  <a:lumOff val="35000"/>
                </a:schemeClr>
              </a:solidFill>
            </a:endParaRPr>
          </a:p>
          <a:p>
            <a:pPr>
              <a:buClr>
                <a:schemeClr val="tx1">
                  <a:lumMod val="65000"/>
                  <a:lumOff val="35000"/>
                </a:schemeClr>
              </a:buClr>
            </a:pPr>
            <a:endParaRPr lang="en-US" sz="1600" dirty="0">
              <a:solidFill>
                <a:schemeClr val="tx1">
                  <a:lumMod val="65000"/>
                  <a:lumOff val="35000"/>
                </a:schemeClr>
              </a:solidFill>
              <a:hlinkClick r:id="rId6"/>
            </a:endParaRPr>
          </a:p>
          <a:p>
            <a:pPr>
              <a:buClr>
                <a:schemeClr val="tx1">
                  <a:lumMod val="65000"/>
                  <a:lumOff val="35000"/>
                </a:schemeClr>
              </a:buClr>
            </a:pPr>
            <a:r>
              <a:rPr lang="en-US" sz="1600" dirty="0">
                <a:solidFill>
                  <a:schemeClr val="tx1">
                    <a:lumMod val="65000"/>
                    <a:lumOff val="35000"/>
                  </a:schemeClr>
                </a:solidFill>
                <a:hlinkClick r:id="rId6"/>
              </a:rPr>
              <a:t>HYPACK SUPPORT Site </a:t>
            </a:r>
            <a:r>
              <a:rPr lang="en-US" sz="1600" dirty="0">
                <a:solidFill>
                  <a:schemeClr val="tx1">
                    <a:lumMod val="65000"/>
                    <a:lumOff val="35000"/>
                  </a:schemeClr>
                </a:solidFill>
              </a:rPr>
              <a:t>						</a:t>
            </a:r>
            <a:r>
              <a:rPr lang="en-US" sz="1600" dirty="0">
                <a:solidFill>
                  <a:schemeClr val="tx1">
                    <a:lumMod val="65000"/>
                    <a:lumOff val="35000"/>
                  </a:schemeClr>
                </a:solidFill>
                <a:hlinkClick r:id="rId7"/>
              </a:rPr>
              <a:t>HYPACK Website</a:t>
            </a:r>
            <a:r>
              <a:rPr lang="en-US" sz="1600" dirty="0">
                <a:solidFill>
                  <a:schemeClr val="tx1">
                    <a:lumMod val="65000"/>
                    <a:lumOff val="35000"/>
                  </a:schemeClr>
                </a:solidFill>
              </a:rPr>
              <a:t>		</a:t>
            </a:r>
          </a:p>
          <a:p>
            <a:pPr>
              <a:buClr>
                <a:schemeClr val="tx1">
                  <a:lumMod val="65000"/>
                  <a:lumOff val="35000"/>
                </a:schemeClr>
              </a:buClr>
            </a:pPr>
            <a:endParaRPr lang="en-US" sz="1400" dirty="0">
              <a:solidFill>
                <a:schemeClr val="tx1">
                  <a:lumMod val="65000"/>
                  <a:lumOff val="35000"/>
                </a:schemeClr>
              </a:solidFill>
            </a:endParaRPr>
          </a:p>
        </p:txBody>
      </p:sp>
      <p:sp>
        <p:nvSpPr>
          <p:cNvPr id="3" name="TextBox 2"/>
          <p:cNvSpPr txBox="1"/>
          <p:nvPr/>
        </p:nvSpPr>
        <p:spPr>
          <a:xfrm>
            <a:off x="499703" y="4319514"/>
            <a:ext cx="3108543" cy="369332"/>
          </a:xfrm>
          <a:prstGeom prst="rect">
            <a:avLst/>
          </a:prstGeom>
          <a:noFill/>
        </p:spPr>
        <p:txBody>
          <a:bodyPr wrap="none" rtlCol="0">
            <a:spAutoFit/>
          </a:bodyPr>
          <a:lstStyle/>
          <a:p>
            <a:r>
              <a:rPr lang="en-US" b="1" dirty="0">
                <a:solidFill>
                  <a:schemeClr val="bg2"/>
                </a:solidFill>
              </a:rPr>
              <a:t>Links to more information:</a:t>
            </a:r>
          </a:p>
        </p:txBody>
      </p:sp>
      <p:sp>
        <p:nvSpPr>
          <p:cNvPr id="5" name="TextBox 4"/>
          <p:cNvSpPr txBox="1"/>
          <p:nvPr/>
        </p:nvSpPr>
        <p:spPr>
          <a:xfrm>
            <a:off x="5981700" y="1737360"/>
            <a:ext cx="2427781" cy="2308324"/>
          </a:xfrm>
          <a:prstGeom prst="rect">
            <a:avLst/>
          </a:prstGeom>
          <a:noFill/>
        </p:spPr>
        <p:txBody>
          <a:bodyPr wrap="none" rtlCol="0">
            <a:spAutoFit/>
          </a:bodyPr>
          <a:lstStyle/>
          <a:p>
            <a:r>
              <a:rPr lang="en-US" b="1" u="sng" dirty="0">
                <a:solidFill>
                  <a:schemeClr val="bg1"/>
                </a:solidFill>
              </a:rPr>
              <a:t>Contact Us:</a:t>
            </a:r>
          </a:p>
          <a:p>
            <a:endParaRPr lang="en-US" dirty="0"/>
          </a:p>
          <a:p>
            <a:r>
              <a:rPr lang="en-US" dirty="0">
                <a:solidFill>
                  <a:schemeClr val="bg1"/>
                </a:solidFill>
              </a:rPr>
              <a:t>Sales@HYPACK.com</a:t>
            </a:r>
          </a:p>
          <a:p>
            <a:endParaRPr lang="en-US" dirty="0">
              <a:solidFill>
                <a:schemeClr val="bg1"/>
              </a:solidFill>
            </a:endParaRPr>
          </a:p>
          <a:p>
            <a:r>
              <a:rPr lang="en-US" dirty="0">
                <a:solidFill>
                  <a:schemeClr val="bg1"/>
                </a:solidFill>
              </a:rPr>
              <a:t>Help@HYPACK.com</a:t>
            </a:r>
          </a:p>
          <a:p>
            <a:endParaRPr lang="en-US" dirty="0">
              <a:solidFill>
                <a:schemeClr val="bg1"/>
              </a:solidFill>
            </a:endParaRPr>
          </a:p>
          <a:p>
            <a:r>
              <a:rPr lang="en-US" dirty="0">
                <a:solidFill>
                  <a:schemeClr val="bg1"/>
                </a:solidFill>
              </a:rPr>
              <a:t>(860) 635 - 1500</a:t>
            </a:r>
          </a:p>
          <a:p>
            <a:endParaRPr lang="en-US" dirty="0"/>
          </a:p>
        </p:txBody>
      </p:sp>
    </p:spTree>
    <p:extLst>
      <p:ext uri="{BB962C8B-B14F-4D97-AF65-F5344CB8AC3E}">
        <p14:creationId xmlns:p14="http://schemas.microsoft.com/office/powerpoint/2010/main" val="6090049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Text Box 2"/>
          <p:cNvSpPr txBox="1">
            <a:spLocks noChangeArrowheads="1"/>
          </p:cNvSpPr>
          <p:nvPr/>
        </p:nvSpPr>
        <p:spPr bwMode="auto">
          <a:xfrm>
            <a:off x="197223" y="0"/>
            <a:ext cx="84582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9pPr>
          </a:lstStyle>
          <a:p>
            <a:pPr eaLnBrk="1" hangingPunct="1">
              <a:buSzPct val="100000"/>
            </a:pPr>
            <a:r>
              <a:rPr lang="en-US" altLang="en-US" sz="2800" dirty="0">
                <a:cs typeface="Arial" pitchFamily="34" charset="0"/>
              </a:rPr>
              <a:t>Simple HARDWARE Setup: SUBBOT.DLL</a:t>
            </a:r>
          </a:p>
        </p:txBody>
      </p:sp>
      <p:sp>
        <p:nvSpPr>
          <p:cNvPr id="17412" name="Text Box 3"/>
          <p:cNvSpPr txBox="1">
            <a:spLocks noChangeArrowheads="1"/>
          </p:cNvSpPr>
          <p:nvPr/>
        </p:nvSpPr>
        <p:spPr bwMode="auto">
          <a:xfrm>
            <a:off x="277907" y="1213297"/>
            <a:ext cx="6257364" cy="901700"/>
          </a:xfrm>
          <a:prstGeom prst="rect">
            <a:avLst/>
          </a:prstGeom>
          <a:noFill/>
          <a:ln w="9525">
            <a:noFill/>
            <a:round/>
            <a:headEnd/>
            <a:tailEnd/>
          </a:ln>
          <a:extLst>
            <a:ext uri="{909E8E84-426E-40DD-AFC4-6F175D3DCCD1}">
              <a14:hiddenFill xmlns:a14="http://schemas.microsoft.com/office/drawing/2010/main">
                <a:solidFill>
                  <a:srgbClr val="FFFFFF"/>
                </a:solidFill>
              </a14:hiddenFill>
            </a:ext>
          </a:extLst>
        </p:spPr>
        <p:txBody>
          <a:bodyPr/>
          <a:lstStyle>
            <a:lvl1pPr marL="339725" indent="-339725">
              <a:spcAft>
                <a:spcPts val="600"/>
              </a:spcAft>
              <a:buClr>
                <a:schemeClr val="bg2"/>
              </a:buClr>
              <a:buFont typeface="Arial" pitchFamily="34" charset="0"/>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9pPr>
          </a:lstStyle>
          <a:p>
            <a:pPr eaLnBrk="1" hangingPunct="1">
              <a:spcBef>
                <a:spcPts val="500"/>
              </a:spcBef>
              <a:spcAft>
                <a:spcPct val="0"/>
              </a:spcAft>
              <a:buClrTx/>
              <a:buSzPct val="45000"/>
              <a:buFont typeface="Wingdings" pitchFamily="2" charset="2"/>
              <a:buChar char=""/>
            </a:pPr>
            <a:r>
              <a:rPr lang="en-US" altLang="en-US" sz="1800" dirty="0">
                <a:solidFill>
                  <a:schemeClr val="tx1">
                    <a:lumMod val="65000"/>
                    <a:lumOff val="35000"/>
                  </a:schemeClr>
                </a:solidFill>
              </a:rPr>
              <a:t>Add a positioning device &amp; SUBBOT.DLL device and select the SBP in the Setup form</a:t>
            </a:r>
          </a:p>
          <a:p>
            <a:pPr eaLnBrk="1" hangingPunct="1">
              <a:spcBef>
                <a:spcPts val="500"/>
              </a:spcBef>
              <a:spcAft>
                <a:spcPct val="0"/>
              </a:spcAft>
              <a:buClrTx/>
              <a:buSzPct val="45000"/>
              <a:buFont typeface="Wingdings" pitchFamily="2" charset="2"/>
              <a:buChar char=""/>
            </a:pPr>
            <a:r>
              <a:rPr lang="en-US" altLang="en-US" sz="1800" dirty="0">
                <a:solidFill>
                  <a:schemeClr val="tx1">
                    <a:lumMod val="65000"/>
                    <a:lumOff val="35000"/>
                  </a:schemeClr>
                </a:solidFill>
              </a:rPr>
              <a:t>Connection settings must match the SBP system</a:t>
            </a:r>
          </a:p>
        </p:txBody>
      </p:sp>
      <p:grpSp>
        <p:nvGrpSpPr>
          <p:cNvPr id="3" name="Group 2"/>
          <p:cNvGrpSpPr/>
          <p:nvPr/>
        </p:nvGrpSpPr>
        <p:grpSpPr>
          <a:xfrm>
            <a:off x="277907" y="2420468"/>
            <a:ext cx="7109012" cy="4183997"/>
            <a:chOff x="457200" y="1066800"/>
            <a:chExt cx="7631113" cy="4605338"/>
          </a:xfrm>
        </p:grpSpPr>
        <p:pic>
          <p:nvPicPr>
            <p:cNvPr id="17410"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6413" y="1066800"/>
              <a:ext cx="7581900" cy="4605338"/>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7413" name="AutoShape 4"/>
            <p:cNvSpPr>
              <a:spLocks noChangeArrowheads="1"/>
            </p:cNvSpPr>
            <p:nvPr/>
          </p:nvSpPr>
          <p:spPr bwMode="auto">
            <a:xfrm>
              <a:off x="4800600" y="3427413"/>
              <a:ext cx="2209800" cy="685800"/>
            </a:xfrm>
            <a:prstGeom prst="roundRect">
              <a:avLst>
                <a:gd name="adj" fmla="val 16667"/>
              </a:avLst>
            </a:prstGeom>
            <a:noFill/>
            <a:ln w="2857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buClr>
                  <a:srgbClr val="000000"/>
                </a:buClr>
                <a:buSzPct val="100000"/>
                <a:buFont typeface="Times New Roman" pitchFamily="18" charset="0"/>
                <a:buNone/>
              </a:pPr>
              <a:endParaRPr lang="en-US" altLang="en-US"/>
            </a:p>
          </p:txBody>
        </p:sp>
        <p:cxnSp>
          <p:nvCxnSpPr>
            <p:cNvPr id="17414" name="Straight Arrow Connector 8"/>
            <p:cNvCxnSpPr>
              <a:cxnSpLocks noChangeShapeType="1"/>
            </p:cNvCxnSpPr>
            <p:nvPr/>
          </p:nvCxnSpPr>
          <p:spPr bwMode="auto">
            <a:xfrm flipH="1">
              <a:off x="2590800" y="3352800"/>
              <a:ext cx="1749425" cy="0"/>
            </a:xfrm>
            <a:prstGeom prst="straightConnector1">
              <a:avLst/>
            </a:prstGeom>
            <a:noFill/>
            <a:ln w="28575" algn="ctr">
              <a:solidFill>
                <a:srgbClr val="FF0000"/>
              </a:solidFill>
              <a:round/>
              <a:headEnd/>
              <a:tailEnd type="arrow" w="med" len="med"/>
            </a:ln>
            <a:extLst>
              <a:ext uri="{909E8E84-426E-40DD-AFC4-6F175D3DCCD1}">
                <a14:hiddenFill xmlns:a14="http://schemas.microsoft.com/office/drawing/2010/main">
                  <a:noFill/>
                </a14:hiddenFill>
              </a:ext>
            </a:extLst>
          </p:spPr>
        </p:cxnSp>
        <p:pic>
          <p:nvPicPr>
            <p:cNvPr id="17415"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1663" y="3649663"/>
              <a:ext cx="1912937" cy="922337"/>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7416" name="AutoShape 4"/>
            <p:cNvSpPr>
              <a:spLocks noChangeArrowheads="1"/>
            </p:cNvSpPr>
            <p:nvPr/>
          </p:nvSpPr>
          <p:spPr bwMode="auto">
            <a:xfrm>
              <a:off x="457200" y="2057400"/>
              <a:ext cx="2133600" cy="2667000"/>
            </a:xfrm>
            <a:prstGeom prst="roundRect">
              <a:avLst>
                <a:gd name="adj" fmla="val 16667"/>
              </a:avLst>
            </a:prstGeom>
            <a:noFill/>
            <a:ln w="2857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buClr>
                  <a:srgbClr val="000000"/>
                </a:buClr>
                <a:buSzPct val="100000"/>
                <a:buFont typeface="Times New Roman" pitchFamily="18" charset="0"/>
                <a:buNone/>
              </a:pPr>
              <a:endParaRPr lang="en-US" altLang="en-US"/>
            </a:p>
          </p:txBody>
        </p:sp>
      </p:grpSp>
    </p:spTree>
    <p:extLst>
      <p:ext uri="{BB962C8B-B14F-4D97-AF65-F5344CB8AC3E}">
        <p14:creationId xmlns:p14="http://schemas.microsoft.com/office/powerpoint/2010/main" val="299060374"/>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1"/>
          <p:cNvSpPr txBox="1">
            <a:spLocks noChangeArrowheads="1"/>
          </p:cNvSpPr>
          <p:nvPr/>
        </p:nvSpPr>
        <p:spPr bwMode="auto">
          <a:xfrm>
            <a:off x="228600" y="0"/>
            <a:ext cx="8443913"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9pPr>
          </a:lstStyle>
          <a:p>
            <a:pPr eaLnBrk="1" hangingPunct="1">
              <a:buSzPct val="100000"/>
            </a:pPr>
            <a:r>
              <a:rPr lang="en-US" altLang="en-US" sz="2800" dirty="0">
                <a:cs typeface="Arial" pitchFamily="34" charset="0"/>
              </a:rPr>
              <a:t>Hardware Test Device: </a:t>
            </a:r>
            <a:r>
              <a:rPr lang="en-US" altLang="en-US" sz="2800" dirty="0" err="1">
                <a:cs typeface="Arial" pitchFamily="34" charset="0"/>
              </a:rPr>
              <a:t>EdgeTech</a:t>
            </a:r>
            <a:r>
              <a:rPr lang="en-US" altLang="en-US" sz="2800" dirty="0">
                <a:cs typeface="Arial" pitchFamily="34" charset="0"/>
              </a:rPr>
              <a:t> Chirp</a:t>
            </a:r>
          </a:p>
        </p:txBody>
      </p:sp>
      <p:pic>
        <p:nvPicPr>
          <p:cNvPr id="18441" name="Picture 10"/>
          <p:cNvPicPr>
            <a:picLocks noChangeAspect="1" noChangeArrowheads="1"/>
          </p:cNvPicPr>
          <p:nvPr/>
        </p:nvPicPr>
        <p:blipFill>
          <a:blip r:embed="rId3">
            <a:extLst>
              <a:ext uri="{28A0092B-C50C-407E-A947-70E740481C1C}">
                <a14:useLocalDpi xmlns:a14="http://schemas.microsoft.com/office/drawing/2010/main" val="0"/>
              </a:ext>
            </a:extLst>
          </a:blip>
          <a:srcRect r="50000"/>
          <a:stretch>
            <a:fillRect/>
          </a:stretch>
        </p:blipFill>
        <p:spPr bwMode="auto">
          <a:xfrm>
            <a:off x="1143000" y="5953125"/>
            <a:ext cx="1600200" cy="211138"/>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p:nvSpPr>
        <p:spPr>
          <a:xfrm>
            <a:off x="197435" y="1004084"/>
            <a:ext cx="3621504" cy="369332"/>
          </a:xfrm>
          <a:prstGeom prst="rect">
            <a:avLst/>
          </a:prstGeom>
        </p:spPr>
        <p:txBody>
          <a:bodyPr wrap="none">
            <a:spAutoFit/>
          </a:bodyPr>
          <a:lstStyle/>
          <a:p>
            <a:r>
              <a:rPr lang="en-US" dirty="0">
                <a:solidFill>
                  <a:schemeClr val="tx1">
                    <a:lumMod val="65000"/>
                    <a:lumOff val="35000"/>
                  </a:schemeClr>
                </a:solidFill>
              </a:rPr>
              <a:t>Do not band pass filter Chirp data</a:t>
            </a:r>
            <a:endParaRPr lang="en-US" dirty="0"/>
          </a:p>
        </p:txBody>
      </p:sp>
      <p:pic>
        <p:nvPicPr>
          <p:cNvPr id="18435"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 y="1434353"/>
            <a:ext cx="6764338" cy="4368800"/>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0" name="Straight Arrow Connector 9"/>
          <p:cNvCxnSpPr/>
          <p:nvPr/>
        </p:nvCxnSpPr>
        <p:spPr>
          <a:xfrm>
            <a:off x="762000" y="2310653"/>
            <a:ext cx="5324476" cy="2540995"/>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pic>
        <p:nvPicPr>
          <p:cNvPr id="18440"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600" y="5788866"/>
            <a:ext cx="6705600" cy="944562"/>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64918" y="1743322"/>
            <a:ext cx="3738563" cy="2619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3" name="Straight Arrow Connector 12"/>
          <p:cNvCxnSpPr/>
          <p:nvPr/>
        </p:nvCxnSpPr>
        <p:spPr>
          <a:xfrm>
            <a:off x="3675529" y="1284381"/>
            <a:ext cx="1461247" cy="685333"/>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pic>
        <p:nvPicPr>
          <p:cNvPr id="18438"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86476" y="4851648"/>
            <a:ext cx="2393950" cy="1440456"/>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4" name="Straight Arrow Connector 3"/>
          <p:cNvCxnSpPr/>
          <p:nvPr/>
        </p:nvCxnSpPr>
        <p:spPr>
          <a:xfrm>
            <a:off x="990600" y="2272554"/>
            <a:ext cx="4146176" cy="38080"/>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93598113"/>
      </p:ext>
    </p:extLst>
  </p:cSld>
  <p:clrMapOvr>
    <a:masterClrMapping/>
  </p:clrMapOvr>
  <p:transition/>
  <p:timing>
    <p:tnLst>
      <p:par>
        <p:cTn id="1" dur="indefinite" restart="never" fill="hold" nodeType="tmRoot">
          <p:childTnLst>
            <p:par>
              <p:cTn id="2" fill="hold" nodeType="interactiveSeq"/>
            </p:par>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314" r="400" b="825"/>
          <a:stretch/>
        </p:blipFill>
        <p:spPr bwMode="auto">
          <a:xfrm>
            <a:off x="1571626" y="1618271"/>
            <a:ext cx="5518150" cy="3315679"/>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9459" name="Text Box 2"/>
          <p:cNvSpPr txBox="1">
            <a:spLocks noChangeArrowheads="1"/>
          </p:cNvSpPr>
          <p:nvPr/>
        </p:nvSpPr>
        <p:spPr bwMode="auto">
          <a:xfrm>
            <a:off x="0" y="6350"/>
            <a:ext cx="84582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9pPr>
          </a:lstStyle>
          <a:p>
            <a:pPr eaLnBrk="1" hangingPunct="1">
              <a:buSzPct val="100000"/>
            </a:pPr>
            <a:r>
              <a:rPr lang="en-US" altLang="en-US" sz="2800" dirty="0">
                <a:cs typeface="Arial" pitchFamily="34" charset="0"/>
              </a:rPr>
              <a:t>HARDWARE Setup for dual SBP’s: SUBBOT.DLL</a:t>
            </a:r>
          </a:p>
        </p:txBody>
      </p:sp>
      <p:sp>
        <p:nvSpPr>
          <p:cNvPr id="19460" name="AutoShape 4"/>
          <p:cNvSpPr>
            <a:spLocks noChangeArrowheads="1"/>
          </p:cNvSpPr>
          <p:nvPr/>
        </p:nvSpPr>
        <p:spPr bwMode="auto">
          <a:xfrm>
            <a:off x="1600200" y="2667000"/>
            <a:ext cx="1524000" cy="762000"/>
          </a:xfrm>
          <a:prstGeom prst="roundRect">
            <a:avLst>
              <a:gd name="adj" fmla="val 16667"/>
            </a:avLst>
          </a:prstGeom>
          <a:noFill/>
          <a:ln w="2857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buClr>
                <a:srgbClr val="000000"/>
              </a:buClr>
              <a:buSzPct val="100000"/>
              <a:buFont typeface="Times New Roman" pitchFamily="18" charset="0"/>
              <a:buNone/>
            </a:pPr>
            <a:endParaRPr lang="en-US" altLang="en-US"/>
          </a:p>
        </p:txBody>
      </p:sp>
      <p:sp>
        <p:nvSpPr>
          <p:cNvPr id="19461" name="AutoShape 4"/>
          <p:cNvSpPr>
            <a:spLocks noChangeArrowheads="1"/>
          </p:cNvSpPr>
          <p:nvPr/>
        </p:nvSpPr>
        <p:spPr bwMode="auto">
          <a:xfrm>
            <a:off x="4572000" y="3316288"/>
            <a:ext cx="1676400" cy="508000"/>
          </a:xfrm>
          <a:prstGeom prst="roundRect">
            <a:avLst>
              <a:gd name="adj" fmla="val 16667"/>
            </a:avLst>
          </a:prstGeom>
          <a:noFill/>
          <a:ln w="2857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buClr>
                <a:srgbClr val="000000"/>
              </a:buClr>
              <a:buSzPct val="100000"/>
              <a:buFont typeface="Times New Roman" pitchFamily="18" charset="0"/>
              <a:buNone/>
            </a:pPr>
            <a:endParaRPr lang="en-US" altLang="en-US"/>
          </a:p>
        </p:txBody>
      </p:sp>
      <p:cxnSp>
        <p:nvCxnSpPr>
          <p:cNvPr id="19462" name="Straight Arrow Connector 8"/>
          <p:cNvCxnSpPr>
            <a:cxnSpLocks noChangeShapeType="1"/>
          </p:cNvCxnSpPr>
          <p:nvPr/>
        </p:nvCxnSpPr>
        <p:spPr bwMode="auto">
          <a:xfrm flipH="1">
            <a:off x="3124200" y="3276600"/>
            <a:ext cx="1076325" cy="4763"/>
          </a:xfrm>
          <a:prstGeom prst="straightConnector1">
            <a:avLst/>
          </a:prstGeom>
          <a:noFill/>
          <a:ln w="28575"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19463" name="Text Box 3"/>
          <p:cNvSpPr txBox="1">
            <a:spLocks noChangeArrowheads="1"/>
          </p:cNvSpPr>
          <p:nvPr/>
        </p:nvSpPr>
        <p:spPr bwMode="auto">
          <a:xfrm>
            <a:off x="0" y="996950"/>
            <a:ext cx="6391835"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Aft>
                <a:spcPts val="600"/>
              </a:spcAft>
              <a:buClr>
                <a:schemeClr val="bg2"/>
              </a:buClr>
              <a:buFont typeface="Arial" pitchFamily="34" charset="0"/>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9pPr>
          </a:lstStyle>
          <a:p>
            <a:pPr eaLnBrk="1" hangingPunct="1">
              <a:spcBef>
                <a:spcPts val="500"/>
              </a:spcBef>
              <a:spcAft>
                <a:spcPct val="0"/>
              </a:spcAft>
              <a:buClrTx/>
              <a:buSzPct val="45000"/>
            </a:pPr>
            <a:r>
              <a:rPr lang="en-US" altLang="en-US" sz="1800" dirty="0">
                <a:solidFill>
                  <a:schemeClr val="tx1">
                    <a:lumMod val="65000"/>
                    <a:lumOff val="35000"/>
                  </a:schemeClr>
                </a:solidFill>
              </a:rPr>
              <a:t>Use this HARDWARE setup when surveying with two analog systems simultaneously:</a:t>
            </a:r>
          </a:p>
        </p:txBody>
      </p:sp>
      <p:sp>
        <p:nvSpPr>
          <p:cNvPr id="19464" name="Text Box 3"/>
          <p:cNvSpPr txBox="1">
            <a:spLocks noChangeArrowheads="1"/>
          </p:cNvSpPr>
          <p:nvPr/>
        </p:nvSpPr>
        <p:spPr bwMode="auto">
          <a:xfrm>
            <a:off x="0" y="4953000"/>
            <a:ext cx="8001000" cy="1781086"/>
          </a:xfrm>
          <a:prstGeom prst="rect">
            <a:avLst/>
          </a:prstGeom>
          <a:noFill/>
          <a:ln w="9525">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lvl1pPr marL="339725" indent="-339725">
              <a:spcAft>
                <a:spcPts val="600"/>
              </a:spcAft>
              <a:buClr>
                <a:schemeClr val="bg2"/>
              </a:buClr>
              <a:buFont typeface="Arial" pitchFamily="34" charset="0"/>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9pPr>
          </a:lstStyle>
          <a:p>
            <a:pPr eaLnBrk="1" hangingPunct="1">
              <a:spcBef>
                <a:spcPts val="500"/>
              </a:spcBef>
              <a:spcAft>
                <a:spcPct val="0"/>
              </a:spcAft>
              <a:buClrTx/>
              <a:buSzPct val="45000"/>
              <a:buFont typeface="Wingdings" pitchFamily="2" charset="2"/>
              <a:buChar char=""/>
            </a:pPr>
            <a:r>
              <a:rPr lang="en-US" altLang="en-US" sz="1800" dirty="0">
                <a:solidFill>
                  <a:schemeClr val="tx1">
                    <a:lumMod val="65000"/>
                    <a:lumOff val="35000"/>
                  </a:schemeClr>
                </a:solidFill>
              </a:rPr>
              <a:t>Add a positioning device &amp; SUBBOT.DLL device for the first analog SBP system.  Rename the device e.g. “Sparker” to avoid confusion.</a:t>
            </a:r>
          </a:p>
          <a:p>
            <a:pPr eaLnBrk="1" hangingPunct="1">
              <a:spcBef>
                <a:spcPts val="500"/>
              </a:spcBef>
              <a:spcAft>
                <a:spcPct val="0"/>
              </a:spcAft>
              <a:buClrTx/>
              <a:buSzPct val="45000"/>
              <a:buFont typeface="Wingdings" pitchFamily="2" charset="2"/>
              <a:buChar char=""/>
            </a:pPr>
            <a:r>
              <a:rPr lang="en-US" altLang="en-US" sz="1800" dirty="0">
                <a:solidFill>
                  <a:schemeClr val="tx1">
                    <a:lumMod val="65000"/>
                    <a:lumOff val="35000"/>
                  </a:schemeClr>
                </a:solidFill>
              </a:rPr>
              <a:t>Add a Mobile with a second SUBBOT.DLL device &amp; TOWFISH.DLL for positioning.  Assign this iteration of SUBBOT.DLL to Channel 2 (these data files with be stored as XXXX_XXXX_02.seg.  The TOWFISH.DLL position will be stored in this SEG-Y file.   </a:t>
            </a:r>
          </a:p>
        </p:txBody>
      </p:sp>
      <p:cxnSp>
        <p:nvCxnSpPr>
          <p:cNvPr id="19465" name="Straight Arrow Connector 8"/>
          <p:cNvCxnSpPr>
            <a:cxnSpLocks noChangeShapeType="1"/>
          </p:cNvCxnSpPr>
          <p:nvPr/>
        </p:nvCxnSpPr>
        <p:spPr bwMode="auto">
          <a:xfrm flipH="1">
            <a:off x="6248400" y="2590800"/>
            <a:ext cx="685800" cy="690563"/>
          </a:xfrm>
          <a:prstGeom prst="straightConnector1">
            <a:avLst/>
          </a:prstGeom>
          <a:noFill/>
          <a:ln w="28575"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19466" name="TextBox 4"/>
          <p:cNvSpPr txBox="1">
            <a:spLocks noChangeArrowheads="1"/>
          </p:cNvSpPr>
          <p:nvPr/>
        </p:nvSpPr>
        <p:spPr bwMode="auto">
          <a:xfrm>
            <a:off x="6854825" y="2286000"/>
            <a:ext cx="17875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en-US">
                <a:solidFill>
                  <a:srgbClr val="FF0000"/>
                </a:solidFill>
              </a:rPr>
              <a:t>Rename device</a:t>
            </a:r>
          </a:p>
        </p:txBody>
      </p:sp>
    </p:spTree>
    <p:extLst>
      <p:ext uri="{BB962C8B-B14F-4D97-AF65-F5344CB8AC3E}">
        <p14:creationId xmlns:p14="http://schemas.microsoft.com/office/powerpoint/2010/main" val="95619979"/>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 Box 2"/>
          <p:cNvSpPr txBox="1">
            <a:spLocks noChangeArrowheads="1"/>
          </p:cNvSpPr>
          <p:nvPr/>
        </p:nvSpPr>
        <p:spPr bwMode="auto">
          <a:xfrm>
            <a:off x="0" y="6350"/>
            <a:ext cx="84582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9pPr>
          </a:lstStyle>
          <a:p>
            <a:pPr eaLnBrk="1" hangingPunct="1">
              <a:buSzPct val="100000"/>
            </a:pPr>
            <a:r>
              <a:rPr lang="en-US" altLang="en-US" sz="2800" dirty="0">
                <a:cs typeface="Arial" pitchFamily="34" charset="0"/>
              </a:rPr>
              <a:t>Complex HARDWARE Setup: SUBBOT.DLL</a:t>
            </a:r>
          </a:p>
        </p:txBody>
      </p:sp>
      <p:pic>
        <p:nvPicPr>
          <p:cNvPr id="4" name="SBP_complex_hardware.avi">
            <a:hlinkClick r:id="" action="ppaction://media"/>
          </p:cNvPr>
          <p:cNvPicPr>
            <a:picLocks noChangeAspect="1"/>
          </p:cNvPicPr>
          <p:nvPr>
            <a:videoFile r:link="rId2"/>
            <p:extLst>
              <p:ext uri="{DAA4B4D4-6D71-4841-9C94-3DE7FCFB9230}">
                <p14:media xmlns:p14="http://schemas.microsoft.com/office/powerpoint/2010/main" r:link="rId1"/>
              </p:ext>
            </p:extLst>
          </p:nvPr>
        </p:nvPicPr>
        <p:blipFill>
          <a:blip r:embed="rId5">
            <a:extLst>
              <a:ext uri="{28A0092B-C50C-407E-A947-70E740481C1C}">
                <a14:useLocalDpi xmlns:a14="http://schemas.microsoft.com/office/drawing/2010/main" val="0"/>
              </a:ext>
            </a:extLst>
          </a:blip>
          <a:srcRect/>
          <a:stretch>
            <a:fillRect/>
          </a:stretch>
        </p:blipFill>
        <p:spPr bwMode="auto">
          <a:xfrm>
            <a:off x="304800" y="1614768"/>
            <a:ext cx="8153400" cy="4552950"/>
          </a:xfrm>
          <a:prstGeom prst="rect">
            <a:avLst/>
          </a:prstGeom>
          <a:noFill/>
          <a:ln w="38100">
            <a:solidFill>
              <a:srgbClr val="FFFF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82909085"/>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seq concurrent="1" nextAc="seek">
              <p:cTn id="3" restart="whenNotActive" fill="hold" evtFilter="cancelBubble" nodeType="interactiveSeq">
                <p:stCondLst>
                  <p:cond evt="onClick" delay="0">
                    <p:tgtEl>
                      <p:spTgt spid="4"/>
                    </p:tgtEl>
                  </p:cond>
                </p:stCondLst>
                <p:endSync evt="end" delay="0">
                  <p:rtn val="all"/>
                </p:endSync>
                <p:childTnLst>
                  <p:par>
                    <p:cTn id="4" fill="hold" nodeType="clickPar">
                      <p:stCondLst>
                        <p:cond delay="0"/>
                      </p:stCondLst>
                      <p:childTnLst>
                        <p:par>
                          <p:cTn id="5" fill="hold" nodeType="withGroup">
                            <p:stCondLst>
                              <p:cond delay="0"/>
                            </p:stCondLst>
                            <p:childTnLst>
                              <p:par>
                                <p:cTn id="6" presetID="2" presetClass="mediacall" presetSubtype="0" fill="hold" nodeType="clickEffect">
                                  <p:stCondLst>
                                    <p:cond delay="0"/>
                                  </p:stCondLst>
                                  <p:childTnLst>
                                    <p:cmd type="call" cmd="togglePause">
                                      <p:cBhvr>
                                        <p:cTn id="7" dur="1" fill="hold"/>
                                        <p:tgtEl>
                                          <p:spTgt spid="4"/>
                                        </p:tgtEl>
                                      </p:cBhvr>
                                    </p:cmd>
                                  </p:childTnLst>
                                </p:cTn>
                              </p:par>
                            </p:childTnLst>
                          </p:cTn>
                        </p:par>
                      </p:childTnLst>
                    </p:cTn>
                  </p:par>
                </p:childTnLst>
              </p:cTn>
              <p:nextCondLst>
                <p:cond evt="onClick" delay="0">
                  <p:tgtEl>
                    <p:spTgt spid="4"/>
                  </p:tgtEl>
                </p:cond>
              </p:nextCondLst>
            </p:seq>
            <p:video>
              <p:cMediaNode vol="80000">
                <p:cTn id="8" fill="hold" display="0">
                  <p:stCondLst>
                    <p:cond delay="indefinite"/>
                  </p:stCondLst>
                </p:cTn>
                <p:tgtEl>
                  <p:spTgt spid="4"/>
                </p:tgtEl>
              </p:cMediaNode>
            </p:video>
          </p:childTnLst>
        </p:cTn>
      </p:par>
    </p:tnLst>
  </p:timing>
</p:sld>
</file>

<file path=ppt/theme/theme1.xml><?xml version="1.0" encoding="utf-8"?>
<a:theme xmlns:a="http://schemas.openxmlformats.org/drawingml/2006/main" name="Bell Gossett Eco">
  <a:themeElements>
    <a:clrScheme name="Xylem 1">
      <a:dk1>
        <a:sysClr val="windowText" lastClr="000003"/>
      </a:dk1>
      <a:lt1>
        <a:sysClr val="window" lastClr="FFFFFF"/>
      </a:lt1>
      <a:dk2>
        <a:srgbClr val="008C95"/>
      </a:dk2>
      <a:lt2>
        <a:srgbClr val="0085AD"/>
      </a:lt2>
      <a:accent1>
        <a:srgbClr val="00966C"/>
      </a:accent1>
      <a:accent2>
        <a:srgbClr val="0072CE"/>
      </a:accent2>
      <a:accent3>
        <a:srgbClr val="615E9B"/>
      </a:accent3>
      <a:accent4>
        <a:srgbClr val="E57200"/>
      </a:accent4>
      <a:accent5>
        <a:srgbClr val="BF0D3E"/>
      </a:accent5>
      <a:accent6>
        <a:srgbClr val="001A70"/>
      </a:accent6>
      <a:hlink>
        <a:srgbClr val="7A6855"/>
      </a:hlink>
      <a:folHlink>
        <a:srgbClr val="0085AD"/>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Bell Gossett">
  <a:themeElements>
    <a:clrScheme name="Xylem 1">
      <a:dk1>
        <a:sysClr val="windowText" lastClr="000003"/>
      </a:dk1>
      <a:lt1>
        <a:sysClr val="window" lastClr="FFFFFF"/>
      </a:lt1>
      <a:dk2>
        <a:srgbClr val="008C95"/>
      </a:dk2>
      <a:lt2>
        <a:srgbClr val="0085AD"/>
      </a:lt2>
      <a:accent1>
        <a:srgbClr val="00966C"/>
      </a:accent1>
      <a:accent2>
        <a:srgbClr val="0072CE"/>
      </a:accent2>
      <a:accent3>
        <a:srgbClr val="615E9B"/>
      </a:accent3>
      <a:accent4>
        <a:srgbClr val="E57200"/>
      </a:accent4>
      <a:accent5>
        <a:srgbClr val="BF0D3E"/>
      </a:accent5>
      <a:accent6>
        <a:srgbClr val="001A70"/>
      </a:accent6>
      <a:hlink>
        <a:srgbClr val="7A6855"/>
      </a:hlink>
      <a:folHlink>
        <a:srgbClr val="0085AD"/>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3"/>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3"/>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Xylem_Template.potx</Template>
  <TotalTime>4848</TotalTime>
  <Words>4530</Words>
  <Application>Microsoft Office PowerPoint</Application>
  <PresentationFormat>On-screen Show (4:3)</PresentationFormat>
  <Paragraphs>477</Paragraphs>
  <Slides>55</Slides>
  <Notes>29</Notes>
  <HiddenSlides>0</HiddenSlides>
  <MMClips>5</MMClips>
  <ScaleCrop>false</ScaleCrop>
  <HeadingPairs>
    <vt:vector size="8" baseType="variant">
      <vt:variant>
        <vt:lpstr>Fonts Used</vt:lpstr>
      </vt:variant>
      <vt:variant>
        <vt:i4>6</vt:i4>
      </vt:variant>
      <vt:variant>
        <vt:lpstr>Theme</vt:lpstr>
      </vt:variant>
      <vt:variant>
        <vt:i4>2</vt:i4>
      </vt:variant>
      <vt:variant>
        <vt:lpstr>Embedded OLE Servers</vt:lpstr>
      </vt:variant>
      <vt:variant>
        <vt:i4>1</vt:i4>
      </vt:variant>
      <vt:variant>
        <vt:lpstr>Slide Titles</vt:lpstr>
      </vt:variant>
      <vt:variant>
        <vt:i4>55</vt:i4>
      </vt:variant>
    </vt:vector>
  </HeadingPairs>
  <TitlesOfParts>
    <vt:vector size="64" baseType="lpstr">
      <vt:lpstr>Arial</vt:lpstr>
      <vt:lpstr>Wingdings</vt:lpstr>
      <vt:lpstr>Lucida Grande</vt:lpstr>
      <vt:lpstr>Microsoft YaHei</vt:lpstr>
      <vt:lpstr>Calibri</vt:lpstr>
      <vt:lpstr>Times New Roman</vt:lpstr>
      <vt:lpstr>Bell Gossett Eco</vt:lpstr>
      <vt:lpstr>Bell Gossett</vt:lpstr>
      <vt:lpstr>Document</vt:lpstr>
      <vt:lpstr>Sub-Bottom Data Collection &amp; Processing </vt:lpstr>
      <vt:lpstr>Introduction</vt:lpstr>
      <vt:lpstr>Sub-Bottom Data Collection</vt:lpstr>
      <vt:lpstr>Sub-Bottom Data Collection</vt:lpstr>
      <vt:lpstr>Sub-Bottom Profiling Systems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Setting up a NI-DAQ Device: Analog SBP &amp; SSS</vt:lpstr>
      <vt:lpstr>NI-DAQ Models</vt:lpstr>
      <vt:lpstr>Installing NI-DAQ Software</vt:lpstr>
      <vt:lpstr>Disable Unnecessary NI-DAQ Services</vt:lpstr>
      <vt:lpstr>PowerPoint Presentation</vt:lpstr>
      <vt:lpstr>PowerPoint Presentation</vt:lpstr>
      <vt:lpstr>PowerPoint Presentation</vt:lpstr>
      <vt:lpstr>PowerPoint Presentation</vt:lpstr>
      <vt:lpstr>Wiring the NI-USB DAQ</vt:lpstr>
      <vt:lpstr>Configuring Single Channel SBP – Internal Trigger</vt:lpstr>
      <vt:lpstr>Configuring Single Channels SBP – Internal Trigger</vt:lpstr>
      <vt:lpstr>Configuring Single Channel SBP – External Trigger</vt:lpstr>
      <vt:lpstr>Configuring Single Channels SBP – External Trigger</vt:lpstr>
      <vt:lpstr>Configuring Two Channels SBP – Internal Trigger</vt:lpstr>
      <vt:lpstr>Configuring Two Channels SBP – Internal Trigger</vt:lpstr>
      <vt:lpstr>Configuring the Analog Monitor, Setting Triggers, Delays &amp; Sweep Length</vt:lpstr>
      <vt:lpstr>Configuring Two Channels SBP &amp; SSS– Internal Trigger</vt:lpstr>
      <vt:lpstr>Configuring Two Channels SBP &amp; SSS– Internal Trigger</vt:lpstr>
      <vt:lpstr>Configuring the NI USB-6210 (Chesapeake Technologies) </vt:lpstr>
      <vt:lpstr>Making a 48 Hz Passive High-Pass Filter Box</vt:lpstr>
      <vt:lpstr>Sub-Bottom Data Processing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Sample Session – Data Processing </vt:lpstr>
      <vt:lpstr>PowerPoint Presentation</vt:lpstr>
      <vt:lpstr>Sample Session – Exporting Data </vt:lpstr>
      <vt:lpstr>PowerPoint Presentation</vt:lpstr>
      <vt:lpstr>3D Fence Diagrams</vt:lpstr>
      <vt:lpstr>3D Fence Display</vt:lpstr>
      <vt:lpstr>Sample Session – 3D Fences </vt:lpstr>
      <vt:lpstr>Thank You !</vt:lpstr>
    </vt:vector>
  </TitlesOfParts>
  <Company>McDill Design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Headline goes here Second line</dc:title>
  <dc:creator>Kori Zangl Holsten</dc:creator>
  <cp:lastModifiedBy>JJBragg</cp:lastModifiedBy>
  <cp:revision>205</cp:revision>
  <dcterms:created xsi:type="dcterms:W3CDTF">2014-07-07T18:31:44Z</dcterms:created>
  <dcterms:modified xsi:type="dcterms:W3CDTF">2020-01-17T19:19:00Z</dcterms:modified>
</cp:coreProperties>
</file>